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sldIdLst>
    <p:sldId id="256" r:id="rId2"/>
    <p:sldId id="285" r:id="rId3"/>
    <p:sldId id="257" r:id="rId4"/>
    <p:sldId id="272" r:id="rId5"/>
    <p:sldId id="282" r:id="rId6"/>
    <p:sldId id="283" r:id="rId7"/>
    <p:sldId id="284" r:id="rId8"/>
    <p:sldId id="280" r:id="rId9"/>
    <p:sldId id="289" r:id="rId10"/>
    <p:sldId id="290" r:id="rId11"/>
    <p:sldId id="286" r:id="rId12"/>
    <p:sldId id="291" r:id="rId13"/>
    <p:sldId id="288" r:id="rId14"/>
    <p:sldId id="281" r:id="rId15"/>
    <p:sldId id="274" r:id="rId16"/>
    <p:sldId id="292" r:id="rId17"/>
    <p:sldId id="293" r:id="rId18"/>
    <p:sldId id="296" r:id="rId19"/>
    <p:sldId id="295" r:id="rId20"/>
    <p:sldId id="294" r:id="rId21"/>
    <p:sldId id="297" r:id="rId22"/>
    <p:sldId id="298" r:id="rId23"/>
  </p:sldIdLst>
  <p:sldSz cx="9144000" cy="6858000" type="screen4x3"/>
  <p:notesSz cx="9144000" cy="6858000"/>
  <p:defaultTextStyle>
    <a:defPPr>
      <a:defRPr lang="hu-HU"/>
    </a:defPPr>
    <a:lvl1pPr algn="l" rtl="0" fontAlgn="base">
      <a:spcBef>
        <a:spcPct val="0"/>
      </a:spcBef>
      <a:spcAft>
        <a:spcPct val="0"/>
      </a:spcAft>
      <a:defRPr sz="1400" b="1" kern="1200">
        <a:solidFill>
          <a:schemeClr val="tx1"/>
        </a:solidFill>
        <a:latin typeface="Comic Sans MS" pitchFamily="66" charset="0"/>
        <a:ea typeface="+mn-ea"/>
        <a:cs typeface="Arial" charset="0"/>
      </a:defRPr>
    </a:lvl1pPr>
    <a:lvl2pPr marL="457200" algn="l" rtl="0" fontAlgn="base">
      <a:spcBef>
        <a:spcPct val="0"/>
      </a:spcBef>
      <a:spcAft>
        <a:spcPct val="0"/>
      </a:spcAft>
      <a:defRPr sz="1400" b="1" kern="1200">
        <a:solidFill>
          <a:schemeClr val="tx1"/>
        </a:solidFill>
        <a:latin typeface="Comic Sans MS" pitchFamily="66" charset="0"/>
        <a:ea typeface="+mn-ea"/>
        <a:cs typeface="Arial" charset="0"/>
      </a:defRPr>
    </a:lvl2pPr>
    <a:lvl3pPr marL="914400" algn="l" rtl="0" fontAlgn="base">
      <a:spcBef>
        <a:spcPct val="0"/>
      </a:spcBef>
      <a:spcAft>
        <a:spcPct val="0"/>
      </a:spcAft>
      <a:defRPr sz="1400" b="1" kern="1200">
        <a:solidFill>
          <a:schemeClr val="tx1"/>
        </a:solidFill>
        <a:latin typeface="Comic Sans MS" pitchFamily="66" charset="0"/>
        <a:ea typeface="+mn-ea"/>
        <a:cs typeface="Arial" charset="0"/>
      </a:defRPr>
    </a:lvl3pPr>
    <a:lvl4pPr marL="1371600" algn="l" rtl="0" fontAlgn="base">
      <a:spcBef>
        <a:spcPct val="0"/>
      </a:spcBef>
      <a:spcAft>
        <a:spcPct val="0"/>
      </a:spcAft>
      <a:defRPr sz="1400" b="1" kern="1200">
        <a:solidFill>
          <a:schemeClr val="tx1"/>
        </a:solidFill>
        <a:latin typeface="Comic Sans MS" pitchFamily="66" charset="0"/>
        <a:ea typeface="+mn-ea"/>
        <a:cs typeface="Arial" charset="0"/>
      </a:defRPr>
    </a:lvl4pPr>
    <a:lvl5pPr marL="1828800" algn="l" rtl="0" fontAlgn="base">
      <a:spcBef>
        <a:spcPct val="0"/>
      </a:spcBef>
      <a:spcAft>
        <a:spcPct val="0"/>
      </a:spcAft>
      <a:defRPr sz="1400" b="1" kern="1200">
        <a:solidFill>
          <a:schemeClr val="tx1"/>
        </a:solidFill>
        <a:latin typeface="Comic Sans MS" pitchFamily="66" charset="0"/>
        <a:ea typeface="+mn-ea"/>
        <a:cs typeface="Arial" charset="0"/>
      </a:defRPr>
    </a:lvl5pPr>
    <a:lvl6pPr marL="2286000" algn="l" defTabSz="914400" rtl="0" eaLnBrk="1" latinLnBrk="0" hangingPunct="1">
      <a:defRPr sz="1400" b="1" kern="1200">
        <a:solidFill>
          <a:schemeClr val="tx1"/>
        </a:solidFill>
        <a:latin typeface="Comic Sans MS" pitchFamily="66" charset="0"/>
        <a:ea typeface="+mn-ea"/>
        <a:cs typeface="Arial" charset="0"/>
      </a:defRPr>
    </a:lvl6pPr>
    <a:lvl7pPr marL="2743200" algn="l" defTabSz="914400" rtl="0" eaLnBrk="1" latinLnBrk="0" hangingPunct="1">
      <a:defRPr sz="1400" b="1" kern="1200">
        <a:solidFill>
          <a:schemeClr val="tx1"/>
        </a:solidFill>
        <a:latin typeface="Comic Sans MS" pitchFamily="66" charset="0"/>
        <a:ea typeface="+mn-ea"/>
        <a:cs typeface="Arial" charset="0"/>
      </a:defRPr>
    </a:lvl7pPr>
    <a:lvl8pPr marL="3200400" algn="l" defTabSz="914400" rtl="0" eaLnBrk="1" latinLnBrk="0" hangingPunct="1">
      <a:defRPr sz="1400" b="1" kern="1200">
        <a:solidFill>
          <a:schemeClr val="tx1"/>
        </a:solidFill>
        <a:latin typeface="Comic Sans MS" pitchFamily="66" charset="0"/>
        <a:ea typeface="+mn-ea"/>
        <a:cs typeface="Arial" charset="0"/>
      </a:defRPr>
    </a:lvl8pPr>
    <a:lvl9pPr marL="3657600" algn="l" defTabSz="914400" rtl="0" eaLnBrk="1" latinLnBrk="0" hangingPunct="1">
      <a:defRPr sz="1400" b="1"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AA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6" autoAdjust="0"/>
    <p:restoredTop sz="85570" autoAdjust="0"/>
  </p:normalViewPr>
  <p:slideViewPr>
    <p:cSldViewPr>
      <p:cViewPr>
        <p:scale>
          <a:sx n="66" d="100"/>
          <a:sy n="66" d="100"/>
        </p:scale>
        <p:origin x="-213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962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cs typeface="+mn-cs"/>
              </a:defRPr>
            </a:lvl1pPr>
          </a:lstStyle>
          <a:p>
            <a:pPr>
              <a:defRPr/>
            </a:pPr>
            <a:endParaRPr lang="hu-HU"/>
          </a:p>
        </p:txBody>
      </p:sp>
      <p:sp>
        <p:nvSpPr>
          <p:cNvPr id="8195" name="Rectangle 3"/>
          <p:cNvSpPr>
            <a:spLocks noGrp="1" noChangeArrowheads="1"/>
          </p:cNvSpPr>
          <p:nvPr>
            <p:ph type="dt" idx="1"/>
          </p:nvPr>
        </p:nvSpPr>
        <p:spPr bwMode="auto">
          <a:xfrm>
            <a:off x="5180013" y="0"/>
            <a:ext cx="3962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cs typeface="+mn-cs"/>
              </a:defRPr>
            </a:lvl1pPr>
          </a:lstStyle>
          <a:p>
            <a:pPr>
              <a:defRPr/>
            </a:pPr>
            <a:endParaRPr lang="hu-HU"/>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3257550"/>
            <a:ext cx="7315200" cy="30861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8198" name="Rectangle 6"/>
          <p:cNvSpPr>
            <a:spLocks noGrp="1" noChangeArrowheads="1"/>
          </p:cNvSpPr>
          <p:nvPr>
            <p:ph type="ftr" sz="quarter" idx="4"/>
          </p:nvPr>
        </p:nvSpPr>
        <p:spPr bwMode="auto">
          <a:xfrm>
            <a:off x="0" y="6513513"/>
            <a:ext cx="3962400" cy="3429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cs typeface="+mn-cs"/>
              </a:defRPr>
            </a:lvl1pPr>
          </a:lstStyle>
          <a:p>
            <a:pPr>
              <a:defRPr/>
            </a:pPr>
            <a:endParaRPr lang="hu-HU"/>
          </a:p>
        </p:txBody>
      </p:sp>
      <p:sp>
        <p:nvSpPr>
          <p:cNvPr id="8199" name="Rectangle 7"/>
          <p:cNvSpPr>
            <a:spLocks noGrp="1" noChangeArrowheads="1"/>
          </p:cNvSpPr>
          <p:nvPr>
            <p:ph type="sldNum" sz="quarter" idx="5"/>
          </p:nvPr>
        </p:nvSpPr>
        <p:spPr bwMode="auto">
          <a:xfrm>
            <a:off x="5180013" y="6513513"/>
            <a:ext cx="3962400" cy="3429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cs typeface="+mn-cs"/>
              </a:defRPr>
            </a:lvl1pPr>
          </a:lstStyle>
          <a:p>
            <a:pPr>
              <a:defRPr/>
            </a:pPr>
            <a:fld id="{E4D6D438-649C-4124-9AA1-93EA2474386C}" type="slidenum">
              <a:rPr lang="hu-HU"/>
              <a:pPr>
                <a:defRPr/>
              </a:pPr>
              <a:t>‹#›</a:t>
            </a:fld>
            <a:endParaRPr lang="hu-HU"/>
          </a:p>
        </p:txBody>
      </p:sp>
    </p:spTree>
    <p:extLst>
      <p:ext uri="{BB962C8B-B14F-4D97-AF65-F5344CB8AC3E}">
        <p14:creationId xmlns:p14="http://schemas.microsoft.com/office/powerpoint/2010/main" val="294254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4ECE14F6-E570-4567-806E-51D1885FABC5}" type="slidenum">
              <a:rPr lang="hu-HU" altLang="hu-HU" smtClean="0">
                <a:latin typeface="Arial" charset="0"/>
                <a:cs typeface="Arial" charset="0"/>
              </a:rPr>
              <a:pPr/>
              <a:t>1</a:t>
            </a:fld>
            <a:endParaRPr lang="hu-HU" altLang="hu-HU" smtClean="0">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US" altLang="hu-HU"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24D91B7B-F685-48F1-BC30-EF879A4DD331}" type="slidenum">
              <a:rPr lang="hu-HU" altLang="hu-HU" smtClean="0">
                <a:latin typeface="Arial" charset="0"/>
                <a:cs typeface="Arial" charset="0"/>
              </a:rPr>
              <a:pPr/>
              <a:t>15</a:t>
            </a:fld>
            <a:endParaRPr lang="hu-HU" altLang="hu-HU" smtClean="0">
              <a:latin typeface="Arial" charset="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GB" altLang="hu-HU"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2857500" y="514350"/>
            <a:ext cx="3429000" cy="2571750"/>
          </a:xfrm>
          <a:ln/>
        </p:spPr>
      </p:sp>
      <p:sp>
        <p:nvSpPr>
          <p:cNvPr id="65539" name="Rectangle 3"/>
          <p:cNvSpPr>
            <a:spLocks noGrp="1" noChangeArrowheads="1"/>
          </p:cNvSpPr>
          <p:nvPr>
            <p:ph type="body" idx="1"/>
          </p:nvPr>
        </p:nvSpPr>
        <p:spPr/>
        <p:txBody>
          <a:bodyPr/>
          <a:lstStyle/>
          <a:p>
            <a:r>
              <a:rPr lang="en-US" altLang="hu-HU" smtClean="0"/>
              <a:t>The new properties of Web technologies is that a document (a Web document) is placed between the direct process of  inputting, inserting , integrating , retrieving and the interactive end-user interface. </a:t>
            </a:r>
          </a:p>
          <a:p>
            <a:r>
              <a:rPr lang="en-US" altLang="hu-HU" smtClean="0"/>
              <a:t>The interaction is carried out by the document between end-users and database.</a:t>
            </a:r>
          </a:p>
          <a:p>
            <a:r>
              <a:rPr lang="en-US" altLang="hu-HU" smtClean="0"/>
              <a:t>The red line tries to reflect this operation. </a:t>
            </a:r>
          </a:p>
          <a:p>
            <a:r>
              <a:rPr lang="en-US" altLang="hu-HU" smtClean="0"/>
              <a:t>The three interfaces, namely input, query, response dialogues mean a „web-editable” interface. The document can be manipulated in a specific language, an standards by the users. The links between the documents and database are handled automatically. </a:t>
            </a:r>
          </a:p>
          <a:p>
            <a:r>
              <a:rPr lang="en-US" altLang="hu-HU" smtClean="0"/>
              <a:t>The specific processes for data handling should be customized by programming both the interaction with  end-users’ dialogues and with the database management system. </a:t>
            </a:r>
          </a:p>
          <a:p>
            <a:r>
              <a:rPr lang="en-US" altLang="hu-HU" smtClean="0"/>
              <a:t>The transactions of database management system are attached to documents, possible through  several level hierarchy. The correct execution of transactions is the responsibility of database management system. </a:t>
            </a:r>
          </a:p>
          <a:p>
            <a:r>
              <a:rPr lang="en-US" altLang="hu-HU" smtClean="0"/>
              <a:t>The documents of end-users are semi-structured data, supplemented with a presentation layer. </a:t>
            </a:r>
          </a:p>
          <a:p>
            <a:r>
              <a:rPr lang="en-US" altLang="hu-HU" smtClean="0"/>
              <a:t>The free documents are document types containing „free” variables, i.e. unbounded variables. </a:t>
            </a:r>
            <a:endParaRPr lang="hu-HU" altLang="hu-HU" smtClean="0"/>
          </a:p>
          <a:p>
            <a:r>
              <a:rPr lang="hu-HU" altLang="hu-HU" smtClean="0"/>
              <a:t>The accurate and valid handling of document is the responsibility of Web service management system. </a:t>
            </a:r>
          </a:p>
          <a:p>
            <a:r>
              <a:rPr lang="hu-HU" altLang="hu-HU" smtClean="0"/>
              <a:t>The semantical validity of documents as a property can be perceived as </a:t>
            </a:r>
          </a:p>
          <a:p>
            <a:r>
              <a:rPr lang="hu-HU" altLang="hu-HU" smtClean="0"/>
              <a:t>The set of relationships among documents that are semantically correct, valid in the context of other documents, business processes, and activities, and the general operation of business units. </a:t>
            </a:r>
            <a:endParaRPr lang="en-US" altLang="hu-HU" smtClean="0"/>
          </a:p>
          <a:p>
            <a:endParaRPr lang="en-US" altLang="hu-HU" smtClean="0"/>
          </a:p>
          <a:p>
            <a:endParaRPr lang="en-US" altLang="hu-HU" smtClean="0"/>
          </a:p>
          <a:p>
            <a:endParaRPr lang="en-US" altLang="hu-HU" smtClean="0"/>
          </a:p>
          <a:p>
            <a:endParaRPr lang="en-US" altLang="hu-HU" smtClean="0"/>
          </a:p>
          <a:p>
            <a:endParaRPr lang="en-US" altLang="hu-HU" smtClean="0"/>
          </a:p>
          <a:p>
            <a:r>
              <a:rPr lang="en-US" altLang="hu-HU" smtClean="0"/>
              <a:t>The Web pages, the messages between Web services conveying data and / or documents are important component of WIS. Semi-structured data occur in the form of XML/HTML documents for the users on the network (Intranet, Extranet, and Internet) and in WIS. Displaying information for the users and requests input from the users are the two facets of WIS considering the information exchange. The documents formulated by extensible markup language (XML) can describe the relationship and information exchange between the Web pages and the associated business processes. </a:t>
            </a:r>
          </a:p>
          <a:p>
            <a:r>
              <a:rPr lang="en-US" altLang="hu-HU" smtClean="0"/>
              <a:t>As we have discussed in the “2. Literature review” section, the construction of document is aligned with the (1) organogram, moreover (2) with the tasks and responsibilities belonging to the roles (end-users), and furthermore (3) with the configuration of activities within business processes. </a:t>
            </a:r>
          </a:p>
          <a:p>
            <a:r>
              <a:rPr lang="en-US" altLang="hu-HU" smtClean="0"/>
              <a:t>A Web IS serves </a:t>
            </a:r>
            <a:r>
              <a:rPr lang="en-US" altLang="hu-HU" i="1" smtClean="0"/>
              <a:t>business processes</a:t>
            </a:r>
            <a:r>
              <a:rPr lang="en-US" altLang="hu-HU" smtClean="0"/>
              <a:t> (Business Process Modeling, BPM) and is usually tightly coupled to other IS. The WIS itself can also be perceived as database for structured, semi-structured as well as unstructured document (XML-based).  We have cited a Web service definition ([12]) that put emphasis on the (software) technology side, in our approach we focus on the</a:t>
            </a:r>
            <a:r>
              <a:rPr lang="en-US" altLang="hu-HU" i="1" smtClean="0"/>
              <a:t> organizational aspect</a:t>
            </a:r>
            <a:r>
              <a:rPr lang="en-US" altLang="hu-HU" smtClean="0"/>
              <a:t> and the co-habitation of documents and business processes.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kép helye 1"/>
          <p:cNvSpPr>
            <a:spLocks noGrp="1" noRot="1" noChangeAspect="1" noTextEdit="1"/>
          </p:cNvSpPr>
          <p:nvPr>
            <p:ph type="sldImg"/>
          </p:nvPr>
        </p:nvSpPr>
        <p:spPr>
          <a:xfrm>
            <a:off x="2857500" y="514350"/>
            <a:ext cx="3429000" cy="2571750"/>
          </a:xfrm>
          <a:ln/>
        </p:spPr>
      </p:sp>
      <p:sp>
        <p:nvSpPr>
          <p:cNvPr id="37891" name="Jegyzetek helye 2"/>
          <p:cNvSpPr>
            <a:spLocks noGrp="1"/>
          </p:cNvSpPr>
          <p:nvPr>
            <p:ph type="body" idx="1"/>
          </p:nvPr>
        </p:nvSpPr>
        <p:spPr>
          <a:noFill/>
          <a:ln/>
        </p:spPr>
        <p:txBody>
          <a:bodyPr/>
          <a:lstStyle/>
          <a:p>
            <a:r>
              <a:rPr lang="en-US" altLang="hu-HU" smtClean="0"/>
              <a:t>Referring the Zachman ontologies, the co-habitation between the “</a:t>
            </a:r>
            <a:r>
              <a:rPr lang="en-US" altLang="hu-HU" i="1" smtClean="0"/>
              <a:t>how</a:t>
            </a:r>
            <a:r>
              <a:rPr lang="en-US" altLang="hu-HU" smtClean="0"/>
              <a:t>” and “</a:t>
            </a:r>
            <a:r>
              <a:rPr lang="en-US" altLang="hu-HU" i="1" smtClean="0"/>
              <a:t>who</a:t>
            </a:r>
            <a:r>
              <a:rPr lang="en-US" altLang="hu-HU" smtClean="0"/>
              <a:t>” columns have an impact on the “</a:t>
            </a:r>
            <a:r>
              <a:rPr lang="en-US" altLang="hu-HU" i="1" smtClean="0"/>
              <a:t>what</a:t>
            </a:r>
            <a:r>
              <a:rPr lang="en-US" altLang="hu-HU" smtClean="0"/>
              <a:t>” column that represents the “</a:t>
            </a:r>
            <a:r>
              <a:rPr lang="en-US" altLang="hu-HU" b="1" i="1" smtClean="0"/>
              <a:t>Business Objects</a:t>
            </a:r>
            <a:r>
              <a:rPr lang="en-US" altLang="hu-HU" smtClean="0"/>
              <a:t>” that are manifested in the form of documents and data. The </a:t>
            </a:r>
            <a:r>
              <a:rPr lang="en-US" altLang="hu-HU" i="1" smtClean="0"/>
              <a:t>organization structure</a:t>
            </a:r>
            <a:r>
              <a:rPr lang="en-US" altLang="hu-HU" smtClean="0"/>
              <a:t> and </a:t>
            </a:r>
            <a:r>
              <a:rPr lang="en-US" altLang="hu-HU" i="1" smtClean="0"/>
              <a:t>business processes</a:t>
            </a:r>
            <a:r>
              <a:rPr lang="en-US" altLang="hu-HU" smtClean="0"/>
              <a:t> are tightly coupled within the enterprises’ </a:t>
            </a:r>
            <a:r>
              <a:rPr lang="en-US" altLang="hu-HU" i="1" smtClean="0"/>
              <a:t>workflow</a:t>
            </a:r>
            <a:r>
              <a:rPr lang="en-US" altLang="hu-HU" smtClean="0"/>
              <a:t> which forms the context within that the information can be interpreted. Hence, the modeling efforts of Information Systems – especially WIS – require that data and documents should be considered together with business processes during the modeling exercises. The data and documents and the business processes that create and manipulate them constitute an </a:t>
            </a:r>
            <a:r>
              <a:rPr lang="en-US" altLang="hu-HU" i="1" smtClean="0"/>
              <a:t>overarching</a:t>
            </a:r>
            <a:r>
              <a:rPr lang="en-US" altLang="hu-HU" smtClean="0"/>
              <a:t> entity. We may perceive an </a:t>
            </a:r>
            <a:r>
              <a:rPr lang="en-US" altLang="hu-HU" b="1" i="1" smtClean="0"/>
              <a:t>overall document</a:t>
            </a:r>
            <a:r>
              <a:rPr lang="en-US" altLang="hu-HU" smtClean="0"/>
              <a:t> of enterprise that maps both the </a:t>
            </a:r>
            <a:r>
              <a:rPr lang="en-US" altLang="hu-HU" i="1" smtClean="0"/>
              <a:t>organizational structure</a:t>
            </a:r>
            <a:r>
              <a:rPr lang="en-US" altLang="hu-HU" smtClean="0"/>
              <a:t> and the </a:t>
            </a:r>
            <a:r>
              <a:rPr lang="en-US" altLang="hu-HU" i="1" smtClean="0"/>
              <a:t>network of activities</a:t>
            </a:r>
            <a:r>
              <a:rPr lang="en-US" altLang="hu-HU" smtClean="0"/>
              <a:t> of business process whereby the two facets of enterprise model appear </a:t>
            </a:r>
            <a:r>
              <a:rPr lang="en-US" altLang="hu-HU" i="1" smtClean="0"/>
              <a:t>in one concept</a:t>
            </a:r>
            <a:r>
              <a:rPr lang="en-US" altLang="hu-HU" smtClean="0"/>
              <a:t>. </a:t>
            </a:r>
            <a:endParaRPr lang="de-DE" altLang="hu-HU" smtClean="0"/>
          </a:p>
        </p:txBody>
      </p:sp>
      <p:sp>
        <p:nvSpPr>
          <p:cNvPr id="37892" name="Dia számának helye 3"/>
          <p:cNvSpPr>
            <a:spLocks noGrp="1"/>
          </p:cNvSpPr>
          <p:nvPr>
            <p:ph type="sldNum" sz="quarter" idx="5"/>
          </p:nvPr>
        </p:nvSpPr>
        <p:spPr>
          <a:noFill/>
        </p:spPr>
        <p:txBody>
          <a:bodyPr/>
          <a:lstStyle>
            <a:lvl1pPr defTabSz="990600">
              <a:defRPr sz="1400" b="1">
                <a:solidFill>
                  <a:schemeClr val="tx1"/>
                </a:solidFill>
                <a:latin typeface="Comic Sans MS" pitchFamily="66" charset="0"/>
              </a:defRPr>
            </a:lvl1pPr>
            <a:lvl2pPr marL="804863" indent="-309563" defTabSz="990600">
              <a:defRPr sz="1400" b="1">
                <a:solidFill>
                  <a:schemeClr val="tx1"/>
                </a:solidFill>
                <a:latin typeface="Comic Sans MS" pitchFamily="66" charset="0"/>
              </a:defRPr>
            </a:lvl2pPr>
            <a:lvl3pPr marL="1238250" indent="-247650" defTabSz="990600">
              <a:defRPr sz="1400" b="1">
                <a:solidFill>
                  <a:schemeClr val="tx1"/>
                </a:solidFill>
                <a:latin typeface="Comic Sans MS" pitchFamily="66" charset="0"/>
              </a:defRPr>
            </a:lvl3pPr>
            <a:lvl4pPr marL="1733550" indent="-247650" defTabSz="990600">
              <a:defRPr sz="1400" b="1">
                <a:solidFill>
                  <a:schemeClr val="tx1"/>
                </a:solidFill>
                <a:latin typeface="Comic Sans MS" pitchFamily="66" charset="0"/>
              </a:defRPr>
            </a:lvl4pPr>
            <a:lvl5pPr marL="2228850" indent="-247650" defTabSz="990600">
              <a:defRPr sz="1400" b="1">
                <a:solidFill>
                  <a:schemeClr val="tx1"/>
                </a:solidFill>
                <a:latin typeface="Comic Sans MS" pitchFamily="66" charset="0"/>
              </a:defRPr>
            </a:lvl5pPr>
            <a:lvl6pPr marL="2686050" indent="-247650" defTabSz="990600" eaLnBrk="0" fontAlgn="base" hangingPunct="0">
              <a:spcBef>
                <a:spcPct val="0"/>
              </a:spcBef>
              <a:spcAft>
                <a:spcPct val="0"/>
              </a:spcAft>
              <a:defRPr sz="1400" b="1">
                <a:solidFill>
                  <a:schemeClr val="tx1"/>
                </a:solidFill>
                <a:latin typeface="Comic Sans MS" pitchFamily="66" charset="0"/>
              </a:defRPr>
            </a:lvl6pPr>
            <a:lvl7pPr marL="3143250" indent="-247650" defTabSz="990600" eaLnBrk="0" fontAlgn="base" hangingPunct="0">
              <a:spcBef>
                <a:spcPct val="0"/>
              </a:spcBef>
              <a:spcAft>
                <a:spcPct val="0"/>
              </a:spcAft>
              <a:defRPr sz="1400" b="1">
                <a:solidFill>
                  <a:schemeClr val="tx1"/>
                </a:solidFill>
                <a:latin typeface="Comic Sans MS" pitchFamily="66" charset="0"/>
              </a:defRPr>
            </a:lvl7pPr>
            <a:lvl8pPr marL="3600450" indent="-247650" defTabSz="990600" eaLnBrk="0" fontAlgn="base" hangingPunct="0">
              <a:spcBef>
                <a:spcPct val="0"/>
              </a:spcBef>
              <a:spcAft>
                <a:spcPct val="0"/>
              </a:spcAft>
              <a:defRPr sz="1400" b="1">
                <a:solidFill>
                  <a:schemeClr val="tx1"/>
                </a:solidFill>
                <a:latin typeface="Comic Sans MS" pitchFamily="66" charset="0"/>
              </a:defRPr>
            </a:lvl8pPr>
            <a:lvl9pPr marL="4057650" indent="-247650" defTabSz="990600" eaLnBrk="0" fontAlgn="base" hangingPunct="0">
              <a:spcBef>
                <a:spcPct val="0"/>
              </a:spcBef>
              <a:spcAft>
                <a:spcPct val="0"/>
              </a:spcAft>
              <a:defRPr sz="1400" b="1">
                <a:solidFill>
                  <a:schemeClr val="tx1"/>
                </a:solidFill>
                <a:latin typeface="Comic Sans MS" pitchFamily="66" charset="0"/>
              </a:defRPr>
            </a:lvl9pPr>
          </a:lstStyle>
          <a:p>
            <a:fld id="{3C6A618B-C478-49B9-BD8D-8541C035DD46}" type="slidenum">
              <a:rPr lang="en-US" altLang="hu-HU" sz="1300" b="0">
                <a:latin typeface="Arial" pitchFamily="34" charset="0"/>
              </a:rPr>
              <a:pPr/>
              <a:t>18</a:t>
            </a:fld>
            <a:endParaRPr lang="en-US" altLang="hu-HU" sz="1300" b="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kép helye 1"/>
          <p:cNvSpPr>
            <a:spLocks noGrp="1" noRot="1" noChangeAspect="1" noTextEdit="1"/>
          </p:cNvSpPr>
          <p:nvPr>
            <p:ph type="sldImg"/>
          </p:nvPr>
        </p:nvSpPr>
        <p:spPr>
          <a:xfrm>
            <a:off x="2857500" y="514350"/>
            <a:ext cx="3429000" cy="2571750"/>
          </a:xfrm>
          <a:ln/>
        </p:spPr>
      </p:sp>
      <p:sp>
        <p:nvSpPr>
          <p:cNvPr id="36867" name="Jegyzetek helye 2"/>
          <p:cNvSpPr>
            <a:spLocks noGrp="1"/>
          </p:cNvSpPr>
          <p:nvPr>
            <p:ph type="body" idx="1"/>
          </p:nvPr>
        </p:nvSpPr>
        <p:spPr>
          <a:ln/>
        </p:spPr>
        <p:txBody>
          <a:bodyPr/>
          <a:lstStyle/>
          <a:p>
            <a:endParaRPr lang="de-DE" altLang="hu-HU" smtClean="0"/>
          </a:p>
        </p:txBody>
      </p:sp>
      <p:sp>
        <p:nvSpPr>
          <p:cNvPr id="36868" name="Dia számának helye 3"/>
          <p:cNvSpPr>
            <a:spLocks noGrp="1"/>
          </p:cNvSpPr>
          <p:nvPr>
            <p:ph type="sldNum" sz="quarter" idx="5"/>
          </p:nvPr>
        </p:nvSpPr>
        <p:spPr>
          <a:noFill/>
        </p:spPr>
        <p:txBody>
          <a:bodyPr/>
          <a:lstStyle>
            <a:lvl1pPr defTabSz="990600">
              <a:defRPr sz="1400" b="1">
                <a:solidFill>
                  <a:schemeClr val="tx1"/>
                </a:solidFill>
                <a:latin typeface="Comic Sans MS" pitchFamily="66" charset="0"/>
              </a:defRPr>
            </a:lvl1pPr>
            <a:lvl2pPr marL="804863" indent="-309563" defTabSz="990600">
              <a:defRPr sz="1400" b="1">
                <a:solidFill>
                  <a:schemeClr val="tx1"/>
                </a:solidFill>
                <a:latin typeface="Comic Sans MS" pitchFamily="66" charset="0"/>
              </a:defRPr>
            </a:lvl2pPr>
            <a:lvl3pPr marL="1238250" indent="-247650" defTabSz="990600">
              <a:defRPr sz="1400" b="1">
                <a:solidFill>
                  <a:schemeClr val="tx1"/>
                </a:solidFill>
                <a:latin typeface="Comic Sans MS" pitchFamily="66" charset="0"/>
              </a:defRPr>
            </a:lvl3pPr>
            <a:lvl4pPr marL="1733550" indent="-247650" defTabSz="990600">
              <a:defRPr sz="1400" b="1">
                <a:solidFill>
                  <a:schemeClr val="tx1"/>
                </a:solidFill>
                <a:latin typeface="Comic Sans MS" pitchFamily="66" charset="0"/>
              </a:defRPr>
            </a:lvl4pPr>
            <a:lvl5pPr marL="2228850" indent="-247650" defTabSz="990600">
              <a:defRPr sz="1400" b="1">
                <a:solidFill>
                  <a:schemeClr val="tx1"/>
                </a:solidFill>
                <a:latin typeface="Comic Sans MS" pitchFamily="66" charset="0"/>
              </a:defRPr>
            </a:lvl5pPr>
            <a:lvl6pPr marL="2686050" indent="-247650" defTabSz="990600" eaLnBrk="0" fontAlgn="base" hangingPunct="0">
              <a:spcBef>
                <a:spcPct val="0"/>
              </a:spcBef>
              <a:spcAft>
                <a:spcPct val="0"/>
              </a:spcAft>
              <a:defRPr sz="1400" b="1">
                <a:solidFill>
                  <a:schemeClr val="tx1"/>
                </a:solidFill>
                <a:latin typeface="Comic Sans MS" pitchFamily="66" charset="0"/>
              </a:defRPr>
            </a:lvl6pPr>
            <a:lvl7pPr marL="3143250" indent="-247650" defTabSz="990600" eaLnBrk="0" fontAlgn="base" hangingPunct="0">
              <a:spcBef>
                <a:spcPct val="0"/>
              </a:spcBef>
              <a:spcAft>
                <a:spcPct val="0"/>
              </a:spcAft>
              <a:defRPr sz="1400" b="1">
                <a:solidFill>
                  <a:schemeClr val="tx1"/>
                </a:solidFill>
                <a:latin typeface="Comic Sans MS" pitchFamily="66" charset="0"/>
              </a:defRPr>
            </a:lvl7pPr>
            <a:lvl8pPr marL="3600450" indent="-247650" defTabSz="990600" eaLnBrk="0" fontAlgn="base" hangingPunct="0">
              <a:spcBef>
                <a:spcPct val="0"/>
              </a:spcBef>
              <a:spcAft>
                <a:spcPct val="0"/>
              </a:spcAft>
              <a:defRPr sz="1400" b="1">
                <a:solidFill>
                  <a:schemeClr val="tx1"/>
                </a:solidFill>
                <a:latin typeface="Comic Sans MS" pitchFamily="66" charset="0"/>
              </a:defRPr>
            </a:lvl8pPr>
            <a:lvl9pPr marL="4057650" indent="-247650" defTabSz="990600" eaLnBrk="0" fontAlgn="base" hangingPunct="0">
              <a:spcBef>
                <a:spcPct val="0"/>
              </a:spcBef>
              <a:spcAft>
                <a:spcPct val="0"/>
              </a:spcAft>
              <a:defRPr sz="1400" b="1">
                <a:solidFill>
                  <a:schemeClr val="tx1"/>
                </a:solidFill>
                <a:latin typeface="Comic Sans MS" pitchFamily="66" charset="0"/>
              </a:defRPr>
            </a:lvl9pPr>
          </a:lstStyle>
          <a:p>
            <a:fld id="{960679EE-F578-45CB-A80C-63946070DE28}" type="slidenum">
              <a:rPr lang="en-US" altLang="hu-HU" sz="1300" b="0"/>
              <a:pPr/>
              <a:t>19</a:t>
            </a:fld>
            <a:endParaRPr lang="en-US" altLang="hu-HU" sz="1300" b="0"/>
          </a:p>
        </p:txBody>
      </p:sp>
      <p:pic>
        <p:nvPicPr>
          <p:cNvPr id="36869" name="Kép 4" descr="enterpriseArchitectureZach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320" y="508473"/>
            <a:ext cx="6097363" cy="257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2857500" y="514350"/>
            <a:ext cx="3429000" cy="2571750"/>
          </a:xfrm>
          <a:ln/>
        </p:spPr>
      </p:sp>
      <p:sp>
        <p:nvSpPr>
          <p:cNvPr id="64515" name="Rectangle 3"/>
          <p:cNvSpPr>
            <a:spLocks noGrp="1" noChangeArrowheads="1"/>
          </p:cNvSpPr>
          <p:nvPr>
            <p:ph type="body" idx="1"/>
          </p:nvPr>
        </p:nvSpPr>
        <p:spPr/>
        <p:txBody>
          <a:bodyPr/>
          <a:lstStyle/>
          <a:p>
            <a:r>
              <a:rPr lang="en-GB" altLang="hu-HU" sz="1400" smtClean="0"/>
              <a:t>(1) </a:t>
            </a:r>
            <a:r>
              <a:rPr lang="en-GB" altLang="hu-HU" sz="1400" b="1" smtClean="0"/>
              <a:t>organizational model</a:t>
            </a:r>
            <a:r>
              <a:rPr lang="en-GB" altLang="hu-HU" sz="1400" smtClean="0"/>
              <a:t> that represents the structure and method of work in the enterprise; </a:t>
            </a:r>
            <a:endParaRPr lang="hu-HU" altLang="hu-HU" sz="1400" smtClean="0"/>
          </a:p>
          <a:p>
            <a:r>
              <a:rPr lang="en-GB" altLang="hu-HU" sz="1400" smtClean="0"/>
              <a:t>(2) </a:t>
            </a:r>
            <a:r>
              <a:rPr lang="en-GB" altLang="hu-HU" sz="1400" b="1" smtClean="0"/>
              <a:t>information model </a:t>
            </a:r>
            <a:r>
              <a:rPr lang="en-GB" altLang="hu-HU" sz="1400" smtClean="0"/>
              <a:t>which reflects information, content, its origin and method of descending; </a:t>
            </a:r>
            <a:endParaRPr lang="hu-HU" altLang="hu-HU" sz="1400" smtClean="0"/>
          </a:p>
          <a:p>
            <a:r>
              <a:rPr lang="hu-HU" altLang="hu-HU" sz="1400" smtClean="0"/>
              <a:t>, and new data structures that are handled by IS.</a:t>
            </a:r>
          </a:p>
          <a:p>
            <a:r>
              <a:rPr lang="en-GB" altLang="hu-HU" sz="1400" smtClean="0"/>
              <a:t>(3) </a:t>
            </a:r>
            <a:r>
              <a:rPr lang="en-GB" altLang="hu-HU" sz="1400" b="1" smtClean="0"/>
              <a:t>data model</a:t>
            </a:r>
            <a:r>
              <a:rPr lang="en-GB" altLang="hu-HU" sz="1400" smtClean="0"/>
              <a:t> that displays the real world objects about which information is kept along with their relationships that lays the ground for a data implementation model; </a:t>
            </a:r>
            <a:endParaRPr lang="hu-HU" altLang="hu-HU" sz="1400" smtClean="0"/>
          </a:p>
          <a:p>
            <a:r>
              <a:rPr lang="hu-HU" altLang="hu-HU" sz="1400" smtClean="0"/>
              <a:t>Extended by the new database approaches in line with the information model. </a:t>
            </a:r>
          </a:p>
          <a:p>
            <a:r>
              <a:rPr lang="en-GB" altLang="hu-HU" sz="1400" smtClean="0"/>
              <a:t>(4) a </a:t>
            </a:r>
            <a:r>
              <a:rPr lang="en-GB" altLang="hu-HU" sz="1400" b="1" smtClean="0"/>
              <a:t>process model</a:t>
            </a:r>
            <a:r>
              <a:rPr lang="en-GB" altLang="hu-HU" sz="1400" smtClean="0"/>
              <a:t> that depicts the composition of the real world </a:t>
            </a:r>
            <a:r>
              <a:rPr lang="en-GB" altLang="hu-HU" sz="1400" i="1" smtClean="0"/>
              <a:t>activities</a:t>
            </a:r>
            <a:r>
              <a:rPr lang="en-GB" altLang="hu-HU" sz="1400" smtClean="0"/>
              <a:t> and the strongly coupled </a:t>
            </a:r>
            <a:r>
              <a:rPr lang="en-GB" altLang="hu-HU" sz="1400" i="1" smtClean="0"/>
              <a:t>control structure</a:t>
            </a:r>
            <a:r>
              <a:rPr lang="en-GB" altLang="hu-HU" sz="1400" smtClean="0"/>
              <a:t>. </a:t>
            </a:r>
          </a:p>
          <a:p>
            <a:endParaRPr lang="en-US" alt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xfrm>
            <a:off x="2857500" y="514350"/>
            <a:ext cx="3429000" cy="2571750"/>
          </a:xfrm>
          <a:ln/>
        </p:spPr>
      </p:sp>
      <p:sp>
        <p:nvSpPr>
          <p:cNvPr id="39939" name="Rectangle 3"/>
          <p:cNvSpPr>
            <a:spLocks noGrp="1" noChangeArrowheads="1"/>
          </p:cNvSpPr>
          <p:nvPr>
            <p:ph type="body" idx="1"/>
          </p:nvPr>
        </p:nvSpPr>
        <p:spPr>
          <a:ln/>
        </p:spPr>
        <p:txBody>
          <a:bodyPr/>
          <a:lstStyle/>
          <a:p>
            <a:pPr>
              <a:lnSpc>
                <a:spcPct val="80000"/>
              </a:lnSpc>
            </a:pPr>
            <a:r>
              <a:rPr lang="en-US" altLang="hu-HU" sz="1000" dirty="0" smtClean="0"/>
              <a:t>the User Requirements (UR), the Functional Requirements (FR), the Design Constraints and Parameters (DC&amp;P), and Implementation Factors and Operational Variables (IF&amp;OV) </a:t>
            </a:r>
            <a:endParaRPr lang="hu-HU" altLang="hu-HU" sz="10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90600">
              <a:defRPr sz="1400" b="1">
                <a:solidFill>
                  <a:schemeClr val="tx1"/>
                </a:solidFill>
                <a:latin typeface="Comic Sans MS" pitchFamily="66" charset="0"/>
              </a:defRPr>
            </a:lvl1pPr>
            <a:lvl2pPr marL="804863" indent="-309563" defTabSz="990600">
              <a:defRPr sz="1400" b="1">
                <a:solidFill>
                  <a:schemeClr val="tx1"/>
                </a:solidFill>
                <a:latin typeface="Comic Sans MS" pitchFamily="66" charset="0"/>
              </a:defRPr>
            </a:lvl2pPr>
            <a:lvl3pPr marL="1238250" indent="-247650" defTabSz="990600">
              <a:defRPr sz="1400" b="1">
                <a:solidFill>
                  <a:schemeClr val="tx1"/>
                </a:solidFill>
                <a:latin typeface="Comic Sans MS" pitchFamily="66" charset="0"/>
              </a:defRPr>
            </a:lvl3pPr>
            <a:lvl4pPr marL="1733550" indent="-247650" defTabSz="990600">
              <a:defRPr sz="1400" b="1">
                <a:solidFill>
                  <a:schemeClr val="tx1"/>
                </a:solidFill>
                <a:latin typeface="Comic Sans MS" pitchFamily="66" charset="0"/>
              </a:defRPr>
            </a:lvl4pPr>
            <a:lvl5pPr marL="2228850" indent="-247650" defTabSz="990600">
              <a:defRPr sz="1400" b="1">
                <a:solidFill>
                  <a:schemeClr val="tx1"/>
                </a:solidFill>
                <a:latin typeface="Comic Sans MS" pitchFamily="66" charset="0"/>
              </a:defRPr>
            </a:lvl5pPr>
            <a:lvl6pPr marL="2686050" indent="-247650" defTabSz="990600" eaLnBrk="0" fontAlgn="base" hangingPunct="0">
              <a:spcBef>
                <a:spcPct val="0"/>
              </a:spcBef>
              <a:spcAft>
                <a:spcPct val="0"/>
              </a:spcAft>
              <a:defRPr sz="1400" b="1">
                <a:solidFill>
                  <a:schemeClr val="tx1"/>
                </a:solidFill>
                <a:latin typeface="Comic Sans MS" pitchFamily="66" charset="0"/>
              </a:defRPr>
            </a:lvl6pPr>
            <a:lvl7pPr marL="3143250" indent="-247650" defTabSz="990600" eaLnBrk="0" fontAlgn="base" hangingPunct="0">
              <a:spcBef>
                <a:spcPct val="0"/>
              </a:spcBef>
              <a:spcAft>
                <a:spcPct val="0"/>
              </a:spcAft>
              <a:defRPr sz="1400" b="1">
                <a:solidFill>
                  <a:schemeClr val="tx1"/>
                </a:solidFill>
                <a:latin typeface="Comic Sans MS" pitchFamily="66" charset="0"/>
              </a:defRPr>
            </a:lvl7pPr>
            <a:lvl8pPr marL="3600450" indent="-247650" defTabSz="990600" eaLnBrk="0" fontAlgn="base" hangingPunct="0">
              <a:spcBef>
                <a:spcPct val="0"/>
              </a:spcBef>
              <a:spcAft>
                <a:spcPct val="0"/>
              </a:spcAft>
              <a:defRPr sz="1400" b="1">
                <a:solidFill>
                  <a:schemeClr val="tx1"/>
                </a:solidFill>
                <a:latin typeface="Comic Sans MS" pitchFamily="66" charset="0"/>
              </a:defRPr>
            </a:lvl8pPr>
            <a:lvl9pPr marL="4057650" indent="-247650" defTabSz="990600" eaLnBrk="0" fontAlgn="base" hangingPunct="0">
              <a:spcBef>
                <a:spcPct val="0"/>
              </a:spcBef>
              <a:spcAft>
                <a:spcPct val="0"/>
              </a:spcAft>
              <a:defRPr sz="1400" b="1">
                <a:solidFill>
                  <a:schemeClr val="tx1"/>
                </a:solidFill>
                <a:latin typeface="Comic Sans MS" pitchFamily="66" charset="0"/>
              </a:defRPr>
            </a:lvl9pPr>
          </a:lstStyle>
          <a:p>
            <a:fld id="{1BBCE371-DBC7-418C-9FEE-C842B3CBBF90}" type="slidenum">
              <a:rPr lang="en-US" altLang="hu-HU" sz="1300" b="0"/>
              <a:pPr/>
              <a:t>22</a:t>
            </a:fld>
            <a:endParaRPr lang="en-US" altLang="hu-HU" sz="1300" b="0"/>
          </a:p>
        </p:txBody>
      </p:sp>
      <p:sp>
        <p:nvSpPr>
          <p:cNvPr id="51203" name="Rectangle 2"/>
          <p:cNvSpPr>
            <a:spLocks noRot="1" noChangeArrowheads="1" noTextEdit="1"/>
          </p:cNvSpPr>
          <p:nvPr>
            <p:ph type="sldImg"/>
          </p:nvPr>
        </p:nvSpPr>
        <p:spPr>
          <a:xfrm>
            <a:off x="2857500" y="514350"/>
            <a:ext cx="3429000" cy="2571750"/>
          </a:xfrm>
          <a:ln/>
        </p:spPr>
      </p:sp>
      <p:sp>
        <p:nvSpPr>
          <p:cNvPr id="51204" name="Rectangle 3"/>
          <p:cNvSpPr>
            <a:spLocks noGrp="1" noChangeArrowheads="1"/>
          </p:cNvSpPr>
          <p:nvPr>
            <p:ph type="body" idx="1"/>
          </p:nvPr>
        </p:nvSpPr>
        <p:spPr>
          <a:ln/>
        </p:spPr>
        <p:txBody>
          <a:bodyPr/>
          <a:lstStyle/>
          <a:p>
            <a:pPr eaLnBrk="1" hangingPunct="1"/>
            <a:endParaRPr lang="en-GB" alt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p:spPr>
        <p:txBody>
          <a:bodyPr/>
          <a:lstStyle/>
          <a:p>
            <a:endParaRPr lang="en-GB" altLang="hu-HU"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9A29505D-E498-4366-8E59-A227DB1398CE}" type="slidenum">
              <a:rPr lang="hu-HU" altLang="hu-HU" smtClean="0">
                <a:latin typeface="Arial" charset="0"/>
                <a:cs typeface="Arial" charset="0"/>
              </a:rPr>
              <a:pPr/>
              <a:t>3</a:t>
            </a:fld>
            <a:endParaRPr lang="hu-HU" altLang="hu-HU" smtClean="0">
              <a:latin typeface="Arial" charset="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en-GB" altLang="hu-HU"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p:spPr>
        <p:txBody>
          <a:bodyPr/>
          <a:lstStyle/>
          <a:p>
            <a:endParaRPr lang="en-GB" altLang="hu-HU"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p:spPr>
        <p:txBody>
          <a:bodyPr/>
          <a:lstStyle/>
          <a:p>
            <a:endParaRPr lang="en-GB" altLang="hu-HU"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p:spPr>
        <p:txBody>
          <a:bodyPr/>
          <a:lstStyle/>
          <a:p>
            <a:endParaRPr lang="en-GB" altLang="hu-HU"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p:spPr>
        <p:txBody>
          <a:bodyPr/>
          <a:lstStyle/>
          <a:p>
            <a:endParaRPr lang="en-GB" altLang="hu-HU"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p:spPr>
        <p:txBody>
          <a:bodyPr/>
          <a:lstStyle/>
          <a:p>
            <a:endParaRPr lang="en-GB" altLang="hu-HU"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p:spPr>
        <p:txBody>
          <a:bodyPr/>
          <a:lstStyle/>
          <a:p>
            <a:endParaRPr lang="en-GB" altLang="hu-H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0" y="0"/>
            <a:ext cx="9131300" cy="6845300"/>
            <a:chOff x="0" y="0"/>
            <a:chExt cx="5752" cy="4312"/>
          </a:xfrm>
        </p:grpSpPr>
        <p:grpSp>
          <p:nvGrpSpPr>
            <p:cNvPr id="5" name="Group 3"/>
            <p:cNvGrpSpPr>
              <a:grpSpLocks/>
            </p:cNvGrpSpPr>
            <p:nvPr/>
          </p:nvGrpSpPr>
          <p:grpSpPr bwMode="auto">
            <a:xfrm>
              <a:off x="0" y="0"/>
              <a:ext cx="5752" cy="4312"/>
              <a:chOff x="0" y="0"/>
              <a:chExt cx="5752" cy="4312"/>
            </a:xfrm>
          </p:grpSpPr>
          <p:sp>
            <p:nvSpPr>
              <p:cNvPr id="7" name="Rectangle 4"/>
              <p:cNvSpPr>
                <a:spLocks noChangeArrowheads="1"/>
              </p:cNvSpPr>
              <p:nvPr/>
            </p:nvSpPr>
            <p:spPr bwMode="auto">
              <a:xfrm>
                <a:off x="0" y="0"/>
                <a:ext cx="5752" cy="4312"/>
              </a:xfrm>
              <a:prstGeom prst="rect">
                <a:avLst/>
              </a:prstGeom>
              <a:gradFill rotWithShape="0">
                <a:gsLst>
                  <a:gs pos="0">
                    <a:srgbClr val="919191"/>
                  </a:gs>
                  <a:gs pos="100000">
                    <a:srgbClr val="BDBDBD"/>
                  </a:gs>
                </a:gsLst>
                <a:path path="rect">
                  <a:fillToRect l="100000" t="100000"/>
                </a:path>
              </a:gradFill>
              <a:ln>
                <a:noFill/>
              </a:ln>
              <a:effectLst/>
              <a:extLst/>
            </p:spPr>
            <p:txBody>
              <a:bodyPr wrap="none" anchor="ctr"/>
              <a:lstStyle>
                <a:lvl1pPr>
                  <a:defRPr sz="1400" b="1">
                    <a:solidFill>
                      <a:schemeClr val="tx1"/>
                    </a:solidFill>
                    <a:latin typeface="Comic Sans MS" pitchFamily="66" charset="0"/>
                  </a:defRPr>
                </a:lvl1pPr>
                <a:lvl2pPr marL="742950" indent="-285750">
                  <a:defRPr sz="1400" b="1">
                    <a:solidFill>
                      <a:schemeClr val="tx1"/>
                    </a:solidFill>
                    <a:latin typeface="Comic Sans MS" pitchFamily="66" charset="0"/>
                  </a:defRPr>
                </a:lvl2pPr>
                <a:lvl3pPr marL="1143000" indent="-228600">
                  <a:defRPr sz="1400" b="1">
                    <a:solidFill>
                      <a:schemeClr val="tx1"/>
                    </a:solidFill>
                    <a:latin typeface="Comic Sans MS" pitchFamily="66" charset="0"/>
                  </a:defRPr>
                </a:lvl3pPr>
                <a:lvl4pPr marL="1600200" indent="-228600">
                  <a:defRPr sz="1400" b="1">
                    <a:solidFill>
                      <a:schemeClr val="tx1"/>
                    </a:solidFill>
                    <a:latin typeface="Comic Sans MS" pitchFamily="66" charset="0"/>
                  </a:defRPr>
                </a:lvl4pPr>
                <a:lvl5pPr marL="2057400" indent="-228600">
                  <a:defRPr sz="1400" b="1">
                    <a:solidFill>
                      <a:schemeClr val="tx1"/>
                    </a:solidFill>
                    <a:latin typeface="Comic Sans MS" pitchFamily="66" charset="0"/>
                  </a:defRPr>
                </a:lvl5pPr>
                <a:lvl6pPr marL="2514600" indent="-228600" eaLnBrk="0" fontAlgn="base" hangingPunct="0">
                  <a:spcBef>
                    <a:spcPct val="0"/>
                  </a:spcBef>
                  <a:spcAft>
                    <a:spcPct val="0"/>
                  </a:spcAft>
                  <a:defRPr sz="1400" b="1">
                    <a:solidFill>
                      <a:schemeClr val="tx1"/>
                    </a:solidFill>
                    <a:latin typeface="Comic Sans MS" pitchFamily="66" charset="0"/>
                  </a:defRPr>
                </a:lvl6pPr>
                <a:lvl7pPr marL="2971800" indent="-228600" eaLnBrk="0" fontAlgn="base" hangingPunct="0">
                  <a:spcBef>
                    <a:spcPct val="0"/>
                  </a:spcBef>
                  <a:spcAft>
                    <a:spcPct val="0"/>
                  </a:spcAft>
                  <a:defRPr sz="1400" b="1">
                    <a:solidFill>
                      <a:schemeClr val="tx1"/>
                    </a:solidFill>
                    <a:latin typeface="Comic Sans MS" pitchFamily="66" charset="0"/>
                  </a:defRPr>
                </a:lvl7pPr>
                <a:lvl8pPr marL="3429000" indent="-228600" eaLnBrk="0" fontAlgn="base" hangingPunct="0">
                  <a:spcBef>
                    <a:spcPct val="0"/>
                  </a:spcBef>
                  <a:spcAft>
                    <a:spcPct val="0"/>
                  </a:spcAft>
                  <a:defRPr sz="1400" b="1">
                    <a:solidFill>
                      <a:schemeClr val="tx1"/>
                    </a:solidFill>
                    <a:latin typeface="Comic Sans MS" pitchFamily="66" charset="0"/>
                  </a:defRPr>
                </a:lvl8pPr>
                <a:lvl9pPr marL="3886200" indent="-228600" eaLnBrk="0" fontAlgn="base" hangingPunct="0">
                  <a:spcBef>
                    <a:spcPct val="0"/>
                  </a:spcBef>
                  <a:spcAft>
                    <a:spcPct val="0"/>
                  </a:spcAft>
                  <a:defRPr sz="1400" b="1">
                    <a:solidFill>
                      <a:schemeClr val="tx1"/>
                    </a:solidFill>
                    <a:latin typeface="Comic Sans MS" pitchFamily="66" charset="0"/>
                  </a:defRPr>
                </a:lvl9pPr>
              </a:lstStyle>
              <a:p>
                <a:pPr eaLnBrk="0" hangingPunct="0">
                  <a:defRPr/>
                </a:pPr>
                <a:endParaRPr lang="en-GB" altLang="hu-HU">
                  <a:cs typeface="+mn-cs"/>
                </a:endParaRPr>
              </a:p>
            </p:txBody>
          </p:sp>
          <p:sp useBgFill="1">
            <p:nvSpPr>
              <p:cNvPr id="8" name="Rectangle 5"/>
              <p:cNvSpPr>
                <a:spLocks noChangeArrowheads="1"/>
              </p:cNvSpPr>
              <p:nvPr/>
            </p:nvSpPr>
            <p:spPr bwMode="auto">
              <a:xfrm>
                <a:off x="0" y="0"/>
                <a:ext cx="5424" cy="3984"/>
              </a:xfrm>
              <a:prstGeom prst="rect">
                <a:avLst/>
              </a:prstGeom>
              <a:ln>
                <a:noFill/>
              </a:ln>
              <a:effectLst/>
              <a:extLst/>
            </p:spPr>
            <p:txBody>
              <a:bodyPr wrap="none" anchor="ctr"/>
              <a:lstStyle>
                <a:lvl1pPr>
                  <a:defRPr sz="1400" b="1">
                    <a:solidFill>
                      <a:schemeClr val="tx1"/>
                    </a:solidFill>
                    <a:latin typeface="Comic Sans MS" pitchFamily="66" charset="0"/>
                  </a:defRPr>
                </a:lvl1pPr>
                <a:lvl2pPr marL="742950" indent="-285750">
                  <a:defRPr sz="1400" b="1">
                    <a:solidFill>
                      <a:schemeClr val="tx1"/>
                    </a:solidFill>
                    <a:latin typeface="Comic Sans MS" pitchFamily="66" charset="0"/>
                  </a:defRPr>
                </a:lvl2pPr>
                <a:lvl3pPr marL="1143000" indent="-228600">
                  <a:defRPr sz="1400" b="1">
                    <a:solidFill>
                      <a:schemeClr val="tx1"/>
                    </a:solidFill>
                    <a:latin typeface="Comic Sans MS" pitchFamily="66" charset="0"/>
                  </a:defRPr>
                </a:lvl3pPr>
                <a:lvl4pPr marL="1600200" indent="-228600">
                  <a:defRPr sz="1400" b="1">
                    <a:solidFill>
                      <a:schemeClr val="tx1"/>
                    </a:solidFill>
                    <a:latin typeface="Comic Sans MS" pitchFamily="66" charset="0"/>
                  </a:defRPr>
                </a:lvl4pPr>
                <a:lvl5pPr marL="2057400" indent="-228600">
                  <a:defRPr sz="1400" b="1">
                    <a:solidFill>
                      <a:schemeClr val="tx1"/>
                    </a:solidFill>
                    <a:latin typeface="Comic Sans MS" pitchFamily="66" charset="0"/>
                  </a:defRPr>
                </a:lvl5pPr>
                <a:lvl6pPr marL="2514600" indent="-228600" eaLnBrk="0" fontAlgn="base" hangingPunct="0">
                  <a:spcBef>
                    <a:spcPct val="0"/>
                  </a:spcBef>
                  <a:spcAft>
                    <a:spcPct val="0"/>
                  </a:spcAft>
                  <a:defRPr sz="1400" b="1">
                    <a:solidFill>
                      <a:schemeClr val="tx1"/>
                    </a:solidFill>
                    <a:latin typeface="Comic Sans MS" pitchFamily="66" charset="0"/>
                  </a:defRPr>
                </a:lvl6pPr>
                <a:lvl7pPr marL="2971800" indent="-228600" eaLnBrk="0" fontAlgn="base" hangingPunct="0">
                  <a:spcBef>
                    <a:spcPct val="0"/>
                  </a:spcBef>
                  <a:spcAft>
                    <a:spcPct val="0"/>
                  </a:spcAft>
                  <a:defRPr sz="1400" b="1">
                    <a:solidFill>
                      <a:schemeClr val="tx1"/>
                    </a:solidFill>
                    <a:latin typeface="Comic Sans MS" pitchFamily="66" charset="0"/>
                  </a:defRPr>
                </a:lvl7pPr>
                <a:lvl8pPr marL="3429000" indent="-228600" eaLnBrk="0" fontAlgn="base" hangingPunct="0">
                  <a:spcBef>
                    <a:spcPct val="0"/>
                  </a:spcBef>
                  <a:spcAft>
                    <a:spcPct val="0"/>
                  </a:spcAft>
                  <a:defRPr sz="1400" b="1">
                    <a:solidFill>
                      <a:schemeClr val="tx1"/>
                    </a:solidFill>
                    <a:latin typeface="Comic Sans MS" pitchFamily="66" charset="0"/>
                  </a:defRPr>
                </a:lvl8pPr>
                <a:lvl9pPr marL="3886200" indent="-228600" eaLnBrk="0" fontAlgn="base" hangingPunct="0">
                  <a:spcBef>
                    <a:spcPct val="0"/>
                  </a:spcBef>
                  <a:spcAft>
                    <a:spcPct val="0"/>
                  </a:spcAft>
                  <a:defRPr sz="1400" b="1">
                    <a:solidFill>
                      <a:schemeClr val="tx1"/>
                    </a:solidFill>
                    <a:latin typeface="Comic Sans MS" pitchFamily="66" charset="0"/>
                  </a:defRPr>
                </a:lvl9pPr>
              </a:lstStyle>
              <a:p>
                <a:pPr eaLnBrk="0" hangingPunct="0">
                  <a:defRPr/>
                </a:pPr>
                <a:endParaRPr lang="en-GB" altLang="hu-HU">
                  <a:cs typeface="+mn-cs"/>
                </a:endParaRPr>
              </a:p>
            </p:txBody>
          </p:sp>
        </p:grpSp>
        <p:sp>
          <p:nvSpPr>
            <p:cNvPr id="6" name="Rectangle 6"/>
            <p:cNvSpPr>
              <a:spLocks noChangeArrowheads="1"/>
            </p:cNvSpPr>
            <p:nvPr/>
          </p:nvSpPr>
          <p:spPr bwMode="auto">
            <a:xfrm>
              <a:off x="288" y="816"/>
              <a:ext cx="5461" cy="56"/>
            </a:xfrm>
            <a:prstGeom prst="rect">
              <a:avLst/>
            </a:prstGeom>
            <a:solidFill>
              <a:schemeClr val="tx1"/>
            </a:solidFill>
            <a:ln>
              <a:noFill/>
            </a:ln>
            <a:effectLst/>
            <a:extLst/>
          </p:spPr>
          <p:txBody>
            <a:bodyPr wrap="none" anchor="ctr"/>
            <a:lstStyle>
              <a:lvl1pPr>
                <a:defRPr sz="1400" b="1">
                  <a:solidFill>
                    <a:schemeClr val="tx1"/>
                  </a:solidFill>
                  <a:latin typeface="Comic Sans MS" pitchFamily="66" charset="0"/>
                </a:defRPr>
              </a:lvl1pPr>
              <a:lvl2pPr marL="742950" indent="-285750">
                <a:defRPr sz="1400" b="1">
                  <a:solidFill>
                    <a:schemeClr val="tx1"/>
                  </a:solidFill>
                  <a:latin typeface="Comic Sans MS" pitchFamily="66" charset="0"/>
                </a:defRPr>
              </a:lvl2pPr>
              <a:lvl3pPr marL="1143000" indent="-228600">
                <a:defRPr sz="1400" b="1">
                  <a:solidFill>
                    <a:schemeClr val="tx1"/>
                  </a:solidFill>
                  <a:latin typeface="Comic Sans MS" pitchFamily="66" charset="0"/>
                </a:defRPr>
              </a:lvl3pPr>
              <a:lvl4pPr marL="1600200" indent="-228600">
                <a:defRPr sz="1400" b="1">
                  <a:solidFill>
                    <a:schemeClr val="tx1"/>
                  </a:solidFill>
                  <a:latin typeface="Comic Sans MS" pitchFamily="66" charset="0"/>
                </a:defRPr>
              </a:lvl4pPr>
              <a:lvl5pPr marL="2057400" indent="-228600">
                <a:defRPr sz="1400" b="1">
                  <a:solidFill>
                    <a:schemeClr val="tx1"/>
                  </a:solidFill>
                  <a:latin typeface="Comic Sans MS" pitchFamily="66" charset="0"/>
                </a:defRPr>
              </a:lvl5pPr>
              <a:lvl6pPr marL="2514600" indent="-228600" eaLnBrk="0" fontAlgn="base" hangingPunct="0">
                <a:spcBef>
                  <a:spcPct val="0"/>
                </a:spcBef>
                <a:spcAft>
                  <a:spcPct val="0"/>
                </a:spcAft>
                <a:defRPr sz="1400" b="1">
                  <a:solidFill>
                    <a:schemeClr val="tx1"/>
                  </a:solidFill>
                  <a:latin typeface="Comic Sans MS" pitchFamily="66" charset="0"/>
                </a:defRPr>
              </a:lvl6pPr>
              <a:lvl7pPr marL="2971800" indent="-228600" eaLnBrk="0" fontAlgn="base" hangingPunct="0">
                <a:spcBef>
                  <a:spcPct val="0"/>
                </a:spcBef>
                <a:spcAft>
                  <a:spcPct val="0"/>
                </a:spcAft>
                <a:defRPr sz="1400" b="1">
                  <a:solidFill>
                    <a:schemeClr val="tx1"/>
                  </a:solidFill>
                  <a:latin typeface="Comic Sans MS" pitchFamily="66" charset="0"/>
                </a:defRPr>
              </a:lvl7pPr>
              <a:lvl8pPr marL="3429000" indent="-228600" eaLnBrk="0" fontAlgn="base" hangingPunct="0">
                <a:spcBef>
                  <a:spcPct val="0"/>
                </a:spcBef>
                <a:spcAft>
                  <a:spcPct val="0"/>
                </a:spcAft>
                <a:defRPr sz="1400" b="1">
                  <a:solidFill>
                    <a:schemeClr val="tx1"/>
                  </a:solidFill>
                  <a:latin typeface="Comic Sans MS" pitchFamily="66" charset="0"/>
                </a:defRPr>
              </a:lvl8pPr>
              <a:lvl9pPr marL="3886200" indent="-228600" eaLnBrk="0" fontAlgn="base" hangingPunct="0">
                <a:spcBef>
                  <a:spcPct val="0"/>
                </a:spcBef>
                <a:spcAft>
                  <a:spcPct val="0"/>
                </a:spcAft>
                <a:defRPr sz="1400" b="1">
                  <a:solidFill>
                    <a:schemeClr val="tx1"/>
                  </a:solidFill>
                  <a:latin typeface="Comic Sans MS" pitchFamily="66" charset="0"/>
                </a:defRPr>
              </a:lvl9pPr>
            </a:lstStyle>
            <a:p>
              <a:pPr eaLnBrk="0" hangingPunct="0">
                <a:defRPr/>
              </a:pPr>
              <a:endParaRPr lang="en-GB" altLang="hu-HU">
                <a:cs typeface="+mn-cs"/>
              </a:endParaRPr>
            </a:p>
          </p:txBody>
        </p:sp>
      </p:grpSp>
      <p:pic>
        <p:nvPicPr>
          <p:cNvPr id="9" name="Kép 17"/>
          <p:cNvPicPr>
            <a:picLocks noChangeAspect="1"/>
          </p:cNvPicPr>
          <p:nvPr userDrawn="1">
            <p:custDataLst>
              <p:tags r:id="rId2"/>
            </p:custDataLst>
          </p:nvPr>
        </p:nvPicPr>
        <p:blipFill>
          <a:blip r:embed="rId7"/>
          <a:srcRect r="67999" b="78148"/>
          <a:stretch>
            <a:fillRect/>
          </a:stretch>
        </p:blipFill>
        <p:spPr bwMode="auto">
          <a:xfrm>
            <a:off x="6705600" y="14288"/>
            <a:ext cx="2438400" cy="936625"/>
          </a:xfrm>
          <a:prstGeom prst="rect">
            <a:avLst/>
          </a:prstGeom>
          <a:noFill/>
          <a:ln w="9525">
            <a:noFill/>
            <a:miter lim="800000"/>
            <a:headEnd/>
            <a:tailEnd/>
          </a:ln>
        </p:spPr>
      </p:pic>
      <p:sp>
        <p:nvSpPr>
          <p:cNvPr id="17415" name="Rectangle 7"/>
          <p:cNvSpPr>
            <a:spLocks noGrp="1" noChangeArrowheads="1"/>
          </p:cNvSpPr>
          <p:nvPr>
            <p:ph type="ctrTitle"/>
          </p:nvPr>
        </p:nvSpPr>
        <p:spPr>
          <a:xfrm>
            <a:off x="685800" y="2130425"/>
            <a:ext cx="7772400" cy="1470025"/>
          </a:xfrm>
        </p:spPr>
        <p:txBody>
          <a:bodyPr/>
          <a:lstStyle>
            <a:lvl1pPr>
              <a:defRPr/>
            </a:lvl1pPr>
          </a:lstStyle>
          <a:p>
            <a:pPr lvl="0"/>
            <a:r>
              <a:rPr lang="en-US" noProof="0" smtClean="0"/>
              <a:t>Mintacím szerkesztése</a:t>
            </a:r>
          </a:p>
        </p:txBody>
      </p:sp>
      <p:sp>
        <p:nvSpPr>
          <p:cNvPr id="17416" name="Rectangle 8"/>
          <p:cNvSpPr>
            <a:spLocks noGrp="1" noChangeArrowheads="1"/>
          </p:cNvSpPr>
          <p:nvPr>
            <p:ph type="subTitle" idx="1"/>
          </p:nvPr>
        </p:nvSpPr>
        <p:spPr>
          <a:xfrm>
            <a:off x="1371600" y="3886200"/>
            <a:ext cx="6400800" cy="1752600"/>
          </a:xfrm>
        </p:spPr>
        <p:txBody>
          <a:bodyPr/>
          <a:lstStyle>
            <a:lvl1pPr marL="0" indent="0" algn="ctr">
              <a:defRPr/>
            </a:lvl1pPr>
          </a:lstStyle>
          <a:p>
            <a:pPr lvl="0"/>
            <a:r>
              <a:rPr lang="en-US" noProof="0" smtClean="0"/>
              <a:t>Alcím mintájának szerkesztése</a:t>
            </a:r>
          </a:p>
        </p:txBody>
      </p:sp>
      <p:sp>
        <p:nvSpPr>
          <p:cNvPr id="10" name="Rectangle 18"/>
          <p:cNvSpPr>
            <a:spLocks noGrp="1" noChangeArrowheads="1"/>
          </p:cNvSpPr>
          <p:nvPr>
            <p:ph type="dt" sz="half" idx="10"/>
            <p:custDataLst>
              <p:tags r:id="rId3"/>
            </p:custDataLst>
          </p:nvPr>
        </p:nvSpPr>
        <p:spPr>
          <a:xfrm>
            <a:off x="457200" y="6245225"/>
            <a:ext cx="874713" cy="476250"/>
          </a:xfrm>
        </p:spPr>
        <p:txBody>
          <a:bodyPr/>
          <a:lstStyle>
            <a:lvl1pPr>
              <a:defRPr/>
            </a:lvl1pPr>
          </a:lstStyle>
          <a:p>
            <a:pPr>
              <a:defRPr/>
            </a:pPr>
            <a:endParaRPr lang="en-US"/>
          </a:p>
        </p:txBody>
      </p:sp>
      <p:sp>
        <p:nvSpPr>
          <p:cNvPr id="11" name="Rectangle 19"/>
          <p:cNvSpPr>
            <a:spLocks noGrp="1" noChangeArrowheads="1"/>
          </p:cNvSpPr>
          <p:nvPr>
            <p:ph type="ftr" sz="quarter" idx="11"/>
            <p:custDataLst>
              <p:tags r:id="rId4"/>
            </p:custDataLst>
          </p:nvPr>
        </p:nvSpPr>
        <p:spPr>
          <a:xfrm>
            <a:off x="1403350" y="6245225"/>
            <a:ext cx="5113338" cy="476250"/>
          </a:xfrm>
        </p:spPr>
        <p:txBody>
          <a:bodyPr/>
          <a:lstStyle>
            <a:lvl1pPr>
              <a:defRPr/>
            </a:lvl1pPr>
          </a:lstStyle>
          <a:p>
            <a:pPr>
              <a:defRPr/>
            </a:pPr>
            <a:r>
              <a:rPr lang="hu-HU"/>
              <a:t>ELTE,  Információs rendszerek tanszék, Dr. Molnár Bálint, tudományos főmunkatárs</a:t>
            </a:r>
            <a:endParaRPr lang="en-US"/>
          </a:p>
        </p:txBody>
      </p:sp>
      <p:sp>
        <p:nvSpPr>
          <p:cNvPr id="12" name="Rectangle 20"/>
          <p:cNvSpPr>
            <a:spLocks noGrp="1" noChangeArrowheads="1"/>
          </p:cNvSpPr>
          <p:nvPr>
            <p:ph type="sldNum" sz="quarter" idx="12"/>
            <p:custDataLst>
              <p:tags r:id="rId5"/>
            </p:custDataLst>
          </p:nvPr>
        </p:nvSpPr>
        <p:spPr/>
        <p:txBody>
          <a:bodyPr/>
          <a:lstStyle>
            <a:lvl1pPr>
              <a:defRPr/>
            </a:lvl1pPr>
          </a:lstStyle>
          <a:p>
            <a:pPr>
              <a:defRPr/>
            </a:pPr>
            <a:fld id="{B1CE1A1F-52A0-40B8-9E2F-8CB31BE704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custDataLst>
              <p:tags r:id="rId1"/>
            </p:custDataLst>
          </p:nvPr>
        </p:nvSpPr>
        <p:spPr/>
        <p:txBody>
          <a:bodyPr/>
          <a:lstStyle>
            <a:lvl1pPr>
              <a:defRPr/>
            </a:lvl1pPr>
          </a:lstStyle>
          <a:p>
            <a:pPr>
              <a:defRPr/>
            </a:pPr>
            <a:endParaRPr lang="en-US"/>
          </a:p>
        </p:txBody>
      </p:sp>
      <p:sp>
        <p:nvSpPr>
          <p:cNvPr id="5" name="Élőláb helye 4"/>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6" name="Dia számának helye 5"/>
          <p:cNvSpPr>
            <a:spLocks noGrp="1"/>
          </p:cNvSpPr>
          <p:nvPr>
            <p:ph type="sldNum" sz="quarter" idx="12"/>
            <p:custDataLst>
              <p:tags r:id="rId3"/>
            </p:custDataLst>
          </p:nvPr>
        </p:nvSpPr>
        <p:spPr/>
        <p:txBody>
          <a:bodyPr/>
          <a:lstStyle>
            <a:lvl1pPr>
              <a:defRPr/>
            </a:lvl1pPr>
          </a:lstStyle>
          <a:p>
            <a:pPr>
              <a:defRPr/>
            </a:pPr>
            <a:fld id="{23C09BEB-F0FF-43A0-926C-13BA7BC0D8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0"/>
            <a:ext cx="2171700" cy="612616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6362700" cy="61261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custDataLst>
              <p:tags r:id="rId1"/>
            </p:custDataLst>
          </p:nvPr>
        </p:nvSpPr>
        <p:spPr/>
        <p:txBody>
          <a:bodyPr/>
          <a:lstStyle>
            <a:lvl1pPr>
              <a:defRPr/>
            </a:lvl1pPr>
          </a:lstStyle>
          <a:p>
            <a:pPr>
              <a:defRPr/>
            </a:pPr>
            <a:endParaRPr lang="en-US"/>
          </a:p>
        </p:txBody>
      </p:sp>
      <p:sp>
        <p:nvSpPr>
          <p:cNvPr id="5" name="Élőláb helye 4"/>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6" name="Dia számának helye 5"/>
          <p:cNvSpPr>
            <a:spLocks noGrp="1"/>
          </p:cNvSpPr>
          <p:nvPr>
            <p:ph type="sldNum" sz="quarter" idx="12"/>
            <p:custDataLst>
              <p:tags r:id="rId3"/>
            </p:custDataLst>
          </p:nvPr>
        </p:nvSpPr>
        <p:spPr/>
        <p:txBody>
          <a:bodyPr/>
          <a:lstStyle>
            <a:lvl1pPr>
              <a:defRPr/>
            </a:lvl1pPr>
          </a:lstStyle>
          <a:p>
            <a:pPr>
              <a:defRPr/>
            </a:pPr>
            <a:fld id="{3F9A2047-503A-481F-A2F6-27C7A009D0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0" y="0"/>
            <a:ext cx="7620000" cy="1143000"/>
          </a:xfrm>
        </p:spPr>
        <p:txBody>
          <a:bodyPr/>
          <a:lstStyle/>
          <a:p>
            <a:r>
              <a:rPr lang="hu-HU" smtClean="0"/>
              <a:t>Mintacím szerkesztése</a:t>
            </a:r>
            <a:endParaRPr lang="hu-HU"/>
          </a:p>
        </p:txBody>
      </p:sp>
      <p:sp>
        <p:nvSpPr>
          <p:cNvPr id="3" name="SmartArt-ábra helye 2"/>
          <p:cNvSpPr>
            <a:spLocks noGrp="1"/>
          </p:cNvSpPr>
          <p:nvPr>
            <p:ph type="dgm" idx="1"/>
          </p:nvPr>
        </p:nvSpPr>
        <p:spPr>
          <a:xfrm>
            <a:off x="457200" y="1600200"/>
            <a:ext cx="8229600" cy="4525963"/>
          </a:xfrm>
        </p:spPr>
        <p:txBody>
          <a:bodyPr/>
          <a:lstStyle/>
          <a:p>
            <a:pPr lvl="0"/>
            <a:endParaRPr lang="hu-HU" noProof="0" smtClean="0"/>
          </a:p>
        </p:txBody>
      </p:sp>
      <p:sp>
        <p:nvSpPr>
          <p:cNvPr id="4" name="Dátum helye 3"/>
          <p:cNvSpPr>
            <a:spLocks noGrp="1"/>
          </p:cNvSpPr>
          <p:nvPr>
            <p:ph type="dt" sz="half" idx="10"/>
            <p:custDataLst>
              <p:tags r:id="rId1"/>
            </p:custDataLst>
          </p:nvPr>
        </p:nvSpPr>
        <p:spPr/>
        <p:txBody>
          <a:bodyPr/>
          <a:lstStyle>
            <a:lvl1pPr>
              <a:defRPr/>
            </a:lvl1pPr>
          </a:lstStyle>
          <a:p>
            <a:pPr>
              <a:defRPr/>
            </a:pPr>
            <a:endParaRPr lang="en-US"/>
          </a:p>
        </p:txBody>
      </p:sp>
      <p:sp>
        <p:nvSpPr>
          <p:cNvPr id="5" name="Élőláb helye 4"/>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6" name="Dia számának helye 5"/>
          <p:cNvSpPr>
            <a:spLocks noGrp="1"/>
          </p:cNvSpPr>
          <p:nvPr>
            <p:ph type="sldNum" sz="quarter" idx="12"/>
            <p:custDataLst>
              <p:tags r:id="rId3"/>
            </p:custDataLst>
          </p:nvPr>
        </p:nvSpPr>
        <p:spPr/>
        <p:txBody>
          <a:bodyPr/>
          <a:lstStyle>
            <a:lvl1pPr>
              <a:defRPr/>
            </a:lvl1pPr>
          </a:lstStyle>
          <a:p>
            <a:pPr>
              <a:defRPr/>
            </a:pPr>
            <a:fld id="{5D34F644-EBEA-4D73-96B3-0A63EBFE78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0"/>
            <a:ext cx="76200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custDataLst>
              <p:tags r:id="rId1"/>
            </p:custDataLst>
          </p:nvPr>
        </p:nvSpPr>
        <p:spPr/>
        <p:txBody>
          <a:bodyPr/>
          <a:lstStyle>
            <a:lvl1pPr>
              <a:defRPr/>
            </a:lvl1pPr>
          </a:lstStyle>
          <a:p>
            <a:pPr>
              <a:defRPr/>
            </a:pPr>
            <a:endParaRPr lang="en-US"/>
          </a:p>
        </p:txBody>
      </p:sp>
      <p:sp>
        <p:nvSpPr>
          <p:cNvPr id="6" name="Élőláb helye 5"/>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7" name="Dia számának helye 6"/>
          <p:cNvSpPr>
            <a:spLocks noGrp="1"/>
          </p:cNvSpPr>
          <p:nvPr>
            <p:ph type="sldNum" sz="quarter" idx="12"/>
            <p:custDataLst>
              <p:tags r:id="rId3"/>
            </p:custDataLst>
          </p:nvPr>
        </p:nvSpPr>
        <p:spPr/>
        <p:txBody>
          <a:bodyPr/>
          <a:lstStyle>
            <a:lvl1pPr>
              <a:defRPr/>
            </a:lvl1pPr>
          </a:lstStyle>
          <a:p>
            <a:pPr>
              <a:defRPr/>
            </a:pPr>
            <a:fld id="{34D01D57-B5CD-4C5D-B6D7-9708ED73EFE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10"/>
            <p:custDataLst>
              <p:tags r:id="rId1"/>
            </p:custDataLst>
          </p:nvPr>
        </p:nvSpPr>
        <p:spPr/>
        <p:txBody>
          <a:bodyPr/>
          <a:lstStyle>
            <a:lvl1pPr>
              <a:defRPr/>
            </a:lvl1pPr>
          </a:lstStyle>
          <a:p>
            <a:pPr>
              <a:defRPr/>
            </a:pPr>
            <a:endParaRPr lang="en-US"/>
          </a:p>
        </p:txBody>
      </p:sp>
      <p:sp>
        <p:nvSpPr>
          <p:cNvPr id="5" name="Élőláb helye 4"/>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6" name="Dia számának helye 5"/>
          <p:cNvSpPr>
            <a:spLocks noGrp="1"/>
          </p:cNvSpPr>
          <p:nvPr>
            <p:ph type="sldNum" sz="quarter" idx="12"/>
            <p:custDataLst>
              <p:tags r:id="rId3"/>
            </p:custDataLst>
          </p:nvPr>
        </p:nvSpPr>
        <p:spPr/>
        <p:txBody>
          <a:bodyPr/>
          <a:lstStyle>
            <a:lvl1pPr>
              <a:defRPr/>
            </a:lvl1pPr>
          </a:lstStyle>
          <a:p>
            <a:pPr>
              <a:defRPr/>
            </a:pPr>
            <a:fld id="{A951EEEF-9B05-47B8-8713-BC02B745D20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custDataLst>
              <p:tags r:id="rId1"/>
            </p:custDataLst>
          </p:nvPr>
        </p:nvSpPr>
        <p:spPr>
          <a:xfrm>
            <a:off x="457200" y="6245225"/>
            <a:ext cx="658813" cy="476250"/>
          </a:xfrm>
        </p:spPr>
        <p:txBody>
          <a:bodyPr/>
          <a:lstStyle>
            <a:lvl1pPr>
              <a:defRPr/>
            </a:lvl1pPr>
          </a:lstStyle>
          <a:p>
            <a:pPr>
              <a:defRPr/>
            </a:pPr>
            <a:endParaRPr lang="en-US"/>
          </a:p>
        </p:txBody>
      </p:sp>
      <p:sp>
        <p:nvSpPr>
          <p:cNvPr id="5" name="Élőláb helye 4"/>
          <p:cNvSpPr>
            <a:spLocks noGrp="1"/>
          </p:cNvSpPr>
          <p:nvPr>
            <p:ph type="ftr" sz="quarter" idx="11"/>
            <p:custDataLst>
              <p:tags r:id="rId2"/>
            </p:custDataLst>
          </p:nvPr>
        </p:nvSpPr>
        <p:spPr>
          <a:xfrm>
            <a:off x="1187450" y="6245225"/>
            <a:ext cx="7561263" cy="476250"/>
          </a:xfrm>
        </p:spPr>
        <p:txBody>
          <a:bodyPr/>
          <a:lstStyle>
            <a:lvl1pPr>
              <a:defRPr/>
            </a:lvl1pPr>
          </a:lstStyle>
          <a:p>
            <a:pPr>
              <a:defRPr/>
            </a:pPr>
            <a:r>
              <a:rPr lang="hu-HU"/>
              <a:t>ELTE,  Információs rendszerek tanszék, Dr. Molnár Bálint, tudományos főmunkatárs</a:t>
            </a:r>
          </a:p>
        </p:txBody>
      </p:sp>
      <p:sp>
        <p:nvSpPr>
          <p:cNvPr id="6" name="Dia számának helye 5"/>
          <p:cNvSpPr>
            <a:spLocks noGrp="1"/>
          </p:cNvSpPr>
          <p:nvPr>
            <p:ph type="sldNum" sz="quarter" idx="12"/>
            <p:custDataLst>
              <p:tags r:id="rId3"/>
            </p:custDataLst>
          </p:nvPr>
        </p:nvSpPr>
        <p:spPr/>
        <p:txBody>
          <a:bodyPr/>
          <a:lstStyle>
            <a:lvl1pPr>
              <a:defRPr/>
            </a:lvl1pPr>
          </a:lstStyle>
          <a:p>
            <a:pPr>
              <a:defRPr/>
            </a:pPr>
            <a:fld id="{3D902C32-9995-4649-A74C-BB0DBBDE91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custDataLst>
              <p:tags r:id="rId1"/>
            </p:custDataLst>
          </p:nvPr>
        </p:nvSpPr>
        <p:spPr/>
        <p:txBody>
          <a:bodyPr/>
          <a:lstStyle>
            <a:lvl1pPr>
              <a:defRPr/>
            </a:lvl1pPr>
          </a:lstStyle>
          <a:p>
            <a:pPr>
              <a:defRPr/>
            </a:pPr>
            <a:endParaRPr lang="en-US"/>
          </a:p>
        </p:txBody>
      </p:sp>
      <p:sp>
        <p:nvSpPr>
          <p:cNvPr id="6" name="Élőláb helye 5"/>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7" name="Dia számának helye 6"/>
          <p:cNvSpPr>
            <a:spLocks noGrp="1"/>
          </p:cNvSpPr>
          <p:nvPr>
            <p:ph type="sldNum" sz="quarter" idx="12"/>
            <p:custDataLst>
              <p:tags r:id="rId3"/>
            </p:custDataLst>
          </p:nvPr>
        </p:nvSpPr>
        <p:spPr/>
        <p:txBody>
          <a:bodyPr/>
          <a:lstStyle>
            <a:lvl1pPr>
              <a:defRPr/>
            </a:lvl1pPr>
          </a:lstStyle>
          <a:p>
            <a:pPr>
              <a:defRPr/>
            </a:pPr>
            <a:fld id="{F14777E2-7704-4CE7-B6D6-A1640EE459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custDataLst>
              <p:tags r:id="rId1"/>
            </p:custDataLst>
          </p:nvPr>
        </p:nvSpPr>
        <p:spPr/>
        <p:txBody>
          <a:bodyPr/>
          <a:lstStyle>
            <a:lvl1pPr>
              <a:defRPr/>
            </a:lvl1pPr>
          </a:lstStyle>
          <a:p>
            <a:pPr>
              <a:defRPr/>
            </a:pPr>
            <a:endParaRPr lang="en-US"/>
          </a:p>
        </p:txBody>
      </p:sp>
      <p:sp>
        <p:nvSpPr>
          <p:cNvPr id="8" name="Élőláb helye 7"/>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9" name="Dia számának helye 8"/>
          <p:cNvSpPr>
            <a:spLocks noGrp="1"/>
          </p:cNvSpPr>
          <p:nvPr>
            <p:ph type="sldNum" sz="quarter" idx="12"/>
            <p:custDataLst>
              <p:tags r:id="rId3"/>
            </p:custDataLst>
          </p:nvPr>
        </p:nvSpPr>
        <p:spPr/>
        <p:txBody>
          <a:bodyPr/>
          <a:lstStyle>
            <a:lvl1pPr>
              <a:defRPr/>
            </a:lvl1pPr>
          </a:lstStyle>
          <a:p>
            <a:pPr>
              <a:defRPr/>
            </a:pPr>
            <a:fld id="{173A2E1A-67B2-47C9-8DF1-323AE60350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custDataLst>
              <p:tags r:id="rId1"/>
            </p:custDataLst>
          </p:nvPr>
        </p:nvSpPr>
        <p:spPr/>
        <p:txBody>
          <a:bodyPr/>
          <a:lstStyle>
            <a:lvl1pPr>
              <a:defRPr/>
            </a:lvl1pPr>
          </a:lstStyle>
          <a:p>
            <a:pPr>
              <a:defRPr/>
            </a:pPr>
            <a:endParaRPr lang="en-US"/>
          </a:p>
        </p:txBody>
      </p:sp>
      <p:sp>
        <p:nvSpPr>
          <p:cNvPr id="4" name="Élőláb helye 3"/>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5" name="Dia számának helye 4"/>
          <p:cNvSpPr>
            <a:spLocks noGrp="1"/>
          </p:cNvSpPr>
          <p:nvPr>
            <p:ph type="sldNum" sz="quarter" idx="12"/>
            <p:custDataLst>
              <p:tags r:id="rId3"/>
            </p:custDataLst>
          </p:nvPr>
        </p:nvSpPr>
        <p:spPr/>
        <p:txBody>
          <a:bodyPr/>
          <a:lstStyle>
            <a:lvl1pPr>
              <a:defRPr/>
            </a:lvl1pPr>
          </a:lstStyle>
          <a:p>
            <a:pPr>
              <a:defRPr/>
            </a:pPr>
            <a:fld id="{8DCA4987-ED1C-44C2-B43A-F4F2C43074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custDataLst>
              <p:tags r:id="rId1"/>
            </p:custDataLst>
          </p:nvPr>
        </p:nvSpPr>
        <p:spPr/>
        <p:txBody>
          <a:bodyPr/>
          <a:lstStyle>
            <a:lvl1pPr>
              <a:defRPr/>
            </a:lvl1pPr>
          </a:lstStyle>
          <a:p>
            <a:pPr>
              <a:defRPr/>
            </a:pPr>
            <a:endParaRPr lang="en-US"/>
          </a:p>
        </p:txBody>
      </p:sp>
      <p:sp>
        <p:nvSpPr>
          <p:cNvPr id="3" name="Élőláb helye 2"/>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4" name="Dia számának helye 3"/>
          <p:cNvSpPr>
            <a:spLocks noGrp="1"/>
          </p:cNvSpPr>
          <p:nvPr>
            <p:ph type="sldNum" sz="quarter" idx="12"/>
            <p:custDataLst>
              <p:tags r:id="rId3"/>
            </p:custDataLst>
          </p:nvPr>
        </p:nvSpPr>
        <p:spPr/>
        <p:txBody>
          <a:bodyPr/>
          <a:lstStyle>
            <a:lvl1pPr>
              <a:defRPr/>
            </a:lvl1pPr>
          </a:lstStyle>
          <a:p>
            <a:pPr>
              <a:defRPr/>
            </a:pPr>
            <a:fld id="{8292D437-FCFF-4A4F-8528-B6A90076D0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custDataLst>
              <p:tags r:id="rId1"/>
            </p:custDataLst>
          </p:nvPr>
        </p:nvSpPr>
        <p:spPr/>
        <p:txBody>
          <a:bodyPr/>
          <a:lstStyle>
            <a:lvl1pPr>
              <a:defRPr/>
            </a:lvl1pPr>
          </a:lstStyle>
          <a:p>
            <a:pPr>
              <a:defRPr/>
            </a:pPr>
            <a:endParaRPr lang="en-US"/>
          </a:p>
        </p:txBody>
      </p:sp>
      <p:sp>
        <p:nvSpPr>
          <p:cNvPr id="6" name="Élőláb helye 5"/>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7" name="Dia számának helye 6"/>
          <p:cNvSpPr>
            <a:spLocks noGrp="1"/>
          </p:cNvSpPr>
          <p:nvPr>
            <p:ph type="sldNum" sz="quarter" idx="12"/>
            <p:custDataLst>
              <p:tags r:id="rId3"/>
            </p:custDataLst>
          </p:nvPr>
        </p:nvSpPr>
        <p:spPr/>
        <p:txBody>
          <a:bodyPr/>
          <a:lstStyle>
            <a:lvl1pPr>
              <a:defRPr/>
            </a:lvl1pPr>
          </a:lstStyle>
          <a:p>
            <a:pPr>
              <a:defRPr/>
            </a:pPr>
            <a:fld id="{7B391A0A-AFB9-45F2-857F-8E034A57C6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custDataLst>
              <p:tags r:id="rId1"/>
            </p:custDataLst>
          </p:nvPr>
        </p:nvSpPr>
        <p:spPr/>
        <p:txBody>
          <a:bodyPr/>
          <a:lstStyle>
            <a:lvl1pPr>
              <a:defRPr/>
            </a:lvl1pPr>
          </a:lstStyle>
          <a:p>
            <a:pPr>
              <a:defRPr/>
            </a:pPr>
            <a:endParaRPr lang="en-US"/>
          </a:p>
        </p:txBody>
      </p:sp>
      <p:sp>
        <p:nvSpPr>
          <p:cNvPr id="6" name="Élőláb helye 5"/>
          <p:cNvSpPr>
            <a:spLocks noGrp="1"/>
          </p:cNvSpPr>
          <p:nvPr>
            <p:ph type="ftr" sz="quarter" idx="11"/>
            <p:custDataLst>
              <p:tags r:id="rId2"/>
            </p:custDataLst>
          </p:nvPr>
        </p:nvSpPr>
        <p:spPr/>
        <p:txBody>
          <a:bodyPr/>
          <a:lstStyle>
            <a:lvl1pPr>
              <a:defRPr/>
            </a:lvl1pPr>
          </a:lstStyle>
          <a:p>
            <a:pPr>
              <a:defRPr/>
            </a:pPr>
            <a:r>
              <a:rPr lang="hu-HU"/>
              <a:t>ELTE,  Információs rendszerek tanszék, Dr. Molnár Bálint, tudományos főmunkatárs</a:t>
            </a:r>
          </a:p>
        </p:txBody>
      </p:sp>
      <p:sp>
        <p:nvSpPr>
          <p:cNvPr id="7" name="Dia számának helye 6"/>
          <p:cNvSpPr>
            <a:spLocks noGrp="1"/>
          </p:cNvSpPr>
          <p:nvPr>
            <p:ph type="sldNum" sz="quarter" idx="12"/>
            <p:custDataLst>
              <p:tags r:id="rId3"/>
            </p:custDataLst>
          </p:nvPr>
        </p:nvSpPr>
        <p:spPr/>
        <p:txBody>
          <a:bodyPr/>
          <a:lstStyle>
            <a:lvl1pPr>
              <a:defRPr/>
            </a:lvl1pPr>
          </a:lstStyle>
          <a:p>
            <a:pPr>
              <a:defRPr/>
            </a:pPr>
            <a:fld id="{2A26FBFC-D0FA-4CA7-9ABD-C00353BD84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custDataLst>
              <p:tags r:id="rId15"/>
            </p:custDataLst>
          </p:nvPr>
        </p:nvGrpSpPr>
        <p:grpSpPr bwMode="auto">
          <a:xfrm>
            <a:off x="0" y="0"/>
            <a:ext cx="9131300" cy="6845300"/>
            <a:chOff x="0" y="0"/>
            <a:chExt cx="5752" cy="4312"/>
          </a:xfrm>
        </p:grpSpPr>
        <p:grpSp>
          <p:nvGrpSpPr>
            <p:cNvPr id="1033" name="Group 3"/>
            <p:cNvGrpSpPr>
              <a:grpSpLocks/>
            </p:cNvGrpSpPr>
            <p:nvPr/>
          </p:nvGrpSpPr>
          <p:grpSpPr bwMode="auto">
            <a:xfrm>
              <a:off x="0" y="0"/>
              <a:ext cx="5752" cy="4312"/>
              <a:chOff x="0" y="0"/>
              <a:chExt cx="5752" cy="4312"/>
            </a:xfrm>
          </p:grpSpPr>
          <p:sp>
            <p:nvSpPr>
              <p:cNvPr id="1035" name="Rectangle 4"/>
              <p:cNvSpPr>
                <a:spLocks noChangeArrowheads="1"/>
              </p:cNvSpPr>
              <p:nvPr/>
            </p:nvSpPr>
            <p:spPr bwMode="auto">
              <a:xfrm>
                <a:off x="0" y="0"/>
                <a:ext cx="5752" cy="4312"/>
              </a:xfrm>
              <a:prstGeom prst="rect">
                <a:avLst/>
              </a:prstGeom>
              <a:gradFill rotWithShape="0">
                <a:gsLst>
                  <a:gs pos="0">
                    <a:srgbClr val="919191"/>
                  </a:gs>
                  <a:gs pos="100000">
                    <a:srgbClr val="BDBDBD"/>
                  </a:gs>
                </a:gsLst>
                <a:path path="rect">
                  <a:fillToRect l="100000" t="100000"/>
                </a:path>
              </a:gradFill>
              <a:ln>
                <a:noFill/>
              </a:ln>
              <a:effectLst/>
              <a:extLst/>
            </p:spPr>
            <p:txBody>
              <a:bodyPr wrap="none" anchor="ctr"/>
              <a:lstStyle>
                <a:lvl1pPr>
                  <a:defRPr sz="1400" b="1">
                    <a:solidFill>
                      <a:schemeClr val="tx1"/>
                    </a:solidFill>
                    <a:latin typeface="Comic Sans MS" pitchFamily="66" charset="0"/>
                  </a:defRPr>
                </a:lvl1pPr>
                <a:lvl2pPr marL="742950" indent="-285750">
                  <a:defRPr sz="1400" b="1">
                    <a:solidFill>
                      <a:schemeClr val="tx1"/>
                    </a:solidFill>
                    <a:latin typeface="Comic Sans MS" pitchFamily="66" charset="0"/>
                  </a:defRPr>
                </a:lvl2pPr>
                <a:lvl3pPr marL="1143000" indent="-228600">
                  <a:defRPr sz="1400" b="1">
                    <a:solidFill>
                      <a:schemeClr val="tx1"/>
                    </a:solidFill>
                    <a:latin typeface="Comic Sans MS" pitchFamily="66" charset="0"/>
                  </a:defRPr>
                </a:lvl3pPr>
                <a:lvl4pPr marL="1600200" indent="-228600">
                  <a:defRPr sz="1400" b="1">
                    <a:solidFill>
                      <a:schemeClr val="tx1"/>
                    </a:solidFill>
                    <a:latin typeface="Comic Sans MS" pitchFamily="66" charset="0"/>
                  </a:defRPr>
                </a:lvl4pPr>
                <a:lvl5pPr marL="2057400" indent="-228600">
                  <a:defRPr sz="1400" b="1">
                    <a:solidFill>
                      <a:schemeClr val="tx1"/>
                    </a:solidFill>
                    <a:latin typeface="Comic Sans MS" pitchFamily="66" charset="0"/>
                  </a:defRPr>
                </a:lvl5pPr>
                <a:lvl6pPr marL="2514600" indent="-228600" eaLnBrk="0" fontAlgn="base" hangingPunct="0">
                  <a:spcBef>
                    <a:spcPct val="0"/>
                  </a:spcBef>
                  <a:spcAft>
                    <a:spcPct val="0"/>
                  </a:spcAft>
                  <a:defRPr sz="1400" b="1">
                    <a:solidFill>
                      <a:schemeClr val="tx1"/>
                    </a:solidFill>
                    <a:latin typeface="Comic Sans MS" pitchFamily="66" charset="0"/>
                  </a:defRPr>
                </a:lvl6pPr>
                <a:lvl7pPr marL="2971800" indent="-228600" eaLnBrk="0" fontAlgn="base" hangingPunct="0">
                  <a:spcBef>
                    <a:spcPct val="0"/>
                  </a:spcBef>
                  <a:spcAft>
                    <a:spcPct val="0"/>
                  </a:spcAft>
                  <a:defRPr sz="1400" b="1">
                    <a:solidFill>
                      <a:schemeClr val="tx1"/>
                    </a:solidFill>
                    <a:latin typeface="Comic Sans MS" pitchFamily="66" charset="0"/>
                  </a:defRPr>
                </a:lvl7pPr>
                <a:lvl8pPr marL="3429000" indent="-228600" eaLnBrk="0" fontAlgn="base" hangingPunct="0">
                  <a:spcBef>
                    <a:spcPct val="0"/>
                  </a:spcBef>
                  <a:spcAft>
                    <a:spcPct val="0"/>
                  </a:spcAft>
                  <a:defRPr sz="1400" b="1">
                    <a:solidFill>
                      <a:schemeClr val="tx1"/>
                    </a:solidFill>
                    <a:latin typeface="Comic Sans MS" pitchFamily="66" charset="0"/>
                  </a:defRPr>
                </a:lvl8pPr>
                <a:lvl9pPr marL="3886200" indent="-228600" eaLnBrk="0" fontAlgn="base" hangingPunct="0">
                  <a:spcBef>
                    <a:spcPct val="0"/>
                  </a:spcBef>
                  <a:spcAft>
                    <a:spcPct val="0"/>
                  </a:spcAft>
                  <a:defRPr sz="1400" b="1">
                    <a:solidFill>
                      <a:schemeClr val="tx1"/>
                    </a:solidFill>
                    <a:latin typeface="Comic Sans MS" pitchFamily="66" charset="0"/>
                  </a:defRPr>
                </a:lvl9pPr>
              </a:lstStyle>
              <a:p>
                <a:pPr eaLnBrk="0" hangingPunct="0">
                  <a:defRPr/>
                </a:pPr>
                <a:endParaRPr lang="en-GB" altLang="hu-HU">
                  <a:cs typeface="+mn-cs"/>
                </a:endParaRPr>
              </a:p>
            </p:txBody>
          </p:sp>
          <p:sp useBgFill="1">
            <p:nvSpPr>
              <p:cNvPr id="1036" name="Rectangle 5"/>
              <p:cNvSpPr>
                <a:spLocks noChangeArrowheads="1"/>
              </p:cNvSpPr>
              <p:nvPr/>
            </p:nvSpPr>
            <p:spPr bwMode="auto">
              <a:xfrm>
                <a:off x="0" y="0"/>
                <a:ext cx="5424" cy="3984"/>
              </a:xfrm>
              <a:prstGeom prst="rect">
                <a:avLst/>
              </a:prstGeom>
              <a:ln>
                <a:noFill/>
              </a:ln>
              <a:effectLst/>
              <a:extLst/>
            </p:spPr>
            <p:txBody>
              <a:bodyPr wrap="none" anchor="ctr"/>
              <a:lstStyle>
                <a:lvl1pPr>
                  <a:defRPr sz="1400" b="1">
                    <a:solidFill>
                      <a:schemeClr val="tx1"/>
                    </a:solidFill>
                    <a:latin typeface="Comic Sans MS" pitchFamily="66" charset="0"/>
                  </a:defRPr>
                </a:lvl1pPr>
                <a:lvl2pPr marL="742950" indent="-285750">
                  <a:defRPr sz="1400" b="1">
                    <a:solidFill>
                      <a:schemeClr val="tx1"/>
                    </a:solidFill>
                    <a:latin typeface="Comic Sans MS" pitchFamily="66" charset="0"/>
                  </a:defRPr>
                </a:lvl2pPr>
                <a:lvl3pPr marL="1143000" indent="-228600">
                  <a:defRPr sz="1400" b="1">
                    <a:solidFill>
                      <a:schemeClr val="tx1"/>
                    </a:solidFill>
                    <a:latin typeface="Comic Sans MS" pitchFamily="66" charset="0"/>
                  </a:defRPr>
                </a:lvl3pPr>
                <a:lvl4pPr marL="1600200" indent="-228600">
                  <a:defRPr sz="1400" b="1">
                    <a:solidFill>
                      <a:schemeClr val="tx1"/>
                    </a:solidFill>
                    <a:latin typeface="Comic Sans MS" pitchFamily="66" charset="0"/>
                  </a:defRPr>
                </a:lvl4pPr>
                <a:lvl5pPr marL="2057400" indent="-228600">
                  <a:defRPr sz="1400" b="1">
                    <a:solidFill>
                      <a:schemeClr val="tx1"/>
                    </a:solidFill>
                    <a:latin typeface="Comic Sans MS" pitchFamily="66" charset="0"/>
                  </a:defRPr>
                </a:lvl5pPr>
                <a:lvl6pPr marL="2514600" indent="-228600" eaLnBrk="0" fontAlgn="base" hangingPunct="0">
                  <a:spcBef>
                    <a:spcPct val="0"/>
                  </a:spcBef>
                  <a:spcAft>
                    <a:spcPct val="0"/>
                  </a:spcAft>
                  <a:defRPr sz="1400" b="1">
                    <a:solidFill>
                      <a:schemeClr val="tx1"/>
                    </a:solidFill>
                    <a:latin typeface="Comic Sans MS" pitchFamily="66" charset="0"/>
                  </a:defRPr>
                </a:lvl6pPr>
                <a:lvl7pPr marL="2971800" indent="-228600" eaLnBrk="0" fontAlgn="base" hangingPunct="0">
                  <a:spcBef>
                    <a:spcPct val="0"/>
                  </a:spcBef>
                  <a:spcAft>
                    <a:spcPct val="0"/>
                  </a:spcAft>
                  <a:defRPr sz="1400" b="1">
                    <a:solidFill>
                      <a:schemeClr val="tx1"/>
                    </a:solidFill>
                    <a:latin typeface="Comic Sans MS" pitchFamily="66" charset="0"/>
                  </a:defRPr>
                </a:lvl7pPr>
                <a:lvl8pPr marL="3429000" indent="-228600" eaLnBrk="0" fontAlgn="base" hangingPunct="0">
                  <a:spcBef>
                    <a:spcPct val="0"/>
                  </a:spcBef>
                  <a:spcAft>
                    <a:spcPct val="0"/>
                  </a:spcAft>
                  <a:defRPr sz="1400" b="1">
                    <a:solidFill>
                      <a:schemeClr val="tx1"/>
                    </a:solidFill>
                    <a:latin typeface="Comic Sans MS" pitchFamily="66" charset="0"/>
                  </a:defRPr>
                </a:lvl8pPr>
                <a:lvl9pPr marL="3886200" indent="-228600" eaLnBrk="0" fontAlgn="base" hangingPunct="0">
                  <a:spcBef>
                    <a:spcPct val="0"/>
                  </a:spcBef>
                  <a:spcAft>
                    <a:spcPct val="0"/>
                  </a:spcAft>
                  <a:defRPr sz="1400" b="1">
                    <a:solidFill>
                      <a:schemeClr val="tx1"/>
                    </a:solidFill>
                    <a:latin typeface="Comic Sans MS" pitchFamily="66" charset="0"/>
                  </a:defRPr>
                </a:lvl9pPr>
              </a:lstStyle>
              <a:p>
                <a:pPr eaLnBrk="0" hangingPunct="0">
                  <a:defRPr/>
                </a:pPr>
                <a:endParaRPr lang="en-GB" altLang="hu-HU">
                  <a:cs typeface="+mn-cs"/>
                </a:endParaRPr>
              </a:p>
            </p:txBody>
          </p:sp>
        </p:grpSp>
        <p:sp>
          <p:nvSpPr>
            <p:cNvPr id="1034" name="Rectangle 6"/>
            <p:cNvSpPr>
              <a:spLocks noChangeArrowheads="1"/>
            </p:cNvSpPr>
            <p:nvPr/>
          </p:nvSpPr>
          <p:spPr bwMode="auto">
            <a:xfrm>
              <a:off x="288" y="816"/>
              <a:ext cx="5461" cy="56"/>
            </a:xfrm>
            <a:prstGeom prst="rect">
              <a:avLst/>
            </a:prstGeom>
            <a:solidFill>
              <a:schemeClr val="tx1"/>
            </a:solidFill>
            <a:ln>
              <a:noFill/>
            </a:ln>
            <a:effectLst/>
            <a:extLst/>
          </p:spPr>
          <p:txBody>
            <a:bodyPr wrap="none" anchor="ctr"/>
            <a:lstStyle>
              <a:lvl1pPr>
                <a:defRPr sz="1400" b="1">
                  <a:solidFill>
                    <a:schemeClr val="tx1"/>
                  </a:solidFill>
                  <a:latin typeface="Comic Sans MS" pitchFamily="66" charset="0"/>
                </a:defRPr>
              </a:lvl1pPr>
              <a:lvl2pPr marL="742950" indent="-285750">
                <a:defRPr sz="1400" b="1">
                  <a:solidFill>
                    <a:schemeClr val="tx1"/>
                  </a:solidFill>
                  <a:latin typeface="Comic Sans MS" pitchFamily="66" charset="0"/>
                </a:defRPr>
              </a:lvl2pPr>
              <a:lvl3pPr marL="1143000" indent="-228600">
                <a:defRPr sz="1400" b="1">
                  <a:solidFill>
                    <a:schemeClr val="tx1"/>
                  </a:solidFill>
                  <a:latin typeface="Comic Sans MS" pitchFamily="66" charset="0"/>
                </a:defRPr>
              </a:lvl3pPr>
              <a:lvl4pPr marL="1600200" indent="-228600">
                <a:defRPr sz="1400" b="1">
                  <a:solidFill>
                    <a:schemeClr val="tx1"/>
                  </a:solidFill>
                  <a:latin typeface="Comic Sans MS" pitchFamily="66" charset="0"/>
                </a:defRPr>
              </a:lvl4pPr>
              <a:lvl5pPr marL="2057400" indent="-228600">
                <a:defRPr sz="1400" b="1">
                  <a:solidFill>
                    <a:schemeClr val="tx1"/>
                  </a:solidFill>
                  <a:latin typeface="Comic Sans MS" pitchFamily="66" charset="0"/>
                </a:defRPr>
              </a:lvl5pPr>
              <a:lvl6pPr marL="2514600" indent="-228600" eaLnBrk="0" fontAlgn="base" hangingPunct="0">
                <a:spcBef>
                  <a:spcPct val="0"/>
                </a:spcBef>
                <a:spcAft>
                  <a:spcPct val="0"/>
                </a:spcAft>
                <a:defRPr sz="1400" b="1">
                  <a:solidFill>
                    <a:schemeClr val="tx1"/>
                  </a:solidFill>
                  <a:latin typeface="Comic Sans MS" pitchFamily="66" charset="0"/>
                </a:defRPr>
              </a:lvl6pPr>
              <a:lvl7pPr marL="2971800" indent="-228600" eaLnBrk="0" fontAlgn="base" hangingPunct="0">
                <a:spcBef>
                  <a:spcPct val="0"/>
                </a:spcBef>
                <a:spcAft>
                  <a:spcPct val="0"/>
                </a:spcAft>
                <a:defRPr sz="1400" b="1">
                  <a:solidFill>
                    <a:schemeClr val="tx1"/>
                  </a:solidFill>
                  <a:latin typeface="Comic Sans MS" pitchFamily="66" charset="0"/>
                </a:defRPr>
              </a:lvl7pPr>
              <a:lvl8pPr marL="3429000" indent="-228600" eaLnBrk="0" fontAlgn="base" hangingPunct="0">
                <a:spcBef>
                  <a:spcPct val="0"/>
                </a:spcBef>
                <a:spcAft>
                  <a:spcPct val="0"/>
                </a:spcAft>
                <a:defRPr sz="1400" b="1">
                  <a:solidFill>
                    <a:schemeClr val="tx1"/>
                  </a:solidFill>
                  <a:latin typeface="Comic Sans MS" pitchFamily="66" charset="0"/>
                </a:defRPr>
              </a:lvl8pPr>
              <a:lvl9pPr marL="3886200" indent="-228600" eaLnBrk="0" fontAlgn="base" hangingPunct="0">
                <a:spcBef>
                  <a:spcPct val="0"/>
                </a:spcBef>
                <a:spcAft>
                  <a:spcPct val="0"/>
                </a:spcAft>
                <a:defRPr sz="1400" b="1">
                  <a:solidFill>
                    <a:schemeClr val="tx1"/>
                  </a:solidFill>
                  <a:latin typeface="Comic Sans MS" pitchFamily="66" charset="0"/>
                </a:defRPr>
              </a:lvl9pPr>
            </a:lstStyle>
            <a:p>
              <a:pPr eaLnBrk="0" hangingPunct="0">
                <a:defRPr/>
              </a:pPr>
              <a:endParaRPr lang="en-GB" altLang="hu-HU">
                <a:cs typeface="+mn-cs"/>
              </a:endParaRPr>
            </a:p>
          </p:txBody>
        </p:sp>
      </p:grpSp>
      <p:sp>
        <p:nvSpPr>
          <p:cNvPr id="1027" name="Rectangle 7"/>
          <p:cNvSpPr>
            <a:spLocks noGrp="1" noChangeArrowheads="1"/>
          </p:cNvSpPr>
          <p:nvPr>
            <p:ph type="title"/>
            <p:custDataLst>
              <p:tags r:id="rId16"/>
            </p:custDataLst>
          </p:nvPr>
        </p:nvSpPr>
        <p:spPr bwMode="auto">
          <a:xfrm>
            <a:off x="0" y="0"/>
            <a:ext cx="66738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hu-HU" smtClean="0"/>
              <a:t>Mintacím szerkesztése</a:t>
            </a:r>
          </a:p>
        </p:txBody>
      </p:sp>
      <p:sp>
        <p:nvSpPr>
          <p:cNvPr id="1028" name="Rectangle 8"/>
          <p:cNvSpPr>
            <a:spLocks noGrp="1" noChangeArrowheads="1"/>
          </p:cNvSpPr>
          <p:nvPr>
            <p:ph type="body" idx="1"/>
            <p:custDataLst>
              <p:tags r:id="rId17"/>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hu-HU" smtClean="0"/>
              <a:t>Mintaszöveg szerkesztése</a:t>
            </a:r>
          </a:p>
          <a:p>
            <a:pPr lvl="1"/>
            <a:r>
              <a:rPr lang="en-US" altLang="hu-HU" smtClean="0"/>
              <a:t>Második szint</a:t>
            </a:r>
          </a:p>
          <a:p>
            <a:pPr lvl="2"/>
            <a:r>
              <a:rPr lang="en-US" altLang="hu-HU" smtClean="0"/>
              <a:t>Harmadik szint</a:t>
            </a:r>
          </a:p>
          <a:p>
            <a:pPr lvl="3"/>
            <a:r>
              <a:rPr lang="en-US" altLang="hu-HU" smtClean="0"/>
              <a:t>Negyedik szint</a:t>
            </a:r>
          </a:p>
          <a:p>
            <a:pPr lvl="4"/>
            <a:r>
              <a:rPr lang="en-US" altLang="hu-HU" smtClean="0"/>
              <a:t>Ötödik szint</a:t>
            </a:r>
            <a:endParaRPr lang="hu-HU" altLang="hu-HU" smtClean="0"/>
          </a:p>
          <a:p>
            <a:pPr lvl="4"/>
            <a:endParaRPr lang="en-US" altLang="hu-HU" smtClean="0"/>
          </a:p>
        </p:txBody>
      </p:sp>
      <p:sp>
        <p:nvSpPr>
          <p:cNvPr id="16393" name="Rectangle 9"/>
          <p:cNvSpPr>
            <a:spLocks noGrp="1" noChangeArrowheads="1"/>
          </p:cNvSpPr>
          <p:nvPr>
            <p:ph type="dt" sz="half" idx="2"/>
            <p:custDataLst>
              <p:tags r:id="rId18"/>
            </p:custDataLst>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b="0">
                <a:latin typeface="Arial" pitchFamily="34" charset="0"/>
                <a:cs typeface="+mn-cs"/>
              </a:defRPr>
            </a:lvl1pPr>
          </a:lstStyle>
          <a:p>
            <a:pPr>
              <a:defRPr/>
            </a:pPr>
            <a:endParaRPr lang="en-US"/>
          </a:p>
        </p:txBody>
      </p:sp>
      <p:sp>
        <p:nvSpPr>
          <p:cNvPr id="16394" name="Rectangle 10"/>
          <p:cNvSpPr>
            <a:spLocks noGrp="1" noChangeArrowheads="1"/>
          </p:cNvSpPr>
          <p:nvPr>
            <p:ph type="ftr" sz="quarter" idx="3"/>
            <p:custDataLst>
              <p:tags r:id="rId19"/>
            </p:custDataLst>
          </p:nvPr>
        </p:nvSpPr>
        <p:spPr bwMode="auto">
          <a:xfrm>
            <a:off x="468313" y="6245225"/>
            <a:ext cx="719931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b="0">
                <a:latin typeface="Arial" pitchFamily="34" charset="0"/>
                <a:cs typeface="+mn-cs"/>
              </a:defRPr>
            </a:lvl1pPr>
          </a:lstStyle>
          <a:p>
            <a:pPr>
              <a:defRPr/>
            </a:pPr>
            <a:r>
              <a:rPr lang="hu-HU"/>
              <a:t>ELTE,  Információs rendszerek tanszék, Dr. Molnár Bálint, tudományos főmunkatárs</a:t>
            </a:r>
            <a:endParaRPr lang="en-US"/>
          </a:p>
        </p:txBody>
      </p:sp>
      <p:sp>
        <p:nvSpPr>
          <p:cNvPr id="16395" name="Rectangle 11"/>
          <p:cNvSpPr>
            <a:spLocks noGrp="1" noChangeArrowheads="1"/>
          </p:cNvSpPr>
          <p:nvPr>
            <p:ph type="sldNum" sz="quarter" idx="4"/>
            <p:custDataLst>
              <p:tags r:id="rId20"/>
            </p:custDataLst>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b="0">
                <a:latin typeface="Arial" pitchFamily="34" charset="0"/>
                <a:cs typeface="+mn-cs"/>
              </a:defRPr>
            </a:lvl1pPr>
          </a:lstStyle>
          <a:p>
            <a:pPr>
              <a:defRPr/>
            </a:pPr>
            <a:fld id="{BD201AED-D4B1-4757-87E5-1CE5BE4D9CE9}" type="slidenum">
              <a:rPr lang="en-US"/>
              <a:pPr>
                <a:defRPr/>
              </a:pPr>
              <a:t>‹#›</a:t>
            </a:fld>
            <a:endParaRPr lang="en-US"/>
          </a:p>
        </p:txBody>
      </p:sp>
      <p:pic>
        <p:nvPicPr>
          <p:cNvPr id="1032" name="Kép 1"/>
          <p:cNvPicPr>
            <a:picLocks noChangeAspect="1"/>
          </p:cNvPicPr>
          <p:nvPr userDrawn="1">
            <p:custDataLst>
              <p:tags r:id="rId21"/>
            </p:custDataLst>
          </p:nvPr>
        </p:nvPicPr>
        <p:blipFill>
          <a:blip r:embed="rId22"/>
          <a:srcRect r="67999" b="78148"/>
          <a:stretch>
            <a:fillRect/>
          </a:stretch>
        </p:blipFill>
        <p:spPr bwMode="auto">
          <a:xfrm>
            <a:off x="6705600" y="14288"/>
            <a:ext cx="243840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Font typeface="Comic Sans MS" pitchFamily="66" charset="0"/>
        <a:buChar char="–"/>
        <a:tabLst>
          <a:tab pos="2514600" algn="l"/>
        </a:tabLst>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Comic Sans MS" pitchFamily="66" charset="0"/>
        <a:buChar char="–"/>
        <a:tabLst>
          <a:tab pos="2514600" algn="l"/>
        </a:tabLst>
        <a:defRPr sz="2800">
          <a:solidFill>
            <a:schemeClr val="tx1"/>
          </a:solidFill>
          <a:latin typeface="+mn-lt"/>
        </a:defRPr>
      </a:lvl2pPr>
      <a:lvl3pPr marL="1143000" indent="-228600" algn="l" rtl="0" eaLnBrk="0" fontAlgn="base" hangingPunct="0">
        <a:spcBef>
          <a:spcPct val="20000"/>
        </a:spcBef>
        <a:spcAft>
          <a:spcPct val="0"/>
        </a:spcAft>
        <a:buFont typeface="Comic Sans MS" pitchFamily="66" charset="0"/>
        <a:buChar char="•"/>
        <a:tabLst>
          <a:tab pos="2514600" algn="l"/>
        </a:tabLst>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tabLst>
          <a:tab pos="2514600" algn="l"/>
        </a:tabLst>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q"/>
        <a:tabLst>
          <a:tab pos="2514600" algn="l"/>
        </a:tabLst>
        <a:defRPr sz="2000">
          <a:solidFill>
            <a:schemeClr val="tx1"/>
          </a:solidFill>
          <a:latin typeface="+mn-lt"/>
        </a:defRPr>
      </a:lvl5pPr>
      <a:lvl6pPr marL="2514600" indent="-228600" algn="l" rtl="0" fontAlgn="base">
        <a:spcBef>
          <a:spcPct val="20000"/>
        </a:spcBef>
        <a:spcAft>
          <a:spcPct val="0"/>
        </a:spcAft>
        <a:buFont typeface="Wingdings" pitchFamily="2" charset="2"/>
        <a:buChar char="q"/>
        <a:tabLst>
          <a:tab pos="2514600" algn="l"/>
        </a:tabLst>
        <a:defRPr sz="2000">
          <a:solidFill>
            <a:schemeClr val="tx1"/>
          </a:solidFill>
          <a:latin typeface="+mn-lt"/>
        </a:defRPr>
      </a:lvl6pPr>
      <a:lvl7pPr marL="2971800" indent="-228600" algn="l" rtl="0" fontAlgn="base">
        <a:spcBef>
          <a:spcPct val="20000"/>
        </a:spcBef>
        <a:spcAft>
          <a:spcPct val="0"/>
        </a:spcAft>
        <a:buFont typeface="Wingdings" pitchFamily="2" charset="2"/>
        <a:buChar char="q"/>
        <a:tabLst>
          <a:tab pos="2514600" algn="l"/>
        </a:tabLst>
        <a:defRPr sz="2000">
          <a:solidFill>
            <a:schemeClr val="tx1"/>
          </a:solidFill>
          <a:latin typeface="+mn-lt"/>
        </a:defRPr>
      </a:lvl7pPr>
      <a:lvl8pPr marL="3429000" indent="-228600" algn="l" rtl="0" fontAlgn="base">
        <a:spcBef>
          <a:spcPct val="20000"/>
        </a:spcBef>
        <a:spcAft>
          <a:spcPct val="0"/>
        </a:spcAft>
        <a:buFont typeface="Wingdings" pitchFamily="2" charset="2"/>
        <a:buChar char="q"/>
        <a:tabLst>
          <a:tab pos="2514600" algn="l"/>
        </a:tabLst>
        <a:defRPr sz="2000">
          <a:solidFill>
            <a:schemeClr val="tx1"/>
          </a:solidFill>
          <a:latin typeface="+mn-lt"/>
        </a:defRPr>
      </a:lvl8pPr>
      <a:lvl9pPr marL="3886200" indent="-228600" algn="l" rtl="0" fontAlgn="base">
        <a:spcBef>
          <a:spcPct val="20000"/>
        </a:spcBef>
        <a:spcAft>
          <a:spcPct val="0"/>
        </a:spcAft>
        <a:buFont typeface="Wingdings" pitchFamily="2" charset="2"/>
        <a:buChar char="q"/>
        <a:tabLst>
          <a:tab pos="2514600" algn="l"/>
        </a:tabLst>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notesSlide" Target="../notesSlides/notesSlide10.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88.xml"/><Relationship Id="rId7" Type="http://schemas.openxmlformats.org/officeDocument/2006/relationships/notesSlide" Target="../notesSlides/notesSlide12.xml"/><Relationship Id="rId2" Type="http://schemas.openxmlformats.org/officeDocument/2006/relationships/tags" Target="../tags/tag87.xml"/><Relationship Id="rId1"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3.wmf"/></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93.xml"/><Relationship Id="rId7" Type="http://schemas.openxmlformats.org/officeDocument/2006/relationships/slideLayout" Target="../slideLayouts/slideLayout9.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notesSlide" Target="../notesSlides/notesSlide15.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6.xml"/><Relationship Id="rId5" Type="http://schemas.openxmlformats.org/officeDocument/2006/relationships/tags" Target="../tags/tag101.xml"/><Relationship Id="rId4" Type="http://schemas.openxmlformats.org/officeDocument/2006/relationships/tags" Target="../tags/tag100.xml"/></Relationships>
</file>

<file path=ppt/slides/_rels/slide22.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6.jpe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105.xml"/></Relationships>
</file>

<file path=ppt/slides/_rels/slide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custDataLst>
              <p:tags r:id="rId2"/>
            </p:custDataLst>
          </p:nvPr>
        </p:nvSpPr>
        <p:spPr>
          <a:xfrm>
            <a:off x="395288" y="1412875"/>
            <a:ext cx="8205787" cy="4103688"/>
          </a:xfrm>
        </p:spPr>
        <p:txBody>
          <a:bodyPr>
            <a:normAutofit fontScale="90000"/>
          </a:bodyPr>
          <a:lstStyle/>
          <a:p>
            <a:pPr eaLnBrk="1" hangingPunct="1">
              <a:defRPr/>
            </a:pPr>
            <a:r>
              <a:rPr lang="hu-HU" dirty="0" smtClean="0"/>
              <a:t>A nagyméretű és nagy mennyiségű adatok kezelésének adatbázis technológiai következményei</a:t>
            </a:r>
            <a:br>
              <a:rPr lang="hu-HU" dirty="0" smtClean="0"/>
            </a:br>
            <a:r>
              <a:rPr lang="hu-HU" dirty="0" smtClean="0"/>
              <a:t>Vállalati információrendszerek</a:t>
            </a:r>
            <a:br>
              <a:rPr lang="hu-HU" dirty="0" smtClean="0"/>
            </a:br>
            <a:r>
              <a:rPr lang="hu-HU" altLang="hu-HU" b="1" dirty="0" smtClean="0"/>
              <a:t>GIKOF 2013</a:t>
            </a:r>
            <a:br>
              <a:rPr lang="hu-HU" altLang="hu-HU" b="1" dirty="0" smtClean="0"/>
            </a:br>
            <a:r>
              <a:rPr lang="hu-HU" altLang="hu-HU" dirty="0" smtClean="0"/>
              <a:t/>
            </a:r>
            <a:br>
              <a:rPr lang="hu-HU" altLang="hu-HU" dirty="0" smtClean="0"/>
            </a:br>
            <a:endParaRPr lang="en-US" altLang="hu-HU" dirty="0" smtClean="0"/>
          </a:p>
        </p:txBody>
      </p:sp>
      <p:sp>
        <p:nvSpPr>
          <p:cNvPr id="16386" name="Rectangle 3"/>
          <p:cNvSpPr>
            <a:spLocks noGrp="1" noChangeArrowheads="1"/>
          </p:cNvSpPr>
          <p:nvPr>
            <p:ph type="subTitle" idx="1"/>
            <p:custDataLst>
              <p:tags r:id="rId3"/>
            </p:custDataLst>
          </p:nvPr>
        </p:nvSpPr>
        <p:spPr>
          <a:xfrm>
            <a:off x="107950" y="5516563"/>
            <a:ext cx="8712200" cy="1330325"/>
          </a:xfrm>
        </p:spPr>
        <p:txBody>
          <a:bodyPr/>
          <a:lstStyle/>
          <a:p>
            <a:pPr>
              <a:lnSpc>
                <a:spcPct val="80000"/>
              </a:lnSpc>
              <a:buFont typeface="Comic Sans MS" pitchFamily="66" charset="0"/>
              <a:buNone/>
            </a:pPr>
            <a:r>
              <a:rPr lang="hu-HU" altLang="hu-HU" sz="1800" b="1" smtClean="0"/>
              <a:t>Molnár Bálint</a:t>
            </a:r>
          </a:p>
          <a:p>
            <a:pPr>
              <a:lnSpc>
                <a:spcPct val="80000"/>
              </a:lnSpc>
              <a:buFont typeface="Comic Sans MS" pitchFamily="66" charset="0"/>
              <a:buNone/>
            </a:pPr>
            <a:r>
              <a:rPr lang="hu-HU" altLang="hu-HU" sz="1800" b="1" smtClean="0"/>
              <a:t>ELTE, Információs rendszerek tanszék</a:t>
            </a:r>
          </a:p>
          <a:p>
            <a:pPr>
              <a:lnSpc>
                <a:spcPct val="80000"/>
              </a:lnSpc>
              <a:buFont typeface="Comic Sans MS" pitchFamily="66" charset="0"/>
              <a:buNone/>
            </a:pPr>
            <a:endParaRPr lang="hu-HU" altLang="hu-HU" sz="1800" b="1" smtClean="0"/>
          </a:p>
          <a:p>
            <a:pPr>
              <a:lnSpc>
                <a:spcPct val="80000"/>
              </a:lnSpc>
              <a:buFont typeface="Comic Sans MS" pitchFamily="66" charset="0"/>
              <a:buNone/>
            </a:pPr>
            <a:r>
              <a:rPr lang="hu-HU" altLang="hu-HU" sz="1800" b="1" smtClean="0"/>
              <a:t>TÁMOP-4.2.2/B-10/1-2010-0030</a:t>
            </a:r>
            <a:r>
              <a:rPr lang="hu-HU" altLang="hu-HU" sz="1800" smtClean="0"/>
              <a:t> támogatásával készült kutatás</a:t>
            </a:r>
            <a:r>
              <a:rPr lang="hu-HU" altLang="hu-HU" sz="1800" b="1" smtClean="0"/>
              <a:t> </a:t>
            </a:r>
            <a:endParaRPr lang="en-US" altLang="hu-HU" sz="1800" b="1" smtClean="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smtClean="0"/>
              <a:t>Adatbázisok evolúciója</a:t>
            </a:r>
            <a:endParaRPr lang="hu-HU" dirty="0"/>
          </a:p>
        </p:txBody>
      </p:sp>
      <p:sp>
        <p:nvSpPr>
          <p:cNvPr id="7" name="Tartalom helye 6"/>
          <p:cNvSpPr>
            <a:spLocks noGrp="1"/>
          </p:cNvSpPr>
          <p:nvPr>
            <p:ph idx="1"/>
          </p:nvPr>
        </p:nvSpPr>
        <p:spPr/>
        <p:txBody>
          <a:bodyPr>
            <a:normAutofit lnSpcReduction="10000"/>
          </a:bodyPr>
          <a:lstStyle/>
          <a:p>
            <a:r>
              <a:rPr lang="hu-HU" b="1" i="1" dirty="0" err="1" smtClean="0"/>
              <a:t>Not</a:t>
            </a:r>
            <a:r>
              <a:rPr lang="hu-HU" b="1" i="1" dirty="0" smtClean="0"/>
              <a:t> </a:t>
            </a:r>
            <a:r>
              <a:rPr lang="hu-HU" b="1" i="1" dirty="0" err="1" smtClean="0"/>
              <a:t>Only</a:t>
            </a:r>
            <a:r>
              <a:rPr lang="hu-HU" b="1" i="1" dirty="0" smtClean="0"/>
              <a:t> SQL</a:t>
            </a:r>
            <a:r>
              <a:rPr lang="hu-HU" dirty="0" smtClean="0"/>
              <a:t>, </a:t>
            </a:r>
            <a:r>
              <a:rPr lang="hu-HU" dirty="0" err="1" smtClean="0"/>
              <a:t>NoSQL</a:t>
            </a:r>
            <a:endParaRPr lang="hu-HU" dirty="0" smtClean="0"/>
          </a:p>
          <a:p>
            <a:r>
              <a:rPr lang="hu-HU" dirty="0" smtClean="0"/>
              <a:t>DBMS</a:t>
            </a:r>
          </a:p>
          <a:p>
            <a:pPr lvl="1"/>
            <a:r>
              <a:rPr lang="hu-HU" dirty="0" smtClean="0"/>
              <a:t>Teljesítmény: </a:t>
            </a:r>
          </a:p>
          <a:p>
            <a:pPr lvl="2"/>
            <a:r>
              <a:rPr lang="hu-HU" dirty="0" smtClean="0"/>
              <a:t>Elosztott hálózati architektúra (</a:t>
            </a:r>
            <a:r>
              <a:rPr lang="hu-HU" dirty="0" err="1" smtClean="0"/>
              <a:t>distributed</a:t>
            </a:r>
            <a:r>
              <a:rPr lang="hu-HU" dirty="0" smtClean="0"/>
              <a:t> </a:t>
            </a:r>
            <a:r>
              <a:rPr lang="hu-HU" dirty="0" err="1" smtClean="0"/>
              <a:t>arch</a:t>
            </a:r>
            <a:r>
              <a:rPr lang="hu-HU" dirty="0" smtClean="0"/>
              <a:t>.)</a:t>
            </a:r>
          </a:p>
          <a:p>
            <a:pPr lvl="2"/>
            <a:r>
              <a:rPr lang="hu-HU" dirty="0" smtClean="0"/>
              <a:t>Masszív párhuzamos, konkurens adatfeldolgozás (</a:t>
            </a:r>
            <a:r>
              <a:rPr lang="hu-HU" dirty="0" err="1" smtClean="0"/>
              <a:t>high</a:t>
            </a:r>
            <a:r>
              <a:rPr lang="hu-HU" dirty="0" smtClean="0"/>
              <a:t> </a:t>
            </a:r>
            <a:r>
              <a:rPr lang="hu-HU" dirty="0" err="1" smtClean="0"/>
              <a:t>concurrency</a:t>
            </a:r>
            <a:r>
              <a:rPr lang="hu-HU" dirty="0" smtClean="0"/>
              <a:t>)</a:t>
            </a:r>
          </a:p>
          <a:p>
            <a:pPr lvl="2"/>
            <a:r>
              <a:rPr lang="hu-HU" dirty="0" err="1" smtClean="0"/>
              <a:t>Particionálással</a:t>
            </a:r>
            <a:r>
              <a:rPr lang="hu-HU" dirty="0" smtClean="0"/>
              <a:t> szembeni tűrés (</a:t>
            </a:r>
            <a:r>
              <a:rPr lang="hu-HU" dirty="0" err="1" smtClean="0"/>
              <a:t>parttion</a:t>
            </a:r>
            <a:r>
              <a:rPr lang="hu-HU" dirty="0" smtClean="0"/>
              <a:t> </a:t>
            </a:r>
            <a:r>
              <a:rPr lang="hu-HU" dirty="0" err="1" smtClean="0"/>
              <a:t>tolerance</a:t>
            </a:r>
            <a:r>
              <a:rPr lang="hu-HU" dirty="0" smtClean="0"/>
              <a:t>)</a:t>
            </a:r>
          </a:p>
          <a:p>
            <a:pPr lvl="2"/>
            <a:r>
              <a:rPr lang="hu-HU" dirty="0" smtClean="0"/>
              <a:t>Kiterjeszthetően skálázható </a:t>
            </a:r>
            <a:r>
              <a:rPr lang="hu-HU" dirty="0" err="1" smtClean="0"/>
              <a:t>arch</a:t>
            </a:r>
            <a:r>
              <a:rPr lang="hu-HU" dirty="0" smtClean="0"/>
              <a:t>. (</a:t>
            </a:r>
            <a:r>
              <a:rPr lang="hu-HU" dirty="0" err="1" smtClean="0"/>
              <a:t>Scale-out</a:t>
            </a:r>
            <a:r>
              <a:rPr lang="hu-HU" dirty="0" smtClean="0"/>
              <a:t> </a:t>
            </a:r>
            <a:r>
              <a:rPr lang="hu-HU" dirty="0" err="1" smtClean="0"/>
              <a:t>architecture</a:t>
            </a:r>
            <a:r>
              <a:rPr lang="hu-HU" dirty="0" smtClean="0"/>
              <a:t>)</a:t>
            </a:r>
            <a:endParaRPr lang="hu-HU" dirty="0"/>
          </a:p>
        </p:txBody>
      </p:sp>
      <p:sp>
        <p:nvSpPr>
          <p:cNvPr id="4" name="Élőláb helye 3"/>
          <p:cNvSpPr>
            <a:spLocks noGrp="1"/>
          </p:cNvSpPr>
          <p:nvPr>
            <p:ph type="ftr" sz="quarter" idx="11"/>
          </p:nvPr>
        </p:nvSpPr>
        <p:spPr/>
        <p:txBody>
          <a:bodyPr/>
          <a:lstStyle/>
          <a:p>
            <a:pPr>
              <a:defRPr/>
            </a:pPr>
            <a:r>
              <a:rPr lang="hu-HU" dirty="0" smtClean="0"/>
              <a:t>ELTE,  Információs rendszerek tanszék, Dr. Molnár Bálint, tudományos főmunkatárs</a:t>
            </a:r>
            <a:endParaRPr lang="hu-HU" dirty="0"/>
          </a:p>
        </p:txBody>
      </p:sp>
      <p:sp>
        <p:nvSpPr>
          <p:cNvPr id="5" name="Dia számának helye 4"/>
          <p:cNvSpPr>
            <a:spLocks noGrp="1"/>
          </p:cNvSpPr>
          <p:nvPr>
            <p:ph type="sldNum" sz="quarter" idx="12"/>
          </p:nvPr>
        </p:nvSpPr>
        <p:spPr/>
        <p:txBody>
          <a:bodyPr/>
          <a:lstStyle/>
          <a:p>
            <a:pPr>
              <a:defRPr/>
            </a:pPr>
            <a:fld id="{A951EEEF-9B05-47B8-8713-BC02B745D209}" type="slidenum">
              <a:rPr lang="en-US" smtClean="0"/>
              <a:pPr>
                <a:defRPr/>
              </a:pPr>
              <a:t>10</a:t>
            </a:fld>
            <a:endParaRPr lang="en-US" dirty="0"/>
          </a:p>
        </p:txBody>
      </p:sp>
    </p:spTree>
    <p:extLst>
      <p:ext uri="{BB962C8B-B14F-4D97-AF65-F5344CB8AC3E}">
        <p14:creationId xmlns:p14="http://schemas.microsoft.com/office/powerpoint/2010/main" val="299122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Relációs kontra nem relációs </a:t>
            </a:r>
            <a:r>
              <a:rPr lang="hu-HU" dirty="0" err="1" smtClean="0"/>
              <a:t>adatbáziskzelés</a:t>
            </a:r>
            <a:endParaRPr lang="hu-HU" dirty="0"/>
          </a:p>
        </p:txBody>
      </p:sp>
      <p:sp>
        <p:nvSpPr>
          <p:cNvPr id="3" name="Tartalom helye 2"/>
          <p:cNvSpPr>
            <a:spLocks noGrp="1"/>
          </p:cNvSpPr>
          <p:nvPr>
            <p:ph idx="1"/>
          </p:nvPr>
        </p:nvSpPr>
        <p:spPr/>
        <p:txBody>
          <a:bodyPr>
            <a:normAutofit/>
          </a:bodyPr>
          <a:lstStyle/>
          <a:p>
            <a:r>
              <a:rPr lang="hu-HU" dirty="0" smtClean="0"/>
              <a:t>Strukturált adat: </a:t>
            </a:r>
          </a:p>
          <a:p>
            <a:pPr lvl="1"/>
            <a:r>
              <a:rPr lang="hu-HU" dirty="0" smtClean="0"/>
              <a:t>Minden adatelemre </a:t>
            </a:r>
            <a:r>
              <a:rPr lang="hu-HU" i="1" u="sng" dirty="0" smtClean="0"/>
              <a:t>létezik</a:t>
            </a:r>
            <a:r>
              <a:rPr lang="hu-HU" dirty="0" smtClean="0"/>
              <a:t> meta-adat, SQL tárolás, elérés pontosan definiált.</a:t>
            </a:r>
          </a:p>
          <a:p>
            <a:r>
              <a:rPr lang="hu-HU" dirty="0" smtClean="0"/>
              <a:t>Strukturálatlan </a:t>
            </a:r>
            <a:r>
              <a:rPr lang="hu-HU" dirty="0"/>
              <a:t>adat: </a:t>
            </a:r>
            <a:endParaRPr lang="hu-HU" dirty="0" smtClean="0"/>
          </a:p>
          <a:p>
            <a:pPr marL="742950" lvl="2" indent="-342900"/>
            <a:r>
              <a:rPr lang="hu-HU" dirty="0"/>
              <a:t>Az adatbázis séma nem írja le pontosan. </a:t>
            </a:r>
          </a:p>
          <a:p>
            <a:endParaRPr lang="hu-HU" dirty="0" smtClean="0"/>
          </a:p>
        </p:txBody>
      </p:sp>
      <p:sp>
        <p:nvSpPr>
          <p:cNvPr id="4" name="Élőláb helye 3"/>
          <p:cNvSpPr>
            <a:spLocks noGrp="1"/>
          </p:cNvSpPr>
          <p:nvPr>
            <p:ph type="ftr" sz="quarter" idx="11"/>
          </p:nvPr>
        </p:nvSpPr>
        <p:spPr/>
        <p:txBody>
          <a:bodyPr/>
          <a:lstStyle/>
          <a:p>
            <a:pPr>
              <a:defRPr/>
            </a:pPr>
            <a:r>
              <a:rPr lang="hu-HU" smtClean="0"/>
              <a:t>ELTE,  Információs rendszerek tanszék, Dr. Molnár Bálint, tudományos főmunkatárs</a:t>
            </a:r>
            <a:endParaRPr lang="hu-HU"/>
          </a:p>
        </p:txBody>
      </p:sp>
      <p:sp>
        <p:nvSpPr>
          <p:cNvPr id="5" name="Dia számának helye 4"/>
          <p:cNvSpPr>
            <a:spLocks noGrp="1"/>
          </p:cNvSpPr>
          <p:nvPr>
            <p:ph type="sldNum" sz="quarter" idx="12"/>
          </p:nvPr>
        </p:nvSpPr>
        <p:spPr/>
        <p:txBody>
          <a:bodyPr/>
          <a:lstStyle/>
          <a:p>
            <a:pPr>
              <a:defRPr/>
            </a:pPr>
            <a:fld id="{A951EEEF-9B05-47B8-8713-BC02B745D209}" type="slidenum">
              <a:rPr lang="en-US" smtClean="0"/>
              <a:pPr>
                <a:defRPr/>
              </a:pPr>
              <a:t>11</a:t>
            </a:fld>
            <a:endParaRPr lang="en-US" dirty="0"/>
          </a:p>
        </p:txBody>
      </p:sp>
    </p:spTree>
    <p:extLst>
      <p:ext uri="{BB962C8B-B14F-4D97-AF65-F5344CB8AC3E}">
        <p14:creationId xmlns:p14="http://schemas.microsoft.com/office/powerpoint/2010/main" val="309070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Relációs kontra nem relációs </a:t>
            </a:r>
            <a:r>
              <a:rPr lang="hu-HU" dirty="0" err="1" smtClean="0"/>
              <a:t>adatbáziskzelés</a:t>
            </a:r>
            <a:endParaRPr lang="hu-HU" dirty="0"/>
          </a:p>
        </p:txBody>
      </p:sp>
      <p:sp>
        <p:nvSpPr>
          <p:cNvPr id="3" name="Tartalom helye 2"/>
          <p:cNvSpPr>
            <a:spLocks noGrp="1"/>
          </p:cNvSpPr>
          <p:nvPr>
            <p:ph idx="1"/>
          </p:nvPr>
        </p:nvSpPr>
        <p:spPr/>
        <p:txBody>
          <a:bodyPr>
            <a:normAutofit fontScale="85000" lnSpcReduction="20000"/>
          </a:bodyPr>
          <a:lstStyle/>
          <a:p>
            <a:r>
              <a:rPr lang="hu-HU" dirty="0" smtClean="0"/>
              <a:t>RDBMS : </a:t>
            </a:r>
          </a:p>
          <a:p>
            <a:pPr lvl="1"/>
            <a:r>
              <a:rPr lang="hu-HU" dirty="0" smtClean="0"/>
              <a:t>3NF, táblák, kapcsolatok, integritási feltételek. Oszlopok strukturált adat. Logikai adatmodell</a:t>
            </a:r>
          </a:p>
          <a:p>
            <a:r>
              <a:rPr lang="hu-HU" dirty="0" smtClean="0"/>
              <a:t>Nem relációs DBMS</a:t>
            </a:r>
          </a:p>
          <a:p>
            <a:pPr lvl="1"/>
            <a:r>
              <a:rPr lang="hu-HU" dirty="0" smtClean="0"/>
              <a:t>Egymásba ágyazott, </a:t>
            </a:r>
          </a:p>
          <a:p>
            <a:pPr lvl="1"/>
            <a:r>
              <a:rPr lang="hu-HU" dirty="0" smtClean="0"/>
              <a:t>hierarchikus adatszerkezetek </a:t>
            </a:r>
          </a:p>
          <a:p>
            <a:pPr lvl="2"/>
            <a:r>
              <a:rPr lang="hu-HU" dirty="0" err="1" smtClean="0"/>
              <a:t>BoM</a:t>
            </a:r>
            <a:r>
              <a:rPr lang="hu-HU" dirty="0" smtClean="0"/>
              <a:t>, darabjegyzék, XML komplex </a:t>
            </a:r>
            <a:r>
              <a:rPr lang="hu-HU" dirty="0" err="1" smtClean="0"/>
              <a:t>dok</a:t>
            </a:r>
            <a:r>
              <a:rPr lang="hu-HU" dirty="0" smtClean="0"/>
              <a:t>.</a:t>
            </a:r>
          </a:p>
          <a:p>
            <a:pPr lvl="2"/>
            <a:r>
              <a:rPr lang="hu-HU" dirty="0" smtClean="0"/>
              <a:t>A régi hierarchikus, és hálós adatbázisok, objektum, objektum-relációs adatszerkezetek, dokumentumok, XML adatszerkezetek, gráfok </a:t>
            </a:r>
          </a:p>
          <a:p>
            <a:r>
              <a:rPr lang="hu-HU" dirty="0" smtClean="0"/>
              <a:t>Új SQL (</a:t>
            </a:r>
            <a:r>
              <a:rPr lang="hu-HU" dirty="0" err="1" smtClean="0"/>
              <a:t>NewSQL</a:t>
            </a:r>
            <a:r>
              <a:rPr lang="hu-HU" dirty="0" smtClean="0"/>
              <a:t>)</a:t>
            </a:r>
          </a:p>
          <a:p>
            <a:r>
              <a:rPr lang="hu-HU" dirty="0" err="1" smtClean="0"/>
              <a:t>NoSQL</a:t>
            </a:r>
            <a:endParaRPr lang="hu-HU" dirty="0" smtClean="0"/>
          </a:p>
          <a:p>
            <a:pPr lvl="2"/>
            <a:endParaRPr lang="hu-HU" dirty="0"/>
          </a:p>
          <a:p>
            <a:endParaRPr lang="hu-HU" dirty="0"/>
          </a:p>
        </p:txBody>
      </p:sp>
      <p:sp>
        <p:nvSpPr>
          <p:cNvPr id="4" name="Élőláb helye 3"/>
          <p:cNvSpPr>
            <a:spLocks noGrp="1"/>
          </p:cNvSpPr>
          <p:nvPr>
            <p:ph type="ftr" sz="quarter" idx="11"/>
          </p:nvPr>
        </p:nvSpPr>
        <p:spPr/>
        <p:txBody>
          <a:bodyPr/>
          <a:lstStyle/>
          <a:p>
            <a:pPr>
              <a:defRPr/>
            </a:pPr>
            <a:r>
              <a:rPr lang="hu-HU" smtClean="0"/>
              <a:t>ELTE,  Információs rendszerek tanszék, Dr. Molnár Bálint, tudományos főmunkatárs</a:t>
            </a:r>
            <a:endParaRPr lang="hu-HU"/>
          </a:p>
        </p:txBody>
      </p:sp>
      <p:sp>
        <p:nvSpPr>
          <p:cNvPr id="5" name="Dia számának helye 4"/>
          <p:cNvSpPr>
            <a:spLocks noGrp="1"/>
          </p:cNvSpPr>
          <p:nvPr>
            <p:ph type="sldNum" sz="quarter" idx="12"/>
          </p:nvPr>
        </p:nvSpPr>
        <p:spPr/>
        <p:txBody>
          <a:bodyPr/>
          <a:lstStyle/>
          <a:p>
            <a:pPr>
              <a:defRPr/>
            </a:pPr>
            <a:fld id="{A951EEEF-9B05-47B8-8713-BC02B745D209}" type="slidenum">
              <a:rPr lang="en-US" smtClean="0"/>
              <a:pPr>
                <a:defRPr/>
              </a:pPr>
              <a:t>12</a:t>
            </a:fld>
            <a:endParaRPr lang="en-US" dirty="0"/>
          </a:p>
        </p:txBody>
      </p:sp>
    </p:spTree>
    <p:extLst>
      <p:ext uri="{BB962C8B-B14F-4D97-AF65-F5344CB8AC3E}">
        <p14:creationId xmlns:p14="http://schemas.microsoft.com/office/powerpoint/2010/main" val="309070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r>
              <a:rPr lang="hu-HU" sz="3600" dirty="0" smtClean="0"/>
              <a:t>Alkalmazhatóság (</a:t>
            </a:r>
            <a:r>
              <a:rPr lang="hu-HU" sz="3600" dirty="0" err="1" smtClean="0"/>
              <a:t>OldSQL</a:t>
            </a:r>
            <a:r>
              <a:rPr lang="hu-HU" sz="3600" dirty="0" smtClean="0"/>
              <a:t>, </a:t>
            </a:r>
            <a:r>
              <a:rPr lang="hu-HU" sz="3600" dirty="0" err="1" smtClean="0"/>
              <a:t>NewSQLm</a:t>
            </a:r>
            <a:r>
              <a:rPr lang="hu-HU" sz="3600" dirty="0" smtClean="0"/>
              <a:t> </a:t>
            </a:r>
            <a:r>
              <a:rPr lang="hu-HU" sz="3600" dirty="0" err="1" smtClean="0"/>
              <a:t>NoSQL</a:t>
            </a:r>
            <a:r>
              <a:rPr lang="hu-HU" sz="3600" dirty="0" smtClean="0"/>
              <a:t>)</a:t>
            </a:r>
            <a:endParaRPr lang="hu-HU" sz="3600" dirty="0"/>
          </a:p>
        </p:txBody>
      </p:sp>
      <p:sp>
        <p:nvSpPr>
          <p:cNvPr id="4" name="Élőláb helye 3"/>
          <p:cNvSpPr>
            <a:spLocks noGrp="1"/>
          </p:cNvSpPr>
          <p:nvPr>
            <p:ph type="ftr" sz="quarter" idx="11"/>
          </p:nvPr>
        </p:nvSpPr>
        <p:spPr/>
        <p:txBody>
          <a:bodyPr/>
          <a:lstStyle/>
          <a:p>
            <a:pPr>
              <a:defRPr/>
            </a:pPr>
            <a:r>
              <a:rPr lang="hu-HU" smtClean="0"/>
              <a:t>ELTE,  Információs rendszerek tanszék, Dr. Molnár Bálint, tudományos főmunkatárs</a:t>
            </a:r>
            <a:endParaRPr lang="hu-HU"/>
          </a:p>
        </p:txBody>
      </p:sp>
      <p:sp>
        <p:nvSpPr>
          <p:cNvPr id="5" name="Dia számának helye 4"/>
          <p:cNvSpPr>
            <a:spLocks noGrp="1"/>
          </p:cNvSpPr>
          <p:nvPr>
            <p:ph type="sldNum" sz="quarter" idx="12"/>
          </p:nvPr>
        </p:nvSpPr>
        <p:spPr/>
        <p:txBody>
          <a:bodyPr/>
          <a:lstStyle/>
          <a:p>
            <a:pPr>
              <a:defRPr/>
            </a:pPr>
            <a:fld id="{A951EEEF-9B05-47B8-8713-BC02B745D209}" type="slidenum">
              <a:rPr lang="en-US" smtClean="0"/>
              <a:pPr>
                <a:defRPr/>
              </a:pPr>
              <a:t>13</a:t>
            </a:fld>
            <a:endParaRPr lang="en-US" dirty="0"/>
          </a:p>
        </p:txBody>
      </p:sp>
      <p:cxnSp>
        <p:nvCxnSpPr>
          <p:cNvPr id="8" name="Egyenes összekötő nyíllal 7"/>
          <p:cNvCxnSpPr/>
          <p:nvPr/>
        </p:nvCxnSpPr>
        <p:spPr bwMode="auto">
          <a:xfrm>
            <a:off x="3275856" y="1556792"/>
            <a:ext cx="0" cy="4176464"/>
          </a:xfrm>
          <a:prstGeom prst="straightConnector1">
            <a:avLst/>
          </a:prstGeom>
          <a:noFill/>
          <a:ln w="12700" cap="flat" cmpd="sng" algn="ctr">
            <a:solidFill>
              <a:schemeClr val="tx1"/>
            </a:solidFill>
            <a:prstDash val="solid"/>
            <a:round/>
            <a:headEnd type="arrow" w="lg"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Egyenes összekötő nyíllal 9"/>
          <p:cNvCxnSpPr/>
          <p:nvPr/>
        </p:nvCxnSpPr>
        <p:spPr bwMode="auto">
          <a:xfrm flipH="1">
            <a:off x="3275856" y="5733256"/>
            <a:ext cx="4896544" cy="0"/>
          </a:xfrm>
          <a:prstGeom prst="straightConnector1">
            <a:avLst/>
          </a:prstGeom>
          <a:noFill/>
          <a:ln w="12700" cap="flat" cmpd="sng" algn="ctr">
            <a:solidFill>
              <a:schemeClr val="tx1"/>
            </a:solidFill>
            <a:prstDash val="solid"/>
            <a:round/>
            <a:headEnd type="arrow" w="lg"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églalap 12"/>
          <p:cNvSpPr/>
          <p:nvPr/>
        </p:nvSpPr>
        <p:spPr bwMode="auto">
          <a:xfrm>
            <a:off x="3522170" y="1627425"/>
            <a:ext cx="4680520" cy="2017599"/>
          </a:xfrm>
          <a:prstGeom prst="rect">
            <a:avLst/>
          </a:prstGeom>
          <a:noFill/>
          <a:ln w="2540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400" b="1" i="0" u="none" strike="noStrike" cap="none" normalizeH="0" baseline="0" smtClean="0">
              <a:ln>
                <a:noFill/>
              </a:ln>
              <a:solidFill>
                <a:schemeClr val="tx1"/>
              </a:solidFill>
              <a:effectLst/>
              <a:latin typeface="Comic Sans MS" pitchFamily="66" charset="0"/>
            </a:endParaRPr>
          </a:p>
        </p:txBody>
      </p:sp>
      <p:sp>
        <p:nvSpPr>
          <p:cNvPr id="14" name="Téglalap 13"/>
          <p:cNvSpPr/>
          <p:nvPr/>
        </p:nvSpPr>
        <p:spPr bwMode="auto">
          <a:xfrm>
            <a:off x="3511317" y="3645024"/>
            <a:ext cx="1348715" cy="2017599"/>
          </a:xfrm>
          <a:prstGeom prst="rect">
            <a:avLst/>
          </a:prstGeom>
          <a:noFill/>
          <a:ln w="2540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400" b="1" i="0" u="none" strike="noStrike" cap="none" normalizeH="0" baseline="0" smtClean="0">
              <a:ln>
                <a:noFill/>
              </a:ln>
              <a:solidFill>
                <a:schemeClr val="tx1"/>
              </a:solidFill>
              <a:effectLst/>
              <a:latin typeface="Comic Sans MS" pitchFamily="66" charset="0"/>
            </a:endParaRPr>
          </a:p>
        </p:txBody>
      </p:sp>
      <p:sp>
        <p:nvSpPr>
          <p:cNvPr id="15" name="Téglalap 14"/>
          <p:cNvSpPr/>
          <p:nvPr/>
        </p:nvSpPr>
        <p:spPr bwMode="auto">
          <a:xfrm>
            <a:off x="4965459" y="3645024"/>
            <a:ext cx="3237230" cy="2017599"/>
          </a:xfrm>
          <a:prstGeom prst="rect">
            <a:avLst/>
          </a:prstGeom>
          <a:noFill/>
          <a:ln w="2540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400" b="1" i="0" u="none" strike="noStrike" cap="none" normalizeH="0" baseline="0" smtClean="0">
              <a:ln>
                <a:noFill/>
              </a:ln>
              <a:solidFill>
                <a:schemeClr val="tx1"/>
              </a:solidFill>
              <a:effectLst/>
              <a:latin typeface="Comic Sans MS" pitchFamily="66" charset="0"/>
            </a:endParaRPr>
          </a:p>
        </p:txBody>
      </p:sp>
      <p:sp>
        <p:nvSpPr>
          <p:cNvPr id="17" name="Szövegdoboz 16"/>
          <p:cNvSpPr txBox="1"/>
          <p:nvPr/>
        </p:nvSpPr>
        <p:spPr>
          <a:xfrm>
            <a:off x="251520" y="1772816"/>
            <a:ext cx="2808312" cy="307777"/>
          </a:xfrm>
          <a:prstGeom prst="rect">
            <a:avLst/>
          </a:prstGeom>
          <a:noFill/>
        </p:spPr>
        <p:txBody>
          <a:bodyPr wrap="square" rtlCol="0">
            <a:spAutoFit/>
          </a:bodyPr>
          <a:lstStyle/>
          <a:p>
            <a:r>
              <a:rPr lang="hu-HU" dirty="0" smtClean="0"/>
              <a:t>Összetett séma</a:t>
            </a:r>
            <a:endParaRPr lang="hu-HU" dirty="0"/>
          </a:p>
        </p:txBody>
      </p:sp>
      <p:sp>
        <p:nvSpPr>
          <p:cNvPr id="18" name="Szövegdoboz 17"/>
          <p:cNvSpPr txBox="1"/>
          <p:nvPr/>
        </p:nvSpPr>
        <p:spPr>
          <a:xfrm>
            <a:off x="221499" y="2289954"/>
            <a:ext cx="2808312" cy="307777"/>
          </a:xfrm>
          <a:prstGeom prst="rect">
            <a:avLst/>
          </a:prstGeom>
          <a:noFill/>
        </p:spPr>
        <p:txBody>
          <a:bodyPr wrap="square" rtlCol="0">
            <a:spAutoFit/>
          </a:bodyPr>
          <a:lstStyle/>
          <a:p>
            <a:r>
              <a:rPr lang="hu-HU" dirty="0" smtClean="0"/>
              <a:t>Gráf séma</a:t>
            </a:r>
            <a:endParaRPr lang="hu-HU" dirty="0"/>
          </a:p>
        </p:txBody>
      </p:sp>
      <p:sp>
        <p:nvSpPr>
          <p:cNvPr id="19" name="Szövegdoboz 18"/>
          <p:cNvSpPr txBox="1"/>
          <p:nvPr/>
        </p:nvSpPr>
        <p:spPr>
          <a:xfrm>
            <a:off x="221499" y="2780928"/>
            <a:ext cx="2808312" cy="307777"/>
          </a:xfrm>
          <a:prstGeom prst="rect">
            <a:avLst/>
          </a:prstGeom>
          <a:noFill/>
        </p:spPr>
        <p:txBody>
          <a:bodyPr wrap="square" rtlCol="0">
            <a:spAutoFit/>
          </a:bodyPr>
          <a:lstStyle/>
          <a:p>
            <a:r>
              <a:rPr lang="hu-HU" dirty="0" smtClean="0"/>
              <a:t>Egymásba ágyazott modellek</a:t>
            </a:r>
            <a:endParaRPr lang="hu-HU" dirty="0"/>
          </a:p>
        </p:txBody>
      </p:sp>
      <p:sp>
        <p:nvSpPr>
          <p:cNvPr id="20" name="Szövegdoboz 19"/>
          <p:cNvSpPr txBox="1"/>
          <p:nvPr/>
        </p:nvSpPr>
        <p:spPr>
          <a:xfrm>
            <a:off x="105548" y="4111530"/>
            <a:ext cx="2808312" cy="307777"/>
          </a:xfrm>
          <a:prstGeom prst="rect">
            <a:avLst/>
          </a:prstGeom>
          <a:noFill/>
        </p:spPr>
        <p:txBody>
          <a:bodyPr wrap="square" rtlCol="0">
            <a:spAutoFit/>
          </a:bodyPr>
          <a:lstStyle/>
          <a:p>
            <a:r>
              <a:rPr lang="hu-HU" dirty="0" smtClean="0"/>
              <a:t>Hópehely séma</a:t>
            </a:r>
            <a:endParaRPr lang="hu-HU" dirty="0"/>
          </a:p>
        </p:txBody>
      </p:sp>
      <p:sp>
        <p:nvSpPr>
          <p:cNvPr id="21" name="Szövegdoboz 20"/>
          <p:cNvSpPr txBox="1"/>
          <p:nvPr/>
        </p:nvSpPr>
        <p:spPr>
          <a:xfrm>
            <a:off x="207524" y="4728096"/>
            <a:ext cx="2808312" cy="307777"/>
          </a:xfrm>
          <a:prstGeom prst="rect">
            <a:avLst/>
          </a:prstGeom>
          <a:noFill/>
        </p:spPr>
        <p:txBody>
          <a:bodyPr wrap="square" rtlCol="0">
            <a:spAutoFit/>
          </a:bodyPr>
          <a:lstStyle/>
          <a:p>
            <a:r>
              <a:rPr lang="hu-HU" dirty="0" smtClean="0"/>
              <a:t>Csillag séma</a:t>
            </a:r>
            <a:endParaRPr lang="hu-HU" dirty="0"/>
          </a:p>
        </p:txBody>
      </p:sp>
      <p:sp>
        <p:nvSpPr>
          <p:cNvPr id="22" name="Szövegdoboz 21"/>
          <p:cNvSpPr txBox="1"/>
          <p:nvPr/>
        </p:nvSpPr>
        <p:spPr>
          <a:xfrm>
            <a:off x="207254" y="3491135"/>
            <a:ext cx="2808312" cy="307777"/>
          </a:xfrm>
          <a:prstGeom prst="rect">
            <a:avLst/>
          </a:prstGeom>
          <a:noFill/>
        </p:spPr>
        <p:txBody>
          <a:bodyPr wrap="square" rtlCol="0">
            <a:spAutoFit/>
          </a:bodyPr>
          <a:lstStyle/>
          <a:p>
            <a:r>
              <a:rPr lang="hu-HU" dirty="0" smtClean="0"/>
              <a:t>3NF séma</a:t>
            </a:r>
            <a:endParaRPr lang="hu-HU" dirty="0"/>
          </a:p>
        </p:txBody>
      </p:sp>
      <p:sp>
        <p:nvSpPr>
          <p:cNvPr id="23" name="Szövegdoboz 22"/>
          <p:cNvSpPr txBox="1"/>
          <p:nvPr/>
        </p:nvSpPr>
        <p:spPr>
          <a:xfrm>
            <a:off x="221499" y="5229200"/>
            <a:ext cx="2808312" cy="307777"/>
          </a:xfrm>
          <a:prstGeom prst="rect">
            <a:avLst/>
          </a:prstGeom>
          <a:noFill/>
        </p:spPr>
        <p:txBody>
          <a:bodyPr wrap="square" rtlCol="0">
            <a:spAutoFit/>
          </a:bodyPr>
          <a:lstStyle/>
          <a:p>
            <a:r>
              <a:rPr lang="hu-HU" dirty="0" smtClean="0"/>
              <a:t>Egy tábla</a:t>
            </a:r>
            <a:endParaRPr lang="hu-HU" dirty="0"/>
          </a:p>
        </p:txBody>
      </p:sp>
      <p:sp>
        <p:nvSpPr>
          <p:cNvPr id="24" name="Szövegdoboz 23"/>
          <p:cNvSpPr txBox="1"/>
          <p:nvPr/>
        </p:nvSpPr>
        <p:spPr>
          <a:xfrm>
            <a:off x="3663616" y="5846244"/>
            <a:ext cx="1044116" cy="307777"/>
          </a:xfrm>
          <a:prstGeom prst="rect">
            <a:avLst/>
          </a:prstGeom>
          <a:noFill/>
        </p:spPr>
        <p:txBody>
          <a:bodyPr wrap="square" rtlCol="0">
            <a:spAutoFit/>
          </a:bodyPr>
          <a:lstStyle/>
          <a:p>
            <a:r>
              <a:rPr lang="hu-HU" dirty="0" smtClean="0"/>
              <a:t>40 TB</a:t>
            </a:r>
            <a:endParaRPr lang="hu-HU" dirty="0"/>
          </a:p>
        </p:txBody>
      </p:sp>
      <p:sp>
        <p:nvSpPr>
          <p:cNvPr id="25" name="Szövegdoboz 24"/>
          <p:cNvSpPr txBox="1"/>
          <p:nvPr/>
        </p:nvSpPr>
        <p:spPr>
          <a:xfrm>
            <a:off x="5179918" y="5846245"/>
            <a:ext cx="2808312" cy="307777"/>
          </a:xfrm>
          <a:prstGeom prst="rect">
            <a:avLst/>
          </a:prstGeom>
          <a:noFill/>
        </p:spPr>
        <p:txBody>
          <a:bodyPr wrap="square" rtlCol="0">
            <a:spAutoFit/>
          </a:bodyPr>
          <a:lstStyle/>
          <a:p>
            <a:r>
              <a:rPr lang="hu-HU" dirty="0" smtClean="0"/>
              <a:t>&gt; 40 TB</a:t>
            </a:r>
            <a:endParaRPr lang="hu-HU" dirty="0"/>
          </a:p>
        </p:txBody>
      </p:sp>
      <p:sp>
        <p:nvSpPr>
          <p:cNvPr id="26" name="Szövegdoboz 25"/>
          <p:cNvSpPr txBox="1"/>
          <p:nvPr/>
        </p:nvSpPr>
        <p:spPr>
          <a:xfrm>
            <a:off x="5179918" y="2318946"/>
            <a:ext cx="1044116" cy="307777"/>
          </a:xfrm>
          <a:prstGeom prst="rect">
            <a:avLst/>
          </a:prstGeom>
          <a:noFill/>
        </p:spPr>
        <p:txBody>
          <a:bodyPr wrap="square" rtlCol="0">
            <a:spAutoFit/>
          </a:bodyPr>
          <a:lstStyle/>
          <a:p>
            <a:r>
              <a:rPr lang="hu-HU" dirty="0" err="1" smtClean="0"/>
              <a:t>NoSQL</a:t>
            </a:r>
            <a:endParaRPr lang="hu-HU" dirty="0"/>
          </a:p>
        </p:txBody>
      </p:sp>
      <p:sp>
        <p:nvSpPr>
          <p:cNvPr id="27" name="Szövegdoboz 26"/>
          <p:cNvSpPr txBox="1"/>
          <p:nvPr/>
        </p:nvSpPr>
        <p:spPr>
          <a:xfrm>
            <a:off x="3663616" y="4346046"/>
            <a:ext cx="1044116" cy="307777"/>
          </a:xfrm>
          <a:prstGeom prst="rect">
            <a:avLst/>
          </a:prstGeom>
          <a:noFill/>
        </p:spPr>
        <p:txBody>
          <a:bodyPr wrap="square" rtlCol="0">
            <a:spAutoFit/>
          </a:bodyPr>
          <a:lstStyle/>
          <a:p>
            <a:r>
              <a:rPr lang="hu-HU" dirty="0" err="1" smtClean="0"/>
              <a:t>OldSQL</a:t>
            </a:r>
            <a:endParaRPr lang="hu-HU" dirty="0"/>
          </a:p>
        </p:txBody>
      </p:sp>
      <p:sp>
        <p:nvSpPr>
          <p:cNvPr id="28" name="Szövegdoboz 27"/>
          <p:cNvSpPr txBox="1"/>
          <p:nvPr/>
        </p:nvSpPr>
        <p:spPr>
          <a:xfrm>
            <a:off x="6214027" y="4436614"/>
            <a:ext cx="1044116" cy="307777"/>
          </a:xfrm>
          <a:prstGeom prst="rect">
            <a:avLst/>
          </a:prstGeom>
          <a:noFill/>
        </p:spPr>
        <p:txBody>
          <a:bodyPr wrap="square" rtlCol="0">
            <a:spAutoFit/>
          </a:bodyPr>
          <a:lstStyle/>
          <a:p>
            <a:r>
              <a:rPr lang="hu-HU" dirty="0" err="1" smtClean="0"/>
              <a:t>NewSQL</a:t>
            </a:r>
            <a:endParaRPr lang="hu-HU" dirty="0"/>
          </a:p>
        </p:txBody>
      </p:sp>
      <p:sp>
        <p:nvSpPr>
          <p:cNvPr id="29" name="Szövegdoboz 28"/>
          <p:cNvSpPr txBox="1"/>
          <p:nvPr/>
        </p:nvSpPr>
        <p:spPr>
          <a:xfrm rot="16200000">
            <a:off x="1069556" y="3594268"/>
            <a:ext cx="3970198" cy="307777"/>
          </a:xfrm>
          <a:prstGeom prst="rect">
            <a:avLst/>
          </a:prstGeom>
          <a:noFill/>
        </p:spPr>
        <p:txBody>
          <a:bodyPr wrap="square" rtlCol="0">
            <a:spAutoFit/>
          </a:bodyPr>
          <a:lstStyle/>
          <a:p>
            <a:pPr algn="ctr"/>
            <a:r>
              <a:rPr lang="hu-HU" dirty="0" smtClean="0"/>
              <a:t>Adatszerkezet bonyolultsága</a:t>
            </a:r>
            <a:endParaRPr lang="hu-HU" dirty="0"/>
          </a:p>
        </p:txBody>
      </p:sp>
    </p:spTree>
    <p:extLst>
      <p:ext uri="{BB962C8B-B14F-4D97-AF65-F5344CB8AC3E}">
        <p14:creationId xmlns:p14="http://schemas.microsoft.com/office/powerpoint/2010/main" val="209431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custDataLst>
              <p:tags r:id="rId2"/>
            </p:custDataLst>
          </p:nvPr>
        </p:nvSpPr>
        <p:spPr/>
        <p:txBody>
          <a:bodyPr/>
          <a:lstStyle/>
          <a:p>
            <a:r>
              <a:rPr lang="hu-HU" altLang="hu-HU" sz="4000" dirty="0" smtClean="0"/>
              <a:t> </a:t>
            </a:r>
            <a:br>
              <a:rPr lang="hu-HU" altLang="hu-HU" sz="4000" dirty="0" smtClean="0"/>
            </a:br>
            <a:r>
              <a:rPr lang="hu-HU" altLang="hu-HU" dirty="0" smtClean="0"/>
              <a:t> </a:t>
            </a:r>
            <a:r>
              <a:rPr lang="hu-HU" altLang="hu-HU" dirty="0" err="1" smtClean="0"/>
              <a:t>NoSQL</a:t>
            </a:r>
            <a:endParaRPr lang="hu-HU" altLang="hu-HU" dirty="0" smtClean="0"/>
          </a:p>
        </p:txBody>
      </p:sp>
      <p:sp>
        <p:nvSpPr>
          <p:cNvPr id="3" name="Tartalom helye 2"/>
          <p:cNvSpPr>
            <a:spLocks noGrp="1"/>
          </p:cNvSpPr>
          <p:nvPr>
            <p:ph idx="1"/>
          </p:nvPr>
        </p:nvSpPr>
        <p:spPr/>
        <p:txBody>
          <a:bodyPr/>
          <a:lstStyle/>
          <a:p>
            <a:r>
              <a:rPr lang="hu-HU" dirty="0" smtClean="0"/>
              <a:t>Kulcs-érték pár (</a:t>
            </a:r>
            <a:r>
              <a:rPr lang="hu-HU" dirty="0" err="1" smtClean="0"/>
              <a:t>key-value</a:t>
            </a:r>
            <a:r>
              <a:rPr lang="hu-HU" dirty="0" smtClean="0"/>
              <a:t> </a:t>
            </a:r>
            <a:r>
              <a:rPr lang="hu-HU" dirty="0" err="1" smtClean="0"/>
              <a:t>pair</a:t>
            </a:r>
            <a:r>
              <a:rPr lang="hu-HU" dirty="0" smtClean="0"/>
              <a:t>)</a:t>
            </a:r>
          </a:p>
          <a:p>
            <a:r>
              <a:rPr lang="hu-HU" dirty="0" smtClean="0"/>
              <a:t>Gráf  adatbázis</a:t>
            </a:r>
          </a:p>
          <a:p>
            <a:r>
              <a:rPr lang="hu-HU" dirty="0" err="1" smtClean="0"/>
              <a:t>Dokument</a:t>
            </a:r>
            <a:r>
              <a:rPr lang="hu-HU" dirty="0" smtClean="0"/>
              <a:t> adatbázis</a:t>
            </a:r>
          </a:p>
          <a:p>
            <a:r>
              <a:rPr lang="hu-HU" dirty="0" smtClean="0"/>
              <a:t>XML által definiált adatszerkezet</a:t>
            </a:r>
          </a:p>
          <a:p>
            <a:r>
              <a:rPr lang="hu-HU" dirty="0"/>
              <a:t>JSON (JavaScript </a:t>
            </a:r>
            <a:r>
              <a:rPr lang="hu-HU" dirty="0" err="1"/>
              <a:t>object</a:t>
            </a:r>
            <a:r>
              <a:rPr lang="hu-HU" dirty="0"/>
              <a:t> </a:t>
            </a:r>
            <a:r>
              <a:rPr lang="hu-HU" dirty="0" err="1"/>
              <a:t>notation</a:t>
            </a:r>
            <a:r>
              <a:rPr lang="hu-HU" dirty="0"/>
              <a:t> </a:t>
            </a:r>
            <a:r>
              <a:rPr lang="hu-HU" dirty="0" smtClean="0"/>
              <a:t>)</a:t>
            </a:r>
            <a:endParaRPr lang="hu-HU"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Élőláb helye 4"/>
          <p:cNvSpPr>
            <a:spLocks noGrp="1"/>
          </p:cNvSpPr>
          <p:nvPr>
            <p:ph type="ftr" sz="quarter" idx="11"/>
            <p:custDataLst>
              <p:tags r:id="rId2"/>
            </p:custDataLst>
          </p:nvPr>
        </p:nvSpPr>
        <p:spPr>
          <a:noFill/>
          <a:ln>
            <a:miter lim="800000"/>
            <a:headEnd/>
            <a:tailEnd/>
          </a:ln>
        </p:spPr>
        <p:txBody>
          <a:bodyPr/>
          <a:lstStyle/>
          <a:p>
            <a:r>
              <a:rPr lang="en-US" altLang="hu-HU" smtClean="0">
                <a:latin typeface="Arial" charset="0"/>
                <a:cs typeface="Arial" charset="0"/>
              </a:rPr>
              <a:t>ELTE,  Információs rendszerek tanszék, Dr. Molnár Bálint, </a:t>
            </a:r>
            <a:r>
              <a:rPr lang="hu-HU" altLang="hu-HU" smtClean="0">
                <a:latin typeface="Arial" charset="0"/>
                <a:cs typeface="Arial" charset="0"/>
              </a:rPr>
              <a:t>tudományos főmunkatárs</a:t>
            </a:r>
            <a:endParaRPr lang="en-US" altLang="hu-HU" smtClean="0">
              <a:latin typeface="Arial" charset="0"/>
              <a:cs typeface="Arial" charset="0"/>
            </a:endParaRPr>
          </a:p>
        </p:txBody>
      </p:sp>
      <p:sp>
        <p:nvSpPr>
          <p:cNvPr id="32770" name="Dia számának helye 5"/>
          <p:cNvSpPr>
            <a:spLocks noGrp="1"/>
          </p:cNvSpPr>
          <p:nvPr>
            <p:ph type="sldNum" sz="quarter" idx="12"/>
            <p:custDataLst>
              <p:tags r:id="rId3"/>
            </p:custDataLst>
          </p:nvPr>
        </p:nvSpPr>
        <p:spPr>
          <a:noFill/>
          <a:ln>
            <a:miter lim="800000"/>
            <a:headEnd/>
            <a:tailEnd/>
          </a:ln>
        </p:spPr>
        <p:txBody>
          <a:bodyPr/>
          <a:lstStyle/>
          <a:p>
            <a:fld id="{2DDD3360-D118-4988-B2EF-C1B265CD8599}" type="slidenum">
              <a:rPr lang="en-US" altLang="hu-HU" smtClean="0">
                <a:latin typeface="Arial" charset="0"/>
                <a:cs typeface="Arial" charset="0"/>
              </a:rPr>
              <a:pPr/>
              <a:t>15</a:t>
            </a:fld>
            <a:endParaRPr lang="en-US" altLang="hu-HU" smtClean="0">
              <a:latin typeface="Arial" charset="0"/>
              <a:cs typeface="Arial" charset="0"/>
            </a:endParaRPr>
          </a:p>
        </p:txBody>
      </p:sp>
      <p:sp>
        <p:nvSpPr>
          <p:cNvPr id="32771" name="Rectangle 2"/>
          <p:cNvSpPr>
            <a:spLocks noGrp="1" noChangeArrowheads="1"/>
          </p:cNvSpPr>
          <p:nvPr>
            <p:ph type="title"/>
            <p:custDataLst>
              <p:tags r:id="rId4"/>
            </p:custDataLst>
          </p:nvPr>
        </p:nvSpPr>
        <p:spPr/>
        <p:txBody>
          <a:bodyPr>
            <a:normAutofit fontScale="90000"/>
          </a:bodyPr>
          <a:lstStyle/>
          <a:p>
            <a:pPr marL="342900" indent="-342900" eaLnBrk="1" hangingPunct="1"/>
            <a:r>
              <a:rPr lang="hu-HU" altLang="hu-HU" sz="4000" dirty="0" smtClean="0"/>
              <a:t>Poliglott tartós tárolás (</a:t>
            </a:r>
            <a:r>
              <a:rPr lang="hu-HU" altLang="hu-HU" sz="4000" dirty="0" err="1" smtClean="0"/>
              <a:t>perzisztencia</a:t>
            </a:r>
            <a:r>
              <a:rPr lang="hu-HU" altLang="hu-HU" sz="4000" dirty="0" smtClean="0"/>
              <a:t>)</a:t>
            </a:r>
          </a:p>
        </p:txBody>
      </p:sp>
      <p:sp>
        <p:nvSpPr>
          <p:cNvPr id="32772" name="Rectangle 3"/>
          <p:cNvSpPr>
            <a:spLocks noGrp="1" noChangeArrowheads="1"/>
          </p:cNvSpPr>
          <p:nvPr>
            <p:ph type="body" idx="1"/>
            <p:custDataLst>
              <p:tags r:id="rId5"/>
            </p:custDataLst>
          </p:nvPr>
        </p:nvSpPr>
        <p:spPr/>
        <p:txBody>
          <a:bodyPr/>
          <a:lstStyle/>
          <a:p>
            <a:r>
              <a:rPr lang="hu-HU" altLang="hu-HU" dirty="0" smtClean="0"/>
              <a:t>RDBMS és egy vagy több </a:t>
            </a:r>
            <a:r>
              <a:rPr lang="hu-HU" altLang="hu-HU" dirty="0" err="1" smtClean="0"/>
              <a:t>NoSQL</a:t>
            </a:r>
            <a:r>
              <a:rPr lang="hu-HU" altLang="hu-HU" dirty="0" smtClean="0"/>
              <a:t> adatbázis </a:t>
            </a:r>
            <a:r>
              <a:rPr lang="hu-HU" altLang="hu-HU" dirty="0" err="1" smtClean="0"/>
              <a:t>kohabitációja</a:t>
            </a:r>
            <a:r>
              <a:rPr lang="hu-HU" altLang="hu-HU" dirty="0" smtClean="0"/>
              <a:t> az adatbázis-kezelés rétegében</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ltLang="hu-HU" dirty="0"/>
              <a:t>Poliglott tartós tárolás (</a:t>
            </a:r>
            <a:r>
              <a:rPr lang="hu-HU" altLang="hu-HU" dirty="0" err="1"/>
              <a:t>perzisztencia</a:t>
            </a:r>
            <a:r>
              <a:rPr lang="hu-HU" altLang="hu-HU" dirty="0"/>
              <a:t>)</a:t>
            </a:r>
            <a:endParaRPr lang="hu-HU" dirty="0"/>
          </a:p>
        </p:txBody>
      </p:sp>
      <p:sp>
        <p:nvSpPr>
          <p:cNvPr id="3" name="Élőláb helye 2"/>
          <p:cNvSpPr>
            <a:spLocks noGrp="1"/>
          </p:cNvSpPr>
          <p:nvPr>
            <p:ph type="ftr" sz="quarter" idx="11"/>
          </p:nvPr>
        </p:nvSpPr>
        <p:spPr/>
        <p:txBody>
          <a:bodyPr/>
          <a:lstStyle/>
          <a:p>
            <a:pPr>
              <a:defRPr/>
            </a:pPr>
            <a:r>
              <a:rPr lang="hu-HU" smtClean="0"/>
              <a:t>ELTE,  Információs rendszerek tanszék, Dr. Molnár Bálint, tudományos főmunkatárs</a:t>
            </a:r>
            <a:endParaRPr lang="hu-HU"/>
          </a:p>
        </p:txBody>
      </p:sp>
      <p:sp>
        <p:nvSpPr>
          <p:cNvPr id="4" name="Dia számának helye 3"/>
          <p:cNvSpPr>
            <a:spLocks noGrp="1"/>
          </p:cNvSpPr>
          <p:nvPr>
            <p:ph type="sldNum" sz="quarter" idx="12"/>
          </p:nvPr>
        </p:nvSpPr>
        <p:spPr/>
        <p:txBody>
          <a:bodyPr/>
          <a:lstStyle/>
          <a:p>
            <a:pPr>
              <a:defRPr/>
            </a:pPr>
            <a:fld id="{8DCA4987-ED1C-44C2-B43A-F4F2C4307411}" type="slidenum">
              <a:rPr lang="en-US" smtClean="0"/>
              <a:pPr>
                <a:defRPr/>
              </a:pPr>
              <a:t>16</a:t>
            </a:fld>
            <a:endParaRPr lang="en-US"/>
          </a:p>
        </p:txBody>
      </p:sp>
      <p:sp>
        <p:nvSpPr>
          <p:cNvPr id="5" name="Téglalap 4"/>
          <p:cNvSpPr/>
          <p:nvPr/>
        </p:nvSpPr>
        <p:spPr bwMode="auto">
          <a:xfrm>
            <a:off x="1202273" y="1713508"/>
            <a:ext cx="1512168" cy="3888432"/>
          </a:xfrm>
          <a:prstGeom prst="rect">
            <a:avLst/>
          </a:prstGeom>
          <a:solidFill>
            <a:srgbClr val="DBFAA4"/>
          </a:solidFill>
          <a:ln>
            <a:noFill/>
          </a:ln>
          <a:effectLst/>
          <a:extLst/>
        </p:spPr>
        <p:txBody>
          <a:bodyPr vert="horz" wrap="square" lIns="90487" tIns="44450" rIns="90487"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dirty="0" err="1" smtClean="0">
                <a:ln>
                  <a:noFill/>
                </a:ln>
                <a:solidFill>
                  <a:schemeClr val="tx1"/>
                </a:solidFill>
                <a:effectLst/>
                <a:latin typeface="Comic Sans MS" pitchFamily="66" charset="0"/>
              </a:rPr>
              <a:t>Hadoop</a:t>
            </a:r>
            <a:r>
              <a:rPr kumimoji="0" lang="hu-HU" sz="1400" b="1" i="0" u="none" strike="noStrike" cap="none" normalizeH="0" baseline="0" dirty="0" smtClean="0">
                <a:ln>
                  <a:noFill/>
                </a:ln>
                <a:solidFill>
                  <a:schemeClr val="tx1"/>
                </a:solidFill>
                <a:effectLst/>
                <a:latin typeface="Comic Sans MS" pitchFamily="66" charset="0"/>
              </a:rPr>
              <a:t> </a:t>
            </a:r>
            <a:r>
              <a:rPr kumimoji="0" lang="hu-HU" sz="1400" b="1" i="0" u="none" strike="noStrike" cap="none" normalizeH="0" baseline="0" dirty="0" err="1" smtClean="0">
                <a:ln>
                  <a:noFill/>
                </a:ln>
                <a:solidFill>
                  <a:schemeClr val="tx1"/>
                </a:solidFill>
                <a:effectLst/>
                <a:latin typeface="Comic Sans MS" pitchFamily="66" charset="0"/>
              </a:rPr>
              <a:t>ökoszisztema</a:t>
            </a:r>
            <a:endParaRPr kumimoji="0" lang="hu-HU" sz="1400" b="1" i="0" u="none" strike="noStrike" cap="none" normalizeH="0" baseline="0" dirty="0" smtClean="0">
              <a:ln>
                <a:noFill/>
              </a:ln>
              <a:solidFill>
                <a:schemeClr val="tx1"/>
              </a:solidFill>
              <a:effectLst/>
              <a:latin typeface="Comic Sans MS" pitchFamily="66" charset="0"/>
            </a:endParaRPr>
          </a:p>
        </p:txBody>
      </p:sp>
      <p:cxnSp>
        <p:nvCxnSpPr>
          <p:cNvPr id="7" name="Egyenes összekötő nyíllal 6"/>
          <p:cNvCxnSpPr/>
          <p:nvPr/>
        </p:nvCxnSpPr>
        <p:spPr bwMode="auto">
          <a:xfrm>
            <a:off x="251520" y="2060848"/>
            <a:ext cx="936104" cy="0"/>
          </a:xfrm>
          <a:prstGeom prst="straightConnector1">
            <a:avLst/>
          </a:prstGeom>
          <a:noFill/>
          <a:ln w="12700" cap="flat" cmpd="sng" algn="ctr">
            <a:solidFill>
              <a:schemeClr val="accent1">
                <a:lumMod val="25000"/>
              </a:schemeClr>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Egyenes összekötő nyíllal 7"/>
          <p:cNvCxnSpPr/>
          <p:nvPr/>
        </p:nvCxnSpPr>
        <p:spPr bwMode="auto">
          <a:xfrm>
            <a:off x="251520" y="2636912"/>
            <a:ext cx="936104" cy="0"/>
          </a:xfrm>
          <a:prstGeom prst="straightConnector1">
            <a:avLst/>
          </a:prstGeom>
          <a:noFill/>
          <a:ln w="12700" cap="flat" cmpd="sng" algn="ctr">
            <a:solidFill>
              <a:schemeClr val="accent1">
                <a:lumMod val="25000"/>
              </a:schemeClr>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Egyenes összekötő nyíllal 8"/>
          <p:cNvCxnSpPr/>
          <p:nvPr/>
        </p:nvCxnSpPr>
        <p:spPr bwMode="auto">
          <a:xfrm>
            <a:off x="251520" y="3356992"/>
            <a:ext cx="936104" cy="0"/>
          </a:xfrm>
          <a:prstGeom prst="straightConnector1">
            <a:avLst/>
          </a:prstGeom>
          <a:noFill/>
          <a:ln w="12700" cap="flat" cmpd="sng" algn="ctr">
            <a:solidFill>
              <a:schemeClr val="accent1">
                <a:lumMod val="25000"/>
              </a:schemeClr>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Egyenes összekötő nyíllal 9"/>
          <p:cNvCxnSpPr/>
          <p:nvPr/>
        </p:nvCxnSpPr>
        <p:spPr bwMode="auto">
          <a:xfrm>
            <a:off x="251520" y="4077072"/>
            <a:ext cx="936104" cy="0"/>
          </a:xfrm>
          <a:prstGeom prst="straightConnector1">
            <a:avLst/>
          </a:prstGeom>
          <a:noFill/>
          <a:ln w="12700" cap="flat" cmpd="sng" algn="ctr">
            <a:solidFill>
              <a:schemeClr val="accent1">
                <a:lumMod val="25000"/>
              </a:schemeClr>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Egyenes összekötő nyíllal 10"/>
          <p:cNvCxnSpPr/>
          <p:nvPr/>
        </p:nvCxnSpPr>
        <p:spPr bwMode="auto">
          <a:xfrm>
            <a:off x="251520" y="4653136"/>
            <a:ext cx="936104" cy="0"/>
          </a:xfrm>
          <a:prstGeom prst="straightConnector1">
            <a:avLst/>
          </a:prstGeom>
          <a:noFill/>
          <a:ln w="12700" cap="flat" cmpd="sng" algn="ctr">
            <a:solidFill>
              <a:schemeClr val="accent1">
                <a:lumMod val="25000"/>
              </a:schemeClr>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Egyenes összekötő nyíllal 11"/>
          <p:cNvCxnSpPr/>
          <p:nvPr/>
        </p:nvCxnSpPr>
        <p:spPr bwMode="auto">
          <a:xfrm>
            <a:off x="251520" y="5301208"/>
            <a:ext cx="936104" cy="0"/>
          </a:xfrm>
          <a:prstGeom prst="straightConnector1">
            <a:avLst/>
          </a:prstGeom>
          <a:noFill/>
          <a:ln w="12700" cap="flat" cmpd="sng" algn="ctr">
            <a:solidFill>
              <a:schemeClr val="accent1">
                <a:lumMod val="25000"/>
              </a:schemeClr>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Szövegdoboz 12"/>
          <p:cNvSpPr txBox="1"/>
          <p:nvPr/>
        </p:nvSpPr>
        <p:spPr>
          <a:xfrm rot="16200000">
            <a:off x="-1733579" y="3203103"/>
            <a:ext cx="3970198" cy="307777"/>
          </a:xfrm>
          <a:prstGeom prst="rect">
            <a:avLst/>
          </a:prstGeom>
          <a:noFill/>
        </p:spPr>
        <p:txBody>
          <a:bodyPr wrap="square" rtlCol="0">
            <a:spAutoFit/>
          </a:bodyPr>
          <a:lstStyle/>
          <a:p>
            <a:pPr algn="ctr"/>
            <a:r>
              <a:rPr lang="hu-HU" dirty="0" smtClean="0"/>
              <a:t>Nyers adatok</a:t>
            </a:r>
            <a:endParaRPr lang="hu-HU" dirty="0"/>
          </a:p>
        </p:txBody>
      </p:sp>
      <p:sp>
        <p:nvSpPr>
          <p:cNvPr id="15" name="Lekerekített téglalap 14"/>
          <p:cNvSpPr/>
          <p:nvPr/>
        </p:nvSpPr>
        <p:spPr bwMode="auto">
          <a:xfrm>
            <a:off x="3913605" y="1868984"/>
            <a:ext cx="1008112" cy="792088"/>
          </a:xfrm>
          <a:prstGeom prst="roundRect">
            <a:avLst>
              <a:gd name="adj" fmla="val 20156"/>
            </a:avLst>
          </a:prstGeom>
          <a:solidFill>
            <a:schemeClr val="accent1"/>
          </a:solidFill>
          <a:ln>
            <a:noFill/>
          </a:ln>
          <a:effectLst/>
          <a:extLst/>
        </p:spPr>
        <p:txBody>
          <a:bodyPr vert="horz" wrap="square" lIns="90487" tIns="44450" rIns="90487" bIns="4445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Comic Sans MS" pitchFamily="66" charset="0"/>
              </a:rPr>
              <a:t>RDBMS</a:t>
            </a:r>
          </a:p>
        </p:txBody>
      </p:sp>
      <p:sp>
        <p:nvSpPr>
          <p:cNvPr id="16" name="Lekerekített téglalap 15"/>
          <p:cNvSpPr/>
          <p:nvPr/>
        </p:nvSpPr>
        <p:spPr bwMode="auto">
          <a:xfrm>
            <a:off x="3834904" y="3230431"/>
            <a:ext cx="1165515" cy="792088"/>
          </a:xfrm>
          <a:prstGeom prst="roundRect">
            <a:avLst>
              <a:gd name="adj" fmla="val 20156"/>
            </a:avLst>
          </a:prstGeom>
          <a:solidFill>
            <a:schemeClr val="accent1"/>
          </a:solidFill>
          <a:ln>
            <a:noFill/>
          </a:ln>
          <a:effectLst/>
          <a:extLst/>
        </p:spPr>
        <p:txBody>
          <a:bodyPr vert="horz" wrap="square" lIns="90487" tIns="44450" rIns="90487" bIns="4445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dirty="0" err="1" smtClean="0">
                <a:ln>
                  <a:noFill/>
                </a:ln>
                <a:solidFill>
                  <a:schemeClr val="tx1"/>
                </a:solidFill>
                <a:effectLst/>
                <a:latin typeface="Comic Sans MS" pitchFamily="66" charset="0"/>
              </a:rPr>
              <a:t>NewSQL</a:t>
            </a:r>
            <a:endParaRPr kumimoji="0" lang="hu-HU" sz="1400" b="1" i="0" u="none" strike="noStrike" cap="none" normalizeH="0" baseline="0" dirty="0" smtClean="0">
              <a:ln>
                <a:noFill/>
              </a:ln>
              <a:solidFill>
                <a:schemeClr val="tx1"/>
              </a:solidFill>
              <a:effectLst/>
              <a:latin typeface="Comic Sans MS" pitchFamily="66" charset="0"/>
            </a:endParaRPr>
          </a:p>
        </p:txBody>
      </p:sp>
      <p:sp>
        <p:nvSpPr>
          <p:cNvPr id="17" name="Lekerekített téglalap 16"/>
          <p:cNvSpPr/>
          <p:nvPr/>
        </p:nvSpPr>
        <p:spPr bwMode="auto">
          <a:xfrm>
            <a:off x="3913605" y="4653136"/>
            <a:ext cx="1008112" cy="792088"/>
          </a:xfrm>
          <a:prstGeom prst="roundRect">
            <a:avLst>
              <a:gd name="adj" fmla="val 20156"/>
            </a:avLst>
          </a:prstGeom>
          <a:solidFill>
            <a:schemeClr val="accent1"/>
          </a:solidFill>
          <a:ln>
            <a:noFill/>
          </a:ln>
          <a:effectLst/>
          <a:extLst/>
        </p:spPr>
        <p:txBody>
          <a:bodyPr vert="horz" wrap="square" lIns="90487" tIns="44450" rIns="90487" bIns="4445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dirty="0" err="1" smtClean="0">
                <a:ln>
                  <a:noFill/>
                </a:ln>
                <a:solidFill>
                  <a:schemeClr val="tx1"/>
                </a:solidFill>
                <a:effectLst/>
                <a:latin typeface="Comic Sans MS" pitchFamily="66" charset="0"/>
              </a:rPr>
              <a:t>NoSQL</a:t>
            </a:r>
            <a:endParaRPr kumimoji="0" lang="hu-HU" sz="1400" b="1" i="0" u="none" strike="noStrike" cap="none" normalizeH="0" baseline="0" dirty="0" smtClean="0">
              <a:ln>
                <a:noFill/>
              </a:ln>
              <a:solidFill>
                <a:schemeClr val="tx1"/>
              </a:solidFill>
              <a:effectLst/>
              <a:latin typeface="Comic Sans MS" pitchFamily="66" charset="0"/>
            </a:endParaRPr>
          </a:p>
        </p:txBody>
      </p:sp>
      <p:cxnSp>
        <p:nvCxnSpPr>
          <p:cNvPr id="19" name="Szögletes összekötő 18"/>
          <p:cNvCxnSpPr>
            <a:stCxn id="5" idx="3"/>
            <a:endCxn id="17" idx="1"/>
          </p:cNvCxnSpPr>
          <p:nvPr/>
        </p:nvCxnSpPr>
        <p:spPr bwMode="auto">
          <a:xfrm>
            <a:off x="2714441" y="3657724"/>
            <a:ext cx="1199164" cy="1391456"/>
          </a:xfrm>
          <a:prstGeom prst="bentConnector3">
            <a:avLst>
              <a:gd name="adj1" fmla="val 50000"/>
            </a:avLst>
          </a:prstGeom>
          <a:noFill/>
          <a:ln w="12700" cap="flat" cmpd="sng" algn="ctr">
            <a:solidFill>
              <a:schemeClr val="accent1">
                <a:lumMod val="25000"/>
              </a:schemeClr>
            </a:solidFill>
            <a:prstDash val="solid"/>
            <a:round/>
            <a:headEnd type="none" w="sm" len="sm"/>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zögletes összekötő 21"/>
          <p:cNvCxnSpPr>
            <a:stCxn id="5" idx="3"/>
            <a:endCxn id="15" idx="1"/>
          </p:cNvCxnSpPr>
          <p:nvPr/>
        </p:nvCxnSpPr>
        <p:spPr bwMode="auto">
          <a:xfrm flipV="1">
            <a:off x="2714441" y="2265028"/>
            <a:ext cx="1199164" cy="1392696"/>
          </a:xfrm>
          <a:prstGeom prst="bentConnector3">
            <a:avLst>
              <a:gd name="adj1" fmla="val 50000"/>
            </a:avLst>
          </a:prstGeom>
          <a:noFill/>
          <a:ln w="12700" cap="flat" cmpd="sng" algn="ctr">
            <a:solidFill>
              <a:schemeClr val="accent1">
                <a:lumMod val="25000"/>
              </a:schemeClr>
            </a:solidFill>
            <a:prstDash val="solid"/>
            <a:round/>
            <a:headEnd type="none" w="sm" len="sm"/>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zögletes összekötő 27"/>
          <p:cNvCxnSpPr>
            <a:stCxn id="5" idx="3"/>
            <a:endCxn id="16" idx="1"/>
          </p:cNvCxnSpPr>
          <p:nvPr/>
        </p:nvCxnSpPr>
        <p:spPr bwMode="auto">
          <a:xfrm flipV="1">
            <a:off x="2714441" y="3626475"/>
            <a:ext cx="1120463" cy="31249"/>
          </a:xfrm>
          <a:prstGeom prst="bentConnector3">
            <a:avLst>
              <a:gd name="adj1" fmla="val 53886"/>
            </a:avLst>
          </a:prstGeom>
          <a:noFill/>
          <a:ln w="12700" cap="flat" cmpd="sng" algn="ctr">
            <a:solidFill>
              <a:schemeClr val="accent1">
                <a:lumMod val="25000"/>
              </a:schemeClr>
            </a:solidFill>
            <a:prstDash val="solid"/>
            <a:round/>
            <a:headEnd type="none" w="sm" len="sm"/>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zögletes összekötő 35"/>
          <p:cNvCxnSpPr>
            <a:stCxn id="16" idx="0"/>
            <a:endCxn id="15" idx="2"/>
          </p:cNvCxnSpPr>
          <p:nvPr/>
        </p:nvCxnSpPr>
        <p:spPr bwMode="auto">
          <a:xfrm rot="16200000" flipV="1">
            <a:off x="4132983" y="2945751"/>
            <a:ext cx="569359" cy="1"/>
          </a:xfrm>
          <a:prstGeom prst="bentConnector3">
            <a:avLst>
              <a:gd name="adj1" fmla="val 50000"/>
            </a:avLst>
          </a:prstGeom>
          <a:noFill/>
          <a:ln w="12700" cap="flat" cmpd="sng" algn="ctr">
            <a:solidFill>
              <a:schemeClr val="accent1">
                <a:lumMod val="25000"/>
              </a:schemeClr>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zögletes összekötő 50"/>
          <p:cNvCxnSpPr/>
          <p:nvPr/>
        </p:nvCxnSpPr>
        <p:spPr bwMode="auto">
          <a:xfrm rot="16200000" flipV="1">
            <a:off x="4132983" y="4307198"/>
            <a:ext cx="569359" cy="1"/>
          </a:xfrm>
          <a:prstGeom prst="bentConnector3">
            <a:avLst>
              <a:gd name="adj1" fmla="val 50000"/>
            </a:avLst>
          </a:prstGeom>
          <a:noFill/>
          <a:ln w="12700" cap="flat" cmpd="sng" algn="ctr">
            <a:solidFill>
              <a:schemeClr val="accent1">
                <a:lumMod val="25000"/>
              </a:schemeClr>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Folyamatábra: Dokumentáció 51"/>
          <p:cNvSpPr/>
          <p:nvPr/>
        </p:nvSpPr>
        <p:spPr bwMode="auto">
          <a:xfrm>
            <a:off x="6444208" y="3140968"/>
            <a:ext cx="1728192" cy="936104"/>
          </a:xfrm>
          <a:prstGeom prst="flowChartMultidocument">
            <a:avLst/>
          </a:prstGeom>
          <a:gradFill flip="none" rotWithShape="1">
            <a:gsLst>
              <a:gs pos="0">
                <a:srgbClr val="03D4A8"/>
              </a:gs>
              <a:gs pos="24000">
                <a:srgbClr val="21D6E0"/>
              </a:gs>
              <a:gs pos="79000">
                <a:srgbClr val="0087E6"/>
              </a:gs>
              <a:gs pos="100000">
                <a:srgbClr val="005CBF"/>
              </a:gs>
            </a:gsLst>
            <a:lin ang="16200000" scaled="1"/>
            <a:tileRect/>
          </a:gradFill>
          <a:ln w="12700" cap="flat" cmpd="sng" algn="ctr">
            <a:solidFill>
              <a:schemeClr val="tx1"/>
            </a:solidFill>
            <a:prstDash val="solid"/>
            <a:round/>
            <a:headEnd type="none" w="sm" len="sm"/>
            <a:tailEnd type="none" w="sm" len="sm"/>
          </a:ln>
          <a:effectLst/>
          <a:extLst/>
        </p:spPr>
        <p:txBody>
          <a:bodyPr vert="horz" wrap="square" lIns="90487" tIns="44450" rIns="90487" bIns="4445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Comic Sans MS" pitchFamily="66" charset="0"/>
              </a:rPr>
              <a:t>Alkalmazások</a:t>
            </a:r>
          </a:p>
        </p:txBody>
      </p:sp>
      <p:sp>
        <p:nvSpPr>
          <p:cNvPr id="54" name="Szabadkézi sokszög 53"/>
          <p:cNvSpPr/>
          <p:nvPr/>
        </p:nvSpPr>
        <p:spPr bwMode="auto">
          <a:xfrm>
            <a:off x="4905829" y="2249714"/>
            <a:ext cx="2685142" cy="870857"/>
          </a:xfrm>
          <a:custGeom>
            <a:avLst/>
            <a:gdLst>
              <a:gd name="connsiteX0" fmla="*/ 0 w 2685142"/>
              <a:gd name="connsiteY0" fmla="*/ 0 h 870857"/>
              <a:gd name="connsiteX1" fmla="*/ 1944914 w 2685142"/>
              <a:gd name="connsiteY1" fmla="*/ 275772 h 870857"/>
              <a:gd name="connsiteX2" fmla="*/ 2685142 w 2685142"/>
              <a:gd name="connsiteY2" fmla="*/ 870857 h 870857"/>
              <a:gd name="connsiteX3" fmla="*/ 2685142 w 2685142"/>
              <a:gd name="connsiteY3" fmla="*/ 870857 h 870857"/>
            </a:gdLst>
            <a:ahLst/>
            <a:cxnLst>
              <a:cxn ang="0">
                <a:pos x="connsiteX0" y="connsiteY0"/>
              </a:cxn>
              <a:cxn ang="0">
                <a:pos x="connsiteX1" y="connsiteY1"/>
              </a:cxn>
              <a:cxn ang="0">
                <a:pos x="connsiteX2" y="connsiteY2"/>
              </a:cxn>
              <a:cxn ang="0">
                <a:pos x="connsiteX3" y="connsiteY3"/>
              </a:cxn>
            </a:cxnLst>
            <a:rect l="l" t="t" r="r" b="b"/>
            <a:pathLst>
              <a:path w="2685142" h="870857">
                <a:moveTo>
                  <a:pt x="0" y="0"/>
                </a:moveTo>
                <a:cubicBezTo>
                  <a:pt x="748695" y="65314"/>
                  <a:pt x="1497390" y="130629"/>
                  <a:pt x="1944914" y="275772"/>
                </a:cubicBezTo>
                <a:cubicBezTo>
                  <a:pt x="2392438" y="420915"/>
                  <a:pt x="2685142" y="870857"/>
                  <a:pt x="2685142" y="870857"/>
                </a:cubicBezTo>
                <a:lnTo>
                  <a:pt x="2685142" y="870857"/>
                </a:lnTo>
              </a:path>
            </a:pathLst>
          </a:custGeom>
          <a:noFill/>
          <a:ln w="12700" cap="flat" cmpd="sng" algn="ctr">
            <a:solidFill>
              <a:schemeClr val="tx1"/>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400" b="1" i="0" u="none" strike="noStrike" cap="none" normalizeH="0" baseline="0" smtClean="0">
              <a:ln>
                <a:noFill/>
              </a:ln>
              <a:solidFill>
                <a:schemeClr val="tx1"/>
              </a:solidFill>
              <a:effectLst/>
              <a:latin typeface="Comic Sans MS" pitchFamily="66" charset="0"/>
            </a:endParaRPr>
          </a:p>
        </p:txBody>
      </p:sp>
      <p:sp>
        <p:nvSpPr>
          <p:cNvPr id="55" name="Szabadkézi sokszög 54"/>
          <p:cNvSpPr/>
          <p:nvPr/>
        </p:nvSpPr>
        <p:spPr bwMode="auto">
          <a:xfrm rot="10800000" flipH="1">
            <a:off x="4898933" y="4022517"/>
            <a:ext cx="2553387" cy="1066047"/>
          </a:xfrm>
          <a:custGeom>
            <a:avLst/>
            <a:gdLst>
              <a:gd name="connsiteX0" fmla="*/ 0 w 2685142"/>
              <a:gd name="connsiteY0" fmla="*/ 0 h 870857"/>
              <a:gd name="connsiteX1" fmla="*/ 1944914 w 2685142"/>
              <a:gd name="connsiteY1" fmla="*/ 275772 h 870857"/>
              <a:gd name="connsiteX2" fmla="*/ 2685142 w 2685142"/>
              <a:gd name="connsiteY2" fmla="*/ 870857 h 870857"/>
              <a:gd name="connsiteX3" fmla="*/ 2685142 w 2685142"/>
              <a:gd name="connsiteY3" fmla="*/ 870857 h 870857"/>
            </a:gdLst>
            <a:ahLst/>
            <a:cxnLst>
              <a:cxn ang="0">
                <a:pos x="connsiteX0" y="connsiteY0"/>
              </a:cxn>
              <a:cxn ang="0">
                <a:pos x="connsiteX1" y="connsiteY1"/>
              </a:cxn>
              <a:cxn ang="0">
                <a:pos x="connsiteX2" y="connsiteY2"/>
              </a:cxn>
              <a:cxn ang="0">
                <a:pos x="connsiteX3" y="connsiteY3"/>
              </a:cxn>
            </a:cxnLst>
            <a:rect l="l" t="t" r="r" b="b"/>
            <a:pathLst>
              <a:path w="2685142" h="870857">
                <a:moveTo>
                  <a:pt x="0" y="0"/>
                </a:moveTo>
                <a:cubicBezTo>
                  <a:pt x="748695" y="65314"/>
                  <a:pt x="1497390" y="130629"/>
                  <a:pt x="1944914" y="275772"/>
                </a:cubicBezTo>
                <a:cubicBezTo>
                  <a:pt x="2392438" y="420915"/>
                  <a:pt x="2685142" y="870857"/>
                  <a:pt x="2685142" y="870857"/>
                </a:cubicBezTo>
                <a:lnTo>
                  <a:pt x="2685142" y="870857"/>
                </a:lnTo>
              </a:path>
            </a:pathLst>
          </a:custGeom>
          <a:noFill/>
          <a:ln w="12700" cap="flat" cmpd="sng" algn="ctr">
            <a:solidFill>
              <a:schemeClr val="tx1"/>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400" b="1" i="0" u="none" strike="noStrike" cap="none" normalizeH="0" baseline="0" smtClean="0">
              <a:ln>
                <a:noFill/>
              </a:ln>
              <a:solidFill>
                <a:schemeClr val="tx1"/>
              </a:solidFill>
              <a:effectLst/>
              <a:latin typeface="Comic Sans MS" pitchFamily="66" charset="0"/>
            </a:endParaRPr>
          </a:p>
        </p:txBody>
      </p:sp>
      <p:sp>
        <p:nvSpPr>
          <p:cNvPr id="56" name="Szabadkézi sokszög 55"/>
          <p:cNvSpPr/>
          <p:nvPr/>
        </p:nvSpPr>
        <p:spPr bwMode="auto">
          <a:xfrm>
            <a:off x="4992914" y="3639570"/>
            <a:ext cx="1504039" cy="76223"/>
          </a:xfrm>
          <a:custGeom>
            <a:avLst/>
            <a:gdLst>
              <a:gd name="connsiteX0" fmla="*/ 0 w 1504039"/>
              <a:gd name="connsiteY0" fmla="*/ 18030 h 76223"/>
              <a:gd name="connsiteX1" fmla="*/ 1190172 w 1504039"/>
              <a:gd name="connsiteY1" fmla="*/ 76087 h 76223"/>
              <a:gd name="connsiteX2" fmla="*/ 1480457 w 1504039"/>
              <a:gd name="connsiteY2" fmla="*/ 3516 h 76223"/>
              <a:gd name="connsiteX3" fmla="*/ 1465943 w 1504039"/>
              <a:gd name="connsiteY3" fmla="*/ 18030 h 76223"/>
            </a:gdLst>
            <a:ahLst/>
            <a:cxnLst>
              <a:cxn ang="0">
                <a:pos x="connsiteX0" y="connsiteY0"/>
              </a:cxn>
              <a:cxn ang="0">
                <a:pos x="connsiteX1" y="connsiteY1"/>
              </a:cxn>
              <a:cxn ang="0">
                <a:pos x="connsiteX2" y="connsiteY2"/>
              </a:cxn>
              <a:cxn ang="0">
                <a:pos x="connsiteX3" y="connsiteY3"/>
              </a:cxn>
            </a:cxnLst>
            <a:rect l="l" t="t" r="r" b="b"/>
            <a:pathLst>
              <a:path w="1504039" h="76223">
                <a:moveTo>
                  <a:pt x="0" y="18030"/>
                </a:moveTo>
                <a:cubicBezTo>
                  <a:pt x="471714" y="48268"/>
                  <a:pt x="943429" y="78506"/>
                  <a:pt x="1190172" y="76087"/>
                </a:cubicBezTo>
                <a:cubicBezTo>
                  <a:pt x="1436915" y="73668"/>
                  <a:pt x="1434495" y="13192"/>
                  <a:pt x="1480457" y="3516"/>
                </a:cubicBezTo>
                <a:cubicBezTo>
                  <a:pt x="1526419" y="-6160"/>
                  <a:pt x="1496181" y="5935"/>
                  <a:pt x="1465943" y="18030"/>
                </a:cubicBezTo>
              </a:path>
            </a:pathLst>
          </a:custGeom>
          <a:noFill/>
          <a:ln w="12700" cap="flat" cmpd="sng" algn="ctr">
            <a:solidFill>
              <a:schemeClr val="tx1"/>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u-HU" sz="1400" b="1" i="0" u="none" strike="noStrike" cap="none" normalizeH="0" baseline="0" smtClean="0">
              <a:ln>
                <a:noFill/>
              </a:ln>
              <a:solidFill>
                <a:schemeClr val="tx1"/>
              </a:solidFill>
              <a:effectLst/>
              <a:latin typeface="Comic Sans MS" pitchFamily="66" charset="0"/>
            </a:endParaRPr>
          </a:p>
        </p:txBody>
      </p:sp>
      <p:sp>
        <p:nvSpPr>
          <p:cNvPr id="57" name="Szövegdoboz 56"/>
          <p:cNvSpPr txBox="1"/>
          <p:nvPr/>
        </p:nvSpPr>
        <p:spPr>
          <a:xfrm rot="16200000">
            <a:off x="1012598" y="3355232"/>
            <a:ext cx="3970198" cy="523220"/>
          </a:xfrm>
          <a:prstGeom prst="rect">
            <a:avLst/>
          </a:prstGeom>
          <a:noFill/>
        </p:spPr>
        <p:txBody>
          <a:bodyPr wrap="square" rtlCol="0">
            <a:spAutoFit/>
          </a:bodyPr>
          <a:lstStyle/>
          <a:p>
            <a:pPr algn="ctr"/>
            <a:r>
              <a:rPr lang="hu-HU" smtClean="0"/>
              <a:t>Kötegelt adatfeldolgozás </a:t>
            </a:r>
            <a:r>
              <a:rPr lang="hu-HU" dirty="0" smtClean="0"/>
              <a:t>/ Valós idejű adatfeldolgozási folyamat</a:t>
            </a:r>
            <a:endParaRPr lang="hu-HU" dirty="0"/>
          </a:p>
        </p:txBody>
      </p:sp>
    </p:spTree>
    <p:extLst>
      <p:ext uri="{BB962C8B-B14F-4D97-AF65-F5344CB8AC3E}">
        <p14:creationId xmlns:p14="http://schemas.microsoft.com/office/powerpoint/2010/main" val="298396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Élőláb helye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r>
              <a:rPr lang="en-US" altLang="hu-HU" sz="1400"/>
              <a:t>Bálint Molnár, Senior Researcher, Information System</a:t>
            </a:r>
            <a:r>
              <a:rPr lang="hu-HU" altLang="hu-HU" sz="1400"/>
              <a:t>s</a:t>
            </a:r>
            <a:r>
              <a:rPr lang="en-US" altLang="hu-HU" sz="1400"/>
              <a:t> Department</a:t>
            </a:r>
          </a:p>
        </p:txBody>
      </p:sp>
      <p:sp>
        <p:nvSpPr>
          <p:cNvPr id="10243" name="Dia számának hely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fld id="{33615F43-65CD-414F-B69E-6742F22919C8}" type="slidenum">
              <a:rPr lang="en-US" altLang="hu-HU" sz="1400"/>
              <a:pPr>
                <a:spcBef>
                  <a:spcPct val="0"/>
                </a:spcBef>
                <a:buClrTx/>
                <a:buSzTx/>
                <a:buFontTx/>
                <a:buNone/>
              </a:pPr>
              <a:t>17</a:t>
            </a:fld>
            <a:endParaRPr lang="en-US" altLang="hu-HU" sz="1400"/>
          </a:p>
        </p:txBody>
      </p:sp>
      <p:pic>
        <p:nvPicPr>
          <p:cNvPr id="10244" name="Kép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Élőláb helye 1"/>
          <p:cNvSpPr>
            <a:spLocks noGrp="1"/>
          </p:cNvSpPr>
          <p:nvPr>
            <p:ph type="ftr" sz="quarter" idx="11"/>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r>
              <a:rPr lang="en-US" altLang="hu-HU" sz="1400"/>
              <a:t>Bálint Molnár, Senior Researcher, Information Systems Department</a:t>
            </a:r>
          </a:p>
        </p:txBody>
      </p:sp>
      <p:sp>
        <p:nvSpPr>
          <p:cNvPr id="15363" name="Dia számának helye 2"/>
          <p:cNvSpPr>
            <a:spLocks noGrp="1"/>
          </p:cNvSpPr>
          <p:nvPr>
            <p:ph type="sldNum" sz="quarter" idx="12"/>
            <p:custDataLst>
              <p:tags r:id="rId4"/>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fld id="{B063A756-C4BC-48A4-B3E7-1002BC32E40E}" type="slidenum">
              <a:rPr lang="en-US" altLang="hu-HU" sz="1400"/>
              <a:pPr>
                <a:spcBef>
                  <a:spcPct val="0"/>
                </a:spcBef>
                <a:buClrTx/>
                <a:buSzTx/>
                <a:buFontTx/>
                <a:buNone/>
              </a:pPr>
              <a:t>18</a:t>
            </a:fld>
            <a:endParaRPr lang="en-US" altLang="hu-HU" sz="1400"/>
          </a:p>
        </p:txBody>
      </p:sp>
      <p:grpSp>
        <p:nvGrpSpPr>
          <p:cNvPr id="15364" name="Group 2"/>
          <p:cNvGrpSpPr>
            <a:grpSpLocks/>
          </p:cNvGrpSpPr>
          <p:nvPr>
            <p:custDataLst>
              <p:tags r:id="rId5"/>
            </p:custDataLst>
          </p:nvPr>
        </p:nvGrpSpPr>
        <p:grpSpPr bwMode="auto">
          <a:xfrm>
            <a:off x="0" y="0"/>
            <a:ext cx="8726488" cy="6029325"/>
            <a:chOff x="516" y="525"/>
            <a:chExt cx="4272" cy="3023"/>
          </a:xfrm>
        </p:grpSpPr>
        <p:sp>
          <p:nvSpPr>
            <p:cNvPr id="15365" name="Rectangle 3"/>
            <p:cNvSpPr>
              <a:spLocks noChangeArrowheads="1"/>
            </p:cNvSpPr>
            <p:nvPr/>
          </p:nvSpPr>
          <p:spPr bwMode="auto">
            <a:xfrm>
              <a:off x="516" y="525"/>
              <a:ext cx="4272" cy="3023"/>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endParaRPr lang="de-DE" altLang="hu-HU" sz="1400">
                <a:latin typeface="Book Antiqua" pitchFamily="18" charset="0"/>
              </a:endParaRPr>
            </a:p>
          </p:txBody>
        </p:sp>
        <p:graphicFrame>
          <p:nvGraphicFramePr>
            <p:cNvPr id="15366" name="Object 2"/>
            <p:cNvGraphicFramePr>
              <a:graphicFrameLocks noChangeAspect="1"/>
            </p:cNvGraphicFramePr>
            <p:nvPr/>
          </p:nvGraphicFramePr>
          <p:xfrm>
            <a:off x="516" y="525"/>
            <a:ext cx="4167" cy="3015"/>
          </p:xfrm>
          <a:graphic>
            <a:graphicData uri="http://schemas.openxmlformats.org/presentationml/2006/ole">
              <mc:AlternateContent xmlns:mc="http://schemas.openxmlformats.org/markup-compatibility/2006">
                <mc:Choice xmlns:v="urn:schemas-microsoft-com:vml" Requires="v">
                  <p:oleObj spid="_x0000_s1027" name="VISIO" r:id="rId8" imgW="6610762" imgH="4794134" progId="Visio.Drawing.6">
                    <p:embed/>
                  </p:oleObj>
                </mc:Choice>
                <mc:Fallback>
                  <p:oleObj name="VISIO" r:id="rId8" imgW="6610762" imgH="4794134"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 y="525"/>
                          <a:ext cx="4167" cy="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ustDataLst>
      <p:tags r:id="rId2"/>
    </p:custDataLst>
    <p:extLst>
      <p:ext uri="{BB962C8B-B14F-4D97-AF65-F5344CB8AC3E}">
        <p14:creationId xmlns:p14="http://schemas.microsoft.com/office/powerpoint/2010/main" val="1961755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p:cNvSpPr>
            <a:spLocks noGrp="1"/>
          </p:cNvSpPr>
          <p:nvPr>
            <p:ph type="title"/>
            <p:custDataLst>
              <p:tags r:id="rId2"/>
            </p:custDataLst>
          </p:nvPr>
        </p:nvSpPr>
        <p:spPr/>
        <p:txBody>
          <a:bodyPr/>
          <a:lstStyle/>
          <a:p>
            <a:endParaRPr lang="de-DE" altLang="hu-HU" smtClean="0"/>
          </a:p>
        </p:txBody>
      </p:sp>
      <p:sp>
        <p:nvSpPr>
          <p:cNvPr id="14339" name="Szöveg helye 3"/>
          <p:cNvSpPr>
            <a:spLocks noGrp="1"/>
          </p:cNvSpPr>
          <p:nvPr>
            <p:ph type="body" sz="half" idx="2"/>
            <p:custDataLst>
              <p:tags r:id="rId3"/>
            </p:custDataLst>
          </p:nvPr>
        </p:nvSpPr>
        <p:spPr/>
        <p:txBody>
          <a:bodyPr/>
          <a:lstStyle/>
          <a:p>
            <a:endParaRPr lang="de-DE" altLang="hu-HU" smtClean="0"/>
          </a:p>
        </p:txBody>
      </p:sp>
      <p:sp>
        <p:nvSpPr>
          <p:cNvPr id="14340" name="Élőláb helye 4"/>
          <p:cNvSpPr>
            <a:spLocks noGrp="1"/>
          </p:cNvSpPr>
          <p:nvPr>
            <p:ph type="ftr" sz="quarter" idx="11"/>
            <p:custDataLst>
              <p:tags r:id="rId4"/>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defTabSz="76200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defTabSz="762000">
              <a:spcBef>
                <a:spcPct val="20000"/>
              </a:spcBef>
              <a:buClr>
                <a:schemeClr val="tx1"/>
              </a:buClr>
              <a:buChar char="–"/>
              <a:defRPr sz="2000">
                <a:solidFill>
                  <a:schemeClr val="tx1"/>
                </a:solidFill>
                <a:latin typeface="Arial" pitchFamily="34" charset="0"/>
              </a:defRPr>
            </a:lvl3pPr>
            <a:lvl4pPr marL="1600200" indent="-228600" defTabSz="7620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defTabSz="7620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defTabSz="7620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defTabSz="7620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defTabSz="7620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defTabSz="7620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r>
              <a:rPr lang="en-US" altLang="hu-HU" sz="1400"/>
              <a:t>Bálint Molnár, Senior Researcher, Information Systems Department</a:t>
            </a:r>
          </a:p>
        </p:txBody>
      </p:sp>
      <p:sp>
        <p:nvSpPr>
          <p:cNvPr id="6" name="Dia számának helye 5"/>
          <p:cNvSpPr>
            <a:spLocks noGrp="1"/>
          </p:cNvSpPr>
          <p:nvPr>
            <p:ph type="sldNum" sz="quarter" idx="12"/>
            <p:custDataLst>
              <p:tags r:id="rId5"/>
            </p:custDataLst>
          </p:nvPr>
        </p:nvSpPr>
        <p:spPr/>
        <p:txBody>
          <a:bodyPr/>
          <a:lstStyle>
            <a:lvl1pPr defTabSz="762000">
              <a:defRPr sz="1400" b="1">
                <a:solidFill>
                  <a:schemeClr val="tx1"/>
                </a:solidFill>
                <a:latin typeface="Comic Sans MS" pitchFamily="66" charset="0"/>
              </a:defRPr>
            </a:lvl1pPr>
            <a:lvl2pPr marL="742950" indent="-285750" defTabSz="762000">
              <a:defRPr sz="1400" b="1">
                <a:solidFill>
                  <a:schemeClr val="tx1"/>
                </a:solidFill>
                <a:latin typeface="Comic Sans MS" pitchFamily="66" charset="0"/>
              </a:defRPr>
            </a:lvl2pPr>
            <a:lvl3pPr marL="1143000" indent="-228600" defTabSz="762000">
              <a:defRPr sz="1400" b="1">
                <a:solidFill>
                  <a:schemeClr val="tx1"/>
                </a:solidFill>
                <a:latin typeface="Comic Sans MS" pitchFamily="66" charset="0"/>
              </a:defRPr>
            </a:lvl3pPr>
            <a:lvl4pPr marL="1600200" indent="-228600" defTabSz="762000">
              <a:defRPr sz="1400" b="1">
                <a:solidFill>
                  <a:schemeClr val="tx1"/>
                </a:solidFill>
                <a:latin typeface="Comic Sans MS" pitchFamily="66" charset="0"/>
              </a:defRPr>
            </a:lvl4pPr>
            <a:lvl5pPr marL="2057400" indent="-228600" defTabSz="762000">
              <a:defRPr sz="1400" b="1">
                <a:solidFill>
                  <a:schemeClr val="tx1"/>
                </a:solidFill>
                <a:latin typeface="Comic Sans MS" pitchFamily="66" charset="0"/>
              </a:defRPr>
            </a:lvl5pPr>
            <a:lvl6pPr marL="2514600" indent="-228600" defTabSz="762000" eaLnBrk="0" fontAlgn="base" hangingPunct="0">
              <a:spcBef>
                <a:spcPct val="0"/>
              </a:spcBef>
              <a:spcAft>
                <a:spcPct val="0"/>
              </a:spcAft>
              <a:defRPr sz="1400" b="1">
                <a:solidFill>
                  <a:schemeClr val="tx1"/>
                </a:solidFill>
                <a:latin typeface="Comic Sans MS" pitchFamily="66" charset="0"/>
              </a:defRPr>
            </a:lvl6pPr>
            <a:lvl7pPr marL="2971800" indent="-228600" defTabSz="762000" eaLnBrk="0" fontAlgn="base" hangingPunct="0">
              <a:spcBef>
                <a:spcPct val="0"/>
              </a:spcBef>
              <a:spcAft>
                <a:spcPct val="0"/>
              </a:spcAft>
              <a:defRPr sz="1400" b="1">
                <a:solidFill>
                  <a:schemeClr val="tx1"/>
                </a:solidFill>
                <a:latin typeface="Comic Sans MS" pitchFamily="66" charset="0"/>
              </a:defRPr>
            </a:lvl7pPr>
            <a:lvl8pPr marL="3429000" indent="-228600" defTabSz="762000" eaLnBrk="0" fontAlgn="base" hangingPunct="0">
              <a:spcBef>
                <a:spcPct val="0"/>
              </a:spcBef>
              <a:spcAft>
                <a:spcPct val="0"/>
              </a:spcAft>
              <a:defRPr sz="1400" b="1">
                <a:solidFill>
                  <a:schemeClr val="tx1"/>
                </a:solidFill>
                <a:latin typeface="Comic Sans MS" pitchFamily="66" charset="0"/>
              </a:defRPr>
            </a:lvl8pPr>
            <a:lvl9pPr marL="3886200" indent="-228600" defTabSz="762000" eaLnBrk="0" fontAlgn="base" hangingPunct="0">
              <a:spcBef>
                <a:spcPct val="0"/>
              </a:spcBef>
              <a:spcAft>
                <a:spcPct val="0"/>
              </a:spcAft>
              <a:defRPr sz="1400" b="1">
                <a:solidFill>
                  <a:schemeClr val="tx1"/>
                </a:solidFill>
                <a:latin typeface="Comic Sans MS" pitchFamily="66" charset="0"/>
              </a:defRPr>
            </a:lvl9pPr>
          </a:lstStyle>
          <a:p>
            <a:fld id="{685EB436-BDE5-4E56-A307-6D196A111F50}" type="slidenum">
              <a:rPr lang="en-US" altLang="hu-HU" b="0">
                <a:latin typeface="Arial" pitchFamily="34" charset="0"/>
              </a:rPr>
              <a:pPr/>
              <a:t>19</a:t>
            </a:fld>
            <a:endParaRPr lang="en-US" altLang="hu-HU" b="0">
              <a:latin typeface="Arial" pitchFamily="34" charset="0"/>
            </a:endParaRPr>
          </a:p>
        </p:txBody>
      </p:sp>
      <p:pic>
        <p:nvPicPr>
          <p:cNvPr id="14342" name="Kép 8" descr="enterpriseArchitectureZachman.jpg"/>
          <p:cNvPicPr>
            <a:picLocks noChangeAspect="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0" y="1157288"/>
            <a:ext cx="8999538"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4438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ím 2"/>
          <p:cNvSpPr>
            <a:spLocks noGrp="1"/>
          </p:cNvSpPr>
          <p:nvPr>
            <p:ph type="title"/>
          </p:nvPr>
        </p:nvSpPr>
        <p:spPr/>
        <p:txBody>
          <a:bodyPr/>
          <a:lstStyle/>
          <a:p>
            <a:r>
              <a:rPr lang="hu-HU" sz="2800" dirty="0" smtClean="0"/>
              <a:t>A nagyméretű adatok fogalma</a:t>
            </a:r>
          </a:p>
        </p:txBody>
      </p:sp>
      <p:sp>
        <p:nvSpPr>
          <p:cNvPr id="20482" name="Tartalom helye 3"/>
          <p:cNvSpPr>
            <a:spLocks noGrp="1"/>
          </p:cNvSpPr>
          <p:nvPr>
            <p:ph idx="1"/>
          </p:nvPr>
        </p:nvSpPr>
        <p:spPr/>
        <p:txBody>
          <a:bodyPr>
            <a:normAutofit fontScale="92500" lnSpcReduction="20000"/>
          </a:bodyPr>
          <a:lstStyle/>
          <a:p>
            <a:r>
              <a:rPr lang="hu-HU" dirty="0" smtClean="0"/>
              <a:t>Mik a nagyméretű adatok (Big </a:t>
            </a:r>
            <a:r>
              <a:rPr lang="hu-HU" dirty="0" err="1" smtClean="0"/>
              <a:t>data</a:t>
            </a:r>
            <a:r>
              <a:rPr lang="hu-HU" dirty="0" smtClean="0"/>
              <a:t>)</a:t>
            </a:r>
          </a:p>
          <a:p>
            <a:r>
              <a:rPr lang="hu-HU" dirty="0" smtClean="0"/>
              <a:t>3V </a:t>
            </a:r>
          </a:p>
          <a:p>
            <a:pPr lvl="1"/>
            <a:r>
              <a:rPr lang="hu-HU" dirty="0" smtClean="0"/>
              <a:t>(volumen, viharsebesség, változatosság)</a:t>
            </a:r>
          </a:p>
          <a:p>
            <a:pPr lvl="1"/>
            <a:r>
              <a:rPr lang="hu-HU" dirty="0" smtClean="0"/>
              <a:t>Adatmennyiség= </a:t>
            </a:r>
            <a:r>
              <a:rPr lang="en-US" dirty="0" smtClean="0">
                <a:latin typeface="Arial Narrow" panose="020B0606020202030204" pitchFamily="34" charset="0"/>
              </a:rPr>
              <a:t>data </a:t>
            </a:r>
            <a:r>
              <a:rPr lang="en-US" dirty="0">
                <a:latin typeface="Arial Narrow" panose="020B0606020202030204" pitchFamily="34" charset="0"/>
              </a:rPr>
              <a:t>volumes</a:t>
            </a:r>
            <a:r>
              <a:rPr lang="en-US" dirty="0"/>
              <a:t>, </a:t>
            </a:r>
            <a:endParaRPr lang="hu-HU" dirty="0" smtClean="0"/>
          </a:p>
          <a:p>
            <a:pPr lvl="1"/>
            <a:r>
              <a:rPr lang="hu-HU" dirty="0" smtClean="0"/>
              <a:t>Nagysebességgel keletkezik = </a:t>
            </a:r>
            <a:r>
              <a:rPr lang="en-US" dirty="0">
                <a:latin typeface="Arial Narrow" panose="020B0606020202030204" pitchFamily="34" charset="0"/>
              </a:rPr>
              <a:t>high velocity </a:t>
            </a:r>
            <a:endParaRPr lang="hu-HU" dirty="0" smtClean="0">
              <a:latin typeface="Arial Narrow" panose="020B0606020202030204" pitchFamily="34" charset="0"/>
            </a:endParaRPr>
          </a:p>
          <a:p>
            <a:pPr lvl="1"/>
            <a:r>
              <a:rPr lang="hu-HU" dirty="0" smtClean="0"/>
              <a:t>Nagy változatosság </a:t>
            </a:r>
            <a:r>
              <a:rPr lang="en-US" dirty="0" smtClean="0"/>
              <a:t> </a:t>
            </a:r>
            <a:r>
              <a:rPr lang="en-US" dirty="0" smtClean="0">
                <a:latin typeface="Arial Narrow" panose="020B0606020202030204" pitchFamily="34" charset="0"/>
              </a:rPr>
              <a:t>variety</a:t>
            </a:r>
            <a:r>
              <a:rPr lang="en-US" dirty="0" smtClean="0"/>
              <a:t>;</a:t>
            </a:r>
            <a:endParaRPr lang="hu-HU" dirty="0" smtClean="0"/>
          </a:p>
          <a:p>
            <a:r>
              <a:rPr lang="hu-HU" dirty="0" smtClean="0"/>
              <a:t>Amikor a hagyományos adatkezelési eljárások akadályokba ütköznek</a:t>
            </a:r>
          </a:p>
          <a:p>
            <a:r>
              <a:rPr lang="hu-HU" dirty="0" smtClean="0"/>
              <a:t>Inkább egy koncepció, mint egy pontos definíció, fogalom meghatározása</a:t>
            </a:r>
          </a:p>
          <a:p>
            <a:pPr lvl="2"/>
            <a:endParaRPr lang="hu-HU" dirty="0" smtClean="0"/>
          </a:p>
          <a:p>
            <a:pPr lvl="1"/>
            <a:endParaRPr lang="hu-HU" dirty="0" smtClean="0"/>
          </a:p>
        </p:txBody>
      </p:sp>
      <p:sp>
        <p:nvSpPr>
          <p:cNvPr id="20483" name="Footer Placeholder 1"/>
          <p:cNvSpPr>
            <a:spLocks noGrp="1"/>
          </p:cNvSpPr>
          <p:nvPr>
            <p:ph type="ftr" sz="quarter" idx="11"/>
            <p:custDataLst>
              <p:tags r:id="rId2"/>
            </p:custDataLst>
          </p:nvPr>
        </p:nvSpPr>
        <p:spPr>
          <a:noFill/>
          <a:ln>
            <a:miter lim="800000"/>
            <a:headEnd/>
            <a:tailEnd/>
          </a:ln>
        </p:spPr>
        <p:txBody>
          <a:bodyPr/>
          <a:lstStyle/>
          <a:p>
            <a:r>
              <a:rPr lang="hu-HU" altLang="hu-HU" smtClean="0">
                <a:latin typeface="Arial" charset="0"/>
                <a:cs typeface="Arial" charset="0"/>
              </a:rPr>
              <a:t>ELTE,  Információs rendszerek tanszék, Dr. Molnár Bálint, tudományos főmunkatárs</a:t>
            </a:r>
          </a:p>
        </p:txBody>
      </p:sp>
      <p:sp>
        <p:nvSpPr>
          <p:cNvPr id="20484" name="Slide Number Placeholder 2"/>
          <p:cNvSpPr>
            <a:spLocks noGrp="1"/>
          </p:cNvSpPr>
          <p:nvPr>
            <p:ph type="sldNum" sz="quarter" idx="12"/>
            <p:custDataLst>
              <p:tags r:id="rId3"/>
            </p:custDataLst>
          </p:nvPr>
        </p:nvSpPr>
        <p:spPr>
          <a:noFill/>
          <a:ln>
            <a:miter lim="800000"/>
            <a:headEnd/>
            <a:tailEnd/>
          </a:ln>
        </p:spPr>
        <p:txBody>
          <a:bodyPr/>
          <a:lstStyle/>
          <a:p>
            <a:fld id="{E4958AFA-1D91-407B-9FBC-48A2979A1622}" type="slidenum">
              <a:rPr lang="en-US" altLang="hu-HU" smtClean="0">
                <a:latin typeface="Arial" charset="0"/>
                <a:cs typeface="Arial" charset="0"/>
              </a:rPr>
              <a:pPr/>
              <a:t>2</a:t>
            </a:fld>
            <a:endParaRPr lang="en-US" altLang="hu-HU" smtClean="0">
              <a:latin typeface="Arial" charset="0"/>
              <a:cs typeface="Arial" charset="0"/>
            </a:endParaRPr>
          </a:p>
        </p:txBody>
      </p:sp>
      <p:sp>
        <p:nvSpPr>
          <p:cNvPr id="20485" name="Rectangle 2"/>
          <p:cNvSpPr>
            <a:spLocks noChangeArrowheads="1"/>
          </p:cNvSpPr>
          <p:nvPr>
            <p:custDataLst>
              <p:tags r:id="rId4"/>
            </p:custDataLst>
          </p:nvPr>
        </p:nvSpPr>
        <p:spPr bwMode="auto">
          <a:xfrm>
            <a:off x="0" y="0"/>
            <a:ext cx="9144000" cy="457200"/>
          </a:xfrm>
          <a:prstGeom prst="rect">
            <a:avLst/>
          </a:prstGeom>
          <a:noFill/>
          <a:ln w="9525">
            <a:noFill/>
            <a:miter lim="800000"/>
            <a:headEnd/>
            <a:tailEnd/>
          </a:ln>
        </p:spPr>
        <p:txBody>
          <a:bodyPr wrap="none" lIns="90487" tIns="44450" rIns="90487" bIns="44450" anchor="ctr">
            <a:spAutoFit/>
          </a:bodyPr>
          <a:lstStyle/>
          <a:p>
            <a:pPr eaLnBrk="0" hangingPunct="0"/>
            <a:endParaRPr lang="en-GB" altLang="hu-HU"/>
          </a:p>
        </p:txBody>
      </p:sp>
    </p:spTree>
    <p:custDataLst>
      <p:tags r:id="rId1"/>
    </p:custDataLst>
    <p:extLst>
      <p:ext uri="{BB962C8B-B14F-4D97-AF65-F5344CB8AC3E}">
        <p14:creationId xmlns:p14="http://schemas.microsoft.com/office/powerpoint/2010/main" val="144784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Élőláb helye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r>
              <a:rPr lang="en-US" altLang="hu-HU" sz="1400"/>
              <a:t>Bálint Molnár, Senior Researcher, Information System</a:t>
            </a:r>
            <a:r>
              <a:rPr lang="hu-HU" altLang="hu-HU" sz="1400"/>
              <a:t>s</a:t>
            </a:r>
            <a:r>
              <a:rPr lang="en-US" altLang="hu-HU" sz="1400"/>
              <a:t> Department</a:t>
            </a:r>
          </a:p>
        </p:txBody>
      </p:sp>
      <p:sp>
        <p:nvSpPr>
          <p:cNvPr id="11267" name="Dia számának hely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fld id="{30900247-2725-4352-A722-53F392629860}" type="slidenum">
              <a:rPr lang="en-US" altLang="hu-HU" sz="1400"/>
              <a:pPr>
                <a:spcBef>
                  <a:spcPct val="0"/>
                </a:spcBef>
                <a:buClrTx/>
                <a:buSzTx/>
                <a:buFontTx/>
                <a:buNone/>
              </a:pPr>
              <a:t>20</a:t>
            </a:fld>
            <a:endParaRPr lang="en-US" altLang="hu-HU" sz="1400"/>
          </a:p>
        </p:txBody>
      </p:sp>
      <p:pic>
        <p:nvPicPr>
          <p:cNvPr id="11268" name="Kép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573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ftr" sz="quarter" idx="1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defTabSz="76200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defTabSz="762000">
              <a:spcBef>
                <a:spcPct val="20000"/>
              </a:spcBef>
              <a:buClr>
                <a:schemeClr val="tx1"/>
              </a:buClr>
              <a:buChar char="–"/>
              <a:defRPr sz="2000">
                <a:solidFill>
                  <a:schemeClr val="tx1"/>
                </a:solidFill>
                <a:latin typeface="Arial" pitchFamily="34" charset="0"/>
              </a:defRPr>
            </a:lvl3pPr>
            <a:lvl4pPr marL="1600200" indent="-228600" defTabSz="7620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defTabSz="7620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defTabSz="7620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defTabSz="7620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defTabSz="7620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defTabSz="7620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r>
              <a:rPr lang="en-US" altLang="hu-HU" sz="1400"/>
              <a:t>Bálint Molnár, Senior Researcher, Information Systems Department</a:t>
            </a:r>
          </a:p>
        </p:txBody>
      </p:sp>
      <p:sp>
        <p:nvSpPr>
          <p:cNvPr id="6" name="Rectangle 9"/>
          <p:cNvSpPr>
            <a:spLocks noGrp="1" noChangeArrowheads="1"/>
          </p:cNvSpPr>
          <p:nvPr>
            <p:ph type="sldNum" sz="quarter" idx="12"/>
            <p:custDataLst>
              <p:tags r:id="rId3"/>
            </p:custDataLst>
          </p:nvPr>
        </p:nvSpPr>
        <p:spPr/>
        <p:txBody>
          <a:bodyPr/>
          <a:lstStyle>
            <a:lvl1pPr defTabSz="762000">
              <a:defRPr sz="1400" b="1">
                <a:solidFill>
                  <a:schemeClr val="tx1"/>
                </a:solidFill>
                <a:latin typeface="Comic Sans MS" pitchFamily="66" charset="0"/>
              </a:defRPr>
            </a:lvl1pPr>
            <a:lvl2pPr marL="742950" indent="-285750" defTabSz="762000">
              <a:defRPr sz="1400" b="1">
                <a:solidFill>
                  <a:schemeClr val="tx1"/>
                </a:solidFill>
                <a:latin typeface="Comic Sans MS" pitchFamily="66" charset="0"/>
              </a:defRPr>
            </a:lvl2pPr>
            <a:lvl3pPr marL="1143000" indent="-228600" defTabSz="762000">
              <a:defRPr sz="1400" b="1">
                <a:solidFill>
                  <a:schemeClr val="tx1"/>
                </a:solidFill>
                <a:latin typeface="Comic Sans MS" pitchFamily="66" charset="0"/>
              </a:defRPr>
            </a:lvl3pPr>
            <a:lvl4pPr marL="1600200" indent="-228600" defTabSz="762000">
              <a:defRPr sz="1400" b="1">
                <a:solidFill>
                  <a:schemeClr val="tx1"/>
                </a:solidFill>
                <a:latin typeface="Comic Sans MS" pitchFamily="66" charset="0"/>
              </a:defRPr>
            </a:lvl4pPr>
            <a:lvl5pPr marL="2057400" indent="-228600" defTabSz="762000">
              <a:defRPr sz="1400" b="1">
                <a:solidFill>
                  <a:schemeClr val="tx1"/>
                </a:solidFill>
                <a:latin typeface="Comic Sans MS" pitchFamily="66" charset="0"/>
              </a:defRPr>
            </a:lvl5pPr>
            <a:lvl6pPr marL="2514600" indent="-228600" defTabSz="762000" eaLnBrk="0" fontAlgn="base" hangingPunct="0">
              <a:spcBef>
                <a:spcPct val="0"/>
              </a:spcBef>
              <a:spcAft>
                <a:spcPct val="0"/>
              </a:spcAft>
              <a:defRPr sz="1400" b="1">
                <a:solidFill>
                  <a:schemeClr val="tx1"/>
                </a:solidFill>
                <a:latin typeface="Comic Sans MS" pitchFamily="66" charset="0"/>
              </a:defRPr>
            </a:lvl6pPr>
            <a:lvl7pPr marL="2971800" indent="-228600" defTabSz="762000" eaLnBrk="0" fontAlgn="base" hangingPunct="0">
              <a:spcBef>
                <a:spcPct val="0"/>
              </a:spcBef>
              <a:spcAft>
                <a:spcPct val="0"/>
              </a:spcAft>
              <a:defRPr sz="1400" b="1">
                <a:solidFill>
                  <a:schemeClr val="tx1"/>
                </a:solidFill>
                <a:latin typeface="Comic Sans MS" pitchFamily="66" charset="0"/>
              </a:defRPr>
            </a:lvl7pPr>
            <a:lvl8pPr marL="3429000" indent="-228600" defTabSz="762000" eaLnBrk="0" fontAlgn="base" hangingPunct="0">
              <a:spcBef>
                <a:spcPct val="0"/>
              </a:spcBef>
              <a:spcAft>
                <a:spcPct val="0"/>
              </a:spcAft>
              <a:defRPr sz="1400" b="1">
                <a:solidFill>
                  <a:schemeClr val="tx1"/>
                </a:solidFill>
                <a:latin typeface="Comic Sans MS" pitchFamily="66" charset="0"/>
              </a:defRPr>
            </a:lvl8pPr>
            <a:lvl9pPr marL="3886200" indent="-228600" defTabSz="762000" eaLnBrk="0" fontAlgn="base" hangingPunct="0">
              <a:spcBef>
                <a:spcPct val="0"/>
              </a:spcBef>
              <a:spcAft>
                <a:spcPct val="0"/>
              </a:spcAft>
              <a:defRPr sz="1400" b="1">
                <a:solidFill>
                  <a:schemeClr val="tx1"/>
                </a:solidFill>
                <a:latin typeface="Comic Sans MS" pitchFamily="66" charset="0"/>
              </a:defRPr>
            </a:lvl9pPr>
          </a:lstStyle>
          <a:p>
            <a:fld id="{BBE9B9AE-BFF6-4B75-88A6-40659C90F1FE}" type="slidenum">
              <a:rPr lang="en-US" altLang="hu-HU" b="0">
                <a:latin typeface="Arial" pitchFamily="34" charset="0"/>
              </a:rPr>
              <a:pPr/>
              <a:t>21</a:t>
            </a:fld>
            <a:endParaRPr lang="en-US" altLang="hu-HU" b="0">
              <a:latin typeface="Arial" pitchFamily="34" charset="0"/>
            </a:endParaRPr>
          </a:p>
        </p:txBody>
      </p:sp>
      <p:sp>
        <p:nvSpPr>
          <p:cNvPr id="17412" name="Rectangle 4"/>
          <p:cNvSpPr>
            <a:spLocks noGrp="1" noChangeArrowheads="1"/>
          </p:cNvSpPr>
          <p:nvPr>
            <p:ph type="title"/>
            <p:custDataLst>
              <p:tags r:id="rId4"/>
            </p:custDataLst>
          </p:nvPr>
        </p:nvSpPr>
        <p:spPr/>
        <p:txBody>
          <a:bodyPr/>
          <a:lstStyle/>
          <a:p>
            <a:r>
              <a:rPr lang="en-GB" altLang="hu-HU" sz="2000" b="0" smtClean="0"/>
              <a:t>A schematic mapping between</a:t>
            </a:r>
            <a:r>
              <a:rPr lang="en-GB" altLang="hu-HU" sz="2000" smtClean="0"/>
              <a:t> </a:t>
            </a:r>
            <a:r>
              <a:rPr lang="en-GB" altLang="hu-HU" sz="2000" b="0" smtClean="0"/>
              <a:t>Zachman architecture and requirements and constraints in the framework of Axiomatic Design</a:t>
            </a:r>
            <a:r>
              <a:rPr lang="hu-HU" altLang="hu-HU" sz="2800" smtClean="0"/>
              <a:t> </a:t>
            </a:r>
            <a:endParaRPr lang="en-GB" altLang="hu-HU" sz="2800" smtClean="0"/>
          </a:p>
        </p:txBody>
      </p:sp>
      <p:sp>
        <p:nvSpPr>
          <p:cNvPr id="17413" name="Rectangle 6"/>
          <p:cNvSpPr>
            <a:spLocks noChangeArrowheads="1"/>
          </p:cNvSpPr>
          <p:nvPr>
            <p:custDataLst>
              <p:tags r:id="rId5"/>
            </p:custDataLst>
          </p:nvPr>
        </p:nvSpPr>
        <p:spPr bwMode="auto">
          <a:xfrm>
            <a:off x="0" y="22383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spcBef>
                <a:spcPct val="0"/>
              </a:spcBef>
              <a:buClrTx/>
              <a:buSzTx/>
              <a:buFontTx/>
              <a:buNone/>
            </a:pPr>
            <a:endParaRPr lang="de-DE" altLang="hu-HU" sz="1400">
              <a:latin typeface="Book Antiqua" pitchFamily="18" charset="0"/>
            </a:endParaRPr>
          </a:p>
        </p:txBody>
      </p:sp>
      <p:graphicFrame>
        <p:nvGraphicFramePr>
          <p:cNvPr id="17790" name="Group 382"/>
          <p:cNvGraphicFramePr>
            <a:graphicFrameLocks noGrp="1"/>
          </p:cNvGraphicFramePr>
          <p:nvPr/>
        </p:nvGraphicFramePr>
        <p:xfrm>
          <a:off x="1588" y="1385888"/>
          <a:ext cx="9142412" cy="5596892"/>
        </p:xfrm>
        <a:graphic>
          <a:graphicData uri="http://schemas.openxmlformats.org/drawingml/2006/table">
            <a:tbl>
              <a:tblPr/>
              <a:tblGrid>
                <a:gridCol w="1725612"/>
                <a:gridCol w="935038"/>
                <a:gridCol w="954087"/>
                <a:gridCol w="984250"/>
                <a:gridCol w="1179513"/>
                <a:gridCol w="1106487"/>
                <a:gridCol w="1003300"/>
                <a:gridCol w="1254125"/>
              </a:tblGrid>
              <a:tr h="1106488">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                   Aspects</a:t>
                      </a:r>
                      <a:b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b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
                      </a:r>
                      <a:b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b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
                      </a:r>
                      <a:b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b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Perspectives</a:t>
                      </a:r>
                      <a:endParaRPr kumimoji="0" lang="en-US" altLang="hu-HU" sz="14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Entities</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Activities</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Locations</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People</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Time</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Motivation </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Arial" pitchFamily="34" charset="0"/>
                        <a:buNone/>
                        <a:tabLst/>
                      </a:pPr>
                      <a:endParaRPr kumimoji="0" lang="hu-HU" altLang="hu-HU"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779463">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Contextual</a:t>
                      </a:r>
                      <a:endParaRPr kumimoji="0" lang="en-US" altLang="hu-HU" sz="14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UR</a:t>
                      </a:r>
                      <a:endParaRPr kumimoji="0" lang="hu-HU" altLang="hu-HU"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Intensional document</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UR</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UR</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UR Intensional document</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UR</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UR Intensional document</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Scope</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779463">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Conceptual</a:t>
                      </a:r>
                      <a:endParaRPr kumimoji="0" lang="en-US" altLang="hu-HU" sz="14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FR</a:t>
                      </a:r>
                      <a:endParaRPr kumimoji="0" lang="hu-HU" altLang="hu-HU"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Document hierarchy</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FR</a:t>
                      </a:r>
                      <a:b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b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Document hierarchy</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FR</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FR Document hierarchy</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FR</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FR </a:t>
                      </a:r>
                      <a:b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b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Document hierarchy</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Enterprise Model</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20688">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Logical</a:t>
                      </a:r>
                      <a:endParaRPr kumimoji="0" lang="en-US" altLang="hu-HU" sz="14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System Model</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20688">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Physical</a:t>
                      </a:r>
                      <a:endParaRPr kumimoji="0" lang="en-US" altLang="hu-HU" sz="14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DC&amp;P</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Technical Model</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57225">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Detailed representation (Actual implementation and operation)</a:t>
                      </a:r>
                      <a:endParaRPr kumimoji="0" lang="en-US" altLang="hu-HU" sz="14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IF&amp;OV</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IF&amp;OV</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IF&amp;OV</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IF&amp;OV</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IF&amp;OV</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100" b="1" i="0" u="none" strike="noStrike" cap="none" normalizeH="0" baseline="0" smtClean="0">
                          <a:ln>
                            <a:noFill/>
                          </a:ln>
                          <a:solidFill>
                            <a:schemeClr val="tx1"/>
                          </a:solidFill>
                          <a:effectLst/>
                          <a:latin typeface="Times New Roman" pitchFamily="18" charset="0"/>
                          <a:cs typeface="Times New Roman" pitchFamily="18" charset="0"/>
                        </a:rPr>
                        <a:t>IF&amp;OV</a:t>
                      </a:r>
                      <a:endParaRPr kumimoji="0" lang="en-US" altLang="hu-HU" sz="11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Components</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895350">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400" b="1" i="0" u="none" strike="noStrike" cap="none" normalizeH="0" baseline="0" smtClean="0">
                          <a:ln>
                            <a:noFill/>
                          </a:ln>
                          <a:solidFill>
                            <a:schemeClr val="tx1"/>
                          </a:solidFill>
                          <a:effectLst/>
                          <a:latin typeface="Times New Roman" pitchFamily="18" charset="0"/>
                          <a:cs typeface="Times New Roman" pitchFamily="18" charset="0"/>
                        </a:rPr>
                        <a:t>Functioning enterprise/organization</a:t>
                      </a:r>
                      <a:endParaRPr kumimoji="0" lang="en-US" altLang="hu-HU" sz="14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Data</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Function</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Network</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Organization</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Schedule</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hu-HU" sz="1200" b="1" i="0" u="none" strike="noStrike" cap="none" normalizeH="0" baseline="0" smtClean="0">
                          <a:ln>
                            <a:noFill/>
                          </a:ln>
                          <a:solidFill>
                            <a:schemeClr val="tx1"/>
                          </a:solidFill>
                          <a:effectLst/>
                          <a:latin typeface="Times New Roman" pitchFamily="18" charset="0"/>
                          <a:cs typeface="Times New Roman" pitchFamily="18" charset="0"/>
                        </a:rPr>
                        <a:t>Strategy</a:t>
                      </a:r>
                      <a:endParaRPr kumimoji="0" lang="en-US" altLang="hu-HU" sz="12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tx1"/>
                        </a:buClr>
                        <a:buSzPct val="75000"/>
                        <a:buFont typeface="Arial" pitchFamily="34" charset="0"/>
                        <a:defRPr sz="2400">
                          <a:solidFill>
                            <a:schemeClr val="tx1"/>
                          </a:solidFill>
                          <a:latin typeface="Arial" pitchFamily="34" charset="0"/>
                        </a:defRPr>
                      </a:lvl1pPr>
                      <a:lvl2pPr>
                        <a:spcBef>
                          <a:spcPct val="20000"/>
                        </a:spcBef>
                        <a:buClr>
                          <a:schemeClr val="tx1"/>
                        </a:buClr>
                        <a:buSzPct val="75000"/>
                        <a:buFont typeface="Times New Roman" pitchFamily="18" charset="0"/>
                        <a:defRPr sz="2000">
                          <a:solidFill>
                            <a:schemeClr val="tx1"/>
                          </a:solidFill>
                          <a:latin typeface="Arial" pitchFamily="34" charset="0"/>
                        </a:defRPr>
                      </a:lvl2pPr>
                      <a:lvl3pPr>
                        <a:spcBef>
                          <a:spcPct val="20000"/>
                        </a:spcBef>
                        <a:buClr>
                          <a:schemeClr val="tx1"/>
                        </a:buClr>
                        <a:defRPr>
                          <a:solidFill>
                            <a:schemeClr val="tx1"/>
                          </a:solidFill>
                          <a:latin typeface="Arial" pitchFamily="34" charset="0"/>
                        </a:defRPr>
                      </a:lvl3pPr>
                      <a:lvl4pPr>
                        <a:spcBef>
                          <a:spcPct val="20000"/>
                        </a:spcBef>
                        <a:buClr>
                          <a:schemeClr val="tx1"/>
                        </a:buClr>
                        <a:buSzPct val="64000"/>
                        <a:buFont typeface="Times New Roman" pitchFamily="18" charset="0"/>
                        <a:defRPr>
                          <a:solidFill>
                            <a:schemeClr val="tx1"/>
                          </a:solidFill>
                          <a:latin typeface="Wingdings" pitchFamily="2" charset="2"/>
                        </a:defRPr>
                      </a:lvl4pPr>
                      <a:lvl5pPr>
                        <a:spcBef>
                          <a:spcPct val="20000"/>
                        </a:spcBef>
                        <a:buClr>
                          <a:schemeClr val="tx1"/>
                        </a:buClr>
                        <a:buSzPct val="64000"/>
                        <a:buFont typeface="Times New Roman" pitchFamily="18" charset="0"/>
                        <a:defRPr>
                          <a:solidFill>
                            <a:schemeClr val="tx1"/>
                          </a:solidFill>
                          <a:latin typeface="Wingdings" pitchFamily="2" charset="2"/>
                        </a:defRPr>
                      </a:lvl5pPr>
                      <a:lvl6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6pPr>
                      <a:lvl7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7pPr>
                      <a:lvl8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8pPr>
                      <a:lvl9pPr eaLnBrk="0" fontAlgn="base" hangingPunct="0">
                        <a:spcBef>
                          <a:spcPct val="20000"/>
                        </a:spcBef>
                        <a:spcAft>
                          <a:spcPct val="0"/>
                        </a:spcAft>
                        <a:buClr>
                          <a:schemeClr val="tx1"/>
                        </a:buClr>
                        <a:buSzPct val="64000"/>
                        <a:buFont typeface="Times New Roman" pitchFamily="18" charset="0"/>
                        <a:defRPr>
                          <a:solidFill>
                            <a:schemeClr val="tx1"/>
                          </a:solidFill>
                          <a:latin typeface="Wingdings" pitchFamily="2" charset="2"/>
                        </a:defRPr>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Arial" pitchFamily="34" charset="0"/>
                        <a:buNone/>
                        <a:tabLst/>
                      </a:pPr>
                      <a:endParaRPr kumimoji="0" lang="hu-HU" altLang="hu-HU"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Tree>
    <p:custDataLst>
      <p:tags r:id="rId1"/>
    </p:custDataLst>
    <p:extLst>
      <p:ext uri="{BB962C8B-B14F-4D97-AF65-F5344CB8AC3E}">
        <p14:creationId xmlns:p14="http://schemas.microsoft.com/office/powerpoint/2010/main" val="1547902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custDataLst>
              <p:tags r:id="rId2"/>
            </p:custDataLst>
          </p:nvPr>
        </p:nvSpPr>
        <p:spPr>
          <a:xfrm>
            <a:off x="1331913" y="3141663"/>
            <a:ext cx="6858000" cy="1265237"/>
          </a:xfrm>
        </p:spPr>
        <p:txBody>
          <a:bodyPr/>
          <a:lstStyle/>
          <a:p>
            <a:pPr algn="r" eaLnBrk="1" hangingPunct="1">
              <a:lnSpc>
                <a:spcPct val="80000"/>
              </a:lnSpc>
            </a:pPr>
            <a:r>
              <a:rPr lang="hu-HU" altLang="hu-HU" sz="4400" b="1" smtClean="0">
                <a:solidFill>
                  <a:srgbClr val="4D4D4D"/>
                </a:solidFill>
              </a:rPr>
              <a:t>Köszönöm </a:t>
            </a:r>
            <a:r>
              <a:rPr lang="hu-HU" altLang="hu-HU" sz="4400" b="1" dirty="0" smtClean="0">
                <a:solidFill>
                  <a:srgbClr val="4D4D4D"/>
                </a:solidFill>
              </a:rPr>
              <a:t>a figyelmet</a:t>
            </a:r>
            <a:endParaRPr lang="en-GB" altLang="hu-HU" sz="4000" dirty="0" smtClean="0">
              <a:solidFill>
                <a:srgbClr val="4D4D4D"/>
              </a:solidFill>
            </a:endParaRPr>
          </a:p>
        </p:txBody>
      </p:sp>
      <p:pic>
        <p:nvPicPr>
          <p:cNvPr id="28675" name="Picture 3" descr="question-mark"/>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708400" y="4581525"/>
            <a:ext cx="1016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ChangeArrowheads="1"/>
          </p:cNvSpPr>
          <p:nvPr>
            <p:custDataLst>
              <p:tags r:id="rId4"/>
            </p:custDataLst>
          </p:nvPr>
        </p:nvSpPr>
        <p:spPr bwMode="auto">
          <a:xfrm>
            <a:off x="3276600" y="4508500"/>
            <a:ext cx="48958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Arial" pitchFamily="34" charset="0"/>
              <a:buChar char="—"/>
              <a:defRPr sz="2800">
                <a:solidFill>
                  <a:schemeClr val="tx1"/>
                </a:solidFill>
                <a:latin typeface="Arial" pitchFamily="34" charset="0"/>
              </a:defRPr>
            </a:lvl1pPr>
            <a:lvl2pPr marL="742950" indent="-285750">
              <a:spcBef>
                <a:spcPct val="20000"/>
              </a:spcBef>
              <a:buClr>
                <a:schemeClr val="tx1"/>
              </a:buClr>
              <a:buSzPct val="75000"/>
              <a:buFont typeface="Times New Roman" pitchFamily="18" charset="0"/>
              <a:buChar char="–"/>
              <a:defRPr sz="2400">
                <a:solidFill>
                  <a:schemeClr val="tx1"/>
                </a:solidFill>
                <a:latin typeface="Arial" pitchFamily="34" charset="0"/>
              </a:defRPr>
            </a:lvl2pPr>
            <a:lvl3pPr marL="1143000" indent="-228600">
              <a:spcBef>
                <a:spcPct val="20000"/>
              </a:spcBef>
              <a:buClr>
                <a:schemeClr val="tx1"/>
              </a:buClr>
              <a:buChar char="–"/>
              <a:defRPr sz="2000">
                <a:solidFill>
                  <a:schemeClr val="tx1"/>
                </a:solidFill>
                <a:latin typeface="Arial" pitchFamily="34" charset="0"/>
              </a:defRPr>
            </a:lvl3pPr>
            <a:lvl4pPr marL="1600200" indent="-228600">
              <a:spcBef>
                <a:spcPct val="20000"/>
              </a:spcBef>
              <a:buClr>
                <a:schemeClr val="tx1"/>
              </a:buClr>
              <a:buSzPct val="64000"/>
              <a:buFont typeface="Times New Roman" pitchFamily="18" charset="0"/>
              <a:buChar char="n"/>
              <a:defRPr sz="2000">
                <a:solidFill>
                  <a:schemeClr val="tx1"/>
                </a:solidFill>
                <a:latin typeface="Wingdings" pitchFamily="2" charset="2"/>
              </a:defRPr>
            </a:lvl4pPr>
            <a:lvl5pPr marL="2057400" indent="-228600">
              <a:spcBef>
                <a:spcPct val="20000"/>
              </a:spcBef>
              <a:buClr>
                <a:schemeClr val="tx1"/>
              </a:buClr>
              <a:buSzPct val="64000"/>
              <a:buFont typeface="Times New Roman" pitchFamily="18" charset="0"/>
              <a:buChar char="ä"/>
              <a:defRPr sz="2000">
                <a:solidFill>
                  <a:schemeClr val="tx1"/>
                </a:solidFill>
                <a:latin typeface="Wingdings" pitchFamily="2" charset="2"/>
              </a:defRPr>
            </a:lvl5pPr>
            <a:lvl6pPr marL="25146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6pPr>
            <a:lvl7pPr marL="29718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7pPr>
            <a:lvl8pPr marL="34290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8pPr>
            <a:lvl9pPr marL="3886200" indent="-228600" eaLnBrk="0" fontAlgn="base" hangingPunct="0">
              <a:spcBef>
                <a:spcPct val="20000"/>
              </a:spcBef>
              <a:spcAft>
                <a:spcPct val="0"/>
              </a:spcAft>
              <a:buClr>
                <a:schemeClr val="tx1"/>
              </a:buClr>
              <a:buSzPct val="64000"/>
              <a:buFont typeface="Times New Roman" pitchFamily="18" charset="0"/>
              <a:buChar char="ä"/>
              <a:defRPr sz="2000">
                <a:solidFill>
                  <a:schemeClr val="tx1"/>
                </a:solidFill>
                <a:latin typeface="Wingdings" pitchFamily="2" charset="2"/>
              </a:defRPr>
            </a:lvl9pPr>
          </a:lstStyle>
          <a:p>
            <a:pPr algn="r" eaLnBrk="1" hangingPunct="1">
              <a:buFont typeface="Times New Roman" pitchFamily="18" charset="0"/>
              <a:buNone/>
            </a:pPr>
            <a:r>
              <a:rPr lang="hu-HU" altLang="hu-HU" sz="2100" b="0" dirty="0" smtClean="0"/>
              <a:t>…Kérdések?</a:t>
            </a:r>
            <a:endParaRPr lang="en-GB" altLang="hu-HU" b="0" dirty="0"/>
          </a:p>
        </p:txBody>
      </p:sp>
    </p:spTree>
    <p:custDataLst>
      <p:tags r:id="rId1"/>
    </p:custDataLst>
    <p:extLst>
      <p:ext uri="{BB962C8B-B14F-4D97-AF65-F5344CB8AC3E}">
        <p14:creationId xmlns:p14="http://schemas.microsoft.com/office/powerpoint/2010/main" val="221780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Élőláb helye 4"/>
          <p:cNvSpPr>
            <a:spLocks noGrp="1"/>
          </p:cNvSpPr>
          <p:nvPr>
            <p:ph type="ftr" sz="quarter" idx="11"/>
            <p:custDataLst>
              <p:tags r:id="rId2"/>
            </p:custDataLst>
          </p:nvPr>
        </p:nvSpPr>
        <p:spPr>
          <a:noFill/>
          <a:ln>
            <a:miter lim="800000"/>
            <a:headEnd/>
            <a:tailEnd/>
          </a:ln>
        </p:spPr>
        <p:txBody>
          <a:bodyPr/>
          <a:lstStyle/>
          <a:p>
            <a:r>
              <a:rPr lang="en-US" altLang="hu-HU" smtClean="0">
                <a:latin typeface="Arial" charset="0"/>
                <a:cs typeface="Arial" charset="0"/>
              </a:rPr>
              <a:t>ELTE,  Információs rendszerek tanszék, Dr. Molnár Bálint, </a:t>
            </a:r>
            <a:r>
              <a:rPr lang="hu-HU" altLang="hu-HU" smtClean="0">
                <a:latin typeface="Arial" charset="0"/>
                <a:cs typeface="Arial" charset="0"/>
              </a:rPr>
              <a:t>tudományos főmunkatárs</a:t>
            </a:r>
            <a:endParaRPr lang="en-US" altLang="hu-HU" smtClean="0">
              <a:latin typeface="Arial" charset="0"/>
              <a:cs typeface="Arial" charset="0"/>
            </a:endParaRPr>
          </a:p>
        </p:txBody>
      </p:sp>
      <p:sp>
        <p:nvSpPr>
          <p:cNvPr id="18434" name="Dia számának helye 5"/>
          <p:cNvSpPr>
            <a:spLocks noGrp="1"/>
          </p:cNvSpPr>
          <p:nvPr>
            <p:ph type="sldNum" sz="quarter" idx="12"/>
            <p:custDataLst>
              <p:tags r:id="rId3"/>
            </p:custDataLst>
          </p:nvPr>
        </p:nvSpPr>
        <p:spPr>
          <a:noFill/>
          <a:ln>
            <a:miter lim="800000"/>
            <a:headEnd/>
            <a:tailEnd/>
          </a:ln>
        </p:spPr>
        <p:txBody>
          <a:bodyPr/>
          <a:lstStyle/>
          <a:p>
            <a:fld id="{73562E79-9AF1-4DC8-9C3E-3C7E42A7ACF9}" type="slidenum">
              <a:rPr lang="en-US" altLang="hu-HU" smtClean="0">
                <a:latin typeface="Arial" charset="0"/>
                <a:cs typeface="Arial" charset="0"/>
              </a:rPr>
              <a:pPr/>
              <a:t>3</a:t>
            </a:fld>
            <a:endParaRPr lang="en-US" altLang="hu-HU" smtClean="0">
              <a:latin typeface="Arial" charset="0"/>
              <a:cs typeface="Arial" charset="0"/>
            </a:endParaRPr>
          </a:p>
        </p:txBody>
      </p:sp>
      <p:sp>
        <p:nvSpPr>
          <p:cNvPr id="16388" name="Rectangle 2"/>
          <p:cNvSpPr>
            <a:spLocks noGrp="1" noChangeArrowheads="1"/>
          </p:cNvSpPr>
          <p:nvPr>
            <p:ph type="title"/>
            <p:custDataLst>
              <p:tags r:id="rId4"/>
            </p:custDataLst>
          </p:nvPr>
        </p:nvSpPr>
        <p:spPr/>
        <p:txBody>
          <a:bodyPr>
            <a:normAutofit fontScale="90000"/>
          </a:bodyPr>
          <a:lstStyle/>
          <a:p>
            <a:pPr>
              <a:defRPr/>
            </a:pPr>
            <a:r>
              <a:rPr lang="hu-HU" altLang="hu-HU" sz="3600" b="1" dirty="0" smtClean="0"/>
              <a:t>Vállalati információ kezelése (</a:t>
            </a:r>
            <a:r>
              <a:rPr lang="hu-HU" altLang="hu-HU" sz="3600" b="1" dirty="0" err="1" smtClean="0"/>
              <a:t>Vik</a:t>
            </a:r>
            <a:r>
              <a:rPr lang="hu-HU" altLang="hu-HU" sz="3600" b="1" dirty="0" smtClean="0"/>
              <a:t>)</a:t>
            </a:r>
          </a:p>
        </p:txBody>
      </p:sp>
      <p:sp>
        <p:nvSpPr>
          <p:cNvPr id="18436" name="Lekerekített téglalap 2"/>
          <p:cNvSpPr>
            <a:spLocks noChangeArrowheads="1"/>
          </p:cNvSpPr>
          <p:nvPr/>
        </p:nvSpPr>
        <p:spPr bwMode="auto">
          <a:xfrm>
            <a:off x="112713" y="1341438"/>
            <a:ext cx="8491537" cy="4967287"/>
          </a:xfrm>
          <a:prstGeom prst="roundRect">
            <a:avLst>
              <a:gd name="adj" fmla="val 16667"/>
            </a:avLst>
          </a:prstGeom>
          <a:noFill/>
          <a:ln w="12700" algn="ctr">
            <a:solidFill>
              <a:schemeClr val="tx1"/>
            </a:solidFill>
            <a:round/>
            <a:headEnd type="none" w="sm" len="sm"/>
            <a:tailEnd type="none" w="sm" len="sm"/>
          </a:ln>
        </p:spPr>
        <p:txBody>
          <a:bodyPr lIns="90487" tIns="44450" rIns="90487" bIns="44450"/>
          <a:lstStyle/>
          <a:p>
            <a:pPr eaLnBrk="0" hangingPunct="0"/>
            <a:endParaRPr lang="en-US"/>
          </a:p>
        </p:txBody>
      </p:sp>
      <p:sp>
        <p:nvSpPr>
          <p:cNvPr id="18437" name="Lekerekített téglalap 8"/>
          <p:cNvSpPr>
            <a:spLocks noChangeArrowheads="1"/>
          </p:cNvSpPr>
          <p:nvPr/>
        </p:nvSpPr>
        <p:spPr bwMode="auto">
          <a:xfrm>
            <a:off x="1187450" y="1647825"/>
            <a:ext cx="6264275" cy="4660900"/>
          </a:xfrm>
          <a:prstGeom prst="roundRect">
            <a:avLst>
              <a:gd name="adj" fmla="val 16667"/>
            </a:avLst>
          </a:prstGeom>
          <a:noFill/>
          <a:ln w="12700" algn="ctr">
            <a:solidFill>
              <a:schemeClr val="tx1"/>
            </a:solidFill>
            <a:round/>
            <a:headEnd type="none" w="sm" len="sm"/>
            <a:tailEnd type="none" w="sm" len="sm"/>
          </a:ln>
        </p:spPr>
        <p:txBody>
          <a:bodyPr lIns="90487" tIns="44450" rIns="90487" bIns="44450"/>
          <a:lstStyle/>
          <a:p>
            <a:pPr eaLnBrk="0" hangingPunct="0"/>
            <a:endParaRPr lang="en-US"/>
          </a:p>
        </p:txBody>
      </p:sp>
      <p:sp>
        <p:nvSpPr>
          <p:cNvPr id="18438" name="Szövegdoboz 3"/>
          <p:cNvSpPr txBox="1">
            <a:spLocks noChangeArrowheads="1"/>
          </p:cNvSpPr>
          <p:nvPr/>
        </p:nvSpPr>
        <p:spPr bwMode="auto">
          <a:xfrm>
            <a:off x="2305050" y="1341438"/>
            <a:ext cx="4219575" cy="306387"/>
          </a:xfrm>
          <a:prstGeom prst="rect">
            <a:avLst/>
          </a:prstGeom>
          <a:noFill/>
          <a:ln w="9525">
            <a:noFill/>
            <a:miter lim="800000"/>
            <a:headEnd/>
            <a:tailEnd/>
          </a:ln>
        </p:spPr>
        <p:txBody>
          <a:bodyPr>
            <a:spAutoFit/>
          </a:bodyPr>
          <a:lstStyle/>
          <a:p>
            <a:pPr eaLnBrk="0" hangingPunct="0"/>
            <a:r>
              <a:rPr lang="hu-HU" dirty="0"/>
              <a:t>Információrendszerek irányítása</a:t>
            </a:r>
          </a:p>
        </p:txBody>
      </p:sp>
      <p:sp>
        <p:nvSpPr>
          <p:cNvPr id="18439" name="Téglalap 4"/>
          <p:cNvSpPr>
            <a:spLocks noChangeArrowheads="1"/>
          </p:cNvSpPr>
          <p:nvPr/>
        </p:nvSpPr>
        <p:spPr bwMode="auto">
          <a:xfrm>
            <a:off x="1574800" y="1765300"/>
            <a:ext cx="5184775" cy="431800"/>
          </a:xfrm>
          <a:prstGeom prst="rect">
            <a:avLst/>
          </a:prstGeom>
          <a:solidFill>
            <a:srgbClr val="DBFAA4"/>
          </a:solidFill>
          <a:ln w="9525">
            <a:noFill/>
            <a:miter lim="800000"/>
            <a:headEnd/>
            <a:tailEnd/>
          </a:ln>
        </p:spPr>
        <p:txBody>
          <a:bodyPr lIns="90487" tIns="44450" rIns="90487" bIns="44450" anchor="ctr"/>
          <a:lstStyle/>
          <a:p>
            <a:pPr algn="ctr" eaLnBrk="0" hangingPunct="0"/>
            <a:r>
              <a:rPr lang="hu-HU"/>
              <a:t>Üzleti /szervezeti modell</a:t>
            </a:r>
          </a:p>
        </p:txBody>
      </p:sp>
      <p:sp>
        <p:nvSpPr>
          <p:cNvPr id="18440" name="Téglalap 11"/>
          <p:cNvSpPr>
            <a:spLocks noChangeArrowheads="1"/>
          </p:cNvSpPr>
          <p:nvPr/>
        </p:nvSpPr>
        <p:spPr bwMode="auto">
          <a:xfrm>
            <a:off x="1584325" y="2276475"/>
            <a:ext cx="5184775" cy="431800"/>
          </a:xfrm>
          <a:prstGeom prst="rect">
            <a:avLst/>
          </a:prstGeom>
          <a:solidFill>
            <a:srgbClr val="DBFAA4"/>
          </a:solidFill>
          <a:ln w="9525">
            <a:noFill/>
            <a:miter lim="800000"/>
            <a:headEnd/>
            <a:tailEnd/>
          </a:ln>
        </p:spPr>
        <p:txBody>
          <a:bodyPr lIns="90487" tIns="44450" rIns="90487" bIns="44450" anchor="ctr"/>
          <a:lstStyle/>
          <a:p>
            <a:pPr algn="ctr" eaLnBrk="0" hangingPunct="0"/>
            <a:r>
              <a:rPr lang="hu-HU"/>
              <a:t>Információ menedzsmentje és használata</a:t>
            </a:r>
          </a:p>
        </p:txBody>
      </p:sp>
      <p:sp>
        <p:nvSpPr>
          <p:cNvPr id="18441" name="Téglalap 12"/>
          <p:cNvSpPr>
            <a:spLocks noChangeArrowheads="1"/>
          </p:cNvSpPr>
          <p:nvPr/>
        </p:nvSpPr>
        <p:spPr bwMode="auto">
          <a:xfrm>
            <a:off x="1187450" y="3068638"/>
            <a:ext cx="1117600" cy="1223962"/>
          </a:xfrm>
          <a:prstGeom prst="rect">
            <a:avLst/>
          </a:prstGeom>
          <a:solidFill>
            <a:srgbClr val="DBFAA4"/>
          </a:solidFill>
          <a:ln w="9525">
            <a:noFill/>
            <a:miter lim="800000"/>
            <a:headEnd/>
            <a:tailEnd/>
          </a:ln>
        </p:spPr>
        <p:txBody>
          <a:bodyPr lIns="90487" tIns="44450" rIns="90487" bIns="44450" anchor="ctr"/>
          <a:lstStyle/>
          <a:p>
            <a:pPr algn="ctr" eaLnBrk="0" hangingPunct="0"/>
            <a:r>
              <a:rPr lang="hu-HU" sz="1100"/>
              <a:t>Vállalati technológia és architektúra</a:t>
            </a:r>
          </a:p>
        </p:txBody>
      </p:sp>
      <p:sp>
        <p:nvSpPr>
          <p:cNvPr id="18442" name="Téglalap 13"/>
          <p:cNvSpPr>
            <a:spLocks noChangeArrowheads="1"/>
          </p:cNvSpPr>
          <p:nvPr/>
        </p:nvSpPr>
        <p:spPr bwMode="auto">
          <a:xfrm>
            <a:off x="2484438" y="3079750"/>
            <a:ext cx="1116012" cy="1223963"/>
          </a:xfrm>
          <a:prstGeom prst="rect">
            <a:avLst/>
          </a:prstGeom>
          <a:solidFill>
            <a:srgbClr val="DBFAA4"/>
          </a:solidFill>
          <a:ln w="9525">
            <a:noFill/>
            <a:miter lim="800000"/>
            <a:headEnd/>
            <a:tailEnd/>
          </a:ln>
        </p:spPr>
        <p:txBody>
          <a:bodyPr lIns="90487" tIns="44450" rIns="90487" bIns="44450" anchor="ctr"/>
          <a:lstStyle/>
          <a:p>
            <a:pPr algn="ctr" eaLnBrk="0" hangingPunct="0"/>
            <a:r>
              <a:rPr lang="hu-HU" sz="1100"/>
              <a:t>Vállalati szervezet és kultúra</a:t>
            </a:r>
          </a:p>
        </p:txBody>
      </p:sp>
      <p:sp>
        <p:nvSpPr>
          <p:cNvPr id="15" name="Téglalap 14"/>
          <p:cNvSpPr/>
          <p:nvPr/>
        </p:nvSpPr>
        <p:spPr bwMode="auto">
          <a:xfrm>
            <a:off x="7451725" y="2451100"/>
            <a:ext cx="433388" cy="1223963"/>
          </a:xfrm>
          <a:prstGeom prst="rect">
            <a:avLst/>
          </a:prstGeom>
          <a:solidFill>
            <a:srgbClr val="DBFAA4"/>
          </a:solidFill>
          <a:ln>
            <a:noFill/>
          </a:ln>
          <a:effectLst/>
          <a:extLst/>
        </p:spPr>
        <p:txBody>
          <a:bodyPr vert="vert" lIns="90487" tIns="44450" rIns="90487" bIns="44450" anchor="ctr"/>
          <a:lstStyle/>
          <a:p>
            <a:pPr algn="ctr" eaLnBrk="0" hangingPunct="0">
              <a:defRPr/>
            </a:pPr>
            <a:r>
              <a:rPr lang="hu-HU" sz="1100" dirty="0">
                <a:cs typeface="+mn-cs"/>
              </a:rPr>
              <a:t>IT infrastruktúra</a:t>
            </a:r>
          </a:p>
        </p:txBody>
      </p:sp>
      <p:sp>
        <p:nvSpPr>
          <p:cNvPr id="16" name="Téglalap 15"/>
          <p:cNvSpPr/>
          <p:nvPr/>
        </p:nvSpPr>
        <p:spPr bwMode="auto">
          <a:xfrm>
            <a:off x="7451725" y="4005263"/>
            <a:ext cx="433388" cy="1223962"/>
          </a:xfrm>
          <a:prstGeom prst="rect">
            <a:avLst/>
          </a:prstGeom>
          <a:solidFill>
            <a:srgbClr val="DBFAA4"/>
          </a:solidFill>
          <a:ln>
            <a:noFill/>
          </a:ln>
          <a:effectLst/>
          <a:extLst/>
        </p:spPr>
        <p:txBody>
          <a:bodyPr vert="vert" lIns="90487" tIns="44450" rIns="90487" bIns="44450" anchor="ctr"/>
          <a:lstStyle/>
          <a:p>
            <a:pPr algn="ctr" eaLnBrk="0" hangingPunct="0">
              <a:defRPr/>
            </a:pPr>
            <a:r>
              <a:rPr lang="hu-HU" sz="1100" dirty="0">
                <a:cs typeface="+mn-cs"/>
              </a:rPr>
              <a:t>IT üzemeltetés és támogatás</a:t>
            </a:r>
          </a:p>
        </p:txBody>
      </p:sp>
      <p:sp>
        <p:nvSpPr>
          <p:cNvPr id="17" name="Téglalap 16"/>
          <p:cNvSpPr/>
          <p:nvPr/>
        </p:nvSpPr>
        <p:spPr bwMode="auto">
          <a:xfrm>
            <a:off x="8027988" y="2924175"/>
            <a:ext cx="431800" cy="1692275"/>
          </a:xfrm>
          <a:prstGeom prst="rect">
            <a:avLst/>
          </a:prstGeom>
          <a:noFill/>
          <a:ln>
            <a:noFill/>
          </a:ln>
          <a:effectLst/>
          <a:extLst/>
        </p:spPr>
        <p:txBody>
          <a:bodyPr vert="vert" lIns="90487" tIns="44450" rIns="90487" bIns="44450" anchor="ctr"/>
          <a:lstStyle/>
          <a:p>
            <a:pPr algn="ctr" eaLnBrk="0" hangingPunct="0">
              <a:defRPr/>
            </a:pPr>
            <a:r>
              <a:rPr lang="hu-HU" sz="1100" dirty="0">
                <a:cs typeface="+mn-cs"/>
              </a:rPr>
              <a:t>IT környezet</a:t>
            </a:r>
          </a:p>
        </p:txBody>
      </p:sp>
      <p:sp>
        <p:nvSpPr>
          <p:cNvPr id="18" name="Téglalap 17"/>
          <p:cNvSpPr/>
          <p:nvPr/>
        </p:nvSpPr>
        <p:spPr bwMode="auto">
          <a:xfrm>
            <a:off x="112575" y="2492896"/>
            <a:ext cx="354969" cy="1692188"/>
          </a:xfrm>
          <a:prstGeom prst="rect">
            <a:avLst/>
          </a:prstGeom>
          <a:noFill/>
          <a:ln>
            <a:noFill/>
          </a:ln>
          <a:effectLst/>
          <a:extLst/>
        </p:spPr>
        <p:txBody>
          <a:bodyPr vert="vert270" lIns="90487" tIns="44450" rIns="90487" bIns="44450" anchor="ctr"/>
          <a:lstStyle/>
          <a:p>
            <a:pPr algn="ctr" eaLnBrk="0" hangingPunct="0">
              <a:defRPr/>
            </a:pPr>
            <a:r>
              <a:rPr lang="hu-HU" sz="1100" dirty="0">
                <a:cs typeface="+mn-cs"/>
              </a:rPr>
              <a:t>Üzleti környezet</a:t>
            </a:r>
          </a:p>
        </p:txBody>
      </p:sp>
      <p:sp>
        <p:nvSpPr>
          <p:cNvPr id="19" name="Téglalap 18"/>
          <p:cNvSpPr/>
          <p:nvPr/>
        </p:nvSpPr>
        <p:spPr bwMode="auto">
          <a:xfrm>
            <a:off x="467544" y="1880828"/>
            <a:ext cx="432048" cy="1224136"/>
          </a:xfrm>
          <a:prstGeom prst="rect">
            <a:avLst/>
          </a:prstGeom>
          <a:solidFill>
            <a:srgbClr val="DBFAA4"/>
          </a:solidFill>
          <a:ln>
            <a:noFill/>
          </a:ln>
          <a:effectLst/>
          <a:extLst/>
        </p:spPr>
        <p:txBody>
          <a:bodyPr vert="vert270" lIns="90487" tIns="44450" rIns="90487" bIns="44450" anchor="ctr"/>
          <a:lstStyle/>
          <a:p>
            <a:pPr algn="ctr" eaLnBrk="0" hangingPunct="0">
              <a:defRPr/>
            </a:pPr>
            <a:r>
              <a:rPr lang="hu-HU" sz="1100" dirty="0">
                <a:cs typeface="+mn-cs"/>
              </a:rPr>
              <a:t>Üzleti/szervezeti funkciók</a:t>
            </a:r>
          </a:p>
        </p:txBody>
      </p:sp>
      <p:sp>
        <p:nvSpPr>
          <p:cNvPr id="20" name="Téglalap 19"/>
          <p:cNvSpPr/>
          <p:nvPr/>
        </p:nvSpPr>
        <p:spPr bwMode="auto">
          <a:xfrm>
            <a:off x="467544" y="3573016"/>
            <a:ext cx="504056" cy="1368152"/>
          </a:xfrm>
          <a:prstGeom prst="rect">
            <a:avLst/>
          </a:prstGeom>
          <a:solidFill>
            <a:srgbClr val="DBFAA4"/>
          </a:solidFill>
          <a:ln>
            <a:noFill/>
          </a:ln>
          <a:effectLst/>
          <a:extLst/>
        </p:spPr>
        <p:txBody>
          <a:bodyPr vert="vert270" lIns="90487" tIns="44450" rIns="90487" bIns="44450" anchor="ctr"/>
          <a:lstStyle/>
          <a:p>
            <a:pPr algn="ctr" eaLnBrk="0" hangingPunct="0">
              <a:defRPr/>
            </a:pPr>
            <a:r>
              <a:rPr lang="hu-HU" sz="1100" dirty="0">
                <a:cs typeface="+mn-cs"/>
              </a:rPr>
              <a:t>Üzleti/szervezeti végfelhasználók</a:t>
            </a:r>
          </a:p>
        </p:txBody>
      </p:sp>
      <p:grpSp>
        <p:nvGrpSpPr>
          <p:cNvPr id="18449" name="Csoportba foglalás 6"/>
          <p:cNvGrpSpPr>
            <a:grpSpLocks/>
          </p:cNvGrpSpPr>
          <p:nvPr/>
        </p:nvGrpSpPr>
        <p:grpSpPr bwMode="auto">
          <a:xfrm>
            <a:off x="3616325" y="2846388"/>
            <a:ext cx="3725863" cy="1692275"/>
            <a:chOff x="3581507" y="3104964"/>
            <a:chExt cx="3726797" cy="1692188"/>
          </a:xfrm>
        </p:grpSpPr>
        <p:sp>
          <p:nvSpPr>
            <p:cNvPr id="18453" name="Téglalap 5"/>
            <p:cNvSpPr>
              <a:spLocks noChangeArrowheads="1"/>
            </p:cNvSpPr>
            <p:nvPr/>
          </p:nvSpPr>
          <p:spPr bwMode="auto">
            <a:xfrm>
              <a:off x="3600658" y="3104964"/>
              <a:ext cx="3707646" cy="1692188"/>
            </a:xfrm>
            <a:prstGeom prst="rect">
              <a:avLst/>
            </a:prstGeom>
            <a:noFill/>
            <a:ln w="12700" algn="ctr">
              <a:solidFill>
                <a:schemeClr val="tx1"/>
              </a:solidFill>
              <a:round/>
              <a:headEnd type="none" w="sm" len="sm"/>
              <a:tailEnd type="none" w="sm" len="sm"/>
            </a:ln>
          </p:spPr>
          <p:txBody>
            <a:bodyPr lIns="90487" tIns="44450" rIns="90487" bIns="44450"/>
            <a:lstStyle/>
            <a:p>
              <a:pPr eaLnBrk="0" hangingPunct="0"/>
              <a:endParaRPr lang="en-US"/>
            </a:p>
          </p:txBody>
        </p:sp>
        <p:sp>
          <p:nvSpPr>
            <p:cNvPr id="18454" name="Szövegdoboz 21"/>
            <p:cNvSpPr txBox="1">
              <a:spLocks noChangeArrowheads="1"/>
            </p:cNvSpPr>
            <p:nvPr/>
          </p:nvSpPr>
          <p:spPr bwMode="auto">
            <a:xfrm>
              <a:off x="3600658" y="3114341"/>
              <a:ext cx="3707646" cy="307777"/>
            </a:xfrm>
            <a:prstGeom prst="rect">
              <a:avLst/>
            </a:prstGeom>
            <a:noFill/>
            <a:ln w="9525">
              <a:noFill/>
              <a:miter lim="800000"/>
              <a:headEnd/>
              <a:tailEnd/>
            </a:ln>
          </p:spPr>
          <p:txBody>
            <a:bodyPr>
              <a:spAutoFit/>
            </a:bodyPr>
            <a:lstStyle/>
            <a:p>
              <a:pPr algn="ctr" eaLnBrk="0" hangingPunct="0"/>
              <a:r>
                <a:rPr lang="hu-HU"/>
                <a:t>Üzleti alkalmazási rendszerek</a:t>
              </a:r>
            </a:p>
          </p:txBody>
        </p:sp>
        <p:sp>
          <p:nvSpPr>
            <p:cNvPr id="18455" name="Téglalap 22"/>
            <p:cNvSpPr>
              <a:spLocks noChangeArrowheads="1"/>
            </p:cNvSpPr>
            <p:nvPr/>
          </p:nvSpPr>
          <p:spPr bwMode="auto">
            <a:xfrm>
              <a:off x="3581507" y="3392996"/>
              <a:ext cx="1116890" cy="1224136"/>
            </a:xfrm>
            <a:prstGeom prst="rect">
              <a:avLst/>
            </a:prstGeom>
            <a:solidFill>
              <a:srgbClr val="DBFAA4"/>
            </a:solidFill>
            <a:ln w="9525">
              <a:noFill/>
              <a:miter lim="800000"/>
              <a:headEnd/>
              <a:tailEnd/>
            </a:ln>
          </p:spPr>
          <p:txBody>
            <a:bodyPr lIns="90487" tIns="44450" rIns="90487" bIns="44450" anchor="ctr"/>
            <a:lstStyle/>
            <a:p>
              <a:pPr algn="ctr" eaLnBrk="0" hangingPunct="0"/>
              <a:r>
                <a:rPr lang="hu-HU" sz="1100"/>
                <a:t>Tranzakció központú alkalmazások</a:t>
              </a:r>
            </a:p>
          </p:txBody>
        </p:sp>
        <p:sp>
          <p:nvSpPr>
            <p:cNvPr id="18456" name="Téglalap 23"/>
            <p:cNvSpPr>
              <a:spLocks noChangeArrowheads="1"/>
            </p:cNvSpPr>
            <p:nvPr/>
          </p:nvSpPr>
          <p:spPr bwMode="auto">
            <a:xfrm>
              <a:off x="4896036" y="3422118"/>
              <a:ext cx="1116890" cy="1224136"/>
            </a:xfrm>
            <a:prstGeom prst="rect">
              <a:avLst/>
            </a:prstGeom>
            <a:solidFill>
              <a:srgbClr val="DBFAA4"/>
            </a:solidFill>
            <a:ln w="9525">
              <a:noFill/>
              <a:miter lim="800000"/>
              <a:headEnd/>
              <a:tailEnd/>
            </a:ln>
          </p:spPr>
          <p:txBody>
            <a:bodyPr lIns="90487" tIns="44450" rIns="90487" bIns="44450" anchor="ctr"/>
            <a:lstStyle/>
            <a:p>
              <a:pPr algn="ctr" eaLnBrk="0" hangingPunct="0"/>
              <a:r>
                <a:rPr lang="hu-HU" sz="1100"/>
                <a:t>Működést támogató alkalmazások</a:t>
              </a:r>
            </a:p>
          </p:txBody>
        </p:sp>
        <p:sp>
          <p:nvSpPr>
            <p:cNvPr id="18457" name="Téglalap 24"/>
            <p:cNvSpPr>
              <a:spLocks noChangeArrowheads="1"/>
            </p:cNvSpPr>
            <p:nvPr/>
          </p:nvSpPr>
          <p:spPr bwMode="auto">
            <a:xfrm>
              <a:off x="6173795" y="3392996"/>
              <a:ext cx="1116890" cy="1224136"/>
            </a:xfrm>
            <a:prstGeom prst="rect">
              <a:avLst/>
            </a:prstGeom>
            <a:solidFill>
              <a:srgbClr val="DBFAA4"/>
            </a:solidFill>
            <a:ln w="9525">
              <a:noFill/>
              <a:miter lim="800000"/>
              <a:headEnd/>
              <a:tailEnd/>
            </a:ln>
          </p:spPr>
          <p:txBody>
            <a:bodyPr lIns="90487" tIns="44450" rIns="90487" bIns="44450" anchor="ctr"/>
            <a:lstStyle/>
            <a:p>
              <a:pPr algn="ctr" eaLnBrk="0" hangingPunct="0"/>
              <a:r>
                <a:rPr lang="hu-HU" sz="1100"/>
                <a:t>Döntés támogató alkalmazások (EDW, BI, Analízis)</a:t>
              </a:r>
            </a:p>
          </p:txBody>
        </p:sp>
      </p:grpSp>
      <p:sp>
        <p:nvSpPr>
          <p:cNvPr id="18450" name="Téglalap 26"/>
          <p:cNvSpPr>
            <a:spLocks noChangeArrowheads="1"/>
          </p:cNvSpPr>
          <p:nvPr/>
        </p:nvSpPr>
        <p:spPr bwMode="auto">
          <a:xfrm>
            <a:off x="1766888" y="4538663"/>
            <a:ext cx="5183187" cy="431800"/>
          </a:xfrm>
          <a:prstGeom prst="rect">
            <a:avLst/>
          </a:prstGeom>
          <a:solidFill>
            <a:srgbClr val="DBFAA4"/>
          </a:solidFill>
          <a:ln w="9525">
            <a:noFill/>
            <a:miter lim="800000"/>
            <a:headEnd/>
            <a:tailEnd/>
          </a:ln>
        </p:spPr>
        <p:txBody>
          <a:bodyPr lIns="90487" tIns="44450" rIns="90487" bIns="44450" anchor="ctr"/>
          <a:lstStyle/>
          <a:p>
            <a:pPr algn="ctr" eaLnBrk="0" hangingPunct="0"/>
            <a:r>
              <a:rPr lang="hu-HU"/>
              <a:t>Vállalati adatmodell és adattárolók</a:t>
            </a:r>
          </a:p>
        </p:txBody>
      </p:sp>
      <p:sp>
        <p:nvSpPr>
          <p:cNvPr id="18451" name="Téglalap 27"/>
          <p:cNvSpPr>
            <a:spLocks noChangeArrowheads="1"/>
          </p:cNvSpPr>
          <p:nvPr/>
        </p:nvSpPr>
        <p:spPr bwMode="auto">
          <a:xfrm>
            <a:off x="1790700" y="5084763"/>
            <a:ext cx="5184775" cy="431800"/>
          </a:xfrm>
          <a:prstGeom prst="rect">
            <a:avLst/>
          </a:prstGeom>
          <a:solidFill>
            <a:srgbClr val="DBFAA4"/>
          </a:solidFill>
          <a:ln w="9525">
            <a:noFill/>
            <a:miter lim="800000"/>
            <a:headEnd/>
            <a:tailEnd/>
          </a:ln>
        </p:spPr>
        <p:txBody>
          <a:bodyPr lIns="90487" tIns="44450" rIns="90487" bIns="44450" anchor="ctr"/>
          <a:lstStyle/>
          <a:p>
            <a:pPr algn="ctr" eaLnBrk="0" hangingPunct="0"/>
            <a:r>
              <a:rPr lang="hu-HU"/>
              <a:t>Információ életciklus kezelés</a:t>
            </a:r>
          </a:p>
        </p:txBody>
      </p:sp>
      <p:sp>
        <p:nvSpPr>
          <p:cNvPr id="18452" name="Téglalap 28"/>
          <p:cNvSpPr>
            <a:spLocks noChangeArrowheads="1"/>
          </p:cNvSpPr>
          <p:nvPr/>
        </p:nvSpPr>
        <p:spPr bwMode="auto">
          <a:xfrm>
            <a:off x="1757363" y="5661025"/>
            <a:ext cx="5184775" cy="431800"/>
          </a:xfrm>
          <a:prstGeom prst="rect">
            <a:avLst/>
          </a:prstGeom>
          <a:solidFill>
            <a:srgbClr val="DBFAA4"/>
          </a:solidFill>
          <a:ln w="9525">
            <a:noFill/>
            <a:miter lim="800000"/>
            <a:headEnd/>
            <a:tailEnd/>
          </a:ln>
        </p:spPr>
        <p:txBody>
          <a:bodyPr lIns="90487" tIns="44450" rIns="90487" bIns="44450" anchor="ctr"/>
          <a:lstStyle/>
          <a:p>
            <a:pPr algn="ctr" eaLnBrk="0" hangingPunct="0"/>
            <a:r>
              <a:rPr lang="hu-HU"/>
              <a:t>Szabályozás (hatóságok) és szabályszerűség</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ím 2"/>
          <p:cNvSpPr>
            <a:spLocks noGrp="1"/>
          </p:cNvSpPr>
          <p:nvPr>
            <p:ph type="title"/>
          </p:nvPr>
        </p:nvSpPr>
        <p:spPr/>
        <p:txBody>
          <a:bodyPr/>
          <a:lstStyle/>
          <a:p>
            <a:r>
              <a:rPr lang="hu-HU" sz="2800" smtClean="0"/>
              <a:t>A nagyméretű adatok kezelésének új megközelítései vállalati környezetben</a:t>
            </a:r>
          </a:p>
        </p:txBody>
      </p:sp>
      <p:sp>
        <p:nvSpPr>
          <p:cNvPr id="20482" name="Tartalom helye 3"/>
          <p:cNvSpPr>
            <a:spLocks noGrp="1"/>
          </p:cNvSpPr>
          <p:nvPr>
            <p:ph idx="1"/>
          </p:nvPr>
        </p:nvSpPr>
        <p:spPr/>
        <p:txBody>
          <a:bodyPr/>
          <a:lstStyle/>
          <a:p>
            <a:r>
              <a:rPr lang="hu-HU" smtClean="0"/>
              <a:t>Hagyományos (vállalati) információrendszerek információkezelése</a:t>
            </a:r>
          </a:p>
          <a:p>
            <a:pPr lvl="1"/>
            <a:r>
              <a:rPr lang="hu-HU" smtClean="0"/>
              <a:t>Strukturált adatok, tárolva:</a:t>
            </a:r>
          </a:p>
          <a:p>
            <a:pPr lvl="2"/>
            <a:r>
              <a:rPr lang="hu-HU" smtClean="0"/>
              <a:t>Relációs adatbázis-kezelő;</a:t>
            </a:r>
          </a:p>
          <a:p>
            <a:pPr lvl="2"/>
            <a:r>
              <a:rPr lang="hu-HU" smtClean="0"/>
              <a:t>Objektum-orientált adatbázis-kezelő;</a:t>
            </a:r>
          </a:p>
          <a:p>
            <a:pPr lvl="2"/>
            <a:r>
              <a:rPr lang="hu-HU" smtClean="0"/>
              <a:t>Hálós adatbázis;</a:t>
            </a:r>
          </a:p>
          <a:p>
            <a:pPr lvl="2"/>
            <a:r>
              <a:rPr lang="hu-HU" smtClean="0"/>
              <a:t>Hierarchikus adatbázis</a:t>
            </a:r>
          </a:p>
          <a:p>
            <a:pPr lvl="2"/>
            <a:endParaRPr lang="hu-HU" smtClean="0"/>
          </a:p>
          <a:p>
            <a:pPr lvl="2"/>
            <a:endParaRPr lang="hu-HU" smtClean="0"/>
          </a:p>
          <a:p>
            <a:pPr lvl="1"/>
            <a:endParaRPr lang="hu-HU" smtClean="0"/>
          </a:p>
        </p:txBody>
      </p:sp>
      <p:sp>
        <p:nvSpPr>
          <p:cNvPr id="20483" name="Footer Placeholder 1"/>
          <p:cNvSpPr>
            <a:spLocks noGrp="1"/>
          </p:cNvSpPr>
          <p:nvPr>
            <p:ph type="ftr" sz="quarter" idx="11"/>
            <p:custDataLst>
              <p:tags r:id="rId2"/>
            </p:custDataLst>
          </p:nvPr>
        </p:nvSpPr>
        <p:spPr>
          <a:noFill/>
          <a:ln>
            <a:miter lim="800000"/>
            <a:headEnd/>
            <a:tailEnd/>
          </a:ln>
        </p:spPr>
        <p:txBody>
          <a:bodyPr/>
          <a:lstStyle/>
          <a:p>
            <a:r>
              <a:rPr lang="hu-HU" altLang="hu-HU" smtClean="0">
                <a:latin typeface="Arial" charset="0"/>
                <a:cs typeface="Arial" charset="0"/>
              </a:rPr>
              <a:t>ELTE,  Információs rendszerek tanszék, Dr. Molnár Bálint, tudományos főmunkatárs</a:t>
            </a:r>
          </a:p>
        </p:txBody>
      </p:sp>
      <p:sp>
        <p:nvSpPr>
          <p:cNvPr id="20484" name="Slide Number Placeholder 2"/>
          <p:cNvSpPr>
            <a:spLocks noGrp="1"/>
          </p:cNvSpPr>
          <p:nvPr>
            <p:ph type="sldNum" sz="quarter" idx="12"/>
            <p:custDataLst>
              <p:tags r:id="rId3"/>
            </p:custDataLst>
          </p:nvPr>
        </p:nvSpPr>
        <p:spPr>
          <a:noFill/>
          <a:ln>
            <a:miter lim="800000"/>
            <a:headEnd/>
            <a:tailEnd/>
          </a:ln>
        </p:spPr>
        <p:txBody>
          <a:bodyPr/>
          <a:lstStyle/>
          <a:p>
            <a:fld id="{E4958AFA-1D91-407B-9FBC-48A2979A1622}" type="slidenum">
              <a:rPr lang="en-US" altLang="hu-HU" smtClean="0">
                <a:latin typeface="Arial" charset="0"/>
                <a:cs typeface="Arial" charset="0"/>
              </a:rPr>
              <a:pPr/>
              <a:t>4</a:t>
            </a:fld>
            <a:endParaRPr lang="en-US" altLang="hu-HU" smtClean="0">
              <a:latin typeface="Arial" charset="0"/>
              <a:cs typeface="Arial" charset="0"/>
            </a:endParaRPr>
          </a:p>
        </p:txBody>
      </p:sp>
      <p:sp>
        <p:nvSpPr>
          <p:cNvPr id="20485" name="Rectangle 2"/>
          <p:cNvSpPr>
            <a:spLocks noChangeArrowheads="1"/>
          </p:cNvSpPr>
          <p:nvPr>
            <p:custDataLst>
              <p:tags r:id="rId4"/>
            </p:custDataLst>
          </p:nvPr>
        </p:nvSpPr>
        <p:spPr bwMode="auto">
          <a:xfrm>
            <a:off x="0" y="0"/>
            <a:ext cx="9144000" cy="457200"/>
          </a:xfrm>
          <a:prstGeom prst="rect">
            <a:avLst/>
          </a:prstGeom>
          <a:noFill/>
          <a:ln w="9525">
            <a:noFill/>
            <a:miter lim="800000"/>
            <a:headEnd/>
            <a:tailEnd/>
          </a:ln>
        </p:spPr>
        <p:txBody>
          <a:bodyPr wrap="none" lIns="90487" tIns="44450" rIns="90487" bIns="44450" anchor="ctr">
            <a:spAutoFit/>
          </a:bodyPr>
          <a:lstStyle/>
          <a:p>
            <a:pPr eaLnBrk="0" hangingPunct="0"/>
            <a:endParaRPr lang="en-GB" altLang="hu-HU"/>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ím 2"/>
          <p:cNvSpPr>
            <a:spLocks noGrp="1"/>
          </p:cNvSpPr>
          <p:nvPr>
            <p:ph type="title"/>
          </p:nvPr>
        </p:nvSpPr>
        <p:spPr/>
        <p:txBody>
          <a:bodyPr/>
          <a:lstStyle/>
          <a:p>
            <a:r>
              <a:rPr lang="hu-HU" sz="2800" smtClean="0"/>
              <a:t>A nagyméretű adatok kezelésének új megközelítései vállalati környezetben</a:t>
            </a:r>
          </a:p>
        </p:txBody>
      </p:sp>
      <p:sp>
        <p:nvSpPr>
          <p:cNvPr id="22530" name="Tartalom helye 3"/>
          <p:cNvSpPr>
            <a:spLocks noGrp="1"/>
          </p:cNvSpPr>
          <p:nvPr>
            <p:ph idx="1"/>
          </p:nvPr>
        </p:nvSpPr>
        <p:spPr/>
        <p:txBody>
          <a:bodyPr/>
          <a:lstStyle/>
          <a:p>
            <a:r>
              <a:rPr lang="hu-HU" smtClean="0"/>
              <a:t>Az adatok nagy része ma strukturálatlan formában keletkezik;</a:t>
            </a:r>
          </a:p>
          <a:p>
            <a:r>
              <a:rPr lang="hu-HU" smtClean="0"/>
              <a:t>Az adatok 85%-90%</a:t>
            </a:r>
          </a:p>
          <a:p>
            <a:r>
              <a:rPr lang="hu-HU" smtClean="0"/>
              <a:t>Ezeket az adatokat nem aknázzák ki:</a:t>
            </a:r>
          </a:p>
          <a:p>
            <a:pPr lvl="1"/>
            <a:r>
              <a:rPr lang="hu-HU" smtClean="0"/>
              <a:t>Nehéz elemezni (parsing);</a:t>
            </a:r>
          </a:p>
          <a:p>
            <a:pPr lvl="1"/>
            <a:r>
              <a:rPr lang="hu-HU" smtClean="0"/>
              <a:t>Modellezni;</a:t>
            </a:r>
          </a:p>
          <a:p>
            <a:pPr lvl="1"/>
            <a:r>
              <a:rPr lang="hu-HU" smtClean="0"/>
              <a:t>Értelmezni.</a:t>
            </a:r>
          </a:p>
          <a:p>
            <a:endParaRPr lang="hu-HU" smtClean="0"/>
          </a:p>
          <a:p>
            <a:pPr lvl="2"/>
            <a:endParaRPr lang="hu-HU" smtClean="0"/>
          </a:p>
          <a:p>
            <a:pPr lvl="1"/>
            <a:endParaRPr lang="hu-HU" smtClean="0"/>
          </a:p>
        </p:txBody>
      </p:sp>
      <p:sp>
        <p:nvSpPr>
          <p:cNvPr id="22531" name="Footer Placeholder 1"/>
          <p:cNvSpPr>
            <a:spLocks noGrp="1"/>
          </p:cNvSpPr>
          <p:nvPr>
            <p:ph type="ftr" sz="quarter" idx="11"/>
            <p:custDataLst>
              <p:tags r:id="rId2"/>
            </p:custDataLst>
          </p:nvPr>
        </p:nvSpPr>
        <p:spPr>
          <a:noFill/>
          <a:ln>
            <a:miter lim="800000"/>
            <a:headEnd/>
            <a:tailEnd/>
          </a:ln>
        </p:spPr>
        <p:txBody>
          <a:bodyPr/>
          <a:lstStyle/>
          <a:p>
            <a:r>
              <a:rPr lang="hu-HU" altLang="hu-HU" smtClean="0">
                <a:latin typeface="Arial" charset="0"/>
                <a:cs typeface="Arial" charset="0"/>
              </a:rPr>
              <a:t>ELTE,  Információs rendszerek tanszék, Dr. Molnár Bálint, tudományos főmunkatárs</a:t>
            </a:r>
          </a:p>
        </p:txBody>
      </p:sp>
      <p:sp>
        <p:nvSpPr>
          <p:cNvPr id="22532" name="Slide Number Placeholder 2"/>
          <p:cNvSpPr>
            <a:spLocks noGrp="1"/>
          </p:cNvSpPr>
          <p:nvPr>
            <p:ph type="sldNum" sz="quarter" idx="12"/>
            <p:custDataLst>
              <p:tags r:id="rId3"/>
            </p:custDataLst>
          </p:nvPr>
        </p:nvSpPr>
        <p:spPr>
          <a:noFill/>
          <a:ln>
            <a:miter lim="800000"/>
            <a:headEnd/>
            <a:tailEnd/>
          </a:ln>
        </p:spPr>
        <p:txBody>
          <a:bodyPr/>
          <a:lstStyle/>
          <a:p>
            <a:fld id="{BD3551E5-DE93-48E0-98B6-77B6175B0DDD}" type="slidenum">
              <a:rPr lang="en-US" altLang="hu-HU" smtClean="0">
                <a:latin typeface="Arial" charset="0"/>
                <a:cs typeface="Arial" charset="0"/>
              </a:rPr>
              <a:pPr/>
              <a:t>5</a:t>
            </a:fld>
            <a:endParaRPr lang="en-US" altLang="hu-HU" smtClean="0">
              <a:latin typeface="Arial" charset="0"/>
              <a:cs typeface="Arial" charset="0"/>
            </a:endParaRPr>
          </a:p>
        </p:txBody>
      </p:sp>
      <p:sp>
        <p:nvSpPr>
          <p:cNvPr id="22533" name="Rectangle 2"/>
          <p:cNvSpPr>
            <a:spLocks noChangeArrowheads="1"/>
          </p:cNvSpPr>
          <p:nvPr>
            <p:custDataLst>
              <p:tags r:id="rId4"/>
            </p:custDataLst>
          </p:nvPr>
        </p:nvSpPr>
        <p:spPr bwMode="auto">
          <a:xfrm>
            <a:off x="0" y="0"/>
            <a:ext cx="9144000" cy="457200"/>
          </a:xfrm>
          <a:prstGeom prst="rect">
            <a:avLst/>
          </a:prstGeom>
          <a:noFill/>
          <a:ln w="9525">
            <a:noFill/>
            <a:miter lim="800000"/>
            <a:headEnd/>
            <a:tailEnd/>
          </a:ln>
        </p:spPr>
        <p:txBody>
          <a:bodyPr wrap="none" lIns="90487" tIns="44450" rIns="90487" bIns="44450" anchor="ctr">
            <a:spAutoFit/>
          </a:bodyPr>
          <a:lstStyle/>
          <a:p>
            <a:pPr eaLnBrk="0" hangingPunct="0"/>
            <a:endParaRPr lang="en-GB" altLang="hu-HU"/>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ím 2"/>
          <p:cNvSpPr>
            <a:spLocks noGrp="1"/>
          </p:cNvSpPr>
          <p:nvPr>
            <p:ph type="title"/>
          </p:nvPr>
        </p:nvSpPr>
        <p:spPr/>
        <p:txBody>
          <a:bodyPr/>
          <a:lstStyle/>
          <a:p>
            <a:r>
              <a:rPr lang="hu-HU" sz="2800" smtClean="0"/>
              <a:t>A nagyméretű adatok kezelésének új megközelítései vállalati környezetben</a:t>
            </a:r>
          </a:p>
        </p:txBody>
      </p:sp>
      <p:sp>
        <p:nvSpPr>
          <p:cNvPr id="24578" name="Tartalom helye 3"/>
          <p:cNvSpPr>
            <a:spLocks noGrp="1"/>
          </p:cNvSpPr>
          <p:nvPr>
            <p:ph idx="1"/>
          </p:nvPr>
        </p:nvSpPr>
        <p:spPr/>
        <p:txBody>
          <a:bodyPr/>
          <a:lstStyle/>
          <a:p>
            <a:r>
              <a:rPr lang="hu-HU" dirty="0" smtClean="0"/>
              <a:t>A nagyméretű adatok keretében:</a:t>
            </a:r>
          </a:p>
          <a:p>
            <a:pPr lvl="1"/>
            <a:r>
              <a:rPr lang="hu-HU" dirty="0" smtClean="0"/>
              <a:t>A strukturált;</a:t>
            </a:r>
          </a:p>
          <a:p>
            <a:pPr lvl="1"/>
            <a:r>
              <a:rPr lang="hu-HU" dirty="0" smtClean="0"/>
              <a:t>Félig-strukturált;</a:t>
            </a:r>
          </a:p>
          <a:p>
            <a:pPr lvl="1"/>
            <a:r>
              <a:rPr lang="hu-HU" dirty="0" smtClean="0"/>
              <a:t>A strukturálatlan;</a:t>
            </a:r>
          </a:p>
          <a:p>
            <a:pPr lvl="1"/>
            <a:r>
              <a:rPr lang="hu-HU" dirty="0" smtClean="0"/>
              <a:t>A </a:t>
            </a:r>
            <a:r>
              <a:rPr lang="hu-HU" u="sng" dirty="0" err="1" smtClean="0"/>
              <a:t>polistrukturál</a:t>
            </a:r>
            <a:r>
              <a:rPr lang="hu-HU" dirty="0" err="1" smtClean="0"/>
              <a:t>t</a:t>
            </a:r>
            <a:r>
              <a:rPr lang="hu-HU" dirty="0" smtClean="0"/>
              <a:t> adatokat is kezelni kell.</a:t>
            </a:r>
          </a:p>
          <a:p>
            <a:pPr lvl="2"/>
            <a:r>
              <a:rPr lang="hu-HU" dirty="0" smtClean="0"/>
              <a:t>Pl.: e-levél, web lap tartalom, videó, </a:t>
            </a:r>
            <a:r>
              <a:rPr lang="hu-HU" dirty="0" err="1" smtClean="0"/>
              <a:t>audió</a:t>
            </a:r>
            <a:r>
              <a:rPr lang="hu-HU" dirty="0" smtClean="0"/>
              <a:t> stb.</a:t>
            </a:r>
          </a:p>
          <a:p>
            <a:pPr lvl="2"/>
            <a:r>
              <a:rPr lang="hu-HU" dirty="0" smtClean="0"/>
              <a:t>Adatbázis tartalom, napló állományok, XML állományok, strukturálatlan szöveges dokumentumok, web lapok, grafikák.</a:t>
            </a:r>
          </a:p>
          <a:p>
            <a:pPr lvl="2"/>
            <a:endParaRPr lang="hu-HU" dirty="0" smtClean="0"/>
          </a:p>
          <a:p>
            <a:pPr lvl="2"/>
            <a:endParaRPr lang="hu-HU" dirty="0" smtClean="0"/>
          </a:p>
          <a:p>
            <a:pPr lvl="1"/>
            <a:endParaRPr lang="hu-HU" dirty="0" smtClean="0"/>
          </a:p>
        </p:txBody>
      </p:sp>
      <p:sp>
        <p:nvSpPr>
          <p:cNvPr id="24579" name="Footer Placeholder 1"/>
          <p:cNvSpPr>
            <a:spLocks noGrp="1"/>
          </p:cNvSpPr>
          <p:nvPr>
            <p:ph type="ftr" sz="quarter" idx="11"/>
            <p:custDataLst>
              <p:tags r:id="rId2"/>
            </p:custDataLst>
          </p:nvPr>
        </p:nvSpPr>
        <p:spPr>
          <a:noFill/>
          <a:ln>
            <a:miter lim="800000"/>
            <a:headEnd/>
            <a:tailEnd/>
          </a:ln>
        </p:spPr>
        <p:txBody>
          <a:bodyPr/>
          <a:lstStyle/>
          <a:p>
            <a:r>
              <a:rPr lang="hu-HU" altLang="hu-HU" smtClean="0">
                <a:latin typeface="Arial" charset="0"/>
                <a:cs typeface="Arial" charset="0"/>
              </a:rPr>
              <a:t>ELTE,  Információs rendszerek tanszék, Dr. Molnár Bálint, tudományos főmunkatárs</a:t>
            </a:r>
          </a:p>
        </p:txBody>
      </p:sp>
      <p:sp>
        <p:nvSpPr>
          <p:cNvPr id="24580" name="Slide Number Placeholder 2"/>
          <p:cNvSpPr>
            <a:spLocks noGrp="1"/>
          </p:cNvSpPr>
          <p:nvPr>
            <p:ph type="sldNum" sz="quarter" idx="12"/>
            <p:custDataLst>
              <p:tags r:id="rId3"/>
            </p:custDataLst>
          </p:nvPr>
        </p:nvSpPr>
        <p:spPr>
          <a:noFill/>
          <a:ln>
            <a:miter lim="800000"/>
            <a:headEnd/>
            <a:tailEnd/>
          </a:ln>
        </p:spPr>
        <p:txBody>
          <a:bodyPr/>
          <a:lstStyle/>
          <a:p>
            <a:fld id="{6218AA8D-B2DC-48BF-8DDC-112313528F1A}" type="slidenum">
              <a:rPr lang="en-US" altLang="hu-HU" smtClean="0">
                <a:latin typeface="Arial" charset="0"/>
                <a:cs typeface="Arial" charset="0"/>
              </a:rPr>
              <a:pPr/>
              <a:t>6</a:t>
            </a:fld>
            <a:endParaRPr lang="en-US" altLang="hu-HU" smtClean="0">
              <a:latin typeface="Arial" charset="0"/>
              <a:cs typeface="Arial" charset="0"/>
            </a:endParaRPr>
          </a:p>
        </p:txBody>
      </p:sp>
      <p:sp>
        <p:nvSpPr>
          <p:cNvPr id="24581" name="Rectangle 2"/>
          <p:cNvSpPr>
            <a:spLocks noChangeArrowheads="1"/>
          </p:cNvSpPr>
          <p:nvPr>
            <p:custDataLst>
              <p:tags r:id="rId4"/>
            </p:custDataLst>
          </p:nvPr>
        </p:nvSpPr>
        <p:spPr bwMode="auto">
          <a:xfrm>
            <a:off x="0" y="0"/>
            <a:ext cx="9144000" cy="457200"/>
          </a:xfrm>
          <a:prstGeom prst="rect">
            <a:avLst/>
          </a:prstGeom>
          <a:noFill/>
          <a:ln w="9525">
            <a:noFill/>
            <a:miter lim="800000"/>
            <a:headEnd/>
            <a:tailEnd/>
          </a:ln>
        </p:spPr>
        <p:txBody>
          <a:bodyPr wrap="none" lIns="90487" tIns="44450" rIns="90487" bIns="44450" anchor="ctr">
            <a:spAutoFit/>
          </a:bodyPr>
          <a:lstStyle/>
          <a:p>
            <a:pPr eaLnBrk="0" hangingPunct="0"/>
            <a:endParaRPr lang="en-GB" altLang="hu-HU"/>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ím 2"/>
          <p:cNvSpPr>
            <a:spLocks noGrp="1"/>
          </p:cNvSpPr>
          <p:nvPr>
            <p:ph type="title"/>
          </p:nvPr>
        </p:nvSpPr>
        <p:spPr/>
        <p:txBody>
          <a:bodyPr/>
          <a:lstStyle/>
          <a:p>
            <a:r>
              <a:rPr lang="hu-HU" sz="2800" smtClean="0"/>
              <a:t>A nagyméretű adatok kezelésének új megközelítései vállalati környezetben</a:t>
            </a:r>
          </a:p>
        </p:txBody>
      </p:sp>
      <p:sp>
        <p:nvSpPr>
          <p:cNvPr id="4" name="Tartalom helye 3"/>
          <p:cNvSpPr>
            <a:spLocks noGrp="1"/>
          </p:cNvSpPr>
          <p:nvPr>
            <p:ph idx="1"/>
          </p:nvPr>
        </p:nvSpPr>
        <p:spPr/>
        <p:txBody>
          <a:bodyPr>
            <a:normAutofit fontScale="85000" lnSpcReduction="20000"/>
          </a:bodyPr>
          <a:lstStyle/>
          <a:p>
            <a:pPr>
              <a:defRPr/>
            </a:pPr>
            <a:r>
              <a:rPr lang="hu-HU" dirty="0" smtClean="0"/>
              <a:t>Skálázhatóság</a:t>
            </a:r>
          </a:p>
          <a:p>
            <a:pPr>
              <a:defRPr/>
            </a:pPr>
            <a:r>
              <a:rPr lang="hu-HU" dirty="0" smtClean="0"/>
              <a:t>Infrastruktúra menedzsment</a:t>
            </a:r>
          </a:p>
          <a:p>
            <a:pPr>
              <a:defRPr/>
            </a:pPr>
            <a:r>
              <a:rPr lang="hu-HU" dirty="0" smtClean="0"/>
              <a:t>Végfelhasználó kielégítő kiszolgálása</a:t>
            </a:r>
          </a:p>
          <a:p>
            <a:pPr>
              <a:defRPr/>
            </a:pPr>
            <a:r>
              <a:rPr lang="hu-HU" dirty="0" smtClean="0"/>
              <a:t>Adatmodellezés </a:t>
            </a:r>
            <a:r>
              <a:rPr lang="hu-HU" b="1" i="1" dirty="0" smtClean="0"/>
              <a:t>- </a:t>
            </a:r>
            <a:r>
              <a:rPr lang="hu-HU" b="1" i="1" dirty="0" err="1" smtClean="0"/>
              <a:t>NoSQL</a:t>
            </a:r>
            <a:r>
              <a:rPr lang="hu-HU" b="1" i="1" dirty="0" smtClean="0"/>
              <a:t> adatbázisok kifejlesztése</a:t>
            </a:r>
          </a:p>
          <a:p>
            <a:pPr>
              <a:defRPr/>
            </a:pPr>
            <a:r>
              <a:rPr lang="hu-HU" dirty="0"/>
              <a:t>ETL (</a:t>
            </a:r>
            <a:r>
              <a:rPr lang="hu-HU" dirty="0" err="1"/>
              <a:t>Extract-Transform-Load</a:t>
            </a:r>
            <a:r>
              <a:rPr lang="hu-HU" dirty="0" smtClean="0"/>
              <a:t>) vállalati adattárházak hagyományos megoldásai – szűk keresztmetszet félig-strukturált adatok céljaira.</a:t>
            </a:r>
          </a:p>
          <a:p>
            <a:pPr lvl="1">
              <a:defRPr/>
            </a:pPr>
            <a:r>
              <a:rPr lang="hu-HU" dirty="0" smtClean="0"/>
              <a:t>Adatok felfalása (</a:t>
            </a:r>
            <a:r>
              <a:rPr lang="hu-HU" dirty="0" err="1" smtClean="0"/>
              <a:t>data</a:t>
            </a:r>
            <a:r>
              <a:rPr lang="hu-HU" dirty="0" smtClean="0"/>
              <a:t> </a:t>
            </a:r>
            <a:r>
              <a:rPr lang="hu-HU" dirty="0" err="1" smtClean="0"/>
              <a:t>ingestion</a:t>
            </a:r>
            <a:r>
              <a:rPr lang="hu-HU" dirty="0" smtClean="0"/>
              <a:t>)</a:t>
            </a:r>
          </a:p>
          <a:p>
            <a:pPr lvl="1">
              <a:defRPr/>
            </a:pPr>
            <a:r>
              <a:rPr lang="hu-HU" dirty="0" err="1" smtClean="0"/>
              <a:t>Map-reduce</a:t>
            </a:r>
            <a:r>
              <a:rPr lang="hu-HU" dirty="0" smtClean="0"/>
              <a:t> technológia a párhuzamos feldolgozásra (funkcionális programozás)</a:t>
            </a:r>
          </a:p>
          <a:p>
            <a:pPr lvl="1">
              <a:defRPr/>
            </a:pPr>
            <a:endParaRPr lang="hu-HU" dirty="0" smtClean="0"/>
          </a:p>
          <a:p>
            <a:pPr lvl="1">
              <a:defRPr/>
            </a:pPr>
            <a:endParaRPr lang="hu-HU" dirty="0"/>
          </a:p>
        </p:txBody>
      </p:sp>
      <p:sp>
        <p:nvSpPr>
          <p:cNvPr id="26627" name="Footer Placeholder 1"/>
          <p:cNvSpPr>
            <a:spLocks noGrp="1"/>
          </p:cNvSpPr>
          <p:nvPr>
            <p:ph type="ftr" sz="quarter" idx="11"/>
            <p:custDataLst>
              <p:tags r:id="rId2"/>
            </p:custDataLst>
          </p:nvPr>
        </p:nvSpPr>
        <p:spPr>
          <a:noFill/>
          <a:ln>
            <a:miter lim="800000"/>
            <a:headEnd/>
            <a:tailEnd/>
          </a:ln>
        </p:spPr>
        <p:txBody>
          <a:bodyPr/>
          <a:lstStyle/>
          <a:p>
            <a:r>
              <a:rPr lang="hu-HU" altLang="hu-HU" smtClean="0">
                <a:latin typeface="Arial" charset="0"/>
                <a:cs typeface="Arial" charset="0"/>
              </a:rPr>
              <a:t>ELTE,  Információs rendszerek tanszék, Dr. Molnár Bálint, tudományos főmunkatárs</a:t>
            </a:r>
          </a:p>
        </p:txBody>
      </p:sp>
      <p:sp>
        <p:nvSpPr>
          <p:cNvPr id="26628" name="Slide Number Placeholder 2"/>
          <p:cNvSpPr>
            <a:spLocks noGrp="1"/>
          </p:cNvSpPr>
          <p:nvPr>
            <p:ph type="sldNum" sz="quarter" idx="12"/>
            <p:custDataLst>
              <p:tags r:id="rId3"/>
            </p:custDataLst>
          </p:nvPr>
        </p:nvSpPr>
        <p:spPr>
          <a:noFill/>
          <a:ln>
            <a:miter lim="800000"/>
            <a:headEnd/>
            <a:tailEnd/>
          </a:ln>
        </p:spPr>
        <p:txBody>
          <a:bodyPr/>
          <a:lstStyle/>
          <a:p>
            <a:fld id="{BFE901FA-D59D-41AD-8AE8-6F7FB6B6CB6F}" type="slidenum">
              <a:rPr lang="en-US" altLang="hu-HU" smtClean="0">
                <a:latin typeface="Arial" charset="0"/>
                <a:cs typeface="Arial" charset="0"/>
              </a:rPr>
              <a:pPr/>
              <a:t>7</a:t>
            </a:fld>
            <a:endParaRPr lang="en-US" altLang="hu-HU" smtClean="0">
              <a:latin typeface="Arial" charset="0"/>
              <a:cs typeface="Arial" charset="0"/>
            </a:endParaRPr>
          </a:p>
        </p:txBody>
      </p:sp>
      <p:sp>
        <p:nvSpPr>
          <p:cNvPr id="26629" name="Rectangle 2"/>
          <p:cNvSpPr>
            <a:spLocks noChangeArrowheads="1"/>
          </p:cNvSpPr>
          <p:nvPr>
            <p:custDataLst>
              <p:tags r:id="rId4"/>
            </p:custDataLst>
          </p:nvPr>
        </p:nvSpPr>
        <p:spPr bwMode="auto">
          <a:xfrm>
            <a:off x="0" y="0"/>
            <a:ext cx="9144000" cy="457200"/>
          </a:xfrm>
          <a:prstGeom prst="rect">
            <a:avLst/>
          </a:prstGeom>
          <a:noFill/>
          <a:ln w="9525">
            <a:noFill/>
            <a:miter lim="800000"/>
            <a:headEnd/>
            <a:tailEnd/>
          </a:ln>
        </p:spPr>
        <p:txBody>
          <a:bodyPr wrap="none" lIns="90487" tIns="44450" rIns="90487" bIns="44450" anchor="ctr">
            <a:spAutoFit/>
          </a:bodyPr>
          <a:lstStyle/>
          <a:p>
            <a:pPr eaLnBrk="0" hangingPunct="0"/>
            <a:endParaRPr lang="en-GB" altLang="hu-HU"/>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custDataLst>
              <p:tags r:id="rId2"/>
            </p:custDataLst>
          </p:nvPr>
        </p:nvSpPr>
        <p:spPr/>
        <p:txBody>
          <a:bodyPr/>
          <a:lstStyle/>
          <a:p>
            <a:r>
              <a:rPr lang="hu-HU" altLang="hu-HU" sz="2800" dirty="0" smtClean="0"/>
              <a:t>Vállalati információrendszerek</a:t>
            </a:r>
          </a:p>
        </p:txBody>
      </p:sp>
      <p:sp>
        <p:nvSpPr>
          <p:cNvPr id="2" name="Tartalom helye 1"/>
          <p:cNvSpPr>
            <a:spLocks noGrp="1"/>
          </p:cNvSpPr>
          <p:nvPr>
            <p:ph idx="1"/>
          </p:nvPr>
        </p:nvSpPr>
        <p:spPr/>
        <p:txBody>
          <a:bodyPr/>
          <a:lstStyle/>
          <a:p>
            <a:r>
              <a:rPr lang="hu-HU" dirty="0" smtClean="0"/>
              <a:t>Az információrendszerek dokumentum központúvá válnak</a:t>
            </a:r>
          </a:p>
          <a:p>
            <a:r>
              <a:rPr lang="hu-HU" dirty="0" smtClean="0"/>
              <a:t>Nem csak a nagy mennyiség és méret, hanem az adatszerkezet típusok magas fokú heterogenitása is probléma.</a:t>
            </a:r>
          </a:p>
          <a:p>
            <a:r>
              <a:rPr lang="hu-HU" dirty="0" smtClean="0"/>
              <a:t>Hagyományos rendszerszervezési, elemzési és tervezési módszerek, információ kezelési eljárások nem kielégítőek</a:t>
            </a:r>
            <a:endParaRPr lang="hu-HU" dirty="0"/>
          </a:p>
        </p:txBody>
      </p:sp>
      <p:sp>
        <p:nvSpPr>
          <p:cNvPr id="28674" name="Footer Placeholder 2"/>
          <p:cNvSpPr>
            <a:spLocks noGrp="1"/>
          </p:cNvSpPr>
          <p:nvPr>
            <p:ph type="ftr" sz="quarter" idx="11"/>
            <p:custDataLst>
              <p:tags r:id="rId3"/>
            </p:custDataLst>
          </p:nvPr>
        </p:nvSpPr>
        <p:spPr>
          <a:noFill/>
          <a:ln>
            <a:miter lim="800000"/>
            <a:headEnd/>
            <a:tailEnd/>
          </a:ln>
        </p:spPr>
        <p:txBody>
          <a:bodyPr/>
          <a:lstStyle/>
          <a:p>
            <a:r>
              <a:rPr lang="hu-HU" altLang="hu-HU" smtClean="0">
                <a:latin typeface="Arial" charset="0"/>
                <a:cs typeface="Arial" charset="0"/>
              </a:rPr>
              <a:t>ELTE,  Információs rendszerek tanszék, Dr. Molnár Bálint, tudományos főmunkatárs</a:t>
            </a:r>
          </a:p>
        </p:txBody>
      </p:sp>
      <p:sp>
        <p:nvSpPr>
          <p:cNvPr id="28675" name="Slide Number Placeholder 3"/>
          <p:cNvSpPr>
            <a:spLocks noGrp="1"/>
          </p:cNvSpPr>
          <p:nvPr>
            <p:ph type="sldNum" sz="quarter" idx="12"/>
            <p:custDataLst>
              <p:tags r:id="rId4"/>
            </p:custDataLst>
          </p:nvPr>
        </p:nvSpPr>
        <p:spPr>
          <a:noFill/>
          <a:ln>
            <a:miter lim="800000"/>
            <a:headEnd/>
            <a:tailEnd/>
          </a:ln>
        </p:spPr>
        <p:txBody>
          <a:bodyPr/>
          <a:lstStyle/>
          <a:p>
            <a:fld id="{870A3835-B052-4F56-9A76-69F80A77F96F}" type="slidenum">
              <a:rPr lang="en-US" altLang="hu-HU" smtClean="0">
                <a:latin typeface="Arial" charset="0"/>
                <a:cs typeface="Arial" charset="0"/>
              </a:rPr>
              <a:pPr/>
              <a:t>8</a:t>
            </a:fld>
            <a:endParaRPr lang="en-US" altLang="hu-HU" smtClean="0">
              <a:latin typeface="Arial" charset="0"/>
              <a:cs typeface="Arial"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smtClean="0"/>
              <a:t>Adatbázisok evolúciója</a:t>
            </a:r>
            <a:endParaRPr lang="hu-HU" dirty="0"/>
          </a:p>
        </p:txBody>
      </p:sp>
      <p:sp>
        <p:nvSpPr>
          <p:cNvPr id="7" name="Tartalom helye 6"/>
          <p:cNvSpPr>
            <a:spLocks noGrp="1"/>
          </p:cNvSpPr>
          <p:nvPr>
            <p:ph idx="1"/>
          </p:nvPr>
        </p:nvSpPr>
        <p:spPr/>
        <p:txBody>
          <a:bodyPr>
            <a:normAutofit fontScale="92500"/>
          </a:bodyPr>
          <a:lstStyle/>
          <a:p>
            <a:r>
              <a:rPr lang="hu-HU" dirty="0" smtClean="0"/>
              <a:t>RDBMS (SQL, relációs adatbázis-kezelés)</a:t>
            </a:r>
          </a:p>
          <a:p>
            <a:r>
              <a:rPr lang="hu-HU" dirty="0" smtClean="0"/>
              <a:t>RDBMS oszlop-orientált (</a:t>
            </a:r>
            <a:r>
              <a:rPr lang="hu-HU" dirty="0" err="1" smtClean="0"/>
              <a:t>Sybase</a:t>
            </a:r>
            <a:r>
              <a:rPr lang="hu-HU" dirty="0" smtClean="0"/>
              <a:t> IQ/SAP)</a:t>
            </a:r>
          </a:p>
          <a:p>
            <a:pPr lvl="1"/>
            <a:r>
              <a:rPr lang="hu-HU" dirty="0" smtClean="0"/>
              <a:t>Teljesítmény: lekérdezések  </a:t>
            </a:r>
            <a:r>
              <a:rPr lang="hu-HU" b="1" dirty="0" smtClean="0"/>
              <a:t>kontra</a:t>
            </a:r>
            <a:r>
              <a:rPr lang="hu-HU" dirty="0" smtClean="0"/>
              <a:t> sor-orientált problémái </a:t>
            </a:r>
          </a:p>
          <a:p>
            <a:pPr lvl="1"/>
            <a:r>
              <a:rPr lang="hu-HU" dirty="0" smtClean="0"/>
              <a:t>Üzleti intelligencia igényei, egyéb adat analitika igények;</a:t>
            </a:r>
          </a:p>
          <a:p>
            <a:pPr lvl="1"/>
            <a:r>
              <a:rPr lang="hu-HU" dirty="0" smtClean="0"/>
              <a:t>Memória-alapú adatbázis kezelés (</a:t>
            </a:r>
            <a:r>
              <a:rPr lang="hu-HU" dirty="0" err="1" smtClean="0"/>
              <a:t>In-memory</a:t>
            </a:r>
            <a:r>
              <a:rPr lang="hu-HU" dirty="0" smtClean="0"/>
              <a:t>);</a:t>
            </a:r>
          </a:p>
          <a:p>
            <a:pPr lvl="1"/>
            <a:r>
              <a:rPr lang="hu-HU" dirty="0" err="1" smtClean="0"/>
              <a:t>Grid</a:t>
            </a:r>
            <a:r>
              <a:rPr lang="hu-HU" dirty="0" smtClean="0"/>
              <a:t> (homogén csomópontok) illetve számítási felhő (heterogén csomópontok)</a:t>
            </a:r>
            <a:endParaRPr lang="hu-HU" dirty="0"/>
          </a:p>
        </p:txBody>
      </p:sp>
      <p:sp>
        <p:nvSpPr>
          <p:cNvPr id="4" name="Élőláb helye 3"/>
          <p:cNvSpPr>
            <a:spLocks noGrp="1"/>
          </p:cNvSpPr>
          <p:nvPr>
            <p:ph type="ftr" sz="quarter" idx="11"/>
          </p:nvPr>
        </p:nvSpPr>
        <p:spPr/>
        <p:txBody>
          <a:bodyPr/>
          <a:lstStyle/>
          <a:p>
            <a:pPr>
              <a:defRPr/>
            </a:pPr>
            <a:r>
              <a:rPr lang="hu-HU" dirty="0" smtClean="0"/>
              <a:t>ELTE,  Információs rendszerek tanszék, Dr. Molnár Bálint, tudományos főmunkatárs</a:t>
            </a:r>
            <a:endParaRPr lang="hu-HU" dirty="0"/>
          </a:p>
        </p:txBody>
      </p:sp>
      <p:sp>
        <p:nvSpPr>
          <p:cNvPr id="5" name="Dia számának helye 4"/>
          <p:cNvSpPr>
            <a:spLocks noGrp="1"/>
          </p:cNvSpPr>
          <p:nvPr>
            <p:ph type="sldNum" sz="quarter" idx="12"/>
          </p:nvPr>
        </p:nvSpPr>
        <p:spPr/>
        <p:txBody>
          <a:bodyPr/>
          <a:lstStyle/>
          <a:p>
            <a:pPr>
              <a:defRPr/>
            </a:pPr>
            <a:fld id="{A951EEEF-9B05-47B8-8713-BC02B745D209}" type="slidenum">
              <a:rPr lang="en-US" smtClean="0"/>
              <a:pPr>
                <a:defRPr/>
              </a:pPr>
              <a:t>9</a:t>
            </a:fld>
            <a:endParaRPr lang="en-US" dirty="0"/>
          </a:p>
        </p:txBody>
      </p:sp>
    </p:spTree>
    <p:extLst>
      <p:ext uri="{BB962C8B-B14F-4D97-AF65-F5344CB8AC3E}">
        <p14:creationId xmlns:p14="http://schemas.microsoft.com/office/powerpoint/2010/main" val="3128442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gSBzelf76uzKMMNcD7axl5"/>
</p:tagLst>
</file>

<file path=ppt/tags/tag10.xml><?xml version="1.0" encoding="utf-8"?>
<p:tagLst xmlns:a="http://schemas.openxmlformats.org/drawingml/2006/main" xmlns:r="http://schemas.openxmlformats.org/officeDocument/2006/relationships" xmlns:p="http://schemas.openxmlformats.org/presentationml/2006/main">
  <p:tag name="DVSHAPEID" val="kaSWEuMw7Y5vBZ03Xy7aY2"/>
</p:tagLst>
</file>

<file path=ppt/tags/tag100.xml><?xml version="1.0" encoding="utf-8"?>
<p:tagLst xmlns:a="http://schemas.openxmlformats.org/drawingml/2006/main" xmlns:r="http://schemas.openxmlformats.org/officeDocument/2006/relationships" xmlns:p="http://schemas.openxmlformats.org/presentationml/2006/main">
  <p:tag name="DVSHAPEID" val="7nqb4ZEVpjMQvH805gfalF"/>
</p:tagLst>
</file>

<file path=ppt/tags/tag101.xml><?xml version="1.0" encoding="utf-8"?>
<p:tagLst xmlns:a="http://schemas.openxmlformats.org/drawingml/2006/main" xmlns:r="http://schemas.openxmlformats.org/officeDocument/2006/relationships" xmlns:p="http://schemas.openxmlformats.org/presentationml/2006/main">
  <p:tag name="DVSHAPEID" val="Xx82DlkyPzdAWxKhOI9ung"/>
</p:tagLst>
</file>

<file path=ppt/tags/tag102.xml><?xml version="1.0" encoding="utf-8"?>
<p:tagLst xmlns:a="http://schemas.openxmlformats.org/drawingml/2006/main" xmlns:r="http://schemas.openxmlformats.org/officeDocument/2006/relationships" xmlns:p="http://schemas.openxmlformats.org/presentationml/2006/main">
  <p:tag name="DVSECTIONID" val="qEzKuVZP2t0p3z5YuKVaXB"/>
</p:tagLst>
</file>

<file path=ppt/tags/tag103.xml><?xml version="1.0" encoding="utf-8"?>
<p:tagLst xmlns:a="http://schemas.openxmlformats.org/drawingml/2006/main" xmlns:r="http://schemas.openxmlformats.org/officeDocument/2006/relationships" xmlns:p="http://schemas.openxmlformats.org/presentationml/2006/main">
  <p:tag name="DVSHAPEID" val="uU4nutxdiqAqAjkk4sm0W8"/>
</p:tagLst>
</file>

<file path=ppt/tags/tag104.xml><?xml version="1.0" encoding="utf-8"?>
<p:tagLst xmlns:a="http://schemas.openxmlformats.org/drawingml/2006/main" xmlns:r="http://schemas.openxmlformats.org/officeDocument/2006/relationships" xmlns:p="http://schemas.openxmlformats.org/presentationml/2006/main">
  <p:tag name="DVSHAPEID" val="9ElX8OXAlZqNxZevBZJFZK"/>
</p:tagLst>
</file>

<file path=ppt/tags/tag105.xml><?xml version="1.0" encoding="utf-8"?>
<p:tagLst xmlns:a="http://schemas.openxmlformats.org/drawingml/2006/main" xmlns:r="http://schemas.openxmlformats.org/officeDocument/2006/relationships" xmlns:p="http://schemas.openxmlformats.org/presentationml/2006/main">
  <p:tag name="DVSHAPEID" val="Yg9OyqY2Rv2mKq1wkIgI4A"/>
</p:tagLst>
</file>

<file path=ppt/tags/tag11.xml><?xml version="1.0" encoding="utf-8"?>
<p:tagLst xmlns:a="http://schemas.openxmlformats.org/drawingml/2006/main" xmlns:r="http://schemas.openxmlformats.org/officeDocument/2006/relationships" xmlns:p="http://schemas.openxmlformats.org/presentationml/2006/main">
  <p:tag name="DVSHAPEID" val="U9sl86N1jQuKpuf0bL2fwC"/>
</p:tagLst>
</file>

<file path=ppt/tags/tag12.xml><?xml version="1.0" encoding="utf-8"?>
<p:tagLst xmlns:a="http://schemas.openxmlformats.org/drawingml/2006/main" xmlns:r="http://schemas.openxmlformats.org/officeDocument/2006/relationships" xmlns:p="http://schemas.openxmlformats.org/presentationml/2006/main">
  <p:tag name="DVSHAPEID" val="EZtQ4eFQ314ifItjlGJ6Ff"/>
</p:tagLst>
</file>

<file path=ppt/tags/tag13.xml><?xml version="1.0" encoding="utf-8"?>
<p:tagLst xmlns:a="http://schemas.openxmlformats.org/drawingml/2006/main" xmlns:r="http://schemas.openxmlformats.org/officeDocument/2006/relationships" xmlns:p="http://schemas.openxmlformats.org/presentationml/2006/main">
  <p:tag name="DVSHAPEID" val="XppPg8jZK89GE8v92a37dn"/>
</p:tagLst>
</file>

<file path=ppt/tags/tag14.xml><?xml version="1.0" encoding="utf-8"?>
<p:tagLst xmlns:a="http://schemas.openxmlformats.org/drawingml/2006/main" xmlns:r="http://schemas.openxmlformats.org/officeDocument/2006/relationships" xmlns:p="http://schemas.openxmlformats.org/presentationml/2006/main">
  <p:tag name="DVSHAPEID" val="0R51ZR2B3Qpy85QccZjZkp"/>
</p:tagLst>
</file>

<file path=ppt/tags/tag15.xml><?xml version="1.0" encoding="utf-8"?>
<p:tagLst xmlns:a="http://schemas.openxmlformats.org/drawingml/2006/main" xmlns:r="http://schemas.openxmlformats.org/officeDocument/2006/relationships" xmlns:p="http://schemas.openxmlformats.org/presentationml/2006/main">
  <p:tag name="DVSHAPEID" val="aEBa1ijxiyyzoyJe9sW95j"/>
</p:tagLst>
</file>

<file path=ppt/tags/tag16.xml><?xml version="1.0" encoding="utf-8"?>
<p:tagLst xmlns:a="http://schemas.openxmlformats.org/drawingml/2006/main" xmlns:r="http://schemas.openxmlformats.org/officeDocument/2006/relationships" xmlns:p="http://schemas.openxmlformats.org/presentationml/2006/main">
  <p:tag name="DVSHAPEID" val="6WqKQY7z0MaEv3eUHmq2Ds"/>
</p:tagLst>
</file>

<file path=ppt/tags/tag17.xml><?xml version="1.0" encoding="utf-8"?>
<p:tagLst xmlns:a="http://schemas.openxmlformats.org/drawingml/2006/main" xmlns:r="http://schemas.openxmlformats.org/officeDocument/2006/relationships" xmlns:p="http://schemas.openxmlformats.org/presentationml/2006/main">
  <p:tag name="DVSHAPEID" val="jpoRAaQJIiyyI6tSoMHnij"/>
</p:tagLst>
</file>

<file path=ppt/tags/tag18.xml><?xml version="1.0" encoding="utf-8"?>
<p:tagLst xmlns:a="http://schemas.openxmlformats.org/drawingml/2006/main" xmlns:r="http://schemas.openxmlformats.org/officeDocument/2006/relationships" xmlns:p="http://schemas.openxmlformats.org/presentationml/2006/main">
  <p:tag name="DVSHAPEID" val="vmnmXfNSqg5DC1lZoWIg4R"/>
</p:tagLst>
</file>

<file path=ppt/tags/tag19.xml><?xml version="1.0" encoding="utf-8"?>
<p:tagLst xmlns:a="http://schemas.openxmlformats.org/drawingml/2006/main" xmlns:r="http://schemas.openxmlformats.org/officeDocument/2006/relationships" xmlns:p="http://schemas.openxmlformats.org/presentationml/2006/main">
  <p:tag name="DVSHAPEID" val="FrYJcRGlxldkRTyuXkmmjU"/>
</p:tagLst>
</file>

<file path=ppt/tags/tag2.xml><?xml version="1.0" encoding="utf-8"?>
<p:tagLst xmlns:a="http://schemas.openxmlformats.org/drawingml/2006/main" xmlns:r="http://schemas.openxmlformats.org/officeDocument/2006/relationships" xmlns:p="http://schemas.openxmlformats.org/presentationml/2006/main">
  <p:tag name="DVSHAPEID" val="cPoSWTOjz4odIbCDzI8Ptt"/>
</p:tagLst>
</file>

<file path=ppt/tags/tag20.xml><?xml version="1.0" encoding="utf-8"?>
<p:tagLst xmlns:a="http://schemas.openxmlformats.org/drawingml/2006/main" xmlns:r="http://schemas.openxmlformats.org/officeDocument/2006/relationships" xmlns:p="http://schemas.openxmlformats.org/presentationml/2006/main">
  <p:tag name="DVSHAPEID" val="tOGMC4G1x4rLzk2tbTgAwZ"/>
</p:tagLst>
</file>

<file path=ppt/tags/tag21.xml><?xml version="1.0" encoding="utf-8"?>
<p:tagLst xmlns:a="http://schemas.openxmlformats.org/drawingml/2006/main" xmlns:r="http://schemas.openxmlformats.org/officeDocument/2006/relationships" xmlns:p="http://schemas.openxmlformats.org/presentationml/2006/main">
  <p:tag name="DVSHAPEID" val="qgZrFogIakGKXa3qeCFwO9"/>
</p:tagLst>
</file>

<file path=ppt/tags/tag22.xml><?xml version="1.0" encoding="utf-8"?>
<p:tagLst xmlns:a="http://schemas.openxmlformats.org/drawingml/2006/main" xmlns:r="http://schemas.openxmlformats.org/officeDocument/2006/relationships" xmlns:p="http://schemas.openxmlformats.org/presentationml/2006/main">
  <p:tag name="DVSHAPEID" val="0BRDAmH9UN8ZbEzK0h2MI3"/>
</p:tagLst>
</file>

<file path=ppt/tags/tag23.xml><?xml version="1.0" encoding="utf-8"?>
<p:tagLst xmlns:a="http://schemas.openxmlformats.org/drawingml/2006/main" xmlns:r="http://schemas.openxmlformats.org/officeDocument/2006/relationships" xmlns:p="http://schemas.openxmlformats.org/presentationml/2006/main">
  <p:tag name="DVSHAPEID" val="TU3Zthic1g876r2pmZh6h4"/>
</p:tagLst>
</file>

<file path=ppt/tags/tag24.xml><?xml version="1.0" encoding="utf-8"?>
<p:tagLst xmlns:a="http://schemas.openxmlformats.org/drawingml/2006/main" xmlns:r="http://schemas.openxmlformats.org/officeDocument/2006/relationships" xmlns:p="http://schemas.openxmlformats.org/presentationml/2006/main">
  <p:tag name="DVSHAPEID" val="YrGrclA8vssXHWABSpRHMS"/>
</p:tagLst>
</file>

<file path=ppt/tags/tag25.xml><?xml version="1.0" encoding="utf-8"?>
<p:tagLst xmlns:a="http://schemas.openxmlformats.org/drawingml/2006/main" xmlns:r="http://schemas.openxmlformats.org/officeDocument/2006/relationships" xmlns:p="http://schemas.openxmlformats.org/presentationml/2006/main">
  <p:tag name="DVSHAPEID" val="ZpaxHZd3vjtYlbYAJkAseN"/>
</p:tagLst>
</file>

<file path=ppt/tags/tag26.xml><?xml version="1.0" encoding="utf-8"?>
<p:tagLst xmlns:a="http://schemas.openxmlformats.org/drawingml/2006/main" xmlns:r="http://schemas.openxmlformats.org/officeDocument/2006/relationships" xmlns:p="http://schemas.openxmlformats.org/presentationml/2006/main">
  <p:tag name="DVSHAPEID" val="rCovyVHH62I8PAwAikpBNp"/>
</p:tagLst>
</file>

<file path=ppt/tags/tag27.xml><?xml version="1.0" encoding="utf-8"?>
<p:tagLst xmlns:a="http://schemas.openxmlformats.org/drawingml/2006/main" xmlns:r="http://schemas.openxmlformats.org/officeDocument/2006/relationships" xmlns:p="http://schemas.openxmlformats.org/presentationml/2006/main">
  <p:tag name="DVSHAPEID" val="k0wTSRvbJ1acYy8brhlOcr"/>
</p:tagLst>
</file>

<file path=ppt/tags/tag28.xml><?xml version="1.0" encoding="utf-8"?>
<p:tagLst xmlns:a="http://schemas.openxmlformats.org/drawingml/2006/main" xmlns:r="http://schemas.openxmlformats.org/officeDocument/2006/relationships" xmlns:p="http://schemas.openxmlformats.org/presentationml/2006/main">
  <p:tag name="DVSHAPEID" val="Jb6PKIDc42bd6P8yEFuMwj"/>
</p:tagLst>
</file>

<file path=ppt/tags/tag29.xml><?xml version="1.0" encoding="utf-8"?>
<p:tagLst xmlns:a="http://schemas.openxmlformats.org/drawingml/2006/main" xmlns:r="http://schemas.openxmlformats.org/officeDocument/2006/relationships" xmlns:p="http://schemas.openxmlformats.org/presentationml/2006/main">
  <p:tag name="DVSHAPEID" val="QNi3m12g2CCUGqyiNjcyLG"/>
</p:tagLst>
</file>

<file path=ppt/tags/tag3.xml><?xml version="1.0" encoding="utf-8"?>
<p:tagLst xmlns:a="http://schemas.openxmlformats.org/drawingml/2006/main" xmlns:r="http://schemas.openxmlformats.org/officeDocument/2006/relationships" xmlns:p="http://schemas.openxmlformats.org/presentationml/2006/main">
  <p:tag name="DVSHAPEID" val="TCWufe448zlaGMbmpmiMVu"/>
</p:tagLst>
</file>

<file path=ppt/tags/tag30.xml><?xml version="1.0" encoding="utf-8"?>
<p:tagLst xmlns:a="http://schemas.openxmlformats.org/drawingml/2006/main" xmlns:r="http://schemas.openxmlformats.org/officeDocument/2006/relationships" xmlns:p="http://schemas.openxmlformats.org/presentationml/2006/main">
  <p:tag name="DVSHAPEID" val="eczSyktdfBnqliwHlBaN0y"/>
</p:tagLst>
</file>

<file path=ppt/tags/tag31.xml><?xml version="1.0" encoding="utf-8"?>
<p:tagLst xmlns:a="http://schemas.openxmlformats.org/drawingml/2006/main" xmlns:r="http://schemas.openxmlformats.org/officeDocument/2006/relationships" xmlns:p="http://schemas.openxmlformats.org/presentationml/2006/main">
  <p:tag name="DVSHAPEID" val="uZJOfAxzR2OiHPT77v5jIT"/>
</p:tagLst>
</file>

<file path=ppt/tags/tag32.xml><?xml version="1.0" encoding="utf-8"?>
<p:tagLst xmlns:a="http://schemas.openxmlformats.org/drawingml/2006/main" xmlns:r="http://schemas.openxmlformats.org/officeDocument/2006/relationships" xmlns:p="http://schemas.openxmlformats.org/presentationml/2006/main">
  <p:tag name="DVSHAPEID" val="BwxIdeS8vDD0owmWnM8UqW"/>
</p:tagLst>
</file>

<file path=ppt/tags/tag33.xml><?xml version="1.0" encoding="utf-8"?>
<p:tagLst xmlns:a="http://schemas.openxmlformats.org/drawingml/2006/main" xmlns:r="http://schemas.openxmlformats.org/officeDocument/2006/relationships" xmlns:p="http://schemas.openxmlformats.org/presentationml/2006/main">
  <p:tag name="DVSHAPEID" val="j4cGrLXXRDLBodhwmjGJwb"/>
</p:tagLst>
</file>

<file path=ppt/tags/tag34.xml><?xml version="1.0" encoding="utf-8"?>
<p:tagLst xmlns:a="http://schemas.openxmlformats.org/drawingml/2006/main" xmlns:r="http://schemas.openxmlformats.org/officeDocument/2006/relationships" xmlns:p="http://schemas.openxmlformats.org/presentationml/2006/main">
  <p:tag name="DVSHAPEID" val="KJ3CQqgxG7novWJZxPubfa"/>
</p:tagLst>
</file>

<file path=ppt/tags/tag35.xml><?xml version="1.0" encoding="utf-8"?>
<p:tagLst xmlns:a="http://schemas.openxmlformats.org/drawingml/2006/main" xmlns:r="http://schemas.openxmlformats.org/officeDocument/2006/relationships" xmlns:p="http://schemas.openxmlformats.org/presentationml/2006/main">
  <p:tag name="DVSHAPEID" val="8bYOrEsh2XBMjlXFRF6bwq"/>
</p:tagLst>
</file>

<file path=ppt/tags/tag36.xml><?xml version="1.0" encoding="utf-8"?>
<p:tagLst xmlns:a="http://schemas.openxmlformats.org/drawingml/2006/main" xmlns:r="http://schemas.openxmlformats.org/officeDocument/2006/relationships" xmlns:p="http://schemas.openxmlformats.org/presentationml/2006/main">
  <p:tag name="DVSHAPEID" val="TgUc8P2t8XbzARE1YC5p4q"/>
</p:tagLst>
</file>

<file path=ppt/tags/tag37.xml><?xml version="1.0" encoding="utf-8"?>
<p:tagLst xmlns:a="http://schemas.openxmlformats.org/drawingml/2006/main" xmlns:r="http://schemas.openxmlformats.org/officeDocument/2006/relationships" xmlns:p="http://schemas.openxmlformats.org/presentationml/2006/main">
  <p:tag name="DVSHAPEID" val="Sk3I6Qinaj7ovMJn5jE7s6"/>
</p:tagLst>
</file>

<file path=ppt/tags/tag38.xml><?xml version="1.0" encoding="utf-8"?>
<p:tagLst xmlns:a="http://schemas.openxmlformats.org/drawingml/2006/main" xmlns:r="http://schemas.openxmlformats.org/officeDocument/2006/relationships" xmlns:p="http://schemas.openxmlformats.org/presentationml/2006/main">
  <p:tag name="DVSHAPEID" val="pE3MrNpcbnBxVTFWGYLFkq"/>
</p:tagLst>
</file>

<file path=ppt/tags/tag39.xml><?xml version="1.0" encoding="utf-8"?>
<p:tagLst xmlns:a="http://schemas.openxmlformats.org/drawingml/2006/main" xmlns:r="http://schemas.openxmlformats.org/officeDocument/2006/relationships" xmlns:p="http://schemas.openxmlformats.org/presentationml/2006/main">
  <p:tag name="DVSHAPEID" val="lqlIllQ5YOmLUpEjpvXY7K"/>
</p:tagLst>
</file>

<file path=ppt/tags/tag4.xml><?xml version="1.0" encoding="utf-8"?>
<p:tagLst xmlns:a="http://schemas.openxmlformats.org/drawingml/2006/main" xmlns:r="http://schemas.openxmlformats.org/officeDocument/2006/relationships" xmlns:p="http://schemas.openxmlformats.org/presentationml/2006/main">
  <p:tag name="DVSHAPEID" val="lz3BzZxsowCIVMVsEzfvWP"/>
</p:tagLst>
</file>

<file path=ppt/tags/tag40.xml><?xml version="1.0" encoding="utf-8"?>
<p:tagLst xmlns:a="http://schemas.openxmlformats.org/drawingml/2006/main" xmlns:r="http://schemas.openxmlformats.org/officeDocument/2006/relationships" xmlns:p="http://schemas.openxmlformats.org/presentationml/2006/main">
  <p:tag name="DVSHAPEID" val="fEyaEbOcbotxgp3OO7tXof"/>
</p:tagLst>
</file>

<file path=ppt/tags/tag41.xml><?xml version="1.0" encoding="utf-8"?>
<p:tagLst xmlns:a="http://schemas.openxmlformats.org/drawingml/2006/main" xmlns:r="http://schemas.openxmlformats.org/officeDocument/2006/relationships" xmlns:p="http://schemas.openxmlformats.org/presentationml/2006/main">
  <p:tag name="DVSHAPEID" val="FcuOiDLeShGnskvIhfQqVW"/>
</p:tagLst>
</file>

<file path=ppt/tags/tag42.xml><?xml version="1.0" encoding="utf-8"?>
<p:tagLst xmlns:a="http://schemas.openxmlformats.org/drawingml/2006/main" xmlns:r="http://schemas.openxmlformats.org/officeDocument/2006/relationships" xmlns:p="http://schemas.openxmlformats.org/presentationml/2006/main">
  <p:tag name="DVSHAPEID" val="7EMJbF44kMTZZlFPSbrWvc"/>
</p:tagLst>
</file>

<file path=ppt/tags/tag43.xml><?xml version="1.0" encoding="utf-8"?>
<p:tagLst xmlns:a="http://schemas.openxmlformats.org/drawingml/2006/main" xmlns:r="http://schemas.openxmlformats.org/officeDocument/2006/relationships" xmlns:p="http://schemas.openxmlformats.org/presentationml/2006/main">
  <p:tag name="DVSHAPEID" val="ERvk6eUPfcWmX4NEyKDy9q"/>
</p:tagLst>
</file>

<file path=ppt/tags/tag44.xml><?xml version="1.0" encoding="utf-8"?>
<p:tagLst xmlns:a="http://schemas.openxmlformats.org/drawingml/2006/main" xmlns:r="http://schemas.openxmlformats.org/officeDocument/2006/relationships" xmlns:p="http://schemas.openxmlformats.org/presentationml/2006/main">
  <p:tag name="DVSHAPEID" val="HPHhePKNxl5BwaDrSuhIz2"/>
</p:tagLst>
</file>

<file path=ppt/tags/tag45.xml><?xml version="1.0" encoding="utf-8"?>
<p:tagLst xmlns:a="http://schemas.openxmlformats.org/drawingml/2006/main" xmlns:r="http://schemas.openxmlformats.org/officeDocument/2006/relationships" xmlns:p="http://schemas.openxmlformats.org/presentationml/2006/main">
  <p:tag name="DVSHAPEID" val="Cp8PqZvaZFxdaGCOZ55rFA"/>
</p:tagLst>
</file>

<file path=ppt/tags/tag46.xml><?xml version="1.0" encoding="utf-8"?>
<p:tagLst xmlns:a="http://schemas.openxmlformats.org/drawingml/2006/main" xmlns:r="http://schemas.openxmlformats.org/officeDocument/2006/relationships" xmlns:p="http://schemas.openxmlformats.org/presentationml/2006/main">
  <p:tag name="DVSHAPEID" val="Mis3bS5tejjCchchr3xfcK"/>
</p:tagLst>
</file>

<file path=ppt/tags/tag47.xml><?xml version="1.0" encoding="utf-8"?>
<p:tagLst xmlns:a="http://schemas.openxmlformats.org/drawingml/2006/main" xmlns:r="http://schemas.openxmlformats.org/officeDocument/2006/relationships" xmlns:p="http://schemas.openxmlformats.org/presentationml/2006/main">
  <p:tag name="DVSHAPEID" val="Nmg6BPpGxuLdpQU4qUOBgI"/>
</p:tagLst>
</file>

<file path=ppt/tags/tag48.xml><?xml version="1.0" encoding="utf-8"?>
<p:tagLst xmlns:a="http://schemas.openxmlformats.org/drawingml/2006/main" xmlns:r="http://schemas.openxmlformats.org/officeDocument/2006/relationships" xmlns:p="http://schemas.openxmlformats.org/presentationml/2006/main">
  <p:tag name="DVSHAPEID" val="Dkjch7utKIS2v6M4hg4xLO"/>
</p:tagLst>
</file>

<file path=ppt/tags/tag49.xml><?xml version="1.0" encoding="utf-8"?>
<p:tagLst xmlns:a="http://schemas.openxmlformats.org/drawingml/2006/main" xmlns:r="http://schemas.openxmlformats.org/officeDocument/2006/relationships" xmlns:p="http://schemas.openxmlformats.org/presentationml/2006/main">
  <p:tag name="DVSECTIONID" val="SjEGn3njP8UoRqQMozTGWk"/>
</p:tagLst>
</file>

<file path=ppt/tags/tag5.xml><?xml version="1.0" encoding="utf-8"?>
<p:tagLst xmlns:a="http://schemas.openxmlformats.org/drawingml/2006/main" xmlns:r="http://schemas.openxmlformats.org/officeDocument/2006/relationships" xmlns:p="http://schemas.openxmlformats.org/presentationml/2006/main">
  <p:tag name="DVSHAPEID" val="RyuQsdiMxGyogmqEF5wGaP"/>
</p:tagLst>
</file>

<file path=ppt/tags/tag50.xml><?xml version="1.0" encoding="utf-8"?>
<p:tagLst xmlns:a="http://schemas.openxmlformats.org/drawingml/2006/main" xmlns:r="http://schemas.openxmlformats.org/officeDocument/2006/relationships" xmlns:p="http://schemas.openxmlformats.org/presentationml/2006/main">
  <p:tag name="DVSHAPEID" val="V8EvEkVFJLOWH5pRLyGG6c"/>
</p:tagLst>
</file>

<file path=ppt/tags/tag51.xml><?xml version="1.0" encoding="utf-8"?>
<p:tagLst xmlns:a="http://schemas.openxmlformats.org/drawingml/2006/main" xmlns:r="http://schemas.openxmlformats.org/officeDocument/2006/relationships" xmlns:p="http://schemas.openxmlformats.org/presentationml/2006/main">
  <p:tag name="DVSHAPEID" val="YyG2LbcHCMAevlJgC5fmEd"/>
</p:tagLst>
</file>

<file path=ppt/tags/tag52.xml><?xml version="1.0" encoding="utf-8"?>
<p:tagLst xmlns:a="http://schemas.openxmlformats.org/drawingml/2006/main" xmlns:r="http://schemas.openxmlformats.org/officeDocument/2006/relationships" xmlns:p="http://schemas.openxmlformats.org/presentationml/2006/main">
  <p:tag name="DVSECTIONID" val="2en0JFFrurniOJrCk5OwVI"/>
</p:tagLst>
</file>

<file path=ppt/tags/tag53.xml><?xml version="1.0" encoding="utf-8"?>
<p:tagLst xmlns:a="http://schemas.openxmlformats.org/drawingml/2006/main" xmlns:r="http://schemas.openxmlformats.org/officeDocument/2006/relationships" xmlns:p="http://schemas.openxmlformats.org/presentationml/2006/main">
  <p:tag name="DVSHAPEID" val="KuVSPNixbiim2tnGov2UIR"/>
</p:tagLst>
</file>

<file path=ppt/tags/tag54.xml><?xml version="1.0" encoding="utf-8"?>
<p:tagLst xmlns:a="http://schemas.openxmlformats.org/drawingml/2006/main" xmlns:r="http://schemas.openxmlformats.org/officeDocument/2006/relationships" xmlns:p="http://schemas.openxmlformats.org/presentationml/2006/main">
  <p:tag name="DVSHAPEID" val="KkaScTJEiwwTD4AQOqgi7K"/>
</p:tagLst>
</file>

<file path=ppt/tags/tag55.xml><?xml version="1.0" encoding="utf-8"?>
<p:tagLst xmlns:a="http://schemas.openxmlformats.org/drawingml/2006/main" xmlns:r="http://schemas.openxmlformats.org/officeDocument/2006/relationships" xmlns:p="http://schemas.openxmlformats.org/presentationml/2006/main">
  <p:tag name="DVSHAPEID" val="TaJmAw773HXTJBIXApOwZL"/>
</p:tagLst>
</file>

<file path=ppt/tags/tag56.xml><?xml version="1.0" encoding="utf-8"?>
<p:tagLst xmlns:a="http://schemas.openxmlformats.org/drawingml/2006/main" xmlns:r="http://schemas.openxmlformats.org/officeDocument/2006/relationships" xmlns:p="http://schemas.openxmlformats.org/presentationml/2006/main">
  <p:tag name="DVSECTIONID" val="KfaRoqFme1jzLWpfcln8Uh"/>
</p:tagLst>
</file>

<file path=ppt/tags/tag57.xml><?xml version="1.0" encoding="utf-8"?>
<p:tagLst xmlns:a="http://schemas.openxmlformats.org/drawingml/2006/main" xmlns:r="http://schemas.openxmlformats.org/officeDocument/2006/relationships" xmlns:p="http://schemas.openxmlformats.org/presentationml/2006/main">
  <p:tag name="DVSHAPEID" val="cVckdDyUzpgJ95OByJs192"/>
</p:tagLst>
</file>

<file path=ppt/tags/tag58.xml><?xml version="1.0" encoding="utf-8"?>
<p:tagLst xmlns:a="http://schemas.openxmlformats.org/drawingml/2006/main" xmlns:r="http://schemas.openxmlformats.org/officeDocument/2006/relationships" xmlns:p="http://schemas.openxmlformats.org/presentationml/2006/main">
  <p:tag name="DVSHAPEID" val="msz48vWBqKyLlLQqYy8Hdb"/>
</p:tagLst>
</file>

<file path=ppt/tags/tag59.xml><?xml version="1.0" encoding="utf-8"?>
<p:tagLst xmlns:a="http://schemas.openxmlformats.org/drawingml/2006/main" xmlns:r="http://schemas.openxmlformats.org/officeDocument/2006/relationships" xmlns:p="http://schemas.openxmlformats.org/presentationml/2006/main">
  <p:tag name="DVSHAPEID" val="XMbDr0wwTC4ayJL8v3YYYw"/>
</p:tagLst>
</file>

<file path=ppt/tags/tag6.xml><?xml version="1.0" encoding="utf-8"?>
<p:tagLst xmlns:a="http://schemas.openxmlformats.org/drawingml/2006/main" xmlns:r="http://schemas.openxmlformats.org/officeDocument/2006/relationships" xmlns:p="http://schemas.openxmlformats.org/presentationml/2006/main">
  <p:tag name="DVSHAPEID" val="xXRoqXIJxpywIv6Jwk9BZW"/>
</p:tagLst>
</file>

<file path=ppt/tags/tag60.xml><?xml version="1.0" encoding="utf-8"?>
<p:tagLst xmlns:a="http://schemas.openxmlformats.org/drawingml/2006/main" xmlns:r="http://schemas.openxmlformats.org/officeDocument/2006/relationships" xmlns:p="http://schemas.openxmlformats.org/presentationml/2006/main">
  <p:tag name="DVSECTIONID" val="2en0JFFrurniOJrCk5OwVI"/>
</p:tagLst>
</file>

<file path=ppt/tags/tag61.xml><?xml version="1.0" encoding="utf-8"?>
<p:tagLst xmlns:a="http://schemas.openxmlformats.org/drawingml/2006/main" xmlns:r="http://schemas.openxmlformats.org/officeDocument/2006/relationships" xmlns:p="http://schemas.openxmlformats.org/presentationml/2006/main">
  <p:tag name="DVSHAPEID" val="KuVSPNixbiim2tnGov2UIR"/>
</p:tagLst>
</file>

<file path=ppt/tags/tag62.xml><?xml version="1.0" encoding="utf-8"?>
<p:tagLst xmlns:a="http://schemas.openxmlformats.org/drawingml/2006/main" xmlns:r="http://schemas.openxmlformats.org/officeDocument/2006/relationships" xmlns:p="http://schemas.openxmlformats.org/presentationml/2006/main">
  <p:tag name="DVSHAPEID" val="KkaScTJEiwwTD4AQOqgi7K"/>
</p:tagLst>
</file>

<file path=ppt/tags/tag63.xml><?xml version="1.0" encoding="utf-8"?>
<p:tagLst xmlns:a="http://schemas.openxmlformats.org/drawingml/2006/main" xmlns:r="http://schemas.openxmlformats.org/officeDocument/2006/relationships" xmlns:p="http://schemas.openxmlformats.org/presentationml/2006/main">
  <p:tag name="DVSHAPEID" val="TaJmAw773HXTJBIXApOwZL"/>
</p:tagLst>
</file>

<file path=ppt/tags/tag64.xml><?xml version="1.0" encoding="utf-8"?>
<p:tagLst xmlns:a="http://schemas.openxmlformats.org/drawingml/2006/main" xmlns:r="http://schemas.openxmlformats.org/officeDocument/2006/relationships" xmlns:p="http://schemas.openxmlformats.org/presentationml/2006/main">
  <p:tag name="DVSECTIONID" val="2en0JFFrurniOJrCk5OwVI"/>
</p:tagLst>
</file>

<file path=ppt/tags/tag65.xml><?xml version="1.0" encoding="utf-8"?>
<p:tagLst xmlns:a="http://schemas.openxmlformats.org/drawingml/2006/main" xmlns:r="http://schemas.openxmlformats.org/officeDocument/2006/relationships" xmlns:p="http://schemas.openxmlformats.org/presentationml/2006/main">
  <p:tag name="DVSHAPEID" val="KuVSPNixbiim2tnGov2UIR"/>
</p:tagLst>
</file>

<file path=ppt/tags/tag66.xml><?xml version="1.0" encoding="utf-8"?>
<p:tagLst xmlns:a="http://schemas.openxmlformats.org/drawingml/2006/main" xmlns:r="http://schemas.openxmlformats.org/officeDocument/2006/relationships" xmlns:p="http://schemas.openxmlformats.org/presentationml/2006/main">
  <p:tag name="DVSHAPEID" val="KkaScTJEiwwTD4AQOqgi7K"/>
</p:tagLst>
</file>

<file path=ppt/tags/tag67.xml><?xml version="1.0" encoding="utf-8"?>
<p:tagLst xmlns:a="http://schemas.openxmlformats.org/drawingml/2006/main" xmlns:r="http://schemas.openxmlformats.org/officeDocument/2006/relationships" xmlns:p="http://schemas.openxmlformats.org/presentationml/2006/main">
  <p:tag name="DVSHAPEID" val="TaJmAw773HXTJBIXApOwZL"/>
</p:tagLst>
</file>

<file path=ppt/tags/tag68.xml><?xml version="1.0" encoding="utf-8"?>
<p:tagLst xmlns:a="http://schemas.openxmlformats.org/drawingml/2006/main" xmlns:r="http://schemas.openxmlformats.org/officeDocument/2006/relationships" xmlns:p="http://schemas.openxmlformats.org/presentationml/2006/main">
  <p:tag name="DVSECTIONID" val="2en0JFFrurniOJrCk5OwVI"/>
</p:tagLst>
</file>

<file path=ppt/tags/tag69.xml><?xml version="1.0" encoding="utf-8"?>
<p:tagLst xmlns:a="http://schemas.openxmlformats.org/drawingml/2006/main" xmlns:r="http://schemas.openxmlformats.org/officeDocument/2006/relationships" xmlns:p="http://schemas.openxmlformats.org/presentationml/2006/main">
  <p:tag name="DVSHAPEID" val="KuVSPNixbiim2tnGov2UIR"/>
</p:tagLst>
</file>

<file path=ppt/tags/tag7.xml><?xml version="1.0" encoding="utf-8"?>
<p:tagLst xmlns:a="http://schemas.openxmlformats.org/drawingml/2006/main" xmlns:r="http://schemas.openxmlformats.org/officeDocument/2006/relationships" xmlns:p="http://schemas.openxmlformats.org/presentationml/2006/main">
  <p:tag name="DVSHAPEID" val="awvz10U9YfF10xZ3Ml4N88"/>
</p:tagLst>
</file>

<file path=ppt/tags/tag70.xml><?xml version="1.0" encoding="utf-8"?>
<p:tagLst xmlns:a="http://schemas.openxmlformats.org/drawingml/2006/main" xmlns:r="http://schemas.openxmlformats.org/officeDocument/2006/relationships" xmlns:p="http://schemas.openxmlformats.org/presentationml/2006/main">
  <p:tag name="DVSHAPEID" val="KkaScTJEiwwTD4AQOqgi7K"/>
</p:tagLst>
</file>

<file path=ppt/tags/tag71.xml><?xml version="1.0" encoding="utf-8"?>
<p:tagLst xmlns:a="http://schemas.openxmlformats.org/drawingml/2006/main" xmlns:r="http://schemas.openxmlformats.org/officeDocument/2006/relationships" xmlns:p="http://schemas.openxmlformats.org/presentationml/2006/main">
  <p:tag name="DVSHAPEID" val="TaJmAw773HXTJBIXApOwZL"/>
</p:tagLst>
</file>

<file path=ppt/tags/tag72.xml><?xml version="1.0" encoding="utf-8"?>
<p:tagLst xmlns:a="http://schemas.openxmlformats.org/drawingml/2006/main" xmlns:r="http://schemas.openxmlformats.org/officeDocument/2006/relationships" xmlns:p="http://schemas.openxmlformats.org/presentationml/2006/main">
  <p:tag name="DVSECTIONID" val="2en0JFFrurniOJrCk5OwVI"/>
</p:tagLst>
</file>

<file path=ppt/tags/tag73.xml><?xml version="1.0" encoding="utf-8"?>
<p:tagLst xmlns:a="http://schemas.openxmlformats.org/drawingml/2006/main" xmlns:r="http://schemas.openxmlformats.org/officeDocument/2006/relationships" xmlns:p="http://schemas.openxmlformats.org/presentationml/2006/main">
  <p:tag name="DVSHAPEID" val="KuVSPNixbiim2tnGov2UIR"/>
</p:tagLst>
</file>

<file path=ppt/tags/tag74.xml><?xml version="1.0" encoding="utf-8"?>
<p:tagLst xmlns:a="http://schemas.openxmlformats.org/drawingml/2006/main" xmlns:r="http://schemas.openxmlformats.org/officeDocument/2006/relationships" xmlns:p="http://schemas.openxmlformats.org/presentationml/2006/main">
  <p:tag name="DVSHAPEID" val="KkaScTJEiwwTD4AQOqgi7K"/>
</p:tagLst>
</file>

<file path=ppt/tags/tag75.xml><?xml version="1.0" encoding="utf-8"?>
<p:tagLst xmlns:a="http://schemas.openxmlformats.org/drawingml/2006/main" xmlns:r="http://schemas.openxmlformats.org/officeDocument/2006/relationships" xmlns:p="http://schemas.openxmlformats.org/presentationml/2006/main">
  <p:tag name="DVSHAPEID" val="TaJmAw773HXTJBIXApOwZL"/>
</p:tagLst>
</file>

<file path=ppt/tags/tag76.xml><?xml version="1.0" encoding="utf-8"?>
<p:tagLst xmlns:a="http://schemas.openxmlformats.org/drawingml/2006/main" xmlns:r="http://schemas.openxmlformats.org/officeDocument/2006/relationships" xmlns:p="http://schemas.openxmlformats.org/presentationml/2006/main">
  <p:tag name="DVSECTIONID" val="7cyjWFyYdNabMErZze0oK0"/>
</p:tagLst>
</file>

<file path=ppt/tags/tag77.xml><?xml version="1.0" encoding="utf-8"?>
<p:tagLst xmlns:a="http://schemas.openxmlformats.org/drawingml/2006/main" xmlns:r="http://schemas.openxmlformats.org/officeDocument/2006/relationships" xmlns:p="http://schemas.openxmlformats.org/presentationml/2006/main">
  <p:tag name="DVSHAPEID" val="E2Iv8Vy0TPsyRYPP4MoE3P"/>
</p:tagLst>
</file>

<file path=ppt/tags/tag78.xml><?xml version="1.0" encoding="utf-8"?>
<p:tagLst xmlns:a="http://schemas.openxmlformats.org/drawingml/2006/main" xmlns:r="http://schemas.openxmlformats.org/officeDocument/2006/relationships" xmlns:p="http://schemas.openxmlformats.org/presentationml/2006/main">
  <p:tag name="DVSHAPEID" val="UNtXt71ZVFDpd8FHDjoMfX"/>
</p:tagLst>
</file>

<file path=ppt/tags/tag79.xml><?xml version="1.0" encoding="utf-8"?>
<p:tagLst xmlns:a="http://schemas.openxmlformats.org/drawingml/2006/main" xmlns:r="http://schemas.openxmlformats.org/officeDocument/2006/relationships" xmlns:p="http://schemas.openxmlformats.org/presentationml/2006/main">
  <p:tag name="DVSHAPEID" val="pCVv56loAmcP8U1asrZTUN"/>
</p:tagLst>
</file>

<file path=ppt/tags/tag8.xml><?xml version="1.0" encoding="utf-8"?>
<p:tagLst xmlns:a="http://schemas.openxmlformats.org/drawingml/2006/main" xmlns:r="http://schemas.openxmlformats.org/officeDocument/2006/relationships" xmlns:p="http://schemas.openxmlformats.org/presentationml/2006/main">
  <p:tag name="DVSHAPEID" val="PKEVxVycxyQBNkSRWIOnqj"/>
</p:tagLst>
</file>

<file path=ppt/tags/tag80.xml><?xml version="1.0" encoding="utf-8"?>
<p:tagLst xmlns:a="http://schemas.openxmlformats.org/drawingml/2006/main" xmlns:r="http://schemas.openxmlformats.org/officeDocument/2006/relationships" xmlns:p="http://schemas.openxmlformats.org/presentationml/2006/main">
  <p:tag name="DVSECTIONID" val="knkOhmCxxIXPtkkVK7Q7hi"/>
</p:tagLst>
</file>

<file path=ppt/tags/tag81.xml><?xml version="1.0" encoding="utf-8"?>
<p:tagLst xmlns:a="http://schemas.openxmlformats.org/drawingml/2006/main" xmlns:r="http://schemas.openxmlformats.org/officeDocument/2006/relationships" xmlns:p="http://schemas.openxmlformats.org/presentationml/2006/main">
  <p:tag name="DVSHAPEID" val="yqnQhSIMlG4OEu1y5g0T3L"/>
</p:tagLst>
</file>

<file path=ppt/tags/tag82.xml><?xml version="1.0" encoding="utf-8"?>
<p:tagLst xmlns:a="http://schemas.openxmlformats.org/drawingml/2006/main" xmlns:r="http://schemas.openxmlformats.org/officeDocument/2006/relationships" xmlns:p="http://schemas.openxmlformats.org/presentationml/2006/main">
  <p:tag name="DVSECTIONID" val="DjwTexP6R7AYzyXbOI163G"/>
</p:tagLst>
</file>

<file path=ppt/tags/tag83.xml><?xml version="1.0" encoding="utf-8"?>
<p:tagLst xmlns:a="http://schemas.openxmlformats.org/drawingml/2006/main" xmlns:r="http://schemas.openxmlformats.org/officeDocument/2006/relationships" xmlns:p="http://schemas.openxmlformats.org/presentationml/2006/main">
  <p:tag name="DVSHAPEID" val="wsezoJFSDH17bHEZFJYeKc"/>
</p:tagLst>
</file>

<file path=ppt/tags/tag84.xml><?xml version="1.0" encoding="utf-8"?>
<p:tagLst xmlns:a="http://schemas.openxmlformats.org/drawingml/2006/main" xmlns:r="http://schemas.openxmlformats.org/officeDocument/2006/relationships" xmlns:p="http://schemas.openxmlformats.org/presentationml/2006/main">
  <p:tag name="DVSHAPEID" val="YbTwjI9f8oOK3T6TIvwBj8"/>
</p:tagLst>
</file>

<file path=ppt/tags/tag85.xml><?xml version="1.0" encoding="utf-8"?>
<p:tagLst xmlns:a="http://schemas.openxmlformats.org/drawingml/2006/main" xmlns:r="http://schemas.openxmlformats.org/officeDocument/2006/relationships" xmlns:p="http://schemas.openxmlformats.org/presentationml/2006/main">
  <p:tag name="DVSHAPEID" val="yexLjyoBMqnjt3GSpWIozC"/>
</p:tagLst>
</file>

<file path=ppt/tags/tag86.xml><?xml version="1.0" encoding="utf-8"?>
<p:tagLst xmlns:a="http://schemas.openxmlformats.org/drawingml/2006/main" xmlns:r="http://schemas.openxmlformats.org/officeDocument/2006/relationships" xmlns:p="http://schemas.openxmlformats.org/presentationml/2006/main">
  <p:tag name="DVSHAPEID" val="jqDLTM1sI8SPCFYyoBQwCn"/>
</p:tagLst>
</file>

<file path=ppt/tags/tag87.xml><?xml version="1.0" encoding="utf-8"?>
<p:tagLst xmlns:a="http://schemas.openxmlformats.org/drawingml/2006/main" xmlns:r="http://schemas.openxmlformats.org/officeDocument/2006/relationships" xmlns:p="http://schemas.openxmlformats.org/presentationml/2006/main">
  <p:tag name="DVSECTIONID" val="9ithHWVltuGoAMps43xYoz"/>
</p:tagLst>
</file>

<file path=ppt/tags/tag88.xml><?xml version="1.0" encoding="utf-8"?>
<p:tagLst xmlns:a="http://schemas.openxmlformats.org/drawingml/2006/main" xmlns:r="http://schemas.openxmlformats.org/officeDocument/2006/relationships" xmlns:p="http://schemas.openxmlformats.org/presentationml/2006/main">
  <p:tag name="DVSHAPEID" val="HUVSMDvKAN4S8KzUGQwJDo"/>
</p:tagLst>
</file>

<file path=ppt/tags/tag89.xml><?xml version="1.0" encoding="utf-8"?>
<p:tagLst xmlns:a="http://schemas.openxmlformats.org/drawingml/2006/main" xmlns:r="http://schemas.openxmlformats.org/officeDocument/2006/relationships" xmlns:p="http://schemas.openxmlformats.org/presentationml/2006/main">
  <p:tag name="DVSHAPEID" val="vtBKUFRDu19q7MKBwubLYf"/>
</p:tagLst>
</file>

<file path=ppt/tags/tag9.xml><?xml version="1.0" encoding="utf-8"?>
<p:tagLst xmlns:a="http://schemas.openxmlformats.org/drawingml/2006/main" xmlns:r="http://schemas.openxmlformats.org/officeDocument/2006/relationships" xmlns:p="http://schemas.openxmlformats.org/presentationml/2006/main">
  <p:tag name="DVSHAPEID" val="QGuzJtxOxbN2GLU5sYBMH6"/>
</p:tagLst>
</file>

<file path=ppt/tags/tag90.xml><?xml version="1.0" encoding="utf-8"?>
<p:tagLst xmlns:a="http://schemas.openxmlformats.org/drawingml/2006/main" xmlns:r="http://schemas.openxmlformats.org/officeDocument/2006/relationships" xmlns:p="http://schemas.openxmlformats.org/presentationml/2006/main">
  <p:tag name="DVSHAPEID" val="VO6wnBY5gwmjorh1IQTWj2"/>
</p:tagLst>
</file>

<file path=ppt/tags/tag91.xml><?xml version="1.0" encoding="utf-8"?>
<p:tagLst xmlns:a="http://schemas.openxmlformats.org/drawingml/2006/main" xmlns:r="http://schemas.openxmlformats.org/officeDocument/2006/relationships" xmlns:p="http://schemas.openxmlformats.org/presentationml/2006/main">
  <p:tag name="DVSECTIONID" val="Q9TsLbZ6Pg0X7ZeQC96bHn"/>
</p:tagLst>
</file>

<file path=ppt/tags/tag92.xml><?xml version="1.0" encoding="utf-8"?>
<p:tagLst xmlns:a="http://schemas.openxmlformats.org/drawingml/2006/main" xmlns:r="http://schemas.openxmlformats.org/officeDocument/2006/relationships" xmlns:p="http://schemas.openxmlformats.org/presentationml/2006/main">
  <p:tag name="DVSHAPEID" val="3hJtxPWD1J6m92pESezfPp"/>
</p:tagLst>
</file>

<file path=ppt/tags/tag93.xml><?xml version="1.0" encoding="utf-8"?>
<p:tagLst xmlns:a="http://schemas.openxmlformats.org/drawingml/2006/main" xmlns:r="http://schemas.openxmlformats.org/officeDocument/2006/relationships" xmlns:p="http://schemas.openxmlformats.org/presentationml/2006/main">
  <p:tag name="DVSHAPEID" val="OkhM0Ou9we5Bt94G4VOFrg"/>
</p:tagLst>
</file>

<file path=ppt/tags/tag94.xml><?xml version="1.0" encoding="utf-8"?>
<p:tagLst xmlns:a="http://schemas.openxmlformats.org/drawingml/2006/main" xmlns:r="http://schemas.openxmlformats.org/officeDocument/2006/relationships" xmlns:p="http://schemas.openxmlformats.org/presentationml/2006/main">
  <p:tag name="DVSHAPEID" val="RYNPc6Q5qGaEsobLO78SdS"/>
</p:tagLst>
</file>

<file path=ppt/tags/tag95.xml><?xml version="1.0" encoding="utf-8"?>
<p:tagLst xmlns:a="http://schemas.openxmlformats.org/drawingml/2006/main" xmlns:r="http://schemas.openxmlformats.org/officeDocument/2006/relationships" xmlns:p="http://schemas.openxmlformats.org/presentationml/2006/main">
  <p:tag name="DVSHAPEID" val="hyzfAb9DqaXytiZbCniqOp"/>
</p:tagLst>
</file>

<file path=ppt/tags/tag96.xml><?xml version="1.0" encoding="utf-8"?>
<p:tagLst xmlns:a="http://schemas.openxmlformats.org/drawingml/2006/main" xmlns:r="http://schemas.openxmlformats.org/officeDocument/2006/relationships" xmlns:p="http://schemas.openxmlformats.org/presentationml/2006/main">
  <p:tag name="DVSHAPEID" val="qOGFuj7Gwy2ZHegWwEVMf0"/>
</p:tagLst>
</file>

<file path=ppt/tags/tag97.xml><?xml version="1.0" encoding="utf-8"?>
<p:tagLst xmlns:a="http://schemas.openxmlformats.org/drawingml/2006/main" xmlns:r="http://schemas.openxmlformats.org/officeDocument/2006/relationships" xmlns:p="http://schemas.openxmlformats.org/presentationml/2006/main">
  <p:tag name="DVSECTIONID" val="hIprra43EIYAfwO7upzd4S"/>
</p:tagLst>
</file>

<file path=ppt/tags/tag98.xml><?xml version="1.0" encoding="utf-8"?>
<p:tagLst xmlns:a="http://schemas.openxmlformats.org/drawingml/2006/main" xmlns:r="http://schemas.openxmlformats.org/officeDocument/2006/relationships" xmlns:p="http://schemas.openxmlformats.org/presentationml/2006/main">
  <p:tag name="DVSHAPEID" val="BYK3by9WYLsxOdM8NROtgL"/>
</p:tagLst>
</file>

<file path=ppt/tags/tag99.xml><?xml version="1.0" encoding="utf-8"?>
<p:tagLst xmlns:a="http://schemas.openxmlformats.org/drawingml/2006/main" xmlns:r="http://schemas.openxmlformats.org/officeDocument/2006/relationships" xmlns:p="http://schemas.openxmlformats.org/presentationml/2006/main">
  <p:tag name="DVSHAPEID" val="t3VatTHNqMzh4JuswgDHxS"/>
</p:tagLst>
</file>

<file path=ppt/theme/theme1.xml><?xml version="1.0" encoding="utf-8"?>
<a:theme xmlns:a="http://schemas.openxmlformats.org/drawingml/2006/main" name="1_Egyéni tervezés">
  <a:themeElements>
    <a:clrScheme name="1_Egyéni tervez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Egyéni tervezé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7" tIns="44450" rIns="90487"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4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7" tIns="44450" rIns="90487"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4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Egyéni tervez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yéni tervezé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gyéni tervezé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gyéni tervezé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gyéni tervezé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gyéni tervezé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gyéni tervezé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gyéni tervezé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gyéni tervezé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gyéni tervezé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gyéni tervezé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gyéni tervezé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Corvinus_Inf_Rsz</Template>
  <TotalTime>2851</TotalTime>
  <Words>1760</Words>
  <Application>Microsoft Office PowerPoint</Application>
  <PresentationFormat>Diavetítés a képernyőre (4:3 oldalarány)</PresentationFormat>
  <Paragraphs>260</Paragraphs>
  <Slides>22</Slides>
  <Notes>16</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22</vt:i4>
      </vt:variant>
    </vt:vector>
  </HeadingPairs>
  <TitlesOfParts>
    <vt:vector size="24" baseType="lpstr">
      <vt:lpstr>1_Egyéni tervezés</vt:lpstr>
      <vt:lpstr>VISIO</vt:lpstr>
      <vt:lpstr>A nagyméretű és nagy mennyiségű adatok kezelésének adatbázis technológiai következményei Vállalati információrendszerek GIKOF 2013  </vt:lpstr>
      <vt:lpstr>A nagyméretű adatok fogalma</vt:lpstr>
      <vt:lpstr>Vállalati információ kezelése (Vik)</vt:lpstr>
      <vt:lpstr>A nagyméretű adatok kezelésének új megközelítései vállalati környezetben</vt:lpstr>
      <vt:lpstr>A nagyméretű adatok kezelésének új megközelítései vállalati környezetben</vt:lpstr>
      <vt:lpstr>A nagyméretű adatok kezelésének új megközelítései vállalati környezetben</vt:lpstr>
      <vt:lpstr>A nagyméretű adatok kezelésének új megközelítései vállalati környezetben</vt:lpstr>
      <vt:lpstr>Vállalati információrendszerek</vt:lpstr>
      <vt:lpstr>Adatbázisok evolúciója</vt:lpstr>
      <vt:lpstr>Adatbázisok evolúciója</vt:lpstr>
      <vt:lpstr>Relációs kontra nem relációs adatbáziskzelés</vt:lpstr>
      <vt:lpstr>Relációs kontra nem relációs adatbáziskzelés</vt:lpstr>
      <vt:lpstr>Alkalmazhatóság (OldSQL, NewSQLm NoSQL)</vt:lpstr>
      <vt:lpstr>   NoSQL</vt:lpstr>
      <vt:lpstr>Poliglott tartós tárolás (perzisztencia)</vt:lpstr>
      <vt:lpstr>Poliglott tartós tárolás (perzisztencia)</vt:lpstr>
      <vt:lpstr>PowerPoint bemutató</vt:lpstr>
      <vt:lpstr>PowerPoint bemutató</vt:lpstr>
      <vt:lpstr>PowerPoint bemutató</vt:lpstr>
      <vt:lpstr>PowerPoint bemutató</vt:lpstr>
      <vt:lpstr>A schematic mapping between Zachman architecture and requirements and constraints in the framework of Axiomatic Design </vt:lpstr>
      <vt:lpstr>PowerPoint bemutató</vt:lpstr>
    </vt:vector>
  </TitlesOfParts>
  <Company>IHM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molnar_b</dc:creator>
  <cp:lastModifiedBy>Molnar Balint</cp:lastModifiedBy>
  <cp:revision>211</cp:revision>
  <dcterms:created xsi:type="dcterms:W3CDTF">2005-04-26T10:54:02Z</dcterms:created>
  <dcterms:modified xsi:type="dcterms:W3CDTF">2013-11-06T17:14:58Z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false</vt:lpwstr>
  </property>
  <property fmtid="{D5CDD505-2E9C-101B-9397-08002B2CF9AE}" pid="3" name="Google.Documents.DocumentId">
    <vt:lpwstr>1AFLcuCnrfWWfjrGG0FTiD41JhXrrMsaLvV1xrtADZCI</vt:lpwstr>
  </property>
  <property fmtid="{D5CDD505-2E9C-101B-9397-08002B2CF9AE}" pid="4" name="Google.Documents.RevisionId">
    <vt:lpwstr>05538588383778430585</vt:lpwstr>
  </property>
  <property fmtid="{D5CDD505-2E9C-101B-9397-08002B2CF9AE}" pid="5" name="Google.Documents.PreviousRevisionId">
    <vt:lpwstr>10594409567914298298</vt:lpwstr>
  </property>
  <property fmtid="{D5CDD505-2E9C-101B-9397-08002B2CF9AE}" pid="6" name="Google.Documents.PluginVersion">
    <vt:lpwstr>2.0.2662.553</vt:lpwstr>
  </property>
  <property fmtid="{D5CDD505-2E9C-101B-9397-08002B2CF9AE}" pid="7" name="Google.Documents.MergeIncapabilityFlags">
    <vt:i4>0</vt:i4>
  </property>
</Properties>
</file>