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notesSlides/notesSlide63.xml" ContentType="application/vnd.openxmlformats-officedocument.presentationml.notesSlide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notesSlides/notesSlide41.xml" ContentType="application/vnd.openxmlformats-officedocument.presentationml.notesSlide+xml"/>
  <Override PartName="/ppt/tags/tag178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44.xml" ContentType="application/vnd.openxmlformats-officedocument.presentationml.slide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notesSlides/notesSlide60.xml" ContentType="application/vnd.openxmlformats-officedocument.presentationml.notesSlide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98.xml" ContentType="application/vnd.openxmlformats-officedocument.presentationml.tags+xml"/>
  <Override PartName="/ppt/notesSlides/notesSlide29.xml" ContentType="application/vnd.openxmlformats-officedocument.presentationml.notesSlide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32.xml" ContentType="application/vnd.openxmlformats-officedocument.presentationml.notesSlide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notesSlides/notesSlide59.xml" ContentType="application/vnd.openxmlformats-officedocument.presentationml.notesSlide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slides/slide46.xml" ContentType="application/vnd.openxmlformats-officedocument.presentationml.slide+xml"/>
  <Override PartName="/ppt/notesSlides/notesSlide48.xml" ContentType="application/vnd.openxmlformats-officedocument.presentationml.notes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26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notesSlides/notesSlide51.xml" ContentType="application/vnd.openxmlformats-officedocument.presentationml.notesSlide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notesSlides/notesSlide67.xml" ContentType="application/vnd.openxmlformats-officedocument.presentationml.notesSlide+xml"/>
  <Override PartName="/ppt/tags/tag292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notesSlides/notesSlide23.xml" ContentType="application/vnd.openxmlformats-officedocument.presentationml.notes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ppt/notesSlides/notesSlide70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notesSlides/notesSlide39.xml" ContentType="application/vnd.openxmlformats-officedocument.presentationml.notes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28.xml" ContentType="application/vnd.openxmlformats-officedocument.presentationml.notesSlide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notesSlides/notesSlide53.xml" ContentType="application/vnd.openxmlformats-officedocument.presentationml.notesSlide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notesSlides/notesSlide42.xml" ContentType="application/vnd.openxmlformats-officedocument.presentationml.notesSlide+xml"/>
  <Override PartName="/ppt/tags/tag220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notesSlides/notesSlide69.xml" ContentType="application/vnd.openxmlformats-officedocument.presentationml.notesSlide+xml"/>
  <Override PartName="/ppt/tags/tag294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tags/tag236.xml" ContentType="application/vnd.openxmlformats-officedocument.presentationml.tags+xml"/>
  <Override PartName="/ppt/notesSlides/notesSlide58.xml" ContentType="application/vnd.openxmlformats-officedocument.presentationml.notesSlide+xml"/>
  <Override PartName="/ppt/tags/tag283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36.xml" ContentType="application/vnd.openxmlformats-officedocument.presentationml.notesSlide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notesSlides/notesSlide25.xml" ContentType="application/vnd.openxmlformats-officedocument.presentationml.notesSlide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notesSlides/notesSlide61.xml" ContentType="application/vnd.openxmlformats-officedocument.presentationml.notesSlide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notesSlides/notesSlide50.xml" ContentType="application/vnd.openxmlformats-officedocument.presentationml.notesSlide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notesSlides/notesSlide66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55.xml" ContentType="application/vnd.openxmlformats-officedocument.presentationml.notesSlide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11.xml" ContentType="application/vnd.openxmlformats-officedocument.presentationml.notesSlide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notesSlides/notesSlide49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notesSlides/notesSlide27.xml" ContentType="application/vnd.openxmlformats-officedocument.presentationml.notesSlide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notesSlides/notesSlide52.xml" ContentType="application/vnd.openxmlformats-officedocument.presentationml.notesSlide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notesSlides/notesSlide65.xml" ContentType="application/vnd.openxmlformats-officedocument.presentationml.notesSlide+xml"/>
  <Override PartName="/ppt/tags/tag29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12" r:id="rId2"/>
  </p:sldMasterIdLst>
  <p:notesMasterIdLst>
    <p:notesMasterId r:id="rId78"/>
  </p:notesMasterIdLst>
  <p:handoutMasterIdLst>
    <p:handoutMasterId r:id="rId79"/>
  </p:handoutMasterIdLst>
  <p:sldIdLst>
    <p:sldId id="256" r:id="rId3"/>
    <p:sldId id="267" r:id="rId4"/>
    <p:sldId id="303" r:id="rId5"/>
    <p:sldId id="346" r:id="rId6"/>
    <p:sldId id="270" r:id="rId7"/>
    <p:sldId id="345" r:id="rId8"/>
    <p:sldId id="347" r:id="rId9"/>
    <p:sldId id="349" r:id="rId10"/>
    <p:sldId id="348" r:id="rId11"/>
    <p:sldId id="350" r:id="rId12"/>
    <p:sldId id="351" r:id="rId13"/>
    <p:sldId id="304" r:id="rId14"/>
    <p:sldId id="352" r:id="rId15"/>
    <p:sldId id="353" r:id="rId16"/>
    <p:sldId id="354" r:id="rId17"/>
    <p:sldId id="305" r:id="rId18"/>
    <p:sldId id="355" r:id="rId19"/>
    <p:sldId id="306" r:id="rId20"/>
    <p:sldId id="307" r:id="rId21"/>
    <p:sldId id="308" r:id="rId22"/>
    <p:sldId id="332" r:id="rId23"/>
    <p:sldId id="309" r:id="rId24"/>
    <p:sldId id="381" r:id="rId25"/>
    <p:sldId id="331" r:id="rId26"/>
    <p:sldId id="358" r:id="rId27"/>
    <p:sldId id="359" r:id="rId28"/>
    <p:sldId id="363" r:id="rId29"/>
    <p:sldId id="310" r:id="rId30"/>
    <p:sldId id="360" r:id="rId31"/>
    <p:sldId id="311" r:id="rId32"/>
    <p:sldId id="333" r:id="rId33"/>
    <p:sldId id="361" r:id="rId34"/>
    <p:sldId id="312" r:id="rId35"/>
    <p:sldId id="362" r:id="rId36"/>
    <p:sldId id="364" r:id="rId37"/>
    <p:sldId id="366" r:id="rId38"/>
    <p:sldId id="365" r:id="rId39"/>
    <p:sldId id="313" r:id="rId40"/>
    <p:sldId id="314" r:id="rId41"/>
    <p:sldId id="315" r:id="rId42"/>
    <p:sldId id="316" r:id="rId43"/>
    <p:sldId id="334" r:id="rId44"/>
    <p:sldId id="367" r:id="rId45"/>
    <p:sldId id="317" r:id="rId46"/>
    <p:sldId id="335" r:id="rId47"/>
    <p:sldId id="368" r:id="rId48"/>
    <p:sldId id="318" r:id="rId49"/>
    <p:sldId id="336" r:id="rId50"/>
    <p:sldId id="369" r:id="rId51"/>
    <p:sldId id="370" r:id="rId52"/>
    <p:sldId id="319" r:id="rId53"/>
    <p:sldId id="320" r:id="rId54"/>
    <p:sldId id="337" r:id="rId55"/>
    <p:sldId id="374" r:id="rId56"/>
    <p:sldId id="321" r:id="rId57"/>
    <p:sldId id="338" r:id="rId58"/>
    <p:sldId id="373" r:id="rId59"/>
    <p:sldId id="322" r:id="rId60"/>
    <p:sldId id="323" r:id="rId61"/>
    <p:sldId id="375" r:id="rId62"/>
    <p:sldId id="339" r:id="rId63"/>
    <p:sldId id="372" r:id="rId64"/>
    <p:sldId id="324" r:id="rId65"/>
    <p:sldId id="376" r:id="rId66"/>
    <p:sldId id="377" r:id="rId67"/>
    <p:sldId id="325" r:id="rId68"/>
    <p:sldId id="340" r:id="rId69"/>
    <p:sldId id="378" r:id="rId70"/>
    <p:sldId id="326" r:id="rId71"/>
    <p:sldId id="341" r:id="rId72"/>
    <p:sldId id="380" r:id="rId73"/>
    <p:sldId id="327" r:id="rId74"/>
    <p:sldId id="328" r:id="rId75"/>
    <p:sldId id="342" r:id="rId76"/>
    <p:sldId id="329" r:id="rId77"/>
  </p:sldIdLst>
  <p:sldSz cx="9144000" cy="6858000" type="screen4x3"/>
  <p:notesSz cx="6858000" cy="9117013"/>
  <p:custDataLst>
    <p:tags r:id="rId8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 Weiss" initials="RW" lastIdx="1" clrIdx="0"/>
  <p:cmAuthor id="1" name="Turbolou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260" y="-90"/>
      </p:cViewPr>
      <p:guideLst>
        <p:guide orient="horz" pos="287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gs" Target="tags/tag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7B6C0F-5EA4-432A-947B-606F98DF1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1710B1-ED01-4979-8972-EDA48FAC1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1710B1-ED01-4979-8972-EDA48FAC18F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143000" y="6172200"/>
            <a:ext cx="739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8EB79A-B3BF-4270-991F-7A25C8831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27661-A4D1-4974-A7A2-BE525124C4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E602-0806-4087-83A7-AFCA616B9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096000"/>
            <a:ext cx="7391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2B941-94AE-4DB8-ABFC-205D892D5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13580-3C43-4050-B8CA-85F68594FA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A08FE-1391-4BC2-8A45-FAB2AEA597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ED4B9-C8D2-4523-990A-DC3B91CBB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098B-DF4D-4AF0-AA62-788047EAB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AE02-32CC-4526-AD24-AD96D02D83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463F-8390-49E6-9B6C-44A3312FF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DD69-03FC-4636-910E-D2D6923E9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220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7391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Magal and Word | Integrated Business Processes with ERP Systems | ©]2011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A676ED66-C98D-4B99-8A86-1D022E7CA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1" r:id="rId2"/>
    <p:sldLayoutId id="2147483709" r:id="rId3"/>
    <p:sldLayoutId id="2147483702" r:id="rId4"/>
    <p:sldLayoutId id="2147483703" r:id="rId5"/>
    <p:sldLayoutId id="2147483704" r:id="rId6"/>
    <p:sldLayoutId id="2147483705" r:id="rId7"/>
    <p:sldLayoutId id="2147483710" r:id="rId8"/>
    <p:sldLayoutId id="2147483711" r:id="rId9"/>
    <p:sldLayoutId id="2147483706" r:id="rId10"/>
    <p:sldLayoutId id="214748370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fontAlgn="base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fontAlgn="base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90478-7ABB-4302-ACE0-8FEC7D339F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3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7" Type="http://schemas.openxmlformats.org/officeDocument/2006/relationships/image" Target="../media/image4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5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6.jpe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7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image" Target="../media/image8.jpe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96.xml"/><Relationship Id="rId9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7" Type="http://schemas.openxmlformats.org/officeDocument/2006/relationships/image" Target="../media/image9.jpe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10.jpe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7" Type="http://schemas.openxmlformats.org/officeDocument/2006/relationships/image" Target="../media/image11.jpeg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12.jpe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image" Target="../media/image13.jpe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7" Type="http://schemas.openxmlformats.org/officeDocument/2006/relationships/image" Target="../media/image14.jpe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notesSlide" Target="../notesSlides/notesSlide4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7" Type="http://schemas.openxmlformats.org/officeDocument/2006/relationships/image" Target="../media/image15.jpeg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83.xml"/><Relationship Id="rId7" Type="http://schemas.openxmlformats.org/officeDocument/2006/relationships/image" Target="../media/image16.jpe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notesSlide" Target="../notesSlides/notesSlide4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195.xml"/><Relationship Id="rId7" Type="http://schemas.openxmlformats.org/officeDocument/2006/relationships/image" Target="../media/image17.jpe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2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18.jpe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15.xml"/><Relationship Id="rId7" Type="http://schemas.openxmlformats.org/officeDocument/2006/relationships/image" Target="../media/image19.jpeg"/><Relationship Id="rId2" Type="http://schemas.openxmlformats.org/officeDocument/2006/relationships/tags" Target="../tags/tag214.xml"/><Relationship Id="rId1" Type="http://schemas.openxmlformats.org/officeDocument/2006/relationships/tags" Target="../tags/tag213.xml"/><Relationship Id="rId6" Type="http://schemas.openxmlformats.org/officeDocument/2006/relationships/notesSlide" Target="../notesSlides/notesSlide5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notesSlide" Target="../notesSlides/notesSlide5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notesSlide" Target="../notesSlides/notesSlide5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7" Type="http://schemas.openxmlformats.org/officeDocument/2006/relationships/image" Target="../media/image20.jpe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7" Type="http://schemas.openxmlformats.org/officeDocument/2006/relationships/image" Target="../media/image21.jpe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243.xml"/><Relationship Id="rId7" Type="http://schemas.openxmlformats.org/officeDocument/2006/relationships/image" Target="../media/image22.jpeg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notesSlide" Target="../notesSlides/notesSlide5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7" Type="http://schemas.openxmlformats.org/officeDocument/2006/relationships/image" Target="../media/image23.jpeg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6" Type="http://schemas.openxmlformats.org/officeDocument/2006/relationships/notesSlide" Target="../notesSlides/notesSlide6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7" Type="http://schemas.openxmlformats.org/officeDocument/2006/relationships/image" Target="../media/image24.jpeg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6" Type="http://schemas.openxmlformats.org/officeDocument/2006/relationships/notesSlide" Target="../notesSlides/notesSlide6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" Type="http://schemas.openxmlformats.org/officeDocument/2006/relationships/tags" Target="../tags/tag273.xml"/><Relationship Id="rId6" Type="http://schemas.openxmlformats.org/officeDocument/2006/relationships/notesSlide" Target="../notesSlides/notesSlide6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" Type="http://schemas.openxmlformats.org/officeDocument/2006/relationships/tags" Target="../tags/tag277.xml"/><Relationship Id="rId6" Type="http://schemas.openxmlformats.org/officeDocument/2006/relationships/notesSlide" Target="../notesSlides/notesSlide6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tags" Target="../tags/tag283.xml"/><Relationship Id="rId7" Type="http://schemas.openxmlformats.org/officeDocument/2006/relationships/image" Target="../media/image25.jpe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notesSlide" Target="../notesSlides/notesSlide6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" Type="http://schemas.openxmlformats.org/officeDocument/2006/relationships/tags" Target="../tags/tag285.xml"/><Relationship Id="rId6" Type="http://schemas.openxmlformats.org/officeDocument/2006/relationships/notesSlide" Target="../notesSlides/notesSlide7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notesSlide" Target="../notesSlides/notesSlide7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tags" Target="../tags/tag295.xml"/><Relationship Id="rId7" Type="http://schemas.openxmlformats.org/officeDocument/2006/relationships/image" Target="../media/image26.jpeg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99.xml"/><Relationship Id="rId7" Type="http://schemas.openxmlformats.org/officeDocument/2006/relationships/image" Target="../media/image27.jpeg"/><Relationship Id="rId2" Type="http://schemas.openxmlformats.org/officeDocument/2006/relationships/tags" Target="../tags/tag298.xml"/><Relationship Id="rId1" Type="http://schemas.openxmlformats.org/officeDocument/2006/relationships/tags" Target="../tags/tag297.xml"/><Relationship Id="rId6" Type="http://schemas.openxmlformats.org/officeDocument/2006/relationships/notesSlide" Target="../notesSlides/notesSlide7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303.xml"/><Relationship Id="rId2" Type="http://schemas.openxmlformats.org/officeDocument/2006/relationships/tags" Target="../tags/tag302.xml"/><Relationship Id="rId1" Type="http://schemas.openxmlformats.org/officeDocument/2006/relationships/tags" Target="../tags/tag301.x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7" Type="http://schemas.openxmlformats.org/officeDocument/2006/relationships/image" Target="../media/image28.jpeg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notesSlide" Target="../notesSlides/notesSlide7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Introduction to Accounting</a:t>
            </a:r>
          </a:p>
          <a:p>
            <a:r>
              <a:rPr lang="en-US" dirty="0" smtClean="0"/>
              <a:t>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339" name="AutoShape 2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r>
              <a:rPr dirty="0" smtClean="0"/>
              <a:t>Chapter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C88EB79A-B3BF-4270-991F-7A25C88316F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Multiple Company Codes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One for each legal entity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smtClean="0"/>
              <a:t>One for each country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Buick</a:t>
            </a:r>
          </a:p>
          <a:p>
            <a:r>
              <a:rPr lang="en-US" dirty="0" smtClean="0"/>
              <a:t>Cadillac</a:t>
            </a:r>
          </a:p>
          <a:p>
            <a:r>
              <a:rPr lang="en-US" dirty="0" smtClean="0"/>
              <a:t>Oldsmobile</a:t>
            </a:r>
          </a:p>
          <a:p>
            <a:r>
              <a:rPr lang="en-US" dirty="0" smtClean="0"/>
              <a:t>Chevrolet</a:t>
            </a:r>
          </a:p>
          <a:p>
            <a:r>
              <a:rPr lang="en-US" dirty="0" smtClean="0"/>
              <a:t>Hummer</a:t>
            </a:r>
          </a:p>
          <a:p>
            <a:r>
              <a:rPr lang="en-US" dirty="0" smtClean="0"/>
              <a:t>Saturn</a:t>
            </a:r>
          </a:p>
          <a:p>
            <a:r>
              <a:rPr lang="en-US" dirty="0" smtClean="0"/>
              <a:t>Saab</a:t>
            </a:r>
          </a:p>
          <a:p>
            <a:r>
              <a:rPr lang="en-US" dirty="0" smtClean="0"/>
              <a:t>GMC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4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GBI USA</a:t>
            </a:r>
          </a:p>
          <a:p>
            <a:r>
              <a:rPr lang="en-US" dirty="0" smtClean="0"/>
              <a:t>GBI Germany</a:t>
            </a:r>
          </a:p>
          <a:p>
            <a:r>
              <a:rPr lang="en-US" dirty="0" smtClean="0"/>
              <a:t>GBI Australia</a:t>
            </a:r>
          </a:p>
          <a:p>
            <a:r>
              <a:rPr lang="en-US" dirty="0" smtClean="0"/>
              <a:t>Consolidate to the “parent” company code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Business Areas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Internal division to generate financial statements</a:t>
            </a:r>
          </a:p>
          <a:p>
            <a:r>
              <a:rPr lang="en-US" dirty="0" smtClean="0"/>
              <a:t>GM</a:t>
            </a:r>
          </a:p>
          <a:p>
            <a:pPr lvl="1"/>
            <a:r>
              <a:rPr lang="en-US" dirty="0" smtClean="0"/>
              <a:t>Cars (Sedans)</a:t>
            </a:r>
          </a:p>
          <a:p>
            <a:pPr lvl="1"/>
            <a:r>
              <a:rPr lang="en-US" dirty="0" smtClean="0"/>
              <a:t>Cars (Sports)</a:t>
            </a:r>
          </a:p>
          <a:p>
            <a:pPr lvl="1"/>
            <a:r>
              <a:rPr lang="en-US" dirty="0" smtClean="0"/>
              <a:t>Pick-up</a:t>
            </a:r>
          </a:p>
          <a:p>
            <a:pPr lvl="1"/>
            <a:r>
              <a:rPr lang="en-US" dirty="0" smtClean="0"/>
              <a:t>SUV</a:t>
            </a:r>
          </a:p>
          <a:p>
            <a:pPr lvl="1"/>
            <a:r>
              <a:rPr lang="en-US" dirty="0" smtClean="0"/>
              <a:t>Minivan</a:t>
            </a:r>
          </a:p>
          <a:p>
            <a:r>
              <a:rPr lang="en-US" dirty="0" smtClean="0"/>
              <a:t>Across Company Codes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2C4ED4B9-C8D2-4523-990A-DC3B91CBB54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GBI Business Areas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2051" name="Picture 3" descr="E:\Art_Final JPGS and PDFS\ch03_JPG\c03f002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2057400"/>
            <a:ext cx="6595984" cy="301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Master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Chart of Accounts</a:t>
            </a:r>
          </a:p>
          <a:p>
            <a:r>
              <a:rPr lang="en-US" dirty="0" smtClean="0"/>
              <a:t>General Ledger Accounts</a:t>
            </a:r>
          </a:p>
          <a:p>
            <a:pPr lvl="1"/>
            <a:r>
              <a:rPr lang="en-US" dirty="0" smtClean="0"/>
              <a:t>Balance sheet accounts</a:t>
            </a:r>
          </a:p>
          <a:p>
            <a:pPr lvl="1"/>
            <a:r>
              <a:rPr lang="en-US" dirty="0" smtClean="0"/>
              <a:t>Income statement accounts</a:t>
            </a:r>
          </a:p>
          <a:p>
            <a:pPr lvl="1"/>
            <a:r>
              <a:rPr lang="en-US" dirty="0" smtClean="0"/>
              <a:t>Reconciliation accounts</a:t>
            </a:r>
          </a:p>
          <a:p>
            <a:r>
              <a:rPr lang="en-US" dirty="0" smtClean="0"/>
              <a:t>Subsidiary </a:t>
            </a:r>
            <a:r>
              <a:rPr lang="en-US" dirty="0" smtClean="0"/>
              <a:t>ledgers  (sub ledgers)</a:t>
            </a:r>
          </a:p>
          <a:p>
            <a:pPr lvl="1"/>
            <a:r>
              <a:rPr lang="en-US" dirty="0" smtClean="0"/>
              <a:t>AR(customers)</a:t>
            </a:r>
          </a:p>
          <a:p>
            <a:pPr lvl="1"/>
            <a:r>
              <a:rPr lang="en-US" dirty="0" smtClean="0"/>
              <a:t>AP (vendors)</a:t>
            </a:r>
          </a:p>
          <a:p>
            <a:pPr lvl="1"/>
            <a:r>
              <a:rPr lang="en-US" dirty="0" smtClean="0"/>
              <a:t>Assets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Chart of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An orderly definition of accounts in the general ledger</a:t>
            </a:r>
          </a:p>
          <a:p>
            <a:r>
              <a:rPr lang="en-US" dirty="0" smtClean="0"/>
              <a:t>Three types of chart of accounts:</a:t>
            </a:r>
          </a:p>
          <a:p>
            <a:pPr lvl="1"/>
            <a:r>
              <a:rPr lang="en-US" dirty="0" smtClean="0"/>
              <a:t>Operative COA</a:t>
            </a:r>
          </a:p>
          <a:p>
            <a:pPr lvl="1"/>
            <a:r>
              <a:rPr lang="en-US" dirty="0" smtClean="0"/>
              <a:t>Country-specific COA</a:t>
            </a:r>
          </a:p>
          <a:p>
            <a:pPr lvl="1"/>
            <a:r>
              <a:rPr lang="en-US" dirty="0" smtClean="0"/>
              <a:t>Group COA</a:t>
            </a:r>
          </a:p>
          <a:p>
            <a:r>
              <a:rPr lang="en-US" dirty="0" smtClean="0"/>
              <a:t>Multiple charts of accounts exist</a:t>
            </a:r>
          </a:p>
          <a:p>
            <a:pPr lvl="1"/>
            <a:r>
              <a:rPr lang="en-US" dirty="0" smtClean="0"/>
              <a:t>US (CAUS) , Germany (GKR), Canada (CANA)</a:t>
            </a:r>
          </a:p>
          <a:p>
            <a:pPr lvl="2"/>
            <a:r>
              <a:rPr lang="en-US" sz="2200" dirty="0" smtClean="0"/>
              <a:t>Country specific to meet reporting requirements</a:t>
            </a:r>
          </a:p>
          <a:p>
            <a:pPr lvl="1"/>
            <a:r>
              <a:rPr lang="en-US" dirty="0" smtClean="0"/>
              <a:t>International Chart (INT)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Chart of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A chart of account can be used by multiple company codes</a:t>
            </a:r>
          </a:p>
          <a:p>
            <a:pPr lvl="1"/>
            <a:r>
              <a:rPr lang="en-US" dirty="0" smtClean="0"/>
              <a:t>Different GM companies (Buick, Cadillac, Oldsmobile) can use the same (US) chart of accounts</a:t>
            </a:r>
          </a:p>
          <a:p>
            <a:pPr lvl="1"/>
            <a:r>
              <a:rPr lang="en-US" dirty="0" smtClean="0"/>
              <a:t>Saab will use the German chart of accounts</a:t>
            </a:r>
          </a:p>
          <a:p>
            <a:r>
              <a:rPr lang="en-US" dirty="0" smtClean="0"/>
              <a:t>A company must use at least one chart of account</a:t>
            </a:r>
          </a:p>
          <a:p>
            <a:pPr lvl="1"/>
            <a:r>
              <a:rPr lang="en-US" dirty="0" smtClean="0"/>
              <a:t>Can use more than one chart of account to create alternate ledgers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274638"/>
            <a:ext cx="9220200" cy="1143000"/>
          </a:xfrm>
        </p:spPr>
        <p:txBody>
          <a:bodyPr/>
          <a:lstStyle/>
          <a:p>
            <a:r>
              <a:rPr lang="en-US" dirty="0" smtClean="0"/>
              <a:t>GBI Chart of Accounts and Company Codes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074" name="Picture 2" descr="E:\Art_Final JPGS and PDFS\ch03_JPG\c03f003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286000"/>
            <a:ext cx="6353538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General Ledger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752600"/>
            <a:ext cx="7772400" cy="4267200"/>
          </a:xfrm>
        </p:spPr>
        <p:txBody>
          <a:bodyPr/>
          <a:lstStyle/>
          <a:p>
            <a:r>
              <a:rPr lang="en-US" dirty="0" smtClean="0"/>
              <a:t>G/L accounts are master data</a:t>
            </a:r>
          </a:p>
          <a:p>
            <a:r>
              <a:rPr lang="en-US" dirty="0" smtClean="0"/>
              <a:t>Recording of all accounting-relevant business transactions occurs in a G/L account</a:t>
            </a:r>
          </a:p>
          <a:p>
            <a:r>
              <a:rPr lang="en-US" dirty="0" smtClean="0"/>
              <a:t>Data in the general ledger accounts are segmented by organizational level</a:t>
            </a:r>
          </a:p>
          <a:p>
            <a:pPr lvl="1"/>
            <a:r>
              <a:rPr lang="en-US" dirty="0" smtClean="0"/>
              <a:t>Chart of account segment</a:t>
            </a:r>
          </a:p>
          <a:p>
            <a:pPr lvl="1"/>
            <a:r>
              <a:rPr lang="en-US" dirty="0" smtClean="0"/>
              <a:t>Company code segment</a:t>
            </a:r>
          </a:p>
          <a:p>
            <a:pPr lvl="1"/>
            <a:r>
              <a:rPr lang="en-US" dirty="0" smtClean="0"/>
              <a:t>General ledger = COA data + Company code data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General Ledger Account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4098" name="Picture 2" descr="E:\Art_Final JPGS and PDFS\ch03_JPG\c03f004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905000"/>
            <a:ext cx="6370543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Balance Sheet Accounts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122" name="Picture 2" descr="E:\Art_Final JPGS and PDFS\ch03_JPG\c03f005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1905000"/>
            <a:ext cx="666985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the differences between financial accounting and management accounting.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organizational data related to financial accounting.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and analyze the key types of master data involved with financial accounting.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and apply basic accounting concepts.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Execute key processes in financial accounting.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Profit and Loss Accounts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146" name="Picture 2" descr="E:\Art_Final JPGS and PDFS\ch03_JPG\c03f006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1905000"/>
            <a:ext cx="587657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dirty="0" smtClean="0"/>
              <a:t>Demo 3-1: Review Charts of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Review the contents of the chart of accounts.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G/L Account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170" name="Picture 2" descr="E:\Art_Final JPGS and PDFS\ch03_JPG\c03f007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2133600"/>
            <a:ext cx="6747196" cy="2926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273050"/>
            <a:ext cx="7772400" cy="641350"/>
          </a:xfrm>
        </p:spPr>
        <p:txBody>
          <a:bodyPr/>
          <a:lstStyle/>
          <a:p>
            <a:r>
              <a:rPr lang="en-US" dirty="0" smtClean="0"/>
              <a:t>Sub-Ledger and Recon Accounts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14400" y="2438400"/>
            <a:ext cx="3733800" cy="762000"/>
          </a:xfrm>
        </p:spPr>
        <p:txBody>
          <a:bodyPr/>
          <a:lstStyle/>
          <a:p>
            <a:r>
              <a:rPr lang="en-US" dirty="0" smtClean="0"/>
              <a:t>Subsidiary or sub-ledgers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953000" y="2438400"/>
            <a:ext cx="3733800" cy="762000"/>
          </a:xfrm>
        </p:spPr>
        <p:txBody>
          <a:bodyPr/>
          <a:lstStyle/>
          <a:p>
            <a:r>
              <a:rPr lang="en-US" dirty="0" smtClean="0"/>
              <a:t>Reconciliation accounts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914400" y="3238500"/>
            <a:ext cx="3733800" cy="2324100"/>
          </a:xfrm>
        </p:spPr>
        <p:txBody>
          <a:bodyPr/>
          <a:lstStyle/>
          <a:p>
            <a:r>
              <a:rPr lang="en-US" sz="2400" dirty="0" smtClean="0"/>
              <a:t>Are not part of the general ledger.</a:t>
            </a:r>
          </a:p>
          <a:p>
            <a:r>
              <a:rPr lang="en-US" sz="2400" dirty="0" smtClean="0"/>
              <a:t>Used to separate accounting for customers, vendors, and assets</a:t>
            </a: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sz="half" idx="4"/>
            <p:custDataLst>
              <p:tags r:id="rId5"/>
            </p:custDataLst>
          </p:nvPr>
        </p:nvGraphicFramePr>
        <p:xfrm>
          <a:off x="2667000" y="990600"/>
          <a:ext cx="3733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 ledger account</a:t>
                      </a:r>
                      <a:endParaRPr lang="en-US" dirty="0"/>
                    </a:p>
                  </a:txBody>
                  <a:tcPr marL="62086" marR="620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Reconciliation</a:t>
                      </a:r>
                      <a:r>
                        <a:rPr lang="en-US" baseline="0" dirty="0" smtClean="0"/>
                        <a:t> account</a:t>
                      </a:r>
                      <a:endParaRPr lang="en-US" dirty="0"/>
                    </a:p>
                  </a:txBody>
                  <a:tcPr marL="62086" marR="6208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Customer</a:t>
                      </a:r>
                      <a:endParaRPr lang="en-US" dirty="0"/>
                    </a:p>
                  </a:txBody>
                  <a:tcPr marL="62086" marR="620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Accounts Receivable</a:t>
                      </a:r>
                      <a:endParaRPr lang="en-US" dirty="0"/>
                    </a:p>
                  </a:txBody>
                  <a:tcPr marL="62086" marR="6208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Vendor</a:t>
                      </a:r>
                      <a:endParaRPr lang="en-US" dirty="0"/>
                    </a:p>
                  </a:txBody>
                  <a:tcPr marL="62086" marR="620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Accounts Payable</a:t>
                      </a:r>
                      <a:endParaRPr lang="en-US" dirty="0"/>
                    </a:p>
                  </a:txBody>
                  <a:tcPr marL="62086" marR="6208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Asset (specific)</a:t>
                      </a:r>
                      <a:endParaRPr lang="en-US" dirty="0"/>
                    </a:p>
                  </a:txBody>
                  <a:tcPr marL="62086" marR="6208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Assets</a:t>
                      </a:r>
                      <a:endParaRPr lang="en-US" dirty="0"/>
                    </a:p>
                  </a:txBody>
                  <a:tcPr marL="62086" marR="62086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5029200" y="3390900"/>
            <a:ext cx="3733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marR="0" lvl="1" indent="-228600" algn="l" defTabSz="914400" rtl="0" eaLnBrk="1" fontAlgn="base" latinLnBrk="0" hangingPunct="1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general ledger accounts</a:t>
            </a: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Consolidate data in sub-ledger</a:t>
            </a: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Cannot be posted to directly</a:t>
            </a: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Maintain the sum of the postings in corresponding sub-ledgers</a:t>
            </a:r>
          </a:p>
          <a:p>
            <a:pPr marL="547688" marR="0" lvl="1" indent="-228600" algn="l" defTabSz="914400" rtl="0" eaLnBrk="0" fontAlgn="base" latinLnBrk="0" hangingPunct="0">
              <a:lnSpc>
                <a:spcPct val="100000"/>
              </a:lnSpc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specified in the definition of the sub-ledger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r>
              <a:rPr lang="en-US" dirty="0" smtClean="0"/>
              <a:t>Demo 3-2: Review General Ledger Accounts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Review the contents of the general ledger.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Key concepts to financial accounting are:</a:t>
            </a:r>
          </a:p>
          <a:p>
            <a:pPr lvl="1"/>
            <a:r>
              <a:rPr lang="en-US" dirty="0" smtClean="0"/>
              <a:t>Accounting document</a:t>
            </a:r>
          </a:p>
          <a:p>
            <a:pPr lvl="1"/>
            <a:r>
              <a:rPr lang="en-US" dirty="0" smtClean="0"/>
              <a:t>Parallel accounting</a:t>
            </a:r>
          </a:p>
          <a:p>
            <a:r>
              <a:rPr lang="en-US" dirty="0" smtClean="0"/>
              <a:t>Concepts in Management Accounting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Document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Two-digit code that identifies the process that generated the document</a:t>
            </a:r>
          </a:p>
          <a:p>
            <a:pPr lvl="1">
              <a:defRPr/>
            </a:pPr>
            <a:r>
              <a:rPr lang="en-US" dirty="0" smtClean="0"/>
              <a:t>Financial accounting document (</a:t>
            </a:r>
            <a:r>
              <a:rPr lang="en-US" b="1" dirty="0" smtClean="0"/>
              <a:t>FI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Customer invoice (</a:t>
            </a:r>
            <a:r>
              <a:rPr lang="en-US" b="1" cap="small" dirty="0" smtClean="0"/>
              <a:t>DR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Customer payment(</a:t>
            </a:r>
            <a:r>
              <a:rPr lang="en-US" b="1" cap="small" dirty="0" smtClean="0"/>
              <a:t>DZ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Goods issue (</a:t>
            </a:r>
            <a:r>
              <a:rPr lang="en-US" b="1" cap="small" dirty="0" smtClean="0"/>
              <a:t>WA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Goods receipt (</a:t>
            </a:r>
            <a:r>
              <a:rPr lang="en-US" b="1" cap="small" dirty="0" smtClean="0"/>
              <a:t>WE</a:t>
            </a:r>
            <a:r>
              <a:rPr lang="en-US" dirty="0" smtClean="0"/>
              <a:t>).   </a:t>
            </a:r>
          </a:p>
          <a:p>
            <a:pPr>
              <a:defRPr/>
            </a:pPr>
            <a:r>
              <a:rPr lang="en-US" dirty="0" smtClean="0"/>
              <a:t>Determines the document number range and the account type that can be posted to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Account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Customer(</a:t>
            </a:r>
            <a:r>
              <a:rPr lang="en-US" b="1" cap="small" dirty="0" smtClean="0"/>
              <a:t>D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Vendor (</a:t>
            </a:r>
            <a:r>
              <a:rPr lang="en-US" b="1" cap="small" dirty="0" smtClean="0"/>
              <a:t>K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Asset (</a:t>
            </a:r>
            <a:r>
              <a:rPr lang="en-US" b="1" cap="small" dirty="0" smtClean="0"/>
              <a:t>A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Material (</a:t>
            </a:r>
            <a:r>
              <a:rPr lang="en-US" b="1" cap="small" dirty="0" smtClean="0"/>
              <a:t>M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General ledger accounts (</a:t>
            </a:r>
            <a:r>
              <a:rPr lang="en-US" b="1" cap="small" dirty="0" smtClean="0"/>
              <a:t>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Structure of a FI Document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8194" name="Picture 2" descr="E:\Art_Final JPGS and PDFS\ch03_JPG\c03f008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1752600"/>
            <a:ext cx="5934932" cy="356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Posting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A posting key is a two-digit code that determines how a line item is posted</a:t>
            </a:r>
          </a:p>
          <a:p>
            <a:r>
              <a:rPr lang="en-US" dirty="0" smtClean="0"/>
              <a:t> The posting key specifies the following:</a:t>
            </a:r>
          </a:p>
          <a:p>
            <a:pPr lvl="1"/>
            <a:r>
              <a:rPr lang="en-US" dirty="0" smtClean="0"/>
              <a:t>Account type for posting the document item</a:t>
            </a:r>
          </a:p>
          <a:p>
            <a:pPr lvl="1"/>
            <a:r>
              <a:rPr lang="en-US" dirty="0" smtClean="0"/>
              <a:t>Whether the document item is posted as a debit or a credit</a:t>
            </a:r>
          </a:p>
          <a:p>
            <a:pPr lvl="1"/>
            <a:r>
              <a:rPr lang="en-US" dirty="0" smtClean="0"/>
              <a:t>Field status of the additional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Learning Objectives (Continued)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Identify key integration points between financial accounting and other processes.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Prepare reports in financial accounting.</a:t>
            </a:r>
          </a:p>
          <a:p>
            <a:pPr marL="514350" indent="-514350"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Posting Key Examples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9218" name="Picture 2" descr="E:\Art_Final JPGS and PDFS\ch03_JPG\c03f009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676400"/>
            <a:ext cx="586722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Demo 3-3: Review an FI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Review the contents of an FI document.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Parallel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 An enterprise can use multiple ledgers</a:t>
            </a:r>
          </a:p>
          <a:p>
            <a:pPr lvl="1"/>
            <a:r>
              <a:rPr lang="en-US" dirty="0" smtClean="0"/>
              <a:t>Multiple “books” for different purposes</a:t>
            </a:r>
          </a:p>
          <a:p>
            <a:pPr lvl="1"/>
            <a:r>
              <a:rPr lang="en-US" dirty="0" smtClean="0"/>
              <a:t>One leading ledger for all company codes</a:t>
            </a:r>
          </a:p>
          <a:p>
            <a:pPr lvl="2"/>
            <a:r>
              <a:rPr lang="en-US" dirty="0" smtClean="0"/>
              <a:t>Global principles are consolidated</a:t>
            </a:r>
          </a:p>
          <a:p>
            <a:pPr lvl="2"/>
            <a:r>
              <a:rPr lang="en-US" dirty="0" smtClean="0"/>
              <a:t>All transactions are posted to it</a:t>
            </a:r>
          </a:p>
          <a:p>
            <a:pPr lvl="1"/>
            <a:r>
              <a:rPr lang="en-US" dirty="0" smtClean="0"/>
              <a:t> Non-leading ledgers for each company (company code)</a:t>
            </a:r>
          </a:p>
          <a:p>
            <a:pPr lvl="2"/>
            <a:r>
              <a:rPr lang="en-US" sz="1800" dirty="0" smtClean="0"/>
              <a:t>Local accounting practices and reporting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Parallel Accounting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10242" name="Picture 2" descr="E:\Art_Final JPGS and PDFS\ch03_JPG\c03f01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1676400"/>
            <a:ext cx="6044176" cy="3931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dirty="0" smtClean="0"/>
              <a:t>Concepts in Management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Most of the data  used in management accounting are derived from financial accounting</a:t>
            </a:r>
          </a:p>
          <a:p>
            <a:r>
              <a:rPr lang="en-US" dirty="0" smtClean="0"/>
              <a:t>A key function of CO is to manage and allocate costs</a:t>
            </a:r>
          </a:p>
          <a:p>
            <a:r>
              <a:rPr lang="en-US" dirty="0" smtClean="0"/>
              <a:t>Companies incur these costs as they carry out various business processes such as fulfillment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Cost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sz="2400" dirty="0" smtClean="0"/>
              <a:t>Master data in controlling</a:t>
            </a:r>
          </a:p>
          <a:p>
            <a:r>
              <a:rPr lang="en-US" sz="2400" dirty="0" smtClean="0"/>
              <a:t>Location where costs are incurred</a:t>
            </a:r>
          </a:p>
          <a:p>
            <a:pPr lvl="1"/>
            <a:r>
              <a:rPr lang="en-US" sz="2000" dirty="0" smtClean="0"/>
              <a:t>Department, individuals, special projects</a:t>
            </a:r>
          </a:p>
          <a:p>
            <a:r>
              <a:rPr lang="en-US" sz="2400" dirty="0" smtClean="0"/>
              <a:t>Cost bucket used to accumulate costs</a:t>
            </a:r>
          </a:p>
          <a:p>
            <a:r>
              <a:rPr lang="en-US" sz="2400" dirty="0" smtClean="0"/>
              <a:t>Accumulated costs are then “charged” to other cost centers – CO process</a:t>
            </a:r>
          </a:p>
          <a:p>
            <a:r>
              <a:rPr lang="en-US" sz="2400" dirty="0" smtClean="0"/>
              <a:t>Many processes have “orders”</a:t>
            </a:r>
          </a:p>
          <a:p>
            <a:pPr lvl="1"/>
            <a:r>
              <a:rPr lang="en-US" sz="2000" dirty="0" smtClean="0"/>
              <a:t>Purchase orders, Production orders, Sales orders</a:t>
            </a:r>
          </a:p>
          <a:p>
            <a:pPr lvl="1"/>
            <a:r>
              <a:rPr lang="en-US" sz="2000" dirty="0" smtClean="0"/>
              <a:t>Expenses can be charged to these orders</a:t>
            </a:r>
          </a:p>
          <a:p>
            <a:r>
              <a:rPr lang="en-US" sz="2400" dirty="0" smtClean="0"/>
              <a:t>Collectively objects that can absorb costs </a:t>
            </a:r>
            <a:r>
              <a:rPr lang="en-US" sz="2400" dirty="0" err="1" smtClean="0"/>
              <a:t>arecalled</a:t>
            </a:r>
            <a:r>
              <a:rPr lang="en-US" sz="2400" dirty="0" smtClean="0"/>
              <a:t> cost objects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Recording of value flows  ($$) as a result of other processes and transactions</a:t>
            </a:r>
          </a:p>
          <a:p>
            <a:pPr lvl="1"/>
            <a:r>
              <a:rPr lang="en-US" dirty="0" smtClean="0"/>
              <a:t>General Ledger Accounting</a:t>
            </a:r>
          </a:p>
          <a:p>
            <a:pPr lvl="2"/>
            <a:r>
              <a:rPr lang="en-US" dirty="0" smtClean="0"/>
              <a:t>G/L postings for rent, utilities, wages, etc.</a:t>
            </a:r>
          </a:p>
          <a:p>
            <a:pPr lvl="1"/>
            <a:r>
              <a:rPr lang="en-US" dirty="0" smtClean="0"/>
              <a:t>Accounts Payable Accounting</a:t>
            </a:r>
          </a:p>
          <a:p>
            <a:pPr lvl="2"/>
            <a:r>
              <a:rPr lang="en-US" dirty="0" smtClean="0"/>
              <a:t>Part of the procurement process</a:t>
            </a:r>
          </a:p>
          <a:p>
            <a:pPr lvl="1"/>
            <a:r>
              <a:rPr lang="en-US" dirty="0" smtClean="0"/>
              <a:t>Accounts Receivable Accounting</a:t>
            </a:r>
          </a:p>
          <a:p>
            <a:pPr lvl="2"/>
            <a:r>
              <a:rPr lang="en-US" dirty="0" smtClean="0"/>
              <a:t>Part of the fulfillment process</a:t>
            </a:r>
          </a:p>
          <a:p>
            <a:pPr lvl="1"/>
            <a:r>
              <a:rPr lang="en-US" smtClean="0"/>
              <a:t>Asset </a:t>
            </a:r>
            <a:r>
              <a:rPr lang="en-US" dirty="0" smtClean="0"/>
              <a:t>Accounting</a:t>
            </a:r>
          </a:p>
          <a:p>
            <a:pPr lvl="2"/>
            <a:r>
              <a:rPr lang="en-US" dirty="0" smtClean="0"/>
              <a:t>Acquisition, depreciation, retirement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General Ledger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Concerned with recording the financial impact of all process steps performed within the organization</a:t>
            </a:r>
          </a:p>
          <a:p>
            <a:r>
              <a:rPr lang="en-US" dirty="0" smtClean="0"/>
              <a:t>Double-entry accounting is used for every transaction</a:t>
            </a:r>
          </a:p>
          <a:p>
            <a:r>
              <a:rPr lang="en-US" dirty="0" smtClean="0"/>
              <a:t>Accounts are divided into balance sheet accounts and income (profit and loss) statement accounts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Debits and Credits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11266" name="Picture 2" descr="E:\Art_Final JPGS and PDFS\ch03_JPG\c03f011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1981200"/>
            <a:ext cx="5919850" cy="256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Posting Example 1: Investment in a Company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12290" name="Picture 2" descr="E:\Art_Final JPGS and PDFS\ch03_JPG\c03f012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2057400"/>
            <a:ext cx="616089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Accounting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The accounting process is divided into two major categories:</a:t>
            </a:r>
          </a:p>
          <a:p>
            <a:pPr lvl="1"/>
            <a:r>
              <a:rPr lang="en-US" dirty="0" smtClean="0"/>
              <a:t>Financial accounting (FI)</a:t>
            </a:r>
          </a:p>
          <a:p>
            <a:pPr lvl="1"/>
            <a:r>
              <a:rPr lang="en-US" dirty="0" smtClean="0"/>
              <a:t>Management accounting (CO)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Posting Example 2: Purchase of Supplies With Cash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13314" name="Picture 2" descr="E:\Art_Final JPGS and PDFS\ch03_JPG\c03f013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2057400"/>
            <a:ext cx="6160898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Posting Example 3: Purchase of Supplies On Credit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4338" name="Picture 2" descr="E:\Art_Final JPGS and PDFS\ch03_JPG\c03f014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2209800"/>
            <a:ext cx="6929699" cy="2377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74638"/>
            <a:ext cx="8610600" cy="1143000"/>
          </a:xfrm>
        </p:spPr>
        <p:txBody>
          <a:bodyPr/>
          <a:lstStyle/>
          <a:p>
            <a:r>
              <a:rPr lang="en-US" dirty="0" smtClean="0"/>
              <a:t>Demo 3-4: Post General Ledger Entries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752600"/>
            <a:ext cx="7772400" cy="4267200"/>
          </a:xfrm>
        </p:spPr>
        <p:txBody>
          <a:bodyPr/>
          <a:lstStyle/>
          <a:p>
            <a:r>
              <a:rPr lang="en-US" dirty="0" smtClean="0"/>
              <a:t>Review the posting of general ledger entries.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Accounts Payable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Concerned with vendors</a:t>
            </a:r>
          </a:p>
          <a:p>
            <a:r>
              <a:rPr lang="en-US" dirty="0" smtClean="0"/>
              <a:t>Involve sub-ledgers to track money owed to individual vendors: vendor master</a:t>
            </a:r>
          </a:p>
          <a:p>
            <a:r>
              <a:rPr lang="en-US" dirty="0" smtClean="0"/>
              <a:t>Involve reconciliation accounts: Accounts payable-reconciliation</a:t>
            </a:r>
          </a:p>
          <a:p>
            <a:pPr lvl="1"/>
            <a:r>
              <a:rPr lang="en-US" dirty="0" smtClean="0"/>
              <a:t>Recall the non-reconciliation AP account (payables-miscellaneous)  discussed earlier</a:t>
            </a:r>
          </a:p>
          <a:p>
            <a:r>
              <a:rPr lang="en-US" dirty="0" smtClean="0"/>
              <a:t>Involve GR/IR account (discussed in procurement chapter)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274638"/>
            <a:ext cx="7772400" cy="563562"/>
          </a:xfrm>
        </p:spPr>
        <p:txBody>
          <a:bodyPr/>
          <a:lstStyle/>
          <a:p>
            <a:r>
              <a:rPr lang="en-US" dirty="0" smtClean="0"/>
              <a:t>Accounts Payable Accounting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5362" name="Picture 2" descr="E:\Art_Final JPGS and PDFS\ch03_JPG\c03f015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905000" y="838200"/>
            <a:ext cx="4848599" cy="539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r>
              <a:rPr lang="en-US" dirty="0" smtClean="0"/>
              <a:t>Demo 3-5: Review Reconciliation and Non-reconciliation A/P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Review the posting of reconciliation and non-reconciliation accounts payable accounts.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Accounts Receivable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Concerned with customers</a:t>
            </a:r>
          </a:p>
          <a:p>
            <a:r>
              <a:rPr lang="en-US" dirty="0" smtClean="0"/>
              <a:t>Involves sub-ledger accounts: customer master</a:t>
            </a:r>
          </a:p>
          <a:p>
            <a:r>
              <a:rPr lang="en-US" dirty="0" smtClean="0"/>
              <a:t>Involves reconciliations accounts: Accounts receivable – reconciliation</a:t>
            </a:r>
          </a:p>
          <a:p>
            <a:pPr lvl="1"/>
            <a:r>
              <a:rPr lang="en-US" dirty="0" smtClean="0"/>
              <a:t>Non reconciliation AR accounts also exist (</a:t>
            </a:r>
            <a:r>
              <a:rPr lang="en-US" dirty="0" err="1" smtClean="0"/>
              <a:t>Misce</a:t>
            </a:r>
            <a:r>
              <a:rPr lang="en-US" dirty="0" smtClean="0"/>
              <a:t> AR)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14400" y="274638"/>
            <a:ext cx="7772400" cy="563562"/>
          </a:xfrm>
        </p:spPr>
        <p:txBody>
          <a:bodyPr/>
          <a:lstStyle/>
          <a:p>
            <a:r>
              <a:rPr lang="en-US" dirty="0" smtClean="0"/>
              <a:t>Accounts Receivable Accounting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16386" name="Picture 2" descr="E:\Art_Final JPGS and PDFS\ch03_JPG\c03f016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752600" y="1143000"/>
            <a:ext cx="5458968" cy="4617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Demo 3-6: Review Reconciliation and Non-reconciliation A/R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Review the posting of reconciliation and non-reconciliation accounts receivable accounts.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Asset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09600" y="1752600"/>
            <a:ext cx="8229600" cy="4267200"/>
          </a:xfrm>
        </p:spPr>
        <p:txBody>
          <a:bodyPr/>
          <a:lstStyle/>
          <a:p>
            <a:r>
              <a:rPr lang="en-US" dirty="0" smtClean="0"/>
              <a:t>Concerned with tracking the financial consequences associated with the entire lifecycle of an asset, from acquisition to disposal (retirement).</a:t>
            </a:r>
          </a:p>
          <a:p>
            <a:r>
              <a:rPr lang="en-US" dirty="0" smtClean="0"/>
              <a:t>Assets can be categorized as tangible, intangible, and financial</a:t>
            </a:r>
          </a:p>
          <a:p>
            <a:r>
              <a:rPr lang="en-US" dirty="0" smtClean="0"/>
              <a:t>Tangible assets can be further categorized as:</a:t>
            </a:r>
          </a:p>
          <a:p>
            <a:pPr lvl="1"/>
            <a:r>
              <a:rPr lang="en-US" dirty="0" smtClean="0"/>
              <a:t>Fixed assets</a:t>
            </a:r>
          </a:p>
          <a:p>
            <a:pPr lvl="1"/>
            <a:r>
              <a:rPr lang="en-US" dirty="0" smtClean="0"/>
              <a:t>Leased assets</a:t>
            </a:r>
          </a:p>
          <a:p>
            <a:pPr lvl="1"/>
            <a:r>
              <a:rPr lang="en-US" dirty="0" smtClean="0"/>
              <a:t>Assets under construction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28600"/>
            <a:ext cx="8763000" cy="1143000"/>
          </a:xfrm>
        </p:spPr>
        <p:txBody>
          <a:bodyPr/>
          <a:lstStyle/>
          <a:p>
            <a:r>
              <a:rPr lang="en-US" dirty="0" smtClean="0"/>
              <a:t>FI Accounting vs. CO Accounting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 descr="E:\Art_Final JPGS and PDFS\ch03_JPG\c03f001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2209800"/>
            <a:ext cx="6651177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Asset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609600" y="1600200"/>
            <a:ext cx="8229600" cy="4419600"/>
          </a:xfrm>
        </p:spPr>
        <p:txBody>
          <a:bodyPr/>
          <a:lstStyle/>
          <a:p>
            <a:r>
              <a:rPr lang="en-US" dirty="0" smtClean="0"/>
              <a:t>Assets are assigned to</a:t>
            </a:r>
          </a:p>
          <a:p>
            <a:pPr lvl="1"/>
            <a:r>
              <a:rPr lang="en-US" dirty="0" smtClean="0"/>
              <a:t>company code</a:t>
            </a:r>
          </a:p>
          <a:p>
            <a:pPr lvl="1"/>
            <a:r>
              <a:rPr lang="en-US" dirty="0" smtClean="0"/>
              <a:t>Business area</a:t>
            </a:r>
          </a:p>
          <a:p>
            <a:r>
              <a:rPr lang="en-US" dirty="0" smtClean="0"/>
              <a:t>Asset accounts</a:t>
            </a:r>
          </a:p>
          <a:p>
            <a:pPr lvl="1"/>
            <a:r>
              <a:rPr lang="en-US" dirty="0" smtClean="0"/>
              <a:t>sub-ledgers accounts</a:t>
            </a:r>
          </a:p>
          <a:p>
            <a:r>
              <a:rPr lang="en-US" dirty="0" smtClean="0"/>
              <a:t>General ledger</a:t>
            </a:r>
          </a:p>
          <a:p>
            <a:pPr lvl="1"/>
            <a:r>
              <a:rPr lang="en-US" dirty="0" smtClean="0"/>
              <a:t>reconciliation accounts (in the general ledger)</a:t>
            </a:r>
          </a:p>
          <a:p>
            <a:r>
              <a:rPr lang="en-US" dirty="0" smtClean="0"/>
              <a:t>Involves account determination (via asset classes)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GBI Asset Accounts in the GL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17410" name="Picture 2" descr="E:\Art_Final JPGS and PDFS\ch03_JPG\c03f017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828800"/>
            <a:ext cx="6114306" cy="3566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74638"/>
            <a:ext cx="8763000" cy="1143000"/>
          </a:xfrm>
        </p:spPr>
        <p:txBody>
          <a:bodyPr/>
          <a:lstStyle/>
          <a:p>
            <a:r>
              <a:rPr lang="en-US" dirty="0" smtClean="0"/>
              <a:t>Asset Accounts and Account Determination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8434" name="Picture 2" descr="E:\Art_Final JPGS and PDFS\ch03_JPG\c03f018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5900" y="1838325"/>
            <a:ext cx="6172200" cy="3181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Demo 3-7: Review Asset Classes and Asset-Related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Review the uses of asset classes and asset-related accounts.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Asset Acquisition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Asset acquisition is concerned with acquiring assets via internal or external processes</a:t>
            </a:r>
          </a:p>
          <a:p>
            <a:r>
              <a:rPr lang="en-US" dirty="0" smtClean="0"/>
              <a:t>Internal:  production process or project systems</a:t>
            </a:r>
          </a:p>
          <a:p>
            <a:r>
              <a:rPr lang="en-US" dirty="0" smtClean="0"/>
              <a:t>There are three options for purchasing assets externally:</a:t>
            </a:r>
          </a:p>
          <a:p>
            <a:pPr lvl="1"/>
            <a:r>
              <a:rPr lang="en-US" dirty="0" smtClean="0"/>
              <a:t>Purchase from an established vendor without using the purchasing process (manual entry in GL and sub-ledger; similar to AP accounting)</a:t>
            </a:r>
          </a:p>
          <a:p>
            <a:pPr lvl="1"/>
            <a:r>
              <a:rPr lang="en-US" dirty="0" smtClean="0"/>
              <a:t>Purchase from an established vendor using the purchasing process (different GL accounts)</a:t>
            </a:r>
          </a:p>
          <a:p>
            <a:pPr lvl="1"/>
            <a:r>
              <a:rPr lang="en-US" dirty="0" smtClean="0"/>
              <a:t>Purchase from a one-time vendor or a vendor for whom master data are not maintained (via clearing account).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Asset Acquisition With a Clearing Account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pic>
        <p:nvPicPr>
          <p:cNvPr id="19458" name="Picture 2" descr="E:\Art_Final JPGS and PDFS\ch03_JPG\c03f019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8838" y="1962150"/>
            <a:ext cx="4886325" cy="293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Demo 3-8: Acquire an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Review how an asset is acquired.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Asset Depreciation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Asset depreciaton is concerned with the decrease in the value of an asset over time</a:t>
            </a:r>
          </a:p>
          <a:p>
            <a:r>
              <a:rPr lang="en-US" dirty="0" smtClean="0"/>
              <a:t>Depreciation can be planned or unplanned</a:t>
            </a:r>
          </a:p>
          <a:p>
            <a:r>
              <a:rPr lang="en-US" dirty="0" smtClean="0"/>
              <a:t>Depreciation methods are used</a:t>
            </a:r>
          </a:p>
          <a:p>
            <a:pPr lvl="1"/>
            <a:r>
              <a:rPr lang="en-US" dirty="0" smtClean="0"/>
              <a:t>Straight line</a:t>
            </a:r>
          </a:p>
          <a:p>
            <a:pPr lvl="1"/>
            <a:r>
              <a:rPr lang="en-US" dirty="0" smtClean="0"/>
              <a:t>Double declining balance</a:t>
            </a:r>
          </a:p>
          <a:p>
            <a:r>
              <a:rPr lang="en-US" dirty="0" smtClean="0"/>
              <a:t>Useful life</a:t>
            </a:r>
          </a:p>
          <a:p>
            <a:r>
              <a:rPr lang="en-US" dirty="0" smtClean="0"/>
              <a:t>Residual value</a:t>
            </a:r>
          </a:p>
          <a:p>
            <a:r>
              <a:rPr lang="en-US" dirty="0" smtClean="0"/>
              <a:t>Book value</a:t>
            </a:r>
          </a:p>
          <a:p>
            <a:r>
              <a:rPr lang="en-US" dirty="0" smtClean="0"/>
              <a:t>Depreciation areas:  parallel valuation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Straight Line Depreciation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pic>
        <p:nvPicPr>
          <p:cNvPr id="20482" name="Picture 2" descr="E:\Art_Final JPGS and PDFS\ch03_JPG\c03f020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981200"/>
            <a:ext cx="6632061" cy="2651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274638"/>
            <a:ext cx="8915400" cy="1143000"/>
          </a:xfrm>
        </p:spPr>
        <p:txBody>
          <a:bodyPr/>
          <a:lstStyle/>
          <a:p>
            <a:r>
              <a:rPr lang="en-US" dirty="0" smtClean="0"/>
              <a:t>Double Declining Balance Depreciation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pic>
        <p:nvPicPr>
          <p:cNvPr id="1026" name="Picture 2" descr="C:\Documents and Settings\magals\My Documents\IBP\Art - general\Art_Final JPGS and PDFS\ch03_FinalRevision-JPG062410\ch03_FinalRevision-JPG062410\c03f021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35539" y="1981200"/>
            <a:ext cx="6965461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274638"/>
            <a:ext cx="8305800" cy="868362"/>
          </a:xfrm>
        </p:spPr>
        <p:txBody>
          <a:bodyPr/>
          <a:lstStyle/>
          <a:p>
            <a:r>
              <a:rPr lang="en-US" dirty="0" smtClean="0"/>
              <a:t>Key Financial Accounting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General ledger accounting</a:t>
            </a:r>
          </a:p>
          <a:p>
            <a:r>
              <a:rPr lang="en-US" dirty="0" smtClean="0"/>
              <a:t>Accounts receivable accounting</a:t>
            </a:r>
          </a:p>
          <a:p>
            <a:r>
              <a:rPr lang="en-US" dirty="0" smtClean="0"/>
              <a:t>Accounts payable accounting</a:t>
            </a:r>
          </a:p>
          <a:p>
            <a:r>
              <a:rPr lang="en-US" dirty="0" smtClean="0"/>
              <a:t>Asset accounting</a:t>
            </a:r>
          </a:p>
          <a:p>
            <a:r>
              <a:rPr lang="en-US" dirty="0" smtClean="0"/>
              <a:t>Bank ledger accounting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Asset Retirement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Concerned with the disposal or retirement of an asset after its useful life</a:t>
            </a:r>
          </a:p>
          <a:p>
            <a:r>
              <a:rPr lang="en-US" dirty="0" smtClean="0"/>
              <a:t>Retirement may be:</a:t>
            </a:r>
          </a:p>
          <a:p>
            <a:pPr lvl="1"/>
            <a:r>
              <a:rPr lang="en-US" dirty="0" smtClean="0"/>
              <a:t>Revenue generating (sold)</a:t>
            </a:r>
          </a:p>
          <a:p>
            <a:pPr lvl="1"/>
            <a:r>
              <a:rPr lang="en-US" dirty="0" smtClean="0"/>
              <a:t>Non-revenue generating (scrapped)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Demo 3-9: Depreciate an Asset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Review how to depreciate an asset.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Integration of Financial Accounting with Other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Financial accounting is integrated with other processes in SAP within the organization (enterprise)</a:t>
            </a:r>
          </a:p>
          <a:p>
            <a:r>
              <a:rPr lang="en-US" dirty="0" smtClean="0"/>
              <a:t>Numerous steps in different processes have a financial impact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Integration of Financial Accounting with Other Processes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22530" name="Picture 2" descr="E:\Art_Final JPGS and PDFS\ch03_JPG\c03f022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1447800"/>
            <a:ext cx="465276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Financial reporting is broadly divided into two categories:</a:t>
            </a:r>
          </a:p>
          <a:p>
            <a:pPr lvl="1"/>
            <a:r>
              <a:rPr lang="en-US" dirty="0" smtClean="0"/>
              <a:t>Displaying account information</a:t>
            </a:r>
          </a:p>
          <a:p>
            <a:pPr lvl="1"/>
            <a:r>
              <a:rPr lang="en-US" dirty="0" smtClean="0"/>
              <a:t>Generating financial statements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Account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Account information can be displayed at three levels: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/>
              <a:t>Line item</a:t>
            </a:r>
          </a:p>
          <a:p>
            <a:pPr lvl="1"/>
            <a:r>
              <a:rPr lang="en-US" dirty="0" smtClean="0"/>
              <a:t>Original FI document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Account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23554" name="Picture 2" descr="E:\Art_Final JPGS and PDFS\ch03_JPG\c03f023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6850" y="1389063"/>
            <a:ext cx="6208713" cy="407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r>
              <a:rPr lang="en-US" dirty="0" smtClean="0"/>
              <a:t>Demo 3-10: Review Account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Review account information.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Asset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Asset explorer provides an overview of all activities related to the asset</a:t>
            </a:r>
          </a:p>
          <a:p>
            <a:pPr lvl="1"/>
            <a:r>
              <a:rPr lang="en-US" dirty="0" smtClean="0"/>
              <a:t>Acquisition data</a:t>
            </a:r>
          </a:p>
          <a:p>
            <a:pPr lvl="1"/>
            <a:r>
              <a:rPr lang="en-US" dirty="0" smtClean="0"/>
              <a:t>Planned and posted depreciation</a:t>
            </a:r>
          </a:p>
          <a:p>
            <a:pPr lvl="1"/>
            <a:r>
              <a:rPr lang="en-US" dirty="0" smtClean="0"/>
              <a:t>Drill down details for:</a:t>
            </a:r>
          </a:p>
          <a:p>
            <a:pPr lvl="2"/>
            <a:r>
              <a:rPr lang="en-US" dirty="0" smtClean="0"/>
              <a:t>Master data</a:t>
            </a:r>
          </a:p>
          <a:p>
            <a:pPr lvl="2"/>
            <a:r>
              <a:rPr lang="en-US" dirty="0" smtClean="0"/>
              <a:t>Transactions</a:t>
            </a:r>
          </a:p>
          <a:p>
            <a:pPr lvl="2"/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Depreciation posting run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228600"/>
            <a:ext cx="7772400" cy="762000"/>
          </a:xfrm>
        </p:spPr>
        <p:txBody>
          <a:bodyPr/>
          <a:lstStyle/>
          <a:p>
            <a:r>
              <a:rPr lang="en-US" dirty="0" smtClean="0"/>
              <a:t>Asset Explorer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24578" name="Picture 2" descr="E:\Art_Final JPGS and PDFS\ch03_JPG\c03f024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1066800"/>
            <a:ext cx="6400800" cy="509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Organizational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828800"/>
            <a:ext cx="7772400" cy="4191000"/>
          </a:xfrm>
        </p:spPr>
        <p:txBody>
          <a:bodyPr/>
          <a:lstStyle/>
          <a:p>
            <a:r>
              <a:rPr lang="en-US" dirty="0" smtClean="0"/>
              <a:t>Client</a:t>
            </a:r>
          </a:p>
          <a:p>
            <a:r>
              <a:rPr lang="en-US" dirty="0" smtClean="0"/>
              <a:t>Company code</a:t>
            </a:r>
          </a:p>
          <a:p>
            <a:r>
              <a:rPr lang="en-US" dirty="0" smtClean="0"/>
              <a:t>Business area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Demo 3-11 Review Asset Explorer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r>
              <a:rPr lang="en-US" dirty="0" smtClean="0"/>
              <a:t>Review the capabilities of asset explorer.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Financial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Three types</a:t>
            </a:r>
          </a:p>
          <a:p>
            <a:pPr lvl="1"/>
            <a:r>
              <a:rPr lang="en-US" dirty="0" smtClean="0"/>
              <a:t>Balance Sheet </a:t>
            </a:r>
          </a:p>
          <a:p>
            <a:pPr lvl="1"/>
            <a:r>
              <a:rPr lang="en-US" dirty="0" smtClean="0"/>
              <a:t>Income Statement</a:t>
            </a:r>
          </a:p>
          <a:p>
            <a:pPr lvl="1"/>
            <a:r>
              <a:rPr lang="en-US" dirty="0" smtClean="0"/>
              <a:t>Statement of cash flows</a:t>
            </a:r>
          </a:p>
          <a:p>
            <a:r>
              <a:rPr lang="en-US" dirty="0" smtClean="0"/>
              <a:t>Required for external reporting</a:t>
            </a:r>
          </a:p>
          <a:p>
            <a:pPr lvl="1"/>
            <a:r>
              <a:rPr lang="en-US" dirty="0" smtClean="0"/>
              <a:t>Quarterly filings with the SEC?</a:t>
            </a:r>
          </a:p>
          <a:p>
            <a:r>
              <a:rPr lang="en-US" dirty="0" smtClean="0"/>
              <a:t>Accuracy is critical – SOX compliance</a:t>
            </a:r>
          </a:p>
          <a:p>
            <a:pPr lvl="1"/>
            <a:r>
              <a:rPr lang="en-US" dirty="0" smtClean="0"/>
              <a:t>Certified by CEO and CFO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Financial Statement Version with Balance Sheet Accounts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pic>
        <p:nvPicPr>
          <p:cNvPr id="25602" name="Picture 2" descr="E:\Art_Final JPGS and PDFS\ch03_JPG\c03f025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1447800"/>
            <a:ext cx="7223760" cy="456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Financial Statement Version with Profit and Loss Accounts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pic>
        <p:nvPicPr>
          <p:cNvPr id="26626" name="Picture 2" descr="E:\Art_Final JPGS and PDFS\ch03_JPG\c03f026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676400"/>
            <a:ext cx="7514652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Demo 3-12: Generate Financial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Review the generation of financial statements.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Financial Statements </a:t>
            </a:r>
            <a:r>
              <a:rPr lang="en-US" smtClean="0"/>
              <a:t>Based on </a:t>
            </a:r>
            <a:r>
              <a:rPr lang="en-US" dirty="0" smtClean="0"/>
              <a:t>Depreciation Areas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27650" name="Picture 2" descr="E:\Art_Final JPGS and PDFS\ch03_JPG\c03f027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981200"/>
            <a:ext cx="7421788" cy="310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752600"/>
            <a:ext cx="7772400" cy="4267200"/>
          </a:xfrm>
        </p:spPr>
        <p:txBody>
          <a:bodyPr/>
          <a:lstStyle/>
          <a:p>
            <a:r>
              <a:rPr lang="en-US" dirty="0" smtClean="0"/>
              <a:t>Highest organizational level</a:t>
            </a:r>
          </a:p>
          <a:p>
            <a:r>
              <a:rPr lang="en-US" dirty="0" smtClean="0"/>
              <a:t>Only one client per enterprise</a:t>
            </a:r>
          </a:p>
          <a:p>
            <a:r>
              <a:rPr lang="en-US" dirty="0" smtClean="0"/>
              <a:t>Can have one or multiple company codes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Company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914400" y="1600200"/>
            <a:ext cx="7772400" cy="4419600"/>
          </a:xfrm>
        </p:spPr>
        <p:txBody>
          <a:bodyPr/>
          <a:lstStyle/>
          <a:p>
            <a:r>
              <a:rPr lang="en-US" dirty="0" smtClean="0"/>
              <a:t>Highest organizational level for financial reporting (external, legal reporting)</a:t>
            </a:r>
          </a:p>
          <a:p>
            <a:r>
              <a:rPr lang="en-US" dirty="0" smtClean="0"/>
              <a:t>Four-digit alphanumeric field</a:t>
            </a:r>
          </a:p>
          <a:p>
            <a:r>
              <a:rPr lang="en-US" dirty="0" smtClean="0"/>
              <a:t>Smallest entity that supports a full set of books</a:t>
            </a:r>
          </a:p>
          <a:p>
            <a:pPr lvl="1"/>
            <a:r>
              <a:rPr lang="en-US" dirty="0" smtClean="0"/>
              <a:t>General ledger, journals, etc.</a:t>
            </a:r>
          </a:p>
          <a:p>
            <a:r>
              <a:rPr lang="en-US" dirty="0" smtClean="0"/>
              <a:t>At least one CC is required; can have more than one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Magal and Word | Integrated Business Processes with ERP Systems | ©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3792B941-94AE-4DB8-ABFC-205D892D58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&amp;quot;&quot;/&gt;&lt;property id=&quot;20307&quot; value=&quot;256&quot;/&gt;&lt;/object&gt;&lt;object type=&quot;3&quot; unique_id=&quot;10005&quot;&gt;&lt;property id=&quot;20148&quot; value=&quot;5&quot;/&gt;&lt;property id=&quot;20300&quot; value=&quot;Slide 9 - &amp;quot;Figure 1: A generic process&amp;quot;&quot;/&gt;&lt;property id=&quot;20307&quot; value=&quot;257&quot;/&gt;&lt;/object&gt;&lt;object type=&quot;3&quot; unique_id=&quot;10006&quot;&gt;&lt;property id=&quot;20148&quot; value=&quot;5&quot;/&gt;&lt;property id=&quot;20300&quot; value=&quot;Slide 11 - &amp;quot;Procurement Process&amp;quot;&quot;/&gt;&lt;property id=&quot;20307&quot; value=&quot;258&quot;/&gt;&lt;/object&gt;&lt;object type=&quot;3&quot; unique_id=&quot;10007&quot;&gt;&lt;property id=&quot;20148&quot; value=&quot;5&quot;/&gt;&lt;property id=&quot;20300&quot; value=&quot;Slide 12 - &amp;quot;Fulfillment Process&amp;amp;#x09;&amp;quot;&quot;/&gt;&lt;property id=&quot;20307&quot; value=&quot;259&quot;/&gt;&lt;/object&gt;&lt;object type=&quot;3&quot; unique_id=&quot;10008&quot;&gt;&lt;property id=&quot;20148&quot; value=&quot;5&quot;/&gt;&lt;property id=&quot;20300&quot; value=&quot;Slide 14 - &amp;quot;Functional organizational&amp;quot;&quot;/&gt;&lt;property id=&quot;20307&quot; value=&quot;260&quot;/&gt;&lt;/object&gt;&lt;object type=&quot;3&quot; unique_id=&quot;10009&quot;&gt;&lt;property id=&quot;20148&quot; value=&quot;5&quot;/&gt;&lt;property id=&quot;20300&quot; value=&quot;Slide 15 - &amp;quot;Functions vs. processes&amp;quot;&quot;/&gt;&lt;property id=&quot;20307&quot; value=&quot;265&quot;/&gt;&lt;/object&gt;&lt;object type=&quot;3&quot; unique_id=&quot;10010&quot;&gt;&lt;property id=&quot;20148&quot; value=&quot;5&quot;/&gt;&lt;property id=&quot;20300&quot; value=&quot;Slide 18 - &amp;quot;Consequences of delays&amp;quot;&quot;/&gt;&lt;property id=&quot;20307&quot; value=&quot;266&quot;/&gt;&lt;/object&gt;&lt;object type=&quot;3&quot; unique_id=&quot;10011&quot;&gt;&lt;property id=&quot;20148&quot; value=&quot;5&quot;/&gt;&lt;property id=&quot;20300&quot; value=&quot;Slide 17 - &amp;quot;Paper-based process&amp;quot;&quot;/&gt;&lt;property id=&quot;20307&quot; value=&quot;261&quot;/&gt;&lt;/object&gt;&lt;object type=&quot;3&quot; unique_id=&quot;10012&quot;&gt;&lt;property id=&quot;20148&quot; value=&quot;5&quot;/&gt;&lt;property id=&quot;20300&quot; value=&quot;Slide 20 - &amp;quot;Process using functional systems&amp;quot;&quot;/&gt;&lt;property id=&quot;20307&quot; value=&quot;262&quot;/&gt;&lt;/object&gt;&lt;object type=&quot;3&quot; unique_id=&quot;10013&quot;&gt;&lt;property id=&quot;20148&quot; value=&quot;5&quot;/&gt;&lt;property id=&quot;20300&quot; value=&quot;Slide 21 - &amp;quot;Processes using Enterprise Systems&amp;quot;&quot;/&gt;&lt;property id=&quot;20307&quot; value=&quot;263&quot;/&gt;&lt;/object&gt;&lt;object type=&quot;3&quot; unique_id=&quot;10014&quot;&gt;&lt;property id=&quot;20148&quot; value=&quot;5&quot;/&gt;&lt;property id=&quot;20300&quot; value=&quot;Slide 23 - &amp;quot;Framework: Key process flows&amp;quot;&quot;/&gt;&lt;property id=&quot;20307&quot; value=&quot;264&quot;/&gt;&lt;/object&gt;&lt;object type=&quot;3&quot; unique_id=&quot;10171&quot;&gt;&lt;property id=&quot;20148&quot; value=&quot;5&quot;/&gt;&lt;property id=&quot;20300&quot; value=&quot;Slide 2 - &amp;quot;Outline&amp;quot;&quot;/&gt;&lt;property id=&quot;20307&quot; value=&quot;267&quot;/&gt;&lt;/object&gt;&lt;object type=&quot;3&quot; unique_id=&quot;10172&quot;&gt;&lt;property id=&quot;20148&quot; value=&quot;5&quot;/&gt;&lt;property id=&quot;20300&quot; value=&quot;Slide 3 - &amp;quot;Global competition&amp;quot;&quot;/&gt;&lt;property id=&quot;20307&quot; value=&quot;268&quot;/&gt;&lt;/object&gt;&lt;object type=&quot;3&quot; unique_id=&quot;10173&quot;&gt;&lt;property id=&quot;20148&quot; value=&quot;5&quot;/&gt;&lt;property id=&quot;20300&quot; value=&quot;Slide 4 - &amp;quot;Information revolution&amp;quot;&quot;/&gt;&lt;property id=&quot;20307&quot; value=&quot;269&quot;/&gt;&lt;/object&gt;&lt;object type=&quot;3&quot; unique_id=&quot;10174&quot;&gt;&lt;property id=&quot;20148&quot; value=&quot;5&quot;/&gt;&lt;property id=&quot;20300&quot; value=&quot;Slide 5 - &amp;quot;Knowledge worker&amp;quot;&quot;/&gt;&lt;property id=&quot;20307&quot; value=&quot;270&quot;/&gt;&lt;/object&gt;&lt;object type=&quot;3&quot; unique_id=&quot;10175&quot;&gt;&lt;property id=&quot;20148&quot; value=&quot;5&quot;/&gt;&lt;property id=&quot;20300&quot; value=&quot;Slide 6 - &amp;quot;Knowledge worker&amp;quot;&quot;/&gt;&lt;property id=&quot;20307&quot; value=&quot;271&quot;/&gt;&lt;/object&gt;&lt;object type=&quot;3&quot; unique_id=&quot;10176&quot;&gt;&lt;property id=&quot;20148&quot; value=&quot;5&quot;/&gt;&lt;property id=&quot;20300&quot; value=&quot;Slide 7 - &amp;quot;Knowledge worker&amp;quot;&quot;/&gt;&lt;property id=&quot;20307&quot; value=&quot;272&quot;/&gt;&lt;/object&gt;&lt;object type=&quot;3&quot; unique_id=&quot;10272&quot;&gt;&lt;property id=&quot;20148&quot; value=&quot;5&quot;/&gt;&lt;property id=&quot;20300&quot; value=&quot;Slide 8 - &amp;quot;Business processes&amp;quot;&quot;/&gt;&lt;property id=&quot;20307&quot; value=&quot;273&quot;/&gt;&lt;/object&gt;&lt;object type=&quot;3&quot; unique_id=&quot;10273&quot;&gt;&lt;property id=&quot;20148&quot; value=&quot;5&quot;/&gt;&lt;property id=&quot;20300&quot; value=&quot;Slide 10 - &amp;quot;Business process - example&amp;quot;&quot;/&gt;&lt;property id=&quot;20307&quot; value=&quot;274&quot;/&gt;&lt;/object&gt;&lt;object type=&quot;3&quot; unique_id=&quot;10274&quot;&gt;&lt;property id=&quot;20148&quot; value=&quot;5&quot;/&gt;&lt;property id=&quot;20300&quot; value=&quot;Slide 13 - &amp;quot;Functional structure&amp;quot;&quot;/&gt;&lt;property id=&quot;20307&quot; value=&quot;275&quot;/&gt;&lt;/object&gt;&lt;object type=&quot;3&quot; unique_id=&quot;10407&quot;&gt;&lt;property id=&quot;20148&quot; value=&quot;5&quot;/&gt;&lt;property id=&quot;20300&quot; value=&quot;Slide 16 - &amp;quot;The Silo effect&amp;quot;&quot;/&gt;&lt;property id=&quot;20307&quot; value=&quot;276&quot;/&gt;&lt;/object&gt;&lt;object type=&quot;3&quot; unique_id=&quot;10408&quot;&gt;&lt;property id=&quot;20148&quot; value=&quot;5&quot;/&gt;&lt;property id=&quot;20300&quot; value=&quot;Slide 19 - &amp;quot;Delays are no longer acceptable&amp;quot;&quot;/&gt;&lt;property id=&quot;20307&quot; value=&quot;277&quot;/&gt;&lt;/object&gt;&lt;object type=&quot;3&quot; unique_id=&quot;10697&quot;&gt;&lt;property id=&quot;20148&quot; value=&quot;5&quot;/&gt;&lt;property id=&quot;20300&quot; value=&quot;Slide 22 - &amp;quot;Is this for MIS/IT majors?&amp;quot;&quot;/&gt;&lt;property id=&quot;20307&quot; value=&quot;278&quot;/&gt;&lt;/object&gt;&lt;object type=&quot;3&quot; unique_id=&quot;10698&quot;&gt;&lt;property id=&quot;20148&quot; value=&quot;5&quot;/&gt;&lt;property id=&quot;20300&quot; value=&quot;Slide 24 - &amp;quot;Role of ES in organizations&amp;quot;&quot;/&gt;&lt;property id=&quot;20307&quot; value=&quot;280&quot;/&gt;&lt;/object&gt;&lt;object type=&quot;3&quot; unique_id=&quot;10699&quot;&gt;&lt;property id=&quot;20148&quot; value=&quot;5&quot;/&gt;&lt;property id=&quot;20300&quot; value=&quot;Slide 25 - &amp;quot;Role of ES in organizations&amp;quot;&quot;/&gt;&lt;property id=&quot;20307&quot; value=&quot;281&quot;/&gt;&lt;/object&gt;&lt;object type=&quot;3&quot; unique_id=&quot;10700&quot;&gt;&lt;property id=&quot;20148&quot; value=&quot;5&quot;/&gt;&lt;property id=&quot;20300&quot; value=&quot;Slide 26 - &amp;quot;Role of ES in organizations&amp;quot;&quot;/&gt;&lt;property id=&quot;20307&quot; value=&quot;282&quot;/&gt;&lt;/object&gt;&lt;object type=&quot;3&quot; unique_id=&quot;10701&quot;&gt;&lt;property id=&quot;20148&quot; value=&quot;5&quot;/&gt;&lt;property id=&quot;20300&quot; value=&quot;Slide 27&quot;/&gt;&lt;property id=&quot;20307&quot; value=&quot;284&quot;/&gt;&lt;/object&gt;&lt;object type=&quot;3&quot; unique_id=&quot;10702&quot;&gt;&lt;property id=&quot;20148&quot; value=&quot;5&quot;/&gt;&lt;property id=&quot;20300&quot; value=&quot;Slide 28 - &amp;quot;Financial impact&amp;quot;&quot;/&gt;&lt;property id=&quot;20307&quot; value=&quot;279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7428</TotalTime>
  <Words>2779</Words>
  <Application>Microsoft Office PowerPoint</Application>
  <PresentationFormat>On-screen Show (4:3)</PresentationFormat>
  <Paragraphs>529</Paragraphs>
  <Slides>75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77" baseType="lpstr">
      <vt:lpstr>Equity</vt:lpstr>
      <vt:lpstr>Custom Design</vt:lpstr>
      <vt:lpstr>Chapter 3</vt:lpstr>
      <vt:lpstr>Learning Objectives</vt:lpstr>
      <vt:lpstr>Learning Objectives (Continued)</vt:lpstr>
      <vt:lpstr>Accounting Categories</vt:lpstr>
      <vt:lpstr>FI Accounting vs. CO Accounting</vt:lpstr>
      <vt:lpstr>Key Financial Accounting Processes</vt:lpstr>
      <vt:lpstr>Organizational Levels</vt:lpstr>
      <vt:lpstr>Client</vt:lpstr>
      <vt:lpstr>Company Code</vt:lpstr>
      <vt:lpstr>Multiple Company Codes</vt:lpstr>
      <vt:lpstr>Business Areas</vt:lpstr>
      <vt:lpstr>GBI Business Areas</vt:lpstr>
      <vt:lpstr>Master Data</vt:lpstr>
      <vt:lpstr>Chart of Accounts</vt:lpstr>
      <vt:lpstr>Chart of Accounts</vt:lpstr>
      <vt:lpstr>GBI Chart of Accounts and Company Codes</vt:lpstr>
      <vt:lpstr>General Ledger Accounts</vt:lpstr>
      <vt:lpstr>General Ledger Account Data</vt:lpstr>
      <vt:lpstr>Balance Sheet Accounts</vt:lpstr>
      <vt:lpstr>Profit and Loss Accounts</vt:lpstr>
      <vt:lpstr>Demo 3-1: Review Charts of Accounts</vt:lpstr>
      <vt:lpstr>G/L Account Example</vt:lpstr>
      <vt:lpstr>Sub-Ledger and Recon Accounts</vt:lpstr>
      <vt:lpstr>Demo 3-2: Review General Ledger Accounts </vt:lpstr>
      <vt:lpstr>Key Concepts</vt:lpstr>
      <vt:lpstr>Document Type</vt:lpstr>
      <vt:lpstr>Account Type</vt:lpstr>
      <vt:lpstr>Structure of a FI Document</vt:lpstr>
      <vt:lpstr>Posting Keys</vt:lpstr>
      <vt:lpstr>Posting Key Examples</vt:lpstr>
      <vt:lpstr>Demo 3-3: Review an FI Document</vt:lpstr>
      <vt:lpstr>Parallel Accounting</vt:lpstr>
      <vt:lpstr>Parallel Accounting</vt:lpstr>
      <vt:lpstr>Concepts in Management Accounting</vt:lpstr>
      <vt:lpstr>Cost Center</vt:lpstr>
      <vt:lpstr>Processes</vt:lpstr>
      <vt:lpstr>General Ledger Accounting</vt:lpstr>
      <vt:lpstr>Debits and Credits</vt:lpstr>
      <vt:lpstr>Posting Example 1: Investment in a Company</vt:lpstr>
      <vt:lpstr>Posting Example 2: Purchase of Supplies With Cash</vt:lpstr>
      <vt:lpstr>Posting Example 3: Purchase of Supplies On Credit</vt:lpstr>
      <vt:lpstr>Demo 3-4: Post General Ledger Entries</vt:lpstr>
      <vt:lpstr>Accounts Payable Accounting</vt:lpstr>
      <vt:lpstr>Accounts Payable Accounting</vt:lpstr>
      <vt:lpstr>Demo 3-5: Review Reconciliation and Non-reconciliation A/P Accounts</vt:lpstr>
      <vt:lpstr>Accounts Receivable Accounting</vt:lpstr>
      <vt:lpstr>Accounts Receivable Accounting</vt:lpstr>
      <vt:lpstr>Demo 3-6: Review Reconciliation and Non-reconciliation A/R Accounts</vt:lpstr>
      <vt:lpstr>Asset Accounting</vt:lpstr>
      <vt:lpstr>Asset Accounting</vt:lpstr>
      <vt:lpstr>GBI Asset Accounts in the GL</vt:lpstr>
      <vt:lpstr>Asset Accounts and Account Determination</vt:lpstr>
      <vt:lpstr>Demo 3-7: Review Asset Classes and Asset-Related Accounts</vt:lpstr>
      <vt:lpstr>Asset Acquisition</vt:lpstr>
      <vt:lpstr>Asset Acquisition With a Clearing Account</vt:lpstr>
      <vt:lpstr>Demo 3-8: Acquire an Asset</vt:lpstr>
      <vt:lpstr>Asset Depreciation</vt:lpstr>
      <vt:lpstr>Straight Line Depreciation</vt:lpstr>
      <vt:lpstr>Double Declining Balance Depreciation</vt:lpstr>
      <vt:lpstr>Asset Retirement</vt:lpstr>
      <vt:lpstr>Demo 3-9: Depreciate an Asset</vt:lpstr>
      <vt:lpstr>Integration of Financial Accounting with Other Processes</vt:lpstr>
      <vt:lpstr>Integration of Financial Accounting with Other Processes</vt:lpstr>
      <vt:lpstr>Reporting</vt:lpstr>
      <vt:lpstr>Account Information</vt:lpstr>
      <vt:lpstr>Account Information</vt:lpstr>
      <vt:lpstr>Demo 3-10: Review Account Information</vt:lpstr>
      <vt:lpstr>Asset Explorer</vt:lpstr>
      <vt:lpstr>Asset Explorer</vt:lpstr>
      <vt:lpstr>Demo 3-11 Review Asset Explorer</vt:lpstr>
      <vt:lpstr>Financial Statements</vt:lpstr>
      <vt:lpstr>Financial Statement Version with Balance Sheet Accounts</vt:lpstr>
      <vt:lpstr>Financial Statement Version with Profit and Loss Accounts</vt:lpstr>
      <vt:lpstr>Demo 3-12: Generate Financial Statements</vt:lpstr>
      <vt:lpstr>Financial Statements Based on Depreciation Areas</vt:lpstr>
    </vt:vector>
  </TitlesOfParts>
  <Company>GVSU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magals</dc:creator>
  <cp:lastModifiedBy>SM</cp:lastModifiedBy>
  <cp:revision>717</cp:revision>
  <dcterms:created xsi:type="dcterms:W3CDTF">2008-08-25T20:58:30Z</dcterms:created>
  <dcterms:modified xsi:type="dcterms:W3CDTF">2010-09-28T21:01:24Z</dcterms:modified>
</cp:coreProperties>
</file>