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86" r:id="rId2"/>
    <p:sldId id="387" r:id="rId3"/>
    <p:sldId id="262" r:id="rId4"/>
    <p:sldId id="388" r:id="rId5"/>
    <p:sldId id="389" r:id="rId6"/>
    <p:sldId id="267" r:id="rId7"/>
    <p:sldId id="390" r:id="rId8"/>
    <p:sldId id="391" r:id="rId9"/>
    <p:sldId id="392" r:id="rId10"/>
    <p:sldId id="393" r:id="rId11"/>
    <p:sldId id="361" r:id="rId12"/>
    <p:sldId id="362" r:id="rId13"/>
    <p:sldId id="363" r:id="rId14"/>
    <p:sldId id="364" r:id="rId15"/>
    <p:sldId id="365" r:id="rId16"/>
    <p:sldId id="383" r:id="rId17"/>
    <p:sldId id="384" r:id="rId18"/>
    <p:sldId id="368" r:id="rId19"/>
    <p:sldId id="369" r:id="rId20"/>
    <p:sldId id="370" r:id="rId21"/>
    <p:sldId id="395" r:id="rId22"/>
    <p:sldId id="273" r:id="rId23"/>
    <p:sldId id="288" r:id="rId24"/>
    <p:sldId id="289" r:id="rId25"/>
    <p:sldId id="290" r:id="rId26"/>
    <p:sldId id="293" r:id="rId27"/>
    <p:sldId id="294" r:id="rId28"/>
  </p:sldIdLst>
  <p:sldSz cx="9144000" cy="6858000" type="screen4x3"/>
  <p:notesSz cx="6934200" cy="939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20" autoAdjust="0"/>
    <p:restoredTop sz="90966" autoAdjust="0"/>
  </p:normalViewPr>
  <p:slideViewPr>
    <p:cSldViewPr snapToGrid="0">
      <p:cViewPr varScale="1">
        <p:scale>
          <a:sx n="86" d="100"/>
          <a:sy n="86" d="100"/>
        </p:scale>
        <p:origin x="161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id="{01BEE06B-2349-4C6A-8383-9C2093BF3C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id="{56A6601C-0B7B-4456-99E7-2EBD844ECBD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9B7E9BAC-297B-4F02-812C-7DA47AEB814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5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id="{D9B4172E-B770-47F6-A23E-25A6A3A6253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A37BE1D-4B1D-4A20-BC82-4A87AF6389B6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54F3FE5-B5BE-4206-A5EC-C03F1F52DF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CB7C941-7F0D-4E27-B2E6-F59B04E9C5F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7AE96521-F36C-48C7-83F5-76AF5A6712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AD52483-410E-4102-B233-D6684C0B48D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64050"/>
            <a:ext cx="508635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AF0A056E-4B4B-4008-82BF-1BBE845312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8100"/>
            <a:ext cx="30051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2BDE325-86D1-46BB-8C98-216E413F90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928100"/>
            <a:ext cx="30051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46E2F46-E967-447C-AB6F-E5CFDC292BB8}" type="slidenum">
              <a:rPr lang="en-US" altLang="hu-HU"/>
              <a:pPr/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3E165E-C889-4BFE-8F7E-0B8622E82F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0F87D7-CEED-45C2-8F70-A8DDCF63EB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E12A85-5993-401C-9B59-43CEFA3E43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7C029B-7AE7-466E-89D2-C95BA99F2F8A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62317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4D6649-F36F-4978-9152-C5A0424E5D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966B93-6F1B-4E4C-9A65-A088D313A9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607B92-C23E-408B-A8A7-2FF35C1C95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C98195-99FD-45EE-9433-8B6BBFE84612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92584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39CC18-1FA6-48FF-B178-8F76630DF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F8E93D-8A06-4DA3-8917-02E30E88E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BED964-4575-4F72-ABCA-A6D448A021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3FCF50-8EA0-40FB-BF5D-F636C26EAC9B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05751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E9D296-1DC2-4701-B326-C30DEB4ACB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9BC1B5-D26B-4134-81CF-CF078EA3E8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B17E5-F7C6-490F-8F20-498ECFB5FA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CA3666-B877-4F84-B3CD-673905972E0A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295409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C9A17D-4221-467A-899D-21CFAD7210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11E71C-9219-4AFF-90E8-9D148520FA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D9B118-F88C-4746-8A9C-69683FFA79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9AA39-0D17-469A-A606-B0A44032FAD5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56950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DD054B-B0D7-4FA7-9298-9AFED96A85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942039-9A86-4113-B5A3-A7F6F3E23A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AADDBA-8DE5-41C3-AEB8-1A5180B24E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22B75-5AD9-4049-A86D-0109F5999EFD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09748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27F4728-FF17-406E-BD43-0A5E3B712C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72B15FC-4BAA-4FBA-AA0A-26295A4B1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9FCBFB9-6743-41FF-A7FE-9F702222D3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CF311-7951-4902-908F-0DA6774B7AC5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73495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8D3FA4A-2393-40F8-B45A-1CCAB0984C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5B496C-777F-443E-8252-75030966D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DB582BC-F52B-4BB5-99C3-E9C7B78539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ED3AD-B4E9-4989-B972-91BC268A7353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17973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FBC6D1B-DFC8-45E5-B20E-6AACB41AE7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5700DB2-75F8-43A8-A49B-1F886594D7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FBA851F-DB6F-45B5-9EE3-BB7827EE88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75F814-4A46-4627-8E8F-8FA2626BAD07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1412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FEA675-3221-4022-BFB5-2A19DDABE3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6B38BB-243E-4A1B-9EED-EA4238DDC4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508D20-CE29-48FB-993F-7461E51CD4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C2A185-97AC-4C9C-BF20-9FA47F6DF06D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498392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1766DB-A7DE-426B-871B-70CAE82563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93852D-569C-4846-9738-499B853798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2D3EA0-FCAC-4DEF-A29D-BB31DFE10A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F35C31-166F-4B01-A341-7F01313D89DD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79469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856FD61-F6AE-448C-BD8A-EEC3CD524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884AB19-3A00-4AD4-A3C0-B1CBB306B8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text styles</a:t>
            </a:r>
          </a:p>
          <a:p>
            <a:pPr lvl="1"/>
            <a:r>
              <a:rPr lang="en-US" altLang="hu-HU"/>
              <a:t>Second level</a:t>
            </a:r>
          </a:p>
          <a:p>
            <a:pPr lvl="2"/>
            <a:r>
              <a:rPr lang="en-US" altLang="hu-HU"/>
              <a:t>Third level</a:t>
            </a:r>
          </a:p>
          <a:p>
            <a:pPr lvl="3"/>
            <a:r>
              <a:rPr lang="en-US" altLang="hu-HU"/>
              <a:t>Fourth level</a:t>
            </a:r>
          </a:p>
          <a:p>
            <a:pPr lvl="4"/>
            <a:r>
              <a:rPr lang="en-US" altLang="hu-HU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A658D81-8592-4C02-8173-5E0ED036E12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US"/>
              <a:t>CS 245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371F873-389C-46D9-85D4-6BF71258729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/>
              <a:t>Notes 6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44F7BEF-1011-45B0-85F9-A374ED7A75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B7571C1-9289-4D1F-98D6-5290175FB5BE}" type="slidenum">
              <a:rPr lang="en-US" altLang="hu-HU"/>
              <a:pPr/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>
            <a:extLst>
              <a:ext uri="{FF2B5EF4-FFF2-40B4-BE49-F238E27FC236}">
                <a16:creationId xmlns:a16="http://schemas.microsoft.com/office/drawing/2014/main" id="{A02561B3-A23C-483D-8F5B-F8A0BD585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FBA24A-D32F-419F-94A1-C9AD0EB9AF35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hu-HU" sz="1400"/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75485A7F-69A5-493A-AEC6-57106D792F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hu-HU" sz="3600" u="sng"/>
              <a:t>Query Processing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72004EEB-1012-4C84-9E96-8E9710F1EC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hu-HU" dirty="0"/>
              <a:t>Q  </a:t>
            </a:r>
            <a:r>
              <a:rPr lang="en-US" altLang="hu-HU" dirty="0">
                <a:sym typeface="Symbol" panose="05050102010706020507" pitchFamily="18" charset="2"/>
              </a:rPr>
              <a:t>   </a:t>
            </a:r>
            <a:r>
              <a:rPr lang="en-US" altLang="hu-HU" dirty="0"/>
              <a:t>Query Plan</a:t>
            </a:r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293F88A2-C880-4B39-ACB2-5E39E4DAF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124200"/>
            <a:ext cx="7772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hu-HU" altLang="hu-HU" sz="3600" dirty="0" err="1"/>
              <a:t>Example</a:t>
            </a:r>
            <a:r>
              <a:rPr lang="hu-HU" altLang="hu-HU" sz="3600" dirty="0"/>
              <a:t>:</a:t>
            </a:r>
          </a:p>
          <a:p>
            <a:pPr eaLnBrk="1" hangingPunct="1">
              <a:buFontTx/>
              <a:buNone/>
            </a:pPr>
            <a:r>
              <a:rPr lang="hu-HU" altLang="hu-HU" sz="2800" dirty="0">
                <a:solidFill>
                  <a:srgbClr val="00B050"/>
                </a:solidFill>
              </a:rPr>
              <a:t>R(A,B,C), S(C,D,E)</a:t>
            </a:r>
          </a:p>
          <a:p>
            <a:pPr eaLnBrk="1" hangingPunct="1">
              <a:buFontTx/>
              <a:buNone/>
            </a:pPr>
            <a:r>
              <a:rPr lang="en-US" altLang="hu-HU" sz="3600" dirty="0"/>
              <a:t>Select B,D</a:t>
            </a:r>
            <a:r>
              <a:rPr lang="hu-HU" altLang="hu-HU" sz="3600" dirty="0"/>
              <a:t> </a:t>
            </a:r>
            <a:r>
              <a:rPr lang="en-US" altLang="hu-HU" sz="3600" dirty="0"/>
              <a:t>From R,S</a:t>
            </a:r>
          </a:p>
          <a:p>
            <a:pPr eaLnBrk="1" hangingPunct="1">
              <a:buFontTx/>
              <a:buNone/>
            </a:pPr>
            <a:r>
              <a:rPr lang="en-US" altLang="hu-HU" sz="3600" dirty="0"/>
              <a:t>Where R.A=</a:t>
            </a:r>
            <a:r>
              <a:rPr lang="hu-HU" altLang="hu-HU" sz="3600" dirty="0"/>
              <a:t>’</a:t>
            </a:r>
            <a:r>
              <a:rPr lang="en-US" altLang="hu-HU" sz="3600" dirty="0"/>
              <a:t>c</a:t>
            </a:r>
            <a:r>
              <a:rPr lang="hu-HU" altLang="hu-HU" sz="3600" dirty="0"/>
              <a:t>’</a:t>
            </a:r>
            <a:r>
              <a:rPr lang="en-US" altLang="hu-HU" sz="3600" dirty="0"/>
              <a:t> </a:t>
            </a:r>
            <a:r>
              <a:rPr lang="en-US" altLang="hu-HU" sz="3600" dirty="0">
                <a:sym typeface="Symbol" panose="05050102010706020507" pitchFamily="18" charset="2"/>
              </a:rPr>
              <a:t></a:t>
            </a:r>
            <a:r>
              <a:rPr lang="en-US" altLang="hu-HU" sz="3600" dirty="0"/>
              <a:t> S.E=2 </a:t>
            </a:r>
            <a:r>
              <a:rPr lang="en-US" altLang="hu-HU" sz="3600" dirty="0">
                <a:sym typeface="Symbol" panose="05050102010706020507" pitchFamily="18" charset="2"/>
              </a:rPr>
              <a:t></a:t>
            </a:r>
            <a:r>
              <a:rPr lang="en-US" altLang="hu-HU" sz="3600" dirty="0"/>
              <a:t> R.C=S.C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>
            <a:extLst>
              <a:ext uri="{FF2B5EF4-FFF2-40B4-BE49-F238E27FC236}">
                <a16:creationId xmlns:a16="http://schemas.microsoft.com/office/drawing/2014/main" id="{AF370852-2985-46F7-9804-71B23EF3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26FA7E-94A2-42B5-9AC0-1F46AB1559BB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hu-HU" sz="1400"/>
          </a:p>
        </p:txBody>
      </p:sp>
      <p:grpSp>
        <p:nvGrpSpPr>
          <p:cNvPr id="9219" name="Group 2">
            <a:extLst>
              <a:ext uri="{FF2B5EF4-FFF2-40B4-BE49-F238E27FC236}">
                <a16:creationId xmlns:a16="http://schemas.microsoft.com/office/drawing/2014/main" id="{FD921134-F490-4DA5-A5C0-4336113EBC3F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939800"/>
            <a:ext cx="1295400" cy="3581400"/>
            <a:chOff x="432" y="384"/>
            <a:chExt cx="816" cy="2256"/>
          </a:xfrm>
        </p:grpSpPr>
        <p:sp>
          <p:nvSpPr>
            <p:cNvPr id="9252" name="Line 3">
              <a:extLst>
                <a:ext uri="{FF2B5EF4-FFF2-40B4-BE49-F238E27FC236}">
                  <a16:creationId xmlns:a16="http://schemas.microsoft.com/office/drawing/2014/main" id="{58FB708F-D7C2-4E08-86AB-EA30C3B19F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84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9253" name="Line 4">
              <a:extLst>
                <a:ext uri="{FF2B5EF4-FFF2-40B4-BE49-F238E27FC236}">
                  <a16:creationId xmlns:a16="http://schemas.microsoft.com/office/drawing/2014/main" id="{118E4BE9-4474-4F56-8625-E77AE70E43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720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9254" name="Line 5">
              <a:extLst>
                <a:ext uri="{FF2B5EF4-FFF2-40B4-BE49-F238E27FC236}">
                  <a16:creationId xmlns:a16="http://schemas.microsoft.com/office/drawing/2014/main" id="{6F54BAE6-2D0C-47CF-A963-AE40FC32CA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9255" name="Line 6">
              <a:extLst>
                <a:ext uri="{FF2B5EF4-FFF2-40B4-BE49-F238E27FC236}">
                  <a16:creationId xmlns:a16="http://schemas.microsoft.com/office/drawing/2014/main" id="{E34AD811-80E5-4644-817F-2E595B2C42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9256" name="Line 7">
              <a:extLst>
                <a:ext uri="{FF2B5EF4-FFF2-40B4-BE49-F238E27FC236}">
                  <a16:creationId xmlns:a16="http://schemas.microsoft.com/office/drawing/2014/main" id="{44DB7885-03CC-4E84-AADC-FB9759B506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9257" name="Line 8">
              <a:extLst>
                <a:ext uri="{FF2B5EF4-FFF2-40B4-BE49-F238E27FC236}">
                  <a16:creationId xmlns:a16="http://schemas.microsoft.com/office/drawing/2014/main" id="{225FAF63-C653-443F-B601-6C47718F51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9220" name="Line 10">
            <a:extLst>
              <a:ext uri="{FF2B5EF4-FFF2-40B4-BE49-F238E27FC236}">
                <a16:creationId xmlns:a16="http://schemas.microsoft.com/office/drawing/2014/main" id="{5A083D8A-C9AB-4322-A6E3-E80CC89BDD1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01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21" name="Line 11">
            <a:extLst>
              <a:ext uri="{FF2B5EF4-FFF2-40B4-BE49-F238E27FC236}">
                <a16:creationId xmlns:a16="http://schemas.microsoft.com/office/drawing/2014/main" id="{E5875C39-9A96-473B-807F-1E056DDA93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473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22" name="Line 12">
            <a:extLst>
              <a:ext uri="{FF2B5EF4-FFF2-40B4-BE49-F238E27FC236}">
                <a16:creationId xmlns:a16="http://schemas.microsoft.com/office/drawing/2014/main" id="{D38F0359-6E7D-40F2-87F6-7DC61847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23" name="Line 13">
            <a:extLst>
              <a:ext uri="{FF2B5EF4-FFF2-40B4-BE49-F238E27FC236}">
                <a16:creationId xmlns:a16="http://schemas.microsoft.com/office/drawing/2014/main" id="{76739147-EE20-48A1-B587-D3A38BA6AA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24" name="Line 14">
            <a:extLst>
              <a:ext uri="{FF2B5EF4-FFF2-40B4-BE49-F238E27FC236}">
                <a16:creationId xmlns:a16="http://schemas.microsoft.com/office/drawing/2014/main" id="{53C4BC92-4BA4-421C-B05C-73511C219E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25" name="Line 15">
            <a:extLst>
              <a:ext uri="{FF2B5EF4-FFF2-40B4-BE49-F238E27FC236}">
                <a16:creationId xmlns:a16="http://schemas.microsoft.com/office/drawing/2014/main" id="{70033B2E-9905-434C-915D-9D119FF93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26" name="Text Box 16">
            <a:extLst>
              <a:ext uri="{FF2B5EF4-FFF2-40B4-BE49-F238E27FC236}">
                <a16:creationId xmlns:a16="http://schemas.microsoft.com/office/drawing/2014/main" id="{40D35AE0-C54A-4086-9F43-E3AD0C80C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1000"/>
            <a:ext cx="6170613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   R					        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A  B  C	</a:t>
            </a:r>
            <a:r>
              <a:rPr lang="en-US" altLang="hu-HU" sz="2800">
                <a:sym typeface="Symbol" panose="05050102010706020507" pitchFamily="18" charset="2"/>
              </a:rPr>
              <a:t>			    </a:t>
            </a:r>
            <a:r>
              <a:rPr lang="en-US" altLang="hu-HU" sz="2400">
                <a:sym typeface="Symbol" panose="05050102010706020507" pitchFamily="18" charset="2"/>
              </a:rPr>
              <a:t>C  D  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a  1  10             			    10  x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b  1  20				    20  y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c  2  10		       		    30  z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d  2  35		       		    40  x 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e  3  45                                         50  y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	</a:t>
            </a:r>
            <a:endParaRPr lang="en-US" altLang="hu-HU" sz="2800">
              <a:latin typeface="Symbol" panose="05050102010706020507" pitchFamily="18" charset="2"/>
              <a:sym typeface="Symbol" panose="05050102010706020507" pitchFamily="18" charset="2"/>
            </a:endParaRPr>
          </a:p>
        </p:txBody>
      </p:sp>
      <p:sp>
        <p:nvSpPr>
          <p:cNvPr id="9227" name="AutoShape 17">
            <a:extLst>
              <a:ext uri="{FF2B5EF4-FFF2-40B4-BE49-F238E27FC236}">
                <a16:creationId xmlns:a16="http://schemas.microsoft.com/office/drawing/2014/main" id="{4DD2D3D8-F40A-4601-B06B-451940EFC365}"/>
              </a:ext>
            </a:extLst>
          </p:cNvPr>
          <p:cNvSpPr>
            <a:spLocks noChangeArrowheads="1"/>
          </p:cNvSpPr>
          <p:nvPr/>
        </p:nvSpPr>
        <p:spPr bwMode="auto">
          <a:xfrm rot="2475661">
            <a:off x="5334000" y="939800"/>
            <a:ext cx="609600" cy="6858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9228" name="AutoShape 18">
            <a:extLst>
              <a:ext uri="{FF2B5EF4-FFF2-40B4-BE49-F238E27FC236}">
                <a16:creationId xmlns:a16="http://schemas.microsoft.com/office/drawing/2014/main" id="{898DFE55-E85D-4835-8713-0F4BAFB72845}"/>
              </a:ext>
            </a:extLst>
          </p:cNvPr>
          <p:cNvSpPr>
            <a:spLocks noChangeArrowheads="1"/>
          </p:cNvSpPr>
          <p:nvPr/>
        </p:nvSpPr>
        <p:spPr bwMode="auto">
          <a:xfrm rot="19124339" flipH="1">
            <a:off x="2895600" y="1016000"/>
            <a:ext cx="609600" cy="6858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2400">
              <a:latin typeface="Times New Roman" panose="02020603050405020304" pitchFamily="18" charset="0"/>
            </a:endParaRPr>
          </a:p>
        </p:txBody>
      </p:sp>
      <p:sp>
        <p:nvSpPr>
          <p:cNvPr id="9229" name="Text Box 19">
            <a:extLst>
              <a:ext uri="{FF2B5EF4-FFF2-40B4-BE49-F238E27FC236}">
                <a16:creationId xmlns:a16="http://schemas.microsoft.com/office/drawing/2014/main" id="{ADEB91CB-BAB1-4FC2-A34F-3F97A5215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711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 b="1">
                <a:latin typeface="Times New Roman" panose="02020603050405020304" pitchFamily="18" charset="0"/>
              </a:rPr>
              <a:t>A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9230" name="Text Box 20">
            <a:extLst>
              <a:ext uri="{FF2B5EF4-FFF2-40B4-BE49-F238E27FC236}">
                <a16:creationId xmlns:a16="http://schemas.microsoft.com/office/drawing/2014/main" id="{CEBCEBB0-4B79-454D-83AD-052C81E33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711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 b="1">
                <a:latin typeface="Times New Roman" panose="02020603050405020304" pitchFamily="18" charset="0"/>
              </a:rPr>
              <a:t>C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9231" name="Text Box 21">
            <a:extLst>
              <a:ext uri="{FF2B5EF4-FFF2-40B4-BE49-F238E27FC236}">
                <a16:creationId xmlns:a16="http://schemas.microsoft.com/office/drawing/2014/main" id="{C904E666-23E6-40F0-B28B-6144F30F5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0922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Times New Roman" panose="02020603050405020304" pitchFamily="18" charset="0"/>
              </a:rPr>
              <a:t>I</a:t>
            </a:r>
            <a:r>
              <a:rPr lang="en-US" altLang="hu-HU" sz="1800">
                <a:latin typeface="Times New Roman" panose="02020603050405020304" pitchFamily="18" charset="0"/>
              </a:rPr>
              <a:t>1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9232" name="Text Box 22">
            <a:extLst>
              <a:ext uri="{FF2B5EF4-FFF2-40B4-BE49-F238E27FC236}">
                <a16:creationId xmlns:a16="http://schemas.microsoft.com/office/drawing/2014/main" id="{88C853C1-285E-4AF5-8B21-315BE4A72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0922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Times New Roman" panose="02020603050405020304" pitchFamily="18" charset="0"/>
              </a:rPr>
              <a:t>I</a:t>
            </a:r>
            <a:r>
              <a:rPr lang="en-US" altLang="hu-HU" sz="1800">
                <a:latin typeface="Times New Roman" panose="02020603050405020304" pitchFamily="18" charset="0"/>
              </a:rPr>
              <a:t>2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9233" name="Line 23">
            <a:extLst>
              <a:ext uri="{FF2B5EF4-FFF2-40B4-BE49-F238E27FC236}">
                <a16:creationId xmlns:a16="http://schemas.microsoft.com/office/drawing/2014/main" id="{FE2C4154-481C-4DAB-B7CF-B5DB6C1B28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397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34" name="Line 24">
            <a:extLst>
              <a:ext uri="{FF2B5EF4-FFF2-40B4-BE49-F238E27FC236}">
                <a16:creationId xmlns:a16="http://schemas.microsoft.com/office/drawing/2014/main" id="{02696A71-3395-490B-9628-DF1173F89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1320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35" name="Line 25">
            <a:extLst>
              <a:ext uri="{FF2B5EF4-FFF2-40B4-BE49-F238E27FC236}">
                <a16:creationId xmlns:a16="http://schemas.microsoft.com/office/drawing/2014/main" id="{776C5FBD-6706-4951-8496-2500C88BD5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1397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9236" name="Line 26">
            <a:extLst>
              <a:ext uri="{FF2B5EF4-FFF2-40B4-BE49-F238E27FC236}">
                <a16:creationId xmlns:a16="http://schemas.microsoft.com/office/drawing/2014/main" id="{9A77DF40-6076-4E10-A2D6-E4E4B7B688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397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grpSp>
        <p:nvGrpSpPr>
          <p:cNvPr id="9237" name="Group 41">
            <a:extLst>
              <a:ext uri="{FF2B5EF4-FFF2-40B4-BE49-F238E27FC236}">
                <a16:creationId xmlns:a16="http://schemas.microsoft.com/office/drawing/2014/main" id="{59659E01-141F-439E-968D-CACD5E402B9A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685800"/>
            <a:ext cx="1601788" cy="1676400"/>
            <a:chOff x="1824" y="432"/>
            <a:chExt cx="1009" cy="1056"/>
          </a:xfrm>
        </p:grpSpPr>
        <p:sp>
          <p:nvSpPr>
            <p:cNvPr id="9249" name="Text Box 27">
              <a:extLst>
                <a:ext uri="{FF2B5EF4-FFF2-40B4-BE49-F238E27FC236}">
                  <a16:creationId xmlns:a16="http://schemas.microsoft.com/office/drawing/2014/main" id="{EB0F9C8B-97B1-4C77-B5CE-4E352F5110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4" y="432"/>
              <a:ext cx="4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rgbClr val="FF0000"/>
                  </a:solidFill>
                </a:rPr>
                <a:t>=“c”</a:t>
              </a:r>
              <a:endParaRPr lang="en-US" altLang="hu-HU" sz="2400"/>
            </a:p>
          </p:txBody>
        </p:sp>
        <p:sp>
          <p:nvSpPr>
            <p:cNvPr id="9250" name="Text Box 28">
              <a:extLst>
                <a:ext uri="{FF2B5EF4-FFF2-40B4-BE49-F238E27FC236}">
                  <a16:creationId xmlns:a16="http://schemas.microsoft.com/office/drawing/2014/main" id="{305BB0B6-A43A-44B7-B85F-BECEFE49DD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200"/>
              <a:ext cx="9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rgbClr val="FF0000"/>
                  </a:solidFill>
                </a:rPr>
                <a:t>&lt;c,2,10&gt;</a:t>
              </a:r>
              <a:endParaRPr lang="en-US" altLang="hu-HU" sz="2400"/>
            </a:p>
          </p:txBody>
        </p:sp>
        <p:sp>
          <p:nvSpPr>
            <p:cNvPr id="9251" name="Freeform 29">
              <a:extLst>
                <a:ext uri="{FF2B5EF4-FFF2-40B4-BE49-F238E27FC236}">
                  <a16:creationId xmlns:a16="http://schemas.microsoft.com/office/drawing/2014/main" id="{25E4CB4F-1BF7-43FB-9DF4-03A006E2F7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2" y="1026"/>
              <a:ext cx="65" cy="210"/>
            </a:xfrm>
            <a:custGeom>
              <a:avLst/>
              <a:gdLst>
                <a:gd name="T0" fmla="*/ 0 w 65"/>
                <a:gd name="T1" fmla="*/ 0 h 210"/>
                <a:gd name="T2" fmla="*/ 65 w 65"/>
                <a:gd name="T3" fmla="*/ 210 h 210"/>
                <a:gd name="T4" fmla="*/ 0 60000 65536"/>
                <a:gd name="T5" fmla="*/ 0 60000 65536"/>
                <a:gd name="T6" fmla="*/ 0 w 65"/>
                <a:gd name="T7" fmla="*/ 0 h 210"/>
                <a:gd name="T8" fmla="*/ 65 w 65"/>
                <a:gd name="T9" fmla="*/ 210 h 2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" h="210">
                  <a:moveTo>
                    <a:pt x="0" y="0"/>
                  </a:moveTo>
                  <a:cubicBezTo>
                    <a:pt x="56" y="56"/>
                    <a:pt x="65" y="133"/>
                    <a:pt x="65" y="210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grpSp>
        <p:nvGrpSpPr>
          <p:cNvPr id="9238" name="Group 42">
            <a:extLst>
              <a:ext uri="{FF2B5EF4-FFF2-40B4-BE49-F238E27FC236}">
                <a16:creationId xmlns:a16="http://schemas.microsoft.com/office/drawing/2014/main" id="{48B338B3-168C-4902-BD58-344550F35178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316038"/>
            <a:ext cx="2214563" cy="1169987"/>
            <a:chOff x="2304" y="829"/>
            <a:chExt cx="1395" cy="737"/>
          </a:xfrm>
        </p:grpSpPr>
        <p:sp>
          <p:nvSpPr>
            <p:cNvPr id="9245" name="Oval 30">
              <a:extLst>
                <a:ext uri="{FF2B5EF4-FFF2-40B4-BE49-F238E27FC236}">
                  <a16:creationId xmlns:a16="http://schemas.microsoft.com/office/drawing/2014/main" id="{204BB9D3-7758-4C8B-B323-6314C28AE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200"/>
              <a:ext cx="288" cy="288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u-HU" altLang="hu-HU" sz="2400"/>
            </a:p>
          </p:txBody>
        </p:sp>
        <p:sp>
          <p:nvSpPr>
            <p:cNvPr id="9246" name="Freeform 31">
              <a:extLst>
                <a:ext uri="{FF2B5EF4-FFF2-40B4-BE49-F238E27FC236}">
                  <a16:creationId xmlns:a16="http://schemas.microsoft.com/office/drawing/2014/main" id="{4D83F253-9C6A-4007-BE7D-61E5E9F6D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8" y="829"/>
              <a:ext cx="647" cy="371"/>
            </a:xfrm>
            <a:custGeom>
              <a:avLst/>
              <a:gdLst>
                <a:gd name="T0" fmla="*/ 0 w 647"/>
                <a:gd name="T1" fmla="*/ 371 h 371"/>
                <a:gd name="T2" fmla="*/ 36 w 647"/>
                <a:gd name="T3" fmla="*/ 313 h 371"/>
                <a:gd name="T4" fmla="*/ 124 w 647"/>
                <a:gd name="T5" fmla="*/ 226 h 371"/>
                <a:gd name="T6" fmla="*/ 247 w 647"/>
                <a:gd name="T7" fmla="*/ 117 h 371"/>
                <a:gd name="T8" fmla="*/ 502 w 647"/>
                <a:gd name="T9" fmla="*/ 0 h 371"/>
                <a:gd name="T10" fmla="*/ 647 w 647"/>
                <a:gd name="T11" fmla="*/ 7 h 3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7"/>
                <a:gd name="T19" fmla="*/ 0 h 371"/>
                <a:gd name="T20" fmla="*/ 647 w 647"/>
                <a:gd name="T21" fmla="*/ 371 h 37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7" h="371">
                  <a:moveTo>
                    <a:pt x="0" y="371"/>
                  </a:moveTo>
                  <a:cubicBezTo>
                    <a:pt x="17" y="319"/>
                    <a:pt x="1" y="335"/>
                    <a:pt x="36" y="313"/>
                  </a:cubicBezTo>
                  <a:cubicBezTo>
                    <a:pt x="59" y="279"/>
                    <a:pt x="93" y="253"/>
                    <a:pt x="124" y="226"/>
                  </a:cubicBezTo>
                  <a:cubicBezTo>
                    <a:pt x="166" y="191"/>
                    <a:pt x="203" y="150"/>
                    <a:pt x="247" y="117"/>
                  </a:cubicBezTo>
                  <a:cubicBezTo>
                    <a:pt x="321" y="63"/>
                    <a:pt x="413" y="21"/>
                    <a:pt x="502" y="0"/>
                  </a:cubicBezTo>
                  <a:cubicBezTo>
                    <a:pt x="642" y="7"/>
                    <a:pt x="594" y="7"/>
                    <a:pt x="647" y="7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9247" name="Text Box 32">
              <a:extLst>
                <a:ext uri="{FF2B5EF4-FFF2-40B4-BE49-F238E27FC236}">
                  <a16:creationId xmlns:a16="http://schemas.microsoft.com/office/drawing/2014/main" id="{76A7B716-1B74-48D5-957C-54D33853D3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7" y="1278"/>
              <a:ext cx="9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chemeClr val="accent2"/>
                  </a:solidFill>
                </a:rPr>
                <a:t>&lt;10,x,2&gt;</a:t>
              </a:r>
              <a:endParaRPr lang="en-US" altLang="hu-HU" sz="2400"/>
            </a:p>
          </p:txBody>
        </p:sp>
        <p:sp>
          <p:nvSpPr>
            <p:cNvPr id="9248" name="Freeform 33">
              <a:extLst>
                <a:ext uri="{FF2B5EF4-FFF2-40B4-BE49-F238E27FC236}">
                  <a16:creationId xmlns:a16="http://schemas.microsoft.com/office/drawing/2014/main" id="{8459EE34-5854-44A7-A96A-F4AF2992DB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5" y="1026"/>
              <a:ext cx="160" cy="312"/>
            </a:xfrm>
            <a:custGeom>
              <a:avLst/>
              <a:gdLst>
                <a:gd name="T0" fmla="*/ 160 w 160"/>
                <a:gd name="T1" fmla="*/ 0 h 312"/>
                <a:gd name="T2" fmla="*/ 95 w 160"/>
                <a:gd name="T3" fmla="*/ 50 h 312"/>
                <a:gd name="T4" fmla="*/ 0 w 160"/>
                <a:gd name="T5" fmla="*/ 312 h 312"/>
                <a:gd name="T6" fmla="*/ 0 60000 65536"/>
                <a:gd name="T7" fmla="*/ 0 60000 65536"/>
                <a:gd name="T8" fmla="*/ 0 60000 65536"/>
                <a:gd name="T9" fmla="*/ 0 w 160"/>
                <a:gd name="T10" fmla="*/ 0 h 312"/>
                <a:gd name="T11" fmla="*/ 160 w 160"/>
                <a:gd name="T12" fmla="*/ 312 h 3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0" h="312">
                  <a:moveTo>
                    <a:pt x="160" y="0"/>
                  </a:moveTo>
                  <a:cubicBezTo>
                    <a:pt x="122" y="9"/>
                    <a:pt x="118" y="22"/>
                    <a:pt x="95" y="50"/>
                  </a:cubicBezTo>
                  <a:cubicBezTo>
                    <a:pt x="21" y="138"/>
                    <a:pt x="0" y="195"/>
                    <a:pt x="0" y="312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grpSp>
        <p:nvGrpSpPr>
          <p:cNvPr id="9239" name="Group 43">
            <a:extLst>
              <a:ext uri="{FF2B5EF4-FFF2-40B4-BE49-F238E27FC236}">
                <a16:creationId xmlns:a16="http://schemas.microsoft.com/office/drawing/2014/main" id="{54DCD9AD-6C5F-4F4F-9A88-323766D4642C}"/>
              </a:ext>
            </a:extLst>
          </p:cNvPr>
          <p:cNvGrpSpPr>
            <a:grpSpLocks/>
          </p:cNvGrpSpPr>
          <p:nvPr/>
        </p:nvGrpSpPr>
        <p:grpSpPr bwMode="auto">
          <a:xfrm>
            <a:off x="3249613" y="2046288"/>
            <a:ext cx="3143250" cy="1727200"/>
            <a:chOff x="2047" y="1289"/>
            <a:chExt cx="1980" cy="1088"/>
          </a:xfrm>
        </p:grpSpPr>
        <p:sp>
          <p:nvSpPr>
            <p:cNvPr id="9240" name="Oval 34">
              <a:extLst>
                <a:ext uri="{FF2B5EF4-FFF2-40B4-BE49-F238E27FC236}">
                  <a16:creationId xmlns:a16="http://schemas.microsoft.com/office/drawing/2014/main" id="{16BADA0E-3E23-44D9-A9F6-2C11605CC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7" y="1289"/>
              <a:ext cx="288" cy="288"/>
            </a:xfrm>
            <a:prstGeom prst="ellips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u-HU" altLang="hu-HU" sz="2400"/>
            </a:p>
          </p:txBody>
        </p:sp>
        <p:sp>
          <p:nvSpPr>
            <p:cNvPr id="9241" name="Text Box 35">
              <a:extLst>
                <a:ext uri="{FF2B5EF4-FFF2-40B4-BE49-F238E27FC236}">
                  <a16:creationId xmlns:a16="http://schemas.microsoft.com/office/drawing/2014/main" id="{CAF15546-E15A-4A97-8B88-D8DC4DB518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3" y="1579"/>
              <a:ext cx="9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rgbClr val="008000"/>
                  </a:solidFill>
                </a:rPr>
                <a:t>check=2?</a:t>
              </a:r>
              <a:endParaRPr lang="en-US" altLang="hu-HU" sz="2400"/>
            </a:p>
          </p:txBody>
        </p:sp>
        <p:sp>
          <p:nvSpPr>
            <p:cNvPr id="9242" name="Text Box 36">
              <a:extLst>
                <a:ext uri="{FF2B5EF4-FFF2-40B4-BE49-F238E27FC236}">
                  <a16:creationId xmlns:a16="http://schemas.microsoft.com/office/drawing/2014/main" id="{F8F7382F-FDEA-4FA4-835E-C0C2922EE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7" y="2089"/>
              <a:ext cx="13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rgbClr val="008000"/>
                  </a:solidFill>
                </a:rPr>
                <a:t>output: &lt;2,x&gt;</a:t>
              </a:r>
              <a:endParaRPr lang="en-US" altLang="hu-HU" sz="2400"/>
            </a:p>
          </p:txBody>
        </p:sp>
        <p:sp>
          <p:nvSpPr>
            <p:cNvPr id="9243" name="Freeform 37">
              <a:extLst>
                <a:ext uri="{FF2B5EF4-FFF2-40B4-BE49-F238E27FC236}">
                  <a16:creationId xmlns:a16="http://schemas.microsoft.com/office/drawing/2014/main" id="{582619B2-5FFE-4288-9392-15CC3C7ED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3" y="1462"/>
              <a:ext cx="699" cy="678"/>
            </a:xfrm>
            <a:custGeom>
              <a:avLst/>
              <a:gdLst>
                <a:gd name="T0" fmla="*/ 0 w 699"/>
                <a:gd name="T1" fmla="*/ 0 h 678"/>
                <a:gd name="T2" fmla="*/ 146 w 699"/>
                <a:gd name="T3" fmla="*/ 94 h 678"/>
                <a:gd name="T4" fmla="*/ 269 w 699"/>
                <a:gd name="T5" fmla="*/ 153 h 678"/>
                <a:gd name="T6" fmla="*/ 379 w 699"/>
                <a:gd name="T7" fmla="*/ 233 h 678"/>
                <a:gd name="T8" fmla="*/ 582 w 699"/>
                <a:gd name="T9" fmla="*/ 436 h 678"/>
                <a:gd name="T10" fmla="*/ 640 w 699"/>
                <a:gd name="T11" fmla="*/ 560 h 678"/>
                <a:gd name="T12" fmla="*/ 677 w 699"/>
                <a:gd name="T13" fmla="*/ 655 h 678"/>
                <a:gd name="T14" fmla="*/ 699 w 699"/>
                <a:gd name="T15" fmla="*/ 676 h 67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99"/>
                <a:gd name="T25" fmla="*/ 0 h 678"/>
                <a:gd name="T26" fmla="*/ 699 w 699"/>
                <a:gd name="T27" fmla="*/ 678 h 67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99" h="678">
                  <a:moveTo>
                    <a:pt x="0" y="0"/>
                  </a:moveTo>
                  <a:cubicBezTo>
                    <a:pt x="52" y="25"/>
                    <a:pt x="96" y="65"/>
                    <a:pt x="146" y="94"/>
                  </a:cubicBezTo>
                  <a:cubicBezTo>
                    <a:pt x="185" y="116"/>
                    <a:pt x="229" y="133"/>
                    <a:pt x="269" y="153"/>
                  </a:cubicBezTo>
                  <a:cubicBezTo>
                    <a:pt x="310" y="174"/>
                    <a:pt x="340" y="210"/>
                    <a:pt x="379" y="233"/>
                  </a:cubicBezTo>
                  <a:cubicBezTo>
                    <a:pt x="464" y="283"/>
                    <a:pt x="531" y="352"/>
                    <a:pt x="582" y="436"/>
                  </a:cubicBezTo>
                  <a:cubicBezTo>
                    <a:pt x="590" y="480"/>
                    <a:pt x="609" y="528"/>
                    <a:pt x="640" y="560"/>
                  </a:cubicBezTo>
                  <a:cubicBezTo>
                    <a:pt x="652" y="593"/>
                    <a:pt x="661" y="624"/>
                    <a:pt x="677" y="655"/>
                  </a:cubicBezTo>
                  <a:cubicBezTo>
                    <a:pt x="689" y="678"/>
                    <a:pt x="684" y="676"/>
                    <a:pt x="699" y="676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9244" name="Freeform 38">
              <a:extLst>
                <a:ext uri="{FF2B5EF4-FFF2-40B4-BE49-F238E27FC236}">
                  <a16:creationId xmlns:a16="http://schemas.microsoft.com/office/drawing/2014/main" id="{E67FD97E-2629-4065-A624-91BFE3FA5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0" y="1535"/>
              <a:ext cx="318" cy="611"/>
            </a:xfrm>
            <a:custGeom>
              <a:avLst/>
              <a:gdLst>
                <a:gd name="T0" fmla="*/ 318 w 318"/>
                <a:gd name="T1" fmla="*/ 0 h 611"/>
                <a:gd name="T2" fmla="*/ 49 w 318"/>
                <a:gd name="T3" fmla="*/ 43 h 611"/>
                <a:gd name="T4" fmla="*/ 5 w 318"/>
                <a:gd name="T5" fmla="*/ 131 h 611"/>
                <a:gd name="T6" fmla="*/ 78 w 318"/>
                <a:gd name="T7" fmla="*/ 385 h 611"/>
                <a:gd name="T8" fmla="*/ 165 w 318"/>
                <a:gd name="T9" fmla="*/ 516 h 611"/>
                <a:gd name="T10" fmla="*/ 165 w 318"/>
                <a:gd name="T11" fmla="*/ 611 h 6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8"/>
                <a:gd name="T19" fmla="*/ 0 h 611"/>
                <a:gd name="T20" fmla="*/ 318 w 318"/>
                <a:gd name="T21" fmla="*/ 611 h 61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8" h="611">
                  <a:moveTo>
                    <a:pt x="318" y="0"/>
                  </a:moveTo>
                  <a:cubicBezTo>
                    <a:pt x="227" y="14"/>
                    <a:pt x="139" y="21"/>
                    <a:pt x="49" y="43"/>
                  </a:cubicBezTo>
                  <a:cubicBezTo>
                    <a:pt x="18" y="64"/>
                    <a:pt x="13" y="95"/>
                    <a:pt x="5" y="131"/>
                  </a:cubicBezTo>
                  <a:cubicBezTo>
                    <a:pt x="10" y="249"/>
                    <a:pt x="0" y="307"/>
                    <a:pt x="78" y="385"/>
                  </a:cubicBezTo>
                  <a:cubicBezTo>
                    <a:pt x="96" y="422"/>
                    <a:pt x="161" y="481"/>
                    <a:pt x="165" y="516"/>
                  </a:cubicBezTo>
                  <a:cubicBezTo>
                    <a:pt x="169" y="547"/>
                    <a:pt x="165" y="579"/>
                    <a:pt x="165" y="611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788C7E48-3761-4FC2-AB0E-10CE2C9EE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06D722-B10E-4983-9E42-9AC4D83F4740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hu-HU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E8F4AFF3-321A-4263-96C1-618FC29BA4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7063" y="817563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 u="sng"/>
              <a:t>Overview of Query Optimization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3ACF09A7-C7EB-445B-B8F5-0C4328FE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588457-8A6D-43EF-BBB9-057721E0ED5F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hu-HU" sz="1400"/>
          </a:p>
        </p:txBody>
      </p:sp>
      <p:sp>
        <p:nvSpPr>
          <p:cNvPr id="11267" name="Oval 1026">
            <a:extLst>
              <a:ext uri="{FF2B5EF4-FFF2-40B4-BE49-F238E27FC236}">
                <a16:creationId xmlns:a16="http://schemas.microsoft.com/office/drawing/2014/main" id="{5549A854-6C9B-4A14-A490-BF2CB9E43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838200"/>
            <a:ext cx="10668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parse</a:t>
            </a:r>
          </a:p>
        </p:txBody>
      </p:sp>
      <p:sp>
        <p:nvSpPr>
          <p:cNvPr id="11268" name="Oval 1027">
            <a:extLst>
              <a:ext uri="{FF2B5EF4-FFF2-40B4-BE49-F238E27FC236}">
                <a16:creationId xmlns:a16="http://schemas.microsoft.com/office/drawing/2014/main" id="{E681A913-E98E-46D0-9622-A2B3609B6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828800"/>
            <a:ext cx="14478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convert</a:t>
            </a:r>
          </a:p>
        </p:txBody>
      </p:sp>
      <p:sp>
        <p:nvSpPr>
          <p:cNvPr id="11269" name="Oval 1028">
            <a:extLst>
              <a:ext uri="{FF2B5EF4-FFF2-40B4-BE49-F238E27FC236}">
                <a16:creationId xmlns:a16="http://schemas.microsoft.com/office/drawing/2014/main" id="{DA96B0B1-4806-4038-83CD-DC381FE01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95600"/>
            <a:ext cx="19050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apply laws</a:t>
            </a:r>
          </a:p>
        </p:txBody>
      </p:sp>
      <p:sp>
        <p:nvSpPr>
          <p:cNvPr id="11270" name="Oval 1029">
            <a:extLst>
              <a:ext uri="{FF2B5EF4-FFF2-40B4-BE49-F238E27FC236}">
                <a16:creationId xmlns:a16="http://schemas.microsoft.com/office/drawing/2014/main" id="{9BBE452B-4AF7-4BEF-972F-A96039414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10000"/>
            <a:ext cx="28194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 dirty="0">
                <a:solidFill>
                  <a:srgbClr val="FF0000"/>
                </a:solidFill>
              </a:rPr>
              <a:t>estimate result sizes</a:t>
            </a:r>
          </a:p>
        </p:txBody>
      </p:sp>
      <p:sp>
        <p:nvSpPr>
          <p:cNvPr id="11271" name="Oval 1030">
            <a:extLst>
              <a:ext uri="{FF2B5EF4-FFF2-40B4-BE49-F238E27FC236}">
                <a16:creationId xmlns:a16="http://schemas.microsoft.com/office/drawing/2014/main" id="{F8FD6D0F-4808-4A2C-9402-11E5A1AD0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724400"/>
            <a:ext cx="3657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consider physical plans</a:t>
            </a:r>
          </a:p>
        </p:txBody>
      </p:sp>
      <p:sp>
        <p:nvSpPr>
          <p:cNvPr id="11272" name="Oval 1031">
            <a:extLst>
              <a:ext uri="{FF2B5EF4-FFF2-40B4-BE49-F238E27FC236}">
                <a16:creationId xmlns:a16="http://schemas.microsoft.com/office/drawing/2014/main" id="{B0C3DA7D-7CA3-4AC2-BCDF-DB91ED18F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648200"/>
            <a:ext cx="27432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 dirty="0">
                <a:solidFill>
                  <a:srgbClr val="FF0000"/>
                </a:solidFill>
              </a:rPr>
              <a:t>estimate costs</a:t>
            </a:r>
          </a:p>
        </p:txBody>
      </p:sp>
      <p:sp>
        <p:nvSpPr>
          <p:cNvPr id="11273" name="Oval 1032">
            <a:extLst>
              <a:ext uri="{FF2B5EF4-FFF2-40B4-BE49-F238E27FC236}">
                <a16:creationId xmlns:a16="http://schemas.microsoft.com/office/drawing/2014/main" id="{A40B67C5-923D-4788-9BB5-E747E201C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657600"/>
            <a:ext cx="20574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pick best</a:t>
            </a:r>
          </a:p>
        </p:txBody>
      </p:sp>
      <p:sp>
        <p:nvSpPr>
          <p:cNvPr id="11274" name="Oval 1033">
            <a:extLst>
              <a:ext uri="{FF2B5EF4-FFF2-40B4-BE49-F238E27FC236}">
                <a16:creationId xmlns:a16="http://schemas.microsoft.com/office/drawing/2014/main" id="{CB01E18E-B2C3-468A-B9FD-661AB66E8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590800"/>
            <a:ext cx="19050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execute</a:t>
            </a:r>
          </a:p>
        </p:txBody>
      </p:sp>
      <p:sp>
        <p:nvSpPr>
          <p:cNvPr id="11275" name="Line 1034">
            <a:extLst>
              <a:ext uri="{FF2B5EF4-FFF2-40B4-BE49-F238E27FC236}">
                <a16:creationId xmlns:a16="http://schemas.microsoft.com/office/drawing/2014/main" id="{518688E3-5DB2-4E50-B5A7-296F500C2F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76" name="Line 1035">
            <a:extLst>
              <a:ext uri="{FF2B5EF4-FFF2-40B4-BE49-F238E27FC236}">
                <a16:creationId xmlns:a16="http://schemas.microsoft.com/office/drawing/2014/main" id="{AC8BCCAA-70A2-4E66-9498-6AFED92D9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5626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77" name="Line 1036">
            <a:extLst>
              <a:ext uri="{FF2B5EF4-FFF2-40B4-BE49-F238E27FC236}">
                <a16:creationId xmlns:a16="http://schemas.microsoft.com/office/drawing/2014/main" id="{3E108BB2-1EE3-4836-AC92-3F9BD39B2A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78" name="Line 1037">
            <a:extLst>
              <a:ext uri="{FF2B5EF4-FFF2-40B4-BE49-F238E27FC236}">
                <a16:creationId xmlns:a16="http://schemas.microsoft.com/office/drawing/2014/main" id="{4A094AD4-2EB5-48EB-B38A-CC27A522C1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88238" y="4267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79" name="Line 1038">
            <a:extLst>
              <a:ext uri="{FF2B5EF4-FFF2-40B4-BE49-F238E27FC236}">
                <a16:creationId xmlns:a16="http://schemas.microsoft.com/office/drawing/2014/main" id="{7E07B038-C49F-4436-ADB2-CB286D195F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80" name="Line 1039">
            <a:extLst>
              <a:ext uri="{FF2B5EF4-FFF2-40B4-BE49-F238E27FC236}">
                <a16:creationId xmlns:a16="http://schemas.microsoft.com/office/drawing/2014/main" id="{FC4EAD1A-6884-439F-8268-03635F323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8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81" name="Line 1040">
            <a:extLst>
              <a:ext uri="{FF2B5EF4-FFF2-40B4-BE49-F238E27FC236}">
                <a16:creationId xmlns:a16="http://schemas.microsoft.com/office/drawing/2014/main" id="{548C06D3-666D-43E9-835A-0CE70DFEFD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144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82" name="Line 1041">
            <a:extLst>
              <a:ext uri="{FF2B5EF4-FFF2-40B4-BE49-F238E27FC236}">
                <a16:creationId xmlns:a16="http://schemas.microsoft.com/office/drawing/2014/main" id="{E54D0409-E520-48D1-860F-FA2FBC14A9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438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83" name="Line 1042">
            <a:extLst>
              <a:ext uri="{FF2B5EF4-FFF2-40B4-BE49-F238E27FC236}">
                <a16:creationId xmlns:a16="http://schemas.microsoft.com/office/drawing/2014/main" id="{BC8793B2-F470-41CF-BDD7-2E6938A88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84" name="Line 1043">
            <a:extLst>
              <a:ext uri="{FF2B5EF4-FFF2-40B4-BE49-F238E27FC236}">
                <a16:creationId xmlns:a16="http://schemas.microsoft.com/office/drawing/2014/main" id="{B7DEB2EB-E7AC-4A26-ADD9-9B052860B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85" name="Text Box 1044">
            <a:extLst>
              <a:ext uri="{FF2B5EF4-FFF2-40B4-BE49-F238E27FC236}">
                <a16:creationId xmlns:a16="http://schemas.microsoft.com/office/drawing/2014/main" id="{4B0DFED2-B3B7-46D6-A8FF-C740380FB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7038" y="5753100"/>
            <a:ext cx="1763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{P1,P2,…..}</a:t>
            </a:r>
          </a:p>
        </p:txBody>
      </p:sp>
      <p:sp>
        <p:nvSpPr>
          <p:cNvPr id="11286" name="Text Box 1045">
            <a:extLst>
              <a:ext uri="{FF2B5EF4-FFF2-40B4-BE49-F238E27FC236}">
                <a16:creationId xmlns:a16="http://schemas.microsoft.com/office/drawing/2014/main" id="{44826CE3-193F-4555-AC14-830E37E9E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575" y="4243388"/>
            <a:ext cx="2419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000"/>
              <a:t>{(P1,C1),(P2,C2)...}</a:t>
            </a:r>
            <a:endParaRPr lang="en-US" altLang="hu-HU" sz="2400"/>
          </a:p>
        </p:txBody>
      </p:sp>
      <p:sp>
        <p:nvSpPr>
          <p:cNvPr id="11287" name="Text Box 1046">
            <a:extLst>
              <a:ext uri="{FF2B5EF4-FFF2-40B4-BE49-F238E27FC236}">
                <a16:creationId xmlns:a16="http://schemas.microsoft.com/office/drawing/2014/main" id="{D959A30A-FBA5-41E6-AE52-1C8C7919B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124200"/>
            <a:ext cx="42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Pi</a:t>
            </a:r>
          </a:p>
        </p:txBody>
      </p:sp>
      <p:sp>
        <p:nvSpPr>
          <p:cNvPr id="11288" name="Text Box 1047">
            <a:extLst>
              <a:ext uri="{FF2B5EF4-FFF2-40B4-BE49-F238E27FC236}">
                <a16:creationId xmlns:a16="http://schemas.microsoft.com/office/drawing/2014/main" id="{9ED42A05-03BD-46C6-86AF-3F301B380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2057400"/>
            <a:ext cx="1433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   answer</a:t>
            </a:r>
          </a:p>
        </p:txBody>
      </p:sp>
      <p:sp>
        <p:nvSpPr>
          <p:cNvPr id="11289" name="Text Box 1048">
            <a:extLst>
              <a:ext uri="{FF2B5EF4-FFF2-40B4-BE49-F238E27FC236}">
                <a16:creationId xmlns:a16="http://schemas.microsoft.com/office/drawing/2014/main" id="{57DC01F1-95DE-4105-89D5-4ABA2D68B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304800"/>
            <a:ext cx="1577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 dirty="0"/>
              <a:t>SQL query</a:t>
            </a:r>
          </a:p>
        </p:txBody>
      </p:sp>
      <p:sp>
        <p:nvSpPr>
          <p:cNvPr id="11290" name="Text Box 1049">
            <a:extLst>
              <a:ext uri="{FF2B5EF4-FFF2-40B4-BE49-F238E27FC236}">
                <a16:creationId xmlns:a16="http://schemas.microsoft.com/office/drawing/2014/main" id="{EE41CE08-9229-42CF-977A-AEFB19CBF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371600"/>
            <a:ext cx="154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parse tree</a:t>
            </a:r>
          </a:p>
        </p:txBody>
      </p:sp>
      <p:sp>
        <p:nvSpPr>
          <p:cNvPr id="11291" name="Text Box 1050">
            <a:extLst>
              <a:ext uri="{FF2B5EF4-FFF2-40B4-BE49-F238E27FC236}">
                <a16:creationId xmlns:a16="http://schemas.microsoft.com/office/drawing/2014/main" id="{46CD25D6-A95D-49A4-8939-94CE733E3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7275" y="2362200"/>
            <a:ext cx="2547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logical query plan</a:t>
            </a:r>
          </a:p>
        </p:txBody>
      </p:sp>
      <p:sp>
        <p:nvSpPr>
          <p:cNvPr id="11292" name="Text Box 1051">
            <a:extLst>
              <a:ext uri="{FF2B5EF4-FFF2-40B4-BE49-F238E27FC236}">
                <a16:creationId xmlns:a16="http://schemas.microsoft.com/office/drawing/2014/main" id="{DF25367E-B972-4BE4-B422-5953217FD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352800"/>
            <a:ext cx="236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“improved” l.q.p</a:t>
            </a:r>
          </a:p>
        </p:txBody>
      </p:sp>
      <p:sp>
        <p:nvSpPr>
          <p:cNvPr id="11293" name="Text Box 1052">
            <a:extLst>
              <a:ext uri="{FF2B5EF4-FFF2-40B4-BE49-F238E27FC236}">
                <a16:creationId xmlns:a16="http://schemas.microsoft.com/office/drawing/2014/main" id="{496A1B55-A859-416D-8DFD-2CF85C5B2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267200"/>
            <a:ext cx="182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l.q.p. +sizes</a:t>
            </a:r>
          </a:p>
        </p:txBody>
      </p:sp>
      <p:sp>
        <p:nvSpPr>
          <p:cNvPr id="11294" name="Line 1053">
            <a:extLst>
              <a:ext uri="{FF2B5EF4-FFF2-40B4-BE49-F238E27FC236}">
                <a16:creationId xmlns:a16="http://schemas.microsoft.com/office/drawing/2014/main" id="{46593605-2C43-4E8D-8AAF-73274BC5CF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31242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95" name="Line 1054">
            <a:extLst>
              <a:ext uri="{FF2B5EF4-FFF2-40B4-BE49-F238E27FC236}">
                <a16:creationId xmlns:a16="http://schemas.microsoft.com/office/drawing/2014/main" id="{B5EE7055-0449-40C0-82FD-7694F24060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3733800"/>
            <a:ext cx="15240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1296" name="Text Box 1055">
            <a:extLst>
              <a:ext uri="{FF2B5EF4-FFF2-40B4-BE49-F238E27FC236}">
                <a16:creationId xmlns:a16="http://schemas.microsoft.com/office/drawing/2014/main" id="{220C54EE-0579-432A-840C-E5CA84612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0800" y="3081338"/>
            <a:ext cx="952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1600"/>
              <a:t>statistics</a:t>
            </a:r>
          </a:p>
        </p:txBody>
      </p:sp>
      <p:sp>
        <p:nvSpPr>
          <p:cNvPr id="11297" name="Line 1056">
            <a:extLst>
              <a:ext uri="{FF2B5EF4-FFF2-40B4-BE49-F238E27FC236}">
                <a16:creationId xmlns:a16="http://schemas.microsoft.com/office/drawing/2014/main" id="{5C731762-D0E5-44CA-A9E9-A132CAC3BA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50113" y="2066925"/>
            <a:ext cx="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2D43733F-29F6-4C5B-8B2A-187AD4B09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667C50-9549-4C9A-8312-B2B175E74130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hu-HU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B6F1CFB7-F7DE-49CD-88CB-FFADB3D5B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6575" y="239713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 u="sng"/>
              <a:t>Example:</a:t>
            </a:r>
            <a:r>
              <a:rPr lang="en-US" altLang="hu-HU" sz="3600"/>
              <a:t>   SQL query</a:t>
            </a:r>
            <a:endParaRPr lang="en-US" altLang="hu-HU" sz="3600" u="sng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FDB43D6C-CD6C-4874-84C0-EA22655A71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5950" y="128905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hu-HU" sz="2400"/>
              <a:t>SELECT title</a:t>
            </a:r>
          </a:p>
          <a:p>
            <a:pPr eaLnBrk="1" hangingPunct="1">
              <a:buFontTx/>
              <a:buNone/>
            </a:pPr>
            <a:r>
              <a:rPr lang="en-US" altLang="hu-HU" sz="2400"/>
              <a:t>FROM StarsIn</a:t>
            </a:r>
          </a:p>
          <a:p>
            <a:pPr eaLnBrk="1" hangingPunct="1">
              <a:buFontTx/>
              <a:buNone/>
            </a:pPr>
            <a:r>
              <a:rPr lang="en-US" altLang="hu-HU" sz="2400"/>
              <a:t>WHERE starName IN (</a:t>
            </a:r>
          </a:p>
          <a:p>
            <a:pPr eaLnBrk="1" hangingPunct="1">
              <a:buFontTx/>
              <a:buNone/>
            </a:pPr>
            <a:r>
              <a:rPr lang="en-US" altLang="hu-HU" sz="2400"/>
              <a:t>		SELECT name</a:t>
            </a:r>
          </a:p>
          <a:p>
            <a:pPr eaLnBrk="1" hangingPunct="1">
              <a:buFontTx/>
              <a:buNone/>
            </a:pPr>
            <a:r>
              <a:rPr lang="en-US" altLang="hu-HU" sz="2400"/>
              <a:t>		FROM MovieStar</a:t>
            </a:r>
          </a:p>
          <a:p>
            <a:pPr eaLnBrk="1" hangingPunct="1">
              <a:buFontTx/>
              <a:buNone/>
            </a:pPr>
            <a:r>
              <a:rPr lang="en-US" altLang="hu-HU" sz="2400"/>
              <a:t>		WHERE birthdate LIKE ‘%1960’</a:t>
            </a:r>
          </a:p>
          <a:p>
            <a:pPr eaLnBrk="1" hangingPunct="1">
              <a:buFontTx/>
              <a:buNone/>
            </a:pPr>
            <a:r>
              <a:rPr lang="en-US" altLang="hu-HU" sz="2400"/>
              <a:t>);</a:t>
            </a:r>
          </a:p>
          <a:p>
            <a:pPr eaLnBrk="1" hangingPunct="1">
              <a:buFontTx/>
              <a:buNone/>
            </a:pPr>
            <a:endParaRPr lang="en-US" altLang="hu-HU" sz="2400"/>
          </a:p>
          <a:p>
            <a:pPr eaLnBrk="1" hangingPunct="1">
              <a:buFontTx/>
              <a:buNone/>
            </a:pPr>
            <a:r>
              <a:rPr lang="en-US" altLang="hu-HU" sz="2400"/>
              <a:t>(Find the movies with stars born in 1960)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>
            <a:extLst>
              <a:ext uri="{FF2B5EF4-FFF2-40B4-BE49-F238E27FC236}">
                <a16:creationId xmlns:a16="http://schemas.microsoft.com/office/drawing/2014/main" id="{AAB20C1B-C2FC-415B-98A2-17D572DD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B78598-77FE-4270-9AF1-B8EA90910244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hu-HU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9417804-D8B4-4C8F-9517-B288E39A3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138" y="357188"/>
            <a:ext cx="7772400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3600" u="sng" dirty="0">
                <a:solidFill>
                  <a:schemeClr val="tx2"/>
                </a:solidFill>
              </a:rPr>
              <a:t>Example:</a:t>
            </a:r>
            <a:r>
              <a:rPr lang="en-US" altLang="hu-HU" sz="3600" dirty="0">
                <a:solidFill>
                  <a:schemeClr val="tx2"/>
                </a:solidFill>
              </a:rPr>
              <a:t>   </a:t>
            </a:r>
            <a:r>
              <a:rPr lang="en-US" altLang="hu-HU" sz="3600" dirty="0">
                <a:solidFill>
                  <a:srgbClr val="FF0000"/>
                </a:solidFill>
              </a:rPr>
              <a:t>Parse Tree</a:t>
            </a:r>
            <a:endParaRPr lang="en-US" altLang="hu-HU" sz="3600" u="sng" dirty="0">
              <a:solidFill>
                <a:srgbClr val="FF0000"/>
              </a:solidFill>
            </a:endParaRPr>
          </a:p>
        </p:txBody>
      </p:sp>
      <p:sp>
        <p:nvSpPr>
          <p:cNvPr id="13316" name="Text Box 3">
            <a:extLst>
              <a:ext uri="{FF2B5EF4-FFF2-40B4-BE49-F238E27FC236}">
                <a16:creationId xmlns:a16="http://schemas.microsoft.com/office/drawing/2014/main" id="{13ADEA63-B3AD-4216-A343-BA2011837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1074738"/>
            <a:ext cx="112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&lt;Query&gt;</a:t>
            </a:r>
          </a:p>
        </p:txBody>
      </p:sp>
      <p:sp>
        <p:nvSpPr>
          <p:cNvPr id="13317" name="Text Box 4">
            <a:extLst>
              <a:ext uri="{FF2B5EF4-FFF2-40B4-BE49-F238E27FC236}">
                <a16:creationId xmlns:a16="http://schemas.microsoft.com/office/drawing/2014/main" id="{35950AD1-64DA-40F3-B3C9-E5A723627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588" y="1660525"/>
            <a:ext cx="969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&lt;SFW&gt;</a:t>
            </a:r>
            <a:endParaRPr lang="en-US" altLang="hu-HU" sz="2400"/>
          </a:p>
        </p:txBody>
      </p:sp>
      <p:sp>
        <p:nvSpPr>
          <p:cNvPr id="13318" name="Text Box 5">
            <a:extLst>
              <a:ext uri="{FF2B5EF4-FFF2-40B4-BE49-F238E27FC236}">
                <a16:creationId xmlns:a16="http://schemas.microsoft.com/office/drawing/2014/main" id="{79381953-135C-4A71-B4C6-756114427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2246313"/>
            <a:ext cx="72628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SELECT   &lt;SelList&gt;    FROM    &lt;FromList&gt;     WHERE     &lt;Condition&gt;</a:t>
            </a:r>
            <a:endParaRPr lang="en-US" altLang="hu-HU" sz="2400"/>
          </a:p>
        </p:txBody>
      </p:sp>
      <p:sp>
        <p:nvSpPr>
          <p:cNvPr id="13319" name="Text Box 6">
            <a:extLst>
              <a:ext uri="{FF2B5EF4-FFF2-40B4-BE49-F238E27FC236}">
                <a16:creationId xmlns:a16="http://schemas.microsoft.com/office/drawing/2014/main" id="{FA1AD629-2F3B-4DEC-8EFC-6E09EC4C9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288" y="2832100"/>
            <a:ext cx="7197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&lt;Attribute&gt;              &lt;RelName&gt;                 &lt;Tuple&gt;  IN  &lt;Query&gt;</a:t>
            </a:r>
            <a:endParaRPr lang="en-US" altLang="hu-HU" sz="2400"/>
          </a:p>
        </p:txBody>
      </p:sp>
      <p:sp>
        <p:nvSpPr>
          <p:cNvPr id="13320" name="Text Box 7">
            <a:extLst>
              <a:ext uri="{FF2B5EF4-FFF2-40B4-BE49-F238E27FC236}">
                <a16:creationId xmlns:a16="http://schemas.microsoft.com/office/drawing/2014/main" id="{8CD5E700-F954-4D05-A637-0A65E2157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6088" y="3417888"/>
            <a:ext cx="7034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title                       StarsIn               &lt;Attribute&gt;      (  &lt;Query&gt;  )</a:t>
            </a:r>
            <a:endParaRPr lang="en-US" altLang="hu-HU" sz="2400"/>
          </a:p>
        </p:txBody>
      </p:sp>
      <p:sp>
        <p:nvSpPr>
          <p:cNvPr id="13321" name="Text Box 8">
            <a:extLst>
              <a:ext uri="{FF2B5EF4-FFF2-40B4-BE49-F238E27FC236}">
                <a16:creationId xmlns:a16="http://schemas.microsoft.com/office/drawing/2014/main" id="{9E3D20F5-C8DC-405D-85F6-BC77CEDD2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57638"/>
            <a:ext cx="24368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starName       &lt;SFW&gt;</a:t>
            </a:r>
            <a:endParaRPr lang="en-US" altLang="hu-HU" sz="2400"/>
          </a:p>
        </p:txBody>
      </p:sp>
      <p:sp>
        <p:nvSpPr>
          <p:cNvPr id="13322" name="Text Box 9">
            <a:extLst>
              <a:ext uri="{FF2B5EF4-FFF2-40B4-BE49-F238E27FC236}">
                <a16:creationId xmlns:a16="http://schemas.microsoft.com/office/drawing/2014/main" id="{045BB3C5-E3CB-4DEE-9168-774D18D97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25" y="4589463"/>
            <a:ext cx="7548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SELECT      &lt;SelList&gt;    FROM     &lt;FromList&gt;     WHERE     &lt;Condition&gt;</a:t>
            </a:r>
            <a:endParaRPr lang="en-US" altLang="hu-HU" sz="2400"/>
          </a:p>
        </p:txBody>
      </p:sp>
      <p:sp>
        <p:nvSpPr>
          <p:cNvPr id="13323" name="Text Box 10">
            <a:extLst>
              <a:ext uri="{FF2B5EF4-FFF2-40B4-BE49-F238E27FC236}">
                <a16:creationId xmlns:a16="http://schemas.microsoft.com/office/drawing/2014/main" id="{25C5DD26-2828-4220-86D4-BCD2CE1A8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6738" y="5162550"/>
            <a:ext cx="7073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&lt;Attribute&gt;           &lt;RelName&gt;         &lt;Attribute&gt;  LIKE  &lt;Pattern&gt;</a:t>
            </a:r>
            <a:endParaRPr lang="en-US" altLang="hu-HU" sz="2400"/>
          </a:p>
        </p:txBody>
      </p:sp>
      <p:sp>
        <p:nvSpPr>
          <p:cNvPr id="13324" name="Text Box 11">
            <a:extLst>
              <a:ext uri="{FF2B5EF4-FFF2-40B4-BE49-F238E27FC236}">
                <a16:creationId xmlns:a16="http://schemas.microsoft.com/office/drawing/2014/main" id="{5E0DDA05-DC81-4099-ABB8-5FCE267BC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888" y="5762625"/>
            <a:ext cx="6569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name                 MovieStar              birthDate            ‘%1960’</a:t>
            </a:r>
            <a:endParaRPr lang="en-US" altLang="hu-HU" sz="2400"/>
          </a:p>
        </p:txBody>
      </p:sp>
      <p:sp>
        <p:nvSpPr>
          <p:cNvPr id="13325" name="Line 12">
            <a:extLst>
              <a:ext uri="{FF2B5EF4-FFF2-40B4-BE49-F238E27FC236}">
                <a16:creationId xmlns:a16="http://schemas.microsoft.com/office/drawing/2014/main" id="{67F92E45-1C26-4073-B626-31BB52E03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4963" y="1431925"/>
            <a:ext cx="0" cy="23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26" name="Line 13">
            <a:extLst>
              <a:ext uri="{FF2B5EF4-FFF2-40B4-BE49-F238E27FC236}">
                <a16:creationId xmlns:a16="http://schemas.microsoft.com/office/drawing/2014/main" id="{66B966BF-A9C1-47AA-86A3-E04FF7C209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7625" y="1882775"/>
            <a:ext cx="2446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27" name="Line 14">
            <a:extLst>
              <a:ext uri="{FF2B5EF4-FFF2-40B4-BE49-F238E27FC236}">
                <a16:creationId xmlns:a16="http://schemas.microsoft.com/office/drawing/2014/main" id="{8788ACE1-92E5-4AB7-BA12-350BD83574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78075" y="1939925"/>
            <a:ext cx="1604963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28" name="Line 15">
            <a:extLst>
              <a:ext uri="{FF2B5EF4-FFF2-40B4-BE49-F238E27FC236}">
                <a16:creationId xmlns:a16="http://schemas.microsoft.com/office/drawing/2014/main" id="{DDDED2B2-CAFB-41FF-A2F7-3C18207E4C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3738" y="1928813"/>
            <a:ext cx="79533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29" name="Line 16">
            <a:extLst>
              <a:ext uri="{FF2B5EF4-FFF2-40B4-BE49-F238E27FC236}">
                <a16:creationId xmlns:a16="http://schemas.microsoft.com/office/drawing/2014/main" id="{F7F8D5D5-6343-4D99-BE2E-584188BB9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2738" y="1928813"/>
            <a:ext cx="33337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0" name="Line 17">
            <a:extLst>
              <a:ext uri="{FF2B5EF4-FFF2-40B4-BE49-F238E27FC236}">
                <a16:creationId xmlns:a16="http://schemas.microsoft.com/office/drawing/2014/main" id="{E278B154-D47D-4F42-AA3A-720EA0749C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9738" y="1963738"/>
            <a:ext cx="1062037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1" name="Line 18">
            <a:extLst>
              <a:ext uri="{FF2B5EF4-FFF2-40B4-BE49-F238E27FC236}">
                <a16:creationId xmlns:a16="http://schemas.microsoft.com/office/drawing/2014/main" id="{7836715A-A30F-4AB8-8104-FCC50F5C01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9775" y="1917700"/>
            <a:ext cx="2054225" cy="357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2" name="Line 19">
            <a:extLst>
              <a:ext uri="{FF2B5EF4-FFF2-40B4-BE49-F238E27FC236}">
                <a16:creationId xmlns:a16="http://schemas.microsoft.com/office/drawing/2014/main" id="{F9616A82-336A-414F-A9F7-60AB1042E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4700" y="2563813"/>
            <a:ext cx="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3" name="Line 20">
            <a:extLst>
              <a:ext uri="{FF2B5EF4-FFF2-40B4-BE49-F238E27FC236}">
                <a16:creationId xmlns:a16="http://schemas.microsoft.com/office/drawing/2014/main" id="{EBEF017D-4950-4450-AF36-B82E9E00B7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37038" y="2563813"/>
            <a:ext cx="80962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4" name="Line 21">
            <a:extLst>
              <a:ext uri="{FF2B5EF4-FFF2-40B4-BE49-F238E27FC236}">
                <a16:creationId xmlns:a16="http://schemas.microsoft.com/office/drawing/2014/main" id="{A92DCCDB-5610-40F0-AFED-6FF94BE364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46850" y="2563813"/>
            <a:ext cx="346075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5" name="Line 23">
            <a:extLst>
              <a:ext uri="{FF2B5EF4-FFF2-40B4-BE49-F238E27FC236}">
                <a16:creationId xmlns:a16="http://schemas.microsoft.com/office/drawing/2014/main" id="{A7DBD637-C274-41C2-9639-8F47180672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0888" y="2540000"/>
            <a:ext cx="80962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6" name="Line 24">
            <a:extLst>
              <a:ext uri="{FF2B5EF4-FFF2-40B4-BE49-F238E27FC236}">
                <a16:creationId xmlns:a16="http://schemas.microsoft.com/office/drawing/2014/main" id="{87256C79-952E-4FCB-A34D-536662C763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3000" y="2540000"/>
            <a:ext cx="346075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7" name="Line 25">
            <a:extLst>
              <a:ext uri="{FF2B5EF4-FFF2-40B4-BE49-F238E27FC236}">
                <a16:creationId xmlns:a16="http://schemas.microsoft.com/office/drawing/2014/main" id="{629244C5-F4DB-4CC0-B2EE-EBB7809A3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0888" y="3152775"/>
            <a:ext cx="0" cy="300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8" name="Line 26">
            <a:extLst>
              <a:ext uri="{FF2B5EF4-FFF2-40B4-BE49-F238E27FC236}">
                <a16:creationId xmlns:a16="http://schemas.microsoft.com/office/drawing/2014/main" id="{F9C52175-E2E5-4A01-A59A-91F67B3B97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163888"/>
            <a:ext cx="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39" name="Line 27">
            <a:extLst>
              <a:ext uri="{FF2B5EF4-FFF2-40B4-BE49-F238E27FC236}">
                <a16:creationId xmlns:a16="http://schemas.microsoft.com/office/drawing/2014/main" id="{BFAA7AFB-2056-428E-8F77-D668C03668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02375" y="3163888"/>
            <a:ext cx="104775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0" name="Line 28">
            <a:extLst>
              <a:ext uri="{FF2B5EF4-FFF2-40B4-BE49-F238E27FC236}">
                <a16:creationId xmlns:a16="http://schemas.microsoft.com/office/drawing/2014/main" id="{16F2502A-7124-4133-AE6B-675F61822C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42188" y="3163888"/>
            <a:ext cx="381000" cy="300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1" name="Line 29">
            <a:extLst>
              <a:ext uri="{FF2B5EF4-FFF2-40B4-BE49-F238E27FC236}">
                <a16:creationId xmlns:a16="http://schemas.microsoft.com/office/drawing/2014/main" id="{78081C7D-1C68-469B-A66A-4DE1011E7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50188" y="3152775"/>
            <a:ext cx="22225" cy="334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2" name="Line 30">
            <a:extLst>
              <a:ext uri="{FF2B5EF4-FFF2-40B4-BE49-F238E27FC236}">
                <a16:creationId xmlns:a16="http://schemas.microsoft.com/office/drawing/2014/main" id="{08FCB935-ED27-428A-A534-8EBFD0095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77188" y="3117850"/>
            <a:ext cx="600075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3" name="Line 31">
            <a:extLst>
              <a:ext uri="{FF2B5EF4-FFF2-40B4-BE49-F238E27FC236}">
                <a16:creationId xmlns:a16="http://schemas.microsoft.com/office/drawing/2014/main" id="{6BD4F7A4-0DF1-4BB3-A46D-F9EFCED0E5A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2375" y="3741738"/>
            <a:ext cx="23813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4" name="Line 32">
            <a:extLst>
              <a:ext uri="{FF2B5EF4-FFF2-40B4-BE49-F238E27FC236}">
                <a16:creationId xmlns:a16="http://schemas.microsoft.com/office/drawing/2014/main" id="{D6762A6B-01BE-4704-BD78-F7D5A4764B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26375" y="3741738"/>
            <a:ext cx="80963" cy="265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5" name="Line 33">
            <a:extLst>
              <a:ext uri="{FF2B5EF4-FFF2-40B4-BE49-F238E27FC236}">
                <a16:creationId xmlns:a16="http://schemas.microsoft.com/office/drawing/2014/main" id="{AB78DD30-8766-4845-AD9B-4A5C58D8A1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35150" y="4214813"/>
            <a:ext cx="571500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6" name="Line 34">
            <a:extLst>
              <a:ext uri="{FF2B5EF4-FFF2-40B4-BE49-F238E27FC236}">
                <a16:creationId xmlns:a16="http://schemas.microsoft.com/office/drawing/2014/main" id="{5E6C66F3-366D-4C61-A62A-0578DF2FBC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05150" y="4249738"/>
            <a:ext cx="4548188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7" name="Line 35">
            <a:extLst>
              <a:ext uri="{FF2B5EF4-FFF2-40B4-BE49-F238E27FC236}">
                <a16:creationId xmlns:a16="http://schemas.microsoft.com/office/drawing/2014/main" id="{C38F2C0F-1C21-43F6-BCB7-702699ED14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25925" y="4249738"/>
            <a:ext cx="3543300" cy="427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8" name="Line 36">
            <a:extLst>
              <a:ext uri="{FF2B5EF4-FFF2-40B4-BE49-F238E27FC236}">
                <a16:creationId xmlns:a16="http://schemas.microsoft.com/office/drawing/2014/main" id="{A393B20C-BC57-4D7B-8D0E-5BCF569364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18150" y="4260850"/>
            <a:ext cx="2308225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49" name="Line 37">
            <a:extLst>
              <a:ext uri="{FF2B5EF4-FFF2-40B4-BE49-F238E27FC236}">
                <a16:creationId xmlns:a16="http://schemas.microsoft.com/office/drawing/2014/main" id="{F0FEB028-48E8-4817-A3B5-0C5E5BEB1F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91300" y="4260850"/>
            <a:ext cx="129381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0" name="Line 38">
            <a:extLst>
              <a:ext uri="{FF2B5EF4-FFF2-40B4-BE49-F238E27FC236}">
                <a16:creationId xmlns:a16="http://schemas.microsoft.com/office/drawing/2014/main" id="{30322CCD-CCDD-43E8-A0CA-FE87D1BFF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4260850"/>
            <a:ext cx="12700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1" name="Line 39">
            <a:extLst>
              <a:ext uri="{FF2B5EF4-FFF2-40B4-BE49-F238E27FC236}">
                <a16:creationId xmlns:a16="http://schemas.microsoft.com/office/drawing/2014/main" id="{8FBE708F-8E65-459E-8B92-01B4A7BE40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43188" y="4918075"/>
            <a:ext cx="1397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2" name="Line 40">
            <a:extLst>
              <a:ext uri="{FF2B5EF4-FFF2-40B4-BE49-F238E27FC236}">
                <a16:creationId xmlns:a16="http://schemas.microsoft.com/office/drawing/2014/main" id="{F9D31CFD-155F-46ED-9661-21244C5F97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99000" y="4906963"/>
            <a:ext cx="346075" cy="334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3" name="Line 41">
            <a:extLst>
              <a:ext uri="{FF2B5EF4-FFF2-40B4-BE49-F238E27FC236}">
                <a16:creationId xmlns:a16="http://schemas.microsoft.com/office/drawing/2014/main" id="{68A73E6A-5D7D-4BC0-9961-8B17386C17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45263" y="4872038"/>
            <a:ext cx="1039812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4" name="Line 42">
            <a:extLst>
              <a:ext uri="{FF2B5EF4-FFF2-40B4-BE49-F238E27FC236}">
                <a16:creationId xmlns:a16="http://schemas.microsoft.com/office/drawing/2014/main" id="{C1EC3FBE-CA79-4BC4-8E49-3348A1999F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45375" y="4895850"/>
            <a:ext cx="277813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5" name="Line 43">
            <a:extLst>
              <a:ext uri="{FF2B5EF4-FFF2-40B4-BE49-F238E27FC236}">
                <a16:creationId xmlns:a16="http://schemas.microsoft.com/office/drawing/2014/main" id="{F7ABB5BD-3878-4C80-9E84-F4B0C6435C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85113" y="4884738"/>
            <a:ext cx="357187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6" name="Line 44">
            <a:extLst>
              <a:ext uri="{FF2B5EF4-FFF2-40B4-BE49-F238E27FC236}">
                <a16:creationId xmlns:a16="http://schemas.microsoft.com/office/drawing/2014/main" id="{2944E644-E9CA-4FFC-8209-AA3746839C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47925" y="5495925"/>
            <a:ext cx="22225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7" name="Line 45">
            <a:extLst>
              <a:ext uri="{FF2B5EF4-FFF2-40B4-BE49-F238E27FC236}">
                <a16:creationId xmlns:a16="http://schemas.microsoft.com/office/drawing/2014/main" id="{2439A544-1431-4EA6-A4A1-6DF1DC60A0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67225" y="5519738"/>
            <a:ext cx="34925" cy="300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8" name="Line 46">
            <a:extLst>
              <a:ext uri="{FF2B5EF4-FFF2-40B4-BE49-F238E27FC236}">
                <a16:creationId xmlns:a16="http://schemas.microsoft.com/office/drawing/2014/main" id="{568532B4-6778-42C2-8BCA-5CA5A5F383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3338" y="5461000"/>
            <a:ext cx="0" cy="334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3359" name="Line 47">
            <a:extLst>
              <a:ext uri="{FF2B5EF4-FFF2-40B4-BE49-F238E27FC236}">
                <a16:creationId xmlns:a16="http://schemas.microsoft.com/office/drawing/2014/main" id="{2F1971AF-C1DE-461F-A4DB-7FFBC88771F8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1188" y="5495925"/>
            <a:ext cx="0" cy="300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176AC947-7754-409E-AFD1-492897FA1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B1D98D-7047-4534-9658-536063775BBE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hu-HU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8A8CB0CA-AA55-4CDB-90EF-F3D8A418C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06375"/>
            <a:ext cx="83724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u="sng">
                <a:solidFill>
                  <a:schemeClr val="tx2"/>
                </a:solidFill>
              </a:rPr>
              <a:t>Example:</a:t>
            </a:r>
            <a:r>
              <a:rPr lang="en-US" altLang="hu-HU">
                <a:solidFill>
                  <a:schemeClr val="tx2"/>
                </a:solidFill>
              </a:rPr>
              <a:t>   Generating Relational Algebra</a:t>
            </a:r>
            <a:endParaRPr lang="en-US" altLang="hu-HU" sz="3600" u="sng">
              <a:solidFill>
                <a:schemeClr val="tx2"/>
              </a:solidFill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C18EAA1D-1018-45C4-A7E7-CA89BF698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001713"/>
            <a:ext cx="10779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4000">
                <a:sym typeface="Symbol" panose="05050102010706020507" pitchFamily="18" charset="2"/>
              </a:rPr>
              <a:t></a:t>
            </a:r>
            <a:r>
              <a:rPr lang="en-US" altLang="hu-HU" sz="2400"/>
              <a:t>title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F5C4A952-7C5D-4160-96D6-754BE64E2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8900" y="1831975"/>
            <a:ext cx="4905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4000" dirty="0">
                <a:solidFill>
                  <a:srgbClr val="FF0000"/>
                </a:solidFill>
                <a:sym typeface="Symbol" panose="05050102010706020507" pitchFamily="18" charset="2"/>
              </a:rPr>
              <a:t>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C7131991-167C-4471-A4BF-0868DBF4D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663" y="2671763"/>
            <a:ext cx="4716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 dirty="0" err="1"/>
              <a:t>StarsIn</a:t>
            </a:r>
            <a:r>
              <a:rPr lang="en-US" altLang="hu-HU" sz="2400" dirty="0"/>
              <a:t>                    </a:t>
            </a:r>
            <a:r>
              <a:rPr lang="en-US" altLang="hu-HU" sz="2400" dirty="0">
                <a:solidFill>
                  <a:srgbClr val="FF0000"/>
                </a:solidFill>
              </a:rPr>
              <a:t>&lt;condition&gt;</a:t>
            </a: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BF7FF547-683E-4074-993B-6B76A7AE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963" y="3182938"/>
            <a:ext cx="36099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 dirty="0"/>
              <a:t>&lt;tuple&gt;      </a:t>
            </a:r>
            <a:r>
              <a:rPr lang="en-US" altLang="hu-HU" sz="2400" dirty="0">
                <a:solidFill>
                  <a:srgbClr val="FF0000"/>
                </a:solidFill>
              </a:rPr>
              <a:t>IN</a:t>
            </a:r>
            <a:r>
              <a:rPr lang="en-US" altLang="hu-HU" sz="2400" dirty="0"/>
              <a:t>   </a:t>
            </a:r>
            <a:r>
              <a:rPr lang="en-US" altLang="hu-HU" sz="4000" dirty="0">
                <a:sym typeface="Symbol" panose="05050102010706020507" pitchFamily="18" charset="2"/>
              </a:rPr>
              <a:t></a:t>
            </a:r>
            <a:r>
              <a:rPr lang="en-US" altLang="hu-HU" sz="2400" dirty="0"/>
              <a:t>name</a:t>
            </a:r>
          </a:p>
        </p:txBody>
      </p:sp>
      <p:sp>
        <p:nvSpPr>
          <p:cNvPr id="14344" name="Text Box 8">
            <a:extLst>
              <a:ext uri="{FF2B5EF4-FFF2-40B4-BE49-F238E27FC236}">
                <a16:creationId xmlns:a16="http://schemas.microsoft.com/office/drawing/2014/main" id="{721B38FA-219B-4EFD-AFAD-A71AB58B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788" y="3990975"/>
            <a:ext cx="49863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&lt;attribute&gt;      </a:t>
            </a:r>
            <a:r>
              <a:rPr lang="en-US" altLang="hu-HU" sz="4000">
                <a:sym typeface="Symbol" panose="05050102010706020507" pitchFamily="18" charset="2"/>
              </a:rPr>
              <a:t></a:t>
            </a:r>
            <a:r>
              <a:rPr lang="en-US" altLang="hu-HU" sz="1800"/>
              <a:t>birthdate LIKE ‘%1960’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D8C21E34-8572-4378-A062-CAC4EBA31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975" y="5059363"/>
            <a:ext cx="4033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starName             MovieStar</a:t>
            </a:r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1AB00399-ADDD-4C7F-AE04-77831BDFC8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3375" y="1617663"/>
            <a:ext cx="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47" name="Line 11">
            <a:extLst>
              <a:ext uri="{FF2B5EF4-FFF2-40B4-BE49-F238E27FC236}">
                <a16:creationId xmlns:a16="http://schemas.microsoft.com/office/drawing/2014/main" id="{0FE97D37-BB07-4233-8ABB-963A6CB70A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0525" y="2309813"/>
            <a:ext cx="993775" cy="427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AE3A5D56-8437-4FAE-8872-E308D714DE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2600" y="2333625"/>
            <a:ext cx="83185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49" name="Line 13">
            <a:extLst>
              <a:ext uri="{FF2B5EF4-FFF2-40B4-BE49-F238E27FC236}">
                <a16:creationId xmlns:a16="http://schemas.microsoft.com/office/drawing/2014/main" id="{2EA7A6B2-7C1A-458F-BDA3-495477E262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3060700"/>
            <a:ext cx="820738" cy="427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50" name="Line 14">
            <a:extLst>
              <a:ext uri="{FF2B5EF4-FFF2-40B4-BE49-F238E27FC236}">
                <a16:creationId xmlns:a16="http://schemas.microsoft.com/office/drawing/2014/main" id="{FE01AD8B-1972-493E-A750-5153643900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67338" y="3060700"/>
            <a:ext cx="92075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9501EE45-A1DF-4298-AD98-1A2E2C49A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4375" y="3060700"/>
            <a:ext cx="241300" cy="24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52" name="Line 16">
            <a:extLst>
              <a:ext uri="{FF2B5EF4-FFF2-40B4-BE49-F238E27FC236}">
                <a16:creationId xmlns:a16="http://schemas.microsoft.com/office/drawing/2014/main" id="{5653E409-352B-41A2-A7C9-342F602682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62375" y="3857625"/>
            <a:ext cx="149225" cy="427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B4CD4427-D076-4BE1-89D4-56CB7811E3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6338" y="4619625"/>
            <a:ext cx="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4E2BEA9B-0006-4EE3-B0A0-D6A4D0A9EC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5375" y="3822700"/>
            <a:ext cx="0" cy="461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55" name="Line 19">
            <a:extLst>
              <a:ext uri="{FF2B5EF4-FFF2-40B4-BE49-F238E27FC236}">
                <a16:creationId xmlns:a16="http://schemas.microsoft.com/office/drawing/2014/main" id="{72316836-64C4-4BCE-8C7F-2BE7E82E3B0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2675" y="4608513"/>
            <a:ext cx="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4356" name="Text Box 20">
            <a:extLst>
              <a:ext uri="{FF2B5EF4-FFF2-40B4-BE49-F238E27FC236}">
                <a16:creationId xmlns:a16="http://schemas.microsoft.com/office/drawing/2014/main" id="{B5BDD9FB-0801-410B-A156-F0DC6F4A4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7788" y="5650241"/>
            <a:ext cx="65913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An expression using a two-argument </a:t>
            </a:r>
            <a:r>
              <a:rPr lang="en-US" altLang="hu-HU" sz="1400" dirty="0">
                <a:sym typeface="Symbol" panose="05050102010706020507" pitchFamily="18" charset="2"/>
              </a:rPr>
              <a:t>, </a:t>
            </a:r>
            <a:r>
              <a:rPr lang="en-US" altLang="hu-HU" sz="1400" dirty="0">
                <a:solidFill>
                  <a:srgbClr val="FF0000"/>
                </a:solidFill>
                <a:sym typeface="Symbol" panose="05050102010706020507" pitchFamily="18" charset="2"/>
              </a:rPr>
              <a:t>midway between a parse tree and relational algebra</a:t>
            </a:r>
            <a:r>
              <a:rPr lang="en-US" altLang="hu-HU" sz="1400" dirty="0">
                <a:solidFill>
                  <a:srgbClr val="FF0000"/>
                </a:solidFill>
              </a:rPr>
              <a:t> </a:t>
            </a:r>
            <a:endParaRPr lang="en-US" altLang="hu-H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374A95B3-99A4-4494-A1F6-27880223F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B7B32A-B841-45A9-8D08-BD8C9EEB8B5C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hu-HU" sz="1400"/>
          </a:p>
        </p:txBody>
      </p:sp>
      <p:sp>
        <p:nvSpPr>
          <p:cNvPr id="15363" name="Rectangle 3074">
            <a:extLst>
              <a:ext uri="{FF2B5EF4-FFF2-40B4-BE49-F238E27FC236}">
                <a16:creationId xmlns:a16="http://schemas.microsoft.com/office/drawing/2014/main" id="{4AC240E1-5CDD-4BDE-A2BF-BD9A53117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06375"/>
            <a:ext cx="83724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u="sng">
                <a:solidFill>
                  <a:schemeClr val="tx2"/>
                </a:solidFill>
              </a:rPr>
              <a:t>Example:</a:t>
            </a:r>
            <a:r>
              <a:rPr lang="en-US" altLang="hu-HU">
                <a:solidFill>
                  <a:schemeClr val="tx2"/>
                </a:solidFill>
              </a:rPr>
              <a:t>   Logical Query Plan</a:t>
            </a:r>
            <a:endParaRPr lang="en-US" altLang="hu-HU" sz="3600" u="sng">
              <a:solidFill>
                <a:schemeClr val="tx2"/>
              </a:solidFill>
            </a:endParaRPr>
          </a:p>
        </p:txBody>
      </p:sp>
      <p:sp>
        <p:nvSpPr>
          <p:cNvPr id="15364" name="Text Box 3075">
            <a:extLst>
              <a:ext uri="{FF2B5EF4-FFF2-40B4-BE49-F238E27FC236}">
                <a16:creationId xmlns:a16="http://schemas.microsoft.com/office/drawing/2014/main" id="{90EAD111-DAFC-4685-82F2-A766741F4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001713"/>
            <a:ext cx="10779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4000">
                <a:sym typeface="Symbol" panose="05050102010706020507" pitchFamily="18" charset="2"/>
              </a:rPr>
              <a:t></a:t>
            </a:r>
            <a:r>
              <a:rPr lang="en-US" altLang="hu-HU" sz="2400"/>
              <a:t>title</a:t>
            </a:r>
          </a:p>
        </p:txBody>
      </p:sp>
      <p:sp>
        <p:nvSpPr>
          <p:cNvPr id="15365" name="Text Box 3076">
            <a:extLst>
              <a:ext uri="{FF2B5EF4-FFF2-40B4-BE49-F238E27FC236}">
                <a16:creationId xmlns:a16="http://schemas.microsoft.com/office/drawing/2014/main" id="{E8679129-C61C-44D2-8A2D-C182B9570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525" y="1671638"/>
            <a:ext cx="218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4000">
                <a:sym typeface="Symbol" panose="05050102010706020507" pitchFamily="18" charset="2"/>
              </a:rPr>
              <a:t></a:t>
            </a:r>
            <a:r>
              <a:rPr lang="en-US" altLang="hu-HU" sz="1800"/>
              <a:t>starName=name</a:t>
            </a:r>
            <a:endParaRPr lang="en-US" altLang="hu-HU" sz="4000">
              <a:sym typeface="Symbol" panose="05050102010706020507" pitchFamily="18" charset="2"/>
            </a:endParaRPr>
          </a:p>
        </p:txBody>
      </p:sp>
      <p:sp>
        <p:nvSpPr>
          <p:cNvPr id="15366" name="Text Box 3077">
            <a:extLst>
              <a:ext uri="{FF2B5EF4-FFF2-40B4-BE49-F238E27FC236}">
                <a16:creationId xmlns:a16="http://schemas.microsoft.com/office/drawing/2014/main" id="{116892D3-3BF2-4505-A822-BA2D50DD3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3173413"/>
            <a:ext cx="4187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StarsIn       </a:t>
            </a:r>
            <a:r>
              <a:rPr lang="en-US" altLang="hu-HU" sz="4000">
                <a:sym typeface="Symbol" panose="05050102010706020507" pitchFamily="18" charset="2"/>
              </a:rPr>
              <a:t></a:t>
            </a:r>
            <a:r>
              <a:rPr lang="en-US" altLang="hu-HU" sz="2400"/>
              <a:t>name             </a:t>
            </a:r>
          </a:p>
        </p:txBody>
      </p:sp>
      <p:sp>
        <p:nvSpPr>
          <p:cNvPr id="15367" name="Text Box 3079">
            <a:extLst>
              <a:ext uri="{FF2B5EF4-FFF2-40B4-BE49-F238E27FC236}">
                <a16:creationId xmlns:a16="http://schemas.microsoft.com/office/drawing/2014/main" id="{9E1F6E43-7069-4127-A038-2EA52A65E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4288" y="3990975"/>
            <a:ext cx="28273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4000">
                <a:sym typeface="Symbol" panose="05050102010706020507" pitchFamily="18" charset="2"/>
              </a:rPr>
              <a:t></a:t>
            </a:r>
            <a:r>
              <a:rPr lang="en-US" altLang="hu-HU" sz="1800"/>
              <a:t>birthdate LIKE ‘%1960’</a:t>
            </a:r>
          </a:p>
        </p:txBody>
      </p:sp>
      <p:sp>
        <p:nvSpPr>
          <p:cNvPr id="15368" name="Text Box 3080">
            <a:extLst>
              <a:ext uri="{FF2B5EF4-FFF2-40B4-BE49-F238E27FC236}">
                <a16:creationId xmlns:a16="http://schemas.microsoft.com/office/drawing/2014/main" id="{82F98798-8BFE-49E9-948C-84B2FED54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6413" y="5059363"/>
            <a:ext cx="160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 MovieStar</a:t>
            </a:r>
          </a:p>
        </p:txBody>
      </p:sp>
      <p:sp>
        <p:nvSpPr>
          <p:cNvPr id="15369" name="Line 3081">
            <a:extLst>
              <a:ext uri="{FF2B5EF4-FFF2-40B4-BE49-F238E27FC236}">
                <a16:creationId xmlns:a16="http://schemas.microsoft.com/office/drawing/2014/main" id="{02111465-CA8D-46DA-9A2A-AB2FA00426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3375" y="1617663"/>
            <a:ext cx="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5370" name="Line 3082">
            <a:extLst>
              <a:ext uri="{FF2B5EF4-FFF2-40B4-BE49-F238E27FC236}">
                <a16:creationId xmlns:a16="http://schemas.microsoft.com/office/drawing/2014/main" id="{621CC49F-C8BC-4C00-A035-66FD277544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76713" y="2286000"/>
            <a:ext cx="1587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5371" name="Line 3089">
            <a:extLst>
              <a:ext uri="{FF2B5EF4-FFF2-40B4-BE49-F238E27FC236}">
                <a16:creationId xmlns:a16="http://schemas.microsoft.com/office/drawing/2014/main" id="{056FAF62-6B64-43F1-B42B-F4DAAFD935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0450" y="3811588"/>
            <a:ext cx="0" cy="461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5372" name="Line 3090">
            <a:extLst>
              <a:ext uri="{FF2B5EF4-FFF2-40B4-BE49-F238E27FC236}">
                <a16:creationId xmlns:a16="http://schemas.microsoft.com/office/drawing/2014/main" id="{345990F4-76E6-4DAC-8E03-E92975F07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643438"/>
            <a:ext cx="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5373" name="Text Box 3091">
            <a:extLst>
              <a:ext uri="{FF2B5EF4-FFF2-40B4-BE49-F238E27FC236}">
                <a16:creationId xmlns:a16="http://schemas.microsoft.com/office/drawing/2014/main" id="{0CFB5BDD-A8B3-4D3B-BAB1-3F5F999F9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7788" y="5759450"/>
            <a:ext cx="6591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Applying the </a:t>
            </a:r>
            <a:r>
              <a:rPr lang="en-US" altLang="hu-HU" sz="1400" dirty="0">
                <a:solidFill>
                  <a:srgbClr val="FF0000"/>
                </a:solidFill>
              </a:rPr>
              <a:t>rule for IN conditions</a:t>
            </a:r>
            <a:endParaRPr lang="en-US" altLang="hu-HU" sz="2400" dirty="0">
              <a:solidFill>
                <a:srgbClr val="FF0000"/>
              </a:solidFill>
            </a:endParaRPr>
          </a:p>
        </p:txBody>
      </p:sp>
      <p:sp>
        <p:nvSpPr>
          <p:cNvPr id="15374" name="Text Box 3092">
            <a:extLst>
              <a:ext uri="{FF2B5EF4-FFF2-40B4-BE49-F238E27FC236}">
                <a16:creationId xmlns:a16="http://schemas.microsoft.com/office/drawing/2014/main" id="{B52D456C-062A-4EC6-B11E-2AFA8E517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8588" y="2433638"/>
            <a:ext cx="463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4000" b="1">
                <a:sym typeface="Symbol" panose="05050102010706020507" pitchFamily="18" charset="2"/>
              </a:rPr>
              <a:t></a:t>
            </a:r>
            <a:endParaRPr lang="en-US" altLang="hu-HU" sz="2400"/>
          </a:p>
        </p:txBody>
      </p:sp>
      <p:sp>
        <p:nvSpPr>
          <p:cNvPr id="15375" name="Line 3093">
            <a:extLst>
              <a:ext uri="{FF2B5EF4-FFF2-40B4-BE49-F238E27FC236}">
                <a16:creationId xmlns:a16="http://schemas.microsoft.com/office/drawing/2014/main" id="{3620D9E1-4E05-47A5-8537-644FDDB590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51225" y="2955925"/>
            <a:ext cx="531813" cy="450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5376" name="Line 3094">
            <a:extLst>
              <a:ext uri="{FF2B5EF4-FFF2-40B4-BE49-F238E27FC236}">
                <a16:creationId xmlns:a16="http://schemas.microsoft.com/office/drawing/2014/main" id="{23730877-836A-4EFA-B457-8CE23EFCC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8000" y="3025775"/>
            <a:ext cx="519113" cy="300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CA26FE56-04C8-4D5B-8FE0-ADC37C714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0C68D0-9569-4C8A-AD52-75CBF94E755B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hu-HU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363821F-6656-40B4-B377-0FF813E1D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06375"/>
            <a:ext cx="83724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u="sng">
                <a:solidFill>
                  <a:schemeClr val="tx2"/>
                </a:solidFill>
              </a:rPr>
              <a:t>Example:</a:t>
            </a:r>
            <a:r>
              <a:rPr lang="en-US" altLang="hu-HU">
                <a:solidFill>
                  <a:schemeClr val="tx2"/>
                </a:solidFill>
              </a:rPr>
              <a:t>   Improved Logical Query Plan</a:t>
            </a:r>
            <a:endParaRPr lang="en-US" altLang="hu-HU" sz="3600" u="sng">
              <a:solidFill>
                <a:schemeClr val="tx2"/>
              </a:solidFill>
            </a:endParaRPr>
          </a:p>
        </p:txBody>
      </p:sp>
      <p:sp>
        <p:nvSpPr>
          <p:cNvPr id="16388" name="Text Box 3">
            <a:extLst>
              <a:ext uri="{FF2B5EF4-FFF2-40B4-BE49-F238E27FC236}">
                <a16:creationId xmlns:a16="http://schemas.microsoft.com/office/drawing/2014/main" id="{43444D83-BE36-4496-AC2C-909D71BB1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001713"/>
            <a:ext cx="10779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4000">
                <a:sym typeface="Symbol" panose="05050102010706020507" pitchFamily="18" charset="2"/>
              </a:rPr>
              <a:t></a:t>
            </a:r>
            <a:r>
              <a:rPr lang="en-US" altLang="hu-HU" sz="2400"/>
              <a:t>title</a:t>
            </a:r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9A44DB5A-B05C-4CB4-A5E6-DB376B710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2311400"/>
            <a:ext cx="18780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1800"/>
              <a:t>starName=name</a:t>
            </a:r>
            <a:endParaRPr lang="en-US" altLang="hu-HU" sz="4000">
              <a:sym typeface="Symbol" panose="05050102010706020507" pitchFamily="18" charset="2"/>
            </a:endParaRPr>
          </a:p>
        </p:txBody>
      </p:sp>
      <p:sp>
        <p:nvSpPr>
          <p:cNvPr id="16390" name="Text Box 5">
            <a:extLst>
              <a:ext uri="{FF2B5EF4-FFF2-40B4-BE49-F238E27FC236}">
                <a16:creationId xmlns:a16="http://schemas.microsoft.com/office/drawing/2014/main" id="{5FAD1B20-F72B-4275-9CBE-45A3F9B91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0" y="3173413"/>
            <a:ext cx="4187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StarsIn       </a:t>
            </a:r>
            <a:r>
              <a:rPr lang="en-US" altLang="hu-HU" sz="4000">
                <a:sym typeface="Symbol" panose="05050102010706020507" pitchFamily="18" charset="2"/>
              </a:rPr>
              <a:t></a:t>
            </a:r>
            <a:r>
              <a:rPr lang="en-US" altLang="hu-HU" sz="2400"/>
              <a:t>name             </a:t>
            </a:r>
          </a:p>
        </p:txBody>
      </p:sp>
      <p:sp>
        <p:nvSpPr>
          <p:cNvPr id="16391" name="Text Box 6">
            <a:extLst>
              <a:ext uri="{FF2B5EF4-FFF2-40B4-BE49-F238E27FC236}">
                <a16:creationId xmlns:a16="http://schemas.microsoft.com/office/drawing/2014/main" id="{55924973-39C6-4A9F-B2EB-BFBE77319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4288" y="3990975"/>
            <a:ext cx="28273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4000">
                <a:sym typeface="Symbol" panose="05050102010706020507" pitchFamily="18" charset="2"/>
              </a:rPr>
              <a:t></a:t>
            </a:r>
            <a:r>
              <a:rPr lang="en-US" altLang="hu-HU" sz="1800"/>
              <a:t>birthdate LIKE ‘%1960’</a:t>
            </a:r>
          </a:p>
        </p:txBody>
      </p:sp>
      <p:sp>
        <p:nvSpPr>
          <p:cNvPr id="16392" name="Text Box 7">
            <a:extLst>
              <a:ext uri="{FF2B5EF4-FFF2-40B4-BE49-F238E27FC236}">
                <a16:creationId xmlns:a16="http://schemas.microsoft.com/office/drawing/2014/main" id="{05A8B302-A5FB-4EF2-8CB6-4DB061379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6413" y="5059363"/>
            <a:ext cx="160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 MovieStar</a:t>
            </a:r>
          </a:p>
        </p:txBody>
      </p:sp>
      <p:sp>
        <p:nvSpPr>
          <p:cNvPr id="16393" name="Line 8">
            <a:extLst>
              <a:ext uri="{FF2B5EF4-FFF2-40B4-BE49-F238E27FC236}">
                <a16:creationId xmlns:a16="http://schemas.microsoft.com/office/drawing/2014/main" id="{F06B5750-F6E4-4DAF-BB41-2D0A87779B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3375" y="1617663"/>
            <a:ext cx="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EA1A96B5-FCE5-4C08-B251-3BAF8BBCBE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0450" y="3811588"/>
            <a:ext cx="0" cy="461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02A718DE-B16B-4713-8608-C91F1BDBFF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643438"/>
            <a:ext cx="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EF170B02-D3AD-4918-A754-256DCC4EB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7788" y="5759450"/>
            <a:ext cx="6591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1400" dirty="0"/>
              <a:t>An </a:t>
            </a:r>
            <a:r>
              <a:rPr lang="en-US" altLang="hu-HU" sz="1400" dirty="0">
                <a:solidFill>
                  <a:srgbClr val="FF0000"/>
                </a:solidFill>
              </a:rPr>
              <a:t>improvement</a:t>
            </a:r>
            <a:r>
              <a:rPr lang="en-US" altLang="hu-HU" sz="1400" dirty="0"/>
              <a:t> on </a:t>
            </a:r>
            <a:r>
              <a:rPr lang="hu-HU" altLang="hu-HU" sz="1400" dirty="0" err="1"/>
              <a:t>the</a:t>
            </a:r>
            <a:r>
              <a:rPr lang="hu-HU" altLang="hu-HU" sz="1400" dirty="0"/>
              <a:t> </a:t>
            </a:r>
            <a:r>
              <a:rPr lang="hu-HU" altLang="hu-HU" sz="1400" dirty="0" err="1"/>
              <a:t>previous</a:t>
            </a:r>
            <a:r>
              <a:rPr lang="hu-HU" altLang="hu-HU" sz="1400" dirty="0"/>
              <a:t> </a:t>
            </a:r>
            <a:r>
              <a:rPr lang="hu-HU" altLang="hu-HU" sz="1400" dirty="0" err="1"/>
              <a:t>plan</a:t>
            </a:r>
            <a:endParaRPr lang="en-US" altLang="hu-HU" sz="2400" dirty="0"/>
          </a:p>
        </p:txBody>
      </p:sp>
      <p:sp>
        <p:nvSpPr>
          <p:cNvPr id="16397" name="Line 14">
            <a:extLst>
              <a:ext uri="{FF2B5EF4-FFF2-40B4-BE49-F238E27FC236}">
                <a16:creationId xmlns:a16="http://schemas.microsoft.com/office/drawing/2014/main" id="{0DF61C88-11D0-472C-9FA2-FDACD7DE72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51225" y="2690813"/>
            <a:ext cx="531813" cy="715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6398" name="Line 15">
            <a:extLst>
              <a:ext uri="{FF2B5EF4-FFF2-40B4-BE49-F238E27FC236}">
                <a16:creationId xmlns:a16="http://schemas.microsoft.com/office/drawing/2014/main" id="{2A9EC491-CBE3-44BA-B9F4-7C5971F3FB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2300" y="2725738"/>
            <a:ext cx="404813" cy="600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6399" name="AutoShape 16">
            <a:extLst>
              <a:ext uri="{FF2B5EF4-FFF2-40B4-BE49-F238E27FC236}">
                <a16:creationId xmlns:a16="http://schemas.microsoft.com/office/drawing/2014/main" id="{4FD42489-48A5-490E-BBAE-497B6D878863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995738" y="1949450"/>
            <a:ext cx="304800" cy="533400"/>
          </a:xfrm>
          <a:prstGeom prst="flowChartCollat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16400" name="Text Box 17">
            <a:extLst>
              <a:ext uri="{FF2B5EF4-FFF2-40B4-BE49-F238E27FC236}">
                <a16:creationId xmlns:a16="http://schemas.microsoft.com/office/drawing/2014/main" id="{2359AAB4-208E-44A5-A042-6C8F71FB7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5413" y="1790700"/>
            <a:ext cx="2227262" cy="1196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>
                <a:solidFill>
                  <a:srgbClr val="FF0000"/>
                </a:solidFill>
              </a:rPr>
              <a:t>Question: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>
                <a:solidFill>
                  <a:srgbClr val="FF0000"/>
                </a:solidFill>
              </a:rPr>
              <a:t>Push project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>
                <a:solidFill>
                  <a:srgbClr val="FF0000"/>
                </a:solidFill>
              </a:rPr>
              <a:t>StarsIn?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49E95549-7506-42E9-AB17-B317B4CEC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266BEB-3781-4E64-A175-479C4C9665FE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hu-HU" sz="1400"/>
          </a:p>
        </p:txBody>
      </p:sp>
      <p:sp>
        <p:nvSpPr>
          <p:cNvPr id="17411" name="Oval 1026">
            <a:extLst>
              <a:ext uri="{FF2B5EF4-FFF2-40B4-BE49-F238E27FC236}">
                <a16:creationId xmlns:a16="http://schemas.microsoft.com/office/drawing/2014/main" id="{F1602D7B-FE3C-4C90-8297-988CB3836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592513"/>
            <a:ext cx="2133600" cy="2590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17412" name="Rectangle 1027">
            <a:extLst>
              <a:ext uri="{FF2B5EF4-FFF2-40B4-BE49-F238E27FC236}">
                <a16:creationId xmlns:a16="http://schemas.microsoft.com/office/drawing/2014/main" id="{8BA6940B-105E-4DC2-91E1-57911E27ED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39713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 u="sng" dirty="0"/>
              <a:t>Example:</a:t>
            </a:r>
            <a:r>
              <a:rPr lang="en-US" altLang="hu-HU" sz="3600" dirty="0"/>
              <a:t>    Estimate </a:t>
            </a:r>
            <a:r>
              <a:rPr lang="en-US" altLang="hu-HU" sz="3600" dirty="0">
                <a:solidFill>
                  <a:srgbClr val="FF0000"/>
                </a:solidFill>
              </a:rPr>
              <a:t>Result Sizes</a:t>
            </a:r>
            <a:endParaRPr lang="en-US" altLang="hu-HU" sz="3600" u="sng" dirty="0">
              <a:solidFill>
                <a:srgbClr val="FF0000"/>
              </a:solidFill>
            </a:endParaRPr>
          </a:p>
        </p:txBody>
      </p:sp>
      <p:sp>
        <p:nvSpPr>
          <p:cNvPr id="17413" name="Rectangle 1028">
            <a:extLst>
              <a:ext uri="{FF2B5EF4-FFF2-40B4-BE49-F238E27FC236}">
                <a16:creationId xmlns:a16="http://schemas.microsoft.com/office/drawing/2014/main" id="{49DFBE55-0D5E-45FF-BC9F-19A0510A1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11313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hu-HU"/>
          </a:p>
          <a:p>
            <a:pPr eaLnBrk="1" hangingPunct="1">
              <a:buFontTx/>
              <a:buNone/>
            </a:pPr>
            <a:endParaRPr lang="en-US" altLang="hu-HU"/>
          </a:p>
          <a:p>
            <a:pPr eaLnBrk="1" hangingPunct="1">
              <a:buFontTx/>
              <a:buNone/>
            </a:pPr>
            <a:r>
              <a:rPr lang="en-US" altLang="hu-HU"/>
              <a:t>						  </a:t>
            </a:r>
            <a:r>
              <a:rPr lang="en-US" altLang="hu-HU" sz="2400"/>
              <a:t>Need expected size</a:t>
            </a:r>
          </a:p>
          <a:p>
            <a:pPr eaLnBrk="1" hangingPunct="1">
              <a:buFontTx/>
              <a:buNone/>
            </a:pPr>
            <a:endParaRPr lang="en-US" altLang="hu-HU" sz="2400"/>
          </a:p>
          <a:p>
            <a:pPr eaLnBrk="1" hangingPunct="1">
              <a:buFontTx/>
              <a:buNone/>
            </a:pPr>
            <a:r>
              <a:rPr lang="en-US" altLang="hu-HU" sz="2400"/>
              <a:t>      StarsIn </a:t>
            </a:r>
          </a:p>
          <a:p>
            <a:pPr eaLnBrk="1" hangingPunct="1">
              <a:buFontTx/>
              <a:buNone/>
            </a:pPr>
            <a:endParaRPr lang="en-US" altLang="hu-HU" sz="2400"/>
          </a:p>
          <a:p>
            <a:pPr eaLnBrk="1" hangingPunct="1">
              <a:buFontTx/>
              <a:buNone/>
            </a:pPr>
            <a:endParaRPr lang="en-US" altLang="hu-HU" sz="2400"/>
          </a:p>
          <a:p>
            <a:pPr eaLnBrk="1" hangingPunct="1">
              <a:buFontTx/>
              <a:buNone/>
            </a:pPr>
            <a:r>
              <a:rPr lang="en-US" altLang="hu-HU" sz="2400"/>
              <a:t>						MovieStar              </a:t>
            </a:r>
          </a:p>
        </p:txBody>
      </p:sp>
      <p:sp>
        <p:nvSpPr>
          <p:cNvPr id="17414" name="AutoShape 1029">
            <a:extLst>
              <a:ext uri="{FF2B5EF4-FFF2-40B4-BE49-F238E27FC236}">
                <a16:creationId xmlns:a16="http://schemas.microsoft.com/office/drawing/2014/main" id="{C5DF7E15-AE43-4470-8ED2-2192485BCB90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076700" y="2411413"/>
            <a:ext cx="304800" cy="533400"/>
          </a:xfrm>
          <a:prstGeom prst="flowChartCollat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17415" name="Line 1030">
            <a:extLst>
              <a:ext uri="{FF2B5EF4-FFF2-40B4-BE49-F238E27FC236}">
                <a16:creationId xmlns:a16="http://schemas.microsoft.com/office/drawing/2014/main" id="{DC0C1BB8-8C73-4085-9E01-93A1008A15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3135313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7416" name="Line 1031">
            <a:extLst>
              <a:ext uri="{FF2B5EF4-FFF2-40B4-BE49-F238E27FC236}">
                <a16:creationId xmlns:a16="http://schemas.microsoft.com/office/drawing/2014/main" id="{2D5CD2F5-9F4E-430F-8B3D-A0877F6EA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17637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7417" name="Line 1032">
            <a:extLst>
              <a:ext uri="{FF2B5EF4-FFF2-40B4-BE49-F238E27FC236}">
                <a16:creationId xmlns:a16="http://schemas.microsoft.com/office/drawing/2014/main" id="{A2F87CC4-59AA-4E8A-B08A-5BAE4B4FA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13531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7418" name="Text Box 1033">
            <a:extLst>
              <a:ext uri="{FF2B5EF4-FFF2-40B4-BE49-F238E27FC236}">
                <a16:creationId xmlns:a16="http://schemas.microsoft.com/office/drawing/2014/main" id="{12A7BD89-EEC5-4CD0-A041-CF457766D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821113"/>
            <a:ext cx="417513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Symbol" panose="05050102010706020507" pitchFamily="18" charset="2"/>
              </a:rPr>
              <a:t>P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Symbol" panose="05050102010706020507" pitchFamily="18" charset="2"/>
              </a:rPr>
              <a:t>s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hu-HU" sz="2400">
              <a:latin typeface="Symbol" panose="05050102010706020507" pitchFamily="18" charset="2"/>
            </a:endParaRPr>
          </a:p>
        </p:txBody>
      </p:sp>
      <p:sp>
        <p:nvSpPr>
          <p:cNvPr id="17419" name="Line 1034">
            <a:extLst>
              <a:ext uri="{FF2B5EF4-FFF2-40B4-BE49-F238E27FC236}">
                <a16:creationId xmlns:a16="http://schemas.microsoft.com/office/drawing/2014/main" id="{E5D6B31C-306E-4C57-BA62-4F62B9163C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821113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7420" name="Line 1035">
            <a:extLst>
              <a:ext uri="{FF2B5EF4-FFF2-40B4-BE49-F238E27FC236}">
                <a16:creationId xmlns:a16="http://schemas.microsoft.com/office/drawing/2014/main" id="{3C69E485-9F39-42F2-96D8-10F51190DF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8117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7421" name="Line 1036">
            <a:extLst>
              <a:ext uri="{FF2B5EF4-FFF2-40B4-BE49-F238E27FC236}">
                <a16:creationId xmlns:a16="http://schemas.microsoft.com/office/drawing/2014/main" id="{2DA24EF0-D54B-417C-B387-9B4E31B827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202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7422" name="Line 1037">
            <a:extLst>
              <a:ext uri="{FF2B5EF4-FFF2-40B4-BE49-F238E27FC236}">
                <a16:creationId xmlns:a16="http://schemas.microsoft.com/office/drawing/2014/main" id="{16DF8629-3BDF-4882-9FD0-89D0A57D8B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135313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4DBFD9FE-3475-473E-8E10-B637BD7BA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B85BEF-25A1-4E99-AB16-5F7B5A74A909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hu-HU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4CF7A0F-8A40-4EE8-A0A1-AA156C38BB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09563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 u="sng" dirty="0"/>
              <a:t>Example:</a:t>
            </a:r>
            <a:r>
              <a:rPr lang="en-US" altLang="hu-HU" sz="3600" dirty="0"/>
              <a:t>    One </a:t>
            </a:r>
            <a:r>
              <a:rPr lang="en-US" altLang="hu-HU" sz="3600" dirty="0">
                <a:solidFill>
                  <a:srgbClr val="FF0000"/>
                </a:solidFill>
              </a:rPr>
              <a:t>Physical Plan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721C21C-08DE-4A01-99EC-3AE73C4CD8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1646238"/>
            <a:ext cx="8662988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hu-HU"/>
              <a:t>													           </a:t>
            </a:r>
            <a:r>
              <a:rPr lang="en-US" altLang="hu-HU" sz="2400"/>
              <a:t>Parameters: join order,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hu-HU" sz="2400"/>
              <a:t>					  memory size, project attributes,...</a:t>
            </a:r>
            <a:endParaRPr lang="en-US" altLang="hu-HU"/>
          </a:p>
        </p:txBody>
      </p:sp>
      <p:sp>
        <p:nvSpPr>
          <p:cNvPr id="18437" name="Rectangle 4">
            <a:extLst>
              <a:ext uri="{FF2B5EF4-FFF2-40B4-BE49-F238E27FC236}">
                <a16:creationId xmlns:a16="http://schemas.microsoft.com/office/drawing/2014/main" id="{ED642E7E-5EAC-4D6D-90A1-33F0F3DCB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6300" y="2179638"/>
            <a:ext cx="1828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 dirty="0">
                <a:solidFill>
                  <a:srgbClr val="FF0000"/>
                </a:solidFill>
              </a:rPr>
              <a:t>Hash join</a:t>
            </a:r>
          </a:p>
        </p:txBody>
      </p:sp>
      <p:sp>
        <p:nvSpPr>
          <p:cNvPr id="18438" name="Rectangle 5">
            <a:extLst>
              <a:ext uri="{FF2B5EF4-FFF2-40B4-BE49-F238E27FC236}">
                <a16:creationId xmlns:a16="http://schemas.microsoft.com/office/drawing/2014/main" id="{C76E9534-43B3-41A0-B18B-F21A67E1F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1900" y="3551238"/>
            <a:ext cx="1371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/>
              <a:t>SEQ scan</a:t>
            </a:r>
          </a:p>
        </p:txBody>
      </p:sp>
      <p:sp>
        <p:nvSpPr>
          <p:cNvPr id="18439" name="Rectangle 6">
            <a:extLst>
              <a:ext uri="{FF2B5EF4-FFF2-40B4-BE49-F238E27FC236}">
                <a16:creationId xmlns:a16="http://schemas.microsoft.com/office/drawing/2014/main" id="{07CCAAC1-4351-4A44-A7EF-D86D9CFEE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00" y="3551238"/>
            <a:ext cx="1524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2400" dirty="0">
                <a:solidFill>
                  <a:srgbClr val="FF0000"/>
                </a:solidFill>
              </a:rPr>
              <a:t>index scan</a:t>
            </a:r>
          </a:p>
        </p:txBody>
      </p:sp>
      <p:sp>
        <p:nvSpPr>
          <p:cNvPr id="18440" name="Line 7">
            <a:extLst>
              <a:ext uri="{FF2B5EF4-FFF2-40B4-BE49-F238E27FC236}">
                <a16:creationId xmlns:a16="http://schemas.microsoft.com/office/drawing/2014/main" id="{6332DBA0-167F-4F01-95F1-C6CB4B2511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0700" y="1570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8441" name="Line 8">
            <a:extLst>
              <a:ext uri="{FF2B5EF4-FFF2-40B4-BE49-F238E27FC236}">
                <a16:creationId xmlns:a16="http://schemas.microsoft.com/office/drawing/2014/main" id="{26FA2644-6E96-4BF2-A59D-F6908649CD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46300" y="2789238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8442" name="Line 9">
            <a:extLst>
              <a:ext uri="{FF2B5EF4-FFF2-40B4-BE49-F238E27FC236}">
                <a16:creationId xmlns:a16="http://schemas.microsoft.com/office/drawing/2014/main" id="{586A044C-38F7-4DC7-923A-865510A783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22700" y="2789238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8443" name="Line 10">
            <a:extLst>
              <a:ext uri="{FF2B5EF4-FFF2-40B4-BE49-F238E27FC236}">
                <a16:creationId xmlns:a16="http://schemas.microsoft.com/office/drawing/2014/main" id="{B5C09255-27EA-4D38-8B21-0DAC0FD39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7700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8444" name="Line 11">
            <a:extLst>
              <a:ext uri="{FF2B5EF4-FFF2-40B4-BE49-F238E27FC236}">
                <a16:creationId xmlns:a16="http://schemas.microsoft.com/office/drawing/2014/main" id="{9DB90105-511F-4E7F-9E66-F74340C7CEA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0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8445" name="Line 12">
            <a:extLst>
              <a:ext uri="{FF2B5EF4-FFF2-40B4-BE49-F238E27FC236}">
                <a16:creationId xmlns:a16="http://schemas.microsoft.com/office/drawing/2014/main" id="{AD45F0CE-0F21-4345-8262-B439FBD260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51300" y="2484438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8446" name="Text Box 13">
            <a:extLst>
              <a:ext uri="{FF2B5EF4-FFF2-40B4-BE49-F238E27FC236}">
                <a16:creationId xmlns:a16="http://schemas.microsoft.com/office/drawing/2014/main" id="{6A553FF1-90FB-4092-BDBF-88F9258A4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3551238"/>
            <a:ext cx="2713038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Parameters:</a:t>
            </a:r>
          </a:p>
          <a:p>
            <a:pPr eaLnBrk="1" hangingPunct="1">
              <a:lnSpc>
                <a:spcPct val="30000"/>
              </a:lnSpc>
              <a:spcBef>
                <a:spcPct val="50000"/>
              </a:spcBef>
              <a:buFontTx/>
              <a:buNone/>
            </a:pPr>
            <a:r>
              <a:rPr lang="en-US" altLang="hu-HU" sz="2400"/>
              <a:t>Select Condition,...</a:t>
            </a:r>
          </a:p>
        </p:txBody>
      </p:sp>
      <p:sp>
        <p:nvSpPr>
          <p:cNvPr id="18447" name="Line 14">
            <a:extLst>
              <a:ext uri="{FF2B5EF4-FFF2-40B4-BE49-F238E27FC236}">
                <a16:creationId xmlns:a16="http://schemas.microsoft.com/office/drawing/2014/main" id="{49F232A7-7D76-48E4-AFBC-98EA141EF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1500" y="3779838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8448" name="Text Box 15">
            <a:extLst>
              <a:ext uri="{FF2B5EF4-FFF2-40B4-BE49-F238E27FC236}">
                <a16:creationId xmlns:a16="http://schemas.microsoft.com/office/drawing/2014/main" id="{DAFC9DCB-F12D-44AC-A989-4125C8540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4770438"/>
            <a:ext cx="4251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StarsIn		MovieStar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>
            <a:extLst>
              <a:ext uri="{FF2B5EF4-FFF2-40B4-BE49-F238E27FC236}">
                <a16:creationId xmlns:a16="http://schemas.microsoft.com/office/drawing/2014/main" id="{1EB3BB90-96AE-4976-A36D-59869B78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6F4CF2-01F8-4005-809E-C089CD243979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hu-HU" sz="1400"/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FC3D8B04-447C-4F96-BBE4-024B42F4D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57200"/>
            <a:ext cx="7391400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   R	A	B	C	    S 	C	D	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a	1	10		10	x	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b	1	20		20	y	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c	2	10		30	z	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d	2	35		40	x	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e	3	45		50	y	3</a:t>
            </a:r>
          </a:p>
        </p:txBody>
      </p:sp>
      <p:sp>
        <p:nvSpPr>
          <p:cNvPr id="5124" name="Line 3">
            <a:extLst>
              <a:ext uri="{FF2B5EF4-FFF2-40B4-BE49-F238E27FC236}">
                <a16:creationId xmlns:a16="http://schemas.microsoft.com/office/drawing/2014/main" id="{42F95C0D-E8CA-48CA-BA27-AC1C311188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6096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25" name="Line 4">
            <a:extLst>
              <a:ext uri="{FF2B5EF4-FFF2-40B4-BE49-F238E27FC236}">
                <a16:creationId xmlns:a16="http://schemas.microsoft.com/office/drawing/2014/main" id="{8B46CCC1-BD04-473F-A939-233BB2787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6096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26" name="Line 5">
            <a:extLst>
              <a:ext uri="{FF2B5EF4-FFF2-40B4-BE49-F238E27FC236}">
                <a16:creationId xmlns:a16="http://schemas.microsoft.com/office/drawing/2014/main" id="{7E24C4E9-C976-4E74-B28D-7A26ACB592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6096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27" name="Line 6">
            <a:extLst>
              <a:ext uri="{FF2B5EF4-FFF2-40B4-BE49-F238E27FC236}">
                <a16:creationId xmlns:a16="http://schemas.microsoft.com/office/drawing/2014/main" id="{102BC370-68FA-45D9-9E4B-E91BE1751E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6096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28" name="Line 7">
            <a:extLst>
              <a:ext uri="{FF2B5EF4-FFF2-40B4-BE49-F238E27FC236}">
                <a16:creationId xmlns:a16="http://schemas.microsoft.com/office/drawing/2014/main" id="{3CD68001-481D-4F23-812E-9E1A5601F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6096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29" name="Line 8">
            <a:extLst>
              <a:ext uri="{FF2B5EF4-FFF2-40B4-BE49-F238E27FC236}">
                <a16:creationId xmlns:a16="http://schemas.microsoft.com/office/drawing/2014/main" id="{20EF5338-A2DF-4B3B-B248-518E2AD6D1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6096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30" name="Line 9">
            <a:extLst>
              <a:ext uri="{FF2B5EF4-FFF2-40B4-BE49-F238E27FC236}">
                <a16:creationId xmlns:a16="http://schemas.microsoft.com/office/drawing/2014/main" id="{C74E43AC-8C7B-473D-8C52-A3F7FF9BC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6096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31" name="Line 10">
            <a:extLst>
              <a:ext uri="{FF2B5EF4-FFF2-40B4-BE49-F238E27FC236}">
                <a16:creationId xmlns:a16="http://schemas.microsoft.com/office/drawing/2014/main" id="{D805A455-B3D7-4920-96D6-2A9CA0E5FBE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6096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32" name="Line 11">
            <a:extLst>
              <a:ext uri="{FF2B5EF4-FFF2-40B4-BE49-F238E27FC236}">
                <a16:creationId xmlns:a16="http://schemas.microsoft.com/office/drawing/2014/main" id="{49C0F88C-E1C9-4601-B49A-539B8FA72BD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0668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33" name="Line 12">
            <a:extLst>
              <a:ext uri="{FF2B5EF4-FFF2-40B4-BE49-F238E27FC236}">
                <a16:creationId xmlns:a16="http://schemas.microsoft.com/office/drawing/2014/main" id="{79A68AC5-6AD8-484E-B22C-A7AFA7EDE9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0668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grpSp>
        <p:nvGrpSpPr>
          <p:cNvPr id="5134" name="Group 17">
            <a:extLst>
              <a:ext uri="{FF2B5EF4-FFF2-40B4-BE49-F238E27FC236}">
                <a16:creationId xmlns:a16="http://schemas.microsoft.com/office/drawing/2014/main" id="{B10F63EC-0CF4-41F8-BF27-5A41CEE1D843}"/>
              </a:ext>
            </a:extLst>
          </p:cNvPr>
          <p:cNvGrpSpPr>
            <a:grpSpLocks/>
          </p:cNvGrpSpPr>
          <p:nvPr/>
        </p:nvGrpSpPr>
        <p:grpSpPr bwMode="auto">
          <a:xfrm>
            <a:off x="1466850" y="1127125"/>
            <a:ext cx="6880225" cy="4894263"/>
            <a:chOff x="924" y="710"/>
            <a:chExt cx="4334" cy="3083"/>
          </a:xfrm>
        </p:grpSpPr>
        <p:sp>
          <p:nvSpPr>
            <p:cNvPr id="5135" name="Freeform 13">
              <a:extLst>
                <a:ext uri="{FF2B5EF4-FFF2-40B4-BE49-F238E27FC236}">
                  <a16:creationId xmlns:a16="http://schemas.microsoft.com/office/drawing/2014/main" id="{9886C04C-BAE2-422D-9E81-5477B9B88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" y="710"/>
              <a:ext cx="4334" cy="1388"/>
            </a:xfrm>
            <a:custGeom>
              <a:avLst/>
              <a:gdLst>
                <a:gd name="T0" fmla="*/ 7 w 4334"/>
                <a:gd name="T1" fmla="*/ 1137 h 1388"/>
                <a:gd name="T2" fmla="*/ 36 w 4334"/>
                <a:gd name="T3" fmla="*/ 1225 h 1388"/>
                <a:gd name="T4" fmla="*/ 167 w 4334"/>
                <a:gd name="T5" fmla="*/ 1283 h 1388"/>
                <a:gd name="T6" fmla="*/ 1018 w 4334"/>
                <a:gd name="T7" fmla="*/ 1327 h 1388"/>
                <a:gd name="T8" fmla="*/ 1788 w 4334"/>
                <a:gd name="T9" fmla="*/ 1319 h 1388"/>
                <a:gd name="T10" fmla="*/ 1847 w 4334"/>
                <a:gd name="T11" fmla="*/ 1305 h 1388"/>
                <a:gd name="T12" fmla="*/ 1919 w 4334"/>
                <a:gd name="T13" fmla="*/ 1268 h 1388"/>
                <a:gd name="T14" fmla="*/ 2014 w 4334"/>
                <a:gd name="T15" fmla="*/ 1145 h 1388"/>
                <a:gd name="T16" fmla="*/ 2036 w 4334"/>
                <a:gd name="T17" fmla="*/ 1101 h 1388"/>
                <a:gd name="T18" fmla="*/ 2065 w 4334"/>
                <a:gd name="T19" fmla="*/ 1028 h 1388"/>
                <a:gd name="T20" fmla="*/ 2094 w 4334"/>
                <a:gd name="T21" fmla="*/ 956 h 1388"/>
                <a:gd name="T22" fmla="*/ 2123 w 4334"/>
                <a:gd name="T23" fmla="*/ 890 h 1388"/>
                <a:gd name="T24" fmla="*/ 2239 w 4334"/>
                <a:gd name="T25" fmla="*/ 701 h 1388"/>
                <a:gd name="T26" fmla="*/ 2363 w 4334"/>
                <a:gd name="T27" fmla="*/ 526 h 1388"/>
                <a:gd name="T28" fmla="*/ 2414 w 4334"/>
                <a:gd name="T29" fmla="*/ 476 h 1388"/>
                <a:gd name="T30" fmla="*/ 2712 w 4334"/>
                <a:gd name="T31" fmla="*/ 396 h 1388"/>
                <a:gd name="T32" fmla="*/ 3934 w 4334"/>
                <a:gd name="T33" fmla="*/ 403 h 1388"/>
                <a:gd name="T34" fmla="*/ 4079 w 4334"/>
                <a:gd name="T35" fmla="*/ 374 h 1388"/>
                <a:gd name="T36" fmla="*/ 4319 w 4334"/>
                <a:gd name="T37" fmla="*/ 243 h 1388"/>
                <a:gd name="T38" fmla="*/ 4334 w 4334"/>
                <a:gd name="T39" fmla="*/ 192 h 1388"/>
                <a:gd name="T40" fmla="*/ 4130 w 4334"/>
                <a:gd name="T41" fmla="*/ 39 h 1388"/>
                <a:gd name="T42" fmla="*/ 3730 w 4334"/>
                <a:gd name="T43" fmla="*/ 3 h 1388"/>
                <a:gd name="T44" fmla="*/ 2537 w 4334"/>
                <a:gd name="T45" fmla="*/ 25 h 1388"/>
                <a:gd name="T46" fmla="*/ 2407 w 4334"/>
                <a:gd name="T47" fmla="*/ 54 h 1388"/>
                <a:gd name="T48" fmla="*/ 2312 w 4334"/>
                <a:gd name="T49" fmla="*/ 90 h 1388"/>
                <a:gd name="T50" fmla="*/ 2254 w 4334"/>
                <a:gd name="T51" fmla="*/ 148 h 1388"/>
                <a:gd name="T52" fmla="*/ 2210 w 4334"/>
                <a:gd name="T53" fmla="*/ 206 h 1388"/>
                <a:gd name="T54" fmla="*/ 2159 w 4334"/>
                <a:gd name="T55" fmla="*/ 323 h 1388"/>
                <a:gd name="T56" fmla="*/ 2043 w 4334"/>
                <a:gd name="T57" fmla="*/ 614 h 1388"/>
                <a:gd name="T58" fmla="*/ 1847 w 4334"/>
                <a:gd name="T59" fmla="*/ 905 h 1388"/>
                <a:gd name="T60" fmla="*/ 1759 w 4334"/>
                <a:gd name="T61" fmla="*/ 956 h 1388"/>
                <a:gd name="T62" fmla="*/ 1694 w 4334"/>
                <a:gd name="T63" fmla="*/ 977 h 1388"/>
                <a:gd name="T64" fmla="*/ 1403 w 4334"/>
                <a:gd name="T65" fmla="*/ 970 h 1388"/>
                <a:gd name="T66" fmla="*/ 1112 w 4334"/>
                <a:gd name="T67" fmla="*/ 934 h 1388"/>
                <a:gd name="T68" fmla="*/ 334 w 4334"/>
                <a:gd name="T69" fmla="*/ 926 h 1388"/>
                <a:gd name="T70" fmla="*/ 254 w 4334"/>
                <a:gd name="T71" fmla="*/ 941 h 1388"/>
                <a:gd name="T72" fmla="*/ 174 w 4334"/>
                <a:gd name="T73" fmla="*/ 977 h 1388"/>
                <a:gd name="T74" fmla="*/ 101 w 4334"/>
                <a:gd name="T75" fmla="*/ 1014 h 1388"/>
                <a:gd name="T76" fmla="*/ 72 w 4334"/>
                <a:gd name="T77" fmla="*/ 1036 h 1388"/>
                <a:gd name="T78" fmla="*/ 50 w 4334"/>
                <a:gd name="T79" fmla="*/ 1043 h 1388"/>
                <a:gd name="T80" fmla="*/ 0 w 4334"/>
                <a:gd name="T81" fmla="*/ 1116 h 1388"/>
                <a:gd name="T82" fmla="*/ 7 w 4334"/>
                <a:gd name="T83" fmla="*/ 1159 h 1388"/>
                <a:gd name="T84" fmla="*/ 29 w 4334"/>
                <a:gd name="T85" fmla="*/ 1166 h 1388"/>
                <a:gd name="T86" fmla="*/ 7 w 4334"/>
                <a:gd name="T87" fmla="*/ 1137 h 138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334"/>
                <a:gd name="T133" fmla="*/ 0 h 1388"/>
                <a:gd name="T134" fmla="*/ 4334 w 4334"/>
                <a:gd name="T135" fmla="*/ 1388 h 138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334" h="1388">
                  <a:moveTo>
                    <a:pt x="7" y="1137"/>
                  </a:moveTo>
                  <a:cubicBezTo>
                    <a:pt x="16" y="1164"/>
                    <a:pt x="14" y="1204"/>
                    <a:pt x="36" y="1225"/>
                  </a:cubicBezTo>
                  <a:cubicBezTo>
                    <a:pt x="70" y="1258"/>
                    <a:pt x="122" y="1274"/>
                    <a:pt x="167" y="1283"/>
                  </a:cubicBezTo>
                  <a:cubicBezTo>
                    <a:pt x="436" y="1388"/>
                    <a:pt x="728" y="1324"/>
                    <a:pt x="1018" y="1327"/>
                  </a:cubicBezTo>
                  <a:cubicBezTo>
                    <a:pt x="1275" y="1324"/>
                    <a:pt x="1531" y="1326"/>
                    <a:pt x="1788" y="1319"/>
                  </a:cubicBezTo>
                  <a:cubicBezTo>
                    <a:pt x="1808" y="1318"/>
                    <a:pt x="1847" y="1305"/>
                    <a:pt x="1847" y="1305"/>
                  </a:cubicBezTo>
                  <a:cubicBezTo>
                    <a:pt x="1871" y="1292"/>
                    <a:pt x="1893" y="1278"/>
                    <a:pt x="1919" y="1268"/>
                  </a:cubicBezTo>
                  <a:cubicBezTo>
                    <a:pt x="1957" y="1232"/>
                    <a:pt x="1984" y="1188"/>
                    <a:pt x="2014" y="1145"/>
                  </a:cubicBezTo>
                  <a:cubicBezTo>
                    <a:pt x="2032" y="1090"/>
                    <a:pt x="2008" y="1158"/>
                    <a:pt x="2036" y="1101"/>
                  </a:cubicBezTo>
                  <a:cubicBezTo>
                    <a:pt x="2049" y="1076"/>
                    <a:pt x="2048" y="1052"/>
                    <a:pt x="2065" y="1028"/>
                  </a:cubicBezTo>
                  <a:cubicBezTo>
                    <a:pt x="2072" y="999"/>
                    <a:pt x="2077" y="980"/>
                    <a:pt x="2094" y="956"/>
                  </a:cubicBezTo>
                  <a:cubicBezTo>
                    <a:pt x="2111" y="904"/>
                    <a:pt x="2099" y="925"/>
                    <a:pt x="2123" y="890"/>
                  </a:cubicBezTo>
                  <a:cubicBezTo>
                    <a:pt x="2138" y="844"/>
                    <a:pt x="2201" y="739"/>
                    <a:pt x="2239" y="701"/>
                  </a:cubicBezTo>
                  <a:cubicBezTo>
                    <a:pt x="2262" y="637"/>
                    <a:pt x="2316" y="573"/>
                    <a:pt x="2363" y="526"/>
                  </a:cubicBezTo>
                  <a:cubicBezTo>
                    <a:pt x="2393" y="496"/>
                    <a:pt x="2374" y="496"/>
                    <a:pt x="2414" y="476"/>
                  </a:cubicBezTo>
                  <a:cubicBezTo>
                    <a:pt x="2503" y="431"/>
                    <a:pt x="2613" y="407"/>
                    <a:pt x="2712" y="396"/>
                  </a:cubicBezTo>
                  <a:cubicBezTo>
                    <a:pt x="3121" y="404"/>
                    <a:pt x="3525" y="408"/>
                    <a:pt x="3934" y="403"/>
                  </a:cubicBezTo>
                  <a:cubicBezTo>
                    <a:pt x="3982" y="391"/>
                    <a:pt x="4031" y="383"/>
                    <a:pt x="4079" y="374"/>
                  </a:cubicBezTo>
                  <a:cubicBezTo>
                    <a:pt x="4166" y="338"/>
                    <a:pt x="4250" y="312"/>
                    <a:pt x="4319" y="243"/>
                  </a:cubicBezTo>
                  <a:cubicBezTo>
                    <a:pt x="4321" y="236"/>
                    <a:pt x="4334" y="197"/>
                    <a:pt x="4334" y="192"/>
                  </a:cubicBezTo>
                  <a:cubicBezTo>
                    <a:pt x="4334" y="68"/>
                    <a:pt x="4229" y="53"/>
                    <a:pt x="4130" y="39"/>
                  </a:cubicBezTo>
                  <a:cubicBezTo>
                    <a:pt x="4009" y="0"/>
                    <a:pt x="3857" y="12"/>
                    <a:pt x="3730" y="3"/>
                  </a:cubicBezTo>
                  <a:cubicBezTo>
                    <a:pt x="3331" y="7"/>
                    <a:pt x="2935" y="14"/>
                    <a:pt x="2537" y="25"/>
                  </a:cubicBezTo>
                  <a:cubicBezTo>
                    <a:pt x="2493" y="36"/>
                    <a:pt x="2450" y="40"/>
                    <a:pt x="2407" y="54"/>
                  </a:cubicBezTo>
                  <a:cubicBezTo>
                    <a:pt x="2374" y="65"/>
                    <a:pt x="2346" y="82"/>
                    <a:pt x="2312" y="90"/>
                  </a:cubicBezTo>
                  <a:cubicBezTo>
                    <a:pt x="2286" y="107"/>
                    <a:pt x="2272" y="123"/>
                    <a:pt x="2254" y="148"/>
                  </a:cubicBezTo>
                  <a:cubicBezTo>
                    <a:pt x="2240" y="168"/>
                    <a:pt x="2210" y="206"/>
                    <a:pt x="2210" y="206"/>
                  </a:cubicBezTo>
                  <a:cubicBezTo>
                    <a:pt x="2195" y="247"/>
                    <a:pt x="2172" y="281"/>
                    <a:pt x="2159" y="323"/>
                  </a:cubicBezTo>
                  <a:cubicBezTo>
                    <a:pt x="2129" y="422"/>
                    <a:pt x="2102" y="528"/>
                    <a:pt x="2043" y="614"/>
                  </a:cubicBezTo>
                  <a:cubicBezTo>
                    <a:pt x="2008" y="723"/>
                    <a:pt x="1932" y="831"/>
                    <a:pt x="1847" y="905"/>
                  </a:cubicBezTo>
                  <a:cubicBezTo>
                    <a:pt x="1813" y="935"/>
                    <a:pt x="1802" y="941"/>
                    <a:pt x="1759" y="956"/>
                  </a:cubicBezTo>
                  <a:cubicBezTo>
                    <a:pt x="1738" y="964"/>
                    <a:pt x="1694" y="977"/>
                    <a:pt x="1694" y="977"/>
                  </a:cubicBezTo>
                  <a:cubicBezTo>
                    <a:pt x="1597" y="975"/>
                    <a:pt x="1500" y="974"/>
                    <a:pt x="1403" y="970"/>
                  </a:cubicBezTo>
                  <a:cubicBezTo>
                    <a:pt x="1307" y="966"/>
                    <a:pt x="1208" y="941"/>
                    <a:pt x="1112" y="934"/>
                  </a:cubicBezTo>
                  <a:cubicBezTo>
                    <a:pt x="949" y="889"/>
                    <a:pt x="398" y="925"/>
                    <a:pt x="334" y="926"/>
                  </a:cubicBezTo>
                  <a:cubicBezTo>
                    <a:pt x="307" y="931"/>
                    <a:pt x="279" y="931"/>
                    <a:pt x="254" y="941"/>
                  </a:cubicBezTo>
                  <a:cubicBezTo>
                    <a:pt x="226" y="953"/>
                    <a:pt x="202" y="968"/>
                    <a:pt x="174" y="977"/>
                  </a:cubicBezTo>
                  <a:cubicBezTo>
                    <a:pt x="122" y="1012"/>
                    <a:pt x="147" y="1001"/>
                    <a:pt x="101" y="1014"/>
                  </a:cubicBezTo>
                  <a:cubicBezTo>
                    <a:pt x="91" y="1021"/>
                    <a:pt x="83" y="1030"/>
                    <a:pt x="72" y="1036"/>
                  </a:cubicBezTo>
                  <a:cubicBezTo>
                    <a:pt x="65" y="1040"/>
                    <a:pt x="56" y="1038"/>
                    <a:pt x="50" y="1043"/>
                  </a:cubicBezTo>
                  <a:cubicBezTo>
                    <a:pt x="31" y="1059"/>
                    <a:pt x="14" y="1095"/>
                    <a:pt x="0" y="1116"/>
                  </a:cubicBezTo>
                  <a:cubicBezTo>
                    <a:pt x="2" y="1130"/>
                    <a:pt x="0" y="1146"/>
                    <a:pt x="7" y="1159"/>
                  </a:cubicBezTo>
                  <a:cubicBezTo>
                    <a:pt x="11" y="1166"/>
                    <a:pt x="29" y="1174"/>
                    <a:pt x="29" y="1166"/>
                  </a:cubicBezTo>
                  <a:cubicBezTo>
                    <a:pt x="29" y="1154"/>
                    <a:pt x="14" y="1147"/>
                    <a:pt x="7" y="1137"/>
                  </a:cubicBez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5136" name="Rectangle 14">
              <a:extLst>
                <a:ext uri="{FF2B5EF4-FFF2-40B4-BE49-F238E27FC236}">
                  <a16:creationId xmlns:a16="http://schemas.microsoft.com/office/drawing/2014/main" id="{8DC13C05-C81F-48FA-AF14-47F89714B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120"/>
              <a:ext cx="1944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hu-HU">
                  <a:solidFill>
                    <a:srgbClr val="FF0000"/>
                  </a:solidFill>
                  <a:latin typeface="Times New Roman" panose="02020603050405020304" pitchFamily="18" charset="0"/>
                </a:rPr>
                <a:t>Answer	B     D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50000"/>
                </a:spcBef>
                <a:buFontTx/>
                <a:buNone/>
              </a:pPr>
              <a:r>
                <a:rPr lang="en-US" altLang="hu-HU">
                  <a:solidFill>
                    <a:srgbClr val="FF0000"/>
                  </a:solidFill>
                  <a:latin typeface="Times New Roman" panose="02020603050405020304" pitchFamily="18" charset="0"/>
                </a:rPr>
                <a:t>		2      x</a:t>
              </a:r>
              <a:endParaRPr lang="en-US" altLang="hu-HU">
                <a:latin typeface="Times New Roman" panose="02020603050405020304" pitchFamily="18" charset="0"/>
              </a:endParaRPr>
            </a:p>
          </p:txBody>
        </p:sp>
        <p:sp>
          <p:nvSpPr>
            <p:cNvPr id="5137" name="Line 15">
              <a:extLst>
                <a:ext uri="{FF2B5EF4-FFF2-40B4-BE49-F238E27FC236}">
                  <a16:creationId xmlns:a16="http://schemas.microsoft.com/office/drawing/2014/main" id="{ED3DFD7B-A3F8-4561-BDE3-B3EB3B9F57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3456"/>
              <a:ext cx="86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5138" name="Line 16">
              <a:extLst>
                <a:ext uri="{FF2B5EF4-FFF2-40B4-BE49-F238E27FC236}">
                  <a16:creationId xmlns:a16="http://schemas.microsoft.com/office/drawing/2014/main" id="{277B6BC8-4E4B-4703-8014-3657869ED4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3216"/>
              <a:ext cx="0" cy="5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46482C4A-4819-4A11-B9AB-95C9B7665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655526-7D23-4595-9B85-2E3A3CABDD94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hu-HU" sz="1400"/>
          </a:p>
        </p:txBody>
      </p:sp>
      <p:sp>
        <p:nvSpPr>
          <p:cNvPr id="19459" name="Rectangle 1026">
            <a:extLst>
              <a:ext uri="{FF2B5EF4-FFF2-40B4-BE49-F238E27FC236}">
                <a16:creationId xmlns:a16="http://schemas.microsoft.com/office/drawing/2014/main" id="{C5D1C298-FAC4-4CAC-84EE-DF79469F8E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556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 u="sng" dirty="0"/>
              <a:t>Example:</a:t>
            </a:r>
            <a:r>
              <a:rPr lang="en-US" altLang="hu-HU" sz="3600" dirty="0"/>
              <a:t> Estimate </a:t>
            </a:r>
            <a:r>
              <a:rPr lang="en-US" altLang="hu-HU" sz="3600" dirty="0">
                <a:solidFill>
                  <a:srgbClr val="FF0000"/>
                </a:solidFill>
              </a:rPr>
              <a:t>costs</a:t>
            </a:r>
            <a:endParaRPr lang="en-US" altLang="hu-HU" sz="3600" u="sng" dirty="0">
              <a:solidFill>
                <a:srgbClr val="FF0000"/>
              </a:solidFill>
            </a:endParaRPr>
          </a:p>
        </p:txBody>
      </p:sp>
      <p:sp>
        <p:nvSpPr>
          <p:cNvPr id="19460" name="Rectangle 1027">
            <a:extLst>
              <a:ext uri="{FF2B5EF4-FFF2-40B4-BE49-F238E27FC236}">
                <a16:creationId xmlns:a16="http://schemas.microsoft.com/office/drawing/2014/main" id="{566EA39C-7134-4D38-A3E7-4919EFB27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272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hu-HU" dirty="0"/>
              <a:t>				L.Q.P</a:t>
            </a:r>
          </a:p>
          <a:p>
            <a:pPr eaLnBrk="1" hangingPunct="1">
              <a:buFontTx/>
              <a:buNone/>
            </a:pPr>
            <a:endParaRPr lang="en-US" altLang="hu-HU" dirty="0"/>
          </a:p>
          <a:p>
            <a:pPr eaLnBrk="1" hangingPunct="1">
              <a:buFontTx/>
              <a:buNone/>
            </a:pPr>
            <a:r>
              <a:rPr lang="en-US" altLang="hu-HU" dirty="0"/>
              <a:t>		P1		   P2	    …. 	 </a:t>
            </a:r>
            <a:r>
              <a:rPr lang="en-US" altLang="hu-HU" dirty="0" err="1"/>
              <a:t>Pn</a:t>
            </a:r>
            <a:endParaRPr lang="en-US" altLang="hu-HU" dirty="0"/>
          </a:p>
          <a:p>
            <a:pPr eaLnBrk="1" hangingPunct="1">
              <a:buFontTx/>
              <a:buNone/>
            </a:pPr>
            <a:endParaRPr lang="en-US" altLang="hu-HU" dirty="0"/>
          </a:p>
          <a:p>
            <a:pPr eaLnBrk="1" hangingPunct="1">
              <a:buFontTx/>
              <a:buNone/>
            </a:pPr>
            <a:r>
              <a:rPr lang="en-US" altLang="hu-HU" dirty="0"/>
              <a:t>		C1		   C2	    ….	 Cn</a:t>
            </a:r>
          </a:p>
          <a:p>
            <a:pPr eaLnBrk="1" hangingPunct="1">
              <a:buFontTx/>
              <a:buNone/>
            </a:pPr>
            <a:r>
              <a:rPr lang="en-US" altLang="hu-HU" dirty="0"/>
              <a:t>					 </a:t>
            </a:r>
          </a:p>
          <a:p>
            <a:pPr eaLnBrk="1" hangingPunct="1">
              <a:buFontTx/>
              <a:buNone/>
            </a:pPr>
            <a:r>
              <a:rPr lang="en-US" altLang="hu-HU" dirty="0"/>
              <a:t>					</a:t>
            </a:r>
            <a:r>
              <a:rPr lang="en-US" altLang="hu-HU" dirty="0">
                <a:solidFill>
                  <a:srgbClr val="FF0000"/>
                </a:solidFill>
              </a:rPr>
              <a:t>Pick best!</a:t>
            </a:r>
          </a:p>
        </p:txBody>
      </p:sp>
      <p:sp>
        <p:nvSpPr>
          <p:cNvPr id="19461" name="Line 1028">
            <a:extLst>
              <a:ext uri="{FF2B5EF4-FFF2-40B4-BE49-F238E27FC236}">
                <a16:creationId xmlns:a16="http://schemas.microsoft.com/office/drawing/2014/main" id="{DAAF7429-B973-4977-B549-436D81E14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556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9462" name="Line 1029">
            <a:extLst>
              <a:ext uri="{FF2B5EF4-FFF2-40B4-BE49-F238E27FC236}">
                <a16:creationId xmlns:a16="http://schemas.microsoft.com/office/drawing/2014/main" id="{3395640D-EE84-4527-BD9D-ADB923E13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63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9463" name="Line 1030">
            <a:extLst>
              <a:ext uri="{FF2B5EF4-FFF2-40B4-BE49-F238E27FC236}">
                <a16:creationId xmlns:a16="http://schemas.microsoft.com/office/drawing/2014/main" id="{74D273A0-F661-464A-965B-FBBD385652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3556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9464" name="Line 1031">
            <a:extLst>
              <a:ext uri="{FF2B5EF4-FFF2-40B4-BE49-F238E27FC236}">
                <a16:creationId xmlns:a16="http://schemas.microsoft.com/office/drawing/2014/main" id="{4DF9766F-FE8B-463D-A69E-9A93DB540B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469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9465" name="Line 1032">
            <a:extLst>
              <a:ext uri="{FF2B5EF4-FFF2-40B4-BE49-F238E27FC236}">
                <a16:creationId xmlns:a16="http://schemas.microsoft.com/office/drawing/2014/main" id="{A5317CA4-F33F-42FC-8F3E-CD2FA7124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2413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9466" name="Line 1033">
            <a:extLst>
              <a:ext uri="{FF2B5EF4-FFF2-40B4-BE49-F238E27FC236}">
                <a16:creationId xmlns:a16="http://schemas.microsoft.com/office/drawing/2014/main" id="{C34274C0-362A-4474-AEE4-5AECD57369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2336800"/>
            <a:ext cx="1371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19467" name="Line 1034">
            <a:extLst>
              <a:ext uri="{FF2B5EF4-FFF2-40B4-BE49-F238E27FC236}">
                <a16:creationId xmlns:a16="http://schemas.microsoft.com/office/drawing/2014/main" id="{93C5533E-7FA6-4298-926B-6FA9BAB211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2260600"/>
            <a:ext cx="1600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2DB666FA-0F94-4164-9F05-894B22184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57E56D-7340-4222-9F78-654FE94151BA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hu-HU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17063058-0563-4C3C-B2F0-3C735473F0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hu-HU" sz="3600" u="sng"/>
              <a:t>Query Optimization</a:t>
            </a:r>
            <a:r>
              <a:rPr lang="en-US" altLang="hu-HU" sz="3600"/>
              <a:t> </a:t>
            </a:r>
            <a:endParaRPr lang="en-US" altLang="hu-HU" sz="3600" u="sng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4055814-B564-4C13-AE0A-1AF652B93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hu-HU"/>
              <a:t>Relational algebra level</a:t>
            </a:r>
          </a:p>
          <a:p>
            <a:pPr eaLnBrk="1" hangingPunct="1"/>
            <a:r>
              <a:rPr lang="en-US" altLang="hu-HU"/>
              <a:t>Detailed query plan level</a:t>
            </a:r>
          </a:p>
          <a:p>
            <a:pPr eaLnBrk="1" hangingPunct="1"/>
            <a:endParaRPr lang="en-US" altLang="hu-HU"/>
          </a:p>
        </p:txBody>
      </p:sp>
      <p:sp>
        <p:nvSpPr>
          <p:cNvPr id="20485" name="Rectangle 4">
            <a:extLst>
              <a:ext uri="{FF2B5EF4-FFF2-40B4-BE49-F238E27FC236}">
                <a16:creationId xmlns:a16="http://schemas.microsoft.com/office/drawing/2014/main" id="{9E456836-D122-4E31-92F9-1430AEA22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" y="3275013"/>
            <a:ext cx="7772400" cy="215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eaLnBrk="1" hangingPunct="1"/>
            <a:r>
              <a:rPr lang="en-US" altLang="hu-HU" dirty="0"/>
              <a:t>Estimate Costs</a:t>
            </a:r>
          </a:p>
          <a:p>
            <a:pPr lvl="2" eaLnBrk="1" hangingPunct="1"/>
            <a:r>
              <a:rPr lang="en-US" altLang="hu-HU" dirty="0"/>
              <a:t>without indexes</a:t>
            </a:r>
          </a:p>
          <a:p>
            <a:pPr lvl="2" eaLnBrk="1" hangingPunct="1"/>
            <a:r>
              <a:rPr lang="en-US" altLang="hu-HU" dirty="0"/>
              <a:t>with indexes</a:t>
            </a:r>
          </a:p>
          <a:p>
            <a:pPr lvl="1" eaLnBrk="1" hangingPunct="1"/>
            <a:r>
              <a:rPr lang="en-US" altLang="hu-HU" dirty="0">
                <a:solidFill>
                  <a:srgbClr val="FF0000"/>
                </a:solidFill>
              </a:rPr>
              <a:t>Generate and compare plans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FD858FA8-625B-4F8A-A1A3-5A8939C1F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FFB43E-85E1-4B21-99A8-31222BB2FF8C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hu-HU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F8C3AF55-1046-4DC9-B97A-93CCEDFE2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hu-HU" sz="3600" u="sng" dirty="0"/>
              <a:t>Relational </a:t>
            </a:r>
            <a:r>
              <a:rPr lang="en-US" altLang="hu-HU" sz="3600" u="sng" dirty="0">
                <a:solidFill>
                  <a:srgbClr val="FF0000"/>
                </a:solidFill>
              </a:rPr>
              <a:t>algebra optimization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E2C1A7E3-E076-48A6-9FB6-4A57F1A1CB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5025" y="1657350"/>
            <a:ext cx="7772400" cy="2093913"/>
          </a:xfrm>
        </p:spPr>
        <p:txBody>
          <a:bodyPr/>
          <a:lstStyle/>
          <a:p>
            <a:pPr eaLnBrk="1" hangingPunct="1"/>
            <a:r>
              <a:rPr lang="en-US" altLang="hu-HU" dirty="0"/>
              <a:t>Transformation rules</a:t>
            </a:r>
          </a:p>
          <a:p>
            <a:pPr eaLnBrk="1" hangingPunct="1">
              <a:buFontTx/>
              <a:buNone/>
            </a:pPr>
            <a:r>
              <a:rPr lang="en-US" altLang="hu-HU" dirty="0"/>
              <a:t>	(preserve equivalence)</a:t>
            </a:r>
          </a:p>
          <a:p>
            <a:pPr eaLnBrk="1" hangingPunct="1"/>
            <a:r>
              <a:rPr lang="en-US" altLang="hu-HU" dirty="0"/>
              <a:t>What are good transformations?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42C7BB3D-7850-4B69-9D53-4BF6EA393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6DE2A9A-7510-4EDD-9463-F0ED78C34473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hu-HU" sz="14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757BF78-B589-437B-8B9C-734E70933F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611313"/>
            <a:ext cx="6627813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hu-HU" sz="5400">
                <a:latin typeface="Symbol" panose="05050102010706020507" pitchFamily="18" charset="2"/>
              </a:rPr>
              <a:t>s</a:t>
            </a:r>
            <a:r>
              <a:rPr lang="en-US" altLang="hu-HU" sz="2400"/>
              <a:t>p1</a:t>
            </a:r>
            <a:r>
              <a:rPr lang="en-US" altLang="hu-HU" sz="2400" b="1">
                <a:sym typeface="Symbol" panose="05050102010706020507" pitchFamily="18" charset="2"/>
              </a:rPr>
              <a:t></a:t>
            </a:r>
            <a:r>
              <a:rPr lang="en-US" altLang="hu-HU" sz="2400">
                <a:sym typeface="Symbol" panose="05050102010706020507" pitchFamily="18" charset="2"/>
              </a:rPr>
              <a:t>p2</a:t>
            </a:r>
            <a:r>
              <a:rPr lang="en-US" altLang="hu-HU"/>
              <a:t> (R) </a:t>
            </a:r>
            <a:r>
              <a:rPr lang="en-US" altLang="hu-HU">
                <a:sym typeface="Symbol" panose="05050102010706020507" pitchFamily="18" charset="2"/>
              </a:rPr>
              <a:t></a:t>
            </a:r>
            <a:r>
              <a:rPr lang="en-US" altLang="hu-HU"/>
              <a:t> </a:t>
            </a:r>
            <a:r>
              <a:rPr lang="en-US" altLang="hu-HU" sz="5400">
                <a:latin typeface="Symbol" panose="05050102010706020507" pitchFamily="18" charset="2"/>
              </a:rPr>
              <a:t>s</a:t>
            </a:r>
            <a:r>
              <a:rPr lang="en-US" altLang="hu-HU" sz="2400"/>
              <a:t>p1</a:t>
            </a:r>
            <a:r>
              <a:rPr lang="en-US" altLang="hu-HU"/>
              <a:t> [</a:t>
            </a:r>
            <a:r>
              <a:rPr lang="en-US" altLang="hu-HU" sz="5400">
                <a:latin typeface="Symbol" panose="05050102010706020507" pitchFamily="18" charset="2"/>
              </a:rPr>
              <a:t>s</a:t>
            </a:r>
            <a:r>
              <a:rPr lang="en-US" altLang="hu-HU" sz="2400"/>
              <a:t>p2</a:t>
            </a:r>
            <a:r>
              <a:rPr lang="en-US" altLang="hu-HU"/>
              <a:t> (R)] </a:t>
            </a:r>
          </a:p>
          <a:p>
            <a:pPr eaLnBrk="1" hangingPunct="1">
              <a:buFontTx/>
              <a:buNone/>
            </a:pPr>
            <a:r>
              <a:rPr lang="en-US" altLang="hu-HU" sz="5400">
                <a:latin typeface="Symbol" panose="05050102010706020507" pitchFamily="18" charset="2"/>
              </a:rPr>
              <a:t>s</a:t>
            </a:r>
            <a:r>
              <a:rPr lang="en-US" altLang="hu-HU" sz="2400"/>
              <a:t>p</a:t>
            </a:r>
            <a:r>
              <a:rPr lang="en-US" altLang="hu-HU"/>
              <a:t> (R     S) </a:t>
            </a:r>
            <a:r>
              <a:rPr lang="en-US" altLang="hu-HU">
                <a:sym typeface="Symbol" panose="05050102010706020507" pitchFamily="18" charset="2"/>
              </a:rPr>
              <a:t></a:t>
            </a:r>
            <a:r>
              <a:rPr lang="en-US" altLang="hu-HU"/>
              <a:t> [</a:t>
            </a:r>
            <a:r>
              <a:rPr lang="en-US" altLang="hu-HU" sz="5400">
                <a:latin typeface="Symbol" panose="05050102010706020507" pitchFamily="18" charset="2"/>
              </a:rPr>
              <a:t>s</a:t>
            </a:r>
            <a:r>
              <a:rPr lang="en-US" altLang="hu-HU" sz="2400"/>
              <a:t>p</a:t>
            </a:r>
            <a:r>
              <a:rPr lang="en-US" altLang="hu-HU"/>
              <a:t> (R)]       S</a:t>
            </a:r>
          </a:p>
          <a:p>
            <a:pPr eaLnBrk="1" hangingPunct="1">
              <a:buFontTx/>
              <a:buNone/>
            </a:pPr>
            <a:r>
              <a:rPr lang="en-US" altLang="hu-HU"/>
              <a:t>R      S  </a:t>
            </a:r>
            <a:r>
              <a:rPr lang="en-US" altLang="hu-HU">
                <a:sym typeface="Symbol" panose="05050102010706020507" pitchFamily="18" charset="2"/>
              </a:rPr>
              <a:t></a:t>
            </a:r>
            <a:r>
              <a:rPr lang="en-US" altLang="hu-HU"/>
              <a:t>   S       R</a:t>
            </a:r>
          </a:p>
          <a:p>
            <a:pPr eaLnBrk="1" hangingPunct="1">
              <a:buFontTx/>
              <a:buNone/>
            </a:pPr>
            <a:r>
              <a:rPr lang="en-US" altLang="hu-HU" sz="4800">
                <a:latin typeface="Symbol" panose="05050102010706020507" pitchFamily="18" charset="2"/>
              </a:rPr>
              <a:t>p</a:t>
            </a:r>
            <a:r>
              <a:rPr lang="en-US" altLang="hu-HU" sz="2400"/>
              <a:t>x </a:t>
            </a:r>
            <a:r>
              <a:rPr lang="en-US" altLang="hu-HU"/>
              <a:t>[</a:t>
            </a:r>
            <a:r>
              <a:rPr lang="en-US" altLang="hu-HU" sz="4400">
                <a:latin typeface="Symbol" panose="05050102010706020507" pitchFamily="18" charset="2"/>
              </a:rPr>
              <a:t>s</a:t>
            </a:r>
            <a:r>
              <a:rPr lang="en-US" altLang="hu-HU" sz="2400"/>
              <a:t>p</a:t>
            </a:r>
            <a:r>
              <a:rPr lang="en-US" altLang="hu-HU" sz="4400"/>
              <a:t> </a:t>
            </a:r>
            <a:r>
              <a:rPr lang="en-US" altLang="hu-HU"/>
              <a:t>(R)] </a:t>
            </a:r>
            <a:r>
              <a:rPr lang="en-US" altLang="hu-HU">
                <a:sym typeface="Symbol" panose="05050102010706020507" pitchFamily="18" charset="2"/>
              </a:rPr>
              <a:t></a:t>
            </a:r>
            <a:r>
              <a:rPr lang="en-US" altLang="hu-HU" sz="4400"/>
              <a:t> </a:t>
            </a:r>
            <a:r>
              <a:rPr lang="en-US" altLang="hu-HU" sz="4800">
                <a:latin typeface="Symbol" panose="05050102010706020507" pitchFamily="18" charset="2"/>
              </a:rPr>
              <a:t>p</a:t>
            </a:r>
            <a:r>
              <a:rPr lang="en-US" altLang="hu-HU" sz="2400"/>
              <a:t>x </a:t>
            </a:r>
            <a:r>
              <a:rPr lang="en-US" altLang="hu-HU" sz="4400"/>
              <a:t>{</a:t>
            </a:r>
            <a:r>
              <a:rPr lang="en-US" altLang="hu-HU" sz="4400">
                <a:latin typeface="Symbol" panose="05050102010706020507" pitchFamily="18" charset="2"/>
              </a:rPr>
              <a:t>s</a:t>
            </a:r>
            <a:r>
              <a:rPr lang="en-US" altLang="hu-HU" sz="2400"/>
              <a:t>p </a:t>
            </a:r>
            <a:r>
              <a:rPr lang="en-US" altLang="hu-HU"/>
              <a:t>[</a:t>
            </a:r>
            <a:r>
              <a:rPr lang="en-US" altLang="hu-HU" sz="4800">
                <a:latin typeface="Symbol" panose="05050102010706020507" pitchFamily="18" charset="2"/>
              </a:rPr>
              <a:t>p</a:t>
            </a:r>
            <a:r>
              <a:rPr lang="en-US" altLang="hu-HU" sz="2400"/>
              <a:t>xz</a:t>
            </a:r>
            <a:r>
              <a:rPr lang="en-US" altLang="hu-HU" sz="4400"/>
              <a:t> </a:t>
            </a:r>
            <a:r>
              <a:rPr lang="en-US" altLang="hu-HU"/>
              <a:t>(R)]</a:t>
            </a:r>
            <a:r>
              <a:rPr lang="en-US" altLang="hu-HU" sz="4400"/>
              <a:t>}</a:t>
            </a: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9DC6E0F5-A033-4C47-B748-92991AC8CF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425" y="3683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/>
              <a:t>Which are “good” transformations?</a:t>
            </a:r>
          </a:p>
        </p:txBody>
      </p:sp>
      <p:sp>
        <p:nvSpPr>
          <p:cNvPr id="21509" name="AutoShape 4">
            <a:extLst>
              <a:ext uri="{FF2B5EF4-FFF2-40B4-BE49-F238E27FC236}">
                <a16:creationId xmlns:a16="http://schemas.microsoft.com/office/drawing/2014/main" id="{908DFD69-46B3-4D35-A2C6-0F4F817EBBE9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115051" y="2978150"/>
            <a:ext cx="228600" cy="390525"/>
          </a:xfrm>
          <a:prstGeom prst="flowChartCollat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21510" name="AutoShape 5">
            <a:extLst>
              <a:ext uri="{FF2B5EF4-FFF2-40B4-BE49-F238E27FC236}">
                <a16:creationId xmlns:a16="http://schemas.microsoft.com/office/drawing/2014/main" id="{0BAC9D56-10B8-4FCD-9F79-44F1BBA266B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747963" y="2978150"/>
            <a:ext cx="228600" cy="390525"/>
          </a:xfrm>
          <a:prstGeom prst="flowChartCollat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21511" name="AutoShape 6">
            <a:extLst>
              <a:ext uri="{FF2B5EF4-FFF2-40B4-BE49-F238E27FC236}">
                <a16:creationId xmlns:a16="http://schemas.microsoft.com/office/drawing/2014/main" id="{6F25EC15-D639-44BF-89DF-9F9AC1044F65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275138" y="3598862"/>
            <a:ext cx="228600" cy="390525"/>
          </a:xfrm>
          <a:prstGeom prst="flowChartCollat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21512" name="AutoShape 7">
            <a:extLst>
              <a:ext uri="{FF2B5EF4-FFF2-40B4-BE49-F238E27FC236}">
                <a16:creationId xmlns:a16="http://schemas.microsoft.com/office/drawing/2014/main" id="{013594CE-0FE1-479B-8154-C1A57127ABC7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928813" y="3600450"/>
            <a:ext cx="228600" cy="390525"/>
          </a:xfrm>
          <a:prstGeom prst="flowChartCollat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21513" name="Rectangle 8">
            <a:extLst>
              <a:ext uri="{FF2B5EF4-FFF2-40B4-BE49-F238E27FC236}">
                <a16:creationId xmlns:a16="http://schemas.microsoft.com/office/drawing/2014/main" id="{E26B3CC8-09C9-4CD6-8391-637322B83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38" y="2136775"/>
            <a:ext cx="219075" cy="196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21514" name="Rectangle 9">
            <a:extLst>
              <a:ext uri="{FF2B5EF4-FFF2-40B4-BE49-F238E27FC236}">
                <a16:creationId xmlns:a16="http://schemas.microsoft.com/office/drawing/2014/main" id="{F023DC6B-229A-462B-855F-B9A24CEA4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825" y="2946400"/>
            <a:ext cx="219075" cy="196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21515" name="Rectangle 10">
            <a:extLst>
              <a:ext uri="{FF2B5EF4-FFF2-40B4-BE49-F238E27FC236}">
                <a16:creationId xmlns:a16="http://schemas.microsoft.com/office/drawing/2014/main" id="{1F52142F-824D-491A-A600-EEF8AA600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38" y="3756025"/>
            <a:ext cx="219075" cy="196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21516" name="Rectangle 11">
            <a:extLst>
              <a:ext uri="{FF2B5EF4-FFF2-40B4-BE49-F238E27FC236}">
                <a16:creationId xmlns:a16="http://schemas.microsoft.com/office/drawing/2014/main" id="{684D4E00-C6CE-497F-9EA1-0824D3331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825" y="4567238"/>
            <a:ext cx="219075" cy="196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840A8004-DEAD-49A5-93EA-D4904E738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30048A-8BFD-428A-8BB9-3AA1576D08DE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hu-HU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D8BA17CE-426F-4320-9C55-DFD96DD6B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hu-HU" sz="3600" dirty="0"/>
              <a:t>Conventional wisdom: </a:t>
            </a:r>
            <a:br>
              <a:rPr lang="en-US" altLang="hu-HU" sz="3600" dirty="0"/>
            </a:br>
            <a:r>
              <a:rPr lang="en-US" altLang="hu-HU" sz="3600" dirty="0"/>
              <a:t>			</a:t>
            </a:r>
            <a:r>
              <a:rPr lang="en-US" altLang="hu-HU" sz="3600" dirty="0">
                <a:solidFill>
                  <a:srgbClr val="FF0000"/>
                </a:solidFill>
              </a:rPr>
              <a:t>do projects early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4177AED-D57C-4513-BA3F-B63632A03B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3688" y="1970088"/>
            <a:ext cx="8548687" cy="38814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hu-HU" u="sng" dirty="0"/>
              <a:t>Example</a:t>
            </a:r>
            <a:r>
              <a:rPr lang="en-US" altLang="hu-HU" dirty="0"/>
              <a:t>: R(A,B,C,D,E)    x={E}  </a:t>
            </a:r>
            <a:br>
              <a:rPr lang="en-US" altLang="hu-HU" dirty="0"/>
            </a:br>
            <a:r>
              <a:rPr lang="en-US" altLang="hu-HU" dirty="0"/>
              <a:t>           P: (A=3) </a:t>
            </a:r>
            <a:r>
              <a:rPr lang="en-US" altLang="hu-HU" b="1" dirty="0">
                <a:sym typeface="Symbol" panose="05050102010706020507" pitchFamily="18" charset="2"/>
              </a:rPr>
              <a:t> </a:t>
            </a:r>
            <a:r>
              <a:rPr lang="en-US" altLang="hu-HU" dirty="0">
                <a:sym typeface="Symbol" panose="05050102010706020507" pitchFamily="18" charset="2"/>
              </a:rPr>
              <a:t>(B=“cat”)</a:t>
            </a:r>
          </a:p>
          <a:p>
            <a:pPr eaLnBrk="1" hangingPunct="1">
              <a:buFontTx/>
              <a:buNone/>
            </a:pPr>
            <a:endParaRPr lang="en-US" altLang="hu-HU" dirty="0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en-US" altLang="hu-HU" sz="4800" dirty="0">
                <a:latin typeface="Symbol" panose="05050102010706020507" pitchFamily="18" charset="2"/>
              </a:rPr>
              <a:t>p</a:t>
            </a:r>
            <a:r>
              <a:rPr lang="en-US" altLang="hu-HU" sz="2400" dirty="0"/>
              <a:t>x </a:t>
            </a:r>
            <a:r>
              <a:rPr lang="en-US" altLang="hu-HU" dirty="0"/>
              <a:t>{</a:t>
            </a:r>
            <a:r>
              <a:rPr lang="en-US" altLang="hu-HU" sz="4400" dirty="0" err="1">
                <a:latin typeface="Symbol" panose="05050102010706020507" pitchFamily="18" charset="2"/>
              </a:rPr>
              <a:t>s</a:t>
            </a:r>
            <a:r>
              <a:rPr lang="en-US" altLang="hu-HU" sz="2400" dirty="0" err="1"/>
              <a:t>p</a:t>
            </a:r>
            <a:r>
              <a:rPr lang="en-US" altLang="hu-HU" sz="4400" dirty="0"/>
              <a:t> </a:t>
            </a:r>
            <a:r>
              <a:rPr lang="en-US" altLang="hu-HU" dirty="0"/>
              <a:t>(R)}    vs.   </a:t>
            </a:r>
            <a:r>
              <a:rPr lang="en-US" altLang="hu-HU" sz="4800" dirty="0" err="1">
                <a:latin typeface="Symbol" panose="05050102010706020507" pitchFamily="18" charset="2"/>
              </a:rPr>
              <a:t>p</a:t>
            </a:r>
            <a:r>
              <a:rPr lang="en-US" altLang="hu-HU" sz="2000" dirty="0" err="1"/>
              <a:t>E</a:t>
            </a:r>
            <a:r>
              <a:rPr lang="en-US" altLang="hu-HU" sz="2000" dirty="0"/>
              <a:t> </a:t>
            </a:r>
            <a:r>
              <a:rPr lang="en-US" altLang="hu-HU" sz="4400" dirty="0"/>
              <a:t>{</a:t>
            </a:r>
            <a:r>
              <a:rPr lang="en-US" altLang="hu-HU" sz="4400" dirty="0" err="1">
                <a:latin typeface="Symbol" panose="05050102010706020507" pitchFamily="18" charset="2"/>
              </a:rPr>
              <a:t>s</a:t>
            </a:r>
            <a:r>
              <a:rPr lang="en-US" altLang="hu-HU" sz="2400" dirty="0" err="1"/>
              <a:t>p</a:t>
            </a:r>
            <a:r>
              <a:rPr lang="en-US" altLang="hu-HU" dirty="0"/>
              <a:t>{</a:t>
            </a:r>
            <a:r>
              <a:rPr lang="en-US" altLang="hu-HU" sz="4400" dirty="0" err="1">
                <a:solidFill>
                  <a:srgbClr val="FF0000"/>
                </a:solidFill>
                <a:latin typeface="Symbol" panose="05050102010706020507" pitchFamily="18" charset="2"/>
              </a:rPr>
              <a:t>p</a:t>
            </a:r>
            <a:r>
              <a:rPr lang="en-US" altLang="hu-HU" sz="2000" dirty="0" err="1">
                <a:solidFill>
                  <a:srgbClr val="FF0000"/>
                </a:solidFill>
              </a:rPr>
              <a:t>ABE</a:t>
            </a:r>
            <a:r>
              <a:rPr lang="en-US" altLang="hu-HU" dirty="0"/>
              <a:t>(R)}</a:t>
            </a:r>
            <a:r>
              <a:rPr lang="en-US" altLang="hu-HU" sz="4400" dirty="0"/>
              <a:t>}  </a:t>
            </a:r>
            <a:endParaRPr lang="en-US" altLang="hu-HU" dirty="0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hu-HU" dirty="0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en-US" altLang="hu-HU" dirty="0"/>
              <a:t>Usually good: </a:t>
            </a:r>
            <a:r>
              <a:rPr lang="en-US" altLang="hu-HU" dirty="0">
                <a:solidFill>
                  <a:srgbClr val="FF0000"/>
                </a:solidFill>
              </a:rPr>
              <a:t>early selections</a:t>
            </a:r>
          </a:p>
          <a:p>
            <a:pPr eaLnBrk="1" hangingPunct="1">
              <a:buFontTx/>
              <a:buNone/>
            </a:pPr>
            <a:endParaRPr lang="en-US" altLang="hu-HU" sz="2400" b="1" dirty="0"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15942AD5-E726-43D8-A3CF-527FAF375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A62A06-999E-4B04-9CFE-F9D1AFE3ED6C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hu-HU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930782F0-916D-4949-83F4-DDF751E496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hu-HU" sz="3600" dirty="0"/>
              <a:t>	What if we have A, B indexes?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15D13498-3014-4065-A94A-FB5CFABA3A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hu-HU" dirty="0"/>
              <a:t>B = “cat”                                A=3</a:t>
            </a:r>
          </a:p>
          <a:p>
            <a:pPr eaLnBrk="1" hangingPunct="1">
              <a:buFontTx/>
              <a:buNone/>
            </a:pPr>
            <a:endParaRPr lang="en-US" altLang="hu-HU" dirty="0"/>
          </a:p>
          <a:p>
            <a:pPr eaLnBrk="1" hangingPunct="1">
              <a:buFontTx/>
              <a:buNone/>
            </a:pPr>
            <a:endParaRPr lang="en-US" altLang="hu-HU" dirty="0"/>
          </a:p>
          <a:p>
            <a:pPr eaLnBrk="1" hangingPunct="1">
              <a:buFontTx/>
              <a:buNone/>
            </a:pPr>
            <a:endParaRPr lang="en-US" altLang="hu-HU" dirty="0"/>
          </a:p>
          <a:p>
            <a:pPr eaLnBrk="1" hangingPunct="1">
              <a:buFontTx/>
              <a:buNone/>
            </a:pPr>
            <a:r>
              <a:rPr lang="en-US" altLang="hu-HU" dirty="0"/>
              <a:t>				</a:t>
            </a:r>
            <a:r>
              <a:rPr lang="en-US" altLang="hu-HU" sz="2400" dirty="0">
                <a:solidFill>
                  <a:srgbClr val="FF0000"/>
                </a:solidFill>
              </a:rPr>
              <a:t>Intersect pointers </a:t>
            </a:r>
            <a:r>
              <a:rPr lang="en-US" altLang="hu-HU" sz="2400" dirty="0"/>
              <a:t>to get</a:t>
            </a:r>
          </a:p>
          <a:p>
            <a:pPr eaLnBrk="1" hangingPunct="1">
              <a:buFontTx/>
              <a:buNone/>
            </a:pPr>
            <a:r>
              <a:rPr lang="en-US" altLang="hu-HU" sz="2400" dirty="0"/>
              <a:t>				pointers to matching tuples</a:t>
            </a:r>
            <a:endParaRPr lang="en-US" altLang="hu-HU" dirty="0"/>
          </a:p>
        </p:txBody>
      </p:sp>
      <p:sp>
        <p:nvSpPr>
          <p:cNvPr id="44037" name="Rectangle 4">
            <a:extLst>
              <a:ext uri="{FF2B5EF4-FFF2-40B4-BE49-F238E27FC236}">
                <a16:creationId xmlns:a16="http://schemas.microsoft.com/office/drawing/2014/main" id="{D5541727-6561-4BD0-B018-4633E6B60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14400"/>
            <a:ext cx="838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3600"/>
              <a:t>But</a:t>
            </a:r>
          </a:p>
        </p:txBody>
      </p:sp>
      <p:sp>
        <p:nvSpPr>
          <p:cNvPr id="44038" name="Rectangle 5">
            <a:extLst>
              <a:ext uri="{FF2B5EF4-FFF2-40B4-BE49-F238E27FC236}">
                <a16:creationId xmlns:a16="http://schemas.microsoft.com/office/drawing/2014/main" id="{1D5335AC-E343-4F70-851F-949D365BB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2098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39" name="Rectangle 6">
            <a:extLst>
              <a:ext uri="{FF2B5EF4-FFF2-40B4-BE49-F238E27FC236}">
                <a16:creationId xmlns:a16="http://schemas.microsoft.com/office/drawing/2014/main" id="{20C56F29-2F01-4AF5-A288-8E99DA63E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4384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0" name="Rectangle 7">
            <a:extLst>
              <a:ext uri="{FF2B5EF4-FFF2-40B4-BE49-F238E27FC236}">
                <a16:creationId xmlns:a16="http://schemas.microsoft.com/office/drawing/2014/main" id="{58B7F3FC-F33C-4963-A2B5-265084017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6670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1" name="Rectangle 8">
            <a:extLst>
              <a:ext uri="{FF2B5EF4-FFF2-40B4-BE49-F238E27FC236}">
                <a16:creationId xmlns:a16="http://schemas.microsoft.com/office/drawing/2014/main" id="{A127CB9C-4E94-42D8-9DAC-9E276DD9C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8956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2" name="Rectangle 9">
            <a:extLst>
              <a:ext uri="{FF2B5EF4-FFF2-40B4-BE49-F238E27FC236}">
                <a16:creationId xmlns:a16="http://schemas.microsoft.com/office/drawing/2014/main" id="{5485D8CD-E830-4C5B-AC7E-B3CE60F69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1242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3" name="Rectangle 10">
            <a:extLst>
              <a:ext uri="{FF2B5EF4-FFF2-40B4-BE49-F238E27FC236}">
                <a16:creationId xmlns:a16="http://schemas.microsoft.com/office/drawing/2014/main" id="{573C6834-98CC-4175-A5FD-82DAF0C14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352800"/>
            <a:ext cx="6096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4" name="Rectangle 11">
            <a:extLst>
              <a:ext uri="{FF2B5EF4-FFF2-40B4-BE49-F238E27FC236}">
                <a16:creationId xmlns:a16="http://schemas.microsoft.com/office/drawing/2014/main" id="{1EA3FBF5-C3FB-4EBD-83C4-74B5F68A5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2098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5" name="Rectangle 12">
            <a:extLst>
              <a:ext uri="{FF2B5EF4-FFF2-40B4-BE49-F238E27FC236}">
                <a16:creationId xmlns:a16="http://schemas.microsoft.com/office/drawing/2014/main" id="{149A3C37-5B3A-4340-92B1-6FEBB61A8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4384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6" name="Rectangle 13">
            <a:extLst>
              <a:ext uri="{FF2B5EF4-FFF2-40B4-BE49-F238E27FC236}">
                <a16:creationId xmlns:a16="http://schemas.microsoft.com/office/drawing/2014/main" id="{846B5EE1-F5EF-4699-B3CB-09DA5D7F3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6670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7" name="Rectangle 14">
            <a:extLst>
              <a:ext uri="{FF2B5EF4-FFF2-40B4-BE49-F238E27FC236}">
                <a16:creationId xmlns:a16="http://schemas.microsoft.com/office/drawing/2014/main" id="{80375953-F020-4832-B613-EBCD75169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895600"/>
            <a:ext cx="609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44048" name="Line 15">
            <a:extLst>
              <a:ext uri="{FF2B5EF4-FFF2-40B4-BE49-F238E27FC236}">
                <a16:creationId xmlns:a16="http://schemas.microsoft.com/office/drawing/2014/main" id="{5E13B421-AA6D-4315-8F4E-B0BF6A5835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3622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4049" name="Line 16">
            <a:extLst>
              <a:ext uri="{FF2B5EF4-FFF2-40B4-BE49-F238E27FC236}">
                <a16:creationId xmlns:a16="http://schemas.microsoft.com/office/drawing/2014/main" id="{E36888FB-9D78-4E88-A9A2-FF28E887F4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3622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4050" name="Line 17">
            <a:extLst>
              <a:ext uri="{FF2B5EF4-FFF2-40B4-BE49-F238E27FC236}">
                <a16:creationId xmlns:a16="http://schemas.microsoft.com/office/drawing/2014/main" id="{F4E98648-5107-4D99-971C-6458826BB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7338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4051" name="Line 18">
            <a:extLst>
              <a:ext uri="{FF2B5EF4-FFF2-40B4-BE49-F238E27FC236}">
                <a16:creationId xmlns:a16="http://schemas.microsoft.com/office/drawing/2014/main" id="{452FD210-E08D-421D-8EC9-3EAF38D762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33528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A37ECF1B-DC76-4DC5-B39E-8C49FCF1A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0BEC33-3B3C-4C1C-BC41-585E69A76347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hu-HU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4192868-BD84-4BC6-999D-5D5ED9094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hu-HU" sz="3600" u="sng"/>
              <a:t>Outline</a:t>
            </a:r>
            <a:r>
              <a:rPr lang="en-US" altLang="hu-HU" sz="3600"/>
              <a:t>  -  Query Processing</a:t>
            </a:r>
            <a:endParaRPr lang="en-US" altLang="hu-HU" sz="3600" u="sng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38044C45-9684-4181-800B-90FA2CC425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hu-HU" dirty="0"/>
              <a:t>Relational algebra level</a:t>
            </a:r>
          </a:p>
          <a:p>
            <a:pPr lvl="1" eaLnBrk="1" hangingPunct="1"/>
            <a:r>
              <a:rPr lang="en-US" altLang="hu-HU" dirty="0"/>
              <a:t>transformations</a:t>
            </a:r>
          </a:p>
          <a:p>
            <a:pPr lvl="1" eaLnBrk="1" hangingPunct="1"/>
            <a:r>
              <a:rPr lang="en-US" altLang="hu-HU" dirty="0">
                <a:solidFill>
                  <a:srgbClr val="FF0000"/>
                </a:solidFill>
              </a:rPr>
              <a:t>good transformations</a:t>
            </a:r>
          </a:p>
          <a:p>
            <a:pPr eaLnBrk="1" hangingPunct="1"/>
            <a:r>
              <a:rPr lang="en-US" altLang="hu-HU" dirty="0"/>
              <a:t>Detailed query plan level</a:t>
            </a:r>
          </a:p>
          <a:p>
            <a:pPr lvl="1" eaLnBrk="1" hangingPunct="1"/>
            <a:r>
              <a:rPr lang="en-US" altLang="hu-HU" dirty="0">
                <a:solidFill>
                  <a:srgbClr val="FF0000"/>
                </a:solidFill>
              </a:rPr>
              <a:t>estimate costs</a:t>
            </a:r>
          </a:p>
          <a:p>
            <a:pPr lvl="1" eaLnBrk="1" hangingPunct="1"/>
            <a:r>
              <a:rPr lang="en-US" altLang="hu-HU" dirty="0"/>
              <a:t>generate and </a:t>
            </a:r>
            <a:r>
              <a:rPr lang="en-US" altLang="hu-HU" dirty="0">
                <a:solidFill>
                  <a:srgbClr val="FF0000"/>
                </a:solidFill>
              </a:rPr>
              <a:t>compare plans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51ABA802-7DB6-42C1-ACF9-0C554B3C6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6C33E3-2FE3-4286-8805-D4C8D045F801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hu-HU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EE8FCEC6-3CDE-42BE-920A-9E5BD9FE6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hu-HU" sz="3600"/>
              <a:t> Estimating cost of query plan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CB859D5-D95B-44A8-995A-6BD5F68C4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hu-HU"/>
              <a:t>(1) </a:t>
            </a:r>
            <a:r>
              <a:rPr lang="en-US" altLang="hu-HU">
                <a:solidFill>
                  <a:srgbClr val="FF0000"/>
                </a:solidFill>
              </a:rPr>
              <a:t>Estimating </a:t>
            </a:r>
            <a:r>
              <a:rPr lang="en-US" altLang="hu-HU" u="sng">
                <a:solidFill>
                  <a:srgbClr val="FF0000"/>
                </a:solidFill>
              </a:rPr>
              <a:t>size</a:t>
            </a:r>
            <a:r>
              <a:rPr lang="en-US" altLang="hu-HU">
                <a:solidFill>
                  <a:srgbClr val="FF0000"/>
                </a:solidFill>
              </a:rPr>
              <a:t> </a:t>
            </a:r>
            <a:r>
              <a:rPr lang="en-US" altLang="hu-HU"/>
              <a:t>of results</a:t>
            </a:r>
          </a:p>
          <a:p>
            <a:pPr eaLnBrk="1" hangingPunct="1">
              <a:buFontTx/>
              <a:buNone/>
            </a:pPr>
            <a:r>
              <a:rPr lang="en-US" altLang="hu-HU"/>
              <a:t>(2) </a:t>
            </a:r>
            <a:r>
              <a:rPr lang="en-US" altLang="hu-HU">
                <a:solidFill>
                  <a:srgbClr val="FF0000"/>
                </a:solidFill>
              </a:rPr>
              <a:t>Estimating # of IOs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CA7E3431-7788-440A-B091-5F929B8B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7D3E9D-EA14-4EE1-8701-E9C7F5D45B71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hu-HU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A5CE3294-A8D0-4AB7-8C83-989463BF7B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hu-HU" sz="3600"/>
              <a:t> How do we execute query?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02F8B7B4-695A-449B-8BF2-C40CFBC179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274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hu-HU"/>
              <a:t>	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hu-HU"/>
              <a:t>				- Do Cartesian product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hu-HU"/>
              <a:t>				- Select tuples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hu-HU"/>
              <a:t>				- Do projection</a:t>
            </a:r>
          </a:p>
        </p:txBody>
      </p:sp>
      <p:sp>
        <p:nvSpPr>
          <p:cNvPr id="3077" name="AutoShape 4">
            <a:extLst>
              <a:ext uri="{FF2B5EF4-FFF2-40B4-BE49-F238E27FC236}">
                <a16:creationId xmlns:a16="http://schemas.microsoft.com/office/drawing/2014/main" id="{6A8E27CA-251A-464A-8263-2CC1C98FA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590800"/>
            <a:ext cx="2514600" cy="914400"/>
          </a:xfrm>
          <a:prstGeom prst="homePlate">
            <a:avLst>
              <a:gd name="adj" fmla="val 6875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3600" dirty="0">
                <a:solidFill>
                  <a:srgbClr val="FF0000"/>
                </a:solidFill>
              </a:rPr>
              <a:t>One idea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DD9C193A-37D8-4E97-9087-83FFAFDF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386A8A-4401-490D-AF26-9BD3E3B59F71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hu-HU" sz="1400"/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15C74D1B-21FA-43F2-BE52-D4CF70CBD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33400"/>
            <a:ext cx="7467600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RXS		R.A	R.B	R.C	S.C	S.D	S.E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	  a	  1	 10	 10	  x	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	  a	  1	 10	 20	  y	  2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	  .</a:t>
            </a:r>
          </a:p>
          <a:p>
            <a:pPr eaLnBrk="1" hangingPunct="1">
              <a:lnSpc>
                <a:spcPct val="40000"/>
              </a:lnSpc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	  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	  C	  2	 10	 10	  x	  2</a:t>
            </a:r>
          </a:p>
          <a:p>
            <a:pPr eaLnBrk="1" hangingPunct="1">
              <a:lnSpc>
                <a:spcPct val="30000"/>
              </a:lnSpc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	  .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Tx/>
              <a:buNone/>
            </a:pPr>
            <a:r>
              <a:rPr lang="en-US" altLang="hu-HU">
                <a:latin typeface="Times New Roman" panose="02020603050405020304" pitchFamily="18" charset="0"/>
              </a:rPr>
              <a:t>		  .</a:t>
            </a:r>
          </a:p>
        </p:txBody>
      </p:sp>
      <p:sp>
        <p:nvSpPr>
          <p:cNvPr id="8196" name="Line 4">
            <a:extLst>
              <a:ext uri="{FF2B5EF4-FFF2-40B4-BE49-F238E27FC236}">
                <a16:creationId xmlns:a16="http://schemas.microsoft.com/office/drawing/2014/main" id="{2E6491D8-FB44-446E-AB43-2F395CAC3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113665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197" name="Line 5">
            <a:extLst>
              <a:ext uri="{FF2B5EF4-FFF2-40B4-BE49-F238E27FC236}">
                <a16:creationId xmlns:a16="http://schemas.microsoft.com/office/drawing/2014/main" id="{85CCD9CA-2B59-4048-890B-2D7A19AC48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60325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844DEAD9-2019-4904-B9D7-B59CC2CEF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67945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58CBB36C-802C-4316-86B9-D162E16E96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67945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D09EB82C-EF8B-4CB7-8B50-80F410FAA9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7945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01" name="Line 9">
            <a:extLst>
              <a:ext uri="{FF2B5EF4-FFF2-40B4-BE49-F238E27FC236}">
                <a16:creationId xmlns:a16="http://schemas.microsoft.com/office/drawing/2014/main" id="{E377A7DD-60ED-4BED-934A-8A8470A5E5D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67945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02" name="Line 10">
            <a:extLst>
              <a:ext uri="{FF2B5EF4-FFF2-40B4-BE49-F238E27FC236}">
                <a16:creationId xmlns:a16="http://schemas.microsoft.com/office/drawing/2014/main" id="{888753B0-1C5D-446A-A587-0DDC41FDDD6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67945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176A8B7A-676A-4C1B-9F6A-EBA23DBAF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67945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grpSp>
        <p:nvGrpSpPr>
          <p:cNvPr id="8204" name="Group 19">
            <a:extLst>
              <a:ext uri="{FF2B5EF4-FFF2-40B4-BE49-F238E27FC236}">
                <a16:creationId xmlns:a16="http://schemas.microsoft.com/office/drawing/2014/main" id="{7C66DE88-07BC-4A2F-A35E-67BA01B01D36}"/>
              </a:ext>
            </a:extLst>
          </p:cNvPr>
          <p:cNvGrpSpPr>
            <a:grpSpLocks/>
          </p:cNvGrpSpPr>
          <p:nvPr/>
        </p:nvGrpSpPr>
        <p:grpSpPr bwMode="auto">
          <a:xfrm>
            <a:off x="679450" y="3613150"/>
            <a:ext cx="7016750" cy="1949450"/>
            <a:chOff x="428" y="2276"/>
            <a:chExt cx="4420" cy="1228"/>
          </a:xfrm>
        </p:grpSpPr>
        <p:sp>
          <p:nvSpPr>
            <p:cNvPr id="8205" name="Oval 12">
              <a:extLst>
                <a:ext uri="{FF2B5EF4-FFF2-40B4-BE49-F238E27FC236}">
                  <a16:creationId xmlns:a16="http://schemas.microsoft.com/office/drawing/2014/main" id="{36B6A3A2-0C49-4DB9-A6B1-7F7CF516E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2352"/>
              <a:ext cx="336" cy="336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u-HU" altLang="hu-HU" sz="2400"/>
            </a:p>
          </p:txBody>
        </p:sp>
        <p:sp>
          <p:nvSpPr>
            <p:cNvPr id="8206" name="Oval 13">
              <a:extLst>
                <a:ext uri="{FF2B5EF4-FFF2-40B4-BE49-F238E27FC236}">
                  <a16:creationId xmlns:a16="http://schemas.microsoft.com/office/drawing/2014/main" id="{71866EA5-400F-4EB7-A7E4-53D9A1A1D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304"/>
              <a:ext cx="1200" cy="43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u-HU" altLang="hu-HU" sz="2400"/>
            </a:p>
          </p:txBody>
        </p:sp>
        <p:sp>
          <p:nvSpPr>
            <p:cNvPr id="8207" name="Oval 14">
              <a:extLst>
                <a:ext uri="{FF2B5EF4-FFF2-40B4-BE49-F238E27FC236}">
                  <a16:creationId xmlns:a16="http://schemas.microsoft.com/office/drawing/2014/main" id="{B7C2D89F-0D67-4A97-A68B-CC6D402F36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352"/>
              <a:ext cx="528" cy="288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u-HU" altLang="hu-HU" sz="2400"/>
            </a:p>
          </p:txBody>
        </p:sp>
        <p:sp>
          <p:nvSpPr>
            <p:cNvPr id="8208" name="Line 15">
              <a:extLst>
                <a:ext uri="{FF2B5EF4-FFF2-40B4-BE49-F238E27FC236}">
                  <a16:creationId xmlns:a16="http://schemas.microsoft.com/office/drawing/2014/main" id="{C255F609-1C37-484A-AFB2-A0EBABFFD3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24" y="2640"/>
              <a:ext cx="576" cy="76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09" name="Line 16">
              <a:extLst>
                <a:ext uri="{FF2B5EF4-FFF2-40B4-BE49-F238E27FC236}">
                  <a16:creationId xmlns:a16="http://schemas.microsoft.com/office/drawing/2014/main" id="{B5721983-2839-4226-A0FF-7F6B857D2E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4" y="2688"/>
              <a:ext cx="864" cy="81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10" name="Text Box 17">
              <a:extLst>
                <a:ext uri="{FF2B5EF4-FFF2-40B4-BE49-F238E27FC236}">
                  <a16:creationId xmlns:a16="http://schemas.microsoft.com/office/drawing/2014/main" id="{7DD1F119-0A58-4FCD-A9B7-1E40315E4F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" y="2276"/>
              <a:ext cx="873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hu-HU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Bingo!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hu-HU" sz="2400">
                  <a:solidFill>
                    <a:srgbClr val="FF0000"/>
                  </a:solidFill>
                  <a:latin typeface="Times New Roman" panose="02020603050405020304" pitchFamily="18" charset="0"/>
                </a:rPr>
                <a:t>Got one...</a:t>
              </a:r>
              <a:endParaRPr lang="en-US" altLang="hu-HU" sz="2400">
                <a:latin typeface="Times New Roman" panose="02020603050405020304" pitchFamily="18" charset="0"/>
              </a:endParaRPr>
            </a:p>
          </p:txBody>
        </p:sp>
        <p:sp>
          <p:nvSpPr>
            <p:cNvPr id="8211" name="Line 18">
              <a:extLst>
                <a:ext uri="{FF2B5EF4-FFF2-40B4-BE49-F238E27FC236}">
                  <a16:creationId xmlns:a16="http://schemas.microsoft.com/office/drawing/2014/main" id="{96338FDB-4919-4D79-BE75-19CB6D4FC0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2" y="2544"/>
              <a:ext cx="2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A9710828-1541-40F6-8182-6799F48EF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F3B6861-F89F-4795-9320-6CCA0AE705CE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hu-HU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C76B2EED-165A-4340-91AE-AA75D01A2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 u="sng" dirty="0">
                <a:solidFill>
                  <a:srgbClr val="FF0000"/>
                </a:solidFill>
              </a:rPr>
              <a:t>Relational Algebra</a:t>
            </a:r>
            <a:r>
              <a:rPr lang="en-US" altLang="hu-HU" sz="3600" dirty="0">
                <a:solidFill>
                  <a:srgbClr val="FF0000"/>
                </a:solidFill>
              </a:rPr>
              <a:t> </a:t>
            </a:r>
            <a:r>
              <a:rPr lang="en-US" altLang="hu-HU" sz="3600" dirty="0"/>
              <a:t>- can be used to</a:t>
            </a:r>
            <a:br>
              <a:rPr lang="en-US" altLang="hu-HU" sz="3600" dirty="0"/>
            </a:br>
            <a:r>
              <a:rPr lang="en-US" altLang="hu-HU" sz="3600" dirty="0"/>
              <a:t>				   describe plans...</a:t>
            </a:r>
            <a:endParaRPr lang="en-US" altLang="hu-HU" sz="3600" u="sng" dirty="0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6FDBE8A-A78B-4E89-84D0-9B9F3F6242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058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hu-HU" u="sng" dirty="0">
                <a:sym typeface="Symbol" panose="05050102010706020507" pitchFamily="18" charset="2"/>
              </a:rPr>
              <a:t>Ex:</a:t>
            </a:r>
            <a:r>
              <a:rPr lang="en-US" altLang="hu-HU" dirty="0">
                <a:sym typeface="Symbol" panose="05050102010706020507" pitchFamily="18" charset="2"/>
              </a:rPr>
              <a:t> </a:t>
            </a:r>
            <a:r>
              <a:rPr lang="en-US" altLang="hu-HU" dirty="0">
                <a:solidFill>
                  <a:srgbClr val="FF0000"/>
                </a:solidFill>
                <a:sym typeface="Symbol" panose="05050102010706020507" pitchFamily="18" charset="2"/>
              </a:rPr>
              <a:t>Plan I</a:t>
            </a:r>
          </a:p>
          <a:p>
            <a:pPr eaLnBrk="1" hangingPunct="1">
              <a:buFontTx/>
              <a:buNone/>
            </a:pPr>
            <a:r>
              <a:rPr lang="en-US" altLang="hu-HU" dirty="0">
                <a:sym typeface="Symbol" panose="05050102010706020507" pitchFamily="18" charset="2"/>
              </a:rPr>
              <a:t>				</a:t>
            </a:r>
            <a:r>
              <a:rPr lang="en-US" altLang="hu-HU" baseline="-25000" dirty="0">
                <a:sym typeface="Symbol" panose="05050102010706020507" pitchFamily="18" charset="2"/>
              </a:rPr>
              <a:t>B,D</a:t>
            </a:r>
          </a:p>
          <a:p>
            <a:pPr eaLnBrk="1" hangingPunct="1">
              <a:buFontTx/>
              <a:buNone/>
            </a:pPr>
            <a:r>
              <a:rPr lang="en-US" altLang="hu-HU" baseline="-25000" dirty="0">
                <a:sym typeface="Symbol" panose="05050102010706020507" pitchFamily="18" charset="2"/>
              </a:rPr>
              <a:t>				</a:t>
            </a:r>
          </a:p>
          <a:p>
            <a:pPr eaLnBrk="1" hangingPunct="1">
              <a:buFontTx/>
              <a:buNone/>
            </a:pPr>
            <a:r>
              <a:rPr lang="en-US" altLang="hu-HU" baseline="-25000" dirty="0">
                <a:sym typeface="Symbol" panose="05050102010706020507" pitchFamily="18" charset="2"/>
              </a:rPr>
              <a:t>				 </a:t>
            </a:r>
            <a:r>
              <a:rPr lang="en-US" altLang="hu-HU" sz="3600" dirty="0" err="1"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en-US" altLang="hu-HU" baseline="-25000" dirty="0" err="1">
                <a:sym typeface="Symbol" panose="05050102010706020507" pitchFamily="18" charset="2"/>
              </a:rPr>
              <a:t>R.A</a:t>
            </a:r>
            <a:r>
              <a:rPr lang="en-US" altLang="hu-HU" sz="3600" baseline="-25000" dirty="0">
                <a:sym typeface="Symbol" panose="05050102010706020507" pitchFamily="18" charset="2"/>
              </a:rPr>
              <a:t>=“c”</a:t>
            </a:r>
            <a:r>
              <a:rPr lang="en-US" altLang="hu-HU" baseline="-25000" dirty="0">
                <a:sym typeface="Symbol" panose="05050102010706020507" pitchFamily="18" charset="2"/>
              </a:rPr>
              <a:t> S.E=2  R.C=S.C</a:t>
            </a:r>
            <a:endParaRPr lang="en-US" altLang="hu-HU" baseline="-25000" dirty="0">
              <a:latin typeface="Symbol" panose="05050102010706020507" pitchFamily="18" charset="2"/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hu-HU" dirty="0">
              <a:latin typeface="Symbol" panose="05050102010706020507" pitchFamily="18" charset="2"/>
              <a:sym typeface="Symbol" panose="05050102010706020507" pitchFamily="18" charset="2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altLang="hu-HU" dirty="0">
                <a:latin typeface="Symbol" panose="05050102010706020507" pitchFamily="18" charset="2"/>
                <a:sym typeface="Symbol" panose="05050102010706020507" pitchFamily="18" charset="2"/>
              </a:rPr>
              <a:t>				 </a:t>
            </a:r>
            <a:r>
              <a:rPr lang="en-US" altLang="hu-HU" dirty="0">
                <a:sym typeface="Symbol" panose="05050102010706020507" pitchFamily="18" charset="2"/>
              </a:rPr>
              <a:t>X</a:t>
            </a:r>
          </a:p>
          <a:p>
            <a:pPr eaLnBrk="1" hangingPunct="1">
              <a:buFontTx/>
              <a:buNone/>
            </a:pPr>
            <a:r>
              <a:rPr lang="en-US" altLang="hu-HU" dirty="0">
                <a:sym typeface="Symbol" panose="05050102010706020507" pitchFamily="18" charset="2"/>
              </a:rPr>
              <a:t>			R		S</a:t>
            </a:r>
          </a:p>
          <a:p>
            <a:pPr eaLnBrk="1" hangingPunct="1">
              <a:buFontTx/>
              <a:buNone/>
            </a:pPr>
            <a:endParaRPr lang="en-US" altLang="hu-HU" dirty="0">
              <a:sym typeface="Symbol" panose="05050102010706020507" pitchFamily="18" charset="2"/>
            </a:endParaRPr>
          </a:p>
        </p:txBody>
      </p:sp>
      <p:sp>
        <p:nvSpPr>
          <p:cNvPr id="4101" name="Line 4">
            <a:extLst>
              <a:ext uri="{FF2B5EF4-FFF2-40B4-BE49-F238E27FC236}">
                <a16:creationId xmlns:a16="http://schemas.microsoft.com/office/drawing/2014/main" id="{8F2F849B-C6AF-433A-961E-B409D7027A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102" name="Line 5">
            <a:extLst>
              <a:ext uri="{FF2B5EF4-FFF2-40B4-BE49-F238E27FC236}">
                <a16:creationId xmlns:a16="http://schemas.microsoft.com/office/drawing/2014/main" id="{CA849752-9F24-4E7C-8278-2B1C2A6BE6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505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103" name="Line 6">
            <a:extLst>
              <a:ext uri="{FF2B5EF4-FFF2-40B4-BE49-F238E27FC236}">
                <a16:creationId xmlns:a16="http://schemas.microsoft.com/office/drawing/2014/main" id="{DF140A9A-FC2B-459C-AA8D-C846638DE5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2672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104" name="Line 7">
            <a:extLst>
              <a:ext uri="{FF2B5EF4-FFF2-40B4-BE49-F238E27FC236}">
                <a16:creationId xmlns:a16="http://schemas.microsoft.com/office/drawing/2014/main" id="{E05ED2AB-1D19-4BB2-A5F9-3ABD624B7C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267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4105" name="Rectangle 8">
            <a:extLst>
              <a:ext uri="{FF2B5EF4-FFF2-40B4-BE49-F238E27FC236}">
                <a16:creationId xmlns:a16="http://schemas.microsoft.com/office/drawing/2014/main" id="{89E634F7-3F36-44AA-B0FA-97B360B18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181600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hu-HU" u="sng">
                <a:sym typeface="Symbol" panose="05050102010706020507" pitchFamily="18" charset="2"/>
              </a:rPr>
              <a:t>OR:</a:t>
            </a:r>
            <a:r>
              <a:rPr lang="en-US" altLang="hu-HU">
                <a:sym typeface="Symbol" panose="05050102010706020507" pitchFamily="18" charset="2"/>
              </a:rPr>
              <a:t>  </a:t>
            </a:r>
            <a:r>
              <a:rPr lang="en-US" altLang="hu-HU" baseline="-25000">
                <a:sym typeface="Symbol" panose="05050102010706020507" pitchFamily="18" charset="2"/>
              </a:rPr>
              <a:t>B,D </a:t>
            </a:r>
            <a:r>
              <a:rPr lang="en-US" altLang="hu-HU">
                <a:sym typeface="Symbol" panose="05050102010706020507" pitchFamily="18" charset="2"/>
              </a:rPr>
              <a:t>[</a:t>
            </a:r>
            <a:r>
              <a:rPr lang="en-US" altLang="hu-HU" baseline="-25000">
                <a:sym typeface="Symbol" panose="05050102010706020507" pitchFamily="18" charset="2"/>
              </a:rPr>
              <a:t> </a:t>
            </a:r>
            <a:r>
              <a:rPr lang="en-US" altLang="hu-HU" sz="3600"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en-US" altLang="hu-HU" baseline="-25000">
                <a:sym typeface="Symbol" panose="05050102010706020507" pitchFamily="18" charset="2"/>
              </a:rPr>
              <a:t>R.A=“c” S.E=2  R.C = S.C</a:t>
            </a:r>
            <a:r>
              <a:rPr lang="en-US" altLang="hu-HU">
                <a:sym typeface="Symbol" panose="05050102010706020507" pitchFamily="18" charset="2"/>
              </a:rPr>
              <a:t> (RXS)]</a:t>
            </a:r>
            <a:endParaRPr lang="en-US" altLang="hu-HU">
              <a:latin typeface="Symbol" panose="05050102010706020507" pitchFamily="18" charset="2"/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1DBB8797-5353-4D9E-801A-E066442E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A30493-97C5-4560-A0F5-CCCBF1D0AF8B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hu-HU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560B1D2-F5F3-4EB4-A0DA-F7F916A39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 dirty="0">
                <a:solidFill>
                  <a:srgbClr val="FF0000"/>
                </a:solidFill>
              </a:rPr>
              <a:t>Another idea: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FD3A2B7-59A8-4C81-88C4-2AAD046F0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hu-HU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en-US" altLang="hu-HU">
                <a:sym typeface="Symbol" panose="05050102010706020507" pitchFamily="18" charset="2"/>
              </a:rPr>
              <a:t>				</a:t>
            </a:r>
            <a:r>
              <a:rPr lang="en-US" altLang="hu-HU" baseline="-25000">
                <a:sym typeface="Symbol" panose="05050102010706020507" pitchFamily="18" charset="2"/>
              </a:rPr>
              <a:t>B,D </a:t>
            </a:r>
            <a:endParaRPr lang="en-US" altLang="hu-HU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hu-HU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en-US" altLang="hu-HU" baseline="-25000">
                <a:sym typeface="Symbol" panose="05050102010706020507" pitchFamily="18" charset="2"/>
              </a:rPr>
              <a:t> 			</a:t>
            </a:r>
            <a:r>
              <a:rPr lang="en-US" altLang="hu-HU" sz="3600"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en-US" altLang="hu-HU" baseline="-25000">
                <a:sym typeface="Symbol" panose="05050102010706020507" pitchFamily="18" charset="2"/>
              </a:rPr>
              <a:t>R.A = “c”</a:t>
            </a:r>
            <a:r>
              <a:rPr lang="en-US" altLang="hu-HU" sz="3600" baseline="-25000">
                <a:sym typeface="Symbol" panose="05050102010706020507" pitchFamily="18" charset="2"/>
              </a:rPr>
              <a:t>	 </a:t>
            </a:r>
            <a:r>
              <a:rPr lang="en-US" altLang="hu-HU" sz="3600"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en-US" altLang="hu-HU" baseline="-25000">
                <a:sym typeface="Symbol" panose="05050102010706020507" pitchFamily="18" charset="2"/>
              </a:rPr>
              <a:t>S.E = 2</a:t>
            </a:r>
            <a:endParaRPr lang="en-US" altLang="hu-HU" sz="2400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hu-HU" sz="2400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			R		  S</a:t>
            </a:r>
            <a:endParaRPr lang="en-US" altLang="hu-HU" sz="2400" baseline="-25000">
              <a:sym typeface="Symbol" panose="05050102010706020507" pitchFamily="18" charset="2"/>
            </a:endParaRP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80D2C7A7-5246-40DD-A30C-9D4148106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676400"/>
            <a:ext cx="1524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hu-HU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Plan II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0A2737F2-02AD-4442-8F17-188A188B79A3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543300" y="2857500"/>
            <a:ext cx="304800" cy="533400"/>
          </a:xfrm>
          <a:prstGeom prst="flowChartCollat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E5FD2440-AA1B-4113-9022-95B2D5E4914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124700" y="2476500"/>
            <a:ext cx="304800" cy="533400"/>
          </a:xfrm>
          <a:prstGeom prst="flowChartCollat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E480F4D3-B58C-4B2F-A5A1-21CAB9C31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938" y="2971800"/>
            <a:ext cx="249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Times New Roman" panose="02020603050405020304" pitchFamily="18" charset="0"/>
              </a:rPr>
              <a:t>            natural join</a:t>
            </a:r>
          </a:p>
        </p:txBody>
      </p:sp>
      <p:sp>
        <p:nvSpPr>
          <p:cNvPr id="5129" name="Line 10">
            <a:extLst>
              <a:ext uri="{FF2B5EF4-FFF2-40B4-BE49-F238E27FC236}">
                <a16:creationId xmlns:a16="http://schemas.microsoft.com/office/drawing/2014/main" id="{3970522E-FCD7-46A8-A851-38CB83FFD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667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30" name="Line 11">
            <a:extLst>
              <a:ext uri="{FF2B5EF4-FFF2-40B4-BE49-F238E27FC236}">
                <a16:creationId xmlns:a16="http://schemas.microsoft.com/office/drawing/2014/main" id="{447531CE-FCCE-4DC2-AAF1-723A259282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32766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31" name="Line 12">
            <a:extLst>
              <a:ext uri="{FF2B5EF4-FFF2-40B4-BE49-F238E27FC236}">
                <a16:creationId xmlns:a16="http://schemas.microsoft.com/office/drawing/2014/main" id="{9E3EF081-456C-4317-B748-248E96CE95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200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32" name="Line 13">
            <a:extLst>
              <a:ext uri="{FF2B5EF4-FFF2-40B4-BE49-F238E27FC236}">
                <a16:creationId xmlns:a16="http://schemas.microsoft.com/office/drawing/2014/main" id="{A744DD2D-CCE2-459F-B404-7284ED923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4038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5133" name="Line 14">
            <a:extLst>
              <a:ext uri="{FF2B5EF4-FFF2-40B4-BE49-F238E27FC236}">
                <a16:creationId xmlns:a16="http://schemas.microsoft.com/office/drawing/2014/main" id="{1DE20190-E204-408E-8A16-57D6DE463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038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929DE31F-9010-4AD0-BC1B-3372028F4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D4AB43-EAF4-4358-B887-364FFD8E3CF8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hu-HU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02492B3-3084-4956-BF5E-5DF1356B3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altLang="hu-HU" sz="3600" u="sng" dirty="0">
                <a:solidFill>
                  <a:srgbClr val="FF0000"/>
                </a:solidFill>
              </a:rPr>
              <a:t>Plan III </a:t>
            </a:r>
            <a:br>
              <a:rPr lang="en-US" altLang="hu-HU" sz="3600" u="sng" dirty="0"/>
            </a:br>
            <a:endParaRPr lang="en-US" altLang="hu-HU" sz="3600" dirty="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1DD04FC5-971C-412D-A7B0-A857AB163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274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hu-HU" dirty="0"/>
              <a:t>Use R.A and S.C Indexes</a:t>
            </a:r>
          </a:p>
          <a:p>
            <a:pPr eaLnBrk="1" hangingPunct="1">
              <a:buFontTx/>
              <a:buNone/>
            </a:pPr>
            <a:r>
              <a:rPr lang="en-US" altLang="hu-HU" dirty="0"/>
              <a:t>	(1) Use R.A index to select R tuples 		  with R.A = “c”</a:t>
            </a:r>
          </a:p>
          <a:p>
            <a:pPr eaLnBrk="1" hangingPunct="1">
              <a:buFontTx/>
              <a:buNone/>
            </a:pPr>
            <a:r>
              <a:rPr lang="en-US" altLang="hu-HU" dirty="0"/>
              <a:t>	(2) For each R.C value found, use S.C		  index to find matching tuples</a:t>
            </a:r>
            <a:endParaRPr lang="en-US" altLang="hu-HU" sz="2400" dirty="0"/>
          </a:p>
        </p:txBody>
      </p:sp>
      <p:sp>
        <p:nvSpPr>
          <p:cNvPr id="6149" name="Rectangle 4">
            <a:extLst>
              <a:ext uri="{FF2B5EF4-FFF2-40B4-BE49-F238E27FC236}">
                <a16:creationId xmlns:a16="http://schemas.microsoft.com/office/drawing/2014/main" id="{F748A095-F199-4C8B-A83F-4AADB746B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86200"/>
            <a:ext cx="7772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hu-HU"/>
              <a:t>	(3) Eliminate S tuples S.E </a:t>
            </a:r>
            <a:r>
              <a:rPr lang="en-US" altLang="hu-HU">
                <a:sym typeface="Symbol" panose="05050102010706020507" pitchFamily="18" charset="2"/>
              </a:rPr>
              <a:t> 2</a:t>
            </a:r>
          </a:p>
          <a:p>
            <a:pPr eaLnBrk="1" hangingPunct="1">
              <a:buFontTx/>
              <a:buNone/>
            </a:pPr>
            <a:r>
              <a:rPr lang="en-US" altLang="hu-HU">
                <a:sym typeface="Symbol" panose="05050102010706020507" pitchFamily="18" charset="2"/>
              </a:rPr>
              <a:t>	(4) Join matching R,S tuples, project 	</a:t>
            </a:r>
          </a:p>
          <a:p>
            <a:pPr eaLnBrk="1" hangingPunct="1">
              <a:buFontTx/>
              <a:buNone/>
            </a:pPr>
            <a:r>
              <a:rPr lang="en-US" altLang="hu-HU">
                <a:sym typeface="Symbol" panose="05050102010706020507" pitchFamily="18" charset="2"/>
              </a:rPr>
              <a:t>		  B,D attributes and place in result</a:t>
            </a:r>
            <a:endParaRPr lang="en-US" altLang="hu-HU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4C4442FA-08DF-4012-A2E6-5636047CD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E1167C-FFDA-4310-86D6-AB5EDE8D2D18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hu-HU" sz="1400"/>
          </a:p>
        </p:txBody>
      </p:sp>
      <p:grpSp>
        <p:nvGrpSpPr>
          <p:cNvPr id="7171" name="Group 2">
            <a:extLst>
              <a:ext uri="{FF2B5EF4-FFF2-40B4-BE49-F238E27FC236}">
                <a16:creationId xmlns:a16="http://schemas.microsoft.com/office/drawing/2014/main" id="{38DFCAC3-FD4A-4E48-BA14-084E87905F1A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939800"/>
            <a:ext cx="1295400" cy="3581400"/>
            <a:chOff x="432" y="384"/>
            <a:chExt cx="816" cy="2256"/>
          </a:xfrm>
        </p:grpSpPr>
        <p:sp>
          <p:nvSpPr>
            <p:cNvPr id="7193" name="Line 3">
              <a:extLst>
                <a:ext uri="{FF2B5EF4-FFF2-40B4-BE49-F238E27FC236}">
                  <a16:creationId xmlns:a16="http://schemas.microsoft.com/office/drawing/2014/main" id="{3D74683E-8A24-4CDD-89BD-5CB1DDC154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84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194" name="Line 4">
              <a:extLst>
                <a:ext uri="{FF2B5EF4-FFF2-40B4-BE49-F238E27FC236}">
                  <a16:creationId xmlns:a16="http://schemas.microsoft.com/office/drawing/2014/main" id="{3E17A5CA-F677-4263-BD56-6D4C94F7D7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720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195" name="Line 5">
              <a:extLst>
                <a:ext uri="{FF2B5EF4-FFF2-40B4-BE49-F238E27FC236}">
                  <a16:creationId xmlns:a16="http://schemas.microsoft.com/office/drawing/2014/main" id="{9C85C61B-AB05-4315-81BE-F43C2F069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196" name="Line 6">
              <a:extLst>
                <a:ext uri="{FF2B5EF4-FFF2-40B4-BE49-F238E27FC236}">
                  <a16:creationId xmlns:a16="http://schemas.microsoft.com/office/drawing/2014/main" id="{B82E43FE-A5B6-4574-925E-2AC1EEB62B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197" name="Line 7">
              <a:extLst>
                <a:ext uri="{FF2B5EF4-FFF2-40B4-BE49-F238E27FC236}">
                  <a16:creationId xmlns:a16="http://schemas.microsoft.com/office/drawing/2014/main" id="{7349AEAE-31E3-4DEE-A672-DC25C1B5D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7198" name="Line 8">
              <a:extLst>
                <a:ext uri="{FF2B5EF4-FFF2-40B4-BE49-F238E27FC236}">
                  <a16:creationId xmlns:a16="http://schemas.microsoft.com/office/drawing/2014/main" id="{32B059E8-DF87-4E19-B4F6-862EAB3724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7172" name="Line 10">
            <a:extLst>
              <a:ext uri="{FF2B5EF4-FFF2-40B4-BE49-F238E27FC236}">
                <a16:creationId xmlns:a16="http://schemas.microsoft.com/office/drawing/2014/main" id="{955BE53C-A161-40BE-93B6-1F235B2214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01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73" name="Line 11">
            <a:extLst>
              <a:ext uri="{FF2B5EF4-FFF2-40B4-BE49-F238E27FC236}">
                <a16:creationId xmlns:a16="http://schemas.microsoft.com/office/drawing/2014/main" id="{57CF64EE-32D9-4730-81DE-2BC8C1FB0C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473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74" name="Line 12">
            <a:extLst>
              <a:ext uri="{FF2B5EF4-FFF2-40B4-BE49-F238E27FC236}">
                <a16:creationId xmlns:a16="http://schemas.microsoft.com/office/drawing/2014/main" id="{117BBB74-3893-4EA8-A6C8-DBBEADD79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75" name="Line 13">
            <a:extLst>
              <a:ext uri="{FF2B5EF4-FFF2-40B4-BE49-F238E27FC236}">
                <a16:creationId xmlns:a16="http://schemas.microsoft.com/office/drawing/2014/main" id="{6E812318-4BAD-42D1-B51F-9BB274BBBFF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76" name="Line 14">
            <a:extLst>
              <a:ext uri="{FF2B5EF4-FFF2-40B4-BE49-F238E27FC236}">
                <a16:creationId xmlns:a16="http://schemas.microsoft.com/office/drawing/2014/main" id="{7FD738AF-DE48-42D9-9F92-C01A331F06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77" name="Line 15">
            <a:extLst>
              <a:ext uri="{FF2B5EF4-FFF2-40B4-BE49-F238E27FC236}">
                <a16:creationId xmlns:a16="http://schemas.microsoft.com/office/drawing/2014/main" id="{B3FDC9D8-968A-4A99-B090-358964A78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78" name="Text Box 16">
            <a:extLst>
              <a:ext uri="{FF2B5EF4-FFF2-40B4-BE49-F238E27FC236}">
                <a16:creationId xmlns:a16="http://schemas.microsoft.com/office/drawing/2014/main" id="{5223C354-CC9A-4245-9989-573981EAF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1000"/>
            <a:ext cx="6170613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   R					        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A  B  C	</a:t>
            </a:r>
            <a:r>
              <a:rPr lang="en-US" altLang="hu-HU" sz="2800">
                <a:sym typeface="Symbol" panose="05050102010706020507" pitchFamily="18" charset="2"/>
              </a:rPr>
              <a:t>			    </a:t>
            </a:r>
            <a:r>
              <a:rPr lang="en-US" altLang="hu-HU" sz="2400">
                <a:sym typeface="Symbol" panose="05050102010706020507" pitchFamily="18" charset="2"/>
              </a:rPr>
              <a:t>C  D  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a  1  10             			    10  x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b  1  20				    20  y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c  2  10		       		    30  z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d  2  35		       		    40  x 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e  3  45                                         50  y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	</a:t>
            </a:r>
            <a:endParaRPr lang="en-US" altLang="hu-HU" sz="2800">
              <a:latin typeface="Symbol" panose="05050102010706020507" pitchFamily="18" charset="2"/>
              <a:sym typeface="Symbol" panose="05050102010706020507" pitchFamily="18" charset="2"/>
            </a:endParaRPr>
          </a:p>
        </p:txBody>
      </p:sp>
      <p:sp>
        <p:nvSpPr>
          <p:cNvPr id="7179" name="AutoShape 17">
            <a:extLst>
              <a:ext uri="{FF2B5EF4-FFF2-40B4-BE49-F238E27FC236}">
                <a16:creationId xmlns:a16="http://schemas.microsoft.com/office/drawing/2014/main" id="{89C1E525-248A-4F64-8A91-A2673E3F88D1}"/>
              </a:ext>
            </a:extLst>
          </p:cNvPr>
          <p:cNvSpPr>
            <a:spLocks noChangeArrowheads="1"/>
          </p:cNvSpPr>
          <p:nvPr/>
        </p:nvSpPr>
        <p:spPr bwMode="auto">
          <a:xfrm rot="2475661">
            <a:off x="5334000" y="939800"/>
            <a:ext cx="609600" cy="6858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7180" name="AutoShape 18">
            <a:extLst>
              <a:ext uri="{FF2B5EF4-FFF2-40B4-BE49-F238E27FC236}">
                <a16:creationId xmlns:a16="http://schemas.microsoft.com/office/drawing/2014/main" id="{CD6D1DE3-91D6-4DF2-987E-16B1340FE57E}"/>
              </a:ext>
            </a:extLst>
          </p:cNvPr>
          <p:cNvSpPr>
            <a:spLocks noChangeArrowheads="1"/>
          </p:cNvSpPr>
          <p:nvPr/>
        </p:nvSpPr>
        <p:spPr bwMode="auto">
          <a:xfrm rot="19124339" flipH="1">
            <a:off x="2895600" y="1016000"/>
            <a:ext cx="609600" cy="6858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2400">
              <a:latin typeface="Times New Roman" panose="02020603050405020304" pitchFamily="18" charset="0"/>
            </a:endParaRPr>
          </a:p>
        </p:txBody>
      </p:sp>
      <p:sp>
        <p:nvSpPr>
          <p:cNvPr id="7181" name="Text Box 19">
            <a:extLst>
              <a:ext uri="{FF2B5EF4-FFF2-40B4-BE49-F238E27FC236}">
                <a16:creationId xmlns:a16="http://schemas.microsoft.com/office/drawing/2014/main" id="{937BCCB6-DBBC-432F-B114-4BBE92B70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711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 b="1">
                <a:latin typeface="Times New Roman" panose="02020603050405020304" pitchFamily="18" charset="0"/>
              </a:rPr>
              <a:t>A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7182" name="Text Box 20">
            <a:extLst>
              <a:ext uri="{FF2B5EF4-FFF2-40B4-BE49-F238E27FC236}">
                <a16:creationId xmlns:a16="http://schemas.microsoft.com/office/drawing/2014/main" id="{6D6F007F-6669-45B7-929E-B6DEED26C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711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 b="1">
                <a:latin typeface="Times New Roman" panose="02020603050405020304" pitchFamily="18" charset="0"/>
              </a:rPr>
              <a:t>C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7183" name="Text Box 21">
            <a:extLst>
              <a:ext uri="{FF2B5EF4-FFF2-40B4-BE49-F238E27FC236}">
                <a16:creationId xmlns:a16="http://schemas.microsoft.com/office/drawing/2014/main" id="{83C007C8-0E06-40A5-A0FD-BFF02954F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0922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Times New Roman" panose="02020603050405020304" pitchFamily="18" charset="0"/>
              </a:rPr>
              <a:t>I</a:t>
            </a:r>
            <a:r>
              <a:rPr lang="en-US" altLang="hu-HU" sz="1800">
                <a:latin typeface="Times New Roman" panose="02020603050405020304" pitchFamily="18" charset="0"/>
              </a:rPr>
              <a:t>1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7184" name="Text Box 22">
            <a:extLst>
              <a:ext uri="{FF2B5EF4-FFF2-40B4-BE49-F238E27FC236}">
                <a16:creationId xmlns:a16="http://schemas.microsoft.com/office/drawing/2014/main" id="{71507415-C607-4A3D-AC3A-4750A5743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0922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Times New Roman" panose="02020603050405020304" pitchFamily="18" charset="0"/>
              </a:rPr>
              <a:t>I</a:t>
            </a:r>
            <a:r>
              <a:rPr lang="en-US" altLang="hu-HU" sz="1800">
                <a:latin typeface="Times New Roman" panose="02020603050405020304" pitchFamily="18" charset="0"/>
              </a:rPr>
              <a:t>2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7185" name="Line 23">
            <a:extLst>
              <a:ext uri="{FF2B5EF4-FFF2-40B4-BE49-F238E27FC236}">
                <a16:creationId xmlns:a16="http://schemas.microsoft.com/office/drawing/2014/main" id="{4C7E9F09-1ABE-4E93-B137-3EC52F8BA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397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86" name="Line 24">
            <a:extLst>
              <a:ext uri="{FF2B5EF4-FFF2-40B4-BE49-F238E27FC236}">
                <a16:creationId xmlns:a16="http://schemas.microsoft.com/office/drawing/2014/main" id="{78EA771B-696D-40A9-8DA8-C028C442E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1320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87" name="Line 25">
            <a:extLst>
              <a:ext uri="{FF2B5EF4-FFF2-40B4-BE49-F238E27FC236}">
                <a16:creationId xmlns:a16="http://schemas.microsoft.com/office/drawing/2014/main" id="{6BFAD638-9DC7-4305-B139-6E1CCB7781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1397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7188" name="Line 26">
            <a:extLst>
              <a:ext uri="{FF2B5EF4-FFF2-40B4-BE49-F238E27FC236}">
                <a16:creationId xmlns:a16="http://schemas.microsoft.com/office/drawing/2014/main" id="{4E006C01-176D-40AB-B257-6A9A9B6C63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397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grpSp>
        <p:nvGrpSpPr>
          <p:cNvPr id="7189" name="Group 41">
            <a:extLst>
              <a:ext uri="{FF2B5EF4-FFF2-40B4-BE49-F238E27FC236}">
                <a16:creationId xmlns:a16="http://schemas.microsoft.com/office/drawing/2014/main" id="{0E252D64-AE3A-490D-B3A5-9F36AE8637A8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685800"/>
            <a:ext cx="1601788" cy="1676400"/>
            <a:chOff x="1824" y="432"/>
            <a:chExt cx="1009" cy="1056"/>
          </a:xfrm>
        </p:grpSpPr>
        <p:sp>
          <p:nvSpPr>
            <p:cNvPr id="7190" name="Text Box 27">
              <a:extLst>
                <a:ext uri="{FF2B5EF4-FFF2-40B4-BE49-F238E27FC236}">
                  <a16:creationId xmlns:a16="http://schemas.microsoft.com/office/drawing/2014/main" id="{D7AEA53C-FC5E-48CD-AFD2-1434FC3186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4" y="432"/>
              <a:ext cx="4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rgbClr val="FF0000"/>
                  </a:solidFill>
                </a:rPr>
                <a:t>=“c”</a:t>
              </a:r>
              <a:endParaRPr lang="en-US" altLang="hu-HU" sz="2400"/>
            </a:p>
          </p:txBody>
        </p:sp>
        <p:sp>
          <p:nvSpPr>
            <p:cNvPr id="7191" name="Text Box 28">
              <a:extLst>
                <a:ext uri="{FF2B5EF4-FFF2-40B4-BE49-F238E27FC236}">
                  <a16:creationId xmlns:a16="http://schemas.microsoft.com/office/drawing/2014/main" id="{3D10ED96-466C-455A-8843-B231F03B3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200"/>
              <a:ext cx="9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rgbClr val="FF0000"/>
                  </a:solidFill>
                </a:rPr>
                <a:t>&lt;c,2,10&gt;</a:t>
              </a:r>
              <a:endParaRPr lang="en-US" altLang="hu-HU" sz="2400"/>
            </a:p>
          </p:txBody>
        </p:sp>
        <p:sp>
          <p:nvSpPr>
            <p:cNvPr id="7192" name="Freeform 29">
              <a:extLst>
                <a:ext uri="{FF2B5EF4-FFF2-40B4-BE49-F238E27FC236}">
                  <a16:creationId xmlns:a16="http://schemas.microsoft.com/office/drawing/2014/main" id="{685EDD7D-E61E-4687-8522-ED247A8F60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2" y="1026"/>
              <a:ext cx="65" cy="210"/>
            </a:xfrm>
            <a:custGeom>
              <a:avLst/>
              <a:gdLst>
                <a:gd name="T0" fmla="*/ 0 w 65"/>
                <a:gd name="T1" fmla="*/ 0 h 210"/>
                <a:gd name="T2" fmla="*/ 65 w 65"/>
                <a:gd name="T3" fmla="*/ 210 h 210"/>
                <a:gd name="T4" fmla="*/ 0 60000 65536"/>
                <a:gd name="T5" fmla="*/ 0 60000 65536"/>
                <a:gd name="T6" fmla="*/ 0 w 65"/>
                <a:gd name="T7" fmla="*/ 0 h 210"/>
                <a:gd name="T8" fmla="*/ 65 w 65"/>
                <a:gd name="T9" fmla="*/ 210 h 2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" h="210">
                  <a:moveTo>
                    <a:pt x="0" y="0"/>
                  </a:moveTo>
                  <a:cubicBezTo>
                    <a:pt x="56" y="56"/>
                    <a:pt x="65" y="133"/>
                    <a:pt x="65" y="210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0CC4F5F8-F8F4-481D-8981-671BB6D4C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860F54-DCDB-474F-B410-2F2000BA3F04}" type="slidenum">
              <a:rPr lang="en-US" altLang="hu-HU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hu-HU" sz="1400"/>
          </a:p>
        </p:txBody>
      </p:sp>
      <p:grpSp>
        <p:nvGrpSpPr>
          <p:cNvPr id="8195" name="Group 2">
            <a:extLst>
              <a:ext uri="{FF2B5EF4-FFF2-40B4-BE49-F238E27FC236}">
                <a16:creationId xmlns:a16="http://schemas.microsoft.com/office/drawing/2014/main" id="{B1BCB26E-2B73-4D7A-8DF8-9C352D7CA553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939800"/>
            <a:ext cx="1295400" cy="3581400"/>
            <a:chOff x="432" y="384"/>
            <a:chExt cx="816" cy="2256"/>
          </a:xfrm>
        </p:grpSpPr>
        <p:sp>
          <p:nvSpPr>
            <p:cNvPr id="8222" name="Line 3">
              <a:extLst>
                <a:ext uri="{FF2B5EF4-FFF2-40B4-BE49-F238E27FC236}">
                  <a16:creationId xmlns:a16="http://schemas.microsoft.com/office/drawing/2014/main" id="{287AF6B4-51EE-4FB4-BD46-303CB54F3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84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23" name="Line 4">
              <a:extLst>
                <a:ext uri="{FF2B5EF4-FFF2-40B4-BE49-F238E27FC236}">
                  <a16:creationId xmlns:a16="http://schemas.microsoft.com/office/drawing/2014/main" id="{6B4450B8-84B0-444B-9D72-A0A6A5837E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720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24" name="Line 5">
              <a:extLst>
                <a:ext uri="{FF2B5EF4-FFF2-40B4-BE49-F238E27FC236}">
                  <a16:creationId xmlns:a16="http://schemas.microsoft.com/office/drawing/2014/main" id="{ACF38C88-0CE3-4B02-9374-CE425AD786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25" name="Line 6">
              <a:extLst>
                <a:ext uri="{FF2B5EF4-FFF2-40B4-BE49-F238E27FC236}">
                  <a16:creationId xmlns:a16="http://schemas.microsoft.com/office/drawing/2014/main" id="{776C2BE4-6273-4662-BA32-0A46BC26C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26" name="Line 7">
              <a:extLst>
                <a:ext uri="{FF2B5EF4-FFF2-40B4-BE49-F238E27FC236}">
                  <a16:creationId xmlns:a16="http://schemas.microsoft.com/office/drawing/2014/main" id="{C74B49DE-CDF4-4B38-8687-8472AB2B3B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27" name="Line 8">
              <a:extLst>
                <a:ext uri="{FF2B5EF4-FFF2-40B4-BE49-F238E27FC236}">
                  <a16:creationId xmlns:a16="http://schemas.microsoft.com/office/drawing/2014/main" id="{E68632B8-FAC7-429F-8B51-B269D3B53F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384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8196" name="Line 10">
            <a:extLst>
              <a:ext uri="{FF2B5EF4-FFF2-40B4-BE49-F238E27FC236}">
                <a16:creationId xmlns:a16="http://schemas.microsoft.com/office/drawing/2014/main" id="{1C154FC2-08FA-49FB-AE3B-38DDC3FC42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01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197" name="Line 11">
            <a:extLst>
              <a:ext uri="{FF2B5EF4-FFF2-40B4-BE49-F238E27FC236}">
                <a16:creationId xmlns:a16="http://schemas.microsoft.com/office/drawing/2014/main" id="{999B9DAF-DCEE-48F6-8028-83BFA4D67C3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473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198" name="Line 12">
            <a:extLst>
              <a:ext uri="{FF2B5EF4-FFF2-40B4-BE49-F238E27FC236}">
                <a16:creationId xmlns:a16="http://schemas.microsoft.com/office/drawing/2014/main" id="{1FD0C5D7-F4F3-4983-B8C3-3C54AF44EFD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199" name="Line 13">
            <a:extLst>
              <a:ext uri="{FF2B5EF4-FFF2-40B4-BE49-F238E27FC236}">
                <a16:creationId xmlns:a16="http://schemas.microsoft.com/office/drawing/2014/main" id="{37257EEA-39A4-4119-BE2F-912F5529C0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00" name="Line 14">
            <a:extLst>
              <a:ext uri="{FF2B5EF4-FFF2-40B4-BE49-F238E27FC236}">
                <a16:creationId xmlns:a16="http://schemas.microsoft.com/office/drawing/2014/main" id="{CBA9EA0C-BE88-4AD9-BE5C-4A02269B87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01" name="Line 15">
            <a:extLst>
              <a:ext uri="{FF2B5EF4-FFF2-40B4-BE49-F238E27FC236}">
                <a16:creationId xmlns:a16="http://schemas.microsoft.com/office/drawing/2014/main" id="{9850F3F7-8C0C-4CFC-A092-B3F3957394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0160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02" name="Text Box 16">
            <a:extLst>
              <a:ext uri="{FF2B5EF4-FFF2-40B4-BE49-F238E27FC236}">
                <a16:creationId xmlns:a16="http://schemas.microsoft.com/office/drawing/2014/main" id="{3EE7A004-FA74-40C2-84AA-E9A4C392D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1000"/>
            <a:ext cx="6170613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   R					        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/>
              <a:t>A  B  C	</a:t>
            </a:r>
            <a:r>
              <a:rPr lang="en-US" altLang="hu-HU" sz="2800">
                <a:sym typeface="Symbol" panose="05050102010706020507" pitchFamily="18" charset="2"/>
              </a:rPr>
              <a:t>			    </a:t>
            </a:r>
            <a:r>
              <a:rPr lang="en-US" altLang="hu-HU" sz="2400">
                <a:sym typeface="Symbol" panose="05050102010706020507" pitchFamily="18" charset="2"/>
              </a:rPr>
              <a:t>C  D  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a  1  10             			    10  x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b  1  20				    20  y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c  2  10		       		    30  z 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d  2  35		       		    40  x 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e  3  45                                         50  y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sym typeface="Symbol" panose="05050102010706020507" pitchFamily="18" charset="2"/>
              </a:rPr>
              <a:t>	</a:t>
            </a:r>
            <a:endParaRPr lang="en-US" altLang="hu-HU" sz="2800">
              <a:latin typeface="Symbol" panose="05050102010706020507" pitchFamily="18" charset="2"/>
              <a:sym typeface="Symbol" panose="05050102010706020507" pitchFamily="18" charset="2"/>
            </a:endParaRPr>
          </a:p>
        </p:txBody>
      </p:sp>
      <p:sp>
        <p:nvSpPr>
          <p:cNvPr id="8203" name="AutoShape 17">
            <a:extLst>
              <a:ext uri="{FF2B5EF4-FFF2-40B4-BE49-F238E27FC236}">
                <a16:creationId xmlns:a16="http://schemas.microsoft.com/office/drawing/2014/main" id="{22E325BA-8FBA-49B8-BE88-7DD1547BE564}"/>
              </a:ext>
            </a:extLst>
          </p:cNvPr>
          <p:cNvSpPr>
            <a:spLocks noChangeArrowheads="1"/>
          </p:cNvSpPr>
          <p:nvPr/>
        </p:nvSpPr>
        <p:spPr bwMode="auto">
          <a:xfrm rot="2475661">
            <a:off x="5334000" y="939800"/>
            <a:ext cx="609600" cy="6858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2400"/>
          </a:p>
        </p:txBody>
      </p:sp>
      <p:sp>
        <p:nvSpPr>
          <p:cNvPr id="8204" name="AutoShape 18">
            <a:extLst>
              <a:ext uri="{FF2B5EF4-FFF2-40B4-BE49-F238E27FC236}">
                <a16:creationId xmlns:a16="http://schemas.microsoft.com/office/drawing/2014/main" id="{D7D1F590-48A9-447A-AEF9-8C6DBFEC2F55}"/>
              </a:ext>
            </a:extLst>
          </p:cNvPr>
          <p:cNvSpPr>
            <a:spLocks noChangeArrowheads="1"/>
          </p:cNvSpPr>
          <p:nvPr/>
        </p:nvSpPr>
        <p:spPr bwMode="auto">
          <a:xfrm rot="19124339" flipH="1">
            <a:off x="2895600" y="1016000"/>
            <a:ext cx="609600" cy="6858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2400">
              <a:latin typeface="Times New Roman" panose="02020603050405020304" pitchFamily="18" charset="0"/>
            </a:endParaRPr>
          </a:p>
        </p:txBody>
      </p:sp>
      <p:sp>
        <p:nvSpPr>
          <p:cNvPr id="8205" name="Text Box 19">
            <a:extLst>
              <a:ext uri="{FF2B5EF4-FFF2-40B4-BE49-F238E27FC236}">
                <a16:creationId xmlns:a16="http://schemas.microsoft.com/office/drawing/2014/main" id="{07FBB32F-CF8F-4778-BE42-DD9AA8E7E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711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 b="1">
                <a:latin typeface="Times New Roman" panose="02020603050405020304" pitchFamily="18" charset="0"/>
              </a:rPr>
              <a:t>A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8206" name="Text Box 20">
            <a:extLst>
              <a:ext uri="{FF2B5EF4-FFF2-40B4-BE49-F238E27FC236}">
                <a16:creationId xmlns:a16="http://schemas.microsoft.com/office/drawing/2014/main" id="{9C9E9E3A-8CE1-421C-9056-EE407B7DD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711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 b="1">
                <a:latin typeface="Times New Roman" panose="02020603050405020304" pitchFamily="18" charset="0"/>
              </a:rPr>
              <a:t>C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8207" name="Text Box 21">
            <a:extLst>
              <a:ext uri="{FF2B5EF4-FFF2-40B4-BE49-F238E27FC236}">
                <a16:creationId xmlns:a16="http://schemas.microsoft.com/office/drawing/2014/main" id="{28B87D9A-61F4-4E73-8476-AA7A6ED53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0922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Times New Roman" panose="02020603050405020304" pitchFamily="18" charset="0"/>
              </a:rPr>
              <a:t>I</a:t>
            </a:r>
            <a:r>
              <a:rPr lang="en-US" altLang="hu-HU" sz="1800">
                <a:latin typeface="Times New Roman" panose="02020603050405020304" pitchFamily="18" charset="0"/>
              </a:rPr>
              <a:t>1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8208" name="Text Box 22">
            <a:extLst>
              <a:ext uri="{FF2B5EF4-FFF2-40B4-BE49-F238E27FC236}">
                <a16:creationId xmlns:a16="http://schemas.microsoft.com/office/drawing/2014/main" id="{B2338088-0B2A-436F-A05A-C445C5064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092200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hu-HU" sz="2400">
                <a:latin typeface="Times New Roman" panose="02020603050405020304" pitchFamily="18" charset="0"/>
              </a:rPr>
              <a:t>I</a:t>
            </a:r>
            <a:r>
              <a:rPr lang="en-US" altLang="hu-HU" sz="1800">
                <a:latin typeface="Times New Roman" panose="02020603050405020304" pitchFamily="18" charset="0"/>
              </a:rPr>
              <a:t>2</a:t>
            </a:r>
            <a:endParaRPr lang="en-US" altLang="hu-HU" sz="2400">
              <a:latin typeface="Times New Roman" panose="02020603050405020304" pitchFamily="18" charset="0"/>
            </a:endParaRPr>
          </a:p>
        </p:txBody>
      </p:sp>
      <p:sp>
        <p:nvSpPr>
          <p:cNvPr id="8209" name="Line 23">
            <a:extLst>
              <a:ext uri="{FF2B5EF4-FFF2-40B4-BE49-F238E27FC236}">
                <a16:creationId xmlns:a16="http://schemas.microsoft.com/office/drawing/2014/main" id="{A3E6EE98-DD94-4229-9B8B-AC37D697E0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397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10" name="Line 24">
            <a:extLst>
              <a:ext uri="{FF2B5EF4-FFF2-40B4-BE49-F238E27FC236}">
                <a16:creationId xmlns:a16="http://schemas.microsoft.com/office/drawing/2014/main" id="{267E802D-6164-45AE-A268-56418A7857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1320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11" name="Line 25">
            <a:extLst>
              <a:ext uri="{FF2B5EF4-FFF2-40B4-BE49-F238E27FC236}">
                <a16:creationId xmlns:a16="http://schemas.microsoft.com/office/drawing/2014/main" id="{DADD5356-E00C-46BF-B41C-A0F0B9F911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1397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8212" name="Line 26">
            <a:extLst>
              <a:ext uri="{FF2B5EF4-FFF2-40B4-BE49-F238E27FC236}">
                <a16:creationId xmlns:a16="http://schemas.microsoft.com/office/drawing/2014/main" id="{20871FAE-6367-4939-8384-96A2E8977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397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hu-HU"/>
          </a:p>
        </p:txBody>
      </p:sp>
      <p:grpSp>
        <p:nvGrpSpPr>
          <p:cNvPr id="8213" name="Group 41">
            <a:extLst>
              <a:ext uri="{FF2B5EF4-FFF2-40B4-BE49-F238E27FC236}">
                <a16:creationId xmlns:a16="http://schemas.microsoft.com/office/drawing/2014/main" id="{C8D631A9-C0E0-40C3-9C73-1A565B413AE4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685800"/>
            <a:ext cx="1601788" cy="1676400"/>
            <a:chOff x="1824" y="432"/>
            <a:chExt cx="1009" cy="1056"/>
          </a:xfrm>
        </p:grpSpPr>
        <p:sp>
          <p:nvSpPr>
            <p:cNvPr id="8219" name="Text Box 27">
              <a:extLst>
                <a:ext uri="{FF2B5EF4-FFF2-40B4-BE49-F238E27FC236}">
                  <a16:creationId xmlns:a16="http://schemas.microsoft.com/office/drawing/2014/main" id="{8A4DCEEE-5691-4DD0-A2EB-4BF1E7C16D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4" y="432"/>
              <a:ext cx="4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rgbClr val="FF0000"/>
                  </a:solidFill>
                </a:rPr>
                <a:t>=“c”</a:t>
              </a:r>
              <a:endParaRPr lang="en-US" altLang="hu-HU" sz="2400"/>
            </a:p>
          </p:txBody>
        </p:sp>
        <p:sp>
          <p:nvSpPr>
            <p:cNvPr id="8220" name="Text Box 28">
              <a:extLst>
                <a:ext uri="{FF2B5EF4-FFF2-40B4-BE49-F238E27FC236}">
                  <a16:creationId xmlns:a16="http://schemas.microsoft.com/office/drawing/2014/main" id="{EBDC6A37-920C-4AB5-9F4F-01DDC778C9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200"/>
              <a:ext cx="9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rgbClr val="FF0000"/>
                  </a:solidFill>
                </a:rPr>
                <a:t>&lt;c,2,10&gt;</a:t>
              </a:r>
              <a:endParaRPr lang="en-US" altLang="hu-HU" sz="2400"/>
            </a:p>
          </p:txBody>
        </p:sp>
        <p:sp>
          <p:nvSpPr>
            <p:cNvPr id="8221" name="Freeform 29">
              <a:extLst>
                <a:ext uri="{FF2B5EF4-FFF2-40B4-BE49-F238E27FC236}">
                  <a16:creationId xmlns:a16="http://schemas.microsoft.com/office/drawing/2014/main" id="{CCD97110-9479-45FA-9FBA-4D43BE6E29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2" y="1026"/>
              <a:ext cx="65" cy="210"/>
            </a:xfrm>
            <a:custGeom>
              <a:avLst/>
              <a:gdLst>
                <a:gd name="T0" fmla="*/ 0 w 65"/>
                <a:gd name="T1" fmla="*/ 0 h 210"/>
                <a:gd name="T2" fmla="*/ 65 w 65"/>
                <a:gd name="T3" fmla="*/ 210 h 210"/>
                <a:gd name="T4" fmla="*/ 0 60000 65536"/>
                <a:gd name="T5" fmla="*/ 0 60000 65536"/>
                <a:gd name="T6" fmla="*/ 0 w 65"/>
                <a:gd name="T7" fmla="*/ 0 h 210"/>
                <a:gd name="T8" fmla="*/ 65 w 65"/>
                <a:gd name="T9" fmla="*/ 210 h 2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" h="210">
                  <a:moveTo>
                    <a:pt x="0" y="0"/>
                  </a:moveTo>
                  <a:cubicBezTo>
                    <a:pt x="56" y="56"/>
                    <a:pt x="65" y="133"/>
                    <a:pt x="65" y="210"/>
                  </a:cubicBez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  <p:grpSp>
        <p:nvGrpSpPr>
          <p:cNvPr id="8214" name="Group 42">
            <a:extLst>
              <a:ext uri="{FF2B5EF4-FFF2-40B4-BE49-F238E27FC236}">
                <a16:creationId xmlns:a16="http://schemas.microsoft.com/office/drawing/2014/main" id="{3B4FAE59-C08E-40D2-9765-E785BDF5A109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316038"/>
            <a:ext cx="2214563" cy="1169987"/>
            <a:chOff x="2304" y="829"/>
            <a:chExt cx="1395" cy="737"/>
          </a:xfrm>
        </p:grpSpPr>
        <p:sp>
          <p:nvSpPr>
            <p:cNvPr id="8215" name="Oval 30">
              <a:extLst>
                <a:ext uri="{FF2B5EF4-FFF2-40B4-BE49-F238E27FC236}">
                  <a16:creationId xmlns:a16="http://schemas.microsoft.com/office/drawing/2014/main" id="{7E33D64E-B2FC-44F6-902E-6CEE43F1C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200"/>
              <a:ext cx="288" cy="288"/>
            </a:xfrm>
            <a:prstGeom prst="ellips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hu-HU" altLang="hu-HU" sz="2400"/>
            </a:p>
          </p:txBody>
        </p:sp>
        <p:sp>
          <p:nvSpPr>
            <p:cNvPr id="8216" name="Freeform 31">
              <a:extLst>
                <a:ext uri="{FF2B5EF4-FFF2-40B4-BE49-F238E27FC236}">
                  <a16:creationId xmlns:a16="http://schemas.microsoft.com/office/drawing/2014/main" id="{ACD060EC-76D3-4ED1-98B4-186C94475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8" y="829"/>
              <a:ext cx="647" cy="371"/>
            </a:xfrm>
            <a:custGeom>
              <a:avLst/>
              <a:gdLst>
                <a:gd name="T0" fmla="*/ 0 w 647"/>
                <a:gd name="T1" fmla="*/ 371 h 371"/>
                <a:gd name="T2" fmla="*/ 36 w 647"/>
                <a:gd name="T3" fmla="*/ 313 h 371"/>
                <a:gd name="T4" fmla="*/ 124 w 647"/>
                <a:gd name="T5" fmla="*/ 226 h 371"/>
                <a:gd name="T6" fmla="*/ 247 w 647"/>
                <a:gd name="T7" fmla="*/ 117 h 371"/>
                <a:gd name="T8" fmla="*/ 502 w 647"/>
                <a:gd name="T9" fmla="*/ 0 h 371"/>
                <a:gd name="T10" fmla="*/ 647 w 647"/>
                <a:gd name="T11" fmla="*/ 7 h 3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7"/>
                <a:gd name="T19" fmla="*/ 0 h 371"/>
                <a:gd name="T20" fmla="*/ 647 w 647"/>
                <a:gd name="T21" fmla="*/ 371 h 37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7" h="371">
                  <a:moveTo>
                    <a:pt x="0" y="371"/>
                  </a:moveTo>
                  <a:cubicBezTo>
                    <a:pt x="17" y="319"/>
                    <a:pt x="1" y="335"/>
                    <a:pt x="36" y="313"/>
                  </a:cubicBezTo>
                  <a:cubicBezTo>
                    <a:pt x="59" y="279"/>
                    <a:pt x="93" y="253"/>
                    <a:pt x="124" y="226"/>
                  </a:cubicBezTo>
                  <a:cubicBezTo>
                    <a:pt x="166" y="191"/>
                    <a:pt x="203" y="150"/>
                    <a:pt x="247" y="117"/>
                  </a:cubicBezTo>
                  <a:cubicBezTo>
                    <a:pt x="321" y="63"/>
                    <a:pt x="413" y="21"/>
                    <a:pt x="502" y="0"/>
                  </a:cubicBezTo>
                  <a:cubicBezTo>
                    <a:pt x="642" y="7"/>
                    <a:pt x="594" y="7"/>
                    <a:pt x="647" y="7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8217" name="Text Box 32">
              <a:extLst>
                <a:ext uri="{FF2B5EF4-FFF2-40B4-BE49-F238E27FC236}">
                  <a16:creationId xmlns:a16="http://schemas.microsoft.com/office/drawing/2014/main" id="{4C43B44C-AEF9-4720-9277-9438201696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7" y="1278"/>
              <a:ext cx="9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hu-HU" sz="2400">
                  <a:solidFill>
                    <a:schemeClr val="accent2"/>
                  </a:solidFill>
                </a:rPr>
                <a:t>&lt;10,x,2&gt;</a:t>
              </a:r>
              <a:endParaRPr lang="en-US" altLang="hu-HU" sz="2400"/>
            </a:p>
          </p:txBody>
        </p:sp>
        <p:sp>
          <p:nvSpPr>
            <p:cNvPr id="8218" name="Freeform 33">
              <a:extLst>
                <a:ext uri="{FF2B5EF4-FFF2-40B4-BE49-F238E27FC236}">
                  <a16:creationId xmlns:a16="http://schemas.microsoft.com/office/drawing/2014/main" id="{A346131A-D990-4DF1-A724-215DECCCC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5" y="1026"/>
              <a:ext cx="160" cy="312"/>
            </a:xfrm>
            <a:custGeom>
              <a:avLst/>
              <a:gdLst>
                <a:gd name="T0" fmla="*/ 160 w 160"/>
                <a:gd name="T1" fmla="*/ 0 h 312"/>
                <a:gd name="T2" fmla="*/ 95 w 160"/>
                <a:gd name="T3" fmla="*/ 50 h 312"/>
                <a:gd name="T4" fmla="*/ 0 w 160"/>
                <a:gd name="T5" fmla="*/ 312 h 312"/>
                <a:gd name="T6" fmla="*/ 0 60000 65536"/>
                <a:gd name="T7" fmla="*/ 0 60000 65536"/>
                <a:gd name="T8" fmla="*/ 0 60000 65536"/>
                <a:gd name="T9" fmla="*/ 0 w 160"/>
                <a:gd name="T10" fmla="*/ 0 h 312"/>
                <a:gd name="T11" fmla="*/ 160 w 160"/>
                <a:gd name="T12" fmla="*/ 312 h 3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0" h="312">
                  <a:moveTo>
                    <a:pt x="160" y="0"/>
                  </a:moveTo>
                  <a:cubicBezTo>
                    <a:pt x="122" y="9"/>
                    <a:pt x="118" y="22"/>
                    <a:pt x="95" y="50"/>
                  </a:cubicBezTo>
                  <a:cubicBezTo>
                    <a:pt x="21" y="138"/>
                    <a:pt x="0" y="195"/>
                    <a:pt x="0" y="312"/>
                  </a:cubicBez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hu-HU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12536</TotalTime>
  <Words>1468</Words>
  <Application>Microsoft Office PowerPoint</Application>
  <PresentationFormat>Diavetítés a képernyőre (4:3 oldalarány)</PresentationFormat>
  <Paragraphs>261</Paragraphs>
  <Slides>27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31" baseType="lpstr">
      <vt:lpstr>Symbol</vt:lpstr>
      <vt:lpstr>Tahoma</vt:lpstr>
      <vt:lpstr>Times New Roman</vt:lpstr>
      <vt:lpstr>Default Design</vt:lpstr>
      <vt:lpstr>Query Processing</vt:lpstr>
      <vt:lpstr>PowerPoint-bemutató</vt:lpstr>
      <vt:lpstr> How do we execute query?</vt:lpstr>
      <vt:lpstr>PowerPoint-bemutató</vt:lpstr>
      <vt:lpstr>Relational Algebra - can be used to        describe plans...</vt:lpstr>
      <vt:lpstr>Another idea:</vt:lpstr>
      <vt:lpstr>Plan III  </vt:lpstr>
      <vt:lpstr>PowerPoint-bemutató</vt:lpstr>
      <vt:lpstr>PowerPoint-bemutató</vt:lpstr>
      <vt:lpstr>PowerPoint-bemutató</vt:lpstr>
      <vt:lpstr>Overview of Query Optimization</vt:lpstr>
      <vt:lpstr>PowerPoint-bemutató</vt:lpstr>
      <vt:lpstr>Example:   SQL query</vt:lpstr>
      <vt:lpstr>PowerPoint-bemutató</vt:lpstr>
      <vt:lpstr>PowerPoint-bemutató</vt:lpstr>
      <vt:lpstr>PowerPoint-bemutató</vt:lpstr>
      <vt:lpstr>PowerPoint-bemutató</vt:lpstr>
      <vt:lpstr>Example:    Estimate Result Sizes</vt:lpstr>
      <vt:lpstr>Example:    One Physical Plan</vt:lpstr>
      <vt:lpstr>Example: Estimate costs</vt:lpstr>
      <vt:lpstr>Query Optimization </vt:lpstr>
      <vt:lpstr>Relational algebra optimization</vt:lpstr>
      <vt:lpstr>Which are “good” transformations?</vt:lpstr>
      <vt:lpstr>Conventional wisdom:     do projects early</vt:lpstr>
      <vt:lpstr> What if we have A, B indexes?</vt:lpstr>
      <vt:lpstr>Outline  -  Query Processing</vt:lpstr>
      <vt:lpstr> Estimating cost of query plan</vt:lpstr>
    </vt:vector>
  </TitlesOfParts>
  <Company>Stanford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245: Database System Principles</dc:title>
  <dc:creator>Siroker</dc:creator>
  <cp:lastModifiedBy>Nikovits Tibor</cp:lastModifiedBy>
  <cp:revision>157</cp:revision>
  <cp:lastPrinted>2001-02-01T17:43:24Z</cp:lastPrinted>
  <dcterms:created xsi:type="dcterms:W3CDTF">1999-07-13T19:55:20Z</dcterms:created>
  <dcterms:modified xsi:type="dcterms:W3CDTF">2025-10-06T21:12:56Z</dcterms:modified>
</cp:coreProperties>
</file>