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2"/>
  </p:notesMasterIdLst>
  <p:handoutMasterIdLst>
    <p:handoutMasterId r:id="rId213"/>
  </p:handoutMasterIdLst>
  <p:sldIdLst>
    <p:sldId id="256" r:id="rId2"/>
    <p:sldId id="257" r:id="rId3"/>
    <p:sldId id="408" r:id="rId4"/>
    <p:sldId id="413" r:id="rId5"/>
    <p:sldId id="258" r:id="rId6"/>
    <p:sldId id="259" r:id="rId7"/>
    <p:sldId id="409" r:id="rId8"/>
    <p:sldId id="410" r:id="rId9"/>
    <p:sldId id="411" r:id="rId10"/>
    <p:sldId id="412" r:id="rId11"/>
    <p:sldId id="414" r:id="rId12"/>
    <p:sldId id="415" r:id="rId13"/>
    <p:sldId id="416" r:id="rId14"/>
    <p:sldId id="417" r:id="rId15"/>
    <p:sldId id="418" r:id="rId16"/>
    <p:sldId id="419" r:id="rId17"/>
    <p:sldId id="420" r:id="rId18"/>
    <p:sldId id="421" r:id="rId19"/>
    <p:sldId id="422" r:id="rId20"/>
    <p:sldId id="430" r:id="rId21"/>
    <p:sldId id="429" r:id="rId22"/>
    <p:sldId id="423" r:id="rId23"/>
    <p:sldId id="425" r:id="rId24"/>
    <p:sldId id="424" r:id="rId25"/>
    <p:sldId id="426" r:id="rId26"/>
    <p:sldId id="427" r:id="rId27"/>
    <p:sldId id="428" r:id="rId28"/>
    <p:sldId id="293" r:id="rId29"/>
    <p:sldId id="294" r:id="rId30"/>
    <p:sldId id="431" r:id="rId31"/>
    <p:sldId id="295" r:id="rId32"/>
    <p:sldId id="432" r:id="rId33"/>
    <p:sldId id="433" r:id="rId34"/>
    <p:sldId id="435" r:id="rId35"/>
    <p:sldId id="434" r:id="rId36"/>
    <p:sldId id="436" r:id="rId37"/>
    <p:sldId id="437" r:id="rId38"/>
    <p:sldId id="438" r:id="rId39"/>
    <p:sldId id="300" r:id="rId40"/>
    <p:sldId id="439" r:id="rId41"/>
    <p:sldId id="440" r:id="rId42"/>
    <p:sldId id="441" r:id="rId43"/>
    <p:sldId id="442" r:id="rId44"/>
    <p:sldId id="443" r:id="rId45"/>
    <p:sldId id="444" r:id="rId46"/>
    <p:sldId id="445" r:id="rId47"/>
    <p:sldId id="459" r:id="rId48"/>
    <p:sldId id="460" r:id="rId49"/>
    <p:sldId id="461" r:id="rId50"/>
    <p:sldId id="463" r:id="rId51"/>
    <p:sldId id="464" r:id="rId52"/>
    <p:sldId id="446" r:id="rId53"/>
    <p:sldId id="447" r:id="rId54"/>
    <p:sldId id="448" r:id="rId55"/>
    <p:sldId id="449" r:id="rId56"/>
    <p:sldId id="450" r:id="rId57"/>
    <p:sldId id="451" r:id="rId58"/>
    <p:sldId id="452" r:id="rId59"/>
    <p:sldId id="453" r:id="rId60"/>
    <p:sldId id="454" r:id="rId61"/>
    <p:sldId id="455" r:id="rId62"/>
    <p:sldId id="456" r:id="rId63"/>
    <p:sldId id="457" r:id="rId64"/>
    <p:sldId id="458" r:id="rId65"/>
    <p:sldId id="465" r:id="rId66"/>
    <p:sldId id="466" r:id="rId67"/>
    <p:sldId id="467" r:id="rId68"/>
    <p:sldId id="468" r:id="rId69"/>
    <p:sldId id="469" r:id="rId70"/>
    <p:sldId id="470" r:id="rId71"/>
    <p:sldId id="471" r:id="rId72"/>
    <p:sldId id="472" r:id="rId73"/>
    <p:sldId id="473" r:id="rId74"/>
    <p:sldId id="474" r:id="rId75"/>
    <p:sldId id="475" r:id="rId76"/>
    <p:sldId id="476" r:id="rId77"/>
    <p:sldId id="477" r:id="rId78"/>
    <p:sldId id="479" r:id="rId79"/>
    <p:sldId id="480" r:id="rId80"/>
    <p:sldId id="481" r:id="rId81"/>
    <p:sldId id="482" r:id="rId82"/>
    <p:sldId id="483" r:id="rId83"/>
    <p:sldId id="484" r:id="rId84"/>
    <p:sldId id="486" r:id="rId85"/>
    <p:sldId id="485" r:id="rId86"/>
    <p:sldId id="487" r:id="rId87"/>
    <p:sldId id="488" r:id="rId88"/>
    <p:sldId id="489" r:id="rId89"/>
    <p:sldId id="490" r:id="rId90"/>
    <p:sldId id="492" r:id="rId91"/>
    <p:sldId id="493" r:id="rId92"/>
    <p:sldId id="494" r:id="rId93"/>
    <p:sldId id="496" r:id="rId94"/>
    <p:sldId id="501" r:id="rId95"/>
    <p:sldId id="502" r:id="rId96"/>
    <p:sldId id="503" r:id="rId97"/>
    <p:sldId id="504" r:id="rId98"/>
    <p:sldId id="505" r:id="rId99"/>
    <p:sldId id="506" r:id="rId100"/>
    <p:sldId id="514" r:id="rId101"/>
    <p:sldId id="507" r:id="rId102"/>
    <p:sldId id="508" r:id="rId103"/>
    <p:sldId id="509" r:id="rId104"/>
    <p:sldId id="510" r:id="rId105"/>
    <p:sldId id="511" r:id="rId106"/>
    <p:sldId id="512" r:id="rId107"/>
    <p:sldId id="531" r:id="rId108"/>
    <p:sldId id="532" r:id="rId109"/>
    <p:sldId id="537" r:id="rId110"/>
    <p:sldId id="538" r:id="rId111"/>
    <p:sldId id="539" r:id="rId112"/>
    <p:sldId id="533" r:id="rId113"/>
    <p:sldId id="534" r:id="rId114"/>
    <p:sldId id="535" r:id="rId115"/>
    <p:sldId id="536" r:id="rId116"/>
    <p:sldId id="540" r:id="rId117"/>
    <p:sldId id="541" r:id="rId118"/>
    <p:sldId id="551" r:id="rId119"/>
    <p:sldId id="543" r:id="rId120"/>
    <p:sldId id="544" r:id="rId121"/>
    <p:sldId id="552" r:id="rId122"/>
    <p:sldId id="553" r:id="rId123"/>
    <p:sldId id="554" r:id="rId124"/>
    <p:sldId id="555" r:id="rId125"/>
    <p:sldId id="556" r:id="rId126"/>
    <p:sldId id="557" r:id="rId127"/>
    <p:sldId id="558" r:id="rId128"/>
    <p:sldId id="559" r:id="rId129"/>
    <p:sldId id="560" r:id="rId130"/>
    <p:sldId id="561" r:id="rId131"/>
    <p:sldId id="575" r:id="rId132"/>
    <p:sldId id="576" r:id="rId133"/>
    <p:sldId id="577" r:id="rId134"/>
    <p:sldId id="578" r:id="rId135"/>
    <p:sldId id="579" r:id="rId136"/>
    <p:sldId id="580" r:id="rId137"/>
    <p:sldId id="581" r:id="rId138"/>
    <p:sldId id="582" r:id="rId139"/>
    <p:sldId id="583" r:id="rId140"/>
    <p:sldId id="584" r:id="rId141"/>
    <p:sldId id="586" r:id="rId142"/>
    <p:sldId id="585" r:id="rId143"/>
    <p:sldId id="608" r:id="rId144"/>
    <p:sldId id="609" r:id="rId145"/>
    <p:sldId id="610" r:id="rId146"/>
    <p:sldId id="611" r:id="rId147"/>
    <p:sldId id="615" r:id="rId148"/>
    <p:sldId id="616" r:id="rId149"/>
    <p:sldId id="617" r:id="rId150"/>
    <p:sldId id="618" r:id="rId151"/>
    <p:sldId id="619" r:id="rId152"/>
    <p:sldId id="633" r:id="rId153"/>
    <p:sldId id="634" r:id="rId154"/>
    <p:sldId id="635" r:id="rId155"/>
    <p:sldId id="636" r:id="rId156"/>
    <p:sldId id="637" r:id="rId157"/>
    <p:sldId id="638" r:id="rId158"/>
    <p:sldId id="620" r:id="rId159"/>
    <p:sldId id="621" r:id="rId160"/>
    <p:sldId id="622" r:id="rId161"/>
    <p:sldId id="623" r:id="rId162"/>
    <p:sldId id="624" r:id="rId163"/>
    <p:sldId id="625" r:id="rId164"/>
    <p:sldId id="626" r:id="rId165"/>
    <p:sldId id="627" r:id="rId166"/>
    <p:sldId id="628" r:id="rId167"/>
    <p:sldId id="629" r:id="rId168"/>
    <p:sldId id="630" r:id="rId169"/>
    <p:sldId id="631" r:id="rId170"/>
    <p:sldId id="632" r:id="rId171"/>
    <p:sldId id="612" r:id="rId172"/>
    <p:sldId id="613" r:id="rId173"/>
    <p:sldId id="614" r:id="rId174"/>
    <p:sldId id="587" r:id="rId175"/>
    <p:sldId id="588" r:id="rId176"/>
    <p:sldId id="589" r:id="rId177"/>
    <p:sldId id="590" r:id="rId178"/>
    <p:sldId id="591" r:id="rId179"/>
    <p:sldId id="592" r:id="rId180"/>
    <p:sldId id="593" r:id="rId181"/>
    <p:sldId id="594" r:id="rId182"/>
    <p:sldId id="595" r:id="rId183"/>
    <p:sldId id="596" r:id="rId184"/>
    <p:sldId id="597" r:id="rId185"/>
    <p:sldId id="598" r:id="rId186"/>
    <p:sldId id="599" r:id="rId187"/>
    <p:sldId id="600" r:id="rId188"/>
    <p:sldId id="601" r:id="rId189"/>
    <p:sldId id="602" r:id="rId190"/>
    <p:sldId id="603" r:id="rId191"/>
    <p:sldId id="604" r:id="rId192"/>
    <p:sldId id="605" r:id="rId193"/>
    <p:sldId id="606" r:id="rId194"/>
    <p:sldId id="607" r:id="rId195"/>
    <p:sldId id="515" r:id="rId196"/>
    <p:sldId id="516" r:id="rId197"/>
    <p:sldId id="517" r:id="rId198"/>
    <p:sldId id="518" r:id="rId199"/>
    <p:sldId id="519" r:id="rId200"/>
    <p:sldId id="520" r:id="rId201"/>
    <p:sldId id="521" r:id="rId202"/>
    <p:sldId id="522" r:id="rId203"/>
    <p:sldId id="523" r:id="rId204"/>
    <p:sldId id="524" r:id="rId205"/>
    <p:sldId id="525" r:id="rId206"/>
    <p:sldId id="526" r:id="rId207"/>
    <p:sldId id="527" r:id="rId208"/>
    <p:sldId id="528" r:id="rId209"/>
    <p:sldId id="529" r:id="rId210"/>
    <p:sldId id="530" r:id="rId211"/>
  </p:sldIdLst>
  <p:sldSz cx="9144000" cy="6858000" type="screen4x3"/>
  <p:notesSz cx="6781800" cy="9918700"/>
  <p:defaultTextStyle>
    <a:defPPr>
      <a:defRPr lang="en-US"/>
    </a:defPPr>
    <a:lvl1pPr algn="ctr" rtl="0" fontAlgn="base">
      <a:spcBef>
        <a:spcPct val="50000"/>
      </a:spcBef>
      <a:spcAft>
        <a:spcPct val="0"/>
      </a:spcAft>
      <a:defRPr sz="2800" b="1" kern="1200">
        <a:solidFill>
          <a:schemeClr val="tx1"/>
        </a:solidFill>
        <a:latin typeface="Tahoma" panose="020B0604030504040204" pitchFamily="34" charset="0"/>
        <a:ea typeface="+mn-ea"/>
        <a:cs typeface="+mn-cs"/>
      </a:defRPr>
    </a:lvl1pPr>
    <a:lvl2pPr marL="457200" algn="ctr" rtl="0" fontAlgn="base">
      <a:spcBef>
        <a:spcPct val="50000"/>
      </a:spcBef>
      <a:spcAft>
        <a:spcPct val="0"/>
      </a:spcAft>
      <a:defRPr sz="2800" b="1" kern="1200">
        <a:solidFill>
          <a:schemeClr val="tx1"/>
        </a:solidFill>
        <a:latin typeface="Tahoma" panose="020B0604030504040204" pitchFamily="34" charset="0"/>
        <a:ea typeface="+mn-ea"/>
        <a:cs typeface="+mn-cs"/>
      </a:defRPr>
    </a:lvl2pPr>
    <a:lvl3pPr marL="914400" algn="ctr" rtl="0" fontAlgn="base">
      <a:spcBef>
        <a:spcPct val="50000"/>
      </a:spcBef>
      <a:spcAft>
        <a:spcPct val="0"/>
      </a:spcAft>
      <a:defRPr sz="2800" b="1" kern="1200">
        <a:solidFill>
          <a:schemeClr val="tx1"/>
        </a:solidFill>
        <a:latin typeface="Tahoma" panose="020B0604030504040204" pitchFamily="34" charset="0"/>
        <a:ea typeface="+mn-ea"/>
        <a:cs typeface="+mn-cs"/>
      </a:defRPr>
    </a:lvl3pPr>
    <a:lvl4pPr marL="1371600" algn="ctr" rtl="0" fontAlgn="base">
      <a:spcBef>
        <a:spcPct val="50000"/>
      </a:spcBef>
      <a:spcAft>
        <a:spcPct val="0"/>
      </a:spcAft>
      <a:defRPr sz="2800" b="1" kern="1200">
        <a:solidFill>
          <a:schemeClr val="tx1"/>
        </a:solidFill>
        <a:latin typeface="Tahoma" panose="020B0604030504040204" pitchFamily="34" charset="0"/>
        <a:ea typeface="+mn-ea"/>
        <a:cs typeface="+mn-cs"/>
      </a:defRPr>
    </a:lvl4pPr>
    <a:lvl5pPr marL="1828800" algn="ctr" rtl="0" fontAlgn="base">
      <a:spcBef>
        <a:spcPct val="50000"/>
      </a:spcBef>
      <a:spcAft>
        <a:spcPct val="0"/>
      </a:spcAft>
      <a:defRPr sz="2800" b="1" kern="1200">
        <a:solidFill>
          <a:schemeClr val="tx1"/>
        </a:solidFill>
        <a:latin typeface="Tahoma" panose="020B0604030504040204" pitchFamily="34" charset="0"/>
        <a:ea typeface="+mn-ea"/>
        <a:cs typeface="+mn-cs"/>
      </a:defRPr>
    </a:lvl5pPr>
    <a:lvl6pPr marL="2286000" algn="l" defTabSz="914400" rtl="0" eaLnBrk="1" latinLnBrk="0" hangingPunct="1">
      <a:defRPr sz="2800" b="1" kern="1200">
        <a:solidFill>
          <a:schemeClr val="tx1"/>
        </a:solidFill>
        <a:latin typeface="Tahoma" panose="020B0604030504040204" pitchFamily="34" charset="0"/>
        <a:ea typeface="+mn-ea"/>
        <a:cs typeface="+mn-cs"/>
      </a:defRPr>
    </a:lvl6pPr>
    <a:lvl7pPr marL="2743200" algn="l" defTabSz="914400" rtl="0" eaLnBrk="1" latinLnBrk="0" hangingPunct="1">
      <a:defRPr sz="2800" b="1" kern="1200">
        <a:solidFill>
          <a:schemeClr val="tx1"/>
        </a:solidFill>
        <a:latin typeface="Tahoma" panose="020B0604030504040204" pitchFamily="34" charset="0"/>
        <a:ea typeface="+mn-ea"/>
        <a:cs typeface="+mn-cs"/>
      </a:defRPr>
    </a:lvl7pPr>
    <a:lvl8pPr marL="3200400" algn="l" defTabSz="914400" rtl="0" eaLnBrk="1" latinLnBrk="0" hangingPunct="1">
      <a:defRPr sz="2800" b="1" kern="1200">
        <a:solidFill>
          <a:schemeClr val="tx1"/>
        </a:solidFill>
        <a:latin typeface="Tahoma" panose="020B0604030504040204" pitchFamily="34" charset="0"/>
        <a:ea typeface="+mn-ea"/>
        <a:cs typeface="+mn-cs"/>
      </a:defRPr>
    </a:lvl8pPr>
    <a:lvl9pPr marL="3657600" algn="l" defTabSz="914400" rtl="0" eaLnBrk="1" latinLnBrk="0" hangingPunct="1">
      <a:defRPr sz="28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6600"/>
    <a:srgbClr val="FF9900"/>
    <a:srgbClr val="99CC00"/>
    <a:srgbClr val="CC00CC"/>
    <a:srgbClr val="009900"/>
    <a:srgbClr val="FF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660" autoAdjust="0"/>
  </p:normalViewPr>
  <p:slideViewPr>
    <p:cSldViewPr snapToGrid="0">
      <p:cViewPr varScale="1">
        <p:scale>
          <a:sx n="86" d="100"/>
          <a:sy n="86" d="100"/>
        </p:scale>
        <p:origin x="135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49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notesMaster" Target="notesMasters/notes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A2AAD25F-1413-7A09-45F1-F6702DEC7A00}"/>
              </a:ext>
            </a:extLst>
          </p:cNvPr>
          <p:cNvSpPr>
            <a:spLocks noGrp="1" noChangeArrowheads="1"/>
          </p:cNvSpPr>
          <p:nvPr>
            <p:ph type="hdr" sz="quarter"/>
          </p:nvPr>
        </p:nvSpPr>
        <p:spPr bwMode="auto">
          <a:xfrm>
            <a:off x="0" y="0"/>
            <a:ext cx="29067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endParaRPr lang="en-US" altLang="hu-HU"/>
          </a:p>
        </p:txBody>
      </p:sp>
      <p:sp>
        <p:nvSpPr>
          <p:cNvPr id="455683" name="Rectangle 3">
            <a:extLst>
              <a:ext uri="{FF2B5EF4-FFF2-40B4-BE49-F238E27FC236}">
                <a16:creationId xmlns:a16="http://schemas.microsoft.com/office/drawing/2014/main" id="{FF5EE238-6D1B-9201-F870-255F65E98B29}"/>
              </a:ext>
            </a:extLst>
          </p:cNvPr>
          <p:cNvSpPr>
            <a:spLocks noGrp="1" noChangeArrowheads="1"/>
          </p:cNvSpPr>
          <p:nvPr>
            <p:ph type="dt" sz="quarter" idx="1"/>
          </p:nvPr>
        </p:nvSpPr>
        <p:spPr bwMode="auto">
          <a:xfrm>
            <a:off x="3875088" y="0"/>
            <a:ext cx="2906712"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ltLang="hu-HU"/>
          </a:p>
        </p:txBody>
      </p:sp>
      <p:sp>
        <p:nvSpPr>
          <p:cNvPr id="455684" name="Rectangle 4">
            <a:extLst>
              <a:ext uri="{FF2B5EF4-FFF2-40B4-BE49-F238E27FC236}">
                <a16:creationId xmlns:a16="http://schemas.microsoft.com/office/drawing/2014/main" id="{23D0942C-DA75-EA14-2C99-9ED75FF9CCD7}"/>
              </a:ext>
            </a:extLst>
          </p:cNvPr>
          <p:cNvSpPr>
            <a:spLocks noGrp="1" noChangeArrowheads="1"/>
          </p:cNvSpPr>
          <p:nvPr>
            <p:ph type="ftr" sz="quarter" idx="2"/>
          </p:nvPr>
        </p:nvSpPr>
        <p:spPr bwMode="auto">
          <a:xfrm>
            <a:off x="0" y="9409113"/>
            <a:ext cx="29067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vl1pPr>
          </a:lstStyle>
          <a:p>
            <a:endParaRPr lang="en-US" altLang="hu-HU"/>
          </a:p>
        </p:txBody>
      </p:sp>
      <p:sp>
        <p:nvSpPr>
          <p:cNvPr id="455685" name="Rectangle 5">
            <a:extLst>
              <a:ext uri="{FF2B5EF4-FFF2-40B4-BE49-F238E27FC236}">
                <a16:creationId xmlns:a16="http://schemas.microsoft.com/office/drawing/2014/main" id="{2B277E08-A58B-C53A-1495-895192FCC28F}"/>
              </a:ext>
            </a:extLst>
          </p:cNvPr>
          <p:cNvSpPr>
            <a:spLocks noGrp="1" noChangeArrowheads="1"/>
          </p:cNvSpPr>
          <p:nvPr>
            <p:ph type="sldNum" sz="quarter" idx="3"/>
          </p:nvPr>
        </p:nvSpPr>
        <p:spPr bwMode="auto">
          <a:xfrm>
            <a:off x="3875088" y="9409113"/>
            <a:ext cx="2906712"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01B02D3D-A721-4259-8A63-B12CFFC55F7F}" type="slidenum">
              <a:rPr lang="en-US" altLang="hu-HU"/>
              <a:pPr/>
              <a:t>‹#›</a:t>
            </a:fld>
            <a:endParaRPr lang="en-US" alt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3E0B630-B2EA-1D8E-EDC2-9485442BEB02}"/>
              </a:ext>
            </a:extLst>
          </p:cNvPr>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l" defTabSz="933450">
              <a:spcBef>
                <a:spcPct val="0"/>
              </a:spcBef>
              <a:defRPr sz="1200" b="0"/>
            </a:lvl1pPr>
          </a:lstStyle>
          <a:p>
            <a:endParaRPr lang="en-US" altLang="hu-HU"/>
          </a:p>
        </p:txBody>
      </p:sp>
      <p:sp>
        <p:nvSpPr>
          <p:cNvPr id="4099" name="Rectangle 3">
            <a:extLst>
              <a:ext uri="{FF2B5EF4-FFF2-40B4-BE49-F238E27FC236}">
                <a16:creationId xmlns:a16="http://schemas.microsoft.com/office/drawing/2014/main" id="{2CD67179-4B39-F34D-7225-C71020DA48CA}"/>
              </a:ext>
            </a:extLst>
          </p:cNvPr>
          <p:cNvSpPr>
            <a:spLocks noGrp="1" noChangeArrowheads="1"/>
          </p:cNvSpPr>
          <p:nvPr>
            <p:ph type="dt" idx="1"/>
          </p:nvPr>
        </p:nvSpPr>
        <p:spPr bwMode="auto">
          <a:xfrm>
            <a:off x="3843338" y="0"/>
            <a:ext cx="29384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3450">
              <a:spcBef>
                <a:spcPct val="0"/>
              </a:spcBef>
              <a:defRPr sz="1200" b="0"/>
            </a:lvl1pPr>
          </a:lstStyle>
          <a:p>
            <a:endParaRPr lang="en-US" altLang="hu-HU"/>
          </a:p>
        </p:txBody>
      </p:sp>
      <p:sp>
        <p:nvSpPr>
          <p:cNvPr id="4100" name="Rectangle 4">
            <a:extLst>
              <a:ext uri="{FF2B5EF4-FFF2-40B4-BE49-F238E27FC236}">
                <a16:creationId xmlns:a16="http://schemas.microsoft.com/office/drawing/2014/main" id="{45BEC268-9160-A7A2-FBC2-660AAB39E663}"/>
              </a:ext>
            </a:extLst>
          </p:cNvPr>
          <p:cNvSpPr>
            <a:spLocks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752F78BC-2F7A-D956-8C4A-A11A49B91109}"/>
              </a:ext>
            </a:extLst>
          </p:cNvPr>
          <p:cNvSpPr>
            <a:spLocks noGrp="1" noChangeArrowheads="1"/>
          </p:cNvSpPr>
          <p:nvPr>
            <p:ph type="body" sz="quarter" idx="3"/>
          </p:nvPr>
        </p:nvSpPr>
        <p:spPr bwMode="auto">
          <a:xfrm>
            <a:off x="903288" y="4711700"/>
            <a:ext cx="497522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altLang="hu-HU"/>
              <a:t>Click to edit Master text styles</a:t>
            </a:r>
          </a:p>
          <a:p>
            <a:pPr lvl="1"/>
            <a:r>
              <a:rPr lang="en-US" altLang="hu-HU"/>
              <a:t>Second level</a:t>
            </a:r>
          </a:p>
          <a:p>
            <a:pPr lvl="2"/>
            <a:r>
              <a:rPr lang="en-US" altLang="hu-HU"/>
              <a:t>Third level</a:t>
            </a:r>
          </a:p>
          <a:p>
            <a:pPr lvl="3"/>
            <a:r>
              <a:rPr lang="en-US" altLang="hu-HU"/>
              <a:t>Fourth level</a:t>
            </a:r>
          </a:p>
          <a:p>
            <a:pPr lvl="4"/>
            <a:r>
              <a:rPr lang="en-US" altLang="hu-HU"/>
              <a:t>Fifth level</a:t>
            </a:r>
          </a:p>
        </p:txBody>
      </p:sp>
      <p:sp>
        <p:nvSpPr>
          <p:cNvPr id="4102" name="Rectangle 6">
            <a:extLst>
              <a:ext uri="{FF2B5EF4-FFF2-40B4-BE49-F238E27FC236}">
                <a16:creationId xmlns:a16="http://schemas.microsoft.com/office/drawing/2014/main" id="{05382BAC-EF34-9795-982C-1599273BA781}"/>
              </a:ext>
            </a:extLst>
          </p:cNvPr>
          <p:cNvSpPr>
            <a:spLocks noGrp="1" noChangeArrowheads="1"/>
          </p:cNvSpPr>
          <p:nvPr>
            <p:ph type="ftr" sz="quarter" idx="4"/>
          </p:nvPr>
        </p:nvSpPr>
        <p:spPr bwMode="auto">
          <a:xfrm>
            <a:off x="0" y="942340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l" defTabSz="933450">
              <a:spcBef>
                <a:spcPct val="0"/>
              </a:spcBef>
              <a:defRPr sz="1200" b="0"/>
            </a:lvl1pPr>
          </a:lstStyle>
          <a:p>
            <a:endParaRPr lang="en-US" altLang="hu-HU"/>
          </a:p>
        </p:txBody>
      </p:sp>
      <p:sp>
        <p:nvSpPr>
          <p:cNvPr id="4103" name="Rectangle 7">
            <a:extLst>
              <a:ext uri="{FF2B5EF4-FFF2-40B4-BE49-F238E27FC236}">
                <a16:creationId xmlns:a16="http://schemas.microsoft.com/office/drawing/2014/main" id="{BF185061-9194-BA5D-87B8-16049AD2AAFA}"/>
              </a:ext>
            </a:extLst>
          </p:cNvPr>
          <p:cNvSpPr>
            <a:spLocks noGrp="1" noChangeArrowheads="1"/>
          </p:cNvSpPr>
          <p:nvPr>
            <p:ph type="sldNum" sz="quarter" idx="5"/>
          </p:nvPr>
        </p:nvSpPr>
        <p:spPr bwMode="auto">
          <a:xfrm>
            <a:off x="3843338" y="9423400"/>
            <a:ext cx="29384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3450">
              <a:spcBef>
                <a:spcPct val="0"/>
              </a:spcBef>
              <a:defRPr sz="1200" b="0"/>
            </a:lvl1pPr>
          </a:lstStyle>
          <a:p>
            <a:fld id="{23EB0870-CC46-48D6-841E-F3561B4455D6}" type="slidenum">
              <a:rPr lang="en-US" altLang="hu-HU"/>
              <a:pPr/>
              <a:t>‹#›</a:t>
            </a:fld>
            <a:endParaRPr lang="en-US" altLang="hu-H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anose="020B0604030504040204" pitchFamily="34" charset="0"/>
        <a:ea typeface="+mn-ea"/>
        <a:cs typeface="+mn-cs"/>
      </a:defRPr>
    </a:lvl1pPr>
    <a:lvl2pPr marL="457200" algn="l" rtl="0" fontAlgn="base">
      <a:spcBef>
        <a:spcPct val="30000"/>
      </a:spcBef>
      <a:spcAft>
        <a:spcPct val="0"/>
      </a:spcAft>
      <a:defRPr sz="1200" kern="1200">
        <a:solidFill>
          <a:schemeClr val="tx1"/>
        </a:solidFill>
        <a:latin typeface="Tahoma" panose="020B0604030504040204" pitchFamily="34" charset="0"/>
        <a:ea typeface="+mn-ea"/>
        <a:cs typeface="+mn-cs"/>
      </a:defRPr>
    </a:lvl2pPr>
    <a:lvl3pPr marL="914400" algn="l" rtl="0" fontAlgn="base">
      <a:spcBef>
        <a:spcPct val="30000"/>
      </a:spcBef>
      <a:spcAft>
        <a:spcPct val="0"/>
      </a:spcAft>
      <a:defRPr sz="1200" kern="1200">
        <a:solidFill>
          <a:schemeClr val="tx1"/>
        </a:solidFill>
        <a:latin typeface="Tahoma" panose="020B0604030504040204" pitchFamily="34" charset="0"/>
        <a:ea typeface="+mn-ea"/>
        <a:cs typeface="+mn-cs"/>
      </a:defRPr>
    </a:lvl3pPr>
    <a:lvl4pPr marL="1371600" algn="l" rtl="0" fontAlgn="base">
      <a:spcBef>
        <a:spcPct val="30000"/>
      </a:spcBef>
      <a:spcAft>
        <a:spcPct val="0"/>
      </a:spcAft>
      <a:defRPr sz="1200" kern="1200">
        <a:solidFill>
          <a:schemeClr val="tx1"/>
        </a:solidFill>
        <a:latin typeface="Tahoma" panose="020B0604030504040204" pitchFamily="34" charset="0"/>
        <a:ea typeface="+mn-ea"/>
        <a:cs typeface="+mn-cs"/>
      </a:defRPr>
    </a:lvl4pPr>
    <a:lvl5pPr marL="1828800" algn="l" rtl="0" fontAlgn="base">
      <a:spcBef>
        <a:spcPct val="30000"/>
      </a:spcBef>
      <a:spcAft>
        <a:spcPct val="0"/>
      </a:spcAft>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C5CA318-0858-8704-7FD2-9C545F1304B0}"/>
              </a:ext>
            </a:extLst>
          </p:cNvPr>
          <p:cNvSpPr>
            <a:spLocks noGrp="1" noChangeArrowheads="1"/>
          </p:cNvSpPr>
          <p:nvPr>
            <p:ph type="sldNum" sz="quarter" idx="5"/>
          </p:nvPr>
        </p:nvSpPr>
        <p:spPr>
          <a:ln/>
        </p:spPr>
        <p:txBody>
          <a:bodyPr/>
          <a:lstStyle/>
          <a:p>
            <a:fld id="{B629850A-EBA7-44FB-BFBF-D51408B6E051}" type="slidenum">
              <a:rPr lang="en-US" altLang="hu-HU"/>
              <a:pPr/>
              <a:t>1</a:t>
            </a:fld>
            <a:endParaRPr lang="en-US" altLang="hu-HU"/>
          </a:p>
        </p:txBody>
      </p:sp>
      <p:sp>
        <p:nvSpPr>
          <p:cNvPr id="5122" name="Rectangle 2">
            <a:extLst>
              <a:ext uri="{FF2B5EF4-FFF2-40B4-BE49-F238E27FC236}">
                <a16:creationId xmlns:a16="http://schemas.microsoft.com/office/drawing/2014/main" id="{9372CCB6-10D8-057F-06C5-622AD4868D80}"/>
              </a:ext>
            </a:extLst>
          </p:cNvPr>
          <p:cNvSpPr>
            <a:spLocks noChangeArrowheads="1" noTextEdit="1"/>
          </p:cNvSpPr>
          <p:nvPr>
            <p:ph type="sldImg"/>
          </p:nvPr>
        </p:nvSpPr>
        <p:spPr>
          <a:ln/>
        </p:spPr>
      </p:sp>
      <p:sp>
        <p:nvSpPr>
          <p:cNvPr id="5123" name="Rectangle 3">
            <a:extLst>
              <a:ext uri="{FF2B5EF4-FFF2-40B4-BE49-F238E27FC236}">
                <a16:creationId xmlns:a16="http://schemas.microsoft.com/office/drawing/2014/main" id="{A84DEB4D-5DD1-4408-2EF0-476082174767}"/>
              </a:ext>
            </a:extLst>
          </p:cNvPr>
          <p:cNvSpPr>
            <a:spLocks noGrp="1" noChangeArrowheads="1"/>
          </p:cNvSpPr>
          <p:nvPr>
            <p:ph type="body" idx="1"/>
          </p:nvPr>
        </p:nvSpPr>
        <p:spPr/>
        <p:txBody>
          <a:bodyPr/>
          <a:lstStyle/>
          <a:p>
            <a:endParaRPr lang="hu-HU" alt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0E9555B-DF45-98DB-77E2-6661F7D3EE18}"/>
              </a:ext>
            </a:extLst>
          </p:cNvPr>
          <p:cNvSpPr>
            <a:spLocks noGrp="1"/>
          </p:cNvSpPr>
          <p:nvPr>
            <p:ph type="ctrTitle"/>
          </p:nvPr>
        </p:nvSpPr>
        <p:spPr>
          <a:xfrm>
            <a:off x="1143000" y="1122363"/>
            <a:ext cx="6858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B56108CC-DB1B-7F02-860B-2A01DBCAD20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A2BC8D40-A994-D57A-11CE-AB950AE520C7}"/>
              </a:ext>
            </a:extLst>
          </p:cNvPr>
          <p:cNvSpPr>
            <a:spLocks noGrp="1"/>
          </p:cNvSpPr>
          <p:nvPr>
            <p:ph type="dt" sz="half" idx="10"/>
          </p:nvPr>
        </p:nvSpPr>
        <p:spPr/>
        <p:txBody>
          <a:bodyPr/>
          <a:lstStyle>
            <a:lvl1pPr>
              <a:defRPr/>
            </a:lvl1pPr>
          </a:lstStyle>
          <a:p>
            <a:r>
              <a:rPr lang="en-US" altLang="hu-HU"/>
              <a:t>CS 245</a:t>
            </a:r>
          </a:p>
        </p:txBody>
      </p:sp>
      <p:sp>
        <p:nvSpPr>
          <p:cNvPr id="5" name="Élőláb helye 4">
            <a:extLst>
              <a:ext uri="{FF2B5EF4-FFF2-40B4-BE49-F238E27FC236}">
                <a16:creationId xmlns:a16="http://schemas.microsoft.com/office/drawing/2014/main" id="{B2EA608E-A8FF-3E31-3AE2-77B43FCD1C23}"/>
              </a:ext>
            </a:extLst>
          </p:cNvPr>
          <p:cNvSpPr>
            <a:spLocks noGrp="1"/>
          </p:cNvSpPr>
          <p:nvPr>
            <p:ph type="ftr" sz="quarter" idx="11"/>
          </p:nvPr>
        </p:nvSpPr>
        <p:spPr/>
        <p:txBody>
          <a:bodyPr/>
          <a:lstStyle>
            <a:lvl1pPr>
              <a:defRPr/>
            </a:lvl1pPr>
          </a:lstStyle>
          <a:p>
            <a:r>
              <a:rPr lang="en-US" altLang="hu-HU"/>
              <a:t>Notes 09</a:t>
            </a:r>
          </a:p>
        </p:txBody>
      </p:sp>
      <p:sp>
        <p:nvSpPr>
          <p:cNvPr id="6" name="Dia számának helye 5">
            <a:extLst>
              <a:ext uri="{FF2B5EF4-FFF2-40B4-BE49-F238E27FC236}">
                <a16:creationId xmlns:a16="http://schemas.microsoft.com/office/drawing/2014/main" id="{AD3320E4-DB9A-2080-A9A9-0222FE191A36}"/>
              </a:ext>
            </a:extLst>
          </p:cNvPr>
          <p:cNvSpPr>
            <a:spLocks noGrp="1"/>
          </p:cNvSpPr>
          <p:nvPr>
            <p:ph type="sldNum" sz="quarter" idx="12"/>
          </p:nvPr>
        </p:nvSpPr>
        <p:spPr/>
        <p:txBody>
          <a:bodyPr/>
          <a:lstStyle>
            <a:lvl1pPr>
              <a:defRPr/>
            </a:lvl1pPr>
          </a:lstStyle>
          <a:p>
            <a:fld id="{C81CD18B-3FC4-44B0-AF8B-47EABC117DAB}" type="slidenum">
              <a:rPr lang="en-US" altLang="hu-HU"/>
              <a:pPr/>
              <a:t>‹#›</a:t>
            </a:fld>
            <a:endParaRPr lang="en-US" altLang="hu-HU"/>
          </a:p>
        </p:txBody>
      </p:sp>
    </p:spTree>
    <p:extLst>
      <p:ext uri="{BB962C8B-B14F-4D97-AF65-F5344CB8AC3E}">
        <p14:creationId xmlns:p14="http://schemas.microsoft.com/office/powerpoint/2010/main" val="193658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4F1C61-BE4C-5BD7-718B-2E2B571EB340}"/>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12201B82-FDE3-B07A-B548-667DE0330BB5}"/>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0A00971-2283-3DCA-2CB0-9BBE9F1DECFF}"/>
              </a:ext>
            </a:extLst>
          </p:cNvPr>
          <p:cNvSpPr>
            <a:spLocks noGrp="1"/>
          </p:cNvSpPr>
          <p:nvPr>
            <p:ph type="dt" sz="half" idx="10"/>
          </p:nvPr>
        </p:nvSpPr>
        <p:spPr/>
        <p:txBody>
          <a:bodyPr/>
          <a:lstStyle>
            <a:lvl1pPr>
              <a:defRPr/>
            </a:lvl1pPr>
          </a:lstStyle>
          <a:p>
            <a:r>
              <a:rPr lang="en-US" altLang="hu-HU"/>
              <a:t>CS 245</a:t>
            </a:r>
          </a:p>
        </p:txBody>
      </p:sp>
      <p:sp>
        <p:nvSpPr>
          <p:cNvPr id="5" name="Élőláb helye 4">
            <a:extLst>
              <a:ext uri="{FF2B5EF4-FFF2-40B4-BE49-F238E27FC236}">
                <a16:creationId xmlns:a16="http://schemas.microsoft.com/office/drawing/2014/main" id="{B295072C-0D0F-CD2D-DDC2-B1809E15013C}"/>
              </a:ext>
            </a:extLst>
          </p:cNvPr>
          <p:cNvSpPr>
            <a:spLocks noGrp="1"/>
          </p:cNvSpPr>
          <p:nvPr>
            <p:ph type="ftr" sz="quarter" idx="11"/>
          </p:nvPr>
        </p:nvSpPr>
        <p:spPr/>
        <p:txBody>
          <a:bodyPr/>
          <a:lstStyle>
            <a:lvl1pPr>
              <a:defRPr/>
            </a:lvl1pPr>
          </a:lstStyle>
          <a:p>
            <a:r>
              <a:rPr lang="en-US" altLang="hu-HU"/>
              <a:t>Notes 09</a:t>
            </a:r>
          </a:p>
        </p:txBody>
      </p:sp>
      <p:sp>
        <p:nvSpPr>
          <p:cNvPr id="6" name="Dia számának helye 5">
            <a:extLst>
              <a:ext uri="{FF2B5EF4-FFF2-40B4-BE49-F238E27FC236}">
                <a16:creationId xmlns:a16="http://schemas.microsoft.com/office/drawing/2014/main" id="{36914EF2-7712-87E3-6D50-73C6546035E1}"/>
              </a:ext>
            </a:extLst>
          </p:cNvPr>
          <p:cNvSpPr>
            <a:spLocks noGrp="1"/>
          </p:cNvSpPr>
          <p:nvPr>
            <p:ph type="sldNum" sz="quarter" idx="12"/>
          </p:nvPr>
        </p:nvSpPr>
        <p:spPr/>
        <p:txBody>
          <a:bodyPr/>
          <a:lstStyle>
            <a:lvl1pPr>
              <a:defRPr/>
            </a:lvl1pPr>
          </a:lstStyle>
          <a:p>
            <a:fld id="{E479BBE5-4E13-4460-894A-9C64D613BBBD}" type="slidenum">
              <a:rPr lang="en-US" altLang="hu-HU"/>
              <a:pPr/>
              <a:t>‹#›</a:t>
            </a:fld>
            <a:endParaRPr lang="en-US" altLang="hu-HU"/>
          </a:p>
        </p:txBody>
      </p:sp>
    </p:spTree>
    <p:extLst>
      <p:ext uri="{BB962C8B-B14F-4D97-AF65-F5344CB8AC3E}">
        <p14:creationId xmlns:p14="http://schemas.microsoft.com/office/powerpoint/2010/main" val="3748018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BA6FCD09-F390-C4EE-3F7E-57DFC35ED46B}"/>
              </a:ext>
            </a:extLst>
          </p:cNvPr>
          <p:cNvSpPr>
            <a:spLocks noGrp="1"/>
          </p:cNvSpPr>
          <p:nvPr>
            <p:ph type="title" orient="vert"/>
          </p:nvPr>
        </p:nvSpPr>
        <p:spPr>
          <a:xfrm>
            <a:off x="6515100" y="609600"/>
            <a:ext cx="1943100" cy="5486400"/>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CBE54A67-04E3-87EA-BA59-DC6F3B617D15}"/>
              </a:ext>
            </a:extLst>
          </p:cNvPr>
          <p:cNvSpPr>
            <a:spLocks noGrp="1"/>
          </p:cNvSpPr>
          <p:nvPr>
            <p:ph type="body" orient="vert" idx="1"/>
          </p:nvPr>
        </p:nvSpPr>
        <p:spPr>
          <a:xfrm>
            <a:off x="685800" y="609600"/>
            <a:ext cx="56769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0500829-79DC-FB83-51C8-7DCF918AD7F4}"/>
              </a:ext>
            </a:extLst>
          </p:cNvPr>
          <p:cNvSpPr>
            <a:spLocks noGrp="1"/>
          </p:cNvSpPr>
          <p:nvPr>
            <p:ph type="dt" sz="half" idx="10"/>
          </p:nvPr>
        </p:nvSpPr>
        <p:spPr/>
        <p:txBody>
          <a:bodyPr/>
          <a:lstStyle>
            <a:lvl1pPr>
              <a:defRPr/>
            </a:lvl1pPr>
          </a:lstStyle>
          <a:p>
            <a:r>
              <a:rPr lang="en-US" altLang="hu-HU"/>
              <a:t>CS 245</a:t>
            </a:r>
          </a:p>
        </p:txBody>
      </p:sp>
      <p:sp>
        <p:nvSpPr>
          <p:cNvPr id="5" name="Élőláb helye 4">
            <a:extLst>
              <a:ext uri="{FF2B5EF4-FFF2-40B4-BE49-F238E27FC236}">
                <a16:creationId xmlns:a16="http://schemas.microsoft.com/office/drawing/2014/main" id="{9A4772DD-16A1-06E1-28FA-7894A1373669}"/>
              </a:ext>
            </a:extLst>
          </p:cNvPr>
          <p:cNvSpPr>
            <a:spLocks noGrp="1"/>
          </p:cNvSpPr>
          <p:nvPr>
            <p:ph type="ftr" sz="quarter" idx="11"/>
          </p:nvPr>
        </p:nvSpPr>
        <p:spPr/>
        <p:txBody>
          <a:bodyPr/>
          <a:lstStyle>
            <a:lvl1pPr>
              <a:defRPr/>
            </a:lvl1pPr>
          </a:lstStyle>
          <a:p>
            <a:r>
              <a:rPr lang="en-US" altLang="hu-HU"/>
              <a:t>Notes 09</a:t>
            </a:r>
          </a:p>
        </p:txBody>
      </p:sp>
      <p:sp>
        <p:nvSpPr>
          <p:cNvPr id="6" name="Dia számának helye 5">
            <a:extLst>
              <a:ext uri="{FF2B5EF4-FFF2-40B4-BE49-F238E27FC236}">
                <a16:creationId xmlns:a16="http://schemas.microsoft.com/office/drawing/2014/main" id="{EAFB9E4B-BCAF-665E-6E80-C3D9E85D836E}"/>
              </a:ext>
            </a:extLst>
          </p:cNvPr>
          <p:cNvSpPr>
            <a:spLocks noGrp="1"/>
          </p:cNvSpPr>
          <p:nvPr>
            <p:ph type="sldNum" sz="quarter" idx="12"/>
          </p:nvPr>
        </p:nvSpPr>
        <p:spPr/>
        <p:txBody>
          <a:bodyPr/>
          <a:lstStyle>
            <a:lvl1pPr>
              <a:defRPr/>
            </a:lvl1pPr>
          </a:lstStyle>
          <a:p>
            <a:fld id="{FB4511DC-D449-4DA1-98F9-89F27FE4A69B}" type="slidenum">
              <a:rPr lang="en-US" altLang="hu-HU"/>
              <a:pPr/>
              <a:t>‹#›</a:t>
            </a:fld>
            <a:endParaRPr lang="en-US" altLang="hu-HU"/>
          </a:p>
        </p:txBody>
      </p:sp>
    </p:spTree>
    <p:extLst>
      <p:ext uri="{BB962C8B-B14F-4D97-AF65-F5344CB8AC3E}">
        <p14:creationId xmlns:p14="http://schemas.microsoft.com/office/powerpoint/2010/main" val="299065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9B42A48-8E05-A708-8AB5-81772CC33CF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FFE65BAA-3BFF-FB8F-7A58-CD8E3B75C46B}"/>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A0C065E-7999-5B2A-964B-6678E009621F}"/>
              </a:ext>
            </a:extLst>
          </p:cNvPr>
          <p:cNvSpPr>
            <a:spLocks noGrp="1"/>
          </p:cNvSpPr>
          <p:nvPr>
            <p:ph type="dt" sz="half" idx="10"/>
          </p:nvPr>
        </p:nvSpPr>
        <p:spPr/>
        <p:txBody>
          <a:bodyPr/>
          <a:lstStyle>
            <a:lvl1pPr>
              <a:defRPr/>
            </a:lvl1pPr>
          </a:lstStyle>
          <a:p>
            <a:r>
              <a:rPr lang="en-US" altLang="hu-HU"/>
              <a:t>CS 245</a:t>
            </a:r>
          </a:p>
        </p:txBody>
      </p:sp>
      <p:sp>
        <p:nvSpPr>
          <p:cNvPr id="5" name="Élőláb helye 4">
            <a:extLst>
              <a:ext uri="{FF2B5EF4-FFF2-40B4-BE49-F238E27FC236}">
                <a16:creationId xmlns:a16="http://schemas.microsoft.com/office/drawing/2014/main" id="{F485AC41-AF32-DB7B-F89E-F0C9854E9EEA}"/>
              </a:ext>
            </a:extLst>
          </p:cNvPr>
          <p:cNvSpPr>
            <a:spLocks noGrp="1"/>
          </p:cNvSpPr>
          <p:nvPr>
            <p:ph type="ftr" sz="quarter" idx="11"/>
          </p:nvPr>
        </p:nvSpPr>
        <p:spPr/>
        <p:txBody>
          <a:bodyPr/>
          <a:lstStyle>
            <a:lvl1pPr>
              <a:defRPr/>
            </a:lvl1pPr>
          </a:lstStyle>
          <a:p>
            <a:r>
              <a:rPr lang="en-US" altLang="hu-HU"/>
              <a:t>Notes 09</a:t>
            </a:r>
          </a:p>
        </p:txBody>
      </p:sp>
      <p:sp>
        <p:nvSpPr>
          <p:cNvPr id="6" name="Dia számának helye 5">
            <a:extLst>
              <a:ext uri="{FF2B5EF4-FFF2-40B4-BE49-F238E27FC236}">
                <a16:creationId xmlns:a16="http://schemas.microsoft.com/office/drawing/2014/main" id="{4A4FC2AC-1BF1-4A9F-77AE-EFA9ADA508CC}"/>
              </a:ext>
            </a:extLst>
          </p:cNvPr>
          <p:cNvSpPr>
            <a:spLocks noGrp="1"/>
          </p:cNvSpPr>
          <p:nvPr>
            <p:ph type="sldNum" sz="quarter" idx="12"/>
          </p:nvPr>
        </p:nvSpPr>
        <p:spPr/>
        <p:txBody>
          <a:bodyPr/>
          <a:lstStyle>
            <a:lvl1pPr>
              <a:defRPr/>
            </a:lvl1pPr>
          </a:lstStyle>
          <a:p>
            <a:fld id="{1BE670EF-198B-4E6D-A054-EFB852208D6F}" type="slidenum">
              <a:rPr lang="en-US" altLang="hu-HU"/>
              <a:pPr/>
              <a:t>‹#›</a:t>
            </a:fld>
            <a:endParaRPr lang="en-US" altLang="hu-HU"/>
          </a:p>
        </p:txBody>
      </p:sp>
    </p:spTree>
    <p:extLst>
      <p:ext uri="{BB962C8B-B14F-4D97-AF65-F5344CB8AC3E}">
        <p14:creationId xmlns:p14="http://schemas.microsoft.com/office/powerpoint/2010/main" val="31476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E4E2AA1-0136-411E-87E7-4AF6BECD8C12}"/>
              </a:ext>
            </a:extLst>
          </p:cNvPr>
          <p:cNvSpPr>
            <a:spLocks noGrp="1"/>
          </p:cNvSpPr>
          <p:nvPr>
            <p:ph type="title"/>
          </p:nvPr>
        </p:nvSpPr>
        <p:spPr>
          <a:xfrm>
            <a:off x="623888" y="1709738"/>
            <a:ext cx="78867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33729FE1-8D00-1485-8382-5B59507A829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Dátum helye 3">
            <a:extLst>
              <a:ext uri="{FF2B5EF4-FFF2-40B4-BE49-F238E27FC236}">
                <a16:creationId xmlns:a16="http://schemas.microsoft.com/office/drawing/2014/main" id="{F4D96DEA-0209-4BD8-F39D-B238120D0717}"/>
              </a:ext>
            </a:extLst>
          </p:cNvPr>
          <p:cNvSpPr>
            <a:spLocks noGrp="1"/>
          </p:cNvSpPr>
          <p:nvPr>
            <p:ph type="dt" sz="half" idx="10"/>
          </p:nvPr>
        </p:nvSpPr>
        <p:spPr/>
        <p:txBody>
          <a:bodyPr/>
          <a:lstStyle>
            <a:lvl1pPr>
              <a:defRPr/>
            </a:lvl1pPr>
          </a:lstStyle>
          <a:p>
            <a:r>
              <a:rPr lang="en-US" altLang="hu-HU"/>
              <a:t>CS 245</a:t>
            </a:r>
          </a:p>
        </p:txBody>
      </p:sp>
      <p:sp>
        <p:nvSpPr>
          <p:cNvPr id="5" name="Élőláb helye 4">
            <a:extLst>
              <a:ext uri="{FF2B5EF4-FFF2-40B4-BE49-F238E27FC236}">
                <a16:creationId xmlns:a16="http://schemas.microsoft.com/office/drawing/2014/main" id="{D1C98E20-BCFB-721D-0C6F-C3472EE43613}"/>
              </a:ext>
            </a:extLst>
          </p:cNvPr>
          <p:cNvSpPr>
            <a:spLocks noGrp="1"/>
          </p:cNvSpPr>
          <p:nvPr>
            <p:ph type="ftr" sz="quarter" idx="11"/>
          </p:nvPr>
        </p:nvSpPr>
        <p:spPr/>
        <p:txBody>
          <a:bodyPr/>
          <a:lstStyle>
            <a:lvl1pPr>
              <a:defRPr/>
            </a:lvl1pPr>
          </a:lstStyle>
          <a:p>
            <a:r>
              <a:rPr lang="en-US" altLang="hu-HU"/>
              <a:t>Notes 09</a:t>
            </a:r>
          </a:p>
        </p:txBody>
      </p:sp>
      <p:sp>
        <p:nvSpPr>
          <p:cNvPr id="6" name="Dia számának helye 5">
            <a:extLst>
              <a:ext uri="{FF2B5EF4-FFF2-40B4-BE49-F238E27FC236}">
                <a16:creationId xmlns:a16="http://schemas.microsoft.com/office/drawing/2014/main" id="{8115C9D7-9029-06BC-5B90-9B3C39F6C23A}"/>
              </a:ext>
            </a:extLst>
          </p:cNvPr>
          <p:cNvSpPr>
            <a:spLocks noGrp="1"/>
          </p:cNvSpPr>
          <p:nvPr>
            <p:ph type="sldNum" sz="quarter" idx="12"/>
          </p:nvPr>
        </p:nvSpPr>
        <p:spPr/>
        <p:txBody>
          <a:bodyPr/>
          <a:lstStyle>
            <a:lvl1pPr>
              <a:defRPr/>
            </a:lvl1pPr>
          </a:lstStyle>
          <a:p>
            <a:fld id="{008BCABE-6A4C-43BF-AF9C-00D7B442A4C4}" type="slidenum">
              <a:rPr lang="en-US" altLang="hu-HU"/>
              <a:pPr/>
              <a:t>‹#›</a:t>
            </a:fld>
            <a:endParaRPr lang="en-US" altLang="hu-HU"/>
          </a:p>
        </p:txBody>
      </p:sp>
    </p:spTree>
    <p:extLst>
      <p:ext uri="{BB962C8B-B14F-4D97-AF65-F5344CB8AC3E}">
        <p14:creationId xmlns:p14="http://schemas.microsoft.com/office/powerpoint/2010/main" val="37391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16B3064-7158-59FD-C6A8-9D4BEE2D6E9C}"/>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DA3D94A8-8CD2-5864-6D12-939E992CA5AA}"/>
              </a:ext>
            </a:extLst>
          </p:cNvPr>
          <p:cNvSpPr>
            <a:spLocks noGrp="1"/>
          </p:cNvSpPr>
          <p:nvPr>
            <p:ph sz="half" idx="1"/>
          </p:nvPr>
        </p:nvSpPr>
        <p:spPr>
          <a:xfrm>
            <a:off x="685800" y="1981200"/>
            <a:ext cx="3810000" cy="4114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897B3DE0-B1C4-C40D-B619-6CB4ED504A3F}"/>
              </a:ext>
            </a:extLst>
          </p:cNvPr>
          <p:cNvSpPr>
            <a:spLocks noGrp="1"/>
          </p:cNvSpPr>
          <p:nvPr>
            <p:ph sz="half" idx="2"/>
          </p:nvPr>
        </p:nvSpPr>
        <p:spPr>
          <a:xfrm>
            <a:off x="4648200" y="1981200"/>
            <a:ext cx="3810000" cy="4114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6E9C763F-4CCE-614D-EE22-C1CB219B3A9E}"/>
              </a:ext>
            </a:extLst>
          </p:cNvPr>
          <p:cNvSpPr>
            <a:spLocks noGrp="1"/>
          </p:cNvSpPr>
          <p:nvPr>
            <p:ph type="dt" sz="half" idx="10"/>
          </p:nvPr>
        </p:nvSpPr>
        <p:spPr/>
        <p:txBody>
          <a:bodyPr/>
          <a:lstStyle>
            <a:lvl1pPr>
              <a:defRPr/>
            </a:lvl1pPr>
          </a:lstStyle>
          <a:p>
            <a:r>
              <a:rPr lang="en-US" altLang="hu-HU"/>
              <a:t>CS 245</a:t>
            </a:r>
          </a:p>
        </p:txBody>
      </p:sp>
      <p:sp>
        <p:nvSpPr>
          <p:cNvPr id="6" name="Élőláb helye 5">
            <a:extLst>
              <a:ext uri="{FF2B5EF4-FFF2-40B4-BE49-F238E27FC236}">
                <a16:creationId xmlns:a16="http://schemas.microsoft.com/office/drawing/2014/main" id="{F26E4B1A-5A58-467C-233C-FB202FD244C8}"/>
              </a:ext>
            </a:extLst>
          </p:cNvPr>
          <p:cNvSpPr>
            <a:spLocks noGrp="1"/>
          </p:cNvSpPr>
          <p:nvPr>
            <p:ph type="ftr" sz="quarter" idx="11"/>
          </p:nvPr>
        </p:nvSpPr>
        <p:spPr/>
        <p:txBody>
          <a:bodyPr/>
          <a:lstStyle>
            <a:lvl1pPr>
              <a:defRPr/>
            </a:lvl1pPr>
          </a:lstStyle>
          <a:p>
            <a:r>
              <a:rPr lang="en-US" altLang="hu-HU"/>
              <a:t>Notes 09</a:t>
            </a:r>
          </a:p>
        </p:txBody>
      </p:sp>
      <p:sp>
        <p:nvSpPr>
          <p:cNvPr id="7" name="Dia számának helye 6">
            <a:extLst>
              <a:ext uri="{FF2B5EF4-FFF2-40B4-BE49-F238E27FC236}">
                <a16:creationId xmlns:a16="http://schemas.microsoft.com/office/drawing/2014/main" id="{8C043C6A-23FC-8137-2EBE-FED5BAB27A57}"/>
              </a:ext>
            </a:extLst>
          </p:cNvPr>
          <p:cNvSpPr>
            <a:spLocks noGrp="1"/>
          </p:cNvSpPr>
          <p:nvPr>
            <p:ph type="sldNum" sz="quarter" idx="12"/>
          </p:nvPr>
        </p:nvSpPr>
        <p:spPr/>
        <p:txBody>
          <a:bodyPr/>
          <a:lstStyle>
            <a:lvl1pPr>
              <a:defRPr/>
            </a:lvl1pPr>
          </a:lstStyle>
          <a:p>
            <a:fld id="{6E0285AB-38A6-4294-BB7B-C7D44063DDCF}" type="slidenum">
              <a:rPr lang="en-US" altLang="hu-HU"/>
              <a:pPr/>
              <a:t>‹#›</a:t>
            </a:fld>
            <a:endParaRPr lang="en-US" altLang="hu-HU"/>
          </a:p>
        </p:txBody>
      </p:sp>
    </p:spTree>
    <p:extLst>
      <p:ext uri="{BB962C8B-B14F-4D97-AF65-F5344CB8AC3E}">
        <p14:creationId xmlns:p14="http://schemas.microsoft.com/office/powerpoint/2010/main" val="86777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21FAFD-EBA0-6C90-47CC-D2A748258355}"/>
              </a:ext>
            </a:extLst>
          </p:cNvPr>
          <p:cNvSpPr>
            <a:spLocks noGrp="1"/>
          </p:cNvSpPr>
          <p:nvPr>
            <p:ph type="title"/>
          </p:nvPr>
        </p:nvSpPr>
        <p:spPr>
          <a:xfrm>
            <a:off x="630238" y="365125"/>
            <a:ext cx="7886700" cy="1325563"/>
          </a:xfrm>
        </p:spPr>
        <p:txBody>
          <a:bodyPr/>
          <a:lstStyle/>
          <a:p>
            <a:r>
              <a:rPr lang="hu-HU"/>
              <a:t>Mintacím szerkesztése</a:t>
            </a:r>
          </a:p>
        </p:txBody>
      </p:sp>
      <p:sp>
        <p:nvSpPr>
          <p:cNvPr id="3" name="Szöveg helye 2">
            <a:extLst>
              <a:ext uri="{FF2B5EF4-FFF2-40B4-BE49-F238E27FC236}">
                <a16:creationId xmlns:a16="http://schemas.microsoft.com/office/drawing/2014/main" id="{AF8979BB-C06C-5A62-78E3-C6CA5B58BDD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E0D46F4E-FB1E-6B06-D7AF-AD1DF5B089B3}"/>
              </a:ext>
            </a:extLst>
          </p:cNvPr>
          <p:cNvSpPr>
            <a:spLocks noGrp="1"/>
          </p:cNvSpPr>
          <p:nvPr>
            <p:ph sz="half" idx="2"/>
          </p:nvPr>
        </p:nvSpPr>
        <p:spPr>
          <a:xfrm>
            <a:off x="630238" y="2505075"/>
            <a:ext cx="386873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1737DCC-AAA7-5DAC-ADC6-B7801DC5BD5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44B6386E-3AA4-8985-F1BD-05B0ACA33D8B}"/>
              </a:ext>
            </a:extLst>
          </p:cNvPr>
          <p:cNvSpPr>
            <a:spLocks noGrp="1"/>
          </p:cNvSpPr>
          <p:nvPr>
            <p:ph sz="quarter" idx="4"/>
          </p:nvPr>
        </p:nvSpPr>
        <p:spPr>
          <a:xfrm>
            <a:off x="4629150" y="2505075"/>
            <a:ext cx="38877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8002CD78-F319-0DFE-B9DB-C854CAE1F81C}"/>
              </a:ext>
            </a:extLst>
          </p:cNvPr>
          <p:cNvSpPr>
            <a:spLocks noGrp="1"/>
          </p:cNvSpPr>
          <p:nvPr>
            <p:ph type="dt" sz="half" idx="10"/>
          </p:nvPr>
        </p:nvSpPr>
        <p:spPr/>
        <p:txBody>
          <a:bodyPr/>
          <a:lstStyle>
            <a:lvl1pPr>
              <a:defRPr/>
            </a:lvl1pPr>
          </a:lstStyle>
          <a:p>
            <a:r>
              <a:rPr lang="en-US" altLang="hu-HU"/>
              <a:t>CS 245</a:t>
            </a:r>
          </a:p>
        </p:txBody>
      </p:sp>
      <p:sp>
        <p:nvSpPr>
          <p:cNvPr id="8" name="Élőláb helye 7">
            <a:extLst>
              <a:ext uri="{FF2B5EF4-FFF2-40B4-BE49-F238E27FC236}">
                <a16:creationId xmlns:a16="http://schemas.microsoft.com/office/drawing/2014/main" id="{100B93B5-290D-ED23-A2C2-BBDEE47EE5B6}"/>
              </a:ext>
            </a:extLst>
          </p:cNvPr>
          <p:cNvSpPr>
            <a:spLocks noGrp="1"/>
          </p:cNvSpPr>
          <p:nvPr>
            <p:ph type="ftr" sz="quarter" idx="11"/>
          </p:nvPr>
        </p:nvSpPr>
        <p:spPr/>
        <p:txBody>
          <a:bodyPr/>
          <a:lstStyle>
            <a:lvl1pPr>
              <a:defRPr/>
            </a:lvl1pPr>
          </a:lstStyle>
          <a:p>
            <a:r>
              <a:rPr lang="en-US" altLang="hu-HU"/>
              <a:t>Notes 09</a:t>
            </a:r>
          </a:p>
        </p:txBody>
      </p:sp>
      <p:sp>
        <p:nvSpPr>
          <p:cNvPr id="9" name="Dia számának helye 8">
            <a:extLst>
              <a:ext uri="{FF2B5EF4-FFF2-40B4-BE49-F238E27FC236}">
                <a16:creationId xmlns:a16="http://schemas.microsoft.com/office/drawing/2014/main" id="{51CEB360-E876-4D62-2267-87CBBDA74D77}"/>
              </a:ext>
            </a:extLst>
          </p:cNvPr>
          <p:cNvSpPr>
            <a:spLocks noGrp="1"/>
          </p:cNvSpPr>
          <p:nvPr>
            <p:ph type="sldNum" sz="quarter" idx="12"/>
          </p:nvPr>
        </p:nvSpPr>
        <p:spPr/>
        <p:txBody>
          <a:bodyPr/>
          <a:lstStyle>
            <a:lvl1pPr>
              <a:defRPr/>
            </a:lvl1pPr>
          </a:lstStyle>
          <a:p>
            <a:fld id="{C6E37765-00C8-45D9-9016-5934FB75BDF9}" type="slidenum">
              <a:rPr lang="en-US" altLang="hu-HU"/>
              <a:pPr/>
              <a:t>‹#›</a:t>
            </a:fld>
            <a:endParaRPr lang="en-US" altLang="hu-HU"/>
          </a:p>
        </p:txBody>
      </p:sp>
    </p:spTree>
    <p:extLst>
      <p:ext uri="{BB962C8B-B14F-4D97-AF65-F5344CB8AC3E}">
        <p14:creationId xmlns:p14="http://schemas.microsoft.com/office/powerpoint/2010/main" val="333766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6203B47-1284-B0F5-B1A2-9E7CC258C25D}"/>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4E9E606C-6A5C-C2A8-0C95-2EED8313C7D3}"/>
              </a:ext>
            </a:extLst>
          </p:cNvPr>
          <p:cNvSpPr>
            <a:spLocks noGrp="1"/>
          </p:cNvSpPr>
          <p:nvPr>
            <p:ph type="dt" sz="half" idx="10"/>
          </p:nvPr>
        </p:nvSpPr>
        <p:spPr/>
        <p:txBody>
          <a:bodyPr/>
          <a:lstStyle>
            <a:lvl1pPr>
              <a:defRPr/>
            </a:lvl1pPr>
          </a:lstStyle>
          <a:p>
            <a:r>
              <a:rPr lang="en-US" altLang="hu-HU"/>
              <a:t>CS 245</a:t>
            </a:r>
          </a:p>
        </p:txBody>
      </p:sp>
      <p:sp>
        <p:nvSpPr>
          <p:cNvPr id="4" name="Élőláb helye 3">
            <a:extLst>
              <a:ext uri="{FF2B5EF4-FFF2-40B4-BE49-F238E27FC236}">
                <a16:creationId xmlns:a16="http://schemas.microsoft.com/office/drawing/2014/main" id="{B63559D6-2E8A-85C4-D09D-E55B30D29B10}"/>
              </a:ext>
            </a:extLst>
          </p:cNvPr>
          <p:cNvSpPr>
            <a:spLocks noGrp="1"/>
          </p:cNvSpPr>
          <p:nvPr>
            <p:ph type="ftr" sz="quarter" idx="11"/>
          </p:nvPr>
        </p:nvSpPr>
        <p:spPr/>
        <p:txBody>
          <a:bodyPr/>
          <a:lstStyle>
            <a:lvl1pPr>
              <a:defRPr/>
            </a:lvl1pPr>
          </a:lstStyle>
          <a:p>
            <a:r>
              <a:rPr lang="en-US" altLang="hu-HU"/>
              <a:t>Notes 09</a:t>
            </a:r>
          </a:p>
        </p:txBody>
      </p:sp>
      <p:sp>
        <p:nvSpPr>
          <p:cNvPr id="5" name="Dia számának helye 4">
            <a:extLst>
              <a:ext uri="{FF2B5EF4-FFF2-40B4-BE49-F238E27FC236}">
                <a16:creationId xmlns:a16="http://schemas.microsoft.com/office/drawing/2014/main" id="{D893783A-50DD-F51B-EE9D-FA3A4593B4AD}"/>
              </a:ext>
            </a:extLst>
          </p:cNvPr>
          <p:cNvSpPr>
            <a:spLocks noGrp="1"/>
          </p:cNvSpPr>
          <p:nvPr>
            <p:ph type="sldNum" sz="quarter" idx="12"/>
          </p:nvPr>
        </p:nvSpPr>
        <p:spPr/>
        <p:txBody>
          <a:bodyPr/>
          <a:lstStyle>
            <a:lvl1pPr>
              <a:defRPr/>
            </a:lvl1pPr>
          </a:lstStyle>
          <a:p>
            <a:fld id="{EBCD42CC-0764-444C-A06C-F7F5FCA3E4CE}" type="slidenum">
              <a:rPr lang="en-US" altLang="hu-HU"/>
              <a:pPr/>
              <a:t>‹#›</a:t>
            </a:fld>
            <a:endParaRPr lang="en-US" altLang="hu-HU"/>
          </a:p>
        </p:txBody>
      </p:sp>
    </p:spTree>
    <p:extLst>
      <p:ext uri="{BB962C8B-B14F-4D97-AF65-F5344CB8AC3E}">
        <p14:creationId xmlns:p14="http://schemas.microsoft.com/office/powerpoint/2010/main" val="57841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CE2CF646-DD31-B4BB-8F28-D69B0B5AA988}"/>
              </a:ext>
            </a:extLst>
          </p:cNvPr>
          <p:cNvSpPr>
            <a:spLocks noGrp="1"/>
          </p:cNvSpPr>
          <p:nvPr>
            <p:ph type="dt" sz="half" idx="10"/>
          </p:nvPr>
        </p:nvSpPr>
        <p:spPr/>
        <p:txBody>
          <a:bodyPr/>
          <a:lstStyle>
            <a:lvl1pPr>
              <a:defRPr/>
            </a:lvl1pPr>
          </a:lstStyle>
          <a:p>
            <a:r>
              <a:rPr lang="en-US" altLang="hu-HU"/>
              <a:t>CS 245</a:t>
            </a:r>
          </a:p>
        </p:txBody>
      </p:sp>
      <p:sp>
        <p:nvSpPr>
          <p:cNvPr id="3" name="Élőláb helye 2">
            <a:extLst>
              <a:ext uri="{FF2B5EF4-FFF2-40B4-BE49-F238E27FC236}">
                <a16:creationId xmlns:a16="http://schemas.microsoft.com/office/drawing/2014/main" id="{E1790AB7-DF7C-D086-2372-AAB31F63EBD8}"/>
              </a:ext>
            </a:extLst>
          </p:cNvPr>
          <p:cNvSpPr>
            <a:spLocks noGrp="1"/>
          </p:cNvSpPr>
          <p:nvPr>
            <p:ph type="ftr" sz="quarter" idx="11"/>
          </p:nvPr>
        </p:nvSpPr>
        <p:spPr/>
        <p:txBody>
          <a:bodyPr/>
          <a:lstStyle>
            <a:lvl1pPr>
              <a:defRPr/>
            </a:lvl1pPr>
          </a:lstStyle>
          <a:p>
            <a:r>
              <a:rPr lang="en-US" altLang="hu-HU"/>
              <a:t>Notes 09</a:t>
            </a:r>
          </a:p>
        </p:txBody>
      </p:sp>
      <p:sp>
        <p:nvSpPr>
          <p:cNvPr id="4" name="Dia számának helye 3">
            <a:extLst>
              <a:ext uri="{FF2B5EF4-FFF2-40B4-BE49-F238E27FC236}">
                <a16:creationId xmlns:a16="http://schemas.microsoft.com/office/drawing/2014/main" id="{71CB115B-36A2-0AB5-658D-553DC85DB2E2}"/>
              </a:ext>
            </a:extLst>
          </p:cNvPr>
          <p:cNvSpPr>
            <a:spLocks noGrp="1"/>
          </p:cNvSpPr>
          <p:nvPr>
            <p:ph type="sldNum" sz="quarter" idx="12"/>
          </p:nvPr>
        </p:nvSpPr>
        <p:spPr/>
        <p:txBody>
          <a:bodyPr/>
          <a:lstStyle>
            <a:lvl1pPr>
              <a:defRPr/>
            </a:lvl1pPr>
          </a:lstStyle>
          <a:p>
            <a:fld id="{740BE57C-2C3B-4687-A238-A61904B10AB9}" type="slidenum">
              <a:rPr lang="en-US" altLang="hu-HU"/>
              <a:pPr/>
              <a:t>‹#›</a:t>
            </a:fld>
            <a:endParaRPr lang="en-US" altLang="hu-HU"/>
          </a:p>
        </p:txBody>
      </p:sp>
    </p:spTree>
    <p:extLst>
      <p:ext uri="{BB962C8B-B14F-4D97-AF65-F5344CB8AC3E}">
        <p14:creationId xmlns:p14="http://schemas.microsoft.com/office/powerpoint/2010/main" val="73260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72B7F1B-40D7-7D3D-B28B-7B280B44CB0A}"/>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DF81B8D0-2651-4D71-6EDE-A052E3A64A5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68B1CD7E-D3A2-9E36-F701-4B02413DE5D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03440878-EFDF-5E83-5D57-D754C3EE4286}"/>
              </a:ext>
            </a:extLst>
          </p:cNvPr>
          <p:cNvSpPr>
            <a:spLocks noGrp="1"/>
          </p:cNvSpPr>
          <p:nvPr>
            <p:ph type="dt" sz="half" idx="10"/>
          </p:nvPr>
        </p:nvSpPr>
        <p:spPr/>
        <p:txBody>
          <a:bodyPr/>
          <a:lstStyle>
            <a:lvl1pPr>
              <a:defRPr/>
            </a:lvl1pPr>
          </a:lstStyle>
          <a:p>
            <a:r>
              <a:rPr lang="en-US" altLang="hu-HU"/>
              <a:t>CS 245</a:t>
            </a:r>
          </a:p>
        </p:txBody>
      </p:sp>
      <p:sp>
        <p:nvSpPr>
          <p:cNvPr id="6" name="Élőláb helye 5">
            <a:extLst>
              <a:ext uri="{FF2B5EF4-FFF2-40B4-BE49-F238E27FC236}">
                <a16:creationId xmlns:a16="http://schemas.microsoft.com/office/drawing/2014/main" id="{E98D358A-232A-2E8D-A50D-E3F606961586}"/>
              </a:ext>
            </a:extLst>
          </p:cNvPr>
          <p:cNvSpPr>
            <a:spLocks noGrp="1"/>
          </p:cNvSpPr>
          <p:nvPr>
            <p:ph type="ftr" sz="quarter" idx="11"/>
          </p:nvPr>
        </p:nvSpPr>
        <p:spPr/>
        <p:txBody>
          <a:bodyPr/>
          <a:lstStyle>
            <a:lvl1pPr>
              <a:defRPr/>
            </a:lvl1pPr>
          </a:lstStyle>
          <a:p>
            <a:r>
              <a:rPr lang="en-US" altLang="hu-HU"/>
              <a:t>Notes 09</a:t>
            </a:r>
          </a:p>
        </p:txBody>
      </p:sp>
      <p:sp>
        <p:nvSpPr>
          <p:cNvPr id="7" name="Dia számának helye 6">
            <a:extLst>
              <a:ext uri="{FF2B5EF4-FFF2-40B4-BE49-F238E27FC236}">
                <a16:creationId xmlns:a16="http://schemas.microsoft.com/office/drawing/2014/main" id="{FB9B042D-7826-93A2-3A61-952BAD0E7D5E}"/>
              </a:ext>
            </a:extLst>
          </p:cNvPr>
          <p:cNvSpPr>
            <a:spLocks noGrp="1"/>
          </p:cNvSpPr>
          <p:nvPr>
            <p:ph type="sldNum" sz="quarter" idx="12"/>
          </p:nvPr>
        </p:nvSpPr>
        <p:spPr/>
        <p:txBody>
          <a:bodyPr/>
          <a:lstStyle>
            <a:lvl1pPr>
              <a:defRPr/>
            </a:lvl1pPr>
          </a:lstStyle>
          <a:p>
            <a:fld id="{3BB0578D-AD74-4D7F-ACB9-299F5EC895B1}" type="slidenum">
              <a:rPr lang="en-US" altLang="hu-HU"/>
              <a:pPr/>
              <a:t>‹#›</a:t>
            </a:fld>
            <a:endParaRPr lang="en-US" altLang="hu-HU"/>
          </a:p>
        </p:txBody>
      </p:sp>
    </p:spTree>
    <p:extLst>
      <p:ext uri="{BB962C8B-B14F-4D97-AF65-F5344CB8AC3E}">
        <p14:creationId xmlns:p14="http://schemas.microsoft.com/office/powerpoint/2010/main" val="389084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3FE8F9C-7901-CB59-12CB-9E8B6E0B278A}"/>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5B8DE4D7-468B-ED2E-4761-C2F0586436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7DD5287B-FB8F-1548-9D09-8E013B700A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4C71920-5959-BE89-FF42-DA190D066EF8}"/>
              </a:ext>
            </a:extLst>
          </p:cNvPr>
          <p:cNvSpPr>
            <a:spLocks noGrp="1"/>
          </p:cNvSpPr>
          <p:nvPr>
            <p:ph type="dt" sz="half" idx="10"/>
          </p:nvPr>
        </p:nvSpPr>
        <p:spPr/>
        <p:txBody>
          <a:bodyPr/>
          <a:lstStyle>
            <a:lvl1pPr>
              <a:defRPr/>
            </a:lvl1pPr>
          </a:lstStyle>
          <a:p>
            <a:r>
              <a:rPr lang="en-US" altLang="hu-HU"/>
              <a:t>CS 245</a:t>
            </a:r>
          </a:p>
        </p:txBody>
      </p:sp>
      <p:sp>
        <p:nvSpPr>
          <p:cNvPr id="6" name="Élőláb helye 5">
            <a:extLst>
              <a:ext uri="{FF2B5EF4-FFF2-40B4-BE49-F238E27FC236}">
                <a16:creationId xmlns:a16="http://schemas.microsoft.com/office/drawing/2014/main" id="{FE511CBD-8112-A5DC-D3C2-EBB0E47B1202}"/>
              </a:ext>
            </a:extLst>
          </p:cNvPr>
          <p:cNvSpPr>
            <a:spLocks noGrp="1"/>
          </p:cNvSpPr>
          <p:nvPr>
            <p:ph type="ftr" sz="quarter" idx="11"/>
          </p:nvPr>
        </p:nvSpPr>
        <p:spPr/>
        <p:txBody>
          <a:bodyPr/>
          <a:lstStyle>
            <a:lvl1pPr>
              <a:defRPr/>
            </a:lvl1pPr>
          </a:lstStyle>
          <a:p>
            <a:r>
              <a:rPr lang="en-US" altLang="hu-HU"/>
              <a:t>Notes 09</a:t>
            </a:r>
          </a:p>
        </p:txBody>
      </p:sp>
      <p:sp>
        <p:nvSpPr>
          <p:cNvPr id="7" name="Dia számának helye 6">
            <a:extLst>
              <a:ext uri="{FF2B5EF4-FFF2-40B4-BE49-F238E27FC236}">
                <a16:creationId xmlns:a16="http://schemas.microsoft.com/office/drawing/2014/main" id="{72E8623C-900F-3478-30B4-EC84B36E66F2}"/>
              </a:ext>
            </a:extLst>
          </p:cNvPr>
          <p:cNvSpPr>
            <a:spLocks noGrp="1"/>
          </p:cNvSpPr>
          <p:nvPr>
            <p:ph type="sldNum" sz="quarter" idx="12"/>
          </p:nvPr>
        </p:nvSpPr>
        <p:spPr/>
        <p:txBody>
          <a:bodyPr/>
          <a:lstStyle>
            <a:lvl1pPr>
              <a:defRPr/>
            </a:lvl1pPr>
          </a:lstStyle>
          <a:p>
            <a:fld id="{E3A1C8A3-B95F-4A69-805C-1555BE0E2BC8}" type="slidenum">
              <a:rPr lang="en-US" altLang="hu-HU"/>
              <a:pPr/>
              <a:t>‹#›</a:t>
            </a:fld>
            <a:endParaRPr lang="en-US" altLang="hu-HU"/>
          </a:p>
        </p:txBody>
      </p:sp>
    </p:spTree>
    <p:extLst>
      <p:ext uri="{BB962C8B-B14F-4D97-AF65-F5344CB8AC3E}">
        <p14:creationId xmlns:p14="http://schemas.microsoft.com/office/powerpoint/2010/main" val="183427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AABBEFB-92B9-53AC-BABE-8344EC92C69E}"/>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hu-HU"/>
              <a:t>Click to edit Master title style</a:t>
            </a:r>
          </a:p>
        </p:txBody>
      </p:sp>
      <p:sp>
        <p:nvSpPr>
          <p:cNvPr id="1027" name="Rectangle 3">
            <a:extLst>
              <a:ext uri="{FF2B5EF4-FFF2-40B4-BE49-F238E27FC236}">
                <a16:creationId xmlns:a16="http://schemas.microsoft.com/office/drawing/2014/main" id="{576B7509-FA03-3A61-D121-6098BFFB267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u-HU"/>
              <a:t>Click to edit Master text styles</a:t>
            </a:r>
          </a:p>
          <a:p>
            <a:pPr lvl="1"/>
            <a:r>
              <a:rPr lang="en-US" altLang="hu-HU"/>
              <a:t>Second level</a:t>
            </a:r>
          </a:p>
          <a:p>
            <a:pPr lvl="2"/>
            <a:r>
              <a:rPr lang="en-US" altLang="hu-HU"/>
              <a:t>Third level</a:t>
            </a:r>
          </a:p>
          <a:p>
            <a:pPr lvl="3"/>
            <a:r>
              <a:rPr lang="en-US" altLang="hu-HU"/>
              <a:t>Fourth level</a:t>
            </a:r>
          </a:p>
          <a:p>
            <a:pPr lvl="4"/>
            <a:r>
              <a:rPr lang="en-US" altLang="hu-HU"/>
              <a:t>Fifth level</a:t>
            </a:r>
          </a:p>
        </p:txBody>
      </p:sp>
      <p:sp>
        <p:nvSpPr>
          <p:cNvPr id="1028" name="Rectangle 4">
            <a:extLst>
              <a:ext uri="{FF2B5EF4-FFF2-40B4-BE49-F238E27FC236}">
                <a16:creationId xmlns:a16="http://schemas.microsoft.com/office/drawing/2014/main" id="{FFABCB1D-FE03-0F90-37C1-DEC522F88EB5}"/>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b="0"/>
            </a:lvl1pPr>
          </a:lstStyle>
          <a:p>
            <a:r>
              <a:rPr lang="en-US" altLang="hu-HU"/>
              <a:t>CS 245</a:t>
            </a:r>
          </a:p>
        </p:txBody>
      </p:sp>
      <p:sp>
        <p:nvSpPr>
          <p:cNvPr id="1029" name="Rectangle 5">
            <a:extLst>
              <a:ext uri="{FF2B5EF4-FFF2-40B4-BE49-F238E27FC236}">
                <a16:creationId xmlns:a16="http://schemas.microsoft.com/office/drawing/2014/main" id="{10E6AD15-59B2-66EE-2C7D-2588C06AEC4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lvl1pPr>
          </a:lstStyle>
          <a:p>
            <a:r>
              <a:rPr lang="en-US" altLang="hu-HU"/>
              <a:t>Notes 09</a:t>
            </a:r>
          </a:p>
        </p:txBody>
      </p:sp>
      <p:sp>
        <p:nvSpPr>
          <p:cNvPr id="1030" name="Rectangle 6">
            <a:extLst>
              <a:ext uri="{FF2B5EF4-FFF2-40B4-BE49-F238E27FC236}">
                <a16:creationId xmlns:a16="http://schemas.microsoft.com/office/drawing/2014/main" id="{44E32755-CEA7-B822-F48D-872ABD7B563D}"/>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lvl1pPr>
          </a:lstStyle>
          <a:p>
            <a:fld id="{96A2BDD5-EC1E-47E0-B145-13A179E8FD77}" type="slidenum">
              <a:rPr lang="en-US" altLang="hu-HU"/>
              <a:pPr/>
              <a:t>‹#›</a:t>
            </a:fld>
            <a:endParaRPr lang="en-US"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anose="020B0604030504040204" pitchFamily="34" charset="0"/>
        </a:defRPr>
      </a:lvl2pPr>
      <a:lvl3pPr algn="ctr" rtl="0" fontAlgn="base">
        <a:spcBef>
          <a:spcPct val="0"/>
        </a:spcBef>
        <a:spcAft>
          <a:spcPct val="0"/>
        </a:spcAft>
        <a:defRPr sz="4400">
          <a:solidFill>
            <a:schemeClr val="tx2"/>
          </a:solidFill>
          <a:latin typeface="Tahoma" panose="020B0604030504040204" pitchFamily="34" charset="0"/>
        </a:defRPr>
      </a:lvl3pPr>
      <a:lvl4pPr algn="ctr" rtl="0" fontAlgn="base">
        <a:spcBef>
          <a:spcPct val="0"/>
        </a:spcBef>
        <a:spcAft>
          <a:spcPct val="0"/>
        </a:spcAft>
        <a:defRPr sz="4400">
          <a:solidFill>
            <a:schemeClr val="tx2"/>
          </a:solidFill>
          <a:latin typeface="Tahoma" panose="020B0604030504040204" pitchFamily="34" charset="0"/>
        </a:defRPr>
      </a:lvl4pPr>
      <a:lvl5pPr algn="ctr" rtl="0" fontAlgn="base">
        <a:spcBef>
          <a:spcPct val="0"/>
        </a:spcBef>
        <a:spcAft>
          <a:spcPct val="0"/>
        </a:spcAft>
        <a:defRPr sz="4400">
          <a:solidFill>
            <a:schemeClr val="tx2"/>
          </a:solidFill>
          <a:latin typeface="Tahoma" panose="020B0604030504040204" pitchFamily="34" charset="0"/>
        </a:defRPr>
      </a:lvl5pPr>
      <a:lvl6pPr marL="457200" algn="ctr" rtl="0" fontAlgn="base">
        <a:spcBef>
          <a:spcPct val="0"/>
        </a:spcBef>
        <a:spcAft>
          <a:spcPct val="0"/>
        </a:spcAft>
        <a:defRPr sz="4400">
          <a:solidFill>
            <a:schemeClr val="tx2"/>
          </a:solidFill>
          <a:latin typeface="Tahoma" panose="020B0604030504040204" pitchFamily="34" charset="0"/>
        </a:defRPr>
      </a:lvl6pPr>
      <a:lvl7pPr marL="914400" algn="ctr" rtl="0" fontAlgn="base">
        <a:spcBef>
          <a:spcPct val="0"/>
        </a:spcBef>
        <a:spcAft>
          <a:spcPct val="0"/>
        </a:spcAft>
        <a:defRPr sz="4400">
          <a:solidFill>
            <a:schemeClr val="tx2"/>
          </a:solidFill>
          <a:latin typeface="Tahoma" panose="020B0604030504040204" pitchFamily="34" charset="0"/>
        </a:defRPr>
      </a:lvl7pPr>
      <a:lvl8pPr marL="1371600" algn="ctr" rtl="0" fontAlgn="base">
        <a:spcBef>
          <a:spcPct val="0"/>
        </a:spcBef>
        <a:spcAft>
          <a:spcPct val="0"/>
        </a:spcAft>
        <a:defRPr sz="4400">
          <a:solidFill>
            <a:schemeClr val="tx2"/>
          </a:solidFill>
          <a:latin typeface="Tahoma" panose="020B0604030504040204" pitchFamily="34" charset="0"/>
        </a:defRPr>
      </a:lvl8pPr>
      <a:lvl9pPr marL="1828800" algn="ctr"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27.bin"/><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oleObject" Target="../embeddings/oleObject28.bin"/></Relationships>
</file>

<file path=ppt/slides/_rels/slide124.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19.wmf"/><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5" Type="http://schemas.openxmlformats.org/officeDocument/2006/relationships/image" Target="../media/image17.emf"/><Relationship Id="rId4" Type="http://schemas.openxmlformats.org/officeDocument/2006/relationships/oleObject" Target="../embeddings/oleObject30.bin"/></Relationships>
</file>

<file path=ppt/slides/_rels/slide1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32.bin"/><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33.bin"/><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34.bin"/><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35.bin"/><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36.bin"/><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37.bin"/><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38.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39.bin"/><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40.bin"/><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41.bin"/><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4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44.bin"/><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45.bin"/><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46.bin"/><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47.bin"/><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48.bin"/><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49.bin"/><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50.bin"/><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51.bin"/><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52.bin"/><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53.bin"/><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54.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55.bin"/><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56.bin"/><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57.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58.bin"/><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59.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60.bin"/><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61.bin"/><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20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image" Target="../media/image45.wmf"/></Relationships>
</file>

<file path=ppt/slides/_rels/slide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24.bin"/><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A53BE93-AE95-A5F7-C13E-CF4ED93C6329}"/>
              </a:ext>
            </a:extLst>
          </p:cNvPr>
          <p:cNvSpPr>
            <a:spLocks noGrp="1" noChangeArrowheads="1"/>
          </p:cNvSpPr>
          <p:nvPr>
            <p:ph type="ctrTitle"/>
          </p:nvPr>
        </p:nvSpPr>
        <p:spPr>
          <a:xfrm>
            <a:off x="414338" y="1550988"/>
            <a:ext cx="8397875" cy="2514600"/>
          </a:xfrm>
        </p:spPr>
        <p:txBody>
          <a:bodyPr anchor="ctr"/>
          <a:lstStyle/>
          <a:p>
            <a:r>
              <a:rPr lang="hu-HU" altLang="hu-HU" sz="4400" b="1">
                <a:solidFill>
                  <a:schemeClr val="accent2"/>
                </a:solidFill>
              </a:rPr>
              <a:t>Konkurenciavezérlés</a:t>
            </a:r>
            <a:endParaRPr lang="en-US" altLang="hu-HU" sz="4400" b="1">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8210" name="Rectangle 2">
            <a:extLst>
              <a:ext uri="{FF2B5EF4-FFF2-40B4-BE49-F238E27FC236}">
                <a16:creationId xmlns:a16="http://schemas.microsoft.com/office/drawing/2014/main" id="{DD4179AC-EF4D-FBE7-7CE5-700F0121F1AD}"/>
              </a:ext>
            </a:extLst>
          </p:cNvPr>
          <p:cNvSpPr>
            <a:spLocks noGrp="1" noChangeArrowheads="1"/>
          </p:cNvSpPr>
          <p:nvPr>
            <p:ph type="title"/>
          </p:nvPr>
        </p:nvSpPr>
        <p:spPr>
          <a:xfrm>
            <a:off x="711200" y="330200"/>
            <a:ext cx="7540625" cy="203200"/>
          </a:xfrm>
        </p:spPr>
        <p:txBody>
          <a:bodyPr/>
          <a:lstStyle/>
          <a:p>
            <a:r>
              <a:rPr lang="hu-HU" altLang="hu-HU" sz="2800" b="1">
                <a:solidFill>
                  <a:schemeClr val="accent2"/>
                </a:solidFill>
              </a:rPr>
              <a:t>A tranzakciók és az ütemezések jelölése</a:t>
            </a:r>
          </a:p>
        </p:txBody>
      </p:sp>
      <p:sp>
        <p:nvSpPr>
          <p:cNvPr id="478213" name="Rectangle 5">
            <a:extLst>
              <a:ext uri="{FF2B5EF4-FFF2-40B4-BE49-F238E27FC236}">
                <a16:creationId xmlns:a16="http://schemas.microsoft.com/office/drawing/2014/main" id="{D48AED4B-83AE-8401-7249-6117AB1B3193}"/>
              </a:ext>
            </a:extLst>
          </p:cNvPr>
          <p:cNvSpPr>
            <a:spLocks noGrp="1" noChangeArrowheads="1"/>
          </p:cNvSpPr>
          <p:nvPr>
            <p:ph type="body" idx="1"/>
          </p:nvPr>
        </p:nvSpPr>
        <p:spPr>
          <a:xfrm>
            <a:off x="173038" y="1139825"/>
            <a:ext cx="8970962" cy="4956175"/>
          </a:xfrm>
        </p:spPr>
        <p:txBody>
          <a:bodyPr/>
          <a:lstStyle/>
          <a:p>
            <a:r>
              <a:rPr lang="en-US" altLang="hu-HU" sz="2400" b="1"/>
              <a:t>Csak a tranzakciók által végrehajtott </a:t>
            </a:r>
            <a:r>
              <a:rPr lang="en-US" altLang="hu-HU" sz="2400" b="1">
                <a:solidFill>
                  <a:srgbClr val="FF0000"/>
                </a:solidFill>
              </a:rPr>
              <a:t>olvasás</a:t>
            </a:r>
            <a:r>
              <a:rPr lang="en-US" altLang="hu-HU" sz="2400" b="1"/>
              <a:t>ok és </a:t>
            </a:r>
            <a:r>
              <a:rPr lang="en-US" altLang="hu-HU" sz="2400" b="1">
                <a:solidFill>
                  <a:srgbClr val="FF0000"/>
                </a:solidFill>
              </a:rPr>
              <a:t>írás</a:t>
            </a:r>
            <a:r>
              <a:rPr lang="en-US" altLang="hu-HU" sz="2400" b="1"/>
              <a:t>ok számítana</a:t>
            </a:r>
            <a:r>
              <a:rPr lang="hu-HU" altLang="hu-HU" sz="2400" b="1"/>
              <a:t>k!</a:t>
            </a:r>
          </a:p>
          <a:p>
            <a:pPr algn="just">
              <a:buFontTx/>
              <a:buNone/>
            </a:pPr>
            <a:r>
              <a:rPr lang="hu-HU" altLang="hu-HU" b="1">
                <a:solidFill>
                  <a:srgbClr val="009900"/>
                </a:solidFill>
                <a:latin typeface="Courier New" panose="02070309020205020404" pitchFamily="49" charset="0"/>
                <a:cs typeface="Courier New" panose="02070309020205020404" pitchFamily="49" charset="0"/>
              </a:rPr>
              <a:t>	</a:t>
            </a:r>
            <a:r>
              <a:rPr lang="hu-HU" altLang="hu-HU" b="1">
                <a:solidFill>
                  <a:srgbClr val="0099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b="1" baseline="-30000">
                <a:solidFill>
                  <a:srgbClr val="0099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b="1">
                <a:solidFill>
                  <a:schemeClr val="accent2"/>
                </a:solidFill>
                <a:cs typeface="Times New Roman" panose="02020603050405020304" pitchFamily="18" charset="0"/>
              </a:rPr>
              <a:t>; </a:t>
            </a:r>
            <a:r>
              <a:rPr lang="hu-HU" altLang="hu-HU" b="1">
                <a:solidFill>
                  <a:schemeClr val="accent2"/>
                </a:solidFill>
                <a:latin typeface="Courier New" panose="02070309020205020404" pitchFamily="49" charset="0"/>
                <a:cs typeface="Times New Roman" panose="02020603050405020304" pitchFamily="18" charset="0"/>
              </a:rPr>
              <a:t>r</a:t>
            </a:r>
            <a:r>
              <a:rPr lang="hu-HU" altLang="hu-HU" b="1" baseline="-30000">
                <a:solidFill>
                  <a:schemeClr val="accent2"/>
                </a:solidFill>
                <a:latin typeface="Courier New" panose="02070309020205020404" pitchFamily="49" charset="0"/>
                <a:cs typeface="Times New Roman" panose="02020603050405020304" pitchFamily="18" charset="0"/>
              </a:rPr>
              <a:t>1</a:t>
            </a:r>
            <a:r>
              <a:rPr lang="hu-HU" altLang="hu-HU" b="1">
                <a:solidFill>
                  <a:schemeClr val="accent2"/>
                </a:solidFill>
                <a:latin typeface="Courier New" panose="02070309020205020404" pitchFamily="49" charset="0"/>
                <a:cs typeface="Times New Roman" panose="02020603050405020304" pitchFamily="18" charset="0"/>
              </a:rPr>
              <a:t>(B)</a:t>
            </a:r>
            <a:r>
              <a:rPr lang="hu-HU" altLang="hu-HU" b="1">
                <a:solidFill>
                  <a:schemeClr val="accent2"/>
                </a:solidFill>
                <a:cs typeface="Times New Roman" panose="02020603050405020304" pitchFamily="18" charset="0"/>
              </a:rPr>
              <a:t>; </a:t>
            </a:r>
            <a:r>
              <a:rPr lang="hu-HU" altLang="hu-HU" b="1">
                <a:solidFill>
                  <a:schemeClr val="accent2"/>
                </a:solidFill>
                <a:latin typeface="Courier New" panose="02070309020205020404" pitchFamily="49" charset="0"/>
                <a:cs typeface="Times New Roman" panose="02020603050405020304" pitchFamily="18" charset="0"/>
              </a:rPr>
              <a:t>w</a:t>
            </a:r>
            <a:r>
              <a:rPr lang="hu-HU" altLang="hu-HU" b="1" baseline="-30000">
                <a:solidFill>
                  <a:schemeClr val="accent2"/>
                </a:solidFill>
                <a:latin typeface="Courier New" panose="02070309020205020404" pitchFamily="49" charset="0"/>
                <a:cs typeface="Times New Roman" panose="02020603050405020304" pitchFamily="18" charset="0"/>
              </a:rPr>
              <a:t>1</a:t>
            </a:r>
            <a:r>
              <a:rPr lang="hu-HU" altLang="hu-HU" b="1">
                <a:solidFill>
                  <a:schemeClr val="accent2"/>
                </a:solidFill>
                <a:latin typeface="Courier New" panose="02070309020205020404" pitchFamily="49" charset="0"/>
                <a:cs typeface="Times New Roman" panose="02020603050405020304" pitchFamily="18" charset="0"/>
              </a:rPr>
              <a:t>(B)</a:t>
            </a:r>
            <a:r>
              <a:rPr lang="hu-HU" altLang="hu-HU" b="1">
                <a:solidFill>
                  <a:schemeClr val="accent2"/>
                </a:solidFill>
                <a:cs typeface="Times New Roman" panose="02020603050405020304" pitchFamily="18" charset="0"/>
              </a:rPr>
              <a:t>;</a:t>
            </a:r>
            <a:endParaRPr lang="hu-HU" altLang="hu-HU" b="1">
              <a:solidFill>
                <a:schemeClr val="accent2"/>
              </a:solidFill>
              <a:latin typeface="Courier New" panose="02070309020205020404" pitchFamily="49" charset="0"/>
              <a:cs typeface="Times New Roman" panose="02020603050405020304" pitchFamily="18" charset="0"/>
            </a:endParaRPr>
          </a:p>
          <a:p>
            <a:pPr algn="just">
              <a:buFontTx/>
              <a:buNone/>
            </a:pPr>
            <a:r>
              <a:rPr lang="hu-HU" altLang="hu-HU" b="1">
                <a:solidFill>
                  <a:srgbClr val="009900"/>
                </a:solidFill>
                <a:latin typeface="Courier New" panose="02070309020205020404" pitchFamily="49" charset="0"/>
                <a:cs typeface="Courier New" panose="02070309020205020404" pitchFamily="49" charset="0"/>
              </a:rPr>
              <a:t>	</a:t>
            </a:r>
            <a:r>
              <a:rPr lang="hu-HU" altLang="hu-HU" b="1">
                <a:solidFill>
                  <a:srgbClr val="009900"/>
                </a:solidFill>
                <a:latin typeface="Courier New" panose="02070309020205020404" pitchFamily="49" charset="0"/>
                <a:cs typeface="Times New Roman" panose="02020603050405020304" pitchFamily="18" charset="0"/>
              </a:rPr>
              <a:t>T</a:t>
            </a:r>
            <a:r>
              <a:rPr lang="hu-HU" altLang="hu-HU" b="1" baseline="-30000">
                <a:solidFill>
                  <a:srgbClr val="009900"/>
                </a:solidFill>
                <a:latin typeface="Courier New" panose="02070309020205020404" pitchFamily="49" charset="0"/>
                <a:cs typeface="Times New Roman" panose="02020603050405020304" pitchFamily="18" charset="0"/>
              </a:rPr>
              <a:t>2</a:t>
            </a:r>
            <a:r>
              <a:rPr lang="hu-HU" altLang="hu-HU" b="1">
                <a:solidFill>
                  <a:schemeClr val="accent2"/>
                </a:solidFill>
                <a:cs typeface="Times New Roman" panose="02020603050405020304" pitchFamily="18" charset="0"/>
              </a:rPr>
              <a:t>: </a:t>
            </a:r>
            <a:r>
              <a:rPr lang="hu-HU" altLang="hu-HU" b="1">
                <a:solidFill>
                  <a:schemeClr val="accent2"/>
                </a:solidFill>
                <a:latin typeface="Courier New" panose="02070309020205020404" pitchFamily="49" charset="0"/>
                <a:cs typeface="Times New Roman" panose="02020603050405020304" pitchFamily="18" charset="0"/>
              </a:rPr>
              <a:t>r</a:t>
            </a:r>
            <a:r>
              <a:rPr lang="hu-HU" altLang="hu-HU" b="1" baseline="-30000">
                <a:solidFill>
                  <a:schemeClr val="accent2"/>
                </a:solidFill>
                <a:latin typeface="Courier New" panose="02070309020205020404" pitchFamily="49" charset="0"/>
                <a:cs typeface="Times New Roman" panose="02020603050405020304" pitchFamily="18" charset="0"/>
              </a:rPr>
              <a:t>2</a:t>
            </a:r>
            <a:r>
              <a:rPr lang="hu-HU" altLang="hu-HU" b="1">
                <a:solidFill>
                  <a:schemeClr val="accent2"/>
                </a:solidFill>
                <a:latin typeface="Courier New" panose="02070309020205020404" pitchFamily="49" charset="0"/>
                <a:cs typeface="Times New Roman" panose="02020603050405020304" pitchFamily="18" charset="0"/>
              </a:rPr>
              <a:t>(A)</a:t>
            </a:r>
            <a:r>
              <a:rPr lang="hu-HU" altLang="hu-HU" b="1">
                <a:solidFill>
                  <a:schemeClr val="accent2"/>
                </a:solidFill>
                <a:cs typeface="Times New Roman" panose="02020603050405020304" pitchFamily="18" charset="0"/>
              </a:rPr>
              <a:t>; </a:t>
            </a:r>
            <a:r>
              <a:rPr lang="hu-HU" altLang="hu-HU" b="1">
                <a:solidFill>
                  <a:schemeClr val="accent2"/>
                </a:solidFill>
                <a:latin typeface="Courier New" panose="02070309020205020404" pitchFamily="49" charset="0"/>
                <a:cs typeface="Times New Roman" panose="02020603050405020304" pitchFamily="18" charset="0"/>
              </a:rPr>
              <a:t>w</a:t>
            </a:r>
            <a:r>
              <a:rPr lang="hu-HU" altLang="hu-HU" b="1" baseline="-30000">
                <a:solidFill>
                  <a:schemeClr val="accent2"/>
                </a:solidFill>
                <a:latin typeface="Courier New" panose="02070309020205020404" pitchFamily="49" charset="0"/>
                <a:cs typeface="Times New Roman" panose="02020603050405020304" pitchFamily="18" charset="0"/>
              </a:rPr>
              <a:t>2</a:t>
            </a:r>
            <a:r>
              <a:rPr lang="hu-HU" altLang="hu-HU" b="1">
                <a:solidFill>
                  <a:schemeClr val="accent2"/>
                </a:solidFill>
                <a:latin typeface="Courier New" panose="02070309020205020404" pitchFamily="49" charset="0"/>
                <a:cs typeface="Times New Roman" panose="02020603050405020304" pitchFamily="18" charset="0"/>
              </a:rPr>
              <a:t>(A)</a:t>
            </a:r>
            <a:r>
              <a:rPr lang="hu-HU" altLang="hu-HU" b="1">
                <a:solidFill>
                  <a:schemeClr val="accent2"/>
                </a:solidFill>
                <a:cs typeface="Times New Roman" panose="02020603050405020304" pitchFamily="18" charset="0"/>
              </a:rPr>
              <a:t>; </a:t>
            </a:r>
            <a:r>
              <a:rPr lang="hu-HU" altLang="hu-HU" b="1">
                <a:solidFill>
                  <a:schemeClr val="accent2"/>
                </a:solidFill>
                <a:latin typeface="Courier New" panose="02070309020205020404" pitchFamily="49" charset="0"/>
                <a:cs typeface="Times New Roman" panose="02020603050405020304" pitchFamily="18" charset="0"/>
              </a:rPr>
              <a:t>r</a:t>
            </a:r>
            <a:r>
              <a:rPr lang="hu-HU" altLang="hu-HU" b="1" baseline="-30000">
                <a:solidFill>
                  <a:schemeClr val="accent2"/>
                </a:solidFill>
                <a:latin typeface="Courier New" panose="02070309020205020404" pitchFamily="49" charset="0"/>
                <a:cs typeface="Times New Roman" panose="02020603050405020304" pitchFamily="18" charset="0"/>
              </a:rPr>
              <a:t>2</a:t>
            </a:r>
            <a:r>
              <a:rPr lang="hu-HU" altLang="hu-HU" b="1">
                <a:solidFill>
                  <a:schemeClr val="accent2"/>
                </a:solidFill>
                <a:latin typeface="Courier New" panose="02070309020205020404" pitchFamily="49" charset="0"/>
                <a:cs typeface="Times New Roman" panose="02020603050405020304" pitchFamily="18" charset="0"/>
              </a:rPr>
              <a:t>(B)</a:t>
            </a:r>
            <a:r>
              <a:rPr lang="hu-HU" altLang="hu-HU" b="1">
                <a:solidFill>
                  <a:schemeClr val="accent2"/>
                </a:solidFill>
                <a:cs typeface="Times New Roman" panose="02020603050405020304" pitchFamily="18" charset="0"/>
              </a:rPr>
              <a:t>; </a:t>
            </a:r>
            <a:r>
              <a:rPr lang="hu-HU" altLang="hu-HU" b="1">
                <a:solidFill>
                  <a:schemeClr val="accent2"/>
                </a:solidFill>
                <a:latin typeface="Courier New" panose="02070309020205020404" pitchFamily="49" charset="0"/>
                <a:cs typeface="Times New Roman" panose="02020603050405020304" pitchFamily="18" charset="0"/>
              </a:rPr>
              <a:t>w</a:t>
            </a:r>
            <a:r>
              <a:rPr lang="hu-HU" altLang="hu-HU" b="1" baseline="-30000">
                <a:solidFill>
                  <a:schemeClr val="accent2"/>
                </a:solidFill>
                <a:latin typeface="Courier New" panose="02070309020205020404" pitchFamily="49" charset="0"/>
                <a:cs typeface="Times New Roman" panose="02020603050405020304" pitchFamily="18" charset="0"/>
              </a:rPr>
              <a:t>2</a:t>
            </a:r>
            <a:r>
              <a:rPr lang="hu-HU" altLang="hu-HU" b="1">
                <a:solidFill>
                  <a:schemeClr val="accent2"/>
                </a:solidFill>
                <a:latin typeface="Courier New" panose="02070309020205020404" pitchFamily="49" charset="0"/>
                <a:cs typeface="Times New Roman" panose="02020603050405020304" pitchFamily="18" charset="0"/>
              </a:rPr>
              <a:t>(B)</a:t>
            </a:r>
            <a:r>
              <a:rPr lang="hu-HU" altLang="hu-HU" b="1">
                <a:solidFill>
                  <a:schemeClr val="accent2"/>
                </a:solidFill>
                <a:cs typeface="Times New Roman" panose="02020603050405020304" pitchFamily="18" charset="0"/>
              </a:rPr>
              <a:t>;</a:t>
            </a:r>
            <a:endParaRPr lang="hu-HU" altLang="hu-HU" b="1">
              <a:solidFill>
                <a:schemeClr val="accent2"/>
              </a:solidFill>
            </a:endParaRPr>
          </a:p>
          <a:p>
            <a:pPr algn="just"/>
            <a:r>
              <a:rPr lang="hu-HU" altLang="hu-HU" b="1"/>
              <a:t>Az ütemezés jelölése:</a:t>
            </a:r>
          </a:p>
          <a:p>
            <a:pPr>
              <a:buFontTx/>
              <a:buNone/>
            </a:pPr>
            <a:r>
              <a:rPr lang="hu-HU" altLang="hu-HU" b="1">
                <a:solidFill>
                  <a:srgbClr val="FF0000"/>
                </a:solidFill>
                <a:latin typeface="Courier New" panose="02070309020205020404" pitchFamily="49" charset="0"/>
                <a:cs typeface="Courier New" panose="02070309020205020404" pitchFamily="49" charset="0"/>
              </a:rPr>
              <a:t>S:</a:t>
            </a:r>
            <a:r>
              <a:rPr lang="hu-HU" altLang="hu-HU" sz="2300" b="1">
                <a:solidFill>
                  <a:schemeClr val="accent2"/>
                </a:solidFill>
                <a:latin typeface="Courier New" panose="02070309020205020404" pitchFamily="49" charset="0"/>
                <a:cs typeface="Times New Roman" panose="02020603050405020304" pitchFamily="18" charset="0"/>
              </a:rPr>
              <a:t>r</a:t>
            </a:r>
            <a:r>
              <a:rPr lang="hu-HU" altLang="hu-HU" sz="2300" b="1" baseline="-30000">
                <a:solidFill>
                  <a:schemeClr val="accent2"/>
                </a:solidFill>
                <a:latin typeface="Courier New" panose="02070309020205020404" pitchFamily="49" charset="0"/>
                <a:cs typeface="Times New Roman" panose="02020603050405020304" pitchFamily="18" charset="0"/>
              </a:rPr>
              <a:t>1</a:t>
            </a:r>
            <a:r>
              <a:rPr lang="hu-HU" altLang="hu-HU" sz="2300" b="1">
                <a:solidFill>
                  <a:schemeClr val="accent2"/>
                </a:solidFill>
                <a:latin typeface="Courier New" panose="02070309020205020404" pitchFamily="49" charset="0"/>
                <a:cs typeface="Times New Roman" panose="02020603050405020304" pitchFamily="18" charset="0"/>
              </a:rPr>
              <a:t>(A)</a:t>
            </a:r>
            <a:r>
              <a:rPr lang="hu-HU" altLang="hu-HU" sz="2300" b="1">
                <a:solidFill>
                  <a:schemeClr val="accent2"/>
                </a:solidFill>
                <a:cs typeface="Times New Roman" panose="02020603050405020304" pitchFamily="18" charset="0"/>
              </a:rPr>
              <a:t>; </a:t>
            </a:r>
            <a:r>
              <a:rPr lang="hu-HU" altLang="hu-HU" sz="2300" b="1">
                <a:solidFill>
                  <a:schemeClr val="accent2"/>
                </a:solidFill>
                <a:latin typeface="Courier New" panose="02070309020205020404" pitchFamily="49" charset="0"/>
                <a:cs typeface="Times New Roman" panose="02020603050405020304" pitchFamily="18" charset="0"/>
              </a:rPr>
              <a:t>w</a:t>
            </a:r>
            <a:r>
              <a:rPr lang="hu-HU" altLang="hu-HU" sz="2300" b="1" baseline="-30000">
                <a:solidFill>
                  <a:schemeClr val="accent2"/>
                </a:solidFill>
                <a:latin typeface="Courier New" panose="02070309020205020404" pitchFamily="49" charset="0"/>
                <a:cs typeface="Times New Roman" panose="02020603050405020304" pitchFamily="18" charset="0"/>
              </a:rPr>
              <a:t>1</a:t>
            </a:r>
            <a:r>
              <a:rPr lang="hu-HU" altLang="hu-HU" sz="2300" b="1">
                <a:solidFill>
                  <a:schemeClr val="accent2"/>
                </a:solidFill>
                <a:latin typeface="Courier New" panose="02070309020205020404" pitchFamily="49" charset="0"/>
                <a:cs typeface="Times New Roman" panose="02020603050405020304" pitchFamily="18" charset="0"/>
              </a:rPr>
              <a:t>(A)</a:t>
            </a:r>
            <a:r>
              <a:rPr lang="hu-HU" altLang="hu-HU" sz="2300" b="1">
                <a:solidFill>
                  <a:schemeClr val="accent2"/>
                </a:solidFill>
                <a:cs typeface="Times New Roman" panose="02020603050405020304" pitchFamily="18" charset="0"/>
              </a:rPr>
              <a:t>; </a:t>
            </a:r>
            <a:r>
              <a:rPr lang="hu-HU" altLang="hu-HU" sz="2300" b="1">
                <a:solidFill>
                  <a:schemeClr val="accent2"/>
                </a:solidFill>
                <a:latin typeface="Courier New" panose="02070309020205020404" pitchFamily="49" charset="0"/>
                <a:cs typeface="Times New Roman" panose="02020603050405020304" pitchFamily="18" charset="0"/>
              </a:rPr>
              <a:t>r</a:t>
            </a:r>
            <a:r>
              <a:rPr lang="hu-HU" altLang="hu-HU" sz="2300" b="1" baseline="-30000">
                <a:solidFill>
                  <a:schemeClr val="accent2"/>
                </a:solidFill>
                <a:latin typeface="Courier New" panose="02070309020205020404" pitchFamily="49" charset="0"/>
                <a:cs typeface="Times New Roman" panose="02020603050405020304" pitchFamily="18" charset="0"/>
              </a:rPr>
              <a:t>2</a:t>
            </a:r>
            <a:r>
              <a:rPr lang="hu-HU" altLang="hu-HU" sz="2300" b="1">
                <a:solidFill>
                  <a:schemeClr val="accent2"/>
                </a:solidFill>
                <a:latin typeface="Courier New" panose="02070309020205020404" pitchFamily="49" charset="0"/>
                <a:cs typeface="Times New Roman" panose="02020603050405020304" pitchFamily="18" charset="0"/>
              </a:rPr>
              <a:t>(A)</a:t>
            </a:r>
            <a:r>
              <a:rPr lang="hu-HU" altLang="hu-HU" sz="2300" b="1">
                <a:solidFill>
                  <a:schemeClr val="accent2"/>
                </a:solidFill>
                <a:cs typeface="Times New Roman" panose="02020603050405020304" pitchFamily="18" charset="0"/>
              </a:rPr>
              <a:t>; </a:t>
            </a:r>
            <a:r>
              <a:rPr lang="hu-HU" altLang="hu-HU" sz="2300" b="1">
                <a:solidFill>
                  <a:schemeClr val="accent2"/>
                </a:solidFill>
                <a:latin typeface="Courier New" panose="02070309020205020404" pitchFamily="49" charset="0"/>
                <a:cs typeface="Times New Roman" panose="02020603050405020304" pitchFamily="18" charset="0"/>
              </a:rPr>
              <a:t>w</a:t>
            </a:r>
            <a:r>
              <a:rPr lang="hu-HU" altLang="hu-HU" sz="2300" b="1" baseline="-30000">
                <a:solidFill>
                  <a:schemeClr val="accent2"/>
                </a:solidFill>
                <a:latin typeface="Courier New" panose="02070309020205020404" pitchFamily="49" charset="0"/>
                <a:cs typeface="Times New Roman" panose="02020603050405020304" pitchFamily="18" charset="0"/>
              </a:rPr>
              <a:t>2</a:t>
            </a:r>
            <a:r>
              <a:rPr lang="hu-HU" altLang="hu-HU" sz="2300" b="1">
                <a:solidFill>
                  <a:schemeClr val="accent2"/>
                </a:solidFill>
                <a:latin typeface="Courier New" panose="02070309020205020404" pitchFamily="49" charset="0"/>
                <a:cs typeface="Times New Roman" panose="02020603050405020304" pitchFamily="18" charset="0"/>
              </a:rPr>
              <a:t>(A)</a:t>
            </a:r>
            <a:r>
              <a:rPr lang="hu-HU" altLang="hu-HU" sz="2300" b="1">
                <a:solidFill>
                  <a:schemeClr val="accent2"/>
                </a:solidFill>
                <a:cs typeface="Times New Roman" panose="02020603050405020304" pitchFamily="18" charset="0"/>
              </a:rPr>
              <a:t>; </a:t>
            </a:r>
            <a:r>
              <a:rPr lang="hu-HU" altLang="hu-HU" sz="2300" b="1">
                <a:solidFill>
                  <a:schemeClr val="accent2"/>
                </a:solidFill>
                <a:latin typeface="Courier New" panose="02070309020205020404" pitchFamily="49" charset="0"/>
                <a:cs typeface="Times New Roman" panose="02020603050405020304" pitchFamily="18" charset="0"/>
              </a:rPr>
              <a:t>r</a:t>
            </a:r>
            <a:r>
              <a:rPr lang="hu-HU" altLang="hu-HU" sz="2300" b="1" baseline="-30000">
                <a:solidFill>
                  <a:schemeClr val="accent2"/>
                </a:solidFill>
                <a:latin typeface="Courier New" panose="02070309020205020404" pitchFamily="49" charset="0"/>
                <a:cs typeface="Times New Roman" panose="02020603050405020304" pitchFamily="18" charset="0"/>
              </a:rPr>
              <a:t>1</a:t>
            </a:r>
            <a:r>
              <a:rPr lang="hu-HU" altLang="hu-HU" sz="2300" b="1">
                <a:solidFill>
                  <a:schemeClr val="accent2"/>
                </a:solidFill>
                <a:latin typeface="Courier New" panose="02070309020205020404" pitchFamily="49" charset="0"/>
                <a:cs typeface="Times New Roman" panose="02020603050405020304" pitchFamily="18" charset="0"/>
              </a:rPr>
              <a:t>(B)</a:t>
            </a:r>
            <a:r>
              <a:rPr lang="hu-HU" altLang="hu-HU" sz="2300" b="1">
                <a:solidFill>
                  <a:schemeClr val="accent2"/>
                </a:solidFill>
                <a:cs typeface="Times New Roman" panose="02020603050405020304" pitchFamily="18" charset="0"/>
              </a:rPr>
              <a:t>; </a:t>
            </a:r>
            <a:r>
              <a:rPr lang="hu-HU" altLang="hu-HU" sz="2300" b="1">
                <a:solidFill>
                  <a:schemeClr val="accent2"/>
                </a:solidFill>
                <a:latin typeface="Courier New" panose="02070309020205020404" pitchFamily="49" charset="0"/>
                <a:cs typeface="Times New Roman" panose="02020603050405020304" pitchFamily="18" charset="0"/>
              </a:rPr>
              <a:t>w</a:t>
            </a:r>
            <a:r>
              <a:rPr lang="hu-HU" altLang="hu-HU" sz="2300" b="1" baseline="-30000">
                <a:solidFill>
                  <a:schemeClr val="accent2"/>
                </a:solidFill>
                <a:latin typeface="Courier New" panose="02070309020205020404" pitchFamily="49" charset="0"/>
                <a:cs typeface="Times New Roman" panose="02020603050405020304" pitchFamily="18" charset="0"/>
              </a:rPr>
              <a:t>1</a:t>
            </a:r>
            <a:r>
              <a:rPr lang="hu-HU" altLang="hu-HU" sz="2300" b="1">
                <a:solidFill>
                  <a:schemeClr val="accent2"/>
                </a:solidFill>
                <a:latin typeface="Courier New" panose="02070309020205020404" pitchFamily="49" charset="0"/>
                <a:cs typeface="Times New Roman" panose="02020603050405020304" pitchFamily="18" charset="0"/>
              </a:rPr>
              <a:t>(B)</a:t>
            </a:r>
            <a:r>
              <a:rPr lang="hu-HU" altLang="hu-HU" sz="2300" b="1">
                <a:solidFill>
                  <a:schemeClr val="accent2"/>
                </a:solidFill>
                <a:cs typeface="Times New Roman" panose="02020603050405020304" pitchFamily="18" charset="0"/>
              </a:rPr>
              <a:t>; </a:t>
            </a:r>
            <a:r>
              <a:rPr lang="hu-HU" altLang="hu-HU" sz="2300" b="1">
                <a:solidFill>
                  <a:schemeClr val="accent2"/>
                </a:solidFill>
                <a:latin typeface="Courier New" panose="02070309020205020404" pitchFamily="49" charset="0"/>
                <a:cs typeface="Times New Roman" panose="02020603050405020304" pitchFamily="18" charset="0"/>
              </a:rPr>
              <a:t>r</a:t>
            </a:r>
            <a:r>
              <a:rPr lang="hu-HU" altLang="hu-HU" sz="2300" b="1" baseline="-30000">
                <a:solidFill>
                  <a:schemeClr val="accent2"/>
                </a:solidFill>
                <a:latin typeface="Courier New" panose="02070309020205020404" pitchFamily="49" charset="0"/>
                <a:cs typeface="Times New Roman" panose="02020603050405020304" pitchFamily="18" charset="0"/>
              </a:rPr>
              <a:t>2</a:t>
            </a:r>
            <a:r>
              <a:rPr lang="hu-HU" altLang="hu-HU" sz="2300" b="1">
                <a:solidFill>
                  <a:schemeClr val="accent2"/>
                </a:solidFill>
                <a:latin typeface="Courier New" panose="02070309020205020404" pitchFamily="49" charset="0"/>
                <a:cs typeface="Times New Roman" panose="02020603050405020304" pitchFamily="18" charset="0"/>
              </a:rPr>
              <a:t>(B)</a:t>
            </a:r>
            <a:r>
              <a:rPr lang="hu-HU" altLang="hu-HU" sz="2300" b="1">
                <a:solidFill>
                  <a:schemeClr val="accent2"/>
                </a:solidFill>
                <a:cs typeface="Times New Roman" panose="02020603050405020304" pitchFamily="18" charset="0"/>
              </a:rPr>
              <a:t>; </a:t>
            </a:r>
            <a:r>
              <a:rPr lang="hu-HU" altLang="hu-HU" sz="2300" b="1">
                <a:solidFill>
                  <a:schemeClr val="accent2"/>
                </a:solidFill>
                <a:latin typeface="Courier New" panose="02070309020205020404" pitchFamily="49" charset="0"/>
                <a:cs typeface="Times New Roman" panose="02020603050405020304" pitchFamily="18" charset="0"/>
              </a:rPr>
              <a:t>w</a:t>
            </a:r>
            <a:r>
              <a:rPr lang="hu-HU" altLang="hu-HU" sz="2300" b="1" baseline="-30000">
                <a:solidFill>
                  <a:schemeClr val="accent2"/>
                </a:solidFill>
                <a:latin typeface="Courier New" panose="02070309020205020404" pitchFamily="49" charset="0"/>
                <a:cs typeface="Times New Roman" panose="02020603050405020304" pitchFamily="18" charset="0"/>
              </a:rPr>
              <a:t>2</a:t>
            </a:r>
            <a:r>
              <a:rPr lang="hu-HU" altLang="hu-HU" sz="2300" b="1">
                <a:solidFill>
                  <a:schemeClr val="accent2"/>
                </a:solidFill>
                <a:latin typeface="Courier New" panose="02070309020205020404" pitchFamily="49" charset="0"/>
                <a:cs typeface="Times New Roman" panose="02020603050405020304" pitchFamily="18" charset="0"/>
              </a:rPr>
              <a:t>(B)</a:t>
            </a:r>
            <a:r>
              <a:rPr lang="hu-HU" altLang="hu-HU" sz="2300" b="1">
                <a:solidFill>
                  <a:schemeClr val="accent2"/>
                </a:solidFill>
                <a:cs typeface="Times New Roman" panose="02020603050405020304" pitchFamily="18" charset="0"/>
              </a:rPr>
              <a:t>;</a:t>
            </a:r>
          </a:p>
        </p:txBody>
      </p:sp>
      <p:sp>
        <p:nvSpPr>
          <p:cNvPr id="478214" name="Text Box 6">
            <a:extLst>
              <a:ext uri="{FF2B5EF4-FFF2-40B4-BE49-F238E27FC236}">
                <a16:creationId xmlns:a16="http://schemas.microsoft.com/office/drawing/2014/main" id="{D2B5A282-D260-934A-7B04-7C41626DC50C}"/>
              </a:ext>
            </a:extLst>
          </p:cNvPr>
          <p:cNvSpPr txBox="1">
            <a:spLocks noChangeArrowheads="1"/>
          </p:cNvSpPr>
          <p:nvPr/>
        </p:nvSpPr>
        <p:spPr bwMode="auto">
          <a:xfrm>
            <a:off x="147638" y="4327525"/>
            <a:ext cx="8678862" cy="229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lgn="just">
              <a:spcBef>
                <a:spcPct val="50000"/>
              </a:spcBef>
              <a:buFontTx/>
              <a:buAutoNum type="arabicPeriod"/>
            </a:pPr>
            <a:r>
              <a:rPr lang="hu-HU" altLang="hu-HU" sz="1800">
                <a:solidFill>
                  <a:srgbClr val="000000"/>
                </a:solidFill>
                <a:cs typeface="Times New Roman" panose="02020603050405020304" pitchFamily="18" charset="0"/>
              </a:rPr>
              <a:t> </a:t>
            </a:r>
            <a:r>
              <a:rPr lang="hu-HU" altLang="hu-HU" sz="1800">
                <a:solidFill>
                  <a:srgbClr val="000000"/>
                </a:solidFill>
              </a:rPr>
              <a:t>Az </a:t>
            </a:r>
            <a:r>
              <a:rPr lang="hu-HU" altLang="hu-HU" sz="1800">
                <a:solidFill>
                  <a:srgbClr val="CC00CC"/>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1800" baseline="-30000">
                <a:solidFill>
                  <a:srgbClr val="CC00CC"/>
                </a:solidFill>
                <a:latin typeface="Courier New" panose="02070309020205020404" pitchFamily="49" charset="0"/>
                <a:ea typeface="Times New Roman" panose="02020603050405020304" pitchFamily="18" charset="0"/>
                <a:cs typeface="Courier New" panose="02070309020205020404" pitchFamily="49" charset="0"/>
              </a:rPr>
              <a:t>i</a:t>
            </a:r>
            <a:r>
              <a:rPr lang="hu-HU" altLang="hu-HU" sz="1800">
                <a:solidFill>
                  <a:srgbClr val="CC00CC"/>
                </a:solidFill>
                <a:latin typeface="Courier New" panose="02070309020205020404" pitchFamily="49" charset="0"/>
                <a:ea typeface="Times New Roman" panose="02020603050405020304" pitchFamily="18" charset="0"/>
                <a:cs typeface="Courier New" panose="02070309020205020404" pitchFamily="49" charset="0"/>
              </a:rPr>
              <a:t>(X)</a:t>
            </a:r>
            <a:r>
              <a:rPr lang="hu-HU" altLang="hu-HU" sz="1800">
                <a:solidFill>
                  <a:srgbClr val="000000"/>
                </a:solidFill>
                <a:cs typeface="Times New Roman" panose="02020603050405020304" pitchFamily="18" charset="0"/>
              </a:rPr>
              <a:t> vagy </a:t>
            </a:r>
            <a:r>
              <a:rPr lang="hu-HU" altLang="hu-HU" sz="1800">
                <a:solidFill>
                  <a:srgbClr val="CC00CC"/>
                </a:solidFill>
                <a:latin typeface="Courier New" panose="02070309020205020404" pitchFamily="49" charset="0"/>
                <a:cs typeface="Times New Roman" panose="02020603050405020304" pitchFamily="18" charset="0"/>
              </a:rPr>
              <a:t>w</a:t>
            </a:r>
            <a:r>
              <a:rPr lang="hu-HU" altLang="hu-HU" sz="1800" baseline="-30000">
                <a:solidFill>
                  <a:srgbClr val="CC00CC"/>
                </a:solidFill>
                <a:latin typeface="Courier New" panose="02070309020205020404" pitchFamily="49" charset="0"/>
                <a:cs typeface="Times New Roman" panose="02020603050405020304" pitchFamily="18" charset="0"/>
              </a:rPr>
              <a:t>i</a:t>
            </a:r>
            <a:r>
              <a:rPr lang="hu-HU" altLang="hu-HU" sz="1800">
                <a:solidFill>
                  <a:srgbClr val="CC00CC"/>
                </a:solidFill>
                <a:latin typeface="Courier New" panose="02070309020205020404" pitchFamily="49" charset="0"/>
                <a:cs typeface="Times New Roman" panose="02020603050405020304" pitchFamily="18" charset="0"/>
              </a:rPr>
              <a:t>(X)</a:t>
            </a:r>
            <a:r>
              <a:rPr lang="hu-HU" altLang="hu-HU" sz="1800">
                <a:solidFill>
                  <a:srgbClr val="000000"/>
                </a:solidFill>
                <a:cs typeface="Times New Roman" panose="02020603050405020304" pitchFamily="18" charset="0"/>
              </a:rPr>
              <a:t>azt jelenti, hogy a </a:t>
            </a:r>
            <a:r>
              <a:rPr lang="hu-HU" altLang="hu-HU" sz="1800">
                <a:solidFill>
                  <a:srgbClr val="000000"/>
                </a:solidFill>
                <a:latin typeface="Courier New" panose="02070309020205020404" pitchFamily="49" charset="0"/>
                <a:cs typeface="Times New Roman" panose="02020603050405020304" pitchFamily="18" charset="0"/>
              </a:rPr>
              <a:t>T</a:t>
            </a:r>
            <a:r>
              <a:rPr lang="hu-HU" altLang="hu-HU" sz="1800" baseline="-30000">
                <a:solidFill>
                  <a:srgbClr val="000000"/>
                </a:solidFill>
                <a:latin typeface="Courier New" panose="02070309020205020404" pitchFamily="49" charset="0"/>
                <a:cs typeface="Times New Roman" panose="02020603050405020304" pitchFamily="18" charset="0"/>
              </a:rPr>
              <a:t>i</a:t>
            </a:r>
            <a:r>
              <a:rPr lang="hu-HU" altLang="hu-HU" sz="1800">
                <a:solidFill>
                  <a:srgbClr val="000000"/>
                </a:solidFill>
                <a:cs typeface="Times New Roman" panose="02020603050405020304" pitchFamily="18" charset="0"/>
              </a:rPr>
              <a:t> tranzakció olvassa, illetve írja az </a:t>
            </a:r>
            <a:r>
              <a:rPr lang="hu-HU" altLang="hu-HU" sz="1800">
                <a:solidFill>
                  <a:srgbClr val="000000"/>
                </a:solidFill>
                <a:latin typeface="Courier New" panose="02070309020205020404" pitchFamily="49" charset="0"/>
                <a:cs typeface="Times New Roman" panose="02020603050405020304" pitchFamily="18" charset="0"/>
              </a:rPr>
              <a:t>X</a:t>
            </a:r>
            <a:r>
              <a:rPr lang="hu-HU" altLang="hu-HU" sz="1800">
                <a:solidFill>
                  <a:srgbClr val="000000"/>
                </a:solidFill>
                <a:cs typeface="Times New Roman" panose="02020603050405020304" pitchFamily="18" charset="0"/>
              </a:rPr>
              <a:t> adatbáziselemet.</a:t>
            </a:r>
          </a:p>
          <a:p>
            <a:pPr algn="just">
              <a:spcBef>
                <a:spcPct val="50000"/>
              </a:spcBef>
              <a:buFontTx/>
              <a:buAutoNum type="arabicPeriod"/>
            </a:pPr>
            <a:r>
              <a:rPr lang="hu-HU" altLang="hu-HU" sz="1800">
                <a:solidFill>
                  <a:srgbClr val="000000"/>
                </a:solidFill>
              </a:rPr>
              <a:t> </a:t>
            </a:r>
            <a:r>
              <a:rPr lang="hu-HU" altLang="hu-HU" sz="1800">
                <a:solidFill>
                  <a:srgbClr val="000000"/>
                </a:solidFill>
                <a:cs typeface="Times New Roman" panose="02020603050405020304" pitchFamily="18" charset="0"/>
              </a:rPr>
              <a:t>Egy </a:t>
            </a:r>
            <a:r>
              <a:rPr lang="hu-HU" altLang="hu-HU" sz="1800">
                <a:solidFill>
                  <a:srgbClr val="009900"/>
                </a:solidFill>
                <a:latin typeface="Courier New" panose="02070309020205020404" pitchFamily="49" charset="0"/>
                <a:cs typeface="Times New Roman" panose="02020603050405020304" pitchFamily="18" charset="0"/>
              </a:rPr>
              <a:t>T</a:t>
            </a:r>
            <a:r>
              <a:rPr lang="hu-HU" altLang="hu-HU" sz="1800" baseline="-30000">
                <a:solidFill>
                  <a:srgbClr val="009900"/>
                </a:solidFill>
                <a:latin typeface="Courier New" panose="02070309020205020404" pitchFamily="49" charset="0"/>
                <a:cs typeface="Times New Roman" panose="02020603050405020304" pitchFamily="18" charset="0"/>
              </a:rPr>
              <a:t>i</a:t>
            </a:r>
            <a:r>
              <a:rPr lang="hu-HU" altLang="hu-HU" sz="1800">
                <a:solidFill>
                  <a:srgbClr val="000000"/>
                </a:solidFill>
                <a:cs typeface="Times New Roman" panose="02020603050405020304" pitchFamily="18" charset="0"/>
              </a:rPr>
              <a:t> </a:t>
            </a:r>
            <a:r>
              <a:rPr lang="hu-HU" altLang="hu-HU" sz="1800" i="1">
                <a:solidFill>
                  <a:srgbClr val="009900"/>
                </a:solidFill>
                <a:cs typeface="Times New Roman" panose="02020603050405020304" pitchFamily="18" charset="0"/>
              </a:rPr>
              <a:t>tranzakció</a:t>
            </a:r>
            <a:r>
              <a:rPr lang="hu-HU" altLang="hu-HU" sz="1800">
                <a:solidFill>
                  <a:srgbClr val="009900"/>
                </a:solidFill>
                <a:cs typeface="Times New Roman" panose="02020603050405020304" pitchFamily="18" charset="0"/>
              </a:rPr>
              <a:t> </a:t>
            </a:r>
            <a:r>
              <a:rPr lang="hu-HU" altLang="hu-HU" sz="1800">
                <a:solidFill>
                  <a:srgbClr val="000000"/>
                </a:solidFill>
                <a:cs typeface="Times New Roman" panose="02020603050405020304" pitchFamily="18" charset="0"/>
              </a:rPr>
              <a:t>az </a:t>
            </a:r>
            <a:r>
              <a:rPr lang="hu-HU" altLang="hu-HU" sz="1800">
                <a:solidFill>
                  <a:srgbClr val="000000"/>
                </a:solidFill>
                <a:latin typeface="Courier New" panose="02070309020205020404" pitchFamily="49" charset="0"/>
                <a:cs typeface="Times New Roman" panose="02020603050405020304" pitchFamily="18" charset="0"/>
              </a:rPr>
              <a:t>i</a:t>
            </a:r>
            <a:r>
              <a:rPr lang="hu-HU" altLang="hu-HU" sz="1800">
                <a:solidFill>
                  <a:srgbClr val="000000"/>
                </a:solidFill>
                <a:cs typeface="Times New Roman" panose="02020603050405020304" pitchFamily="18" charset="0"/>
              </a:rPr>
              <a:t> index</a:t>
            </a:r>
            <a:r>
              <a:rPr lang="hu-HU" altLang="hu-HU" sz="1800">
                <a:solidFill>
                  <a:srgbClr val="000000"/>
                </a:solidFill>
              </a:rPr>
              <a:t>ű</a:t>
            </a:r>
            <a:r>
              <a:rPr lang="hu-HU" altLang="hu-HU" sz="1800">
                <a:solidFill>
                  <a:srgbClr val="000000"/>
                </a:solidFill>
                <a:cs typeface="Times New Roman" panose="02020603050405020304" pitchFamily="18" charset="0"/>
              </a:rPr>
              <a:t> m</a:t>
            </a:r>
            <a:r>
              <a:rPr lang="hu-HU" altLang="hu-HU" sz="1800">
                <a:solidFill>
                  <a:srgbClr val="000000"/>
                </a:solidFill>
              </a:rPr>
              <a:t>ű</a:t>
            </a:r>
            <a:r>
              <a:rPr lang="hu-HU" altLang="hu-HU" sz="1800">
                <a:solidFill>
                  <a:srgbClr val="000000"/>
                </a:solidFill>
                <a:cs typeface="Times New Roman" panose="02020603050405020304" pitchFamily="18" charset="0"/>
              </a:rPr>
              <a:t>veletekb</a:t>
            </a:r>
            <a:r>
              <a:rPr lang="hu-HU" altLang="hu-HU" sz="1800">
                <a:solidFill>
                  <a:srgbClr val="000000"/>
                </a:solidFill>
              </a:rPr>
              <a:t>ő</a:t>
            </a:r>
            <a:r>
              <a:rPr lang="hu-HU" altLang="hu-HU" sz="1800">
                <a:solidFill>
                  <a:srgbClr val="000000"/>
                </a:solidFill>
                <a:cs typeface="Times New Roman" panose="02020603050405020304" pitchFamily="18" charset="0"/>
              </a:rPr>
              <a:t>l álló sorozat.</a:t>
            </a:r>
          </a:p>
          <a:p>
            <a:pPr algn="just">
              <a:spcBef>
                <a:spcPct val="50000"/>
              </a:spcBef>
              <a:buFontTx/>
              <a:buAutoNum type="arabicPeriod"/>
            </a:pPr>
            <a:r>
              <a:rPr lang="hu-HU" altLang="hu-HU" sz="1800">
                <a:solidFill>
                  <a:srgbClr val="000000"/>
                </a:solidFill>
              </a:rPr>
              <a:t> E</a:t>
            </a:r>
            <a:r>
              <a:rPr lang="hu-HU" altLang="hu-HU" sz="1800">
                <a:solidFill>
                  <a:srgbClr val="000000"/>
                </a:solidFill>
                <a:cs typeface="Times New Roman" panose="02020603050405020304" pitchFamily="18" charset="0"/>
              </a:rPr>
              <a:t>gy </a:t>
            </a:r>
            <a:r>
              <a:rPr lang="hu-HU" altLang="hu-HU" sz="1800">
                <a:solidFill>
                  <a:srgbClr val="FF0000"/>
                </a:solidFill>
                <a:latin typeface="Courier New" panose="02070309020205020404" pitchFamily="49" charset="0"/>
                <a:cs typeface="Times New Roman" panose="02020603050405020304" pitchFamily="18" charset="0"/>
              </a:rPr>
              <a:t>S</a:t>
            </a:r>
            <a:r>
              <a:rPr lang="hu-HU" altLang="hu-HU" sz="1800">
                <a:solidFill>
                  <a:srgbClr val="FF0000"/>
                </a:solidFill>
                <a:cs typeface="Times New Roman" panose="02020603050405020304" pitchFamily="18" charset="0"/>
              </a:rPr>
              <a:t> </a:t>
            </a:r>
            <a:r>
              <a:rPr lang="hu-HU" altLang="hu-HU" sz="1800" i="1">
                <a:solidFill>
                  <a:srgbClr val="FF0000"/>
                </a:solidFill>
                <a:cs typeface="Times New Roman" panose="02020603050405020304" pitchFamily="18" charset="0"/>
              </a:rPr>
              <a:t>ütemezés</a:t>
            </a:r>
            <a:r>
              <a:rPr lang="hu-HU" altLang="hu-HU" sz="1800">
                <a:solidFill>
                  <a:srgbClr val="000000"/>
                </a:solidFill>
                <a:cs typeface="Times New Roman" panose="02020603050405020304" pitchFamily="18" charset="0"/>
              </a:rPr>
              <a:t> olyan m</a:t>
            </a:r>
            <a:r>
              <a:rPr lang="hu-HU" altLang="hu-HU" sz="1800">
                <a:solidFill>
                  <a:srgbClr val="000000"/>
                </a:solidFill>
              </a:rPr>
              <a:t>ű</a:t>
            </a:r>
            <a:r>
              <a:rPr lang="hu-HU" altLang="hu-HU" sz="1800">
                <a:solidFill>
                  <a:srgbClr val="000000"/>
                </a:solidFill>
                <a:cs typeface="Times New Roman" panose="02020603050405020304" pitchFamily="18" charset="0"/>
              </a:rPr>
              <a:t>veletek sorozata, amelyben minden </a:t>
            </a:r>
            <a:r>
              <a:rPr lang="hu-HU" altLang="hu-HU" sz="1800">
                <a:solidFill>
                  <a:srgbClr val="000000"/>
                </a:solidFill>
                <a:latin typeface="Courier New" panose="02070309020205020404" pitchFamily="49" charset="0"/>
                <a:cs typeface="Times New Roman" panose="02020603050405020304" pitchFamily="18" charset="0"/>
              </a:rPr>
              <a:t>T</a:t>
            </a:r>
            <a:r>
              <a:rPr lang="hu-HU" altLang="hu-HU" sz="1800" baseline="-30000">
                <a:solidFill>
                  <a:srgbClr val="000000"/>
                </a:solidFill>
                <a:latin typeface="Courier New" panose="02070309020205020404" pitchFamily="49" charset="0"/>
                <a:cs typeface="Times New Roman" panose="02020603050405020304" pitchFamily="18" charset="0"/>
              </a:rPr>
              <a:t>i</a:t>
            </a:r>
            <a:r>
              <a:rPr lang="hu-HU" altLang="hu-HU" sz="1800">
                <a:solidFill>
                  <a:srgbClr val="000000"/>
                </a:solidFill>
                <a:cs typeface="Times New Roman" panose="02020603050405020304" pitchFamily="18" charset="0"/>
              </a:rPr>
              <a:t> tranzakcióra teljesül, hogy </a:t>
            </a:r>
            <a:r>
              <a:rPr lang="hu-HU" altLang="hu-HU" sz="1800">
                <a:solidFill>
                  <a:srgbClr val="000000"/>
                </a:solidFill>
                <a:latin typeface="Courier New" panose="02070309020205020404" pitchFamily="49" charset="0"/>
                <a:cs typeface="Times New Roman" panose="02020603050405020304" pitchFamily="18" charset="0"/>
              </a:rPr>
              <a:t>T</a:t>
            </a:r>
            <a:r>
              <a:rPr lang="hu-HU" altLang="hu-HU" sz="1800" baseline="-30000">
                <a:solidFill>
                  <a:srgbClr val="000000"/>
                </a:solidFill>
                <a:latin typeface="Courier New" panose="02070309020205020404" pitchFamily="49" charset="0"/>
                <a:cs typeface="Times New Roman" panose="02020603050405020304" pitchFamily="18" charset="0"/>
              </a:rPr>
              <a:t>i</a:t>
            </a:r>
            <a:r>
              <a:rPr lang="hu-HU" altLang="hu-HU" sz="1800">
                <a:solidFill>
                  <a:srgbClr val="000000"/>
                </a:solidFill>
                <a:cs typeface="Times New Roman" panose="02020603050405020304" pitchFamily="18" charset="0"/>
              </a:rPr>
              <a:t> m</a:t>
            </a:r>
            <a:r>
              <a:rPr lang="hu-HU" altLang="hu-HU" sz="1800">
                <a:solidFill>
                  <a:srgbClr val="000000"/>
                </a:solidFill>
              </a:rPr>
              <a:t>ű</a:t>
            </a:r>
            <a:r>
              <a:rPr lang="hu-HU" altLang="hu-HU" sz="1800">
                <a:solidFill>
                  <a:srgbClr val="000000"/>
                </a:solidFill>
                <a:cs typeface="Times New Roman" panose="02020603050405020304" pitchFamily="18" charset="0"/>
              </a:rPr>
              <a:t>veletei ugyanabban a sorrendben fordulnak el</a:t>
            </a:r>
            <a:r>
              <a:rPr lang="hu-HU" altLang="hu-HU" sz="1800">
                <a:solidFill>
                  <a:srgbClr val="000000"/>
                </a:solidFill>
              </a:rPr>
              <a:t>ő</a:t>
            </a:r>
            <a:r>
              <a:rPr lang="hu-HU" altLang="hu-HU" sz="1800">
                <a:solidFill>
                  <a:srgbClr val="000000"/>
                </a:solidFill>
                <a:cs typeface="Times New Roman" panose="02020603050405020304" pitchFamily="18" charset="0"/>
              </a:rPr>
              <a:t> </a:t>
            </a:r>
            <a:r>
              <a:rPr lang="hu-HU" altLang="hu-HU" sz="1800">
                <a:solidFill>
                  <a:srgbClr val="000000"/>
                </a:solidFill>
                <a:latin typeface="Courier New" panose="02070309020205020404" pitchFamily="49" charset="0"/>
                <a:cs typeface="Times New Roman" panose="02020603050405020304" pitchFamily="18" charset="0"/>
              </a:rPr>
              <a:t>S</a:t>
            </a:r>
            <a:r>
              <a:rPr lang="hu-HU" altLang="hu-HU" sz="1800">
                <a:solidFill>
                  <a:srgbClr val="000000"/>
                </a:solidFill>
                <a:cs typeface="Times New Roman" panose="02020603050405020304" pitchFamily="18" charset="0"/>
              </a:rPr>
              <a:t>-ben, mint a </a:t>
            </a:r>
            <a:r>
              <a:rPr lang="hu-HU" altLang="hu-HU" sz="1800">
                <a:solidFill>
                  <a:srgbClr val="000000"/>
                </a:solidFill>
                <a:latin typeface="Courier New" panose="02070309020205020404" pitchFamily="49" charset="0"/>
                <a:cs typeface="Times New Roman" panose="02020603050405020304" pitchFamily="18" charset="0"/>
              </a:rPr>
              <a:t>T</a:t>
            </a:r>
            <a:r>
              <a:rPr lang="hu-HU" altLang="hu-HU" sz="1800" baseline="-30000">
                <a:solidFill>
                  <a:srgbClr val="000000"/>
                </a:solidFill>
                <a:latin typeface="Courier New" panose="02070309020205020404" pitchFamily="49" charset="0"/>
                <a:cs typeface="Times New Roman" panose="02020603050405020304" pitchFamily="18" charset="0"/>
              </a:rPr>
              <a:t>i</a:t>
            </a:r>
            <a:r>
              <a:rPr lang="hu-HU" altLang="hu-HU" sz="1800">
                <a:solidFill>
                  <a:srgbClr val="000000"/>
                </a:solidFill>
                <a:cs typeface="Times New Roman" panose="02020603050405020304" pitchFamily="18" charset="0"/>
              </a:rPr>
              <a:t> </a:t>
            </a:r>
            <a:r>
              <a:rPr lang="hu-HU" altLang="hu-HU" sz="1800">
                <a:solidFill>
                  <a:srgbClr val="000000"/>
                </a:solidFill>
              </a:rPr>
              <a:t>-ben</a:t>
            </a:r>
            <a:r>
              <a:rPr lang="hu-HU" altLang="hu-HU" sz="1800">
                <a:solidFill>
                  <a:srgbClr val="000000"/>
                </a:solidFill>
                <a:cs typeface="Times New Roman" panose="02020603050405020304" pitchFamily="18" charset="0"/>
              </a:rPr>
              <a:t>. </a:t>
            </a:r>
            <a:r>
              <a:rPr lang="hu-HU" altLang="hu-HU" sz="1800">
                <a:solidFill>
                  <a:srgbClr val="000000"/>
                </a:solidFill>
                <a:latin typeface="Courier New" panose="02070309020205020404" pitchFamily="49" charset="0"/>
                <a:cs typeface="Times New Roman" panose="02020603050405020304" pitchFamily="18" charset="0"/>
              </a:rPr>
              <a:t>S</a:t>
            </a:r>
            <a:r>
              <a:rPr lang="hu-HU" altLang="hu-HU" sz="1800">
                <a:solidFill>
                  <a:srgbClr val="000000"/>
                </a:solidFill>
                <a:cs typeface="Times New Roman" panose="02020603050405020304" pitchFamily="18" charset="0"/>
              </a:rPr>
              <a:t> a</a:t>
            </a:r>
            <a:r>
              <a:rPr lang="hu-HU" altLang="hu-HU" sz="1800">
                <a:solidFill>
                  <a:srgbClr val="000000"/>
                </a:solidFill>
              </a:rPr>
              <a:t> tranzakci</a:t>
            </a:r>
            <a:r>
              <a:rPr lang="hu-HU" altLang="hu-HU" sz="1800">
                <a:solidFill>
                  <a:srgbClr val="000000"/>
                </a:solidFill>
                <a:cs typeface="Times New Roman" panose="02020603050405020304" pitchFamily="18" charset="0"/>
              </a:rPr>
              <a:t>ók m</a:t>
            </a:r>
            <a:r>
              <a:rPr lang="hu-HU" altLang="hu-HU" sz="1800">
                <a:solidFill>
                  <a:srgbClr val="000000"/>
                </a:solidFill>
              </a:rPr>
              <a:t>ű</a:t>
            </a:r>
            <a:r>
              <a:rPr lang="hu-HU" altLang="hu-HU" sz="1800">
                <a:solidFill>
                  <a:srgbClr val="000000"/>
                </a:solidFill>
                <a:cs typeface="Times New Roman" panose="02020603050405020304" pitchFamily="18" charset="0"/>
              </a:rPr>
              <a:t>veleteinek </a:t>
            </a:r>
            <a:r>
              <a:rPr lang="hu-HU" altLang="hu-HU" sz="1800" i="1">
                <a:solidFill>
                  <a:srgbClr val="FF0000"/>
                </a:solidFill>
                <a:cs typeface="Times New Roman" panose="02020603050405020304" pitchFamily="18" charset="0"/>
              </a:rPr>
              <a:t>átlapolása</a:t>
            </a:r>
            <a:r>
              <a:rPr lang="hu-HU" altLang="hu-HU" sz="1800">
                <a:solidFill>
                  <a:srgbClr val="FF0000"/>
                </a:solidFill>
                <a:cs typeface="Times New Roman" panose="02020603050405020304" pitchFamily="18" charset="0"/>
              </a:rPr>
              <a:t> (interleaving)</a:t>
            </a:r>
            <a:r>
              <a:rPr lang="hu-HU" altLang="hu-HU" sz="1800">
                <a:solidFill>
                  <a:srgbClr val="000000"/>
                </a:solidFill>
                <a:cs typeface="Times New Roman" panose="02020603050405020304" pitchFamily="18" charset="0"/>
              </a:rPr>
              <a: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0850" name="Rectangle 2">
            <a:extLst>
              <a:ext uri="{FF2B5EF4-FFF2-40B4-BE49-F238E27FC236}">
                <a16:creationId xmlns:a16="http://schemas.microsoft.com/office/drawing/2014/main" id="{53A6E17C-FC6D-1DAF-0194-1AABEA020809}"/>
              </a:ext>
            </a:extLst>
          </p:cNvPr>
          <p:cNvSpPr>
            <a:spLocks noGrp="1" noChangeArrowheads="1"/>
          </p:cNvSpPr>
          <p:nvPr>
            <p:ph type="title"/>
          </p:nvPr>
        </p:nvSpPr>
        <p:spPr>
          <a:xfrm>
            <a:off x="685800" y="609600"/>
            <a:ext cx="7772400" cy="168275"/>
          </a:xfrm>
        </p:spPr>
        <p:txBody>
          <a:bodyPr/>
          <a:lstStyle/>
          <a:p>
            <a:r>
              <a:rPr lang="hu-HU" altLang="hu-HU" sz="3200" b="1" i="1">
                <a:solidFill>
                  <a:schemeClr val="accent2"/>
                </a:solidFill>
              </a:rPr>
              <a:t>Figyelmeztető zárak</a:t>
            </a:r>
            <a:br>
              <a:rPr lang="hu-HU" altLang="hu-HU" sz="3200" b="1" i="1">
                <a:solidFill>
                  <a:schemeClr val="accent2"/>
                </a:solidFill>
              </a:rPr>
            </a:br>
            <a:endParaRPr lang="hu-HU" altLang="hu-HU" sz="3200" b="1" i="1">
              <a:solidFill>
                <a:schemeClr val="accent2"/>
              </a:solidFill>
            </a:endParaRPr>
          </a:p>
        </p:txBody>
      </p:sp>
      <p:sp>
        <p:nvSpPr>
          <p:cNvPr id="590851" name="Rectangle 3">
            <a:extLst>
              <a:ext uri="{FF2B5EF4-FFF2-40B4-BE49-F238E27FC236}">
                <a16:creationId xmlns:a16="http://schemas.microsoft.com/office/drawing/2014/main" id="{8AFBA9E0-FCC3-F649-AE3F-4DA89AB23134}"/>
              </a:ext>
            </a:extLst>
          </p:cNvPr>
          <p:cNvSpPr>
            <a:spLocks noGrp="1" noChangeArrowheads="1"/>
          </p:cNvSpPr>
          <p:nvPr>
            <p:ph type="body" idx="1"/>
          </p:nvPr>
        </p:nvSpPr>
        <p:spPr>
          <a:xfrm>
            <a:off x="185738" y="2846388"/>
            <a:ext cx="8637587" cy="3798887"/>
          </a:xfrm>
        </p:spPr>
        <p:txBody>
          <a:bodyPr/>
          <a:lstStyle/>
          <a:p>
            <a:pPr>
              <a:lnSpc>
                <a:spcPct val="80000"/>
              </a:lnSpc>
            </a:pPr>
            <a:r>
              <a:rPr lang="hu-HU" altLang="hu-HU" sz="2400" b="1"/>
              <a:t>Melyik zár erősebb a másiknál (erősebb (</a:t>
            </a:r>
            <a:r>
              <a:rPr lang="hu-HU" altLang="hu-HU" sz="2400" b="1">
                <a:solidFill>
                  <a:schemeClr val="accent2"/>
                </a:solidFill>
              </a:rPr>
              <a:t>&lt;</a:t>
            </a:r>
            <a:r>
              <a:rPr lang="hu-HU" altLang="hu-HU" sz="2400" b="1"/>
              <a:t>): ha mindenhol "</a:t>
            </a:r>
            <a:r>
              <a:rPr lang="hu-HU" altLang="hu-HU" sz="2400" b="1">
                <a:solidFill>
                  <a:srgbClr val="FF0000"/>
                </a:solidFill>
              </a:rPr>
              <a:t>nem</a:t>
            </a:r>
            <a:r>
              <a:rPr lang="hu-HU" altLang="hu-HU" sz="2400" b="1"/>
              <a:t>" szerepel, ahol a gyengébben is "</a:t>
            </a:r>
            <a:r>
              <a:rPr lang="hu-HU" altLang="hu-HU" sz="2400" b="1">
                <a:solidFill>
                  <a:srgbClr val="FF0000"/>
                </a:solidFill>
              </a:rPr>
              <a:t>nem</a:t>
            </a:r>
            <a:r>
              <a:rPr lang="hu-HU" altLang="hu-HU" sz="2400" b="1"/>
              <a:t>" van, de lehet ott is "</a:t>
            </a:r>
            <a:r>
              <a:rPr lang="hu-HU" altLang="hu-HU" sz="2400" b="1">
                <a:solidFill>
                  <a:srgbClr val="FF0000"/>
                </a:solidFill>
              </a:rPr>
              <a:t>nem</a:t>
            </a:r>
            <a:r>
              <a:rPr lang="hu-HU" altLang="hu-HU" sz="2400" b="1"/>
              <a:t>", ahol a gyengébben "</a:t>
            </a:r>
            <a:r>
              <a:rPr lang="hu-HU" altLang="hu-HU" sz="2400" b="1">
                <a:solidFill>
                  <a:srgbClr val="009900"/>
                </a:solidFill>
              </a:rPr>
              <a:t>igen</a:t>
            </a:r>
            <a:r>
              <a:rPr lang="hu-HU" altLang="hu-HU" sz="2400" b="1"/>
              <a:t>" van)?</a:t>
            </a:r>
          </a:p>
          <a:p>
            <a:pPr>
              <a:lnSpc>
                <a:spcPct val="80000"/>
              </a:lnSpc>
            </a:pPr>
            <a:r>
              <a:rPr lang="hu-HU" altLang="hu-HU" sz="2400" b="1"/>
              <a:t>IS</a:t>
            </a:r>
            <a:r>
              <a:rPr lang="hu-HU" altLang="hu-HU" sz="2400" b="1">
                <a:solidFill>
                  <a:schemeClr val="accent2"/>
                </a:solidFill>
              </a:rPr>
              <a:t>&lt;</a:t>
            </a:r>
            <a:r>
              <a:rPr lang="hu-HU" altLang="hu-HU" sz="2400" b="1"/>
              <a:t>IX és S</a:t>
            </a:r>
            <a:r>
              <a:rPr lang="hu-HU" altLang="hu-HU" sz="2400" b="1">
                <a:solidFill>
                  <a:schemeClr val="accent2"/>
                </a:solidFill>
              </a:rPr>
              <a:t>&lt;</a:t>
            </a:r>
            <a:r>
              <a:rPr lang="hu-HU" altLang="hu-HU" sz="2400" b="1"/>
              <a:t>X, de IX és S nem összehasonlítható (</a:t>
            </a:r>
            <a:r>
              <a:rPr lang="hu-HU" altLang="hu-HU" sz="2400" b="1">
                <a:solidFill>
                  <a:schemeClr val="accent2"/>
                </a:solidFill>
              </a:rPr>
              <a:t>&lt;</a:t>
            </a:r>
            <a:r>
              <a:rPr lang="hu-HU" altLang="hu-HU" sz="2400" b="1"/>
              <a:t> csak parciális rendezés).</a:t>
            </a:r>
          </a:p>
          <a:p>
            <a:pPr>
              <a:lnSpc>
                <a:spcPct val="80000"/>
              </a:lnSpc>
            </a:pPr>
            <a:r>
              <a:rPr lang="hu-HU" altLang="hu-HU" sz="2400" b="1"/>
              <a:t>A csoportos mód használatához vezessünk be egy </a:t>
            </a:r>
            <a:r>
              <a:rPr lang="hu-HU" altLang="hu-HU" sz="2400" b="1">
                <a:solidFill>
                  <a:srgbClr val="FF0000"/>
                </a:solidFill>
              </a:rPr>
              <a:t>SIX</a:t>
            </a:r>
            <a:r>
              <a:rPr lang="hu-HU" altLang="hu-HU" sz="2400" b="1"/>
              <a:t> új zárat, (ami azt jelenti, hogy ugyanaz a tranzakció S és IX zárat is tett egy adatelemre). Ekkor SIX mindkettőnél erősebb, de ez a legkisebb ilyen.</a:t>
            </a:r>
          </a:p>
        </p:txBody>
      </p:sp>
      <p:graphicFrame>
        <p:nvGraphicFramePr>
          <p:cNvPr id="590852" name="Group 4">
            <a:extLst>
              <a:ext uri="{FF2B5EF4-FFF2-40B4-BE49-F238E27FC236}">
                <a16:creationId xmlns:a16="http://schemas.microsoft.com/office/drawing/2014/main" id="{F94F3249-B9DE-CDBD-EADC-0D54647EB70F}"/>
              </a:ext>
            </a:extLst>
          </p:cNvPr>
          <p:cNvGraphicFramePr>
            <a:graphicFrameLocks noGrp="1"/>
          </p:cNvGraphicFramePr>
          <p:nvPr/>
        </p:nvGraphicFramePr>
        <p:xfrm>
          <a:off x="2124075" y="785813"/>
          <a:ext cx="4210050" cy="1825625"/>
        </p:xfrm>
        <a:graphic>
          <a:graphicData uri="http://schemas.openxmlformats.org/drawingml/2006/table">
            <a:tbl>
              <a:tblPr/>
              <a:tblGrid>
                <a:gridCol w="452438">
                  <a:extLst>
                    <a:ext uri="{9D8B030D-6E8A-4147-A177-3AD203B41FA5}">
                      <a16:colId xmlns:a16="http://schemas.microsoft.com/office/drawing/2014/main" val="1870740461"/>
                    </a:ext>
                  </a:extLst>
                </a:gridCol>
                <a:gridCol w="938212">
                  <a:extLst>
                    <a:ext uri="{9D8B030D-6E8A-4147-A177-3AD203B41FA5}">
                      <a16:colId xmlns:a16="http://schemas.microsoft.com/office/drawing/2014/main" val="2879348344"/>
                    </a:ext>
                  </a:extLst>
                </a:gridCol>
                <a:gridCol w="939800">
                  <a:extLst>
                    <a:ext uri="{9D8B030D-6E8A-4147-A177-3AD203B41FA5}">
                      <a16:colId xmlns:a16="http://schemas.microsoft.com/office/drawing/2014/main" val="1770665592"/>
                    </a:ext>
                  </a:extLst>
                </a:gridCol>
                <a:gridCol w="939800">
                  <a:extLst>
                    <a:ext uri="{9D8B030D-6E8A-4147-A177-3AD203B41FA5}">
                      <a16:colId xmlns:a16="http://schemas.microsoft.com/office/drawing/2014/main" val="2800226723"/>
                    </a:ext>
                  </a:extLst>
                </a:gridCol>
                <a:gridCol w="939800">
                  <a:extLst>
                    <a:ext uri="{9D8B030D-6E8A-4147-A177-3AD203B41FA5}">
                      <a16:colId xmlns:a16="http://schemas.microsoft.com/office/drawing/2014/main" val="1842692874"/>
                    </a:ext>
                  </a:extLst>
                </a:gridCol>
              </a:tblGrid>
              <a:tr h="277813">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3569377"/>
                  </a:ext>
                </a:extLst>
              </a:tr>
              <a:tr h="23812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352131485"/>
                  </a:ext>
                </a:extLst>
              </a:tr>
              <a:tr h="23812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488804233"/>
                  </a:ext>
                </a:extLst>
              </a:tr>
              <a:tr h="23812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887069152"/>
                  </a:ext>
                </a:extLst>
              </a:tr>
              <a:tr h="23812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7292436"/>
                  </a:ext>
                </a:extLst>
              </a:tr>
            </a:tbl>
          </a:graphicData>
        </a:graphic>
      </p:graphicFrame>
      <p:sp>
        <p:nvSpPr>
          <p:cNvPr id="590884" name="Text Box 36">
            <a:extLst>
              <a:ext uri="{FF2B5EF4-FFF2-40B4-BE49-F238E27FC236}">
                <a16:creationId xmlns:a16="http://schemas.microsoft.com/office/drawing/2014/main" id="{7A9BBE77-4EB3-D761-E38D-C486C4FAEFAC}"/>
              </a:ext>
            </a:extLst>
          </p:cNvPr>
          <p:cNvSpPr txBox="1">
            <a:spLocks noChangeArrowheads="1"/>
          </p:cNvSpPr>
          <p:nvPr/>
        </p:nvSpPr>
        <p:spPr bwMode="auto">
          <a:xfrm>
            <a:off x="328613" y="1133475"/>
            <a:ext cx="18780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chemeClr val="accent2"/>
                </a:solidFill>
              </a:rPr>
              <a:t>SOR: Ha ilyen zár van már kiadva </a:t>
            </a:r>
          </a:p>
        </p:txBody>
      </p:sp>
      <p:sp>
        <p:nvSpPr>
          <p:cNvPr id="590885" name="Text Box 37">
            <a:extLst>
              <a:ext uri="{FF2B5EF4-FFF2-40B4-BE49-F238E27FC236}">
                <a16:creationId xmlns:a16="http://schemas.microsoft.com/office/drawing/2014/main" id="{AB63C8AE-B20A-540B-2709-7FAD58FE488A}"/>
              </a:ext>
            </a:extLst>
          </p:cNvPr>
          <p:cNvSpPr txBox="1">
            <a:spLocks noChangeArrowheads="1"/>
          </p:cNvSpPr>
          <p:nvPr/>
        </p:nvSpPr>
        <p:spPr bwMode="auto">
          <a:xfrm>
            <a:off x="6596063" y="536575"/>
            <a:ext cx="25479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rgbClr val="FF0000"/>
                </a:solidFill>
              </a:rPr>
              <a:t>Oszlop: Megkaphatjuk-e ezt a típusú zárat?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82" name="Rectangle 2">
            <a:extLst>
              <a:ext uri="{FF2B5EF4-FFF2-40B4-BE49-F238E27FC236}">
                <a16:creationId xmlns:a16="http://schemas.microsoft.com/office/drawing/2014/main" id="{0E4DD1FC-AA2D-B398-4E15-2B94E90BF406}"/>
              </a:ext>
            </a:extLst>
          </p:cNvPr>
          <p:cNvSpPr>
            <a:spLocks noGrp="1" noChangeArrowheads="1"/>
          </p:cNvSpPr>
          <p:nvPr>
            <p:ph type="title"/>
          </p:nvPr>
        </p:nvSpPr>
        <p:spPr>
          <a:xfrm>
            <a:off x="576263" y="219075"/>
            <a:ext cx="7772400" cy="484188"/>
          </a:xfrm>
        </p:spPr>
        <p:txBody>
          <a:bodyPr/>
          <a:lstStyle/>
          <a:p>
            <a:r>
              <a:rPr lang="hu-HU" altLang="hu-HU" sz="2800" b="1">
                <a:solidFill>
                  <a:schemeClr val="accent2"/>
                </a:solidFill>
              </a:rPr>
              <a:t>Csoportos mód a szándékzárolásokhoz</a:t>
            </a:r>
          </a:p>
        </p:txBody>
      </p:sp>
      <p:sp>
        <p:nvSpPr>
          <p:cNvPr id="583683" name="Rectangle 3">
            <a:extLst>
              <a:ext uri="{FF2B5EF4-FFF2-40B4-BE49-F238E27FC236}">
                <a16:creationId xmlns:a16="http://schemas.microsoft.com/office/drawing/2014/main" id="{5457DA61-A447-A218-0D36-94C8E33C461C}"/>
              </a:ext>
            </a:extLst>
          </p:cNvPr>
          <p:cNvSpPr>
            <a:spLocks noGrp="1" noChangeArrowheads="1"/>
          </p:cNvSpPr>
          <p:nvPr>
            <p:ph type="body" idx="1"/>
          </p:nvPr>
        </p:nvSpPr>
        <p:spPr>
          <a:xfrm>
            <a:off x="320675" y="822325"/>
            <a:ext cx="8562975" cy="5749925"/>
          </a:xfrm>
        </p:spPr>
        <p:txBody>
          <a:bodyPr/>
          <a:lstStyle/>
          <a:p>
            <a:pPr>
              <a:lnSpc>
                <a:spcPct val="80000"/>
              </a:lnSpc>
            </a:pPr>
            <a:r>
              <a:rPr lang="hu-HU" altLang="hu-HU" sz="2000" b="1">
                <a:solidFill>
                  <a:srgbClr val="33CC33"/>
                </a:solidFill>
              </a:rPr>
              <a:t>Ha mindig van egy domináns zár</a:t>
            </a:r>
            <a:r>
              <a:rPr lang="hu-HU" altLang="hu-HU" sz="2000" b="1"/>
              <a:t> (vagyis minden kiadott zárnál erősebb zár) egy elemen, akkor </a:t>
            </a:r>
            <a:r>
              <a:rPr lang="hu-HU" altLang="hu-HU" sz="2000" b="1">
                <a:solidFill>
                  <a:srgbClr val="FF0000"/>
                </a:solidFill>
              </a:rPr>
              <a:t>több zárolás hatását össze tudjuk foglalni egy </a:t>
            </a:r>
            <a:r>
              <a:rPr lang="hu-HU" altLang="hu-HU" sz="2000" b="1">
                <a:solidFill>
                  <a:schemeClr val="accent2"/>
                </a:solidFill>
              </a:rPr>
              <a:t>csoportos móddal</a:t>
            </a:r>
            <a:r>
              <a:rPr lang="hu-HU" altLang="hu-HU" sz="2000" b="1"/>
              <a:t>.</a:t>
            </a:r>
          </a:p>
          <a:p>
            <a:pPr>
              <a:lnSpc>
                <a:spcPct val="80000"/>
              </a:lnSpc>
            </a:pPr>
            <a:endParaRPr lang="hu-HU" altLang="hu-HU" sz="2000" b="1"/>
          </a:p>
          <a:p>
            <a:pPr>
              <a:lnSpc>
                <a:spcPct val="80000"/>
              </a:lnSpc>
            </a:pPr>
            <a:r>
              <a:rPr lang="hu-HU" altLang="hu-HU" sz="2000" b="1"/>
              <a:t>A figyelmeztető zárakat is alkalmazó zárolási séma esetén az </a:t>
            </a:r>
            <a:r>
              <a:rPr lang="hu-HU" altLang="hu-HU" sz="2000" b="1">
                <a:solidFill>
                  <a:schemeClr val="accent2"/>
                </a:solidFill>
              </a:rPr>
              <a:t>S</a:t>
            </a:r>
            <a:r>
              <a:rPr lang="hu-HU" altLang="hu-HU" sz="2000" b="1"/>
              <a:t> és az </a:t>
            </a:r>
            <a:r>
              <a:rPr lang="hu-HU" altLang="hu-HU" sz="2000" b="1">
                <a:solidFill>
                  <a:srgbClr val="CC00CC"/>
                </a:solidFill>
              </a:rPr>
              <a:t>IX</a:t>
            </a:r>
            <a:r>
              <a:rPr lang="hu-HU" altLang="hu-HU" sz="2000" b="1"/>
              <a:t> módok közül egyik sem dominánsabb a másiknál. </a:t>
            </a:r>
          </a:p>
          <a:p>
            <a:pPr>
              <a:lnSpc>
                <a:spcPct val="80000"/>
              </a:lnSpc>
            </a:pPr>
            <a:endParaRPr lang="hu-HU" altLang="hu-HU" sz="2000" b="1"/>
          </a:p>
          <a:p>
            <a:pPr>
              <a:lnSpc>
                <a:spcPct val="80000"/>
              </a:lnSpc>
            </a:pPr>
            <a:r>
              <a:rPr lang="hu-HU" altLang="hu-HU" sz="2000" b="1"/>
              <a:t>Ugyanaz a tranzakció egy elemet az </a:t>
            </a:r>
            <a:r>
              <a:rPr lang="hu-HU" altLang="hu-HU" sz="2000" b="1">
                <a:solidFill>
                  <a:schemeClr val="accent2"/>
                </a:solidFill>
              </a:rPr>
              <a:t>S</a:t>
            </a:r>
            <a:r>
              <a:rPr lang="hu-HU" altLang="hu-HU" sz="2000" b="1"/>
              <a:t> és </a:t>
            </a:r>
            <a:r>
              <a:rPr lang="hu-HU" altLang="hu-HU" sz="2000" b="1">
                <a:solidFill>
                  <a:srgbClr val="CC00CC"/>
                </a:solidFill>
              </a:rPr>
              <a:t>IX</a:t>
            </a:r>
            <a:r>
              <a:rPr lang="hu-HU" altLang="hu-HU" sz="2000" b="1"/>
              <a:t> módok mindegyikében zárolhatunk egyidejűleg.</a:t>
            </a:r>
          </a:p>
          <a:p>
            <a:pPr>
              <a:lnSpc>
                <a:spcPct val="80000"/>
              </a:lnSpc>
            </a:pPr>
            <a:endParaRPr lang="hu-HU" altLang="hu-HU" sz="2000" b="1"/>
          </a:p>
          <a:p>
            <a:pPr>
              <a:lnSpc>
                <a:spcPct val="80000"/>
              </a:lnSpc>
            </a:pPr>
            <a:r>
              <a:rPr lang="hu-HU" altLang="hu-HU" sz="2000" b="1"/>
              <a:t>Egy tranzakció mindkét zárolást kérheti, ha egy teljes elemet akar beolvasni, és azután a részelemeknek egy valódi részhalmazát akarja írni. </a:t>
            </a:r>
          </a:p>
          <a:p>
            <a:pPr>
              <a:lnSpc>
                <a:spcPct val="80000"/>
              </a:lnSpc>
            </a:pPr>
            <a:endParaRPr lang="hu-HU" altLang="hu-HU" sz="2000" b="1"/>
          </a:p>
          <a:p>
            <a:pPr>
              <a:lnSpc>
                <a:spcPct val="80000"/>
              </a:lnSpc>
            </a:pPr>
            <a:r>
              <a:rPr lang="hu-HU" altLang="hu-HU" sz="2000" b="1"/>
              <a:t>Ha egy tranzakciónak </a:t>
            </a:r>
            <a:r>
              <a:rPr lang="hu-HU" altLang="hu-HU" sz="2000" b="1">
                <a:solidFill>
                  <a:schemeClr val="accent2"/>
                </a:solidFill>
              </a:rPr>
              <a:t>S</a:t>
            </a:r>
            <a:r>
              <a:rPr lang="hu-HU" altLang="hu-HU" sz="2000" b="1"/>
              <a:t> és </a:t>
            </a:r>
            <a:r>
              <a:rPr lang="hu-HU" altLang="hu-HU" sz="2000" b="1">
                <a:solidFill>
                  <a:srgbClr val="CC00CC"/>
                </a:solidFill>
              </a:rPr>
              <a:t>IX</a:t>
            </a:r>
            <a:r>
              <a:rPr lang="hu-HU" altLang="hu-HU" sz="2000" b="1"/>
              <a:t> zárolásai is vannak egy elemen, akkor ez korlátozza a többi tranzakciót olyan mértékben, ahogy bármelyik zár teszi. Vagyis elképzelhetünk egy új </a:t>
            </a:r>
            <a:r>
              <a:rPr lang="hu-HU" altLang="hu-HU" sz="2000" b="1">
                <a:solidFill>
                  <a:srgbClr val="FF0000"/>
                </a:solidFill>
              </a:rPr>
              <a:t>SIX</a:t>
            </a:r>
            <a:r>
              <a:rPr lang="hu-HU" altLang="hu-HU" sz="2000" b="1"/>
              <a:t> zárolási módot, amelynek sorai és oszlopai a „</a:t>
            </a:r>
            <a:r>
              <a:rPr lang="hu-HU" altLang="hu-HU" sz="2000" b="1">
                <a:solidFill>
                  <a:srgbClr val="FF0000"/>
                </a:solidFill>
              </a:rPr>
              <a:t>nem</a:t>
            </a:r>
            <a:r>
              <a:rPr lang="hu-HU" altLang="hu-HU" sz="2000" b="1"/>
              <a:t>” bejegyzést tartalmazzák az </a:t>
            </a:r>
            <a:r>
              <a:rPr lang="hu-HU" altLang="hu-HU" sz="2000" b="1">
                <a:solidFill>
                  <a:srgbClr val="FF9900"/>
                </a:solidFill>
              </a:rPr>
              <a:t>IS</a:t>
            </a:r>
            <a:r>
              <a:rPr lang="hu-HU" altLang="hu-HU" sz="2000" b="1"/>
              <a:t> bejegyzés kivételével mindenhol. Az </a:t>
            </a:r>
            <a:r>
              <a:rPr lang="hu-HU" altLang="hu-HU" sz="2000" b="1">
                <a:solidFill>
                  <a:srgbClr val="FF0000"/>
                </a:solidFill>
              </a:rPr>
              <a:t>SIX</a:t>
            </a:r>
            <a:r>
              <a:rPr lang="hu-HU" altLang="hu-HU" sz="2000" b="1"/>
              <a:t> zárolási mód csoportmódként szolgál, ha van olyan tranzakció, amelynek van </a:t>
            </a:r>
            <a:r>
              <a:rPr lang="hu-HU" altLang="hu-HU" sz="2000" b="1">
                <a:solidFill>
                  <a:schemeClr val="accent2"/>
                </a:solidFill>
              </a:rPr>
              <a:t>S</a:t>
            </a:r>
            <a:r>
              <a:rPr lang="hu-HU" altLang="hu-HU" sz="2000" b="1"/>
              <a:t>, illetve </a:t>
            </a:r>
            <a:r>
              <a:rPr lang="hu-HU" altLang="hu-HU" sz="2000" b="1">
                <a:solidFill>
                  <a:srgbClr val="CC00CC"/>
                </a:solidFill>
              </a:rPr>
              <a:t>IX</a:t>
            </a:r>
            <a:r>
              <a:rPr lang="hu-HU" altLang="hu-HU" sz="2000" b="1"/>
              <a:t> módú, de </a:t>
            </a:r>
            <a:r>
              <a:rPr lang="hu-HU" altLang="hu-HU" sz="2000" b="1">
                <a:solidFill>
                  <a:srgbClr val="33CC33"/>
                </a:solidFill>
              </a:rPr>
              <a:t>nincs X</a:t>
            </a:r>
            <a:r>
              <a:rPr lang="hu-HU" altLang="hu-HU" sz="2000" b="1"/>
              <a:t> módú zárolása.</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706" name="Rectangle 2">
            <a:extLst>
              <a:ext uri="{FF2B5EF4-FFF2-40B4-BE49-F238E27FC236}">
                <a16:creationId xmlns:a16="http://schemas.microsoft.com/office/drawing/2014/main" id="{B8CC04C9-4CDE-0D0F-5580-59E5CD44C443}"/>
              </a:ext>
            </a:extLst>
          </p:cNvPr>
          <p:cNvSpPr>
            <a:spLocks noGrp="1" noChangeArrowheads="1"/>
          </p:cNvSpPr>
          <p:nvPr>
            <p:ph type="title"/>
          </p:nvPr>
        </p:nvSpPr>
        <p:spPr>
          <a:xfrm>
            <a:off x="534988" y="239713"/>
            <a:ext cx="7772400" cy="569912"/>
          </a:xfrm>
        </p:spPr>
        <p:txBody>
          <a:bodyPr/>
          <a:lstStyle/>
          <a:p>
            <a:pPr algn="l"/>
            <a:r>
              <a:rPr lang="hu-HU" altLang="hu-HU" sz="2800" b="1">
                <a:solidFill>
                  <a:schemeClr val="accent2"/>
                </a:solidFill>
              </a:rPr>
              <a:t>Csoportos mód a szándékzárolásokhoz</a:t>
            </a:r>
            <a:endParaRPr lang="en-US" altLang="hu-HU" sz="2800" b="1">
              <a:solidFill>
                <a:schemeClr val="accent2"/>
              </a:solidFill>
            </a:endParaRPr>
          </a:p>
        </p:txBody>
      </p:sp>
      <p:sp>
        <p:nvSpPr>
          <p:cNvPr id="584707" name="Rectangle 3">
            <a:extLst>
              <a:ext uri="{FF2B5EF4-FFF2-40B4-BE49-F238E27FC236}">
                <a16:creationId xmlns:a16="http://schemas.microsoft.com/office/drawing/2014/main" id="{6321B5D6-51D6-D704-8356-6F3E73603C36}"/>
              </a:ext>
            </a:extLst>
          </p:cNvPr>
          <p:cNvSpPr>
            <a:spLocks noGrp="1" noChangeArrowheads="1"/>
          </p:cNvSpPr>
          <p:nvPr>
            <p:ph type="body" idx="1"/>
          </p:nvPr>
        </p:nvSpPr>
        <p:spPr>
          <a:xfrm>
            <a:off x="617538" y="1444625"/>
            <a:ext cx="7772400" cy="4419600"/>
          </a:xfrm>
        </p:spPr>
        <p:txBody>
          <a:bodyPr/>
          <a:lstStyle/>
          <a:p>
            <a:pPr>
              <a:lnSpc>
                <a:spcPct val="60000"/>
              </a:lnSpc>
              <a:buFontTx/>
              <a:buNone/>
            </a:pPr>
            <a:r>
              <a:rPr lang="hu-HU" altLang="hu-HU"/>
              <a:t>		</a:t>
            </a:r>
            <a:r>
              <a:rPr lang="en-US" altLang="hu-HU"/>
              <a:t>			</a:t>
            </a:r>
            <a:r>
              <a:rPr lang="hu-HU" altLang="hu-HU">
                <a:solidFill>
                  <a:srgbClr val="FF0000"/>
                </a:solidFill>
              </a:rPr>
              <a:t>Kérés</a:t>
            </a:r>
            <a:endParaRPr lang="en-US" altLang="hu-HU">
              <a:solidFill>
                <a:srgbClr val="FF0000"/>
              </a:solidFill>
            </a:endParaRPr>
          </a:p>
          <a:p>
            <a:pPr>
              <a:lnSpc>
                <a:spcPct val="110000"/>
              </a:lnSpc>
              <a:buFontTx/>
              <a:buNone/>
            </a:pPr>
            <a:r>
              <a:rPr lang="en-US" altLang="hu-HU"/>
              <a:t>				  IS   IX  S   SIX  X</a:t>
            </a:r>
          </a:p>
          <a:p>
            <a:pPr>
              <a:buFontTx/>
              <a:buNone/>
            </a:pPr>
            <a:r>
              <a:rPr lang="en-US" altLang="hu-HU"/>
              <a:t>			    IS</a:t>
            </a:r>
          </a:p>
          <a:p>
            <a:pPr>
              <a:buFontTx/>
              <a:buNone/>
            </a:pPr>
            <a:r>
              <a:rPr lang="en-US" altLang="hu-HU"/>
              <a:t>      </a:t>
            </a:r>
            <a:r>
              <a:rPr lang="hu-HU" altLang="hu-HU">
                <a:solidFill>
                  <a:schemeClr val="accent2"/>
                </a:solidFill>
              </a:rPr>
              <a:t>Zárolás</a:t>
            </a:r>
            <a:r>
              <a:rPr lang="en-US" altLang="hu-HU"/>
              <a:t>  IX</a:t>
            </a:r>
          </a:p>
          <a:p>
            <a:pPr>
              <a:buFontTx/>
              <a:buNone/>
            </a:pPr>
            <a:r>
              <a:rPr lang="en-US" altLang="hu-HU"/>
              <a:t>			     S</a:t>
            </a:r>
          </a:p>
          <a:p>
            <a:pPr>
              <a:lnSpc>
                <a:spcPct val="120000"/>
              </a:lnSpc>
              <a:buFontTx/>
              <a:buNone/>
            </a:pPr>
            <a:r>
              <a:rPr lang="en-US" altLang="hu-HU"/>
              <a:t>			  SIX</a:t>
            </a:r>
          </a:p>
          <a:p>
            <a:pPr>
              <a:lnSpc>
                <a:spcPct val="120000"/>
              </a:lnSpc>
              <a:buFontTx/>
              <a:buNone/>
            </a:pPr>
            <a:r>
              <a:rPr lang="en-US" altLang="hu-HU"/>
              <a:t>			     X</a:t>
            </a:r>
          </a:p>
        </p:txBody>
      </p:sp>
      <p:sp>
        <p:nvSpPr>
          <p:cNvPr id="584708" name="Rectangle 4">
            <a:extLst>
              <a:ext uri="{FF2B5EF4-FFF2-40B4-BE49-F238E27FC236}">
                <a16:creationId xmlns:a16="http://schemas.microsoft.com/office/drawing/2014/main" id="{B422B04A-4BAC-C263-6F20-5B7D1F6CAD71}"/>
              </a:ext>
            </a:extLst>
          </p:cNvPr>
          <p:cNvSpPr>
            <a:spLocks noChangeArrowheads="1"/>
          </p:cNvSpPr>
          <p:nvPr/>
        </p:nvSpPr>
        <p:spPr bwMode="auto">
          <a:xfrm>
            <a:off x="3589338" y="25114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T</a:t>
            </a:r>
          </a:p>
        </p:txBody>
      </p:sp>
      <p:sp>
        <p:nvSpPr>
          <p:cNvPr id="584709" name="Rectangle 5">
            <a:extLst>
              <a:ext uri="{FF2B5EF4-FFF2-40B4-BE49-F238E27FC236}">
                <a16:creationId xmlns:a16="http://schemas.microsoft.com/office/drawing/2014/main" id="{87709934-844E-47D4-7EED-A4EBCFB9DB9F}"/>
              </a:ext>
            </a:extLst>
          </p:cNvPr>
          <p:cNvSpPr>
            <a:spLocks noChangeArrowheads="1"/>
          </p:cNvSpPr>
          <p:nvPr/>
        </p:nvSpPr>
        <p:spPr bwMode="auto">
          <a:xfrm>
            <a:off x="4275138" y="25114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T</a:t>
            </a:r>
          </a:p>
        </p:txBody>
      </p:sp>
      <p:sp>
        <p:nvSpPr>
          <p:cNvPr id="584710" name="Rectangle 6">
            <a:extLst>
              <a:ext uri="{FF2B5EF4-FFF2-40B4-BE49-F238E27FC236}">
                <a16:creationId xmlns:a16="http://schemas.microsoft.com/office/drawing/2014/main" id="{E4E28D17-6445-6023-B390-81F5B955FFC5}"/>
              </a:ext>
            </a:extLst>
          </p:cNvPr>
          <p:cNvSpPr>
            <a:spLocks noChangeArrowheads="1"/>
          </p:cNvSpPr>
          <p:nvPr/>
        </p:nvSpPr>
        <p:spPr bwMode="auto">
          <a:xfrm>
            <a:off x="4960938" y="25114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T</a:t>
            </a:r>
          </a:p>
        </p:txBody>
      </p:sp>
      <p:sp>
        <p:nvSpPr>
          <p:cNvPr id="584711" name="Rectangle 7">
            <a:extLst>
              <a:ext uri="{FF2B5EF4-FFF2-40B4-BE49-F238E27FC236}">
                <a16:creationId xmlns:a16="http://schemas.microsoft.com/office/drawing/2014/main" id="{00909B38-CDD3-0997-1E59-598FE6C7F0A5}"/>
              </a:ext>
            </a:extLst>
          </p:cNvPr>
          <p:cNvSpPr>
            <a:spLocks noChangeArrowheads="1"/>
          </p:cNvSpPr>
          <p:nvPr/>
        </p:nvSpPr>
        <p:spPr bwMode="auto">
          <a:xfrm>
            <a:off x="5646738" y="25114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solidFill>
                  <a:srgbClr val="33CC33"/>
                </a:solidFill>
              </a:rPr>
              <a:t>T</a:t>
            </a:r>
          </a:p>
        </p:txBody>
      </p:sp>
      <p:sp>
        <p:nvSpPr>
          <p:cNvPr id="584712" name="Rectangle 8">
            <a:extLst>
              <a:ext uri="{FF2B5EF4-FFF2-40B4-BE49-F238E27FC236}">
                <a16:creationId xmlns:a16="http://schemas.microsoft.com/office/drawing/2014/main" id="{1A115324-84D8-750C-FF29-BDE90E17E3F2}"/>
              </a:ext>
            </a:extLst>
          </p:cNvPr>
          <p:cNvSpPr>
            <a:spLocks noChangeArrowheads="1"/>
          </p:cNvSpPr>
          <p:nvPr/>
        </p:nvSpPr>
        <p:spPr bwMode="auto">
          <a:xfrm>
            <a:off x="6332538" y="25114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F</a:t>
            </a:r>
          </a:p>
        </p:txBody>
      </p:sp>
      <p:sp>
        <p:nvSpPr>
          <p:cNvPr id="584713" name="Rectangle 9">
            <a:extLst>
              <a:ext uri="{FF2B5EF4-FFF2-40B4-BE49-F238E27FC236}">
                <a16:creationId xmlns:a16="http://schemas.microsoft.com/office/drawing/2014/main" id="{75ECC252-4AFB-27BE-8D53-2C56ACC5173F}"/>
              </a:ext>
            </a:extLst>
          </p:cNvPr>
          <p:cNvSpPr>
            <a:spLocks noChangeArrowheads="1"/>
          </p:cNvSpPr>
          <p:nvPr/>
        </p:nvSpPr>
        <p:spPr bwMode="auto">
          <a:xfrm>
            <a:off x="6332538" y="31210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F</a:t>
            </a:r>
          </a:p>
        </p:txBody>
      </p:sp>
      <p:sp>
        <p:nvSpPr>
          <p:cNvPr id="584714" name="Rectangle 10">
            <a:extLst>
              <a:ext uri="{FF2B5EF4-FFF2-40B4-BE49-F238E27FC236}">
                <a16:creationId xmlns:a16="http://schemas.microsoft.com/office/drawing/2014/main" id="{5DF6FD58-050A-2E4C-4FAC-F18BD8AB70D3}"/>
              </a:ext>
            </a:extLst>
          </p:cNvPr>
          <p:cNvSpPr>
            <a:spLocks noChangeArrowheads="1"/>
          </p:cNvSpPr>
          <p:nvPr/>
        </p:nvSpPr>
        <p:spPr bwMode="auto">
          <a:xfrm>
            <a:off x="6332538" y="37306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F</a:t>
            </a:r>
          </a:p>
        </p:txBody>
      </p:sp>
      <p:sp>
        <p:nvSpPr>
          <p:cNvPr id="584715" name="Rectangle 11">
            <a:extLst>
              <a:ext uri="{FF2B5EF4-FFF2-40B4-BE49-F238E27FC236}">
                <a16:creationId xmlns:a16="http://schemas.microsoft.com/office/drawing/2014/main" id="{3F1696E9-3BA3-59A2-2D28-2259B8B75637}"/>
              </a:ext>
            </a:extLst>
          </p:cNvPr>
          <p:cNvSpPr>
            <a:spLocks noChangeArrowheads="1"/>
          </p:cNvSpPr>
          <p:nvPr/>
        </p:nvSpPr>
        <p:spPr bwMode="auto">
          <a:xfrm>
            <a:off x="6332538" y="43402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F</a:t>
            </a:r>
          </a:p>
        </p:txBody>
      </p:sp>
      <p:sp>
        <p:nvSpPr>
          <p:cNvPr id="584716" name="Rectangle 12">
            <a:extLst>
              <a:ext uri="{FF2B5EF4-FFF2-40B4-BE49-F238E27FC236}">
                <a16:creationId xmlns:a16="http://schemas.microsoft.com/office/drawing/2014/main" id="{C3907869-92D7-7154-E5DF-22FEF2E7EA33}"/>
              </a:ext>
            </a:extLst>
          </p:cNvPr>
          <p:cNvSpPr>
            <a:spLocks noChangeArrowheads="1"/>
          </p:cNvSpPr>
          <p:nvPr/>
        </p:nvSpPr>
        <p:spPr bwMode="auto">
          <a:xfrm>
            <a:off x="6332538" y="49498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F</a:t>
            </a:r>
          </a:p>
        </p:txBody>
      </p:sp>
      <p:sp>
        <p:nvSpPr>
          <p:cNvPr id="584717" name="Rectangle 13">
            <a:extLst>
              <a:ext uri="{FF2B5EF4-FFF2-40B4-BE49-F238E27FC236}">
                <a16:creationId xmlns:a16="http://schemas.microsoft.com/office/drawing/2014/main" id="{A5774A50-E90B-53EB-91A7-FD9C7D756964}"/>
              </a:ext>
            </a:extLst>
          </p:cNvPr>
          <p:cNvSpPr>
            <a:spLocks noChangeArrowheads="1"/>
          </p:cNvSpPr>
          <p:nvPr/>
        </p:nvSpPr>
        <p:spPr bwMode="auto">
          <a:xfrm>
            <a:off x="5646738" y="49498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F</a:t>
            </a:r>
          </a:p>
        </p:txBody>
      </p:sp>
      <p:sp>
        <p:nvSpPr>
          <p:cNvPr id="584718" name="Rectangle 14">
            <a:extLst>
              <a:ext uri="{FF2B5EF4-FFF2-40B4-BE49-F238E27FC236}">
                <a16:creationId xmlns:a16="http://schemas.microsoft.com/office/drawing/2014/main" id="{943F00C1-0185-065A-4938-8B1CD6AF417E}"/>
              </a:ext>
            </a:extLst>
          </p:cNvPr>
          <p:cNvSpPr>
            <a:spLocks noChangeArrowheads="1"/>
          </p:cNvSpPr>
          <p:nvPr/>
        </p:nvSpPr>
        <p:spPr bwMode="auto">
          <a:xfrm>
            <a:off x="4960938" y="49498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F</a:t>
            </a:r>
          </a:p>
        </p:txBody>
      </p:sp>
      <p:sp>
        <p:nvSpPr>
          <p:cNvPr id="584719" name="Rectangle 15">
            <a:extLst>
              <a:ext uri="{FF2B5EF4-FFF2-40B4-BE49-F238E27FC236}">
                <a16:creationId xmlns:a16="http://schemas.microsoft.com/office/drawing/2014/main" id="{81600BB2-E334-246E-8793-8CF83CDAF21D}"/>
              </a:ext>
            </a:extLst>
          </p:cNvPr>
          <p:cNvSpPr>
            <a:spLocks noChangeArrowheads="1"/>
          </p:cNvSpPr>
          <p:nvPr/>
        </p:nvSpPr>
        <p:spPr bwMode="auto">
          <a:xfrm>
            <a:off x="4275138" y="49498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F</a:t>
            </a:r>
          </a:p>
        </p:txBody>
      </p:sp>
      <p:sp>
        <p:nvSpPr>
          <p:cNvPr id="584720" name="Rectangle 16">
            <a:extLst>
              <a:ext uri="{FF2B5EF4-FFF2-40B4-BE49-F238E27FC236}">
                <a16:creationId xmlns:a16="http://schemas.microsoft.com/office/drawing/2014/main" id="{0E1FDA56-4B02-7420-5AA4-F9993373695A}"/>
              </a:ext>
            </a:extLst>
          </p:cNvPr>
          <p:cNvSpPr>
            <a:spLocks noChangeArrowheads="1"/>
          </p:cNvSpPr>
          <p:nvPr/>
        </p:nvSpPr>
        <p:spPr bwMode="auto">
          <a:xfrm>
            <a:off x="3589338" y="49498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F</a:t>
            </a:r>
          </a:p>
        </p:txBody>
      </p:sp>
      <p:sp>
        <p:nvSpPr>
          <p:cNvPr id="584721" name="Rectangle 17">
            <a:extLst>
              <a:ext uri="{FF2B5EF4-FFF2-40B4-BE49-F238E27FC236}">
                <a16:creationId xmlns:a16="http://schemas.microsoft.com/office/drawing/2014/main" id="{8BCA92DE-6C8F-E752-B39F-5B1D7E38FC95}"/>
              </a:ext>
            </a:extLst>
          </p:cNvPr>
          <p:cNvSpPr>
            <a:spLocks noChangeArrowheads="1"/>
          </p:cNvSpPr>
          <p:nvPr/>
        </p:nvSpPr>
        <p:spPr bwMode="auto">
          <a:xfrm>
            <a:off x="5646738" y="43402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F</a:t>
            </a:r>
          </a:p>
        </p:txBody>
      </p:sp>
      <p:sp>
        <p:nvSpPr>
          <p:cNvPr id="584722" name="Rectangle 18">
            <a:extLst>
              <a:ext uri="{FF2B5EF4-FFF2-40B4-BE49-F238E27FC236}">
                <a16:creationId xmlns:a16="http://schemas.microsoft.com/office/drawing/2014/main" id="{179F4B08-A791-0A06-312E-9697620C1DE2}"/>
              </a:ext>
            </a:extLst>
          </p:cNvPr>
          <p:cNvSpPr>
            <a:spLocks noChangeArrowheads="1"/>
          </p:cNvSpPr>
          <p:nvPr/>
        </p:nvSpPr>
        <p:spPr bwMode="auto">
          <a:xfrm>
            <a:off x="4960938" y="43402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F</a:t>
            </a:r>
          </a:p>
        </p:txBody>
      </p:sp>
      <p:sp>
        <p:nvSpPr>
          <p:cNvPr id="584723" name="Rectangle 19">
            <a:extLst>
              <a:ext uri="{FF2B5EF4-FFF2-40B4-BE49-F238E27FC236}">
                <a16:creationId xmlns:a16="http://schemas.microsoft.com/office/drawing/2014/main" id="{FF7FC920-00A8-907D-6B61-0F5632C17188}"/>
              </a:ext>
            </a:extLst>
          </p:cNvPr>
          <p:cNvSpPr>
            <a:spLocks noChangeArrowheads="1"/>
          </p:cNvSpPr>
          <p:nvPr/>
        </p:nvSpPr>
        <p:spPr bwMode="auto">
          <a:xfrm>
            <a:off x="4275138" y="43402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F</a:t>
            </a:r>
          </a:p>
        </p:txBody>
      </p:sp>
      <p:sp>
        <p:nvSpPr>
          <p:cNvPr id="584724" name="Rectangle 20">
            <a:extLst>
              <a:ext uri="{FF2B5EF4-FFF2-40B4-BE49-F238E27FC236}">
                <a16:creationId xmlns:a16="http://schemas.microsoft.com/office/drawing/2014/main" id="{CA792E4F-0F33-2FE1-39D8-457E354E8EBC}"/>
              </a:ext>
            </a:extLst>
          </p:cNvPr>
          <p:cNvSpPr>
            <a:spLocks noChangeArrowheads="1"/>
          </p:cNvSpPr>
          <p:nvPr/>
        </p:nvSpPr>
        <p:spPr bwMode="auto">
          <a:xfrm>
            <a:off x="3589338" y="43402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solidFill>
                  <a:srgbClr val="33CC33"/>
                </a:solidFill>
              </a:rPr>
              <a:t>T</a:t>
            </a:r>
          </a:p>
        </p:txBody>
      </p:sp>
      <p:sp>
        <p:nvSpPr>
          <p:cNvPr id="584725" name="Rectangle 21">
            <a:extLst>
              <a:ext uri="{FF2B5EF4-FFF2-40B4-BE49-F238E27FC236}">
                <a16:creationId xmlns:a16="http://schemas.microsoft.com/office/drawing/2014/main" id="{3A8539ED-51A4-50D6-5AC9-FEABCCE5BDA3}"/>
              </a:ext>
            </a:extLst>
          </p:cNvPr>
          <p:cNvSpPr>
            <a:spLocks noChangeArrowheads="1"/>
          </p:cNvSpPr>
          <p:nvPr/>
        </p:nvSpPr>
        <p:spPr bwMode="auto">
          <a:xfrm>
            <a:off x="5646738" y="37306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F</a:t>
            </a:r>
          </a:p>
        </p:txBody>
      </p:sp>
      <p:sp>
        <p:nvSpPr>
          <p:cNvPr id="584726" name="Rectangle 22">
            <a:extLst>
              <a:ext uri="{FF2B5EF4-FFF2-40B4-BE49-F238E27FC236}">
                <a16:creationId xmlns:a16="http://schemas.microsoft.com/office/drawing/2014/main" id="{41EDCB06-C0F5-930A-7823-A650A41076F7}"/>
              </a:ext>
            </a:extLst>
          </p:cNvPr>
          <p:cNvSpPr>
            <a:spLocks noChangeArrowheads="1"/>
          </p:cNvSpPr>
          <p:nvPr/>
        </p:nvSpPr>
        <p:spPr bwMode="auto">
          <a:xfrm>
            <a:off x="4960938" y="37306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T</a:t>
            </a:r>
          </a:p>
        </p:txBody>
      </p:sp>
      <p:sp>
        <p:nvSpPr>
          <p:cNvPr id="584727" name="Rectangle 23">
            <a:extLst>
              <a:ext uri="{FF2B5EF4-FFF2-40B4-BE49-F238E27FC236}">
                <a16:creationId xmlns:a16="http://schemas.microsoft.com/office/drawing/2014/main" id="{1CF5045F-4A73-4DE7-E5D0-3BEE41D1DCFC}"/>
              </a:ext>
            </a:extLst>
          </p:cNvPr>
          <p:cNvSpPr>
            <a:spLocks noChangeArrowheads="1"/>
          </p:cNvSpPr>
          <p:nvPr/>
        </p:nvSpPr>
        <p:spPr bwMode="auto">
          <a:xfrm>
            <a:off x="4275138" y="37306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F</a:t>
            </a:r>
          </a:p>
        </p:txBody>
      </p:sp>
      <p:sp>
        <p:nvSpPr>
          <p:cNvPr id="584728" name="Rectangle 24">
            <a:extLst>
              <a:ext uri="{FF2B5EF4-FFF2-40B4-BE49-F238E27FC236}">
                <a16:creationId xmlns:a16="http://schemas.microsoft.com/office/drawing/2014/main" id="{BB71A4B6-2A01-2EBA-DD29-6A4A1E5FC931}"/>
              </a:ext>
            </a:extLst>
          </p:cNvPr>
          <p:cNvSpPr>
            <a:spLocks noChangeArrowheads="1"/>
          </p:cNvSpPr>
          <p:nvPr/>
        </p:nvSpPr>
        <p:spPr bwMode="auto">
          <a:xfrm>
            <a:off x="3589338" y="37306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T</a:t>
            </a:r>
          </a:p>
        </p:txBody>
      </p:sp>
      <p:sp>
        <p:nvSpPr>
          <p:cNvPr id="584729" name="Rectangle 25">
            <a:extLst>
              <a:ext uri="{FF2B5EF4-FFF2-40B4-BE49-F238E27FC236}">
                <a16:creationId xmlns:a16="http://schemas.microsoft.com/office/drawing/2014/main" id="{0123AD7E-6BDF-0EFB-A1DE-EB3D6C5C9832}"/>
              </a:ext>
            </a:extLst>
          </p:cNvPr>
          <p:cNvSpPr>
            <a:spLocks noChangeArrowheads="1"/>
          </p:cNvSpPr>
          <p:nvPr/>
        </p:nvSpPr>
        <p:spPr bwMode="auto">
          <a:xfrm>
            <a:off x="5646738" y="31210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F</a:t>
            </a:r>
          </a:p>
        </p:txBody>
      </p:sp>
      <p:sp>
        <p:nvSpPr>
          <p:cNvPr id="584730" name="Rectangle 26">
            <a:extLst>
              <a:ext uri="{FF2B5EF4-FFF2-40B4-BE49-F238E27FC236}">
                <a16:creationId xmlns:a16="http://schemas.microsoft.com/office/drawing/2014/main" id="{ADD20F68-23A1-E3D6-ABC5-9E0DBFBD3BA4}"/>
              </a:ext>
            </a:extLst>
          </p:cNvPr>
          <p:cNvSpPr>
            <a:spLocks noChangeArrowheads="1"/>
          </p:cNvSpPr>
          <p:nvPr/>
        </p:nvSpPr>
        <p:spPr bwMode="auto">
          <a:xfrm>
            <a:off x="4960938" y="31210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F</a:t>
            </a:r>
          </a:p>
        </p:txBody>
      </p:sp>
      <p:sp>
        <p:nvSpPr>
          <p:cNvPr id="584731" name="Rectangle 27">
            <a:extLst>
              <a:ext uri="{FF2B5EF4-FFF2-40B4-BE49-F238E27FC236}">
                <a16:creationId xmlns:a16="http://schemas.microsoft.com/office/drawing/2014/main" id="{184A2A00-14E8-6F79-7DA7-F0DEA1E75AA1}"/>
              </a:ext>
            </a:extLst>
          </p:cNvPr>
          <p:cNvSpPr>
            <a:spLocks noChangeArrowheads="1"/>
          </p:cNvSpPr>
          <p:nvPr/>
        </p:nvSpPr>
        <p:spPr bwMode="auto">
          <a:xfrm>
            <a:off x="4275138" y="31210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T</a:t>
            </a:r>
          </a:p>
        </p:txBody>
      </p:sp>
      <p:sp>
        <p:nvSpPr>
          <p:cNvPr id="584732" name="Rectangle 28">
            <a:extLst>
              <a:ext uri="{FF2B5EF4-FFF2-40B4-BE49-F238E27FC236}">
                <a16:creationId xmlns:a16="http://schemas.microsoft.com/office/drawing/2014/main" id="{F425BEAE-8856-7E6A-0A8C-25973CC4EE4E}"/>
              </a:ext>
            </a:extLst>
          </p:cNvPr>
          <p:cNvSpPr>
            <a:spLocks noChangeArrowheads="1"/>
          </p:cNvSpPr>
          <p:nvPr/>
        </p:nvSpPr>
        <p:spPr bwMode="auto">
          <a:xfrm>
            <a:off x="3589338" y="3121025"/>
            <a:ext cx="685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T</a:t>
            </a:r>
          </a:p>
        </p:txBody>
      </p:sp>
      <p:sp>
        <p:nvSpPr>
          <p:cNvPr id="584733" name="Text Box 29">
            <a:extLst>
              <a:ext uri="{FF2B5EF4-FFF2-40B4-BE49-F238E27FC236}">
                <a16:creationId xmlns:a16="http://schemas.microsoft.com/office/drawing/2014/main" id="{CEC37C7D-3C42-7D30-B0D7-BC882ACFC25F}"/>
              </a:ext>
            </a:extLst>
          </p:cNvPr>
          <p:cNvSpPr txBox="1">
            <a:spLocks noChangeArrowheads="1"/>
          </p:cNvSpPr>
          <p:nvPr/>
        </p:nvSpPr>
        <p:spPr bwMode="auto">
          <a:xfrm>
            <a:off x="414338" y="5510213"/>
            <a:ext cx="2632075"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solidFill>
                  <a:srgbClr val="CC00CC"/>
                </a:solidFill>
              </a:rPr>
              <a:t>T="igen"</a:t>
            </a:r>
          </a:p>
          <a:p>
            <a:r>
              <a:rPr lang="hu-HU" altLang="hu-HU">
                <a:solidFill>
                  <a:srgbClr val="CC00CC"/>
                </a:solidFill>
              </a:rPr>
              <a:t>F="nem"</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5730" name="Rectangle 2">
            <a:extLst>
              <a:ext uri="{FF2B5EF4-FFF2-40B4-BE49-F238E27FC236}">
                <a16:creationId xmlns:a16="http://schemas.microsoft.com/office/drawing/2014/main" id="{67A3D282-6A3C-7A3B-91BB-3B75A93F8346}"/>
              </a:ext>
            </a:extLst>
          </p:cNvPr>
          <p:cNvSpPr>
            <a:spLocks noGrp="1" noChangeArrowheads="1"/>
          </p:cNvSpPr>
          <p:nvPr>
            <p:ph type="body" idx="1"/>
          </p:nvPr>
        </p:nvSpPr>
        <p:spPr>
          <a:xfrm>
            <a:off x="593725" y="976313"/>
            <a:ext cx="7772400" cy="4114800"/>
          </a:xfrm>
        </p:spPr>
        <p:txBody>
          <a:bodyPr/>
          <a:lstStyle/>
          <a:p>
            <a:pPr>
              <a:buFontTx/>
              <a:buNone/>
            </a:pPr>
            <a:r>
              <a:rPr lang="en-US" altLang="hu-HU" b="1">
                <a:solidFill>
                  <a:schemeClr val="accent2"/>
                </a:solidFill>
              </a:rPr>
              <a:t>P</a:t>
            </a:r>
            <a:r>
              <a:rPr lang="hu-HU" altLang="hu-HU" b="1">
                <a:solidFill>
                  <a:schemeClr val="accent2"/>
                </a:solidFill>
              </a:rPr>
              <a:t> szülőn</a:t>
            </a:r>
            <a:r>
              <a:rPr lang="en-US" altLang="hu-HU" b="1">
                <a:solidFill>
                  <a:schemeClr val="accent2"/>
                </a:solidFill>
              </a:rPr>
              <a:t>		</a:t>
            </a:r>
            <a:r>
              <a:rPr lang="hu-HU" altLang="hu-HU" b="1">
                <a:solidFill>
                  <a:schemeClr val="accent2"/>
                </a:solidFill>
              </a:rPr>
              <a:t>A </a:t>
            </a:r>
            <a:r>
              <a:rPr lang="en-US" altLang="hu-HU" b="1">
                <a:solidFill>
                  <a:schemeClr val="accent2"/>
                </a:solidFill>
              </a:rPr>
              <a:t>C</a:t>
            </a:r>
            <a:r>
              <a:rPr lang="hu-HU" altLang="hu-HU" b="1">
                <a:solidFill>
                  <a:schemeClr val="accent2"/>
                </a:solidFill>
              </a:rPr>
              <a:t> gyerek</a:t>
            </a:r>
            <a:endParaRPr lang="en-US" altLang="hu-HU" b="1">
              <a:solidFill>
                <a:schemeClr val="accent2"/>
              </a:solidFill>
            </a:endParaRPr>
          </a:p>
          <a:p>
            <a:pPr>
              <a:lnSpc>
                <a:spcPct val="70000"/>
              </a:lnSpc>
              <a:buFontTx/>
              <a:buNone/>
            </a:pPr>
            <a:r>
              <a:rPr lang="hu-HU" altLang="hu-HU" b="1">
                <a:solidFill>
                  <a:schemeClr val="accent2"/>
                </a:solidFill>
              </a:rPr>
              <a:t>ilyen a zár</a:t>
            </a:r>
            <a:r>
              <a:rPr lang="en-US" altLang="hu-HU" b="1">
                <a:solidFill>
                  <a:schemeClr val="accent2"/>
                </a:solidFill>
              </a:rPr>
              <a:t>	</a:t>
            </a:r>
            <a:r>
              <a:rPr lang="hu-HU" altLang="hu-HU" b="1">
                <a:solidFill>
                  <a:schemeClr val="accent2"/>
                </a:solidFill>
              </a:rPr>
              <a:t>ilyen zárat kaphat</a:t>
            </a:r>
            <a:endParaRPr lang="en-US" altLang="hu-HU" b="1">
              <a:solidFill>
                <a:schemeClr val="accent2"/>
              </a:solidFill>
            </a:endParaRPr>
          </a:p>
          <a:p>
            <a:pPr>
              <a:lnSpc>
                <a:spcPct val="70000"/>
              </a:lnSpc>
              <a:buFontTx/>
              <a:buNone/>
            </a:pPr>
            <a:endParaRPr lang="en-US" altLang="hu-HU" b="1">
              <a:solidFill>
                <a:schemeClr val="accent2"/>
              </a:solidFill>
            </a:endParaRPr>
          </a:p>
          <a:p>
            <a:pPr>
              <a:lnSpc>
                <a:spcPct val="70000"/>
              </a:lnSpc>
              <a:buFontTx/>
              <a:buNone/>
            </a:pPr>
            <a:r>
              <a:rPr lang="en-US" altLang="hu-HU" b="1"/>
              <a:t>	</a:t>
            </a:r>
            <a:r>
              <a:rPr lang="en-US" altLang="hu-HU" b="1">
                <a:solidFill>
                  <a:srgbClr val="FF0000"/>
                </a:solidFill>
              </a:rPr>
              <a:t>IS</a:t>
            </a:r>
          </a:p>
          <a:p>
            <a:pPr>
              <a:lnSpc>
                <a:spcPct val="70000"/>
              </a:lnSpc>
              <a:buFontTx/>
              <a:buNone/>
            </a:pPr>
            <a:r>
              <a:rPr lang="en-US" altLang="hu-HU" b="1">
                <a:solidFill>
                  <a:srgbClr val="FF0000"/>
                </a:solidFill>
              </a:rPr>
              <a:t>	IX</a:t>
            </a:r>
          </a:p>
          <a:p>
            <a:pPr>
              <a:lnSpc>
                <a:spcPct val="70000"/>
              </a:lnSpc>
              <a:buFontTx/>
              <a:buNone/>
            </a:pPr>
            <a:r>
              <a:rPr lang="en-US" altLang="hu-HU" b="1">
                <a:solidFill>
                  <a:srgbClr val="FF0000"/>
                </a:solidFill>
              </a:rPr>
              <a:t>	S</a:t>
            </a:r>
          </a:p>
          <a:p>
            <a:pPr>
              <a:lnSpc>
                <a:spcPct val="70000"/>
              </a:lnSpc>
              <a:buFontTx/>
              <a:buNone/>
            </a:pPr>
            <a:r>
              <a:rPr lang="en-US" altLang="hu-HU" b="1">
                <a:solidFill>
                  <a:srgbClr val="FF0000"/>
                </a:solidFill>
              </a:rPr>
              <a:t>	SIX</a:t>
            </a:r>
          </a:p>
          <a:p>
            <a:pPr>
              <a:lnSpc>
                <a:spcPct val="70000"/>
              </a:lnSpc>
              <a:buFontTx/>
              <a:buNone/>
            </a:pPr>
            <a:r>
              <a:rPr lang="en-US" altLang="hu-HU" b="1">
                <a:solidFill>
                  <a:srgbClr val="FF0000"/>
                </a:solidFill>
              </a:rPr>
              <a:t>	X</a:t>
            </a:r>
          </a:p>
        </p:txBody>
      </p:sp>
      <p:sp>
        <p:nvSpPr>
          <p:cNvPr id="585731" name="Line 3">
            <a:extLst>
              <a:ext uri="{FF2B5EF4-FFF2-40B4-BE49-F238E27FC236}">
                <a16:creationId xmlns:a16="http://schemas.microsoft.com/office/drawing/2014/main" id="{1CDC14F4-9D91-B0DC-7F46-888C348DBAD1}"/>
              </a:ext>
            </a:extLst>
          </p:cNvPr>
          <p:cNvSpPr>
            <a:spLocks noChangeShapeType="1"/>
          </p:cNvSpPr>
          <p:nvPr/>
        </p:nvSpPr>
        <p:spPr bwMode="auto">
          <a:xfrm>
            <a:off x="2879725" y="1052513"/>
            <a:ext cx="0" cy="3581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5732" name="Line 4">
            <a:extLst>
              <a:ext uri="{FF2B5EF4-FFF2-40B4-BE49-F238E27FC236}">
                <a16:creationId xmlns:a16="http://schemas.microsoft.com/office/drawing/2014/main" id="{92520DD4-3D11-66DD-6C8C-A3FD11060898}"/>
              </a:ext>
            </a:extLst>
          </p:cNvPr>
          <p:cNvSpPr>
            <a:spLocks noChangeShapeType="1"/>
          </p:cNvSpPr>
          <p:nvPr/>
        </p:nvSpPr>
        <p:spPr bwMode="auto">
          <a:xfrm>
            <a:off x="822325" y="2805113"/>
            <a:ext cx="533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5733" name="Line 5">
            <a:extLst>
              <a:ext uri="{FF2B5EF4-FFF2-40B4-BE49-F238E27FC236}">
                <a16:creationId xmlns:a16="http://schemas.microsoft.com/office/drawing/2014/main" id="{36AD13B9-3C55-BF67-5904-FA853E538A32}"/>
              </a:ext>
            </a:extLst>
          </p:cNvPr>
          <p:cNvSpPr>
            <a:spLocks noChangeShapeType="1"/>
          </p:cNvSpPr>
          <p:nvPr/>
        </p:nvSpPr>
        <p:spPr bwMode="auto">
          <a:xfrm>
            <a:off x="822325" y="3262313"/>
            <a:ext cx="533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5734" name="Line 6">
            <a:extLst>
              <a:ext uri="{FF2B5EF4-FFF2-40B4-BE49-F238E27FC236}">
                <a16:creationId xmlns:a16="http://schemas.microsoft.com/office/drawing/2014/main" id="{DC219488-19CA-A41B-5094-97DF0B62E10A}"/>
              </a:ext>
            </a:extLst>
          </p:cNvPr>
          <p:cNvSpPr>
            <a:spLocks noChangeShapeType="1"/>
          </p:cNvSpPr>
          <p:nvPr/>
        </p:nvSpPr>
        <p:spPr bwMode="auto">
          <a:xfrm>
            <a:off x="898525" y="3719513"/>
            <a:ext cx="533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5735" name="Line 7">
            <a:extLst>
              <a:ext uri="{FF2B5EF4-FFF2-40B4-BE49-F238E27FC236}">
                <a16:creationId xmlns:a16="http://schemas.microsoft.com/office/drawing/2014/main" id="{66CF3C8F-9DB0-C9A4-31EB-A541872142E4}"/>
              </a:ext>
            </a:extLst>
          </p:cNvPr>
          <p:cNvSpPr>
            <a:spLocks noChangeShapeType="1"/>
          </p:cNvSpPr>
          <p:nvPr/>
        </p:nvSpPr>
        <p:spPr bwMode="auto">
          <a:xfrm>
            <a:off x="898525" y="4176713"/>
            <a:ext cx="533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5736" name="Line 8">
            <a:extLst>
              <a:ext uri="{FF2B5EF4-FFF2-40B4-BE49-F238E27FC236}">
                <a16:creationId xmlns:a16="http://schemas.microsoft.com/office/drawing/2014/main" id="{65D38E95-6998-5C58-476A-C7C7C94363E4}"/>
              </a:ext>
            </a:extLst>
          </p:cNvPr>
          <p:cNvSpPr>
            <a:spLocks noChangeShapeType="1"/>
          </p:cNvSpPr>
          <p:nvPr/>
        </p:nvSpPr>
        <p:spPr bwMode="auto">
          <a:xfrm>
            <a:off x="898525" y="4633913"/>
            <a:ext cx="533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5737" name="Oval 9">
            <a:extLst>
              <a:ext uri="{FF2B5EF4-FFF2-40B4-BE49-F238E27FC236}">
                <a16:creationId xmlns:a16="http://schemas.microsoft.com/office/drawing/2014/main" id="{99929A5B-6CA5-394A-8926-EF9BF214CBE7}"/>
              </a:ext>
            </a:extLst>
          </p:cNvPr>
          <p:cNvSpPr>
            <a:spLocks noChangeArrowheads="1"/>
          </p:cNvSpPr>
          <p:nvPr/>
        </p:nvSpPr>
        <p:spPr bwMode="auto">
          <a:xfrm>
            <a:off x="7548563" y="165735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solidFill>
                  <a:srgbClr val="FF0000"/>
                </a:solidFill>
              </a:rPr>
              <a:t>P</a:t>
            </a:r>
          </a:p>
        </p:txBody>
      </p:sp>
      <p:sp>
        <p:nvSpPr>
          <p:cNvPr id="585738" name="Oval 10">
            <a:extLst>
              <a:ext uri="{FF2B5EF4-FFF2-40B4-BE49-F238E27FC236}">
                <a16:creationId xmlns:a16="http://schemas.microsoft.com/office/drawing/2014/main" id="{74B88835-B0FE-C2D4-54E4-D5D883274C5A}"/>
              </a:ext>
            </a:extLst>
          </p:cNvPr>
          <p:cNvSpPr>
            <a:spLocks noChangeArrowheads="1"/>
          </p:cNvSpPr>
          <p:nvPr/>
        </p:nvSpPr>
        <p:spPr bwMode="auto">
          <a:xfrm>
            <a:off x="7548563" y="3028950"/>
            <a:ext cx="762000" cy="762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a:solidFill>
                  <a:srgbClr val="33CC33"/>
                </a:solidFill>
              </a:rPr>
              <a:t>C</a:t>
            </a:r>
          </a:p>
        </p:txBody>
      </p:sp>
      <p:sp>
        <p:nvSpPr>
          <p:cNvPr id="585739" name="Line 11">
            <a:extLst>
              <a:ext uri="{FF2B5EF4-FFF2-40B4-BE49-F238E27FC236}">
                <a16:creationId xmlns:a16="http://schemas.microsoft.com/office/drawing/2014/main" id="{E1F0B7E9-8113-95DC-5C9C-4D2DA571EDF9}"/>
              </a:ext>
            </a:extLst>
          </p:cNvPr>
          <p:cNvSpPr>
            <a:spLocks noChangeShapeType="1"/>
          </p:cNvSpPr>
          <p:nvPr/>
        </p:nvSpPr>
        <p:spPr bwMode="auto">
          <a:xfrm>
            <a:off x="7929563" y="241935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5740" name="Line 12">
            <a:extLst>
              <a:ext uri="{FF2B5EF4-FFF2-40B4-BE49-F238E27FC236}">
                <a16:creationId xmlns:a16="http://schemas.microsoft.com/office/drawing/2014/main" id="{6F4AA89C-D8C1-6BD1-96D4-D2E7D77CC69A}"/>
              </a:ext>
            </a:extLst>
          </p:cNvPr>
          <p:cNvSpPr>
            <a:spLocks noChangeShapeType="1"/>
          </p:cNvSpPr>
          <p:nvPr/>
        </p:nvSpPr>
        <p:spPr bwMode="auto">
          <a:xfrm>
            <a:off x="623888" y="2181225"/>
            <a:ext cx="575945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5741" name="Text Box 13">
            <a:extLst>
              <a:ext uri="{FF2B5EF4-FFF2-40B4-BE49-F238E27FC236}">
                <a16:creationId xmlns:a16="http://schemas.microsoft.com/office/drawing/2014/main" id="{FE117D30-0235-49DA-6201-ACF5C728B848}"/>
              </a:ext>
            </a:extLst>
          </p:cNvPr>
          <p:cNvSpPr txBox="1">
            <a:spLocks noChangeArrowheads="1"/>
          </p:cNvSpPr>
          <p:nvPr/>
        </p:nvSpPr>
        <p:spPr bwMode="auto">
          <a:xfrm>
            <a:off x="3248025" y="2389188"/>
            <a:ext cx="2967038" cy="2227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pPr>
            <a:r>
              <a:rPr lang="en-US" altLang="hu-HU">
                <a:solidFill>
                  <a:srgbClr val="33CC33"/>
                </a:solidFill>
              </a:rPr>
              <a:t>IS, S</a:t>
            </a:r>
          </a:p>
          <a:p>
            <a:pPr algn="l">
              <a:spcBef>
                <a:spcPct val="0"/>
              </a:spcBef>
            </a:pPr>
            <a:r>
              <a:rPr lang="en-US" altLang="hu-HU">
                <a:solidFill>
                  <a:srgbClr val="33CC33"/>
                </a:solidFill>
              </a:rPr>
              <a:t>IS, S, IX, X, SIX</a:t>
            </a:r>
          </a:p>
          <a:p>
            <a:pPr algn="l">
              <a:spcBef>
                <a:spcPct val="0"/>
              </a:spcBef>
            </a:pPr>
            <a:r>
              <a:rPr lang="en-US" altLang="hu-HU">
                <a:solidFill>
                  <a:srgbClr val="33CC33"/>
                </a:solidFill>
              </a:rPr>
              <a:t>S, IS</a:t>
            </a:r>
          </a:p>
          <a:p>
            <a:pPr algn="l">
              <a:spcBef>
                <a:spcPct val="0"/>
              </a:spcBef>
            </a:pPr>
            <a:r>
              <a:rPr lang="en-US" altLang="hu-HU">
                <a:solidFill>
                  <a:srgbClr val="33CC33"/>
                </a:solidFill>
              </a:rPr>
              <a:t>X, IX, SIX</a:t>
            </a:r>
          </a:p>
          <a:p>
            <a:pPr algn="l">
              <a:spcBef>
                <a:spcPct val="0"/>
              </a:spcBef>
            </a:pPr>
            <a:r>
              <a:rPr lang="hu-HU" altLang="hu-HU">
                <a:solidFill>
                  <a:srgbClr val="33CC33"/>
                </a:solidFill>
              </a:rPr>
              <a:t>semmit</a:t>
            </a:r>
            <a:endParaRPr lang="en-US" altLang="hu-HU">
              <a:solidFill>
                <a:srgbClr val="33CC33"/>
              </a:solidFill>
            </a:endParaRPr>
          </a:p>
        </p:txBody>
      </p:sp>
      <p:sp>
        <p:nvSpPr>
          <p:cNvPr id="585742" name="Rectangle 14">
            <a:extLst>
              <a:ext uri="{FF2B5EF4-FFF2-40B4-BE49-F238E27FC236}">
                <a16:creationId xmlns:a16="http://schemas.microsoft.com/office/drawing/2014/main" id="{0F6A84EC-908E-F44C-1002-E57FF939DE66}"/>
              </a:ext>
            </a:extLst>
          </p:cNvPr>
          <p:cNvSpPr>
            <a:spLocks noGrp="1" noChangeArrowheads="1"/>
          </p:cNvSpPr>
          <p:nvPr>
            <p:ph type="title"/>
          </p:nvPr>
        </p:nvSpPr>
        <p:spPr>
          <a:xfrm>
            <a:off x="534988" y="239713"/>
            <a:ext cx="8405812" cy="569912"/>
          </a:xfrm>
          <a:noFill/>
          <a:ln/>
        </p:spPr>
        <p:txBody>
          <a:bodyPr/>
          <a:lstStyle/>
          <a:p>
            <a:pPr algn="l"/>
            <a:r>
              <a:rPr lang="hu-HU" altLang="hu-HU" sz="3200" b="1">
                <a:solidFill>
                  <a:schemeClr val="tx1"/>
                </a:solidFill>
              </a:rPr>
              <a:t>Csoportos mód a szándékzárolásokhoz</a:t>
            </a:r>
            <a:endParaRPr lang="en-US" altLang="hu-HU" sz="3200" b="1">
              <a:solidFill>
                <a:schemeClr val="tx1"/>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6754" name="Rectangle 2">
            <a:extLst>
              <a:ext uri="{FF2B5EF4-FFF2-40B4-BE49-F238E27FC236}">
                <a16:creationId xmlns:a16="http://schemas.microsoft.com/office/drawing/2014/main" id="{96E0792B-959F-A598-44F0-8A1B253A50C6}"/>
              </a:ext>
            </a:extLst>
          </p:cNvPr>
          <p:cNvSpPr>
            <a:spLocks noGrp="1" noChangeArrowheads="1"/>
          </p:cNvSpPr>
          <p:nvPr>
            <p:ph type="title"/>
          </p:nvPr>
        </p:nvSpPr>
        <p:spPr>
          <a:xfrm>
            <a:off x="512763" y="263525"/>
            <a:ext cx="7772400" cy="1143000"/>
          </a:xfrm>
        </p:spPr>
        <p:txBody>
          <a:bodyPr/>
          <a:lstStyle/>
          <a:p>
            <a:pPr algn="l"/>
            <a:br>
              <a:rPr lang="hu-HU" altLang="hu-HU" sz="3600" u="sng"/>
            </a:br>
            <a:r>
              <a:rPr lang="hu-HU" altLang="hu-HU" sz="3600"/>
              <a:t>			</a:t>
            </a:r>
            <a:r>
              <a:rPr lang="hu-HU" altLang="hu-HU" sz="3600" b="1">
                <a:solidFill>
                  <a:srgbClr val="CC00CC"/>
                </a:solidFill>
              </a:rPr>
              <a:t>Szabályok:</a:t>
            </a:r>
            <a:endParaRPr lang="en-US" altLang="hu-HU" sz="3600" b="1">
              <a:solidFill>
                <a:srgbClr val="CC00CC"/>
              </a:solidFill>
            </a:endParaRPr>
          </a:p>
        </p:txBody>
      </p:sp>
      <p:sp>
        <p:nvSpPr>
          <p:cNvPr id="586755" name="Rectangle 3">
            <a:extLst>
              <a:ext uri="{FF2B5EF4-FFF2-40B4-BE49-F238E27FC236}">
                <a16:creationId xmlns:a16="http://schemas.microsoft.com/office/drawing/2014/main" id="{943C7009-C4F5-D7C5-A11E-1E46130BFE86}"/>
              </a:ext>
            </a:extLst>
          </p:cNvPr>
          <p:cNvSpPr>
            <a:spLocks noGrp="1" noChangeArrowheads="1"/>
          </p:cNvSpPr>
          <p:nvPr>
            <p:ph type="body" idx="1"/>
          </p:nvPr>
        </p:nvSpPr>
        <p:spPr>
          <a:xfrm>
            <a:off x="336550" y="1687513"/>
            <a:ext cx="8526463" cy="4794250"/>
          </a:xfrm>
        </p:spPr>
        <p:txBody>
          <a:bodyPr/>
          <a:lstStyle/>
          <a:p>
            <a:pPr>
              <a:lnSpc>
                <a:spcPct val="90000"/>
              </a:lnSpc>
              <a:buFontTx/>
              <a:buNone/>
            </a:pPr>
            <a:r>
              <a:rPr lang="en-US" altLang="hu-HU" sz="2400" b="1"/>
              <a:t>(1) </a:t>
            </a:r>
            <a:r>
              <a:rPr lang="hu-HU" altLang="hu-HU" sz="2400" b="1"/>
              <a:t>A kompatibilitási mátrixnak megfelelően helyezhetjük el a zárakat.</a:t>
            </a:r>
            <a:endParaRPr lang="en-US" altLang="hu-HU" sz="2400" b="1"/>
          </a:p>
          <a:p>
            <a:pPr>
              <a:lnSpc>
                <a:spcPct val="90000"/>
              </a:lnSpc>
              <a:buFontTx/>
              <a:buNone/>
            </a:pPr>
            <a:r>
              <a:rPr lang="en-US" altLang="hu-HU" sz="2400" b="1"/>
              <a:t>(2) </a:t>
            </a:r>
            <a:r>
              <a:rPr lang="hu-HU" altLang="hu-HU" sz="2400" b="1"/>
              <a:t>Először a gyökeret zároljuk valamilyen módban.</a:t>
            </a:r>
            <a:endParaRPr lang="en-US" altLang="hu-HU" sz="2400" b="1"/>
          </a:p>
          <a:p>
            <a:pPr>
              <a:lnSpc>
                <a:spcPct val="90000"/>
              </a:lnSpc>
              <a:buFontTx/>
              <a:buNone/>
            </a:pPr>
            <a:r>
              <a:rPr lang="en-US" altLang="hu-HU" sz="2400" b="1"/>
              <a:t>(3) </a:t>
            </a:r>
            <a:r>
              <a:rPr lang="hu-HU" altLang="hu-HU" sz="2400" b="1"/>
              <a:t>Egy</a:t>
            </a:r>
            <a:r>
              <a:rPr lang="en-US" altLang="hu-HU" sz="2400" b="1"/>
              <a:t> </a:t>
            </a:r>
            <a:r>
              <a:rPr lang="en-US" altLang="hu-HU" sz="2400" b="1">
                <a:solidFill>
                  <a:srgbClr val="33CC33"/>
                </a:solidFill>
              </a:rPr>
              <a:t>Q</a:t>
            </a:r>
            <a:r>
              <a:rPr lang="en-US" altLang="hu-HU" sz="2400" b="1"/>
              <a:t> </a:t>
            </a:r>
            <a:r>
              <a:rPr lang="hu-HU" altLang="hu-HU" sz="2400" b="1"/>
              <a:t>csúcsot egy </a:t>
            </a:r>
            <a:r>
              <a:rPr lang="en-US" altLang="hu-HU" sz="2400" b="1">
                <a:solidFill>
                  <a:schemeClr val="accent2"/>
                </a:solidFill>
              </a:rPr>
              <a:t>T</a:t>
            </a:r>
            <a:r>
              <a:rPr lang="en-US" altLang="hu-HU" sz="2400" b="1" baseline="-25000">
                <a:solidFill>
                  <a:schemeClr val="accent2"/>
                </a:solidFill>
              </a:rPr>
              <a:t>i</a:t>
            </a:r>
            <a:r>
              <a:rPr lang="en-US" altLang="hu-HU" sz="2400" b="1"/>
              <a:t> </a:t>
            </a:r>
            <a:r>
              <a:rPr lang="hu-HU" altLang="hu-HU" sz="2400" b="1"/>
              <a:t>csak akkor zárolhat</a:t>
            </a:r>
            <a:r>
              <a:rPr lang="en-US" altLang="hu-HU" sz="2400" b="1"/>
              <a:t> </a:t>
            </a:r>
            <a:r>
              <a:rPr lang="en-US" altLang="hu-HU" sz="2400" b="1">
                <a:solidFill>
                  <a:srgbClr val="33CC33"/>
                </a:solidFill>
              </a:rPr>
              <a:t>S</a:t>
            </a:r>
            <a:r>
              <a:rPr lang="en-US" altLang="hu-HU" sz="2400" b="1"/>
              <a:t> </a:t>
            </a:r>
            <a:r>
              <a:rPr lang="hu-HU" altLang="hu-HU" sz="2400" b="1"/>
              <a:t>vagy</a:t>
            </a:r>
            <a:r>
              <a:rPr lang="en-US" altLang="hu-HU" sz="2400" b="1"/>
              <a:t> </a:t>
            </a:r>
            <a:r>
              <a:rPr lang="en-US" altLang="hu-HU" sz="2400" b="1">
                <a:solidFill>
                  <a:srgbClr val="33CC33"/>
                </a:solidFill>
              </a:rPr>
              <a:t>IS</a:t>
            </a:r>
            <a:r>
              <a:rPr lang="en-US" altLang="hu-HU" sz="2400" b="1"/>
              <a:t> </a:t>
            </a:r>
            <a:r>
              <a:rPr lang="hu-HU" altLang="hu-HU" sz="2400" b="1"/>
              <a:t>módban, ha a </a:t>
            </a:r>
            <a:r>
              <a:rPr lang="hu-HU" altLang="hu-HU" sz="2400" b="1">
                <a:solidFill>
                  <a:srgbClr val="FF0000"/>
                </a:solidFill>
              </a:rPr>
              <a:t>szülő(Q)</a:t>
            </a:r>
            <a:r>
              <a:rPr lang="hu-HU" altLang="hu-HU" sz="2400" b="1"/>
              <a:t>-t </a:t>
            </a:r>
            <a:r>
              <a:rPr lang="en-US" altLang="hu-HU" sz="2400" b="1">
                <a:solidFill>
                  <a:schemeClr val="accent2"/>
                </a:solidFill>
              </a:rPr>
              <a:t>T</a:t>
            </a:r>
            <a:r>
              <a:rPr lang="en-US" altLang="hu-HU" sz="2400" b="1" baseline="-25000">
                <a:solidFill>
                  <a:schemeClr val="accent2"/>
                </a:solidFill>
              </a:rPr>
              <a:t>i</a:t>
            </a:r>
            <a:r>
              <a:rPr lang="en-US" altLang="hu-HU" sz="2400" b="1"/>
              <a:t>  </a:t>
            </a:r>
            <a:r>
              <a:rPr lang="en-US" altLang="hu-HU" sz="2400" b="1">
                <a:solidFill>
                  <a:srgbClr val="FF0000"/>
                </a:solidFill>
              </a:rPr>
              <a:t>IX</a:t>
            </a:r>
            <a:r>
              <a:rPr lang="en-US" altLang="hu-HU" sz="2400" b="1"/>
              <a:t> </a:t>
            </a:r>
            <a:r>
              <a:rPr lang="hu-HU" altLang="hu-HU" sz="2400" b="1"/>
              <a:t>vagy</a:t>
            </a:r>
            <a:r>
              <a:rPr lang="en-US" altLang="hu-HU" sz="2400" b="1"/>
              <a:t> </a:t>
            </a:r>
            <a:r>
              <a:rPr lang="en-US" altLang="hu-HU" sz="2400" b="1">
                <a:solidFill>
                  <a:srgbClr val="FF0000"/>
                </a:solidFill>
              </a:rPr>
              <a:t>IS</a:t>
            </a:r>
            <a:r>
              <a:rPr lang="hu-HU" altLang="hu-HU" sz="2400" b="1"/>
              <a:t> módban már zárolta.</a:t>
            </a:r>
            <a:endParaRPr lang="en-US" altLang="hu-HU" sz="2400" b="1"/>
          </a:p>
          <a:p>
            <a:pPr>
              <a:lnSpc>
                <a:spcPct val="90000"/>
              </a:lnSpc>
              <a:buFontTx/>
              <a:buNone/>
            </a:pPr>
            <a:r>
              <a:rPr lang="en-US" altLang="hu-HU" sz="2400" b="1"/>
              <a:t>(4) </a:t>
            </a:r>
            <a:r>
              <a:rPr lang="hu-HU" altLang="hu-HU" sz="2400" b="1"/>
              <a:t>Egy</a:t>
            </a:r>
            <a:r>
              <a:rPr lang="en-US" altLang="hu-HU" sz="2400" b="1"/>
              <a:t> </a:t>
            </a:r>
            <a:r>
              <a:rPr lang="en-US" altLang="hu-HU" sz="2400" b="1">
                <a:solidFill>
                  <a:srgbClr val="33CC33"/>
                </a:solidFill>
              </a:rPr>
              <a:t>Q</a:t>
            </a:r>
            <a:r>
              <a:rPr lang="en-US" altLang="hu-HU" sz="2400" b="1"/>
              <a:t> </a:t>
            </a:r>
            <a:r>
              <a:rPr lang="hu-HU" altLang="hu-HU" sz="2400" b="1"/>
              <a:t>csúcsot egy</a:t>
            </a:r>
            <a:r>
              <a:rPr lang="en-US" altLang="hu-HU" sz="2400" b="1"/>
              <a:t> </a:t>
            </a:r>
            <a:r>
              <a:rPr lang="en-US" altLang="hu-HU" sz="2400" b="1">
                <a:solidFill>
                  <a:schemeClr val="accent2"/>
                </a:solidFill>
              </a:rPr>
              <a:t>T</a:t>
            </a:r>
            <a:r>
              <a:rPr lang="en-US" altLang="hu-HU" sz="2400" b="1" baseline="-25000">
                <a:solidFill>
                  <a:schemeClr val="accent2"/>
                </a:solidFill>
              </a:rPr>
              <a:t>i</a:t>
            </a:r>
            <a:r>
              <a:rPr lang="en-US" altLang="hu-HU" sz="2400" b="1"/>
              <a:t> </a:t>
            </a:r>
            <a:r>
              <a:rPr lang="hu-HU" altLang="hu-HU" sz="2400" b="1"/>
              <a:t>csak akkor zárolhat</a:t>
            </a:r>
            <a:r>
              <a:rPr lang="en-US" altLang="hu-HU" sz="2400" b="1"/>
              <a:t> </a:t>
            </a:r>
            <a:r>
              <a:rPr lang="en-US" altLang="hu-HU" sz="2400" b="1">
                <a:solidFill>
                  <a:srgbClr val="33CC33"/>
                </a:solidFill>
              </a:rPr>
              <a:t>X,SIX,IX</a:t>
            </a:r>
            <a:r>
              <a:rPr lang="en-US" altLang="hu-HU" sz="2400" b="1"/>
              <a:t> </a:t>
            </a:r>
            <a:r>
              <a:rPr lang="hu-HU" altLang="hu-HU" sz="2400" b="1"/>
              <a:t>módban, ha a </a:t>
            </a:r>
            <a:r>
              <a:rPr lang="hu-HU" altLang="hu-HU" sz="2400" b="1">
                <a:solidFill>
                  <a:srgbClr val="FF0000"/>
                </a:solidFill>
              </a:rPr>
              <a:t>szülő(Q)</a:t>
            </a:r>
            <a:r>
              <a:rPr lang="hu-HU" altLang="hu-HU" sz="2400" b="1"/>
              <a:t>-t </a:t>
            </a:r>
            <a:r>
              <a:rPr lang="en-US" altLang="hu-HU" sz="2400" b="1">
                <a:solidFill>
                  <a:schemeClr val="accent2"/>
                </a:solidFill>
              </a:rPr>
              <a:t>T</a:t>
            </a:r>
            <a:r>
              <a:rPr lang="en-US" altLang="hu-HU" sz="2400" b="1" baseline="-25000">
                <a:solidFill>
                  <a:schemeClr val="accent2"/>
                </a:solidFill>
              </a:rPr>
              <a:t>i</a:t>
            </a:r>
            <a:r>
              <a:rPr lang="hu-HU" altLang="hu-HU" sz="2400" b="1" baseline="-25000">
                <a:solidFill>
                  <a:schemeClr val="accent2"/>
                </a:solidFill>
              </a:rPr>
              <a:t> </a:t>
            </a:r>
            <a:r>
              <a:rPr lang="en-US" altLang="hu-HU" sz="2400" b="1">
                <a:solidFill>
                  <a:srgbClr val="FF0000"/>
                </a:solidFill>
              </a:rPr>
              <a:t>IX,SIX</a:t>
            </a:r>
            <a:r>
              <a:rPr lang="hu-HU" altLang="hu-HU" sz="2400" b="1"/>
              <a:t> módban már zárolta.</a:t>
            </a:r>
            <a:endParaRPr lang="en-US" altLang="hu-HU" sz="2400" b="1"/>
          </a:p>
          <a:p>
            <a:pPr>
              <a:lnSpc>
                <a:spcPct val="90000"/>
              </a:lnSpc>
              <a:buFontTx/>
              <a:buNone/>
            </a:pPr>
            <a:r>
              <a:rPr lang="en-US" altLang="hu-HU" sz="2400" b="1"/>
              <a:t>(5) </a:t>
            </a:r>
            <a:r>
              <a:rPr lang="en-US" altLang="hu-HU" sz="2400" b="1">
                <a:solidFill>
                  <a:schemeClr val="accent2"/>
                </a:solidFill>
              </a:rPr>
              <a:t>T</a:t>
            </a:r>
            <a:r>
              <a:rPr lang="en-US" altLang="hu-HU" sz="2400" b="1" baseline="-25000">
                <a:solidFill>
                  <a:schemeClr val="accent2"/>
                </a:solidFill>
              </a:rPr>
              <a:t>i</a:t>
            </a:r>
            <a:r>
              <a:rPr lang="en-US" altLang="hu-HU" sz="2400" b="1"/>
              <a:t> </a:t>
            </a:r>
            <a:r>
              <a:rPr lang="hu-HU" altLang="hu-HU" sz="2400" b="1"/>
              <a:t>a két fázisú zárolási protokollnak tesz eleget.</a:t>
            </a:r>
          </a:p>
          <a:p>
            <a:pPr>
              <a:lnSpc>
                <a:spcPct val="90000"/>
              </a:lnSpc>
              <a:buFontTx/>
              <a:buNone/>
            </a:pPr>
            <a:r>
              <a:rPr lang="en-US" altLang="hu-HU" sz="2400" b="1"/>
              <a:t>(6) </a:t>
            </a:r>
            <a:r>
              <a:rPr lang="en-US" altLang="hu-HU" sz="2400" b="1">
                <a:solidFill>
                  <a:schemeClr val="accent2"/>
                </a:solidFill>
              </a:rPr>
              <a:t>T</a:t>
            </a:r>
            <a:r>
              <a:rPr lang="en-US" altLang="hu-HU" sz="2400" b="1" baseline="-25000">
                <a:solidFill>
                  <a:schemeClr val="accent2"/>
                </a:solidFill>
              </a:rPr>
              <a:t>i</a:t>
            </a:r>
            <a:r>
              <a:rPr lang="en-US" altLang="hu-HU" sz="2400" b="1"/>
              <a:t> </a:t>
            </a:r>
            <a:r>
              <a:rPr lang="hu-HU" altLang="hu-HU" sz="2400" b="1"/>
              <a:t>csak akkor engedhet el egy zárat a</a:t>
            </a:r>
            <a:r>
              <a:rPr lang="en-US" altLang="hu-HU" sz="2400" b="1"/>
              <a:t> </a:t>
            </a:r>
            <a:r>
              <a:rPr lang="en-US" altLang="hu-HU" sz="2400" b="1">
                <a:solidFill>
                  <a:srgbClr val="33CC33"/>
                </a:solidFill>
              </a:rPr>
              <a:t>Q</a:t>
            </a:r>
            <a:r>
              <a:rPr lang="en-US" altLang="hu-HU" sz="2400" b="1"/>
              <a:t> </a:t>
            </a:r>
            <a:r>
              <a:rPr lang="hu-HU" altLang="hu-HU" sz="2400" b="1"/>
              <a:t>csúcson, ha</a:t>
            </a:r>
            <a:r>
              <a:rPr lang="en-US" altLang="hu-HU" sz="2400" b="1"/>
              <a:t> </a:t>
            </a:r>
            <a:r>
              <a:rPr lang="en-US" altLang="hu-HU" sz="2400" b="1">
                <a:solidFill>
                  <a:srgbClr val="33CC33"/>
                </a:solidFill>
              </a:rPr>
              <a:t>Q</a:t>
            </a:r>
            <a:r>
              <a:rPr lang="hu-HU" altLang="hu-HU" sz="2400" b="1">
                <a:solidFill>
                  <a:srgbClr val="33CC33"/>
                </a:solidFill>
              </a:rPr>
              <a:t> </a:t>
            </a:r>
            <a:r>
              <a:rPr lang="hu-HU" altLang="hu-HU" sz="2400" b="1"/>
              <a:t>egyik gyerekét sem zárolja a </a:t>
            </a:r>
            <a:r>
              <a:rPr lang="en-US" altLang="hu-HU" sz="2400" b="1">
                <a:solidFill>
                  <a:schemeClr val="accent2"/>
                </a:solidFill>
              </a:rPr>
              <a:t>T</a:t>
            </a:r>
            <a:r>
              <a:rPr lang="en-US" altLang="hu-HU" sz="2400" b="1" baseline="-25000">
                <a:solidFill>
                  <a:schemeClr val="accent2"/>
                </a:solidFill>
              </a:rPr>
              <a:t>i</a:t>
            </a:r>
            <a:r>
              <a:rPr lang="hu-HU" altLang="hu-HU" sz="2400" b="1" baseline="-25000">
                <a:solidFill>
                  <a:schemeClr val="accent2"/>
                </a:solidFill>
              </a:rPr>
              <a:t> </a:t>
            </a:r>
            <a:r>
              <a:rPr lang="hu-HU" altLang="hu-HU" sz="2400" b="1"/>
              <a:t>.</a:t>
            </a:r>
            <a:endParaRPr lang="en-US" altLang="hu-HU" sz="2400" b="1"/>
          </a:p>
        </p:txBody>
      </p:sp>
      <p:sp>
        <p:nvSpPr>
          <p:cNvPr id="586756" name="Rectangle 4">
            <a:extLst>
              <a:ext uri="{FF2B5EF4-FFF2-40B4-BE49-F238E27FC236}">
                <a16:creationId xmlns:a16="http://schemas.microsoft.com/office/drawing/2014/main" id="{7B2C0260-0F20-62D9-CC12-80C6F20C9052}"/>
              </a:ext>
            </a:extLst>
          </p:cNvPr>
          <p:cNvSpPr>
            <a:spLocks noChangeArrowheads="1"/>
          </p:cNvSpPr>
          <p:nvPr/>
        </p:nvSpPr>
        <p:spPr bwMode="auto">
          <a:xfrm>
            <a:off x="534988" y="239713"/>
            <a:ext cx="8394700"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ahoma" panose="020B0604030504040204" pitchFamily="34" charset="0"/>
              </a:defRPr>
            </a:lvl1pPr>
            <a:lvl2pPr>
              <a:spcBef>
                <a:spcPct val="0"/>
              </a:spcBef>
              <a:defRPr sz="4400">
                <a:solidFill>
                  <a:schemeClr val="tx2"/>
                </a:solidFill>
                <a:latin typeface="Tahoma" panose="020B0604030504040204" pitchFamily="34" charset="0"/>
              </a:defRPr>
            </a:lvl2pPr>
            <a:lvl3pPr>
              <a:spcBef>
                <a:spcPct val="0"/>
              </a:spcBef>
              <a:defRPr sz="4400">
                <a:solidFill>
                  <a:schemeClr val="tx2"/>
                </a:solidFill>
                <a:latin typeface="Tahoma" panose="020B0604030504040204" pitchFamily="34" charset="0"/>
              </a:defRPr>
            </a:lvl3pPr>
            <a:lvl4pPr>
              <a:spcBef>
                <a:spcPct val="0"/>
              </a:spcBef>
              <a:defRPr sz="4400">
                <a:solidFill>
                  <a:schemeClr val="tx2"/>
                </a:solidFill>
                <a:latin typeface="Tahoma" panose="020B0604030504040204" pitchFamily="34" charset="0"/>
              </a:defRPr>
            </a:lvl4pPr>
            <a:lvl5pPr>
              <a:spcBef>
                <a:spcPct val="0"/>
              </a:spcBef>
              <a:defRPr sz="4400">
                <a:solidFill>
                  <a:schemeClr val="tx2"/>
                </a:solidFill>
                <a:latin typeface="Tahoma" panose="020B0604030504040204" pitchFamily="34" charset="0"/>
              </a:defRPr>
            </a:lvl5pPr>
            <a:lvl6pPr marL="457200" algn="ctr" fontAlgn="base">
              <a:spcBef>
                <a:spcPct val="0"/>
              </a:spcBef>
              <a:spcAft>
                <a:spcPct val="0"/>
              </a:spcAft>
              <a:defRPr sz="4400">
                <a:solidFill>
                  <a:schemeClr val="tx2"/>
                </a:solidFill>
                <a:latin typeface="Tahoma" panose="020B0604030504040204" pitchFamily="34" charset="0"/>
              </a:defRPr>
            </a:lvl6pPr>
            <a:lvl7pPr marL="914400" algn="ctr" fontAlgn="base">
              <a:spcBef>
                <a:spcPct val="0"/>
              </a:spcBef>
              <a:spcAft>
                <a:spcPct val="0"/>
              </a:spcAft>
              <a:defRPr sz="4400">
                <a:solidFill>
                  <a:schemeClr val="tx2"/>
                </a:solidFill>
                <a:latin typeface="Tahoma" panose="020B0604030504040204" pitchFamily="34" charset="0"/>
              </a:defRPr>
            </a:lvl7pPr>
            <a:lvl8pPr marL="1371600" algn="ctr" fontAlgn="base">
              <a:spcBef>
                <a:spcPct val="0"/>
              </a:spcBef>
              <a:spcAft>
                <a:spcPct val="0"/>
              </a:spcAft>
              <a:defRPr sz="4400">
                <a:solidFill>
                  <a:schemeClr val="tx2"/>
                </a:solidFill>
                <a:latin typeface="Tahoma" panose="020B0604030504040204" pitchFamily="34" charset="0"/>
              </a:defRPr>
            </a:lvl8pPr>
            <a:lvl9pPr marL="1828800" algn="ctr" fontAlgn="base">
              <a:spcBef>
                <a:spcPct val="0"/>
              </a:spcBef>
              <a:spcAft>
                <a:spcPct val="0"/>
              </a:spcAft>
              <a:defRPr sz="4400">
                <a:solidFill>
                  <a:schemeClr val="tx2"/>
                </a:solidFill>
                <a:latin typeface="Tahoma" panose="020B0604030504040204" pitchFamily="34" charset="0"/>
              </a:defRPr>
            </a:lvl9pPr>
          </a:lstStyle>
          <a:p>
            <a:pPr algn="l"/>
            <a:r>
              <a:rPr lang="hu-HU" altLang="hu-HU" sz="3200">
                <a:solidFill>
                  <a:schemeClr val="accent2"/>
                </a:solidFill>
              </a:rPr>
              <a:t>Csoportos mód a szándékzárolásokhoz</a:t>
            </a:r>
            <a:endParaRPr lang="en-US" altLang="hu-HU" sz="3200">
              <a:solidFill>
                <a:schemeClr val="accent2"/>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7778" name="Rectangle 2">
            <a:extLst>
              <a:ext uri="{FF2B5EF4-FFF2-40B4-BE49-F238E27FC236}">
                <a16:creationId xmlns:a16="http://schemas.microsoft.com/office/drawing/2014/main" id="{1065202E-2EA3-9019-3920-43C639367E06}"/>
              </a:ext>
            </a:extLst>
          </p:cNvPr>
          <p:cNvSpPr>
            <a:spLocks noGrp="1" noChangeArrowheads="1"/>
          </p:cNvSpPr>
          <p:nvPr>
            <p:ph type="body" idx="1"/>
          </p:nvPr>
        </p:nvSpPr>
        <p:spPr>
          <a:xfrm>
            <a:off x="595313" y="1149350"/>
            <a:ext cx="7772400" cy="1146175"/>
          </a:xfrm>
        </p:spPr>
        <p:txBody>
          <a:bodyPr/>
          <a:lstStyle/>
          <a:p>
            <a:pPr>
              <a:buFontTx/>
              <a:buNone/>
            </a:pPr>
            <a:r>
              <a:rPr lang="hu-HU" altLang="hu-HU" b="1">
                <a:solidFill>
                  <a:srgbClr val="CC00CC"/>
                </a:solidFill>
              </a:rPr>
              <a:t>A</a:t>
            </a:r>
            <a:r>
              <a:rPr lang="en-US" altLang="hu-HU" b="1">
                <a:solidFill>
                  <a:srgbClr val="CC00CC"/>
                </a:solidFill>
              </a:rPr>
              <a:t> T</a:t>
            </a:r>
            <a:r>
              <a:rPr lang="en-US" altLang="hu-HU" sz="2400" b="1" baseline="-25000">
                <a:solidFill>
                  <a:srgbClr val="CC00CC"/>
                </a:solidFill>
              </a:rPr>
              <a:t>2</a:t>
            </a:r>
            <a:r>
              <a:rPr lang="en-US" altLang="hu-HU" b="1">
                <a:solidFill>
                  <a:srgbClr val="CC00CC"/>
                </a:solidFill>
              </a:rPr>
              <a:t> </a:t>
            </a:r>
            <a:r>
              <a:rPr lang="hu-HU" altLang="hu-HU" b="1">
                <a:solidFill>
                  <a:srgbClr val="CC00CC"/>
                </a:solidFill>
              </a:rPr>
              <a:t>kaphat-e</a:t>
            </a:r>
            <a:r>
              <a:rPr lang="en-US" altLang="hu-HU" b="1">
                <a:solidFill>
                  <a:srgbClr val="CC00CC"/>
                </a:solidFill>
              </a:rPr>
              <a:t> </a:t>
            </a:r>
            <a:r>
              <a:rPr lang="hu-HU" altLang="hu-HU" b="1">
                <a:solidFill>
                  <a:srgbClr val="CC00CC"/>
                </a:solidFill>
              </a:rPr>
              <a:t>t</a:t>
            </a:r>
            <a:r>
              <a:rPr lang="en-US" altLang="hu-HU" sz="2400" b="1" baseline="-25000">
                <a:solidFill>
                  <a:srgbClr val="CC00CC"/>
                </a:solidFill>
              </a:rPr>
              <a:t>2</a:t>
            </a:r>
            <a:r>
              <a:rPr lang="hu-HU" altLang="hu-HU" sz="2400" b="1" baseline="-25000">
                <a:solidFill>
                  <a:srgbClr val="CC00CC"/>
                </a:solidFill>
              </a:rPr>
              <a:t>,</a:t>
            </a:r>
            <a:r>
              <a:rPr lang="en-US" altLang="hu-HU" sz="2400" b="1" baseline="-25000">
                <a:solidFill>
                  <a:srgbClr val="CC00CC"/>
                </a:solidFill>
              </a:rPr>
              <a:t>2</a:t>
            </a:r>
            <a:r>
              <a:rPr lang="en-US" altLang="hu-HU" b="1">
                <a:solidFill>
                  <a:srgbClr val="CC00CC"/>
                </a:solidFill>
              </a:rPr>
              <a:t> </a:t>
            </a:r>
            <a:r>
              <a:rPr lang="hu-HU" altLang="hu-HU" b="1">
                <a:solidFill>
                  <a:srgbClr val="CC00CC"/>
                </a:solidFill>
              </a:rPr>
              <a:t>sorra</a:t>
            </a:r>
            <a:r>
              <a:rPr lang="en-US" altLang="hu-HU" b="1">
                <a:solidFill>
                  <a:srgbClr val="CC00CC"/>
                </a:solidFill>
              </a:rPr>
              <a:t> </a:t>
            </a:r>
            <a:r>
              <a:rPr lang="en-US" altLang="hu-HU" b="1">
                <a:solidFill>
                  <a:srgbClr val="FF0000"/>
                </a:solidFill>
              </a:rPr>
              <a:t>S</a:t>
            </a:r>
            <a:r>
              <a:rPr lang="en-US" altLang="hu-HU" b="1">
                <a:solidFill>
                  <a:srgbClr val="CC00CC"/>
                </a:solidFill>
              </a:rPr>
              <a:t> </a:t>
            </a:r>
            <a:r>
              <a:rPr lang="hu-HU" altLang="hu-HU" b="1">
                <a:solidFill>
                  <a:srgbClr val="CC00CC"/>
                </a:solidFill>
              </a:rPr>
              <a:t>zárat?</a:t>
            </a:r>
            <a:endParaRPr lang="en-US" altLang="hu-HU" b="1">
              <a:solidFill>
                <a:srgbClr val="CC00CC"/>
              </a:solidFill>
            </a:endParaRPr>
          </a:p>
        </p:txBody>
      </p:sp>
      <p:sp>
        <p:nvSpPr>
          <p:cNvPr id="587779" name="Oval 3">
            <a:extLst>
              <a:ext uri="{FF2B5EF4-FFF2-40B4-BE49-F238E27FC236}">
                <a16:creationId xmlns:a16="http://schemas.microsoft.com/office/drawing/2014/main" id="{E90B03E9-A748-826D-8738-CC3F838FF912}"/>
              </a:ext>
            </a:extLst>
          </p:cNvPr>
          <p:cNvSpPr>
            <a:spLocks noChangeArrowheads="1"/>
          </p:cNvSpPr>
          <p:nvPr/>
        </p:nvSpPr>
        <p:spPr bwMode="auto">
          <a:xfrm>
            <a:off x="3944938" y="2559050"/>
            <a:ext cx="762000" cy="68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R</a:t>
            </a:r>
            <a:r>
              <a:rPr lang="en-US" altLang="hu-HU" sz="3200" b="0" baseline="-25000"/>
              <a:t>1</a:t>
            </a:r>
          </a:p>
        </p:txBody>
      </p:sp>
      <p:sp>
        <p:nvSpPr>
          <p:cNvPr id="587780" name="Oval 4">
            <a:extLst>
              <a:ext uri="{FF2B5EF4-FFF2-40B4-BE49-F238E27FC236}">
                <a16:creationId xmlns:a16="http://schemas.microsoft.com/office/drawing/2014/main" id="{8895D93C-13B9-61DD-83CF-F49A7BD6F6F2}"/>
              </a:ext>
            </a:extLst>
          </p:cNvPr>
          <p:cNvSpPr>
            <a:spLocks noChangeArrowheads="1"/>
          </p:cNvSpPr>
          <p:nvPr/>
        </p:nvSpPr>
        <p:spPr bwMode="auto">
          <a:xfrm>
            <a:off x="1152525" y="3325813"/>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baseline="-25000"/>
              <a:t>1</a:t>
            </a:r>
            <a:endParaRPr lang="en-US" altLang="hu-HU" sz="3200" b="0" baseline="-25000"/>
          </a:p>
        </p:txBody>
      </p:sp>
      <p:sp>
        <p:nvSpPr>
          <p:cNvPr id="587781" name="Oval 5">
            <a:extLst>
              <a:ext uri="{FF2B5EF4-FFF2-40B4-BE49-F238E27FC236}">
                <a16:creationId xmlns:a16="http://schemas.microsoft.com/office/drawing/2014/main" id="{85573E6A-16AB-9DFE-608D-68660BAC4D5F}"/>
              </a:ext>
            </a:extLst>
          </p:cNvPr>
          <p:cNvSpPr>
            <a:spLocks noChangeArrowheads="1"/>
          </p:cNvSpPr>
          <p:nvPr/>
        </p:nvSpPr>
        <p:spPr bwMode="auto">
          <a:xfrm>
            <a:off x="3187700" y="3768725"/>
            <a:ext cx="762000" cy="68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baseline="-25000"/>
              <a:t>2</a:t>
            </a:r>
            <a:endParaRPr lang="en-US" altLang="hu-HU" sz="3200" b="0" baseline="-25000"/>
          </a:p>
        </p:txBody>
      </p:sp>
      <p:sp>
        <p:nvSpPr>
          <p:cNvPr id="587782" name="Oval 6">
            <a:extLst>
              <a:ext uri="{FF2B5EF4-FFF2-40B4-BE49-F238E27FC236}">
                <a16:creationId xmlns:a16="http://schemas.microsoft.com/office/drawing/2014/main" id="{6E825D3D-9243-C180-75AE-45B5F0949C37}"/>
              </a:ext>
            </a:extLst>
          </p:cNvPr>
          <p:cNvSpPr>
            <a:spLocks noChangeArrowheads="1"/>
          </p:cNvSpPr>
          <p:nvPr/>
        </p:nvSpPr>
        <p:spPr bwMode="auto">
          <a:xfrm>
            <a:off x="4935538" y="39306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baseline="-25000"/>
              <a:t>3</a:t>
            </a:r>
            <a:endParaRPr lang="en-US" altLang="hu-HU" sz="3200" b="0" baseline="-25000"/>
          </a:p>
        </p:txBody>
      </p:sp>
      <p:sp>
        <p:nvSpPr>
          <p:cNvPr id="587783" name="Oval 7">
            <a:extLst>
              <a:ext uri="{FF2B5EF4-FFF2-40B4-BE49-F238E27FC236}">
                <a16:creationId xmlns:a16="http://schemas.microsoft.com/office/drawing/2014/main" id="{F2092FC4-930D-DB85-0E96-5A04087CE4AC}"/>
              </a:ext>
            </a:extLst>
          </p:cNvPr>
          <p:cNvSpPr>
            <a:spLocks noChangeArrowheads="1"/>
          </p:cNvSpPr>
          <p:nvPr/>
        </p:nvSpPr>
        <p:spPr bwMode="auto">
          <a:xfrm>
            <a:off x="6611938" y="37020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baseline="-25000"/>
              <a:t>4</a:t>
            </a:r>
            <a:endParaRPr lang="en-US" altLang="hu-HU" sz="3200" b="0" baseline="-25000"/>
          </a:p>
        </p:txBody>
      </p:sp>
      <p:sp>
        <p:nvSpPr>
          <p:cNvPr id="587784" name="Line 8">
            <a:extLst>
              <a:ext uri="{FF2B5EF4-FFF2-40B4-BE49-F238E27FC236}">
                <a16:creationId xmlns:a16="http://schemas.microsoft.com/office/drawing/2014/main" id="{3E67C8DF-A6DA-B702-3F2D-4C0B3C67AF87}"/>
              </a:ext>
            </a:extLst>
          </p:cNvPr>
          <p:cNvSpPr>
            <a:spLocks noChangeShapeType="1"/>
          </p:cNvSpPr>
          <p:nvPr/>
        </p:nvSpPr>
        <p:spPr bwMode="auto">
          <a:xfrm flipH="1">
            <a:off x="1908175" y="2940050"/>
            <a:ext cx="2036763" cy="641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7785" name="Line 9">
            <a:extLst>
              <a:ext uri="{FF2B5EF4-FFF2-40B4-BE49-F238E27FC236}">
                <a16:creationId xmlns:a16="http://schemas.microsoft.com/office/drawing/2014/main" id="{E9894092-9A6A-0248-44C5-16EF611E5824}"/>
              </a:ext>
            </a:extLst>
          </p:cNvPr>
          <p:cNvSpPr>
            <a:spLocks noChangeShapeType="1"/>
          </p:cNvSpPr>
          <p:nvPr/>
        </p:nvSpPr>
        <p:spPr bwMode="auto">
          <a:xfrm flipH="1">
            <a:off x="3744913" y="3244850"/>
            <a:ext cx="428625" cy="588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7786" name="Line 10">
            <a:extLst>
              <a:ext uri="{FF2B5EF4-FFF2-40B4-BE49-F238E27FC236}">
                <a16:creationId xmlns:a16="http://schemas.microsoft.com/office/drawing/2014/main" id="{599A9266-EA0B-6643-2E5E-8AFF4F00DEFB}"/>
              </a:ext>
            </a:extLst>
          </p:cNvPr>
          <p:cNvSpPr>
            <a:spLocks noChangeShapeType="1"/>
          </p:cNvSpPr>
          <p:nvPr/>
        </p:nvSpPr>
        <p:spPr bwMode="auto">
          <a:xfrm>
            <a:off x="4554538" y="3168650"/>
            <a:ext cx="6858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7787" name="Line 11">
            <a:extLst>
              <a:ext uri="{FF2B5EF4-FFF2-40B4-BE49-F238E27FC236}">
                <a16:creationId xmlns:a16="http://schemas.microsoft.com/office/drawing/2014/main" id="{96850F5A-12B4-1C29-59B7-A5BF0470CBE3}"/>
              </a:ext>
            </a:extLst>
          </p:cNvPr>
          <p:cNvSpPr>
            <a:spLocks noChangeShapeType="1"/>
          </p:cNvSpPr>
          <p:nvPr/>
        </p:nvSpPr>
        <p:spPr bwMode="auto">
          <a:xfrm>
            <a:off x="4706938" y="2787650"/>
            <a:ext cx="21336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7788" name="Text Box 12">
            <a:extLst>
              <a:ext uri="{FF2B5EF4-FFF2-40B4-BE49-F238E27FC236}">
                <a16:creationId xmlns:a16="http://schemas.microsoft.com/office/drawing/2014/main" id="{D06BE55A-F421-5F49-DB6F-B96B6F7CA093}"/>
              </a:ext>
            </a:extLst>
          </p:cNvPr>
          <p:cNvSpPr txBox="1">
            <a:spLocks noChangeArrowheads="1"/>
          </p:cNvSpPr>
          <p:nvPr/>
        </p:nvSpPr>
        <p:spPr bwMode="auto">
          <a:xfrm>
            <a:off x="2100263" y="3798888"/>
            <a:ext cx="1095375"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b="0">
                <a:solidFill>
                  <a:schemeClr val="accent2"/>
                </a:solidFill>
              </a:rPr>
              <a:t>T</a:t>
            </a:r>
            <a:r>
              <a:rPr lang="en-US" altLang="hu-HU" sz="2000" b="0" baseline="-25000">
                <a:solidFill>
                  <a:schemeClr val="accent2"/>
                </a:solidFill>
              </a:rPr>
              <a:t>1</a:t>
            </a:r>
            <a:r>
              <a:rPr lang="en-US" altLang="hu-HU" b="0">
                <a:solidFill>
                  <a:schemeClr val="accent2"/>
                </a:solidFill>
              </a:rPr>
              <a:t>(IX)</a:t>
            </a:r>
            <a:endParaRPr lang="en-US" altLang="hu-HU" b="0">
              <a:solidFill>
                <a:srgbClr val="FF0000"/>
              </a:solidFill>
            </a:endParaRPr>
          </a:p>
        </p:txBody>
      </p:sp>
      <p:sp>
        <p:nvSpPr>
          <p:cNvPr id="587789" name="Oval 13">
            <a:extLst>
              <a:ext uri="{FF2B5EF4-FFF2-40B4-BE49-F238E27FC236}">
                <a16:creationId xmlns:a16="http://schemas.microsoft.com/office/drawing/2014/main" id="{D6B8AF64-A629-C92E-5191-75539C1F3214}"/>
              </a:ext>
            </a:extLst>
          </p:cNvPr>
          <p:cNvSpPr>
            <a:spLocks noChangeArrowheads="1"/>
          </p:cNvSpPr>
          <p:nvPr/>
        </p:nvSpPr>
        <p:spPr bwMode="auto">
          <a:xfrm>
            <a:off x="2012950" y="4984750"/>
            <a:ext cx="762000" cy="68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2</a:t>
            </a:r>
            <a:r>
              <a:rPr lang="hu-HU" altLang="hu-HU" sz="2000" b="0" baseline="-25000"/>
              <a:t>,</a:t>
            </a:r>
            <a:r>
              <a:rPr lang="en-US" altLang="hu-HU" sz="2000" b="0" baseline="-25000"/>
              <a:t>1</a:t>
            </a:r>
            <a:endParaRPr lang="en-US" altLang="hu-HU" sz="3200" b="0" baseline="-25000"/>
          </a:p>
        </p:txBody>
      </p:sp>
      <p:sp>
        <p:nvSpPr>
          <p:cNvPr id="587790" name="Oval 14">
            <a:extLst>
              <a:ext uri="{FF2B5EF4-FFF2-40B4-BE49-F238E27FC236}">
                <a16:creationId xmlns:a16="http://schemas.microsoft.com/office/drawing/2014/main" id="{D85396E3-1403-1FE4-8792-DAC4CF001F10}"/>
              </a:ext>
            </a:extLst>
          </p:cNvPr>
          <p:cNvSpPr>
            <a:spLocks noChangeArrowheads="1"/>
          </p:cNvSpPr>
          <p:nvPr/>
        </p:nvSpPr>
        <p:spPr bwMode="auto">
          <a:xfrm>
            <a:off x="3205163" y="4986338"/>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2</a:t>
            </a:r>
            <a:r>
              <a:rPr lang="hu-HU" altLang="hu-HU" sz="2000" b="0" baseline="-25000"/>
              <a:t>,</a:t>
            </a:r>
            <a:r>
              <a:rPr lang="en-US" altLang="hu-HU" sz="2000" b="0" baseline="-25000"/>
              <a:t>2</a:t>
            </a:r>
            <a:endParaRPr lang="en-US" altLang="hu-HU" sz="3200" b="0" baseline="-25000"/>
          </a:p>
        </p:txBody>
      </p:sp>
      <p:sp>
        <p:nvSpPr>
          <p:cNvPr id="587791" name="Oval 15">
            <a:extLst>
              <a:ext uri="{FF2B5EF4-FFF2-40B4-BE49-F238E27FC236}">
                <a16:creationId xmlns:a16="http://schemas.microsoft.com/office/drawing/2014/main" id="{AC32C94B-7B54-45A0-B64D-F9818D76F2CB}"/>
              </a:ext>
            </a:extLst>
          </p:cNvPr>
          <p:cNvSpPr>
            <a:spLocks noChangeArrowheads="1"/>
          </p:cNvSpPr>
          <p:nvPr/>
        </p:nvSpPr>
        <p:spPr bwMode="auto">
          <a:xfrm>
            <a:off x="4511675" y="50228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3</a:t>
            </a:r>
            <a:r>
              <a:rPr lang="hu-HU" altLang="hu-HU" sz="2000" b="0" baseline="-25000"/>
              <a:t>,</a:t>
            </a:r>
            <a:r>
              <a:rPr lang="en-US" altLang="hu-HU" sz="2000" b="0" baseline="-25000"/>
              <a:t>1</a:t>
            </a:r>
            <a:endParaRPr lang="en-US" altLang="hu-HU" sz="3200" b="0" baseline="-25000"/>
          </a:p>
        </p:txBody>
      </p:sp>
      <p:sp>
        <p:nvSpPr>
          <p:cNvPr id="587792" name="Oval 16">
            <a:extLst>
              <a:ext uri="{FF2B5EF4-FFF2-40B4-BE49-F238E27FC236}">
                <a16:creationId xmlns:a16="http://schemas.microsoft.com/office/drawing/2014/main" id="{0EAAF06B-D3DF-A759-62F7-9C12DFDD967E}"/>
              </a:ext>
            </a:extLst>
          </p:cNvPr>
          <p:cNvSpPr>
            <a:spLocks noChangeArrowheads="1"/>
          </p:cNvSpPr>
          <p:nvPr/>
        </p:nvSpPr>
        <p:spPr bwMode="auto">
          <a:xfrm>
            <a:off x="5702300" y="50482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3</a:t>
            </a:r>
            <a:r>
              <a:rPr lang="hu-HU" altLang="hu-HU" sz="2000" b="0" baseline="-25000"/>
              <a:t>,</a:t>
            </a:r>
            <a:r>
              <a:rPr lang="en-US" altLang="hu-HU" sz="2000" b="0" baseline="-25000"/>
              <a:t>2</a:t>
            </a:r>
            <a:endParaRPr lang="en-US" altLang="hu-HU" sz="3200" b="0" baseline="-25000"/>
          </a:p>
        </p:txBody>
      </p:sp>
      <p:sp>
        <p:nvSpPr>
          <p:cNvPr id="587793" name="Line 17">
            <a:extLst>
              <a:ext uri="{FF2B5EF4-FFF2-40B4-BE49-F238E27FC236}">
                <a16:creationId xmlns:a16="http://schemas.microsoft.com/office/drawing/2014/main" id="{4841E473-5EF1-3BA6-3492-16F95B563C8C}"/>
              </a:ext>
            </a:extLst>
          </p:cNvPr>
          <p:cNvSpPr>
            <a:spLocks noChangeShapeType="1"/>
          </p:cNvSpPr>
          <p:nvPr/>
        </p:nvSpPr>
        <p:spPr bwMode="auto">
          <a:xfrm flipH="1">
            <a:off x="2620963" y="4352925"/>
            <a:ext cx="658812" cy="692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7794" name="Line 18">
            <a:extLst>
              <a:ext uri="{FF2B5EF4-FFF2-40B4-BE49-F238E27FC236}">
                <a16:creationId xmlns:a16="http://schemas.microsoft.com/office/drawing/2014/main" id="{B8DFE4B9-927E-40E0-0113-5FF935DB9902}"/>
              </a:ext>
            </a:extLst>
          </p:cNvPr>
          <p:cNvSpPr>
            <a:spLocks noChangeShapeType="1"/>
          </p:cNvSpPr>
          <p:nvPr/>
        </p:nvSpPr>
        <p:spPr bwMode="auto">
          <a:xfrm>
            <a:off x="3567113" y="4456113"/>
            <a:ext cx="12700" cy="542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7795" name="Line 19">
            <a:extLst>
              <a:ext uri="{FF2B5EF4-FFF2-40B4-BE49-F238E27FC236}">
                <a16:creationId xmlns:a16="http://schemas.microsoft.com/office/drawing/2014/main" id="{901FF52B-040C-D441-35A3-DCDE3E69CB91}"/>
              </a:ext>
            </a:extLst>
          </p:cNvPr>
          <p:cNvSpPr>
            <a:spLocks noChangeShapeType="1"/>
          </p:cNvSpPr>
          <p:nvPr/>
        </p:nvSpPr>
        <p:spPr bwMode="auto">
          <a:xfrm flipH="1">
            <a:off x="4906963" y="4606925"/>
            <a:ext cx="323850" cy="403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7796" name="Line 20">
            <a:extLst>
              <a:ext uri="{FF2B5EF4-FFF2-40B4-BE49-F238E27FC236}">
                <a16:creationId xmlns:a16="http://schemas.microsoft.com/office/drawing/2014/main" id="{DE7B047C-7F2C-1F3F-28EA-4E35984F55E7}"/>
              </a:ext>
            </a:extLst>
          </p:cNvPr>
          <p:cNvSpPr>
            <a:spLocks noChangeShapeType="1"/>
          </p:cNvSpPr>
          <p:nvPr/>
        </p:nvSpPr>
        <p:spPr bwMode="auto">
          <a:xfrm>
            <a:off x="5541963" y="4560888"/>
            <a:ext cx="415925" cy="495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7797" name="Text Box 21">
            <a:extLst>
              <a:ext uri="{FF2B5EF4-FFF2-40B4-BE49-F238E27FC236}">
                <a16:creationId xmlns:a16="http://schemas.microsoft.com/office/drawing/2014/main" id="{04692831-1BBB-813D-BBD1-896D2F353B2E}"/>
              </a:ext>
            </a:extLst>
          </p:cNvPr>
          <p:cNvSpPr txBox="1">
            <a:spLocks noChangeArrowheads="1"/>
          </p:cNvSpPr>
          <p:nvPr/>
        </p:nvSpPr>
        <p:spPr bwMode="auto">
          <a:xfrm>
            <a:off x="2732088" y="2347913"/>
            <a:ext cx="1293812"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b="0">
                <a:solidFill>
                  <a:schemeClr val="accent2"/>
                </a:solidFill>
              </a:rPr>
              <a:t>T</a:t>
            </a:r>
            <a:r>
              <a:rPr lang="en-US" altLang="hu-HU" sz="2000" b="0" baseline="-25000">
                <a:solidFill>
                  <a:schemeClr val="accent2"/>
                </a:solidFill>
              </a:rPr>
              <a:t>1</a:t>
            </a:r>
            <a:r>
              <a:rPr lang="en-US" altLang="hu-HU" b="0">
                <a:solidFill>
                  <a:schemeClr val="accent2"/>
                </a:solidFill>
              </a:rPr>
              <a:t>(SIX)</a:t>
            </a:r>
            <a:endParaRPr lang="en-US" altLang="hu-HU" b="0">
              <a:solidFill>
                <a:srgbClr val="FF0000"/>
              </a:solidFill>
            </a:endParaRPr>
          </a:p>
        </p:txBody>
      </p:sp>
      <p:sp>
        <p:nvSpPr>
          <p:cNvPr id="587798" name="Text Box 22">
            <a:extLst>
              <a:ext uri="{FF2B5EF4-FFF2-40B4-BE49-F238E27FC236}">
                <a16:creationId xmlns:a16="http://schemas.microsoft.com/office/drawing/2014/main" id="{80B50F6A-B031-7F5C-0556-7DBD7FF76C58}"/>
              </a:ext>
            </a:extLst>
          </p:cNvPr>
          <p:cNvSpPr txBox="1">
            <a:spLocks noChangeArrowheads="1"/>
          </p:cNvSpPr>
          <p:nvPr/>
        </p:nvSpPr>
        <p:spPr bwMode="auto">
          <a:xfrm>
            <a:off x="1023938" y="5129213"/>
            <a:ext cx="962025"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b="0">
                <a:solidFill>
                  <a:schemeClr val="accent2"/>
                </a:solidFill>
              </a:rPr>
              <a:t>T</a:t>
            </a:r>
            <a:r>
              <a:rPr lang="en-US" altLang="hu-HU" sz="2000" b="0" baseline="-25000">
                <a:solidFill>
                  <a:schemeClr val="accent2"/>
                </a:solidFill>
              </a:rPr>
              <a:t>1</a:t>
            </a:r>
            <a:r>
              <a:rPr lang="en-US" altLang="hu-HU" b="0">
                <a:solidFill>
                  <a:schemeClr val="accent2"/>
                </a:solidFill>
              </a:rPr>
              <a:t>(X)</a:t>
            </a:r>
            <a:endParaRPr lang="en-US" altLang="hu-HU" b="0">
              <a:solidFill>
                <a:srgbClr val="FF0000"/>
              </a:solidFill>
            </a:endParaRPr>
          </a:p>
        </p:txBody>
      </p:sp>
      <p:sp>
        <p:nvSpPr>
          <p:cNvPr id="587799" name="Freeform 23">
            <a:extLst>
              <a:ext uri="{FF2B5EF4-FFF2-40B4-BE49-F238E27FC236}">
                <a16:creationId xmlns:a16="http://schemas.microsoft.com/office/drawing/2014/main" id="{C38CBE89-4AC5-A5DA-AB8F-A48424EA77BD}"/>
              </a:ext>
            </a:extLst>
          </p:cNvPr>
          <p:cNvSpPr>
            <a:spLocks/>
          </p:cNvSpPr>
          <p:nvPr/>
        </p:nvSpPr>
        <p:spPr bwMode="auto">
          <a:xfrm>
            <a:off x="3948113" y="2593975"/>
            <a:ext cx="207962" cy="133350"/>
          </a:xfrm>
          <a:custGeom>
            <a:avLst/>
            <a:gdLst>
              <a:gd name="T0" fmla="*/ 0 w 131"/>
              <a:gd name="T1" fmla="*/ 17 h 84"/>
              <a:gd name="T2" fmla="*/ 110 w 131"/>
              <a:gd name="T3" fmla="*/ 38 h 84"/>
              <a:gd name="T4" fmla="*/ 131 w 131"/>
              <a:gd name="T5" fmla="*/ 82 h 84"/>
            </a:gdLst>
            <a:ahLst/>
            <a:cxnLst>
              <a:cxn ang="0">
                <a:pos x="T0" y="T1"/>
              </a:cxn>
              <a:cxn ang="0">
                <a:pos x="T2" y="T3"/>
              </a:cxn>
              <a:cxn ang="0">
                <a:pos x="T4" y="T5"/>
              </a:cxn>
            </a:cxnLst>
            <a:rect l="0" t="0" r="r" b="b"/>
            <a:pathLst>
              <a:path w="131" h="84">
                <a:moveTo>
                  <a:pt x="0" y="17"/>
                </a:moveTo>
                <a:cubicBezTo>
                  <a:pt x="41" y="2"/>
                  <a:pt x="83" y="0"/>
                  <a:pt x="110" y="38"/>
                </a:cubicBezTo>
                <a:cubicBezTo>
                  <a:pt x="125" y="84"/>
                  <a:pt x="109" y="82"/>
                  <a:pt x="131" y="82"/>
                </a:cubicBez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7800" name="Freeform 24">
            <a:extLst>
              <a:ext uri="{FF2B5EF4-FFF2-40B4-BE49-F238E27FC236}">
                <a16:creationId xmlns:a16="http://schemas.microsoft.com/office/drawing/2014/main" id="{CBCF2FBE-5F99-07F6-60C9-E5FDE5E37F21}"/>
              </a:ext>
            </a:extLst>
          </p:cNvPr>
          <p:cNvSpPr>
            <a:spLocks/>
          </p:cNvSpPr>
          <p:nvPr/>
        </p:nvSpPr>
        <p:spPr bwMode="auto">
          <a:xfrm>
            <a:off x="3094038" y="3990975"/>
            <a:ext cx="266700" cy="61913"/>
          </a:xfrm>
          <a:custGeom>
            <a:avLst/>
            <a:gdLst>
              <a:gd name="T0" fmla="*/ 0 w 168"/>
              <a:gd name="T1" fmla="*/ 17 h 39"/>
              <a:gd name="T2" fmla="*/ 139 w 168"/>
              <a:gd name="T3" fmla="*/ 9 h 39"/>
              <a:gd name="T4" fmla="*/ 168 w 168"/>
              <a:gd name="T5" fmla="*/ 39 h 39"/>
            </a:gdLst>
            <a:ahLst/>
            <a:cxnLst>
              <a:cxn ang="0">
                <a:pos x="T0" y="T1"/>
              </a:cxn>
              <a:cxn ang="0">
                <a:pos x="T2" y="T3"/>
              </a:cxn>
              <a:cxn ang="0">
                <a:pos x="T4" y="T5"/>
              </a:cxn>
            </a:cxnLst>
            <a:rect l="0" t="0" r="r" b="b"/>
            <a:pathLst>
              <a:path w="168" h="39">
                <a:moveTo>
                  <a:pt x="0" y="17"/>
                </a:moveTo>
                <a:cubicBezTo>
                  <a:pt x="60" y="0"/>
                  <a:pt x="61" y="3"/>
                  <a:pt x="139" y="9"/>
                </a:cubicBezTo>
                <a:cubicBezTo>
                  <a:pt x="165" y="27"/>
                  <a:pt x="156" y="16"/>
                  <a:pt x="168" y="39"/>
                </a:cubicBez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7801" name="Freeform 25">
            <a:extLst>
              <a:ext uri="{FF2B5EF4-FFF2-40B4-BE49-F238E27FC236}">
                <a16:creationId xmlns:a16="http://schemas.microsoft.com/office/drawing/2014/main" id="{DB75CF52-67FE-B47A-C844-559C49FA1449}"/>
              </a:ext>
            </a:extLst>
          </p:cNvPr>
          <p:cNvSpPr>
            <a:spLocks/>
          </p:cNvSpPr>
          <p:nvPr/>
        </p:nvSpPr>
        <p:spPr bwMode="auto">
          <a:xfrm>
            <a:off x="1801813" y="5160963"/>
            <a:ext cx="357187" cy="46037"/>
          </a:xfrm>
          <a:custGeom>
            <a:avLst/>
            <a:gdLst>
              <a:gd name="T0" fmla="*/ 0 w 225"/>
              <a:gd name="T1" fmla="*/ 29 h 29"/>
              <a:gd name="T2" fmla="*/ 225 w 225"/>
              <a:gd name="T3" fmla="*/ 0 h 29"/>
            </a:gdLst>
            <a:ahLst/>
            <a:cxnLst>
              <a:cxn ang="0">
                <a:pos x="T0" y="T1"/>
              </a:cxn>
              <a:cxn ang="0">
                <a:pos x="T2" y="T3"/>
              </a:cxn>
            </a:cxnLst>
            <a:rect l="0" t="0" r="r" b="b"/>
            <a:pathLst>
              <a:path w="225" h="29">
                <a:moveTo>
                  <a:pt x="0" y="29"/>
                </a:moveTo>
                <a:cubicBezTo>
                  <a:pt x="80" y="10"/>
                  <a:pt x="140" y="0"/>
                  <a:pt x="225" y="0"/>
                </a:cubicBezTo>
              </a:path>
            </a:pathLst>
          </a:custGeom>
          <a:noFill/>
          <a:ln w="38100" cap="flat" cmpd="sng">
            <a:solidFill>
              <a:schemeClr val="accent2"/>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7802" name="Rectangle 26">
            <a:extLst>
              <a:ext uri="{FF2B5EF4-FFF2-40B4-BE49-F238E27FC236}">
                <a16:creationId xmlns:a16="http://schemas.microsoft.com/office/drawing/2014/main" id="{532C753A-D75F-8574-1173-E5F310E95009}"/>
              </a:ext>
            </a:extLst>
          </p:cNvPr>
          <p:cNvSpPr>
            <a:spLocks noChangeArrowheads="1"/>
          </p:cNvSpPr>
          <p:nvPr/>
        </p:nvSpPr>
        <p:spPr bwMode="auto">
          <a:xfrm>
            <a:off x="534988" y="239713"/>
            <a:ext cx="8394700"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ahoma" panose="020B0604030504040204" pitchFamily="34" charset="0"/>
              </a:defRPr>
            </a:lvl1pPr>
            <a:lvl2pPr>
              <a:spcBef>
                <a:spcPct val="0"/>
              </a:spcBef>
              <a:defRPr sz="4400">
                <a:solidFill>
                  <a:schemeClr val="tx2"/>
                </a:solidFill>
                <a:latin typeface="Tahoma" panose="020B0604030504040204" pitchFamily="34" charset="0"/>
              </a:defRPr>
            </a:lvl2pPr>
            <a:lvl3pPr>
              <a:spcBef>
                <a:spcPct val="0"/>
              </a:spcBef>
              <a:defRPr sz="4400">
                <a:solidFill>
                  <a:schemeClr val="tx2"/>
                </a:solidFill>
                <a:latin typeface="Tahoma" panose="020B0604030504040204" pitchFamily="34" charset="0"/>
              </a:defRPr>
            </a:lvl3pPr>
            <a:lvl4pPr>
              <a:spcBef>
                <a:spcPct val="0"/>
              </a:spcBef>
              <a:defRPr sz="4400">
                <a:solidFill>
                  <a:schemeClr val="tx2"/>
                </a:solidFill>
                <a:latin typeface="Tahoma" panose="020B0604030504040204" pitchFamily="34" charset="0"/>
              </a:defRPr>
            </a:lvl4pPr>
            <a:lvl5pPr>
              <a:spcBef>
                <a:spcPct val="0"/>
              </a:spcBef>
              <a:defRPr sz="4400">
                <a:solidFill>
                  <a:schemeClr val="tx2"/>
                </a:solidFill>
                <a:latin typeface="Tahoma" panose="020B0604030504040204" pitchFamily="34" charset="0"/>
              </a:defRPr>
            </a:lvl5pPr>
            <a:lvl6pPr marL="457200" algn="ctr" fontAlgn="base">
              <a:spcBef>
                <a:spcPct val="0"/>
              </a:spcBef>
              <a:spcAft>
                <a:spcPct val="0"/>
              </a:spcAft>
              <a:defRPr sz="4400">
                <a:solidFill>
                  <a:schemeClr val="tx2"/>
                </a:solidFill>
                <a:latin typeface="Tahoma" panose="020B0604030504040204" pitchFamily="34" charset="0"/>
              </a:defRPr>
            </a:lvl6pPr>
            <a:lvl7pPr marL="914400" algn="ctr" fontAlgn="base">
              <a:spcBef>
                <a:spcPct val="0"/>
              </a:spcBef>
              <a:spcAft>
                <a:spcPct val="0"/>
              </a:spcAft>
              <a:defRPr sz="4400">
                <a:solidFill>
                  <a:schemeClr val="tx2"/>
                </a:solidFill>
                <a:latin typeface="Tahoma" panose="020B0604030504040204" pitchFamily="34" charset="0"/>
              </a:defRPr>
            </a:lvl7pPr>
            <a:lvl8pPr marL="1371600" algn="ctr" fontAlgn="base">
              <a:spcBef>
                <a:spcPct val="0"/>
              </a:spcBef>
              <a:spcAft>
                <a:spcPct val="0"/>
              </a:spcAft>
              <a:defRPr sz="4400">
                <a:solidFill>
                  <a:schemeClr val="tx2"/>
                </a:solidFill>
                <a:latin typeface="Tahoma" panose="020B0604030504040204" pitchFamily="34" charset="0"/>
              </a:defRPr>
            </a:lvl8pPr>
            <a:lvl9pPr marL="1828800" algn="ctr" fontAlgn="base">
              <a:spcBef>
                <a:spcPct val="0"/>
              </a:spcBef>
              <a:spcAft>
                <a:spcPct val="0"/>
              </a:spcAft>
              <a:defRPr sz="4400">
                <a:solidFill>
                  <a:schemeClr val="tx2"/>
                </a:solidFill>
                <a:latin typeface="Tahoma" panose="020B0604030504040204" pitchFamily="34" charset="0"/>
              </a:defRPr>
            </a:lvl9pPr>
          </a:lstStyle>
          <a:p>
            <a:pPr algn="l"/>
            <a:r>
              <a:rPr lang="hu-HU" altLang="hu-HU" sz="3200">
                <a:solidFill>
                  <a:schemeClr val="accent2"/>
                </a:solidFill>
              </a:rPr>
              <a:t>Csoportos mód a szándékzárolásokhoz</a:t>
            </a:r>
            <a:endParaRPr lang="en-US" altLang="hu-HU" sz="3200">
              <a:solidFill>
                <a:schemeClr val="accent2"/>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8802" name="Rectangle 2">
            <a:extLst>
              <a:ext uri="{FF2B5EF4-FFF2-40B4-BE49-F238E27FC236}">
                <a16:creationId xmlns:a16="http://schemas.microsoft.com/office/drawing/2014/main" id="{EDDF6EF5-519A-A0CD-EBCE-E6693ED20C45}"/>
              </a:ext>
            </a:extLst>
          </p:cNvPr>
          <p:cNvSpPr>
            <a:spLocks noGrp="1" noChangeArrowheads="1"/>
          </p:cNvSpPr>
          <p:nvPr>
            <p:ph type="body" idx="1"/>
          </p:nvPr>
        </p:nvSpPr>
        <p:spPr>
          <a:xfrm>
            <a:off x="595313" y="1149350"/>
            <a:ext cx="7772400" cy="1146175"/>
          </a:xfrm>
        </p:spPr>
        <p:txBody>
          <a:bodyPr/>
          <a:lstStyle/>
          <a:p>
            <a:pPr>
              <a:buFontTx/>
              <a:buNone/>
            </a:pPr>
            <a:r>
              <a:rPr lang="hu-HU" altLang="hu-HU" b="1">
                <a:solidFill>
                  <a:srgbClr val="CC00CC"/>
                </a:solidFill>
              </a:rPr>
              <a:t>A</a:t>
            </a:r>
            <a:r>
              <a:rPr lang="en-US" altLang="hu-HU" b="1">
                <a:solidFill>
                  <a:srgbClr val="CC00CC"/>
                </a:solidFill>
              </a:rPr>
              <a:t> T</a:t>
            </a:r>
            <a:r>
              <a:rPr lang="en-US" altLang="hu-HU" sz="2400" b="1" baseline="-25000">
                <a:solidFill>
                  <a:srgbClr val="CC00CC"/>
                </a:solidFill>
              </a:rPr>
              <a:t>2</a:t>
            </a:r>
            <a:r>
              <a:rPr lang="en-US" altLang="hu-HU" b="1">
                <a:solidFill>
                  <a:srgbClr val="CC00CC"/>
                </a:solidFill>
              </a:rPr>
              <a:t> </a:t>
            </a:r>
            <a:r>
              <a:rPr lang="hu-HU" altLang="hu-HU" b="1">
                <a:solidFill>
                  <a:srgbClr val="CC00CC"/>
                </a:solidFill>
              </a:rPr>
              <a:t>kaphat-e</a:t>
            </a:r>
            <a:r>
              <a:rPr lang="en-US" altLang="hu-HU" b="1">
                <a:solidFill>
                  <a:srgbClr val="CC00CC"/>
                </a:solidFill>
              </a:rPr>
              <a:t> </a:t>
            </a:r>
            <a:r>
              <a:rPr lang="hu-HU" altLang="hu-HU" b="1">
                <a:solidFill>
                  <a:srgbClr val="CC00CC"/>
                </a:solidFill>
              </a:rPr>
              <a:t>t</a:t>
            </a:r>
            <a:r>
              <a:rPr lang="en-US" altLang="hu-HU" sz="2400" b="1" baseline="-25000">
                <a:solidFill>
                  <a:srgbClr val="CC00CC"/>
                </a:solidFill>
              </a:rPr>
              <a:t>2</a:t>
            </a:r>
            <a:r>
              <a:rPr lang="hu-HU" altLang="hu-HU" sz="2400" b="1" baseline="-25000">
                <a:solidFill>
                  <a:srgbClr val="CC00CC"/>
                </a:solidFill>
              </a:rPr>
              <a:t>,</a:t>
            </a:r>
            <a:r>
              <a:rPr lang="en-US" altLang="hu-HU" sz="2400" b="1" baseline="-25000">
                <a:solidFill>
                  <a:srgbClr val="CC00CC"/>
                </a:solidFill>
              </a:rPr>
              <a:t>2</a:t>
            </a:r>
            <a:r>
              <a:rPr lang="en-US" altLang="hu-HU" b="1">
                <a:solidFill>
                  <a:srgbClr val="CC00CC"/>
                </a:solidFill>
              </a:rPr>
              <a:t> </a:t>
            </a:r>
            <a:r>
              <a:rPr lang="hu-HU" altLang="hu-HU" b="1">
                <a:solidFill>
                  <a:srgbClr val="CC00CC"/>
                </a:solidFill>
              </a:rPr>
              <a:t>sorra</a:t>
            </a:r>
            <a:r>
              <a:rPr lang="en-US" altLang="hu-HU" b="1">
                <a:solidFill>
                  <a:srgbClr val="CC00CC"/>
                </a:solidFill>
              </a:rPr>
              <a:t> </a:t>
            </a:r>
            <a:r>
              <a:rPr lang="hu-HU" altLang="hu-HU" b="1">
                <a:solidFill>
                  <a:srgbClr val="FF0000"/>
                </a:solidFill>
              </a:rPr>
              <a:t>X</a:t>
            </a:r>
            <a:r>
              <a:rPr lang="en-US" altLang="hu-HU" b="1">
                <a:solidFill>
                  <a:srgbClr val="CC00CC"/>
                </a:solidFill>
              </a:rPr>
              <a:t> </a:t>
            </a:r>
            <a:r>
              <a:rPr lang="hu-HU" altLang="hu-HU" b="1">
                <a:solidFill>
                  <a:srgbClr val="CC00CC"/>
                </a:solidFill>
              </a:rPr>
              <a:t>zárat?</a:t>
            </a:r>
            <a:endParaRPr lang="en-US" altLang="hu-HU" b="1">
              <a:solidFill>
                <a:srgbClr val="CC00CC"/>
              </a:solidFill>
            </a:endParaRPr>
          </a:p>
        </p:txBody>
      </p:sp>
      <p:sp>
        <p:nvSpPr>
          <p:cNvPr id="588803" name="Oval 3">
            <a:extLst>
              <a:ext uri="{FF2B5EF4-FFF2-40B4-BE49-F238E27FC236}">
                <a16:creationId xmlns:a16="http://schemas.microsoft.com/office/drawing/2014/main" id="{45B81B33-EF8E-5FE8-A940-A125F2849004}"/>
              </a:ext>
            </a:extLst>
          </p:cNvPr>
          <p:cNvSpPr>
            <a:spLocks noChangeArrowheads="1"/>
          </p:cNvSpPr>
          <p:nvPr/>
        </p:nvSpPr>
        <p:spPr bwMode="auto">
          <a:xfrm>
            <a:off x="3944938" y="2559050"/>
            <a:ext cx="762000" cy="68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R</a:t>
            </a:r>
            <a:r>
              <a:rPr lang="en-US" altLang="hu-HU" sz="3200" b="0" baseline="-25000"/>
              <a:t>1</a:t>
            </a:r>
          </a:p>
        </p:txBody>
      </p:sp>
      <p:sp>
        <p:nvSpPr>
          <p:cNvPr id="588804" name="Oval 4">
            <a:extLst>
              <a:ext uri="{FF2B5EF4-FFF2-40B4-BE49-F238E27FC236}">
                <a16:creationId xmlns:a16="http://schemas.microsoft.com/office/drawing/2014/main" id="{628758EC-34A1-6DC7-2B4D-5CD40B05ED49}"/>
              </a:ext>
            </a:extLst>
          </p:cNvPr>
          <p:cNvSpPr>
            <a:spLocks noChangeArrowheads="1"/>
          </p:cNvSpPr>
          <p:nvPr/>
        </p:nvSpPr>
        <p:spPr bwMode="auto">
          <a:xfrm>
            <a:off x="1152525" y="3325813"/>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baseline="-25000"/>
              <a:t>1</a:t>
            </a:r>
            <a:endParaRPr lang="en-US" altLang="hu-HU" sz="3200" b="0" baseline="-25000"/>
          </a:p>
        </p:txBody>
      </p:sp>
      <p:sp>
        <p:nvSpPr>
          <p:cNvPr id="588805" name="Oval 5">
            <a:extLst>
              <a:ext uri="{FF2B5EF4-FFF2-40B4-BE49-F238E27FC236}">
                <a16:creationId xmlns:a16="http://schemas.microsoft.com/office/drawing/2014/main" id="{F0DDF19B-E686-09CB-7307-05FBFF9321A0}"/>
              </a:ext>
            </a:extLst>
          </p:cNvPr>
          <p:cNvSpPr>
            <a:spLocks noChangeArrowheads="1"/>
          </p:cNvSpPr>
          <p:nvPr/>
        </p:nvSpPr>
        <p:spPr bwMode="auto">
          <a:xfrm>
            <a:off x="3187700" y="3768725"/>
            <a:ext cx="762000" cy="68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baseline="-25000"/>
              <a:t>2</a:t>
            </a:r>
            <a:endParaRPr lang="en-US" altLang="hu-HU" sz="3200" b="0" baseline="-25000"/>
          </a:p>
        </p:txBody>
      </p:sp>
      <p:sp>
        <p:nvSpPr>
          <p:cNvPr id="588806" name="Oval 6">
            <a:extLst>
              <a:ext uri="{FF2B5EF4-FFF2-40B4-BE49-F238E27FC236}">
                <a16:creationId xmlns:a16="http://schemas.microsoft.com/office/drawing/2014/main" id="{AB472BAB-78D7-A53D-F148-65BD4A12A933}"/>
              </a:ext>
            </a:extLst>
          </p:cNvPr>
          <p:cNvSpPr>
            <a:spLocks noChangeArrowheads="1"/>
          </p:cNvSpPr>
          <p:nvPr/>
        </p:nvSpPr>
        <p:spPr bwMode="auto">
          <a:xfrm>
            <a:off x="4935538" y="39306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baseline="-25000"/>
              <a:t>3</a:t>
            </a:r>
            <a:endParaRPr lang="en-US" altLang="hu-HU" sz="3200" b="0" baseline="-25000"/>
          </a:p>
        </p:txBody>
      </p:sp>
      <p:sp>
        <p:nvSpPr>
          <p:cNvPr id="588807" name="Oval 7">
            <a:extLst>
              <a:ext uri="{FF2B5EF4-FFF2-40B4-BE49-F238E27FC236}">
                <a16:creationId xmlns:a16="http://schemas.microsoft.com/office/drawing/2014/main" id="{F852452D-3A9C-C6DF-413E-903C25F77108}"/>
              </a:ext>
            </a:extLst>
          </p:cNvPr>
          <p:cNvSpPr>
            <a:spLocks noChangeArrowheads="1"/>
          </p:cNvSpPr>
          <p:nvPr/>
        </p:nvSpPr>
        <p:spPr bwMode="auto">
          <a:xfrm>
            <a:off x="6611938" y="37020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baseline="-25000"/>
              <a:t>4</a:t>
            </a:r>
            <a:endParaRPr lang="en-US" altLang="hu-HU" sz="3200" b="0" baseline="-25000"/>
          </a:p>
        </p:txBody>
      </p:sp>
      <p:sp>
        <p:nvSpPr>
          <p:cNvPr id="588808" name="Line 8">
            <a:extLst>
              <a:ext uri="{FF2B5EF4-FFF2-40B4-BE49-F238E27FC236}">
                <a16:creationId xmlns:a16="http://schemas.microsoft.com/office/drawing/2014/main" id="{0CEF58FB-99F8-E1D8-55F7-46DAAE0D5845}"/>
              </a:ext>
            </a:extLst>
          </p:cNvPr>
          <p:cNvSpPr>
            <a:spLocks noChangeShapeType="1"/>
          </p:cNvSpPr>
          <p:nvPr/>
        </p:nvSpPr>
        <p:spPr bwMode="auto">
          <a:xfrm flipH="1">
            <a:off x="1908175" y="2940050"/>
            <a:ext cx="2036763" cy="641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8809" name="Line 9">
            <a:extLst>
              <a:ext uri="{FF2B5EF4-FFF2-40B4-BE49-F238E27FC236}">
                <a16:creationId xmlns:a16="http://schemas.microsoft.com/office/drawing/2014/main" id="{B77743F3-96E8-B3A8-1C61-0F60ABAF9511}"/>
              </a:ext>
            </a:extLst>
          </p:cNvPr>
          <p:cNvSpPr>
            <a:spLocks noChangeShapeType="1"/>
          </p:cNvSpPr>
          <p:nvPr/>
        </p:nvSpPr>
        <p:spPr bwMode="auto">
          <a:xfrm flipH="1">
            <a:off x="3744913" y="3244850"/>
            <a:ext cx="428625" cy="588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8810" name="Line 10">
            <a:extLst>
              <a:ext uri="{FF2B5EF4-FFF2-40B4-BE49-F238E27FC236}">
                <a16:creationId xmlns:a16="http://schemas.microsoft.com/office/drawing/2014/main" id="{F22AE687-6B8A-AB3F-9FB3-AE3DF211FA15}"/>
              </a:ext>
            </a:extLst>
          </p:cNvPr>
          <p:cNvSpPr>
            <a:spLocks noChangeShapeType="1"/>
          </p:cNvSpPr>
          <p:nvPr/>
        </p:nvSpPr>
        <p:spPr bwMode="auto">
          <a:xfrm>
            <a:off x="4554538" y="3168650"/>
            <a:ext cx="6858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8811" name="Line 11">
            <a:extLst>
              <a:ext uri="{FF2B5EF4-FFF2-40B4-BE49-F238E27FC236}">
                <a16:creationId xmlns:a16="http://schemas.microsoft.com/office/drawing/2014/main" id="{2C11BE3B-474D-262C-0EEB-990BEA8DDA9D}"/>
              </a:ext>
            </a:extLst>
          </p:cNvPr>
          <p:cNvSpPr>
            <a:spLocks noChangeShapeType="1"/>
          </p:cNvSpPr>
          <p:nvPr/>
        </p:nvSpPr>
        <p:spPr bwMode="auto">
          <a:xfrm>
            <a:off x="4706938" y="2787650"/>
            <a:ext cx="21336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8812" name="Text Box 12">
            <a:extLst>
              <a:ext uri="{FF2B5EF4-FFF2-40B4-BE49-F238E27FC236}">
                <a16:creationId xmlns:a16="http://schemas.microsoft.com/office/drawing/2014/main" id="{A84CD5FD-945D-66DE-4414-5EE155001E9B}"/>
              </a:ext>
            </a:extLst>
          </p:cNvPr>
          <p:cNvSpPr txBox="1">
            <a:spLocks noChangeArrowheads="1"/>
          </p:cNvSpPr>
          <p:nvPr/>
        </p:nvSpPr>
        <p:spPr bwMode="auto">
          <a:xfrm>
            <a:off x="2100263" y="3798888"/>
            <a:ext cx="1095375"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b="0">
                <a:solidFill>
                  <a:schemeClr val="accent2"/>
                </a:solidFill>
              </a:rPr>
              <a:t>T</a:t>
            </a:r>
            <a:r>
              <a:rPr lang="en-US" altLang="hu-HU" sz="2000" b="0" baseline="-25000">
                <a:solidFill>
                  <a:schemeClr val="accent2"/>
                </a:solidFill>
              </a:rPr>
              <a:t>1</a:t>
            </a:r>
            <a:r>
              <a:rPr lang="en-US" altLang="hu-HU" b="0">
                <a:solidFill>
                  <a:schemeClr val="accent2"/>
                </a:solidFill>
              </a:rPr>
              <a:t>(IX)</a:t>
            </a:r>
            <a:endParaRPr lang="en-US" altLang="hu-HU" b="0">
              <a:solidFill>
                <a:srgbClr val="FF0000"/>
              </a:solidFill>
            </a:endParaRPr>
          </a:p>
        </p:txBody>
      </p:sp>
      <p:sp>
        <p:nvSpPr>
          <p:cNvPr id="588813" name="Oval 13">
            <a:extLst>
              <a:ext uri="{FF2B5EF4-FFF2-40B4-BE49-F238E27FC236}">
                <a16:creationId xmlns:a16="http://schemas.microsoft.com/office/drawing/2014/main" id="{75451E9B-1F6F-29C7-7231-1BDFEB948DC2}"/>
              </a:ext>
            </a:extLst>
          </p:cNvPr>
          <p:cNvSpPr>
            <a:spLocks noChangeArrowheads="1"/>
          </p:cNvSpPr>
          <p:nvPr/>
        </p:nvSpPr>
        <p:spPr bwMode="auto">
          <a:xfrm>
            <a:off x="2012950" y="4984750"/>
            <a:ext cx="762000" cy="68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2</a:t>
            </a:r>
            <a:r>
              <a:rPr lang="hu-HU" altLang="hu-HU" sz="2000" b="0" baseline="-25000"/>
              <a:t>,</a:t>
            </a:r>
            <a:r>
              <a:rPr lang="en-US" altLang="hu-HU" sz="2000" b="0" baseline="-25000"/>
              <a:t>1</a:t>
            </a:r>
            <a:endParaRPr lang="en-US" altLang="hu-HU" sz="3200" b="0" baseline="-25000"/>
          </a:p>
        </p:txBody>
      </p:sp>
      <p:sp>
        <p:nvSpPr>
          <p:cNvPr id="588814" name="Oval 14">
            <a:extLst>
              <a:ext uri="{FF2B5EF4-FFF2-40B4-BE49-F238E27FC236}">
                <a16:creationId xmlns:a16="http://schemas.microsoft.com/office/drawing/2014/main" id="{3E1AD0A5-2778-26AD-28B2-713F3330F500}"/>
              </a:ext>
            </a:extLst>
          </p:cNvPr>
          <p:cNvSpPr>
            <a:spLocks noChangeArrowheads="1"/>
          </p:cNvSpPr>
          <p:nvPr/>
        </p:nvSpPr>
        <p:spPr bwMode="auto">
          <a:xfrm>
            <a:off x="3205163" y="4986338"/>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2</a:t>
            </a:r>
            <a:r>
              <a:rPr lang="hu-HU" altLang="hu-HU" sz="2000" b="0" baseline="-25000"/>
              <a:t>,</a:t>
            </a:r>
            <a:r>
              <a:rPr lang="en-US" altLang="hu-HU" sz="2000" b="0" baseline="-25000"/>
              <a:t>2</a:t>
            </a:r>
            <a:endParaRPr lang="en-US" altLang="hu-HU" sz="3200" b="0" baseline="-25000"/>
          </a:p>
        </p:txBody>
      </p:sp>
      <p:sp>
        <p:nvSpPr>
          <p:cNvPr id="588815" name="Oval 15">
            <a:extLst>
              <a:ext uri="{FF2B5EF4-FFF2-40B4-BE49-F238E27FC236}">
                <a16:creationId xmlns:a16="http://schemas.microsoft.com/office/drawing/2014/main" id="{9EFA6E6E-FCCD-F93D-A231-F23A5F388894}"/>
              </a:ext>
            </a:extLst>
          </p:cNvPr>
          <p:cNvSpPr>
            <a:spLocks noChangeArrowheads="1"/>
          </p:cNvSpPr>
          <p:nvPr/>
        </p:nvSpPr>
        <p:spPr bwMode="auto">
          <a:xfrm>
            <a:off x="4511675" y="50228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3</a:t>
            </a:r>
            <a:r>
              <a:rPr lang="hu-HU" altLang="hu-HU" sz="2000" b="0" baseline="-25000"/>
              <a:t>,</a:t>
            </a:r>
            <a:r>
              <a:rPr lang="en-US" altLang="hu-HU" sz="2000" b="0" baseline="-25000"/>
              <a:t>1</a:t>
            </a:r>
            <a:endParaRPr lang="en-US" altLang="hu-HU" sz="3200" b="0" baseline="-25000"/>
          </a:p>
        </p:txBody>
      </p:sp>
      <p:sp>
        <p:nvSpPr>
          <p:cNvPr id="588816" name="Oval 16">
            <a:extLst>
              <a:ext uri="{FF2B5EF4-FFF2-40B4-BE49-F238E27FC236}">
                <a16:creationId xmlns:a16="http://schemas.microsoft.com/office/drawing/2014/main" id="{65213D2B-1A9A-DBF8-2C4B-918425DB6751}"/>
              </a:ext>
            </a:extLst>
          </p:cNvPr>
          <p:cNvSpPr>
            <a:spLocks noChangeArrowheads="1"/>
          </p:cNvSpPr>
          <p:nvPr/>
        </p:nvSpPr>
        <p:spPr bwMode="auto">
          <a:xfrm>
            <a:off x="5702300" y="50482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3</a:t>
            </a:r>
            <a:r>
              <a:rPr lang="hu-HU" altLang="hu-HU" sz="2000" b="0" baseline="-25000"/>
              <a:t>,</a:t>
            </a:r>
            <a:r>
              <a:rPr lang="en-US" altLang="hu-HU" sz="2000" b="0" baseline="-25000"/>
              <a:t>2</a:t>
            </a:r>
            <a:endParaRPr lang="en-US" altLang="hu-HU" sz="3200" b="0" baseline="-25000"/>
          </a:p>
        </p:txBody>
      </p:sp>
      <p:sp>
        <p:nvSpPr>
          <p:cNvPr id="588817" name="Line 17">
            <a:extLst>
              <a:ext uri="{FF2B5EF4-FFF2-40B4-BE49-F238E27FC236}">
                <a16:creationId xmlns:a16="http://schemas.microsoft.com/office/drawing/2014/main" id="{D51C3753-A55F-839B-52D3-88D7D15C7AB0}"/>
              </a:ext>
            </a:extLst>
          </p:cNvPr>
          <p:cNvSpPr>
            <a:spLocks noChangeShapeType="1"/>
          </p:cNvSpPr>
          <p:nvPr/>
        </p:nvSpPr>
        <p:spPr bwMode="auto">
          <a:xfrm flipH="1">
            <a:off x="2620963" y="4352925"/>
            <a:ext cx="658812" cy="692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8818" name="Line 18">
            <a:extLst>
              <a:ext uri="{FF2B5EF4-FFF2-40B4-BE49-F238E27FC236}">
                <a16:creationId xmlns:a16="http://schemas.microsoft.com/office/drawing/2014/main" id="{5F07C88A-6D09-125A-BD38-295E8B2C367F}"/>
              </a:ext>
            </a:extLst>
          </p:cNvPr>
          <p:cNvSpPr>
            <a:spLocks noChangeShapeType="1"/>
          </p:cNvSpPr>
          <p:nvPr/>
        </p:nvSpPr>
        <p:spPr bwMode="auto">
          <a:xfrm>
            <a:off x="3567113" y="4456113"/>
            <a:ext cx="12700" cy="542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8819" name="Line 19">
            <a:extLst>
              <a:ext uri="{FF2B5EF4-FFF2-40B4-BE49-F238E27FC236}">
                <a16:creationId xmlns:a16="http://schemas.microsoft.com/office/drawing/2014/main" id="{83B13D9F-A456-2297-B063-D9836B33015B}"/>
              </a:ext>
            </a:extLst>
          </p:cNvPr>
          <p:cNvSpPr>
            <a:spLocks noChangeShapeType="1"/>
          </p:cNvSpPr>
          <p:nvPr/>
        </p:nvSpPr>
        <p:spPr bwMode="auto">
          <a:xfrm flipH="1">
            <a:off x="4906963" y="4606925"/>
            <a:ext cx="323850" cy="403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8820" name="Line 20">
            <a:extLst>
              <a:ext uri="{FF2B5EF4-FFF2-40B4-BE49-F238E27FC236}">
                <a16:creationId xmlns:a16="http://schemas.microsoft.com/office/drawing/2014/main" id="{4D2F7639-FF88-65D9-9D32-DB6EFBCA8973}"/>
              </a:ext>
            </a:extLst>
          </p:cNvPr>
          <p:cNvSpPr>
            <a:spLocks noChangeShapeType="1"/>
          </p:cNvSpPr>
          <p:nvPr/>
        </p:nvSpPr>
        <p:spPr bwMode="auto">
          <a:xfrm>
            <a:off x="5541963" y="4560888"/>
            <a:ext cx="415925" cy="495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8821" name="Text Box 21">
            <a:extLst>
              <a:ext uri="{FF2B5EF4-FFF2-40B4-BE49-F238E27FC236}">
                <a16:creationId xmlns:a16="http://schemas.microsoft.com/office/drawing/2014/main" id="{A6544681-79ED-62A1-9B43-C1DEA0257969}"/>
              </a:ext>
            </a:extLst>
          </p:cNvPr>
          <p:cNvSpPr txBox="1">
            <a:spLocks noChangeArrowheads="1"/>
          </p:cNvSpPr>
          <p:nvPr/>
        </p:nvSpPr>
        <p:spPr bwMode="auto">
          <a:xfrm>
            <a:off x="2732088" y="2347913"/>
            <a:ext cx="1293812"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b="0">
                <a:solidFill>
                  <a:schemeClr val="accent2"/>
                </a:solidFill>
              </a:rPr>
              <a:t>T</a:t>
            </a:r>
            <a:r>
              <a:rPr lang="en-US" altLang="hu-HU" sz="2000" b="0" baseline="-25000">
                <a:solidFill>
                  <a:schemeClr val="accent2"/>
                </a:solidFill>
              </a:rPr>
              <a:t>1</a:t>
            </a:r>
            <a:r>
              <a:rPr lang="en-US" altLang="hu-HU" b="0">
                <a:solidFill>
                  <a:schemeClr val="accent2"/>
                </a:solidFill>
              </a:rPr>
              <a:t>(SIX)</a:t>
            </a:r>
            <a:endParaRPr lang="en-US" altLang="hu-HU" b="0">
              <a:solidFill>
                <a:srgbClr val="FF0000"/>
              </a:solidFill>
            </a:endParaRPr>
          </a:p>
        </p:txBody>
      </p:sp>
      <p:sp>
        <p:nvSpPr>
          <p:cNvPr id="588822" name="Text Box 22">
            <a:extLst>
              <a:ext uri="{FF2B5EF4-FFF2-40B4-BE49-F238E27FC236}">
                <a16:creationId xmlns:a16="http://schemas.microsoft.com/office/drawing/2014/main" id="{CAD61D26-41DB-1C38-4400-9967539E1336}"/>
              </a:ext>
            </a:extLst>
          </p:cNvPr>
          <p:cNvSpPr txBox="1">
            <a:spLocks noChangeArrowheads="1"/>
          </p:cNvSpPr>
          <p:nvPr/>
        </p:nvSpPr>
        <p:spPr bwMode="auto">
          <a:xfrm>
            <a:off x="1023938" y="5129213"/>
            <a:ext cx="962025"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b="0">
                <a:solidFill>
                  <a:schemeClr val="accent2"/>
                </a:solidFill>
              </a:rPr>
              <a:t>T</a:t>
            </a:r>
            <a:r>
              <a:rPr lang="en-US" altLang="hu-HU" sz="2000" b="0" baseline="-25000">
                <a:solidFill>
                  <a:schemeClr val="accent2"/>
                </a:solidFill>
              </a:rPr>
              <a:t>1</a:t>
            </a:r>
            <a:r>
              <a:rPr lang="en-US" altLang="hu-HU" b="0">
                <a:solidFill>
                  <a:schemeClr val="accent2"/>
                </a:solidFill>
              </a:rPr>
              <a:t>(X)</a:t>
            </a:r>
            <a:endParaRPr lang="en-US" altLang="hu-HU" b="0">
              <a:solidFill>
                <a:srgbClr val="FF0000"/>
              </a:solidFill>
            </a:endParaRPr>
          </a:p>
        </p:txBody>
      </p:sp>
      <p:sp>
        <p:nvSpPr>
          <p:cNvPr id="588823" name="Freeform 23">
            <a:extLst>
              <a:ext uri="{FF2B5EF4-FFF2-40B4-BE49-F238E27FC236}">
                <a16:creationId xmlns:a16="http://schemas.microsoft.com/office/drawing/2014/main" id="{4F5D0F63-6124-54B0-59AC-8E7DE650CD3B}"/>
              </a:ext>
            </a:extLst>
          </p:cNvPr>
          <p:cNvSpPr>
            <a:spLocks/>
          </p:cNvSpPr>
          <p:nvPr/>
        </p:nvSpPr>
        <p:spPr bwMode="auto">
          <a:xfrm>
            <a:off x="3948113" y="2593975"/>
            <a:ext cx="207962" cy="133350"/>
          </a:xfrm>
          <a:custGeom>
            <a:avLst/>
            <a:gdLst>
              <a:gd name="T0" fmla="*/ 0 w 131"/>
              <a:gd name="T1" fmla="*/ 17 h 84"/>
              <a:gd name="T2" fmla="*/ 110 w 131"/>
              <a:gd name="T3" fmla="*/ 38 h 84"/>
              <a:gd name="T4" fmla="*/ 131 w 131"/>
              <a:gd name="T5" fmla="*/ 82 h 84"/>
            </a:gdLst>
            <a:ahLst/>
            <a:cxnLst>
              <a:cxn ang="0">
                <a:pos x="T0" y="T1"/>
              </a:cxn>
              <a:cxn ang="0">
                <a:pos x="T2" y="T3"/>
              </a:cxn>
              <a:cxn ang="0">
                <a:pos x="T4" y="T5"/>
              </a:cxn>
            </a:cxnLst>
            <a:rect l="0" t="0" r="r" b="b"/>
            <a:pathLst>
              <a:path w="131" h="84">
                <a:moveTo>
                  <a:pt x="0" y="17"/>
                </a:moveTo>
                <a:cubicBezTo>
                  <a:pt x="41" y="2"/>
                  <a:pt x="83" y="0"/>
                  <a:pt x="110" y="38"/>
                </a:cubicBezTo>
                <a:cubicBezTo>
                  <a:pt x="125" y="84"/>
                  <a:pt x="109" y="82"/>
                  <a:pt x="131" y="82"/>
                </a:cubicBez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8824" name="Freeform 24">
            <a:extLst>
              <a:ext uri="{FF2B5EF4-FFF2-40B4-BE49-F238E27FC236}">
                <a16:creationId xmlns:a16="http://schemas.microsoft.com/office/drawing/2014/main" id="{D25291B2-EB6A-1817-311D-496CBBCBA56B}"/>
              </a:ext>
            </a:extLst>
          </p:cNvPr>
          <p:cNvSpPr>
            <a:spLocks/>
          </p:cNvSpPr>
          <p:nvPr/>
        </p:nvSpPr>
        <p:spPr bwMode="auto">
          <a:xfrm>
            <a:off x="3094038" y="3990975"/>
            <a:ext cx="266700" cy="61913"/>
          </a:xfrm>
          <a:custGeom>
            <a:avLst/>
            <a:gdLst>
              <a:gd name="T0" fmla="*/ 0 w 168"/>
              <a:gd name="T1" fmla="*/ 17 h 39"/>
              <a:gd name="T2" fmla="*/ 139 w 168"/>
              <a:gd name="T3" fmla="*/ 9 h 39"/>
              <a:gd name="T4" fmla="*/ 168 w 168"/>
              <a:gd name="T5" fmla="*/ 39 h 39"/>
            </a:gdLst>
            <a:ahLst/>
            <a:cxnLst>
              <a:cxn ang="0">
                <a:pos x="T0" y="T1"/>
              </a:cxn>
              <a:cxn ang="0">
                <a:pos x="T2" y="T3"/>
              </a:cxn>
              <a:cxn ang="0">
                <a:pos x="T4" y="T5"/>
              </a:cxn>
            </a:cxnLst>
            <a:rect l="0" t="0" r="r" b="b"/>
            <a:pathLst>
              <a:path w="168" h="39">
                <a:moveTo>
                  <a:pt x="0" y="17"/>
                </a:moveTo>
                <a:cubicBezTo>
                  <a:pt x="60" y="0"/>
                  <a:pt x="61" y="3"/>
                  <a:pt x="139" y="9"/>
                </a:cubicBezTo>
                <a:cubicBezTo>
                  <a:pt x="165" y="27"/>
                  <a:pt x="156" y="16"/>
                  <a:pt x="168" y="39"/>
                </a:cubicBez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8825" name="Freeform 25">
            <a:extLst>
              <a:ext uri="{FF2B5EF4-FFF2-40B4-BE49-F238E27FC236}">
                <a16:creationId xmlns:a16="http://schemas.microsoft.com/office/drawing/2014/main" id="{1B3D8743-5250-026C-4DD6-F5FF38F676EC}"/>
              </a:ext>
            </a:extLst>
          </p:cNvPr>
          <p:cNvSpPr>
            <a:spLocks/>
          </p:cNvSpPr>
          <p:nvPr/>
        </p:nvSpPr>
        <p:spPr bwMode="auto">
          <a:xfrm>
            <a:off x="1801813" y="5160963"/>
            <a:ext cx="357187" cy="46037"/>
          </a:xfrm>
          <a:custGeom>
            <a:avLst/>
            <a:gdLst>
              <a:gd name="T0" fmla="*/ 0 w 225"/>
              <a:gd name="T1" fmla="*/ 29 h 29"/>
              <a:gd name="T2" fmla="*/ 225 w 225"/>
              <a:gd name="T3" fmla="*/ 0 h 29"/>
            </a:gdLst>
            <a:ahLst/>
            <a:cxnLst>
              <a:cxn ang="0">
                <a:pos x="T0" y="T1"/>
              </a:cxn>
              <a:cxn ang="0">
                <a:pos x="T2" y="T3"/>
              </a:cxn>
            </a:cxnLst>
            <a:rect l="0" t="0" r="r" b="b"/>
            <a:pathLst>
              <a:path w="225" h="29">
                <a:moveTo>
                  <a:pt x="0" y="29"/>
                </a:moveTo>
                <a:cubicBezTo>
                  <a:pt x="80" y="10"/>
                  <a:pt x="140" y="0"/>
                  <a:pt x="225" y="0"/>
                </a:cubicBezTo>
              </a:path>
            </a:pathLst>
          </a:custGeom>
          <a:noFill/>
          <a:ln w="38100" cap="flat" cmpd="sng">
            <a:solidFill>
              <a:schemeClr val="accent2"/>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88826" name="Rectangle 26">
            <a:extLst>
              <a:ext uri="{FF2B5EF4-FFF2-40B4-BE49-F238E27FC236}">
                <a16:creationId xmlns:a16="http://schemas.microsoft.com/office/drawing/2014/main" id="{4F8BFD47-7062-1651-9D4E-ED233E80565C}"/>
              </a:ext>
            </a:extLst>
          </p:cNvPr>
          <p:cNvSpPr>
            <a:spLocks noChangeArrowheads="1"/>
          </p:cNvSpPr>
          <p:nvPr/>
        </p:nvSpPr>
        <p:spPr bwMode="auto">
          <a:xfrm>
            <a:off x="534988" y="239713"/>
            <a:ext cx="8394700"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ahoma" panose="020B0604030504040204" pitchFamily="34" charset="0"/>
              </a:defRPr>
            </a:lvl1pPr>
            <a:lvl2pPr>
              <a:spcBef>
                <a:spcPct val="0"/>
              </a:spcBef>
              <a:defRPr sz="4400">
                <a:solidFill>
                  <a:schemeClr val="tx2"/>
                </a:solidFill>
                <a:latin typeface="Tahoma" panose="020B0604030504040204" pitchFamily="34" charset="0"/>
              </a:defRPr>
            </a:lvl2pPr>
            <a:lvl3pPr>
              <a:spcBef>
                <a:spcPct val="0"/>
              </a:spcBef>
              <a:defRPr sz="4400">
                <a:solidFill>
                  <a:schemeClr val="tx2"/>
                </a:solidFill>
                <a:latin typeface="Tahoma" panose="020B0604030504040204" pitchFamily="34" charset="0"/>
              </a:defRPr>
            </a:lvl3pPr>
            <a:lvl4pPr>
              <a:spcBef>
                <a:spcPct val="0"/>
              </a:spcBef>
              <a:defRPr sz="4400">
                <a:solidFill>
                  <a:schemeClr val="tx2"/>
                </a:solidFill>
                <a:latin typeface="Tahoma" panose="020B0604030504040204" pitchFamily="34" charset="0"/>
              </a:defRPr>
            </a:lvl4pPr>
            <a:lvl5pPr>
              <a:spcBef>
                <a:spcPct val="0"/>
              </a:spcBef>
              <a:defRPr sz="4400">
                <a:solidFill>
                  <a:schemeClr val="tx2"/>
                </a:solidFill>
                <a:latin typeface="Tahoma" panose="020B0604030504040204" pitchFamily="34" charset="0"/>
              </a:defRPr>
            </a:lvl5pPr>
            <a:lvl6pPr marL="457200" algn="ctr" fontAlgn="base">
              <a:spcBef>
                <a:spcPct val="0"/>
              </a:spcBef>
              <a:spcAft>
                <a:spcPct val="0"/>
              </a:spcAft>
              <a:defRPr sz="4400">
                <a:solidFill>
                  <a:schemeClr val="tx2"/>
                </a:solidFill>
                <a:latin typeface="Tahoma" panose="020B0604030504040204" pitchFamily="34" charset="0"/>
              </a:defRPr>
            </a:lvl6pPr>
            <a:lvl7pPr marL="914400" algn="ctr" fontAlgn="base">
              <a:spcBef>
                <a:spcPct val="0"/>
              </a:spcBef>
              <a:spcAft>
                <a:spcPct val="0"/>
              </a:spcAft>
              <a:defRPr sz="4400">
                <a:solidFill>
                  <a:schemeClr val="tx2"/>
                </a:solidFill>
                <a:latin typeface="Tahoma" panose="020B0604030504040204" pitchFamily="34" charset="0"/>
              </a:defRPr>
            </a:lvl7pPr>
            <a:lvl8pPr marL="1371600" algn="ctr" fontAlgn="base">
              <a:spcBef>
                <a:spcPct val="0"/>
              </a:spcBef>
              <a:spcAft>
                <a:spcPct val="0"/>
              </a:spcAft>
              <a:defRPr sz="4400">
                <a:solidFill>
                  <a:schemeClr val="tx2"/>
                </a:solidFill>
                <a:latin typeface="Tahoma" panose="020B0604030504040204" pitchFamily="34" charset="0"/>
              </a:defRPr>
            </a:lvl8pPr>
            <a:lvl9pPr marL="1828800" algn="ctr" fontAlgn="base">
              <a:spcBef>
                <a:spcPct val="0"/>
              </a:spcBef>
              <a:spcAft>
                <a:spcPct val="0"/>
              </a:spcAft>
              <a:defRPr sz="4400">
                <a:solidFill>
                  <a:schemeClr val="tx2"/>
                </a:solidFill>
                <a:latin typeface="Tahoma" panose="020B0604030504040204" pitchFamily="34" charset="0"/>
              </a:defRPr>
            </a:lvl9pPr>
          </a:lstStyle>
          <a:p>
            <a:pPr algn="l"/>
            <a:r>
              <a:rPr lang="hu-HU" altLang="hu-HU" sz="3200">
                <a:solidFill>
                  <a:schemeClr val="accent2"/>
                </a:solidFill>
              </a:rPr>
              <a:t>Csoportos mód a szándékzárolásokhoz</a:t>
            </a:r>
            <a:endParaRPr lang="en-US" altLang="hu-HU" sz="3200">
              <a:solidFill>
                <a:schemeClr val="accent2"/>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9282" name="Rectangle 2">
            <a:extLst>
              <a:ext uri="{FF2B5EF4-FFF2-40B4-BE49-F238E27FC236}">
                <a16:creationId xmlns:a16="http://schemas.microsoft.com/office/drawing/2014/main" id="{5B76FA62-4CCC-A6CB-AEC7-0F1A003DC2AC}"/>
              </a:ext>
            </a:extLst>
          </p:cNvPr>
          <p:cNvSpPr>
            <a:spLocks noGrp="1" noChangeArrowheads="1"/>
          </p:cNvSpPr>
          <p:nvPr>
            <p:ph type="title"/>
          </p:nvPr>
        </p:nvSpPr>
        <p:spPr>
          <a:xfrm>
            <a:off x="606425" y="928688"/>
            <a:ext cx="8139113" cy="984250"/>
          </a:xfrm>
        </p:spPr>
        <p:txBody>
          <a:bodyPr/>
          <a:lstStyle/>
          <a:p>
            <a:pPr algn="l"/>
            <a:r>
              <a:rPr lang="en-US" altLang="hu-HU" sz="3200" b="1">
                <a:solidFill>
                  <a:schemeClr val="accent2"/>
                </a:solidFill>
              </a:rPr>
              <a:t>Insert + delete</a:t>
            </a:r>
            <a:r>
              <a:rPr lang="hu-HU" altLang="hu-HU" sz="3200" b="1">
                <a:solidFill>
                  <a:schemeClr val="accent2"/>
                </a:solidFill>
              </a:rPr>
              <a:t> + update</a:t>
            </a:r>
            <a:r>
              <a:rPr lang="en-US" altLang="hu-HU" sz="3200" b="1">
                <a:solidFill>
                  <a:schemeClr val="accent2"/>
                </a:solidFill>
              </a:rPr>
              <a:t> </a:t>
            </a:r>
            <a:r>
              <a:rPr lang="hu-HU" altLang="hu-HU" sz="3200" b="1">
                <a:solidFill>
                  <a:schemeClr val="accent2"/>
                </a:solidFill>
              </a:rPr>
              <a:t>műveletek</a:t>
            </a:r>
            <a:endParaRPr lang="en-US" altLang="hu-HU" sz="3200" b="1">
              <a:solidFill>
                <a:schemeClr val="accent2"/>
              </a:solidFill>
            </a:endParaRPr>
          </a:p>
        </p:txBody>
      </p:sp>
      <p:sp>
        <p:nvSpPr>
          <p:cNvPr id="609283" name="Rectangle 3">
            <a:extLst>
              <a:ext uri="{FF2B5EF4-FFF2-40B4-BE49-F238E27FC236}">
                <a16:creationId xmlns:a16="http://schemas.microsoft.com/office/drawing/2014/main" id="{2C0EC988-2630-F8E4-685C-CD8EE87F4F61}"/>
              </a:ext>
            </a:extLst>
          </p:cNvPr>
          <p:cNvSpPr>
            <a:spLocks noGrp="1" noChangeArrowheads="1"/>
          </p:cNvSpPr>
          <p:nvPr>
            <p:ph type="body" idx="1"/>
          </p:nvPr>
        </p:nvSpPr>
        <p:spPr>
          <a:xfrm>
            <a:off x="685800" y="1576388"/>
            <a:ext cx="7772400" cy="4114800"/>
          </a:xfrm>
        </p:spPr>
        <p:txBody>
          <a:bodyPr/>
          <a:lstStyle/>
          <a:p>
            <a:pPr>
              <a:buFontTx/>
              <a:buNone/>
            </a:pPr>
            <a:endParaRPr lang="en-US" altLang="hu-HU"/>
          </a:p>
          <a:p>
            <a:pPr>
              <a:buFontTx/>
              <a:buNone/>
            </a:pPr>
            <a:endParaRPr lang="en-US" altLang="hu-HU"/>
          </a:p>
          <a:p>
            <a:pPr>
              <a:buFontTx/>
              <a:buNone/>
            </a:pPr>
            <a:endParaRPr lang="en-US" altLang="hu-HU"/>
          </a:p>
          <a:p>
            <a:pPr>
              <a:buFontTx/>
              <a:buNone/>
            </a:pPr>
            <a:endParaRPr lang="en-US" altLang="hu-HU"/>
          </a:p>
          <a:p>
            <a:pPr>
              <a:buFontTx/>
              <a:buNone/>
            </a:pPr>
            <a:r>
              <a:rPr lang="en-US" altLang="hu-HU"/>
              <a:t>				     </a:t>
            </a:r>
            <a:r>
              <a:rPr lang="en-US" altLang="hu-HU" b="1">
                <a:solidFill>
                  <a:srgbClr val="CC00CC"/>
                </a:solidFill>
              </a:rPr>
              <a:t>Insert</a:t>
            </a:r>
          </a:p>
        </p:txBody>
      </p:sp>
      <p:sp>
        <p:nvSpPr>
          <p:cNvPr id="609284" name="Rectangle 4">
            <a:extLst>
              <a:ext uri="{FF2B5EF4-FFF2-40B4-BE49-F238E27FC236}">
                <a16:creationId xmlns:a16="http://schemas.microsoft.com/office/drawing/2014/main" id="{C7DECB61-EB52-D195-3901-3F40C92973E6}"/>
              </a:ext>
            </a:extLst>
          </p:cNvPr>
          <p:cNvSpPr>
            <a:spLocks noChangeArrowheads="1"/>
          </p:cNvSpPr>
          <p:nvPr/>
        </p:nvSpPr>
        <p:spPr bwMode="auto">
          <a:xfrm>
            <a:off x="1447800" y="2109788"/>
            <a:ext cx="1600200" cy="609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A</a:t>
            </a:r>
          </a:p>
        </p:txBody>
      </p:sp>
      <p:sp>
        <p:nvSpPr>
          <p:cNvPr id="609285" name="Line 5">
            <a:extLst>
              <a:ext uri="{FF2B5EF4-FFF2-40B4-BE49-F238E27FC236}">
                <a16:creationId xmlns:a16="http://schemas.microsoft.com/office/drawing/2014/main" id="{AC1AEA90-5CD9-26D3-4100-8377367E55DC}"/>
              </a:ext>
            </a:extLst>
          </p:cNvPr>
          <p:cNvSpPr>
            <a:spLocks noChangeShapeType="1"/>
          </p:cNvSpPr>
          <p:nvPr/>
        </p:nvSpPr>
        <p:spPr bwMode="auto">
          <a:xfrm flipH="1">
            <a:off x="3429000" y="4167188"/>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09286" name="Rectangle 6">
            <a:extLst>
              <a:ext uri="{FF2B5EF4-FFF2-40B4-BE49-F238E27FC236}">
                <a16:creationId xmlns:a16="http://schemas.microsoft.com/office/drawing/2014/main" id="{C1D86AD5-9431-B4C6-34FA-353C0CF4303A}"/>
              </a:ext>
            </a:extLst>
          </p:cNvPr>
          <p:cNvSpPr>
            <a:spLocks noChangeArrowheads="1"/>
          </p:cNvSpPr>
          <p:nvPr/>
        </p:nvSpPr>
        <p:spPr bwMode="auto">
          <a:xfrm>
            <a:off x="1447800" y="2719388"/>
            <a:ext cx="1600200" cy="609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09287" name="Rectangle 7">
            <a:extLst>
              <a:ext uri="{FF2B5EF4-FFF2-40B4-BE49-F238E27FC236}">
                <a16:creationId xmlns:a16="http://schemas.microsoft.com/office/drawing/2014/main" id="{43A8293A-92AB-84FD-5B6B-5895B200A215}"/>
              </a:ext>
            </a:extLst>
          </p:cNvPr>
          <p:cNvSpPr>
            <a:spLocks noChangeArrowheads="1"/>
          </p:cNvSpPr>
          <p:nvPr/>
        </p:nvSpPr>
        <p:spPr bwMode="auto">
          <a:xfrm>
            <a:off x="1447800" y="3328988"/>
            <a:ext cx="1600200" cy="609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Z</a:t>
            </a:r>
          </a:p>
        </p:txBody>
      </p:sp>
      <p:sp>
        <p:nvSpPr>
          <p:cNvPr id="609288" name="Rectangle 8">
            <a:extLst>
              <a:ext uri="{FF2B5EF4-FFF2-40B4-BE49-F238E27FC236}">
                <a16:creationId xmlns:a16="http://schemas.microsoft.com/office/drawing/2014/main" id="{48A88A3F-1234-0419-1CED-85390BFBA857}"/>
              </a:ext>
            </a:extLst>
          </p:cNvPr>
          <p:cNvSpPr>
            <a:spLocks noChangeArrowheads="1"/>
          </p:cNvSpPr>
          <p:nvPr/>
        </p:nvSpPr>
        <p:spPr bwMode="auto">
          <a:xfrm>
            <a:off x="1447800" y="3938588"/>
            <a:ext cx="1600200" cy="609600"/>
          </a:xfrm>
          <a:prstGeom prst="rect">
            <a:avLst/>
          </a:prstGeom>
          <a:solidFill>
            <a:srgbClr val="CC99FF"/>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latin typeface="Symbol" panose="05050102010706020507" pitchFamily="18" charset="2"/>
              </a:rPr>
              <a:t>a</a:t>
            </a:r>
          </a:p>
        </p:txBody>
      </p:sp>
      <p:sp>
        <p:nvSpPr>
          <p:cNvPr id="609289" name="Text Box 9">
            <a:extLst>
              <a:ext uri="{FF2B5EF4-FFF2-40B4-BE49-F238E27FC236}">
                <a16:creationId xmlns:a16="http://schemas.microsoft.com/office/drawing/2014/main" id="{3F66C30F-21A1-6B4A-17F7-D3CA87DA74A0}"/>
              </a:ext>
            </a:extLst>
          </p:cNvPr>
          <p:cNvSpPr txBox="1">
            <a:spLocks noChangeArrowheads="1"/>
          </p:cNvSpPr>
          <p:nvPr/>
        </p:nvSpPr>
        <p:spPr bwMode="auto">
          <a:xfrm rot="5400000">
            <a:off x="2145506" y="2783682"/>
            <a:ext cx="555625"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hu-HU" sz="3200" b="0"/>
              <a:t>...</a:t>
            </a:r>
          </a:p>
        </p:txBody>
      </p:sp>
      <p:sp>
        <p:nvSpPr>
          <p:cNvPr id="609290" name="Rectangle 10">
            <a:extLst>
              <a:ext uri="{FF2B5EF4-FFF2-40B4-BE49-F238E27FC236}">
                <a16:creationId xmlns:a16="http://schemas.microsoft.com/office/drawing/2014/main" id="{3C5799CF-F191-3744-7F1F-FD3246B6F0B7}"/>
              </a:ext>
            </a:extLst>
          </p:cNvPr>
          <p:cNvSpPr>
            <a:spLocks noChangeArrowheads="1"/>
          </p:cNvSpPr>
          <p:nvPr/>
        </p:nvSpPr>
        <p:spPr bwMode="auto">
          <a:xfrm>
            <a:off x="661988" y="317500"/>
            <a:ext cx="77724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ahoma" panose="020B0604030504040204" pitchFamily="34" charset="0"/>
              </a:defRPr>
            </a:lvl1pPr>
            <a:lvl2pPr>
              <a:spcBef>
                <a:spcPct val="0"/>
              </a:spcBef>
              <a:defRPr sz="4400">
                <a:solidFill>
                  <a:schemeClr val="tx2"/>
                </a:solidFill>
                <a:latin typeface="Tahoma" panose="020B0604030504040204" pitchFamily="34" charset="0"/>
              </a:defRPr>
            </a:lvl2pPr>
            <a:lvl3pPr>
              <a:spcBef>
                <a:spcPct val="0"/>
              </a:spcBef>
              <a:defRPr sz="4400">
                <a:solidFill>
                  <a:schemeClr val="tx2"/>
                </a:solidFill>
                <a:latin typeface="Tahoma" panose="020B0604030504040204" pitchFamily="34" charset="0"/>
              </a:defRPr>
            </a:lvl3pPr>
            <a:lvl4pPr>
              <a:spcBef>
                <a:spcPct val="0"/>
              </a:spcBef>
              <a:defRPr sz="4400">
                <a:solidFill>
                  <a:schemeClr val="tx2"/>
                </a:solidFill>
                <a:latin typeface="Tahoma" panose="020B0604030504040204" pitchFamily="34" charset="0"/>
              </a:defRPr>
            </a:lvl4pPr>
            <a:lvl5pPr>
              <a:spcBef>
                <a:spcPct val="0"/>
              </a:spcBef>
              <a:defRPr sz="4400">
                <a:solidFill>
                  <a:schemeClr val="tx2"/>
                </a:solidFill>
                <a:latin typeface="Tahoma" panose="020B0604030504040204" pitchFamily="34" charset="0"/>
              </a:defRPr>
            </a:lvl5pPr>
            <a:lvl6pPr marL="457200" algn="ctr" fontAlgn="base">
              <a:spcBef>
                <a:spcPct val="0"/>
              </a:spcBef>
              <a:spcAft>
                <a:spcPct val="0"/>
              </a:spcAft>
              <a:defRPr sz="4400">
                <a:solidFill>
                  <a:schemeClr val="tx2"/>
                </a:solidFill>
                <a:latin typeface="Tahoma" panose="020B0604030504040204" pitchFamily="34" charset="0"/>
              </a:defRPr>
            </a:lvl6pPr>
            <a:lvl7pPr marL="914400" algn="ctr" fontAlgn="base">
              <a:spcBef>
                <a:spcPct val="0"/>
              </a:spcBef>
              <a:spcAft>
                <a:spcPct val="0"/>
              </a:spcAft>
              <a:defRPr sz="4400">
                <a:solidFill>
                  <a:schemeClr val="tx2"/>
                </a:solidFill>
                <a:latin typeface="Tahoma" panose="020B0604030504040204" pitchFamily="34" charset="0"/>
              </a:defRPr>
            </a:lvl7pPr>
            <a:lvl8pPr marL="1371600" algn="ctr" fontAlgn="base">
              <a:spcBef>
                <a:spcPct val="0"/>
              </a:spcBef>
              <a:spcAft>
                <a:spcPct val="0"/>
              </a:spcAft>
              <a:defRPr sz="4400">
                <a:solidFill>
                  <a:schemeClr val="tx2"/>
                </a:solidFill>
                <a:latin typeface="Tahoma" panose="020B0604030504040204" pitchFamily="34" charset="0"/>
              </a:defRPr>
            </a:lvl8pPr>
            <a:lvl9pPr marL="1828800" algn="ctr" fontAlgn="base">
              <a:spcBef>
                <a:spcPct val="0"/>
              </a:spcBef>
              <a:spcAft>
                <a:spcPct val="0"/>
              </a:spcAft>
              <a:defRPr sz="4400">
                <a:solidFill>
                  <a:schemeClr val="tx2"/>
                </a:solidFill>
                <a:latin typeface="Tahoma" panose="020B0604030504040204" pitchFamily="34" charset="0"/>
              </a:defRPr>
            </a:lvl9pPr>
          </a:lstStyle>
          <a:p>
            <a:r>
              <a:rPr lang="pt-BR" altLang="hu-HU" sz="2800"/>
              <a:t>Nem ismételhető olvasás és a fantomok</a:t>
            </a:r>
            <a:endParaRPr lang="hu-HU" altLang="hu-HU" sz="2800"/>
          </a:p>
        </p:txBody>
      </p:sp>
      <p:sp>
        <p:nvSpPr>
          <p:cNvPr id="609291" name="Text Box 11">
            <a:extLst>
              <a:ext uri="{FF2B5EF4-FFF2-40B4-BE49-F238E27FC236}">
                <a16:creationId xmlns:a16="http://schemas.microsoft.com/office/drawing/2014/main" id="{A98114B9-D310-6443-979A-439CD51CD3A0}"/>
              </a:ext>
            </a:extLst>
          </p:cNvPr>
          <p:cNvSpPr txBox="1">
            <a:spLocks noChangeArrowheads="1"/>
          </p:cNvSpPr>
          <p:nvPr/>
        </p:nvSpPr>
        <p:spPr bwMode="auto">
          <a:xfrm>
            <a:off x="4095750" y="2120900"/>
            <a:ext cx="37433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a:solidFill>
                  <a:srgbClr val="FF0000"/>
                </a:solidFill>
              </a:rPr>
              <a:t>Befolyásolhatja-e egy másik tranzakció hatását?</a:t>
            </a:r>
          </a:p>
        </p:txBody>
      </p:sp>
      <p:sp>
        <p:nvSpPr>
          <p:cNvPr id="609292" name="Text Box 12">
            <a:extLst>
              <a:ext uri="{FF2B5EF4-FFF2-40B4-BE49-F238E27FC236}">
                <a16:creationId xmlns:a16="http://schemas.microsoft.com/office/drawing/2014/main" id="{FC55DC9E-E1B6-9F21-84C0-691C45B2891C}"/>
              </a:ext>
            </a:extLst>
          </p:cNvPr>
          <p:cNvSpPr txBox="1">
            <a:spLocks noChangeArrowheads="1"/>
          </p:cNvSpPr>
          <p:nvPr/>
        </p:nvSpPr>
        <p:spPr bwMode="auto">
          <a:xfrm>
            <a:off x="3889375" y="4864100"/>
            <a:ext cx="4437063"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solidFill>
                  <a:srgbClr val="008000"/>
                </a:solidFill>
              </a:rPr>
              <a:t>Mit zároljunk? </a:t>
            </a:r>
          </a:p>
          <a:p>
            <a:r>
              <a:rPr lang="hu-HU" altLang="hu-HU">
                <a:solidFill>
                  <a:schemeClr val="accent2"/>
                </a:solidFill>
              </a:rPr>
              <a:t>Egy nem létező sort?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0308" name="Text Box 4">
            <a:extLst>
              <a:ext uri="{FF2B5EF4-FFF2-40B4-BE49-F238E27FC236}">
                <a16:creationId xmlns:a16="http://schemas.microsoft.com/office/drawing/2014/main" id="{126E279E-969B-AE65-C75F-112FA6AD0F07}"/>
              </a:ext>
            </a:extLst>
          </p:cNvPr>
          <p:cNvSpPr txBox="1">
            <a:spLocks noChangeArrowheads="1"/>
          </p:cNvSpPr>
          <p:nvPr/>
        </p:nvSpPr>
        <p:spPr bwMode="auto">
          <a:xfrm>
            <a:off x="365125" y="1084263"/>
            <a:ext cx="8412163"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hu-HU" altLang="hu-HU" sz="2000"/>
              <a:t>     Tegyük fel, hogy van egy T</a:t>
            </a:r>
            <a:r>
              <a:rPr lang="hu-HU" altLang="hu-HU" sz="2000" baseline="-25000"/>
              <a:t>1</a:t>
            </a:r>
            <a:r>
              <a:rPr lang="hu-HU" altLang="hu-HU" sz="2000"/>
              <a:t> tranzakció, amely egy adott feltételnek eleget tevő sorokat válogat ki egy relációból. Ezután hosszas számításba kezd, majd </a:t>
            </a:r>
            <a:r>
              <a:rPr lang="hu-HU" altLang="hu-HU" sz="2000">
                <a:solidFill>
                  <a:srgbClr val="CC00CC"/>
                </a:solidFill>
              </a:rPr>
              <a:t>később újra végrehajtja</a:t>
            </a:r>
            <a:r>
              <a:rPr lang="hu-HU" altLang="hu-HU" sz="2000"/>
              <a:t> a fenti lekérdezést. </a:t>
            </a:r>
          </a:p>
          <a:p>
            <a:pPr algn="l">
              <a:buFontTx/>
              <a:buChar char="•"/>
            </a:pPr>
            <a:r>
              <a:rPr lang="hu-HU" altLang="hu-HU" sz="2000"/>
              <a:t>     Tegyük fel továbbá, hogy a lekérdezés két végrehajtása között egy </a:t>
            </a:r>
            <a:r>
              <a:rPr lang="hu-HU" altLang="hu-HU" sz="2000">
                <a:solidFill>
                  <a:srgbClr val="008000"/>
                </a:solidFill>
              </a:rPr>
              <a:t>T</a:t>
            </a:r>
            <a:r>
              <a:rPr lang="hu-HU" altLang="hu-HU" sz="2000" baseline="-25000">
                <a:solidFill>
                  <a:srgbClr val="008000"/>
                </a:solidFill>
              </a:rPr>
              <a:t>2</a:t>
            </a:r>
            <a:r>
              <a:rPr lang="hu-HU" altLang="hu-HU" sz="2000">
                <a:solidFill>
                  <a:srgbClr val="008000"/>
                </a:solidFill>
              </a:rPr>
              <a:t> tranzakció módosít vagy töröl</a:t>
            </a:r>
            <a:r>
              <a:rPr lang="hu-HU" altLang="hu-HU" sz="2000"/>
              <a:t> a táblából néhány olyan sort, amely eleget tesz a lekérdezés feltételének. </a:t>
            </a:r>
          </a:p>
          <a:p>
            <a:pPr algn="l">
              <a:buFontTx/>
              <a:buChar char="•"/>
            </a:pPr>
            <a:r>
              <a:rPr lang="hu-HU" altLang="hu-HU" sz="2000"/>
              <a:t>   A T</a:t>
            </a:r>
            <a:r>
              <a:rPr lang="hu-HU" altLang="hu-HU" sz="2000" baseline="-25000"/>
              <a:t>1</a:t>
            </a:r>
            <a:r>
              <a:rPr lang="hu-HU" altLang="hu-HU" sz="2000"/>
              <a:t> tranzakció lekérdezését ilyenkor </a:t>
            </a:r>
            <a:r>
              <a:rPr lang="hu-HU" altLang="hu-HU" sz="2000" i="1">
                <a:solidFill>
                  <a:srgbClr val="FF0000"/>
                </a:solidFill>
              </a:rPr>
              <a:t>nem ismételhető</a:t>
            </a:r>
            <a:r>
              <a:rPr lang="hu-HU" altLang="hu-HU" sz="2000">
                <a:solidFill>
                  <a:srgbClr val="FF0000"/>
                </a:solidFill>
              </a:rPr>
              <a:t> (fuzzy) olvasásnak </a:t>
            </a:r>
            <a:r>
              <a:rPr lang="hu-HU" altLang="hu-HU" sz="2000"/>
              <a:t>nevezzük. </a:t>
            </a:r>
          </a:p>
          <a:p>
            <a:pPr algn="l">
              <a:buFontTx/>
              <a:buChar char="•"/>
            </a:pPr>
            <a:r>
              <a:rPr lang="hu-HU" altLang="hu-HU" sz="2000"/>
              <a:t>  </a:t>
            </a:r>
            <a:r>
              <a:rPr lang="hu-HU" altLang="hu-HU" sz="2000">
                <a:solidFill>
                  <a:schemeClr val="accent2"/>
                </a:solidFill>
              </a:rPr>
              <a:t>A nem ismételhető olvasással az a probléma, hogy mást eredményez a lekérdezés másodszori végrehajtása, mint az első.</a:t>
            </a:r>
            <a:r>
              <a:rPr lang="hu-HU" altLang="hu-HU" sz="2000"/>
              <a:t> </a:t>
            </a:r>
          </a:p>
          <a:p>
            <a:pPr algn="l">
              <a:buFontTx/>
              <a:buChar char="•"/>
            </a:pPr>
            <a:r>
              <a:rPr lang="hu-HU" altLang="hu-HU" sz="2000"/>
              <a:t>  A tranzakció viszont elvárhatja (ha akarja), hogy ha többször végrehajtja ugyanazt a lekérdezést, akkor mindig ugyanazt az eredményt kapja.</a:t>
            </a:r>
          </a:p>
        </p:txBody>
      </p:sp>
      <p:sp>
        <p:nvSpPr>
          <p:cNvPr id="610311" name="Rectangle 7">
            <a:extLst>
              <a:ext uri="{FF2B5EF4-FFF2-40B4-BE49-F238E27FC236}">
                <a16:creationId xmlns:a16="http://schemas.microsoft.com/office/drawing/2014/main" id="{EE732AB2-8B7E-D5A3-240B-E53CACA440FF}"/>
              </a:ext>
            </a:extLst>
          </p:cNvPr>
          <p:cNvSpPr>
            <a:spLocks noChangeArrowheads="1"/>
          </p:cNvSpPr>
          <p:nvPr/>
        </p:nvSpPr>
        <p:spPr bwMode="auto">
          <a:xfrm>
            <a:off x="661988" y="317500"/>
            <a:ext cx="77724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ahoma" panose="020B0604030504040204" pitchFamily="34" charset="0"/>
              </a:defRPr>
            </a:lvl1pPr>
            <a:lvl2pPr>
              <a:spcBef>
                <a:spcPct val="0"/>
              </a:spcBef>
              <a:defRPr sz="4400">
                <a:solidFill>
                  <a:schemeClr val="tx2"/>
                </a:solidFill>
                <a:latin typeface="Tahoma" panose="020B0604030504040204" pitchFamily="34" charset="0"/>
              </a:defRPr>
            </a:lvl2pPr>
            <a:lvl3pPr>
              <a:spcBef>
                <a:spcPct val="0"/>
              </a:spcBef>
              <a:defRPr sz="4400">
                <a:solidFill>
                  <a:schemeClr val="tx2"/>
                </a:solidFill>
                <a:latin typeface="Tahoma" panose="020B0604030504040204" pitchFamily="34" charset="0"/>
              </a:defRPr>
            </a:lvl3pPr>
            <a:lvl4pPr>
              <a:spcBef>
                <a:spcPct val="0"/>
              </a:spcBef>
              <a:defRPr sz="4400">
                <a:solidFill>
                  <a:schemeClr val="tx2"/>
                </a:solidFill>
                <a:latin typeface="Tahoma" panose="020B0604030504040204" pitchFamily="34" charset="0"/>
              </a:defRPr>
            </a:lvl4pPr>
            <a:lvl5pPr>
              <a:spcBef>
                <a:spcPct val="0"/>
              </a:spcBef>
              <a:defRPr sz="4400">
                <a:solidFill>
                  <a:schemeClr val="tx2"/>
                </a:solidFill>
                <a:latin typeface="Tahoma" panose="020B0604030504040204" pitchFamily="34" charset="0"/>
              </a:defRPr>
            </a:lvl5pPr>
            <a:lvl6pPr marL="457200" algn="ctr" fontAlgn="base">
              <a:spcBef>
                <a:spcPct val="0"/>
              </a:spcBef>
              <a:spcAft>
                <a:spcPct val="0"/>
              </a:spcAft>
              <a:defRPr sz="4400">
                <a:solidFill>
                  <a:schemeClr val="tx2"/>
                </a:solidFill>
                <a:latin typeface="Tahoma" panose="020B0604030504040204" pitchFamily="34" charset="0"/>
              </a:defRPr>
            </a:lvl6pPr>
            <a:lvl7pPr marL="914400" algn="ctr" fontAlgn="base">
              <a:spcBef>
                <a:spcPct val="0"/>
              </a:spcBef>
              <a:spcAft>
                <a:spcPct val="0"/>
              </a:spcAft>
              <a:defRPr sz="4400">
                <a:solidFill>
                  <a:schemeClr val="tx2"/>
                </a:solidFill>
                <a:latin typeface="Tahoma" panose="020B0604030504040204" pitchFamily="34" charset="0"/>
              </a:defRPr>
            </a:lvl7pPr>
            <a:lvl8pPr marL="1371600" algn="ctr" fontAlgn="base">
              <a:spcBef>
                <a:spcPct val="0"/>
              </a:spcBef>
              <a:spcAft>
                <a:spcPct val="0"/>
              </a:spcAft>
              <a:defRPr sz="4400">
                <a:solidFill>
                  <a:schemeClr val="tx2"/>
                </a:solidFill>
                <a:latin typeface="Tahoma" panose="020B0604030504040204" pitchFamily="34" charset="0"/>
              </a:defRPr>
            </a:lvl8pPr>
            <a:lvl9pPr marL="1828800" algn="ctr" fontAlgn="base">
              <a:spcBef>
                <a:spcPct val="0"/>
              </a:spcBef>
              <a:spcAft>
                <a:spcPct val="0"/>
              </a:spcAft>
              <a:defRPr sz="4400">
                <a:solidFill>
                  <a:schemeClr val="tx2"/>
                </a:solidFill>
                <a:latin typeface="Tahoma" panose="020B0604030504040204" pitchFamily="34" charset="0"/>
              </a:defRPr>
            </a:lvl9pPr>
          </a:lstStyle>
          <a:p>
            <a:r>
              <a:rPr lang="pt-BR" altLang="hu-HU" sz="2800"/>
              <a:t>Nem ismételhető olvasás és a fantomok</a:t>
            </a:r>
            <a:endParaRPr lang="hu-HU" altLang="hu-HU" sz="28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427" name="Text Box 3">
            <a:extLst>
              <a:ext uri="{FF2B5EF4-FFF2-40B4-BE49-F238E27FC236}">
                <a16:creationId xmlns:a16="http://schemas.microsoft.com/office/drawing/2014/main" id="{854853C8-49BD-B523-287A-4E185DF7DCDA}"/>
              </a:ext>
            </a:extLst>
          </p:cNvPr>
          <p:cNvSpPr txBox="1">
            <a:spLocks noChangeArrowheads="1"/>
          </p:cNvSpPr>
          <p:nvPr/>
        </p:nvSpPr>
        <p:spPr bwMode="auto">
          <a:xfrm>
            <a:off x="365125" y="1084263"/>
            <a:ext cx="8412163"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a:t>Ugyanez a helyzet akkor is, ha a </a:t>
            </a:r>
            <a:r>
              <a:rPr lang="hu-HU" altLang="hu-HU">
                <a:solidFill>
                  <a:srgbClr val="FF0000"/>
                </a:solidFill>
              </a:rPr>
              <a:t>T</a:t>
            </a:r>
            <a:r>
              <a:rPr lang="hu-HU" altLang="hu-HU" baseline="-25000">
                <a:solidFill>
                  <a:srgbClr val="FF0000"/>
                </a:solidFill>
              </a:rPr>
              <a:t>2</a:t>
            </a:r>
            <a:r>
              <a:rPr lang="hu-HU" altLang="hu-HU">
                <a:solidFill>
                  <a:schemeClr val="accent2"/>
                </a:solidFill>
              </a:rPr>
              <a:t> tranzakció beszúr olyan sorokat, amelyek eleget tesznek a lekérdezés feltételének</a:t>
            </a:r>
            <a:r>
              <a:rPr lang="hu-HU" altLang="hu-HU"/>
              <a:t>. A lekérdezés másodszori futtatásakor most is más eredményt kapunk, mint az első alkalommal. </a:t>
            </a:r>
          </a:p>
          <a:p>
            <a:pPr algn="l"/>
            <a:r>
              <a:rPr lang="hu-HU" altLang="hu-HU"/>
              <a:t>Ennek az az oka, hogy most olyan sorokat is figyelembe kellett venni, amelyek az első futtatáskor még nem is léteztek. </a:t>
            </a:r>
          </a:p>
          <a:p>
            <a:pPr algn="l"/>
            <a:r>
              <a:rPr lang="hu-HU" altLang="hu-HU"/>
              <a:t>Az ilyen sorokat nevezzük </a:t>
            </a:r>
            <a:r>
              <a:rPr lang="hu-HU" altLang="hu-HU" i="1">
                <a:solidFill>
                  <a:srgbClr val="FF0000"/>
                </a:solidFill>
              </a:rPr>
              <a:t>fantomoknak</a:t>
            </a:r>
            <a:r>
              <a:rPr lang="hu-HU" altLang="hu-HU">
                <a:solidFill>
                  <a:srgbClr val="FF0000"/>
                </a:solidFill>
              </a:rPr>
              <a:t> (phantom).</a:t>
            </a:r>
          </a:p>
        </p:txBody>
      </p:sp>
      <p:sp>
        <p:nvSpPr>
          <p:cNvPr id="615429" name="Rectangle 5">
            <a:extLst>
              <a:ext uri="{FF2B5EF4-FFF2-40B4-BE49-F238E27FC236}">
                <a16:creationId xmlns:a16="http://schemas.microsoft.com/office/drawing/2014/main" id="{2F858ABF-A9DE-C0EB-4614-42A3278F11B7}"/>
              </a:ext>
            </a:extLst>
          </p:cNvPr>
          <p:cNvSpPr>
            <a:spLocks noChangeArrowheads="1"/>
          </p:cNvSpPr>
          <p:nvPr/>
        </p:nvSpPr>
        <p:spPr bwMode="auto">
          <a:xfrm>
            <a:off x="661988" y="317500"/>
            <a:ext cx="77724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ahoma" panose="020B0604030504040204" pitchFamily="34" charset="0"/>
              </a:defRPr>
            </a:lvl1pPr>
            <a:lvl2pPr>
              <a:spcBef>
                <a:spcPct val="0"/>
              </a:spcBef>
              <a:defRPr sz="4400">
                <a:solidFill>
                  <a:schemeClr val="tx2"/>
                </a:solidFill>
                <a:latin typeface="Tahoma" panose="020B0604030504040204" pitchFamily="34" charset="0"/>
              </a:defRPr>
            </a:lvl2pPr>
            <a:lvl3pPr>
              <a:spcBef>
                <a:spcPct val="0"/>
              </a:spcBef>
              <a:defRPr sz="4400">
                <a:solidFill>
                  <a:schemeClr val="tx2"/>
                </a:solidFill>
                <a:latin typeface="Tahoma" panose="020B0604030504040204" pitchFamily="34" charset="0"/>
              </a:defRPr>
            </a:lvl3pPr>
            <a:lvl4pPr>
              <a:spcBef>
                <a:spcPct val="0"/>
              </a:spcBef>
              <a:defRPr sz="4400">
                <a:solidFill>
                  <a:schemeClr val="tx2"/>
                </a:solidFill>
                <a:latin typeface="Tahoma" panose="020B0604030504040204" pitchFamily="34" charset="0"/>
              </a:defRPr>
            </a:lvl4pPr>
            <a:lvl5pPr>
              <a:spcBef>
                <a:spcPct val="0"/>
              </a:spcBef>
              <a:defRPr sz="4400">
                <a:solidFill>
                  <a:schemeClr val="tx2"/>
                </a:solidFill>
                <a:latin typeface="Tahoma" panose="020B0604030504040204" pitchFamily="34" charset="0"/>
              </a:defRPr>
            </a:lvl5pPr>
            <a:lvl6pPr marL="457200" algn="ctr" fontAlgn="base">
              <a:spcBef>
                <a:spcPct val="0"/>
              </a:spcBef>
              <a:spcAft>
                <a:spcPct val="0"/>
              </a:spcAft>
              <a:defRPr sz="4400">
                <a:solidFill>
                  <a:schemeClr val="tx2"/>
                </a:solidFill>
                <a:latin typeface="Tahoma" panose="020B0604030504040204" pitchFamily="34" charset="0"/>
              </a:defRPr>
            </a:lvl6pPr>
            <a:lvl7pPr marL="914400" algn="ctr" fontAlgn="base">
              <a:spcBef>
                <a:spcPct val="0"/>
              </a:spcBef>
              <a:spcAft>
                <a:spcPct val="0"/>
              </a:spcAft>
              <a:defRPr sz="4400">
                <a:solidFill>
                  <a:schemeClr val="tx2"/>
                </a:solidFill>
                <a:latin typeface="Tahoma" panose="020B0604030504040204" pitchFamily="34" charset="0"/>
              </a:defRPr>
            </a:lvl7pPr>
            <a:lvl8pPr marL="1371600" algn="ctr" fontAlgn="base">
              <a:spcBef>
                <a:spcPct val="0"/>
              </a:spcBef>
              <a:spcAft>
                <a:spcPct val="0"/>
              </a:spcAft>
              <a:defRPr sz="4400">
                <a:solidFill>
                  <a:schemeClr val="tx2"/>
                </a:solidFill>
                <a:latin typeface="Tahoma" panose="020B0604030504040204" pitchFamily="34" charset="0"/>
              </a:defRPr>
            </a:lvl8pPr>
            <a:lvl9pPr marL="1828800" algn="ctr" fontAlgn="base">
              <a:spcBef>
                <a:spcPct val="0"/>
              </a:spcBef>
              <a:spcAft>
                <a:spcPct val="0"/>
              </a:spcAft>
              <a:defRPr sz="4400">
                <a:solidFill>
                  <a:schemeClr val="tx2"/>
                </a:solidFill>
                <a:latin typeface="Tahoma" panose="020B0604030504040204" pitchFamily="34" charset="0"/>
              </a:defRPr>
            </a:lvl9pPr>
          </a:lstStyle>
          <a:p>
            <a:r>
              <a:rPr lang="pt-BR" altLang="hu-HU" sz="2800"/>
              <a:t>Nem ismételhető olvasás és a fantomok</a:t>
            </a:r>
            <a:endParaRPr lang="hu-HU" altLang="hu-HU"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0258" name="Rectangle 2">
            <a:extLst>
              <a:ext uri="{FF2B5EF4-FFF2-40B4-BE49-F238E27FC236}">
                <a16:creationId xmlns:a16="http://schemas.microsoft.com/office/drawing/2014/main" id="{E6EAE7A4-EC98-1C2B-83EC-36A2A2F091F2}"/>
              </a:ext>
            </a:extLst>
          </p:cNvPr>
          <p:cNvSpPr>
            <a:spLocks noGrp="1" noChangeArrowheads="1"/>
          </p:cNvSpPr>
          <p:nvPr>
            <p:ph type="title"/>
          </p:nvPr>
        </p:nvSpPr>
        <p:spPr>
          <a:xfrm>
            <a:off x="565150" y="304800"/>
            <a:ext cx="7772400" cy="606425"/>
          </a:xfrm>
        </p:spPr>
        <p:txBody>
          <a:bodyPr/>
          <a:lstStyle/>
          <a:p>
            <a:r>
              <a:rPr lang="hu-HU" altLang="hu-HU" sz="3200" b="1">
                <a:solidFill>
                  <a:schemeClr val="accent2"/>
                </a:solidFill>
              </a:rPr>
              <a:t>Konfliktus-sorbarendezhetőség</a:t>
            </a:r>
          </a:p>
        </p:txBody>
      </p:sp>
      <p:sp>
        <p:nvSpPr>
          <p:cNvPr id="480259" name="Rectangle 3">
            <a:extLst>
              <a:ext uri="{FF2B5EF4-FFF2-40B4-BE49-F238E27FC236}">
                <a16:creationId xmlns:a16="http://schemas.microsoft.com/office/drawing/2014/main" id="{5088DB34-AD18-55E0-0FC9-9D71C9AA261A}"/>
              </a:ext>
            </a:extLst>
          </p:cNvPr>
          <p:cNvSpPr>
            <a:spLocks noGrp="1" noChangeArrowheads="1"/>
          </p:cNvSpPr>
          <p:nvPr>
            <p:ph type="body" idx="1"/>
          </p:nvPr>
        </p:nvSpPr>
        <p:spPr>
          <a:xfrm>
            <a:off x="160338" y="1250950"/>
            <a:ext cx="8821737" cy="4845050"/>
          </a:xfrm>
        </p:spPr>
        <p:txBody>
          <a:bodyPr/>
          <a:lstStyle/>
          <a:p>
            <a:pPr>
              <a:lnSpc>
                <a:spcPct val="90000"/>
              </a:lnSpc>
            </a:pPr>
            <a:r>
              <a:rPr lang="hu-HU" altLang="hu-HU" sz="2400" b="1">
                <a:solidFill>
                  <a:srgbClr val="FF0000"/>
                </a:solidFill>
              </a:rPr>
              <a:t>Elégséges feltétel</a:t>
            </a:r>
            <a:r>
              <a:rPr lang="hu-HU" altLang="hu-HU" sz="2400" b="1">
                <a:solidFill>
                  <a:schemeClr val="accent2"/>
                </a:solidFill>
              </a:rPr>
              <a:t>: biztosítja egy ütemezés sorba- rendezhetőségét. </a:t>
            </a:r>
          </a:p>
          <a:p>
            <a:pPr>
              <a:lnSpc>
                <a:spcPct val="90000"/>
              </a:lnSpc>
              <a:buFontTx/>
              <a:buNone/>
            </a:pPr>
            <a:endParaRPr lang="hu-HU" altLang="hu-HU" sz="2400" b="1">
              <a:solidFill>
                <a:schemeClr val="accent2"/>
              </a:solidFill>
            </a:endParaRPr>
          </a:p>
          <a:p>
            <a:pPr>
              <a:lnSpc>
                <a:spcPct val="90000"/>
              </a:lnSpc>
            </a:pPr>
            <a:r>
              <a:rPr lang="hu-HU" altLang="hu-HU" sz="2400" b="1">
                <a:solidFill>
                  <a:schemeClr val="accent2"/>
                </a:solidFill>
              </a:rPr>
              <a:t>A forgalomban lévő rendszerek ütemezői a tranzakciók sorbarendezhetőségére általában ezt az erősebb feltételt biztosítják, amelyet </a:t>
            </a:r>
            <a:r>
              <a:rPr lang="hu-HU" altLang="hu-HU" sz="2400" b="1" i="1">
                <a:solidFill>
                  <a:srgbClr val="FF0000"/>
                </a:solidFill>
              </a:rPr>
              <a:t>konfliktus-sorbarendezhetőségnek</a:t>
            </a:r>
            <a:r>
              <a:rPr lang="hu-HU" altLang="hu-HU" sz="2400" b="1">
                <a:solidFill>
                  <a:srgbClr val="FF0000"/>
                </a:solidFill>
              </a:rPr>
              <a:t> </a:t>
            </a:r>
            <a:r>
              <a:rPr lang="hu-HU" altLang="hu-HU" sz="2400" b="1">
                <a:solidFill>
                  <a:schemeClr val="accent2"/>
                </a:solidFill>
              </a:rPr>
              <a:t>nevezünk. </a:t>
            </a:r>
          </a:p>
          <a:p>
            <a:pPr>
              <a:lnSpc>
                <a:spcPct val="90000"/>
              </a:lnSpc>
            </a:pPr>
            <a:endParaRPr lang="hu-HU" altLang="hu-HU" sz="2400" b="1">
              <a:solidFill>
                <a:schemeClr val="accent2"/>
              </a:solidFill>
            </a:endParaRPr>
          </a:p>
          <a:p>
            <a:pPr>
              <a:lnSpc>
                <a:spcPct val="90000"/>
              </a:lnSpc>
            </a:pPr>
            <a:r>
              <a:rPr lang="hu-HU" altLang="hu-HU" sz="2400" b="1">
                <a:solidFill>
                  <a:schemeClr val="accent2"/>
                </a:solidFill>
              </a:rPr>
              <a:t>A </a:t>
            </a:r>
            <a:r>
              <a:rPr lang="hu-HU" altLang="hu-HU" sz="2400" b="1" i="1">
                <a:solidFill>
                  <a:srgbClr val="FF0000"/>
                </a:solidFill>
              </a:rPr>
              <a:t>konfliktus</a:t>
            </a:r>
            <a:r>
              <a:rPr lang="hu-HU" altLang="hu-HU" sz="2400" b="1">
                <a:solidFill>
                  <a:schemeClr val="accent2"/>
                </a:solidFill>
              </a:rPr>
              <a:t> (conflict) vagy </a:t>
            </a:r>
            <a:r>
              <a:rPr lang="hu-HU" altLang="hu-HU" sz="2400" b="1" i="1">
                <a:solidFill>
                  <a:srgbClr val="FF0000"/>
                </a:solidFill>
              </a:rPr>
              <a:t>konfliktuspár</a:t>
            </a:r>
            <a:r>
              <a:rPr lang="hu-HU" altLang="hu-HU" sz="2400" b="1">
                <a:solidFill>
                  <a:schemeClr val="accent2"/>
                </a:solidFill>
              </a:rPr>
              <a:t> olyan </a:t>
            </a:r>
            <a:r>
              <a:rPr lang="hu-HU" altLang="hu-HU" sz="2400" b="1">
                <a:solidFill>
                  <a:srgbClr val="99CC00"/>
                </a:solidFill>
              </a:rPr>
              <a:t>egymást követő műveletpár</a:t>
            </a:r>
            <a:r>
              <a:rPr lang="hu-HU" altLang="hu-HU" sz="2400" b="1">
                <a:solidFill>
                  <a:schemeClr val="accent2"/>
                </a:solidFill>
              </a:rPr>
              <a:t> az ütemezésben, amelynek ha a </a:t>
            </a:r>
            <a:r>
              <a:rPr lang="hu-HU" altLang="hu-HU" sz="2400" b="1">
                <a:solidFill>
                  <a:srgbClr val="CC00CC"/>
                </a:solidFill>
              </a:rPr>
              <a:t>sorrendjét felcseréljük</a:t>
            </a:r>
            <a:r>
              <a:rPr lang="hu-HU" altLang="hu-HU" sz="2400" b="1">
                <a:solidFill>
                  <a:schemeClr val="accent2"/>
                </a:solidFill>
              </a:rPr>
              <a:t>, akkor legalább az egyik tranzakció </a:t>
            </a:r>
            <a:r>
              <a:rPr lang="hu-HU" altLang="hu-HU" sz="2400" b="1"/>
              <a:t>viselkedése megváltozhat.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6450" name="Text Box 2">
            <a:extLst>
              <a:ext uri="{FF2B5EF4-FFF2-40B4-BE49-F238E27FC236}">
                <a16:creationId xmlns:a16="http://schemas.microsoft.com/office/drawing/2014/main" id="{0A1D83C5-E57B-2310-DB98-5ED51ECC99E6}"/>
              </a:ext>
            </a:extLst>
          </p:cNvPr>
          <p:cNvSpPr txBox="1">
            <a:spLocks noChangeArrowheads="1"/>
          </p:cNvSpPr>
          <p:nvPr/>
        </p:nvSpPr>
        <p:spPr bwMode="auto">
          <a:xfrm>
            <a:off x="365125" y="1084263"/>
            <a:ext cx="860742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hu-HU" altLang="hu-HU" sz="2400"/>
              <a:t>    A fenti jelenségek általában nem okoznak problémát, ezért a legtöbb adatbázis-kezelő rendszer alapértelmezésben nem is figyel rájuk (annak ellenére, hogy mindkét jelenség nem sorbarendezhető ütemezést eredményez!). </a:t>
            </a:r>
          </a:p>
          <a:p>
            <a:pPr algn="l">
              <a:buFontTx/>
              <a:buChar char="•"/>
            </a:pPr>
            <a:r>
              <a:rPr lang="hu-HU" altLang="hu-HU" sz="2400"/>
              <a:t>    A fejlettebb rendszerekben azonban </a:t>
            </a:r>
            <a:r>
              <a:rPr lang="hu-HU" altLang="hu-HU" sz="2400">
                <a:solidFill>
                  <a:srgbClr val="FF0000"/>
                </a:solidFill>
              </a:rPr>
              <a:t>a felhasználó kérheti, hogy a nem ismételhető olvasások és a fantomolvasások ne hajtódjanak végre</a:t>
            </a:r>
            <a:r>
              <a:rPr lang="hu-HU" altLang="hu-HU" sz="2400"/>
              <a:t>. </a:t>
            </a:r>
          </a:p>
          <a:p>
            <a:pPr algn="l">
              <a:buFontTx/>
              <a:buChar char="•"/>
            </a:pPr>
            <a:r>
              <a:rPr lang="hu-HU" altLang="hu-HU" sz="2400"/>
              <a:t>    Ilyen esetekben rendszerint egy </a:t>
            </a:r>
            <a:r>
              <a:rPr lang="hu-HU" altLang="hu-HU" sz="2400">
                <a:solidFill>
                  <a:srgbClr val="CC00CC"/>
                </a:solidFill>
              </a:rPr>
              <a:t>hibaüzenetet kapunk</a:t>
            </a:r>
            <a:r>
              <a:rPr lang="hu-HU" altLang="hu-HU" sz="2400"/>
              <a:t>, amely szerint a T</a:t>
            </a:r>
            <a:r>
              <a:rPr lang="hu-HU" altLang="hu-HU" sz="2400" baseline="-25000"/>
              <a:t>1</a:t>
            </a:r>
            <a:r>
              <a:rPr lang="hu-HU" altLang="hu-HU" sz="2400"/>
              <a:t> tranzakció nem sorbarendezhető ütemezést eredményezett, és az </a:t>
            </a:r>
            <a:r>
              <a:rPr lang="hu-HU" altLang="hu-HU" sz="2400">
                <a:solidFill>
                  <a:schemeClr val="accent2"/>
                </a:solidFill>
              </a:rPr>
              <a:t>ütemező abortálja T</a:t>
            </a:r>
            <a:r>
              <a:rPr lang="hu-HU" altLang="hu-HU" sz="2400" baseline="-25000">
                <a:solidFill>
                  <a:schemeClr val="accent2"/>
                </a:solidFill>
              </a:rPr>
              <a:t>1</a:t>
            </a:r>
            <a:r>
              <a:rPr lang="hu-HU" altLang="hu-HU" sz="2400">
                <a:solidFill>
                  <a:schemeClr val="accent2"/>
                </a:solidFill>
              </a:rPr>
              <a:t>-et.</a:t>
            </a:r>
          </a:p>
        </p:txBody>
      </p:sp>
      <p:sp>
        <p:nvSpPr>
          <p:cNvPr id="616451" name="Rectangle 3">
            <a:extLst>
              <a:ext uri="{FF2B5EF4-FFF2-40B4-BE49-F238E27FC236}">
                <a16:creationId xmlns:a16="http://schemas.microsoft.com/office/drawing/2014/main" id="{E2EE74EA-5862-CA44-708B-53E5DECFF2F2}"/>
              </a:ext>
            </a:extLst>
          </p:cNvPr>
          <p:cNvSpPr>
            <a:spLocks noChangeArrowheads="1"/>
          </p:cNvSpPr>
          <p:nvPr/>
        </p:nvSpPr>
        <p:spPr bwMode="auto">
          <a:xfrm>
            <a:off x="661988" y="317500"/>
            <a:ext cx="77724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ahoma" panose="020B0604030504040204" pitchFamily="34" charset="0"/>
              </a:defRPr>
            </a:lvl1pPr>
            <a:lvl2pPr>
              <a:spcBef>
                <a:spcPct val="0"/>
              </a:spcBef>
              <a:defRPr sz="4400">
                <a:solidFill>
                  <a:schemeClr val="tx2"/>
                </a:solidFill>
                <a:latin typeface="Tahoma" panose="020B0604030504040204" pitchFamily="34" charset="0"/>
              </a:defRPr>
            </a:lvl2pPr>
            <a:lvl3pPr>
              <a:spcBef>
                <a:spcPct val="0"/>
              </a:spcBef>
              <a:defRPr sz="4400">
                <a:solidFill>
                  <a:schemeClr val="tx2"/>
                </a:solidFill>
                <a:latin typeface="Tahoma" panose="020B0604030504040204" pitchFamily="34" charset="0"/>
              </a:defRPr>
            </a:lvl3pPr>
            <a:lvl4pPr>
              <a:spcBef>
                <a:spcPct val="0"/>
              </a:spcBef>
              <a:defRPr sz="4400">
                <a:solidFill>
                  <a:schemeClr val="tx2"/>
                </a:solidFill>
                <a:latin typeface="Tahoma" panose="020B0604030504040204" pitchFamily="34" charset="0"/>
              </a:defRPr>
            </a:lvl4pPr>
            <a:lvl5pPr>
              <a:spcBef>
                <a:spcPct val="0"/>
              </a:spcBef>
              <a:defRPr sz="4400">
                <a:solidFill>
                  <a:schemeClr val="tx2"/>
                </a:solidFill>
                <a:latin typeface="Tahoma" panose="020B0604030504040204" pitchFamily="34" charset="0"/>
              </a:defRPr>
            </a:lvl5pPr>
            <a:lvl6pPr marL="457200" algn="ctr" fontAlgn="base">
              <a:spcBef>
                <a:spcPct val="0"/>
              </a:spcBef>
              <a:spcAft>
                <a:spcPct val="0"/>
              </a:spcAft>
              <a:defRPr sz="4400">
                <a:solidFill>
                  <a:schemeClr val="tx2"/>
                </a:solidFill>
                <a:latin typeface="Tahoma" panose="020B0604030504040204" pitchFamily="34" charset="0"/>
              </a:defRPr>
            </a:lvl6pPr>
            <a:lvl7pPr marL="914400" algn="ctr" fontAlgn="base">
              <a:spcBef>
                <a:spcPct val="0"/>
              </a:spcBef>
              <a:spcAft>
                <a:spcPct val="0"/>
              </a:spcAft>
              <a:defRPr sz="4400">
                <a:solidFill>
                  <a:schemeClr val="tx2"/>
                </a:solidFill>
                <a:latin typeface="Tahoma" panose="020B0604030504040204" pitchFamily="34" charset="0"/>
              </a:defRPr>
            </a:lvl7pPr>
            <a:lvl8pPr marL="1371600" algn="ctr" fontAlgn="base">
              <a:spcBef>
                <a:spcPct val="0"/>
              </a:spcBef>
              <a:spcAft>
                <a:spcPct val="0"/>
              </a:spcAft>
              <a:defRPr sz="4400">
                <a:solidFill>
                  <a:schemeClr val="tx2"/>
                </a:solidFill>
                <a:latin typeface="Tahoma" panose="020B0604030504040204" pitchFamily="34" charset="0"/>
              </a:defRPr>
            </a:lvl8pPr>
            <a:lvl9pPr marL="1828800" algn="ctr" fontAlgn="base">
              <a:spcBef>
                <a:spcPct val="0"/>
              </a:spcBef>
              <a:spcAft>
                <a:spcPct val="0"/>
              </a:spcAft>
              <a:defRPr sz="4400">
                <a:solidFill>
                  <a:schemeClr val="tx2"/>
                </a:solidFill>
                <a:latin typeface="Tahoma" panose="020B0604030504040204" pitchFamily="34" charset="0"/>
              </a:defRPr>
            </a:lvl9pPr>
          </a:lstStyle>
          <a:p>
            <a:r>
              <a:rPr lang="pt-BR" altLang="hu-HU" sz="2800"/>
              <a:t>Nem ismételhető olvasás és a fantomok</a:t>
            </a:r>
            <a:endParaRPr lang="hu-HU" altLang="hu-HU" sz="28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7474" name="Text Box 2">
            <a:extLst>
              <a:ext uri="{FF2B5EF4-FFF2-40B4-BE49-F238E27FC236}">
                <a16:creationId xmlns:a16="http://schemas.microsoft.com/office/drawing/2014/main" id="{BE80C1CD-E12B-2229-32F0-3919E730D720}"/>
              </a:ext>
            </a:extLst>
          </p:cNvPr>
          <p:cNvSpPr txBox="1">
            <a:spLocks noChangeArrowheads="1"/>
          </p:cNvSpPr>
          <p:nvPr/>
        </p:nvSpPr>
        <p:spPr bwMode="auto">
          <a:xfrm>
            <a:off x="365125" y="1084263"/>
            <a:ext cx="8607425" cy="543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hu-HU" altLang="hu-HU" sz="2400"/>
              <a:t>    </a:t>
            </a:r>
            <a:r>
              <a:rPr lang="hu-HU" altLang="hu-HU">
                <a:solidFill>
                  <a:srgbClr val="FF0000"/>
                </a:solidFill>
              </a:rPr>
              <a:t>Figyelmeztető protokoll</a:t>
            </a:r>
            <a:r>
              <a:rPr lang="hu-HU" altLang="hu-HU"/>
              <a:t> használata esetén viszont könnyen megelőzhetjük az ilyen szituációkat, mégpedig úgy, hogy a </a:t>
            </a:r>
            <a:r>
              <a:rPr lang="hu-HU" altLang="hu-HU">
                <a:solidFill>
                  <a:srgbClr val="FF0000"/>
                </a:solidFill>
              </a:rPr>
              <a:t>T</a:t>
            </a:r>
            <a:r>
              <a:rPr lang="hu-HU" altLang="hu-HU" baseline="-25000">
                <a:solidFill>
                  <a:srgbClr val="FF0000"/>
                </a:solidFill>
              </a:rPr>
              <a:t>1</a:t>
            </a:r>
            <a:r>
              <a:rPr lang="hu-HU" altLang="hu-HU">
                <a:solidFill>
                  <a:srgbClr val="FF0000"/>
                </a:solidFill>
              </a:rPr>
              <a:t> tranzakciónak </a:t>
            </a:r>
            <a:r>
              <a:rPr lang="hu-HU" altLang="hu-HU">
                <a:solidFill>
                  <a:schemeClr val="accent2"/>
                </a:solidFill>
              </a:rPr>
              <a:t>S</a:t>
            </a:r>
            <a:r>
              <a:rPr lang="hu-HU" altLang="hu-HU">
                <a:solidFill>
                  <a:srgbClr val="FF0000"/>
                </a:solidFill>
              </a:rPr>
              <a:t> módban kell zárolnia a teljes relációt</a:t>
            </a:r>
            <a:r>
              <a:rPr lang="hu-HU" altLang="hu-HU"/>
              <a:t>, annak ellenére, hogy csak néhány sorát szeretné olvasni. </a:t>
            </a:r>
          </a:p>
          <a:p>
            <a:pPr algn="l">
              <a:buFontTx/>
              <a:buChar char="•"/>
            </a:pPr>
            <a:r>
              <a:rPr lang="hu-HU" altLang="hu-HU"/>
              <a:t>   A </a:t>
            </a:r>
            <a:r>
              <a:rPr lang="hu-HU" altLang="hu-HU">
                <a:solidFill>
                  <a:schemeClr val="accent2"/>
                </a:solidFill>
              </a:rPr>
              <a:t>módosító/törlő/beszúró tranzakció</a:t>
            </a:r>
            <a:r>
              <a:rPr lang="hu-HU" altLang="hu-HU"/>
              <a:t> ezek után </a:t>
            </a:r>
            <a:r>
              <a:rPr lang="hu-HU" altLang="hu-HU">
                <a:solidFill>
                  <a:schemeClr val="accent2"/>
                </a:solidFill>
              </a:rPr>
              <a:t>IX</a:t>
            </a:r>
            <a:r>
              <a:rPr lang="hu-HU" altLang="hu-HU"/>
              <a:t> módban szeretné zárolni a relációt. Ezt a kérést az ütemező először elutasítja és csak akkor </a:t>
            </a:r>
            <a:r>
              <a:rPr lang="hu-HU" altLang="hu-HU">
                <a:solidFill>
                  <a:srgbClr val="FF0000"/>
                </a:solidFill>
              </a:rPr>
              <a:t>engedélyezi, amikor a T</a:t>
            </a:r>
            <a:r>
              <a:rPr lang="hu-HU" altLang="hu-HU" baseline="-25000">
                <a:solidFill>
                  <a:srgbClr val="FF0000"/>
                </a:solidFill>
              </a:rPr>
              <a:t>1</a:t>
            </a:r>
            <a:r>
              <a:rPr lang="hu-HU" altLang="hu-HU">
                <a:solidFill>
                  <a:srgbClr val="FF0000"/>
                </a:solidFill>
              </a:rPr>
              <a:t> tranzakció már befejeződött</a:t>
            </a:r>
            <a:r>
              <a:rPr lang="hu-HU" altLang="hu-HU"/>
              <a:t>, elkerülve ezáltal a nem sorbarendezhető ütemezést.</a:t>
            </a:r>
          </a:p>
        </p:txBody>
      </p:sp>
      <p:sp>
        <p:nvSpPr>
          <p:cNvPr id="617475" name="Rectangle 3">
            <a:extLst>
              <a:ext uri="{FF2B5EF4-FFF2-40B4-BE49-F238E27FC236}">
                <a16:creationId xmlns:a16="http://schemas.microsoft.com/office/drawing/2014/main" id="{94CAE6D5-D15E-5A45-1ED6-A73081322F01}"/>
              </a:ext>
            </a:extLst>
          </p:cNvPr>
          <p:cNvSpPr>
            <a:spLocks noChangeArrowheads="1"/>
          </p:cNvSpPr>
          <p:nvPr/>
        </p:nvSpPr>
        <p:spPr bwMode="auto">
          <a:xfrm>
            <a:off x="661988" y="317500"/>
            <a:ext cx="77724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ahoma" panose="020B0604030504040204" pitchFamily="34" charset="0"/>
              </a:defRPr>
            </a:lvl1pPr>
            <a:lvl2pPr>
              <a:spcBef>
                <a:spcPct val="0"/>
              </a:spcBef>
              <a:defRPr sz="4400">
                <a:solidFill>
                  <a:schemeClr val="tx2"/>
                </a:solidFill>
                <a:latin typeface="Tahoma" panose="020B0604030504040204" pitchFamily="34" charset="0"/>
              </a:defRPr>
            </a:lvl2pPr>
            <a:lvl3pPr>
              <a:spcBef>
                <a:spcPct val="0"/>
              </a:spcBef>
              <a:defRPr sz="4400">
                <a:solidFill>
                  <a:schemeClr val="tx2"/>
                </a:solidFill>
                <a:latin typeface="Tahoma" panose="020B0604030504040204" pitchFamily="34" charset="0"/>
              </a:defRPr>
            </a:lvl3pPr>
            <a:lvl4pPr>
              <a:spcBef>
                <a:spcPct val="0"/>
              </a:spcBef>
              <a:defRPr sz="4400">
                <a:solidFill>
                  <a:schemeClr val="tx2"/>
                </a:solidFill>
                <a:latin typeface="Tahoma" panose="020B0604030504040204" pitchFamily="34" charset="0"/>
              </a:defRPr>
            </a:lvl4pPr>
            <a:lvl5pPr>
              <a:spcBef>
                <a:spcPct val="0"/>
              </a:spcBef>
              <a:defRPr sz="4400">
                <a:solidFill>
                  <a:schemeClr val="tx2"/>
                </a:solidFill>
                <a:latin typeface="Tahoma" panose="020B0604030504040204" pitchFamily="34" charset="0"/>
              </a:defRPr>
            </a:lvl5pPr>
            <a:lvl6pPr marL="457200" algn="ctr" fontAlgn="base">
              <a:spcBef>
                <a:spcPct val="0"/>
              </a:spcBef>
              <a:spcAft>
                <a:spcPct val="0"/>
              </a:spcAft>
              <a:defRPr sz="4400">
                <a:solidFill>
                  <a:schemeClr val="tx2"/>
                </a:solidFill>
                <a:latin typeface="Tahoma" panose="020B0604030504040204" pitchFamily="34" charset="0"/>
              </a:defRPr>
            </a:lvl6pPr>
            <a:lvl7pPr marL="914400" algn="ctr" fontAlgn="base">
              <a:spcBef>
                <a:spcPct val="0"/>
              </a:spcBef>
              <a:spcAft>
                <a:spcPct val="0"/>
              </a:spcAft>
              <a:defRPr sz="4400">
                <a:solidFill>
                  <a:schemeClr val="tx2"/>
                </a:solidFill>
                <a:latin typeface="Tahoma" panose="020B0604030504040204" pitchFamily="34" charset="0"/>
              </a:defRPr>
            </a:lvl7pPr>
            <a:lvl8pPr marL="1371600" algn="ctr" fontAlgn="base">
              <a:spcBef>
                <a:spcPct val="0"/>
              </a:spcBef>
              <a:spcAft>
                <a:spcPct val="0"/>
              </a:spcAft>
              <a:defRPr sz="4400">
                <a:solidFill>
                  <a:schemeClr val="tx2"/>
                </a:solidFill>
                <a:latin typeface="Tahoma" panose="020B0604030504040204" pitchFamily="34" charset="0"/>
              </a:defRPr>
            </a:lvl8pPr>
            <a:lvl9pPr marL="1828800" algn="ctr" fontAlgn="base">
              <a:spcBef>
                <a:spcPct val="0"/>
              </a:spcBef>
              <a:spcAft>
                <a:spcPct val="0"/>
              </a:spcAft>
              <a:defRPr sz="4400">
                <a:solidFill>
                  <a:schemeClr val="tx2"/>
                </a:solidFill>
                <a:latin typeface="Tahoma" panose="020B0604030504040204" pitchFamily="34" charset="0"/>
              </a:defRPr>
            </a:lvl9pPr>
          </a:lstStyle>
          <a:p>
            <a:r>
              <a:rPr lang="pt-BR" altLang="hu-HU" sz="2800"/>
              <a:t>Nem ismételhető olvasás és a fantomok</a:t>
            </a:r>
            <a:endParaRPr lang="hu-HU" altLang="hu-HU" sz="28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1330" name="Rectangle 2">
            <a:extLst>
              <a:ext uri="{FF2B5EF4-FFF2-40B4-BE49-F238E27FC236}">
                <a16:creationId xmlns:a16="http://schemas.microsoft.com/office/drawing/2014/main" id="{4C4BC444-0797-6917-B3A6-3C3DD12A82A6}"/>
              </a:ext>
            </a:extLst>
          </p:cNvPr>
          <p:cNvSpPr>
            <a:spLocks noGrp="1" noChangeArrowheads="1"/>
          </p:cNvSpPr>
          <p:nvPr>
            <p:ph type="title"/>
          </p:nvPr>
        </p:nvSpPr>
        <p:spPr>
          <a:xfrm>
            <a:off x="558800" y="377825"/>
            <a:ext cx="7772400" cy="350838"/>
          </a:xfrm>
        </p:spPr>
        <p:txBody>
          <a:bodyPr/>
          <a:lstStyle/>
          <a:p>
            <a:r>
              <a:rPr lang="hu-HU" altLang="hu-HU" sz="2800" b="1">
                <a:effectLst>
                  <a:outerShdw blurRad="38100" dist="38100" dir="2700000" algn="tl">
                    <a:srgbClr val="C0C0C0"/>
                  </a:outerShdw>
                </a:effectLst>
              </a:rPr>
              <a:t>Megszorítások is sérülhetnek</a:t>
            </a:r>
            <a:endParaRPr lang="en-US" altLang="hu-HU" sz="2400"/>
          </a:p>
        </p:txBody>
      </p:sp>
      <p:sp>
        <p:nvSpPr>
          <p:cNvPr id="611331" name="Rectangle 3">
            <a:extLst>
              <a:ext uri="{FF2B5EF4-FFF2-40B4-BE49-F238E27FC236}">
                <a16:creationId xmlns:a16="http://schemas.microsoft.com/office/drawing/2014/main" id="{CA7D417E-037D-1FF3-966C-5A118C185FE3}"/>
              </a:ext>
            </a:extLst>
          </p:cNvPr>
          <p:cNvSpPr>
            <a:spLocks noGrp="1" noChangeArrowheads="1"/>
          </p:cNvSpPr>
          <p:nvPr>
            <p:ph type="body" idx="1"/>
          </p:nvPr>
        </p:nvSpPr>
        <p:spPr>
          <a:xfrm>
            <a:off x="685800" y="1635125"/>
            <a:ext cx="7772400" cy="4114800"/>
          </a:xfrm>
        </p:spPr>
        <p:txBody>
          <a:bodyPr/>
          <a:lstStyle/>
          <a:p>
            <a:pPr>
              <a:buFontTx/>
              <a:buNone/>
            </a:pPr>
            <a:r>
              <a:rPr lang="hu-HU" altLang="hu-HU" b="1">
                <a:solidFill>
                  <a:srgbClr val="008000"/>
                </a:solidFill>
              </a:rPr>
              <a:t>Példa</a:t>
            </a:r>
            <a:r>
              <a:rPr lang="en-US" altLang="hu-HU" b="1">
                <a:solidFill>
                  <a:srgbClr val="008000"/>
                </a:solidFill>
              </a:rPr>
              <a:t>:</a:t>
            </a:r>
            <a:r>
              <a:rPr lang="en-US" altLang="hu-HU" b="1"/>
              <a:t> </a:t>
            </a:r>
            <a:r>
              <a:rPr lang="hu-HU" altLang="hu-HU" b="1"/>
              <a:t>	</a:t>
            </a:r>
            <a:r>
              <a:rPr lang="en-US" altLang="hu-HU" b="1">
                <a:solidFill>
                  <a:schemeClr val="accent2"/>
                </a:solidFill>
              </a:rPr>
              <a:t>R </a:t>
            </a:r>
            <a:r>
              <a:rPr lang="hu-HU" altLang="hu-HU" b="1">
                <a:solidFill>
                  <a:schemeClr val="accent2"/>
                </a:solidFill>
              </a:rPr>
              <a:t>reláció</a:t>
            </a:r>
            <a:r>
              <a:rPr lang="hu-HU" altLang="hu-HU" b="1"/>
              <a:t> </a:t>
            </a:r>
            <a:r>
              <a:rPr lang="en-US" altLang="hu-HU" b="1"/>
              <a:t>(</a:t>
            </a:r>
            <a:r>
              <a:rPr lang="hu-HU" altLang="hu-HU" b="1"/>
              <a:t>ID</a:t>
            </a:r>
            <a:r>
              <a:rPr lang="en-US" altLang="hu-HU" b="1"/>
              <a:t>#,n</a:t>
            </a:r>
            <a:r>
              <a:rPr lang="hu-HU" altLang="hu-HU" b="1"/>
              <a:t>év</a:t>
            </a:r>
            <a:r>
              <a:rPr lang="en-US" altLang="hu-HU" b="1"/>
              <a:t>,…)</a:t>
            </a:r>
          </a:p>
          <a:p>
            <a:pPr>
              <a:buFontTx/>
              <a:buNone/>
            </a:pPr>
            <a:r>
              <a:rPr lang="en-US" altLang="hu-HU" b="1"/>
              <a:t>			</a:t>
            </a:r>
            <a:r>
              <a:rPr lang="hu-HU" altLang="hu-HU" b="1">
                <a:solidFill>
                  <a:srgbClr val="CC00CC"/>
                </a:solidFill>
              </a:rPr>
              <a:t>megszorítás</a:t>
            </a:r>
            <a:r>
              <a:rPr lang="en-US" altLang="hu-HU" b="1">
                <a:solidFill>
                  <a:srgbClr val="CC00CC"/>
                </a:solidFill>
              </a:rPr>
              <a:t>: </a:t>
            </a:r>
            <a:r>
              <a:rPr lang="hu-HU" altLang="hu-HU" b="1">
                <a:solidFill>
                  <a:srgbClr val="CC00CC"/>
                </a:solidFill>
              </a:rPr>
              <a:t>ID</a:t>
            </a:r>
            <a:r>
              <a:rPr lang="en-US" altLang="hu-HU" b="1">
                <a:solidFill>
                  <a:srgbClr val="CC00CC"/>
                </a:solidFill>
              </a:rPr>
              <a:t># </a:t>
            </a:r>
            <a:r>
              <a:rPr lang="hu-HU" altLang="hu-HU" b="1">
                <a:solidFill>
                  <a:srgbClr val="CC00CC"/>
                </a:solidFill>
              </a:rPr>
              <a:t>kulcs</a:t>
            </a:r>
            <a:endParaRPr lang="en-US" altLang="hu-HU" b="1">
              <a:solidFill>
                <a:srgbClr val="CC00CC"/>
              </a:solidFill>
            </a:endParaRPr>
          </a:p>
          <a:p>
            <a:pPr>
              <a:buFontTx/>
              <a:buNone/>
            </a:pPr>
            <a:r>
              <a:rPr lang="en-US" altLang="hu-HU" b="1"/>
              <a:t>			</a:t>
            </a:r>
            <a:r>
              <a:rPr lang="hu-HU" altLang="hu-HU" b="1">
                <a:solidFill>
                  <a:srgbClr val="008000"/>
                </a:solidFill>
              </a:rPr>
              <a:t>sorszintű zárolás</a:t>
            </a:r>
            <a:endParaRPr lang="en-US" altLang="hu-HU" b="1">
              <a:solidFill>
                <a:srgbClr val="008000"/>
              </a:solidFill>
            </a:endParaRPr>
          </a:p>
          <a:p>
            <a:pPr>
              <a:buFontTx/>
              <a:buNone/>
            </a:pPr>
            <a:endParaRPr lang="en-US" altLang="hu-HU" b="1">
              <a:solidFill>
                <a:srgbClr val="008000"/>
              </a:solidFill>
            </a:endParaRPr>
          </a:p>
          <a:p>
            <a:pPr>
              <a:buFontTx/>
              <a:buNone/>
            </a:pPr>
            <a:r>
              <a:rPr lang="en-US" altLang="hu-HU" b="1">
                <a:solidFill>
                  <a:schemeClr val="accent2"/>
                </a:solidFill>
              </a:rPr>
              <a:t>R</a:t>
            </a:r>
            <a:r>
              <a:rPr lang="en-US" altLang="hu-HU" b="1"/>
              <a:t>		</a:t>
            </a:r>
            <a:r>
              <a:rPr lang="hu-HU" altLang="hu-HU" b="1"/>
              <a:t>      </a:t>
            </a:r>
            <a:r>
              <a:rPr lang="hu-HU" altLang="hu-HU" b="1">
                <a:solidFill>
                  <a:schemeClr val="accent2"/>
                </a:solidFill>
              </a:rPr>
              <a:t>ID</a:t>
            </a:r>
            <a:r>
              <a:rPr lang="en-US" altLang="hu-HU" b="1">
                <a:solidFill>
                  <a:schemeClr val="accent2"/>
                </a:solidFill>
              </a:rPr>
              <a:t>#	N</a:t>
            </a:r>
            <a:r>
              <a:rPr lang="hu-HU" altLang="hu-HU" b="1">
                <a:solidFill>
                  <a:schemeClr val="accent2"/>
                </a:solidFill>
              </a:rPr>
              <a:t>év</a:t>
            </a:r>
            <a:r>
              <a:rPr lang="en-US" altLang="hu-HU" b="1">
                <a:solidFill>
                  <a:schemeClr val="accent2"/>
                </a:solidFill>
              </a:rPr>
              <a:t>	</a:t>
            </a:r>
            <a:r>
              <a:rPr lang="hu-HU" altLang="hu-HU" b="1">
                <a:solidFill>
                  <a:schemeClr val="accent2"/>
                </a:solidFill>
              </a:rPr>
              <a:t>	</a:t>
            </a:r>
            <a:r>
              <a:rPr lang="en-US" altLang="hu-HU" b="1">
                <a:solidFill>
                  <a:schemeClr val="accent2"/>
                </a:solidFill>
              </a:rPr>
              <a:t>….</a:t>
            </a:r>
          </a:p>
          <a:p>
            <a:pPr>
              <a:buFontTx/>
              <a:buNone/>
            </a:pPr>
            <a:r>
              <a:rPr lang="en-US" altLang="hu-HU" b="1"/>
              <a:t>		o1	55	Smith	</a:t>
            </a:r>
          </a:p>
          <a:p>
            <a:pPr>
              <a:buFontTx/>
              <a:buNone/>
            </a:pPr>
            <a:r>
              <a:rPr lang="en-US" altLang="hu-HU" b="1"/>
              <a:t>		o2	75	Jones	</a:t>
            </a:r>
          </a:p>
        </p:txBody>
      </p:sp>
      <p:sp>
        <p:nvSpPr>
          <p:cNvPr id="611332" name="Line 4">
            <a:extLst>
              <a:ext uri="{FF2B5EF4-FFF2-40B4-BE49-F238E27FC236}">
                <a16:creationId xmlns:a16="http://schemas.microsoft.com/office/drawing/2014/main" id="{1714D0B4-51E7-C1D1-9DED-8D24F48705FE}"/>
              </a:ext>
            </a:extLst>
          </p:cNvPr>
          <p:cNvSpPr>
            <a:spLocks noChangeShapeType="1"/>
          </p:cNvSpPr>
          <p:nvPr/>
        </p:nvSpPr>
        <p:spPr bwMode="auto">
          <a:xfrm>
            <a:off x="2362200" y="4606925"/>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1333" name="Line 5">
            <a:extLst>
              <a:ext uri="{FF2B5EF4-FFF2-40B4-BE49-F238E27FC236}">
                <a16:creationId xmlns:a16="http://schemas.microsoft.com/office/drawing/2014/main" id="{79E33B72-31DA-924D-0833-5E4C9C06EF22}"/>
              </a:ext>
            </a:extLst>
          </p:cNvPr>
          <p:cNvSpPr>
            <a:spLocks noChangeShapeType="1"/>
          </p:cNvSpPr>
          <p:nvPr/>
        </p:nvSpPr>
        <p:spPr bwMode="auto">
          <a:xfrm>
            <a:off x="3276600" y="4606925"/>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1334" name="Line 6">
            <a:extLst>
              <a:ext uri="{FF2B5EF4-FFF2-40B4-BE49-F238E27FC236}">
                <a16:creationId xmlns:a16="http://schemas.microsoft.com/office/drawing/2014/main" id="{5949BAE9-896A-E329-EADF-13A41E199DF5}"/>
              </a:ext>
            </a:extLst>
          </p:cNvPr>
          <p:cNvSpPr>
            <a:spLocks noChangeShapeType="1"/>
          </p:cNvSpPr>
          <p:nvPr/>
        </p:nvSpPr>
        <p:spPr bwMode="auto">
          <a:xfrm>
            <a:off x="5029200" y="4606925"/>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1335" name="Line 7">
            <a:extLst>
              <a:ext uri="{FF2B5EF4-FFF2-40B4-BE49-F238E27FC236}">
                <a16:creationId xmlns:a16="http://schemas.microsoft.com/office/drawing/2014/main" id="{5FB93DD3-A0D6-9AC6-82CC-F8F2FA9E1E6D}"/>
              </a:ext>
            </a:extLst>
          </p:cNvPr>
          <p:cNvSpPr>
            <a:spLocks noChangeShapeType="1"/>
          </p:cNvSpPr>
          <p:nvPr/>
        </p:nvSpPr>
        <p:spPr bwMode="auto">
          <a:xfrm>
            <a:off x="6324600" y="4606925"/>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1336" name="Line 8">
            <a:extLst>
              <a:ext uri="{FF2B5EF4-FFF2-40B4-BE49-F238E27FC236}">
                <a16:creationId xmlns:a16="http://schemas.microsoft.com/office/drawing/2014/main" id="{5DDEF028-C601-C94D-C7CA-73029E2F38B4}"/>
              </a:ext>
            </a:extLst>
          </p:cNvPr>
          <p:cNvSpPr>
            <a:spLocks noChangeShapeType="1"/>
          </p:cNvSpPr>
          <p:nvPr/>
        </p:nvSpPr>
        <p:spPr bwMode="auto">
          <a:xfrm>
            <a:off x="2362200" y="4606925"/>
            <a:ext cx="396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1337" name="Line 9">
            <a:extLst>
              <a:ext uri="{FF2B5EF4-FFF2-40B4-BE49-F238E27FC236}">
                <a16:creationId xmlns:a16="http://schemas.microsoft.com/office/drawing/2014/main" id="{BD6944D1-EE52-6006-E2B9-1D5C71FA7F31}"/>
              </a:ext>
            </a:extLst>
          </p:cNvPr>
          <p:cNvSpPr>
            <a:spLocks noChangeShapeType="1"/>
          </p:cNvSpPr>
          <p:nvPr/>
        </p:nvSpPr>
        <p:spPr bwMode="auto">
          <a:xfrm>
            <a:off x="2362200" y="5673725"/>
            <a:ext cx="396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1338" name="Line 10">
            <a:extLst>
              <a:ext uri="{FF2B5EF4-FFF2-40B4-BE49-F238E27FC236}">
                <a16:creationId xmlns:a16="http://schemas.microsoft.com/office/drawing/2014/main" id="{53767FDD-0C52-F3A2-D9D0-95B852D96402}"/>
              </a:ext>
            </a:extLst>
          </p:cNvPr>
          <p:cNvSpPr>
            <a:spLocks noChangeShapeType="1"/>
          </p:cNvSpPr>
          <p:nvPr/>
        </p:nvSpPr>
        <p:spPr bwMode="auto">
          <a:xfrm>
            <a:off x="2362200" y="5140325"/>
            <a:ext cx="396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2354" name="Rectangle 2">
            <a:extLst>
              <a:ext uri="{FF2B5EF4-FFF2-40B4-BE49-F238E27FC236}">
                <a16:creationId xmlns:a16="http://schemas.microsoft.com/office/drawing/2014/main" id="{F54FDF91-C4C2-91D3-9B04-0BE5D076E37E}"/>
              </a:ext>
            </a:extLst>
          </p:cNvPr>
          <p:cNvSpPr>
            <a:spLocks noGrp="1" noChangeArrowheads="1"/>
          </p:cNvSpPr>
          <p:nvPr>
            <p:ph type="title"/>
          </p:nvPr>
        </p:nvSpPr>
        <p:spPr>
          <a:xfrm>
            <a:off x="685800" y="471488"/>
            <a:ext cx="7772400" cy="1143000"/>
          </a:xfrm>
        </p:spPr>
        <p:txBody>
          <a:bodyPr/>
          <a:lstStyle/>
          <a:p>
            <a:pPr algn="l"/>
            <a:r>
              <a:rPr lang="en-US" altLang="hu-HU" sz="2000" b="1">
                <a:solidFill>
                  <a:schemeClr val="accent2"/>
                </a:solidFill>
              </a:rPr>
              <a:t>T</a:t>
            </a:r>
            <a:r>
              <a:rPr lang="en-US" altLang="hu-HU" sz="1400" b="1">
                <a:solidFill>
                  <a:schemeClr val="accent2"/>
                </a:solidFill>
              </a:rPr>
              <a:t>1</a:t>
            </a:r>
            <a:r>
              <a:rPr lang="en-US" altLang="hu-HU" sz="2000" b="1"/>
              <a:t>: </a:t>
            </a:r>
            <a:r>
              <a:rPr lang="en-US" altLang="hu-HU" sz="2000" b="1">
                <a:solidFill>
                  <a:schemeClr val="accent2"/>
                </a:solidFill>
              </a:rPr>
              <a:t>Insert &lt;04,Kerry,…&gt; into R</a:t>
            </a:r>
            <a:br>
              <a:rPr lang="en-US" altLang="hu-HU" sz="2000" b="1"/>
            </a:br>
            <a:r>
              <a:rPr lang="en-US" altLang="hu-HU" sz="2000" b="1">
                <a:solidFill>
                  <a:srgbClr val="008000"/>
                </a:solidFill>
              </a:rPr>
              <a:t>T</a:t>
            </a:r>
            <a:r>
              <a:rPr lang="en-US" altLang="hu-HU" sz="1400" b="1">
                <a:solidFill>
                  <a:srgbClr val="008000"/>
                </a:solidFill>
              </a:rPr>
              <a:t>2</a:t>
            </a:r>
            <a:r>
              <a:rPr lang="en-US" altLang="hu-HU" sz="2000" b="1"/>
              <a:t>: </a:t>
            </a:r>
            <a:r>
              <a:rPr lang="en-US" altLang="hu-HU" sz="2000" b="1">
                <a:solidFill>
                  <a:srgbClr val="008000"/>
                </a:solidFill>
              </a:rPr>
              <a:t>Insert &lt;04,Bush,…&gt; into R</a:t>
            </a:r>
            <a:br>
              <a:rPr lang="hu-HU" altLang="hu-HU" sz="2000" b="1">
                <a:solidFill>
                  <a:srgbClr val="008000"/>
                </a:solidFill>
              </a:rPr>
            </a:br>
            <a:br>
              <a:rPr lang="hu-HU" altLang="hu-HU" sz="2000" b="1">
                <a:solidFill>
                  <a:srgbClr val="008000"/>
                </a:solidFill>
              </a:rPr>
            </a:br>
            <a:r>
              <a:rPr lang="hu-HU" altLang="hu-HU" sz="2000" b="1">
                <a:solidFill>
                  <a:srgbClr val="CC00CC"/>
                </a:solidFill>
              </a:rPr>
              <a:t>Előtte olvasási </a:t>
            </a:r>
            <a:r>
              <a:rPr lang="hu-HU" altLang="hu-HU" sz="2000" b="1">
                <a:solidFill>
                  <a:srgbClr val="FF0000"/>
                </a:solidFill>
              </a:rPr>
              <a:t>S</a:t>
            </a:r>
            <a:r>
              <a:rPr lang="hu-HU" altLang="hu-HU" sz="2000" b="1">
                <a:solidFill>
                  <a:srgbClr val="CC00CC"/>
                </a:solidFill>
              </a:rPr>
              <a:t> zárak elhelyezése a többi objektumra:</a:t>
            </a:r>
            <a:endParaRPr lang="en-US" altLang="hu-HU" sz="2000" b="1">
              <a:solidFill>
                <a:srgbClr val="CC00CC"/>
              </a:solidFill>
            </a:endParaRPr>
          </a:p>
        </p:txBody>
      </p:sp>
      <p:sp>
        <p:nvSpPr>
          <p:cNvPr id="612355" name="Rectangle 3">
            <a:extLst>
              <a:ext uri="{FF2B5EF4-FFF2-40B4-BE49-F238E27FC236}">
                <a16:creationId xmlns:a16="http://schemas.microsoft.com/office/drawing/2014/main" id="{A3270EF9-2D50-AD0B-0614-8B27DC4D9DC8}"/>
              </a:ext>
            </a:extLst>
          </p:cNvPr>
          <p:cNvSpPr>
            <a:spLocks noGrp="1" noChangeArrowheads="1"/>
          </p:cNvSpPr>
          <p:nvPr>
            <p:ph type="body" idx="1"/>
          </p:nvPr>
        </p:nvSpPr>
        <p:spPr>
          <a:xfrm>
            <a:off x="685800" y="1981200"/>
            <a:ext cx="8153400" cy="4114800"/>
          </a:xfrm>
        </p:spPr>
        <p:txBody>
          <a:bodyPr/>
          <a:lstStyle/>
          <a:p>
            <a:pPr>
              <a:buFontTx/>
              <a:buNone/>
            </a:pPr>
            <a:r>
              <a:rPr lang="en-US" altLang="hu-HU" sz="2800"/>
              <a:t>   </a:t>
            </a:r>
            <a:r>
              <a:rPr lang="en-US" altLang="hu-HU" sz="2800" b="1">
                <a:solidFill>
                  <a:schemeClr val="accent2"/>
                </a:solidFill>
              </a:rPr>
              <a:t>T</a:t>
            </a:r>
            <a:r>
              <a:rPr lang="en-US" altLang="hu-HU" sz="2000" b="1">
                <a:solidFill>
                  <a:schemeClr val="accent2"/>
                </a:solidFill>
              </a:rPr>
              <a:t>1</a:t>
            </a:r>
            <a:r>
              <a:rPr lang="en-US" altLang="hu-HU" sz="2000"/>
              <a:t>				   </a:t>
            </a:r>
            <a:r>
              <a:rPr lang="en-US" altLang="hu-HU" sz="2800" b="1">
                <a:solidFill>
                  <a:srgbClr val="008000"/>
                </a:solidFill>
              </a:rPr>
              <a:t>T</a:t>
            </a:r>
            <a:r>
              <a:rPr lang="en-US" altLang="hu-HU" sz="1800" b="1">
                <a:solidFill>
                  <a:srgbClr val="008000"/>
                </a:solidFill>
              </a:rPr>
              <a:t>2</a:t>
            </a:r>
          </a:p>
          <a:p>
            <a:pPr>
              <a:buFontTx/>
              <a:buNone/>
            </a:pPr>
            <a:r>
              <a:rPr lang="en-US" altLang="hu-HU" sz="2800"/>
              <a:t>S</a:t>
            </a:r>
            <a:r>
              <a:rPr lang="en-US" altLang="hu-HU" sz="2000"/>
              <a:t>1</a:t>
            </a:r>
            <a:r>
              <a:rPr lang="en-US" altLang="hu-HU" sz="2800"/>
              <a:t>(o</a:t>
            </a:r>
            <a:r>
              <a:rPr lang="en-US" altLang="hu-HU" sz="2000"/>
              <a:t>1</a:t>
            </a:r>
            <a:r>
              <a:rPr lang="en-US" altLang="hu-HU" sz="2800"/>
              <a:t>)</a:t>
            </a:r>
            <a:r>
              <a:rPr lang="en-US" altLang="hu-HU" sz="2000"/>
              <a:t>			    </a:t>
            </a:r>
            <a:r>
              <a:rPr lang="en-US" altLang="hu-HU" sz="2800"/>
              <a:t>S</a:t>
            </a:r>
            <a:r>
              <a:rPr lang="en-US" altLang="hu-HU" sz="2000"/>
              <a:t>2</a:t>
            </a:r>
            <a:r>
              <a:rPr lang="en-US" altLang="hu-HU" sz="2800"/>
              <a:t>(o</a:t>
            </a:r>
            <a:r>
              <a:rPr lang="en-US" altLang="hu-HU" sz="2000"/>
              <a:t>1</a:t>
            </a:r>
            <a:r>
              <a:rPr lang="en-US" altLang="hu-HU" sz="2800"/>
              <a:t>)</a:t>
            </a:r>
            <a:endParaRPr lang="en-US" altLang="hu-HU" sz="2000"/>
          </a:p>
          <a:p>
            <a:pPr>
              <a:buFontTx/>
              <a:buNone/>
            </a:pPr>
            <a:r>
              <a:rPr lang="en-US" altLang="hu-HU" sz="2800"/>
              <a:t>S</a:t>
            </a:r>
            <a:r>
              <a:rPr lang="en-US" altLang="hu-HU" sz="2000"/>
              <a:t>1</a:t>
            </a:r>
            <a:r>
              <a:rPr lang="en-US" altLang="hu-HU" sz="2800"/>
              <a:t>(o</a:t>
            </a:r>
            <a:r>
              <a:rPr lang="en-US" altLang="hu-HU" sz="2000"/>
              <a:t>2</a:t>
            </a:r>
            <a:r>
              <a:rPr lang="en-US" altLang="hu-HU" sz="2800"/>
              <a:t>)</a:t>
            </a:r>
            <a:r>
              <a:rPr lang="en-US" altLang="hu-HU" sz="2000"/>
              <a:t>			    </a:t>
            </a:r>
            <a:r>
              <a:rPr lang="en-US" altLang="hu-HU" sz="2800"/>
              <a:t>S</a:t>
            </a:r>
            <a:r>
              <a:rPr lang="en-US" altLang="hu-HU" sz="2000"/>
              <a:t>2</a:t>
            </a:r>
            <a:r>
              <a:rPr lang="en-US" altLang="hu-HU" sz="2800"/>
              <a:t>(o</a:t>
            </a:r>
            <a:r>
              <a:rPr lang="en-US" altLang="hu-HU" sz="2000"/>
              <a:t>2</a:t>
            </a:r>
            <a:r>
              <a:rPr lang="en-US" altLang="hu-HU" sz="2800"/>
              <a:t>)</a:t>
            </a:r>
            <a:endParaRPr lang="en-US" altLang="hu-HU" sz="2000"/>
          </a:p>
          <a:p>
            <a:pPr>
              <a:buFontTx/>
              <a:buNone/>
            </a:pPr>
            <a:r>
              <a:rPr lang="hu-HU" altLang="hu-HU" sz="2800">
                <a:solidFill>
                  <a:srgbClr val="FF0000"/>
                </a:solidFill>
              </a:rPr>
              <a:t>Megszorítás ellenőrzése   Megszorítás ellenőrzés</a:t>
            </a:r>
            <a:endParaRPr lang="en-US" altLang="hu-HU" sz="2800">
              <a:solidFill>
                <a:srgbClr val="FF0000"/>
              </a:solidFill>
            </a:endParaRPr>
          </a:p>
          <a:p>
            <a:pPr>
              <a:buFontTx/>
              <a:buNone/>
            </a:pPr>
            <a:endParaRPr lang="en-US" altLang="hu-HU" sz="2800"/>
          </a:p>
          <a:p>
            <a:pPr>
              <a:buFontTx/>
              <a:buNone/>
            </a:pPr>
            <a:endParaRPr lang="hu-HU" altLang="hu-HU" sz="2800">
              <a:solidFill>
                <a:schemeClr val="accent2"/>
              </a:solidFill>
            </a:endParaRPr>
          </a:p>
          <a:p>
            <a:pPr>
              <a:buFontTx/>
              <a:buNone/>
            </a:pPr>
            <a:r>
              <a:rPr lang="en-US" altLang="hu-HU" sz="2800">
                <a:solidFill>
                  <a:schemeClr val="accent2"/>
                </a:solidFill>
              </a:rPr>
              <a:t>Insert o</a:t>
            </a:r>
            <a:r>
              <a:rPr lang="en-US" altLang="hu-HU" sz="2000">
                <a:solidFill>
                  <a:schemeClr val="accent2"/>
                </a:solidFill>
              </a:rPr>
              <a:t>3</a:t>
            </a:r>
            <a:r>
              <a:rPr lang="en-US" altLang="hu-HU" sz="2800">
                <a:solidFill>
                  <a:schemeClr val="accent2"/>
                </a:solidFill>
              </a:rPr>
              <a:t>[04,Kerry,..]</a:t>
            </a:r>
          </a:p>
          <a:p>
            <a:pPr>
              <a:buFontTx/>
              <a:buNone/>
            </a:pPr>
            <a:r>
              <a:rPr lang="en-US" altLang="hu-HU" sz="2800"/>
              <a:t>					   </a:t>
            </a:r>
            <a:r>
              <a:rPr lang="en-US" altLang="hu-HU" sz="2800">
                <a:solidFill>
                  <a:schemeClr val="accent2"/>
                </a:solidFill>
              </a:rPr>
              <a:t>Insert o</a:t>
            </a:r>
            <a:r>
              <a:rPr lang="en-US" altLang="hu-HU" sz="2000">
                <a:solidFill>
                  <a:schemeClr val="accent2"/>
                </a:solidFill>
              </a:rPr>
              <a:t>4</a:t>
            </a:r>
            <a:r>
              <a:rPr lang="en-US" altLang="hu-HU" sz="2800">
                <a:solidFill>
                  <a:schemeClr val="accent2"/>
                </a:solidFill>
              </a:rPr>
              <a:t>[04,Bush,..]</a:t>
            </a:r>
            <a:endParaRPr lang="en-US" altLang="hu-HU" sz="2000">
              <a:solidFill>
                <a:schemeClr val="accent2"/>
              </a:solidFill>
            </a:endParaRPr>
          </a:p>
          <a:p>
            <a:pPr>
              <a:buFontTx/>
              <a:buNone/>
            </a:pPr>
            <a:endParaRPr lang="en-US" altLang="hu-HU" sz="2800"/>
          </a:p>
        </p:txBody>
      </p:sp>
      <p:sp>
        <p:nvSpPr>
          <p:cNvPr id="612356" name="Text Box 4">
            <a:extLst>
              <a:ext uri="{FF2B5EF4-FFF2-40B4-BE49-F238E27FC236}">
                <a16:creationId xmlns:a16="http://schemas.microsoft.com/office/drawing/2014/main" id="{0ADF4751-A797-1868-CA51-0E5755A9193C}"/>
              </a:ext>
            </a:extLst>
          </p:cNvPr>
          <p:cNvSpPr txBox="1">
            <a:spLocks noChangeArrowheads="1"/>
          </p:cNvSpPr>
          <p:nvPr/>
        </p:nvSpPr>
        <p:spPr bwMode="auto">
          <a:xfrm rot="5400000">
            <a:off x="1916906" y="4407694"/>
            <a:ext cx="555625"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hu-HU" sz="3200" b="0"/>
              <a:t>...</a:t>
            </a:r>
          </a:p>
        </p:txBody>
      </p:sp>
      <p:sp>
        <p:nvSpPr>
          <p:cNvPr id="612357" name="Text Box 5">
            <a:extLst>
              <a:ext uri="{FF2B5EF4-FFF2-40B4-BE49-F238E27FC236}">
                <a16:creationId xmlns:a16="http://schemas.microsoft.com/office/drawing/2014/main" id="{F49C221F-A035-F404-2F58-518D465485C9}"/>
              </a:ext>
            </a:extLst>
          </p:cNvPr>
          <p:cNvSpPr txBox="1">
            <a:spLocks noChangeArrowheads="1"/>
          </p:cNvSpPr>
          <p:nvPr/>
        </p:nvSpPr>
        <p:spPr bwMode="auto">
          <a:xfrm rot="5400000">
            <a:off x="5650706" y="4331494"/>
            <a:ext cx="555625"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hu-HU" sz="3200" b="0"/>
              <a:t>...</a:t>
            </a:r>
          </a:p>
        </p:txBody>
      </p:sp>
      <p:sp>
        <p:nvSpPr>
          <p:cNvPr id="612358" name="Line 6">
            <a:extLst>
              <a:ext uri="{FF2B5EF4-FFF2-40B4-BE49-F238E27FC236}">
                <a16:creationId xmlns:a16="http://schemas.microsoft.com/office/drawing/2014/main" id="{7BE4BD80-FCEF-E789-8FD8-77F266452BEC}"/>
              </a:ext>
            </a:extLst>
          </p:cNvPr>
          <p:cNvSpPr>
            <a:spLocks noChangeShapeType="1"/>
          </p:cNvSpPr>
          <p:nvPr/>
        </p:nvSpPr>
        <p:spPr bwMode="auto">
          <a:xfrm>
            <a:off x="762000" y="2590800"/>
            <a:ext cx="609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2359" name="Line 7">
            <a:extLst>
              <a:ext uri="{FF2B5EF4-FFF2-40B4-BE49-F238E27FC236}">
                <a16:creationId xmlns:a16="http://schemas.microsoft.com/office/drawing/2014/main" id="{D7EA94CE-38D6-CB72-7660-61AB2AD705CD}"/>
              </a:ext>
            </a:extLst>
          </p:cNvPr>
          <p:cNvSpPr>
            <a:spLocks noChangeShapeType="1"/>
          </p:cNvSpPr>
          <p:nvPr/>
        </p:nvSpPr>
        <p:spPr bwMode="auto">
          <a:xfrm>
            <a:off x="4575175" y="2008188"/>
            <a:ext cx="0" cy="4318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2360" name="Text Box 8">
            <a:extLst>
              <a:ext uri="{FF2B5EF4-FFF2-40B4-BE49-F238E27FC236}">
                <a16:creationId xmlns:a16="http://schemas.microsoft.com/office/drawing/2014/main" id="{56552C98-0F50-7403-8107-743F37264C9E}"/>
              </a:ext>
            </a:extLst>
          </p:cNvPr>
          <p:cNvSpPr txBox="1">
            <a:spLocks noChangeArrowheads="1"/>
          </p:cNvSpPr>
          <p:nvPr/>
        </p:nvSpPr>
        <p:spPr bwMode="auto">
          <a:xfrm>
            <a:off x="1852613" y="6132513"/>
            <a:ext cx="518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solidFill>
                  <a:srgbClr val="FF0000"/>
                </a:solidFill>
              </a:rPr>
              <a:t>Megsérül a megszorítás!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3378" name="Rectangle 2">
            <a:extLst>
              <a:ext uri="{FF2B5EF4-FFF2-40B4-BE49-F238E27FC236}">
                <a16:creationId xmlns:a16="http://schemas.microsoft.com/office/drawing/2014/main" id="{177691E4-A6C8-212D-CFED-E845C7C97289}"/>
              </a:ext>
            </a:extLst>
          </p:cNvPr>
          <p:cNvSpPr>
            <a:spLocks noGrp="1" noChangeArrowheads="1"/>
          </p:cNvSpPr>
          <p:nvPr>
            <p:ph type="title"/>
          </p:nvPr>
        </p:nvSpPr>
        <p:spPr>
          <a:xfrm>
            <a:off x="593725" y="390525"/>
            <a:ext cx="7772400" cy="1143000"/>
          </a:xfrm>
        </p:spPr>
        <p:txBody>
          <a:bodyPr/>
          <a:lstStyle/>
          <a:p>
            <a:r>
              <a:rPr lang="hu-HU" altLang="hu-HU" sz="3600" b="1"/>
              <a:t>Megoldás</a:t>
            </a:r>
            <a:endParaRPr lang="en-US" altLang="hu-HU" sz="3600" b="1"/>
          </a:p>
        </p:txBody>
      </p:sp>
      <p:sp>
        <p:nvSpPr>
          <p:cNvPr id="613379" name="Rectangle 3">
            <a:extLst>
              <a:ext uri="{FF2B5EF4-FFF2-40B4-BE49-F238E27FC236}">
                <a16:creationId xmlns:a16="http://schemas.microsoft.com/office/drawing/2014/main" id="{C671E789-F2C7-C1DC-E903-BE81E081A68C}"/>
              </a:ext>
            </a:extLst>
          </p:cNvPr>
          <p:cNvSpPr>
            <a:spLocks noGrp="1" noChangeArrowheads="1"/>
          </p:cNvSpPr>
          <p:nvPr>
            <p:ph type="body" idx="1"/>
          </p:nvPr>
        </p:nvSpPr>
        <p:spPr>
          <a:xfrm>
            <a:off x="466725" y="1589088"/>
            <a:ext cx="7772400" cy="4114800"/>
          </a:xfrm>
        </p:spPr>
        <p:txBody>
          <a:bodyPr/>
          <a:lstStyle/>
          <a:p>
            <a:r>
              <a:rPr lang="hu-HU" altLang="hu-HU" b="1">
                <a:solidFill>
                  <a:srgbClr val="FF0000"/>
                </a:solidFill>
              </a:rPr>
              <a:t>Mielőtt egy</a:t>
            </a:r>
            <a:r>
              <a:rPr lang="en-US" altLang="hu-HU" b="1">
                <a:solidFill>
                  <a:srgbClr val="FF0000"/>
                </a:solidFill>
              </a:rPr>
              <a:t> </a:t>
            </a:r>
            <a:r>
              <a:rPr lang="en-US" altLang="hu-HU" b="1">
                <a:solidFill>
                  <a:schemeClr val="accent2"/>
                </a:solidFill>
              </a:rPr>
              <a:t>Q</a:t>
            </a:r>
            <a:r>
              <a:rPr lang="hu-HU" altLang="hu-HU" b="1">
                <a:solidFill>
                  <a:srgbClr val="FF0000"/>
                </a:solidFill>
              </a:rPr>
              <a:t> csúcsot beszúrunk</a:t>
            </a:r>
            <a:r>
              <a:rPr lang="en-US" altLang="hu-HU" b="1">
                <a:solidFill>
                  <a:srgbClr val="FF0000"/>
                </a:solidFill>
              </a:rPr>
              <a:t>,</a:t>
            </a:r>
          </a:p>
          <a:p>
            <a:pPr>
              <a:buFontTx/>
              <a:buNone/>
            </a:pPr>
            <a:r>
              <a:rPr lang="en-US" altLang="hu-HU" b="1">
                <a:solidFill>
                  <a:srgbClr val="FF0000"/>
                </a:solidFill>
              </a:rPr>
              <a:t>   </a:t>
            </a:r>
            <a:r>
              <a:rPr lang="hu-HU" altLang="hu-HU" b="1">
                <a:solidFill>
                  <a:srgbClr val="FF0000"/>
                </a:solidFill>
              </a:rPr>
              <a:t>zároljuk</a:t>
            </a:r>
            <a:r>
              <a:rPr lang="en-US" altLang="hu-HU" b="1">
                <a:solidFill>
                  <a:srgbClr val="FF0000"/>
                </a:solidFill>
              </a:rPr>
              <a:t> </a:t>
            </a:r>
            <a:r>
              <a:rPr lang="hu-HU" altLang="hu-HU" b="1">
                <a:solidFill>
                  <a:srgbClr val="FF0000"/>
                </a:solidFill>
              </a:rPr>
              <a:t>a </a:t>
            </a:r>
            <a:r>
              <a:rPr lang="hu-HU" altLang="hu-HU" b="1">
                <a:solidFill>
                  <a:schemeClr val="accent2"/>
                </a:solidFill>
              </a:rPr>
              <a:t>szülő</a:t>
            </a:r>
            <a:r>
              <a:rPr lang="en-US" altLang="hu-HU" b="1">
                <a:solidFill>
                  <a:schemeClr val="accent2"/>
                </a:solidFill>
              </a:rPr>
              <a:t>(Q)</a:t>
            </a:r>
            <a:r>
              <a:rPr lang="en-US" altLang="hu-HU" b="1">
                <a:solidFill>
                  <a:srgbClr val="FF0000"/>
                </a:solidFill>
              </a:rPr>
              <a:t> </a:t>
            </a:r>
            <a:r>
              <a:rPr lang="hu-HU" altLang="hu-HU" b="1">
                <a:solidFill>
                  <a:srgbClr val="FF0000"/>
                </a:solidFill>
              </a:rPr>
              <a:t>csúcsot</a:t>
            </a:r>
            <a:endParaRPr lang="en-US" altLang="hu-HU" b="1">
              <a:solidFill>
                <a:srgbClr val="FF0000"/>
              </a:solidFill>
            </a:endParaRPr>
          </a:p>
          <a:p>
            <a:pPr>
              <a:buFontTx/>
              <a:buNone/>
            </a:pPr>
            <a:r>
              <a:rPr lang="en-US" altLang="hu-HU" b="1">
                <a:solidFill>
                  <a:srgbClr val="FF0000"/>
                </a:solidFill>
              </a:rPr>
              <a:t>   </a:t>
            </a:r>
            <a:r>
              <a:rPr lang="en-US" altLang="hu-HU" b="1">
                <a:solidFill>
                  <a:srgbClr val="008000"/>
                </a:solidFill>
              </a:rPr>
              <a:t>X</a:t>
            </a:r>
            <a:r>
              <a:rPr lang="en-US" altLang="hu-HU" b="1">
                <a:solidFill>
                  <a:srgbClr val="FF0000"/>
                </a:solidFill>
              </a:rPr>
              <a:t> </a:t>
            </a:r>
            <a:r>
              <a:rPr lang="en-US" altLang="hu-HU" b="1">
                <a:solidFill>
                  <a:srgbClr val="008000"/>
                </a:solidFill>
              </a:rPr>
              <a:t>m</a:t>
            </a:r>
            <a:r>
              <a:rPr lang="hu-HU" altLang="hu-HU" b="1">
                <a:solidFill>
                  <a:srgbClr val="008000"/>
                </a:solidFill>
              </a:rPr>
              <a:t>ód</a:t>
            </a:r>
            <a:r>
              <a:rPr lang="hu-HU" altLang="hu-HU" b="1">
                <a:solidFill>
                  <a:srgbClr val="FF0000"/>
                </a:solidFill>
              </a:rPr>
              <a:t>ban!</a:t>
            </a:r>
            <a:endParaRPr lang="en-US" altLang="hu-HU" b="1">
              <a:solidFill>
                <a:srgbClr val="FF0000"/>
              </a:solidFill>
            </a:endParaRPr>
          </a:p>
        </p:txBody>
      </p:sp>
      <p:sp>
        <p:nvSpPr>
          <p:cNvPr id="613380" name="Oval 4">
            <a:extLst>
              <a:ext uri="{FF2B5EF4-FFF2-40B4-BE49-F238E27FC236}">
                <a16:creationId xmlns:a16="http://schemas.microsoft.com/office/drawing/2014/main" id="{B3732922-ED1D-A715-56BC-752FCB189B23}"/>
              </a:ext>
            </a:extLst>
          </p:cNvPr>
          <p:cNvSpPr>
            <a:spLocks noChangeArrowheads="1"/>
          </p:cNvSpPr>
          <p:nvPr/>
        </p:nvSpPr>
        <p:spPr bwMode="auto">
          <a:xfrm>
            <a:off x="6221413" y="3187700"/>
            <a:ext cx="762000" cy="6858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a:t>R</a:t>
            </a:r>
            <a:r>
              <a:rPr lang="en-US" altLang="hu-HU" sz="3200" baseline="-25000"/>
              <a:t>1</a:t>
            </a:r>
          </a:p>
        </p:txBody>
      </p:sp>
      <p:sp>
        <p:nvSpPr>
          <p:cNvPr id="613381" name="Oval 5">
            <a:extLst>
              <a:ext uri="{FF2B5EF4-FFF2-40B4-BE49-F238E27FC236}">
                <a16:creationId xmlns:a16="http://schemas.microsoft.com/office/drawing/2014/main" id="{711117CE-E80C-EF97-0B8F-FE9E9468E649}"/>
              </a:ext>
            </a:extLst>
          </p:cNvPr>
          <p:cNvSpPr>
            <a:spLocks noChangeArrowheads="1"/>
          </p:cNvSpPr>
          <p:nvPr/>
        </p:nvSpPr>
        <p:spPr bwMode="auto">
          <a:xfrm>
            <a:off x="3706813" y="425450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a:t>t</a:t>
            </a:r>
            <a:r>
              <a:rPr lang="en-US" altLang="hu-HU" sz="2000" baseline="-25000"/>
              <a:t>1</a:t>
            </a:r>
            <a:endParaRPr lang="en-US" altLang="hu-HU" sz="3200" baseline="-25000"/>
          </a:p>
        </p:txBody>
      </p:sp>
      <p:sp>
        <p:nvSpPr>
          <p:cNvPr id="613382" name="Oval 6">
            <a:extLst>
              <a:ext uri="{FF2B5EF4-FFF2-40B4-BE49-F238E27FC236}">
                <a16:creationId xmlns:a16="http://schemas.microsoft.com/office/drawing/2014/main" id="{D05B174F-AD42-00E9-E961-5EF4CB28C93E}"/>
              </a:ext>
            </a:extLst>
          </p:cNvPr>
          <p:cNvSpPr>
            <a:spLocks noChangeArrowheads="1"/>
          </p:cNvSpPr>
          <p:nvPr/>
        </p:nvSpPr>
        <p:spPr bwMode="auto">
          <a:xfrm>
            <a:off x="5383213" y="455930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a:t>t</a:t>
            </a:r>
            <a:r>
              <a:rPr lang="en-US" altLang="hu-HU" sz="2000" baseline="-25000"/>
              <a:t>2</a:t>
            </a:r>
            <a:endParaRPr lang="en-US" altLang="hu-HU" sz="3200" baseline="-25000"/>
          </a:p>
        </p:txBody>
      </p:sp>
      <p:sp>
        <p:nvSpPr>
          <p:cNvPr id="613383" name="Oval 7">
            <a:extLst>
              <a:ext uri="{FF2B5EF4-FFF2-40B4-BE49-F238E27FC236}">
                <a16:creationId xmlns:a16="http://schemas.microsoft.com/office/drawing/2014/main" id="{5416CB23-47D0-8FED-9954-D0117D737C1D}"/>
              </a:ext>
            </a:extLst>
          </p:cNvPr>
          <p:cNvSpPr>
            <a:spLocks noChangeArrowheads="1"/>
          </p:cNvSpPr>
          <p:nvPr/>
        </p:nvSpPr>
        <p:spPr bwMode="auto">
          <a:xfrm>
            <a:off x="7212013" y="455930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a:t>t</a:t>
            </a:r>
            <a:r>
              <a:rPr lang="en-US" altLang="hu-HU" sz="2000" baseline="-25000"/>
              <a:t>3</a:t>
            </a:r>
            <a:endParaRPr lang="en-US" altLang="hu-HU" sz="3200" baseline="-25000"/>
          </a:p>
        </p:txBody>
      </p:sp>
      <p:sp>
        <p:nvSpPr>
          <p:cNvPr id="613384" name="Line 8">
            <a:extLst>
              <a:ext uri="{FF2B5EF4-FFF2-40B4-BE49-F238E27FC236}">
                <a16:creationId xmlns:a16="http://schemas.microsoft.com/office/drawing/2014/main" id="{1D0956E9-6D51-3321-D37E-9BA7CD28E31B}"/>
              </a:ext>
            </a:extLst>
          </p:cNvPr>
          <p:cNvSpPr>
            <a:spLocks noChangeShapeType="1"/>
          </p:cNvSpPr>
          <p:nvPr/>
        </p:nvSpPr>
        <p:spPr bwMode="auto">
          <a:xfrm flipH="1">
            <a:off x="4392613" y="3568700"/>
            <a:ext cx="18288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3385" name="Line 9">
            <a:extLst>
              <a:ext uri="{FF2B5EF4-FFF2-40B4-BE49-F238E27FC236}">
                <a16:creationId xmlns:a16="http://schemas.microsoft.com/office/drawing/2014/main" id="{1DB3F87C-E257-8770-7110-9CD8E08ABD04}"/>
              </a:ext>
            </a:extLst>
          </p:cNvPr>
          <p:cNvSpPr>
            <a:spLocks noChangeShapeType="1"/>
          </p:cNvSpPr>
          <p:nvPr/>
        </p:nvSpPr>
        <p:spPr bwMode="auto">
          <a:xfrm flipH="1">
            <a:off x="5916613" y="3873500"/>
            <a:ext cx="533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3386" name="Line 10">
            <a:extLst>
              <a:ext uri="{FF2B5EF4-FFF2-40B4-BE49-F238E27FC236}">
                <a16:creationId xmlns:a16="http://schemas.microsoft.com/office/drawing/2014/main" id="{CB28CA81-0777-03AF-F59D-526A7E24D9F5}"/>
              </a:ext>
            </a:extLst>
          </p:cNvPr>
          <p:cNvSpPr>
            <a:spLocks noChangeShapeType="1"/>
          </p:cNvSpPr>
          <p:nvPr/>
        </p:nvSpPr>
        <p:spPr bwMode="auto">
          <a:xfrm>
            <a:off x="6831013" y="3797300"/>
            <a:ext cx="6858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02" name="Rectangle 2">
            <a:extLst>
              <a:ext uri="{FF2B5EF4-FFF2-40B4-BE49-F238E27FC236}">
                <a16:creationId xmlns:a16="http://schemas.microsoft.com/office/drawing/2014/main" id="{8BCB077E-75D3-A591-0F3E-7B0EE7B85DCA}"/>
              </a:ext>
            </a:extLst>
          </p:cNvPr>
          <p:cNvSpPr>
            <a:spLocks noGrp="1" noChangeArrowheads="1"/>
          </p:cNvSpPr>
          <p:nvPr>
            <p:ph type="title"/>
          </p:nvPr>
        </p:nvSpPr>
        <p:spPr>
          <a:xfrm>
            <a:off x="280988" y="193675"/>
            <a:ext cx="7772400" cy="784225"/>
          </a:xfrm>
        </p:spPr>
        <p:txBody>
          <a:bodyPr/>
          <a:lstStyle/>
          <a:p>
            <a:r>
              <a:rPr lang="hu-HU" altLang="hu-HU" sz="3600" b="1"/>
              <a:t>Példa</a:t>
            </a:r>
            <a:endParaRPr lang="en-US" altLang="hu-HU" sz="3600" b="1"/>
          </a:p>
        </p:txBody>
      </p:sp>
      <p:sp>
        <p:nvSpPr>
          <p:cNvPr id="614403" name="Rectangle 3">
            <a:extLst>
              <a:ext uri="{FF2B5EF4-FFF2-40B4-BE49-F238E27FC236}">
                <a16:creationId xmlns:a16="http://schemas.microsoft.com/office/drawing/2014/main" id="{BA3851B1-32B9-C8FB-8685-7983AF28C997}"/>
              </a:ext>
            </a:extLst>
          </p:cNvPr>
          <p:cNvSpPr>
            <a:spLocks noGrp="1" noChangeArrowheads="1"/>
          </p:cNvSpPr>
          <p:nvPr>
            <p:ph type="body" idx="1"/>
          </p:nvPr>
        </p:nvSpPr>
        <p:spPr>
          <a:xfrm>
            <a:off x="500063" y="1069975"/>
            <a:ext cx="8001000" cy="5037138"/>
          </a:xfrm>
        </p:spPr>
        <p:txBody>
          <a:bodyPr/>
          <a:lstStyle/>
          <a:p>
            <a:pPr>
              <a:lnSpc>
                <a:spcPct val="90000"/>
              </a:lnSpc>
              <a:buFontTx/>
              <a:buNone/>
            </a:pPr>
            <a:r>
              <a:rPr lang="en-US" altLang="hu-HU" sz="2400" b="1">
                <a:solidFill>
                  <a:schemeClr val="accent2"/>
                </a:solidFill>
              </a:rPr>
              <a:t>T</a:t>
            </a:r>
            <a:r>
              <a:rPr lang="en-US" altLang="hu-HU" sz="1800" b="1">
                <a:solidFill>
                  <a:schemeClr val="accent2"/>
                </a:solidFill>
              </a:rPr>
              <a:t>1</a:t>
            </a:r>
            <a:r>
              <a:rPr lang="en-US" altLang="hu-HU" sz="2400" b="1">
                <a:solidFill>
                  <a:schemeClr val="accent2"/>
                </a:solidFill>
              </a:rPr>
              <a:t>: Insert&lt;04,Kerry&gt; </a:t>
            </a:r>
            <a:r>
              <a:rPr lang="en-US" altLang="hu-HU" sz="2400"/>
              <a:t>	 </a:t>
            </a:r>
            <a:r>
              <a:rPr lang="en-US" altLang="hu-HU" sz="2400" b="1">
                <a:solidFill>
                  <a:srgbClr val="008000"/>
                </a:solidFill>
              </a:rPr>
              <a:t>T</a:t>
            </a:r>
            <a:r>
              <a:rPr lang="en-US" altLang="hu-HU" sz="1800" b="1">
                <a:solidFill>
                  <a:srgbClr val="008000"/>
                </a:solidFill>
              </a:rPr>
              <a:t>2</a:t>
            </a:r>
            <a:r>
              <a:rPr lang="en-US" altLang="hu-HU" sz="2400" b="1">
                <a:solidFill>
                  <a:srgbClr val="008000"/>
                </a:solidFill>
              </a:rPr>
              <a:t>: Insert&lt;04,Bush&gt;</a:t>
            </a:r>
          </a:p>
          <a:p>
            <a:pPr>
              <a:lnSpc>
                <a:spcPct val="90000"/>
              </a:lnSpc>
              <a:buFontTx/>
              <a:buNone/>
            </a:pPr>
            <a:r>
              <a:rPr lang="en-US" altLang="hu-HU" sz="2400"/>
              <a:t>	 </a:t>
            </a:r>
            <a:r>
              <a:rPr lang="en-US" altLang="hu-HU" sz="2400" b="1">
                <a:solidFill>
                  <a:schemeClr val="accent2"/>
                </a:solidFill>
              </a:rPr>
              <a:t>T</a:t>
            </a:r>
            <a:r>
              <a:rPr lang="en-US" altLang="hu-HU" sz="1800" b="1">
                <a:solidFill>
                  <a:schemeClr val="accent2"/>
                </a:solidFill>
              </a:rPr>
              <a:t>1</a:t>
            </a:r>
            <a:r>
              <a:rPr lang="en-US" altLang="hu-HU" sz="1800"/>
              <a:t>					 </a:t>
            </a:r>
            <a:r>
              <a:rPr lang="en-US" altLang="hu-HU" sz="2400" b="1">
                <a:solidFill>
                  <a:srgbClr val="008000"/>
                </a:solidFill>
              </a:rPr>
              <a:t>T</a:t>
            </a:r>
            <a:r>
              <a:rPr lang="en-US" altLang="hu-HU" sz="1800" b="1">
                <a:solidFill>
                  <a:srgbClr val="008000"/>
                </a:solidFill>
              </a:rPr>
              <a:t>2</a:t>
            </a:r>
          </a:p>
          <a:p>
            <a:pPr>
              <a:lnSpc>
                <a:spcPct val="90000"/>
              </a:lnSpc>
              <a:buFontTx/>
              <a:buNone/>
            </a:pPr>
            <a:r>
              <a:rPr lang="en-US" altLang="hu-HU" sz="2400" b="1"/>
              <a:t>X</a:t>
            </a:r>
            <a:r>
              <a:rPr lang="en-US" altLang="hu-HU" sz="1800" b="1"/>
              <a:t>1</a:t>
            </a:r>
            <a:r>
              <a:rPr lang="en-US" altLang="hu-HU" sz="2400" b="1"/>
              <a:t>(R)</a:t>
            </a:r>
          </a:p>
          <a:p>
            <a:pPr>
              <a:lnSpc>
                <a:spcPct val="90000"/>
              </a:lnSpc>
              <a:buFontTx/>
              <a:buNone/>
            </a:pPr>
            <a:r>
              <a:rPr lang="en-US" altLang="hu-HU" sz="2400"/>
              <a:t>					</a:t>
            </a:r>
            <a:endParaRPr lang="en-US" altLang="hu-HU"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nSpc>
                <a:spcPct val="90000"/>
              </a:lnSpc>
              <a:buFontTx/>
              <a:buNone/>
            </a:pPr>
            <a:endParaRPr lang="en-US" altLang="hu-HU"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nSpc>
                <a:spcPct val="90000"/>
              </a:lnSpc>
              <a:buFontTx/>
              <a:buNone/>
            </a:pPr>
            <a:r>
              <a:rPr lang="hu-HU" altLang="hu-HU" sz="2300" b="1">
                <a:solidFill>
                  <a:srgbClr val="CC00CC"/>
                </a:solidFill>
              </a:rPr>
              <a:t>Megszorítás ellenőrzése</a:t>
            </a:r>
            <a:r>
              <a:rPr lang="en-US" altLang="hu-HU" sz="2400"/>
              <a:t>		</a:t>
            </a:r>
          </a:p>
          <a:p>
            <a:pPr>
              <a:lnSpc>
                <a:spcPct val="90000"/>
              </a:lnSpc>
              <a:buFontTx/>
              <a:buNone/>
            </a:pPr>
            <a:r>
              <a:rPr lang="en-US" altLang="hu-HU" sz="2400" b="1"/>
              <a:t>Insert&lt;04,Kerry&gt;</a:t>
            </a:r>
          </a:p>
          <a:p>
            <a:pPr>
              <a:lnSpc>
                <a:spcPct val="90000"/>
              </a:lnSpc>
              <a:buFontTx/>
              <a:buNone/>
            </a:pPr>
            <a:r>
              <a:rPr lang="en-US" altLang="hu-HU" sz="2400" b="1"/>
              <a:t>U(R)</a:t>
            </a:r>
          </a:p>
          <a:p>
            <a:pPr>
              <a:lnSpc>
                <a:spcPct val="90000"/>
              </a:lnSpc>
              <a:buFontTx/>
              <a:buNone/>
            </a:pPr>
            <a:r>
              <a:rPr lang="en-US" altLang="hu-HU" sz="2400"/>
              <a:t>					</a:t>
            </a:r>
            <a:r>
              <a:rPr lang="en-US" altLang="hu-HU" sz="2400" b="1"/>
              <a:t>X</a:t>
            </a:r>
            <a:r>
              <a:rPr lang="en-US" altLang="hu-HU" sz="1800" b="1"/>
              <a:t>2</a:t>
            </a:r>
            <a:r>
              <a:rPr lang="en-US" altLang="hu-HU" sz="2400" b="1"/>
              <a:t>(R)</a:t>
            </a:r>
          </a:p>
          <a:p>
            <a:pPr>
              <a:lnSpc>
                <a:spcPct val="90000"/>
              </a:lnSpc>
              <a:buFontTx/>
              <a:buNone/>
            </a:pPr>
            <a:r>
              <a:rPr lang="en-US" altLang="hu-HU" sz="2400"/>
              <a:t>					</a:t>
            </a:r>
            <a:r>
              <a:rPr lang="hu-HU" altLang="hu-HU" sz="2300" b="1">
                <a:solidFill>
                  <a:srgbClr val="CC00CC"/>
                </a:solidFill>
              </a:rPr>
              <a:t>Megszorítás ellenőrzése</a:t>
            </a:r>
            <a:endParaRPr lang="en-US" altLang="hu-HU" sz="2300" b="1">
              <a:solidFill>
                <a:srgbClr val="CC00CC"/>
              </a:solidFill>
            </a:endParaRPr>
          </a:p>
          <a:p>
            <a:pPr>
              <a:lnSpc>
                <a:spcPct val="90000"/>
              </a:lnSpc>
              <a:buFontTx/>
              <a:buNone/>
            </a:pPr>
            <a:r>
              <a:rPr lang="en-US" altLang="hu-HU" sz="2400"/>
              <a:t>					</a:t>
            </a:r>
            <a:r>
              <a:rPr lang="hu-HU" altLang="hu-HU" sz="2000" b="1">
                <a:solidFill>
                  <a:srgbClr val="FF0000"/>
                </a:solidFill>
              </a:rPr>
              <a:t>Hoppá!</a:t>
            </a:r>
            <a:r>
              <a:rPr lang="en-US" altLang="hu-HU" sz="2000" b="1">
                <a:solidFill>
                  <a:srgbClr val="FF0000"/>
                </a:solidFill>
              </a:rPr>
              <a:t> </a:t>
            </a:r>
            <a:r>
              <a:rPr lang="hu-HU" altLang="hu-HU" sz="2000" b="1">
                <a:solidFill>
                  <a:srgbClr val="FF0000"/>
                </a:solidFill>
              </a:rPr>
              <a:t>ID</a:t>
            </a:r>
            <a:r>
              <a:rPr lang="en-US" altLang="hu-HU" sz="2000" b="1">
                <a:solidFill>
                  <a:srgbClr val="FF0000"/>
                </a:solidFill>
              </a:rPr>
              <a:t># = 04 </a:t>
            </a:r>
            <a:r>
              <a:rPr lang="hu-HU" altLang="hu-HU" sz="2000" b="1">
                <a:solidFill>
                  <a:srgbClr val="FF0000"/>
                </a:solidFill>
              </a:rPr>
              <a:t>már létezik</a:t>
            </a:r>
            <a:r>
              <a:rPr lang="en-US" altLang="hu-HU" sz="2000" b="1">
                <a:solidFill>
                  <a:srgbClr val="FF0000"/>
                </a:solidFill>
              </a:rPr>
              <a:t>!</a:t>
            </a:r>
            <a:endParaRPr lang="en-US" altLang="hu-HU" sz="2400" b="1">
              <a:solidFill>
                <a:srgbClr val="FF0000"/>
              </a:solidFill>
            </a:endParaRPr>
          </a:p>
          <a:p>
            <a:pPr>
              <a:lnSpc>
                <a:spcPct val="90000"/>
              </a:lnSpc>
              <a:buFontTx/>
              <a:buNone/>
            </a:pPr>
            <a:r>
              <a:rPr lang="en-US" altLang="hu-HU" sz="2800"/>
              <a:t>					</a:t>
            </a:r>
          </a:p>
        </p:txBody>
      </p:sp>
      <p:sp>
        <p:nvSpPr>
          <p:cNvPr id="614404" name="Line 4">
            <a:extLst>
              <a:ext uri="{FF2B5EF4-FFF2-40B4-BE49-F238E27FC236}">
                <a16:creationId xmlns:a16="http://schemas.microsoft.com/office/drawing/2014/main" id="{A4C285AE-C75C-C522-C842-37952EBDA8ED}"/>
              </a:ext>
            </a:extLst>
          </p:cNvPr>
          <p:cNvSpPr>
            <a:spLocks noChangeShapeType="1"/>
          </p:cNvSpPr>
          <p:nvPr/>
        </p:nvSpPr>
        <p:spPr bwMode="auto">
          <a:xfrm>
            <a:off x="612775" y="1909763"/>
            <a:ext cx="66246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4405" name="Line 5">
            <a:extLst>
              <a:ext uri="{FF2B5EF4-FFF2-40B4-BE49-F238E27FC236}">
                <a16:creationId xmlns:a16="http://schemas.microsoft.com/office/drawing/2014/main" id="{733B4EE3-A6AF-8F77-1C21-D7F9E519E50A}"/>
              </a:ext>
            </a:extLst>
          </p:cNvPr>
          <p:cNvSpPr>
            <a:spLocks noChangeShapeType="1"/>
          </p:cNvSpPr>
          <p:nvPr/>
        </p:nvSpPr>
        <p:spPr bwMode="auto">
          <a:xfrm>
            <a:off x="4222750" y="1001713"/>
            <a:ext cx="0" cy="54276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4406" name="Oval 6">
            <a:extLst>
              <a:ext uri="{FF2B5EF4-FFF2-40B4-BE49-F238E27FC236}">
                <a16:creationId xmlns:a16="http://schemas.microsoft.com/office/drawing/2014/main" id="{77A9378A-D5B7-63CF-D404-CE57C719038C}"/>
              </a:ext>
            </a:extLst>
          </p:cNvPr>
          <p:cNvSpPr>
            <a:spLocks noChangeArrowheads="1"/>
          </p:cNvSpPr>
          <p:nvPr/>
        </p:nvSpPr>
        <p:spPr bwMode="auto">
          <a:xfrm>
            <a:off x="4356100" y="2247900"/>
            <a:ext cx="1117600" cy="660400"/>
          </a:xfrm>
          <a:prstGeom prst="ellipse">
            <a:avLst/>
          </a:prstGeom>
          <a:solidFill>
            <a:srgbClr val="FFFF99"/>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4407" name="Text Box 7">
            <a:extLst>
              <a:ext uri="{FF2B5EF4-FFF2-40B4-BE49-F238E27FC236}">
                <a16:creationId xmlns:a16="http://schemas.microsoft.com/office/drawing/2014/main" id="{E3FEB164-AE20-8928-8A39-75FF00F8EF39}"/>
              </a:ext>
            </a:extLst>
          </p:cNvPr>
          <p:cNvSpPr txBox="1">
            <a:spLocks noChangeArrowheads="1"/>
          </p:cNvSpPr>
          <p:nvPr/>
        </p:nvSpPr>
        <p:spPr bwMode="auto">
          <a:xfrm>
            <a:off x="4470400" y="2286000"/>
            <a:ext cx="9271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hu-HU" sz="2400" b="0">
                <a:solidFill>
                  <a:srgbClr val="FF0000"/>
                </a:solidFill>
              </a:rPr>
              <a:t>X</a:t>
            </a:r>
            <a:r>
              <a:rPr lang="en-US" altLang="hu-HU" sz="1800" b="0">
                <a:solidFill>
                  <a:srgbClr val="FF0000"/>
                </a:solidFill>
              </a:rPr>
              <a:t>2</a:t>
            </a:r>
            <a:r>
              <a:rPr lang="en-US" altLang="hu-HU" sz="2400" b="0">
                <a:solidFill>
                  <a:srgbClr val="FF0000"/>
                </a:solidFill>
              </a:rPr>
              <a:t>(R)</a:t>
            </a:r>
          </a:p>
        </p:txBody>
      </p:sp>
      <p:sp>
        <p:nvSpPr>
          <p:cNvPr id="614408" name="Text Box 8">
            <a:extLst>
              <a:ext uri="{FF2B5EF4-FFF2-40B4-BE49-F238E27FC236}">
                <a16:creationId xmlns:a16="http://schemas.microsoft.com/office/drawing/2014/main" id="{0448758C-15CB-2346-2447-67ACA0F1FC33}"/>
              </a:ext>
            </a:extLst>
          </p:cNvPr>
          <p:cNvSpPr txBox="1">
            <a:spLocks noChangeArrowheads="1"/>
          </p:cNvSpPr>
          <p:nvPr/>
        </p:nvSpPr>
        <p:spPr bwMode="auto">
          <a:xfrm>
            <a:off x="5880100" y="2298700"/>
            <a:ext cx="211137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800" i="1">
                <a:solidFill>
                  <a:srgbClr val="FF0000"/>
                </a:solidFill>
              </a:rPr>
              <a:t>várakozik</a:t>
            </a:r>
            <a:endParaRPr lang="en-US" altLang="hu-HU" sz="1800" i="1">
              <a:solidFill>
                <a:srgbClr val="FF0000"/>
              </a:solidFill>
            </a:endParaRPr>
          </a:p>
        </p:txBody>
      </p:sp>
      <p:sp>
        <p:nvSpPr>
          <p:cNvPr id="614409" name="Line 9">
            <a:extLst>
              <a:ext uri="{FF2B5EF4-FFF2-40B4-BE49-F238E27FC236}">
                <a16:creationId xmlns:a16="http://schemas.microsoft.com/office/drawing/2014/main" id="{0ED632A1-058E-01DB-8C68-3A899F83D0CB}"/>
              </a:ext>
            </a:extLst>
          </p:cNvPr>
          <p:cNvSpPr>
            <a:spLocks noChangeShapeType="1"/>
          </p:cNvSpPr>
          <p:nvPr/>
        </p:nvSpPr>
        <p:spPr bwMode="auto">
          <a:xfrm flipH="1">
            <a:off x="5422900" y="2501900"/>
            <a:ext cx="508000" cy="88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8498" name="Rectangle 2">
            <a:extLst>
              <a:ext uri="{FF2B5EF4-FFF2-40B4-BE49-F238E27FC236}">
                <a16:creationId xmlns:a16="http://schemas.microsoft.com/office/drawing/2014/main" id="{05116EF2-643A-17FC-28EA-EA0487612FE0}"/>
              </a:ext>
            </a:extLst>
          </p:cNvPr>
          <p:cNvSpPr>
            <a:spLocks noGrp="1" noChangeArrowheads="1"/>
          </p:cNvSpPr>
          <p:nvPr>
            <p:ph type="title"/>
          </p:nvPr>
        </p:nvSpPr>
        <p:spPr>
          <a:xfrm>
            <a:off x="339725" y="342900"/>
            <a:ext cx="8353425" cy="777875"/>
          </a:xfrm>
        </p:spPr>
        <p:txBody>
          <a:bodyPr/>
          <a:lstStyle/>
          <a:p>
            <a:r>
              <a:rPr lang="hu-HU" altLang="hu-HU" sz="2800" b="1"/>
              <a:t>Az</a:t>
            </a:r>
            <a:r>
              <a:rPr lang="en-US" altLang="hu-HU" sz="2800" b="1"/>
              <a:t> R</a:t>
            </a:r>
            <a:r>
              <a:rPr lang="hu-HU" altLang="hu-HU" sz="2800" b="1"/>
              <a:t> tábla sorainak elérése index alapján</a:t>
            </a:r>
            <a:endParaRPr lang="en-US" altLang="hu-HU" sz="2800" b="1"/>
          </a:p>
        </p:txBody>
      </p:sp>
      <p:sp>
        <p:nvSpPr>
          <p:cNvPr id="618499" name="Rectangle 3">
            <a:extLst>
              <a:ext uri="{FF2B5EF4-FFF2-40B4-BE49-F238E27FC236}">
                <a16:creationId xmlns:a16="http://schemas.microsoft.com/office/drawing/2014/main" id="{2B98397D-C72A-6303-EF6F-165457863E13}"/>
              </a:ext>
            </a:extLst>
          </p:cNvPr>
          <p:cNvSpPr>
            <a:spLocks noGrp="1" noChangeArrowheads="1"/>
          </p:cNvSpPr>
          <p:nvPr>
            <p:ph type="body" idx="1"/>
          </p:nvPr>
        </p:nvSpPr>
        <p:spPr>
          <a:xfrm>
            <a:off x="627063" y="1703388"/>
            <a:ext cx="7772400" cy="4114800"/>
          </a:xfrm>
        </p:spPr>
        <p:txBody>
          <a:bodyPr/>
          <a:lstStyle/>
          <a:p>
            <a:pPr>
              <a:buFontTx/>
              <a:buNone/>
            </a:pPr>
            <a:r>
              <a:rPr lang="hu-HU" altLang="hu-HU" b="1">
                <a:solidFill>
                  <a:srgbClr val="008000"/>
                </a:solidFill>
              </a:rPr>
              <a:t>Példa</a:t>
            </a:r>
            <a:r>
              <a:rPr lang="en-US" altLang="hu-HU" b="1">
                <a:solidFill>
                  <a:srgbClr val="008000"/>
                </a:solidFill>
              </a:rPr>
              <a:t>:</a:t>
            </a:r>
          </a:p>
        </p:txBody>
      </p:sp>
      <p:sp>
        <p:nvSpPr>
          <p:cNvPr id="618500" name="Oval 4">
            <a:extLst>
              <a:ext uri="{FF2B5EF4-FFF2-40B4-BE49-F238E27FC236}">
                <a16:creationId xmlns:a16="http://schemas.microsoft.com/office/drawing/2014/main" id="{2E3A2D80-C9B9-C361-3FD8-27A2DC177648}"/>
              </a:ext>
            </a:extLst>
          </p:cNvPr>
          <p:cNvSpPr>
            <a:spLocks noChangeArrowheads="1"/>
          </p:cNvSpPr>
          <p:nvPr/>
        </p:nvSpPr>
        <p:spPr bwMode="auto">
          <a:xfrm>
            <a:off x="3675063" y="1855788"/>
            <a:ext cx="762000" cy="6858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2400"/>
              <a:t>R</a:t>
            </a:r>
          </a:p>
        </p:txBody>
      </p:sp>
      <p:sp>
        <p:nvSpPr>
          <p:cNvPr id="618501" name="Oval 5">
            <a:extLst>
              <a:ext uri="{FF2B5EF4-FFF2-40B4-BE49-F238E27FC236}">
                <a16:creationId xmlns:a16="http://schemas.microsoft.com/office/drawing/2014/main" id="{61E8F5F8-1CB1-2319-0F9E-B53EE6E4F8F4}"/>
              </a:ext>
            </a:extLst>
          </p:cNvPr>
          <p:cNvSpPr>
            <a:spLocks noChangeArrowheads="1"/>
          </p:cNvSpPr>
          <p:nvPr/>
        </p:nvSpPr>
        <p:spPr bwMode="auto">
          <a:xfrm>
            <a:off x="1008063" y="2617788"/>
            <a:ext cx="1905000" cy="12192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2000"/>
              <a:t>Index</a:t>
            </a:r>
          </a:p>
          <a:p>
            <a:pPr>
              <a:spcBef>
                <a:spcPct val="0"/>
              </a:spcBef>
            </a:pPr>
            <a:r>
              <a:rPr lang="en-US" altLang="hu-HU" sz="2000"/>
              <a:t>0&lt;</a:t>
            </a:r>
            <a:r>
              <a:rPr lang="hu-HU" altLang="hu-HU" sz="2000"/>
              <a:t>ID</a:t>
            </a:r>
            <a:r>
              <a:rPr lang="en-US" altLang="hu-HU" sz="2000"/>
              <a:t>#</a:t>
            </a:r>
            <a:r>
              <a:rPr lang="en-US" altLang="hu-HU" sz="2000" u="sng"/>
              <a:t>&lt;</a:t>
            </a:r>
            <a:r>
              <a:rPr lang="en-US" altLang="hu-HU" sz="2000"/>
              <a:t>100</a:t>
            </a:r>
          </a:p>
        </p:txBody>
      </p:sp>
      <p:sp>
        <p:nvSpPr>
          <p:cNvPr id="618502" name="Oval 6">
            <a:extLst>
              <a:ext uri="{FF2B5EF4-FFF2-40B4-BE49-F238E27FC236}">
                <a16:creationId xmlns:a16="http://schemas.microsoft.com/office/drawing/2014/main" id="{E197B251-46B8-EC26-1C69-B411AC18F71A}"/>
              </a:ext>
            </a:extLst>
          </p:cNvPr>
          <p:cNvSpPr>
            <a:spLocks noChangeArrowheads="1"/>
          </p:cNvSpPr>
          <p:nvPr/>
        </p:nvSpPr>
        <p:spPr bwMode="auto">
          <a:xfrm>
            <a:off x="4818063" y="2541588"/>
            <a:ext cx="2209800" cy="12192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2000"/>
              <a:t>Index</a:t>
            </a:r>
          </a:p>
          <a:p>
            <a:pPr>
              <a:spcBef>
                <a:spcPct val="0"/>
              </a:spcBef>
            </a:pPr>
            <a:r>
              <a:rPr lang="en-US" altLang="hu-HU" sz="2000"/>
              <a:t>100&lt;</a:t>
            </a:r>
            <a:r>
              <a:rPr lang="hu-HU" altLang="hu-HU" sz="2000"/>
              <a:t>ID</a:t>
            </a:r>
            <a:r>
              <a:rPr lang="en-US" altLang="hu-HU" sz="2000"/>
              <a:t>#</a:t>
            </a:r>
            <a:r>
              <a:rPr lang="en-US" altLang="hu-HU" sz="2000" u="sng"/>
              <a:t>&lt;</a:t>
            </a:r>
            <a:r>
              <a:rPr lang="en-US" altLang="hu-HU" sz="2000"/>
              <a:t>200</a:t>
            </a:r>
          </a:p>
        </p:txBody>
      </p:sp>
      <p:sp>
        <p:nvSpPr>
          <p:cNvPr id="618503" name="Oval 7">
            <a:extLst>
              <a:ext uri="{FF2B5EF4-FFF2-40B4-BE49-F238E27FC236}">
                <a16:creationId xmlns:a16="http://schemas.microsoft.com/office/drawing/2014/main" id="{FB699E55-7932-CABA-79A0-2FF18B139A88}"/>
              </a:ext>
            </a:extLst>
          </p:cNvPr>
          <p:cNvSpPr>
            <a:spLocks noChangeArrowheads="1"/>
          </p:cNvSpPr>
          <p:nvPr/>
        </p:nvSpPr>
        <p:spPr bwMode="auto">
          <a:xfrm>
            <a:off x="322263" y="4522788"/>
            <a:ext cx="1066800" cy="685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2000"/>
              <a:t>ID</a:t>
            </a:r>
            <a:r>
              <a:rPr lang="en-US" altLang="hu-HU" sz="2000"/>
              <a:t>#=2</a:t>
            </a:r>
          </a:p>
        </p:txBody>
      </p:sp>
      <p:sp>
        <p:nvSpPr>
          <p:cNvPr id="618504" name="Oval 8">
            <a:extLst>
              <a:ext uri="{FF2B5EF4-FFF2-40B4-BE49-F238E27FC236}">
                <a16:creationId xmlns:a16="http://schemas.microsoft.com/office/drawing/2014/main" id="{768BCCEF-3387-3F1B-B40E-2232876BA825}"/>
              </a:ext>
            </a:extLst>
          </p:cNvPr>
          <p:cNvSpPr>
            <a:spLocks noChangeArrowheads="1"/>
          </p:cNvSpPr>
          <p:nvPr/>
        </p:nvSpPr>
        <p:spPr bwMode="auto">
          <a:xfrm>
            <a:off x="1465263" y="4522788"/>
            <a:ext cx="1066800" cy="685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2000"/>
              <a:t>ID</a:t>
            </a:r>
            <a:r>
              <a:rPr lang="en-US" altLang="hu-HU" sz="2000"/>
              <a:t>#=5</a:t>
            </a:r>
          </a:p>
        </p:txBody>
      </p:sp>
      <p:sp>
        <p:nvSpPr>
          <p:cNvPr id="618505" name="Oval 9">
            <a:extLst>
              <a:ext uri="{FF2B5EF4-FFF2-40B4-BE49-F238E27FC236}">
                <a16:creationId xmlns:a16="http://schemas.microsoft.com/office/drawing/2014/main" id="{8F0168C7-8308-6B3D-3E25-E2C8DFF4AF8F}"/>
              </a:ext>
            </a:extLst>
          </p:cNvPr>
          <p:cNvSpPr>
            <a:spLocks noChangeArrowheads="1"/>
          </p:cNvSpPr>
          <p:nvPr/>
        </p:nvSpPr>
        <p:spPr bwMode="auto">
          <a:xfrm>
            <a:off x="4665663" y="4598988"/>
            <a:ext cx="1295400" cy="685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1800"/>
              <a:t>ID</a:t>
            </a:r>
            <a:r>
              <a:rPr lang="en-US" altLang="hu-HU" sz="1800"/>
              <a:t>#=107</a:t>
            </a:r>
          </a:p>
        </p:txBody>
      </p:sp>
      <p:sp>
        <p:nvSpPr>
          <p:cNvPr id="618506" name="Oval 10">
            <a:extLst>
              <a:ext uri="{FF2B5EF4-FFF2-40B4-BE49-F238E27FC236}">
                <a16:creationId xmlns:a16="http://schemas.microsoft.com/office/drawing/2014/main" id="{8304AB3E-410A-8A73-1293-EC7AC65FEE80}"/>
              </a:ext>
            </a:extLst>
          </p:cNvPr>
          <p:cNvSpPr>
            <a:spLocks noChangeArrowheads="1"/>
          </p:cNvSpPr>
          <p:nvPr/>
        </p:nvSpPr>
        <p:spPr bwMode="auto">
          <a:xfrm>
            <a:off x="6265863" y="4522788"/>
            <a:ext cx="1143000" cy="685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1600"/>
              <a:t>ID</a:t>
            </a:r>
            <a:r>
              <a:rPr lang="en-US" altLang="hu-HU" sz="1600"/>
              <a:t>#=109</a:t>
            </a:r>
          </a:p>
        </p:txBody>
      </p:sp>
      <p:sp>
        <p:nvSpPr>
          <p:cNvPr id="618507" name="Line 11">
            <a:extLst>
              <a:ext uri="{FF2B5EF4-FFF2-40B4-BE49-F238E27FC236}">
                <a16:creationId xmlns:a16="http://schemas.microsoft.com/office/drawing/2014/main" id="{EC534CF2-76B5-233F-4F02-0095B5C4428C}"/>
              </a:ext>
            </a:extLst>
          </p:cNvPr>
          <p:cNvSpPr>
            <a:spLocks noChangeShapeType="1"/>
          </p:cNvSpPr>
          <p:nvPr/>
        </p:nvSpPr>
        <p:spPr bwMode="auto">
          <a:xfrm flipH="1">
            <a:off x="931863" y="3684588"/>
            <a:ext cx="4572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8508" name="Line 12">
            <a:extLst>
              <a:ext uri="{FF2B5EF4-FFF2-40B4-BE49-F238E27FC236}">
                <a16:creationId xmlns:a16="http://schemas.microsoft.com/office/drawing/2014/main" id="{E0A481E7-482E-3876-1BEB-9804D237FB47}"/>
              </a:ext>
            </a:extLst>
          </p:cNvPr>
          <p:cNvSpPr>
            <a:spLocks noChangeShapeType="1"/>
          </p:cNvSpPr>
          <p:nvPr/>
        </p:nvSpPr>
        <p:spPr bwMode="auto">
          <a:xfrm>
            <a:off x="1998663" y="3836988"/>
            <a:ext cx="76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8509" name="Line 13">
            <a:extLst>
              <a:ext uri="{FF2B5EF4-FFF2-40B4-BE49-F238E27FC236}">
                <a16:creationId xmlns:a16="http://schemas.microsoft.com/office/drawing/2014/main" id="{1275D038-C526-41F9-4124-86B296ACA8F0}"/>
              </a:ext>
            </a:extLst>
          </p:cNvPr>
          <p:cNvSpPr>
            <a:spLocks noChangeShapeType="1"/>
          </p:cNvSpPr>
          <p:nvPr/>
        </p:nvSpPr>
        <p:spPr bwMode="auto">
          <a:xfrm flipH="1">
            <a:off x="5503863" y="3760788"/>
            <a:ext cx="762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8510" name="Line 14">
            <a:extLst>
              <a:ext uri="{FF2B5EF4-FFF2-40B4-BE49-F238E27FC236}">
                <a16:creationId xmlns:a16="http://schemas.microsoft.com/office/drawing/2014/main" id="{446DED57-D223-DE37-6DA1-373A9FF0B513}"/>
              </a:ext>
            </a:extLst>
          </p:cNvPr>
          <p:cNvSpPr>
            <a:spLocks noChangeShapeType="1"/>
          </p:cNvSpPr>
          <p:nvPr/>
        </p:nvSpPr>
        <p:spPr bwMode="auto">
          <a:xfrm>
            <a:off x="6570663" y="3684588"/>
            <a:ext cx="3048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8511" name="Line 15">
            <a:extLst>
              <a:ext uri="{FF2B5EF4-FFF2-40B4-BE49-F238E27FC236}">
                <a16:creationId xmlns:a16="http://schemas.microsoft.com/office/drawing/2014/main" id="{D72952F4-11CD-641D-633C-EAD35EC69979}"/>
              </a:ext>
            </a:extLst>
          </p:cNvPr>
          <p:cNvSpPr>
            <a:spLocks noChangeShapeType="1"/>
          </p:cNvSpPr>
          <p:nvPr/>
        </p:nvSpPr>
        <p:spPr bwMode="auto">
          <a:xfrm>
            <a:off x="6875463" y="3379788"/>
            <a:ext cx="17526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8512" name="Line 16">
            <a:extLst>
              <a:ext uri="{FF2B5EF4-FFF2-40B4-BE49-F238E27FC236}">
                <a16:creationId xmlns:a16="http://schemas.microsoft.com/office/drawing/2014/main" id="{2B8F8BF7-2D70-DA4B-0536-5FA55022FF29}"/>
              </a:ext>
            </a:extLst>
          </p:cNvPr>
          <p:cNvSpPr>
            <a:spLocks noChangeShapeType="1"/>
          </p:cNvSpPr>
          <p:nvPr/>
        </p:nvSpPr>
        <p:spPr bwMode="auto">
          <a:xfrm flipH="1">
            <a:off x="2608263" y="2236788"/>
            <a:ext cx="1066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8513" name="Line 17">
            <a:extLst>
              <a:ext uri="{FF2B5EF4-FFF2-40B4-BE49-F238E27FC236}">
                <a16:creationId xmlns:a16="http://schemas.microsoft.com/office/drawing/2014/main" id="{755250B4-6F65-3DB4-004D-2A89BD1B54F6}"/>
              </a:ext>
            </a:extLst>
          </p:cNvPr>
          <p:cNvSpPr>
            <a:spLocks noChangeShapeType="1"/>
          </p:cNvSpPr>
          <p:nvPr/>
        </p:nvSpPr>
        <p:spPr bwMode="auto">
          <a:xfrm>
            <a:off x="4437063" y="2312988"/>
            <a:ext cx="838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8514" name="Line 18">
            <a:extLst>
              <a:ext uri="{FF2B5EF4-FFF2-40B4-BE49-F238E27FC236}">
                <a16:creationId xmlns:a16="http://schemas.microsoft.com/office/drawing/2014/main" id="{14A3CED5-C1EA-19E8-DD64-ECD3C3D1C639}"/>
              </a:ext>
            </a:extLst>
          </p:cNvPr>
          <p:cNvSpPr>
            <a:spLocks noChangeShapeType="1"/>
          </p:cNvSpPr>
          <p:nvPr/>
        </p:nvSpPr>
        <p:spPr bwMode="auto">
          <a:xfrm>
            <a:off x="4437063" y="2084388"/>
            <a:ext cx="3962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18515" name="Text Box 19">
            <a:extLst>
              <a:ext uri="{FF2B5EF4-FFF2-40B4-BE49-F238E27FC236}">
                <a16:creationId xmlns:a16="http://schemas.microsoft.com/office/drawing/2014/main" id="{6B6BEB9E-D5DB-664F-9430-968B34E7C474}"/>
              </a:ext>
            </a:extLst>
          </p:cNvPr>
          <p:cNvSpPr txBox="1">
            <a:spLocks noChangeArrowheads="1"/>
          </p:cNvSpPr>
          <p:nvPr/>
        </p:nvSpPr>
        <p:spPr bwMode="auto">
          <a:xfrm>
            <a:off x="3130550" y="4613275"/>
            <a:ext cx="555625"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hu-HU" sz="3200" b="0"/>
              <a:t>...</a:t>
            </a:r>
          </a:p>
        </p:txBody>
      </p:sp>
      <p:sp>
        <p:nvSpPr>
          <p:cNvPr id="618516" name="Text Box 20">
            <a:extLst>
              <a:ext uri="{FF2B5EF4-FFF2-40B4-BE49-F238E27FC236}">
                <a16:creationId xmlns:a16="http://schemas.microsoft.com/office/drawing/2014/main" id="{27EFC86D-E10E-776F-8322-2F9ACBA99A34}"/>
              </a:ext>
            </a:extLst>
          </p:cNvPr>
          <p:cNvSpPr txBox="1">
            <a:spLocks noChangeArrowheads="1"/>
          </p:cNvSpPr>
          <p:nvPr/>
        </p:nvSpPr>
        <p:spPr bwMode="auto">
          <a:xfrm>
            <a:off x="8170863" y="2693988"/>
            <a:ext cx="555625"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hu-HU" sz="3200" b="0"/>
              <a:t>...</a:t>
            </a:r>
          </a:p>
        </p:txBody>
      </p:sp>
      <p:sp>
        <p:nvSpPr>
          <p:cNvPr id="618517" name="Text Box 21">
            <a:extLst>
              <a:ext uri="{FF2B5EF4-FFF2-40B4-BE49-F238E27FC236}">
                <a16:creationId xmlns:a16="http://schemas.microsoft.com/office/drawing/2014/main" id="{EB89AF59-D99B-C237-5DC4-1369607DCC52}"/>
              </a:ext>
            </a:extLst>
          </p:cNvPr>
          <p:cNvSpPr txBox="1">
            <a:spLocks noChangeArrowheads="1"/>
          </p:cNvSpPr>
          <p:nvPr/>
        </p:nvSpPr>
        <p:spPr bwMode="auto">
          <a:xfrm>
            <a:off x="7789863" y="4522788"/>
            <a:ext cx="555625"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hu-HU" sz="3200" b="0"/>
              <a:t>...</a:t>
            </a:r>
          </a:p>
        </p:txBody>
      </p:sp>
      <p:sp>
        <p:nvSpPr>
          <p:cNvPr id="618518" name="Text Box 22">
            <a:extLst>
              <a:ext uri="{FF2B5EF4-FFF2-40B4-BE49-F238E27FC236}">
                <a16:creationId xmlns:a16="http://schemas.microsoft.com/office/drawing/2014/main" id="{0F2C9282-9C72-F192-B5C3-4B51B2C96130}"/>
              </a:ext>
            </a:extLst>
          </p:cNvPr>
          <p:cNvSpPr txBox="1">
            <a:spLocks noChangeArrowheads="1"/>
          </p:cNvSpPr>
          <p:nvPr/>
        </p:nvSpPr>
        <p:spPr bwMode="auto">
          <a:xfrm>
            <a:off x="244475" y="5778500"/>
            <a:ext cx="8582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1800">
                <a:solidFill>
                  <a:schemeClr val="accent2"/>
                </a:solidFill>
              </a:rPr>
              <a:t>C</a:t>
            </a:r>
            <a:r>
              <a:rPr lang="en-US" altLang="hu-HU" sz="1800">
                <a:solidFill>
                  <a:schemeClr val="accent2"/>
                </a:solidFill>
              </a:rPr>
              <a:t>sak egyféleképpen, a </a:t>
            </a:r>
            <a:r>
              <a:rPr lang="en-US" altLang="hu-HU" sz="1800">
                <a:solidFill>
                  <a:srgbClr val="FF0000"/>
                </a:solidFill>
              </a:rPr>
              <a:t>szülőkön keresztül lehet elérni</a:t>
            </a:r>
            <a:r>
              <a:rPr lang="en-US" altLang="hu-HU" sz="1800">
                <a:solidFill>
                  <a:schemeClr val="accent2"/>
                </a:solidFill>
              </a:rPr>
              <a:t> egy csomópontot.</a:t>
            </a:r>
            <a:r>
              <a:rPr lang="hu-HU" altLang="hu-HU" sz="1800">
                <a:solidFill>
                  <a:schemeClr val="accent2"/>
                </a:solidFill>
              </a:rPr>
              <a:t>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9522" name="Rectangle 2">
            <a:extLst>
              <a:ext uri="{FF2B5EF4-FFF2-40B4-BE49-F238E27FC236}">
                <a16:creationId xmlns:a16="http://schemas.microsoft.com/office/drawing/2014/main" id="{2C93141E-6016-E375-07A1-E1250F962D07}"/>
              </a:ext>
            </a:extLst>
          </p:cNvPr>
          <p:cNvSpPr>
            <a:spLocks noGrp="1" noChangeArrowheads="1"/>
          </p:cNvSpPr>
          <p:nvPr>
            <p:ph type="body" idx="1"/>
          </p:nvPr>
        </p:nvSpPr>
        <p:spPr>
          <a:xfrm>
            <a:off x="0" y="722313"/>
            <a:ext cx="8813800" cy="5595937"/>
          </a:xfrm>
        </p:spPr>
        <p:txBody>
          <a:bodyPr/>
          <a:lstStyle/>
          <a:p>
            <a:pPr>
              <a:lnSpc>
                <a:spcPct val="80000"/>
              </a:lnSpc>
            </a:pPr>
            <a:r>
              <a:rPr lang="hu-HU" altLang="hu-HU" sz="2800" b="1">
                <a:solidFill>
                  <a:srgbClr val="1A9A33"/>
                </a:solidFill>
                <a:latin typeface="Arial" panose="020B0604020202020204" pitchFamily="34" charset="0"/>
              </a:rPr>
              <a:t>A</a:t>
            </a:r>
            <a:r>
              <a:rPr lang="en-US" altLang="hu-HU" sz="2800" b="1">
                <a:solidFill>
                  <a:srgbClr val="1A9A33"/>
                </a:solidFill>
                <a:latin typeface="Arial" panose="020B0604020202020204" pitchFamily="34" charset="0"/>
              </a:rPr>
              <a:t> zárolható adategységek egy fa csúcsa</a:t>
            </a:r>
            <a:r>
              <a:rPr lang="hu-HU" altLang="hu-HU" sz="2800" b="1">
                <a:solidFill>
                  <a:srgbClr val="1A9A33"/>
                </a:solidFill>
                <a:latin typeface="Arial" panose="020B0604020202020204" pitchFamily="34" charset="0"/>
              </a:rPr>
              <a:t>i.</a:t>
            </a:r>
          </a:p>
          <a:p>
            <a:pPr>
              <a:lnSpc>
                <a:spcPct val="80000"/>
              </a:lnSpc>
              <a:buFontTx/>
              <a:buNone/>
            </a:pPr>
            <a:r>
              <a:rPr lang="hu-HU" altLang="hu-HU" sz="2800" b="1">
                <a:solidFill>
                  <a:srgbClr val="1A9A33"/>
                </a:solidFill>
                <a:latin typeface="Arial" panose="020B0604020202020204" pitchFamily="34" charset="0"/>
              </a:rPr>
              <a:t> </a:t>
            </a:r>
          </a:p>
          <a:p>
            <a:pPr>
              <a:lnSpc>
                <a:spcPct val="80000"/>
              </a:lnSpc>
            </a:pPr>
            <a:r>
              <a:rPr lang="en-US" altLang="hu-HU" sz="2800" b="1">
                <a:solidFill>
                  <a:schemeClr val="accent2"/>
                </a:solidFill>
                <a:latin typeface="Arial" panose="020B0604020202020204" pitchFamily="34" charset="0"/>
              </a:rPr>
              <a:t>Például a </a:t>
            </a:r>
            <a:r>
              <a:rPr lang="en-US" altLang="hu-HU" sz="2800" b="1">
                <a:solidFill>
                  <a:srgbClr val="FF0000"/>
                </a:solidFill>
                <a:latin typeface="Arial" panose="020B0604020202020204" pitchFamily="34" charset="0"/>
              </a:rPr>
              <a:t>B-fa</a:t>
            </a:r>
            <a:r>
              <a:rPr lang="en-US" altLang="hu-HU" sz="2800" b="1">
                <a:solidFill>
                  <a:schemeClr val="accent2"/>
                </a:solidFill>
                <a:latin typeface="Arial" panose="020B0604020202020204" pitchFamily="34" charset="0"/>
              </a:rPr>
              <a:t> esetén a levelekhez csak úgy juthatunk el, ha a gyökért</a:t>
            </a:r>
            <a:r>
              <a:rPr lang="hu-HU" altLang="hu-HU" sz="2800" b="1">
                <a:solidFill>
                  <a:schemeClr val="accent2"/>
                </a:solidFill>
                <a:latin typeface="Arial" panose="020B0604020202020204" pitchFamily="34" charset="0"/>
              </a:rPr>
              <a:t>ő</a:t>
            </a:r>
            <a:r>
              <a:rPr lang="en-US" altLang="hu-HU" sz="2800" b="1">
                <a:solidFill>
                  <a:schemeClr val="accent2"/>
                </a:solidFill>
                <a:latin typeface="Arial" panose="020B0604020202020204" pitchFamily="34" charset="0"/>
              </a:rPr>
              <a:t>l indulva végigjárunk</a:t>
            </a:r>
            <a:r>
              <a:rPr lang="hu-HU" altLang="hu-HU" sz="2800" b="1">
                <a:solidFill>
                  <a:schemeClr val="accent2"/>
                </a:solidFill>
                <a:latin typeface="Arial" panose="020B0604020202020204" pitchFamily="34" charset="0"/>
              </a:rPr>
              <a:t> </a:t>
            </a:r>
            <a:r>
              <a:rPr lang="en-US" altLang="hu-HU" sz="2800" b="1">
                <a:solidFill>
                  <a:schemeClr val="accent2"/>
                </a:solidFill>
                <a:latin typeface="Arial" panose="020B0604020202020204" pitchFamily="34" charset="0"/>
              </a:rPr>
              <a:t>egy lefele vezet</a:t>
            </a:r>
            <a:r>
              <a:rPr lang="hu-HU" altLang="hu-HU" sz="2800" b="1">
                <a:solidFill>
                  <a:schemeClr val="accent2"/>
                </a:solidFill>
                <a:latin typeface="Arial" panose="020B0604020202020204" pitchFamily="34" charset="0"/>
              </a:rPr>
              <a:t>ő</a:t>
            </a:r>
            <a:r>
              <a:rPr lang="en-US" altLang="hu-HU" sz="2800" b="1">
                <a:solidFill>
                  <a:schemeClr val="accent2"/>
                </a:solidFill>
                <a:latin typeface="Arial" panose="020B0604020202020204" pitchFamily="34" charset="0"/>
              </a:rPr>
              <a:t> utat. Ahhoz, hogy beolvashassuk azt a levelet, ami nekünk kell, el</a:t>
            </a:r>
            <a:r>
              <a:rPr lang="hu-HU" altLang="hu-HU" sz="2800" b="1">
                <a:solidFill>
                  <a:schemeClr val="accent2"/>
                </a:solidFill>
                <a:latin typeface="Arial" panose="020B0604020202020204" pitchFamily="34" charset="0"/>
              </a:rPr>
              <a:t>ő</a:t>
            </a:r>
            <a:r>
              <a:rPr lang="en-US" altLang="hu-HU" sz="2800" b="1">
                <a:solidFill>
                  <a:schemeClr val="accent2"/>
                </a:solidFill>
                <a:latin typeface="Arial" panose="020B0604020202020204" pitchFamily="34" charset="0"/>
              </a:rPr>
              <a:t>tte be</a:t>
            </a:r>
            <a:r>
              <a:rPr lang="hu-HU" altLang="hu-HU" sz="2800" b="1">
                <a:solidFill>
                  <a:schemeClr val="accent2"/>
                </a:solidFill>
                <a:latin typeface="Arial" panose="020B0604020202020204" pitchFamily="34" charset="0"/>
              </a:rPr>
              <a:t> </a:t>
            </a:r>
            <a:r>
              <a:rPr lang="en-US" altLang="hu-HU" sz="2800" b="1">
                <a:solidFill>
                  <a:schemeClr val="accent2"/>
                </a:solidFill>
                <a:latin typeface="Arial" panose="020B0604020202020204" pitchFamily="34" charset="0"/>
              </a:rPr>
              <a:t>kell olvasnunk az összes felmen</a:t>
            </a:r>
            <a:r>
              <a:rPr lang="hu-HU" altLang="hu-HU" sz="2800" b="1">
                <a:solidFill>
                  <a:schemeClr val="accent2"/>
                </a:solidFill>
                <a:latin typeface="Arial" panose="020B0604020202020204" pitchFamily="34" charset="0"/>
              </a:rPr>
              <a:t>ő</a:t>
            </a:r>
            <a:r>
              <a:rPr lang="en-US" altLang="hu-HU" sz="2800" b="1">
                <a:solidFill>
                  <a:schemeClr val="accent2"/>
                </a:solidFill>
                <a:latin typeface="Arial" panose="020B0604020202020204" pitchFamily="34" charset="0"/>
              </a:rPr>
              <a:t>jét (és ha csúcs</a:t>
            </a:r>
            <a:r>
              <a:rPr lang="hu-HU" altLang="hu-HU" sz="2800" b="1">
                <a:solidFill>
                  <a:schemeClr val="accent2"/>
                </a:solidFill>
                <a:latin typeface="Arial" panose="020B0604020202020204" pitchFamily="34" charset="0"/>
              </a:rPr>
              <a:t>ok ketté</a:t>
            </a:r>
            <a:r>
              <a:rPr lang="en-US" altLang="hu-HU" sz="2800" b="1">
                <a:solidFill>
                  <a:schemeClr val="accent2"/>
                </a:solidFill>
                <a:latin typeface="Arial" panose="020B0604020202020204" pitchFamily="34" charset="0"/>
              </a:rPr>
              <a:t>vágás</a:t>
            </a:r>
            <a:r>
              <a:rPr lang="hu-HU" altLang="hu-HU" sz="2800" b="1">
                <a:solidFill>
                  <a:schemeClr val="accent2"/>
                </a:solidFill>
                <a:latin typeface="Arial" panose="020B0604020202020204" pitchFamily="34" charset="0"/>
              </a:rPr>
              <a:t>a</a:t>
            </a:r>
            <a:r>
              <a:rPr lang="en-US" altLang="hu-HU" sz="2800" b="1">
                <a:solidFill>
                  <a:schemeClr val="accent2"/>
                </a:solidFill>
                <a:latin typeface="Arial" panose="020B0604020202020204" pitchFamily="34" charset="0"/>
              </a:rPr>
              <a:t> vagy csúcs</a:t>
            </a:r>
            <a:r>
              <a:rPr lang="hu-HU" altLang="hu-HU" sz="2800" b="1">
                <a:solidFill>
                  <a:schemeClr val="accent2"/>
                </a:solidFill>
                <a:latin typeface="Arial" panose="020B0604020202020204" pitchFamily="34" charset="0"/>
              </a:rPr>
              <a:t>ok </a:t>
            </a:r>
            <a:r>
              <a:rPr lang="en-US" altLang="hu-HU" sz="2800" b="1">
                <a:solidFill>
                  <a:schemeClr val="accent2"/>
                </a:solidFill>
                <a:latin typeface="Arial" panose="020B0604020202020204" pitchFamily="34" charset="0"/>
              </a:rPr>
              <a:t>összevonás</a:t>
            </a:r>
            <a:r>
              <a:rPr lang="hu-HU" altLang="hu-HU" sz="2800" b="1">
                <a:solidFill>
                  <a:schemeClr val="accent2"/>
                </a:solidFill>
                <a:latin typeface="Arial" panose="020B0604020202020204" pitchFamily="34" charset="0"/>
              </a:rPr>
              <a:t>a</a:t>
            </a:r>
            <a:r>
              <a:rPr lang="en-US" altLang="hu-HU" sz="2800" b="1">
                <a:solidFill>
                  <a:schemeClr val="accent2"/>
                </a:solidFill>
                <a:latin typeface="Arial" panose="020B0604020202020204" pitchFamily="34" charset="0"/>
              </a:rPr>
              <a:t> úgy kívánja,</a:t>
            </a:r>
            <a:r>
              <a:rPr lang="hu-HU" altLang="hu-HU" sz="2800" b="1">
                <a:solidFill>
                  <a:schemeClr val="accent2"/>
                </a:solidFill>
                <a:latin typeface="Arial" panose="020B0604020202020204" pitchFamily="34" charset="0"/>
              </a:rPr>
              <a:t> </a:t>
            </a:r>
            <a:r>
              <a:rPr lang="en-US" altLang="hu-HU" sz="2800" b="1">
                <a:solidFill>
                  <a:schemeClr val="accent2"/>
                </a:solidFill>
                <a:latin typeface="Arial" panose="020B0604020202020204" pitchFamily="34" charset="0"/>
              </a:rPr>
              <a:t>írnunk is kell </a:t>
            </a:r>
            <a:r>
              <a:rPr lang="hu-HU" altLang="hu-HU" sz="2800" b="1">
                <a:solidFill>
                  <a:schemeClr val="accent2"/>
                </a:solidFill>
                <a:latin typeface="Arial" panose="020B0604020202020204" pitchFamily="34" charset="0"/>
              </a:rPr>
              <a:t>ő</a:t>
            </a:r>
            <a:r>
              <a:rPr lang="en-US" altLang="hu-HU" sz="2800" b="1">
                <a:solidFill>
                  <a:schemeClr val="accent2"/>
                </a:solidFill>
                <a:latin typeface="Arial" panose="020B0604020202020204" pitchFamily="34" charset="0"/>
              </a:rPr>
              <a:t>ket).</a:t>
            </a:r>
            <a:endParaRPr lang="hu-HU" altLang="hu-HU" sz="2800" b="1">
              <a:solidFill>
                <a:schemeClr val="accent2"/>
              </a:solidFill>
              <a:latin typeface="Arial" panose="020B0604020202020204" pitchFamily="34" charset="0"/>
            </a:endParaRPr>
          </a:p>
          <a:p>
            <a:pPr>
              <a:lnSpc>
                <a:spcPct val="80000"/>
              </a:lnSpc>
            </a:pPr>
            <a:endParaRPr lang="hu-HU" altLang="hu-HU" sz="2800" b="1">
              <a:solidFill>
                <a:schemeClr val="accent2"/>
              </a:solidFill>
              <a:latin typeface="Arial" panose="020B0604020202020204" pitchFamily="34" charset="0"/>
            </a:endParaRPr>
          </a:p>
          <a:p>
            <a:pPr>
              <a:lnSpc>
                <a:spcPct val="80000"/>
              </a:lnSpc>
            </a:pPr>
            <a:r>
              <a:rPr lang="en-US" altLang="hu-HU" sz="2800" b="1">
                <a:solidFill>
                  <a:srgbClr val="F300CD"/>
                </a:solidFill>
                <a:latin typeface="Arial" panose="020B0604020202020204" pitchFamily="34" charset="0"/>
              </a:rPr>
              <a:t>Ilyenkor a szokásos technikák mennek ugyan, de nagyon el</a:t>
            </a:r>
            <a:r>
              <a:rPr lang="hu-HU" altLang="hu-HU" sz="2800" b="1">
                <a:solidFill>
                  <a:srgbClr val="F300CD"/>
                </a:solidFill>
                <a:latin typeface="Arial" panose="020B0604020202020204" pitchFamily="34" charset="0"/>
              </a:rPr>
              <a:t>ő</a:t>
            </a:r>
            <a:r>
              <a:rPr lang="en-US" altLang="hu-HU" sz="2800" b="1">
                <a:solidFill>
                  <a:srgbClr val="F300CD"/>
                </a:solidFill>
                <a:latin typeface="Arial" panose="020B0604020202020204" pitchFamily="34" charset="0"/>
              </a:rPr>
              <a:t>nytelenek lehetnek. Például a</a:t>
            </a:r>
            <a:r>
              <a:rPr lang="hu-HU" altLang="hu-HU" sz="2800" b="1">
                <a:solidFill>
                  <a:srgbClr val="F300CD"/>
                </a:solidFill>
                <a:latin typeface="Arial" panose="020B0604020202020204" pitchFamily="34" charset="0"/>
              </a:rPr>
              <a:t> </a:t>
            </a:r>
            <a:r>
              <a:rPr lang="en-US" altLang="hu-HU" sz="2800" b="1">
                <a:solidFill>
                  <a:srgbClr val="FF0000"/>
                </a:solidFill>
                <a:latin typeface="Arial" panose="020B0604020202020204" pitchFamily="34" charset="0"/>
              </a:rPr>
              <a:t>2PL esetén</a:t>
            </a:r>
            <a:r>
              <a:rPr lang="en-US" altLang="hu-HU" sz="2800" b="1">
                <a:solidFill>
                  <a:srgbClr val="F300CD"/>
                </a:solidFill>
                <a:latin typeface="Arial" panose="020B0604020202020204" pitchFamily="34" charset="0"/>
              </a:rPr>
              <a:t> egész </a:t>
            </a:r>
            <a:r>
              <a:rPr lang="en-US" altLang="hu-HU" sz="2800" b="1">
                <a:solidFill>
                  <a:srgbClr val="FF0000"/>
                </a:solidFill>
                <a:latin typeface="Arial" panose="020B0604020202020204" pitchFamily="34" charset="0"/>
              </a:rPr>
              <a:t>addig kell tartani a zárat a</a:t>
            </a:r>
            <a:r>
              <a:rPr lang="hu-HU" altLang="hu-HU" sz="2800" b="1">
                <a:solidFill>
                  <a:srgbClr val="FF0000"/>
                </a:solidFill>
                <a:latin typeface="Arial" panose="020B0604020202020204" pitchFamily="34" charset="0"/>
              </a:rPr>
              <a:t> </a:t>
            </a:r>
            <a:r>
              <a:rPr lang="en-US" altLang="hu-HU" sz="2800" b="1">
                <a:solidFill>
                  <a:srgbClr val="FF0000"/>
                </a:solidFill>
                <a:latin typeface="Arial" panose="020B0604020202020204" pitchFamily="34" charset="0"/>
              </a:rPr>
              <a:t>gyökéren, amíg le nem értünk a levélhez</a:t>
            </a:r>
            <a:r>
              <a:rPr lang="en-US" altLang="hu-HU" sz="2800" b="1">
                <a:solidFill>
                  <a:srgbClr val="F300CD"/>
                </a:solidFill>
                <a:latin typeface="Arial" panose="020B0604020202020204" pitchFamily="34" charset="0"/>
              </a:rPr>
              <a:t>, ami</a:t>
            </a:r>
            <a:r>
              <a:rPr lang="hu-HU" altLang="hu-HU" sz="2800" b="1">
                <a:solidFill>
                  <a:srgbClr val="F300CD"/>
                </a:solidFill>
                <a:latin typeface="Arial" panose="020B0604020202020204" pitchFamily="34" charset="0"/>
              </a:rPr>
              <a:t> </a:t>
            </a:r>
            <a:r>
              <a:rPr lang="en-US" altLang="hu-HU" sz="2800" b="1">
                <a:solidFill>
                  <a:srgbClr val="F300CD"/>
                </a:solidFill>
                <a:latin typeface="Arial" panose="020B0604020202020204" pitchFamily="34" charset="0"/>
              </a:rPr>
              <a:t>indokolatlanul sok várakozáshoz vezet.</a:t>
            </a:r>
            <a:r>
              <a:rPr lang="hu-HU" altLang="hu-HU" sz="2800" b="1">
                <a:solidFill>
                  <a:srgbClr val="F300CD"/>
                </a:solidFill>
                <a:latin typeface="Arial" panose="020B0604020202020204" pitchFamily="34" charset="0"/>
              </a:rPr>
              <a:t> </a:t>
            </a:r>
            <a:endParaRPr lang="en-US" altLang="hu-HU" sz="2800" b="1"/>
          </a:p>
        </p:txBody>
      </p:sp>
      <p:sp>
        <p:nvSpPr>
          <p:cNvPr id="619523" name="Text Box 3">
            <a:extLst>
              <a:ext uri="{FF2B5EF4-FFF2-40B4-BE49-F238E27FC236}">
                <a16:creationId xmlns:a16="http://schemas.microsoft.com/office/drawing/2014/main" id="{84406538-E3E3-FDBF-6308-CBA9E164BA1C}"/>
              </a:ext>
            </a:extLst>
          </p:cNvPr>
          <p:cNvSpPr txBox="1">
            <a:spLocks noChangeArrowheads="1"/>
          </p:cNvSpPr>
          <p:nvPr/>
        </p:nvSpPr>
        <p:spPr bwMode="auto">
          <a:xfrm>
            <a:off x="633413" y="255588"/>
            <a:ext cx="78279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Faprotokoll</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9762" name="Rectangle 2">
            <a:extLst>
              <a:ext uri="{FF2B5EF4-FFF2-40B4-BE49-F238E27FC236}">
                <a16:creationId xmlns:a16="http://schemas.microsoft.com/office/drawing/2014/main" id="{60D419F2-68B6-9605-A886-3259F538E339}"/>
              </a:ext>
            </a:extLst>
          </p:cNvPr>
          <p:cNvSpPr>
            <a:spLocks noGrp="1" noChangeArrowheads="1"/>
          </p:cNvSpPr>
          <p:nvPr>
            <p:ph type="body" idx="1"/>
          </p:nvPr>
        </p:nvSpPr>
        <p:spPr>
          <a:xfrm>
            <a:off x="0" y="588963"/>
            <a:ext cx="9144000" cy="6094412"/>
          </a:xfrm>
        </p:spPr>
        <p:txBody>
          <a:bodyPr/>
          <a:lstStyle/>
          <a:p>
            <a:pPr algn="just">
              <a:lnSpc>
                <a:spcPct val="80000"/>
              </a:lnSpc>
            </a:pPr>
            <a:r>
              <a:rPr lang="hu-HU" altLang="hu-HU" sz="1800" b="1">
                <a:solidFill>
                  <a:srgbClr val="FF0000"/>
                </a:solidFill>
              </a:rPr>
              <a:t>Az esetek többségében egy B‑fa gyökér csomópontját nem kell átírni,</a:t>
            </a:r>
            <a:r>
              <a:rPr lang="hu-HU" altLang="hu-HU" sz="1800" b="1"/>
              <a:t> még akkor sem, ha a tranzakció beszúr vagy töröl egy sort. </a:t>
            </a:r>
          </a:p>
          <a:p>
            <a:pPr algn="just">
              <a:lnSpc>
                <a:spcPct val="80000"/>
              </a:lnSpc>
            </a:pPr>
            <a:endParaRPr lang="hu-HU" altLang="hu-HU" sz="1800" b="1"/>
          </a:p>
          <a:p>
            <a:pPr algn="just">
              <a:lnSpc>
                <a:spcPct val="80000"/>
              </a:lnSpc>
            </a:pPr>
            <a:r>
              <a:rPr lang="hu-HU" altLang="hu-HU" sz="1800" b="1"/>
              <a:t>Például ha a tranzakció </a:t>
            </a:r>
            <a:r>
              <a:rPr lang="hu-HU" altLang="hu-HU" sz="1800" b="1">
                <a:solidFill>
                  <a:schemeClr val="accent2"/>
                </a:solidFill>
              </a:rPr>
              <a:t>beszúr egy sort</a:t>
            </a:r>
            <a:r>
              <a:rPr lang="hu-HU" altLang="hu-HU" sz="1800" b="1"/>
              <a:t>, de a gyökérnek az a gyereke, amelyhez hozzáférünk, </a:t>
            </a:r>
            <a:r>
              <a:rPr lang="hu-HU" altLang="hu-HU" sz="1800" b="1">
                <a:solidFill>
                  <a:schemeClr val="accent2"/>
                </a:solidFill>
              </a:rPr>
              <a:t>nincs teljesen tele</a:t>
            </a:r>
            <a:r>
              <a:rPr lang="hu-HU" altLang="hu-HU" sz="1800" b="1"/>
              <a:t>, akkor tudjuk, hogy a beszúrás </a:t>
            </a:r>
            <a:r>
              <a:rPr lang="hu-HU" altLang="hu-HU" sz="1800" b="1">
                <a:solidFill>
                  <a:srgbClr val="CC00CC"/>
                </a:solidFill>
              </a:rPr>
              <a:t>nem gyűrűzik fel a gyökérig</a:t>
            </a:r>
            <a:r>
              <a:rPr lang="hu-HU" altLang="hu-HU" sz="1800" b="1"/>
              <a:t>. </a:t>
            </a:r>
          </a:p>
          <a:p>
            <a:pPr algn="just">
              <a:lnSpc>
                <a:spcPct val="80000"/>
              </a:lnSpc>
            </a:pPr>
            <a:endParaRPr lang="hu-HU" altLang="hu-HU" sz="1800" b="1"/>
          </a:p>
          <a:p>
            <a:pPr algn="just">
              <a:lnSpc>
                <a:spcPct val="80000"/>
              </a:lnSpc>
            </a:pPr>
            <a:r>
              <a:rPr lang="hu-HU" altLang="hu-HU" sz="1800" b="1"/>
              <a:t>Hasonlóan, ha a tranzakció </a:t>
            </a:r>
            <a:r>
              <a:rPr lang="hu-HU" altLang="hu-HU" sz="1800" b="1">
                <a:solidFill>
                  <a:srgbClr val="008000"/>
                </a:solidFill>
              </a:rPr>
              <a:t>egyetlen sort töröl</a:t>
            </a:r>
            <a:r>
              <a:rPr lang="hu-HU" altLang="hu-HU" sz="1800" b="1"/>
              <a:t>, és a gyökérnek abban a gyerekében, amelyhez hozzáfértünk, a </a:t>
            </a:r>
            <a:r>
              <a:rPr lang="hu-HU" altLang="hu-HU" sz="1800" b="1">
                <a:solidFill>
                  <a:srgbClr val="008000"/>
                </a:solidFill>
              </a:rPr>
              <a:t>minimálisnál több kulcs és mutató</a:t>
            </a:r>
            <a:r>
              <a:rPr lang="hu-HU" altLang="hu-HU" sz="1800" b="1"/>
              <a:t> van, akkor biztosak lehetünk abban, hogy a </a:t>
            </a:r>
            <a:r>
              <a:rPr lang="hu-HU" altLang="hu-HU" sz="1800" b="1">
                <a:solidFill>
                  <a:srgbClr val="CC00CC"/>
                </a:solidFill>
              </a:rPr>
              <a:t>gyökér nem változik meg</a:t>
            </a:r>
            <a:r>
              <a:rPr lang="hu-HU" altLang="hu-HU" sz="1800" b="1"/>
              <a:t>.</a:t>
            </a:r>
          </a:p>
          <a:p>
            <a:pPr algn="just">
              <a:lnSpc>
                <a:spcPct val="80000"/>
              </a:lnSpc>
            </a:pPr>
            <a:endParaRPr lang="hu-HU" altLang="hu-HU" sz="1800" b="1"/>
          </a:p>
          <a:p>
            <a:pPr algn="just">
              <a:lnSpc>
                <a:spcPct val="80000"/>
              </a:lnSpc>
            </a:pPr>
            <a:r>
              <a:rPr lang="hu-HU" altLang="hu-HU" sz="1800" b="1">
                <a:solidFill>
                  <a:srgbClr val="FF0000"/>
                </a:solidFill>
              </a:rPr>
              <a:t>Ha a tranzakció látja, hogy a gyökér biztosan nem változik meg, azonnal szeretnénk feloldani a gyökéren a zárat. </a:t>
            </a:r>
          </a:p>
          <a:p>
            <a:pPr algn="just">
              <a:lnSpc>
                <a:spcPct val="80000"/>
              </a:lnSpc>
            </a:pPr>
            <a:endParaRPr lang="hu-HU" altLang="hu-HU" sz="1800" b="1">
              <a:solidFill>
                <a:srgbClr val="FF0000"/>
              </a:solidFill>
            </a:endParaRPr>
          </a:p>
          <a:p>
            <a:pPr algn="just">
              <a:lnSpc>
                <a:spcPct val="80000"/>
              </a:lnSpc>
            </a:pPr>
            <a:r>
              <a:rPr lang="hu-HU" altLang="hu-HU" sz="1800" b="1">
                <a:solidFill>
                  <a:srgbClr val="FF0000"/>
                </a:solidFill>
              </a:rPr>
              <a:t>Ugyanezt alkalmazhatjuk a B‑fa bármely belső csomópontjának a zárolására is. </a:t>
            </a:r>
          </a:p>
          <a:p>
            <a:pPr algn="just">
              <a:lnSpc>
                <a:spcPct val="80000"/>
              </a:lnSpc>
            </a:pPr>
            <a:endParaRPr lang="hu-HU" altLang="hu-HU" sz="1800" b="1">
              <a:solidFill>
                <a:srgbClr val="FF0000"/>
              </a:solidFill>
            </a:endParaRPr>
          </a:p>
          <a:p>
            <a:pPr algn="just">
              <a:lnSpc>
                <a:spcPct val="80000"/>
              </a:lnSpc>
            </a:pPr>
            <a:r>
              <a:rPr lang="hu-HU" altLang="hu-HU" sz="1800" b="1">
                <a:solidFill>
                  <a:schemeClr val="accent2"/>
                </a:solidFill>
              </a:rPr>
              <a:t>A gyökéren lévő zárolás korai feloldása ellentmond a 2PL-nek</a:t>
            </a:r>
            <a:r>
              <a:rPr lang="hu-HU" altLang="hu-HU" sz="1800" b="1"/>
              <a:t>, így nem lehetünk biztosak abban, hogy a B‑fához hozzáférő tranzakcióknak az ütemezése sorba rendezhető lesz. </a:t>
            </a:r>
          </a:p>
          <a:p>
            <a:pPr algn="just">
              <a:lnSpc>
                <a:spcPct val="80000"/>
              </a:lnSpc>
            </a:pPr>
            <a:endParaRPr lang="hu-HU" altLang="hu-HU" sz="1800" b="1"/>
          </a:p>
          <a:p>
            <a:pPr algn="just">
              <a:lnSpc>
                <a:spcPct val="80000"/>
              </a:lnSpc>
            </a:pPr>
            <a:r>
              <a:rPr lang="hu-HU" altLang="hu-HU" sz="1800" b="1"/>
              <a:t>A megoldás egy speciális protokoll a fa struktúrájú adatokhoz hozzáférő tranzakciók részére. A protokoll azt a tényt használja, hogy az elemekhez való hozzáférés lefelé halad a fán a sorbarendezhetőség biztosítása érdekében.</a:t>
            </a:r>
            <a:endParaRPr lang="en-US" altLang="hu-HU" sz="1800" b="1"/>
          </a:p>
        </p:txBody>
      </p:sp>
      <p:sp>
        <p:nvSpPr>
          <p:cNvPr id="629763" name="Text Box 3">
            <a:extLst>
              <a:ext uri="{FF2B5EF4-FFF2-40B4-BE49-F238E27FC236}">
                <a16:creationId xmlns:a16="http://schemas.microsoft.com/office/drawing/2014/main" id="{AB9F45B7-8057-B089-7800-D26134895601}"/>
              </a:ext>
            </a:extLst>
          </p:cNvPr>
          <p:cNvSpPr txBox="1">
            <a:spLocks noChangeArrowheads="1"/>
          </p:cNvSpPr>
          <p:nvPr/>
        </p:nvSpPr>
        <p:spPr bwMode="auto">
          <a:xfrm>
            <a:off x="633413" y="255588"/>
            <a:ext cx="771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1800"/>
              <a:t>Faprotokoll</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1570" name="Rectangle 2">
            <a:extLst>
              <a:ext uri="{FF2B5EF4-FFF2-40B4-BE49-F238E27FC236}">
                <a16:creationId xmlns:a16="http://schemas.microsoft.com/office/drawing/2014/main" id="{24C68EED-CFC7-9F75-1558-7620530AB4EB}"/>
              </a:ext>
            </a:extLst>
          </p:cNvPr>
          <p:cNvSpPr>
            <a:spLocks noGrp="1" noChangeArrowheads="1"/>
          </p:cNvSpPr>
          <p:nvPr>
            <p:ph type="body" idx="1"/>
          </p:nvPr>
        </p:nvSpPr>
        <p:spPr>
          <a:xfrm>
            <a:off x="569913" y="455613"/>
            <a:ext cx="7772400" cy="452437"/>
          </a:xfrm>
        </p:spPr>
        <p:txBody>
          <a:bodyPr/>
          <a:lstStyle/>
          <a:p>
            <a:pPr algn="ctr">
              <a:lnSpc>
                <a:spcPct val="80000"/>
              </a:lnSpc>
              <a:buFontTx/>
              <a:buNone/>
            </a:pPr>
            <a:r>
              <a:rPr lang="hu-HU" altLang="hu-HU" sz="2800" b="1">
                <a:solidFill>
                  <a:srgbClr val="008000"/>
                </a:solidFill>
              </a:rPr>
              <a:t>Példa</a:t>
            </a:r>
            <a:endParaRPr lang="en-US" altLang="hu-HU" sz="2800" b="1">
              <a:solidFill>
                <a:srgbClr val="008000"/>
              </a:solidFill>
            </a:endParaRPr>
          </a:p>
        </p:txBody>
      </p:sp>
      <p:sp>
        <p:nvSpPr>
          <p:cNvPr id="621571" name="Oval 3">
            <a:extLst>
              <a:ext uri="{FF2B5EF4-FFF2-40B4-BE49-F238E27FC236}">
                <a16:creationId xmlns:a16="http://schemas.microsoft.com/office/drawing/2014/main" id="{B2634DEB-7F3B-8A86-5524-7A46EE9E6E19}"/>
              </a:ext>
            </a:extLst>
          </p:cNvPr>
          <p:cNvSpPr>
            <a:spLocks noChangeArrowheads="1"/>
          </p:cNvSpPr>
          <p:nvPr/>
        </p:nvSpPr>
        <p:spPr bwMode="auto">
          <a:xfrm>
            <a:off x="4911725" y="1814513"/>
            <a:ext cx="609600" cy="5334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2400" b="0">
                <a:latin typeface="Times New Roman" panose="02020603050405020304" pitchFamily="18" charset="0"/>
              </a:rPr>
              <a:t>A</a:t>
            </a:r>
          </a:p>
        </p:txBody>
      </p:sp>
      <p:sp>
        <p:nvSpPr>
          <p:cNvPr id="621572" name="Oval 4">
            <a:extLst>
              <a:ext uri="{FF2B5EF4-FFF2-40B4-BE49-F238E27FC236}">
                <a16:creationId xmlns:a16="http://schemas.microsoft.com/office/drawing/2014/main" id="{A6F72E52-1561-AA0D-35B4-61D2FEC9711C}"/>
              </a:ext>
            </a:extLst>
          </p:cNvPr>
          <p:cNvSpPr>
            <a:spLocks noChangeArrowheads="1"/>
          </p:cNvSpPr>
          <p:nvPr/>
        </p:nvSpPr>
        <p:spPr bwMode="auto">
          <a:xfrm>
            <a:off x="3997325" y="2576513"/>
            <a:ext cx="609600" cy="5334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2400" b="0">
                <a:latin typeface="Times New Roman" panose="02020603050405020304" pitchFamily="18" charset="0"/>
              </a:rPr>
              <a:t>B</a:t>
            </a:r>
          </a:p>
        </p:txBody>
      </p:sp>
      <p:sp>
        <p:nvSpPr>
          <p:cNvPr id="621573" name="Oval 5">
            <a:extLst>
              <a:ext uri="{FF2B5EF4-FFF2-40B4-BE49-F238E27FC236}">
                <a16:creationId xmlns:a16="http://schemas.microsoft.com/office/drawing/2014/main" id="{1C448287-A2EC-5907-7E81-8979BB1D8084}"/>
              </a:ext>
            </a:extLst>
          </p:cNvPr>
          <p:cNvSpPr>
            <a:spLocks noChangeArrowheads="1"/>
          </p:cNvSpPr>
          <p:nvPr/>
        </p:nvSpPr>
        <p:spPr bwMode="auto">
          <a:xfrm>
            <a:off x="5749925" y="2652713"/>
            <a:ext cx="609600" cy="5334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2400" b="0">
                <a:latin typeface="Times New Roman" panose="02020603050405020304" pitchFamily="18" charset="0"/>
              </a:rPr>
              <a:t>C</a:t>
            </a:r>
          </a:p>
        </p:txBody>
      </p:sp>
      <p:sp>
        <p:nvSpPr>
          <p:cNvPr id="621574" name="Oval 6">
            <a:extLst>
              <a:ext uri="{FF2B5EF4-FFF2-40B4-BE49-F238E27FC236}">
                <a16:creationId xmlns:a16="http://schemas.microsoft.com/office/drawing/2014/main" id="{C3A2C08D-2A30-4E4C-790F-3D75CF4A0B83}"/>
              </a:ext>
            </a:extLst>
          </p:cNvPr>
          <p:cNvSpPr>
            <a:spLocks noChangeArrowheads="1"/>
          </p:cNvSpPr>
          <p:nvPr/>
        </p:nvSpPr>
        <p:spPr bwMode="auto">
          <a:xfrm>
            <a:off x="3006725" y="3414713"/>
            <a:ext cx="609600" cy="5334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2400" b="0">
                <a:latin typeface="Times New Roman" panose="02020603050405020304" pitchFamily="18" charset="0"/>
              </a:rPr>
              <a:t>D</a:t>
            </a:r>
          </a:p>
        </p:txBody>
      </p:sp>
      <p:sp>
        <p:nvSpPr>
          <p:cNvPr id="621575" name="Oval 7">
            <a:extLst>
              <a:ext uri="{FF2B5EF4-FFF2-40B4-BE49-F238E27FC236}">
                <a16:creationId xmlns:a16="http://schemas.microsoft.com/office/drawing/2014/main" id="{A26A93B6-7AE0-E076-5518-C1AAB38A4B53}"/>
              </a:ext>
            </a:extLst>
          </p:cNvPr>
          <p:cNvSpPr>
            <a:spLocks noChangeArrowheads="1"/>
          </p:cNvSpPr>
          <p:nvPr/>
        </p:nvSpPr>
        <p:spPr bwMode="auto">
          <a:xfrm>
            <a:off x="2092325" y="4329113"/>
            <a:ext cx="609600" cy="5334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2400" b="0">
                <a:latin typeface="Times New Roman" panose="02020603050405020304" pitchFamily="18" charset="0"/>
              </a:rPr>
              <a:t>E</a:t>
            </a:r>
          </a:p>
        </p:txBody>
      </p:sp>
      <p:sp>
        <p:nvSpPr>
          <p:cNvPr id="621576" name="Oval 8">
            <a:extLst>
              <a:ext uri="{FF2B5EF4-FFF2-40B4-BE49-F238E27FC236}">
                <a16:creationId xmlns:a16="http://schemas.microsoft.com/office/drawing/2014/main" id="{051E1F49-CD3A-51A2-7C70-E78C257E7A56}"/>
              </a:ext>
            </a:extLst>
          </p:cNvPr>
          <p:cNvSpPr>
            <a:spLocks noChangeArrowheads="1"/>
          </p:cNvSpPr>
          <p:nvPr/>
        </p:nvSpPr>
        <p:spPr bwMode="auto">
          <a:xfrm>
            <a:off x="3997325" y="4329113"/>
            <a:ext cx="609600" cy="5334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2400" b="0">
                <a:latin typeface="Times New Roman" panose="02020603050405020304" pitchFamily="18" charset="0"/>
              </a:rPr>
              <a:t>F</a:t>
            </a:r>
          </a:p>
        </p:txBody>
      </p:sp>
      <p:sp>
        <p:nvSpPr>
          <p:cNvPr id="621577" name="Line 9">
            <a:extLst>
              <a:ext uri="{FF2B5EF4-FFF2-40B4-BE49-F238E27FC236}">
                <a16:creationId xmlns:a16="http://schemas.microsoft.com/office/drawing/2014/main" id="{FBD7603A-CB4B-95A1-E91F-F3D3F34DFF81}"/>
              </a:ext>
            </a:extLst>
          </p:cNvPr>
          <p:cNvSpPr>
            <a:spLocks noChangeShapeType="1"/>
          </p:cNvSpPr>
          <p:nvPr/>
        </p:nvSpPr>
        <p:spPr bwMode="auto">
          <a:xfrm flipH="1">
            <a:off x="4511675" y="2271713"/>
            <a:ext cx="476250" cy="411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1578" name="Line 10">
            <a:extLst>
              <a:ext uri="{FF2B5EF4-FFF2-40B4-BE49-F238E27FC236}">
                <a16:creationId xmlns:a16="http://schemas.microsoft.com/office/drawing/2014/main" id="{9F75A909-7E3E-CE3B-3EBB-405781304120}"/>
              </a:ext>
            </a:extLst>
          </p:cNvPr>
          <p:cNvSpPr>
            <a:spLocks noChangeShapeType="1"/>
          </p:cNvSpPr>
          <p:nvPr/>
        </p:nvSpPr>
        <p:spPr bwMode="auto">
          <a:xfrm flipH="1">
            <a:off x="3540125" y="3033713"/>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1579" name="Line 11">
            <a:extLst>
              <a:ext uri="{FF2B5EF4-FFF2-40B4-BE49-F238E27FC236}">
                <a16:creationId xmlns:a16="http://schemas.microsoft.com/office/drawing/2014/main" id="{25009AAF-CD36-6355-F799-A298F31E41B6}"/>
              </a:ext>
            </a:extLst>
          </p:cNvPr>
          <p:cNvSpPr>
            <a:spLocks noChangeShapeType="1"/>
          </p:cNvSpPr>
          <p:nvPr/>
        </p:nvSpPr>
        <p:spPr bwMode="auto">
          <a:xfrm flipH="1">
            <a:off x="2549525" y="3948113"/>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1580" name="Line 12">
            <a:extLst>
              <a:ext uri="{FF2B5EF4-FFF2-40B4-BE49-F238E27FC236}">
                <a16:creationId xmlns:a16="http://schemas.microsoft.com/office/drawing/2014/main" id="{81325575-B81E-5532-0230-0E20C82E8C2A}"/>
              </a:ext>
            </a:extLst>
          </p:cNvPr>
          <p:cNvSpPr>
            <a:spLocks noChangeShapeType="1"/>
          </p:cNvSpPr>
          <p:nvPr/>
        </p:nvSpPr>
        <p:spPr bwMode="auto">
          <a:xfrm>
            <a:off x="3540125" y="3871913"/>
            <a:ext cx="533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1581" name="Line 13">
            <a:extLst>
              <a:ext uri="{FF2B5EF4-FFF2-40B4-BE49-F238E27FC236}">
                <a16:creationId xmlns:a16="http://schemas.microsoft.com/office/drawing/2014/main" id="{A059448D-C704-043D-4357-C02C92DE8AB2}"/>
              </a:ext>
            </a:extLst>
          </p:cNvPr>
          <p:cNvSpPr>
            <a:spLocks noChangeShapeType="1"/>
          </p:cNvSpPr>
          <p:nvPr/>
        </p:nvSpPr>
        <p:spPr bwMode="auto">
          <a:xfrm>
            <a:off x="5445125" y="2271713"/>
            <a:ext cx="457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1582" name="Text Box 14">
            <a:extLst>
              <a:ext uri="{FF2B5EF4-FFF2-40B4-BE49-F238E27FC236}">
                <a16:creationId xmlns:a16="http://schemas.microsoft.com/office/drawing/2014/main" id="{46913F47-3477-EE7E-B47E-F5A32F3216C8}"/>
              </a:ext>
            </a:extLst>
          </p:cNvPr>
          <p:cNvSpPr txBox="1">
            <a:spLocks noChangeArrowheads="1"/>
          </p:cNvSpPr>
          <p:nvPr/>
        </p:nvSpPr>
        <p:spPr bwMode="auto">
          <a:xfrm>
            <a:off x="636588" y="998538"/>
            <a:ext cx="3873500" cy="155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0"/>
              </a:spcBef>
              <a:buFontTx/>
              <a:buChar char="•"/>
            </a:pPr>
            <a:r>
              <a:rPr lang="en-US" altLang="hu-HU" sz="2400"/>
              <a:t> </a:t>
            </a:r>
            <a:r>
              <a:rPr lang="hu-HU" altLang="hu-HU" sz="2400"/>
              <a:t>Az összes objektumot a </a:t>
            </a:r>
            <a:r>
              <a:rPr lang="hu-HU" altLang="hu-HU" sz="2400">
                <a:solidFill>
                  <a:srgbClr val="008000"/>
                </a:solidFill>
              </a:rPr>
              <a:t>gyökérből kiindulva</a:t>
            </a:r>
            <a:r>
              <a:rPr lang="hu-HU" altLang="hu-HU" sz="2400"/>
              <a:t>, mutatókon keresztül érjük el.</a:t>
            </a:r>
            <a:endParaRPr lang="en-US" altLang="hu-HU" sz="3200"/>
          </a:p>
        </p:txBody>
      </p:sp>
      <p:grpSp>
        <p:nvGrpSpPr>
          <p:cNvPr id="621583" name="Group 15">
            <a:extLst>
              <a:ext uri="{FF2B5EF4-FFF2-40B4-BE49-F238E27FC236}">
                <a16:creationId xmlns:a16="http://schemas.microsoft.com/office/drawing/2014/main" id="{2F71985F-F31B-ABEA-3B96-E90E6D4530F7}"/>
              </a:ext>
            </a:extLst>
          </p:cNvPr>
          <p:cNvGrpSpPr>
            <a:grpSpLocks/>
          </p:cNvGrpSpPr>
          <p:nvPr/>
        </p:nvGrpSpPr>
        <p:grpSpPr bwMode="auto">
          <a:xfrm>
            <a:off x="1755775" y="1597025"/>
            <a:ext cx="5026025" cy="2120900"/>
            <a:chOff x="1106" y="1006"/>
            <a:chExt cx="3166" cy="1336"/>
          </a:xfrm>
        </p:grpSpPr>
        <p:sp>
          <p:nvSpPr>
            <p:cNvPr id="621584" name="Text Box 16">
              <a:extLst>
                <a:ext uri="{FF2B5EF4-FFF2-40B4-BE49-F238E27FC236}">
                  <a16:creationId xmlns:a16="http://schemas.microsoft.com/office/drawing/2014/main" id="{A2352B18-E992-E6EF-94CF-A26848BBD1A8}"/>
                </a:ext>
              </a:extLst>
            </p:cNvPr>
            <p:cNvSpPr txBox="1">
              <a:spLocks noChangeArrowheads="1"/>
            </p:cNvSpPr>
            <p:nvPr/>
          </p:nvSpPr>
          <p:spPr bwMode="auto">
            <a:xfrm>
              <a:off x="3496" y="1006"/>
              <a:ext cx="776"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sz="2400">
                  <a:solidFill>
                    <a:srgbClr val="FF0000"/>
                  </a:solidFill>
                </a:rPr>
                <a:t>T</a:t>
              </a:r>
              <a:r>
                <a:rPr lang="en-US" altLang="hu-HU" sz="1800">
                  <a:solidFill>
                    <a:srgbClr val="FF0000"/>
                  </a:solidFill>
                </a:rPr>
                <a:t>1</a:t>
              </a:r>
              <a:r>
                <a:rPr lang="en-US" altLang="hu-HU" sz="2400">
                  <a:solidFill>
                    <a:srgbClr val="FF0000"/>
                  </a:solidFill>
                </a:rPr>
                <a:t> lock</a:t>
              </a:r>
              <a:endParaRPr lang="en-US" altLang="hu-HU" sz="3200"/>
            </a:p>
          </p:txBody>
        </p:sp>
        <p:sp>
          <p:nvSpPr>
            <p:cNvPr id="621585" name="Text Box 17">
              <a:extLst>
                <a:ext uri="{FF2B5EF4-FFF2-40B4-BE49-F238E27FC236}">
                  <a16:creationId xmlns:a16="http://schemas.microsoft.com/office/drawing/2014/main" id="{5C2AB48B-7FC1-4EB7-4D2B-1CF52F28C373}"/>
                </a:ext>
              </a:extLst>
            </p:cNvPr>
            <p:cNvSpPr txBox="1">
              <a:spLocks noChangeArrowheads="1"/>
            </p:cNvSpPr>
            <p:nvPr/>
          </p:nvSpPr>
          <p:spPr bwMode="auto">
            <a:xfrm>
              <a:off x="2799" y="1982"/>
              <a:ext cx="776"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sz="2400">
                  <a:solidFill>
                    <a:srgbClr val="FF0000"/>
                  </a:solidFill>
                </a:rPr>
                <a:t>T</a:t>
              </a:r>
              <a:r>
                <a:rPr lang="en-US" altLang="hu-HU" sz="1800">
                  <a:solidFill>
                    <a:srgbClr val="FF0000"/>
                  </a:solidFill>
                </a:rPr>
                <a:t>1</a:t>
              </a:r>
              <a:r>
                <a:rPr lang="en-US" altLang="hu-HU" sz="2400">
                  <a:solidFill>
                    <a:srgbClr val="FF0000"/>
                  </a:solidFill>
                </a:rPr>
                <a:t> lock</a:t>
              </a:r>
              <a:endParaRPr lang="en-US" altLang="hu-HU" sz="3200"/>
            </a:p>
          </p:txBody>
        </p:sp>
        <p:sp>
          <p:nvSpPr>
            <p:cNvPr id="621586" name="Text Box 18">
              <a:extLst>
                <a:ext uri="{FF2B5EF4-FFF2-40B4-BE49-F238E27FC236}">
                  <a16:creationId xmlns:a16="http://schemas.microsoft.com/office/drawing/2014/main" id="{C9DDC526-C263-D960-0C3D-604D92802524}"/>
                </a:ext>
              </a:extLst>
            </p:cNvPr>
            <p:cNvSpPr txBox="1">
              <a:spLocks noChangeArrowheads="1"/>
            </p:cNvSpPr>
            <p:nvPr/>
          </p:nvSpPr>
          <p:spPr bwMode="auto">
            <a:xfrm>
              <a:off x="1106" y="1896"/>
              <a:ext cx="776"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sz="2400">
                  <a:solidFill>
                    <a:srgbClr val="FF0000"/>
                  </a:solidFill>
                </a:rPr>
                <a:t>T</a:t>
              </a:r>
              <a:r>
                <a:rPr lang="en-US" altLang="hu-HU" sz="1800">
                  <a:solidFill>
                    <a:srgbClr val="FF0000"/>
                  </a:solidFill>
                </a:rPr>
                <a:t>1</a:t>
              </a:r>
              <a:r>
                <a:rPr lang="en-US" altLang="hu-HU" sz="2400">
                  <a:solidFill>
                    <a:srgbClr val="FF0000"/>
                  </a:solidFill>
                </a:rPr>
                <a:t> lock</a:t>
              </a:r>
              <a:endParaRPr lang="en-US" altLang="hu-HU" sz="3200"/>
            </a:p>
          </p:txBody>
        </p:sp>
        <p:sp>
          <p:nvSpPr>
            <p:cNvPr id="621587" name="Freeform 19">
              <a:extLst>
                <a:ext uri="{FF2B5EF4-FFF2-40B4-BE49-F238E27FC236}">
                  <a16:creationId xmlns:a16="http://schemas.microsoft.com/office/drawing/2014/main" id="{C52DF02C-6F73-427D-7E1B-B07D263C44AF}"/>
                </a:ext>
              </a:extLst>
            </p:cNvPr>
            <p:cNvSpPr>
              <a:spLocks/>
            </p:cNvSpPr>
            <p:nvPr/>
          </p:nvSpPr>
          <p:spPr bwMode="auto">
            <a:xfrm>
              <a:off x="3418" y="1273"/>
              <a:ext cx="254" cy="109"/>
            </a:xfrm>
            <a:custGeom>
              <a:avLst/>
              <a:gdLst>
                <a:gd name="T0" fmla="*/ 0 w 254"/>
                <a:gd name="T1" fmla="*/ 73 h 109"/>
                <a:gd name="T2" fmla="*/ 80 w 254"/>
                <a:gd name="T3" fmla="*/ 94 h 109"/>
                <a:gd name="T4" fmla="*/ 123 w 254"/>
                <a:gd name="T5" fmla="*/ 109 h 109"/>
                <a:gd name="T6" fmla="*/ 196 w 254"/>
                <a:gd name="T7" fmla="*/ 102 h 109"/>
                <a:gd name="T8" fmla="*/ 240 w 254"/>
                <a:gd name="T9" fmla="*/ 36 h 109"/>
                <a:gd name="T10" fmla="*/ 254 w 254"/>
                <a:gd name="T11" fmla="*/ 0 h 109"/>
              </a:gdLst>
              <a:ahLst/>
              <a:cxnLst>
                <a:cxn ang="0">
                  <a:pos x="T0" y="T1"/>
                </a:cxn>
                <a:cxn ang="0">
                  <a:pos x="T2" y="T3"/>
                </a:cxn>
                <a:cxn ang="0">
                  <a:pos x="T4" y="T5"/>
                </a:cxn>
                <a:cxn ang="0">
                  <a:pos x="T6" y="T7"/>
                </a:cxn>
                <a:cxn ang="0">
                  <a:pos x="T8" y="T9"/>
                </a:cxn>
                <a:cxn ang="0">
                  <a:pos x="T10" y="T11"/>
                </a:cxn>
              </a:cxnLst>
              <a:rect l="0" t="0" r="r" b="b"/>
              <a:pathLst>
                <a:path w="254" h="109">
                  <a:moveTo>
                    <a:pt x="0" y="73"/>
                  </a:moveTo>
                  <a:cubicBezTo>
                    <a:pt x="51" y="83"/>
                    <a:pt x="24" y="76"/>
                    <a:pt x="80" y="94"/>
                  </a:cubicBezTo>
                  <a:cubicBezTo>
                    <a:pt x="94" y="99"/>
                    <a:pt x="123" y="109"/>
                    <a:pt x="123" y="109"/>
                  </a:cubicBezTo>
                  <a:cubicBezTo>
                    <a:pt x="147" y="107"/>
                    <a:pt x="173" y="109"/>
                    <a:pt x="196" y="102"/>
                  </a:cubicBezTo>
                  <a:cubicBezTo>
                    <a:pt x="218" y="95"/>
                    <a:pt x="229" y="53"/>
                    <a:pt x="240" y="36"/>
                  </a:cubicBezTo>
                  <a:cubicBezTo>
                    <a:pt x="249" y="9"/>
                    <a:pt x="244" y="21"/>
                    <a:pt x="254" y="0"/>
                  </a:cubicBezTo>
                </a:path>
              </a:pathLst>
            </a:custGeom>
            <a:noFill/>
            <a:ln w="190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1588" name="Freeform 20">
              <a:extLst>
                <a:ext uri="{FF2B5EF4-FFF2-40B4-BE49-F238E27FC236}">
                  <a16:creationId xmlns:a16="http://schemas.microsoft.com/office/drawing/2014/main" id="{0628B260-DB24-D4CE-7716-24C42411A898}"/>
                </a:ext>
              </a:extLst>
            </p:cNvPr>
            <p:cNvSpPr>
              <a:spLocks/>
            </p:cNvSpPr>
            <p:nvPr/>
          </p:nvSpPr>
          <p:spPr bwMode="auto">
            <a:xfrm>
              <a:off x="2705" y="1891"/>
              <a:ext cx="146" cy="291"/>
            </a:xfrm>
            <a:custGeom>
              <a:avLst/>
              <a:gdLst>
                <a:gd name="T0" fmla="*/ 73 w 146"/>
                <a:gd name="T1" fmla="*/ 0 h 291"/>
                <a:gd name="T2" fmla="*/ 29 w 146"/>
                <a:gd name="T3" fmla="*/ 109 h 291"/>
                <a:gd name="T4" fmla="*/ 0 w 146"/>
                <a:gd name="T5" fmla="*/ 211 h 291"/>
                <a:gd name="T6" fmla="*/ 51 w 146"/>
                <a:gd name="T7" fmla="*/ 291 h 291"/>
                <a:gd name="T8" fmla="*/ 146 w 146"/>
                <a:gd name="T9" fmla="*/ 284 h 291"/>
              </a:gdLst>
              <a:ahLst/>
              <a:cxnLst>
                <a:cxn ang="0">
                  <a:pos x="T0" y="T1"/>
                </a:cxn>
                <a:cxn ang="0">
                  <a:pos x="T2" y="T3"/>
                </a:cxn>
                <a:cxn ang="0">
                  <a:pos x="T4" y="T5"/>
                </a:cxn>
                <a:cxn ang="0">
                  <a:pos x="T6" y="T7"/>
                </a:cxn>
                <a:cxn ang="0">
                  <a:pos x="T8" y="T9"/>
                </a:cxn>
              </a:cxnLst>
              <a:rect l="0" t="0" r="r" b="b"/>
              <a:pathLst>
                <a:path w="146" h="291">
                  <a:moveTo>
                    <a:pt x="73" y="0"/>
                  </a:moveTo>
                  <a:cubicBezTo>
                    <a:pt x="61" y="37"/>
                    <a:pt x="47" y="75"/>
                    <a:pt x="29" y="109"/>
                  </a:cubicBezTo>
                  <a:cubicBezTo>
                    <a:pt x="13" y="193"/>
                    <a:pt x="26" y="160"/>
                    <a:pt x="0" y="211"/>
                  </a:cubicBezTo>
                  <a:cubicBezTo>
                    <a:pt x="7" y="270"/>
                    <a:pt x="1" y="275"/>
                    <a:pt x="51" y="291"/>
                  </a:cubicBezTo>
                  <a:cubicBezTo>
                    <a:pt x="136" y="284"/>
                    <a:pt x="104" y="284"/>
                    <a:pt x="146" y="284"/>
                  </a:cubicBezTo>
                </a:path>
              </a:pathLst>
            </a:custGeom>
            <a:noFill/>
            <a:ln w="190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1589" name="Freeform 21">
              <a:extLst>
                <a:ext uri="{FF2B5EF4-FFF2-40B4-BE49-F238E27FC236}">
                  <a16:creationId xmlns:a16="http://schemas.microsoft.com/office/drawing/2014/main" id="{5A1EA8E1-32A7-FBFE-18F1-18B97A9D7B66}"/>
                </a:ext>
              </a:extLst>
            </p:cNvPr>
            <p:cNvSpPr>
              <a:spLocks/>
            </p:cNvSpPr>
            <p:nvPr/>
          </p:nvSpPr>
          <p:spPr bwMode="auto">
            <a:xfrm>
              <a:off x="1590" y="2153"/>
              <a:ext cx="344" cy="189"/>
            </a:xfrm>
            <a:custGeom>
              <a:avLst/>
              <a:gdLst>
                <a:gd name="T0" fmla="*/ 344 w 344"/>
                <a:gd name="T1" fmla="*/ 189 h 189"/>
                <a:gd name="T2" fmla="*/ 206 w 344"/>
                <a:gd name="T3" fmla="*/ 182 h 189"/>
                <a:gd name="T4" fmla="*/ 3 w 344"/>
                <a:gd name="T5" fmla="*/ 65 h 189"/>
                <a:gd name="T6" fmla="*/ 3 w 344"/>
                <a:gd name="T7" fmla="*/ 0 h 189"/>
              </a:gdLst>
              <a:ahLst/>
              <a:cxnLst>
                <a:cxn ang="0">
                  <a:pos x="T0" y="T1"/>
                </a:cxn>
                <a:cxn ang="0">
                  <a:pos x="T2" y="T3"/>
                </a:cxn>
                <a:cxn ang="0">
                  <a:pos x="T4" y="T5"/>
                </a:cxn>
                <a:cxn ang="0">
                  <a:pos x="T6" y="T7"/>
                </a:cxn>
              </a:cxnLst>
              <a:rect l="0" t="0" r="r" b="b"/>
              <a:pathLst>
                <a:path w="344" h="189">
                  <a:moveTo>
                    <a:pt x="344" y="189"/>
                  </a:moveTo>
                  <a:cubicBezTo>
                    <a:pt x="298" y="187"/>
                    <a:pt x="252" y="188"/>
                    <a:pt x="206" y="182"/>
                  </a:cubicBezTo>
                  <a:cubicBezTo>
                    <a:pt x="159" y="176"/>
                    <a:pt x="12" y="121"/>
                    <a:pt x="3" y="65"/>
                  </a:cubicBezTo>
                  <a:cubicBezTo>
                    <a:pt x="0" y="44"/>
                    <a:pt x="3" y="22"/>
                    <a:pt x="3" y="0"/>
                  </a:cubicBez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sp>
        <p:nvSpPr>
          <p:cNvPr id="621590" name="Text Box 22">
            <a:extLst>
              <a:ext uri="{FF2B5EF4-FFF2-40B4-BE49-F238E27FC236}">
                <a16:creationId xmlns:a16="http://schemas.microsoft.com/office/drawing/2014/main" id="{153A2B9B-DD5F-00E8-BE0D-88BA051786CE}"/>
              </a:ext>
            </a:extLst>
          </p:cNvPr>
          <p:cNvSpPr txBox="1">
            <a:spLocks noChangeArrowheads="1"/>
          </p:cNvSpPr>
          <p:nvPr/>
        </p:nvSpPr>
        <p:spPr bwMode="auto">
          <a:xfrm>
            <a:off x="4087813" y="4913313"/>
            <a:ext cx="4854575"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0"/>
              </a:spcBef>
            </a:pPr>
            <a:r>
              <a:rPr lang="en-US" altLang="hu-HU" sz="2400">
                <a:solidFill>
                  <a:schemeClr val="accent2"/>
                </a:solidFill>
                <a:sym typeface="Wingdings 2" panose="05020102010507070707" pitchFamily="18" charset="2"/>
              </a:rPr>
              <a:t> </a:t>
            </a:r>
            <a:r>
              <a:rPr lang="hu-HU" altLang="hu-HU" sz="2400">
                <a:solidFill>
                  <a:schemeClr val="accent2"/>
                </a:solidFill>
                <a:sym typeface="Wingdings 2" panose="05020102010507070707" pitchFamily="18" charset="2"/>
              </a:rPr>
              <a:t>Elengedhetjük az A-n a zárat, ha már A-ra nincs szükségünk?</a:t>
            </a:r>
            <a:endParaRPr lang="en-US" alt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621583"/>
                                        </p:tgtEl>
                                        <p:attrNameLst>
                                          <p:attrName>style.visibility</p:attrName>
                                        </p:attrNameLst>
                                      </p:cBhvr>
                                      <p:to>
                                        <p:strVal val="visible"/>
                                      </p:to>
                                    </p:set>
                                    <p:animEffect transition="in" filter="blinds(vertical)">
                                      <p:cBhvr>
                                        <p:cTn id="7" dur="500"/>
                                        <p:tgtEl>
                                          <p:spTgt spid="6215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621590"/>
                                        </p:tgtEl>
                                        <p:attrNameLst>
                                          <p:attrName>style.visibility</p:attrName>
                                        </p:attrNameLst>
                                      </p:cBhvr>
                                      <p:to>
                                        <p:strVal val="visible"/>
                                      </p:to>
                                    </p:set>
                                    <p:animEffect transition="in" filter="blinds(vertical)">
                                      <p:cBhvr>
                                        <p:cTn id="12" dur="500"/>
                                        <p:tgtEl>
                                          <p:spTgt spid="621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9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82" name="Rectangle 2">
            <a:extLst>
              <a:ext uri="{FF2B5EF4-FFF2-40B4-BE49-F238E27FC236}">
                <a16:creationId xmlns:a16="http://schemas.microsoft.com/office/drawing/2014/main" id="{D9549AFE-8977-F69E-5A1F-E19FD52E935E}"/>
              </a:ext>
            </a:extLst>
          </p:cNvPr>
          <p:cNvSpPr>
            <a:spLocks noGrp="1" noChangeArrowheads="1"/>
          </p:cNvSpPr>
          <p:nvPr>
            <p:ph type="title"/>
          </p:nvPr>
        </p:nvSpPr>
        <p:spPr>
          <a:xfrm>
            <a:off x="576263" y="231775"/>
            <a:ext cx="8040687" cy="374650"/>
          </a:xfrm>
        </p:spPr>
        <p:txBody>
          <a:bodyPr/>
          <a:lstStyle/>
          <a:p>
            <a:r>
              <a:rPr lang="hu-HU" altLang="hu-HU" sz="3600" b="1">
                <a:solidFill>
                  <a:schemeClr val="accent2"/>
                </a:solidFill>
              </a:rPr>
              <a:t>Nincs konfliktus</a:t>
            </a:r>
          </a:p>
        </p:txBody>
      </p:sp>
      <p:sp>
        <p:nvSpPr>
          <p:cNvPr id="481283" name="Rectangle 3">
            <a:extLst>
              <a:ext uri="{FF2B5EF4-FFF2-40B4-BE49-F238E27FC236}">
                <a16:creationId xmlns:a16="http://schemas.microsoft.com/office/drawing/2014/main" id="{CF55C77E-AC01-6D15-E109-33F75152EE8F}"/>
              </a:ext>
            </a:extLst>
          </p:cNvPr>
          <p:cNvSpPr>
            <a:spLocks noGrp="1" noChangeArrowheads="1"/>
          </p:cNvSpPr>
          <p:nvPr>
            <p:ph type="body" idx="1"/>
          </p:nvPr>
        </p:nvSpPr>
        <p:spPr>
          <a:xfrm>
            <a:off x="381000" y="860425"/>
            <a:ext cx="8551863" cy="5783263"/>
          </a:xfrm>
        </p:spPr>
        <p:txBody>
          <a:bodyPr/>
          <a:lstStyle/>
          <a:p>
            <a:pPr algn="just">
              <a:lnSpc>
                <a:spcPct val="80000"/>
              </a:lnSpc>
            </a:pPr>
            <a:r>
              <a:rPr lang="hu-HU" altLang="hu-HU" sz="2400" b="1">
                <a:solidFill>
                  <a:schemeClr val="accent2"/>
                </a:solidFill>
                <a:cs typeface="Times New Roman" panose="02020603050405020304" pitchFamily="18" charset="0"/>
              </a:rPr>
              <a:t>Legyen </a:t>
            </a:r>
            <a:r>
              <a:rPr lang="hu-HU" altLang="hu-HU" sz="2400"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400"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i</a:t>
            </a:r>
            <a:r>
              <a:rPr lang="hu-HU" altLang="hu-HU" sz="2400" b="1">
                <a:solidFill>
                  <a:schemeClr val="accent2"/>
                </a:solidFill>
                <a:cs typeface="Times New Roman" panose="02020603050405020304" pitchFamily="18" charset="0"/>
              </a:rPr>
              <a:t> és </a:t>
            </a:r>
            <a:r>
              <a:rPr lang="hu-HU" altLang="hu-HU" sz="2400" b="1">
                <a:solidFill>
                  <a:schemeClr val="accent2"/>
                </a:solidFill>
                <a:latin typeface="Courier New" panose="02070309020205020404" pitchFamily="49" charset="0"/>
                <a:cs typeface="Times New Roman" panose="02020603050405020304" pitchFamily="18" charset="0"/>
              </a:rPr>
              <a:t>T</a:t>
            </a:r>
            <a:r>
              <a:rPr lang="hu-HU" altLang="hu-HU" sz="2400" b="1" baseline="-30000">
                <a:solidFill>
                  <a:schemeClr val="accent2"/>
                </a:solidFill>
                <a:latin typeface="Courier New" panose="02070309020205020404" pitchFamily="49" charset="0"/>
                <a:cs typeface="Times New Roman" panose="02020603050405020304" pitchFamily="18" charset="0"/>
              </a:rPr>
              <a:t>j</a:t>
            </a:r>
            <a:r>
              <a:rPr lang="hu-HU" altLang="hu-HU" sz="2400" b="1">
                <a:solidFill>
                  <a:schemeClr val="accent2"/>
                </a:solidFill>
                <a:cs typeface="Times New Roman" panose="02020603050405020304" pitchFamily="18" charset="0"/>
              </a:rPr>
              <a:t> két különböz</a:t>
            </a:r>
            <a:r>
              <a:rPr lang="hu-HU" altLang="hu-HU" sz="2400" b="1">
                <a:solidFill>
                  <a:schemeClr val="accent2"/>
                </a:solidFill>
              </a:rPr>
              <a:t>ő</a:t>
            </a:r>
            <a:r>
              <a:rPr lang="hu-HU" altLang="hu-HU" sz="2400" b="1">
                <a:solidFill>
                  <a:schemeClr val="accent2"/>
                </a:solidFill>
                <a:cs typeface="Times New Roman" panose="02020603050405020304" pitchFamily="18" charset="0"/>
              </a:rPr>
              <a:t> tranzakció (</a:t>
            </a:r>
            <a:r>
              <a:rPr lang="hu-HU" altLang="hu-HU" sz="2400" b="1">
                <a:solidFill>
                  <a:schemeClr val="accent2"/>
                </a:solidFill>
                <a:latin typeface="Courier New" panose="02070309020205020404" pitchFamily="49" charset="0"/>
                <a:cs typeface="Times New Roman" panose="02020603050405020304" pitchFamily="18" charset="0"/>
              </a:rPr>
              <a:t>i</a:t>
            </a:r>
            <a:r>
              <a:rPr lang="hu-HU" altLang="hu-HU" sz="2400" b="1">
                <a:solidFill>
                  <a:schemeClr val="accent2"/>
                </a:solidFill>
                <a:cs typeface="Times New Roman" panose="02020603050405020304" pitchFamily="18" charset="0"/>
              </a:rPr>
              <a:t> </a:t>
            </a:r>
            <a:r>
              <a:rPr lang="hu-HU" altLang="hu-HU" sz="2400" b="1">
                <a:solidFill>
                  <a:schemeClr val="accent2"/>
                </a:solidFill>
                <a:latin typeface="Times New Roman" panose="02020603050405020304" pitchFamily="18" charset="0"/>
                <a:cs typeface="Times New Roman" panose="02020603050405020304" pitchFamily="18" charset="0"/>
                <a:sym typeface="Symbol" panose="05050102010706020507" pitchFamily="18" charset="2"/>
              </a:rPr>
              <a:t></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j</a:t>
            </a:r>
            <a:r>
              <a:rPr lang="hu-HU" altLang="hu-HU" sz="2400" b="1">
                <a:solidFill>
                  <a:schemeClr val="accent2"/>
                </a:solidFill>
                <a:cs typeface="Times New Roman" panose="02020603050405020304" pitchFamily="18" charset="0"/>
              </a:rPr>
              <a:t>).</a:t>
            </a:r>
            <a:endParaRPr lang="hu-HU" altLang="hu-HU" sz="2400" b="1">
              <a:solidFill>
                <a:schemeClr val="accent2"/>
              </a:solidFill>
            </a:endParaRPr>
          </a:p>
          <a:p>
            <a:pPr algn="just">
              <a:lnSpc>
                <a:spcPct val="80000"/>
              </a:lnSpc>
              <a:buFontTx/>
              <a:buNone/>
            </a:pPr>
            <a:endParaRPr lang="hu-HU" altLang="hu-HU" sz="2400" b="1">
              <a:solidFill>
                <a:schemeClr val="accent2"/>
              </a:solidFill>
              <a:latin typeface="Courier New" panose="02070309020205020404" pitchFamily="49" charset="0"/>
              <a:cs typeface="Courier New" panose="02070309020205020404" pitchFamily="49" charset="0"/>
            </a:endParaRPr>
          </a:p>
          <a:p>
            <a:pPr algn="just">
              <a:lnSpc>
                <a:spcPct val="80000"/>
              </a:lnSpc>
              <a:buFontTx/>
              <a:buAutoNum type="arabicPeriod"/>
            </a:pPr>
            <a:r>
              <a:rPr lang="hu-HU" altLang="hu-HU" sz="2400" b="1">
                <a:solidFill>
                  <a:srgbClr val="FF0000"/>
                </a:solidFill>
                <a:latin typeface="Courier New" panose="02070309020205020404" pitchFamily="49" charset="0"/>
                <a:cs typeface="Times New Roman" panose="02020603050405020304" pitchFamily="18" charset="0"/>
              </a:rPr>
              <a:t>r</a:t>
            </a:r>
            <a:r>
              <a:rPr lang="hu-HU" altLang="hu-HU" sz="2400" b="1" baseline="-30000">
                <a:solidFill>
                  <a:srgbClr val="FF0000"/>
                </a:solidFill>
                <a:latin typeface="Courier New" panose="02070309020205020404" pitchFamily="49" charset="0"/>
                <a:cs typeface="Times New Roman" panose="02020603050405020304" pitchFamily="18" charset="0"/>
              </a:rPr>
              <a:t>i</a:t>
            </a:r>
            <a:r>
              <a:rPr lang="hu-HU" altLang="hu-HU" sz="2400" b="1">
                <a:solidFill>
                  <a:srgbClr val="FF0000"/>
                </a:solidFill>
                <a:latin typeface="Courier New" panose="02070309020205020404" pitchFamily="49" charset="0"/>
                <a:cs typeface="Times New Roman" panose="02020603050405020304" pitchFamily="18" charset="0"/>
              </a:rPr>
              <a:t>(X)</a:t>
            </a:r>
            <a:r>
              <a:rPr lang="hu-HU" altLang="hu-HU" sz="2400" b="1">
                <a:solidFill>
                  <a:srgbClr val="FF0000"/>
                </a:solidFill>
                <a:cs typeface="Times New Roman" panose="02020603050405020304" pitchFamily="18" charset="0"/>
              </a:rPr>
              <a:t>; </a:t>
            </a:r>
            <a:r>
              <a:rPr lang="hu-HU" altLang="hu-HU" sz="2400" b="1">
                <a:solidFill>
                  <a:srgbClr val="FF0000"/>
                </a:solidFill>
                <a:latin typeface="Courier New" panose="02070309020205020404" pitchFamily="49" charset="0"/>
                <a:cs typeface="Times New Roman" panose="02020603050405020304" pitchFamily="18" charset="0"/>
              </a:rPr>
              <a:t>r</a:t>
            </a:r>
            <a:r>
              <a:rPr lang="hu-HU" altLang="hu-HU" sz="2400" b="1" baseline="-30000">
                <a:solidFill>
                  <a:srgbClr val="FF0000"/>
                </a:solidFill>
                <a:latin typeface="Courier New" panose="02070309020205020404" pitchFamily="49" charset="0"/>
                <a:cs typeface="Times New Roman" panose="02020603050405020304" pitchFamily="18" charset="0"/>
              </a:rPr>
              <a:t>j</a:t>
            </a:r>
            <a:r>
              <a:rPr lang="hu-HU" altLang="hu-HU" sz="2400" b="1">
                <a:solidFill>
                  <a:srgbClr val="FF0000"/>
                </a:solidFill>
                <a:latin typeface="Courier New" panose="02070309020205020404" pitchFamily="49" charset="0"/>
                <a:cs typeface="Times New Roman" panose="02020603050405020304" pitchFamily="18" charset="0"/>
              </a:rPr>
              <a:t>(Y)</a:t>
            </a:r>
            <a:r>
              <a:rPr lang="hu-HU" altLang="hu-HU" sz="2400" b="1">
                <a:solidFill>
                  <a:srgbClr val="000000"/>
                </a:solidFill>
                <a:cs typeface="Times New Roman" panose="02020603050405020304" pitchFamily="18" charset="0"/>
              </a:rPr>
              <a:t> sohasem konfliktus, még akkor sem, ha </a:t>
            </a:r>
            <a:r>
              <a:rPr lang="hu-HU" altLang="hu-HU" sz="2400" b="1">
                <a:solidFill>
                  <a:srgbClr val="000000"/>
                </a:solidFill>
                <a:latin typeface="Courier New" panose="02070309020205020404" pitchFamily="49" charset="0"/>
                <a:cs typeface="Times New Roman" panose="02020603050405020304" pitchFamily="18" charset="0"/>
              </a:rPr>
              <a:t>X</a:t>
            </a:r>
            <a:r>
              <a:rPr lang="hu-HU" altLang="hu-HU" sz="2400" b="1">
                <a:solidFill>
                  <a:srgbClr val="000000"/>
                </a:solidFill>
                <a:cs typeface="Times New Roman" panose="02020603050405020304" pitchFamily="18" charset="0"/>
              </a:rPr>
              <a:t> = </a:t>
            </a:r>
            <a:r>
              <a:rPr lang="hu-HU" altLang="hu-HU" sz="2400" b="1">
                <a:solidFill>
                  <a:srgbClr val="000000"/>
                </a:solidFill>
                <a:latin typeface="Courier New" panose="02070309020205020404" pitchFamily="49" charset="0"/>
                <a:cs typeface="Times New Roman" panose="02020603050405020304" pitchFamily="18" charset="0"/>
              </a:rPr>
              <a:t>Y</a:t>
            </a:r>
            <a:r>
              <a:rPr lang="hu-HU" altLang="hu-HU" sz="2400" b="1">
                <a:solidFill>
                  <a:srgbClr val="000000"/>
                </a:solidFill>
                <a:cs typeface="Times New Roman" panose="02020603050405020304" pitchFamily="18" charset="0"/>
              </a:rPr>
              <a:t>, </a:t>
            </a:r>
            <a:endParaRPr lang="hu-HU" altLang="hu-HU" sz="2400" b="1">
              <a:solidFill>
                <a:srgbClr val="000000"/>
              </a:solidFill>
            </a:endParaRPr>
          </a:p>
          <a:p>
            <a:pPr lvl="1" algn="just">
              <a:lnSpc>
                <a:spcPct val="80000"/>
              </a:lnSpc>
              <a:buFontTx/>
              <a:buNone/>
            </a:pPr>
            <a:r>
              <a:rPr lang="hu-HU" altLang="hu-HU" sz="2000" b="1">
                <a:solidFill>
                  <a:srgbClr val="000000"/>
                </a:solidFill>
              </a:rPr>
              <a:t>- </a:t>
            </a:r>
            <a:r>
              <a:rPr lang="hu-HU" altLang="hu-HU" sz="2000" b="1">
                <a:solidFill>
                  <a:srgbClr val="000000"/>
                </a:solidFill>
                <a:cs typeface="Times New Roman" panose="02020603050405020304" pitchFamily="18" charset="0"/>
              </a:rPr>
              <a:t>mivel egyik lépés </a:t>
            </a:r>
            <a:r>
              <a:rPr lang="hu-HU" altLang="hu-HU" sz="2000" b="1">
                <a:solidFill>
                  <a:srgbClr val="009900"/>
                </a:solidFill>
                <a:cs typeface="Times New Roman" panose="02020603050405020304" pitchFamily="18" charset="0"/>
              </a:rPr>
              <a:t>sem változtatja meg az értékeket</a:t>
            </a:r>
            <a:r>
              <a:rPr lang="hu-HU" altLang="hu-HU" sz="2000" b="1">
                <a:solidFill>
                  <a:srgbClr val="000000"/>
                </a:solidFill>
                <a:cs typeface="Times New Roman" panose="02020603050405020304" pitchFamily="18" charset="0"/>
              </a:rPr>
              <a:t>.</a:t>
            </a:r>
            <a:endParaRPr lang="hu-HU" altLang="hu-HU" sz="2000" b="1">
              <a:solidFill>
                <a:srgbClr val="000000"/>
              </a:solidFill>
            </a:endParaRPr>
          </a:p>
          <a:p>
            <a:pPr algn="just">
              <a:lnSpc>
                <a:spcPct val="80000"/>
              </a:lnSpc>
              <a:buFontTx/>
              <a:buAutoNum type="arabicPeriod"/>
            </a:pPr>
            <a:endParaRPr lang="hu-HU" altLang="hu-HU" sz="2400" b="1">
              <a:solidFill>
                <a:srgbClr val="000000"/>
              </a:solidFill>
              <a:latin typeface="Courier New" panose="02070309020205020404" pitchFamily="49" charset="0"/>
              <a:cs typeface="Courier New" panose="02070309020205020404" pitchFamily="49" charset="0"/>
            </a:endParaRPr>
          </a:p>
          <a:p>
            <a:pPr algn="just">
              <a:lnSpc>
                <a:spcPct val="80000"/>
              </a:lnSpc>
              <a:buFontTx/>
              <a:buAutoNum type="arabicPeriod"/>
            </a:pPr>
            <a:r>
              <a:rPr lang="hu-HU" altLang="hu-HU" sz="2400" b="1">
                <a:solidFill>
                  <a:srgbClr val="FF0000"/>
                </a:solidFill>
                <a:latin typeface="Courier New" panose="02070309020205020404" pitchFamily="49" charset="0"/>
                <a:cs typeface="Times New Roman" panose="02020603050405020304" pitchFamily="18" charset="0"/>
              </a:rPr>
              <a:t>r</a:t>
            </a:r>
            <a:r>
              <a:rPr lang="hu-HU" altLang="hu-HU" sz="2400" b="1" baseline="-30000">
                <a:solidFill>
                  <a:srgbClr val="FF0000"/>
                </a:solidFill>
                <a:latin typeface="Courier New" panose="02070309020205020404" pitchFamily="49" charset="0"/>
                <a:cs typeface="Times New Roman" panose="02020603050405020304" pitchFamily="18" charset="0"/>
              </a:rPr>
              <a:t>i</a:t>
            </a:r>
            <a:r>
              <a:rPr lang="hu-HU" altLang="hu-HU" sz="2400" b="1">
                <a:solidFill>
                  <a:srgbClr val="FF0000"/>
                </a:solidFill>
                <a:latin typeface="Courier New" panose="02070309020205020404" pitchFamily="49" charset="0"/>
                <a:cs typeface="Times New Roman" panose="02020603050405020304" pitchFamily="18" charset="0"/>
              </a:rPr>
              <a:t>(X)</a:t>
            </a:r>
            <a:r>
              <a:rPr lang="hu-HU" altLang="hu-HU" sz="2400" b="1">
                <a:solidFill>
                  <a:srgbClr val="FF0000"/>
                </a:solidFill>
                <a:cs typeface="Times New Roman" panose="02020603050405020304" pitchFamily="18" charset="0"/>
              </a:rPr>
              <a:t>; </a:t>
            </a:r>
            <a:r>
              <a:rPr lang="hu-HU" altLang="hu-HU" sz="2400" b="1">
                <a:solidFill>
                  <a:srgbClr val="FF0000"/>
                </a:solidFill>
                <a:latin typeface="Courier New" panose="02070309020205020404" pitchFamily="49" charset="0"/>
                <a:cs typeface="Times New Roman" panose="02020603050405020304" pitchFamily="18" charset="0"/>
              </a:rPr>
              <a:t>w</a:t>
            </a:r>
            <a:r>
              <a:rPr lang="hu-HU" altLang="hu-HU" sz="2400" b="1" baseline="-30000">
                <a:solidFill>
                  <a:srgbClr val="FF0000"/>
                </a:solidFill>
                <a:latin typeface="Courier New" panose="02070309020205020404" pitchFamily="49" charset="0"/>
                <a:cs typeface="Times New Roman" panose="02020603050405020304" pitchFamily="18" charset="0"/>
              </a:rPr>
              <a:t>j</a:t>
            </a:r>
            <a:r>
              <a:rPr lang="hu-HU" altLang="hu-HU" sz="2400" b="1">
                <a:solidFill>
                  <a:srgbClr val="FF0000"/>
                </a:solidFill>
                <a:latin typeface="Courier New" panose="02070309020205020404" pitchFamily="49" charset="0"/>
                <a:cs typeface="Times New Roman" panose="02020603050405020304" pitchFamily="18" charset="0"/>
              </a:rPr>
              <a:t>(Y)</a:t>
            </a:r>
            <a:r>
              <a:rPr lang="hu-HU" altLang="hu-HU" sz="2400" b="1">
                <a:solidFill>
                  <a:srgbClr val="000000"/>
                </a:solidFill>
                <a:cs typeface="Times New Roman" panose="02020603050405020304" pitchFamily="18" charset="0"/>
              </a:rPr>
              <a:t> nincs konfliktusban, </a:t>
            </a:r>
            <a:r>
              <a:rPr lang="hu-HU" altLang="hu-HU" sz="2400" b="1">
                <a:solidFill>
                  <a:srgbClr val="000000"/>
                </a:solidFill>
              </a:rPr>
              <a:t>ha</a:t>
            </a:r>
            <a:r>
              <a:rPr lang="hu-HU" altLang="hu-HU" sz="2400" b="1">
                <a:solidFill>
                  <a:srgbClr val="000000"/>
                </a:solidFill>
                <a:cs typeface="Times New Roman" panose="02020603050405020304" pitchFamily="18" charset="0"/>
              </a:rPr>
              <a:t> </a:t>
            </a:r>
            <a:r>
              <a:rPr lang="hu-HU" altLang="hu-HU" sz="2400" b="1">
                <a:solidFill>
                  <a:srgbClr val="FF0000"/>
                </a:solidFill>
                <a:latin typeface="Courier New" panose="02070309020205020404" pitchFamily="49" charset="0"/>
                <a:cs typeface="Times New Roman" panose="02020603050405020304" pitchFamily="18" charset="0"/>
              </a:rPr>
              <a:t>X</a:t>
            </a:r>
            <a:r>
              <a:rPr lang="hu-HU" altLang="hu-HU" sz="2400" b="1">
                <a:solidFill>
                  <a:srgbClr val="FF0000"/>
                </a:solidFill>
                <a:cs typeface="Times New Roman" panose="02020603050405020304" pitchFamily="18" charset="0"/>
              </a:rPr>
              <a:t> </a:t>
            </a:r>
            <a:r>
              <a:rPr lang="hu-HU" altLang="hu-HU" sz="24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hu-HU" altLang="hu-HU" sz="2400" b="1">
                <a:solidFill>
                  <a:srgbClr val="FF0000"/>
                </a:solidFill>
                <a:cs typeface="Times New Roman" panose="02020603050405020304" pitchFamily="18" charset="0"/>
              </a:rPr>
              <a:t> </a:t>
            </a:r>
            <a:r>
              <a:rPr lang="hu-HU" altLang="hu-HU" sz="2400" b="1">
                <a:solidFill>
                  <a:srgbClr val="FF0000"/>
                </a:solidFill>
                <a:latin typeface="Courier New" panose="02070309020205020404" pitchFamily="49" charset="0"/>
                <a:cs typeface="Times New Roman" panose="02020603050405020304" pitchFamily="18" charset="0"/>
              </a:rPr>
              <a:t>Y</a:t>
            </a:r>
            <a:r>
              <a:rPr lang="hu-HU" altLang="hu-HU" sz="2400" b="1">
                <a:solidFill>
                  <a:srgbClr val="000000"/>
                </a:solidFill>
                <a:cs typeface="Times New Roman" panose="02020603050405020304" pitchFamily="18" charset="0"/>
              </a:rPr>
              <a:t>, </a:t>
            </a:r>
            <a:endParaRPr lang="hu-HU" altLang="hu-HU" sz="2400" b="1">
              <a:solidFill>
                <a:srgbClr val="000000"/>
              </a:solidFill>
            </a:endParaRPr>
          </a:p>
          <a:p>
            <a:pPr lvl="1" algn="just">
              <a:lnSpc>
                <a:spcPct val="80000"/>
              </a:lnSpc>
              <a:buFontTx/>
              <a:buNone/>
            </a:pPr>
            <a:r>
              <a:rPr lang="hu-HU" altLang="hu-HU" sz="2000" b="1">
                <a:solidFill>
                  <a:srgbClr val="000000"/>
                </a:solidFill>
              </a:rPr>
              <a:t>-  </a:t>
            </a:r>
            <a:r>
              <a:rPr lang="hu-HU" altLang="hu-HU" sz="2000" b="1">
                <a:solidFill>
                  <a:srgbClr val="000000"/>
                </a:solidFill>
                <a:cs typeface="Times New Roman" panose="02020603050405020304" pitchFamily="18" charset="0"/>
              </a:rPr>
              <a:t>mivel </a:t>
            </a:r>
            <a:r>
              <a:rPr lang="hu-HU" altLang="hu-HU" sz="2000" b="1">
                <a:solidFill>
                  <a:srgbClr val="000000"/>
                </a:solidFill>
                <a:latin typeface="Courier New" panose="02070309020205020404" pitchFamily="49" charset="0"/>
                <a:cs typeface="Times New Roman" panose="02020603050405020304" pitchFamily="18" charset="0"/>
              </a:rPr>
              <a:t>T</a:t>
            </a:r>
            <a:r>
              <a:rPr lang="hu-HU" altLang="hu-HU" sz="2000" b="1" baseline="-30000">
                <a:solidFill>
                  <a:srgbClr val="000000"/>
                </a:solidFill>
                <a:latin typeface="Courier New" panose="02070309020205020404" pitchFamily="49" charset="0"/>
                <a:cs typeface="Times New Roman" panose="02020603050405020304" pitchFamily="18" charset="0"/>
              </a:rPr>
              <a:t>j</a:t>
            </a:r>
            <a:r>
              <a:rPr lang="hu-HU" altLang="hu-HU" sz="2000" b="1">
                <a:solidFill>
                  <a:srgbClr val="000000"/>
                </a:solidFill>
                <a:cs typeface="Times New Roman" panose="02020603050405020304" pitchFamily="18" charset="0"/>
              </a:rPr>
              <a:t> írhatja </a:t>
            </a:r>
            <a:r>
              <a:rPr lang="hu-HU" altLang="hu-HU" sz="2000" b="1">
                <a:solidFill>
                  <a:srgbClr val="000000"/>
                </a:solidFill>
                <a:latin typeface="Courier New" panose="02070309020205020404" pitchFamily="49" charset="0"/>
                <a:cs typeface="Times New Roman" panose="02020603050405020304" pitchFamily="18" charset="0"/>
              </a:rPr>
              <a:t>Y</a:t>
            </a:r>
            <a:r>
              <a:rPr lang="hu-HU" altLang="hu-HU" sz="2000" b="1">
                <a:solidFill>
                  <a:srgbClr val="000000"/>
                </a:solidFill>
                <a:cs typeface="Times New Roman" panose="02020603050405020304" pitchFamily="18" charset="0"/>
              </a:rPr>
              <a:t>‑t, miel</a:t>
            </a:r>
            <a:r>
              <a:rPr lang="hu-HU" altLang="hu-HU" sz="2000" b="1">
                <a:solidFill>
                  <a:srgbClr val="000000"/>
                </a:solidFill>
              </a:rPr>
              <a:t>ő</a:t>
            </a:r>
            <a:r>
              <a:rPr lang="hu-HU" altLang="hu-HU" sz="2000" b="1">
                <a:solidFill>
                  <a:srgbClr val="000000"/>
                </a:solidFill>
                <a:cs typeface="Times New Roman" panose="02020603050405020304" pitchFamily="18" charset="0"/>
              </a:rPr>
              <a:t>tt </a:t>
            </a:r>
            <a:r>
              <a:rPr lang="hu-HU" altLang="hu-HU" sz="2000" b="1">
                <a:solidFill>
                  <a:srgbClr val="000000"/>
                </a:solidFill>
                <a:latin typeface="Courier New" panose="02070309020205020404" pitchFamily="49" charset="0"/>
                <a:cs typeface="Times New Roman" panose="02020603050405020304" pitchFamily="18" charset="0"/>
              </a:rPr>
              <a:t>T</a:t>
            </a:r>
            <a:r>
              <a:rPr lang="hu-HU" altLang="hu-HU" sz="2000" b="1" baseline="-30000">
                <a:solidFill>
                  <a:srgbClr val="000000"/>
                </a:solidFill>
                <a:latin typeface="Courier New" panose="02070309020205020404" pitchFamily="49" charset="0"/>
                <a:cs typeface="Times New Roman" panose="02020603050405020304" pitchFamily="18" charset="0"/>
              </a:rPr>
              <a:t>i</a:t>
            </a:r>
            <a:r>
              <a:rPr lang="hu-HU" altLang="hu-HU" sz="2000" b="1">
                <a:solidFill>
                  <a:srgbClr val="000000"/>
                </a:solidFill>
                <a:cs typeface="Times New Roman" panose="02020603050405020304" pitchFamily="18" charset="0"/>
              </a:rPr>
              <a:t> beolvasta </a:t>
            </a:r>
            <a:r>
              <a:rPr lang="hu-HU" altLang="hu-HU" sz="2000" b="1">
                <a:solidFill>
                  <a:srgbClr val="000000"/>
                </a:solidFill>
                <a:latin typeface="Courier New" panose="02070309020205020404" pitchFamily="49" charset="0"/>
                <a:cs typeface="Times New Roman" panose="02020603050405020304" pitchFamily="18" charset="0"/>
              </a:rPr>
              <a:t>X</a:t>
            </a:r>
            <a:r>
              <a:rPr lang="hu-HU" altLang="hu-HU" sz="2000" b="1">
                <a:solidFill>
                  <a:srgbClr val="000000"/>
                </a:solidFill>
                <a:cs typeface="Times New Roman" panose="02020603050405020304" pitchFamily="18" charset="0"/>
              </a:rPr>
              <a:t>-et, </a:t>
            </a:r>
            <a:r>
              <a:rPr lang="hu-HU" altLang="hu-HU" sz="2000" b="1">
                <a:solidFill>
                  <a:srgbClr val="009900"/>
                </a:solidFill>
                <a:latin typeface="Courier New" panose="02070309020205020404" pitchFamily="49" charset="0"/>
                <a:cs typeface="Times New Roman" panose="02020603050405020304" pitchFamily="18" charset="0"/>
              </a:rPr>
              <a:t>X</a:t>
            </a:r>
            <a:r>
              <a:rPr lang="hu-HU" altLang="hu-HU" sz="2000" b="1">
                <a:solidFill>
                  <a:srgbClr val="009900"/>
                </a:solidFill>
                <a:cs typeface="Times New Roman" panose="02020603050405020304" pitchFamily="18" charset="0"/>
              </a:rPr>
              <a:t> értéke ett</a:t>
            </a:r>
            <a:r>
              <a:rPr lang="hu-HU" altLang="hu-HU" sz="2000" b="1">
                <a:solidFill>
                  <a:srgbClr val="009900"/>
                </a:solidFill>
              </a:rPr>
              <a:t>ő</a:t>
            </a:r>
            <a:r>
              <a:rPr lang="hu-HU" altLang="hu-HU" sz="2000" b="1">
                <a:solidFill>
                  <a:srgbClr val="009900"/>
                </a:solidFill>
                <a:cs typeface="Times New Roman" panose="02020603050405020304" pitchFamily="18" charset="0"/>
              </a:rPr>
              <a:t>l ugyanis nem változik.</a:t>
            </a:r>
            <a:r>
              <a:rPr lang="hu-HU" altLang="hu-HU" sz="2000" b="1">
                <a:solidFill>
                  <a:srgbClr val="000000"/>
                </a:solidFill>
                <a:cs typeface="Times New Roman" panose="02020603050405020304" pitchFamily="18" charset="0"/>
              </a:rPr>
              <a:t> Annak sincs hatása </a:t>
            </a:r>
            <a:r>
              <a:rPr lang="hu-HU" altLang="hu-HU" sz="2000" b="1">
                <a:solidFill>
                  <a:srgbClr val="000000"/>
                </a:solidFill>
                <a:latin typeface="Courier New" panose="02070309020205020404" pitchFamily="49" charset="0"/>
                <a:cs typeface="Times New Roman" panose="02020603050405020304" pitchFamily="18" charset="0"/>
              </a:rPr>
              <a:t>T</a:t>
            </a:r>
            <a:r>
              <a:rPr lang="hu-HU" altLang="hu-HU" sz="2000" b="1" baseline="-30000">
                <a:solidFill>
                  <a:srgbClr val="000000"/>
                </a:solidFill>
                <a:latin typeface="Courier New" panose="02070309020205020404" pitchFamily="49" charset="0"/>
                <a:cs typeface="Times New Roman" panose="02020603050405020304" pitchFamily="18" charset="0"/>
              </a:rPr>
              <a:t>j</a:t>
            </a:r>
            <a:r>
              <a:rPr lang="hu-HU" altLang="hu-HU" sz="2000" b="1">
                <a:solidFill>
                  <a:srgbClr val="000000"/>
                </a:solidFill>
                <a:cs typeface="Times New Roman" panose="02020603050405020304" pitchFamily="18" charset="0"/>
              </a:rPr>
              <a:t>-re, hogy </a:t>
            </a:r>
            <a:r>
              <a:rPr lang="hu-HU" altLang="hu-HU" sz="2000" b="1">
                <a:solidFill>
                  <a:srgbClr val="000000"/>
                </a:solidFill>
                <a:latin typeface="Courier New" panose="02070309020205020404" pitchFamily="49" charset="0"/>
                <a:cs typeface="Times New Roman" panose="02020603050405020304" pitchFamily="18" charset="0"/>
              </a:rPr>
              <a:t>T</a:t>
            </a:r>
            <a:r>
              <a:rPr lang="hu-HU" altLang="hu-HU" sz="2000" b="1" baseline="-30000">
                <a:solidFill>
                  <a:srgbClr val="000000"/>
                </a:solidFill>
                <a:latin typeface="Courier New" panose="02070309020205020404" pitchFamily="49" charset="0"/>
                <a:cs typeface="Times New Roman" panose="02020603050405020304" pitchFamily="18" charset="0"/>
              </a:rPr>
              <a:t>i</a:t>
            </a:r>
            <a:r>
              <a:rPr lang="hu-HU" altLang="hu-HU" sz="2000" b="1">
                <a:solidFill>
                  <a:srgbClr val="000000"/>
                </a:solidFill>
                <a:cs typeface="Times New Roman" panose="02020603050405020304" pitchFamily="18" charset="0"/>
              </a:rPr>
              <a:t> olvassa </a:t>
            </a:r>
            <a:r>
              <a:rPr lang="hu-HU" altLang="hu-HU" sz="2000" b="1">
                <a:solidFill>
                  <a:srgbClr val="000000"/>
                </a:solidFill>
                <a:latin typeface="Courier New" panose="02070309020205020404" pitchFamily="49" charset="0"/>
                <a:cs typeface="Times New Roman" panose="02020603050405020304" pitchFamily="18" charset="0"/>
              </a:rPr>
              <a:t>X</a:t>
            </a:r>
            <a:r>
              <a:rPr lang="hu-HU" altLang="hu-HU" sz="2000" b="1">
                <a:solidFill>
                  <a:srgbClr val="000000"/>
                </a:solidFill>
                <a:cs typeface="Times New Roman" panose="02020603050405020304" pitchFamily="18" charset="0"/>
              </a:rPr>
              <a:t>-et, ugyanis ez </a:t>
            </a:r>
            <a:r>
              <a:rPr lang="hu-HU" altLang="hu-HU" sz="2000" b="1">
                <a:solidFill>
                  <a:srgbClr val="009900"/>
                </a:solidFill>
                <a:cs typeface="Times New Roman" panose="02020603050405020304" pitchFamily="18" charset="0"/>
              </a:rPr>
              <a:t>nincs hatással arra, hogy milyen értéket ír </a:t>
            </a:r>
            <a:r>
              <a:rPr lang="hu-HU" altLang="hu-HU" sz="2000" b="1">
                <a:solidFill>
                  <a:srgbClr val="009900"/>
                </a:solidFill>
                <a:latin typeface="Courier New" panose="02070309020205020404" pitchFamily="49" charset="0"/>
                <a:cs typeface="Times New Roman" panose="02020603050405020304" pitchFamily="18" charset="0"/>
              </a:rPr>
              <a:t>T</a:t>
            </a:r>
            <a:r>
              <a:rPr lang="hu-HU" altLang="hu-HU" sz="2000" b="1" baseline="-30000">
                <a:solidFill>
                  <a:srgbClr val="009900"/>
                </a:solidFill>
                <a:latin typeface="Courier New" panose="02070309020205020404" pitchFamily="49" charset="0"/>
                <a:cs typeface="Times New Roman" panose="02020603050405020304" pitchFamily="18" charset="0"/>
              </a:rPr>
              <a:t>j</a:t>
            </a:r>
            <a:r>
              <a:rPr lang="hu-HU" altLang="hu-HU" sz="2000" b="1">
                <a:solidFill>
                  <a:srgbClr val="009900"/>
                </a:solidFill>
                <a:cs typeface="Times New Roman" panose="02020603050405020304" pitchFamily="18" charset="0"/>
              </a:rPr>
              <a:t> </a:t>
            </a:r>
            <a:r>
              <a:rPr lang="hu-HU" altLang="hu-HU" sz="2000" b="1">
                <a:solidFill>
                  <a:srgbClr val="009900"/>
                </a:solidFill>
                <a:latin typeface="Courier New" panose="02070309020205020404" pitchFamily="49" charset="0"/>
                <a:cs typeface="Times New Roman" panose="02020603050405020304" pitchFamily="18" charset="0"/>
              </a:rPr>
              <a:t>Y</a:t>
            </a:r>
            <a:r>
              <a:rPr lang="hu-HU" altLang="hu-HU" sz="2000" b="1">
                <a:solidFill>
                  <a:srgbClr val="009900"/>
                </a:solidFill>
                <a:cs typeface="Times New Roman" panose="02020603050405020304" pitchFamily="18" charset="0"/>
              </a:rPr>
              <a:t>-ba.</a:t>
            </a:r>
            <a:endParaRPr lang="hu-HU" altLang="hu-HU" sz="2000" b="1">
              <a:solidFill>
                <a:srgbClr val="009900"/>
              </a:solidFill>
            </a:endParaRPr>
          </a:p>
          <a:p>
            <a:pPr algn="just">
              <a:lnSpc>
                <a:spcPct val="80000"/>
              </a:lnSpc>
              <a:buFontTx/>
              <a:buAutoNum type="arabicPeriod"/>
            </a:pPr>
            <a:endParaRPr lang="hu-HU" altLang="hu-HU" sz="2400" b="1">
              <a:solidFill>
                <a:srgbClr val="009900"/>
              </a:solidFill>
              <a:latin typeface="Courier New" panose="02070309020205020404" pitchFamily="49" charset="0"/>
              <a:cs typeface="Courier New" panose="02070309020205020404" pitchFamily="49" charset="0"/>
            </a:endParaRPr>
          </a:p>
          <a:p>
            <a:pPr algn="just">
              <a:lnSpc>
                <a:spcPct val="80000"/>
              </a:lnSpc>
              <a:buFontTx/>
              <a:buAutoNum type="arabicPeriod"/>
            </a:pPr>
            <a:r>
              <a:rPr lang="hu-HU" altLang="hu-HU" sz="2400" b="1">
                <a:solidFill>
                  <a:srgbClr val="FF0000"/>
                </a:solidFill>
                <a:latin typeface="Courier New" panose="02070309020205020404" pitchFamily="49" charset="0"/>
                <a:cs typeface="Times New Roman" panose="02020603050405020304" pitchFamily="18" charset="0"/>
              </a:rPr>
              <a:t>w</a:t>
            </a:r>
            <a:r>
              <a:rPr lang="hu-HU" altLang="hu-HU" sz="2400" b="1" baseline="-30000">
                <a:solidFill>
                  <a:srgbClr val="FF0000"/>
                </a:solidFill>
                <a:latin typeface="Courier New" panose="02070309020205020404" pitchFamily="49" charset="0"/>
                <a:cs typeface="Times New Roman" panose="02020603050405020304" pitchFamily="18" charset="0"/>
              </a:rPr>
              <a:t>i</a:t>
            </a:r>
            <a:r>
              <a:rPr lang="hu-HU" altLang="hu-HU" sz="2400" b="1">
                <a:solidFill>
                  <a:srgbClr val="FF0000"/>
                </a:solidFill>
                <a:latin typeface="Courier New" panose="02070309020205020404" pitchFamily="49" charset="0"/>
                <a:cs typeface="Times New Roman" panose="02020603050405020304" pitchFamily="18" charset="0"/>
              </a:rPr>
              <a:t>(X)</a:t>
            </a:r>
            <a:r>
              <a:rPr lang="hu-HU" altLang="hu-HU" sz="2400" b="1">
                <a:solidFill>
                  <a:srgbClr val="FF0000"/>
                </a:solidFill>
                <a:cs typeface="Times New Roman" panose="02020603050405020304" pitchFamily="18" charset="0"/>
              </a:rPr>
              <a:t>; </a:t>
            </a:r>
            <a:r>
              <a:rPr lang="hu-HU" altLang="hu-HU" sz="2400" b="1">
                <a:solidFill>
                  <a:srgbClr val="FF0000"/>
                </a:solidFill>
                <a:latin typeface="Courier New" panose="02070309020205020404" pitchFamily="49" charset="0"/>
                <a:cs typeface="Times New Roman" panose="02020603050405020304" pitchFamily="18" charset="0"/>
              </a:rPr>
              <a:t>r</a:t>
            </a:r>
            <a:r>
              <a:rPr lang="hu-HU" altLang="hu-HU" sz="2400" b="1" baseline="-30000">
                <a:solidFill>
                  <a:srgbClr val="FF0000"/>
                </a:solidFill>
                <a:latin typeface="Courier New" panose="02070309020205020404" pitchFamily="49" charset="0"/>
                <a:cs typeface="Times New Roman" panose="02020603050405020304" pitchFamily="18" charset="0"/>
              </a:rPr>
              <a:t>j</a:t>
            </a:r>
            <a:r>
              <a:rPr lang="hu-HU" altLang="hu-HU" sz="2400" b="1">
                <a:solidFill>
                  <a:srgbClr val="FF0000"/>
                </a:solidFill>
                <a:latin typeface="Courier New" panose="02070309020205020404" pitchFamily="49" charset="0"/>
                <a:cs typeface="Times New Roman" panose="02020603050405020304" pitchFamily="18" charset="0"/>
              </a:rPr>
              <a:t>(Y)</a:t>
            </a:r>
            <a:r>
              <a:rPr lang="hu-HU" altLang="hu-HU" sz="2400" b="1">
                <a:solidFill>
                  <a:srgbClr val="000000"/>
                </a:solidFill>
                <a:cs typeface="Times New Roman" panose="02020603050405020304" pitchFamily="18" charset="0"/>
              </a:rPr>
              <a:t> nincs konfliktusban, ha </a:t>
            </a:r>
            <a:r>
              <a:rPr lang="hu-HU" altLang="hu-HU" sz="2400" b="1">
                <a:solidFill>
                  <a:srgbClr val="FF0000"/>
                </a:solidFill>
                <a:latin typeface="Courier New" panose="02070309020205020404" pitchFamily="49" charset="0"/>
                <a:cs typeface="Times New Roman" panose="02020603050405020304" pitchFamily="18" charset="0"/>
              </a:rPr>
              <a:t>X</a:t>
            </a:r>
            <a:r>
              <a:rPr lang="hu-HU" altLang="hu-HU" sz="2400" b="1">
                <a:solidFill>
                  <a:srgbClr val="FF0000"/>
                </a:solidFill>
                <a:cs typeface="Times New Roman" panose="02020603050405020304" pitchFamily="18" charset="0"/>
              </a:rPr>
              <a:t> </a:t>
            </a:r>
            <a:r>
              <a:rPr lang="hu-HU" altLang="hu-HU" sz="24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hu-HU" altLang="hu-HU" sz="2400" b="1">
                <a:solidFill>
                  <a:srgbClr val="FF0000"/>
                </a:solidFill>
                <a:cs typeface="Times New Roman" panose="02020603050405020304" pitchFamily="18" charset="0"/>
              </a:rPr>
              <a:t> </a:t>
            </a:r>
            <a:r>
              <a:rPr lang="hu-HU" altLang="hu-HU" sz="2400" b="1">
                <a:solidFill>
                  <a:srgbClr val="FF0000"/>
                </a:solidFill>
                <a:latin typeface="Courier New" panose="02070309020205020404" pitchFamily="49" charset="0"/>
                <a:cs typeface="Times New Roman" panose="02020603050405020304" pitchFamily="18" charset="0"/>
              </a:rPr>
              <a:t>Y</a:t>
            </a:r>
            <a:r>
              <a:rPr lang="hu-HU" altLang="hu-HU" sz="2400" b="1">
                <a:solidFill>
                  <a:srgbClr val="000000"/>
                </a:solidFill>
                <a:cs typeface="Times New Roman" panose="02020603050405020304" pitchFamily="18" charset="0"/>
              </a:rPr>
              <a:t>,</a:t>
            </a:r>
            <a:endParaRPr lang="hu-HU" altLang="hu-HU" sz="2400" b="1">
              <a:solidFill>
                <a:srgbClr val="000000"/>
              </a:solidFill>
            </a:endParaRPr>
          </a:p>
          <a:p>
            <a:pPr lvl="1" algn="just">
              <a:lnSpc>
                <a:spcPct val="80000"/>
              </a:lnSpc>
              <a:buFontTx/>
              <a:buNone/>
            </a:pPr>
            <a:r>
              <a:rPr lang="hu-HU" altLang="hu-HU" sz="2000" b="1">
                <a:solidFill>
                  <a:srgbClr val="000000"/>
                </a:solidFill>
              </a:rPr>
              <a:t>- </a:t>
            </a:r>
            <a:r>
              <a:rPr lang="hu-HU" altLang="hu-HU" sz="2000" b="1">
                <a:solidFill>
                  <a:srgbClr val="000000"/>
                </a:solidFill>
                <a:cs typeface="Times New Roman" panose="02020603050405020304" pitchFamily="18" charset="0"/>
              </a:rPr>
              <a:t> ugyanazért, amiért a 2. pontban.</a:t>
            </a:r>
            <a:endParaRPr lang="hu-HU" altLang="hu-HU" sz="2000" b="1">
              <a:solidFill>
                <a:srgbClr val="000000"/>
              </a:solidFill>
            </a:endParaRPr>
          </a:p>
          <a:p>
            <a:pPr algn="just">
              <a:lnSpc>
                <a:spcPct val="80000"/>
              </a:lnSpc>
              <a:buFontTx/>
              <a:buAutoNum type="arabicPeriod"/>
            </a:pPr>
            <a:endParaRPr lang="hu-HU" altLang="hu-HU" sz="2400" b="1">
              <a:solidFill>
                <a:srgbClr val="000000"/>
              </a:solidFill>
              <a:latin typeface="Courier New" panose="02070309020205020404" pitchFamily="49" charset="0"/>
              <a:cs typeface="Courier New" panose="02070309020205020404" pitchFamily="49" charset="0"/>
            </a:endParaRPr>
          </a:p>
          <a:p>
            <a:pPr algn="just">
              <a:lnSpc>
                <a:spcPct val="80000"/>
              </a:lnSpc>
              <a:buFontTx/>
              <a:buAutoNum type="arabicPeriod"/>
            </a:pPr>
            <a:r>
              <a:rPr lang="hu-HU" altLang="hu-HU" sz="2400" b="1">
                <a:solidFill>
                  <a:srgbClr val="FF0000"/>
                </a:solidFill>
                <a:latin typeface="Courier New" panose="02070309020205020404" pitchFamily="49" charset="0"/>
                <a:cs typeface="Times New Roman" panose="02020603050405020304" pitchFamily="18" charset="0"/>
              </a:rPr>
              <a:t>w</a:t>
            </a:r>
            <a:r>
              <a:rPr lang="hu-HU" altLang="hu-HU" sz="2400" b="1" baseline="-30000">
                <a:solidFill>
                  <a:srgbClr val="FF0000"/>
                </a:solidFill>
                <a:latin typeface="Courier New" panose="02070309020205020404" pitchFamily="49" charset="0"/>
                <a:cs typeface="Times New Roman" panose="02020603050405020304" pitchFamily="18" charset="0"/>
              </a:rPr>
              <a:t>i</a:t>
            </a:r>
            <a:r>
              <a:rPr lang="hu-HU" altLang="hu-HU" sz="2400" b="1">
                <a:solidFill>
                  <a:srgbClr val="FF0000"/>
                </a:solidFill>
                <a:latin typeface="Courier New" panose="02070309020205020404" pitchFamily="49" charset="0"/>
                <a:cs typeface="Times New Roman" panose="02020603050405020304" pitchFamily="18" charset="0"/>
              </a:rPr>
              <a:t>(X)</a:t>
            </a:r>
            <a:r>
              <a:rPr lang="hu-HU" altLang="hu-HU" sz="2400" b="1">
                <a:solidFill>
                  <a:srgbClr val="FF0000"/>
                </a:solidFill>
                <a:cs typeface="Times New Roman" panose="02020603050405020304" pitchFamily="18" charset="0"/>
              </a:rPr>
              <a:t>; </a:t>
            </a:r>
            <a:r>
              <a:rPr lang="hu-HU" altLang="hu-HU" sz="2400" b="1">
                <a:solidFill>
                  <a:srgbClr val="FF0000"/>
                </a:solidFill>
                <a:latin typeface="Courier New" panose="02070309020205020404" pitchFamily="49" charset="0"/>
                <a:cs typeface="Times New Roman" panose="02020603050405020304" pitchFamily="18" charset="0"/>
              </a:rPr>
              <a:t>w</a:t>
            </a:r>
            <a:r>
              <a:rPr lang="hu-HU" altLang="hu-HU" sz="2400" b="1" baseline="-30000">
                <a:solidFill>
                  <a:srgbClr val="FF0000"/>
                </a:solidFill>
                <a:latin typeface="Courier New" panose="02070309020205020404" pitchFamily="49" charset="0"/>
                <a:cs typeface="Times New Roman" panose="02020603050405020304" pitchFamily="18" charset="0"/>
              </a:rPr>
              <a:t>j</a:t>
            </a:r>
            <a:r>
              <a:rPr lang="hu-HU" altLang="hu-HU" sz="2400" b="1">
                <a:solidFill>
                  <a:srgbClr val="FF0000"/>
                </a:solidFill>
                <a:latin typeface="Courier New" panose="02070309020205020404" pitchFamily="49" charset="0"/>
                <a:cs typeface="Times New Roman" panose="02020603050405020304" pitchFamily="18" charset="0"/>
              </a:rPr>
              <a:t>(Y)</a:t>
            </a:r>
            <a:r>
              <a:rPr lang="hu-HU" altLang="hu-HU" sz="2400" b="1">
                <a:solidFill>
                  <a:srgbClr val="000000"/>
                </a:solidFill>
                <a:cs typeface="Times New Roman" panose="02020603050405020304" pitchFamily="18" charset="0"/>
              </a:rPr>
              <a:t> sincs konfliktusban, ha </a:t>
            </a:r>
            <a:r>
              <a:rPr lang="hu-HU" altLang="hu-HU" sz="2400" b="1">
                <a:solidFill>
                  <a:srgbClr val="FF0000"/>
                </a:solidFill>
                <a:latin typeface="Courier New" panose="02070309020205020404" pitchFamily="49" charset="0"/>
                <a:cs typeface="Times New Roman" panose="02020603050405020304" pitchFamily="18" charset="0"/>
              </a:rPr>
              <a:t>X</a:t>
            </a:r>
            <a:r>
              <a:rPr lang="hu-HU" altLang="hu-HU" sz="2400" b="1">
                <a:solidFill>
                  <a:srgbClr val="FF0000"/>
                </a:solidFill>
                <a:cs typeface="Times New Roman" panose="02020603050405020304" pitchFamily="18" charset="0"/>
              </a:rPr>
              <a:t> </a:t>
            </a:r>
            <a:r>
              <a:rPr lang="hu-HU" altLang="hu-HU" sz="2400" b="1">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hu-HU" altLang="hu-HU" sz="2400" b="1">
                <a:solidFill>
                  <a:srgbClr val="FF0000"/>
                </a:solidFill>
                <a:cs typeface="Times New Roman" panose="02020603050405020304" pitchFamily="18" charset="0"/>
              </a:rPr>
              <a:t> </a:t>
            </a:r>
            <a:r>
              <a:rPr lang="hu-HU" altLang="hu-HU" sz="2400" b="1">
                <a:solidFill>
                  <a:srgbClr val="FF0000"/>
                </a:solidFill>
                <a:latin typeface="Courier New" panose="02070309020205020404" pitchFamily="49" charset="0"/>
                <a:cs typeface="Times New Roman" panose="02020603050405020304" pitchFamily="18" charset="0"/>
              </a:rPr>
              <a:t>Y</a:t>
            </a:r>
            <a:r>
              <a:rPr lang="hu-HU" altLang="hu-HU" sz="2400" b="1">
                <a:solidFill>
                  <a:srgbClr val="FF0000"/>
                </a:solidFill>
                <a:cs typeface="Times New Roman" panose="02020603050405020304" pitchFamily="18" charset="0"/>
              </a:rPr>
              <a: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2594" name="Oval 2">
            <a:extLst>
              <a:ext uri="{FF2B5EF4-FFF2-40B4-BE49-F238E27FC236}">
                <a16:creationId xmlns:a16="http://schemas.microsoft.com/office/drawing/2014/main" id="{CD869ADA-20D5-A3E3-126B-0C5C8F3265A7}"/>
              </a:ext>
            </a:extLst>
          </p:cNvPr>
          <p:cNvSpPr>
            <a:spLocks noChangeArrowheads="1"/>
          </p:cNvSpPr>
          <p:nvPr/>
        </p:nvSpPr>
        <p:spPr bwMode="auto">
          <a:xfrm>
            <a:off x="1803400" y="2805113"/>
            <a:ext cx="242888" cy="2190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595" name="Line 3">
            <a:extLst>
              <a:ext uri="{FF2B5EF4-FFF2-40B4-BE49-F238E27FC236}">
                <a16:creationId xmlns:a16="http://schemas.microsoft.com/office/drawing/2014/main" id="{369FE06A-9D8F-A719-F6EA-D393D1E34266}"/>
              </a:ext>
            </a:extLst>
          </p:cNvPr>
          <p:cNvSpPr>
            <a:spLocks noChangeShapeType="1"/>
          </p:cNvSpPr>
          <p:nvPr/>
        </p:nvSpPr>
        <p:spPr bwMode="auto">
          <a:xfrm>
            <a:off x="1919288" y="3024188"/>
            <a:ext cx="0" cy="242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596" name="Line 4">
            <a:extLst>
              <a:ext uri="{FF2B5EF4-FFF2-40B4-BE49-F238E27FC236}">
                <a16:creationId xmlns:a16="http://schemas.microsoft.com/office/drawing/2014/main" id="{F916ED50-4C81-82B5-12FD-A5986AF3B881}"/>
              </a:ext>
            </a:extLst>
          </p:cNvPr>
          <p:cNvSpPr>
            <a:spLocks noChangeShapeType="1"/>
          </p:cNvSpPr>
          <p:nvPr/>
        </p:nvSpPr>
        <p:spPr bwMode="auto">
          <a:xfrm flipH="1">
            <a:off x="1768475" y="3267075"/>
            <a:ext cx="139700" cy="300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597" name="Line 5">
            <a:extLst>
              <a:ext uri="{FF2B5EF4-FFF2-40B4-BE49-F238E27FC236}">
                <a16:creationId xmlns:a16="http://schemas.microsoft.com/office/drawing/2014/main" id="{3381D2C8-6F65-6C26-F5B6-A0BAD26E7553}"/>
              </a:ext>
            </a:extLst>
          </p:cNvPr>
          <p:cNvSpPr>
            <a:spLocks noChangeShapeType="1"/>
          </p:cNvSpPr>
          <p:nvPr/>
        </p:nvSpPr>
        <p:spPr bwMode="auto">
          <a:xfrm>
            <a:off x="1908175" y="3278188"/>
            <a:ext cx="136525" cy="311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598" name="Line 6">
            <a:extLst>
              <a:ext uri="{FF2B5EF4-FFF2-40B4-BE49-F238E27FC236}">
                <a16:creationId xmlns:a16="http://schemas.microsoft.com/office/drawing/2014/main" id="{71C31488-DEC3-9BCC-4E86-303171418F96}"/>
              </a:ext>
            </a:extLst>
          </p:cNvPr>
          <p:cNvSpPr>
            <a:spLocks noChangeShapeType="1"/>
          </p:cNvSpPr>
          <p:nvPr/>
        </p:nvSpPr>
        <p:spPr bwMode="auto">
          <a:xfrm flipH="1" flipV="1">
            <a:off x="1676400" y="2943225"/>
            <a:ext cx="242888"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599" name="Line 7">
            <a:extLst>
              <a:ext uri="{FF2B5EF4-FFF2-40B4-BE49-F238E27FC236}">
                <a16:creationId xmlns:a16="http://schemas.microsoft.com/office/drawing/2014/main" id="{DC4FF227-C436-CAFE-82C9-6E61128EE108}"/>
              </a:ext>
            </a:extLst>
          </p:cNvPr>
          <p:cNvSpPr>
            <a:spLocks noChangeShapeType="1"/>
          </p:cNvSpPr>
          <p:nvPr/>
        </p:nvSpPr>
        <p:spPr bwMode="auto">
          <a:xfrm flipV="1">
            <a:off x="1654175" y="2724150"/>
            <a:ext cx="5715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00" name="Rectangle 8">
            <a:extLst>
              <a:ext uri="{FF2B5EF4-FFF2-40B4-BE49-F238E27FC236}">
                <a16:creationId xmlns:a16="http://schemas.microsoft.com/office/drawing/2014/main" id="{EF9A366C-5BF0-A60B-4ABB-B94E3B073839}"/>
              </a:ext>
            </a:extLst>
          </p:cNvPr>
          <p:cNvSpPr>
            <a:spLocks noGrp="1" noChangeArrowheads="1"/>
          </p:cNvSpPr>
          <p:nvPr>
            <p:ph type="title"/>
          </p:nvPr>
        </p:nvSpPr>
        <p:spPr>
          <a:xfrm>
            <a:off x="385763" y="414338"/>
            <a:ext cx="7772400" cy="923925"/>
          </a:xfrm>
        </p:spPr>
        <p:txBody>
          <a:bodyPr/>
          <a:lstStyle/>
          <a:p>
            <a:r>
              <a:rPr lang="hu-HU" altLang="hu-HU" sz="3600" b="1"/>
              <a:t>Ötlet: Mászóka</a:t>
            </a:r>
            <a:endParaRPr lang="en-US" altLang="hu-HU" b="1"/>
          </a:p>
        </p:txBody>
      </p:sp>
      <p:sp>
        <p:nvSpPr>
          <p:cNvPr id="622601" name="Line 9">
            <a:extLst>
              <a:ext uri="{FF2B5EF4-FFF2-40B4-BE49-F238E27FC236}">
                <a16:creationId xmlns:a16="http://schemas.microsoft.com/office/drawing/2014/main" id="{E2BFDB17-7EEE-215C-D093-A2A3AB868220}"/>
              </a:ext>
            </a:extLst>
          </p:cNvPr>
          <p:cNvSpPr>
            <a:spLocks noChangeShapeType="1"/>
          </p:cNvSpPr>
          <p:nvPr/>
        </p:nvSpPr>
        <p:spPr bwMode="auto">
          <a:xfrm>
            <a:off x="1306513" y="3094038"/>
            <a:ext cx="0" cy="12573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02" name="Line 10">
            <a:extLst>
              <a:ext uri="{FF2B5EF4-FFF2-40B4-BE49-F238E27FC236}">
                <a16:creationId xmlns:a16="http://schemas.microsoft.com/office/drawing/2014/main" id="{9E826A28-AB06-E583-2866-B6B0C104EAF2}"/>
              </a:ext>
            </a:extLst>
          </p:cNvPr>
          <p:cNvSpPr>
            <a:spLocks noChangeShapeType="1"/>
          </p:cNvSpPr>
          <p:nvPr/>
        </p:nvSpPr>
        <p:spPr bwMode="auto">
          <a:xfrm>
            <a:off x="3397250" y="2427288"/>
            <a:ext cx="0" cy="12573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03" name="Line 11">
            <a:extLst>
              <a:ext uri="{FF2B5EF4-FFF2-40B4-BE49-F238E27FC236}">
                <a16:creationId xmlns:a16="http://schemas.microsoft.com/office/drawing/2014/main" id="{95764AAD-2A0B-34C1-17EC-9A51F73AE2AD}"/>
              </a:ext>
            </a:extLst>
          </p:cNvPr>
          <p:cNvSpPr>
            <a:spLocks noChangeShapeType="1"/>
          </p:cNvSpPr>
          <p:nvPr/>
        </p:nvSpPr>
        <p:spPr bwMode="auto">
          <a:xfrm flipH="1">
            <a:off x="1306513" y="2424113"/>
            <a:ext cx="2101850" cy="6699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04" name="Line 12">
            <a:extLst>
              <a:ext uri="{FF2B5EF4-FFF2-40B4-BE49-F238E27FC236}">
                <a16:creationId xmlns:a16="http://schemas.microsoft.com/office/drawing/2014/main" id="{82BBDF6A-CE43-031F-74E9-4509B4D9B955}"/>
              </a:ext>
            </a:extLst>
          </p:cNvPr>
          <p:cNvSpPr>
            <a:spLocks noChangeShapeType="1"/>
          </p:cNvSpPr>
          <p:nvPr/>
        </p:nvSpPr>
        <p:spPr bwMode="auto">
          <a:xfrm>
            <a:off x="904875" y="2703513"/>
            <a:ext cx="0" cy="12573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05" name="Line 13">
            <a:extLst>
              <a:ext uri="{FF2B5EF4-FFF2-40B4-BE49-F238E27FC236}">
                <a16:creationId xmlns:a16="http://schemas.microsoft.com/office/drawing/2014/main" id="{D15D47BA-E252-1272-D48C-8ECDF5A82FCD}"/>
              </a:ext>
            </a:extLst>
          </p:cNvPr>
          <p:cNvSpPr>
            <a:spLocks noChangeShapeType="1"/>
          </p:cNvSpPr>
          <p:nvPr/>
        </p:nvSpPr>
        <p:spPr bwMode="auto">
          <a:xfrm>
            <a:off x="2995613" y="2036763"/>
            <a:ext cx="0" cy="12573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06" name="Line 14">
            <a:extLst>
              <a:ext uri="{FF2B5EF4-FFF2-40B4-BE49-F238E27FC236}">
                <a16:creationId xmlns:a16="http://schemas.microsoft.com/office/drawing/2014/main" id="{8613BD9B-1414-7165-F8B0-1509E59FF17D}"/>
              </a:ext>
            </a:extLst>
          </p:cNvPr>
          <p:cNvSpPr>
            <a:spLocks noChangeShapeType="1"/>
          </p:cNvSpPr>
          <p:nvPr/>
        </p:nvSpPr>
        <p:spPr bwMode="auto">
          <a:xfrm flipH="1">
            <a:off x="904875" y="2033588"/>
            <a:ext cx="2101850" cy="6699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07" name="Line 15">
            <a:extLst>
              <a:ext uri="{FF2B5EF4-FFF2-40B4-BE49-F238E27FC236}">
                <a16:creationId xmlns:a16="http://schemas.microsoft.com/office/drawing/2014/main" id="{EA42EA9A-7EBC-27D3-EF65-767B3D9BF50F}"/>
              </a:ext>
            </a:extLst>
          </p:cNvPr>
          <p:cNvSpPr>
            <a:spLocks noChangeShapeType="1"/>
          </p:cNvSpPr>
          <p:nvPr/>
        </p:nvSpPr>
        <p:spPr bwMode="auto">
          <a:xfrm>
            <a:off x="903288" y="2689225"/>
            <a:ext cx="403225" cy="4048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08" name="Line 16">
            <a:extLst>
              <a:ext uri="{FF2B5EF4-FFF2-40B4-BE49-F238E27FC236}">
                <a16:creationId xmlns:a16="http://schemas.microsoft.com/office/drawing/2014/main" id="{FFEE4070-20AE-7923-0713-CFCAA8DBA8D7}"/>
              </a:ext>
            </a:extLst>
          </p:cNvPr>
          <p:cNvSpPr>
            <a:spLocks noChangeShapeType="1"/>
          </p:cNvSpPr>
          <p:nvPr/>
        </p:nvSpPr>
        <p:spPr bwMode="auto">
          <a:xfrm>
            <a:off x="1504950" y="2519363"/>
            <a:ext cx="403225" cy="4048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09" name="Line 17">
            <a:extLst>
              <a:ext uri="{FF2B5EF4-FFF2-40B4-BE49-F238E27FC236}">
                <a16:creationId xmlns:a16="http://schemas.microsoft.com/office/drawing/2014/main" id="{CC30674B-393E-ADEE-0DFE-BC3D8B006B91}"/>
              </a:ext>
            </a:extLst>
          </p:cNvPr>
          <p:cNvSpPr>
            <a:spLocks noChangeShapeType="1"/>
          </p:cNvSpPr>
          <p:nvPr/>
        </p:nvSpPr>
        <p:spPr bwMode="auto">
          <a:xfrm>
            <a:off x="2673350" y="2138363"/>
            <a:ext cx="403225" cy="4048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10" name="Line 18">
            <a:extLst>
              <a:ext uri="{FF2B5EF4-FFF2-40B4-BE49-F238E27FC236}">
                <a16:creationId xmlns:a16="http://schemas.microsoft.com/office/drawing/2014/main" id="{B8876133-0E25-65B1-2AE3-F1C9022CE758}"/>
              </a:ext>
            </a:extLst>
          </p:cNvPr>
          <p:cNvSpPr>
            <a:spLocks noChangeShapeType="1"/>
          </p:cNvSpPr>
          <p:nvPr/>
        </p:nvSpPr>
        <p:spPr bwMode="auto">
          <a:xfrm>
            <a:off x="2409825" y="2233613"/>
            <a:ext cx="403225" cy="4048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11" name="Line 19">
            <a:extLst>
              <a:ext uri="{FF2B5EF4-FFF2-40B4-BE49-F238E27FC236}">
                <a16:creationId xmlns:a16="http://schemas.microsoft.com/office/drawing/2014/main" id="{A1BB643B-E451-B9CA-47E0-5D3E92529704}"/>
              </a:ext>
            </a:extLst>
          </p:cNvPr>
          <p:cNvSpPr>
            <a:spLocks noChangeShapeType="1"/>
          </p:cNvSpPr>
          <p:nvPr/>
        </p:nvSpPr>
        <p:spPr bwMode="auto">
          <a:xfrm>
            <a:off x="2101850" y="2328863"/>
            <a:ext cx="403225" cy="4048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12" name="Line 20">
            <a:extLst>
              <a:ext uri="{FF2B5EF4-FFF2-40B4-BE49-F238E27FC236}">
                <a16:creationId xmlns:a16="http://schemas.microsoft.com/office/drawing/2014/main" id="{7B49870E-5187-B46B-C37A-75EA64E83524}"/>
              </a:ext>
            </a:extLst>
          </p:cNvPr>
          <p:cNvSpPr>
            <a:spLocks noChangeShapeType="1"/>
          </p:cNvSpPr>
          <p:nvPr/>
        </p:nvSpPr>
        <p:spPr bwMode="auto">
          <a:xfrm>
            <a:off x="1792288" y="2433638"/>
            <a:ext cx="403225" cy="4048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13" name="Line 21">
            <a:extLst>
              <a:ext uri="{FF2B5EF4-FFF2-40B4-BE49-F238E27FC236}">
                <a16:creationId xmlns:a16="http://schemas.microsoft.com/office/drawing/2014/main" id="{CFA2F624-3B48-308B-2166-6D532E3035D5}"/>
              </a:ext>
            </a:extLst>
          </p:cNvPr>
          <p:cNvSpPr>
            <a:spLocks noChangeShapeType="1"/>
          </p:cNvSpPr>
          <p:nvPr/>
        </p:nvSpPr>
        <p:spPr bwMode="auto">
          <a:xfrm>
            <a:off x="1217613" y="2589213"/>
            <a:ext cx="403225" cy="4048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14" name="Line 22">
            <a:extLst>
              <a:ext uri="{FF2B5EF4-FFF2-40B4-BE49-F238E27FC236}">
                <a16:creationId xmlns:a16="http://schemas.microsoft.com/office/drawing/2014/main" id="{A6A0A8AC-AD1B-595F-D06F-BC841CC52FB5}"/>
              </a:ext>
            </a:extLst>
          </p:cNvPr>
          <p:cNvSpPr>
            <a:spLocks noChangeShapeType="1"/>
          </p:cNvSpPr>
          <p:nvPr/>
        </p:nvSpPr>
        <p:spPr bwMode="auto">
          <a:xfrm>
            <a:off x="2986088" y="2024063"/>
            <a:ext cx="403225" cy="4048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15" name="Line 23">
            <a:extLst>
              <a:ext uri="{FF2B5EF4-FFF2-40B4-BE49-F238E27FC236}">
                <a16:creationId xmlns:a16="http://schemas.microsoft.com/office/drawing/2014/main" id="{E5859281-A842-9A16-2D93-6CBADBC145E2}"/>
              </a:ext>
            </a:extLst>
          </p:cNvPr>
          <p:cNvSpPr>
            <a:spLocks noChangeShapeType="1"/>
          </p:cNvSpPr>
          <p:nvPr/>
        </p:nvSpPr>
        <p:spPr bwMode="auto">
          <a:xfrm flipV="1">
            <a:off x="1919288" y="2965450"/>
            <a:ext cx="184150" cy="128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16" name="Line 24">
            <a:extLst>
              <a:ext uri="{FF2B5EF4-FFF2-40B4-BE49-F238E27FC236}">
                <a16:creationId xmlns:a16="http://schemas.microsoft.com/office/drawing/2014/main" id="{C6F38D19-B924-2377-6DC5-6FB31CD1BE8E}"/>
              </a:ext>
            </a:extLst>
          </p:cNvPr>
          <p:cNvSpPr>
            <a:spLocks noChangeShapeType="1"/>
          </p:cNvSpPr>
          <p:nvPr/>
        </p:nvSpPr>
        <p:spPr bwMode="auto">
          <a:xfrm flipV="1">
            <a:off x="2081213" y="2759075"/>
            <a:ext cx="22225" cy="230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17" name="Oval 25">
            <a:extLst>
              <a:ext uri="{FF2B5EF4-FFF2-40B4-BE49-F238E27FC236}">
                <a16:creationId xmlns:a16="http://schemas.microsoft.com/office/drawing/2014/main" id="{E7F4EB8C-E1A4-1A88-FC09-28A151E58662}"/>
              </a:ext>
            </a:extLst>
          </p:cNvPr>
          <p:cNvSpPr>
            <a:spLocks noChangeArrowheads="1"/>
          </p:cNvSpPr>
          <p:nvPr/>
        </p:nvSpPr>
        <p:spPr bwMode="auto">
          <a:xfrm>
            <a:off x="6735763" y="2333625"/>
            <a:ext cx="609600" cy="5334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2400" b="0">
                <a:latin typeface="Times New Roman" panose="02020603050405020304" pitchFamily="18" charset="0"/>
              </a:rPr>
              <a:t>A</a:t>
            </a:r>
          </a:p>
        </p:txBody>
      </p:sp>
      <p:sp>
        <p:nvSpPr>
          <p:cNvPr id="622618" name="Oval 26">
            <a:extLst>
              <a:ext uri="{FF2B5EF4-FFF2-40B4-BE49-F238E27FC236}">
                <a16:creationId xmlns:a16="http://schemas.microsoft.com/office/drawing/2014/main" id="{A1DB1A3B-B9AC-FE40-8A78-15BDF656E179}"/>
              </a:ext>
            </a:extLst>
          </p:cNvPr>
          <p:cNvSpPr>
            <a:spLocks noChangeArrowheads="1"/>
          </p:cNvSpPr>
          <p:nvPr/>
        </p:nvSpPr>
        <p:spPr bwMode="auto">
          <a:xfrm>
            <a:off x="5821363" y="3095625"/>
            <a:ext cx="609600" cy="5334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2400" b="0">
                <a:latin typeface="Times New Roman" panose="02020603050405020304" pitchFamily="18" charset="0"/>
              </a:rPr>
              <a:t>B</a:t>
            </a:r>
          </a:p>
        </p:txBody>
      </p:sp>
      <p:sp>
        <p:nvSpPr>
          <p:cNvPr id="622619" name="Oval 27">
            <a:extLst>
              <a:ext uri="{FF2B5EF4-FFF2-40B4-BE49-F238E27FC236}">
                <a16:creationId xmlns:a16="http://schemas.microsoft.com/office/drawing/2014/main" id="{616B0CD0-56EA-F8D7-8CB3-5E5548B8897C}"/>
              </a:ext>
            </a:extLst>
          </p:cNvPr>
          <p:cNvSpPr>
            <a:spLocks noChangeArrowheads="1"/>
          </p:cNvSpPr>
          <p:nvPr/>
        </p:nvSpPr>
        <p:spPr bwMode="auto">
          <a:xfrm>
            <a:off x="7573963" y="3171825"/>
            <a:ext cx="609600" cy="5334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2400" b="0">
                <a:latin typeface="Times New Roman" panose="02020603050405020304" pitchFamily="18" charset="0"/>
              </a:rPr>
              <a:t>C</a:t>
            </a:r>
          </a:p>
        </p:txBody>
      </p:sp>
      <p:sp>
        <p:nvSpPr>
          <p:cNvPr id="622620" name="Oval 28">
            <a:extLst>
              <a:ext uri="{FF2B5EF4-FFF2-40B4-BE49-F238E27FC236}">
                <a16:creationId xmlns:a16="http://schemas.microsoft.com/office/drawing/2014/main" id="{3063545F-2989-116F-E781-46D54982D602}"/>
              </a:ext>
            </a:extLst>
          </p:cNvPr>
          <p:cNvSpPr>
            <a:spLocks noChangeArrowheads="1"/>
          </p:cNvSpPr>
          <p:nvPr/>
        </p:nvSpPr>
        <p:spPr bwMode="auto">
          <a:xfrm>
            <a:off x="4830763" y="3933825"/>
            <a:ext cx="609600" cy="5334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2400" b="0">
                <a:latin typeface="Times New Roman" panose="02020603050405020304" pitchFamily="18" charset="0"/>
              </a:rPr>
              <a:t>D</a:t>
            </a:r>
          </a:p>
        </p:txBody>
      </p:sp>
      <p:sp>
        <p:nvSpPr>
          <p:cNvPr id="622621" name="Oval 29">
            <a:extLst>
              <a:ext uri="{FF2B5EF4-FFF2-40B4-BE49-F238E27FC236}">
                <a16:creationId xmlns:a16="http://schemas.microsoft.com/office/drawing/2014/main" id="{EAA99177-EE1F-8C33-930A-6D3E5B3B0994}"/>
              </a:ext>
            </a:extLst>
          </p:cNvPr>
          <p:cNvSpPr>
            <a:spLocks noChangeArrowheads="1"/>
          </p:cNvSpPr>
          <p:nvPr/>
        </p:nvSpPr>
        <p:spPr bwMode="auto">
          <a:xfrm>
            <a:off x="3916363" y="4848225"/>
            <a:ext cx="609600" cy="5334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2400" b="0">
                <a:latin typeface="Times New Roman" panose="02020603050405020304" pitchFamily="18" charset="0"/>
              </a:rPr>
              <a:t>E</a:t>
            </a:r>
          </a:p>
        </p:txBody>
      </p:sp>
      <p:sp>
        <p:nvSpPr>
          <p:cNvPr id="622622" name="Oval 30">
            <a:extLst>
              <a:ext uri="{FF2B5EF4-FFF2-40B4-BE49-F238E27FC236}">
                <a16:creationId xmlns:a16="http://schemas.microsoft.com/office/drawing/2014/main" id="{C79049DB-561F-B3AC-99EA-6679097D81A9}"/>
              </a:ext>
            </a:extLst>
          </p:cNvPr>
          <p:cNvSpPr>
            <a:spLocks noChangeArrowheads="1"/>
          </p:cNvSpPr>
          <p:nvPr/>
        </p:nvSpPr>
        <p:spPr bwMode="auto">
          <a:xfrm>
            <a:off x="5821363" y="4848225"/>
            <a:ext cx="609600" cy="5334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2400" b="0">
                <a:latin typeface="Times New Roman" panose="02020603050405020304" pitchFamily="18" charset="0"/>
              </a:rPr>
              <a:t>F</a:t>
            </a:r>
          </a:p>
        </p:txBody>
      </p:sp>
      <p:sp>
        <p:nvSpPr>
          <p:cNvPr id="622623" name="Line 31">
            <a:extLst>
              <a:ext uri="{FF2B5EF4-FFF2-40B4-BE49-F238E27FC236}">
                <a16:creationId xmlns:a16="http://schemas.microsoft.com/office/drawing/2014/main" id="{D3A323C3-BBE2-6BA6-2D6A-7D0E57A635EF}"/>
              </a:ext>
            </a:extLst>
          </p:cNvPr>
          <p:cNvSpPr>
            <a:spLocks noChangeShapeType="1"/>
          </p:cNvSpPr>
          <p:nvPr/>
        </p:nvSpPr>
        <p:spPr bwMode="auto">
          <a:xfrm flipH="1">
            <a:off x="6335713" y="2790825"/>
            <a:ext cx="476250" cy="411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24" name="Line 32">
            <a:extLst>
              <a:ext uri="{FF2B5EF4-FFF2-40B4-BE49-F238E27FC236}">
                <a16:creationId xmlns:a16="http://schemas.microsoft.com/office/drawing/2014/main" id="{23B95F4A-F27D-AFB9-52AC-361260D40707}"/>
              </a:ext>
            </a:extLst>
          </p:cNvPr>
          <p:cNvSpPr>
            <a:spLocks noChangeShapeType="1"/>
          </p:cNvSpPr>
          <p:nvPr/>
        </p:nvSpPr>
        <p:spPr bwMode="auto">
          <a:xfrm flipH="1">
            <a:off x="5364163" y="3552825"/>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25" name="Line 33">
            <a:extLst>
              <a:ext uri="{FF2B5EF4-FFF2-40B4-BE49-F238E27FC236}">
                <a16:creationId xmlns:a16="http://schemas.microsoft.com/office/drawing/2014/main" id="{E25127CC-FC1E-A9FA-B6CC-B46DAE9563AC}"/>
              </a:ext>
            </a:extLst>
          </p:cNvPr>
          <p:cNvSpPr>
            <a:spLocks noChangeShapeType="1"/>
          </p:cNvSpPr>
          <p:nvPr/>
        </p:nvSpPr>
        <p:spPr bwMode="auto">
          <a:xfrm flipH="1">
            <a:off x="4373563" y="4467225"/>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26" name="Line 34">
            <a:extLst>
              <a:ext uri="{FF2B5EF4-FFF2-40B4-BE49-F238E27FC236}">
                <a16:creationId xmlns:a16="http://schemas.microsoft.com/office/drawing/2014/main" id="{ED8F369C-480D-D073-4060-034EF0F37F24}"/>
              </a:ext>
            </a:extLst>
          </p:cNvPr>
          <p:cNvSpPr>
            <a:spLocks noChangeShapeType="1"/>
          </p:cNvSpPr>
          <p:nvPr/>
        </p:nvSpPr>
        <p:spPr bwMode="auto">
          <a:xfrm>
            <a:off x="5364163" y="4391025"/>
            <a:ext cx="533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27" name="Line 35">
            <a:extLst>
              <a:ext uri="{FF2B5EF4-FFF2-40B4-BE49-F238E27FC236}">
                <a16:creationId xmlns:a16="http://schemas.microsoft.com/office/drawing/2014/main" id="{2042B483-A068-F5AC-C172-D05F2BBE00A3}"/>
              </a:ext>
            </a:extLst>
          </p:cNvPr>
          <p:cNvSpPr>
            <a:spLocks noChangeShapeType="1"/>
          </p:cNvSpPr>
          <p:nvPr/>
        </p:nvSpPr>
        <p:spPr bwMode="auto">
          <a:xfrm>
            <a:off x="7269163" y="2790825"/>
            <a:ext cx="457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nvGrpSpPr>
          <p:cNvPr id="622628" name="Group 36">
            <a:extLst>
              <a:ext uri="{FF2B5EF4-FFF2-40B4-BE49-F238E27FC236}">
                <a16:creationId xmlns:a16="http://schemas.microsoft.com/office/drawing/2014/main" id="{8C0A40A3-E667-CC17-8DB1-990810851132}"/>
              </a:ext>
            </a:extLst>
          </p:cNvPr>
          <p:cNvGrpSpPr>
            <a:grpSpLocks/>
          </p:cNvGrpSpPr>
          <p:nvPr/>
        </p:nvGrpSpPr>
        <p:grpSpPr bwMode="auto">
          <a:xfrm>
            <a:off x="6118225" y="2116138"/>
            <a:ext cx="2487613" cy="2006600"/>
            <a:chOff x="3854" y="1333"/>
            <a:chExt cx="1567" cy="1264"/>
          </a:xfrm>
        </p:grpSpPr>
        <p:sp>
          <p:nvSpPr>
            <p:cNvPr id="622629" name="Text Box 37">
              <a:extLst>
                <a:ext uri="{FF2B5EF4-FFF2-40B4-BE49-F238E27FC236}">
                  <a16:creationId xmlns:a16="http://schemas.microsoft.com/office/drawing/2014/main" id="{0213A961-593E-7787-F049-46885848E37F}"/>
                </a:ext>
              </a:extLst>
            </p:cNvPr>
            <p:cNvSpPr txBox="1">
              <a:spLocks noChangeArrowheads="1"/>
            </p:cNvSpPr>
            <p:nvPr/>
          </p:nvSpPr>
          <p:spPr bwMode="auto">
            <a:xfrm>
              <a:off x="4645" y="1333"/>
              <a:ext cx="776"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sz="2400">
                  <a:solidFill>
                    <a:srgbClr val="FF0000"/>
                  </a:solidFill>
                </a:rPr>
                <a:t>T</a:t>
              </a:r>
              <a:r>
                <a:rPr lang="en-US" altLang="hu-HU" sz="1800">
                  <a:solidFill>
                    <a:srgbClr val="FF0000"/>
                  </a:solidFill>
                </a:rPr>
                <a:t>1</a:t>
              </a:r>
              <a:r>
                <a:rPr lang="en-US" altLang="hu-HU" sz="2400">
                  <a:solidFill>
                    <a:srgbClr val="FF0000"/>
                  </a:solidFill>
                </a:rPr>
                <a:t> lock</a:t>
              </a:r>
              <a:endParaRPr lang="en-US" altLang="hu-HU" sz="3200"/>
            </a:p>
          </p:txBody>
        </p:sp>
        <p:sp>
          <p:nvSpPr>
            <p:cNvPr id="622630" name="Text Box 38">
              <a:extLst>
                <a:ext uri="{FF2B5EF4-FFF2-40B4-BE49-F238E27FC236}">
                  <a16:creationId xmlns:a16="http://schemas.microsoft.com/office/drawing/2014/main" id="{62D38BD2-4E4D-8407-23FB-43785B8E6B14}"/>
                </a:ext>
              </a:extLst>
            </p:cNvPr>
            <p:cNvSpPr txBox="1">
              <a:spLocks noChangeArrowheads="1"/>
            </p:cNvSpPr>
            <p:nvPr/>
          </p:nvSpPr>
          <p:spPr bwMode="auto">
            <a:xfrm>
              <a:off x="3948" y="2309"/>
              <a:ext cx="776"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sz="2400">
                  <a:solidFill>
                    <a:srgbClr val="FF0000"/>
                  </a:solidFill>
                </a:rPr>
                <a:t>T</a:t>
              </a:r>
              <a:r>
                <a:rPr lang="en-US" altLang="hu-HU" sz="1800">
                  <a:solidFill>
                    <a:srgbClr val="FF0000"/>
                  </a:solidFill>
                </a:rPr>
                <a:t>1</a:t>
              </a:r>
              <a:r>
                <a:rPr lang="en-US" altLang="hu-HU" sz="2400">
                  <a:solidFill>
                    <a:srgbClr val="FF0000"/>
                  </a:solidFill>
                </a:rPr>
                <a:t> lock</a:t>
              </a:r>
              <a:endParaRPr lang="en-US" altLang="hu-HU" sz="3200"/>
            </a:p>
          </p:txBody>
        </p:sp>
        <p:sp>
          <p:nvSpPr>
            <p:cNvPr id="622631" name="Freeform 39">
              <a:extLst>
                <a:ext uri="{FF2B5EF4-FFF2-40B4-BE49-F238E27FC236}">
                  <a16:creationId xmlns:a16="http://schemas.microsoft.com/office/drawing/2014/main" id="{3CF7C73E-6BEC-F21F-8251-CC3293362961}"/>
                </a:ext>
              </a:extLst>
            </p:cNvPr>
            <p:cNvSpPr>
              <a:spLocks/>
            </p:cNvSpPr>
            <p:nvPr/>
          </p:nvSpPr>
          <p:spPr bwMode="auto">
            <a:xfrm>
              <a:off x="4567" y="1600"/>
              <a:ext cx="254" cy="109"/>
            </a:xfrm>
            <a:custGeom>
              <a:avLst/>
              <a:gdLst>
                <a:gd name="T0" fmla="*/ 0 w 254"/>
                <a:gd name="T1" fmla="*/ 73 h 109"/>
                <a:gd name="T2" fmla="*/ 80 w 254"/>
                <a:gd name="T3" fmla="*/ 94 h 109"/>
                <a:gd name="T4" fmla="*/ 123 w 254"/>
                <a:gd name="T5" fmla="*/ 109 h 109"/>
                <a:gd name="T6" fmla="*/ 196 w 254"/>
                <a:gd name="T7" fmla="*/ 102 h 109"/>
                <a:gd name="T8" fmla="*/ 240 w 254"/>
                <a:gd name="T9" fmla="*/ 36 h 109"/>
                <a:gd name="T10" fmla="*/ 254 w 254"/>
                <a:gd name="T11" fmla="*/ 0 h 109"/>
              </a:gdLst>
              <a:ahLst/>
              <a:cxnLst>
                <a:cxn ang="0">
                  <a:pos x="T0" y="T1"/>
                </a:cxn>
                <a:cxn ang="0">
                  <a:pos x="T2" y="T3"/>
                </a:cxn>
                <a:cxn ang="0">
                  <a:pos x="T4" y="T5"/>
                </a:cxn>
                <a:cxn ang="0">
                  <a:pos x="T6" y="T7"/>
                </a:cxn>
                <a:cxn ang="0">
                  <a:pos x="T8" y="T9"/>
                </a:cxn>
                <a:cxn ang="0">
                  <a:pos x="T10" y="T11"/>
                </a:cxn>
              </a:cxnLst>
              <a:rect l="0" t="0" r="r" b="b"/>
              <a:pathLst>
                <a:path w="254" h="109">
                  <a:moveTo>
                    <a:pt x="0" y="73"/>
                  </a:moveTo>
                  <a:cubicBezTo>
                    <a:pt x="51" y="83"/>
                    <a:pt x="24" y="76"/>
                    <a:pt x="80" y="94"/>
                  </a:cubicBezTo>
                  <a:cubicBezTo>
                    <a:pt x="94" y="99"/>
                    <a:pt x="123" y="109"/>
                    <a:pt x="123" y="109"/>
                  </a:cubicBezTo>
                  <a:cubicBezTo>
                    <a:pt x="147" y="107"/>
                    <a:pt x="173" y="109"/>
                    <a:pt x="196" y="102"/>
                  </a:cubicBezTo>
                  <a:cubicBezTo>
                    <a:pt x="218" y="95"/>
                    <a:pt x="229" y="53"/>
                    <a:pt x="240" y="36"/>
                  </a:cubicBezTo>
                  <a:cubicBezTo>
                    <a:pt x="249" y="9"/>
                    <a:pt x="244" y="21"/>
                    <a:pt x="254" y="0"/>
                  </a:cubicBezTo>
                </a:path>
              </a:pathLst>
            </a:custGeom>
            <a:noFill/>
            <a:ln w="190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32" name="Freeform 40">
              <a:extLst>
                <a:ext uri="{FF2B5EF4-FFF2-40B4-BE49-F238E27FC236}">
                  <a16:creationId xmlns:a16="http://schemas.microsoft.com/office/drawing/2014/main" id="{2D195332-3A3A-D237-A499-F90192B7C127}"/>
                </a:ext>
              </a:extLst>
            </p:cNvPr>
            <p:cNvSpPr>
              <a:spLocks/>
            </p:cNvSpPr>
            <p:nvPr/>
          </p:nvSpPr>
          <p:spPr bwMode="auto">
            <a:xfrm>
              <a:off x="3854" y="2218"/>
              <a:ext cx="146" cy="291"/>
            </a:xfrm>
            <a:custGeom>
              <a:avLst/>
              <a:gdLst>
                <a:gd name="T0" fmla="*/ 73 w 146"/>
                <a:gd name="T1" fmla="*/ 0 h 291"/>
                <a:gd name="T2" fmla="*/ 29 w 146"/>
                <a:gd name="T3" fmla="*/ 109 h 291"/>
                <a:gd name="T4" fmla="*/ 0 w 146"/>
                <a:gd name="T5" fmla="*/ 211 h 291"/>
                <a:gd name="T6" fmla="*/ 51 w 146"/>
                <a:gd name="T7" fmla="*/ 291 h 291"/>
                <a:gd name="T8" fmla="*/ 146 w 146"/>
                <a:gd name="T9" fmla="*/ 284 h 291"/>
              </a:gdLst>
              <a:ahLst/>
              <a:cxnLst>
                <a:cxn ang="0">
                  <a:pos x="T0" y="T1"/>
                </a:cxn>
                <a:cxn ang="0">
                  <a:pos x="T2" y="T3"/>
                </a:cxn>
                <a:cxn ang="0">
                  <a:pos x="T4" y="T5"/>
                </a:cxn>
                <a:cxn ang="0">
                  <a:pos x="T6" y="T7"/>
                </a:cxn>
                <a:cxn ang="0">
                  <a:pos x="T8" y="T9"/>
                </a:cxn>
              </a:cxnLst>
              <a:rect l="0" t="0" r="r" b="b"/>
              <a:pathLst>
                <a:path w="146" h="291">
                  <a:moveTo>
                    <a:pt x="73" y="0"/>
                  </a:moveTo>
                  <a:cubicBezTo>
                    <a:pt x="61" y="37"/>
                    <a:pt x="47" y="75"/>
                    <a:pt x="29" y="109"/>
                  </a:cubicBezTo>
                  <a:cubicBezTo>
                    <a:pt x="13" y="193"/>
                    <a:pt x="26" y="160"/>
                    <a:pt x="0" y="211"/>
                  </a:cubicBezTo>
                  <a:cubicBezTo>
                    <a:pt x="7" y="270"/>
                    <a:pt x="1" y="275"/>
                    <a:pt x="51" y="291"/>
                  </a:cubicBezTo>
                  <a:cubicBezTo>
                    <a:pt x="136" y="284"/>
                    <a:pt x="104" y="284"/>
                    <a:pt x="146" y="284"/>
                  </a:cubicBezTo>
                </a:path>
              </a:pathLst>
            </a:custGeom>
            <a:noFill/>
            <a:ln w="190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grpSp>
        <p:nvGrpSpPr>
          <p:cNvPr id="622633" name="Group 41">
            <a:extLst>
              <a:ext uri="{FF2B5EF4-FFF2-40B4-BE49-F238E27FC236}">
                <a16:creationId xmlns:a16="http://schemas.microsoft.com/office/drawing/2014/main" id="{ED332105-03E2-0B6E-CBF3-CA0796C2F280}"/>
              </a:ext>
            </a:extLst>
          </p:cNvPr>
          <p:cNvGrpSpPr>
            <a:grpSpLocks/>
          </p:cNvGrpSpPr>
          <p:nvPr/>
        </p:nvGrpSpPr>
        <p:grpSpPr bwMode="auto">
          <a:xfrm>
            <a:off x="3579813" y="2713038"/>
            <a:ext cx="2354262" cy="1524000"/>
            <a:chOff x="2255" y="1709"/>
            <a:chExt cx="1483" cy="960"/>
          </a:xfrm>
        </p:grpSpPr>
        <p:sp>
          <p:nvSpPr>
            <p:cNvPr id="622634" name="Text Box 42">
              <a:extLst>
                <a:ext uri="{FF2B5EF4-FFF2-40B4-BE49-F238E27FC236}">
                  <a16:creationId xmlns:a16="http://schemas.microsoft.com/office/drawing/2014/main" id="{32B7613B-516C-1560-70CD-A466C5A0C66F}"/>
                </a:ext>
              </a:extLst>
            </p:cNvPr>
            <p:cNvSpPr txBox="1">
              <a:spLocks noChangeArrowheads="1"/>
            </p:cNvSpPr>
            <p:nvPr/>
          </p:nvSpPr>
          <p:spPr bwMode="auto">
            <a:xfrm>
              <a:off x="2255" y="2223"/>
              <a:ext cx="776"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sz="2400">
                  <a:solidFill>
                    <a:srgbClr val="FF0000"/>
                  </a:solidFill>
                </a:rPr>
                <a:t>T</a:t>
              </a:r>
              <a:r>
                <a:rPr lang="en-US" altLang="hu-HU" sz="1800">
                  <a:solidFill>
                    <a:srgbClr val="FF0000"/>
                  </a:solidFill>
                </a:rPr>
                <a:t>1</a:t>
              </a:r>
              <a:r>
                <a:rPr lang="en-US" altLang="hu-HU" sz="2400">
                  <a:solidFill>
                    <a:srgbClr val="FF0000"/>
                  </a:solidFill>
                </a:rPr>
                <a:t> lock</a:t>
              </a:r>
              <a:endParaRPr lang="en-US" altLang="hu-HU" sz="3200"/>
            </a:p>
          </p:txBody>
        </p:sp>
        <p:sp>
          <p:nvSpPr>
            <p:cNvPr id="622635" name="Freeform 43">
              <a:extLst>
                <a:ext uri="{FF2B5EF4-FFF2-40B4-BE49-F238E27FC236}">
                  <a16:creationId xmlns:a16="http://schemas.microsoft.com/office/drawing/2014/main" id="{2AF180A2-B266-BB63-A52A-D88F8435397B}"/>
                </a:ext>
              </a:extLst>
            </p:cNvPr>
            <p:cNvSpPr>
              <a:spLocks/>
            </p:cNvSpPr>
            <p:nvPr/>
          </p:nvSpPr>
          <p:spPr bwMode="auto">
            <a:xfrm>
              <a:off x="2739" y="2480"/>
              <a:ext cx="344" cy="189"/>
            </a:xfrm>
            <a:custGeom>
              <a:avLst/>
              <a:gdLst>
                <a:gd name="T0" fmla="*/ 344 w 344"/>
                <a:gd name="T1" fmla="*/ 189 h 189"/>
                <a:gd name="T2" fmla="*/ 206 w 344"/>
                <a:gd name="T3" fmla="*/ 182 h 189"/>
                <a:gd name="T4" fmla="*/ 3 w 344"/>
                <a:gd name="T5" fmla="*/ 65 h 189"/>
                <a:gd name="T6" fmla="*/ 3 w 344"/>
                <a:gd name="T7" fmla="*/ 0 h 189"/>
              </a:gdLst>
              <a:ahLst/>
              <a:cxnLst>
                <a:cxn ang="0">
                  <a:pos x="T0" y="T1"/>
                </a:cxn>
                <a:cxn ang="0">
                  <a:pos x="T2" y="T3"/>
                </a:cxn>
                <a:cxn ang="0">
                  <a:pos x="T4" y="T5"/>
                </a:cxn>
                <a:cxn ang="0">
                  <a:pos x="T6" y="T7"/>
                </a:cxn>
              </a:cxnLst>
              <a:rect l="0" t="0" r="r" b="b"/>
              <a:pathLst>
                <a:path w="344" h="189">
                  <a:moveTo>
                    <a:pt x="344" y="189"/>
                  </a:moveTo>
                  <a:cubicBezTo>
                    <a:pt x="298" y="187"/>
                    <a:pt x="252" y="188"/>
                    <a:pt x="206" y="182"/>
                  </a:cubicBezTo>
                  <a:cubicBezTo>
                    <a:pt x="159" y="176"/>
                    <a:pt x="12" y="121"/>
                    <a:pt x="3" y="65"/>
                  </a:cubicBezTo>
                  <a:cubicBezTo>
                    <a:pt x="0" y="44"/>
                    <a:pt x="3" y="22"/>
                    <a:pt x="3" y="0"/>
                  </a:cubicBez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22636" name="Text Box 44">
              <a:extLst>
                <a:ext uri="{FF2B5EF4-FFF2-40B4-BE49-F238E27FC236}">
                  <a16:creationId xmlns:a16="http://schemas.microsoft.com/office/drawing/2014/main" id="{34DE292A-445D-9235-5A6D-B0B968846175}"/>
                </a:ext>
              </a:extLst>
            </p:cNvPr>
            <p:cNvSpPr txBox="1">
              <a:spLocks noChangeArrowheads="1"/>
            </p:cNvSpPr>
            <p:nvPr/>
          </p:nvSpPr>
          <p:spPr bwMode="auto">
            <a:xfrm>
              <a:off x="2889" y="1709"/>
              <a:ext cx="776"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sz="2400">
                  <a:solidFill>
                    <a:srgbClr val="FF0000"/>
                  </a:solidFill>
                </a:rPr>
                <a:t>T</a:t>
              </a:r>
              <a:r>
                <a:rPr lang="en-US" altLang="hu-HU" sz="1800">
                  <a:solidFill>
                    <a:srgbClr val="FF0000"/>
                  </a:solidFill>
                </a:rPr>
                <a:t>1</a:t>
              </a:r>
              <a:r>
                <a:rPr lang="en-US" altLang="hu-HU" sz="2400">
                  <a:solidFill>
                    <a:srgbClr val="FF0000"/>
                  </a:solidFill>
                </a:rPr>
                <a:t> lock</a:t>
              </a:r>
              <a:endParaRPr lang="en-US" altLang="hu-HU" sz="3200"/>
            </a:p>
          </p:txBody>
        </p:sp>
        <p:sp>
          <p:nvSpPr>
            <p:cNvPr id="622637" name="Freeform 45">
              <a:extLst>
                <a:ext uri="{FF2B5EF4-FFF2-40B4-BE49-F238E27FC236}">
                  <a16:creationId xmlns:a16="http://schemas.microsoft.com/office/drawing/2014/main" id="{B558B2F3-8452-AD19-6527-C1194DE54E48}"/>
                </a:ext>
              </a:extLst>
            </p:cNvPr>
            <p:cNvSpPr>
              <a:spLocks/>
            </p:cNvSpPr>
            <p:nvPr/>
          </p:nvSpPr>
          <p:spPr bwMode="auto">
            <a:xfrm>
              <a:off x="3421" y="1978"/>
              <a:ext cx="317" cy="164"/>
            </a:xfrm>
            <a:custGeom>
              <a:avLst/>
              <a:gdLst>
                <a:gd name="T0" fmla="*/ 40 w 317"/>
                <a:gd name="T1" fmla="*/ 0 h 164"/>
                <a:gd name="T2" fmla="*/ 84 w 317"/>
                <a:gd name="T3" fmla="*/ 146 h 164"/>
                <a:gd name="T4" fmla="*/ 106 w 317"/>
                <a:gd name="T5" fmla="*/ 160 h 164"/>
                <a:gd name="T6" fmla="*/ 317 w 317"/>
                <a:gd name="T7" fmla="*/ 160 h 164"/>
              </a:gdLst>
              <a:ahLst/>
              <a:cxnLst>
                <a:cxn ang="0">
                  <a:pos x="T0" y="T1"/>
                </a:cxn>
                <a:cxn ang="0">
                  <a:pos x="T2" y="T3"/>
                </a:cxn>
                <a:cxn ang="0">
                  <a:pos x="T4" y="T5"/>
                </a:cxn>
                <a:cxn ang="0">
                  <a:pos x="T6" y="T7"/>
                </a:cxn>
              </a:cxnLst>
              <a:rect l="0" t="0" r="r" b="b"/>
              <a:pathLst>
                <a:path w="317" h="164">
                  <a:moveTo>
                    <a:pt x="40" y="0"/>
                  </a:moveTo>
                  <a:cubicBezTo>
                    <a:pt x="0" y="63"/>
                    <a:pt x="33" y="110"/>
                    <a:pt x="84" y="146"/>
                  </a:cubicBezTo>
                  <a:cubicBezTo>
                    <a:pt x="91" y="151"/>
                    <a:pt x="97" y="159"/>
                    <a:pt x="106" y="160"/>
                  </a:cubicBezTo>
                  <a:cubicBezTo>
                    <a:pt x="176" y="164"/>
                    <a:pt x="247" y="160"/>
                    <a:pt x="317" y="160"/>
                  </a:cubicBezTo>
                </a:path>
              </a:pathLst>
            </a:custGeom>
            <a:noFill/>
            <a:ln w="190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sp>
        <p:nvSpPr>
          <p:cNvPr id="622638" name="Text Box 46">
            <a:extLst>
              <a:ext uri="{FF2B5EF4-FFF2-40B4-BE49-F238E27FC236}">
                <a16:creationId xmlns:a16="http://schemas.microsoft.com/office/drawing/2014/main" id="{832D63E6-7934-7CFE-F697-05F0FDF7BB4C}"/>
              </a:ext>
            </a:extLst>
          </p:cNvPr>
          <p:cNvSpPr txBox="1">
            <a:spLocks noChangeArrowheads="1"/>
          </p:cNvSpPr>
          <p:nvPr/>
        </p:nvSpPr>
        <p:spPr bwMode="auto">
          <a:xfrm>
            <a:off x="841375" y="5462588"/>
            <a:ext cx="31575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622639" name="Text Box 47">
            <a:extLst>
              <a:ext uri="{FF2B5EF4-FFF2-40B4-BE49-F238E27FC236}">
                <a16:creationId xmlns:a16="http://schemas.microsoft.com/office/drawing/2014/main" id="{1D8D01EF-73E7-792A-846D-05F6BAE4649B}"/>
              </a:ext>
            </a:extLst>
          </p:cNvPr>
          <p:cNvSpPr txBox="1">
            <a:spLocks noChangeArrowheads="1"/>
          </p:cNvSpPr>
          <p:nvPr/>
        </p:nvSpPr>
        <p:spPr bwMode="auto">
          <a:xfrm>
            <a:off x="596900" y="5608638"/>
            <a:ext cx="8169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a:solidFill>
                  <a:schemeClr val="accent2"/>
                </a:solidFill>
              </a:rPr>
              <a:t>Csak egyféle zár van, de ezt az ötletet bármely zárolási módokból álló halmazra általánosíthatjuk.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622628"/>
                                        </p:tgtEl>
                                        <p:attrNameLst>
                                          <p:attrName>style.visibility</p:attrName>
                                        </p:attrNameLst>
                                      </p:cBhvr>
                                      <p:to>
                                        <p:strVal val="visible"/>
                                      </p:to>
                                    </p:set>
                                    <p:animEffect transition="in" filter="blinds(vertical)">
                                      <p:cBhvr>
                                        <p:cTn id="7" dur="500"/>
                                        <p:tgtEl>
                                          <p:spTgt spid="622628"/>
                                        </p:tgtEl>
                                      </p:cBhvr>
                                    </p:animEffect>
                                  </p:childTnLst>
                                  <p:subTnLst>
                                    <p:set>
                                      <p:cBhvr override="childStyle">
                                        <p:cTn dur="1" fill="hold" display="0" masterRel="nextClick" afterEffect="1"/>
                                        <p:tgtEl>
                                          <p:spTgt spid="62262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622633"/>
                                        </p:tgtEl>
                                        <p:attrNameLst>
                                          <p:attrName>style.visibility</p:attrName>
                                        </p:attrNameLst>
                                      </p:cBhvr>
                                      <p:to>
                                        <p:strVal val="visible"/>
                                      </p:to>
                                    </p:set>
                                    <p:animEffect transition="in" filter="blinds(vertical)">
                                      <p:cBhvr>
                                        <p:cTn id="12" dur="500"/>
                                        <p:tgtEl>
                                          <p:spTgt spid="622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0786" name="Rectangle 2">
            <a:extLst>
              <a:ext uri="{FF2B5EF4-FFF2-40B4-BE49-F238E27FC236}">
                <a16:creationId xmlns:a16="http://schemas.microsoft.com/office/drawing/2014/main" id="{9A29E22C-CF05-0DB0-85FA-7B71D0821ADE}"/>
              </a:ext>
            </a:extLst>
          </p:cNvPr>
          <p:cNvSpPr>
            <a:spLocks noGrp="1" noChangeArrowheads="1"/>
          </p:cNvSpPr>
          <p:nvPr>
            <p:ph type="title"/>
          </p:nvPr>
        </p:nvSpPr>
        <p:spPr>
          <a:xfrm>
            <a:off x="636588" y="195263"/>
            <a:ext cx="7772400" cy="508000"/>
          </a:xfrm>
        </p:spPr>
        <p:txBody>
          <a:bodyPr/>
          <a:lstStyle/>
          <a:p>
            <a:r>
              <a:rPr lang="hu-HU" altLang="hu-HU" sz="3200" b="1"/>
              <a:t>Faprotokoll szabályai</a:t>
            </a:r>
          </a:p>
        </p:txBody>
      </p:sp>
      <p:sp>
        <p:nvSpPr>
          <p:cNvPr id="630787" name="Rectangle 3">
            <a:extLst>
              <a:ext uri="{FF2B5EF4-FFF2-40B4-BE49-F238E27FC236}">
                <a16:creationId xmlns:a16="http://schemas.microsoft.com/office/drawing/2014/main" id="{AB438A28-86B5-FDF4-AF54-8257A06F822D}"/>
              </a:ext>
            </a:extLst>
          </p:cNvPr>
          <p:cNvSpPr>
            <a:spLocks noGrp="1" noChangeArrowheads="1"/>
          </p:cNvSpPr>
          <p:nvPr>
            <p:ph type="body" idx="1"/>
          </p:nvPr>
        </p:nvSpPr>
        <p:spPr>
          <a:xfrm>
            <a:off x="685800" y="1274763"/>
            <a:ext cx="7772400" cy="5138737"/>
          </a:xfrm>
        </p:spPr>
        <p:txBody>
          <a:bodyPr/>
          <a:lstStyle/>
          <a:p>
            <a:pPr>
              <a:lnSpc>
                <a:spcPct val="80000"/>
              </a:lnSpc>
              <a:buFontTx/>
              <a:buNone/>
            </a:pPr>
            <a:r>
              <a:rPr lang="hu-HU" altLang="hu-HU" sz="1800" b="1">
                <a:solidFill>
                  <a:srgbClr val="1A9A33"/>
                </a:solidFill>
                <a:latin typeface="Arial" panose="020B0604020202020204" pitchFamily="34" charset="0"/>
              </a:rPr>
              <a:t>     Egyszerű tranzakciómodellben vagyunk </a:t>
            </a:r>
            <a:r>
              <a:rPr lang="hu-HU" altLang="hu-HU" sz="1800" b="1">
                <a:solidFill>
                  <a:srgbClr val="808000"/>
                </a:solidFill>
                <a:latin typeface="Arial" panose="020B0604020202020204" pitchFamily="34" charset="0"/>
              </a:rPr>
              <a:t>(de lehetne (S/X) modellre</a:t>
            </a:r>
          </a:p>
          <a:p>
            <a:pPr>
              <a:lnSpc>
                <a:spcPct val="80000"/>
              </a:lnSpc>
              <a:buFontTx/>
              <a:buNone/>
            </a:pPr>
            <a:r>
              <a:rPr lang="hu-HU" altLang="hu-HU" sz="1800" b="1">
                <a:solidFill>
                  <a:srgbClr val="808000"/>
                </a:solidFill>
                <a:latin typeface="Arial" panose="020B0604020202020204" pitchFamily="34" charset="0"/>
              </a:rPr>
              <a:t>     kibővíteni)</a:t>
            </a:r>
            <a:r>
              <a:rPr lang="hu-HU" altLang="hu-HU" sz="1800" b="1">
                <a:solidFill>
                  <a:srgbClr val="1A9A33"/>
                </a:solidFill>
                <a:latin typeface="Arial" panose="020B0604020202020204" pitchFamily="34" charset="0"/>
              </a:rPr>
              <a:t>, azaz</a:t>
            </a:r>
            <a:r>
              <a:rPr lang="hu-HU" altLang="hu-HU" sz="1800" b="1">
                <a:solidFill>
                  <a:srgbClr val="FF0000"/>
                </a:solidFill>
                <a:latin typeface="txbsy" charset="0"/>
              </a:rPr>
              <a:t> </a:t>
            </a:r>
            <a:endParaRPr lang="hu-HU" altLang="hu-HU" sz="1800" b="1">
              <a:solidFill>
                <a:srgbClr val="FF0000"/>
              </a:solidFill>
              <a:latin typeface="Arial" panose="020B0604020202020204" pitchFamily="34" charset="0"/>
            </a:endParaRPr>
          </a:p>
          <a:p>
            <a:pPr>
              <a:lnSpc>
                <a:spcPct val="80000"/>
              </a:lnSpc>
            </a:pPr>
            <a:r>
              <a:rPr lang="hu-HU" altLang="hu-HU" sz="1800" b="1">
                <a:solidFill>
                  <a:srgbClr val="000000"/>
                </a:solidFill>
                <a:latin typeface="Arial" panose="020B0604020202020204" pitchFamily="34" charset="0"/>
              </a:rPr>
              <a:t>egy zár van csak, ezt meg kell kapni íráshoz és olvasáshoz is</a:t>
            </a:r>
            <a:r>
              <a:rPr lang="hu-HU" altLang="hu-HU" sz="1800" b="1">
                <a:solidFill>
                  <a:srgbClr val="FF0000"/>
                </a:solidFill>
                <a:latin typeface="txbsy" charset="0"/>
              </a:rPr>
              <a:t> </a:t>
            </a:r>
            <a:endParaRPr lang="hu-HU" altLang="hu-HU" sz="1800" b="1">
              <a:solidFill>
                <a:srgbClr val="FF0000"/>
              </a:solidFill>
              <a:latin typeface="Arial" panose="020B0604020202020204" pitchFamily="34" charset="0"/>
            </a:endParaRPr>
          </a:p>
          <a:p>
            <a:pPr>
              <a:lnSpc>
                <a:spcPct val="80000"/>
              </a:lnSpc>
            </a:pPr>
            <a:r>
              <a:rPr lang="hu-HU" altLang="hu-HU" sz="1800" b="1">
                <a:solidFill>
                  <a:srgbClr val="000000"/>
                </a:solidFill>
                <a:latin typeface="Arial" panose="020B0604020202020204" pitchFamily="34" charset="0"/>
              </a:rPr>
              <a:t>zár után mindig van UNLOCK</a:t>
            </a:r>
            <a:r>
              <a:rPr lang="hu-HU" altLang="hu-HU" sz="1800" b="1">
                <a:solidFill>
                  <a:srgbClr val="FF0000"/>
                </a:solidFill>
                <a:latin typeface="txbsy" charset="0"/>
              </a:rPr>
              <a:t> </a:t>
            </a:r>
            <a:endParaRPr lang="hu-HU" altLang="hu-HU" sz="1800" b="1">
              <a:solidFill>
                <a:srgbClr val="FF0000"/>
              </a:solidFill>
              <a:latin typeface="Arial" panose="020B0604020202020204" pitchFamily="34" charset="0"/>
            </a:endParaRPr>
          </a:p>
          <a:p>
            <a:pPr>
              <a:lnSpc>
                <a:spcPct val="80000"/>
              </a:lnSpc>
            </a:pPr>
            <a:r>
              <a:rPr lang="hu-HU" altLang="hu-HU" sz="1800" b="1">
                <a:solidFill>
                  <a:srgbClr val="000000"/>
                </a:solidFill>
                <a:latin typeface="Arial" panose="020B0604020202020204" pitchFamily="34" charset="0"/>
              </a:rPr>
              <a:t>nincs két különböző tranzakciónak zárja ugyanott.</a:t>
            </a:r>
          </a:p>
          <a:p>
            <a:pPr>
              <a:lnSpc>
                <a:spcPct val="80000"/>
              </a:lnSpc>
              <a:buFontTx/>
              <a:buNone/>
            </a:pPr>
            <a:endParaRPr lang="hu-HU" altLang="hu-HU" sz="1800" b="1">
              <a:solidFill>
                <a:srgbClr val="0000FF"/>
              </a:solidFill>
              <a:latin typeface="Arial" panose="020B0604020202020204" pitchFamily="34" charset="0"/>
            </a:endParaRPr>
          </a:p>
          <a:p>
            <a:pPr>
              <a:lnSpc>
                <a:spcPct val="80000"/>
              </a:lnSpc>
              <a:buFontTx/>
              <a:buNone/>
            </a:pPr>
            <a:r>
              <a:rPr lang="hu-HU" altLang="hu-HU" sz="1800" b="1">
                <a:solidFill>
                  <a:srgbClr val="0000FF"/>
                </a:solidFill>
                <a:latin typeface="Arial" panose="020B0604020202020204" pitchFamily="34" charset="0"/>
              </a:rPr>
              <a:t>A </a:t>
            </a:r>
            <a:r>
              <a:rPr lang="hu-HU" altLang="hu-HU" sz="1800" b="1" i="1">
                <a:solidFill>
                  <a:srgbClr val="0000FF"/>
                </a:solidFill>
                <a:latin typeface="Times New Roman" panose="02020603050405020304" pitchFamily="18" charset="0"/>
              </a:rPr>
              <a:t>T</a:t>
            </a:r>
            <a:r>
              <a:rPr lang="hu-HU" altLang="hu-HU" sz="1800" b="1" i="1" baseline="-25000">
                <a:solidFill>
                  <a:srgbClr val="0000FF"/>
                </a:solidFill>
                <a:latin typeface="Times New Roman" panose="02020603050405020304" pitchFamily="18" charset="0"/>
              </a:rPr>
              <a:t>i</a:t>
            </a:r>
            <a:r>
              <a:rPr lang="hu-HU" altLang="hu-HU" sz="1800" b="1" i="1">
                <a:solidFill>
                  <a:srgbClr val="0000FF"/>
                </a:solidFill>
                <a:latin typeface="Times New Roman" panose="02020603050405020304" pitchFamily="18" charset="0"/>
              </a:rPr>
              <a:t> </a:t>
            </a:r>
            <a:r>
              <a:rPr lang="hu-HU" altLang="hu-HU" sz="1800" b="1">
                <a:solidFill>
                  <a:srgbClr val="0000FF"/>
                </a:solidFill>
                <a:latin typeface="Arial" panose="020B0604020202020204" pitchFamily="34" charset="0"/>
              </a:rPr>
              <a:t>tranzakció követi a faprotokollt, ha</a:t>
            </a:r>
          </a:p>
          <a:p>
            <a:pPr>
              <a:lnSpc>
                <a:spcPct val="80000"/>
              </a:lnSpc>
              <a:buFontTx/>
              <a:buNone/>
            </a:pPr>
            <a:endParaRPr lang="hu-HU" altLang="hu-HU" sz="1800" b="1">
              <a:solidFill>
                <a:srgbClr val="0000FF"/>
              </a:solidFill>
              <a:latin typeface="Arial" panose="020B0604020202020204" pitchFamily="34" charset="0"/>
            </a:endParaRPr>
          </a:p>
          <a:p>
            <a:pPr>
              <a:lnSpc>
                <a:spcPct val="80000"/>
              </a:lnSpc>
              <a:buFontTx/>
              <a:buNone/>
            </a:pPr>
            <a:r>
              <a:rPr lang="hu-HU" altLang="hu-HU" sz="1800" b="1">
                <a:solidFill>
                  <a:srgbClr val="0000FF"/>
                </a:solidFill>
                <a:latin typeface="Arial" panose="020B0604020202020204" pitchFamily="34" charset="0"/>
              </a:rPr>
              <a:t>1. Az első zárat bárhova elhelyezheti.</a:t>
            </a:r>
          </a:p>
          <a:p>
            <a:pPr>
              <a:lnSpc>
                <a:spcPct val="80000"/>
              </a:lnSpc>
              <a:buFontTx/>
              <a:buNone/>
            </a:pPr>
            <a:r>
              <a:rPr lang="hu-HU" altLang="hu-HU" sz="1800" b="1">
                <a:solidFill>
                  <a:srgbClr val="0000FF"/>
                </a:solidFill>
                <a:latin typeface="Arial" panose="020B0604020202020204" pitchFamily="34" charset="0"/>
              </a:rPr>
              <a:t>2. A későbbiekben azonban csak akkor kaphat zárat </a:t>
            </a:r>
            <a:r>
              <a:rPr lang="hu-HU" altLang="hu-HU" sz="1800" b="1" i="1">
                <a:solidFill>
                  <a:srgbClr val="0000FF"/>
                </a:solidFill>
                <a:latin typeface="Times New Roman" panose="02020603050405020304" pitchFamily="18" charset="0"/>
              </a:rPr>
              <a:t>A</a:t>
            </a:r>
            <a:r>
              <a:rPr lang="hu-HU" altLang="hu-HU" sz="1800" b="1">
                <a:solidFill>
                  <a:srgbClr val="0000FF"/>
                </a:solidFill>
                <a:latin typeface="Arial" panose="020B0604020202020204" pitchFamily="34" charset="0"/>
              </a:rPr>
              <a:t>-n, ha ekkor zárja van </a:t>
            </a:r>
            <a:r>
              <a:rPr lang="hu-HU" altLang="hu-HU" sz="1800" b="1" i="1">
                <a:solidFill>
                  <a:srgbClr val="0000FF"/>
                </a:solidFill>
                <a:latin typeface="Times New Roman" panose="02020603050405020304" pitchFamily="18" charset="0"/>
              </a:rPr>
              <a:t>A </a:t>
            </a:r>
            <a:r>
              <a:rPr lang="hu-HU" altLang="hu-HU" sz="1800" b="1">
                <a:solidFill>
                  <a:srgbClr val="0000FF"/>
                </a:solidFill>
                <a:latin typeface="Arial" panose="020B0604020202020204" pitchFamily="34" charset="0"/>
              </a:rPr>
              <a:t>apján.</a:t>
            </a:r>
          </a:p>
          <a:p>
            <a:pPr>
              <a:lnSpc>
                <a:spcPct val="80000"/>
              </a:lnSpc>
              <a:buFontTx/>
              <a:buNone/>
            </a:pPr>
            <a:r>
              <a:rPr lang="hu-HU" altLang="hu-HU" sz="1800" b="1">
                <a:solidFill>
                  <a:srgbClr val="0000FF"/>
                </a:solidFill>
                <a:latin typeface="Arial" panose="020B0604020202020204" pitchFamily="34" charset="0"/>
              </a:rPr>
              <a:t>3. Zárat bármikor fel lehet oldani </a:t>
            </a:r>
            <a:r>
              <a:rPr lang="hu-HU" altLang="hu-HU" sz="1800" b="1">
                <a:solidFill>
                  <a:srgbClr val="FF0000"/>
                </a:solidFill>
                <a:latin typeface="Arial" panose="020B0604020202020204" pitchFamily="34" charset="0"/>
              </a:rPr>
              <a:t>(nem 2PL)</a:t>
            </a:r>
            <a:r>
              <a:rPr lang="hu-HU" altLang="hu-HU" sz="1800" b="1">
                <a:solidFill>
                  <a:srgbClr val="0000FF"/>
                </a:solidFill>
                <a:latin typeface="Arial" panose="020B0604020202020204" pitchFamily="34" charset="0"/>
              </a:rPr>
              <a:t>.</a:t>
            </a:r>
          </a:p>
          <a:p>
            <a:pPr>
              <a:lnSpc>
                <a:spcPct val="80000"/>
              </a:lnSpc>
              <a:buFontTx/>
              <a:buNone/>
            </a:pPr>
            <a:r>
              <a:rPr lang="hu-HU" altLang="hu-HU" sz="1800" b="1">
                <a:solidFill>
                  <a:srgbClr val="0000FF"/>
                </a:solidFill>
                <a:latin typeface="Arial" panose="020B0604020202020204" pitchFamily="34" charset="0"/>
              </a:rPr>
              <a:t>4. Nem lehet újrazárolni, azaz ha </a:t>
            </a:r>
            <a:r>
              <a:rPr lang="hu-HU" altLang="hu-HU" sz="1800" b="1" i="1">
                <a:solidFill>
                  <a:srgbClr val="0000FF"/>
                </a:solidFill>
                <a:latin typeface="Times New Roman" panose="02020603050405020304" pitchFamily="18" charset="0"/>
              </a:rPr>
              <a:t>T</a:t>
            </a:r>
            <a:r>
              <a:rPr lang="hu-HU" altLang="hu-HU" sz="1800" b="1" i="1" baseline="-25000">
                <a:solidFill>
                  <a:srgbClr val="0000FF"/>
                </a:solidFill>
                <a:latin typeface="Times New Roman" panose="02020603050405020304" pitchFamily="18" charset="0"/>
              </a:rPr>
              <a:t>i</a:t>
            </a:r>
            <a:r>
              <a:rPr lang="hu-HU" altLang="hu-HU" sz="1800" b="1" i="1">
                <a:solidFill>
                  <a:srgbClr val="0000FF"/>
                </a:solidFill>
                <a:latin typeface="Times New Roman" panose="02020603050405020304" pitchFamily="18" charset="0"/>
              </a:rPr>
              <a:t> </a:t>
            </a:r>
            <a:r>
              <a:rPr lang="hu-HU" altLang="hu-HU" sz="1800" b="1">
                <a:solidFill>
                  <a:srgbClr val="0000FF"/>
                </a:solidFill>
                <a:latin typeface="Arial" panose="020B0604020202020204" pitchFamily="34" charset="0"/>
              </a:rPr>
              <a:t>elengedte egy </a:t>
            </a:r>
            <a:r>
              <a:rPr lang="hu-HU" altLang="hu-HU" sz="1800" b="1" i="1">
                <a:solidFill>
                  <a:srgbClr val="0000FF"/>
                </a:solidFill>
                <a:latin typeface="Times New Roman" panose="02020603050405020304" pitchFamily="18" charset="0"/>
              </a:rPr>
              <a:t>A </a:t>
            </a:r>
            <a:r>
              <a:rPr lang="hu-HU" altLang="hu-HU" sz="1800" b="1">
                <a:solidFill>
                  <a:srgbClr val="0000FF"/>
                </a:solidFill>
                <a:latin typeface="Arial" panose="020B0604020202020204" pitchFamily="34" charset="0"/>
              </a:rPr>
              <a:t>adategység zárját, akkor később nem kérhet rá újra </a:t>
            </a:r>
            <a:r>
              <a:rPr lang="hu-HU" altLang="hu-HU" sz="1800" b="1">
                <a:solidFill>
                  <a:srgbClr val="808000"/>
                </a:solidFill>
                <a:latin typeface="Arial" panose="020B0604020202020204" pitchFamily="34" charset="0"/>
              </a:rPr>
              <a:t>(még akkor sem, ha </a:t>
            </a:r>
            <a:r>
              <a:rPr lang="hu-HU" altLang="hu-HU" sz="1800" b="1" i="1">
                <a:solidFill>
                  <a:srgbClr val="808000"/>
                </a:solidFill>
                <a:latin typeface="Times New Roman" panose="02020603050405020304" pitchFamily="18" charset="0"/>
              </a:rPr>
              <a:t>A </a:t>
            </a:r>
            <a:r>
              <a:rPr lang="hu-HU" altLang="hu-HU" sz="1800" b="1">
                <a:solidFill>
                  <a:srgbClr val="808000"/>
                </a:solidFill>
                <a:latin typeface="Arial" panose="020B0604020202020204" pitchFamily="34" charset="0"/>
              </a:rPr>
              <a:t>apján még megvan a zárja)</a:t>
            </a:r>
            <a:r>
              <a:rPr lang="hu-HU" altLang="hu-HU" sz="1800" b="1">
                <a:solidFill>
                  <a:srgbClr val="0000FF"/>
                </a:solidFill>
                <a:latin typeface="Arial" panose="020B0604020202020204" pitchFamily="34" charset="0"/>
              </a:rPr>
              <a:t>.</a:t>
            </a:r>
          </a:p>
          <a:p>
            <a:pPr>
              <a:lnSpc>
                <a:spcPct val="80000"/>
              </a:lnSpc>
              <a:buFontTx/>
              <a:buNone/>
            </a:pPr>
            <a:endParaRPr lang="hu-HU" altLang="hu-HU" sz="1800" b="1">
              <a:solidFill>
                <a:srgbClr val="00B400"/>
              </a:solidFill>
              <a:latin typeface="Arial" panose="020B0604020202020204" pitchFamily="34" charset="0"/>
            </a:endParaRPr>
          </a:p>
          <a:p>
            <a:pPr>
              <a:lnSpc>
                <a:spcPct val="80000"/>
              </a:lnSpc>
              <a:buFontTx/>
              <a:buNone/>
            </a:pPr>
            <a:r>
              <a:rPr lang="hu-HU" altLang="hu-HU" sz="1800" b="1">
                <a:solidFill>
                  <a:srgbClr val="00B400"/>
                </a:solidFill>
                <a:latin typeface="Arial" panose="020B0604020202020204" pitchFamily="34" charset="0"/>
              </a:rPr>
              <a:t>Tétel</a:t>
            </a:r>
            <a:r>
              <a:rPr lang="hu-HU" altLang="hu-HU" sz="1800" b="1">
                <a:solidFill>
                  <a:srgbClr val="000000"/>
                </a:solidFill>
                <a:latin typeface="Arial" panose="020B0604020202020204" pitchFamily="34" charset="0"/>
              </a:rPr>
              <a:t>. </a:t>
            </a:r>
            <a:r>
              <a:rPr lang="hu-HU" altLang="hu-HU" sz="1800" b="1" i="1">
                <a:solidFill>
                  <a:srgbClr val="0000FF"/>
                </a:solidFill>
                <a:latin typeface="Arial" panose="020B0604020202020204" pitchFamily="34" charset="0"/>
              </a:rPr>
              <a:t>Ha minden tranzakció követi a faprotokollt egy jogszerű ütemezésben, akkor az ütemezés sorbarendezhető lesz, noha nem feltétlenül lesz 2PL.</a:t>
            </a:r>
            <a:endParaRPr lang="hu-HU" altLang="hu-HU" sz="1800" b="1">
              <a:solidFill>
                <a:srgbClr val="000000"/>
              </a:solidFill>
              <a:latin typeface="Arial" panose="020B0604020202020204" pitchFamily="34" charset="0"/>
            </a:endParaRPr>
          </a:p>
          <a:p>
            <a:pPr>
              <a:lnSpc>
                <a:spcPct val="80000"/>
              </a:lnSpc>
              <a:buFontTx/>
              <a:buNone/>
            </a:pPr>
            <a:endParaRPr lang="hu-HU" altLang="hu-HU" sz="1800" b="1"/>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1813" name="Rectangle 5">
            <a:extLst>
              <a:ext uri="{FF2B5EF4-FFF2-40B4-BE49-F238E27FC236}">
                <a16:creationId xmlns:a16="http://schemas.microsoft.com/office/drawing/2014/main" id="{FCC5CED4-DC80-215F-559F-54EA2B6FA0E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pic>
        <p:nvPicPr>
          <p:cNvPr id="631815" name="Picture 7">
            <a:extLst>
              <a:ext uri="{FF2B5EF4-FFF2-40B4-BE49-F238E27FC236}">
                <a16:creationId xmlns:a16="http://schemas.microsoft.com/office/drawing/2014/main" id="{28F7402A-756F-9B35-69D3-4F54882D3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55575"/>
            <a:ext cx="4438650" cy="233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1817" name="Rectangle 9">
            <a:extLst>
              <a:ext uri="{FF2B5EF4-FFF2-40B4-BE49-F238E27FC236}">
                <a16:creationId xmlns:a16="http://schemas.microsoft.com/office/drawing/2014/main" id="{BFD3561F-C793-A939-FE27-B4D9943F6E40}"/>
              </a:ext>
            </a:extLst>
          </p:cNvPr>
          <p:cNvSpPr>
            <a:spLocks noChangeArrowheads="1"/>
          </p:cNvSpPr>
          <p:nvPr/>
        </p:nvSpPr>
        <p:spPr bwMode="auto">
          <a:xfrm>
            <a:off x="4572000" y="146050"/>
            <a:ext cx="4572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800">
                <a:solidFill>
                  <a:srgbClr val="1A9A33"/>
                </a:solidFill>
                <a:latin typeface="Arial" panose="020B0604020202020204" pitchFamily="34" charset="0"/>
              </a:rPr>
              <a:t>A B-fa paramétere legyen 3, azaz legfeljebb 3 mutatót tartalmazhat egy csúcs. A fa belső csúcsai, A-tól H-ig, mutatókat és kulcsokat tartalmaznak. a levelekben (I-től S-ig) pedig a keresési kulcs szerint rendezetten vannak a tárolt adatok. Tegyük fel, hogy egy levélben egy tárolt elem van.</a:t>
            </a:r>
          </a:p>
        </p:txBody>
      </p:sp>
      <p:sp>
        <p:nvSpPr>
          <p:cNvPr id="631819" name="Rectangle 11">
            <a:extLst>
              <a:ext uri="{FF2B5EF4-FFF2-40B4-BE49-F238E27FC236}">
                <a16:creationId xmlns:a16="http://schemas.microsoft.com/office/drawing/2014/main" id="{583D73DC-33EB-DC72-A3C7-F45C78846B32}"/>
              </a:ext>
            </a:extLst>
          </p:cNvPr>
          <p:cNvSpPr>
            <a:spLocks noChangeArrowheads="1"/>
          </p:cNvSpPr>
          <p:nvPr/>
        </p:nvSpPr>
        <p:spPr bwMode="auto">
          <a:xfrm>
            <a:off x="150813" y="2449513"/>
            <a:ext cx="8655050"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600">
                <a:solidFill>
                  <a:srgbClr val="F300CD"/>
                </a:solidFill>
                <a:latin typeface="Arial" panose="020B0604020202020204" pitchFamily="34" charset="0"/>
              </a:rPr>
              <a:t>Ha mondjuk az </a:t>
            </a:r>
            <a:r>
              <a:rPr lang="hu-HU" altLang="hu-HU" sz="1600" i="1">
                <a:solidFill>
                  <a:srgbClr val="F300CD"/>
                </a:solidFill>
                <a:latin typeface="Times New Roman" panose="02020603050405020304" pitchFamily="18" charset="0"/>
              </a:rPr>
              <a:t>I</a:t>
            </a:r>
            <a:r>
              <a:rPr lang="hu-HU" altLang="hu-HU" sz="1600">
                <a:solidFill>
                  <a:srgbClr val="F300CD"/>
                </a:solidFill>
                <a:latin typeface="Arial" panose="020B0604020202020204" pitchFamily="34" charset="0"/>
              </a:rPr>
              <a:t>-ben, </a:t>
            </a:r>
            <a:r>
              <a:rPr lang="hu-HU" altLang="hu-HU" sz="1600" i="1">
                <a:solidFill>
                  <a:srgbClr val="F300CD"/>
                </a:solidFill>
                <a:latin typeface="Times New Roman" panose="02020603050405020304" pitchFamily="18" charset="0"/>
              </a:rPr>
              <a:t>J</a:t>
            </a:r>
            <a:r>
              <a:rPr lang="hu-HU" altLang="hu-HU" sz="1600">
                <a:solidFill>
                  <a:srgbClr val="F300CD"/>
                </a:solidFill>
                <a:latin typeface="Arial" panose="020B0604020202020204" pitchFamily="34" charset="0"/>
              </a:rPr>
              <a:t>-ben és </a:t>
            </a:r>
            <a:r>
              <a:rPr lang="hu-HU" altLang="hu-HU" sz="1600" i="1">
                <a:solidFill>
                  <a:srgbClr val="F300CD"/>
                </a:solidFill>
                <a:latin typeface="Times New Roman" panose="02020603050405020304" pitchFamily="18" charset="0"/>
              </a:rPr>
              <a:t>K</a:t>
            </a:r>
            <a:r>
              <a:rPr lang="hu-HU" altLang="hu-HU" sz="1600">
                <a:solidFill>
                  <a:srgbClr val="F300CD"/>
                </a:solidFill>
                <a:latin typeface="Arial" panose="020B0604020202020204" pitchFamily="34" charset="0"/>
              </a:rPr>
              <a:t>-ban tárolt elemek keresési kulcsa </a:t>
            </a:r>
            <a:r>
              <a:rPr lang="hu-HU" altLang="hu-HU" sz="1600">
                <a:solidFill>
                  <a:srgbClr val="FF0000"/>
                </a:solidFill>
                <a:latin typeface="Times New Roman" panose="02020603050405020304" pitchFamily="18" charset="0"/>
              </a:rPr>
              <a:t>1</a:t>
            </a:r>
            <a:r>
              <a:rPr lang="hu-HU" altLang="hu-HU" sz="1600">
                <a:solidFill>
                  <a:srgbClr val="F300CD"/>
                </a:solidFill>
                <a:latin typeface="rtxbmi" charset="0"/>
              </a:rPr>
              <a:t>; </a:t>
            </a:r>
            <a:r>
              <a:rPr lang="hu-HU" altLang="hu-HU" sz="1600">
                <a:solidFill>
                  <a:srgbClr val="FF0000"/>
                </a:solidFill>
                <a:latin typeface="Times New Roman" panose="02020603050405020304" pitchFamily="18" charset="0"/>
              </a:rPr>
              <a:t>3</a:t>
            </a:r>
            <a:r>
              <a:rPr lang="hu-HU" altLang="hu-HU" sz="1600">
                <a:solidFill>
                  <a:srgbClr val="F300CD"/>
                </a:solidFill>
                <a:latin typeface="Times New Roman" panose="02020603050405020304" pitchFamily="18" charset="0"/>
              </a:rPr>
              <a:t> </a:t>
            </a:r>
            <a:r>
              <a:rPr lang="hu-HU" altLang="hu-HU" sz="1600">
                <a:solidFill>
                  <a:srgbClr val="F300CD"/>
                </a:solidFill>
                <a:latin typeface="Arial" panose="020B0604020202020204" pitchFamily="34" charset="0"/>
              </a:rPr>
              <a:t>és </a:t>
            </a:r>
            <a:r>
              <a:rPr lang="hu-HU" altLang="hu-HU" sz="1600">
                <a:solidFill>
                  <a:srgbClr val="FF0000"/>
                </a:solidFill>
                <a:latin typeface="Times New Roman" panose="02020603050405020304" pitchFamily="18" charset="0"/>
              </a:rPr>
              <a:t>10</a:t>
            </a:r>
            <a:r>
              <a:rPr lang="hu-HU" altLang="hu-HU" sz="1600">
                <a:solidFill>
                  <a:srgbClr val="F300CD"/>
                </a:solidFill>
                <a:latin typeface="Arial" panose="020B0604020202020204" pitchFamily="34" charset="0"/>
              </a:rPr>
              <a:t>, és </a:t>
            </a:r>
            <a:r>
              <a:rPr lang="hu-HU" altLang="hu-HU" sz="1600">
                <a:solidFill>
                  <a:schemeClr val="accent2"/>
                </a:solidFill>
                <a:latin typeface="Arial" panose="020B0604020202020204" pitchFamily="34" charset="0"/>
              </a:rPr>
              <a:t>T</a:t>
            </a:r>
            <a:r>
              <a:rPr lang="hu-HU" altLang="hu-HU" sz="1600" baseline="-25000">
                <a:solidFill>
                  <a:schemeClr val="accent2"/>
                </a:solidFill>
                <a:latin typeface="Arial" panose="020B0604020202020204" pitchFamily="34" charset="0"/>
              </a:rPr>
              <a:t>i</a:t>
            </a:r>
            <a:r>
              <a:rPr lang="hu-HU" altLang="hu-HU" sz="1600">
                <a:solidFill>
                  <a:srgbClr val="F300CD"/>
                </a:solidFill>
                <a:latin typeface="Arial" panose="020B0604020202020204" pitchFamily="34" charset="0"/>
              </a:rPr>
              <a:t> be akar szúrni egy olyan elemet, ahol a kulcs értéke </a:t>
            </a:r>
            <a:r>
              <a:rPr lang="hu-HU" altLang="hu-HU" sz="1600">
                <a:solidFill>
                  <a:srgbClr val="FF0000"/>
                </a:solidFill>
                <a:latin typeface="Arial" panose="020B0604020202020204" pitchFamily="34" charset="0"/>
              </a:rPr>
              <a:t>4</a:t>
            </a:r>
            <a:r>
              <a:rPr lang="hu-HU" altLang="hu-HU" sz="1600">
                <a:solidFill>
                  <a:srgbClr val="F300CD"/>
                </a:solidFill>
                <a:latin typeface="Arial" panose="020B0604020202020204" pitchFamily="34" charset="0"/>
              </a:rPr>
              <a:t>, akkor először olvasni kell </a:t>
            </a:r>
            <a:r>
              <a:rPr lang="hu-HU" altLang="hu-HU" sz="1600" i="1">
                <a:solidFill>
                  <a:srgbClr val="F300CD"/>
                </a:solidFill>
                <a:latin typeface="Times New Roman" panose="02020603050405020304" pitchFamily="18" charset="0"/>
              </a:rPr>
              <a:t>A</a:t>
            </a:r>
            <a:r>
              <a:rPr lang="hu-HU" altLang="hu-HU" sz="1600">
                <a:solidFill>
                  <a:srgbClr val="F300CD"/>
                </a:solidFill>
                <a:latin typeface="Arial" panose="020B0604020202020204" pitchFamily="34" charset="0"/>
              </a:rPr>
              <a:t>-t, </a:t>
            </a:r>
            <a:r>
              <a:rPr lang="hu-HU" altLang="hu-HU" sz="1600" i="1">
                <a:solidFill>
                  <a:srgbClr val="F300CD"/>
                </a:solidFill>
                <a:latin typeface="Times New Roman" panose="02020603050405020304" pitchFamily="18" charset="0"/>
              </a:rPr>
              <a:t>B</a:t>
            </a:r>
            <a:r>
              <a:rPr lang="hu-HU" altLang="hu-HU" sz="1600">
                <a:solidFill>
                  <a:srgbClr val="F300CD"/>
                </a:solidFill>
                <a:latin typeface="Arial" panose="020B0604020202020204" pitchFamily="34" charset="0"/>
              </a:rPr>
              <a:t>-t és </a:t>
            </a:r>
            <a:r>
              <a:rPr lang="hu-HU" altLang="hu-HU" sz="1600" i="1">
                <a:solidFill>
                  <a:srgbClr val="F300CD"/>
                </a:solidFill>
                <a:latin typeface="Times New Roman" panose="02020603050405020304" pitchFamily="18" charset="0"/>
              </a:rPr>
              <a:t>D</a:t>
            </a:r>
            <a:r>
              <a:rPr lang="hu-HU" altLang="hu-HU" sz="1600">
                <a:solidFill>
                  <a:srgbClr val="F300CD"/>
                </a:solidFill>
                <a:latin typeface="Arial" panose="020B0604020202020204" pitchFamily="34" charset="0"/>
              </a:rPr>
              <a:t>-t, majd írni is kell </a:t>
            </a:r>
            <a:r>
              <a:rPr lang="hu-HU" altLang="hu-HU" sz="1600" i="1">
                <a:solidFill>
                  <a:srgbClr val="F300CD"/>
                </a:solidFill>
                <a:latin typeface="Times New Roman" panose="02020603050405020304" pitchFamily="18" charset="0"/>
              </a:rPr>
              <a:t>D</a:t>
            </a:r>
            <a:r>
              <a:rPr lang="hu-HU" altLang="hu-HU" sz="1600">
                <a:solidFill>
                  <a:srgbClr val="F300CD"/>
                </a:solidFill>
                <a:latin typeface="Arial" panose="020B0604020202020204" pitchFamily="34" charset="0"/>
              </a:rPr>
              <a:t>-t.</a:t>
            </a:r>
          </a:p>
          <a:p>
            <a:pPr algn="l"/>
            <a:r>
              <a:rPr lang="hu-HU" altLang="hu-HU" sz="1600">
                <a:solidFill>
                  <a:srgbClr val="0000FF"/>
                </a:solidFill>
                <a:latin typeface="Arial" panose="020B0604020202020204" pitchFamily="34" charset="0"/>
              </a:rPr>
              <a:t>Ekkor a megfelelő </a:t>
            </a:r>
            <a:r>
              <a:rPr lang="hu-HU" altLang="hu-HU" sz="1600">
                <a:solidFill>
                  <a:srgbClr val="808000"/>
                </a:solidFill>
                <a:latin typeface="Arial" panose="020B0604020202020204" pitchFamily="34" charset="0"/>
              </a:rPr>
              <a:t>(faprotokoll szerinti, legális) </a:t>
            </a:r>
            <a:r>
              <a:rPr lang="hu-HU" altLang="hu-HU" sz="1600">
                <a:solidFill>
                  <a:srgbClr val="0000FF"/>
                </a:solidFill>
                <a:latin typeface="Arial" panose="020B0604020202020204" pitchFamily="34" charset="0"/>
              </a:rPr>
              <a:t>ütemezés eleje </a:t>
            </a:r>
          </a:p>
          <a:p>
            <a:pPr algn="l"/>
            <a:r>
              <a:rPr lang="hu-HU" altLang="hu-HU" sz="1600" i="1">
                <a:solidFill>
                  <a:srgbClr val="FF0000"/>
                </a:solidFill>
                <a:latin typeface="Times New Roman" panose="02020603050405020304" pitchFamily="18" charset="0"/>
              </a:rPr>
              <a:t>LOCK</a:t>
            </a:r>
            <a:r>
              <a:rPr lang="hu-HU" altLang="hu-HU" sz="1600" i="1" baseline="-25000">
                <a:solidFill>
                  <a:srgbClr val="FF0000"/>
                </a:solidFill>
                <a:latin typeface="Times New Roman" panose="02020603050405020304" pitchFamily="18" charset="0"/>
              </a:rPr>
              <a:t>i</a:t>
            </a:r>
            <a:r>
              <a:rPr lang="hu-HU" altLang="hu-HU" sz="1600">
                <a:solidFill>
                  <a:srgbClr val="FF0000"/>
                </a:solidFill>
                <a:latin typeface="Times New Roman" panose="02020603050405020304" pitchFamily="18" charset="0"/>
              </a:rPr>
              <a:t>(</a:t>
            </a:r>
            <a:r>
              <a:rPr lang="hu-HU" altLang="hu-HU" sz="1600" i="1">
                <a:solidFill>
                  <a:srgbClr val="FF0000"/>
                </a:solidFill>
                <a:latin typeface="Times New Roman" panose="02020603050405020304" pitchFamily="18" charset="0"/>
              </a:rPr>
              <a:t>A</a:t>
            </a:r>
            <a:r>
              <a:rPr lang="hu-HU" altLang="hu-HU" sz="1600">
                <a:solidFill>
                  <a:srgbClr val="FF0000"/>
                </a:solidFill>
                <a:latin typeface="Times New Roman" panose="02020603050405020304" pitchFamily="18" charset="0"/>
              </a:rPr>
              <a:t>)</a:t>
            </a:r>
            <a:r>
              <a:rPr lang="hu-HU" altLang="hu-HU" sz="1600">
                <a:solidFill>
                  <a:srgbClr val="FF0000"/>
                </a:solidFill>
                <a:latin typeface="rtxbmi" charset="0"/>
              </a:rPr>
              <a:t>; </a:t>
            </a:r>
            <a:r>
              <a:rPr lang="hu-HU" altLang="hu-HU" sz="1600" i="1">
                <a:solidFill>
                  <a:srgbClr val="FF0000"/>
                </a:solidFill>
                <a:latin typeface="Times New Roman" panose="02020603050405020304" pitchFamily="18" charset="0"/>
              </a:rPr>
              <a:t>LOCK</a:t>
            </a:r>
            <a:r>
              <a:rPr lang="hu-HU" altLang="hu-HU" sz="1600" i="1" baseline="-25000">
                <a:solidFill>
                  <a:srgbClr val="FF0000"/>
                </a:solidFill>
                <a:latin typeface="Times New Roman" panose="02020603050405020304" pitchFamily="18" charset="0"/>
              </a:rPr>
              <a:t>i</a:t>
            </a:r>
            <a:r>
              <a:rPr lang="hu-HU" altLang="hu-HU" sz="1600">
                <a:solidFill>
                  <a:srgbClr val="FF0000"/>
                </a:solidFill>
                <a:latin typeface="Times New Roman" panose="02020603050405020304" pitchFamily="18" charset="0"/>
              </a:rPr>
              <a:t>(</a:t>
            </a:r>
            <a:r>
              <a:rPr lang="hu-HU" altLang="hu-HU" sz="1600" i="1">
                <a:solidFill>
                  <a:srgbClr val="FF0000"/>
                </a:solidFill>
                <a:latin typeface="Times New Roman" panose="02020603050405020304" pitchFamily="18" charset="0"/>
              </a:rPr>
              <a:t>B</a:t>
            </a:r>
            <a:r>
              <a:rPr lang="hu-HU" altLang="hu-HU" sz="1600">
                <a:solidFill>
                  <a:srgbClr val="FF0000"/>
                </a:solidFill>
                <a:latin typeface="Times New Roman" panose="02020603050405020304" pitchFamily="18" charset="0"/>
              </a:rPr>
              <a:t>)</a:t>
            </a:r>
            <a:r>
              <a:rPr lang="hu-HU" altLang="hu-HU" sz="1600">
                <a:solidFill>
                  <a:srgbClr val="FF0000"/>
                </a:solidFill>
                <a:latin typeface="rtxbmi" charset="0"/>
              </a:rPr>
              <a:t>; </a:t>
            </a:r>
            <a:r>
              <a:rPr lang="hu-HU" altLang="hu-HU" sz="1600" i="1">
                <a:solidFill>
                  <a:srgbClr val="FF0000"/>
                </a:solidFill>
                <a:latin typeface="Times New Roman" panose="02020603050405020304" pitchFamily="18" charset="0"/>
              </a:rPr>
              <a:t>UNLOCK</a:t>
            </a:r>
            <a:r>
              <a:rPr lang="hu-HU" altLang="hu-HU" sz="1600" i="1" baseline="-25000">
                <a:solidFill>
                  <a:srgbClr val="FF0000"/>
                </a:solidFill>
                <a:latin typeface="Times New Roman" panose="02020603050405020304" pitchFamily="18" charset="0"/>
              </a:rPr>
              <a:t>i</a:t>
            </a:r>
            <a:r>
              <a:rPr lang="hu-HU" altLang="hu-HU" sz="1600">
                <a:solidFill>
                  <a:srgbClr val="FF0000"/>
                </a:solidFill>
                <a:latin typeface="Times New Roman" panose="02020603050405020304" pitchFamily="18" charset="0"/>
              </a:rPr>
              <a:t>(</a:t>
            </a:r>
            <a:r>
              <a:rPr lang="hu-HU" altLang="hu-HU" sz="1600" i="1">
                <a:solidFill>
                  <a:srgbClr val="FF0000"/>
                </a:solidFill>
                <a:latin typeface="Times New Roman" panose="02020603050405020304" pitchFamily="18" charset="0"/>
              </a:rPr>
              <a:t>A</a:t>
            </a:r>
            <a:r>
              <a:rPr lang="hu-HU" altLang="hu-HU" sz="1600">
                <a:solidFill>
                  <a:srgbClr val="FF0000"/>
                </a:solidFill>
                <a:latin typeface="Times New Roman" panose="02020603050405020304" pitchFamily="18" charset="0"/>
              </a:rPr>
              <a:t>)</a:t>
            </a:r>
            <a:r>
              <a:rPr lang="hu-HU" altLang="hu-HU" sz="1600">
                <a:solidFill>
                  <a:srgbClr val="0000FF"/>
                </a:solidFill>
                <a:latin typeface="Times New Roman" panose="02020603050405020304" pitchFamily="18" charset="0"/>
              </a:rPr>
              <a:t> </a:t>
            </a:r>
            <a:r>
              <a:rPr lang="hu-HU" altLang="hu-HU" sz="1600">
                <a:solidFill>
                  <a:srgbClr val="0000FF"/>
                </a:solidFill>
                <a:latin typeface="Arial" panose="020B0604020202020204" pitchFamily="34" charset="0"/>
              </a:rPr>
              <a:t>mert </a:t>
            </a:r>
            <a:r>
              <a:rPr lang="hu-HU" altLang="hu-HU" sz="1600" i="1">
                <a:solidFill>
                  <a:srgbClr val="0000FF"/>
                </a:solidFill>
                <a:latin typeface="Times New Roman" panose="02020603050405020304" pitchFamily="18" charset="0"/>
              </a:rPr>
              <a:t>B </a:t>
            </a:r>
            <a:r>
              <a:rPr lang="hu-HU" altLang="hu-HU" sz="1600">
                <a:solidFill>
                  <a:srgbClr val="0000FF"/>
                </a:solidFill>
                <a:latin typeface="Arial" panose="020B0604020202020204" pitchFamily="34" charset="0"/>
              </a:rPr>
              <a:t>beolvasása után látjuk, hogy neki csak két</a:t>
            </a:r>
          </a:p>
          <a:p>
            <a:pPr algn="l"/>
            <a:r>
              <a:rPr lang="hu-HU" altLang="hu-HU" sz="1600">
                <a:solidFill>
                  <a:srgbClr val="0000FF"/>
                </a:solidFill>
                <a:latin typeface="Arial" panose="020B0604020202020204" pitchFamily="34" charset="0"/>
              </a:rPr>
              <a:t>gyereke van, ha kell is csúcskettévágás, az </a:t>
            </a:r>
            <a:r>
              <a:rPr lang="hu-HU" altLang="hu-HU" sz="1600" i="1">
                <a:solidFill>
                  <a:srgbClr val="0000FF"/>
                </a:solidFill>
                <a:latin typeface="Times New Roman" panose="02020603050405020304" pitchFamily="18" charset="0"/>
              </a:rPr>
              <a:t>A</a:t>
            </a:r>
            <a:r>
              <a:rPr lang="hu-HU" altLang="hu-HU" sz="1600">
                <a:solidFill>
                  <a:srgbClr val="0000FF"/>
                </a:solidFill>
                <a:latin typeface="Arial" panose="020B0604020202020204" pitchFamily="34" charset="0"/>
              </a:rPr>
              <a:t>-t biztos nem érinti, </a:t>
            </a:r>
            <a:r>
              <a:rPr lang="hu-HU" altLang="hu-HU" sz="1600" i="1">
                <a:solidFill>
                  <a:srgbClr val="0000FF"/>
                </a:solidFill>
                <a:latin typeface="Times New Roman" panose="02020603050405020304" pitchFamily="18" charset="0"/>
              </a:rPr>
              <a:t>A</a:t>
            </a:r>
            <a:r>
              <a:rPr lang="hu-HU" altLang="hu-HU" sz="1600">
                <a:solidFill>
                  <a:srgbClr val="0000FF"/>
                </a:solidFill>
                <a:latin typeface="Arial" panose="020B0604020202020204" pitchFamily="34" charset="0"/>
              </a:rPr>
              <a:t>-t nem kell majd írni. Csak addig kellett fogni </a:t>
            </a:r>
            <a:r>
              <a:rPr lang="hu-HU" altLang="hu-HU" sz="1600" i="1">
                <a:solidFill>
                  <a:srgbClr val="0000FF"/>
                </a:solidFill>
                <a:latin typeface="Times New Roman" panose="02020603050405020304" pitchFamily="18" charset="0"/>
              </a:rPr>
              <a:t>A</a:t>
            </a:r>
            <a:r>
              <a:rPr lang="hu-HU" altLang="hu-HU" sz="1600">
                <a:solidFill>
                  <a:srgbClr val="0000FF"/>
                </a:solidFill>
                <a:latin typeface="Arial" panose="020B0604020202020204" pitchFamily="34" charset="0"/>
              </a:rPr>
              <a:t>-n a zárat, amíg </a:t>
            </a:r>
            <a:r>
              <a:rPr lang="hu-HU" altLang="hu-HU" sz="1600" i="1">
                <a:solidFill>
                  <a:srgbClr val="0000FF"/>
                </a:solidFill>
                <a:latin typeface="Times New Roman" panose="02020603050405020304" pitchFamily="18" charset="0"/>
              </a:rPr>
              <a:t>B</a:t>
            </a:r>
            <a:r>
              <a:rPr lang="hu-HU" altLang="hu-HU" sz="1600">
                <a:solidFill>
                  <a:srgbClr val="0000FF"/>
                </a:solidFill>
                <a:latin typeface="Arial" panose="020B0604020202020204" pitchFamily="34" charset="0"/>
              </a:rPr>
              <a:t>-re is megkaptuk.</a:t>
            </a:r>
          </a:p>
          <a:p>
            <a:pPr algn="l"/>
            <a:r>
              <a:rPr lang="hu-HU" altLang="hu-HU" sz="1600">
                <a:solidFill>
                  <a:srgbClr val="0000FF"/>
                </a:solidFill>
                <a:latin typeface="Arial" panose="020B0604020202020204" pitchFamily="34" charset="0"/>
              </a:rPr>
              <a:t>Ezután </a:t>
            </a:r>
            <a:r>
              <a:rPr lang="hu-HU" altLang="hu-HU" sz="1600" i="1">
                <a:solidFill>
                  <a:srgbClr val="FF0000"/>
                </a:solidFill>
                <a:latin typeface="Times New Roman" panose="02020603050405020304" pitchFamily="18" charset="0"/>
              </a:rPr>
              <a:t>LOCK</a:t>
            </a:r>
            <a:r>
              <a:rPr lang="hu-HU" altLang="hu-HU" sz="1600" i="1" baseline="-25000">
                <a:solidFill>
                  <a:srgbClr val="FF0000"/>
                </a:solidFill>
                <a:latin typeface="Times New Roman" panose="02020603050405020304" pitchFamily="18" charset="0"/>
              </a:rPr>
              <a:t>i</a:t>
            </a:r>
            <a:r>
              <a:rPr lang="hu-HU" altLang="hu-HU" sz="1600">
                <a:solidFill>
                  <a:srgbClr val="FF0000"/>
                </a:solidFill>
                <a:latin typeface="Times New Roman" panose="02020603050405020304" pitchFamily="18" charset="0"/>
              </a:rPr>
              <a:t>(</a:t>
            </a:r>
            <a:r>
              <a:rPr lang="hu-HU" altLang="hu-HU" sz="1600" i="1">
                <a:solidFill>
                  <a:srgbClr val="FF0000"/>
                </a:solidFill>
                <a:latin typeface="Times New Roman" panose="02020603050405020304" pitchFamily="18" charset="0"/>
              </a:rPr>
              <a:t>D</a:t>
            </a:r>
            <a:r>
              <a:rPr lang="hu-HU" altLang="hu-HU" sz="1600">
                <a:solidFill>
                  <a:srgbClr val="FF0000"/>
                </a:solidFill>
                <a:latin typeface="Times New Roman" panose="02020603050405020304" pitchFamily="18" charset="0"/>
              </a:rPr>
              <a:t>)</a:t>
            </a:r>
            <a:r>
              <a:rPr lang="hu-HU" altLang="hu-HU" sz="1600">
                <a:solidFill>
                  <a:srgbClr val="FF0000"/>
                </a:solidFill>
                <a:latin typeface="rtxbmi" charset="0"/>
              </a:rPr>
              <a:t>; </a:t>
            </a:r>
            <a:r>
              <a:rPr lang="hu-HU" altLang="hu-HU" sz="1600" i="1">
                <a:solidFill>
                  <a:srgbClr val="FF0000"/>
                </a:solidFill>
                <a:latin typeface="Times New Roman" panose="02020603050405020304" pitchFamily="18" charset="0"/>
              </a:rPr>
              <a:t>UNLOCK</a:t>
            </a:r>
            <a:r>
              <a:rPr lang="hu-HU" altLang="hu-HU" sz="1600" i="1" baseline="-25000">
                <a:solidFill>
                  <a:srgbClr val="FF0000"/>
                </a:solidFill>
                <a:latin typeface="Times New Roman" panose="02020603050405020304" pitchFamily="18" charset="0"/>
              </a:rPr>
              <a:t>i</a:t>
            </a:r>
            <a:r>
              <a:rPr lang="hu-HU" altLang="hu-HU" sz="1600">
                <a:solidFill>
                  <a:srgbClr val="FF0000"/>
                </a:solidFill>
                <a:latin typeface="Times New Roman" panose="02020603050405020304" pitchFamily="18" charset="0"/>
              </a:rPr>
              <a:t>(</a:t>
            </a:r>
            <a:r>
              <a:rPr lang="hu-HU" altLang="hu-HU" sz="1600" i="1">
                <a:solidFill>
                  <a:srgbClr val="FF0000"/>
                </a:solidFill>
                <a:latin typeface="Times New Roman" panose="02020603050405020304" pitchFamily="18" charset="0"/>
              </a:rPr>
              <a:t>B</a:t>
            </a:r>
            <a:r>
              <a:rPr lang="hu-HU" altLang="hu-HU" sz="1600">
                <a:solidFill>
                  <a:srgbClr val="FF0000"/>
                </a:solidFill>
                <a:latin typeface="Times New Roman" panose="02020603050405020304" pitchFamily="18" charset="0"/>
              </a:rPr>
              <a:t>)</a:t>
            </a:r>
            <a:r>
              <a:rPr lang="hu-HU" altLang="hu-HU" sz="1600">
                <a:solidFill>
                  <a:srgbClr val="FF0000"/>
                </a:solidFill>
                <a:latin typeface="Arial" panose="020B0604020202020204" pitchFamily="34" charset="0"/>
              </a:rPr>
              <a:t>,</a:t>
            </a:r>
            <a:r>
              <a:rPr lang="hu-HU" altLang="hu-HU" sz="1600">
                <a:solidFill>
                  <a:srgbClr val="0000FF"/>
                </a:solidFill>
                <a:latin typeface="Arial" panose="020B0604020202020204" pitchFamily="34" charset="0"/>
              </a:rPr>
              <a:t> mert látjuk, hogy </a:t>
            </a:r>
            <a:r>
              <a:rPr lang="hu-HU" altLang="hu-HU" sz="1600" i="1">
                <a:solidFill>
                  <a:srgbClr val="0000FF"/>
                </a:solidFill>
                <a:latin typeface="Times New Roman" panose="02020603050405020304" pitchFamily="18" charset="0"/>
              </a:rPr>
              <a:t>D</a:t>
            </a:r>
            <a:r>
              <a:rPr lang="hu-HU" altLang="hu-HU" sz="1600">
                <a:solidFill>
                  <a:srgbClr val="0000FF"/>
                </a:solidFill>
                <a:latin typeface="Arial" panose="020B0604020202020204" pitchFamily="34" charset="0"/>
              </a:rPr>
              <a:t>-nek csak két gyereke van, ezért </a:t>
            </a:r>
            <a:r>
              <a:rPr lang="hu-HU" altLang="hu-HU" sz="1600" i="1">
                <a:solidFill>
                  <a:srgbClr val="0000FF"/>
                </a:solidFill>
                <a:latin typeface="Times New Roman" panose="02020603050405020304" pitchFamily="18" charset="0"/>
              </a:rPr>
              <a:t>B</a:t>
            </a:r>
            <a:r>
              <a:rPr lang="hu-HU" altLang="hu-HU" sz="1600">
                <a:solidFill>
                  <a:srgbClr val="0000FF"/>
                </a:solidFill>
                <a:latin typeface="Arial" panose="020B0604020202020204" pitchFamily="34" charset="0"/>
              </a:rPr>
              <a:t>-t</a:t>
            </a:r>
          </a:p>
          <a:p>
            <a:pPr algn="l"/>
            <a:r>
              <a:rPr lang="hu-HU" altLang="hu-HU" sz="1600">
                <a:solidFill>
                  <a:srgbClr val="0000FF"/>
                </a:solidFill>
                <a:latin typeface="Arial" panose="020B0604020202020204" pitchFamily="34" charset="0"/>
              </a:rPr>
              <a:t>biztos nem kell írni.</a:t>
            </a:r>
          </a:p>
          <a:p>
            <a:pPr algn="l"/>
            <a:r>
              <a:rPr lang="hu-HU" altLang="hu-HU" sz="1600">
                <a:solidFill>
                  <a:srgbClr val="1A9A33"/>
                </a:solidFill>
                <a:latin typeface="Arial" panose="020B0604020202020204" pitchFamily="34" charset="0"/>
              </a:rPr>
              <a:t>Innen tovább: </a:t>
            </a:r>
            <a:r>
              <a:rPr lang="hu-HU" altLang="hu-HU" sz="1600" i="1">
                <a:solidFill>
                  <a:srgbClr val="FF0000"/>
                </a:solidFill>
                <a:latin typeface="Times New Roman" panose="02020603050405020304" pitchFamily="18" charset="0"/>
              </a:rPr>
              <a:t>UNLOCK</a:t>
            </a:r>
            <a:r>
              <a:rPr lang="hu-HU" altLang="hu-HU" sz="1600" i="1" baseline="-25000">
                <a:solidFill>
                  <a:srgbClr val="FF0000"/>
                </a:solidFill>
                <a:latin typeface="Times New Roman" panose="02020603050405020304" pitchFamily="18" charset="0"/>
              </a:rPr>
              <a:t>i</a:t>
            </a:r>
            <a:r>
              <a:rPr lang="hu-HU" altLang="hu-HU" sz="1600">
                <a:solidFill>
                  <a:srgbClr val="FF0000"/>
                </a:solidFill>
                <a:latin typeface="Times New Roman" panose="02020603050405020304" pitchFamily="18" charset="0"/>
              </a:rPr>
              <a:t>(</a:t>
            </a:r>
            <a:r>
              <a:rPr lang="hu-HU" altLang="hu-HU" sz="1600" i="1">
                <a:solidFill>
                  <a:srgbClr val="FF0000"/>
                </a:solidFill>
                <a:latin typeface="Times New Roman" panose="02020603050405020304" pitchFamily="18" charset="0"/>
              </a:rPr>
              <a:t>D</a:t>
            </a:r>
            <a:r>
              <a:rPr lang="hu-HU" altLang="hu-HU" sz="1600">
                <a:solidFill>
                  <a:srgbClr val="FF0000"/>
                </a:solidFill>
                <a:latin typeface="Times New Roman" panose="02020603050405020304" pitchFamily="18" charset="0"/>
              </a:rPr>
              <a:t>)</a:t>
            </a:r>
            <a:r>
              <a:rPr lang="hu-HU" altLang="hu-HU" sz="1600">
                <a:solidFill>
                  <a:srgbClr val="FF0000"/>
                </a:solidFill>
                <a:latin typeface="Arial" panose="020B0604020202020204" pitchFamily="34" charset="0"/>
              </a:rPr>
              <a:t>,</a:t>
            </a:r>
            <a:r>
              <a:rPr lang="hu-HU" altLang="hu-HU" sz="1600">
                <a:solidFill>
                  <a:srgbClr val="0000FF"/>
                </a:solidFill>
                <a:latin typeface="Arial" panose="020B0604020202020204" pitchFamily="34" charset="0"/>
              </a:rPr>
              <a:t> amikor már megtörtént az új levél beszúrása és </a:t>
            </a:r>
            <a:r>
              <a:rPr lang="hu-HU" altLang="hu-HU" sz="1600" i="1">
                <a:solidFill>
                  <a:srgbClr val="0000FF"/>
                </a:solidFill>
                <a:latin typeface="Times New Roman" panose="02020603050405020304" pitchFamily="18" charset="0"/>
              </a:rPr>
              <a:t>D</a:t>
            </a:r>
            <a:r>
              <a:rPr lang="hu-HU" altLang="hu-HU" sz="1600">
                <a:solidFill>
                  <a:srgbClr val="0000FF"/>
                </a:solidFill>
                <a:latin typeface="Arial" panose="020B0604020202020204" pitchFamily="34" charset="0"/>
              </a:rPr>
              <a:t>-ben is</a:t>
            </a:r>
          </a:p>
          <a:p>
            <a:pPr algn="l"/>
            <a:r>
              <a:rPr lang="hu-HU" altLang="hu-HU" sz="1600">
                <a:solidFill>
                  <a:srgbClr val="0000FF"/>
                </a:solidFill>
                <a:latin typeface="Arial" panose="020B0604020202020204" pitchFamily="34" charset="0"/>
              </a:rPr>
              <a:t>beállítottuk a mutatókat.</a:t>
            </a:r>
          </a:p>
        </p:txBody>
      </p:sp>
      <p:sp>
        <p:nvSpPr>
          <p:cNvPr id="631821" name="Text Box 13">
            <a:extLst>
              <a:ext uri="{FF2B5EF4-FFF2-40B4-BE49-F238E27FC236}">
                <a16:creationId xmlns:a16="http://schemas.microsoft.com/office/drawing/2014/main" id="{317E31A7-4403-BA0C-F93F-11083977E3C3}"/>
              </a:ext>
            </a:extLst>
          </p:cNvPr>
          <p:cNvSpPr txBox="1">
            <a:spLocks noChangeArrowheads="1"/>
          </p:cNvSpPr>
          <p:nvPr/>
        </p:nvSpPr>
        <p:spPr bwMode="auto">
          <a:xfrm>
            <a:off x="0" y="6340475"/>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631822" name="Text Box 14">
            <a:extLst>
              <a:ext uri="{FF2B5EF4-FFF2-40B4-BE49-F238E27FC236}">
                <a16:creationId xmlns:a16="http://schemas.microsoft.com/office/drawing/2014/main" id="{3A75F36E-EEED-4A18-BF48-A9D360540ABC}"/>
              </a:ext>
            </a:extLst>
          </p:cNvPr>
          <p:cNvSpPr txBox="1">
            <a:spLocks noChangeArrowheads="1"/>
          </p:cNvSpPr>
          <p:nvPr/>
        </p:nvSpPr>
        <p:spPr bwMode="auto">
          <a:xfrm>
            <a:off x="0" y="6021388"/>
            <a:ext cx="914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600">
                <a:solidFill>
                  <a:srgbClr val="FF0000"/>
                </a:solidFill>
                <a:latin typeface="Arial" panose="020B0604020202020204" pitchFamily="34" charset="0"/>
              </a:rPr>
              <a:t>Nem 2PL</a:t>
            </a:r>
            <a:r>
              <a:rPr lang="hu-HU" altLang="hu-HU" sz="1600">
                <a:latin typeface="Arial" panose="020B0604020202020204" pitchFamily="34" charset="0"/>
              </a:rPr>
              <a:t> és ezzel nyertünk is sokat, mert amint megvolt </a:t>
            </a:r>
            <a:r>
              <a:rPr lang="hu-HU" altLang="hu-HU" sz="1600" i="1">
                <a:latin typeface="Times New Roman" panose="02020603050405020304" pitchFamily="18" charset="0"/>
              </a:rPr>
              <a:t>UNLOCK</a:t>
            </a:r>
            <a:r>
              <a:rPr lang="hu-HU" altLang="hu-HU" sz="1600" i="1" baseline="-25000">
                <a:latin typeface="Times New Roman" panose="02020603050405020304" pitchFamily="18" charset="0"/>
              </a:rPr>
              <a:t>i</a:t>
            </a:r>
            <a:r>
              <a:rPr lang="hu-HU" altLang="hu-HU" sz="1600">
                <a:latin typeface="Times New Roman" panose="02020603050405020304" pitchFamily="18" charset="0"/>
              </a:rPr>
              <a:t>(</a:t>
            </a:r>
            <a:r>
              <a:rPr lang="hu-HU" altLang="hu-HU" sz="1600" i="1">
                <a:latin typeface="Times New Roman" panose="02020603050405020304" pitchFamily="18" charset="0"/>
              </a:rPr>
              <a:t>A</a:t>
            </a:r>
            <a:r>
              <a:rPr lang="hu-HU" altLang="hu-HU" sz="1600">
                <a:latin typeface="Times New Roman" panose="02020603050405020304" pitchFamily="18" charset="0"/>
              </a:rPr>
              <a:t>)</a:t>
            </a:r>
            <a:r>
              <a:rPr lang="hu-HU" altLang="hu-HU" sz="1600">
                <a:latin typeface="Arial" panose="020B0604020202020204" pitchFamily="34" charset="0"/>
              </a:rPr>
              <a:t>, akkor rögtön indulhat a következő beszúrás, ha az a fa jobb oldali ágán fut le. Ha 2PL lett volna, akkor </a:t>
            </a:r>
            <a:r>
              <a:rPr lang="hu-HU" altLang="hu-HU" sz="1600" i="1">
                <a:latin typeface="Times New Roman" panose="02020603050405020304" pitchFamily="18" charset="0"/>
              </a:rPr>
              <a:t>UNLOCK</a:t>
            </a:r>
            <a:r>
              <a:rPr lang="hu-HU" altLang="hu-HU" sz="1600" i="1" baseline="-25000">
                <a:latin typeface="Times New Roman" panose="02020603050405020304" pitchFamily="18" charset="0"/>
              </a:rPr>
              <a:t>i</a:t>
            </a:r>
            <a:r>
              <a:rPr lang="hu-HU" altLang="hu-HU" sz="1600">
                <a:latin typeface="Times New Roman" panose="02020603050405020304" pitchFamily="18" charset="0"/>
              </a:rPr>
              <a:t>(</a:t>
            </a:r>
            <a:r>
              <a:rPr lang="hu-HU" altLang="hu-HU" sz="1600" i="1">
                <a:latin typeface="Times New Roman" panose="02020603050405020304" pitchFamily="18" charset="0"/>
              </a:rPr>
              <a:t>D</a:t>
            </a:r>
            <a:r>
              <a:rPr lang="hu-HU" altLang="hu-HU" sz="1600">
                <a:latin typeface="Times New Roman" panose="02020603050405020304" pitchFamily="18" charset="0"/>
              </a:rPr>
              <a:t>)</a:t>
            </a:r>
            <a:r>
              <a:rPr lang="hu-HU" altLang="hu-HU" sz="1600">
                <a:latin typeface="Arial" panose="020B0604020202020204" pitchFamily="34" charset="0"/>
              </a:rPr>
              <a:t>-ig kellene várni ezzel.</a:t>
            </a:r>
            <a:endParaRPr lang="hu-HU" altLang="hu-HU" sz="160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2837" name="Rectangle 5">
            <a:extLst>
              <a:ext uri="{FF2B5EF4-FFF2-40B4-BE49-F238E27FC236}">
                <a16:creationId xmlns:a16="http://schemas.microsoft.com/office/drawing/2014/main" id="{981D85FE-274B-368A-5C8D-304563AD1F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632836" name="Object 4">
            <a:extLst>
              <a:ext uri="{FF2B5EF4-FFF2-40B4-BE49-F238E27FC236}">
                <a16:creationId xmlns:a16="http://schemas.microsoft.com/office/drawing/2014/main" id="{2700DEC8-72D0-1C74-9277-5B0427DA92B0}"/>
              </a:ext>
            </a:extLst>
          </p:cNvPr>
          <p:cNvGraphicFramePr>
            <a:graphicFrameLocks noChangeAspect="1"/>
          </p:cNvGraphicFramePr>
          <p:nvPr/>
        </p:nvGraphicFramePr>
        <p:xfrm>
          <a:off x="158750" y="169863"/>
          <a:ext cx="2730500" cy="2713037"/>
        </p:xfrm>
        <a:graphic>
          <a:graphicData uri="http://schemas.openxmlformats.org/presentationml/2006/ole">
            <mc:AlternateContent xmlns:mc="http://schemas.openxmlformats.org/markup-compatibility/2006">
              <mc:Choice xmlns:v="urn:schemas-microsoft-com:vml" Requires="v">
                <p:oleObj name="Kép" r:id="rId2" imgW="1485360" imgH="1473840" progId="Word.Picture.8">
                  <p:embed/>
                </p:oleObj>
              </mc:Choice>
              <mc:Fallback>
                <p:oleObj name="Kép" r:id="rId2" imgW="1485360" imgH="1473840"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69863"/>
                        <a:ext cx="2730500" cy="2713037"/>
                      </a:xfrm>
                      <a:prstGeom prst="rect">
                        <a:avLst/>
                      </a:prstGeom>
                      <a:solidFill>
                        <a:srgbClr val="FFFF99"/>
                      </a:solidFill>
                      <a:ln w="9525">
                        <a:solidFill>
                          <a:schemeClr val="tx1"/>
                        </a:solidFill>
                        <a:miter lim="800000"/>
                        <a:headEnd/>
                        <a:tailEnd/>
                      </a:ln>
                    </p:spPr>
                  </p:pic>
                </p:oleObj>
              </mc:Fallback>
            </mc:AlternateContent>
          </a:graphicData>
        </a:graphic>
      </p:graphicFrame>
      <p:sp>
        <p:nvSpPr>
          <p:cNvPr id="632971" name="Text Box 139">
            <a:extLst>
              <a:ext uri="{FF2B5EF4-FFF2-40B4-BE49-F238E27FC236}">
                <a16:creationId xmlns:a16="http://schemas.microsoft.com/office/drawing/2014/main" id="{469E3E72-B825-7D47-6783-57C40CE27B90}"/>
              </a:ext>
            </a:extLst>
          </p:cNvPr>
          <p:cNvSpPr txBox="1">
            <a:spLocks noChangeArrowheads="1"/>
          </p:cNvSpPr>
          <p:nvPr/>
        </p:nvSpPr>
        <p:spPr bwMode="auto">
          <a:xfrm>
            <a:off x="4462463" y="2560638"/>
            <a:ext cx="36210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graphicFrame>
        <p:nvGraphicFramePr>
          <p:cNvPr id="632974" name="Object 142">
            <a:extLst>
              <a:ext uri="{FF2B5EF4-FFF2-40B4-BE49-F238E27FC236}">
                <a16:creationId xmlns:a16="http://schemas.microsoft.com/office/drawing/2014/main" id="{E47F254D-A7DB-D0A5-8B8D-AAE70EDEF878}"/>
              </a:ext>
            </a:extLst>
          </p:cNvPr>
          <p:cNvGraphicFramePr>
            <a:graphicFrameLocks noChangeAspect="1"/>
          </p:cNvGraphicFramePr>
          <p:nvPr/>
        </p:nvGraphicFramePr>
        <p:xfrm>
          <a:off x="2279650" y="219075"/>
          <a:ext cx="6864350" cy="6242050"/>
        </p:xfrm>
        <a:graphic>
          <a:graphicData uri="http://schemas.openxmlformats.org/presentationml/2006/ole">
            <mc:AlternateContent xmlns:mc="http://schemas.openxmlformats.org/markup-compatibility/2006">
              <mc:Choice xmlns:v="urn:schemas-microsoft-com:vml" Requires="v">
                <p:oleObj name="Dokumentum" r:id="rId4" imgW="7720173" imgH="8804116" progId="Word.Document.8">
                  <p:embed/>
                </p:oleObj>
              </mc:Choice>
              <mc:Fallback>
                <p:oleObj name="Dokumentum" r:id="rId4" imgW="7720173" imgH="8804116" progId="Word.Document.8">
                  <p:embed/>
                  <p:pic>
                    <p:nvPicPr>
                      <p:cNvPr id="0" name="Object 1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650" y="219075"/>
                        <a:ext cx="6864350" cy="624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2975" name="Text Box 143">
            <a:extLst>
              <a:ext uri="{FF2B5EF4-FFF2-40B4-BE49-F238E27FC236}">
                <a16:creationId xmlns:a16="http://schemas.microsoft.com/office/drawing/2014/main" id="{484327D8-4892-8CEF-3D0B-29EC8BE883D9}"/>
              </a:ext>
            </a:extLst>
          </p:cNvPr>
          <p:cNvSpPr txBox="1">
            <a:spLocks noChangeArrowheads="1"/>
          </p:cNvSpPr>
          <p:nvPr/>
        </p:nvSpPr>
        <p:spPr bwMode="auto">
          <a:xfrm>
            <a:off x="280988" y="4170363"/>
            <a:ext cx="8680450"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800">
                <a:solidFill>
                  <a:schemeClr val="accent2"/>
                </a:solidFill>
              </a:rPr>
              <a:t>T</a:t>
            </a:r>
            <a:r>
              <a:rPr lang="hu-HU" altLang="hu-HU" sz="1800" baseline="-25000">
                <a:solidFill>
                  <a:schemeClr val="accent2"/>
                </a:solidFill>
              </a:rPr>
              <a:t>1</a:t>
            </a:r>
            <a:r>
              <a:rPr lang="hu-HU" altLang="hu-HU" sz="1800">
                <a:solidFill>
                  <a:schemeClr val="accent2"/>
                </a:solidFill>
              </a:rPr>
              <a:t> az A gyökéren kezdődik, és lefelé folytatódik B, C és D felé. </a:t>
            </a:r>
          </a:p>
          <a:p>
            <a:pPr algn="l"/>
            <a:r>
              <a:rPr lang="hu-HU" altLang="hu-HU" sz="1800">
                <a:solidFill>
                  <a:schemeClr val="accent2"/>
                </a:solidFill>
              </a:rPr>
              <a:t>T</a:t>
            </a:r>
            <a:r>
              <a:rPr lang="hu-HU" altLang="hu-HU" sz="1800" baseline="-25000">
                <a:solidFill>
                  <a:schemeClr val="accent2"/>
                </a:solidFill>
              </a:rPr>
              <a:t>2</a:t>
            </a:r>
            <a:r>
              <a:rPr lang="hu-HU" altLang="hu-HU" sz="1800">
                <a:solidFill>
                  <a:schemeClr val="accent2"/>
                </a:solidFill>
              </a:rPr>
              <a:t> B‑n kezdődik, és az E felé próbál haladni, de először elutasítjuk, ugyanis T</a:t>
            </a:r>
            <a:r>
              <a:rPr lang="hu-HU" altLang="hu-HU" sz="1800" baseline="-25000">
                <a:solidFill>
                  <a:schemeClr val="accent2"/>
                </a:solidFill>
              </a:rPr>
              <a:t>3</a:t>
            </a:r>
            <a:r>
              <a:rPr lang="hu-HU" altLang="hu-HU" sz="1800">
                <a:solidFill>
                  <a:schemeClr val="accent2"/>
                </a:solidFill>
              </a:rPr>
              <a:t>-nak már van zárja E‑n. </a:t>
            </a:r>
          </a:p>
          <a:p>
            <a:pPr algn="l"/>
            <a:r>
              <a:rPr lang="hu-HU" altLang="hu-HU" sz="1800">
                <a:solidFill>
                  <a:schemeClr val="accent2"/>
                </a:solidFill>
              </a:rPr>
              <a:t>A T</a:t>
            </a:r>
            <a:r>
              <a:rPr lang="hu-HU" altLang="hu-HU" sz="1800" baseline="-25000">
                <a:solidFill>
                  <a:schemeClr val="accent2"/>
                </a:solidFill>
              </a:rPr>
              <a:t>3</a:t>
            </a:r>
            <a:r>
              <a:rPr lang="hu-HU" altLang="hu-HU" sz="1800">
                <a:solidFill>
                  <a:schemeClr val="accent2"/>
                </a:solidFill>
              </a:rPr>
              <a:t> tranzakció E‑n kezdődik, és folytatja F-fel és G-vel. </a:t>
            </a:r>
          </a:p>
          <a:p>
            <a:pPr algn="l"/>
            <a:r>
              <a:rPr lang="hu-HU" altLang="hu-HU" sz="1800">
                <a:solidFill>
                  <a:srgbClr val="FF0000"/>
                </a:solidFill>
              </a:rPr>
              <a:t>T</a:t>
            </a:r>
            <a:r>
              <a:rPr lang="hu-HU" altLang="hu-HU" sz="1800" baseline="-25000">
                <a:solidFill>
                  <a:srgbClr val="FF0000"/>
                </a:solidFill>
              </a:rPr>
              <a:t>1</a:t>
            </a:r>
            <a:r>
              <a:rPr lang="hu-HU" altLang="hu-HU" sz="1800">
                <a:solidFill>
                  <a:srgbClr val="FF0000"/>
                </a:solidFill>
              </a:rPr>
              <a:t> nem 2PL</a:t>
            </a:r>
            <a:r>
              <a:rPr lang="hu-HU" altLang="hu-HU" sz="1800">
                <a:solidFill>
                  <a:schemeClr val="accent2"/>
                </a:solidFill>
              </a:rPr>
              <a:t> tranzakció, ugyanis A‑n előbb töröljük a zárat, mint hogy megszerezzük a zárat D‑n. </a:t>
            </a:r>
          </a:p>
          <a:p>
            <a:pPr algn="l"/>
            <a:r>
              <a:rPr lang="hu-HU" altLang="hu-HU" sz="1800">
                <a:solidFill>
                  <a:schemeClr val="accent2"/>
                </a:solidFill>
              </a:rPr>
              <a:t>Hasonlóan </a:t>
            </a:r>
            <a:r>
              <a:rPr lang="hu-HU" altLang="hu-HU" sz="1800">
                <a:solidFill>
                  <a:srgbClr val="FF0000"/>
                </a:solidFill>
              </a:rPr>
              <a:t>T</a:t>
            </a:r>
            <a:r>
              <a:rPr lang="hu-HU" altLang="hu-HU" sz="1800" baseline="-25000">
                <a:solidFill>
                  <a:srgbClr val="FF0000"/>
                </a:solidFill>
              </a:rPr>
              <a:t>3</a:t>
            </a:r>
            <a:r>
              <a:rPr lang="hu-HU" altLang="hu-HU" sz="1800">
                <a:solidFill>
                  <a:srgbClr val="FF0000"/>
                </a:solidFill>
              </a:rPr>
              <a:t> sem 2PL</a:t>
            </a:r>
            <a:r>
              <a:rPr lang="hu-HU" altLang="hu-HU" sz="1800">
                <a:solidFill>
                  <a:schemeClr val="accent2"/>
                </a:solidFill>
              </a:rPr>
              <a:t> tranzakció, de </a:t>
            </a:r>
            <a:r>
              <a:rPr lang="hu-HU" altLang="hu-HU" sz="1800">
                <a:solidFill>
                  <a:srgbClr val="FF0000"/>
                </a:solidFill>
              </a:rPr>
              <a:t>T</a:t>
            </a:r>
            <a:r>
              <a:rPr lang="hu-HU" altLang="hu-HU" sz="1800" baseline="-25000">
                <a:solidFill>
                  <a:srgbClr val="FF0000"/>
                </a:solidFill>
              </a:rPr>
              <a:t>2</a:t>
            </a:r>
            <a:r>
              <a:rPr lang="hu-HU" altLang="hu-HU" sz="1800">
                <a:solidFill>
                  <a:srgbClr val="FF0000"/>
                </a:solidFill>
              </a:rPr>
              <a:t> véletlenül éppen 2PL</a:t>
            </a:r>
            <a:r>
              <a:rPr lang="hu-HU" altLang="hu-HU" sz="1800">
                <a:solidFill>
                  <a:schemeClr val="accent2"/>
                </a:solidFill>
              </a:rPr>
              <a:t>.</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5906" name="Rectangle 2">
            <a:extLst>
              <a:ext uri="{FF2B5EF4-FFF2-40B4-BE49-F238E27FC236}">
                <a16:creationId xmlns:a16="http://schemas.microsoft.com/office/drawing/2014/main" id="{1A8EC41F-A078-FC86-CADB-99FDBAE6F2B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635907" name="Object 3">
            <a:extLst>
              <a:ext uri="{FF2B5EF4-FFF2-40B4-BE49-F238E27FC236}">
                <a16:creationId xmlns:a16="http://schemas.microsoft.com/office/drawing/2014/main" id="{1150F2A0-9CD5-4FC0-337B-EB98944DEC11}"/>
              </a:ext>
            </a:extLst>
          </p:cNvPr>
          <p:cNvGraphicFramePr>
            <a:graphicFrameLocks noChangeAspect="1"/>
          </p:cNvGraphicFramePr>
          <p:nvPr/>
        </p:nvGraphicFramePr>
        <p:xfrm>
          <a:off x="158750" y="169863"/>
          <a:ext cx="2730500" cy="2713037"/>
        </p:xfrm>
        <a:graphic>
          <a:graphicData uri="http://schemas.openxmlformats.org/presentationml/2006/ole">
            <mc:AlternateContent xmlns:mc="http://schemas.openxmlformats.org/markup-compatibility/2006">
              <mc:Choice xmlns:v="urn:schemas-microsoft-com:vml" Requires="v">
                <p:oleObj name="Kép" r:id="rId2" imgW="1485360" imgH="1473840" progId="Word.Picture.8">
                  <p:embed/>
                </p:oleObj>
              </mc:Choice>
              <mc:Fallback>
                <p:oleObj name="Kép" r:id="rId2" imgW="1485360" imgH="1473840" progId="Word.Picture.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69863"/>
                        <a:ext cx="2730500" cy="2713037"/>
                      </a:xfrm>
                      <a:prstGeom prst="rect">
                        <a:avLst/>
                      </a:prstGeom>
                      <a:solidFill>
                        <a:srgbClr val="FFFF99"/>
                      </a:solidFill>
                      <a:ln w="9525">
                        <a:solidFill>
                          <a:schemeClr val="tx1"/>
                        </a:solidFill>
                        <a:miter lim="800000"/>
                        <a:headEnd/>
                        <a:tailEnd/>
                      </a:ln>
                    </p:spPr>
                  </p:pic>
                </p:oleObj>
              </mc:Fallback>
            </mc:AlternateContent>
          </a:graphicData>
        </a:graphic>
      </p:graphicFrame>
      <p:sp>
        <p:nvSpPr>
          <p:cNvPr id="635908" name="Text Box 4">
            <a:extLst>
              <a:ext uri="{FF2B5EF4-FFF2-40B4-BE49-F238E27FC236}">
                <a16:creationId xmlns:a16="http://schemas.microsoft.com/office/drawing/2014/main" id="{0D29F015-D671-5CD3-A3EB-07D179E9DFF4}"/>
              </a:ext>
            </a:extLst>
          </p:cNvPr>
          <p:cNvSpPr txBox="1">
            <a:spLocks noChangeArrowheads="1"/>
          </p:cNvSpPr>
          <p:nvPr/>
        </p:nvSpPr>
        <p:spPr bwMode="auto">
          <a:xfrm>
            <a:off x="4462463" y="2560638"/>
            <a:ext cx="36210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graphicFrame>
        <p:nvGraphicFramePr>
          <p:cNvPr id="635909" name="Object 5">
            <a:extLst>
              <a:ext uri="{FF2B5EF4-FFF2-40B4-BE49-F238E27FC236}">
                <a16:creationId xmlns:a16="http://schemas.microsoft.com/office/drawing/2014/main" id="{6AC50D33-F5A7-D3CD-0F7D-EC985D82CFCD}"/>
              </a:ext>
            </a:extLst>
          </p:cNvPr>
          <p:cNvGraphicFramePr>
            <a:graphicFrameLocks noChangeAspect="1"/>
          </p:cNvGraphicFramePr>
          <p:nvPr/>
        </p:nvGraphicFramePr>
        <p:xfrm>
          <a:off x="2279650" y="219075"/>
          <a:ext cx="6864350" cy="6242050"/>
        </p:xfrm>
        <a:graphic>
          <a:graphicData uri="http://schemas.openxmlformats.org/presentationml/2006/ole">
            <mc:AlternateContent xmlns:mc="http://schemas.openxmlformats.org/markup-compatibility/2006">
              <mc:Choice xmlns:v="urn:schemas-microsoft-com:vml" Requires="v">
                <p:oleObj name="Dokumentum" r:id="rId4" imgW="7720173" imgH="8804116" progId="Word.Document.8">
                  <p:embed/>
                </p:oleObj>
              </mc:Choice>
              <mc:Fallback>
                <p:oleObj name="Dokumentum" r:id="rId4" imgW="7720173" imgH="8804116"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650" y="219075"/>
                        <a:ext cx="6864350" cy="624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5911" name="Text Box 7">
            <a:extLst>
              <a:ext uri="{FF2B5EF4-FFF2-40B4-BE49-F238E27FC236}">
                <a16:creationId xmlns:a16="http://schemas.microsoft.com/office/drawing/2014/main" id="{E6390287-CBAD-1F0A-4029-3773BC4FBDCC}"/>
              </a:ext>
            </a:extLst>
          </p:cNvPr>
          <p:cNvSpPr txBox="1">
            <a:spLocks noChangeArrowheads="1"/>
          </p:cNvSpPr>
          <p:nvPr/>
        </p:nvSpPr>
        <p:spPr bwMode="auto">
          <a:xfrm>
            <a:off x="169863" y="4084638"/>
            <a:ext cx="87677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cs typeface="Times New Roman" panose="02020603050405020304" pitchFamily="18" charset="0"/>
              </a:rPr>
              <a:t>Azt mondjuk, hogy </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000"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i</a:t>
            </a:r>
            <a:r>
              <a:rPr lang="hu-HU" altLang="hu-HU" sz="2000">
                <a:solidFill>
                  <a:srgbClr val="FF0000"/>
                </a:solidFill>
                <a:cs typeface="Times New Roman" panose="02020603050405020304" pitchFamily="18" charset="0"/>
              </a:rPr>
              <a:t> </a:t>
            </a:r>
            <a:r>
              <a:rPr lang="hu-HU" altLang="hu-HU" sz="2000" i="1">
                <a:solidFill>
                  <a:srgbClr val="FF0000"/>
                </a:solidFill>
                <a:cs typeface="Times New Roman" panose="02020603050405020304" pitchFamily="18" charset="0"/>
              </a:rPr>
              <a:t>megel</a:t>
            </a:r>
            <a:r>
              <a:rPr lang="hu-HU" altLang="hu-HU" sz="2000" i="1">
                <a:solidFill>
                  <a:srgbClr val="FF0000"/>
                </a:solidFill>
              </a:rPr>
              <a:t>ő</a:t>
            </a:r>
            <a:r>
              <a:rPr lang="hu-HU" altLang="hu-HU" sz="2000" i="1">
                <a:solidFill>
                  <a:srgbClr val="FF0000"/>
                </a:solidFill>
                <a:cs typeface="Times New Roman" panose="02020603050405020304" pitchFamily="18" charset="0"/>
              </a:rPr>
              <a:t>zi</a:t>
            </a:r>
            <a:r>
              <a:rPr lang="hu-HU" altLang="hu-HU" sz="2000">
                <a:solidFill>
                  <a:srgbClr val="FF0000"/>
                </a:solidFill>
                <a:cs typeface="Times New Roman" panose="02020603050405020304" pitchFamily="18" charset="0"/>
              </a:rPr>
              <a:t> </a:t>
            </a:r>
            <a:r>
              <a:rPr lang="hu-HU" altLang="hu-HU" sz="2000">
                <a:solidFill>
                  <a:srgbClr val="FF0000"/>
                </a:solidFill>
                <a:latin typeface="Courier New" panose="02070309020205020404" pitchFamily="49" charset="0"/>
                <a:cs typeface="Times New Roman" panose="02020603050405020304" pitchFamily="18" charset="0"/>
              </a:rPr>
              <a:t>T</a:t>
            </a:r>
            <a:r>
              <a:rPr lang="hu-HU" altLang="hu-HU" sz="2000" baseline="-30000">
                <a:solidFill>
                  <a:srgbClr val="FF0000"/>
                </a:solidFill>
                <a:latin typeface="Courier New" panose="02070309020205020404" pitchFamily="49" charset="0"/>
                <a:cs typeface="Times New Roman" panose="02020603050405020304" pitchFamily="18" charset="0"/>
              </a:rPr>
              <a:t>j</a:t>
            </a:r>
            <a:r>
              <a:rPr lang="hu-HU" altLang="hu-HU" sz="2000">
                <a:solidFill>
                  <a:srgbClr val="FF0000"/>
                </a:solidFill>
                <a:cs typeface="Times New Roman" panose="02020603050405020304" pitchFamily="18" charset="0"/>
              </a:rPr>
              <a:t>‑t az </a:t>
            </a:r>
            <a:r>
              <a:rPr lang="hu-HU" altLang="hu-HU" sz="2000">
                <a:solidFill>
                  <a:srgbClr val="FF0000"/>
                </a:solidFill>
                <a:latin typeface="Courier New" panose="02070309020205020404" pitchFamily="49" charset="0"/>
                <a:cs typeface="Times New Roman" panose="02020603050405020304" pitchFamily="18" charset="0"/>
              </a:rPr>
              <a:t>S</a:t>
            </a:r>
            <a:r>
              <a:rPr lang="hu-HU" altLang="hu-HU" sz="2000">
                <a:solidFill>
                  <a:srgbClr val="FF0000"/>
                </a:solidFill>
                <a:cs typeface="Times New Roman" panose="02020603050405020304" pitchFamily="18" charset="0"/>
              </a:rPr>
              <a:t> ütemezésben</a:t>
            </a:r>
            <a:r>
              <a:rPr lang="hu-HU" altLang="hu-HU" sz="2000">
                <a:cs typeface="Times New Roman" panose="02020603050405020304" pitchFamily="18" charset="0"/>
              </a:rPr>
              <a:t> </a:t>
            </a:r>
            <a:r>
              <a:rPr lang="hu-HU" altLang="hu-HU" sz="2000">
                <a:solidFill>
                  <a:schemeClr val="accent2"/>
                </a:solidFill>
                <a:cs typeface="Times New Roman" panose="02020603050405020304" pitchFamily="18" charset="0"/>
              </a:rPr>
              <a:t>(</a:t>
            </a:r>
            <a:r>
              <a:rPr lang="hu-HU" altLang="hu-HU" sz="2000">
                <a:solidFill>
                  <a:schemeClr val="accent2"/>
                </a:solidFill>
                <a:latin typeface="Courier New" panose="02070309020205020404" pitchFamily="49" charset="0"/>
                <a:cs typeface="Times New Roman" panose="02020603050405020304" pitchFamily="18" charset="0"/>
              </a:rPr>
              <a:t>T</a:t>
            </a:r>
            <a:r>
              <a:rPr lang="hu-HU" altLang="hu-HU" sz="2000" baseline="-30000">
                <a:solidFill>
                  <a:schemeClr val="accent2"/>
                </a:solidFill>
                <a:latin typeface="Courier New" panose="02070309020205020404" pitchFamily="49" charset="0"/>
                <a:cs typeface="Times New Roman" panose="02020603050405020304" pitchFamily="18" charset="0"/>
              </a:rPr>
              <a:t>i</a:t>
            </a:r>
            <a:r>
              <a:rPr lang="hu-HU" altLang="hu-HU" sz="2000">
                <a:solidFill>
                  <a:schemeClr val="accent2"/>
                </a:solidFill>
                <a:cs typeface="Times New Roman" panose="02020603050405020304" pitchFamily="18" charset="0"/>
              </a:rPr>
              <a:t> </a:t>
            </a:r>
            <a:r>
              <a:rPr lang="hu-HU" altLang="hu-HU" sz="2000">
                <a:solidFill>
                  <a:schemeClr val="accent2"/>
                </a:solidFill>
                <a:latin typeface="Courier New" panose="02070309020205020404" pitchFamily="49" charset="0"/>
                <a:cs typeface="Times New Roman" panose="02020603050405020304" pitchFamily="18" charset="0"/>
              </a:rPr>
              <a:t>&lt;</a:t>
            </a:r>
            <a:r>
              <a:rPr lang="hu-HU" altLang="hu-HU" sz="2000" baseline="-30000">
                <a:solidFill>
                  <a:schemeClr val="accent2"/>
                </a:solidFill>
                <a:latin typeface="Courier New" panose="02070309020205020404" pitchFamily="49" charset="0"/>
                <a:cs typeface="Times New Roman" panose="02020603050405020304" pitchFamily="18" charset="0"/>
              </a:rPr>
              <a:t>S</a:t>
            </a:r>
            <a:r>
              <a:rPr lang="hu-HU" altLang="hu-HU" sz="2000">
                <a:solidFill>
                  <a:schemeClr val="accent2"/>
                </a:solidFill>
                <a:cs typeface="Times New Roman" panose="02020603050405020304" pitchFamily="18" charset="0"/>
              </a:rPr>
              <a:t> </a:t>
            </a:r>
            <a:r>
              <a:rPr lang="hu-HU" altLang="hu-HU" sz="2000">
                <a:solidFill>
                  <a:schemeClr val="accent2"/>
                </a:solidFill>
                <a:latin typeface="Courier New" panose="02070309020205020404" pitchFamily="49" charset="0"/>
                <a:cs typeface="Times New Roman" panose="02020603050405020304" pitchFamily="18" charset="0"/>
              </a:rPr>
              <a:t>T</a:t>
            </a:r>
            <a:r>
              <a:rPr lang="hu-HU" altLang="hu-HU" sz="2000" baseline="-30000">
                <a:solidFill>
                  <a:schemeClr val="accent2"/>
                </a:solidFill>
                <a:latin typeface="Courier New" panose="02070309020205020404" pitchFamily="49" charset="0"/>
                <a:cs typeface="Times New Roman" panose="02020603050405020304" pitchFamily="18" charset="0"/>
              </a:rPr>
              <a:t>j</a:t>
            </a:r>
            <a:r>
              <a:rPr lang="hu-HU" altLang="hu-HU" sz="2000">
                <a:solidFill>
                  <a:schemeClr val="accent2"/>
                </a:solidFill>
                <a:cs typeface="Times New Roman" panose="02020603050405020304" pitchFamily="18" charset="0"/>
              </a:rPr>
              <a:t>),</a:t>
            </a:r>
            <a:r>
              <a:rPr lang="hu-HU" altLang="hu-HU" sz="2000">
                <a:cs typeface="Times New Roman" panose="02020603050405020304" pitchFamily="18" charset="0"/>
              </a:rPr>
              <a:t> ha a </a:t>
            </a:r>
            <a:r>
              <a:rPr lang="hu-HU" altLang="hu-HU" sz="2000">
                <a:solidFill>
                  <a:schemeClr val="accent2"/>
                </a:solidFill>
                <a:latin typeface="Courier New" panose="02070309020205020404" pitchFamily="49" charset="0"/>
                <a:cs typeface="Times New Roman" panose="02020603050405020304" pitchFamily="18" charset="0"/>
              </a:rPr>
              <a:t>T</a:t>
            </a:r>
            <a:r>
              <a:rPr lang="hu-HU" altLang="hu-HU" sz="2000" baseline="-30000">
                <a:solidFill>
                  <a:schemeClr val="accent2"/>
                </a:solidFill>
                <a:latin typeface="Courier New" panose="02070309020205020404" pitchFamily="49" charset="0"/>
                <a:cs typeface="Times New Roman" panose="02020603050405020304" pitchFamily="18" charset="0"/>
              </a:rPr>
              <a:t>i</a:t>
            </a:r>
            <a:r>
              <a:rPr lang="hu-HU" altLang="hu-HU" sz="2000">
                <a:cs typeface="Times New Roman" panose="02020603050405020304" pitchFamily="18" charset="0"/>
              </a:rPr>
              <a:t> és </a:t>
            </a:r>
            <a:r>
              <a:rPr lang="hu-HU" altLang="hu-HU" sz="2000">
                <a:solidFill>
                  <a:schemeClr val="accent2"/>
                </a:solidFill>
                <a:latin typeface="Courier New" panose="02070309020205020404" pitchFamily="49" charset="0"/>
                <a:cs typeface="Times New Roman" panose="02020603050405020304" pitchFamily="18" charset="0"/>
              </a:rPr>
              <a:t>T</a:t>
            </a:r>
            <a:r>
              <a:rPr lang="hu-HU" altLang="hu-HU" sz="2000" baseline="-30000">
                <a:solidFill>
                  <a:schemeClr val="accent2"/>
                </a:solidFill>
                <a:latin typeface="Courier New" panose="02070309020205020404" pitchFamily="49" charset="0"/>
                <a:cs typeface="Times New Roman" panose="02020603050405020304" pitchFamily="18" charset="0"/>
              </a:rPr>
              <a:t>j</a:t>
            </a:r>
            <a:r>
              <a:rPr lang="hu-HU" altLang="hu-HU" sz="2000">
                <a:cs typeface="Times New Roman" panose="02020603050405020304" pitchFamily="18" charset="0"/>
              </a:rPr>
              <a:t> tranzakciók </a:t>
            </a:r>
            <a:r>
              <a:rPr lang="hu-HU" altLang="hu-HU" sz="2000"/>
              <a:t>ugyanazt a</a:t>
            </a:r>
            <a:r>
              <a:rPr lang="hu-HU" altLang="hu-HU" sz="2000">
                <a:cs typeface="Times New Roman" panose="02020603050405020304" pitchFamily="18" charset="0"/>
              </a:rPr>
              <a:t> csomópontot</a:t>
            </a:r>
            <a:r>
              <a:rPr lang="hu-HU" altLang="hu-HU" sz="2000"/>
              <a:t> zárolják (persze nem egy időben)</a:t>
            </a:r>
            <a:r>
              <a:rPr lang="hu-HU" altLang="hu-HU" sz="2000">
                <a:cs typeface="Times New Roman" panose="02020603050405020304" pitchFamily="18" charset="0"/>
              </a:rPr>
              <a:t>, </a:t>
            </a:r>
            <a:r>
              <a:rPr lang="hu-HU" altLang="hu-HU" sz="2000"/>
              <a:t>hanem</a:t>
            </a:r>
            <a:r>
              <a:rPr lang="hu-HU" altLang="hu-HU" sz="2000">
                <a:cs typeface="Times New Roman" panose="02020603050405020304" pitchFamily="18" charset="0"/>
              </a:rPr>
              <a:t> </a:t>
            </a:r>
            <a:r>
              <a:rPr lang="hu-HU" altLang="hu-HU" sz="2000">
                <a:solidFill>
                  <a:schemeClr val="accent2"/>
                </a:solidFill>
                <a:latin typeface="Courier New" panose="02070309020205020404" pitchFamily="49" charset="0"/>
                <a:cs typeface="Times New Roman" panose="02020603050405020304" pitchFamily="18" charset="0"/>
              </a:rPr>
              <a:t>T</a:t>
            </a:r>
            <a:r>
              <a:rPr lang="hu-HU" altLang="hu-HU" sz="2000" baseline="-30000">
                <a:solidFill>
                  <a:schemeClr val="accent2"/>
                </a:solidFill>
                <a:latin typeface="Courier New" panose="02070309020205020404" pitchFamily="49" charset="0"/>
                <a:cs typeface="Times New Roman" panose="02020603050405020304" pitchFamily="18" charset="0"/>
              </a:rPr>
              <a:t>i</a:t>
            </a:r>
            <a:r>
              <a:rPr lang="hu-HU" altLang="hu-HU" sz="2000">
                <a:cs typeface="Times New Roman" panose="02020603050405020304" pitchFamily="18" charset="0"/>
              </a:rPr>
              <a:t> zárolja a csomópontot el</a:t>
            </a:r>
            <a:r>
              <a:rPr lang="hu-HU" altLang="hu-HU" sz="2000"/>
              <a:t>ő</a:t>
            </a:r>
            <a:r>
              <a:rPr lang="hu-HU" altLang="hu-HU" sz="2000">
                <a:cs typeface="Times New Roman" panose="02020603050405020304" pitchFamily="18" charset="0"/>
              </a:rPr>
              <a:t>ször.</a:t>
            </a:r>
          </a:p>
        </p:txBody>
      </p:sp>
      <p:sp>
        <p:nvSpPr>
          <p:cNvPr id="635913" name="Rectangle 9">
            <a:extLst>
              <a:ext uri="{FF2B5EF4-FFF2-40B4-BE49-F238E27FC236}">
                <a16:creationId xmlns:a16="http://schemas.microsoft.com/office/drawing/2014/main" id="{DDB4CE22-2252-A39D-B03E-5FFEBDDC04BE}"/>
              </a:ext>
            </a:extLst>
          </p:cNvPr>
          <p:cNvSpPr>
            <a:spLocks noChangeArrowheads="1"/>
          </p:cNvSpPr>
          <p:nvPr/>
        </p:nvSpPr>
        <p:spPr bwMode="auto">
          <a:xfrm>
            <a:off x="0" y="3019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635912" name="Object 8">
            <a:extLst>
              <a:ext uri="{FF2B5EF4-FFF2-40B4-BE49-F238E27FC236}">
                <a16:creationId xmlns:a16="http://schemas.microsoft.com/office/drawing/2014/main" id="{298F609E-CA7B-6636-C74E-36A81033393B}"/>
              </a:ext>
            </a:extLst>
          </p:cNvPr>
          <p:cNvGraphicFramePr>
            <a:graphicFrameLocks noChangeAspect="1"/>
          </p:cNvGraphicFramePr>
          <p:nvPr/>
        </p:nvGraphicFramePr>
        <p:xfrm>
          <a:off x="528638" y="5200650"/>
          <a:ext cx="1951037" cy="1393825"/>
        </p:xfrm>
        <a:graphic>
          <a:graphicData uri="http://schemas.openxmlformats.org/presentationml/2006/ole">
            <mc:AlternateContent xmlns:mc="http://schemas.openxmlformats.org/markup-compatibility/2006">
              <mc:Choice xmlns:v="urn:schemas-microsoft-com:vml" Requires="v">
                <p:oleObj name="Kép" r:id="rId6" imgW="1028700" imgH="819912" progId="Word.Picture.8">
                  <p:embed/>
                </p:oleObj>
              </mc:Choice>
              <mc:Fallback>
                <p:oleObj name="Kép" r:id="rId6" imgW="1028700" imgH="819912" progId="Word.Picture.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638" y="5200650"/>
                        <a:ext cx="1951037" cy="1393825"/>
                      </a:xfrm>
                      <a:prstGeom prst="rect">
                        <a:avLst/>
                      </a:prstGeom>
                      <a:solidFill>
                        <a:srgbClr val="CCFFFF"/>
                      </a:solidFill>
                      <a:ln w="9525">
                        <a:solidFill>
                          <a:schemeClr val="tx1"/>
                        </a:solidFill>
                        <a:miter lim="800000"/>
                        <a:headEnd/>
                        <a:tailEnd/>
                      </a:ln>
                    </p:spPr>
                  </p:pic>
                </p:oleObj>
              </mc:Fallback>
            </mc:AlternateContent>
          </a:graphicData>
        </a:graphic>
      </p:graphicFrame>
      <p:sp>
        <p:nvSpPr>
          <p:cNvPr id="635914" name="Text Box 10">
            <a:extLst>
              <a:ext uri="{FF2B5EF4-FFF2-40B4-BE49-F238E27FC236}">
                <a16:creationId xmlns:a16="http://schemas.microsoft.com/office/drawing/2014/main" id="{D4F3C73E-D198-0D1E-3623-DFE79D13D47F}"/>
              </a:ext>
            </a:extLst>
          </p:cNvPr>
          <p:cNvSpPr txBox="1">
            <a:spLocks noChangeArrowheads="1"/>
          </p:cNvSpPr>
          <p:nvPr/>
        </p:nvSpPr>
        <p:spPr bwMode="auto">
          <a:xfrm>
            <a:off x="2608263" y="5089525"/>
            <a:ext cx="6327775"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t>Ha a</a:t>
            </a:r>
            <a:r>
              <a:rPr lang="en-US" altLang="hu-HU" sz="2000"/>
              <a:t> megelőzési gráf </a:t>
            </a:r>
            <a:r>
              <a:rPr lang="en-US" altLang="hu-HU" sz="2000">
                <a:solidFill>
                  <a:schemeClr val="accent2"/>
                </a:solidFill>
              </a:rPr>
              <a:t>nem tartalmaz kört</a:t>
            </a:r>
            <a:r>
              <a:rPr lang="en-US" altLang="hu-HU" sz="2000"/>
              <a:t>, akkor a tranzakciók </a:t>
            </a:r>
            <a:r>
              <a:rPr lang="en-US" altLang="hu-HU" sz="2000">
                <a:solidFill>
                  <a:srgbClr val="FF0000"/>
                </a:solidFill>
              </a:rPr>
              <a:t>bármely topologikus sorrendje egy ekvivalens soros ütemezés</a:t>
            </a:r>
            <a:r>
              <a:rPr lang="en-US" altLang="hu-HU" sz="2000"/>
              <a:t>. </a:t>
            </a:r>
            <a:endParaRPr lang="hu-HU" altLang="hu-HU" sz="2000"/>
          </a:p>
          <a:p>
            <a:pPr algn="l"/>
            <a:r>
              <a:rPr lang="en-US" altLang="hu-HU" sz="2000"/>
              <a:t>Ebben a példában vagy a </a:t>
            </a:r>
            <a:r>
              <a:rPr lang="en-US" altLang="hu-HU" sz="2000">
                <a:solidFill>
                  <a:srgbClr val="009900"/>
                </a:solidFill>
              </a:rPr>
              <a:t>(T</a:t>
            </a:r>
            <a:r>
              <a:rPr lang="en-US" altLang="hu-HU" sz="2000" baseline="-25000">
                <a:solidFill>
                  <a:srgbClr val="009900"/>
                </a:solidFill>
              </a:rPr>
              <a:t>1</a:t>
            </a:r>
            <a:r>
              <a:rPr lang="en-US" altLang="hu-HU" sz="2000">
                <a:solidFill>
                  <a:srgbClr val="009900"/>
                </a:solidFill>
              </a:rPr>
              <a:t>, T</a:t>
            </a:r>
            <a:r>
              <a:rPr lang="en-US" altLang="hu-HU" sz="2000" baseline="-25000">
                <a:solidFill>
                  <a:srgbClr val="009900"/>
                </a:solidFill>
              </a:rPr>
              <a:t>3</a:t>
            </a:r>
            <a:r>
              <a:rPr lang="en-US" altLang="hu-HU" sz="2000">
                <a:solidFill>
                  <a:srgbClr val="009900"/>
                </a:solidFill>
              </a:rPr>
              <a:t>, T</a:t>
            </a:r>
            <a:r>
              <a:rPr lang="en-US" altLang="hu-HU" sz="2000" baseline="-25000">
                <a:solidFill>
                  <a:srgbClr val="009900"/>
                </a:solidFill>
              </a:rPr>
              <a:t>2</a:t>
            </a:r>
            <a:r>
              <a:rPr lang="en-US" altLang="hu-HU" sz="2000">
                <a:solidFill>
                  <a:srgbClr val="009900"/>
                </a:solidFill>
              </a:rPr>
              <a:t>)</a:t>
            </a:r>
            <a:r>
              <a:rPr lang="en-US" altLang="hu-HU" sz="2000"/>
              <a:t> vagy a </a:t>
            </a:r>
            <a:r>
              <a:rPr lang="en-US" altLang="hu-HU" sz="2000">
                <a:solidFill>
                  <a:srgbClr val="009900"/>
                </a:solidFill>
              </a:rPr>
              <a:t>(T</a:t>
            </a:r>
            <a:r>
              <a:rPr lang="en-US" altLang="hu-HU" sz="2000" baseline="-25000">
                <a:solidFill>
                  <a:srgbClr val="009900"/>
                </a:solidFill>
              </a:rPr>
              <a:t>3</a:t>
            </a:r>
            <a:r>
              <a:rPr lang="en-US" altLang="hu-HU" sz="2000">
                <a:solidFill>
                  <a:srgbClr val="009900"/>
                </a:solidFill>
              </a:rPr>
              <a:t>, T</a:t>
            </a:r>
            <a:r>
              <a:rPr lang="en-US" altLang="hu-HU" sz="2000" baseline="-25000">
                <a:solidFill>
                  <a:srgbClr val="009900"/>
                </a:solidFill>
              </a:rPr>
              <a:t>1</a:t>
            </a:r>
            <a:r>
              <a:rPr lang="en-US" altLang="hu-HU" sz="2000">
                <a:solidFill>
                  <a:srgbClr val="009900"/>
                </a:solidFill>
              </a:rPr>
              <a:t>, T</a:t>
            </a:r>
            <a:r>
              <a:rPr lang="en-US" altLang="hu-HU" sz="2000" baseline="-25000">
                <a:solidFill>
                  <a:srgbClr val="009900"/>
                </a:solidFill>
              </a:rPr>
              <a:t>2</a:t>
            </a:r>
            <a:r>
              <a:rPr lang="en-US" altLang="hu-HU" sz="2000">
                <a:solidFill>
                  <a:srgbClr val="009900"/>
                </a:solidFill>
              </a:rPr>
              <a:t>)</a:t>
            </a:r>
            <a:r>
              <a:rPr lang="en-US" altLang="hu-HU" sz="2000"/>
              <a:t> az ekvivalens soros ütemezés.</a:t>
            </a:r>
            <a:r>
              <a:rPr lang="hu-HU" altLang="hu-HU" sz="2000"/>
              <a:t>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6930" name="Rectangle 2">
            <a:extLst>
              <a:ext uri="{FF2B5EF4-FFF2-40B4-BE49-F238E27FC236}">
                <a16:creationId xmlns:a16="http://schemas.microsoft.com/office/drawing/2014/main" id="{F35B1C60-3C11-597F-DB21-9F2B7A0F19D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36932" name="Text Box 4">
            <a:extLst>
              <a:ext uri="{FF2B5EF4-FFF2-40B4-BE49-F238E27FC236}">
                <a16:creationId xmlns:a16="http://schemas.microsoft.com/office/drawing/2014/main" id="{C0488E22-FC69-3FF9-7A35-F5D95611206F}"/>
              </a:ext>
            </a:extLst>
          </p:cNvPr>
          <p:cNvSpPr txBox="1">
            <a:spLocks noChangeArrowheads="1"/>
          </p:cNvSpPr>
          <p:nvPr/>
        </p:nvSpPr>
        <p:spPr bwMode="auto">
          <a:xfrm>
            <a:off x="4462463" y="2560638"/>
            <a:ext cx="36210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636935" name="Rectangle 7">
            <a:extLst>
              <a:ext uri="{FF2B5EF4-FFF2-40B4-BE49-F238E27FC236}">
                <a16:creationId xmlns:a16="http://schemas.microsoft.com/office/drawing/2014/main" id="{4ADF7B25-4ABE-7690-86C9-27C22110A593}"/>
              </a:ext>
            </a:extLst>
          </p:cNvPr>
          <p:cNvSpPr>
            <a:spLocks noChangeArrowheads="1"/>
          </p:cNvSpPr>
          <p:nvPr/>
        </p:nvSpPr>
        <p:spPr bwMode="auto">
          <a:xfrm>
            <a:off x="0" y="3019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636936" name="Object 8">
            <a:extLst>
              <a:ext uri="{FF2B5EF4-FFF2-40B4-BE49-F238E27FC236}">
                <a16:creationId xmlns:a16="http://schemas.microsoft.com/office/drawing/2014/main" id="{B2DD540D-5BF5-F7D3-BEC0-BE0CB3F88A30}"/>
              </a:ext>
            </a:extLst>
          </p:cNvPr>
          <p:cNvGraphicFramePr>
            <a:graphicFrameLocks noChangeAspect="1"/>
          </p:cNvGraphicFramePr>
          <p:nvPr/>
        </p:nvGraphicFramePr>
        <p:xfrm>
          <a:off x="311150" y="785813"/>
          <a:ext cx="1951038" cy="1393825"/>
        </p:xfrm>
        <a:graphic>
          <a:graphicData uri="http://schemas.openxmlformats.org/presentationml/2006/ole">
            <mc:AlternateContent xmlns:mc="http://schemas.openxmlformats.org/markup-compatibility/2006">
              <mc:Choice xmlns:v="urn:schemas-microsoft-com:vml" Requires="v">
                <p:oleObj name="Kép" r:id="rId2" imgW="1028700" imgH="819912" progId="Word.Picture.8">
                  <p:embed/>
                </p:oleObj>
              </mc:Choice>
              <mc:Fallback>
                <p:oleObj name="Kép" r:id="rId2" imgW="1028700" imgH="819912" progId="Word.Picture.8">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785813"/>
                        <a:ext cx="1951038" cy="1393825"/>
                      </a:xfrm>
                      <a:prstGeom prst="rect">
                        <a:avLst/>
                      </a:prstGeom>
                      <a:solidFill>
                        <a:srgbClr val="CCFFFF"/>
                      </a:solidFill>
                      <a:ln w="9525">
                        <a:solidFill>
                          <a:schemeClr val="tx1"/>
                        </a:solidFill>
                        <a:miter lim="800000"/>
                        <a:headEnd/>
                        <a:tailEnd/>
                      </a:ln>
                    </p:spPr>
                  </p:pic>
                </p:oleObj>
              </mc:Fallback>
            </mc:AlternateContent>
          </a:graphicData>
        </a:graphic>
      </p:graphicFrame>
      <p:sp>
        <p:nvSpPr>
          <p:cNvPr id="636937" name="Text Box 9">
            <a:extLst>
              <a:ext uri="{FF2B5EF4-FFF2-40B4-BE49-F238E27FC236}">
                <a16:creationId xmlns:a16="http://schemas.microsoft.com/office/drawing/2014/main" id="{C201D53C-AE50-67E6-3C8E-855A47E40FE3}"/>
              </a:ext>
            </a:extLst>
          </p:cNvPr>
          <p:cNvSpPr txBox="1">
            <a:spLocks noChangeArrowheads="1"/>
          </p:cNvSpPr>
          <p:nvPr/>
        </p:nvSpPr>
        <p:spPr bwMode="auto">
          <a:xfrm>
            <a:off x="2341563" y="382588"/>
            <a:ext cx="6608762"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t>Ha a</a:t>
            </a:r>
            <a:r>
              <a:rPr lang="en-US" altLang="hu-HU" sz="2000"/>
              <a:t> megelőzési gráf </a:t>
            </a:r>
            <a:r>
              <a:rPr lang="en-US" altLang="hu-HU" sz="2000">
                <a:solidFill>
                  <a:schemeClr val="accent2"/>
                </a:solidFill>
              </a:rPr>
              <a:t>nem tartalmaz kört</a:t>
            </a:r>
            <a:r>
              <a:rPr lang="en-US" altLang="hu-HU" sz="2000"/>
              <a:t>, akkor a tranzakciók </a:t>
            </a:r>
            <a:r>
              <a:rPr lang="en-US" altLang="hu-HU" sz="2000">
                <a:solidFill>
                  <a:srgbClr val="FF0000"/>
                </a:solidFill>
              </a:rPr>
              <a:t>bármely topologikus sorrendje egy ekvivalens soros ütemezés</a:t>
            </a:r>
            <a:r>
              <a:rPr lang="en-US" altLang="hu-HU" sz="2000"/>
              <a:t>. </a:t>
            </a:r>
            <a:endParaRPr lang="hu-HU" altLang="hu-HU" sz="2000"/>
          </a:p>
          <a:p>
            <a:pPr algn="l"/>
            <a:r>
              <a:rPr lang="hu-HU" altLang="hu-HU" sz="2000"/>
              <a:t>Ennek az az oka, hogy az ilyen soros ütemezésben minden egyes csomóponthoz ugyanabban a sorrendben nyúlnak a tranzakciók, mint az eredeti ütemezésben.</a:t>
            </a:r>
          </a:p>
        </p:txBody>
      </p:sp>
      <p:sp>
        <p:nvSpPr>
          <p:cNvPr id="636938" name="Text Box 10">
            <a:extLst>
              <a:ext uri="{FF2B5EF4-FFF2-40B4-BE49-F238E27FC236}">
                <a16:creationId xmlns:a16="http://schemas.microsoft.com/office/drawing/2014/main" id="{11981641-6DDA-7187-BF35-C20F56D865D3}"/>
              </a:ext>
            </a:extLst>
          </p:cNvPr>
          <p:cNvSpPr txBox="1">
            <a:spLocks noChangeArrowheads="1"/>
          </p:cNvSpPr>
          <p:nvPr/>
        </p:nvSpPr>
        <p:spPr bwMode="auto">
          <a:xfrm>
            <a:off x="438150" y="3024188"/>
            <a:ext cx="79136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solidFill>
                  <a:schemeClr val="accent2"/>
                </a:solidFill>
              </a:rPr>
              <a:t>Ha betartjuk a faprotokollt, miért lesz a megelőzési gráf körmentes?</a:t>
            </a:r>
          </a:p>
        </p:txBody>
      </p:sp>
      <p:sp>
        <p:nvSpPr>
          <p:cNvPr id="636940" name="Text Box 12">
            <a:extLst>
              <a:ext uri="{FF2B5EF4-FFF2-40B4-BE49-F238E27FC236}">
                <a16:creationId xmlns:a16="http://schemas.microsoft.com/office/drawing/2014/main" id="{97AF06B7-35D7-168A-C3B2-988E06B27700}"/>
              </a:ext>
            </a:extLst>
          </p:cNvPr>
          <p:cNvSpPr txBox="1">
            <a:spLocks noChangeArrowheads="1"/>
          </p:cNvSpPr>
          <p:nvPr/>
        </p:nvSpPr>
        <p:spPr bwMode="auto">
          <a:xfrm>
            <a:off x="403225" y="4864100"/>
            <a:ext cx="836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400"/>
              <a:t>A bizonyítást a következő két állításra bontjuk.</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7954" name="Rectangle 2">
            <a:extLst>
              <a:ext uri="{FF2B5EF4-FFF2-40B4-BE49-F238E27FC236}">
                <a16:creationId xmlns:a16="http://schemas.microsoft.com/office/drawing/2014/main" id="{726FD221-9B87-7847-8D30-792A4E9CEB7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37955" name="Text Box 3">
            <a:extLst>
              <a:ext uri="{FF2B5EF4-FFF2-40B4-BE49-F238E27FC236}">
                <a16:creationId xmlns:a16="http://schemas.microsoft.com/office/drawing/2014/main" id="{F9A521C5-3905-EDD7-6E50-A9097018AF62}"/>
              </a:ext>
            </a:extLst>
          </p:cNvPr>
          <p:cNvSpPr txBox="1">
            <a:spLocks noChangeArrowheads="1"/>
          </p:cNvSpPr>
          <p:nvPr/>
        </p:nvSpPr>
        <p:spPr bwMode="auto">
          <a:xfrm>
            <a:off x="4462463" y="2560638"/>
            <a:ext cx="36210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637956" name="Rectangle 4">
            <a:extLst>
              <a:ext uri="{FF2B5EF4-FFF2-40B4-BE49-F238E27FC236}">
                <a16:creationId xmlns:a16="http://schemas.microsoft.com/office/drawing/2014/main" id="{21DCC1E5-2672-7C4B-61D6-687EBAF7C7EE}"/>
              </a:ext>
            </a:extLst>
          </p:cNvPr>
          <p:cNvSpPr>
            <a:spLocks noChangeArrowheads="1"/>
          </p:cNvSpPr>
          <p:nvPr/>
        </p:nvSpPr>
        <p:spPr bwMode="auto">
          <a:xfrm>
            <a:off x="0" y="3019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37960" name="Text Box 8">
            <a:extLst>
              <a:ext uri="{FF2B5EF4-FFF2-40B4-BE49-F238E27FC236}">
                <a16:creationId xmlns:a16="http://schemas.microsoft.com/office/drawing/2014/main" id="{81F21A01-B13D-D580-6983-D6AB21E960C0}"/>
              </a:ext>
            </a:extLst>
          </p:cNvPr>
          <p:cNvSpPr txBox="1">
            <a:spLocks noChangeArrowheads="1"/>
          </p:cNvSpPr>
          <p:nvPr/>
        </p:nvSpPr>
        <p:spPr bwMode="auto">
          <a:xfrm>
            <a:off x="315913" y="268288"/>
            <a:ext cx="8607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800">
                <a:solidFill>
                  <a:srgbClr val="FF0000"/>
                </a:solidFill>
              </a:rPr>
              <a:t>Állítás:</a:t>
            </a:r>
            <a:r>
              <a:rPr lang="hu-HU" altLang="hu-HU" sz="1800"/>
              <a:t> </a:t>
            </a:r>
            <a:r>
              <a:rPr lang="en-US" altLang="hu-HU" sz="1800"/>
              <a:t>Ha két tranzakció </a:t>
            </a:r>
            <a:r>
              <a:rPr lang="hu-HU" altLang="hu-HU" sz="1800"/>
              <a:t>által zárolt elemek között vannak megegyezők, akkor ezek mindegyikét</a:t>
            </a:r>
            <a:r>
              <a:rPr lang="en-US" altLang="hu-HU" sz="1800"/>
              <a:t> ugyanabban a sorrendben zárolják</a:t>
            </a:r>
            <a:r>
              <a:rPr lang="hu-HU" altLang="hu-HU" sz="1800"/>
              <a:t>. </a:t>
            </a:r>
          </a:p>
        </p:txBody>
      </p:sp>
      <p:sp>
        <p:nvSpPr>
          <p:cNvPr id="637961" name="Text Box 9">
            <a:extLst>
              <a:ext uri="{FF2B5EF4-FFF2-40B4-BE49-F238E27FC236}">
                <a16:creationId xmlns:a16="http://schemas.microsoft.com/office/drawing/2014/main" id="{457E186D-F3CE-D528-9247-35CFE6CA68CA}"/>
              </a:ext>
            </a:extLst>
          </p:cNvPr>
          <p:cNvSpPr txBox="1">
            <a:spLocks noChangeArrowheads="1"/>
          </p:cNvSpPr>
          <p:nvPr/>
        </p:nvSpPr>
        <p:spPr bwMode="auto">
          <a:xfrm>
            <a:off x="171450" y="1022350"/>
            <a:ext cx="897255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800">
                <a:solidFill>
                  <a:srgbClr val="FF0000"/>
                </a:solidFill>
                <a:cs typeface="Times New Roman" panose="02020603050405020304" pitchFamily="18" charset="0"/>
              </a:rPr>
              <a:t>Bizonyítás:</a:t>
            </a:r>
            <a:r>
              <a:rPr lang="hu-HU" altLang="hu-HU" sz="1800">
                <a:solidFill>
                  <a:srgbClr val="000000"/>
                </a:solidFill>
                <a:cs typeface="Times New Roman" panose="02020603050405020304" pitchFamily="18" charset="0"/>
              </a:rPr>
              <a:t> Tekintsünk valamilyen </a:t>
            </a:r>
            <a:r>
              <a:rPr lang="hu-HU" altLang="hu-HU" sz="18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1800">
                <a:solidFill>
                  <a:srgbClr val="000000"/>
                </a:solidFill>
                <a:cs typeface="Times New Roman" panose="02020603050405020304" pitchFamily="18" charset="0"/>
              </a:rPr>
              <a:t> és </a:t>
            </a:r>
            <a:r>
              <a:rPr lang="hu-HU" altLang="hu-HU" sz="1800">
                <a:solidFill>
                  <a:srgbClr val="000000"/>
                </a:solidFill>
                <a:latin typeface="Courier New" panose="02070309020205020404" pitchFamily="49" charset="0"/>
                <a:cs typeface="Times New Roman" panose="02020603050405020304" pitchFamily="18" charset="0"/>
              </a:rPr>
              <a:t>U</a:t>
            </a:r>
            <a:r>
              <a:rPr lang="hu-HU" altLang="hu-HU" sz="1800">
                <a:solidFill>
                  <a:srgbClr val="000000"/>
                </a:solidFill>
                <a:cs typeface="Times New Roman" panose="02020603050405020304" pitchFamily="18" charset="0"/>
              </a:rPr>
              <a:t> tranzakciókat, amelyek két vagy több elemet közösen zárolnak. </a:t>
            </a:r>
            <a:r>
              <a:rPr lang="hu-HU" altLang="hu-HU" sz="1800">
                <a:solidFill>
                  <a:schemeClr val="accent2"/>
                </a:solidFill>
                <a:cs typeface="Times New Roman" panose="02020603050405020304" pitchFamily="18" charset="0"/>
              </a:rPr>
              <a:t>Minden tranzakció fa formájú halmazát zárolja az elemeknek, </a:t>
            </a:r>
            <a:r>
              <a:rPr lang="hu-HU" altLang="hu-HU" sz="1800">
                <a:cs typeface="Times New Roman" panose="02020603050405020304" pitchFamily="18" charset="0"/>
              </a:rPr>
              <a:t>és </a:t>
            </a:r>
            <a:r>
              <a:rPr lang="hu-HU" altLang="hu-HU" sz="1800">
                <a:solidFill>
                  <a:srgbClr val="CC00CC"/>
                </a:solidFill>
                <a:cs typeface="Times New Roman" panose="02020603050405020304" pitchFamily="18" charset="0"/>
              </a:rPr>
              <a:t>a két fa metszete maga is fa</a:t>
            </a:r>
            <a:r>
              <a:rPr lang="hu-HU" altLang="hu-HU" sz="1800">
                <a:solidFill>
                  <a:schemeClr val="accent2"/>
                </a:solidFill>
                <a:cs typeface="Times New Roman" panose="02020603050405020304" pitchFamily="18" charset="0"/>
              </a:rPr>
              <a:t>.</a:t>
            </a:r>
            <a:r>
              <a:rPr lang="hu-HU" altLang="hu-HU" sz="1800">
                <a:solidFill>
                  <a:srgbClr val="000000"/>
                </a:solidFill>
                <a:cs typeface="Times New Roman" panose="02020603050405020304" pitchFamily="18" charset="0"/>
              </a:rPr>
              <a:t> Mivel most </a:t>
            </a:r>
            <a:r>
              <a:rPr lang="hu-HU" altLang="hu-HU" sz="1800">
                <a:solidFill>
                  <a:srgbClr val="000000"/>
                </a:solidFill>
                <a:latin typeface="Courier New" panose="02070309020205020404" pitchFamily="49" charset="0"/>
                <a:cs typeface="Times New Roman" panose="02020603050405020304" pitchFamily="18" charset="0"/>
              </a:rPr>
              <a:t>T</a:t>
            </a:r>
            <a:r>
              <a:rPr lang="hu-HU" altLang="hu-HU" sz="1800">
                <a:solidFill>
                  <a:srgbClr val="000000"/>
                </a:solidFill>
                <a:cs typeface="Times New Roman" panose="02020603050405020304" pitchFamily="18" charset="0"/>
              </a:rPr>
              <a:t> és </a:t>
            </a:r>
            <a:r>
              <a:rPr lang="hu-HU" altLang="hu-HU" sz="1800">
                <a:solidFill>
                  <a:srgbClr val="000000"/>
                </a:solidFill>
                <a:latin typeface="Courier New" panose="02070309020205020404" pitchFamily="49" charset="0"/>
                <a:cs typeface="Times New Roman" panose="02020603050405020304" pitchFamily="18" charset="0"/>
              </a:rPr>
              <a:t>U</a:t>
            </a:r>
            <a:r>
              <a:rPr lang="hu-HU" altLang="hu-HU" sz="1800">
                <a:solidFill>
                  <a:srgbClr val="000000"/>
                </a:solidFill>
                <a:cs typeface="Times New Roman" panose="02020603050405020304" pitchFamily="18" charset="0"/>
              </a:rPr>
              <a:t> közösen zárolnak elemeket, a metszet nem lehet üres fa. Emiatt van egy </a:t>
            </a:r>
            <a:r>
              <a:rPr lang="hu-HU" altLang="hu-HU" sz="1800">
                <a:solidFill>
                  <a:srgbClr val="008000"/>
                </a:solidFill>
                <a:cs typeface="Times New Roman" panose="02020603050405020304" pitchFamily="18" charset="0"/>
              </a:rPr>
              <a:t>„legmagasabb” </a:t>
            </a:r>
            <a:r>
              <a:rPr lang="hu-HU" altLang="hu-HU" sz="1800">
                <a:solidFill>
                  <a:srgbClr val="FF0000"/>
                </a:solidFill>
                <a:latin typeface="Courier New" panose="02070309020205020404" pitchFamily="49" charset="0"/>
                <a:cs typeface="Times New Roman" panose="02020603050405020304" pitchFamily="18" charset="0"/>
              </a:rPr>
              <a:t>X</a:t>
            </a:r>
            <a:r>
              <a:rPr lang="hu-HU" altLang="hu-HU" sz="1800">
                <a:solidFill>
                  <a:srgbClr val="008000"/>
                </a:solidFill>
                <a:cs typeface="Times New Roman" panose="02020603050405020304" pitchFamily="18" charset="0"/>
              </a:rPr>
              <a:t> elem, amelyet </a:t>
            </a:r>
            <a:r>
              <a:rPr lang="hu-HU" altLang="hu-HU" sz="1800">
                <a:solidFill>
                  <a:srgbClr val="008000"/>
                </a:solidFill>
                <a:latin typeface="Courier New" panose="02070309020205020404" pitchFamily="49" charset="0"/>
                <a:cs typeface="Times New Roman" panose="02020603050405020304" pitchFamily="18" charset="0"/>
              </a:rPr>
              <a:t>T</a:t>
            </a:r>
            <a:r>
              <a:rPr lang="hu-HU" altLang="hu-HU" sz="1800">
                <a:solidFill>
                  <a:srgbClr val="008000"/>
                </a:solidFill>
                <a:cs typeface="Times New Roman" panose="02020603050405020304" pitchFamily="18" charset="0"/>
              </a:rPr>
              <a:t> és </a:t>
            </a:r>
            <a:r>
              <a:rPr lang="hu-HU" altLang="hu-HU" sz="1800">
                <a:solidFill>
                  <a:srgbClr val="008000"/>
                </a:solidFill>
                <a:latin typeface="Courier New" panose="02070309020205020404" pitchFamily="49" charset="0"/>
                <a:cs typeface="Times New Roman" panose="02020603050405020304" pitchFamily="18" charset="0"/>
              </a:rPr>
              <a:t>U</a:t>
            </a:r>
            <a:r>
              <a:rPr lang="hu-HU" altLang="hu-HU" sz="1800">
                <a:solidFill>
                  <a:srgbClr val="008000"/>
                </a:solidFill>
                <a:cs typeface="Times New Roman" panose="02020603050405020304" pitchFamily="18" charset="0"/>
              </a:rPr>
              <a:t> is zárol</a:t>
            </a:r>
            <a:r>
              <a:rPr lang="hu-HU" altLang="hu-HU" sz="1800">
                <a:solidFill>
                  <a:srgbClr val="000000"/>
                </a:solidFill>
                <a:cs typeface="Times New Roman" panose="02020603050405020304" pitchFamily="18" charset="0"/>
              </a:rPr>
              <a:t>.</a:t>
            </a:r>
            <a:r>
              <a:rPr lang="hu-HU" altLang="hu-HU" sz="1800" u="sng">
                <a:solidFill>
                  <a:srgbClr val="000000"/>
                </a:solidFill>
                <a:cs typeface="Times New Roman" panose="02020603050405020304" pitchFamily="18" charset="0"/>
              </a:rPr>
              <a:t> </a:t>
            </a:r>
            <a:r>
              <a:rPr lang="hu-HU" altLang="hu-HU" sz="1800" u="sng">
                <a:solidFill>
                  <a:srgbClr val="000000"/>
                </a:solidFill>
              </a:rPr>
              <a:t>Indirekten</a:t>
            </a:r>
            <a:r>
              <a:rPr lang="hu-HU" altLang="hu-HU" sz="1800">
                <a:solidFill>
                  <a:srgbClr val="000000"/>
                </a:solidFill>
              </a:rPr>
              <a:t> t</a:t>
            </a:r>
            <a:r>
              <a:rPr lang="hu-HU" altLang="hu-HU" sz="1800">
                <a:solidFill>
                  <a:srgbClr val="000000"/>
                </a:solidFill>
                <a:cs typeface="Times New Roman" panose="02020603050405020304" pitchFamily="18" charset="0"/>
              </a:rPr>
              <a:t>ételezzük fel, hogy </a:t>
            </a:r>
            <a:r>
              <a:rPr lang="hu-HU" altLang="hu-HU" sz="1800">
                <a:solidFill>
                  <a:srgbClr val="000000"/>
                </a:solidFill>
                <a:latin typeface="Courier New" panose="02070309020205020404" pitchFamily="49" charset="0"/>
                <a:cs typeface="Times New Roman" panose="02020603050405020304" pitchFamily="18" charset="0"/>
              </a:rPr>
              <a:t>T</a:t>
            </a:r>
            <a:r>
              <a:rPr lang="hu-HU" altLang="hu-HU" sz="1800">
                <a:solidFill>
                  <a:srgbClr val="000000"/>
                </a:solidFill>
                <a:cs typeface="Times New Roman" panose="02020603050405020304" pitchFamily="18" charset="0"/>
              </a:rPr>
              <a:t> zárolja </a:t>
            </a:r>
            <a:r>
              <a:rPr lang="hu-HU" altLang="hu-HU" sz="1800">
                <a:solidFill>
                  <a:srgbClr val="000000"/>
                </a:solidFill>
                <a:latin typeface="Courier New" panose="02070309020205020404" pitchFamily="49" charset="0"/>
                <a:cs typeface="Times New Roman" panose="02020603050405020304" pitchFamily="18" charset="0"/>
              </a:rPr>
              <a:t>X</a:t>
            </a:r>
            <a:r>
              <a:rPr lang="hu-HU" altLang="hu-HU" sz="1800">
                <a:solidFill>
                  <a:srgbClr val="000000"/>
                </a:solidFill>
                <a:cs typeface="Times New Roman" panose="02020603050405020304" pitchFamily="18" charset="0"/>
              </a:rPr>
              <a:t>-et el</a:t>
            </a:r>
            <a:r>
              <a:rPr lang="hu-HU" altLang="hu-HU" sz="1800">
                <a:solidFill>
                  <a:srgbClr val="000000"/>
                </a:solidFill>
              </a:rPr>
              <a:t>ő</a:t>
            </a:r>
            <a:r>
              <a:rPr lang="hu-HU" altLang="hu-HU" sz="1800">
                <a:solidFill>
                  <a:srgbClr val="000000"/>
                </a:solidFill>
                <a:cs typeface="Times New Roman" panose="02020603050405020304" pitchFamily="18" charset="0"/>
              </a:rPr>
              <a:t>ször, de van egy másik </a:t>
            </a:r>
            <a:r>
              <a:rPr lang="hu-HU" altLang="hu-HU" sz="1800">
                <a:solidFill>
                  <a:srgbClr val="000000"/>
                </a:solidFill>
                <a:latin typeface="Courier New" panose="02070309020205020404" pitchFamily="49" charset="0"/>
                <a:cs typeface="Times New Roman" panose="02020603050405020304" pitchFamily="18" charset="0"/>
              </a:rPr>
              <a:t>Y</a:t>
            </a:r>
            <a:r>
              <a:rPr lang="hu-HU" altLang="hu-HU" sz="1800">
                <a:solidFill>
                  <a:srgbClr val="000000"/>
                </a:solidFill>
                <a:cs typeface="Times New Roman" panose="02020603050405020304" pitchFamily="18" charset="0"/>
              </a:rPr>
              <a:t> elem, amelyet </a:t>
            </a:r>
            <a:r>
              <a:rPr lang="hu-HU" altLang="hu-HU" sz="1800">
                <a:solidFill>
                  <a:srgbClr val="000000"/>
                </a:solidFill>
                <a:latin typeface="Courier New" panose="02070309020205020404" pitchFamily="49" charset="0"/>
                <a:cs typeface="Times New Roman" panose="02020603050405020304" pitchFamily="18" charset="0"/>
              </a:rPr>
              <a:t>U</a:t>
            </a:r>
            <a:r>
              <a:rPr lang="hu-HU" altLang="hu-HU" sz="1800">
                <a:solidFill>
                  <a:srgbClr val="000000"/>
                </a:solidFill>
                <a:cs typeface="Times New Roman" panose="02020603050405020304" pitchFamily="18" charset="0"/>
              </a:rPr>
              <a:t> el</a:t>
            </a:r>
            <a:r>
              <a:rPr lang="hu-HU" altLang="hu-HU" sz="1800">
                <a:solidFill>
                  <a:srgbClr val="000000"/>
                </a:solidFill>
              </a:rPr>
              <a:t>ő</a:t>
            </a:r>
            <a:r>
              <a:rPr lang="hu-HU" altLang="hu-HU" sz="1800">
                <a:solidFill>
                  <a:srgbClr val="000000"/>
                </a:solidFill>
                <a:cs typeface="Times New Roman" panose="02020603050405020304" pitchFamily="18" charset="0"/>
              </a:rPr>
              <a:t>bb zárol, mint </a:t>
            </a:r>
            <a:r>
              <a:rPr lang="hu-HU" altLang="hu-HU" sz="1800">
                <a:solidFill>
                  <a:srgbClr val="000000"/>
                </a:solidFill>
                <a:latin typeface="Courier New" panose="02070309020205020404" pitchFamily="49" charset="0"/>
                <a:cs typeface="Times New Roman" panose="02020603050405020304" pitchFamily="18" charset="0"/>
              </a:rPr>
              <a:t>T</a:t>
            </a:r>
            <a:r>
              <a:rPr lang="hu-HU" altLang="hu-HU" sz="1800">
                <a:solidFill>
                  <a:srgbClr val="000000"/>
                </a:solidFill>
                <a:cs typeface="Times New Roman" panose="02020603050405020304" pitchFamily="18" charset="0"/>
              </a:rPr>
              <a:t>. Ekkor az elemekb</a:t>
            </a:r>
            <a:r>
              <a:rPr lang="hu-HU" altLang="hu-HU" sz="1800">
                <a:solidFill>
                  <a:srgbClr val="000000"/>
                </a:solidFill>
              </a:rPr>
              <a:t>ő</a:t>
            </a:r>
            <a:r>
              <a:rPr lang="hu-HU" altLang="hu-HU" sz="1800">
                <a:solidFill>
                  <a:srgbClr val="000000"/>
                </a:solidFill>
                <a:cs typeface="Times New Roman" panose="02020603050405020304" pitchFamily="18" charset="0"/>
              </a:rPr>
              <a:t>l álló fában </a:t>
            </a:r>
            <a:r>
              <a:rPr lang="hu-HU" altLang="hu-HU" sz="1800">
                <a:solidFill>
                  <a:schemeClr val="accent2"/>
                </a:solidFill>
                <a:cs typeface="Times New Roman" panose="02020603050405020304" pitchFamily="18" charset="0"/>
              </a:rPr>
              <a:t>van út </a:t>
            </a:r>
            <a:r>
              <a:rPr lang="hu-HU" altLang="hu-HU" sz="1800">
                <a:solidFill>
                  <a:schemeClr val="accent2"/>
                </a:solidFill>
                <a:latin typeface="Courier New" panose="02070309020205020404" pitchFamily="49" charset="0"/>
                <a:cs typeface="Times New Roman" panose="02020603050405020304" pitchFamily="18" charset="0"/>
              </a:rPr>
              <a:t>X</a:t>
            </a:r>
            <a:r>
              <a:rPr lang="hu-HU" altLang="hu-HU" sz="1800">
                <a:solidFill>
                  <a:schemeClr val="accent2"/>
                </a:solidFill>
                <a:cs typeface="Times New Roman" panose="02020603050405020304" pitchFamily="18" charset="0"/>
              </a:rPr>
              <a:t>-b</a:t>
            </a:r>
            <a:r>
              <a:rPr lang="hu-HU" altLang="hu-HU" sz="1800">
                <a:solidFill>
                  <a:schemeClr val="accent2"/>
                </a:solidFill>
              </a:rPr>
              <a:t>ő</a:t>
            </a:r>
            <a:r>
              <a:rPr lang="hu-HU" altLang="hu-HU" sz="1800">
                <a:solidFill>
                  <a:schemeClr val="accent2"/>
                </a:solidFill>
                <a:cs typeface="Times New Roman" panose="02020603050405020304" pitchFamily="18" charset="0"/>
              </a:rPr>
              <a:t>l </a:t>
            </a:r>
            <a:r>
              <a:rPr lang="hu-HU" altLang="hu-HU" sz="1800">
                <a:solidFill>
                  <a:schemeClr val="accent2"/>
                </a:solidFill>
                <a:latin typeface="Courier New" panose="02070309020205020404" pitchFamily="49" charset="0"/>
                <a:cs typeface="Times New Roman" panose="02020603050405020304" pitchFamily="18" charset="0"/>
              </a:rPr>
              <a:t>Y</a:t>
            </a:r>
            <a:r>
              <a:rPr lang="hu-HU" altLang="hu-HU" sz="1800">
                <a:solidFill>
                  <a:schemeClr val="accent2"/>
                </a:solidFill>
                <a:cs typeface="Times New Roman" panose="02020603050405020304" pitchFamily="18" charset="0"/>
              </a:rPr>
              <a:t>-ba</a:t>
            </a:r>
            <a:r>
              <a:rPr lang="hu-HU" altLang="hu-HU" sz="1800">
                <a:solidFill>
                  <a:srgbClr val="000000"/>
                </a:solidFill>
                <a:cs typeface="Times New Roman" panose="02020603050405020304" pitchFamily="18" charset="0"/>
              </a:rPr>
              <a:t>, és </a:t>
            </a:r>
            <a:r>
              <a:rPr lang="hu-HU" altLang="hu-HU" sz="1800">
                <a:solidFill>
                  <a:srgbClr val="FF0000"/>
                </a:solidFill>
                <a:latin typeface="Courier New" panose="02070309020205020404" pitchFamily="49" charset="0"/>
                <a:cs typeface="Times New Roman" panose="02020603050405020304" pitchFamily="18" charset="0"/>
              </a:rPr>
              <a:t>T</a:t>
            </a:r>
            <a:r>
              <a:rPr lang="hu-HU" altLang="hu-HU" sz="1800">
                <a:solidFill>
                  <a:srgbClr val="FF0000"/>
                </a:solidFill>
                <a:cs typeface="Times New Roman" panose="02020603050405020304" pitchFamily="18" charset="0"/>
              </a:rPr>
              <a:t>-nek is és </a:t>
            </a:r>
            <a:r>
              <a:rPr lang="hu-HU" altLang="hu-HU" sz="1800">
                <a:solidFill>
                  <a:srgbClr val="FF0000"/>
                </a:solidFill>
                <a:latin typeface="Courier New" panose="02070309020205020404" pitchFamily="49" charset="0"/>
                <a:cs typeface="Times New Roman" panose="02020603050405020304" pitchFamily="18" charset="0"/>
              </a:rPr>
              <a:t>U</a:t>
            </a:r>
            <a:r>
              <a:rPr lang="hu-HU" altLang="hu-HU" sz="1800">
                <a:solidFill>
                  <a:srgbClr val="FF0000"/>
                </a:solidFill>
                <a:cs typeface="Times New Roman" panose="02020603050405020304" pitchFamily="18" charset="0"/>
              </a:rPr>
              <a:t>-nak is zárolnia kell minden elemet az út mentén</a:t>
            </a:r>
            <a:r>
              <a:rPr lang="hu-HU" altLang="hu-HU" sz="1800">
                <a:solidFill>
                  <a:srgbClr val="000000"/>
                </a:solidFill>
                <a:cs typeface="Times New Roman" panose="02020603050405020304" pitchFamily="18" charset="0"/>
              </a:rPr>
              <a:t>, ugyanis egyik sem zárolhat úgy egy csomópontot, hogy ne lenne már a szül</a:t>
            </a:r>
            <a:r>
              <a:rPr lang="hu-HU" altLang="hu-HU" sz="1800">
                <a:solidFill>
                  <a:srgbClr val="000000"/>
                </a:solidFill>
              </a:rPr>
              <a:t>ő</a:t>
            </a:r>
            <a:r>
              <a:rPr lang="hu-HU" altLang="hu-HU" sz="1800">
                <a:solidFill>
                  <a:srgbClr val="000000"/>
                </a:solidFill>
                <a:cs typeface="Times New Roman" panose="02020603050405020304" pitchFamily="18" charset="0"/>
              </a:rPr>
              <a:t>jén zárja.</a:t>
            </a:r>
          </a:p>
        </p:txBody>
      </p:sp>
      <p:sp>
        <p:nvSpPr>
          <p:cNvPr id="637963" name="Rectangle 11">
            <a:extLst>
              <a:ext uri="{FF2B5EF4-FFF2-40B4-BE49-F238E27FC236}">
                <a16:creationId xmlns:a16="http://schemas.microsoft.com/office/drawing/2014/main" id="{BE28A105-29CD-3BEF-AD78-B18250E87BFC}"/>
              </a:ext>
            </a:extLst>
          </p:cNvPr>
          <p:cNvSpPr>
            <a:spLocks noChangeArrowheads="1"/>
          </p:cNvSpPr>
          <p:nvPr/>
        </p:nvSpPr>
        <p:spPr bwMode="auto">
          <a:xfrm>
            <a:off x="0" y="216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637962" name="Object 10">
            <a:extLst>
              <a:ext uri="{FF2B5EF4-FFF2-40B4-BE49-F238E27FC236}">
                <a16:creationId xmlns:a16="http://schemas.microsoft.com/office/drawing/2014/main" id="{E09E7048-1391-58CF-079C-CD7EB9A58263}"/>
              </a:ext>
            </a:extLst>
          </p:cNvPr>
          <p:cNvGraphicFramePr>
            <a:graphicFrameLocks noChangeAspect="1"/>
          </p:cNvGraphicFramePr>
          <p:nvPr/>
        </p:nvGraphicFramePr>
        <p:xfrm>
          <a:off x="244475" y="3692525"/>
          <a:ext cx="1941513" cy="2290763"/>
        </p:xfrm>
        <a:graphic>
          <a:graphicData uri="http://schemas.openxmlformats.org/presentationml/2006/ole">
            <mc:AlternateContent xmlns:mc="http://schemas.openxmlformats.org/markup-compatibility/2006">
              <mc:Choice xmlns:v="urn:schemas-microsoft-com:vml" Requires="v">
                <p:oleObj name="Kép" r:id="rId2" imgW="1943280" imgH="2522880" progId="Word.Picture.8">
                  <p:embed/>
                </p:oleObj>
              </mc:Choice>
              <mc:Fallback>
                <p:oleObj name="Kép" r:id="rId2" imgW="1943280" imgH="2522880" progId="Word.Picture.8">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3692525"/>
                        <a:ext cx="1941513" cy="2290763"/>
                      </a:xfrm>
                      <a:prstGeom prst="rect">
                        <a:avLst/>
                      </a:prstGeom>
                      <a:solidFill>
                        <a:srgbClr val="FFFF99"/>
                      </a:solidFill>
                      <a:ln w="9525">
                        <a:solidFill>
                          <a:schemeClr val="tx1"/>
                        </a:solidFill>
                        <a:miter lim="800000"/>
                        <a:headEnd/>
                        <a:tailEnd/>
                      </a:ln>
                    </p:spPr>
                  </p:pic>
                </p:oleObj>
              </mc:Fallback>
            </mc:AlternateContent>
          </a:graphicData>
        </a:graphic>
      </p:graphicFrame>
      <p:sp>
        <p:nvSpPr>
          <p:cNvPr id="637964" name="Text Box 12">
            <a:extLst>
              <a:ext uri="{FF2B5EF4-FFF2-40B4-BE49-F238E27FC236}">
                <a16:creationId xmlns:a16="http://schemas.microsoft.com/office/drawing/2014/main" id="{91E3AD52-6639-BCD5-2E61-5249FE80F51A}"/>
              </a:ext>
            </a:extLst>
          </p:cNvPr>
          <p:cNvSpPr txBox="1">
            <a:spLocks noChangeArrowheads="1"/>
          </p:cNvSpPr>
          <p:nvPr/>
        </p:nvSpPr>
        <p:spPr bwMode="auto">
          <a:xfrm>
            <a:off x="2339975" y="3595688"/>
            <a:ext cx="680402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800">
                <a:solidFill>
                  <a:srgbClr val="000000"/>
                </a:solidFill>
                <a:cs typeface="Times New Roman" panose="02020603050405020304" pitchFamily="18" charset="0"/>
              </a:rPr>
              <a:t>Tekintsük az </a:t>
            </a:r>
            <a:r>
              <a:rPr lang="hu-HU" altLang="hu-HU" sz="1800">
                <a:solidFill>
                  <a:schemeClr val="accent2"/>
                </a:solidFill>
                <a:cs typeface="Times New Roman" panose="02020603050405020304" pitchFamily="18" charset="0"/>
              </a:rPr>
              <a:t>els</a:t>
            </a:r>
            <a:r>
              <a:rPr lang="hu-HU" altLang="hu-HU" sz="1800">
                <a:solidFill>
                  <a:schemeClr val="accent2"/>
                </a:solidFill>
              </a:rPr>
              <a:t>ő</a:t>
            </a:r>
            <a:r>
              <a:rPr lang="hu-HU" altLang="hu-HU" sz="1800">
                <a:solidFill>
                  <a:schemeClr val="accent2"/>
                </a:solidFill>
                <a:cs typeface="Times New Roman" panose="02020603050405020304" pitchFamily="18" charset="0"/>
              </a:rPr>
              <a:t> olyan elemet az út mentén, amelyet </a:t>
            </a:r>
            <a:r>
              <a:rPr lang="hu-HU" altLang="hu-HU" sz="18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sz="1800">
                <a:solidFill>
                  <a:schemeClr val="accent2"/>
                </a:solidFill>
                <a:cs typeface="Times New Roman" panose="02020603050405020304" pitchFamily="18" charset="0"/>
              </a:rPr>
              <a:t> zárol el</a:t>
            </a:r>
            <a:r>
              <a:rPr lang="hu-HU" altLang="hu-HU" sz="1800">
                <a:solidFill>
                  <a:schemeClr val="accent2"/>
                </a:solidFill>
              </a:rPr>
              <a:t>ő</a:t>
            </a:r>
            <a:r>
              <a:rPr lang="hu-HU" altLang="hu-HU" sz="1800">
                <a:solidFill>
                  <a:schemeClr val="accent2"/>
                </a:solidFill>
                <a:cs typeface="Times New Roman" panose="02020603050405020304" pitchFamily="18" charset="0"/>
              </a:rPr>
              <a:t>ször, legyen </a:t>
            </a:r>
            <a:r>
              <a:rPr lang="hu-HU" altLang="hu-HU" sz="1800">
                <a:solidFill>
                  <a:schemeClr val="accent2"/>
                </a:solidFill>
              </a:rPr>
              <a:t>ez</a:t>
            </a:r>
            <a:r>
              <a:rPr lang="hu-HU" altLang="hu-HU" sz="1800">
                <a:solidFill>
                  <a:schemeClr val="accent2"/>
                </a:solidFill>
                <a:cs typeface="Times New Roman" panose="02020603050405020304" pitchFamily="18" charset="0"/>
              </a:rPr>
              <a:t> </a:t>
            </a:r>
            <a:r>
              <a:rPr lang="hu-HU" altLang="hu-HU" sz="1800">
                <a:solidFill>
                  <a:srgbClr val="FF0000"/>
                </a:solidFill>
                <a:latin typeface="Courier New" panose="02070309020205020404" pitchFamily="49" charset="0"/>
                <a:cs typeface="Times New Roman" panose="02020603050405020304" pitchFamily="18" charset="0"/>
              </a:rPr>
              <a:t>Z</a:t>
            </a:r>
            <a:r>
              <a:rPr lang="hu-HU" altLang="hu-HU" sz="1800">
                <a:solidFill>
                  <a:srgbClr val="000000"/>
                </a:solidFill>
                <a:cs typeface="Times New Roman" panose="02020603050405020304" pitchFamily="18" charset="0"/>
              </a:rPr>
              <a:t>. Ekkor </a:t>
            </a:r>
            <a:r>
              <a:rPr lang="hu-HU" altLang="hu-HU" sz="1800">
                <a:solidFill>
                  <a:srgbClr val="000000"/>
                </a:solidFill>
                <a:latin typeface="Courier New" panose="02070309020205020404" pitchFamily="49" charset="0"/>
                <a:cs typeface="Times New Roman" panose="02020603050405020304" pitchFamily="18" charset="0"/>
              </a:rPr>
              <a:t>T</a:t>
            </a:r>
            <a:r>
              <a:rPr lang="hu-HU" altLang="hu-HU" sz="1800">
                <a:solidFill>
                  <a:srgbClr val="000000"/>
                </a:solidFill>
                <a:cs typeface="Times New Roman" panose="02020603050405020304" pitchFamily="18" charset="0"/>
              </a:rPr>
              <a:t> el</a:t>
            </a:r>
            <a:r>
              <a:rPr lang="hu-HU" altLang="hu-HU" sz="1800">
                <a:solidFill>
                  <a:srgbClr val="000000"/>
                </a:solidFill>
              </a:rPr>
              <a:t>ő</a:t>
            </a:r>
            <a:r>
              <a:rPr lang="hu-HU" altLang="hu-HU" sz="1800">
                <a:solidFill>
                  <a:srgbClr val="000000"/>
                </a:solidFill>
                <a:cs typeface="Times New Roman" panose="02020603050405020304" pitchFamily="18" charset="0"/>
              </a:rPr>
              <a:t>bb zárolja </a:t>
            </a:r>
            <a:r>
              <a:rPr lang="hu-HU" altLang="hu-HU" sz="1800">
                <a:solidFill>
                  <a:srgbClr val="000000"/>
                </a:solidFill>
                <a:latin typeface="Courier New" panose="02070309020205020404" pitchFamily="49" charset="0"/>
                <a:cs typeface="Times New Roman" panose="02020603050405020304" pitchFamily="18" charset="0"/>
              </a:rPr>
              <a:t>Z</a:t>
            </a:r>
            <a:r>
              <a:rPr lang="hu-HU" altLang="hu-HU" sz="1800">
                <a:solidFill>
                  <a:srgbClr val="000000"/>
                </a:solidFill>
                <a:cs typeface="Times New Roman" panose="02020603050405020304" pitchFamily="18" charset="0"/>
              </a:rPr>
              <a:t>-nek a </a:t>
            </a:r>
            <a:r>
              <a:rPr lang="hu-HU" altLang="hu-HU" sz="1800">
                <a:solidFill>
                  <a:srgbClr val="000000"/>
                </a:solidFill>
                <a:latin typeface="Courier New" panose="02070309020205020404" pitchFamily="49" charset="0"/>
                <a:cs typeface="Times New Roman" panose="02020603050405020304" pitchFamily="18" charset="0"/>
              </a:rPr>
              <a:t>P</a:t>
            </a:r>
            <a:r>
              <a:rPr lang="hu-HU" altLang="hu-HU" sz="1800">
                <a:solidFill>
                  <a:srgbClr val="000000"/>
                </a:solidFill>
                <a:cs typeface="Times New Roman" panose="02020603050405020304" pitchFamily="18" charset="0"/>
              </a:rPr>
              <a:t> szül</a:t>
            </a:r>
            <a:r>
              <a:rPr lang="hu-HU" altLang="hu-HU" sz="1800">
                <a:solidFill>
                  <a:srgbClr val="000000"/>
                </a:solidFill>
              </a:rPr>
              <a:t>ő</a:t>
            </a:r>
            <a:r>
              <a:rPr lang="hu-HU" altLang="hu-HU" sz="1800">
                <a:solidFill>
                  <a:srgbClr val="000000"/>
                </a:solidFill>
                <a:cs typeface="Times New Roman" panose="02020603050405020304" pitchFamily="18" charset="0"/>
              </a:rPr>
              <a:t>jét, mint </a:t>
            </a:r>
            <a:r>
              <a:rPr lang="hu-HU" altLang="hu-HU" sz="1800">
                <a:solidFill>
                  <a:srgbClr val="000000"/>
                </a:solidFill>
                <a:latin typeface="Courier New" panose="02070309020205020404" pitchFamily="49" charset="0"/>
                <a:cs typeface="Times New Roman" panose="02020603050405020304" pitchFamily="18" charset="0"/>
              </a:rPr>
              <a:t>U</a:t>
            </a:r>
            <a:r>
              <a:rPr lang="hu-HU" altLang="hu-HU" sz="1800">
                <a:solidFill>
                  <a:srgbClr val="000000"/>
                </a:solidFill>
                <a:cs typeface="Times New Roman" panose="02020603050405020304" pitchFamily="18" charset="0"/>
              </a:rPr>
              <a:t>. Ekkor </a:t>
            </a:r>
            <a:r>
              <a:rPr lang="hu-HU" altLang="hu-HU" sz="1800">
                <a:cs typeface="Times New Roman" panose="02020603050405020304" pitchFamily="18" charset="0"/>
              </a:rPr>
              <a:t>viszont</a:t>
            </a:r>
            <a:r>
              <a:rPr lang="hu-HU" altLang="hu-HU" sz="1800">
                <a:solidFill>
                  <a:srgbClr val="FF0000"/>
                </a:solidFill>
                <a:cs typeface="Times New Roman" panose="02020603050405020304" pitchFamily="18" charset="0"/>
              </a:rPr>
              <a:t> </a:t>
            </a:r>
            <a:r>
              <a:rPr lang="hu-HU" altLang="hu-HU" sz="1800">
                <a:solidFill>
                  <a:srgbClr val="FF0000"/>
                </a:solidFill>
                <a:latin typeface="Courier New" panose="02070309020205020404" pitchFamily="49" charset="0"/>
                <a:cs typeface="Times New Roman" panose="02020603050405020304" pitchFamily="18" charset="0"/>
              </a:rPr>
              <a:t>T</a:t>
            </a:r>
            <a:r>
              <a:rPr lang="hu-HU" altLang="hu-HU" sz="1800">
                <a:solidFill>
                  <a:srgbClr val="FF0000"/>
                </a:solidFill>
                <a:cs typeface="Times New Roman" panose="02020603050405020304" pitchFamily="18" charset="0"/>
              </a:rPr>
              <a:t> még mindig tartja a zárolást </a:t>
            </a:r>
            <a:r>
              <a:rPr lang="hu-HU" altLang="hu-HU" sz="1800">
                <a:solidFill>
                  <a:srgbClr val="FF0000"/>
                </a:solidFill>
                <a:latin typeface="Courier New" panose="02070309020205020404" pitchFamily="49" charset="0"/>
                <a:cs typeface="Times New Roman" panose="02020603050405020304" pitchFamily="18" charset="0"/>
              </a:rPr>
              <a:t>P</a:t>
            </a:r>
            <a:r>
              <a:rPr lang="hu-HU" altLang="hu-HU" sz="1800">
                <a:solidFill>
                  <a:srgbClr val="FF0000"/>
                </a:solidFill>
                <a:cs typeface="Times New Roman" panose="02020603050405020304" pitchFamily="18" charset="0"/>
              </a:rPr>
              <a:t>‑n, amikor zárolja </a:t>
            </a:r>
            <a:r>
              <a:rPr lang="hu-HU" altLang="hu-HU" sz="1800">
                <a:solidFill>
                  <a:srgbClr val="FF0000"/>
                </a:solidFill>
                <a:latin typeface="Courier New" panose="02070309020205020404" pitchFamily="49" charset="0"/>
                <a:cs typeface="Times New Roman" panose="02020603050405020304" pitchFamily="18" charset="0"/>
              </a:rPr>
              <a:t>Z</a:t>
            </a:r>
            <a:r>
              <a:rPr lang="hu-HU" altLang="hu-HU" sz="1800">
                <a:solidFill>
                  <a:srgbClr val="FF0000"/>
                </a:solidFill>
                <a:cs typeface="Times New Roman" panose="02020603050405020304" pitchFamily="18" charset="0"/>
              </a:rPr>
              <a:t>‑t, így </a:t>
            </a:r>
            <a:r>
              <a:rPr lang="hu-HU" altLang="hu-HU" sz="1800">
                <a:solidFill>
                  <a:srgbClr val="FF0000"/>
                </a:solidFill>
                <a:latin typeface="Courier New" panose="02070309020205020404" pitchFamily="49" charset="0"/>
                <a:cs typeface="Times New Roman" panose="02020603050405020304" pitchFamily="18" charset="0"/>
              </a:rPr>
              <a:t>U</a:t>
            </a:r>
            <a:r>
              <a:rPr lang="hu-HU" altLang="hu-HU" sz="1800">
                <a:solidFill>
                  <a:srgbClr val="FF0000"/>
                </a:solidFill>
                <a:cs typeface="Times New Roman" panose="02020603050405020304" pitchFamily="18" charset="0"/>
              </a:rPr>
              <a:t> még nem zárolhatta </a:t>
            </a:r>
            <a:r>
              <a:rPr lang="hu-HU" altLang="hu-HU" sz="1800">
                <a:solidFill>
                  <a:srgbClr val="FF0000"/>
                </a:solidFill>
                <a:latin typeface="Courier New" panose="02070309020205020404" pitchFamily="49" charset="0"/>
                <a:cs typeface="Times New Roman" panose="02020603050405020304" pitchFamily="18" charset="0"/>
              </a:rPr>
              <a:t>P</a:t>
            </a:r>
            <a:r>
              <a:rPr lang="hu-HU" altLang="hu-HU" sz="1800">
                <a:solidFill>
                  <a:srgbClr val="FF0000"/>
                </a:solidFill>
                <a:cs typeface="Times New Roman" panose="02020603050405020304" pitchFamily="18" charset="0"/>
              </a:rPr>
              <a:t>‑t, amikor </a:t>
            </a:r>
            <a:r>
              <a:rPr lang="hu-HU" altLang="hu-HU" sz="1800">
                <a:solidFill>
                  <a:srgbClr val="FF0000"/>
                </a:solidFill>
                <a:latin typeface="Courier New" panose="02070309020205020404" pitchFamily="49" charset="0"/>
                <a:cs typeface="Times New Roman" panose="02020603050405020304" pitchFamily="18" charset="0"/>
              </a:rPr>
              <a:t>Z</a:t>
            </a:r>
            <a:r>
              <a:rPr lang="hu-HU" altLang="hu-HU" sz="1800">
                <a:solidFill>
                  <a:srgbClr val="FF0000"/>
                </a:solidFill>
                <a:cs typeface="Times New Roman" panose="02020603050405020304" pitchFamily="18" charset="0"/>
              </a:rPr>
              <a:t>‑t zárolja</a:t>
            </a:r>
            <a:r>
              <a:rPr lang="hu-HU" altLang="hu-HU" sz="1800">
                <a:solidFill>
                  <a:srgbClr val="000000"/>
                </a:solidFill>
                <a:cs typeface="Times New Roman" panose="02020603050405020304" pitchFamily="18" charset="0"/>
              </a:rPr>
              <a:t>. </a:t>
            </a:r>
            <a:r>
              <a:rPr lang="hu-HU" altLang="hu-HU" sz="1800">
                <a:solidFill>
                  <a:srgbClr val="000000"/>
                </a:solidFill>
              </a:rPr>
              <a:t>Ellentmondás. </a:t>
            </a:r>
            <a:r>
              <a:rPr lang="hu-HU" altLang="hu-HU" sz="1800">
                <a:solidFill>
                  <a:srgbClr val="000000"/>
                </a:solidFill>
                <a:cs typeface="Times New Roman" panose="02020603050405020304" pitchFamily="18" charset="0"/>
              </a:rPr>
              <a:t>Arra következtetünk, hogy </a:t>
            </a:r>
            <a:r>
              <a:rPr lang="hu-HU" altLang="hu-HU" sz="1800">
                <a:solidFill>
                  <a:srgbClr val="000000"/>
                </a:solidFill>
                <a:latin typeface="Courier New" panose="02070309020205020404" pitchFamily="49" charset="0"/>
                <a:cs typeface="Times New Roman" panose="02020603050405020304" pitchFamily="18" charset="0"/>
              </a:rPr>
              <a:t>T</a:t>
            </a:r>
            <a:r>
              <a:rPr lang="hu-HU" altLang="hu-HU" sz="1800">
                <a:solidFill>
                  <a:srgbClr val="000000"/>
                </a:solidFill>
                <a:cs typeface="Times New Roman" panose="02020603050405020304" pitchFamily="18" charset="0"/>
              </a:rPr>
              <a:t> megel</a:t>
            </a:r>
            <a:r>
              <a:rPr lang="hu-HU" altLang="hu-HU" sz="1800">
                <a:solidFill>
                  <a:srgbClr val="000000"/>
                </a:solidFill>
              </a:rPr>
              <a:t>ő</a:t>
            </a:r>
            <a:r>
              <a:rPr lang="hu-HU" altLang="hu-HU" sz="1800">
                <a:solidFill>
                  <a:srgbClr val="000000"/>
                </a:solidFill>
                <a:cs typeface="Times New Roman" panose="02020603050405020304" pitchFamily="18" charset="0"/>
              </a:rPr>
              <a:t>zi </a:t>
            </a:r>
            <a:r>
              <a:rPr lang="hu-HU" altLang="hu-HU" sz="1800">
                <a:solidFill>
                  <a:srgbClr val="000000"/>
                </a:solidFill>
                <a:latin typeface="Courier New" panose="02070309020205020404" pitchFamily="49" charset="0"/>
                <a:cs typeface="Times New Roman" panose="02020603050405020304" pitchFamily="18" charset="0"/>
              </a:rPr>
              <a:t>U</a:t>
            </a:r>
            <a:r>
              <a:rPr lang="hu-HU" altLang="hu-HU" sz="1800">
                <a:solidFill>
                  <a:srgbClr val="000000"/>
                </a:solidFill>
                <a:cs typeface="Times New Roman" panose="02020603050405020304" pitchFamily="18" charset="0"/>
              </a:rPr>
              <a:t>‑t minden csomó</a:t>
            </a:r>
            <a:r>
              <a:rPr lang="hu-HU" altLang="hu-HU" sz="1800">
                <a:solidFill>
                  <a:srgbClr val="000000"/>
                </a:solidFill>
              </a:rPr>
              <a:t>-</a:t>
            </a:r>
            <a:r>
              <a:rPr lang="hu-HU" altLang="hu-HU" sz="1800">
                <a:solidFill>
                  <a:srgbClr val="000000"/>
                </a:solidFill>
                <a:cs typeface="Times New Roman" panose="02020603050405020304" pitchFamily="18" charset="0"/>
              </a:rPr>
              <a:t>pontban, amelyet közösen zárolnak.</a:t>
            </a:r>
            <a:r>
              <a:rPr lang="hu-HU" altLang="hu-HU" sz="1800">
                <a:solidFill>
                  <a:srgbClr val="000000"/>
                </a:solidFill>
              </a:rPr>
              <a:t> </a:t>
            </a:r>
            <a:r>
              <a:rPr lang="hu-HU" altLang="hu-HU" sz="1800">
                <a:solidFill>
                  <a:srgbClr val="FF0000"/>
                </a:solidFill>
              </a:rPr>
              <a:t>Q.E.D.</a:t>
            </a:r>
          </a:p>
        </p:txBody>
      </p:sp>
      <p:sp>
        <p:nvSpPr>
          <p:cNvPr id="637965" name="Text Box 13">
            <a:extLst>
              <a:ext uri="{FF2B5EF4-FFF2-40B4-BE49-F238E27FC236}">
                <a16:creationId xmlns:a16="http://schemas.microsoft.com/office/drawing/2014/main" id="{6BBA1077-09B6-A224-63EC-6F9F66A8BA43}"/>
              </a:ext>
            </a:extLst>
          </p:cNvPr>
          <p:cNvSpPr txBox="1">
            <a:spLocks noChangeArrowheads="1"/>
          </p:cNvSpPr>
          <p:nvPr/>
        </p:nvSpPr>
        <p:spPr bwMode="auto">
          <a:xfrm>
            <a:off x="2962275" y="5849938"/>
            <a:ext cx="501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a:solidFill>
                  <a:srgbClr val="FF0000"/>
                </a:solidFill>
              </a:rPr>
              <a:t>l</a:t>
            </a:r>
            <a:r>
              <a:rPr lang="hu-HU" altLang="hu-HU" sz="2400" baseline="-25000">
                <a:solidFill>
                  <a:srgbClr val="FF0000"/>
                </a:solidFill>
              </a:rPr>
              <a:t>T</a:t>
            </a:r>
            <a:r>
              <a:rPr lang="hu-HU" altLang="hu-HU" sz="2400">
                <a:solidFill>
                  <a:srgbClr val="FF0000"/>
                </a:solidFill>
              </a:rPr>
              <a:t>(P)</a:t>
            </a:r>
            <a:r>
              <a:rPr lang="hu-HU" altLang="hu-HU" sz="2400"/>
              <a:t> .. </a:t>
            </a:r>
            <a:r>
              <a:rPr lang="hu-HU" altLang="hu-HU" sz="2400">
                <a:solidFill>
                  <a:schemeClr val="accent2"/>
                </a:solidFill>
              </a:rPr>
              <a:t>l</a:t>
            </a:r>
            <a:r>
              <a:rPr lang="hu-HU" altLang="hu-HU" sz="2400" baseline="-25000">
                <a:solidFill>
                  <a:schemeClr val="accent2"/>
                </a:solidFill>
              </a:rPr>
              <a:t>U</a:t>
            </a:r>
            <a:r>
              <a:rPr lang="hu-HU" altLang="hu-HU" sz="2400">
                <a:solidFill>
                  <a:schemeClr val="accent2"/>
                </a:solidFill>
              </a:rPr>
              <a:t>(P) </a:t>
            </a:r>
            <a:r>
              <a:rPr lang="hu-HU" altLang="hu-HU" sz="2400"/>
              <a:t>.. </a:t>
            </a:r>
            <a:r>
              <a:rPr lang="hu-HU" altLang="hu-HU" sz="2400">
                <a:solidFill>
                  <a:schemeClr val="accent2"/>
                </a:solidFill>
              </a:rPr>
              <a:t>l</a:t>
            </a:r>
            <a:r>
              <a:rPr lang="hu-HU" altLang="hu-HU" sz="2400" baseline="-25000">
                <a:solidFill>
                  <a:schemeClr val="accent2"/>
                </a:solidFill>
              </a:rPr>
              <a:t>U</a:t>
            </a:r>
            <a:r>
              <a:rPr lang="hu-HU" altLang="hu-HU" sz="2400">
                <a:solidFill>
                  <a:schemeClr val="accent2"/>
                </a:solidFill>
              </a:rPr>
              <a:t>(Z)</a:t>
            </a:r>
            <a:r>
              <a:rPr lang="hu-HU" altLang="hu-HU" sz="2400"/>
              <a:t> .. </a:t>
            </a:r>
            <a:r>
              <a:rPr lang="hu-HU" altLang="hu-HU" sz="2400">
                <a:solidFill>
                  <a:srgbClr val="FF0000"/>
                </a:solidFill>
              </a:rPr>
              <a:t>l</a:t>
            </a:r>
            <a:r>
              <a:rPr lang="hu-HU" altLang="hu-HU" sz="2400" baseline="-25000">
                <a:solidFill>
                  <a:srgbClr val="FF0000"/>
                </a:solidFill>
              </a:rPr>
              <a:t>T</a:t>
            </a:r>
            <a:r>
              <a:rPr lang="hu-HU" altLang="hu-HU" sz="2400">
                <a:solidFill>
                  <a:srgbClr val="FF0000"/>
                </a:solidFill>
              </a:rPr>
              <a:t>(Z)</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8980" name="Text Box 4">
            <a:extLst>
              <a:ext uri="{FF2B5EF4-FFF2-40B4-BE49-F238E27FC236}">
                <a16:creationId xmlns:a16="http://schemas.microsoft.com/office/drawing/2014/main" id="{23EB69DB-6C8D-ABDB-A994-B432C54F06BD}"/>
              </a:ext>
            </a:extLst>
          </p:cNvPr>
          <p:cNvSpPr txBox="1">
            <a:spLocks noChangeArrowheads="1"/>
          </p:cNvSpPr>
          <p:nvPr/>
        </p:nvSpPr>
        <p:spPr bwMode="auto">
          <a:xfrm>
            <a:off x="195263" y="341313"/>
            <a:ext cx="8791575" cy="642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hu-HU" altLang="hu-HU" sz="2000">
                <a:solidFill>
                  <a:srgbClr val="FF0000"/>
                </a:solidFill>
              </a:rPr>
              <a:t>Következmény</a:t>
            </a:r>
            <a:r>
              <a:rPr lang="hu-HU" altLang="hu-HU" sz="2000">
                <a:solidFill>
                  <a:srgbClr val="000000"/>
                </a:solidFill>
              </a:rPr>
              <a:t>: T</a:t>
            </a:r>
            <a:r>
              <a:rPr lang="hu-HU" altLang="hu-HU" sz="2000">
                <a:solidFill>
                  <a:srgbClr val="000000"/>
                </a:solidFill>
                <a:cs typeface="Times New Roman" panose="02020603050405020304" pitchFamily="18" charset="0"/>
              </a:rPr>
              <a:t>ekintsük a </a:t>
            </a:r>
            <a:r>
              <a:rPr lang="hu-HU" altLang="hu-HU" sz="2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000"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000000"/>
                </a:solidFill>
                <a:ea typeface="Times New Roman" panose="02020603050405020304" pitchFamily="18" charset="0"/>
                <a:cs typeface="Courier New" panose="02070309020205020404" pitchFamily="49" charset="0"/>
              </a:rPr>
              <a:t>, </a:t>
            </a:r>
            <a:r>
              <a:rPr lang="hu-HU" altLang="hu-HU" sz="2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000"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000000"/>
                </a:solidFill>
                <a:ea typeface="Times New Roman" panose="02020603050405020304" pitchFamily="18" charset="0"/>
                <a:cs typeface="Courier New" panose="02070309020205020404" pitchFamily="49" charset="0"/>
              </a:rPr>
              <a:t>, …, </a:t>
            </a:r>
            <a:r>
              <a:rPr lang="hu-HU" altLang="hu-HU" sz="2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000"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n</a:t>
            </a:r>
            <a:r>
              <a:rPr lang="hu-HU" altLang="hu-HU" sz="2000">
                <a:solidFill>
                  <a:srgbClr val="000000"/>
                </a:solidFill>
                <a:cs typeface="Times New Roman" panose="02020603050405020304" pitchFamily="18" charset="0"/>
              </a:rPr>
              <a:t> tranzakciók tetsz</a:t>
            </a:r>
            <a:r>
              <a:rPr lang="hu-HU" altLang="hu-HU" sz="2000">
                <a:solidFill>
                  <a:srgbClr val="000000"/>
                </a:solidFill>
              </a:rPr>
              <a:t>ő</a:t>
            </a:r>
            <a:r>
              <a:rPr lang="hu-HU" altLang="hu-HU" sz="2000">
                <a:solidFill>
                  <a:srgbClr val="000000"/>
                </a:solidFill>
                <a:cs typeface="Times New Roman" panose="02020603050405020304" pitchFamily="18" charset="0"/>
              </a:rPr>
              <a:t>leges halmazát, amely eleget tesz a faprotokollnak, és az </a:t>
            </a:r>
            <a:r>
              <a:rPr lang="hu-HU" altLang="hu-HU" sz="2000">
                <a:solidFill>
                  <a:srgbClr val="000000"/>
                </a:solidFill>
                <a:latin typeface="Courier New" panose="02070309020205020404" pitchFamily="49" charset="0"/>
                <a:cs typeface="Times New Roman" panose="02020603050405020304" pitchFamily="18" charset="0"/>
              </a:rPr>
              <a:t>S</a:t>
            </a:r>
            <a:r>
              <a:rPr lang="hu-HU" altLang="hu-HU" sz="2000">
                <a:solidFill>
                  <a:srgbClr val="000000"/>
                </a:solidFill>
                <a:cs typeface="Times New Roman" panose="02020603050405020304" pitchFamily="18" charset="0"/>
              </a:rPr>
              <a:t> ütemezésnek megfelel</a:t>
            </a:r>
            <a:r>
              <a:rPr lang="hu-HU" altLang="hu-HU" sz="2000">
                <a:solidFill>
                  <a:srgbClr val="000000"/>
                </a:solidFill>
              </a:rPr>
              <a:t>ő</a:t>
            </a:r>
            <a:r>
              <a:rPr lang="hu-HU" altLang="hu-HU" sz="2000">
                <a:solidFill>
                  <a:srgbClr val="000000"/>
                </a:solidFill>
                <a:cs typeface="Times New Roman" panose="02020603050405020304" pitchFamily="18" charset="0"/>
              </a:rPr>
              <a:t>en zárolja a fa valamely csomópontjait. Azok a tranzakciók, amelyek zárolják a gyökeret, ezt valamilyen sorrendben végzik</a:t>
            </a:r>
            <a:r>
              <a:rPr lang="hu-HU" altLang="hu-HU" sz="2000">
                <a:solidFill>
                  <a:srgbClr val="000000"/>
                </a:solidFill>
              </a:rPr>
              <a:t>:</a:t>
            </a:r>
            <a:br>
              <a:rPr lang="hu-HU" altLang="hu-HU" sz="2000">
                <a:solidFill>
                  <a:srgbClr val="000000"/>
                </a:solidFill>
                <a:cs typeface="Times New Roman" panose="02020603050405020304" pitchFamily="18" charset="0"/>
              </a:rPr>
            </a:br>
            <a:r>
              <a:rPr lang="hu-HU" altLang="hu-HU" sz="2000">
                <a:solidFill>
                  <a:schemeClr val="accent2"/>
                </a:solidFill>
                <a:cs typeface="Times New Roman" panose="02020603050405020304" pitchFamily="18" charset="0"/>
              </a:rPr>
              <a:t>Ha </a:t>
            </a:r>
            <a:r>
              <a:rPr lang="hu-HU" altLang="hu-HU" sz="2000">
                <a:solidFill>
                  <a:schemeClr val="accent2"/>
                </a:solidFill>
                <a:latin typeface="Courier New" panose="02070309020205020404" pitchFamily="49" charset="0"/>
                <a:cs typeface="Times New Roman" panose="02020603050405020304" pitchFamily="18" charset="0"/>
              </a:rPr>
              <a:t>T</a:t>
            </a:r>
            <a:r>
              <a:rPr lang="hu-HU" altLang="hu-HU" sz="2000" baseline="-30000">
                <a:solidFill>
                  <a:schemeClr val="accent2"/>
                </a:solidFill>
                <a:latin typeface="Courier New" panose="02070309020205020404" pitchFamily="49" charset="0"/>
                <a:cs typeface="Times New Roman" panose="02020603050405020304" pitchFamily="18" charset="0"/>
              </a:rPr>
              <a:t>i</a:t>
            </a:r>
            <a:r>
              <a:rPr lang="hu-HU" altLang="hu-HU" sz="2000">
                <a:solidFill>
                  <a:schemeClr val="accent2"/>
                </a:solidFill>
                <a:cs typeface="Times New Roman" panose="02020603050405020304" pitchFamily="18" charset="0"/>
              </a:rPr>
              <a:t> el</a:t>
            </a:r>
            <a:r>
              <a:rPr lang="hu-HU" altLang="hu-HU" sz="2000">
                <a:solidFill>
                  <a:schemeClr val="accent2"/>
                </a:solidFill>
              </a:rPr>
              <a:t>ő</a:t>
            </a:r>
            <a:r>
              <a:rPr lang="hu-HU" altLang="hu-HU" sz="2000">
                <a:solidFill>
                  <a:schemeClr val="accent2"/>
                </a:solidFill>
                <a:cs typeface="Times New Roman" panose="02020603050405020304" pitchFamily="18" charset="0"/>
              </a:rPr>
              <a:t>bb zárolja a gyökeret, mint </a:t>
            </a:r>
            <a:r>
              <a:rPr lang="hu-HU" altLang="hu-HU" sz="2000">
                <a:solidFill>
                  <a:schemeClr val="accent2"/>
                </a:solidFill>
                <a:latin typeface="Courier New" panose="02070309020205020404" pitchFamily="49" charset="0"/>
                <a:cs typeface="Times New Roman" panose="02020603050405020304" pitchFamily="18" charset="0"/>
              </a:rPr>
              <a:t>T</a:t>
            </a:r>
            <a:r>
              <a:rPr lang="hu-HU" altLang="hu-HU" sz="2000" baseline="-30000">
                <a:solidFill>
                  <a:schemeClr val="accent2"/>
                </a:solidFill>
                <a:latin typeface="Courier New" panose="02070309020205020404" pitchFamily="49" charset="0"/>
                <a:cs typeface="Times New Roman" panose="02020603050405020304" pitchFamily="18" charset="0"/>
              </a:rPr>
              <a:t>j</a:t>
            </a:r>
            <a:r>
              <a:rPr lang="hu-HU" altLang="hu-HU" sz="2000">
                <a:solidFill>
                  <a:srgbClr val="000000"/>
                </a:solidFill>
                <a:cs typeface="Times New Roman" panose="02020603050405020304" pitchFamily="18" charset="0"/>
              </a:rPr>
              <a:t>, </a:t>
            </a:r>
            <a:r>
              <a:rPr lang="hu-HU" altLang="hu-HU" sz="2000">
                <a:solidFill>
                  <a:srgbClr val="CC00CC"/>
                </a:solidFill>
                <a:cs typeface="Times New Roman" panose="02020603050405020304" pitchFamily="18" charset="0"/>
              </a:rPr>
              <a:t>akkor </a:t>
            </a:r>
            <a:r>
              <a:rPr lang="hu-HU" altLang="hu-HU" sz="2000">
                <a:solidFill>
                  <a:srgbClr val="CC00CC"/>
                </a:solidFill>
                <a:latin typeface="Courier New" panose="02070309020205020404" pitchFamily="49" charset="0"/>
                <a:cs typeface="Times New Roman" panose="02020603050405020304" pitchFamily="18" charset="0"/>
              </a:rPr>
              <a:t>T</a:t>
            </a:r>
            <a:r>
              <a:rPr lang="hu-HU" altLang="hu-HU" sz="2000" baseline="-30000">
                <a:solidFill>
                  <a:srgbClr val="CC00CC"/>
                </a:solidFill>
                <a:latin typeface="Courier New" panose="02070309020205020404" pitchFamily="49" charset="0"/>
                <a:cs typeface="Times New Roman" panose="02020603050405020304" pitchFamily="18" charset="0"/>
              </a:rPr>
              <a:t>i</a:t>
            </a:r>
            <a:r>
              <a:rPr lang="hu-HU" altLang="hu-HU" sz="2000">
                <a:solidFill>
                  <a:srgbClr val="CC00CC"/>
                </a:solidFill>
                <a:cs typeface="Times New Roman" panose="02020603050405020304" pitchFamily="18" charset="0"/>
              </a:rPr>
              <a:t> minden </a:t>
            </a:r>
            <a:r>
              <a:rPr lang="hu-HU" altLang="hu-HU" sz="2000">
                <a:solidFill>
                  <a:srgbClr val="CC00CC"/>
                </a:solidFill>
                <a:latin typeface="Courier New" panose="02070309020205020404" pitchFamily="49" charset="0"/>
                <a:cs typeface="Times New Roman" panose="02020603050405020304" pitchFamily="18" charset="0"/>
              </a:rPr>
              <a:t>T</a:t>
            </a:r>
            <a:r>
              <a:rPr lang="hu-HU" altLang="hu-HU" sz="2000" baseline="-30000">
                <a:solidFill>
                  <a:srgbClr val="CC00CC"/>
                </a:solidFill>
                <a:latin typeface="Courier New" panose="02070309020205020404" pitchFamily="49" charset="0"/>
                <a:cs typeface="Times New Roman" panose="02020603050405020304" pitchFamily="18" charset="0"/>
              </a:rPr>
              <a:t>j</a:t>
            </a:r>
            <a:r>
              <a:rPr lang="hu-HU" altLang="hu-HU" sz="2000">
                <a:solidFill>
                  <a:srgbClr val="CC00CC"/>
                </a:solidFill>
                <a:cs typeface="Times New Roman" panose="02020603050405020304" pitchFamily="18" charset="0"/>
              </a:rPr>
              <a:t>-vel közösen zárolt csomópontot el</a:t>
            </a:r>
            <a:r>
              <a:rPr lang="hu-HU" altLang="hu-HU" sz="2000">
                <a:solidFill>
                  <a:srgbClr val="CC00CC"/>
                </a:solidFill>
              </a:rPr>
              <a:t>ő</a:t>
            </a:r>
            <a:r>
              <a:rPr lang="hu-HU" altLang="hu-HU" sz="2000">
                <a:solidFill>
                  <a:srgbClr val="CC00CC"/>
                </a:solidFill>
                <a:cs typeface="Times New Roman" panose="02020603050405020304" pitchFamily="18" charset="0"/>
              </a:rPr>
              <a:t>bb zárol, mint </a:t>
            </a:r>
            <a:r>
              <a:rPr lang="hu-HU" altLang="hu-HU" sz="2000">
                <a:solidFill>
                  <a:srgbClr val="CC00CC"/>
                </a:solidFill>
                <a:latin typeface="Courier New" panose="02070309020205020404" pitchFamily="49" charset="0"/>
                <a:cs typeface="Times New Roman" panose="02020603050405020304" pitchFamily="18" charset="0"/>
              </a:rPr>
              <a:t>T</a:t>
            </a:r>
            <a:r>
              <a:rPr lang="hu-HU" altLang="hu-HU" sz="2000" baseline="-30000">
                <a:solidFill>
                  <a:srgbClr val="CC00CC"/>
                </a:solidFill>
                <a:latin typeface="Courier New" panose="02070309020205020404" pitchFamily="49" charset="0"/>
                <a:cs typeface="Times New Roman" panose="02020603050405020304" pitchFamily="18" charset="0"/>
              </a:rPr>
              <a:t>j</a:t>
            </a:r>
            <a:r>
              <a:rPr lang="hu-HU" altLang="hu-HU" sz="2000">
                <a:solidFill>
                  <a:srgbClr val="000000"/>
                </a:solidFill>
                <a:cs typeface="Times New Roman" panose="02020603050405020304" pitchFamily="18" charset="0"/>
              </a:rPr>
              <a:t>. Vagyis </a:t>
            </a:r>
            <a:r>
              <a:rPr lang="hu-HU" altLang="hu-HU" sz="2000">
                <a:solidFill>
                  <a:srgbClr val="000000"/>
                </a:solidFill>
                <a:latin typeface="Courier New" panose="02070309020205020404" pitchFamily="49" charset="0"/>
                <a:cs typeface="Times New Roman" panose="02020603050405020304" pitchFamily="18" charset="0"/>
              </a:rPr>
              <a:t>T</a:t>
            </a:r>
            <a:r>
              <a:rPr lang="hu-HU" altLang="hu-HU" sz="2000" baseline="-30000">
                <a:solidFill>
                  <a:srgbClr val="000000"/>
                </a:solidFill>
                <a:latin typeface="Courier New" panose="02070309020205020404" pitchFamily="49" charset="0"/>
                <a:cs typeface="Times New Roman" panose="02020603050405020304" pitchFamily="18" charset="0"/>
              </a:rPr>
              <a:t>i</a:t>
            </a:r>
            <a:r>
              <a:rPr lang="hu-HU" altLang="hu-HU" sz="2000">
                <a:solidFill>
                  <a:srgbClr val="000000"/>
                </a:solidFill>
                <a:cs typeface="Times New Roman" panose="02020603050405020304" pitchFamily="18" charset="0"/>
              </a:rPr>
              <a:t> </a:t>
            </a:r>
            <a:r>
              <a:rPr lang="hu-HU" altLang="hu-HU" sz="2000">
                <a:solidFill>
                  <a:srgbClr val="000000"/>
                </a:solidFill>
                <a:latin typeface="Courier New" panose="02070309020205020404" pitchFamily="49" charset="0"/>
                <a:cs typeface="Times New Roman" panose="02020603050405020304" pitchFamily="18" charset="0"/>
              </a:rPr>
              <a:t>&lt;</a:t>
            </a:r>
            <a:r>
              <a:rPr lang="hu-HU" altLang="hu-HU" sz="2000" baseline="-30000">
                <a:solidFill>
                  <a:srgbClr val="000000"/>
                </a:solidFill>
                <a:latin typeface="Courier New" panose="02070309020205020404" pitchFamily="49" charset="0"/>
                <a:cs typeface="Times New Roman" panose="02020603050405020304" pitchFamily="18" charset="0"/>
              </a:rPr>
              <a:t>S</a:t>
            </a:r>
            <a:r>
              <a:rPr lang="hu-HU" altLang="hu-HU" sz="2000">
                <a:solidFill>
                  <a:srgbClr val="000000"/>
                </a:solidFill>
                <a:cs typeface="Times New Roman" panose="02020603050405020304" pitchFamily="18" charset="0"/>
              </a:rPr>
              <a:t> </a:t>
            </a:r>
            <a:r>
              <a:rPr lang="hu-HU" altLang="hu-HU" sz="2000">
                <a:solidFill>
                  <a:srgbClr val="000000"/>
                </a:solidFill>
                <a:latin typeface="Courier New" panose="02070309020205020404" pitchFamily="49" charset="0"/>
                <a:cs typeface="Times New Roman" panose="02020603050405020304" pitchFamily="18" charset="0"/>
              </a:rPr>
              <a:t>T</a:t>
            </a:r>
            <a:r>
              <a:rPr lang="hu-HU" altLang="hu-HU" sz="2000" baseline="-30000">
                <a:solidFill>
                  <a:srgbClr val="000000"/>
                </a:solidFill>
                <a:latin typeface="Courier New" panose="02070309020205020404" pitchFamily="49" charset="0"/>
                <a:cs typeface="Times New Roman" panose="02020603050405020304" pitchFamily="18" charset="0"/>
              </a:rPr>
              <a:t>j</a:t>
            </a:r>
            <a:r>
              <a:rPr lang="hu-HU" altLang="hu-HU" sz="2000">
                <a:solidFill>
                  <a:srgbClr val="000000"/>
                </a:solidFill>
                <a:cs typeface="Times New Roman" panose="02020603050405020304" pitchFamily="18" charset="0"/>
              </a:rPr>
              <a:t>, de nem igaz </a:t>
            </a:r>
            <a:r>
              <a:rPr lang="hu-HU" altLang="hu-HU" sz="2000">
                <a:solidFill>
                  <a:srgbClr val="000000"/>
                </a:solidFill>
                <a:latin typeface="Courier New" panose="02070309020205020404" pitchFamily="49" charset="0"/>
                <a:cs typeface="Times New Roman" panose="02020603050405020304" pitchFamily="18" charset="0"/>
              </a:rPr>
              <a:t>T</a:t>
            </a:r>
            <a:r>
              <a:rPr lang="hu-HU" altLang="hu-HU" sz="2000" baseline="-30000">
                <a:solidFill>
                  <a:srgbClr val="000000"/>
                </a:solidFill>
                <a:latin typeface="Courier New" panose="02070309020205020404" pitchFamily="49" charset="0"/>
                <a:cs typeface="Times New Roman" panose="02020603050405020304" pitchFamily="18" charset="0"/>
              </a:rPr>
              <a:t>j</a:t>
            </a:r>
            <a:r>
              <a:rPr lang="hu-HU" altLang="hu-HU" sz="2000">
                <a:solidFill>
                  <a:srgbClr val="000000"/>
                </a:solidFill>
                <a:cs typeface="Times New Roman" panose="02020603050405020304" pitchFamily="18" charset="0"/>
              </a:rPr>
              <a:t> </a:t>
            </a:r>
            <a:r>
              <a:rPr lang="hu-HU" altLang="hu-HU" sz="2000">
                <a:solidFill>
                  <a:srgbClr val="000000"/>
                </a:solidFill>
                <a:latin typeface="Courier New" panose="02070309020205020404" pitchFamily="49" charset="0"/>
                <a:cs typeface="Times New Roman" panose="02020603050405020304" pitchFamily="18" charset="0"/>
              </a:rPr>
              <a:t>&lt;</a:t>
            </a:r>
            <a:r>
              <a:rPr lang="hu-HU" altLang="hu-HU" sz="2000" baseline="-30000">
                <a:solidFill>
                  <a:srgbClr val="000000"/>
                </a:solidFill>
                <a:latin typeface="Courier New" panose="02070309020205020404" pitchFamily="49" charset="0"/>
                <a:cs typeface="Times New Roman" panose="02020603050405020304" pitchFamily="18" charset="0"/>
              </a:rPr>
              <a:t>S</a:t>
            </a:r>
            <a:r>
              <a:rPr lang="hu-HU" altLang="hu-HU" sz="2000">
                <a:solidFill>
                  <a:srgbClr val="000000"/>
                </a:solidFill>
                <a:cs typeface="Times New Roman" panose="02020603050405020304" pitchFamily="18" charset="0"/>
              </a:rPr>
              <a:t> </a:t>
            </a:r>
            <a:r>
              <a:rPr lang="hu-HU" altLang="hu-HU" sz="2000">
                <a:solidFill>
                  <a:srgbClr val="000000"/>
                </a:solidFill>
                <a:latin typeface="Courier New" panose="02070309020205020404" pitchFamily="49" charset="0"/>
                <a:cs typeface="Times New Roman" panose="02020603050405020304" pitchFamily="18" charset="0"/>
              </a:rPr>
              <a:t>T</a:t>
            </a:r>
            <a:r>
              <a:rPr lang="hu-HU" altLang="hu-HU" sz="2000" baseline="-30000">
                <a:solidFill>
                  <a:srgbClr val="000000"/>
                </a:solidFill>
                <a:latin typeface="Courier New" panose="02070309020205020404" pitchFamily="49" charset="0"/>
                <a:cs typeface="Times New Roman" panose="02020603050405020304" pitchFamily="18" charset="0"/>
              </a:rPr>
              <a:t>i</a:t>
            </a:r>
            <a:r>
              <a:rPr lang="hu-HU" altLang="hu-HU" sz="2000">
                <a:solidFill>
                  <a:srgbClr val="000000"/>
                </a:solidFill>
                <a:cs typeface="Times New Roman" panose="02020603050405020304" pitchFamily="18" charset="0"/>
              </a:rPr>
              <a:t>.</a:t>
            </a:r>
            <a:r>
              <a:rPr lang="hu-HU" altLang="hu-HU" sz="2000">
                <a:solidFill>
                  <a:srgbClr val="000000"/>
                </a:solidFill>
              </a:rPr>
              <a:t> (Igy ha minden tranzakció a gyökértől indul, akkor az a soros ütemezés, amelyben a sorrend az, ahogy a gyökeret zárolják, ekvivalens lesz az ütemezéssel.)</a:t>
            </a:r>
          </a:p>
          <a:p>
            <a:pPr>
              <a:spcBef>
                <a:spcPct val="50000"/>
              </a:spcBef>
            </a:pPr>
            <a:endParaRPr lang="hu-HU" altLang="hu-HU" sz="2000">
              <a:solidFill>
                <a:srgbClr val="000000"/>
              </a:solidFill>
            </a:endParaRPr>
          </a:p>
          <a:p>
            <a:pPr>
              <a:spcBef>
                <a:spcPct val="50000"/>
              </a:spcBef>
            </a:pPr>
            <a:r>
              <a:rPr lang="hu-HU" altLang="hu-HU" sz="1800">
                <a:solidFill>
                  <a:srgbClr val="008000"/>
                </a:solidFill>
              </a:rPr>
              <a:t>Mi van, ha van olyan tranzakció, amely lejjebb indul?</a:t>
            </a:r>
          </a:p>
          <a:p>
            <a:pPr algn="ctr">
              <a:spcBef>
                <a:spcPct val="50000"/>
              </a:spcBef>
            </a:pPr>
            <a:r>
              <a:rPr lang="hu-HU" altLang="hu-HU" sz="2000">
                <a:solidFill>
                  <a:srgbClr val="FF0000"/>
                </a:solidFill>
              </a:rPr>
              <a:t>ÖTLET: </a:t>
            </a:r>
          </a:p>
          <a:p>
            <a:pPr>
              <a:spcBef>
                <a:spcPct val="50000"/>
              </a:spcBef>
              <a:buFontTx/>
              <a:buAutoNum type="arabicPeriod"/>
            </a:pPr>
            <a:r>
              <a:rPr lang="hu-HU" altLang="hu-HU" sz="1600">
                <a:solidFill>
                  <a:srgbClr val="000000"/>
                </a:solidFill>
              </a:rPr>
              <a:t>A gyökér gyerekeinek megfelelő </a:t>
            </a:r>
            <a:r>
              <a:rPr lang="hu-HU" altLang="hu-HU" sz="1600">
                <a:solidFill>
                  <a:schemeClr val="accent2"/>
                </a:solidFill>
              </a:rPr>
              <a:t>diszjunkt részfákon indukcióval már lesz soros ütemezés. </a:t>
            </a:r>
          </a:p>
          <a:p>
            <a:pPr>
              <a:spcBef>
                <a:spcPct val="50000"/>
              </a:spcBef>
              <a:buFontTx/>
              <a:buAutoNum type="arabicPeriod"/>
            </a:pPr>
            <a:r>
              <a:rPr lang="hu-HU" altLang="hu-HU" sz="1600">
                <a:solidFill>
                  <a:srgbClr val="000000"/>
                </a:solidFill>
              </a:rPr>
              <a:t>A </a:t>
            </a:r>
            <a:r>
              <a:rPr lang="hu-HU" altLang="hu-HU" sz="1600">
                <a:solidFill>
                  <a:schemeClr val="accent2"/>
                </a:solidFill>
              </a:rPr>
              <a:t>gyökeret érintő tranzakcióknak a sorrendje</a:t>
            </a:r>
            <a:r>
              <a:rPr lang="hu-HU" altLang="hu-HU" sz="1600">
                <a:solidFill>
                  <a:srgbClr val="000000"/>
                </a:solidFill>
              </a:rPr>
              <a:t> is megad egy soros ütemezést. </a:t>
            </a:r>
          </a:p>
          <a:p>
            <a:pPr>
              <a:spcBef>
                <a:spcPct val="50000"/>
              </a:spcBef>
              <a:buFontTx/>
              <a:buAutoNum type="arabicPeriod"/>
            </a:pPr>
            <a:r>
              <a:rPr lang="hu-HU" altLang="hu-HU" sz="1600">
                <a:solidFill>
                  <a:srgbClr val="000000"/>
                </a:solidFill>
              </a:rPr>
              <a:t>A részfák diszjunktak, így a különböző részfákban induló tranzakciók sorrendje tetszőleges. </a:t>
            </a:r>
          </a:p>
          <a:p>
            <a:pPr>
              <a:spcBef>
                <a:spcPct val="50000"/>
              </a:spcBef>
              <a:buFontTx/>
              <a:buAutoNum type="arabicPeriod"/>
            </a:pPr>
            <a:r>
              <a:rPr lang="hu-HU" altLang="hu-HU" sz="1600">
                <a:solidFill>
                  <a:schemeClr val="accent2"/>
                </a:solidFill>
              </a:rPr>
              <a:t>Egyesítsük</a:t>
            </a:r>
            <a:r>
              <a:rPr lang="hu-HU" altLang="hu-HU" sz="1600">
                <a:solidFill>
                  <a:srgbClr val="000000"/>
                </a:solidFill>
              </a:rPr>
              <a:t> ezeket az ütemezéseket.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0004" name="Rectangle 4">
            <a:extLst>
              <a:ext uri="{FF2B5EF4-FFF2-40B4-BE49-F238E27FC236}">
                <a16:creationId xmlns:a16="http://schemas.microsoft.com/office/drawing/2014/main" id="{A8FE832A-6C17-9C2C-4683-25000D05F5AD}"/>
              </a:ext>
            </a:extLst>
          </p:cNvPr>
          <p:cNvSpPr>
            <a:spLocks noChangeArrowheads="1"/>
          </p:cNvSpPr>
          <p:nvPr/>
        </p:nvSpPr>
        <p:spPr bwMode="auto">
          <a:xfrm>
            <a:off x="306388" y="577850"/>
            <a:ext cx="8432800" cy="514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pPr>
            <a:r>
              <a:rPr lang="hu-HU" altLang="hu-HU" sz="2000">
                <a:solidFill>
                  <a:srgbClr val="FF0000"/>
                </a:solidFill>
              </a:rPr>
              <a:t>Állítás:</a:t>
            </a:r>
            <a:r>
              <a:rPr lang="hu-HU" altLang="hu-HU" sz="2000"/>
              <a:t> A fa csomópontjainak száma szerinti teljes indukcióval megmutathatjuk, hogy a teljes tranzakcióhalmazhoz létezik az S-sel ekvivalens soros sorrend.</a:t>
            </a:r>
          </a:p>
          <a:p>
            <a:pPr algn="l">
              <a:spcBef>
                <a:spcPct val="20000"/>
              </a:spcBef>
            </a:pPr>
            <a:r>
              <a:rPr lang="hu-HU" altLang="hu-HU" sz="2000">
                <a:solidFill>
                  <a:srgbClr val="FF0000"/>
                </a:solidFill>
              </a:rPr>
              <a:t>Bizonyítás: </a:t>
            </a:r>
          </a:p>
          <a:p>
            <a:pPr algn="l">
              <a:spcBef>
                <a:spcPct val="20000"/>
              </a:spcBef>
            </a:pPr>
            <a:r>
              <a:rPr lang="hu-HU" altLang="hu-HU" sz="2000">
                <a:solidFill>
                  <a:schemeClr val="accent2"/>
                </a:solidFill>
              </a:rPr>
              <a:t>Alapeset:</a:t>
            </a:r>
            <a:r>
              <a:rPr lang="hu-HU" altLang="hu-HU" sz="2000"/>
              <a:t> Ha csak </a:t>
            </a:r>
            <a:r>
              <a:rPr lang="hu-HU" altLang="hu-HU" sz="2000">
                <a:solidFill>
                  <a:srgbClr val="CC00CC"/>
                </a:solidFill>
              </a:rPr>
              <a:t>egyetlen csomópont van</a:t>
            </a:r>
            <a:r>
              <a:rPr lang="hu-HU" altLang="hu-HU" sz="2000"/>
              <a:t>, a gyökér, akkor a megfelelő sorrend az, amelyben a tranzakciók a gyökeret zárolják.</a:t>
            </a:r>
          </a:p>
          <a:p>
            <a:pPr algn="l">
              <a:spcBef>
                <a:spcPct val="20000"/>
              </a:spcBef>
            </a:pPr>
            <a:r>
              <a:rPr lang="en-US" altLang="hu-HU" sz="2000">
                <a:solidFill>
                  <a:schemeClr val="accent2"/>
                </a:solidFill>
                <a:cs typeface="Times New Roman" panose="02020603050405020304" pitchFamily="18" charset="0"/>
              </a:rPr>
              <a:t>Indukció:</a:t>
            </a:r>
            <a:r>
              <a:rPr lang="en-US" altLang="hu-HU" sz="2000">
                <a:solidFill>
                  <a:srgbClr val="000000"/>
                </a:solidFill>
                <a:cs typeface="Times New Roman" panose="02020603050405020304" pitchFamily="18" charset="0"/>
              </a:rPr>
              <a:t> Ha egynél több csomópont van a fában, tekintsük a gyökér mindegyik részfájához az olyan tranzakciókból álló halmazt, amelyek egy vagy több csomópontot zárolnak abban a részfában. A gyökeret zároló tranzakciók több részfához is tartozhatnak, de egy </a:t>
            </a:r>
            <a:r>
              <a:rPr lang="en-US" altLang="hu-HU" sz="2000">
                <a:solidFill>
                  <a:srgbClr val="FF0000"/>
                </a:solidFill>
                <a:cs typeface="Times New Roman" panose="02020603050405020304" pitchFamily="18" charset="0"/>
              </a:rPr>
              <a:t>olyan tranzakció, amely nem zárolja a gyökeret, csak egyetlen részfához tartozik</a:t>
            </a:r>
            <a:r>
              <a:rPr lang="en-US" altLang="hu-HU" sz="2000">
                <a:solidFill>
                  <a:srgbClr val="000000"/>
                </a:solidFill>
                <a:cs typeface="Times New Roman" panose="02020603050405020304" pitchFamily="18" charset="0"/>
              </a:rPr>
              <a:t>. </a:t>
            </a:r>
            <a:r>
              <a:rPr lang="en-US" altLang="hu-HU" sz="2000">
                <a:solidFill>
                  <a:schemeClr val="accent2"/>
                </a:solidFill>
                <a:cs typeface="Times New Roman" panose="02020603050405020304" pitchFamily="18" charset="0"/>
              </a:rPr>
              <a:t>Például a</a:t>
            </a:r>
            <a:r>
              <a:rPr lang="hu-HU" altLang="hu-HU" sz="2000">
                <a:solidFill>
                  <a:schemeClr val="accent2"/>
                </a:solidFill>
              </a:rPr>
              <a:t>z előző</a:t>
            </a:r>
            <a:r>
              <a:rPr lang="en-US" altLang="hu-HU" sz="2000">
                <a:solidFill>
                  <a:schemeClr val="accent2"/>
                </a:solidFill>
                <a:cs typeface="Times New Roman" panose="02020603050405020304" pitchFamily="18" charset="0"/>
              </a:rPr>
              <a:t> táblázatban található tranzakciók közül csak </a:t>
            </a:r>
            <a:r>
              <a:rPr lang="en-US" altLang="hu-HU" sz="2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T</a:t>
            </a:r>
            <a:r>
              <a:rPr lang="en-US" altLang="hu-HU" sz="2000"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en-US" altLang="hu-HU" sz="2000">
                <a:solidFill>
                  <a:schemeClr val="accent2"/>
                </a:solidFill>
                <a:ea typeface="Times New Roman" panose="02020603050405020304" pitchFamily="18" charset="0"/>
                <a:cs typeface="Courier New" panose="02070309020205020404" pitchFamily="49" charset="0"/>
              </a:rPr>
              <a:t> zárolja a gyökeret, és az mindkét részfához tartozik: a </a:t>
            </a:r>
            <a:r>
              <a:rPr lang="en-US" altLang="hu-HU" sz="2000">
                <a:solidFill>
                  <a:schemeClr val="accent2"/>
                </a:solidFill>
                <a:latin typeface="Courier New" panose="02070309020205020404" pitchFamily="49" charset="0"/>
                <a:cs typeface="Times New Roman" panose="02020603050405020304" pitchFamily="18" charset="0"/>
              </a:rPr>
              <a:t>B</a:t>
            </a:r>
            <a:r>
              <a:rPr lang="en-US" altLang="hu-HU" sz="2000">
                <a:solidFill>
                  <a:schemeClr val="accent2"/>
                </a:solidFill>
                <a:cs typeface="Times New Roman" panose="02020603050405020304" pitchFamily="18" charset="0"/>
              </a:rPr>
              <a:t> gyöker</a:t>
            </a:r>
            <a:r>
              <a:rPr lang="hu-HU" altLang="hu-HU" sz="2000">
                <a:solidFill>
                  <a:schemeClr val="accent2"/>
                </a:solidFill>
              </a:rPr>
              <a:t>ű</a:t>
            </a:r>
            <a:r>
              <a:rPr lang="en-US" altLang="hu-HU" sz="2000">
                <a:solidFill>
                  <a:schemeClr val="accent2"/>
                </a:solidFill>
                <a:cs typeface="Times New Roman" panose="02020603050405020304" pitchFamily="18" charset="0"/>
              </a:rPr>
              <a:t> és a </a:t>
            </a:r>
            <a:r>
              <a:rPr lang="en-US" altLang="hu-HU" sz="2000">
                <a:solidFill>
                  <a:schemeClr val="accent2"/>
                </a:solidFill>
                <a:latin typeface="Courier New" panose="02070309020205020404" pitchFamily="49" charset="0"/>
                <a:cs typeface="Times New Roman" panose="02020603050405020304" pitchFamily="18" charset="0"/>
              </a:rPr>
              <a:t>C</a:t>
            </a:r>
            <a:r>
              <a:rPr lang="en-US" altLang="hu-HU" sz="2000">
                <a:solidFill>
                  <a:schemeClr val="accent2"/>
                </a:solidFill>
                <a:cs typeface="Times New Roman" panose="02020603050405020304" pitchFamily="18" charset="0"/>
              </a:rPr>
              <a:t> gyöker</a:t>
            </a:r>
            <a:r>
              <a:rPr lang="hu-HU" altLang="hu-HU" sz="2000">
                <a:solidFill>
                  <a:schemeClr val="accent2"/>
                </a:solidFill>
              </a:rPr>
              <a:t>ű</a:t>
            </a:r>
            <a:r>
              <a:rPr lang="en-US" altLang="hu-HU" sz="2000">
                <a:solidFill>
                  <a:schemeClr val="accent2"/>
                </a:solidFill>
                <a:cs typeface="Times New Roman" panose="02020603050405020304" pitchFamily="18" charset="0"/>
              </a:rPr>
              <a:t> fához is. </a:t>
            </a:r>
            <a:r>
              <a:rPr lang="en-US" altLang="hu-HU" sz="2000">
                <a:solidFill>
                  <a:schemeClr val="accent2"/>
                </a:solidFill>
                <a:latin typeface="Courier New" panose="02070309020205020404" pitchFamily="49" charset="0"/>
                <a:cs typeface="Times New Roman" panose="02020603050405020304" pitchFamily="18" charset="0"/>
              </a:rPr>
              <a:t>T</a:t>
            </a:r>
            <a:r>
              <a:rPr lang="en-US" altLang="hu-HU" sz="2000" baseline="-30000">
                <a:solidFill>
                  <a:schemeClr val="accent2"/>
                </a:solidFill>
                <a:latin typeface="Courier New" panose="02070309020205020404" pitchFamily="49" charset="0"/>
                <a:cs typeface="Times New Roman" panose="02020603050405020304" pitchFamily="18" charset="0"/>
              </a:rPr>
              <a:t>2</a:t>
            </a:r>
            <a:r>
              <a:rPr lang="en-US" altLang="hu-HU" sz="2000">
                <a:solidFill>
                  <a:schemeClr val="accent2"/>
                </a:solidFill>
                <a:cs typeface="Times New Roman" panose="02020603050405020304" pitchFamily="18" charset="0"/>
              </a:rPr>
              <a:t> és </a:t>
            </a:r>
            <a:r>
              <a:rPr lang="en-US" altLang="hu-HU" sz="2000">
                <a:solidFill>
                  <a:schemeClr val="accent2"/>
                </a:solidFill>
                <a:latin typeface="Courier New" panose="02070309020205020404" pitchFamily="49" charset="0"/>
                <a:cs typeface="Times New Roman" panose="02020603050405020304" pitchFamily="18" charset="0"/>
              </a:rPr>
              <a:t>T</a:t>
            </a:r>
            <a:r>
              <a:rPr lang="en-US" altLang="hu-HU" sz="2000" baseline="-30000">
                <a:solidFill>
                  <a:schemeClr val="accent2"/>
                </a:solidFill>
                <a:latin typeface="Courier New" panose="02070309020205020404" pitchFamily="49" charset="0"/>
                <a:cs typeface="Times New Roman" panose="02020603050405020304" pitchFamily="18" charset="0"/>
              </a:rPr>
              <a:t>3</a:t>
            </a:r>
            <a:r>
              <a:rPr lang="en-US" altLang="hu-HU" sz="2000">
                <a:solidFill>
                  <a:schemeClr val="accent2"/>
                </a:solidFill>
                <a:cs typeface="Times New Roman" panose="02020603050405020304" pitchFamily="18" charset="0"/>
              </a:rPr>
              <a:t> viszont csak a </a:t>
            </a:r>
            <a:r>
              <a:rPr lang="en-US" altLang="hu-HU" sz="2000">
                <a:solidFill>
                  <a:schemeClr val="accent2"/>
                </a:solidFill>
                <a:latin typeface="Courier New" panose="02070309020205020404" pitchFamily="49" charset="0"/>
                <a:cs typeface="Times New Roman" panose="02020603050405020304" pitchFamily="18" charset="0"/>
              </a:rPr>
              <a:t>B</a:t>
            </a:r>
            <a:r>
              <a:rPr lang="en-US" altLang="hu-HU" sz="2000">
                <a:solidFill>
                  <a:schemeClr val="accent2"/>
                </a:solidFill>
                <a:cs typeface="Times New Roman" panose="02020603050405020304" pitchFamily="18" charset="0"/>
              </a:rPr>
              <a:t> gyöker</a:t>
            </a:r>
            <a:r>
              <a:rPr lang="hu-HU" altLang="hu-HU" sz="2000">
                <a:solidFill>
                  <a:schemeClr val="accent2"/>
                </a:solidFill>
              </a:rPr>
              <a:t>ű</a:t>
            </a:r>
            <a:r>
              <a:rPr lang="en-US" altLang="hu-HU" sz="2000">
                <a:solidFill>
                  <a:schemeClr val="accent2"/>
                </a:solidFill>
                <a:cs typeface="Times New Roman" panose="02020603050405020304" pitchFamily="18" charset="0"/>
              </a:rPr>
              <a:t> fához tartozik</a:t>
            </a:r>
            <a:r>
              <a:rPr lang="hu-HU" altLang="hu-HU" sz="2000"/>
              <a:t>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1026" name="Rectangle 2">
            <a:extLst>
              <a:ext uri="{FF2B5EF4-FFF2-40B4-BE49-F238E27FC236}">
                <a16:creationId xmlns:a16="http://schemas.microsoft.com/office/drawing/2014/main" id="{3B3A59FE-1077-B1AD-9EE2-26CD594BE87D}"/>
              </a:ext>
            </a:extLst>
          </p:cNvPr>
          <p:cNvSpPr>
            <a:spLocks noGrp="1" noChangeArrowheads="1"/>
          </p:cNvSpPr>
          <p:nvPr>
            <p:ph type="title"/>
          </p:nvPr>
        </p:nvSpPr>
        <p:spPr>
          <a:xfrm>
            <a:off x="685800" y="609600"/>
            <a:ext cx="7772400" cy="288925"/>
          </a:xfrm>
        </p:spPr>
        <p:txBody>
          <a:bodyPr/>
          <a:lstStyle/>
          <a:p>
            <a:r>
              <a:rPr lang="hu-HU" altLang="hu-HU" sz="4000" b="1"/>
              <a:t>Bizonyitás folytatása</a:t>
            </a:r>
          </a:p>
        </p:txBody>
      </p:sp>
      <p:sp>
        <p:nvSpPr>
          <p:cNvPr id="641027" name="Rectangle 3">
            <a:extLst>
              <a:ext uri="{FF2B5EF4-FFF2-40B4-BE49-F238E27FC236}">
                <a16:creationId xmlns:a16="http://schemas.microsoft.com/office/drawing/2014/main" id="{CEA0F7FF-A026-215D-B537-B1D3BC7C5382}"/>
              </a:ext>
            </a:extLst>
          </p:cNvPr>
          <p:cNvSpPr>
            <a:spLocks noGrp="1" noChangeArrowheads="1"/>
          </p:cNvSpPr>
          <p:nvPr>
            <p:ph type="body" idx="1"/>
          </p:nvPr>
        </p:nvSpPr>
        <p:spPr>
          <a:xfrm>
            <a:off x="222250" y="1335088"/>
            <a:ext cx="8637588" cy="5284787"/>
          </a:xfrm>
        </p:spPr>
        <p:txBody>
          <a:bodyPr/>
          <a:lstStyle/>
          <a:p>
            <a:pPr>
              <a:lnSpc>
                <a:spcPct val="80000"/>
              </a:lnSpc>
            </a:pPr>
            <a:r>
              <a:rPr lang="hu-HU" altLang="hu-HU" sz="2000" b="1">
                <a:solidFill>
                  <a:srgbClr val="000000"/>
                </a:solidFill>
                <a:cs typeface="Times New Roman" panose="02020603050405020304" pitchFamily="18" charset="0"/>
              </a:rPr>
              <a:t>Az </a:t>
            </a:r>
            <a:r>
              <a:rPr lang="hu-HU" altLang="hu-HU" sz="2000" b="1">
                <a:solidFill>
                  <a:schemeClr val="accent2"/>
                </a:solidFill>
                <a:cs typeface="Times New Roman" panose="02020603050405020304" pitchFamily="18" charset="0"/>
              </a:rPr>
              <a:t>indukciós feltevés szerint</a:t>
            </a:r>
            <a:r>
              <a:rPr lang="hu-HU" altLang="hu-HU" sz="2000" b="1">
                <a:solidFill>
                  <a:srgbClr val="000000"/>
                </a:solidFill>
                <a:cs typeface="Times New Roman" panose="02020603050405020304" pitchFamily="18" charset="0"/>
              </a:rPr>
              <a:t> létezik soros sorrend az összes olyan tranzakcióhoz, amelyek ugyanabban a tetsz</a:t>
            </a:r>
            <a:r>
              <a:rPr lang="hu-HU" altLang="hu-HU" sz="2000" b="1">
                <a:solidFill>
                  <a:srgbClr val="000000"/>
                </a:solidFill>
              </a:rPr>
              <a:t>ő</a:t>
            </a:r>
            <a:r>
              <a:rPr lang="hu-HU" altLang="hu-HU" sz="2000" b="1">
                <a:solidFill>
                  <a:srgbClr val="000000"/>
                </a:solidFill>
                <a:cs typeface="Times New Roman" panose="02020603050405020304" pitchFamily="18" charset="0"/>
              </a:rPr>
              <a:t>leges részfában zárolnak csomópontokat. </a:t>
            </a:r>
            <a:endParaRPr lang="hu-HU" altLang="hu-HU" sz="2000" b="1">
              <a:solidFill>
                <a:srgbClr val="000000"/>
              </a:solidFill>
            </a:endParaRPr>
          </a:p>
          <a:p>
            <a:pPr>
              <a:lnSpc>
                <a:spcPct val="80000"/>
              </a:lnSpc>
            </a:pPr>
            <a:r>
              <a:rPr lang="hu-HU" altLang="hu-HU" sz="2000" b="1">
                <a:solidFill>
                  <a:srgbClr val="000000"/>
                </a:solidFill>
                <a:cs typeface="Times New Roman" panose="02020603050405020304" pitchFamily="18" charset="0"/>
              </a:rPr>
              <a:t>Csupán egybe kell olvasztanunk a különböz</a:t>
            </a:r>
            <a:r>
              <a:rPr lang="hu-HU" altLang="hu-HU" sz="2000" b="1">
                <a:solidFill>
                  <a:srgbClr val="000000"/>
                </a:solidFill>
              </a:rPr>
              <a:t>ő</a:t>
            </a:r>
            <a:r>
              <a:rPr lang="hu-HU" altLang="hu-HU" sz="2000" b="1">
                <a:solidFill>
                  <a:srgbClr val="000000"/>
                </a:solidFill>
                <a:cs typeface="Times New Roman" panose="02020603050405020304" pitchFamily="18" charset="0"/>
              </a:rPr>
              <a:t> részfákhoz tartozó soros sorrendeket. Mivel a tranzakcióknak ezekben a listáiban csak azok a tranzakciók közösek, amelyek zárolják a gyökeret, és megállapítottuk, hogy ezek a tranzakciók minden közös csomópontot ugyanabban a sorrendben zárolnak, ahogy a gyökeret zárolják, </a:t>
            </a:r>
            <a:r>
              <a:rPr lang="hu-HU" altLang="hu-HU" sz="2000" b="1">
                <a:solidFill>
                  <a:srgbClr val="FF0000"/>
                </a:solidFill>
                <a:cs typeface="Times New Roman" panose="02020603050405020304" pitchFamily="18" charset="0"/>
              </a:rPr>
              <a:t>nem fordulhat el</a:t>
            </a:r>
            <a:r>
              <a:rPr lang="hu-HU" altLang="hu-HU" sz="2000" b="1">
                <a:solidFill>
                  <a:srgbClr val="FF0000"/>
                </a:solidFill>
              </a:rPr>
              <a:t>ő</a:t>
            </a:r>
            <a:r>
              <a:rPr lang="hu-HU" altLang="hu-HU" sz="2000" b="1">
                <a:solidFill>
                  <a:srgbClr val="FF0000"/>
                </a:solidFill>
                <a:cs typeface="Times New Roman" panose="02020603050405020304" pitchFamily="18" charset="0"/>
              </a:rPr>
              <a:t> két gyökeret zároló tranzakció különböz</a:t>
            </a:r>
            <a:r>
              <a:rPr lang="hu-HU" altLang="hu-HU" sz="2000" b="1">
                <a:solidFill>
                  <a:srgbClr val="FF0000"/>
                </a:solidFill>
              </a:rPr>
              <a:t>ő</a:t>
            </a:r>
            <a:r>
              <a:rPr lang="hu-HU" altLang="hu-HU" sz="2000" b="1">
                <a:solidFill>
                  <a:srgbClr val="FF0000"/>
                </a:solidFill>
                <a:cs typeface="Times New Roman" panose="02020603050405020304" pitchFamily="18" charset="0"/>
              </a:rPr>
              <a:t> sorrendben két részlistán</a:t>
            </a:r>
            <a:r>
              <a:rPr lang="hu-HU" altLang="hu-HU" sz="2000" b="1">
                <a:solidFill>
                  <a:srgbClr val="000000"/>
                </a:solidFill>
                <a:cs typeface="Times New Roman" panose="02020603050405020304" pitchFamily="18" charset="0"/>
              </a:rPr>
              <a:t>. Pontosabban: ha </a:t>
            </a:r>
            <a:r>
              <a:rPr lang="hu-HU" altLang="hu-HU" sz="20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0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i</a:t>
            </a:r>
            <a:r>
              <a:rPr lang="hu-HU" altLang="hu-HU" sz="2000" b="1">
                <a:solidFill>
                  <a:srgbClr val="000000"/>
                </a:solidFill>
                <a:cs typeface="Times New Roman" panose="02020603050405020304" pitchFamily="18" charset="0"/>
              </a:rPr>
              <a:t> és </a:t>
            </a:r>
            <a:r>
              <a:rPr lang="hu-HU" altLang="hu-HU" sz="2000" b="1">
                <a:solidFill>
                  <a:srgbClr val="000000"/>
                </a:solidFill>
                <a:latin typeface="Courier New" panose="02070309020205020404" pitchFamily="49" charset="0"/>
                <a:cs typeface="Times New Roman" panose="02020603050405020304" pitchFamily="18" charset="0"/>
              </a:rPr>
              <a:t>T</a:t>
            </a:r>
            <a:r>
              <a:rPr lang="hu-HU" altLang="hu-HU" sz="2000" b="1" baseline="-30000">
                <a:solidFill>
                  <a:srgbClr val="000000"/>
                </a:solidFill>
                <a:latin typeface="Courier New" panose="02070309020205020404" pitchFamily="49" charset="0"/>
                <a:cs typeface="Times New Roman" panose="02020603050405020304" pitchFamily="18" charset="0"/>
              </a:rPr>
              <a:t>j</a:t>
            </a:r>
            <a:r>
              <a:rPr lang="hu-HU" altLang="hu-HU" sz="2000" b="1">
                <a:solidFill>
                  <a:srgbClr val="000000"/>
                </a:solidFill>
                <a:cs typeface="Times New Roman" panose="02020603050405020304" pitchFamily="18" charset="0"/>
              </a:rPr>
              <a:t> el</a:t>
            </a:r>
            <a:r>
              <a:rPr lang="hu-HU" altLang="hu-HU" sz="2000" b="1">
                <a:solidFill>
                  <a:srgbClr val="000000"/>
                </a:solidFill>
              </a:rPr>
              <a:t>ő</a:t>
            </a:r>
            <a:r>
              <a:rPr lang="hu-HU" altLang="hu-HU" sz="2000" b="1">
                <a:solidFill>
                  <a:srgbClr val="000000"/>
                </a:solidFill>
                <a:cs typeface="Times New Roman" panose="02020603050405020304" pitchFamily="18" charset="0"/>
              </a:rPr>
              <a:t>fordul a gyökér valamely </a:t>
            </a:r>
            <a:r>
              <a:rPr lang="hu-HU" altLang="hu-HU" sz="2000" b="1">
                <a:solidFill>
                  <a:srgbClr val="000000"/>
                </a:solidFill>
                <a:latin typeface="Courier New" panose="02070309020205020404" pitchFamily="49" charset="0"/>
                <a:cs typeface="Times New Roman" panose="02020603050405020304" pitchFamily="18" charset="0"/>
              </a:rPr>
              <a:t>C</a:t>
            </a:r>
            <a:r>
              <a:rPr lang="hu-HU" altLang="hu-HU" sz="2000" b="1">
                <a:solidFill>
                  <a:srgbClr val="000000"/>
                </a:solidFill>
                <a:cs typeface="Times New Roman" panose="02020603050405020304" pitchFamily="18" charset="0"/>
              </a:rPr>
              <a:t> gyermekéhez tartozó listán, akkor ezek </a:t>
            </a:r>
            <a:r>
              <a:rPr lang="hu-HU" altLang="hu-HU" sz="2000" b="1">
                <a:solidFill>
                  <a:srgbClr val="000000"/>
                </a:solidFill>
                <a:latin typeface="Courier New" panose="02070309020205020404" pitchFamily="49" charset="0"/>
                <a:cs typeface="Times New Roman" panose="02020603050405020304" pitchFamily="18" charset="0"/>
              </a:rPr>
              <a:t>C</a:t>
            </a:r>
            <a:r>
              <a:rPr lang="hu-HU" altLang="hu-HU" sz="2000" b="1">
                <a:solidFill>
                  <a:srgbClr val="000000"/>
                </a:solidFill>
                <a:cs typeface="Times New Roman" panose="02020603050405020304" pitchFamily="18" charset="0"/>
              </a:rPr>
              <a:t>‑t ugyanabban a sorrendben zárolják, mint a gyökeret, és emiatt a listán is ebben a sorrendben fordulnak el</a:t>
            </a:r>
            <a:r>
              <a:rPr lang="hu-HU" altLang="hu-HU" sz="2000" b="1">
                <a:solidFill>
                  <a:srgbClr val="000000"/>
                </a:solidFill>
              </a:rPr>
              <a:t>ő</a:t>
            </a:r>
            <a:r>
              <a:rPr lang="hu-HU" altLang="hu-HU" sz="2000" b="1">
                <a:solidFill>
                  <a:srgbClr val="000000"/>
                </a:solidFill>
                <a:cs typeface="Times New Roman" panose="02020603050405020304" pitchFamily="18" charset="0"/>
              </a:rPr>
              <a:t>. </a:t>
            </a:r>
            <a:endParaRPr lang="hu-HU" altLang="hu-HU" sz="2000" b="1">
              <a:solidFill>
                <a:srgbClr val="000000"/>
              </a:solidFill>
            </a:endParaRPr>
          </a:p>
          <a:p>
            <a:pPr>
              <a:lnSpc>
                <a:spcPct val="80000"/>
              </a:lnSpc>
            </a:pPr>
            <a:r>
              <a:rPr lang="hu-HU" altLang="hu-HU" sz="2000" b="1">
                <a:solidFill>
                  <a:srgbClr val="000000"/>
                </a:solidFill>
                <a:cs typeface="Times New Roman" panose="02020603050405020304" pitchFamily="18" charset="0"/>
              </a:rPr>
              <a:t>Így felépíthetjük a soros sorrendet a teljes tranzakció</a:t>
            </a:r>
            <a:r>
              <a:rPr lang="hu-HU" altLang="hu-HU" sz="2000" b="1">
                <a:solidFill>
                  <a:srgbClr val="000000"/>
                </a:solidFill>
              </a:rPr>
              <a:t>-</a:t>
            </a:r>
            <a:r>
              <a:rPr lang="hu-HU" altLang="hu-HU" sz="2000" b="1">
                <a:solidFill>
                  <a:srgbClr val="000000"/>
                </a:solidFill>
                <a:cs typeface="Times New Roman" panose="02020603050405020304" pitchFamily="18" charset="0"/>
              </a:rPr>
              <a:t>halmazhoz azokból a tranzakciókból kiindulva, amelyek a gyökeret zárolják, a megfelel</a:t>
            </a:r>
            <a:r>
              <a:rPr lang="hu-HU" altLang="hu-HU" sz="2000" b="1">
                <a:solidFill>
                  <a:srgbClr val="000000"/>
                </a:solidFill>
              </a:rPr>
              <a:t>ő</a:t>
            </a:r>
            <a:r>
              <a:rPr lang="hu-HU" altLang="hu-HU" sz="2000" b="1">
                <a:solidFill>
                  <a:srgbClr val="000000"/>
                </a:solidFill>
                <a:cs typeface="Times New Roman" panose="02020603050405020304" pitchFamily="18" charset="0"/>
              </a:rPr>
              <a:t> sorrendjükben, és beleolvasztjuk azokat a tranzakciókat, amelyek nem zárolják a gyökeret, a részfák soros sorrendjével konzisztens tetsz</a:t>
            </a:r>
            <a:r>
              <a:rPr lang="hu-HU" altLang="hu-HU" sz="2000" b="1">
                <a:solidFill>
                  <a:srgbClr val="000000"/>
                </a:solidFill>
              </a:rPr>
              <a:t>ő</a:t>
            </a:r>
            <a:r>
              <a:rPr lang="hu-HU" altLang="hu-HU" sz="2000" b="1">
                <a:solidFill>
                  <a:srgbClr val="000000"/>
                </a:solidFill>
                <a:cs typeface="Times New Roman" panose="02020603050405020304" pitchFamily="18" charset="0"/>
              </a:rPr>
              <a:t>leges sorrendben.</a:t>
            </a:r>
            <a:r>
              <a:rPr lang="hu-HU" altLang="hu-HU" sz="2000" b="1">
                <a:solidFill>
                  <a:srgbClr val="000000"/>
                </a:solidFill>
              </a:rPr>
              <a:t> </a:t>
            </a:r>
            <a:r>
              <a:rPr lang="hu-HU" altLang="hu-HU" sz="2000" b="1">
                <a:solidFill>
                  <a:srgbClr val="FF0000"/>
                </a:solidFill>
              </a:rPr>
              <a:t>Q.E.D.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2306" name="Rectangle 2">
            <a:extLst>
              <a:ext uri="{FF2B5EF4-FFF2-40B4-BE49-F238E27FC236}">
                <a16:creationId xmlns:a16="http://schemas.microsoft.com/office/drawing/2014/main" id="{7051E1E7-445B-9C34-8497-1A9FB1374C8D}"/>
              </a:ext>
            </a:extLst>
          </p:cNvPr>
          <p:cNvSpPr>
            <a:spLocks noGrp="1" noChangeArrowheads="1"/>
          </p:cNvSpPr>
          <p:nvPr>
            <p:ph type="title"/>
          </p:nvPr>
        </p:nvSpPr>
        <p:spPr>
          <a:xfrm>
            <a:off x="576263" y="231775"/>
            <a:ext cx="7845425" cy="142875"/>
          </a:xfrm>
        </p:spPr>
        <p:txBody>
          <a:bodyPr/>
          <a:lstStyle/>
          <a:p>
            <a:r>
              <a:rPr lang="hu-HU" altLang="hu-HU" sz="3600" b="1">
                <a:solidFill>
                  <a:schemeClr val="accent2"/>
                </a:solidFill>
              </a:rPr>
              <a:t>Konfliktus</a:t>
            </a:r>
          </a:p>
        </p:txBody>
      </p:sp>
      <p:sp>
        <p:nvSpPr>
          <p:cNvPr id="482307" name="Rectangle 3">
            <a:extLst>
              <a:ext uri="{FF2B5EF4-FFF2-40B4-BE49-F238E27FC236}">
                <a16:creationId xmlns:a16="http://schemas.microsoft.com/office/drawing/2014/main" id="{90534E7F-5410-AF02-3768-1842EC580D22}"/>
              </a:ext>
            </a:extLst>
          </p:cNvPr>
          <p:cNvSpPr>
            <a:spLocks noGrp="1" noChangeArrowheads="1"/>
          </p:cNvSpPr>
          <p:nvPr>
            <p:ph type="body" idx="1"/>
          </p:nvPr>
        </p:nvSpPr>
        <p:spPr>
          <a:xfrm>
            <a:off x="381000" y="677863"/>
            <a:ext cx="8551863" cy="5965825"/>
          </a:xfrm>
        </p:spPr>
        <p:txBody>
          <a:bodyPr/>
          <a:lstStyle/>
          <a:p>
            <a:pPr algn="just">
              <a:lnSpc>
                <a:spcPct val="90000"/>
              </a:lnSpc>
            </a:pPr>
            <a:r>
              <a:rPr lang="hu-HU" altLang="hu-HU" sz="2000" b="1">
                <a:solidFill>
                  <a:srgbClr val="FF0000"/>
                </a:solidFill>
              </a:rPr>
              <a:t>H</a:t>
            </a:r>
            <a:r>
              <a:rPr lang="hu-HU" altLang="hu-HU" sz="2000" b="1">
                <a:solidFill>
                  <a:srgbClr val="FF0000"/>
                </a:solidFill>
                <a:cs typeface="Times New Roman" panose="02020603050405020304" pitchFamily="18" charset="0"/>
              </a:rPr>
              <a:t>árom esetben nem cserélhetjük fel a m</a:t>
            </a:r>
            <a:r>
              <a:rPr lang="hu-HU" altLang="hu-HU" sz="2000" b="1">
                <a:solidFill>
                  <a:srgbClr val="FF0000"/>
                </a:solidFill>
              </a:rPr>
              <a:t>ű</a:t>
            </a:r>
            <a:r>
              <a:rPr lang="hu-HU" altLang="hu-HU" sz="2000" b="1">
                <a:solidFill>
                  <a:srgbClr val="FF0000"/>
                </a:solidFill>
                <a:cs typeface="Times New Roman" panose="02020603050405020304" pitchFamily="18" charset="0"/>
              </a:rPr>
              <a:t>veletek sorrendjét:</a:t>
            </a:r>
            <a:endParaRPr lang="hu-HU" altLang="hu-HU" sz="2000" b="1">
              <a:solidFill>
                <a:srgbClr val="FF0000"/>
              </a:solidFill>
            </a:endParaRPr>
          </a:p>
          <a:p>
            <a:pPr algn="just">
              <a:lnSpc>
                <a:spcPct val="90000"/>
              </a:lnSpc>
              <a:buFontTx/>
              <a:buNone/>
            </a:pPr>
            <a:endParaRPr lang="hu-HU" altLang="hu-HU" sz="2000" b="1">
              <a:solidFill>
                <a:srgbClr val="FF0000"/>
              </a:solidFill>
            </a:endParaRPr>
          </a:p>
          <a:p>
            <a:pPr algn="just">
              <a:lnSpc>
                <a:spcPct val="90000"/>
              </a:lnSpc>
              <a:buFontTx/>
              <a:buAutoNum type="alphaLcParenR"/>
            </a:pPr>
            <a:r>
              <a:rPr lang="hu-HU" altLang="hu-HU" sz="20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000"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i</a:t>
            </a:r>
            <a:r>
              <a:rPr lang="hu-HU" altLang="hu-HU" sz="20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(X)</a:t>
            </a:r>
            <a:r>
              <a:rPr lang="hu-HU" altLang="hu-HU" sz="2000" b="1">
                <a:solidFill>
                  <a:srgbClr val="FF0000"/>
                </a:solidFill>
                <a:ea typeface="Times New Roman" panose="02020603050405020304" pitchFamily="18" charset="0"/>
                <a:cs typeface="Courier New" panose="02070309020205020404" pitchFamily="49" charset="0"/>
              </a:rPr>
              <a:t>; </a:t>
            </a:r>
            <a:r>
              <a:rPr lang="hu-HU" altLang="hu-HU" sz="2000" b="1">
                <a:solidFill>
                  <a:srgbClr val="FF0000"/>
                </a:solidFill>
                <a:latin typeface="Courier New" panose="02070309020205020404" pitchFamily="49" charset="0"/>
                <a:cs typeface="Times New Roman" panose="02020603050405020304" pitchFamily="18" charset="0"/>
              </a:rPr>
              <a:t>w</a:t>
            </a:r>
            <a:r>
              <a:rPr lang="hu-HU" altLang="hu-HU" sz="2000" b="1" baseline="-30000">
                <a:solidFill>
                  <a:srgbClr val="FF0000"/>
                </a:solidFill>
                <a:latin typeface="Courier New" panose="02070309020205020404" pitchFamily="49" charset="0"/>
                <a:cs typeface="Times New Roman" panose="02020603050405020304" pitchFamily="18" charset="0"/>
              </a:rPr>
              <a:t>i</a:t>
            </a:r>
            <a:r>
              <a:rPr lang="hu-HU" altLang="hu-HU" sz="2000" b="1">
                <a:solidFill>
                  <a:srgbClr val="FF0000"/>
                </a:solidFill>
                <a:latin typeface="Courier New" panose="02070309020205020404" pitchFamily="49" charset="0"/>
                <a:cs typeface="Times New Roman" panose="02020603050405020304" pitchFamily="18" charset="0"/>
              </a:rPr>
              <a:t>(Y)</a:t>
            </a:r>
            <a:r>
              <a:rPr lang="hu-HU" altLang="hu-HU" sz="2000" b="1">
                <a:solidFill>
                  <a:srgbClr val="000000"/>
                </a:solidFill>
                <a:cs typeface="Times New Roman" panose="02020603050405020304" pitchFamily="18" charset="0"/>
              </a:rPr>
              <a:t> </a:t>
            </a:r>
            <a:r>
              <a:rPr lang="hu-HU" altLang="hu-HU" sz="2000" b="1">
                <a:solidFill>
                  <a:srgbClr val="FF0000"/>
                </a:solidFill>
                <a:cs typeface="Times New Roman" panose="02020603050405020304" pitchFamily="18" charset="0"/>
              </a:rPr>
              <a:t>konfliktus</a:t>
            </a:r>
            <a:r>
              <a:rPr lang="hu-HU" altLang="hu-HU" sz="2000" b="1">
                <a:solidFill>
                  <a:srgbClr val="000000"/>
                </a:solidFill>
                <a:cs typeface="Times New Roman" panose="02020603050405020304" pitchFamily="18" charset="0"/>
              </a:rPr>
              <a:t>, </a:t>
            </a:r>
          </a:p>
          <a:p>
            <a:pPr lvl="1" algn="just">
              <a:lnSpc>
                <a:spcPct val="90000"/>
              </a:lnSpc>
              <a:buFontTx/>
              <a:buNone/>
            </a:pPr>
            <a:r>
              <a:rPr lang="hu-HU" altLang="hu-HU" sz="1800" b="1">
                <a:solidFill>
                  <a:srgbClr val="000000"/>
                </a:solidFill>
                <a:cs typeface="Times New Roman" panose="02020603050405020304" pitchFamily="18" charset="0"/>
              </a:rPr>
              <a:t>-	</a:t>
            </a:r>
            <a:r>
              <a:rPr lang="hu-HU" altLang="hu-HU" sz="1800" b="1">
                <a:solidFill>
                  <a:schemeClr val="accent2"/>
                </a:solidFill>
                <a:latin typeface="Times New Roman" panose="02020603050405020304" pitchFamily="18" charset="0"/>
                <a:cs typeface="Times New Roman" panose="02020603050405020304" pitchFamily="18" charset="0"/>
              </a:rPr>
              <a:t>mivel egyetlen tranzakción belül a műveletek sorrendje rögzített, és az adatbázis-kezelő ezt a </a:t>
            </a:r>
            <a:r>
              <a:rPr lang="hu-HU" altLang="hu-HU" sz="1800" b="1">
                <a:solidFill>
                  <a:srgbClr val="009900"/>
                </a:solidFill>
                <a:latin typeface="Times New Roman" panose="02020603050405020304" pitchFamily="18" charset="0"/>
                <a:cs typeface="Times New Roman" panose="02020603050405020304" pitchFamily="18" charset="0"/>
              </a:rPr>
              <a:t>sorrendet nem rendezheti át</a:t>
            </a:r>
            <a:r>
              <a:rPr lang="hu-HU" altLang="hu-HU" sz="1800" b="1">
                <a:solidFill>
                  <a:schemeClr val="accent2"/>
                </a:solidFill>
                <a:latin typeface="Times New Roman" panose="02020603050405020304" pitchFamily="18" charset="0"/>
                <a:cs typeface="Times New Roman" panose="02020603050405020304" pitchFamily="18" charset="0"/>
              </a:rPr>
              <a:t>.</a:t>
            </a:r>
          </a:p>
          <a:p>
            <a:pPr algn="just">
              <a:lnSpc>
                <a:spcPct val="90000"/>
              </a:lnSpc>
            </a:pPr>
            <a:endParaRPr lang="hu-HU" altLang="hu-HU" sz="2000" b="1">
              <a:solidFill>
                <a:schemeClr val="accent2"/>
              </a:solidFill>
              <a:latin typeface="Times New Roman" panose="02020603050405020304" pitchFamily="18" charset="0"/>
              <a:cs typeface="Times New Roman" panose="02020603050405020304" pitchFamily="18" charset="0"/>
            </a:endParaRPr>
          </a:p>
          <a:p>
            <a:pPr algn="just">
              <a:lnSpc>
                <a:spcPct val="90000"/>
              </a:lnSpc>
              <a:buFontTx/>
              <a:buAutoNum type="alphaLcParenR"/>
            </a:pPr>
            <a:r>
              <a:rPr lang="hu-HU" altLang="hu-HU" sz="2000" b="1">
                <a:solidFill>
                  <a:srgbClr val="FF0000"/>
                </a:solidFill>
                <a:latin typeface="Courier New" panose="02070309020205020404" pitchFamily="49" charset="0"/>
                <a:cs typeface="Times New Roman" panose="02020603050405020304" pitchFamily="18" charset="0"/>
              </a:rPr>
              <a:t>w</a:t>
            </a:r>
            <a:r>
              <a:rPr lang="hu-HU" altLang="hu-HU" sz="2000" b="1" baseline="-30000">
                <a:solidFill>
                  <a:srgbClr val="FF0000"/>
                </a:solidFill>
                <a:latin typeface="Courier New" panose="02070309020205020404" pitchFamily="49" charset="0"/>
                <a:cs typeface="Times New Roman" panose="02020603050405020304" pitchFamily="18" charset="0"/>
              </a:rPr>
              <a:t>i</a:t>
            </a:r>
            <a:r>
              <a:rPr lang="hu-HU" altLang="hu-HU" sz="2000" b="1">
                <a:solidFill>
                  <a:srgbClr val="FF0000"/>
                </a:solidFill>
                <a:latin typeface="Courier New" panose="02070309020205020404" pitchFamily="49" charset="0"/>
                <a:cs typeface="Times New Roman" panose="02020603050405020304" pitchFamily="18" charset="0"/>
              </a:rPr>
              <a:t>(X)</a:t>
            </a:r>
            <a:r>
              <a:rPr lang="hu-HU" altLang="hu-HU" sz="2000" b="1">
                <a:solidFill>
                  <a:srgbClr val="FF0000"/>
                </a:solidFill>
                <a:cs typeface="Times New Roman" panose="02020603050405020304" pitchFamily="18" charset="0"/>
              </a:rPr>
              <a:t>; </a:t>
            </a:r>
            <a:r>
              <a:rPr lang="hu-HU" altLang="hu-HU" sz="2000" b="1">
                <a:solidFill>
                  <a:srgbClr val="FF0000"/>
                </a:solidFill>
                <a:latin typeface="Courier New" panose="02070309020205020404" pitchFamily="49" charset="0"/>
                <a:cs typeface="Times New Roman" panose="02020603050405020304" pitchFamily="18" charset="0"/>
              </a:rPr>
              <a:t>w</a:t>
            </a:r>
            <a:r>
              <a:rPr lang="hu-HU" altLang="hu-HU" sz="2000" b="1" baseline="-30000">
                <a:solidFill>
                  <a:srgbClr val="FF0000"/>
                </a:solidFill>
                <a:latin typeface="Courier New" panose="02070309020205020404" pitchFamily="49" charset="0"/>
                <a:cs typeface="Times New Roman" panose="02020603050405020304" pitchFamily="18" charset="0"/>
              </a:rPr>
              <a:t>j</a:t>
            </a:r>
            <a:r>
              <a:rPr lang="hu-HU" altLang="hu-HU" sz="2000" b="1">
                <a:solidFill>
                  <a:srgbClr val="FF0000"/>
                </a:solidFill>
                <a:latin typeface="Courier New" panose="02070309020205020404" pitchFamily="49" charset="0"/>
                <a:cs typeface="Times New Roman" panose="02020603050405020304" pitchFamily="18" charset="0"/>
              </a:rPr>
              <a:t>(X)</a:t>
            </a:r>
            <a:r>
              <a:rPr lang="hu-HU" altLang="hu-HU" sz="2000" b="1">
                <a:solidFill>
                  <a:srgbClr val="FF0000"/>
                </a:solidFill>
                <a:cs typeface="Times New Roman" panose="02020603050405020304" pitchFamily="18" charset="0"/>
              </a:rPr>
              <a:t> konfliktus,</a:t>
            </a:r>
            <a:r>
              <a:rPr lang="hu-HU" altLang="hu-HU" sz="2000" b="1">
                <a:solidFill>
                  <a:srgbClr val="000000"/>
                </a:solidFill>
                <a:cs typeface="Times New Roman" panose="02020603050405020304" pitchFamily="18" charset="0"/>
              </a:rPr>
              <a:t> </a:t>
            </a:r>
            <a:endParaRPr lang="hu-HU" altLang="hu-HU" sz="2000" b="1">
              <a:solidFill>
                <a:srgbClr val="000000"/>
              </a:solidFill>
            </a:endParaRPr>
          </a:p>
          <a:p>
            <a:pPr lvl="1" algn="just">
              <a:lnSpc>
                <a:spcPct val="90000"/>
              </a:lnSpc>
              <a:buFontTx/>
              <a:buChar char="-"/>
            </a:pPr>
            <a:r>
              <a:rPr lang="hu-HU" altLang="hu-HU" sz="1800" b="1">
                <a:solidFill>
                  <a:schemeClr val="accent2"/>
                </a:solidFill>
                <a:latin typeface="Times New Roman" panose="02020603050405020304" pitchFamily="18" charset="0"/>
                <a:cs typeface="Times New Roman" panose="02020603050405020304" pitchFamily="18" charset="0"/>
              </a:rPr>
              <a:t>mivel </a:t>
            </a:r>
            <a:r>
              <a:rPr lang="hu-HU" altLang="hu-HU" sz="1800" b="1">
                <a:solidFill>
                  <a:srgbClr val="009900"/>
                </a:solidFill>
                <a:latin typeface="Times New Roman" panose="02020603050405020304" pitchFamily="18" charset="0"/>
                <a:cs typeface="Times New Roman" panose="02020603050405020304" pitchFamily="18" charset="0"/>
              </a:rPr>
              <a:t>X értéke az marad</a:t>
            </a:r>
            <a:r>
              <a:rPr lang="hu-HU" altLang="hu-HU" sz="1800" b="1">
                <a:solidFill>
                  <a:schemeClr val="accent2"/>
                </a:solidFill>
                <a:latin typeface="Times New Roman" panose="02020603050405020304" pitchFamily="18" charset="0"/>
                <a:cs typeface="Times New Roman" panose="02020603050405020304" pitchFamily="18" charset="0"/>
              </a:rPr>
              <a:t>, amit T</a:t>
            </a:r>
            <a:r>
              <a:rPr lang="hu-HU" altLang="hu-HU" sz="1800" b="1" baseline="-30000">
                <a:solidFill>
                  <a:schemeClr val="accent2"/>
                </a:solidFill>
                <a:latin typeface="Times New Roman" panose="02020603050405020304" pitchFamily="18" charset="0"/>
                <a:cs typeface="Times New Roman" panose="02020603050405020304" pitchFamily="18" charset="0"/>
              </a:rPr>
              <a:t>j</a:t>
            </a:r>
            <a:r>
              <a:rPr lang="hu-HU" altLang="hu-HU" sz="1800" b="1">
                <a:solidFill>
                  <a:schemeClr val="accent2"/>
                </a:solidFill>
                <a:latin typeface="Times New Roman" panose="02020603050405020304" pitchFamily="18" charset="0"/>
                <a:cs typeface="Times New Roman" panose="02020603050405020304" pitchFamily="18" charset="0"/>
              </a:rPr>
              <a:t> számolt ki. Ha felcseréljük a sorrendjüket, akkor pedig X-nek a T</a:t>
            </a:r>
            <a:r>
              <a:rPr lang="hu-HU" altLang="hu-HU" sz="1800" b="1" baseline="-30000">
                <a:solidFill>
                  <a:schemeClr val="accent2"/>
                </a:solidFill>
                <a:latin typeface="Times New Roman" panose="02020603050405020304" pitchFamily="18" charset="0"/>
                <a:cs typeface="Times New Roman" panose="02020603050405020304" pitchFamily="18" charset="0"/>
              </a:rPr>
              <a:t>i</a:t>
            </a:r>
            <a:r>
              <a:rPr lang="hu-HU" altLang="hu-HU" sz="1800" b="1">
                <a:solidFill>
                  <a:schemeClr val="accent2"/>
                </a:solidFill>
                <a:latin typeface="Times New Roman" panose="02020603050405020304" pitchFamily="18" charset="0"/>
                <a:cs typeface="Times New Roman" panose="02020603050405020304" pitchFamily="18" charset="0"/>
              </a:rPr>
              <a:t> által kiszámolt értéke marad meg. A</a:t>
            </a:r>
            <a:r>
              <a:rPr lang="hu-HU" altLang="hu-HU" sz="1800" b="1">
                <a:solidFill>
                  <a:schemeClr val="accent2"/>
                </a:solidFill>
                <a:latin typeface="Times New Roman" panose="02020603050405020304" pitchFamily="18" charset="0"/>
              </a:rPr>
              <a:t> </a:t>
            </a:r>
            <a:r>
              <a:rPr lang="hu-HU" altLang="hu-HU" sz="1800" b="1">
                <a:solidFill>
                  <a:srgbClr val="CC00CC"/>
                </a:solidFill>
                <a:latin typeface="Times New Roman" panose="02020603050405020304" pitchFamily="18" charset="0"/>
              </a:rPr>
              <a:t>pesszimista feltevés miatt</a:t>
            </a:r>
            <a:r>
              <a:rPr lang="hu-HU" altLang="hu-HU" sz="1800" b="1">
                <a:solidFill>
                  <a:schemeClr val="accent2"/>
                </a:solidFill>
                <a:latin typeface="Times New Roman" panose="02020603050405020304" pitchFamily="18" charset="0"/>
                <a:cs typeface="Times New Roman" panose="02020603050405020304" pitchFamily="18" charset="0"/>
              </a:rPr>
              <a:t> a T</a:t>
            </a:r>
            <a:r>
              <a:rPr lang="hu-HU" altLang="hu-HU" sz="1800" b="1" baseline="-30000">
                <a:solidFill>
                  <a:schemeClr val="accent2"/>
                </a:solidFill>
                <a:latin typeface="Times New Roman" panose="02020603050405020304" pitchFamily="18" charset="0"/>
                <a:cs typeface="Times New Roman" panose="02020603050405020304" pitchFamily="18" charset="0"/>
              </a:rPr>
              <a:t>i</a:t>
            </a:r>
            <a:r>
              <a:rPr lang="hu-HU" altLang="hu-HU" sz="1800" b="1">
                <a:solidFill>
                  <a:schemeClr val="accent2"/>
                </a:solidFill>
                <a:latin typeface="Times New Roman" panose="02020603050405020304" pitchFamily="18" charset="0"/>
                <a:cs typeface="Times New Roman" panose="02020603050405020304" pitchFamily="18" charset="0"/>
              </a:rPr>
              <a:t> és a T</a:t>
            </a:r>
            <a:r>
              <a:rPr lang="hu-HU" altLang="hu-HU" sz="1800" b="1" baseline="-30000">
                <a:solidFill>
                  <a:schemeClr val="accent2"/>
                </a:solidFill>
                <a:latin typeface="Times New Roman" panose="02020603050405020304" pitchFamily="18" charset="0"/>
                <a:cs typeface="Times New Roman" panose="02020603050405020304" pitchFamily="18" charset="0"/>
              </a:rPr>
              <a:t>j</a:t>
            </a:r>
            <a:r>
              <a:rPr lang="hu-HU" altLang="hu-HU" sz="1800" b="1">
                <a:solidFill>
                  <a:schemeClr val="accent2"/>
                </a:solidFill>
                <a:latin typeface="Times New Roman" panose="02020603050405020304" pitchFamily="18" charset="0"/>
                <a:cs typeface="Times New Roman" panose="02020603050405020304" pitchFamily="18" charset="0"/>
              </a:rPr>
              <a:t> által kiírt értékek lehetnek különböz</a:t>
            </a:r>
            <a:r>
              <a:rPr lang="hu-HU" altLang="hu-HU" sz="1800" b="1">
                <a:solidFill>
                  <a:schemeClr val="accent2"/>
                </a:solidFill>
                <a:latin typeface="Times New Roman" panose="02020603050405020304" pitchFamily="18" charset="0"/>
              </a:rPr>
              <a:t>ő</a:t>
            </a:r>
            <a:r>
              <a:rPr lang="hu-HU" altLang="hu-HU" sz="1800" b="1">
                <a:solidFill>
                  <a:schemeClr val="accent2"/>
                </a:solidFill>
                <a:latin typeface="Times New Roman" panose="02020603050405020304" pitchFamily="18" charset="0"/>
                <a:cs typeface="Times New Roman" panose="02020603050405020304" pitchFamily="18" charset="0"/>
              </a:rPr>
              <a:t>ek, és ezért az adatbázis valamelyik kezdeti állapotára különbözni fognak.</a:t>
            </a:r>
            <a:endParaRPr lang="hu-HU" altLang="hu-HU" sz="1800" b="1">
              <a:solidFill>
                <a:schemeClr val="accent2"/>
              </a:solidFill>
              <a:latin typeface="Times New Roman" panose="02020603050405020304" pitchFamily="18" charset="0"/>
            </a:endParaRPr>
          </a:p>
          <a:p>
            <a:pPr lvl="1" algn="just">
              <a:lnSpc>
                <a:spcPct val="90000"/>
              </a:lnSpc>
              <a:buFontTx/>
              <a:buChar char="-"/>
            </a:pPr>
            <a:endParaRPr lang="hu-HU" altLang="hu-HU" sz="1800" b="1">
              <a:solidFill>
                <a:schemeClr val="accent2"/>
              </a:solidFill>
              <a:latin typeface="Times New Roman" panose="02020603050405020304" pitchFamily="18" charset="0"/>
            </a:endParaRPr>
          </a:p>
          <a:p>
            <a:pPr algn="just">
              <a:lnSpc>
                <a:spcPct val="90000"/>
              </a:lnSpc>
              <a:buFontTx/>
              <a:buAutoNum type="alphaLcParenR"/>
            </a:pPr>
            <a:r>
              <a:rPr lang="hu-HU" altLang="hu-HU" sz="2000" b="1">
                <a:solidFill>
                  <a:srgbClr val="FF0000"/>
                </a:solidFill>
                <a:latin typeface="Courier New" panose="02070309020205020404" pitchFamily="49" charset="0"/>
                <a:cs typeface="Times New Roman" panose="02020603050405020304" pitchFamily="18" charset="0"/>
              </a:rPr>
              <a:t>r</a:t>
            </a:r>
            <a:r>
              <a:rPr lang="hu-HU" altLang="hu-HU" sz="2000" b="1" baseline="-30000">
                <a:solidFill>
                  <a:srgbClr val="FF0000"/>
                </a:solidFill>
                <a:latin typeface="Courier New" panose="02070309020205020404" pitchFamily="49" charset="0"/>
                <a:cs typeface="Times New Roman" panose="02020603050405020304" pitchFamily="18" charset="0"/>
              </a:rPr>
              <a:t>i</a:t>
            </a:r>
            <a:r>
              <a:rPr lang="hu-HU" altLang="hu-HU" sz="2000" b="1">
                <a:solidFill>
                  <a:srgbClr val="FF0000"/>
                </a:solidFill>
                <a:latin typeface="Courier New" panose="02070309020205020404" pitchFamily="49" charset="0"/>
                <a:cs typeface="Times New Roman" panose="02020603050405020304" pitchFamily="18" charset="0"/>
              </a:rPr>
              <a:t>(X)</a:t>
            </a:r>
            <a:r>
              <a:rPr lang="hu-HU" altLang="hu-HU" sz="2000" b="1">
                <a:solidFill>
                  <a:srgbClr val="FF0000"/>
                </a:solidFill>
                <a:cs typeface="Times New Roman" panose="02020603050405020304" pitchFamily="18" charset="0"/>
              </a:rPr>
              <a:t>; </a:t>
            </a:r>
            <a:r>
              <a:rPr lang="hu-HU" altLang="hu-HU" sz="2000" b="1">
                <a:solidFill>
                  <a:srgbClr val="FF0000"/>
                </a:solidFill>
                <a:latin typeface="Courier New" panose="02070309020205020404" pitchFamily="49" charset="0"/>
                <a:cs typeface="Times New Roman" panose="02020603050405020304" pitchFamily="18" charset="0"/>
              </a:rPr>
              <a:t>w</a:t>
            </a:r>
            <a:r>
              <a:rPr lang="hu-HU" altLang="hu-HU" sz="2000" b="1" baseline="-30000">
                <a:solidFill>
                  <a:srgbClr val="FF0000"/>
                </a:solidFill>
                <a:latin typeface="Courier New" panose="02070309020205020404" pitchFamily="49" charset="0"/>
                <a:cs typeface="Times New Roman" panose="02020603050405020304" pitchFamily="18" charset="0"/>
              </a:rPr>
              <a:t>j</a:t>
            </a:r>
            <a:r>
              <a:rPr lang="hu-HU" altLang="hu-HU" sz="2000" b="1">
                <a:solidFill>
                  <a:srgbClr val="FF0000"/>
                </a:solidFill>
                <a:latin typeface="Courier New" panose="02070309020205020404" pitchFamily="49" charset="0"/>
                <a:cs typeface="Times New Roman" panose="02020603050405020304" pitchFamily="18" charset="0"/>
              </a:rPr>
              <a:t>(X)</a:t>
            </a:r>
            <a:r>
              <a:rPr lang="hu-HU" altLang="hu-HU" sz="2000" b="1">
                <a:solidFill>
                  <a:srgbClr val="FF0000"/>
                </a:solidFill>
                <a:cs typeface="Times New Roman" panose="02020603050405020304" pitchFamily="18" charset="0"/>
              </a:rPr>
              <a:t> és </a:t>
            </a:r>
            <a:r>
              <a:rPr lang="hu-HU" altLang="hu-HU" sz="2000" b="1">
                <a:solidFill>
                  <a:srgbClr val="FF0000"/>
                </a:solidFill>
                <a:latin typeface="Courier New" panose="02070309020205020404" pitchFamily="49" charset="0"/>
                <a:cs typeface="Times New Roman" panose="02020603050405020304" pitchFamily="18" charset="0"/>
              </a:rPr>
              <a:t>w</a:t>
            </a:r>
            <a:r>
              <a:rPr lang="hu-HU" altLang="hu-HU" sz="2000" b="1" baseline="-30000">
                <a:solidFill>
                  <a:srgbClr val="FF0000"/>
                </a:solidFill>
                <a:latin typeface="Courier New" panose="02070309020205020404" pitchFamily="49" charset="0"/>
                <a:cs typeface="Times New Roman" panose="02020603050405020304" pitchFamily="18" charset="0"/>
              </a:rPr>
              <a:t>i</a:t>
            </a:r>
            <a:r>
              <a:rPr lang="hu-HU" altLang="hu-HU" sz="2000" b="1">
                <a:solidFill>
                  <a:srgbClr val="FF0000"/>
                </a:solidFill>
                <a:latin typeface="Courier New" panose="02070309020205020404" pitchFamily="49" charset="0"/>
                <a:cs typeface="Times New Roman" panose="02020603050405020304" pitchFamily="18" charset="0"/>
              </a:rPr>
              <a:t>(X)</a:t>
            </a:r>
            <a:r>
              <a:rPr lang="hu-HU" altLang="hu-HU" sz="2000" b="1">
                <a:solidFill>
                  <a:srgbClr val="FF0000"/>
                </a:solidFill>
                <a:cs typeface="Times New Roman" panose="02020603050405020304" pitchFamily="18" charset="0"/>
              </a:rPr>
              <a:t>; </a:t>
            </a:r>
            <a:r>
              <a:rPr lang="hu-HU" altLang="hu-HU" sz="2000" b="1">
                <a:solidFill>
                  <a:srgbClr val="FF0000"/>
                </a:solidFill>
                <a:latin typeface="Courier New" panose="02070309020205020404" pitchFamily="49" charset="0"/>
                <a:cs typeface="Times New Roman" panose="02020603050405020304" pitchFamily="18" charset="0"/>
              </a:rPr>
              <a:t>r</a:t>
            </a:r>
            <a:r>
              <a:rPr lang="hu-HU" altLang="hu-HU" sz="2000" b="1" baseline="-30000">
                <a:solidFill>
                  <a:srgbClr val="FF0000"/>
                </a:solidFill>
                <a:latin typeface="Courier New" panose="02070309020205020404" pitchFamily="49" charset="0"/>
                <a:cs typeface="Times New Roman" panose="02020603050405020304" pitchFamily="18" charset="0"/>
              </a:rPr>
              <a:t>j</a:t>
            </a:r>
            <a:r>
              <a:rPr lang="hu-HU" altLang="hu-HU" sz="2000" b="1">
                <a:solidFill>
                  <a:srgbClr val="FF0000"/>
                </a:solidFill>
                <a:latin typeface="Courier New" panose="02070309020205020404" pitchFamily="49" charset="0"/>
                <a:cs typeface="Times New Roman" panose="02020603050405020304" pitchFamily="18" charset="0"/>
              </a:rPr>
              <a:t>(X)</a:t>
            </a:r>
            <a:r>
              <a:rPr lang="hu-HU" altLang="hu-HU" sz="2000" b="1">
                <a:solidFill>
                  <a:srgbClr val="FF0000"/>
                </a:solidFill>
                <a:cs typeface="Times New Roman" panose="02020603050405020304" pitchFamily="18" charset="0"/>
              </a:rPr>
              <a:t> is konfliktus.</a:t>
            </a:r>
            <a:r>
              <a:rPr lang="hu-HU" altLang="hu-HU" sz="2000" b="1">
                <a:solidFill>
                  <a:srgbClr val="000000"/>
                </a:solidFill>
                <a:cs typeface="Times New Roman" panose="02020603050405020304" pitchFamily="18" charset="0"/>
              </a:rPr>
              <a:t> </a:t>
            </a:r>
            <a:endParaRPr lang="hu-HU" altLang="hu-HU" sz="2000" b="1">
              <a:solidFill>
                <a:srgbClr val="000000"/>
              </a:solidFill>
            </a:endParaRPr>
          </a:p>
          <a:p>
            <a:pPr lvl="1" algn="just">
              <a:lnSpc>
                <a:spcPct val="90000"/>
              </a:lnSpc>
              <a:buFontTx/>
              <a:buNone/>
            </a:pPr>
            <a:r>
              <a:rPr lang="hu-HU" altLang="hu-HU" sz="1800" b="1">
                <a:solidFill>
                  <a:srgbClr val="000000"/>
                </a:solidFill>
              </a:rPr>
              <a:t>-	</a:t>
            </a:r>
            <a:r>
              <a:rPr lang="hu-HU" altLang="hu-HU" sz="1800" b="1">
                <a:solidFill>
                  <a:schemeClr val="accent2"/>
                </a:solidFill>
                <a:latin typeface="Times New Roman" panose="02020603050405020304" pitchFamily="18" charset="0"/>
                <a:cs typeface="Times New Roman" panose="02020603050405020304" pitchFamily="18" charset="0"/>
              </a:rPr>
              <a:t>Ha átvisszük w</a:t>
            </a:r>
            <a:r>
              <a:rPr lang="hu-HU" altLang="hu-HU" sz="1800" b="1" baseline="-30000">
                <a:solidFill>
                  <a:schemeClr val="accent2"/>
                </a:solidFill>
                <a:latin typeface="Times New Roman" panose="02020603050405020304" pitchFamily="18" charset="0"/>
                <a:cs typeface="Times New Roman" panose="02020603050405020304" pitchFamily="18" charset="0"/>
              </a:rPr>
              <a:t>j</a:t>
            </a:r>
            <a:r>
              <a:rPr lang="hu-HU" altLang="hu-HU" sz="1800" b="1">
                <a:solidFill>
                  <a:schemeClr val="accent2"/>
                </a:solidFill>
                <a:latin typeface="Times New Roman" panose="02020603050405020304" pitchFamily="18" charset="0"/>
                <a:cs typeface="Times New Roman" panose="02020603050405020304" pitchFamily="18" charset="0"/>
              </a:rPr>
              <a:t>(X)-et r</a:t>
            </a:r>
            <a:r>
              <a:rPr lang="hu-HU" altLang="hu-HU" sz="1800" b="1" baseline="-30000">
                <a:solidFill>
                  <a:schemeClr val="accent2"/>
                </a:solidFill>
                <a:latin typeface="Times New Roman" panose="02020603050405020304" pitchFamily="18" charset="0"/>
                <a:cs typeface="Times New Roman" panose="02020603050405020304" pitchFamily="18" charset="0"/>
              </a:rPr>
              <a:t>i</a:t>
            </a:r>
            <a:r>
              <a:rPr lang="hu-HU" altLang="hu-HU" sz="1800" b="1">
                <a:solidFill>
                  <a:schemeClr val="accent2"/>
                </a:solidFill>
                <a:latin typeface="Times New Roman" panose="02020603050405020304" pitchFamily="18" charset="0"/>
                <a:cs typeface="Times New Roman" panose="02020603050405020304" pitchFamily="18" charset="0"/>
              </a:rPr>
              <a:t>(X) elé, akkor a T</a:t>
            </a:r>
            <a:r>
              <a:rPr lang="hu-HU" altLang="hu-HU" sz="1800" b="1" baseline="-30000">
                <a:solidFill>
                  <a:schemeClr val="accent2"/>
                </a:solidFill>
                <a:latin typeface="Times New Roman" panose="02020603050405020304" pitchFamily="18" charset="0"/>
                <a:cs typeface="Times New Roman" panose="02020603050405020304" pitchFamily="18" charset="0"/>
              </a:rPr>
              <a:t>i</a:t>
            </a:r>
            <a:r>
              <a:rPr lang="hu-HU" altLang="hu-HU" sz="1800" b="1">
                <a:solidFill>
                  <a:schemeClr val="accent2"/>
                </a:solidFill>
                <a:latin typeface="Times New Roman" panose="02020603050405020304" pitchFamily="18" charset="0"/>
                <a:cs typeface="Times New Roman" panose="02020603050405020304" pitchFamily="18" charset="0"/>
              </a:rPr>
              <a:t> által olvasott X-beli érték az lesz, amit a T</a:t>
            </a:r>
            <a:r>
              <a:rPr lang="hu-HU" altLang="hu-HU" sz="1800" b="1" baseline="-30000">
                <a:solidFill>
                  <a:schemeClr val="accent2"/>
                </a:solidFill>
                <a:latin typeface="Times New Roman" panose="02020603050405020304" pitchFamily="18" charset="0"/>
                <a:cs typeface="Times New Roman" panose="02020603050405020304" pitchFamily="18" charset="0"/>
              </a:rPr>
              <a:t>j</a:t>
            </a:r>
            <a:r>
              <a:rPr lang="hu-HU" altLang="hu-HU" sz="1800" b="1">
                <a:solidFill>
                  <a:schemeClr val="accent2"/>
                </a:solidFill>
                <a:latin typeface="Times New Roman" panose="02020603050405020304" pitchFamily="18" charset="0"/>
                <a:cs typeface="Times New Roman" panose="02020603050405020304" pitchFamily="18" charset="0"/>
              </a:rPr>
              <a:t> kiírt, amir</a:t>
            </a:r>
            <a:r>
              <a:rPr lang="hu-HU" altLang="hu-HU" sz="1800" b="1">
                <a:solidFill>
                  <a:schemeClr val="accent2"/>
                </a:solidFill>
                <a:latin typeface="Times New Roman" panose="02020603050405020304" pitchFamily="18" charset="0"/>
              </a:rPr>
              <a:t>ő</a:t>
            </a:r>
            <a:r>
              <a:rPr lang="hu-HU" altLang="hu-HU" sz="1800" b="1">
                <a:solidFill>
                  <a:schemeClr val="accent2"/>
                </a:solidFill>
                <a:latin typeface="Times New Roman" panose="02020603050405020304" pitchFamily="18" charset="0"/>
                <a:cs typeface="Times New Roman" panose="02020603050405020304" pitchFamily="18" charset="0"/>
              </a:rPr>
              <a:t>l pedig </a:t>
            </a:r>
            <a:r>
              <a:rPr lang="hu-HU" altLang="hu-HU" sz="1800" b="1">
                <a:solidFill>
                  <a:srgbClr val="CC00CC"/>
                </a:solidFill>
                <a:latin typeface="Times New Roman" panose="02020603050405020304" pitchFamily="18" charset="0"/>
                <a:cs typeface="Times New Roman" panose="02020603050405020304" pitchFamily="18" charset="0"/>
              </a:rPr>
              <a:t>feltételeztük</a:t>
            </a:r>
            <a:r>
              <a:rPr lang="hu-HU" altLang="hu-HU" sz="1800" b="1">
                <a:solidFill>
                  <a:schemeClr val="accent2"/>
                </a:solidFill>
                <a:latin typeface="Times New Roman" panose="02020603050405020304" pitchFamily="18" charset="0"/>
                <a:cs typeface="Times New Roman" panose="02020603050405020304" pitchFamily="18" charset="0"/>
              </a:rPr>
              <a:t>, hogy </a:t>
            </a:r>
            <a:r>
              <a:rPr lang="hu-HU" altLang="hu-HU" sz="1800" b="1">
                <a:solidFill>
                  <a:srgbClr val="009900"/>
                </a:solidFill>
                <a:latin typeface="Times New Roman" panose="02020603050405020304" pitchFamily="18" charset="0"/>
                <a:cs typeface="Times New Roman" panose="02020603050405020304" pitchFamily="18" charset="0"/>
              </a:rPr>
              <a:t>nem szükségképpen egyezik meg X korábbi értékével</a:t>
            </a:r>
            <a:r>
              <a:rPr lang="hu-HU" altLang="hu-HU" sz="1800" b="1">
                <a:solidFill>
                  <a:schemeClr val="accent2"/>
                </a:solidFill>
                <a:latin typeface="Times New Roman" panose="02020603050405020304" pitchFamily="18" charset="0"/>
                <a:cs typeface="Times New Roman" panose="02020603050405020304" pitchFamily="18" charset="0"/>
              </a:rPr>
              <a:t>. Tehát r</a:t>
            </a:r>
            <a:r>
              <a:rPr lang="hu-HU" altLang="hu-HU" sz="1800" b="1" baseline="-30000">
                <a:solidFill>
                  <a:schemeClr val="accent2"/>
                </a:solidFill>
                <a:latin typeface="Times New Roman" panose="02020603050405020304" pitchFamily="18" charset="0"/>
                <a:cs typeface="Times New Roman" panose="02020603050405020304" pitchFamily="18" charset="0"/>
              </a:rPr>
              <a:t>i</a:t>
            </a:r>
            <a:r>
              <a:rPr lang="hu-HU" altLang="hu-HU" sz="1800" b="1">
                <a:solidFill>
                  <a:schemeClr val="accent2"/>
                </a:solidFill>
                <a:latin typeface="Times New Roman" panose="02020603050405020304" pitchFamily="18" charset="0"/>
                <a:cs typeface="Times New Roman" panose="02020603050405020304" pitchFamily="18" charset="0"/>
              </a:rPr>
              <a:t>(X) és w</a:t>
            </a:r>
            <a:r>
              <a:rPr lang="hu-HU" altLang="hu-HU" sz="1800" b="1" baseline="-30000">
                <a:solidFill>
                  <a:schemeClr val="accent2"/>
                </a:solidFill>
                <a:latin typeface="Times New Roman" panose="02020603050405020304" pitchFamily="18" charset="0"/>
                <a:cs typeface="Times New Roman" panose="02020603050405020304" pitchFamily="18" charset="0"/>
              </a:rPr>
              <a:t>j</a:t>
            </a:r>
            <a:r>
              <a:rPr lang="hu-HU" altLang="hu-HU" sz="1800" b="1">
                <a:solidFill>
                  <a:schemeClr val="accent2"/>
                </a:solidFill>
                <a:latin typeface="Times New Roman" panose="02020603050405020304" pitchFamily="18" charset="0"/>
                <a:cs typeface="Times New Roman" panose="02020603050405020304" pitchFamily="18" charset="0"/>
              </a:rPr>
              <a:t>(X) sorrendjének cseréje befolyásolja, hogy T</a:t>
            </a:r>
            <a:r>
              <a:rPr lang="hu-HU" altLang="hu-HU" sz="1800" b="1" baseline="-30000">
                <a:solidFill>
                  <a:schemeClr val="accent2"/>
                </a:solidFill>
                <a:latin typeface="Times New Roman" panose="02020603050405020304" pitchFamily="18" charset="0"/>
                <a:cs typeface="Times New Roman" panose="02020603050405020304" pitchFamily="18" charset="0"/>
              </a:rPr>
              <a:t>i</a:t>
            </a:r>
            <a:r>
              <a:rPr lang="hu-HU" altLang="hu-HU" sz="1800" b="1">
                <a:solidFill>
                  <a:schemeClr val="accent2"/>
                </a:solidFill>
                <a:latin typeface="Times New Roman" panose="02020603050405020304" pitchFamily="18" charset="0"/>
                <a:cs typeface="Times New Roman" panose="02020603050405020304" pitchFamily="18" charset="0"/>
              </a:rPr>
              <a:t> milyen értéket olvas X-b</a:t>
            </a:r>
            <a:r>
              <a:rPr lang="hu-HU" altLang="hu-HU" sz="1800" b="1">
                <a:solidFill>
                  <a:schemeClr val="accent2"/>
                </a:solidFill>
                <a:latin typeface="Times New Roman" panose="02020603050405020304" pitchFamily="18" charset="0"/>
              </a:rPr>
              <a:t>ő</a:t>
            </a:r>
            <a:r>
              <a:rPr lang="hu-HU" altLang="hu-HU" sz="1800" b="1">
                <a:solidFill>
                  <a:schemeClr val="accent2"/>
                </a:solidFill>
                <a:latin typeface="Times New Roman" panose="02020603050405020304" pitchFamily="18" charset="0"/>
                <a:cs typeface="Times New Roman" panose="02020603050405020304" pitchFamily="18" charset="0"/>
              </a:rPr>
              <a:t>l, ez pedig befolyásolja T</a:t>
            </a:r>
            <a:r>
              <a:rPr lang="hu-HU" altLang="hu-HU" sz="1800" b="1" baseline="-30000">
                <a:solidFill>
                  <a:schemeClr val="accent2"/>
                </a:solidFill>
                <a:latin typeface="Times New Roman" panose="02020603050405020304" pitchFamily="18" charset="0"/>
                <a:cs typeface="Times New Roman" panose="02020603050405020304" pitchFamily="18" charset="0"/>
              </a:rPr>
              <a:t>i</a:t>
            </a:r>
            <a:r>
              <a:rPr lang="hu-HU" altLang="hu-HU" sz="1800" b="1">
                <a:solidFill>
                  <a:schemeClr val="accent2"/>
                </a:solidFill>
                <a:latin typeface="Times New Roman" panose="02020603050405020304" pitchFamily="18" charset="0"/>
                <a:cs typeface="Times New Roman" panose="02020603050405020304" pitchFamily="18" charset="0"/>
              </a:rPr>
              <a:t> m</a:t>
            </a:r>
            <a:r>
              <a:rPr lang="hu-HU" altLang="hu-HU" sz="1800" b="1">
                <a:solidFill>
                  <a:schemeClr val="accent2"/>
                </a:solidFill>
                <a:latin typeface="Times New Roman" panose="02020603050405020304" pitchFamily="18" charset="0"/>
              </a:rPr>
              <a:t>ű</a:t>
            </a:r>
            <a:r>
              <a:rPr lang="hu-HU" altLang="hu-HU" sz="1800" b="1">
                <a:solidFill>
                  <a:schemeClr val="accent2"/>
                </a:solidFill>
                <a:latin typeface="Times New Roman" panose="02020603050405020304" pitchFamily="18" charset="0"/>
                <a:cs typeface="Times New Roman" panose="02020603050405020304" pitchFamily="18" charset="0"/>
              </a:rPr>
              <a:t>ködését.</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3074" name="Rectangle 2">
            <a:extLst>
              <a:ext uri="{FF2B5EF4-FFF2-40B4-BE49-F238E27FC236}">
                <a16:creationId xmlns:a16="http://schemas.microsoft.com/office/drawing/2014/main" id="{CF5921E8-86F5-08FD-2927-950B9E178072}"/>
              </a:ext>
            </a:extLst>
          </p:cNvPr>
          <p:cNvSpPr>
            <a:spLocks noGrp="1" noChangeArrowheads="1"/>
          </p:cNvSpPr>
          <p:nvPr>
            <p:ph type="title"/>
          </p:nvPr>
        </p:nvSpPr>
        <p:spPr>
          <a:xfrm>
            <a:off x="565150" y="157163"/>
            <a:ext cx="7772400" cy="265112"/>
          </a:xfrm>
        </p:spPr>
        <p:txBody>
          <a:bodyPr/>
          <a:lstStyle/>
          <a:p>
            <a:r>
              <a:rPr lang="hu-HU" altLang="hu-HU" sz="2800" b="1">
                <a:solidFill>
                  <a:schemeClr val="accent2"/>
                </a:solidFill>
              </a:rPr>
              <a:t>Példa a részfák sorrendjének egyesítésére</a:t>
            </a:r>
          </a:p>
        </p:txBody>
      </p:sp>
      <p:sp>
        <p:nvSpPr>
          <p:cNvPr id="643075" name="Rectangle 3">
            <a:extLst>
              <a:ext uri="{FF2B5EF4-FFF2-40B4-BE49-F238E27FC236}">
                <a16:creationId xmlns:a16="http://schemas.microsoft.com/office/drawing/2014/main" id="{BC35AAC1-DB6B-FD42-4BD3-F55C96340E15}"/>
              </a:ext>
            </a:extLst>
          </p:cNvPr>
          <p:cNvSpPr>
            <a:spLocks noGrp="1" noChangeArrowheads="1"/>
          </p:cNvSpPr>
          <p:nvPr>
            <p:ph type="body" idx="1"/>
          </p:nvPr>
        </p:nvSpPr>
        <p:spPr>
          <a:xfrm>
            <a:off x="0" y="590550"/>
            <a:ext cx="9144000" cy="4381500"/>
          </a:xfrm>
        </p:spPr>
        <p:txBody>
          <a:bodyPr/>
          <a:lstStyle/>
          <a:p>
            <a:pPr>
              <a:lnSpc>
                <a:spcPct val="80000"/>
              </a:lnSpc>
            </a:pPr>
            <a:r>
              <a:rPr lang="hu-HU" altLang="hu-HU" sz="2000" b="1">
                <a:solidFill>
                  <a:srgbClr val="000000"/>
                </a:solidFill>
                <a:cs typeface="Times New Roman" panose="02020603050405020304" pitchFamily="18" charset="0"/>
              </a:rPr>
              <a:t>Legyen </a:t>
            </a:r>
            <a:r>
              <a:rPr lang="hu-HU" altLang="hu-HU" sz="2000"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000"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b="1">
                <a:solidFill>
                  <a:schemeClr val="accent2"/>
                </a:solidFill>
                <a:cs typeface="Times New Roman" panose="02020603050405020304" pitchFamily="18" charset="0"/>
              </a:rPr>
              <a:t>, </a:t>
            </a:r>
            <a:r>
              <a:rPr lang="hu-HU" altLang="hu-HU" sz="2000" b="1">
                <a:solidFill>
                  <a:schemeClr val="accent2"/>
                </a:solidFill>
                <a:latin typeface="Courier New" panose="02070309020205020404" pitchFamily="49" charset="0"/>
                <a:cs typeface="Times New Roman" panose="02020603050405020304" pitchFamily="18" charset="0"/>
              </a:rPr>
              <a:t>T</a:t>
            </a:r>
            <a:r>
              <a:rPr lang="hu-HU" altLang="hu-HU" sz="2000" b="1" baseline="-30000">
                <a:solidFill>
                  <a:schemeClr val="accent2"/>
                </a:solidFill>
                <a:latin typeface="Courier New" panose="02070309020205020404" pitchFamily="49" charset="0"/>
                <a:cs typeface="Times New Roman" panose="02020603050405020304" pitchFamily="18" charset="0"/>
              </a:rPr>
              <a:t>2</a:t>
            </a:r>
            <a:r>
              <a:rPr lang="hu-HU" altLang="hu-HU" sz="2000" b="1">
                <a:solidFill>
                  <a:schemeClr val="accent2"/>
                </a:solidFill>
                <a:cs typeface="Times New Roman" panose="02020603050405020304" pitchFamily="18" charset="0"/>
              </a:rPr>
              <a:t>, …, </a:t>
            </a:r>
            <a:r>
              <a:rPr lang="hu-HU" altLang="hu-HU" sz="2000" b="1">
                <a:solidFill>
                  <a:schemeClr val="accent2"/>
                </a:solidFill>
                <a:latin typeface="Courier New" panose="02070309020205020404" pitchFamily="49" charset="0"/>
                <a:cs typeface="Times New Roman" panose="02020603050405020304" pitchFamily="18" charset="0"/>
              </a:rPr>
              <a:t>T</a:t>
            </a:r>
            <a:r>
              <a:rPr lang="hu-HU" altLang="hu-HU" sz="2000" b="1" baseline="-30000">
                <a:solidFill>
                  <a:schemeClr val="accent2"/>
                </a:solidFill>
                <a:latin typeface="Courier New" panose="02070309020205020404" pitchFamily="49" charset="0"/>
                <a:cs typeface="Times New Roman" panose="02020603050405020304" pitchFamily="18" charset="0"/>
              </a:rPr>
              <a:t>10</a:t>
            </a:r>
            <a:r>
              <a:rPr lang="hu-HU" altLang="hu-HU" sz="2000" b="1">
                <a:solidFill>
                  <a:srgbClr val="000000"/>
                </a:solidFill>
                <a:cs typeface="Times New Roman" panose="02020603050405020304" pitchFamily="18" charset="0"/>
              </a:rPr>
              <a:t> </a:t>
            </a:r>
            <a:r>
              <a:rPr lang="hu-HU" altLang="hu-HU" sz="2000" b="1">
                <a:solidFill>
                  <a:schemeClr val="accent2"/>
                </a:solidFill>
                <a:cs typeface="Times New Roman" panose="02020603050405020304" pitchFamily="18" charset="0"/>
              </a:rPr>
              <a:t>10</a:t>
            </a:r>
            <a:r>
              <a:rPr lang="hu-HU" altLang="hu-HU" sz="2000" b="1">
                <a:solidFill>
                  <a:srgbClr val="000000"/>
                </a:solidFill>
                <a:cs typeface="Times New Roman" panose="02020603050405020304" pitchFamily="18" charset="0"/>
              </a:rPr>
              <a:t> darab tranzakció, és ezekből </a:t>
            </a:r>
            <a:r>
              <a:rPr lang="hu-HU" altLang="hu-HU" sz="2000" b="1">
                <a:solidFill>
                  <a:srgbClr val="CC00CC"/>
                </a:solidFill>
                <a:latin typeface="Courier New" panose="02070309020205020404" pitchFamily="49" charset="0"/>
                <a:cs typeface="Times New Roman" panose="02020603050405020304" pitchFamily="18" charset="0"/>
              </a:rPr>
              <a:t>T</a:t>
            </a:r>
            <a:r>
              <a:rPr lang="hu-HU" altLang="hu-HU" sz="2000" b="1" baseline="-30000">
                <a:solidFill>
                  <a:srgbClr val="CC00CC"/>
                </a:solidFill>
                <a:latin typeface="Courier New" panose="02070309020205020404" pitchFamily="49" charset="0"/>
                <a:cs typeface="Times New Roman" panose="02020603050405020304" pitchFamily="18" charset="0"/>
              </a:rPr>
              <a:t>1</a:t>
            </a:r>
            <a:r>
              <a:rPr lang="hu-HU" altLang="hu-HU" sz="2000" b="1">
                <a:solidFill>
                  <a:srgbClr val="CC00CC"/>
                </a:solidFill>
                <a:cs typeface="Times New Roman" panose="02020603050405020304" pitchFamily="18" charset="0"/>
              </a:rPr>
              <a:t>, </a:t>
            </a:r>
            <a:r>
              <a:rPr lang="hu-HU" altLang="hu-HU" sz="2000" b="1">
                <a:solidFill>
                  <a:srgbClr val="CC00CC"/>
                </a:solidFill>
                <a:latin typeface="Courier New" panose="02070309020205020404" pitchFamily="49" charset="0"/>
                <a:cs typeface="Times New Roman" panose="02020603050405020304" pitchFamily="18" charset="0"/>
              </a:rPr>
              <a:t>T</a:t>
            </a:r>
            <a:r>
              <a:rPr lang="hu-HU" altLang="hu-HU" sz="2000" b="1" baseline="-30000">
                <a:solidFill>
                  <a:srgbClr val="CC00CC"/>
                </a:solidFill>
                <a:latin typeface="Courier New" panose="02070309020205020404" pitchFamily="49" charset="0"/>
                <a:cs typeface="Times New Roman" panose="02020603050405020304" pitchFamily="18" charset="0"/>
              </a:rPr>
              <a:t>2</a:t>
            </a:r>
            <a:r>
              <a:rPr lang="hu-HU" altLang="hu-HU" sz="2000" b="1">
                <a:solidFill>
                  <a:srgbClr val="CC00CC"/>
                </a:solidFill>
                <a:cs typeface="Times New Roman" panose="02020603050405020304" pitchFamily="18" charset="0"/>
              </a:rPr>
              <a:t> és </a:t>
            </a:r>
            <a:r>
              <a:rPr lang="hu-HU" altLang="hu-HU" sz="2000" b="1">
                <a:solidFill>
                  <a:srgbClr val="CC00CC"/>
                </a:solidFill>
                <a:latin typeface="Courier New" panose="02070309020205020404" pitchFamily="49" charset="0"/>
                <a:cs typeface="Times New Roman" panose="02020603050405020304" pitchFamily="18" charset="0"/>
              </a:rPr>
              <a:t>T</a:t>
            </a:r>
            <a:r>
              <a:rPr lang="hu-HU" altLang="hu-HU" sz="2000" b="1" baseline="-30000">
                <a:solidFill>
                  <a:srgbClr val="CC00CC"/>
                </a:solidFill>
                <a:latin typeface="Courier New" panose="02070309020205020404" pitchFamily="49" charset="0"/>
                <a:cs typeface="Times New Roman" panose="02020603050405020304" pitchFamily="18" charset="0"/>
              </a:rPr>
              <a:t>3</a:t>
            </a:r>
            <a:r>
              <a:rPr lang="hu-HU" altLang="hu-HU" sz="2000" b="1">
                <a:solidFill>
                  <a:srgbClr val="000000"/>
                </a:solidFill>
                <a:cs typeface="Times New Roman" panose="02020603050405020304" pitchFamily="18" charset="0"/>
              </a:rPr>
              <a:t> ugyanebben a sorrendben zárolja a gyökeret. </a:t>
            </a:r>
            <a:endParaRPr lang="hu-HU" altLang="hu-HU" sz="2000" b="1">
              <a:solidFill>
                <a:srgbClr val="000000"/>
              </a:solidFill>
            </a:endParaRPr>
          </a:p>
          <a:p>
            <a:pPr>
              <a:lnSpc>
                <a:spcPct val="80000"/>
              </a:lnSpc>
            </a:pPr>
            <a:endParaRPr lang="hu-HU" altLang="hu-HU" sz="2000" b="1">
              <a:solidFill>
                <a:srgbClr val="000000"/>
              </a:solidFill>
            </a:endParaRPr>
          </a:p>
          <a:p>
            <a:pPr>
              <a:lnSpc>
                <a:spcPct val="80000"/>
              </a:lnSpc>
            </a:pPr>
            <a:r>
              <a:rPr lang="hu-HU" altLang="hu-HU" sz="2000" b="1">
                <a:solidFill>
                  <a:srgbClr val="000000"/>
                </a:solidFill>
                <a:cs typeface="Times New Roman" panose="02020603050405020304" pitchFamily="18" charset="0"/>
              </a:rPr>
              <a:t>Tegyük fel, hogy </a:t>
            </a:r>
            <a:r>
              <a:rPr lang="hu-HU" altLang="hu-HU" sz="2000" b="1">
                <a:solidFill>
                  <a:schemeClr val="accent2"/>
                </a:solidFill>
                <a:cs typeface="Times New Roman" panose="02020603050405020304" pitchFamily="18" charset="0"/>
              </a:rPr>
              <a:t>a gyökérnek van két gyereke</a:t>
            </a:r>
            <a:r>
              <a:rPr lang="hu-HU" altLang="hu-HU" sz="2000" b="1">
                <a:solidFill>
                  <a:srgbClr val="000000"/>
                </a:solidFill>
                <a:cs typeface="Times New Roman" panose="02020603050405020304" pitchFamily="18" charset="0"/>
              </a:rPr>
              <a:t>, az </a:t>
            </a:r>
            <a:r>
              <a:rPr lang="hu-HU" altLang="hu-HU" sz="2000" b="1">
                <a:solidFill>
                  <a:srgbClr val="FF0000"/>
                </a:solidFill>
                <a:cs typeface="Times New Roman" panose="02020603050405020304" pitchFamily="18" charset="0"/>
              </a:rPr>
              <a:t>els</a:t>
            </a:r>
            <a:r>
              <a:rPr lang="hu-HU" altLang="hu-HU" sz="2000" b="1">
                <a:solidFill>
                  <a:srgbClr val="FF0000"/>
                </a:solidFill>
              </a:rPr>
              <a:t>ő</a:t>
            </a:r>
            <a:r>
              <a:rPr lang="hu-HU" altLang="hu-HU" sz="2000" b="1">
                <a:solidFill>
                  <a:srgbClr val="FF0000"/>
                </a:solidFill>
                <a:cs typeface="Times New Roman" panose="02020603050405020304" pitchFamily="18" charset="0"/>
              </a:rPr>
              <a:t>t </a:t>
            </a:r>
            <a:r>
              <a:rPr lang="hu-HU" altLang="hu-HU" sz="2000" b="1">
                <a:solidFill>
                  <a:srgbClr val="FF0000"/>
                </a:solidFill>
                <a:latin typeface="Courier New" panose="02070309020205020404" pitchFamily="49" charset="0"/>
                <a:cs typeface="Times New Roman" panose="02020603050405020304" pitchFamily="18" charset="0"/>
              </a:rPr>
              <a:t>T</a:t>
            </a:r>
            <a:r>
              <a:rPr lang="hu-HU" altLang="hu-HU" sz="2000" b="1" baseline="-30000">
                <a:solidFill>
                  <a:srgbClr val="FF0000"/>
                </a:solidFill>
                <a:latin typeface="Courier New" panose="02070309020205020404" pitchFamily="49" charset="0"/>
                <a:cs typeface="Times New Roman" panose="02020603050405020304" pitchFamily="18" charset="0"/>
              </a:rPr>
              <a:t>1</a:t>
            </a:r>
            <a:r>
              <a:rPr lang="hu-HU" altLang="hu-HU" sz="2000" b="1">
                <a:solidFill>
                  <a:srgbClr val="FF0000"/>
                </a:solidFill>
                <a:cs typeface="Times New Roman" panose="02020603050405020304" pitchFamily="18" charset="0"/>
              </a:rPr>
              <a:t>-t</a:t>
            </a:r>
            <a:r>
              <a:rPr lang="hu-HU" altLang="hu-HU" sz="2000" b="1">
                <a:solidFill>
                  <a:srgbClr val="FF0000"/>
                </a:solidFill>
              </a:rPr>
              <a:t>ő</a:t>
            </a:r>
            <a:r>
              <a:rPr lang="hu-HU" altLang="hu-HU" sz="2000" b="1">
                <a:solidFill>
                  <a:srgbClr val="FF0000"/>
                </a:solidFill>
                <a:cs typeface="Times New Roman" panose="02020603050405020304" pitchFamily="18" charset="0"/>
              </a:rPr>
              <a:t>l </a:t>
            </a:r>
            <a:r>
              <a:rPr lang="hu-HU" altLang="hu-HU" sz="2000" b="1">
                <a:solidFill>
                  <a:srgbClr val="FF0000"/>
                </a:solidFill>
                <a:latin typeface="Courier New" panose="02070309020205020404" pitchFamily="49" charset="0"/>
                <a:cs typeface="Times New Roman" panose="02020603050405020304" pitchFamily="18" charset="0"/>
              </a:rPr>
              <a:t>T</a:t>
            </a:r>
            <a:r>
              <a:rPr lang="hu-HU" altLang="hu-HU" sz="2000" b="1" baseline="-30000">
                <a:solidFill>
                  <a:srgbClr val="FF0000"/>
                </a:solidFill>
                <a:latin typeface="Courier New" panose="02070309020205020404" pitchFamily="49" charset="0"/>
                <a:cs typeface="Times New Roman" panose="02020603050405020304" pitchFamily="18" charset="0"/>
              </a:rPr>
              <a:t>7</a:t>
            </a:r>
            <a:r>
              <a:rPr lang="hu-HU" altLang="hu-HU" sz="2000" b="1">
                <a:solidFill>
                  <a:srgbClr val="FF0000"/>
                </a:solidFill>
                <a:cs typeface="Times New Roman" panose="02020603050405020304" pitchFamily="18" charset="0"/>
              </a:rPr>
              <a:t>-ig</a:t>
            </a:r>
            <a:r>
              <a:rPr lang="hu-HU" altLang="hu-HU" sz="2000" b="1">
                <a:solidFill>
                  <a:srgbClr val="000000"/>
                </a:solidFill>
                <a:cs typeface="Times New Roman" panose="02020603050405020304" pitchFamily="18" charset="0"/>
              </a:rPr>
              <a:t> </a:t>
            </a:r>
            <a:r>
              <a:rPr lang="hu-HU" altLang="hu-HU" sz="2000" b="1">
                <a:solidFill>
                  <a:srgbClr val="FF0000"/>
                </a:solidFill>
                <a:cs typeface="Times New Roman" panose="02020603050405020304" pitchFamily="18" charset="0"/>
              </a:rPr>
              <a:t>zárolják</a:t>
            </a:r>
            <a:r>
              <a:rPr lang="hu-HU" altLang="hu-HU" sz="2000" b="1">
                <a:solidFill>
                  <a:srgbClr val="000000"/>
                </a:solidFill>
                <a:cs typeface="Times New Roman" panose="02020603050405020304" pitchFamily="18" charset="0"/>
              </a:rPr>
              <a:t> a tranzakciók, a </a:t>
            </a:r>
            <a:r>
              <a:rPr lang="hu-HU" altLang="hu-HU" sz="2000" b="1">
                <a:solidFill>
                  <a:srgbClr val="008000"/>
                </a:solidFill>
                <a:cs typeface="Times New Roman" panose="02020603050405020304" pitchFamily="18" charset="0"/>
              </a:rPr>
              <a:t>másikat pedig </a:t>
            </a:r>
            <a:r>
              <a:rPr lang="hu-HU" altLang="hu-HU" sz="2000" b="1">
                <a:solidFill>
                  <a:srgbClr val="008000"/>
                </a:solidFill>
                <a:latin typeface="Courier New" panose="02070309020205020404" pitchFamily="49" charset="0"/>
                <a:cs typeface="Times New Roman" panose="02020603050405020304" pitchFamily="18" charset="0"/>
              </a:rPr>
              <a:t>T</a:t>
            </a:r>
            <a:r>
              <a:rPr lang="hu-HU" altLang="hu-HU" sz="2000" b="1" baseline="-30000">
                <a:solidFill>
                  <a:srgbClr val="008000"/>
                </a:solidFill>
                <a:latin typeface="Courier New" panose="02070309020205020404" pitchFamily="49" charset="0"/>
                <a:cs typeface="Times New Roman" panose="02020603050405020304" pitchFamily="18" charset="0"/>
              </a:rPr>
              <a:t>2</a:t>
            </a:r>
            <a:r>
              <a:rPr lang="hu-HU" altLang="hu-HU" sz="2000" b="1">
                <a:solidFill>
                  <a:srgbClr val="008000"/>
                </a:solidFill>
                <a:cs typeface="Times New Roman" panose="02020603050405020304" pitchFamily="18" charset="0"/>
              </a:rPr>
              <a:t>, </a:t>
            </a:r>
            <a:r>
              <a:rPr lang="hu-HU" altLang="hu-HU" sz="2000" b="1">
                <a:solidFill>
                  <a:srgbClr val="008000"/>
                </a:solidFill>
                <a:latin typeface="Courier New" panose="02070309020205020404" pitchFamily="49" charset="0"/>
                <a:cs typeface="Times New Roman" panose="02020603050405020304" pitchFamily="18" charset="0"/>
              </a:rPr>
              <a:t>T</a:t>
            </a:r>
            <a:r>
              <a:rPr lang="hu-HU" altLang="hu-HU" sz="2000" b="1" baseline="-30000">
                <a:solidFill>
                  <a:srgbClr val="008000"/>
                </a:solidFill>
                <a:latin typeface="Courier New" panose="02070309020205020404" pitchFamily="49" charset="0"/>
                <a:cs typeface="Times New Roman" panose="02020603050405020304" pitchFamily="18" charset="0"/>
              </a:rPr>
              <a:t>3</a:t>
            </a:r>
            <a:r>
              <a:rPr lang="hu-HU" altLang="hu-HU" sz="2000" b="1">
                <a:solidFill>
                  <a:srgbClr val="008000"/>
                </a:solidFill>
                <a:cs typeface="Times New Roman" panose="02020603050405020304" pitchFamily="18" charset="0"/>
              </a:rPr>
              <a:t>, </a:t>
            </a:r>
            <a:r>
              <a:rPr lang="hu-HU" altLang="hu-HU" sz="2000" b="1">
                <a:solidFill>
                  <a:srgbClr val="008000"/>
                </a:solidFill>
                <a:latin typeface="Courier New" panose="02070309020205020404" pitchFamily="49" charset="0"/>
                <a:cs typeface="Times New Roman" panose="02020603050405020304" pitchFamily="18" charset="0"/>
              </a:rPr>
              <a:t>T</a:t>
            </a:r>
            <a:r>
              <a:rPr lang="hu-HU" altLang="hu-HU" sz="2000" b="1" baseline="-30000">
                <a:solidFill>
                  <a:srgbClr val="008000"/>
                </a:solidFill>
                <a:latin typeface="Courier New" panose="02070309020205020404" pitchFamily="49" charset="0"/>
                <a:cs typeface="Times New Roman" panose="02020603050405020304" pitchFamily="18" charset="0"/>
              </a:rPr>
              <a:t>8</a:t>
            </a:r>
            <a:r>
              <a:rPr lang="hu-HU" altLang="hu-HU" sz="2000" b="1">
                <a:solidFill>
                  <a:srgbClr val="008000"/>
                </a:solidFill>
                <a:cs typeface="Times New Roman" panose="02020603050405020304" pitchFamily="18" charset="0"/>
              </a:rPr>
              <a:t>, </a:t>
            </a:r>
            <a:r>
              <a:rPr lang="hu-HU" altLang="hu-HU" sz="2000" b="1">
                <a:solidFill>
                  <a:srgbClr val="008000"/>
                </a:solidFill>
                <a:latin typeface="Courier New" panose="02070309020205020404" pitchFamily="49" charset="0"/>
                <a:cs typeface="Times New Roman" panose="02020603050405020304" pitchFamily="18" charset="0"/>
              </a:rPr>
              <a:t>T</a:t>
            </a:r>
            <a:r>
              <a:rPr lang="hu-HU" altLang="hu-HU" sz="2000" b="1" baseline="-30000">
                <a:solidFill>
                  <a:srgbClr val="008000"/>
                </a:solidFill>
                <a:latin typeface="Courier New" panose="02070309020205020404" pitchFamily="49" charset="0"/>
                <a:cs typeface="Times New Roman" panose="02020603050405020304" pitchFamily="18" charset="0"/>
              </a:rPr>
              <a:t>9</a:t>
            </a:r>
            <a:r>
              <a:rPr lang="hu-HU" altLang="hu-HU" sz="2000" b="1">
                <a:solidFill>
                  <a:srgbClr val="008000"/>
                </a:solidFill>
                <a:cs typeface="Times New Roman" panose="02020603050405020304" pitchFamily="18" charset="0"/>
              </a:rPr>
              <a:t> és </a:t>
            </a:r>
            <a:r>
              <a:rPr lang="hu-HU" altLang="hu-HU" sz="2000" b="1">
                <a:solidFill>
                  <a:srgbClr val="008000"/>
                </a:solidFill>
                <a:latin typeface="Courier New" panose="02070309020205020404" pitchFamily="49" charset="0"/>
                <a:cs typeface="Times New Roman" panose="02020603050405020304" pitchFamily="18" charset="0"/>
              </a:rPr>
              <a:t>T</a:t>
            </a:r>
            <a:r>
              <a:rPr lang="hu-HU" altLang="hu-HU" sz="2000" b="1" baseline="-30000">
                <a:solidFill>
                  <a:srgbClr val="008000"/>
                </a:solidFill>
                <a:latin typeface="Courier New" panose="02070309020205020404" pitchFamily="49" charset="0"/>
                <a:cs typeface="Times New Roman" panose="02020603050405020304" pitchFamily="18" charset="0"/>
              </a:rPr>
              <a:t>10</a:t>
            </a:r>
            <a:r>
              <a:rPr lang="hu-HU" altLang="hu-HU" sz="2000" b="1">
                <a:solidFill>
                  <a:srgbClr val="008000"/>
                </a:solidFill>
                <a:cs typeface="Times New Roman" panose="02020603050405020304" pitchFamily="18" charset="0"/>
              </a:rPr>
              <a:t> zárolja</a:t>
            </a:r>
            <a:r>
              <a:rPr lang="hu-HU" altLang="hu-HU" sz="2000" b="1">
                <a:solidFill>
                  <a:srgbClr val="000000"/>
                </a:solidFill>
                <a:cs typeface="Times New Roman" panose="02020603050405020304" pitchFamily="18" charset="0"/>
              </a:rPr>
              <a:t>.</a:t>
            </a:r>
            <a:endParaRPr lang="hu-HU" altLang="hu-HU" sz="2000" b="1">
              <a:solidFill>
                <a:srgbClr val="000000"/>
              </a:solidFill>
            </a:endParaRPr>
          </a:p>
          <a:p>
            <a:pPr>
              <a:lnSpc>
                <a:spcPct val="80000"/>
              </a:lnSpc>
            </a:pPr>
            <a:endParaRPr lang="hu-HU" altLang="hu-HU" sz="2000" b="1">
              <a:solidFill>
                <a:srgbClr val="000000"/>
              </a:solidFill>
            </a:endParaRPr>
          </a:p>
          <a:p>
            <a:pPr>
              <a:lnSpc>
                <a:spcPct val="80000"/>
              </a:lnSpc>
            </a:pPr>
            <a:r>
              <a:rPr lang="hu-HU" altLang="hu-HU" sz="2000" b="1">
                <a:solidFill>
                  <a:srgbClr val="000000"/>
                </a:solidFill>
                <a:cs typeface="Times New Roman" panose="02020603050405020304" pitchFamily="18" charset="0"/>
              </a:rPr>
              <a:t>Legyen az els</a:t>
            </a:r>
            <a:r>
              <a:rPr lang="hu-HU" altLang="hu-HU" sz="2000" b="1">
                <a:solidFill>
                  <a:srgbClr val="000000"/>
                </a:solidFill>
              </a:rPr>
              <a:t>ő</a:t>
            </a:r>
            <a:r>
              <a:rPr lang="hu-HU" altLang="hu-HU" sz="2000" b="1">
                <a:solidFill>
                  <a:srgbClr val="000000"/>
                </a:solidFill>
                <a:cs typeface="Times New Roman" panose="02020603050405020304" pitchFamily="18" charset="0"/>
              </a:rPr>
              <a:t> részfához a soros sorrend </a:t>
            </a:r>
            <a:r>
              <a:rPr lang="hu-HU" altLang="hu-HU" sz="2000" b="1">
                <a:solidFill>
                  <a:srgbClr val="FF0000"/>
                </a:solidFill>
                <a:cs typeface="Times New Roman" panose="02020603050405020304" pitchFamily="18" charset="0"/>
              </a:rPr>
              <a:t>(</a:t>
            </a:r>
            <a:r>
              <a:rPr lang="hu-HU" altLang="hu-HU" sz="2000" b="1">
                <a:solidFill>
                  <a:srgbClr val="FF0000"/>
                </a:solidFill>
                <a:latin typeface="Courier New" panose="02070309020205020404" pitchFamily="49" charset="0"/>
                <a:cs typeface="Times New Roman" panose="02020603050405020304" pitchFamily="18" charset="0"/>
              </a:rPr>
              <a:t>T</a:t>
            </a:r>
            <a:r>
              <a:rPr lang="hu-HU" altLang="hu-HU" sz="2000" b="1" baseline="-30000">
                <a:solidFill>
                  <a:srgbClr val="FF0000"/>
                </a:solidFill>
                <a:latin typeface="Courier New" panose="02070309020205020404" pitchFamily="49" charset="0"/>
                <a:cs typeface="Times New Roman" panose="02020603050405020304" pitchFamily="18" charset="0"/>
              </a:rPr>
              <a:t>4</a:t>
            </a:r>
            <a:r>
              <a:rPr lang="hu-HU" altLang="hu-HU" sz="2000" b="1">
                <a:solidFill>
                  <a:srgbClr val="FF0000"/>
                </a:solidFill>
                <a:cs typeface="Times New Roman" panose="02020603050405020304" pitchFamily="18" charset="0"/>
              </a:rPr>
              <a:t>, </a:t>
            </a:r>
            <a:r>
              <a:rPr lang="hu-HU" altLang="hu-HU" sz="2000" b="1">
                <a:solidFill>
                  <a:srgbClr val="CC00CC"/>
                </a:solidFill>
                <a:latin typeface="Courier New" panose="02070309020205020404" pitchFamily="49" charset="0"/>
                <a:cs typeface="Times New Roman" panose="02020603050405020304" pitchFamily="18" charset="0"/>
              </a:rPr>
              <a:t>T</a:t>
            </a:r>
            <a:r>
              <a:rPr lang="hu-HU" altLang="hu-HU" sz="2000" b="1" baseline="-30000">
                <a:solidFill>
                  <a:srgbClr val="CC00CC"/>
                </a:solidFill>
                <a:latin typeface="Courier New" panose="02070309020205020404" pitchFamily="49" charset="0"/>
                <a:cs typeface="Times New Roman" panose="02020603050405020304" pitchFamily="18" charset="0"/>
              </a:rPr>
              <a:t>1</a:t>
            </a:r>
            <a:r>
              <a:rPr lang="hu-HU" altLang="hu-HU" sz="2000" b="1">
                <a:solidFill>
                  <a:srgbClr val="FF0000"/>
                </a:solidFill>
                <a:cs typeface="Times New Roman" panose="02020603050405020304" pitchFamily="18" charset="0"/>
              </a:rPr>
              <a:t>, </a:t>
            </a:r>
            <a:r>
              <a:rPr lang="hu-HU" altLang="hu-HU" sz="2000" b="1">
                <a:solidFill>
                  <a:srgbClr val="FF0000"/>
                </a:solidFill>
                <a:latin typeface="Courier New" panose="02070309020205020404" pitchFamily="49" charset="0"/>
                <a:cs typeface="Times New Roman" panose="02020603050405020304" pitchFamily="18" charset="0"/>
              </a:rPr>
              <a:t>T</a:t>
            </a:r>
            <a:r>
              <a:rPr lang="hu-HU" altLang="hu-HU" sz="2000" b="1" baseline="-30000">
                <a:solidFill>
                  <a:srgbClr val="FF0000"/>
                </a:solidFill>
                <a:latin typeface="Courier New" panose="02070309020205020404" pitchFamily="49" charset="0"/>
                <a:cs typeface="Times New Roman" panose="02020603050405020304" pitchFamily="18" charset="0"/>
              </a:rPr>
              <a:t>5</a:t>
            </a:r>
            <a:r>
              <a:rPr lang="hu-HU" altLang="hu-HU" sz="2000" b="1">
                <a:solidFill>
                  <a:srgbClr val="FF0000"/>
                </a:solidFill>
                <a:cs typeface="Times New Roman" panose="02020603050405020304" pitchFamily="18" charset="0"/>
              </a:rPr>
              <a:t>, </a:t>
            </a:r>
            <a:r>
              <a:rPr lang="hu-HU" altLang="hu-HU" sz="2000" b="1">
                <a:solidFill>
                  <a:srgbClr val="CC00CC"/>
                </a:solidFill>
                <a:latin typeface="Courier New" panose="02070309020205020404" pitchFamily="49" charset="0"/>
                <a:cs typeface="Times New Roman" panose="02020603050405020304" pitchFamily="18" charset="0"/>
              </a:rPr>
              <a:t>T</a:t>
            </a:r>
            <a:r>
              <a:rPr lang="hu-HU" altLang="hu-HU" sz="2000" b="1" baseline="-30000">
                <a:solidFill>
                  <a:srgbClr val="CC00CC"/>
                </a:solidFill>
                <a:latin typeface="Courier New" panose="02070309020205020404" pitchFamily="49" charset="0"/>
                <a:cs typeface="Times New Roman" panose="02020603050405020304" pitchFamily="18" charset="0"/>
              </a:rPr>
              <a:t>2</a:t>
            </a:r>
            <a:r>
              <a:rPr lang="hu-HU" altLang="hu-HU" sz="2000" b="1">
                <a:solidFill>
                  <a:srgbClr val="FF0000"/>
                </a:solidFill>
                <a:cs typeface="Times New Roman" panose="02020603050405020304" pitchFamily="18" charset="0"/>
              </a:rPr>
              <a:t>, </a:t>
            </a:r>
            <a:r>
              <a:rPr lang="hu-HU" altLang="hu-HU" sz="2000" b="1">
                <a:solidFill>
                  <a:srgbClr val="FF0000"/>
                </a:solidFill>
                <a:latin typeface="Courier New" panose="02070309020205020404" pitchFamily="49" charset="0"/>
                <a:cs typeface="Times New Roman" panose="02020603050405020304" pitchFamily="18" charset="0"/>
              </a:rPr>
              <a:t>T</a:t>
            </a:r>
            <a:r>
              <a:rPr lang="hu-HU" altLang="hu-HU" sz="2000" b="1" baseline="-30000">
                <a:solidFill>
                  <a:srgbClr val="FF0000"/>
                </a:solidFill>
                <a:latin typeface="Courier New" panose="02070309020205020404" pitchFamily="49" charset="0"/>
                <a:cs typeface="Times New Roman" panose="02020603050405020304" pitchFamily="18" charset="0"/>
              </a:rPr>
              <a:t>6</a:t>
            </a:r>
            <a:r>
              <a:rPr lang="hu-HU" altLang="hu-HU" sz="2000" b="1">
                <a:solidFill>
                  <a:srgbClr val="FF0000"/>
                </a:solidFill>
                <a:cs typeface="Times New Roman" panose="02020603050405020304" pitchFamily="18" charset="0"/>
              </a:rPr>
              <a:t>, </a:t>
            </a:r>
            <a:r>
              <a:rPr lang="hu-HU" altLang="hu-HU" sz="2000" b="1">
                <a:solidFill>
                  <a:srgbClr val="CC00CC"/>
                </a:solidFill>
                <a:latin typeface="Courier New" panose="02070309020205020404" pitchFamily="49" charset="0"/>
                <a:cs typeface="Times New Roman" panose="02020603050405020304" pitchFamily="18" charset="0"/>
              </a:rPr>
              <a:t>T</a:t>
            </a:r>
            <a:r>
              <a:rPr lang="hu-HU" altLang="hu-HU" sz="2000" b="1" baseline="-30000">
                <a:solidFill>
                  <a:srgbClr val="CC00CC"/>
                </a:solidFill>
                <a:latin typeface="Courier New" panose="02070309020205020404" pitchFamily="49" charset="0"/>
                <a:cs typeface="Times New Roman" panose="02020603050405020304" pitchFamily="18" charset="0"/>
              </a:rPr>
              <a:t>3</a:t>
            </a:r>
            <a:r>
              <a:rPr lang="hu-HU" altLang="hu-HU" sz="2000" b="1">
                <a:solidFill>
                  <a:srgbClr val="FF0000"/>
                </a:solidFill>
                <a:cs typeface="Times New Roman" panose="02020603050405020304" pitchFamily="18" charset="0"/>
              </a:rPr>
              <a:t>, </a:t>
            </a:r>
            <a:r>
              <a:rPr lang="hu-HU" altLang="hu-HU" sz="2000" b="1">
                <a:solidFill>
                  <a:srgbClr val="FF0000"/>
                </a:solidFill>
                <a:latin typeface="Courier New" panose="02070309020205020404" pitchFamily="49" charset="0"/>
                <a:cs typeface="Times New Roman" panose="02020603050405020304" pitchFamily="18" charset="0"/>
              </a:rPr>
              <a:t>T</a:t>
            </a:r>
            <a:r>
              <a:rPr lang="hu-HU" altLang="hu-HU" sz="2000" b="1" baseline="-30000">
                <a:solidFill>
                  <a:srgbClr val="FF0000"/>
                </a:solidFill>
                <a:latin typeface="Courier New" panose="02070309020205020404" pitchFamily="49" charset="0"/>
                <a:cs typeface="Times New Roman" panose="02020603050405020304" pitchFamily="18" charset="0"/>
              </a:rPr>
              <a:t>7</a:t>
            </a:r>
            <a:r>
              <a:rPr lang="hu-HU" altLang="hu-HU" sz="2000" b="1">
                <a:solidFill>
                  <a:srgbClr val="FF0000"/>
                </a:solidFill>
                <a:cs typeface="Times New Roman" panose="02020603050405020304" pitchFamily="18" charset="0"/>
              </a:rPr>
              <a:t>).</a:t>
            </a:r>
            <a:r>
              <a:rPr lang="hu-HU" altLang="hu-HU" sz="2000" b="1">
                <a:solidFill>
                  <a:srgbClr val="000000"/>
                </a:solidFill>
                <a:cs typeface="Times New Roman" panose="02020603050405020304" pitchFamily="18" charset="0"/>
              </a:rPr>
              <a:t> Ennek a sorrendnek </a:t>
            </a:r>
            <a:r>
              <a:rPr lang="hu-HU" altLang="hu-HU" sz="2000" b="1">
                <a:solidFill>
                  <a:srgbClr val="000000"/>
                </a:solidFill>
                <a:latin typeface="Courier New" panose="02070309020205020404" pitchFamily="49" charset="0"/>
                <a:cs typeface="Times New Roman" panose="02020603050405020304" pitchFamily="18" charset="0"/>
              </a:rPr>
              <a:t>T</a:t>
            </a:r>
            <a:r>
              <a:rPr lang="hu-HU" altLang="hu-HU" sz="2000" b="1" baseline="-30000">
                <a:solidFill>
                  <a:srgbClr val="000000"/>
                </a:solidFill>
                <a:latin typeface="Courier New" panose="02070309020205020404" pitchFamily="49" charset="0"/>
                <a:cs typeface="Times New Roman" panose="02020603050405020304" pitchFamily="18" charset="0"/>
              </a:rPr>
              <a:t>1</a:t>
            </a:r>
            <a:r>
              <a:rPr lang="hu-HU" altLang="hu-HU" sz="2000" b="1">
                <a:solidFill>
                  <a:srgbClr val="000000"/>
                </a:solidFill>
                <a:cs typeface="Times New Roman" panose="02020603050405020304" pitchFamily="18" charset="0"/>
              </a:rPr>
              <a:t>-et, </a:t>
            </a:r>
            <a:r>
              <a:rPr lang="hu-HU" altLang="hu-HU" sz="2000" b="1">
                <a:solidFill>
                  <a:srgbClr val="000000"/>
                </a:solidFill>
                <a:latin typeface="Courier New" panose="02070309020205020404" pitchFamily="49" charset="0"/>
                <a:cs typeface="Times New Roman" panose="02020603050405020304" pitchFamily="18" charset="0"/>
              </a:rPr>
              <a:t>T</a:t>
            </a:r>
            <a:r>
              <a:rPr lang="hu-HU" altLang="hu-HU" sz="2000" b="1" baseline="-30000">
                <a:solidFill>
                  <a:srgbClr val="000000"/>
                </a:solidFill>
                <a:latin typeface="Courier New" panose="02070309020205020404" pitchFamily="49" charset="0"/>
                <a:cs typeface="Times New Roman" panose="02020603050405020304" pitchFamily="18" charset="0"/>
              </a:rPr>
              <a:t>2</a:t>
            </a:r>
            <a:r>
              <a:rPr lang="hu-HU" altLang="hu-HU" sz="2000" b="1">
                <a:solidFill>
                  <a:srgbClr val="000000"/>
                </a:solidFill>
                <a:cs typeface="Times New Roman" panose="02020603050405020304" pitchFamily="18" charset="0"/>
              </a:rPr>
              <a:t>‑t és </a:t>
            </a:r>
            <a:r>
              <a:rPr lang="hu-HU" altLang="hu-HU" sz="2000" b="1">
                <a:solidFill>
                  <a:srgbClr val="000000"/>
                </a:solidFill>
                <a:latin typeface="Courier New" panose="02070309020205020404" pitchFamily="49" charset="0"/>
                <a:cs typeface="Times New Roman" panose="02020603050405020304" pitchFamily="18" charset="0"/>
              </a:rPr>
              <a:t>T</a:t>
            </a:r>
            <a:r>
              <a:rPr lang="hu-HU" altLang="hu-HU" sz="2000" b="1" baseline="-30000">
                <a:solidFill>
                  <a:srgbClr val="000000"/>
                </a:solidFill>
                <a:latin typeface="Courier New" panose="02070309020205020404" pitchFamily="49" charset="0"/>
                <a:cs typeface="Times New Roman" panose="02020603050405020304" pitchFamily="18" charset="0"/>
              </a:rPr>
              <a:t>3</a:t>
            </a:r>
            <a:r>
              <a:rPr lang="hu-HU" altLang="hu-HU" sz="2000" b="1">
                <a:solidFill>
                  <a:srgbClr val="000000"/>
                </a:solidFill>
                <a:cs typeface="Times New Roman" panose="02020603050405020304" pitchFamily="18" charset="0"/>
              </a:rPr>
              <a:t>-at ebben a sorrendben kell tartalmaznia. </a:t>
            </a:r>
            <a:endParaRPr lang="hu-HU" altLang="hu-HU" sz="2000" b="1">
              <a:solidFill>
                <a:srgbClr val="000000"/>
              </a:solidFill>
            </a:endParaRPr>
          </a:p>
          <a:p>
            <a:pPr>
              <a:lnSpc>
                <a:spcPct val="80000"/>
              </a:lnSpc>
            </a:pPr>
            <a:endParaRPr lang="hu-HU" altLang="hu-HU" sz="2000" b="1">
              <a:solidFill>
                <a:srgbClr val="000000"/>
              </a:solidFill>
            </a:endParaRPr>
          </a:p>
          <a:p>
            <a:pPr>
              <a:lnSpc>
                <a:spcPct val="80000"/>
              </a:lnSpc>
            </a:pPr>
            <a:r>
              <a:rPr lang="hu-HU" altLang="hu-HU" sz="2000" b="1">
                <a:solidFill>
                  <a:srgbClr val="000000"/>
                </a:solidFill>
                <a:cs typeface="Times New Roman" panose="02020603050405020304" pitchFamily="18" charset="0"/>
              </a:rPr>
              <a:t>A másik részfához tartozó soros sorrend legyen </a:t>
            </a:r>
            <a:r>
              <a:rPr lang="hu-HU" altLang="hu-HU" sz="2000" b="1">
                <a:solidFill>
                  <a:srgbClr val="008000"/>
                </a:solidFill>
                <a:cs typeface="Times New Roman" panose="02020603050405020304" pitchFamily="18" charset="0"/>
              </a:rPr>
              <a:t>(</a:t>
            </a:r>
            <a:r>
              <a:rPr lang="hu-HU" altLang="hu-HU" sz="2000" b="1">
                <a:solidFill>
                  <a:srgbClr val="008000"/>
                </a:solidFill>
                <a:latin typeface="Courier New" panose="02070309020205020404" pitchFamily="49" charset="0"/>
                <a:cs typeface="Times New Roman" panose="02020603050405020304" pitchFamily="18" charset="0"/>
              </a:rPr>
              <a:t>T</a:t>
            </a:r>
            <a:r>
              <a:rPr lang="hu-HU" altLang="hu-HU" sz="2000" b="1" baseline="-30000">
                <a:solidFill>
                  <a:srgbClr val="008000"/>
                </a:solidFill>
                <a:latin typeface="Courier New" panose="02070309020205020404" pitchFamily="49" charset="0"/>
                <a:cs typeface="Times New Roman" panose="02020603050405020304" pitchFamily="18" charset="0"/>
              </a:rPr>
              <a:t>8</a:t>
            </a:r>
            <a:r>
              <a:rPr lang="hu-HU" altLang="hu-HU" sz="2000" b="1">
                <a:solidFill>
                  <a:srgbClr val="008000"/>
                </a:solidFill>
                <a:cs typeface="Times New Roman" panose="02020603050405020304" pitchFamily="18" charset="0"/>
              </a:rPr>
              <a:t>, </a:t>
            </a:r>
            <a:r>
              <a:rPr lang="hu-HU" altLang="hu-HU" sz="2000" b="1">
                <a:solidFill>
                  <a:srgbClr val="CC00CC"/>
                </a:solidFill>
                <a:latin typeface="Courier New" panose="02070309020205020404" pitchFamily="49" charset="0"/>
                <a:cs typeface="Times New Roman" panose="02020603050405020304" pitchFamily="18" charset="0"/>
              </a:rPr>
              <a:t>T</a:t>
            </a:r>
            <a:r>
              <a:rPr lang="hu-HU" altLang="hu-HU" sz="2000" b="1" baseline="-30000">
                <a:solidFill>
                  <a:srgbClr val="CC00CC"/>
                </a:solidFill>
                <a:latin typeface="Courier New" panose="02070309020205020404" pitchFamily="49" charset="0"/>
                <a:cs typeface="Times New Roman" panose="02020603050405020304" pitchFamily="18" charset="0"/>
              </a:rPr>
              <a:t>2</a:t>
            </a:r>
            <a:r>
              <a:rPr lang="hu-HU" altLang="hu-HU" sz="2000" b="1">
                <a:solidFill>
                  <a:srgbClr val="008000"/>
                </a:solidFill>
                <a:cs typeface="Times New Roman" panose="02020603050405020304" pitchFamily="18" charset="0"/>
              </a:rPr>
              <a:t>, </a:t>
            </a:r>
            <a:r>
              <a:rPr lang="hu-HU" altLang="hu-HU" sz="2000" b="1">
                <a:solidFill>
                  <a:srgbClr val="008000"/>
                </a:solidFill>
                <a:latin typeface="Courier New" panose="02070309020205020404" pitchFamily="49" charset="0"/>
                <a:cs typeface="Times New Roman" panose="02020603050405020304" pitchFamily="18" charset="0"/>
              </a:rPr>
              <a:t>T</a:t>
            </a:r>
            <a:r>
              <a:rPr lang="hu-HU" altLang="hu-HU" sz="2000" b="1" baseline="-30000">
                <a:solidFill>
                  <a:srgbClr val="008000"/>
                </a:solidFill>
                <a:latin typeface="Courier New" panose="02070309020205020404" pitchFamily="49" charset="0"/>
                <a:cs typeface="Times New Roman" panose="02020603050405020304" pitchFamily="18" charset="0"/>
              </a:rPr>
              <a:t>9</a:t>
            </a:r>
            <a:r>
              <a:rPr lang="hu-HU" altLang="hu-HU" sz="2000" b="1">
                <a:solidFill>
                  <a:srgbClr val="008000"/>
                </a:solidFill>
                <a:cs typeface="Times New Roman" panose="02020603050405020304" pitchFamily="18" charset="0"/>
              </a:rPr>
              <a:t>, </a:t>
            </a:r>
            <a:r>
              <a:rPr lang="hu-HU" altLang="hu-HU" sz="2000" b="1">
                <a:solidFill>
                  <a:srgbClr val="008000"/>
                </a:solidFill>
                <a:latin typeface="Courier New" panose="02070309020205020404" pitchFamily="49" charset="0"/>
                <a:cs typeface="Times New Roman" panose="02020603050405020304" pitchFamily="18" charset="0"/>
              </a:rPr>
              <a:t>T</a:t>
            </a:r>
            <a:r>
              <a:rPr lang="hu-HU" altLang="hu-HU" sz="2000" b="1" baseline="-30000">
                <a:solidFill>
                  <a:srgbClr val="008000"/>
                </a:solidFill>
                <a:latin typeface="Courier New" panose="02070309020205020404" pitchFamily="49" charset="0"/>
                <a:cs typeface="Times New Roman" panose="02020603050405020304" pitchFamily="18" charset="0"/>
              </a:rPr>
              <a:t>10</a:t>
            </a:r>
            <a:r>
              <a:rPr lang="hu-HU" altLang="hu-HU" sz="2000" b="1">
                <a:solidFill>
                  <a:srgbClr val="008000"/>
                </a:solidFill>
                <a:cs typeface="Times New Roman" panose="02020603050405020304" pitchFamily="18" charset="0"/>
              </a:rPr>
              <a:t>, </a:t>
            </a:r>
            <a:r>
              <a:rPr lang="hu-HU" altLang="hu-HU" sz="2000" b="1">
                <a:solidFill>
                  <a:srgbClr val="CC00CC"/>
                </a:solidFill>
                <a:latin typeface="Courier New" panose="02070309020205020404" pitchFamily="49" charset="0"/>
                <a:cs typeface="Times New Roman" panose="02020603050405020304" pitchFamily="18" charset="0"/>
              </a:rPr>
              <a:t>T</a:t>
            </a:r>
            <a:r>
              <a:rPr lang="hu-HU" altLang="hu-HU" sz="2000" b="1" baseline="-30000">
                <a:solidFill>
                  <a:srgbClr val="CC00CC"/>
                </a:solidFill>
                <a:latin typeface="Courier New" panose="02070309020205020404" pitchFamily="49" charset="0"/>
                <a:cs typeface="Times New Roman" panose="02020603050405020304" pitchFamily="18" charset="0"/>
              </a:rPr>
              <a:t>3</a:t>
            </a:r>
            <a:r>
              <a:rPr lang="hu-HU" altLang="hu-HU" sz="2000" b="1">
                <a:solidFill>
                  <a:srgbClr val="008000"/>
                </a:solidFill>
                <a:cs typeface="Times New Roman" panose="02020603050405020304" pitchFamily="18" charset="0"/>
              </a:rPr>
              <a:t>).</a:t>
            </a:r>
            <a:r>
              <a:rPr lang="hu-HU" altLang="hu-HU" sz="2000" b="1">
                <a:solidFill>
                  <a:srgbClr val="000000"/>
                </a:solidFill>
                <a:cs typeface="Times New Roman" panose="02020603050405020304" pitchFamily="18" charset="0"/>
              </a:rPr>
              <a:t> Mint az el</a:t>
            </a:r>
            <a:r>
              <a:rPr lang="hu-HU" altLang="hu-HU" sz="2000" b="1">
                <a:solidFill>
                  <a:srgbClr val="000000"/>
                </a:solidFill>
              </a:rPr>
              <a:t>ő</a:t>
            </a:r>
            <a:r>
              <a:rPr lang="hu-HU" altLang="hu-HU" sz="2000" b="1">
                <a:solidFill>
                  <a:srgbClr val="000000"/>
                </a:solidFill>
                <a:cs typeface="Times New Roman" panose="02020603050405020304" pitchFamily="18" charset="0"/>
              </a:rPr>
              <a:t>z</a:t>
            </a:r>
            <a:r>
              <a:rPr lang="hu-HU" altLang="hu-HU" sz="2000" b="1">
                <a:solidFill>
                  <a:srgbClr val="000000"/>
                </a:solidFill>
              </a:rPr>
              <a:t>ő</a:t>
            </a:r>
            <a:r>
              <a:rPr lang="hu-HU" altLang="hu-HU" sz="2000" b="1">
                <a:solidFill>
                  <a:srgbClr val="000000"/>
                </a:solidFill>
                <a:cs typeface="Times New Roman" panose="02020603050405020304" pitchFamily="18" charset="0"/>
              </a:rPr>
              <a:t> esetben, a </a:t>
            </a:r>
            <a:r>
              <a:rPr lang="hu-HU" altLang="hu-HU" sz="2000" b="1">
                <a:solidFill>
                  <a:srgbClr val="000000"/>
                </a:solidFill>
                <a:latin typeface="Courier New" panose="02070309020205020404" pitchFamily="49" charset="0"/>
                <a:cs typeface="Times New Roman" panose="02020603050405020304" pitchFamily="18" charset="0"/>
              </a:rPr>
              <a:t>T</a:t>
            </a:r>
            <a:r>
              <a:rPr lang="hu-HU" altLang="hu-HU" sz="2000" b="1" baseline="-30000">
                <a:solidFill>
                  <a:srgbClr val="000000"/>
                </a:solidFill>
                <a:latin typeface="Courier New" panose="02070309020205020404" pitchFamily="49" charset="0"/>
                <a:cs typeface="Times New Roman" panose="02020603050405020304" pitchFamily="18" charset="0"/>
              </a:rPr>
              <a:t>2</a:t>
            </a:r>
            <a:r>
              <a:rPr lang="hu-HU" altLang="hu-HU" sz="2000" b="1">
                <a:solidFill>
                  <a:srgbClr val="000000"/>
                </a:solidFill>
                <a:cs typeface="Times New Roman" panose="02020603050405020304" pitchFamily="18" charset="0"/>
              </a:rPr>
              <a:t> és </a:t>
            </a:r>
            <a:r>
              <a:rPr lang="hu-HU" altLang="hu-HU" sz="2000" b="1">
                <a:solidFill>
                  <a:srgbClr val="000000"/>
                </a:solidFill>
                <a:latin typeface="Courier New" panose="02070309020205020404" pitchFamily="49" charset="0"/>
                <a:cs typeface="Times New Roman" panose="02020603050405020304" pitchFamily="18" charset="0"/>
              </a:rPr>
              <a:t>T</a:t>
            </a:r>
            <a:r>
              <a:rPr lang="hu-HU" altLang="hu-HU" sz="2000" b="1" baseline="-30000">
                <a:solidFill>
                  <a:srgbClr val="000000"/>
                </a:solidFill>
                <a:latin typeface="Courier New" panose="02070309020205020404" pitchFamily="49" charset="0"/>
                <a:cs typeface="Times New Roman" panose="02020603050405020304" pitchFamily="18" charset="0"/>
              </a:rPr>
              <a:t>3</a:t>
            </a:r>
            <a:r>
              <a:rPr lang="hu-HU" altLang="hu-HU" sz="2000" b="1">
                <a:solidFill>
                  <a:srgbClr val="000000"/>
                </a:solidFill>
                <a:cs typeface="Times New Roman" panose="02020603050405020304" pitchFamily="18" charset="0"/>
              </a:rPr>
              <a:t> tranzakciók, amelyek a gyökeret zárolják, abban a sorrendben fordulnak el</a:t>
            </a:r>
            <a:r>
              <a:rPr lang="hu-HU" altLang="hu-HU" sz="2000" b="1">
                <a:solidFill>
                  <a:srgbClr val="000000"/>
                </a:solidFill>
              </a:rPr>
              <a:t>ő</a:t>
            </a:r>
            <a:r>
              <a:rPr lang="hu-HU" altLang="hu-HU" sz="2000" b="1">
                <a:solidFill>
                  <a:srgbClr val="000000"/>
                </a:solidFill>
                <a:cs typeface="Times New Roman" panose="02020603050405020304" pitchFamily="18" charset="0"/>
              </a:rPr>
              <a:t>, ahogyan a gyökeret zárolták.</a:t>
            </a:r>
          </a:p>
        </p:txBody>
      </p:sp>
      <p:sp>
        <p:nvSpPr>
          <p:cNvPr id="643077" name="Rectangle 5">
            <a:extLst>
              <a:ext uri="{FF2B5EF4-FFF2-40B4-BE49-F238E27FC236}">
                <a16:creationId xmlns:a16="http://schemas.microsoft.com/office/drawing/2014/main" id="{43DBF1E9-85FF-47A2-156E-3ED97305C02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643076" name="Object 4">
            <a:extLst>
              <a:ext uri="{FF2B5EF4-FFF2-40B4-BE49-F238E27FC236}">
                <a16:creationId xmlns:a16="http://schemas.microsoft.com/office/drawing/2014/main" id="{7FF89404-1C81-FA9A-4F1A-9F18A6DB3404}"/>
              </a:ext>
            </a:extLst>
          </p:cNvPr>
          <p:cNvGraphicFramePr>
            <a:graphicFrameLocks noChangeAspect="1"/>
          </p:cNvGraphicFramePr>
          <p:nvPr/>
        </p:nvGraphicFramePr>
        <p:xfrm>
          <a:off x="1676400" y="4337050"/>
          <a:ext cx="6132513" cy="1223963"/>
        </p:xfrm>
        <a:graphic>
          <a:graphicData uri="http://schemas.openxmlformats.org/presentationml/2006/ole">
            <mc:AlternateContent xmlns:mc="http://schemas.openxmlformats.org/markup-compatibility/2006">
              <mc:Choice xmlns:v="urn:schemas-microsoft-com:vml" Requires="v">
                <p:oleObj name="Kép" r:id="rId2" imgW="4114080" imgH="820440" progId="Word.Picture.8">
                  <p:embed/>
                </p:oleObj>
              </mc:Choice>
              <mc:Fallback>
                <p:oleObj name="Kép" r:id="rId2" imgW="4114080" imgH="820440"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337050"/>
                        <a:ext cx="6132513" cy="1223963"/>
                      </a:xfrm>
                      <a:prstGeom prst="rect">
                        <a:avLst/>
                      </a:prstGeom>
                      <a:solidFill>
                        <a:srgbClr val="FFFF99"/>
                      </a:solidFill>
                      <a:ln w="9525">
                        <a:solidFill>
                          <a:schemeClr val="tx1"/>
                        </a:solidFill>
                        <a:miter lim="800000"/>
                        <a:headEnd/>
                        <a:tailEnd/>
                      </a:ln>
                    </p:spPr>
                  </p:pic>
                </p:oleObj>
              </mc:Fallback>
            </mc:AlternateContent>
          </a:graphicData>
        </a:graphic>
      </p:graphicFrame>
      <p:sp>
        <p:nvSpPr>
          <p:cNvPr id="643078" name="Text Box 6">
            <a:extLst>
              <a:ext uri="{FF2B5EF4-FFF2-40B4-BE49-F238E27FC236}">
                <a16:creationId xmlns:a16="http://schemas.microsoft.com/office/drawing/2014/main" id="{28B69F92-566B-827F-ED77-4158CB6EB12E}"/>
              </a:ext>
            </a:extLst>
          </p:cNvPr>
          <p:cNvSpPr txBox="1">
            <a:spLocks noChangeArrowheads="1"/>
          </p:cNvSpPr>
          <p:nvPr/>
        </p:nvSpPr>
        <p:spPr bwMode="auto">
          <a:xfrm>
            <a:off x="0" y="5753100"/>
            <a:ext cx="87042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000">
                <a:solidFill>
                  <a:schemeClr val="accent2"/>
                </a:solidFill>
              </a:rPr>
              <a:t>Egy lehetséges topologikus sorrend:</a:t>
            </a:r>
            <a:r>
              <a:rPr lang="hu-HU" altLang="hu-HU" sz="2000"/>
              <a:t> </a:t>
            </a:r>
          </a:p>
          <a:p>
            <a:r>
              <a:rPr lang="hu-HU" altLang="hu-HU" sz="2000">
                <a:solidFill>
                  <a:srgbClr val="FF0000"/>
                </a:solidFill>
              </a:rPr>
              <a:t>(T</a:t>
            </a:r>
            <a:r>
              <a:rPr lang="hu-HU" altLang="hu-HU" sz="2000" baseline="-25000">
                <a:solidFill>
                  <a:srgbClr val="FF0000"/>
                </a:solidFill>
              </a:rPr>
              <a:t>4</a:t>
            </a:r>
            <a:r>
              <a:rPr lang="hu-HU" altLang="hu-HU" sz="2000">
                <a:solidFill>
                  <a:srgbClr val="FF0000"/>
                </a:solidFill>
              </a:rPr>
              <a:t>, T</a:t>
            </a:r>
            <a:r>
              <a:rPr lang="hu-HU" altLang="hu-HU" sz="2000" baseline="-25000">
                <a:solidFill>
                  <a:srgbClr val="FF0000"/>
                </a:solidFill>
              </a:rPr>
              <a:t>8</a:t>
            </a:r>
            <a:r>
              <a:rPr lang="hu-HU" altLang="hu-HU" sz="2000">
                <a:solidFill>
                  <a:srgbClr val="FF0000"/>
                </a:solidFill>
              </a:rPr>
              <a:t>, T</a:t>
            </a:r>
            <a:r>
              <a:rPr lang="hu-HU" altLang="hu-HU" sz="2000" baseline="-25000">
                <a:solidFill>
                  <a:srgbClr val="FF0000"/>
                </a:solidFill>
              </a:rPr>
              <a:t>1</a:t>
            </a:r>
            <a:r>
              <a:rPr lang="hu-HU" altLang="hu-HU" sz="2000">
                <a:solidFill>
                  <a:srgbClr val="FF0000"/>
                </a:solidFill>
              </a:rPr>
              <a:t>, T</a:t>
            </a:r>
            <a:r>
              <a:rPr lang="hu-HU" altLang="hu-HU" sz="2000" baseline="-25000">
                <a:solidFill>
                  <a:srgbClr val="FF0000"/>
                </a:solidFill>
              </a:rPr>
              <a:t>5</a:t>
            </a:r>
            <a:r>
              <a:rPr lang="hu-HU" altLang="hu-HU" sz="2000">
                <a:solidFill>
                  <a:srgbClr val="FF0000"/>
                </a:solidFill>
              </a:rPr>
              <a:t>, T</a:t>
            </a:r>
            <a:r>
              <a:rPr lang="hu-HU" altLang="hu-HU" sz="2000" baseline="-25000">
                <a:solidFill>
                  <a:srgbClr val="FF0000"/>
                </a:solidFill>
              </a:rPr>
              <a:t>2</a:t>
            </a:r>
            <a:r>
              <a:rPr lang="hu-HU" altLang="hu-HU" sz="2000">
                <a:solidFill>
                  <a:srgbClr val="FF0000"/>
                </a:solidFill>
              </a:rPr>
              <a:t>, T</a:t>
            </a:r>
            <a:r>
              <a:rPr lang="hu-HU" altLang="hu-HU" sz="2000" baseline="-25000">
                <a:solidFill>
                  <a:srgbClr val="FF0000"/>
                </a:solidFill>
              </a:rPr>
              <a:t>9</a:t>
            </a:r>
            <a:r>
              <a:rPr lang="hu-HU" altLang="hu-HU" sz="2000">
                <a:solidFill>
                  <a:srgbClr val="FF0000"/>
                </a:solidFill>
              </a:rPr>
              <a:t>, T</a:t>
            </a:r>
            <a:r>
              <a:rPr lang="hu-HU" altLang="hu-HU" sz="2000" baseline="-25000">
                <a:solidFill>
                  <a:srgbClr val="FF0000"/>
                </a:solidFill>
              </a:rPr>
              <a:t>6</a:t>
            </a:r>
            <a:r>
              <a:rPr lang="hu-HU" altLang="hu-HU" sz="2000">
                <a:solidFill>
                  <a:srgbClr val="FF0000"/>
                </a:solidFill>
              </a:rPr>
              <a:t>, T</a:t>
            </a:r>
            <a:r>
              <a:rPr lang="hu-HU" altLang="hu-HU" sz="2000" baseline="-25000">
                <a:solidFill>
                  <a:srgbClr val="FF0000"/>
                </a:solidFill>
              </a:rPr>
              <a:t>10</a:t>
            </a:r>
            <a:r>
              <a:rPr lang="hu-HU" altLang="hu-HU" sz="2000">
                <a:solidFill>
                  <a:srgbClr val="FF0000"/>
                </a:solidFill>
              </a:rPr>
              <a:t>, T</a:t>
            </a:r>
            <a:r>
              <a:rPr lang="hu-HU" altLang="hu-HU" sz="2000" baseline="-25000">
                <a:solidFill>
                  <a:srgbClr val="FF0000"/>
                </a:solidFill>
              </a:rPr>
              <a:t>3</a:t>
            </a:r>
            <a:r>
              <a:rPr lang="hu-HU" altLang="hu-HU" sz="2000">
                <a:solidFill>
                  <a:srgbClr val="FF0000"/>
                </a:solidFill>
              </a:rPr>
              <a:t>, T</a:t>
            </a:r>
            <a:r>
              <a:rPr lang="hu-HU" altLang="hu-HU" sz="2000" baseline="-25000">
                <a:solidFill>
                  <a:srgbClr val="FF0000"/>
                </a:solidFill>
              </a:rPr>
              <a:t>7</a:t>
            </a:r>
            <a:r>
              <a:rPr lang="hu-HU" altLang="hu-HU" sz="2000">
                <a:solidFill>
                  <a:srgbClr val="FF0000"/>
                </a:solidFill>
              </a:rPr>
              <a:t>)</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7410" name="Rectangle 2">
            <a:extLst>
              <a:ext uri="{FF2B5EF4-FFF2-40B4-BE49-F238E27FC236}">
                <a16:creationId xmlns:a16="http://schemas.microsoft.com/office/drawing/2014/main" id="{6365DCB7-412C-1443-21DA-F863B3352AFA}"/>
              </a:ext>
            </a:extLst>
          </p:cNvPr>
          <p:cNvSpPr>
            <a:spLocks noGrp="1" noChangeArrowheads="1"/>
          </p:cNvSpPr>
          <p:nvPr>
            <p:ph type="title"/>
          </p:nvPr>
        </p:nvSpPr>
        <p:spPr>
          <a:xfrm>
            <a:off x="661988" y="366713"/>
            <a:ext cx="7772400" cy="374650"/>
          </a:xfrm>
        </p:spPr>
        <p:txBody>
          <a:bodyPr/>
          <a:lstStyle/>
          <a:p>
            <a:r>
              <a:rPr lang="hu-HU" altLang="hu-HU" sz="2800" b="1"/>
              <a:t>Konkurenciavezérlés időbélyegzőkkel</a:t>
            </a:r>
          </a:p>
        </p:txBody>
      </p:sp>
      <p:sp>
        <p:nvSpPr>
          <p:cNvPr id="657411" name="Rectangle 3">
            <a:extLst>
              <a:ext uri="{FF2B5EF4-FFF2-40B4-BE49-F238E27FC236}">
                <a16:creationId xmlns:a16="http://schemas.microsoft.com/office/drawing/2014/main" id="{2DF5BEB3-FD35-0A21-1015-0784E2AA997C}"/>
              </a:ext>
            </a:extLst>
          </p:cNvPr>
          <p:cNvSpPr>
            <a:spLocks noGrp="1" noChangeArrowheads="1"/>
          </p:cNvSpPr>
          <p:nvPr>
            <p:ph type="body" idx="1"/>
          </p:nvPr>
        </p:nvSpPr>
        <p:spPr>
          <a:xfrm>
            <a:off x="284163" y="846138"/>
            <a:ext cx="8564562" cy="5786437"/>
          </a:xfrm>
        </p:spPr>
        <p:txBody>
          <a:bodyPr/>
          <a:lstStyle/>
          <a:p>
            <a:pPr marL="609600" indent="-609600">
              <a:lnSpc>
                <a:spcPct val="80000"/>
              </a:lnSpc>
            </a:pPr>
            <a:r>
              <a:rPr lang="hu-HU" altLang="hu-HU" sz="2000" b="1" i="1">
                <a:solidFill>
                  <a:srgbClr val="009900"/>
                </a:solidFill>
              </a:rPr>
              <a:t>Eddig a </a:t>
            </a:r>
            <a:r>
              <a:rPr lang="hu-HU" altLang="hu-HU" sz="2000" b="1" i="1">
                <a:solidFill>
                  <a:srgbClr val="FF0000"/>
                </a:solidFill>
              </a:rPr>
              <a:t>zárakkal </a:t>
            </a:r>
            <a:r>
              <a:rPr lang="hu-HU" altLang="hu-HU" sz="2000" b="1" i="1">
                <a:solidFill>
                  <a:srgbClr val="009900"/>
                </a:solidFill>
              </a:rPr>
              <a:t>kényszerítettük ki a sorbarendezhető ütemezést.</a:t>
            </a:r>
          </a:p>
          <a:p>
            <a:pPr marL="609600" indent="-609600">
              <a:lnSpc>
                <a:spcPct val="80000"/>
              </a:lnSpc>
            </a:pPr>
            <a:r>
              <a:rPr lang="hu-HU" altLang="hu-HU" sz="2000" b="1" i="1">
                <a:solidFill>
                  <a:schemeClr val="accent2"/>
                </a:solidFill>
              </a:rPr>
              <a:t>Most két másik módszert nézünk meg a tranzakciók sorbarendezhetőségének biztosítására:</a:t>
            </a:r>
          </a:p>
          <a:p>
            <a:pPr marL="609600" indent="-609600">
              <a:lnSpc>
                <a:spcPct val="80000"/>
              </a:lnSpc>
              <a:buFontTx/>
              <a:buNone/>
            </a:pPr>
            <a:endParaRPr lang="hu-HU" altLang="hu-HU" sz="2000" b="1" i="1">
              <a:solidFill>
                <a:schemeClr val="accent2"/>
              </a:solidFill>
            </a:endParaRPr>
          </a:p>
          <a:p>
            <a:pPr marL="609600" indent="-609600">
              <a:lnSpc>
                <a:spcPct val="80000"/>
              </a:lnSpc>
              <a:buFontTx/>
              <a:buAutoNum type="arabicPeriod"/>
            </a:pPr>
            <a:r>
              <a:rPr lang="hu-HU" altLang="hu-HU" sz="2400" b="1" i="1">
                <a:solidFill>
                  <a:srgbClr val="FF0000"/>
                </a:solidFill>
              </a:rPr>
              <a:t>Időbélyegzés</a:t>
            </a:r>
            <a:r>
              <a:rPr lang="hu-HU" altLang="hu-HU" sz="2400" b="1"/>
              <a:t> (timestamping): </a:t>
            </a:r>
          </a:p>
          <a:p>
            <a:pPr marL="990600" lvl="1" indent="-533400">
              <a:lnSpc>
                <a:spcPct val="80000"/>
              </a:lnSpc>
              <a:buFontTx/>
              <a:buChar char="•"/>
            </a:pPr>
            <a:r>
              <a:rPr lang="hu-HU" altLang="hu-HU" sz="2000" b="1"/>
              <a:t>Minden </a:t>
            </a:r>
            <a:r>
              <a:rPr lang="hu-HU" altLang="hu-HU" sz="2000" b="1">
                <a:solidFill>
                  <a:srgbClr val="009900"/>
                </a:solidFill>
              </a:rPr>
              <a:t>tranzakcióhoz</a:t>
            </a:r>
            <a:r>
              <a:rPr lang="hu-HU" altLang="hu-HU" sz="2000" b="1"/>
              <a:t> hozzárendelünk egy „</a:t>
            </a:r>
            <a:r>
              <a:rPr lang="hu-HU" altLang="hu-HU" sz="2000" b="1">
                <a:solidFill>
                  <a:srgbClr val="CC00CC"/>
                </a:solidFill>
              </a:rPr>
              <a:t>időbélyegzőt</a:t>
            </a:r>
            <a:r>
              <a:rPr lang="hu-HU" altLang="hu-HU" sz="2000" b="1"/>
              <a:t>”. </a:t>
            </a:r>
          </a:p>
          <a:p>
            <a:pPr marL="990600" lvl="1" indent="-533400">
              <a:lnSpc>
                <a:spcPct val="80000"/>
              </a:lnSpc>
              <a:buFontTx/>
              <a:buChar char="•"/>
            </a:pPr>
            <a:r>
              <a:rPr lang="hu-HU" altLang="hu-HU" sz="2000" b="1"/>
              <a:t>Minden </a:t>
            </a:r>
            <a:r>
              <a:rPr lang="hu-HU" altLang="hu-HU" sz="2000" b="1">
                <a:solidFill>
                  <a:schemeClr val="accent2"/>
                </a:solidFill>
              </a:rPr>
              <a:t>adatbáziselem utolsó </a:t>
            </a:r>
            <a:r>
              <a:rPr lang="hu-HU" altLang="hu-HU" sz="2000" b="1">
                <a:solidFill>
                  <a:srgbClr val="FF0000"/>
                </a:solidFill>
              </a:rPr>
              <a:t>olvasását</a:t>
            </a:r>
            <a:r>
              <a:rPr lang="hu-HU" altLang="hu-HU" sz="2000" b="1"/>
              <a:t> és </a:t>
            </a:r>
            <a:r>
              <a:rPr lang="hu-HU" altLang="hu-HU" sz="2000" b="1">
                <a:solidFill>
                  <a:srgbClr val="FF0000"/>
                </a:solidFill>
              </a:rPr>
              <a:t>írását</a:t>
            </a:r>
            <a:r>
              <a:rPr lang="hu-HU" altLang="hu-HU" sz="2000" b="1"/>
              <a:t> végző tranzakció időbélyegzőjét rögzítjük, és összehasonlítjuk ezeket az értékeket, hogy biztosítsuk, hogy a tranzakciók időbélyegzőinek megfelelő soros ütemezés ekvivalens legyen a tranzakciók aktuális ütemezésével.</a:t>
            </a:r>
          </a:p>
          <a:p>
            <a:pPr marL="609600" indent="-609600">
              <a:lnSpc>
                <a:spcPct val="80000"/>
              </a:lnSpc>
              <a:buFontTx/>
              <a:buAutoNum type="arabicPeriod"/>
            </a:pPr>
            <a:endParaRPr lang="hu-HU" altLang="hu-HU" sz="2400" b="1" i="1"/>
          </a:p>
          <a:p>
            <a:pPr marL="609600" indent="-609600">
              <a:lnSpc>
                <a:spcPct val="80000"/>
              </a:lnSpc>
              <a:buFontTx/>
              <a:buAutoNum type="arabicPeriod"/>
            </a:pPr>
            <a:r>
              <a:rPr lang="hu-HU" altLang="hu-HU" sz="2400" b="1" i="1">
                <a:solidFill>
                  <a:srgbClr val="FF0000"/>
                </a:solidFill>
              </a:rPr>
              <a:t>Érvényesítés</a:t>
            </a:r>
            <a:r>
              <a:rPr lang="hu-HU" altLang="hu-HU" sz="2400" b="1"/>
              <a:t> (validation): </a:t>
            </a:r>
          </a:p>
          <a:p>
            <a:pPr marL="990600" lvl="1" indent="-533400">
              <a:lnSpc>
                <a:spcPct val="80000"/>
              </a:lnSpc>
              <a:buFontTx/>
              <a:buChar char="•"/>
            </a:pPr>
            <a:r>
              <a:rPr lang="hu-HU" altLang="hu-HU" sz="2000" b="1"/>
              <a:t>Megvizsgáljuk a tranzakciók időbélyegzőit és az adatbáziselemeket, </a:t>
            </a:r>
            <a:r>
              <a:rPr lang="hu-HU" altLang="hu-HU" sz="2000" b="1">
                <a:solidFill>
                  <a:schemeClr val="accent2"/>
                </a:solidFill>
              </a:rPr>
              <a:t>amikor a tranzakció véglegesítésre kerül</a:t>
            </a:r>
            <a:r>
              <a:rPr lang="hu-HU" altLang="hu-HU" sz="2000" b="1"/>
              <a:t>. Ezt az eljárást a tranzakciók </a:t>
            </a:r>
            <a:r>
              <a:rPr lang="hu-HU" altLang="hu-HU" sz="2000" b="1" i="1"/>
              <a:t>érvényesítésének</a:t>
            </a:r>
            <a:r>
              <a:rPr lang="hu-HU" altLang="hu-HU" sz="2000" b="1"/>
              <a:t> nevezzük. Az a soros ütemezés, amely az </a:t>
            </a:r>
            <a:r>
              <a:rPr lang="hu-HU" altLang="hu-HU" sz="2000" b="1">
                <a:solidFill>
                  <a:srgbClr val="FF0000"/>
                </a:solidFill>
              </a:rPr>
              <a:t>érvényesítési idejük alapján rendezi a tranzakciókat</a:t>
            </a:r>
            <a:r>
              <a:rPr lang="hu-HU" altLang="hu-HU" sz="2000" b="1"/>
              <a:t>, ekvivalens kell, hogy legyen az aktuális ütemezéssel.</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8434" name="Rectangle 2">
            <a:extLst>
              <a:ext uri="{FF2B5EF4-FFF2-40B4-BE49-F238E27FC236}">
                <a16:creationId xmlns:a16="http://schemas.microsoft.com/office/drawing/2014/main" id="{0810E814-63A8-9E72-2233-56F933112DE5}"/>
              </a:ext>
            </a:extLst>
          </p:cNvPr>
          <p:cNvSpPr>
            <a:spLocks noGrp="1" noChangeArrowheads="1"/>
          </p:cNvSpPr>
          <p:nvPr>
            <p:ph type="title"/>
          </p:nvPr>
        </p:nvSpPr>
        <p:spPr>
          <a:xfrm>
            <a:off x="660400" y="169863"/>
            <a:ext cx="7772400" cy="241300"/>
          </a:xfrm>
        </p:spPr>
        <p:txBody>
          <a:bodyPr/>
          <a:lstStyle/>
          <a:p>
            <a:r>
              <a:rPr lang="hu-HU" altLang="hu-HU" sz="2400" b="1"/>
              <a:t>Konkurenciavezérlés időbélyegzőkkel</a:t>
            </a:r>
          </a:p>
        </p:txBody>
      </p:sp>
      <p:sp>
        <p:nvSpPr>
          <p:cNvPr id="658435" name="Rectangle 3">
            <a:extLst>
              <a:ext uri="{FF2B5EF4-FFF2-40B4-BE49-F238E27FC236}">
                <a16:creationId xmlns:a16="http://schemas.microsoft.com/office/drawing/2014/main" id="{E843CD03-91B3-02DB-0B78-99805ACA5E9F}"/>
              </a:ext>
            </a:extLst>
          </p:cNvPr>
          <p:cNvSpPr>
            <a:spLocks noGrp="1" noChangeArrowheads="1"/>
          </p:cNvSpPr>
          <p:nvPr>
            <p:ph type="body" idx="1"/>
          </p:nvPr>
        </p:nvSpPr>
        <p:spPr>
          <a:xfrm>
            <a:off x="295275" y="579438"/>
            <a:ext cx="8504238" cy="6124575"/>
          </a:xfrm>
        </p:spPr>
        <p:txBody>
          <a:bodyPr/>
          <a:lstStyle/>
          <a:p>
            <a:pPr>
              <a:lnSpc>
                <a:spcPct val="80000"/>
              </a:lnSpc>
            </a:pPr>
            <a:r>
              <a:rPr lang="hu-HU" altLang="hu-HU" sz="1800" b="1"/>
              <a:t>Mindkét megközelítés </a:t>
            </a:r>
            <a:r>
              <a:rPr lang="hu-HU" altLang="hu-HU" sz="1800" b="1">
                <a:solidFill>
                  <a:srgbClr val="FF0000"/>
                </a:solidFill>
              </a:rPr>
              <a:t>optimista</a:t>
            </a:r>
            <a:r>
              <a:rPr lang="hu-HU" altLang="hu-HU" sz="1800" b="1"/>
              <a:t> abban az értelemben, hogy </a:t>
            </a:r>
            <a:r>
              <a:rPr lang="hu-HU" altLang="hu-HU" sz="1800" b="1">
                <a:solidFill>
                  <a:schemeClr val="accent2"/>
                </a:solidFill>
              </a:rPr>
              <a:t>feltételezik, nem fordul elő nem sorba rendezhető viselkedés</a:t>
            </a:r>
            <a:r>
              <a:rPr lang="hu-HU" altLang="hu-HU" sz="1800" b="1"/>
              <a:t>, és csak akkor tisztázza a helyzetet, amikor ez nyilvánvalóan nem teljesül. </a:t>
            </a:r>
          </a:p>
          <a:p>
            <a:pPr>
              <a:lnSpc>
                <a:spcPct val="80000"/>
              </a:lnSpc>
            </a:pPr>
            <a:endParaRPr lang="hu-HU" altLang="hu-HU" sz="1800" b="1"/>
          </a:p>
          <a:p>
            <a:pPr>
              <a:lnSpc>
                <a:spcPct val="80000"/>
              </a:lnSpc>
            </a:pPr>
            <a:r>
              <a:rPr lang="hu-HU" altLang="hu-HU" sz="1800" b="1"/>
              <a:t>Ezzel ellentétben minden </a:t>
            </a:r>
            <a:r>
              <a:rPr lang="hu-HU" altLang="hu-HU" sz="1800" b="1">
                <a:solidFill>
                  <a:srgbClr val="008000"/>
                </a:solidFill>
              </a:rPr>
              <a:t>zárolási módszer</a:t>
            </a:r>
            <a:r>
              <a:rPr lang="hu-HU" altLang="hu-HU" sz="1800" b="1"/>
              <a:t> </a:t>
            </a:r>
            <a:r>
              <a:rPr lang="hu-HU" altLang="hu-HU" sz="1800" b="1">
                <a:solidFill>
                  <a:schemeClr val="accent2"/>
                </a:solidFill>
              </a:rPr>
              <a:t>azt feltételezi, hogy „a dolgok rosszra fordulnak”,</a:t>
            </a:r>
            <a:r>
              <a:rPr lang="hu-HU" altLang="hu-HU" sz="1800" b="1"/>
              <a:t> hacsak a tranzakciókat azonnal meg nem akadályozzák abban, hogy nem sorba rendezhető viselkedésük alakuljon ki. </a:t>
            </a:r>
          </a:p>
          <a:p>
            <a:pPr>
              <a:lnSpc>
                <a:spcPct val="80000"/>
              </a:lnSpc>
            </a:pPr>
            <a:endParaRPr lang="hu-HU" altLang="hu-HU" sz="1800" b="1"/>
          </a:p>
          <a:p>
            <a:pPr>
              <a:lnSpc>
                <a:spcPct val="80000"/>
              </a:lnSpc>
            </a:pPr>
            <a:r>
              <a:rPr lang="hu-HU" altLang="hu-HU" sz="1800" b="1"/>
              <a:t>Az </a:t>
            </a:r>
            <a:r>
              <a:rPr lang="hu-HU" altLang="hu-HU" sz="1800" b="1">
                <a:solidFill>
                  <a:srgbClr val="FF0000"/>
                </a:solidFill>
              </a:rPr>
              <a:t>optimista</a:t>
            </a:r>
            <a:r>
              <a:rPr lang="hu-HU" altLang="hu-HU" sz="1800" b="1"/>
              <a:t> megközelítések abban különböznek a zárolásoktól, hogy az egyetlen ellenszerük, amikor valami rosszra fordul, hogy </a:t>
            </a:r>
            <a:r>
              <a:rPr lang="hu-HU" altLang="hu-HU" sz="1800" b="1">
                <a:solidFill>
                  <a:schemeClr val="accent2"/>
                </a:solidFill>
              </a:rPr>
              <a:t>azt a tranzakciót, amely nem sorba rendezhető viselkedést okozna</a:t>
            </a:r>
            <a:r>
              <a:rPr lang="hu-HU" altLang="hu-HU" sz="1800" b="1"/>
              <a:t>, </a:t>
            </a:r>
            <a:r>
              <a:rPr lang="hu-HU" altLang="hu-HU" sz="1800" b="1">
                <a:solidFill>
                  <a:srgbClr val="FF0000"/>
                </a:solidFill>
              </a:rPr>
              <a:t>abortálják</a:t>
            </a:r>
            <a:r>
              <a:rPr lang="hu-HU" altLang="hu-HU" sz="1800" b="1"/>
              <a:t>, majd </a:t>
            </a:r>
            <a:r>
              <a:rPr lang="hu-HU" altLang="hu-HU" sz="1800" b="1">
                <a:solidFill>
                  <a:srgbClr val="FF0000"/>
                </a:solidFill>
              </a:rPr>
              <a:t>újraindítják</a:t>
            </a:r>
            <a:r>
              <a:rPr lang="hu-HU" altLang="hu-HU" sz="1800" b="1"/>
              <a:t>. </a:t>
            </a:r>
          </a:p>
          <a:p>
            <a:pPr>
              <a:lnSpc>
                <a:spcPct val="80000"/>
              </a:lnSpc>
            </a:pPr>
            <a:endParaRPr lang="hu-HU" altLang="hu-HU" sz="1800" b="1"/>
          </a:p>
          <a:p>
            <a:pPr>
              <a:lnSpc>
                <a:spcPct val="80000"/>
              </a:lnSpc>
            </a:pPr>
            <a:r>
              <a:rPr lang="hu-HU" altLang="hu-HU" sz="1800" b="1"/>
              <a:t>A </a:t>
            </a:r>
            <a:r>
              <a:rPr lang="hu-HU" altLang="hu-HU" sz="1800" b="1">
                <a:solidFill>
                  <a:srgbClr val="008000"/>
                </a:solidFill>
              </a:rPr>
              <a:t>zárolási ütemezők</a:t>
            </a:r>
            <a:r>
              <a:rPr lang="hu-HU" altLang="hu-HU" sz="1800" b="1"/>
              <a:t> ezzel ellentétben </a:t>
            </a:r>
            <a:r>
              <a:rPr lang="hu-HU" altLang="hu-HU" sz="1800" b="1">
                <a:solidFill>
                  <a:srgbClr val="FF0000"/>
                </a:solidFill>
              </a:rPr>
              <a:t>késleltetik</a:t>
            </a:r>
            <a:r>
              <a:rPr lang="hu-HU" altLang="hu-HU" sz="1800" b="1"/>
              <a:t> a tranzakciókat, </a:t>
            </a:r>
            <a:r>
              <a:rPr lang="hu-HU" altLang="hu-HU" sz="1800" b="1">
                <a:solidFill>
                  <a:srgbClr val="FF0000"/>
                </a:solidFill>
              </a:rPr>
              <a:t>de nem abortálják</a:t>
            </a:r>
            <a:r>
              <a:rPr lang="hu-HU" altLang="hu-HU" sz="1800" b="1"/>
              <a:t> őket, hacsak nem alakul ki holtpont. (Késleltetés az optimista megközelítések esetén is előfordul, annak érdekében, hogy elkerüljük a nem sorba rendezhető viselkedést.)</a:t>
            </a:r>
          </a:p>
          <a:p>
            <a:pPr>
              <a:lnSpc>
                <a:spcPct val="80000"/>
              </a:lnSpc>
            </a:pPr>
            <a:endParaRPr lang="hu-HU" altLang="hu-HU" sz="1800" b="1"/>
          </a:p>
          <a:p>
            <a:pPr>
              <a:lnSpc>
                <a:spcPct val="80000"/>
              </a:lnSpc>
            </a:pPr>
            <a:r>
              <a:rPr lang="hu-HU" altLang="hu-HU" sz="1800" b="1"/>
              <a:t>Általában az </a:t>
            </a:r>
            <a:r>
              <a:rPr lang="hu-HU" altLang="hu-HU" sz="1800" b="1">
                <a:solidFill>
                  <a:srgbClr val="FF0000"/>
                </a:solidFill>
              </a:rPr>
              <a:t>optimista ütemezők akkor jobbak</a:t>
            </a:r>
            <a:r>
              <a:rPr lang="hu-HU" altLang="hu-HU" sz="1800" b="1"/>
              <a:t> a zárolásinál, amikor </a:t>
            </a:r>
            <a:r>
              <a:rPr lang="hu-HU" altLang="hu-HU" sz="1800" b="1">
                <a:solidFill>
                  <a:schemeClr val="accent2"/>
                </a:solidFill>
              </a:rPr>
              <a:t>sok tranzakció csak olvasási műveleteket</a:t>
            </a:r>
            <a:r>
              <a:rPr lang="hu-HU" altLang="hu-HU" sz="1800" b="1"/>
              <a:t> hajt végre, ugyanis az ilyen tranzakciók önmagukban soha nem okozhatnak nem sorba rendezhető viselkedést.</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9458" name="Rectangle 2">
            <a:extLst>
              <a:ext uri="{FF2B5EF4-FFF2-40B4-BE49-F238E27FC236}">
                <a16:creationId xmlns:a16="http://schemas.microsoft.com/office/drawing/2014/main" id="{7C97B88C-A83C-5075-CF8A-9EF9091316DB}"/>
              </a:ext>
            </a:extLst>
          </p:cNvPr>
          <p:cNvSpPr>
            <a:spLocks noGrp="1" noChangeArrowheads="1"/>
          </p:cNvSpPr>
          <p:nvPr>
            <p:ph type="title"/>
          </p:nvPr>
        </p:nvSpPr>
        <p:spPr>
          <a:xfrm>
            <a:off x="673100" y="328613"/>
            <a:ext cx="7772400" cy="312737"/>
          </a:xfrm>
        </p:spPr>
        <p:txBody>
          <a:bodyPr/>
          <a:lstStyle/>
          <a:p>
            <a:r>
              <a:rPr lang="hu-HU" altLang="hu-HU" sz="3200" b="1">
                <a:solidFill>
                  <a:schemeClr val="accent2"/>
                </a:solidFill>
              </a:rPr>
              <a:t>Időbélyegzők</a:t>
            </a:r>
          </a:p>
        </p:txBody>
      </p:sp>
      <p:sp>
        <p:nvSpPr>
          <p:cNvPr id="659459" name="Rectangle 3">
            <a:extLst>
              <a:ext uri="{FF2B5EF4-FFF2-40B4-BE49-F238E27FC236}">
                <a16:creationId xmlns:a16="http://schemas.microsoft.com/office/drawing/2014/main" id="{DD88FE55-AC45-8FA9-068C-6A053CA5493E}"/>
              </a:ext>
            </a:extLst>
          </p:cNvPr>
          <p:cNvSpPr>
            <a:spLocks noGrp="1" noChangeArrowheads="1"/>
          </p:cNvSpPr>
          <p:nvPr>
            <p:ph type="body" idx="1"/>
          </p:nvPr>
        </p:nvSpPr>
        <p:spPr>
          <a:xfrm>
            <a:off x="295275" y="836613"/>
            <a:ext cx="8639175" cy="5746750"/>
          </a:xfrm>
        </p:spPr>
        <p:txBody>
          <a:bodyPr/>
          <a:lstStyle/>
          <a:p>
            <a:pPr marL="609600" indent="-609600">
              <a:lnSpc>
                <a:spcPct val="80000"/>
              </a:lnSpc>
            </a:pPr>
            <a:r>
              <a:rPr lang="hu-HU" altLang="hu-HU" sz="2000" b="1"/>
              <a:t>Minden egyes T tranzakcióhoz hozzá kell rendelni egy egyedi számot, a </a:t>
            </a:r>
            <a:r>
              <a:rPr lang="hu-HU" altLang="hu-HU" sz="2000" b="1">
                <a:solidFill>
                  <a:srgbClr val="FF0000"/>
                </a:solidFill>
              </a:rPr>
              <a:t>TS(</a:t>
            </a:r>
            <a:r>
              <a:rPr lang="hu-HU" altLang="hu-HU" sz="2000" b="1">
                <a:solidFill>
                  <a:schemeClr val="accent2"/>
                </a:solidFill>
              </a:rPr>
              <a:t>T</a:t>
            </a:r>
            <a:r>
              <a:rPr lang="hu-HU" altLang="hu-HU" sz="2000" b="1">
                <a:solidFill>
                  <a:srgbClr val="FF0000"/>
                </a:solidFill>
              </a:rPr>
              <a:t>)</a:t>
            </a:r>
            <a:r>
              <a:rPr lang="hu-HU" altLang="hu-HU" sz="2000" b="1"/>
              <a:t> </a:t>
            </a:r>
            <a:r>
              <a:rPr lang="hu-HU" altLang="hu-HU" sz="2000" b="1" i="1">
                <a:solidFill>
                  <a:srgbClr val="FF0000"/>
                </a:solidFill>
              </a:rPr>
              <a:t>időbélyegzőt</a:t>
            </a:r>
            <a:r>
              <a:rPr lang="hu-HU" altLang="hu-HU" sz="2000" b="1"/>
              <a:t> (time stamp). </a:t>
            </a:r>
          </a:p>
          <a:p>
            <a:pPr marL="609600" indent="-609600">
              <a:lnSpc>
                <a:spcPct val="80000"/>
              </a:lnSpc>
            </a:pPr>
            <a:endParaRPr lang="hu-HU" altLang="hu-HU" sz="2000" b="1"/>
          </a:p>
          <a:p>
            <a:pPr marL="609600" indent="-609600">
              <a:lnSpc>
                <a:spcPct val="80000"/>
              </a:lnSpc>
            </a:pPr>
            <a:r>
              <a:rPr lang="hu-HU" altLang="hu-HU" sz="2000" b="1"/>
              <a:t>Az időbélyegzőket </a:t>
            </a:r>
            <a:r>
              <a:rPr lang="hu-HU" altLang="hu-HU" sz="2000" b="1">
                <a:solidFill>
                  <a:srgbClr val="FF0000"/>
                </a:solidFill>
              </a:rPr>
              <a:t>növekvő sorrendben</a:t>
            </a:r>
            <a:r>
              <a:rPr lang="hu-HU" altLang="hu-HU" sz="2000" b="1"/>
              <a:t> kell kiadni abban az időpontban, amikor a tranzakció az elindításáról először értesíti az ütemezőt. </a:t>
            </a:r>
          </a:p>
          <a:p>
            <a:pPr marL="609600" indent="-609600">
              <a:lnSpc>
                <a:spcPct val="80000"/>
              </a:lnSpc>
            </a:pPr>
            <a:endParaRPr lang="hu-HU" altLang="hu-HU" sz="2000" b="1"/>
          </a:p>
          <a:p>
            <a:pPr marL="609600" indent="-609600">
              <a:lnSpc>
                <a:spcPct val="80000"/>
              </a:lnSpc>
            </a:pPr>
            <a:r>
              <a:rPr lang="hu-HU" altLang="hu-HU" sz="2000" b="1"/>
              <a:t>Két lehetséges megközelítés az </a:t>
            </a:r>
            <a:r>
              <a:rPr lang="hu-HU" altLang="hu-HU" sz="2000" b="1">
                <a:solidFill>
                  <a:schemeClr val="accent2"/>
                </a:solidFill>
              </a:rPr>
              <a:t>időbélyegzők generálásához</a:t>
            </a:r>
            <a:r>
              <a:rPr lang="hu-HU" altLang="hu-HU" sz="2000" b="1"/>
              <a:t>:</a:t>
            </a:r>
          </a:p>
          <a:p>
            <a:pPr marL="609600" indent="-609600">
              <a:lnSpc>
                <a:spcPct val="80000"/>
              </a:lnSpc>
            </a:pPr>
            <a:endParaRPr lang="hu-HU" altLang="hu-HU" sz="2000" b="1"/>
          </a:p>
          <a:p>
            <a:pPr marL="609600" indent="-609600">
              <a:lnSpc>
                <a:spcPct val="80000"/>
              </a:lnSpc>
              <a:buFontTx/>
              <a:buAutoNum type="arabicPeriod"/>
            </a:pPr>
            <a:r>
              <a:rPr lang="hu-HU" altLang="hu-HU" sz="2000" b="1"/>
              <a:t>Az időbélyegzőket a </a:t>
            </a:r>
            <a:r>
              <a:rPr lang="hu-HU" altLang="hu-HU" sz="2000" b="1">
                <a:solidFill>
                  <a:srgbClr val="009900"/>
                </a:solidFill>
              </a:rPr>
              <a:t>rendszeróra felhasználásával</a:t>
            </a:r>
            <a:r>
              <a:rPr lang="hu-HU" altLang="hu-HU" sz="2000" b="1"/>
              <a:t> hozzuk létre.</a:t>
            </a:r>
          </a:p>
          <a:p>
            <a:pPr marL="609600" indent="-609600">
              <a:lnSpc>
                <a:spcPct val="80000"/>
              </a:lnSpc>
              <a:buFontTx/>
              <a:buAutoNum type="arabicPeriod"/>
            </a:pPr>
            <a:endParaRPr lang="hu-HU" altLang="hu-HU" sz="2000" b="1"/>
          </a:p>
          <a:p>
            <a:pPr marL="609600" indent="-609600">
              <a:lnSpc>
                <a:spcPct val="80000"/>
              </a:lnSpc>
              <a:buFontTx/>
              <a:buAutoNum type="arabicPeriod"/>
            </a:pPr>
            <a:r>
              <a:rPr lang="hu-HU" altLang="hu-HU" sz="2000" b="1"/>
              <a:t>Az ütemező karbantart egy</a:t>
            </a:r>
            <a:r>
              <a:rPr lang="hu-HU" altLang="hu-HU" sz="2000" b="1">
                <a:solidFill>
                  <a:srgbClr val="CC00CC"/>
                </a:solidFill>
              </a:rPr>
              <a:t> számlálót</a:t>
            </a:r>
            <a:r>
              <a:rPr lang="hu-HU" altLang="hu-HU" sz="2000" b="1"/>
              <a:t>. Minden alkalommal, amikor egy tranzakció elindul, a számláló növekszik eggyel, és ez az új érték lesz a tranzakció időbélyegzője. Így egy </a:t>
            </a:r>
            <a:r>
              <a:rPr lang="hu-HU" altLang="hu-HU" sz="2000" b="1">
                <a:solidFill>
                  <a:srgbClr val="FF0000"/>
                </a:solidFill>
              </a:rPr>
              <a:t>később elindított tranzakció nagyobb időbélyegzőt kap</a:t>
            </a:r>
            <a:r>
              <a:rPr lang="hu-HU" altLang="hu-HU" sz="2000" b="1"/>
              <a:t>, mint egy korábban elindított tranzakció.</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0482" name="Rectangle 2">
            <a:extLst>
              <a:ext uri="{FF2B5EF4-FFF2-40B4-BE49-F238E27FC236}">
                <a16:creationId xmlns:a16="http://schemas.microsoft.com/office/drawing/2014/main" id="{85B28866-1D25-EDF9-F070-3FB9E0D12B4A}"/>
              </a:ext>
            </a:extLst>
          </p:cNvPr>
          <p:cNvSpPr>
            <a:spLocks noGrp="1" noChangeArrowheads="1"/>
          </p:cNvSpPr>
          <p:nvPr>
            <p:ph type="title"/>
          </p:nvPr>
        </p:nvSpPr>
        <p:spPr>
          <a:xfrm>
            <a:off x="673100" y="328613"/>
            <a:ext cx="7772400" cy="447675"/>
          </a:xfrm>
        </p:spPr>
        <p:txBody>
          <a:bodyPr/>
          <a:lstStyle/>
          <a:p>
            <a:r>
              <a:rPr lang="hu-HU" altLang="hu-HU" sz="2400" b="1">
                <a:solidFill>
                  <a:schemeClr val="accent2"/>
                </a:solidFill>
              </a:rPr>
              <a:t>Adatelemek időbélyegzői és véglegesítési bitjei</a:t>
            </a:r>
          </a:p>
        </p:txBody>
      </p:sp>
      <p:sp>
        <p:nvSpPr>
          <p:cNvPr id="660483" name="Rectangle 3">
            <a:extLst>
              <a:ext uri="{FF2B5EF4-FFF2-40B4-BE49-F238E27FC236}">
                <a16:creationId xmlns:a16="http://schemas.microsoft.com/office/drawing/2014/main" id="{221BE056-8BA5-D10A-1831-9EC662222694}"/>
              </a:ext>
            </a:extLst>
          </p:cNvPr>
          <p:cNvSpPr>
            <a:spLocks noGrp="1" noChangeArrowheads="1"/>
          </p:cNvSpPr>
          <p:nvPr>
            <p:ph type="body" idx="1"/>
          </p:nvPr>
        </p:nvSpPr>
        <p:spPr>
          <a:xfrm>
            <a:off x="295275" y="836613"/>
            <a:ext cx="8639175" cy="5746750"/>
          </a:xfrm>
        </p:spPr>
        <p:txBody>
          <a:bodyPr/>
          <a:lstStyle/>
          <a:p>
            <a:pPr marL="609600" indent="-609600">
              <a:lnSpc>
                <a:spcPct val="80000"/>
              </a:lnSpc>
            </a:pPr>
            <a:r>
              <a:rPr lang="hu-HU" altLang="hu-HU" sz="2000" b="1"/>
              <a:t>Minden egyes X adatbáziselemhez hozzá kell rendelnünk </a:t>
            </a:r>
            <a:r>
              <a:rPr lang="hu-HU" altLang="hu-HU" sz="2000" b="1">
                <a:solidFill>
                  <a:srgbClr val="FF0000"/>
                </a:solidFill>
              </a:rPr>
              <a:t>két időbélyegzőt</a:t>
            </a:r>
            <a:r>
              <a:rPr lang="hu-HU" altLang="hu-HU" sz="2000" b="1"/>
              <a:t> és esetlegesen </a:t>
            </a:r>
            <a:r>
              <a:rPr lang="hu-HU" altLang="hu-HU" sz="2000" b="1">
                <a:solidFill>
                  <a:srgbClr val="CC00CC"/>
                </a:solidFill>
              </a:rPr>
              <a:t>egy további bitet</a:t>
            </a:r>
            <a:r>
              <a:rPr lang="hu-HU" altLang="hu-HU" sz="2000" b="1"/>
              <a:t>:</a:t>
            </a:r>
          </a:p>
          <a:p>
            <a:pPr marL="609600" indent="-609600">
              <a:lnSpc>
                <a:spcPct val="80000"/>
              </a:lnSpc>
            </a:pPr>
            <a:endParaRPr lang="hu-HU" altLang="hu-HU" sz="2000" b="1"/>
          </a:p>
          <a:p>
            <a:pPr marL="609600" indent="-609600">
              <a:lnSpc>
                <a:spcPct val="80000"/>
              </a:lnSpc>
              <a:buFontTx/>
              <a:buAutoNum type="arabicPeriod"/>
            </a:pPr>
            <a:r>
              <a:rPr lang="hu-HU" altLang="hu-HU" sz="2000" b="1">
                <a:solidFill>
                  <a:srgbClr val="FF0000"/>
                </a:solidFill>
              </a:rPr>
              <a:t>RT(X):</a:t>
            </a:r>
            <a:r>
              <a:rPr lang="hu-HU" altLang="hu-HU" sz="2000" b="1"/>
              <a:t> </a:t>
            </a:r>
            <a:r>
              <a:rPr lang="hu-HU" altLang="hu-HU" sz="2000" b="1">
                <a:solidFill>
                  <a:schemeClr val="accent2"/>
                </a:solidFill>
              </a:rPr>
              <a:t>X olvasási ideje</a:t>
            </a:r>
            <a:r>
              <a:rPr lang="hu-HU" altLang="hu-HU" sz="2000" b="1"/>
              <a:t> (read time), amely a legmagasabb időbélyegző, ami egy olyan tranzakcióhoz tartozik, amely már olvasta X-et.</a:t>
            </a:r>
          </a:p>
          <a:p>
            <a:pPr marL="609600" indent="-609600">
              <a:lnSpc>
                <a:spcPct val="80000"/>
              </a:lnSpc>
              <a:buFontTx/>
              <a:buAutoNum type="arabicPeriod"/>
            </a:pPr>
            <a:endParaRPr lang="hu-HU" altLang="hu-HU" sz="2000" b="1"/>
          </a:p>
          <a:p>
            <a:pPr marL="609600" indent="-609600">
              <a:lnSpc>
                <a:spcPct val="80000"/>
              </a:lnSpc>
              <a:buFontTx/>
              <a:buAutoNum type="arabicPeriod"/>
            </a:pPr>
            <a:r>
              <a:rPr lang="hu-HU" altLang="hu-HU" sz="2000" b="1">
                <a:solidFill>
                  <a:srgbClr val="FF0000"/>
                </a:solidFill>
              </a:rPr>
              <a:t>WT(X):</a:t>
            </a:r>
            <a:r>
              <a:rPr lang="hu-HU" altLang="hu-HU" sz="2000" b="1"/>
              <a:t> </a:t>
            </a:r>
            <a:r>
              <a:rPr lang="hu-HU" altLang="hu-HU" sz="2000" b="1">
                <a:solidFill>
                  <a:schemeClr val="accent2"/>
                </a:solidFill>
              </a:rPr>
              <a:t>X írási ideje</a:t>
            </a:r>
            <a:r>
              <a:rPr lang="hu-HU" altLang="hu-HU" sz="2000" b="1"/>
              <a:t> (write time), amely a legmagasabb időbélyegző, ami egy olyan tranzakcióhoz tartozik, amely már írta X-et.</a:t>
            </a:r>
          </a:p>
          <a:p>
            <a:pPr marL="609600" indent="-609600">
              <a:lnSpc>
                <a:spcPct val="80000"/>
              </a:lnSpc>
              <a:buFontTx/>
              <a:buAutoNum type="arabicPeriod"/>
            </a:pPr>
            <a:endParaRPr lang="hu-HU" altLang="hu-HU" sz="2000" b="1"/>
          </a:p>
          <a:p>
            <a:pPr marL="609600" indent="-609600">
              <a:lnSpc>
                <a:spcPct val="80000"/>
              </a:lnSpc>
              <a:buFontTx/>
              <a:buAutoNum type="arabicPeriod"/>
            </a:pPr>
            <a:r>
              <a:rPr lang="hu-HU" altLang="hu-HU" sz="2000" b="1">
                <a:solidFill>
                  <a:srgbClr val="FF0000"/>
                </a:solidFill>
              </a:rPr>
              <a:t>C(X):</a:t>
            </a:r>
            <a:r>
              <a:rPr lang="hu-HU" altLang="hu-HU" sz="2000" b="1"/>
              <a:t> </a:t>
            </a:r>
            <a:r>
              <a:rPr lang="hu-HU" altLang="hu-HU" sz="2000" b="1">
                <a:solidFill>
                  <a:schemeClr val="accent2"/>
                </a:solidFill>
              </a:rPr>
              <a:t>X véglegesítési bitje</a:t>
            </a:r>
            <a:r>
              <a:rPr lang="hu-HU" altLang="hu-HU" sz="2000" b="1"/>
              <a:t> (commit bit), amely akkor és csak akkor igaz, ha a legújabb tranzakció, amely X-et írta, már véglegesítve van. </a:t>
            </a:r>
          </a:p>
          <a:p>
            <a:pPr marL="609600" indent="-609600">
              <a:lnSpc>
                <a:spcPct val="80000"/>
              </a:lnSpc>
              <a:buFontTx/>
              <a:buAutoNum type="arabicPeriod"/>
            </a:pPr>
            <a:endParaRPr lang="hu-HU" altLang="hu-HU" sz="2000" b="1"/>
          </a:p>
          <a:p>
            <a:pPr marL="609600" indent="-609600">
              <a:lnSpc>
                <a:spcPct val="80000"/>
              </a:lnSpc>
            </a:pPr>
            <a:r>
              <a:rPr lang="hu-HU" altLang="hu-HU" sz="2000" b="1"/>
              <a:t>A </a:t>
            </a:r>
            <a:r>
              <a:rPr lang="hu-HU" altLang="hu-HU" sz="2000" b="1">
                <a:solidFill>
                  <a:srgbClr val="FF0000"/>
                </a:solidFill>
              </a:rPr>
              <a:t>C(X)</a:t>
            </a:r>
            <a:r>
              <a:rPr lang="hu-HU" altLang="hu-HU" sz="2000" b="1"/>
              <a:t> bit célja, hogy </a:t>
            </a:r>
            <a:r>
              <a:rPr lang="hu-HU" altLang="hu-HU" sz="2000" b="1">
                <a:solidFill>
                  <a:srgbClr val="CC00CC"/>
                </a:solidFill>
              </a:rPr>
              <a:t>elkerüljük azt a helyzetet</a:t>
            </a:r>
            <a:r>
              <a:rPr lang="hu-HU" altLang="hu-HU" sz="2000" b="1"/>
              <a:t>, amelyben egy T tranzakció egy másik U tranzakció által írt adatokat olvas be, és utána U‑t abortáljuk. Ez a probléma, </a:t>
            </a:r>
            <a:r>
              <a:rPr lang="hu-HU" altLang="hu-HU" sz="2000" b="1">
                <a:solidFill>
                  <a:srgbClr val="CC00CC"/>
                </a:solidFill>
              </a:rPr>
              <a:t>amikor T nem véglegesített adatok „piszkos olvasását” hajtja végre</a:t>
            </a:r>
            <a:r>
              <a:rPr lang="hu-HU" altLang="hu-HU" sz="2000" b="1"/>
              <a:t>, az adatbázis-állapot inkonzisztenssé válását is okozhatja.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1506" name="Rectangle 2">
            <a:extLst>
              <a:ext uri="{FF2B5EF4-FFF2-40B4-BE49-F238E27FC236}">
                <a16:creationId xmlns:a16="http://schemas.microsoft.com/office/drawing/2014/main" id="{0223803E-3398-E6CA-82F4-31D048B9F0CD}"/>
              </a:ext>
            </a:extLst>
          </p:cNvPr>
          <p:cNvSpPr>
            <a:spLocks noGrp="1" noChangeArrowheads="1"/>
          </p:cNvSpPr>
          <p:nvPr>
            <p:ph type="title"/>
          </p:nvPr>
        </p:nvSpPr>
        <p:spPr>
          <a:xfrm>
            <a:off x="588963" y="244475"/>
            <a:ext cx="7772400" cy="460375"/>
          </a:xfrm>
        </p:spPr>
        <p:txBody>
          <a:bodyPr/>
          <a:lstStyle/>
          <a:p>
            <a:r>
              <a:rPr lang="hu-HU" altLang="hu-HU" sz="2400" b="1">
                <a:solidFill>
                  <a:schemeClr val="accent2"/>
                </a:solidFill>
              </a:rPr>
              <a:t>Fizikailag nem megvalósítható viselkedések</a:t>
            </a:r>
          </a:p>
        </p:txBody>
      </p:sp>
      <p:sp>
        <p:nvSpPr>
          <p:cNvPr id="661507" name="Rectangle 3">
            <a:extLst>
              <a:ext uri="{FF2B5EF4-FFF2-40B4-BE49-F238E27FC236}">
                <a16:creationId xmlns:a16="http://schemas.microsoft.com/office/drawing/2014/main" id="{79993F50-9389-ED69-B6EB-5E0A944A4375}"/>
              </a:ext>
            </a:extLst>
          </p:cNvPr>
          <p:cNvSpPr>
            <a:spLocks noGrp="1" noChangeArrowheads="1"/>
          </p:cNvSpPr>
          <p:nvPr>
            <p:ph type="body" idx="1"/>
          </p:nvPr>
        </p:nvSpPr>
        <p:spPr>
          <a:xfrm>
            <a:off x="273050" y="796925"/>
            <a:ext cx="8623300" cy="5711825"/>
          </a:xfrm>
        </p:spPr>
        <p:txBody>
          <a:bodyPr/>
          <a:lstStyle/>
          <a:p>
            <a:pPr marL="533400" indent="-533400">
              <a:lnSpc>
                <a:spcPct val="90000"/>
              </a:lnSpc>
            </a:pPr>
            <a:r>
              <a:rPr lang="hu-HU" altLang="hu-HU" sz="2800" b="1"/>
              <a:t>Az ütemező olvasáskor és íráskor </a:t>
            </a:r>
            <a:r>
              <a:rPr lang="hu-HU" altLang="hu-HU" sz="2800" b="1">
                <a:solidFill>
                  <a:srgbClr val="CC00CC"/>
                </a:solidFill>
              </a:rPr>
              <a:t>ellenőrzi</a:t>
            </a:r>
            <a:r>
              <a:rPr lang="hu-HU" altLang="hu-HU" sz="2800" b="1"/>
              <a:t>, hogy ez abban a sorrendben történik-e, mintha a tranzakciókat az </a:t>
            </a:r>
            <a:r>
              <a:rPr lang="hu-HU" altLang="hu-HU" sz="2800" b="1">
                <a:solidFill>
                  <a:srgbClr val="FF0000"/>
                </a:solidFill>
              </a:rPr>
              <a:t>időbélyegzőjük szerinti növekvő, soros ütemezésben</a:t>
            </a:r>
            <a:r>
              <a:rPr lang="hu-HU" altLang="hu-HU" sz="2800" b="1"/>
              <a:t>  hajtottunk volna végre.</a:t>
            </a:r>
          </a:p>
          <a:p>
            <a:pPr marL="533400" indent="-533400">
              <a:lnSpc>
                <a:spcPct val="90000"/>
              </a:lnSpc>
            </a:pPr>
            <a:endParaRPr lang="hu-HU" altLang="hu-HU" sz="2800" b="1"/>
          </a:p>
          <a:p>
            <a:pPr marL="533400" indent="-533400">
              <a:lnSpc>
                <a:spcPct val="90000"/>
              </a:lnSpc>
            </a:pPr>
            <a:r>
              <a:rPr lang="hu-HU" altLang="hu-HU" sz="2800" b="1"/>
              <a:t>Ha nem, akkor azt mondjuk, hogy a viselkedés </a:t>
            </a:r>
            <a:r>
              <a:rPr lang="hu-HU" altLang="hu-HU" sz="2800" b="1" i="1">
                <a:solidFill>
                  <a:srgbClr val="FF0000"/>
                </a:solidFill>
              </a:rPr>
              <a:t>fizikailag nem megvalósítható </a:t>
            </a:r>
            <a:r>
              <a:rPr lang="hu-HU" altLang="hu-HU" sz="2800" b="1" i="1"/>
              <a:t>és ilyenkor beavatkozik az ütemező.</a:t>
            </a:r>
            <a:r>
              <a:rPr lang="hu-HU" altLang="hu-HU" sz="2800" b="1"/>
              <a:t> </a:t>
            </a:r>
          </a:p>
          <a:p>
            <a:pPr marL="533400" indent="-533400">
              <a:lnSpc>
                <a:spcPct val="90000"/>
              </a:lnSpc>
            </a:pPr>
            <a:endParaRPr lang="hu-HU" altLang="hu-HU" sz="2800" b="1"/>
          </a:p>
          <a:p>
            <a:pPr marL="533400" indent="-533400">
              <a:lnSpc>
                <a:spcPct val="90000"/>
              </a:lnSpc>
            </a:pPr>
            <a:r>
              <a:rPr lang="hu-HU" altLang="hu-HU" sz="2800" b="1">
                <a:solidFill>
                  <a:schemeClr val="accent2"/>
                </a:solidFill>
              </a:rPr>
              <a:t>Kétféle probléma</a:t>
            </a:r>
            <a:r>
              <a:rPr lang="hu-HU" altLang="hu-HU" sz="2800" b="1"/>
              <a:t> merülhet fel:</a:t>
            </a:r>
          </a:p>
          <a:p>
            <a:pPr marL="1295400" lvl="2" indent="-381000">
              <a:lnSpc>
                <a:spcPct val="90000"/>
              </a:lnSpc>
              <a:buFontTx/>
              <a:buAutoNum type="arabicPeriod"/>
            </a:pPr>
            <a:r>
              <a:rPr lang="hu-HU" altLang="hu-HU" b="1">
                <a:solidFill>
                  <a:srgbClr val="008000"/>
                </a:solidFill>
              </a:rPr>
              <a:t>Túl késői olvasás</a:t>
            </a:r>
          </a:p>
          <a:p>
            <a:pPr marL="1295400" lvl="2" indent="-381000">
              <a:lnSpc>
                <a:spcPct val="90000"/>
              </a:lnSpc>
              <a:buFontTx/>
              <a:buAutoNum type="arabicPeriod"/>
            </a:pPr>
            <a:r>
              <a:rPr lang="hu-HU" altLang="hu-HU" b="1">
                <a:solidFill>
                  <a:srgbClr val="CC00CC"/>
                </a:solidFill>
              </a:rPr>
              <a:t>Túl késői írás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2530" name="Rectangle 2">
            <a:extLst>
              <a:ext uri="{FF2B5EF4-FFF2-40B4-BE49-F238E27FC236}">
                <a16:creationId xmlns:a16="http://schemas.microsoft.com/office/drawing/2014/main" id="{BC22E7F4-4EF8-54EB-24C1-A0A28F5719C8}"/>
              </a:ext>
            </a:extLst>
          </p:cNvPr>
          <p:cNvSpPr>
            <a:spLocks noGrp="1" noChangeArrowheads="1"/>
          </p:cNvSpPr>
          <p:nvPr>
            <p:ph type="title"/>
          </p:nvPr>
        </p:nvSpPr>
        <p:spPr>
          <a:xfrm>
            <a:off x="588963" y="244475"/>
            <a:ext cx="7772400" cy="460375"/>
          </a:xfrm>
        </p:spPr>
        <p:txBody>
          <a:bodyPr/>
          <a:lstStyle/>
          <a:p>
            <a:r>
              <a:rPr lang="en-US" altLang="hu-HU" sz="2400" b="1">
                <a:solidFill>
                  <a:schemeClr val="accent2"/>
                </a:solidFill>
              </a:rPr>
              <a:t>1</a:t>
            </a:r>
            <a:r>
              <a:rPr lang="hu-HU" altLang="hu-HU" sz="2400" b="1">
                <a:solidFill>
                  <a:schemeClr val="accent2"/>
                </a:solidFill>
              </a:rPr>
              <a:t>. </a:t>
            </a:r>
            <a:r>
              <a:rPr lang="en-US" altLang="hu-HU" sz="2400" b="1">
                <a:solidFill>
                  <a:schemeClr val="accent2"/>
                </a:solidFill>
              </a:rPr>
              <a:t>Túl késői olvasás</a:t>
            </a:r>
            <a:endParaRPr lang="hu-HU" altLang="hu-HU" sz="2400" b="1">
              <a:solidFill>
                <a:schemeClr val="accent2"/>
              </a:solidFill>
            </a:endParaRPr>
          </a:p>
        </p:txBody>
      </p:sp>
      <p:sp>
        <p:nvSpPr>
          <p:cNvPr id="662531" name="Rectangle 3">
            <a:extLst>
              <a:ext uri="{FF2B5EF4-FFF2-40B4-BE49-F238E27FC236}">
                <a16:creationId xmlns:a16="http://schemas.microsoft.com/office/drawing/2014/main" id="{09CE25C3-7079-D987-C48B-4BABB3FFFBC4}"/>
              </a:ext>
            </a:extLst>
          </p:cNvPr>
          <p:cNvSpPr>
            <a:spLocks noGrp="1" noChangeArrowheads="1"/>
          </p:cNvSpPr>
          <p:nvPr>
            <p:ph type="body" idx="1"/>
          </p:nvPr>
        </p:nvSpPr>
        <p:spPr>
          <a:xfrm>
            <a:off x="273050" y="796925"/>
            <a:ext cx="8623300" cy="5711825"/>
          </a:xfrm>
        </p:spPr>
        <p:txBody>
          <a:bodyPr/>
          <a:lstStyle/>
          <a:p>
            <a:pPr marL="533400" indent="-533400"/>
            <a:r>
              <a:rPr lang="en-US" altLang="hu-HU" sz="2400" b="1"/>
              <a:t>A </a:t>
            </a:r>
            <a:r>
              <a:rPr lang="en-US" altLang="hu-HU" sz="2400" b="1">
                <a:solidFill>
                  <a:schemeClr val="accent2"/>
                </a:solidFill>
              </a:rPr>
              <a:t>T tranzakció megpróbálja olvasni az X adatbáziselemet</a:t>
            </a:r>
            <a:r>
              <a:rPr lang="en-US" altLang="hu-HU" sz="2400" b="1"/>
              <a:t>, de X írási ideje azt jelzi, hogy X jelenlegi értékét azután írtuk, miután T‑t már elméletileg végrehajtottuk, vagyis </a:t>
            </a:r>
            <a:r>
              <a:rPr lang="en-US" altLang="hu-HU" sz="2400" b="1">
                <a:solidFill>
                  <a:srgbClr val="FF0000"/>
                </a:solidFill>
              </a:rPr>
              <a:t>TS(T) &lt; WT(X).</a:t>
            </a:r>
            <a:r>
              <a:rPr lang="en-US" altLang="hu-HU"/>
              <a:t> </a:t>
            </a:r>
            <a:endParaRPr lang="hu-HU" altLang="hu-HU"/>
          </a:p>
        </p:txBody>
      </p:sp>
      <p:sp>
        <p:nvSpPr>
          <p:cNvPr id="662533" name="Rectangle 5">
            <a:extLst>
              <a:ext uri="{FF2B5EF4-FFF2-40B4-BE49-F238E27FC236}">
                <a16:creationId xmlns:a16="http://schemas.microsoft.com/office/drawing/2014/main" id="{9E2D720F-4784-ECE2-BE50-2F0D59B1901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662532" name="Object 4">
            <a:extLst>
              <a:ext uri="{FF2B5EF4-FFF2-40B4-BE49-F238E27FC236}">
                <a16:creationId xmlns:a16="http://schemas.microsoft.com/office/drawing/2014/main" id="{71CDC6A2-7671-56E1-DDA9-810B666BFE17}"/>
              </a:ext>
            </a:extLst>
          </p:cNvPr>
          <p:cNvGraphicFramePr>
            <a:graphicFrameLocks noChangeAspect="1"/>
          </p:cNvGraphicFramePr>
          <p:nvPr/>
        </p:nvGraphicFramePr>
        <p:xfrm>
          <a:off x="2171700" y="2549525"/>
          <a:ext cx="4524375" cy="2073275"/>
        </p:xfrm>
        <a:graphic>
          <a:graphicData uri="http://schemas.openxmlformats.org/presentationml/2006/ole">
            <mc:AlternateContent xmlns:mc="http://schemas.openxmlformats.org/markup-compatibility/2006">
              <mc:Choice xmlns:v="urn:schemas-microsoft-com:vml" Requires="v">
                <p:oleObj name="Kép" r:id="rId2" imgW="2743200" imgH="1381680" progId="Word.Picture.8">
                  <p:embed/>
                </p:oleObj>
              </mc:Choice>
              <mc:Fallback>
                <p:oleObj name="Kép" r:id="rId2" imgW="2743200" imgH="1381680"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2549525"/>
                        <a:ext cx="4524375" cy="2073275"/>
                      </a:xfrm>
                      <a:prstGeom prst="rect">
                        <a:avLst/>
                      </a:prstGeom>
                      <a:solidFill>
                        <a:srgbClr val="CCFFCC"/>
                      </a:solidFill>
                      <a:ln w="9525">
                        <a:solidFill>
                          <a:schemeClr val="tx1"/>
                        </a:solidFill>
                        <a:miter lim="800000"/>
                        <a:headEnd/>
                        <a:tailEnd/>
                      </a:ln>
                    </p:spPr>
                  </p:pic>
                </p:oleObj>
              </mc:Fallback>
            </mc:AlternateContent>
          </a:graphicData>
        </a:graphic>
      </p:graphicFrame>
      <p:sp>
        <p:nvSpPr>
          <p:cNvPr id="662534" name="Text Box 6">
            <a:extLst>
              <a:ext uri="{FF2B5EF4-FFF2-40B4-BE49-F238E27FC236}">
                <a16:creationId xmlns:a16="http://schemas.microsoft.com/office/drawing/2014/main" id="{43389A21-2E56-D4A8-F154-0D6E79623C53}"/>
              </a:ext>
            </a:extLst>
          </p:cNvPr>
          <p:cNvSpPr txBox="1">
            <a:spLocks noChangeArrowheads="1"/>
          </p:cNvSpPr>
          <p:nvPr/>
        </p:nvSpPr>
        <p:spPr bwMode="auto">
          <a:xfrm>
            <a:off x="304800" y="5010150"/>
            <a:ext cx="8680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400"/>
              <a:t>A </a:t>
            </a:r>
            <a:r>
              <a:rPr lang="hu-HU" altLang="hu-HU" sz="2400">
                <a:solidFill>
                  <a:srgbClr val="CC00CC"/>
                </a:solidFill>
              </a:rPr>
              <a:t>megoldás</a:t>
            </a:r>
            <a:r>
              <a:rPr lang="hu-HU" altLang="hu-HU" sz="2400"/>
              <a:t>, hogy </a:t>
            </a:r>
            <a:r>
              <a:rPr lang="hu-HU" altLang="hu-HU" sz="2400">
                <a:solidFill>
                  <a:srgbClr val="FF0000"/>
                </a:solidFill>
              </a:rPr>
              <a:t>T‑t abortáljuk</a:t>
            </a:r>
            <a:r>
              <a:rPr lang="hu-HU" altLang="hu-HU" sz="2400"/>
              <a:t>, amikor ez a probléma felmerül.</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3554" name="Rectangle 2">
            <a:extLst>
              <a:ext uri="{FF2B5EF4-FFF2-40B4-BE49-F238E27FC236}">
                <a16:creationId xmlns:a16="http://schemas.microsoft.com/office/drawing/2014/main" id="{5550DE42-D683-4805-8D3B-C636F898AD81}"/>
              </a:ext>
            </a:extLst>
          </p:cNvPr>
          <p:cNvSpPr>
            <a:spLocks noGrp="1" noChangeArrowheads="1"/>
          </p:cNvSpPr>
          <p:nvPr>
            <p:ph type="title"/>
          </p:nvPr>
        </p:nvSpPr>
        <p:spPr>
          <a:xfrm>
            <a:off x="588963" y="244475"/>
            <a:ext cx="7772400" cy="179388"/>
          </a:xfrm>
        </p:spPr>
        <p:txBody>
          <a:bodyPr/>
          <a:lstStyle/>
          <a:p>
            <a:r>
              <a:rPr lang="hu-HU" altLang="hu-HU" sz="2400" b="1">
                <a:solidFill>
                  <a:schemeClr val="accent2"/>
                </a:solidFill>
              </a:rPr>
              <a:t>2. </a:t>
            </a:r>
            <a:r>
              <a:rPr lang="en-US" altLang="hu-HU" sz="2400" b="1">
                <a:solidFill>
                  <a:schemeClr val="accent2"/>
                </a:solidFill>
              </a:rPr>
              <a:t>Túl késői </a:t>
            </a:r>
            <a:r>
              <a:rPr lang="hu-HU" altLang="hu-HU" sz="2400" b="1">
                <a:solidFill>
                  <a:schemeClr val="accent2"/>
                </a:solidFill>
              </a:rPr>
              <a:t>írás</a:t>
            </a:r>
          </a:p>
        </p:txBody>
      </p:sp>
      <p:sp>
        <p:nvSpPr>
          <p:cNvPr id="663555" name="Rectangle 3">
            <a:extLst>
              <a:ext uri="{FF2B5EF4-FFF2-40B4-BE49-F238E27FC236}">
                <a16:creationId xmlns:a16="http://schemas.microsoft.com/office/drawing/2014/main" id="{448133DC-05F0-0F0C-21FB-97A6DB408215}"/>
              </a:ext>
            </a:extLst>
          </p:cNvPr>
          <p:cNvSpPr>
            <a:spLocks noGrp="1" noChangeArrowheads="1"/>
          </p:cNvSpPr>
          <p:nvPr>
            <p:ph type="body" idx="1"/>
          </p:nvPr>
        </p:nvSpPr>
        <p:spPr>
          <a:xfrm>
            <a:off x="273050" y="577850"/>
            <a:ext cx="8623300" cy="5930900"/>
          </a:xfrm>
        </p:spPr>
        <p:txBody>
          <a:bodyPr/>
          <a:lstStyle/>
          <a:p>
            <a:pPr marL="533400" indent="-533400"/>
            <a:r>
              <a:rPr lang="en-US" altLang="hu-HU" sz="2000" b="1"/>
              <a:t>A </a:t>
            </a:r>
            <a:r>
              <a:rPr lang="en-US" altLang="hu-HU" sz="2000" b="1">
                <a:solidFill>
                  <a:srgbClr val="CC00CC"/>
                </a:solidFill>
              </a:rPr>
              <a:t>T tranzakció megpróbálja írni az X adatbáziselemet</a:t>
            </a:r>
            <a:r>
              <a:rPr lang="en-US" altLang="hu-HU" sz="2000" b="1"/>
              <a:t>, de X olvasási ideje azt jelzi, hogy van egy másik tranzakció is, amelynek a T által beírt értéket kellene olvasnia, ám ehelyett más értéket olvas, vagyis </a:t>
            </a:r>
            <a:endParaRPr lang="hu-HU" altLang="hu-HU" sz="2000" b="1"/>
          </a:p>
          <a:p>
            <a:pPr marL="533400" indent="-533400">
              <a:buFontTx/>
              <a:buNone/>
            </a:pPr>
            <a:r>
              <a:rPr lang="hu-HU" altLang="hu-HU" sz="2000" b="1">
                <a:solidFill>
                  <a:srgbClr val="FF0000"/>
                </a:solidFill>
              </a:rPr>
              <a:t>	</a:t>
            </a:r>
            <a:r>
              <a:rPr lang="en-US" altLang="hu-HU" sz="2000" b="1">
                <a:solidFill>
                  <a:srgbClr val="FF0000"/>
                </a:solidFill>
              </a:rPr>
              <a:t>WT(X) </a:t>
            </a:r>
            <a:r>
              <a:rPr lang="hu-HU" altLang="hu-HU" sz="2000" b="1">
                <a:solidFill>
                  <a:srgbClr val="FF0000"/>
                </a:solidFill>
              </a:rPr>
              <a:t>&lt;=</a:t>
            </a:r>
            <a:r>
              <a:rPr lang="en-US" altLang="hu-HU" sz="2000" b="1">
                <a:solidFill>
                  <a:srgbClr val="FF0000"/>
                </a:solidFill>
              </a:rPr>
              <a:t> TS(T) &lt; RT(X)</a:t>
            </a:r>
            <a:r>
              <a:rPr lang="en-US" altLang="hu-HU" sz="2000" b="1"/>
              <a:t> vagy </a:t>
            </a:r>
            <a:endParaRPr lang="hu-HU" altLang="hu-HU" sz="2000" b="1"/>
          </a:p>
          <a:p>
            <a:pPr marL="533400" indent="-533400">
              <a:buFontTx/>
              <a:buNone/>
            </a:pPr>
            <a:r>
              <a:rPr lang="hu-HU" altLang="hu-HU" sz="2000" b="1"/>
              <a:t>			  </a:t>
            </a:r>
            <a:r>
              <a:rPr lang="en-US" altLang="hu-HU" sz="2000" b="1">
                <a:solidFill>
                  <a:srgbClr val="FF0000"/>
                </a:solidFill>
              </a:rPr>
              <a:t>TS(T) &lt; RT(X) &lt; WT(X).</a:t>
            </a:r>
            <a:endParaRPr lang="hu-HU" altLang="hu-HU" sz="2000" b="1">
              <a:solidFill>
                <a:srgbClr val="FF0000"/>
              </a:solidFill>
            </a:endParaRPr>
          </a:p>
        </p:txBody>
      </p:sp>
      <p:sp>
        <p:nvSpPr>
          <p:cNvPr id="663556" name="Rectangle 4">
            <a:extLst>
              <a:ext uri="{FF2B5EF4-FFF2-40B4-BE49-F238E27FC236}">
                <a16:creationId xmlns:a16="http://schemas.microsoft.com/office/drawing/2014/main" id="{8643E882-4D6E-2107-E7DF-00D267C513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63558" name="Text Box 6">
            <a:extLst>
              <a:ext uri="{FF2B5EF4-FFF2-40B4-BE49-F238E27FC236}">
                <a16:creationId xmlns:a16="http://schemas.microsoft.com/office/drawing/2014/main" id="{4492927F-AA09-02FC-97C7-7C42466BA694}"/>
              </a:ext>
            </a:extLst>
          </p:cNvPr>
          <p:cNvSpPr txBox="1">
            <a:spLocks noChangeArrowheads="1"/>
          </p:cNvSpPr>
          <p:nvPr/>
        </p:nvSpPr>
        <p:spPr bwMode="auto">
          <a:xfrm>
            <a:off x="622300" y="5656263"/>
            <a:ext cx="8521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400"/>
              <a:t>A megoldás, hogy </a:t>
            </a:r>
            <a:r>
              <a:rPr lang="hu-HU" altLang="hu-HU" sz="2400">
                <a:solidFill>
                  <a:srgbClr val="FF0000"/>
                </a:solidFill>
              </a:rPr>
              <a:t>T‑t abortáljuk</a:t>
            </a:r>
            <a:r>
              <a:rPr lang="hu-HU" altLang="hu-HU" sz="2400"/>
              <a:t>, amikor ez a probléma felmerül.</a:t>
            </a:r>
          </a:p>
        </p:txBody>
      </p:sp>
      <p:sp>
        <p:nvSpPr>
          <p:cNvPr id="663560" name="Rectangle 8">
            <a:extLst>
              <a:ext uri="{FF2B5EF4-FFF2-40B4-BE49-F238E27FC236}">
                <a16:creationId xmlns:a16="http://schemas.microsoft.com/office/drawing/2014/main" id="{EBA2DECC-EF77-8945-D3AB-28A66C7002BB}"/>
              </a:ext>
            </a:extLst>
          </p:cNvPr>
          <p:cNvSpPr>
            <a:spLocks noChangeArrowheads="1"/>
          </p:cNvSpPr>
          <p:nvPr/>
        </p:nvSpPr>
        <p:spPr bwMode="auto">
          <a:xfrm>
            <a:off x="0" y="2738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663559" name="Object 7">
            <a:extLst>
              <a:ext uri="{FF2B5EF4-FFF2-40B4-BE49-F238E27FC236}">
                <a16:creationId xmlns:a16="http://schemas.microsoft.com/office/drawing/2014/main" id="{41EEC8AD-5DF5-F1E7-0222-AFA2662537EF}"/>
              </a:ext>
            </a:extLst>
          </p:cNvPr>
          <p:cNvGraphicFramePr>
            <a:graphicFrameLocks noChangeAspect="1"/>
          </p:cNvGraphicFramePr>
          <p:nvPr/>
        </p:nvGraphicFramePr>
        <p:xfrm>
          <a:off x="2024063" y="3397250"/>
          <a:ext cx="4341812" cy="2182813"/>
        </p:xfrm>
        <a:graphic>
          <a:graphicData uri="http://schemas.openxmlformats.org/presentationml/2006/ole">
            <mc:AlternateContent xmlns:mc="http://schemas.openxmlformats.org/markup-compatibility/2006">
              <mc:Choice xmlns:v="urn:schemas-microsoft-com:vml" Requires="v">
                <p:oleObj name="Kép" r:id="rId2" imgW="2743200" imgH="1381680" progId="Word.Picture.8">
                  <p:embed/>
                </p:oleObj>
              </mc:Choice>
              <mc:Fallback>
                <p:oleObj name="Kép" r:id="rId2" imgW="2743200" imgH="1381680" progId="Word.Picture.8">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3397250"/>
                        <a:ext cx="4341812" cy="2182813"/>
                      </a:xfrm>
                      <a:prstGeom prst="rect">
                        <a:avLst/>
                      </a:prstGeom>
                      <a:solidFill>
                        <a:srgbClr val="CC99FF"/>
                      </a:solidFill>
                      <a:ln w="9525">
                        <a:solidFill>
                          <a:schemeClr val="tx1"/>
                        </a:solidFill>
                        <a:miter lim="800000"/>
                        <a:headEnd/>
                        <a:tailEnd/>
                      </a:ln>
                    </p:spPr>
                  </p:pic>
                </p:oleObj>
              </mc:Fallback>
            </mc:AlternateContent>
          </a:graphicData>
        </a:graphic>
      </p:graphicFrame>
      <p:sp>
        <p:nvSpPr>
          <p:cNvPr id="663561" name="Text Box 9">
            <a:extLst>
              <a:ext uri="{FF2B5EF4-FFF2-40B4-BE49-F238E27FC236}">
                <a16:creationId xmlns:a16="http://schemas.microsoft.com/office/drawing/2014/main" id="{FA2C47EB-01E9-3DB0-81C5-44FC710B2562}"/>
              </a:ext>
            </a:extLst>
          </p:cNvPr>
          <p:cNvSpPr txBox="1">
            <a:spLocks noChangeArrowheads="1"/>
          </p:cNvSpPr>
          <p:nvPr/>
        </p:nvSpPr>
        <p:spPr bwMode="auto">
          <a:xfrm>
            <a:off x="658813" y="2633663"/>
            <a:ext cx="78771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t>S</a:t>
            </a:r>
            <a:r>
              <a:rPr lang="en-US" altLang="hu-HU" sz="2000"/>
              <a:t>emelyik más tranzakció sem írta X-et, amellyel felülírta volna a T által írt értéket, és ezzel érvénytelenítette volna T hatását</a:t>
            </a:r>
            <a:r>
              <a:rPr lang="hu-HU" altLang="hu-HU" sz="2000"/>
              <a:t>.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4578" name="Rectangle 2">
            <a:extLst>
              <a:ext uri="{FF2B5EF4-FFF2-40B4-BE49-F238E27FC236}">
                <a16:creationId xmlns:a16="http://schemas.microsoft.com/office/drawing/2014/main" id="{17BF7B4D-09DC-FBBB-9120-A1C65F91D067}"/>
              </a:ext>
            </a:extLst>
          </p:cNvPr>
          <p:cNvSpPr>
            <a:spLocks noGrp="1" noChangeArrowheads="1"/>
          </p:cNvSpPr>
          <p:nvPr>
            <p:ph type="title"/>
          </p:nvPr>
        </p:nvSpPr>
        <p:spPr>
          <a:xfrm>
            <a:off x="588963" y="244475"/>
            <a:ext cx="7772400" cy="179388"/>
          </a:xfrm>
        </p:spPr>
        <p:txBody>
          <a:bodyPr/>
          <a:lstStyle/>
          <a:p>
            <a:r>
              <a:rPr lang="hu-HU" altLang="hu-HU" sz="2400" b="1">
                <a:solidFill>
                  <a:schemeClr val="accent2"/>
                </a:solidFill>
              </a:rPr>
              <a:t>A piszkos adatok problémái</a:t>
            </a:r>
          </a:p>
        </p:txBody>
      </p:sp>
      <p:sp>
        <p:nvSpPr>
          <p:cNvPr id="664580" name="Rectangle 4">
            <a:extLst>
              <a:ext uri="{FF2B5EF4-FFF2-40B4-BE49-F238E27FC236}">
                <a16:creationId xmlns:a16="http://schemas.microsoft.com/office/drawing/2014/main" id="{A7D04F3A-47E2-1833-97BD-3A1B0B9AED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64582" name="Rectangle 6">
            <a:extLst>
              <a:ext uri="{FF2B5EF4-FFF2-40B4-BE49-F238E27FC236}">
                <a16:creationId xmlns:a16="http://schemas.microsoft.com/office/drawing/2014/main" id="{D6E607EE-56C1-22DD-07D4-0DBFC7E69EF9}"/>
              </a:ext>
            </a:extLst>
          </p:cNvPr>
          <p:cNvSpPr>
            <a:spLocks noChangeArrowheads="1"/>
          </p:cNvSpPr>
          <p:nvPr/>
        </p:nvSpPr>
        <p:spPr bwMode="auto">
          <a:xfrm>
            <a:off x="0" y="2738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64586" name="Rectangle 10">
            <a:extLst>
              <a:ext uri="{FF2B5EF4-FFF2-40B4-BE49-F238E27FC236}">
                <a16:creationId xmlns:a16="http://schemas.microsoft.com/office/drawing/2014/main" id="{B60F3A8D-B5A2-07F6-48D9-25E71D58363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664585" name="Object 9">
            <a:extLst>
              <a:ext uri="{FF2B5EF4-FFF2-40B4-BE49-F238E27FC236}">
                <a16:creationId xmlns:a16="http://schemas.microsoft.com/office/drawing/2014/main" id="{B1EBAE17-EEF9-A3C0-56B6-1D267D7A3224}"/>
              </a:ext>
            </a:extLst>
          </p:cNvPr>
          <p:cNvGraphicFramePr>
            <a:graphicFrameLocks noChangeAspect="1"/>
          </p:cNvGraphicFramePr>
          <p:nvPr/>
        </p:nvGraphicFramePr>
        <p:xfrm>
          <a:off x="2243138" y="1941513"/>
          <a:ext cx="4132262" cy="2076450"/>
        </p:xfrm>
        <a:graphic>
          <a:graphicData uri="http://schemas.openxmlformats.org/presentationml/2006/ole">
            <mc:AlternateContent xmlns:mc="http://schemas.openxmlformats.org/markup-compatibility/2006">
              <mc:Choice xmlns:v="urn:schemas-microsoft-com:vml" Requires="v">
                <p:oleObj name="Kép" r:id="rId2" imgW="2743200" imgH="1381680" progId="Word.Picture.8">
                  <p:embed/>
                </p:oleObj>
              </mc:Choice>
              <mc:Fallback>
                <p:oleObj name="Kép" r:id="rId2" imgW="2743200" imgH="1381680" progId="Word.Picture.8">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8" y="1941513"/>
                        <a:ext cx="4132262" cy="2076450"/>
                      </a:xfrm>
                      <a:prstGeom prst="rect">
                        <a:avLst/>
                      </a:prstGeom>
                      <a:solidFill>
                        <a:srgbClr val="FFCC99"/>
                      </a:solidFill>
                      <a:ln w="9525">
                        <a:solidFill>
                          <a:schemeClr val="tx1"/>
                        </a:solidFill>
                        <a:miter lim="800000"/>
                        <a:headEnd/>
                        <a:tailEnd/>
                      </a:ln>
                    </p:spPr>
                  </p:pic>
                </p:oleObj>
              </mc:Fallback>
            </mc:AlternateContent>
          </a:graphicData>
        </a:graphic>
      </p:graphicFrame>
      <p:sp>
        <p:nvSpPr>
          <p:cNvPr id="664588" name="Text Box 12">
            <a:extLst>
              <a:ext uri="{FF2B5EF4-FFF2-40B4-BE49-F238E27FC236}">
                <a16:creationId xmlns:a16="http://schemas.microsoft.com/office/drawing/2014/main" id="{6BBF64CC-37C3-58BF-B821-31B2AEBEAAE3}"/>
              </a:ext>
            </a:extLst>
          </p:cNvPr>
          <p:cNvSpPr txBox="1">
            <a:spLocks noChangeArrowheads="1"/>
          </p:cNvSpPr>
          <p:nvPr/>
        </p:nvSpPr>
        <p:spPr bwMode="auto">
          <a:xfrm>
            <a:off x="293688" y="463550"/>
            <a:ext cx="8509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buFontTx/>
              <a:buChar char="•"/>
            </a:pPr>
            <a:r>
              <a:rPr lang="hu-HU" altLang="hu-HU" sz="1800"/>
              <a:t>    Bár nincs fizikailag nem megvalósítható abban, hogy T olvassa X-et, mégis jobb a T általi olvasást azutánra elhalasztani, hogy U véglegesítését vagy abortálását már elvégeztük, különben az ütemezésünk nem lesz konfliktus-sorbarendezhető. Azt, hogy </a:t>
            </a:r>
            <a:r>
              <a:rPr lang="hu-HU" altLang="hu-HU" sz="1800">
                <a:solidFill>
                  <a:schemeClr val="accent2"/>
                </a:solidFill>
              </a:rPr>
              <a:t>U még nincs véglegesítve</a:t>
            </a:r>
            <a:r>
              <a:rPr lang="hu-HU" altLang="hu-HU" sz="1800"/>
              <a:t>, onnan tudjuk, hogy a </a:t>
            </a:r>
            <a:r>
              <a:rPr lang="hu-HU" altLang="hu-HU" sz="1800">
                <a:solidFill>
                  <a:srgbClr val="FF0000"/>
                </a:solidFill>
              </a:rPr>
              <a:t>C(X) véglegesítési bit hamis</a:t>
            </a:r>
            <a:r>
              <a:rPr lang="hu-HU" altLang="hu-HU" sz="1800"/>
              <a:t>.</a:t>
            </a:r>
            <a:endParaRPr lang="hu-HU" altLang="hu-HU" b="0"/>
          </a:p>
        </p:txBody>
      </p:sp>
      <p:sp>
        <p:nvSpPr>
          <p:cNvPr id="664591" name="Text Box 15">
            <a:extLst>
              <a:ext uri="{FF2B5EF4-FFF2-40B4-BE49-F238E27FC236}">
                <a16:creationId xmlns:a16="http://schemas.microsoft.com/office/drawing/2014/main" id="{9B7C8F3F-5178-44FD-C5A3-BA5DB98EAE34}"/>
              </a:ext>
            </a:extLst>
          </p:cNvPr>
          <p:cNvSpPr txBox="1">
            <a:spLocks noChangeArrowheads="1"/>
          </p:cNvSpPr>
          <p:nvPr/>
        </p:nvSpPr>
        <p:spPr bwMode="auto">
          <a:xfrm>
            <a:off x="0" y="4019550"/>
            <a:ext cx="9144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hu-HU" altLang="hu-HU" sz="1800"/>
              <a:t>   A piszkos olvasás problémája </a:t>
            </a:r>
            <a:r>
              <a:rPr lang="hu-HU" altLang="hu-HU" sz="1800">
                <a:solidFill>
                  <a:srgbClr val="FF0000"/>
                </a:solidFill>
              </a:rPr>
              <a:t>véglegesítési bit nélkül is megoldható</a:t>
            </a:r>
            <a:r>
              <a:rPr lang="hu-HU" altLang="hu-HU" sz="1800"/>
              <a:t>: </a:t>
            </a:r>
            <a:r>
              <a:rPr lang="hu-HU" altLang="hu-HU" sz="1800">
                <a:solidFill>
                  <a:schemeClr val="accent2"/>
                </a:solidFill>
              </a:rPr>
              <a:t>Amikor abortálunk egy U tranzakciót</a:t>
            </a:r>
            <a:r>
              <a:rPr lang="hu-HU" altLang="hu-HU" sz="1800"/>
              <a:t>, meg kell néznünk, hogy </a:t>
            </a:r>
            <a:r>
              <a:rPr lang="hu-HU" altLang="hu-HU" sz="1800">
                <a:solidFill>
                  <a:schemeClr val="accent2"/>
                </a:solidFill>
              </a:rPr>
              <a:t>vannak-e olyan tranzakciók, amelyek olvastak egy vagy több U által írt adatbáziselemet</a:t>
            </a:r>
            <a:r>
              <a:rPr lang="hu-HU" altLang="hu-HU" sz="1800"/>
              <a:t>. Ha igen, akkor </a:t>
            </a:r>
            <a:r>
              <a:rPr lang="hu-HU" altLang="hu-HU" sz="1800">
                <a:solidFill>
                  <a:srgbClr val="FF0000"/>
                </a:solidFill>
              </a:rPr>
              <a:t>azokat is abortálnunk kell</a:t>
            </a:r>
            <a:r>
              <a:rPr lang="hu-HU" altLang="hu-HU" sz="1800"/>
              <a:t>. Ebből aztán további abortálások következhetnek, és így tovább. Ezt </a:t>
            </a:r>
            <a:r>
              <a:rPr lang="hu-HU" altLang="hu-HU" sz="1800">
                <a:solidFill>
                  <a:srgbClr val="FF0000"/>
                </a:solidFill>
              </a:rPr>
              <a:t>továbbgyűrűző visszagörgetésnek</a:t>
            </a:r>
            <a:r>
              <a:rPr lang="hu-HU" altLang="hu-HU" sz="1800"/>
              <a:t> nevezzük. Ez a megoldás azonban </a:t>
            </a:r>
            <a:r>
              <a:rPr lang="hu-HU" altLang="hu-HU" sz="1800">
                <a:solidFill>
                  <a:srgbClr val="008000"/>
                </a:solidFill>
              </a:rPr>
              <a:t>alacsonyabb fokú konkurenciát engedélyez</a:t>
            </a:r>
            <a:r>
              <a:rPr lang="hu-HU" altLang="hu-HU" sz="1800"/>
              <a:t>, mint a véglegesítési bit bevezetése és a késleltetés, ráadásul </a:t>
            </a:r>
            <a:r>
              <a:rPr lang="hu-HU" altLang="hu-HU" sz="1800">
                <a:solidFill>
                  <a:srgbClr val="CC00CC"/>
                </a:solidFill>
              </a:rPr>
              <a:t>előfordulhat, hogy nem helyreállítható ütemezést kapunk</a:t>
            </a:r>
            <a:r>
              <a:rPr lang="hu-HU" altLang="hu-HU" sz="1800"/>
              <a:t>. Ez abban az esetben következik be, ha az egyik „abortálandó” tranzakciót már véglegesítettük.</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02" name="Rectangle 2">
            <a:extLst>
              <a:ext uri="{FF2B5EF4-FFF2-40B4-BE49-F238E27FC236}">
                <a16:creationId xmlns:a16="http://schemas.microsoft.com/office/drawing/2014/main" id="{B1CC598A-0010-5421-3582-EC85BD31DCDB}"/>
              </a:ext>
            </a:extLst>
          </p:cNvPr>
          <p:cNvSpPr>
            <a:spLocks noGrp="1" noChangeArrowheads="1"/>
          </p:cNvSpPr>
          <p:nvPr>
            <p:ph type="title"/>
          </p:nvPr>
        </p:nvSpPr>
        <p:spPr>
          <a:xfrm>
            <a:off x="588963" y="244475"/>
            <a:ext cx="7772400" cy="179388"/>
          </a:xfrm>
        </p:spPr>
        <p:txBody>
          <a:bodyPr/>
          <a:lstStyle/>
          <a:p>
            <a:r>
              <a:rPr lang="hu-HU" altLang="hu-HU" sz="2400" b="1">
                <a:solidFill>
                  <a:schemeClr val="accent2"/>
                </a:solidFill>
              </a:rPr>
              <a:t>Egy másik probléma (Thomas-féle írás)</a:t>
            </a:r>
          </a:p>
        </p:txBody>
      </p:sp>
      <p:sp>
        <p:nvSpPr>
          <p:cNvPr id="665603" name="Rectangle 3">
            <a:extLst>
              <a:ext uri="{FF2B5EF4-FFF2-40B4-BE49-F238E27FC236}">
                <a16:creationId xmlns:a16="http://schemas.microsoft.com/office/drawing/2014/main" id="{0D62BAA6-38D5-5775-16A7-BE2F07CD85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65604" name="Rectangle 4">
            <a:extLst>
              <a:ext uri="{FF2B5EF4-FFF2-40B4-BE49-F238E27FC236}">
                <a16:creationId xmlns:a16="http://schemas.microsoft.com/office/drawing/2014/main" id="{0E784AD2-55A3-2996-828B-A369FF137CF1}"/>
              </a:ext>
            </a:extLst>
          </p:cNvPr>
          <p:cNvSpPr>
            <a:spLocks noChangeArrowheads="1"/>
          </p:cNvSpPr>
          <p:nvPr/>
        </p:nvSpPr>
        <p:spPr bwMode="auto">
          <a:xfrm>
            <a:off x="0" y="2738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65605" name="Rectangle 5">
            <a:extLst>
              <a:ext uri="{FF2B5EF4-FFF2-40B4-BE49-F238E27FC236}">
                <a16:creationId xmlns:a16="http://schemas.microsoft.com/office/drawing/2014/main" id="{56536BCE-6D8C-3C08-9E24-818C21F314E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65607" name="Text Box 7">
            <a:extLst>
              <a:ext uri="{FF2B5EF4-FFF2-40B4-BE49-F238E27FC236}">
                <a16:creationId xmlns:a16="http://schemas.microsoft.com/office/drawing/2014/main" id="{FE90F71F-4F24-6F88-6C64-66FD5A2C548E}"/>
              </a:ext>
            </a:extLst>
          </p:cNvPr>
          <p:cNvSpPr txBox="1">
            <a:spLocks noChangeArrowheads="1"/>
          </p:cNvSpPr>
          <p:nvPr/>
        </p:nvSpPr>
        <p:spPr bwMode="auto">
          <a:xfrm>
            <a:off x="293688" y="463550"/>
            <a:ext cx="85090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buFontTx/>
              <a:buChar char="•"/>
            </a:pPr>
            <a:r>
              <a:rPr lang="hu-HU" altLang="hu-HU" sz="1200"/>
              <a:t>    </a:t>
            </a:r>
            <a:r>
              <a:rPr lang="hu-HU" altLang="hu-HU" sz="1800"/>
              <a:t>Itt U írja először X-et. Amikor T írni próbál, a megfelelő művelet semmit sem végez, tehát elhagyható. Nyilvánvalóan nincs más V tranzakció, amelynek X-ből a T által beírt értéket kellene beolvasnia, és ehelyett az U által írt értéket olvasná, ugyanis ha V megpróbálná olvasni X-et, abortálnia kellene a túl késői olvasás miatt. X későbbi olvasásainál az U által írt értéket kell olvasni, vagy X még későbbi, de nem T által írt értékét. Ezt az ötletet, miszerint </a:t>
            </a:r>
            <a:r>
              <a:rPr lang="hu-HU" altLang="hu-HU" sz="1800">
                <a:solidFill>
                  <a:schemeClr val="accent2"/>
                </a:solidFill>
              </a:rPr>
              <a:t>azokat az írásokat kihagyhatjuk, amelyeknél későbbi írási idejű írást már elvégeztünk</a:t>
            </a:r>
            <a:r>
              <a:rPr lang="hu-HU" altLang="hu-HU" sz="1800"/>
              <a:t>, </a:t>
            </a:r>
            <a:r>
              <a:rPr lang="hu-HU" altLang="hu-HU" sz="1800" i="1">
                <a:solidFill>
                  <a:srgbClr val="FF0000"/>
                </a:solidFill>
              </a:rPr>
              <a:t>Thomas-féle írási szabálynak</a:t>
            </a:r>
            <a:r>
              <a:rPr lang="hu-HU" altLang="hu-HU" sz="1800">
                <a:solidFill>
                  <a:srgbClr val="FF0000"/>
                </a:solidFill>
              </a:rPr>
              <a:t> nevezzük.</a:t>
            </a:r>
          </a:p>
        </p:txBody>
      </p:sp>
      <p:sp>
        <p:nvSpPr>
          <p:cNvPr id="665610" name="Rectangle 10">
            <a:extLst>
              <a:ext uri="{FF2B5EF4-FFF2-40B4-BE49-F238E27FC236}">
                <a16:creationId xmlns:a16="http://schemas.microsoft.com/office/drawing/2014/main" id="{A12078BE-157E-9607-0AD7-291F2AB7DA02}"/>
              </a:ext>
            </a:extLst>
          </p:cNvPr>
          <p:cNvSpPr>
            <a:spLocks noChangeArrowheads="1"/>
          </p:cNvSpPr>
          <p:nvPr/>
        </p:nvSpPr>
        <p:spPr bwMode="auto">
          <a:xfrm>
            <a:off x="0" y="2738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665609" name="Object 9">
            <a:extLst>
              <a:ext uri="{FF2B5EF4-FFF2-40B4-BE49-F238E27FC236}">
                <a16:creationId xmlns:a16="http://schemas.microsoft.com/office/drawing/2014/main" id="{2B147D77-B4F2-64AE-A8CB-0CFBC51086D7}"/>
              </a:ext>
            </a:extLst>
          </p:cNvPr>
          <p:cNvGraphicFramePr>
            <a:graphicFrameLocks noChangeAspect="1"/>
          </p:cNvGraphicFramePr>
          <p:nvPr/>
        </p:nvGraphicFramePr>
        <p:xfrm>
          <a:off x="2987675" y="2813050"/>
          <a:ext cx="5611813" cy="1974850"/>
        </p:xfrm>
        <a:graphic>
          <a:graphicData uri="http://schemas.openxmlformats.org/presentationml/2006/ole">
            <mc:AlternateContent xmlns:mc="http://schemas.openxmlformats.org/markup-compatibility/2006">
              <mc:Choice xmlns:v="urn:schemas-microsoft-com:vml" Requires="v">
                <p:oleObj name="Kép" r:id="rId2" imgW="3772080" imgH="1381680" progId="Word.Picture.8">
                  <p:embed/>
                </p:oleObj>
              </mc:Choice>
              <mc:Fallback>
                <p:oleObj name="Kép" r:id="rId2" imgW="3772080" imgH="1381680" progId="Word.Picture.8">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2813050"/>
                        <a:ext cx="5611813" cy="1974850"/>
                      </a:xfrm>
                      <a:prstGeom prst="rect">
                        <a:avLst/>
                      </a:prstGeom>
                      <a:solidFill>
                        <a:srgbClr val="FFFF99"/>
                      </a:solidFill>
                      <a:ln w="9525">
                        <a:solidFill>
                          <a:schemeClr val="tx1"/>
                        </a:solidFill>
                        <a:miter lim="800000"/>
                        <a:headEnd/>
                        <a:tailEnd/>
                      </a:ln>
                    </p:spPr>
                  </p:pic>
                </p:oleObj>
              </mc:Fallback>
            </mc:AlternateContent>
          </a:graphicData>
        </a:graphic>
      </p:graphicFrame>
      <p:sp>
        <p:nvSpPr>
          <p:cNvPr id="665611" name="Text Box 11">
            <a:extLst>
              <a:ext uri="{FF2B5EF4-FFF2-40B4-BE49-F238E27FC236}">
                <a16:creationId xmlns:a16="http://schemas.microsoft.com/office/drawing/2014/main" id="{F7CA1528-03EC-6D07-E2F8-9726DE6DC459}"/>
              </a:ext>
            </a:extLst>
          </p:cNvPr>
          <p:cNvSpPr txBox="1">
            <a:spLocks noChangeArrowheads="1"/>
          </p:cNvSpPr>
          <p:nvPr/>
        </p:nvSpPr>
        <p:spPr bwMode="auto">
          <a:xfrm>
            <a:off x="146050" y="4937125"/>
            <a:ext cx="86328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rgbClr val="FF0000"/>
                </a:solidFill>
              </a:rPr>
              <a:t>PROBLÉMA:</a:t>
            </a:r>
            <a:r>
              <a:rPr lang="hu-HU" altLang="hu-HU" sz="2000"/>
              <a:t> Ha </a:t>
            </a:r>
            <a:r>
              <a:rPr lang="hu-HU" altLang="hu-HU" sz="2000">
                <a:solidFill>
                  <a:srgbClr val="CC00CC"/>
                </a:solidFill>
              </a:rPr>
              <a:t>U‑t később abortáljuk</a:t>
            </a:r>
            <a:r>
              <a:rPr lang="hu-HU" altLang="hu-HU" sz="2000"/>
              <a:t>, akkor X-nek az U által írt értékét ki kell törölnünk, továbbá az előző értéket és írási időt vissza kell állítanunk. Minthogy </a:t>
            </a:r>
            <a:r>
              <a:rPr lang="hu-HU" altLang="hu-HU" sz="2000">
                <a:solidFill>
                  <a:srgbClr val="CC00CC"/>
                </a:solidFill>
              </a:rPr>
              <a:t>T‑t véglegesítettük</a:t>
            </a:r>
            <a:r>
              <a:rPr lang="hu-HU" altLang="hu-HU" sz="2000"/>
              <a:t>, úgy látszik, hogy </a:t>
            </a:r>
            <a:r>
              <a:rPr lang="hu-HU" altLang="hu-HU" sz="2000">
                <a:solidFill>
                  <a:srgbClr val="CC00CC"/>
                </a:solidFill>
              </a:rPr>
              <a:t>X T által írt értékét kell a későbbi olvasásokhoz használnunk</a:t>
            </a:r>
            <a:r>
              <a:rPr lang="hu-HU" altLang="hu-HU" sz="2000"/>
              <a:t>. Mi viszont </a:t>
            </a:r>
            <a:r>
              <a:rPr lang="hu-HU" altLang="hu-HU" sz="2000">
                <a:solidFill>
                  <a:srgbClr val="FF0000"/>
                </a:solidFill>
              </a:rPr>
              <a:t>kihagytuk a T általi írást</a:t>
            </a:r>
            <a:r>
              <a:rPr lang="hu-HU" altLang="hu-HU" sz="2000"/>
              <a:t>, és már túl késő, hogy helyrehozhassuk ezt a hibát.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3330" name="Rectangle 2">
            <a:extLst>
              <a:ext uri="{FF2B5EF4-FFF2-40B4-BE49-F238E27FC236}">
                <a16:creationId xmlns:a16="http://schemas.microsoft.com/office/drawing/2014/main" id="{FA269A30-EAC9-E107-1217-6116AD89189A}"/>
              </a:ext>
            </a:extLst>
          </p:cNvPr>
          <p:cNvSpPr>
            <a:spLocks noGrp="1" noChangeArrowheads="1"/>
          </p:cNvSpPr>
          <p:nvPr>
            <p:ph type="title"/>
          </p:nvPr>
        </p:nvSpPr>
        <p:spPr>
          <a:xfrm>
            <a:off x="685800" y="609600"/>
            <a:ext cx="7772400" cy="460375"/>
          </a:xfrm>
        </p:spPr>
        <p:txBody>
          <a:bodyPr/>
          <a:lstStyle/>
          <a:p>
            <a:r>
              <a:rPr lang="hu-HU" altLang="hu-HU" sz="3200" b="1">
                <a:solidFill>
                  <a:schemeClr val="accent2"/>
                </a:solidFill>
              </a:rPr>
              <a:t>Konfliktus-sorbarendezhetőség</a:t>
            </a:r>
          </a:p>
        </p:txBody>
      </p:sp>
      <p:sp>
        <p:nvSpPr>
          <p:cNvPr id="483331" name="Rectangle 3">
            <a:extLst>
              <a:ext uri="{FF2B5EF4-FFF2-40B4-BE49-F238E27FC236}">
                <a16:creationId xmlns:a16="http://schemas.microsoft.com/office/drawing/2014/main" id="{863C59D2-30C8-FEEB-5CE9-B4CA0973AA56}"/>
              </a:ext>
            </a:extLst>
          </p:cNvPr>
          <p:cNvSpPr>
            <a:spLocks noGrp="1" noChangeArrowheads="1"/>
          </p:cNvSpPr>
          <p:nvPr>
            <p:ph type="body" idx="1"/>
          </p:nvPr>
        </p:nvSpPr>
        <p:spPr>
          <a:xfrm>
            <a:off x="234950" y="1347788"/>
            <a:ext cx="8564563" cy="5162550"/>
          </a:xfrm>
        </p:spPr>
        <p:txBody>
          <a:bodyPr/>
          <a:lstStyle/>
          <a:p>
            <a:pPr>
              <a:lnSpc>
                <a:spcPct val="80000"/>
              </a:lnSpc>
            </a:pPr>
            <a:r>
              <a:rPr lang="hu-HU" altLang="hu-HU" sz="1800" b="1">
                <a:solidFill>
                  <a:srgbClr val="FF0000"/>
                </a:solidFill>
              </a:rPr>
              <a:t>ELV</a:t>
            </a:r>
            <a:r>
              <a:rPr lang="hu-HU" altLang="hu-HU" sz="1800" b="1">
                <a:solidFill>
                  <a:schemeClr val="accent2"/>
                </a:solidFill>
              </a:rPr>
              <a:t>: </a:t>
            </a:r>
            <a:r>
              <a:rPr lang="hu-HU" altLang="hu-HU" sz="1800" b="1">
                <a:solidFill>
                  <a:srgbClr val="CC00CC"/>
                </a:solidFill>
              </a:rPr>
              <a:t>nem konfliktusos cserékkel az ütemezést megpróbáljuk soros ütemezéssé átalakítani</a:t>
            </a:r>
            <a:r>
              <a:rPr lang="hu-HU" altLang="hu-HU" sz="1800" b="1">
                <a:solidFill>
                  <a:schemeClr val="accent2"/>
                </a:solidFill>
              </a:rPr>
              <a:t>. Ha ezt meg tudjuk tenni, akkor az eredeti ütemezés sorbarendezhető volt, ugyanis az adatbázis állapotára való hatása változatlan marad minden nem konfliktusos cserével.</a:t>
            </a:r>
          </a:p>
          <a:p>
            <a:pPr>
              <a:lnSpc>
                <a:spcPct val="80000"/>
              </a:lnSpc>
            </a:pPr>
            <a:endParaRPr lang="hu-HU" altLang="hu-HU" sz="1800" b="1">
              <a:solidFill>
                <a:schemeClr val="accent2"/>
              </a:solidFill>
            </a:endParaRPr>
          </a:p>
          <a:p>
            <a:pPr>
              <a:lnSpc>
                <a:spcPct val="80000"/>
              </a:lnSpc>
            </a:pPr>
            <a:r>
              <a:rPr lang="hu-HU" altLang="hu-HU" sz="1800" b="1">
                <a:solidFill>
                  <a:schemeClr val="accent2"/>
                </a:solidFill>
              </a:rPr>
              <a:t>Azt mondjuk, hogy két ütemezés </a:t>
            </a:r>
            <a:r>
              <a:rPr lang="hu-HU" altLang="hu-HU" sz="1800" b="1" i="1">
                <a:solidFill>
                  <a:srgbClr val="FF0000"/>
                </a:solidFill>
              </a:rPr>
              <a:t>konfliktusekvivalens</a:t>
            </a:r>
            <a:r>
              <a:rPr lang="hu-HU" altLang="hu-HU" sz="1800" b="1">
                <a:solidFill>
                  <a:schemeClr val="accent2"/>
                </a:solidFill>
              </a:rPr>
              <a:t> (conflict-equivalent), ha szomszédos műveletek nem konfliktusos cseréinek sorozatával az egyiket átalakíthatjuk a másikká. </a:t>
            </a:r>
          </a:p>
          <a:p>
            <a:pPr>
              <a:lnSpc>
                <a:spcPct val="80000"/>
              </a:lnSpc>
            </a:pPr>
            <a:endParaRPr lang="hu-HU" altLang="hu-HU" sz="1800" b="1">
              <a:solidFill>
                <a:schemeClr val="accent2"/>
              </a:solidFill>
            </a:endParaRPr>
          </a:p>
          <a:p>
            <a:pPr>
              <a:lnSpc>
                <a:spcPct val="80000"/>
              </a:lnSpc>
            </a:pPr>
            <a:r>
              <a:rPr lang="hu-HU" altLang="hu-HU" sz="1800" b="1">
                <a:solidFill>
                  <a:schemeClr val="accent2"/>
                </a:solidFill>
              </a:rPr>
              <a:t>Azt mondjuk, hogy egy ütemezés </a:t>
            </a:r>
            <a:r>
              <a:rPr lang="hu-HU" altLang="hu-HU" sz="1800" b="1" i="1">
                <a:solidFill>
                  <a:srgbClr val="FF0000"/>
                </a:solidFill>
              </a:rPr>
              <a:t>konfliktus-sorbarendezhető</a:t>
            </a:r>
            <a:r>
              <a:rPr lang="hu-HU" altLang="hu-HU" sz="1800" b="1">
                <a:solidFill>
                  <a:srgbClr val="FF0000"/>
                </a:solidFill>
              </a:rPr>
              <a:t> </a:t>
            </a:r>
            <a:r>
              <a:rPr lang="hu-HU" altLang="hu-HU" sz="1800" b="1">
                <a:solidFill>
                  <a:schemeClr val="accent2"/>
                </a:solidFill>
              </a:rPr>
              <a:t>(conflict-serializable schedule), ha </a:t>
            </a:r>
            <a:r>
              <a:rPr lang="hu-HU" altLang="hu-HU" sz="1800" b="1">
                <a:solidFill>
                  <a:srgbClr val="009900"/>
                </a:solidFill>
              </a:rPr>
              <a:t>konfliktusekvivalens valamely soros ütemezéssel.</a:t>
            </a:r>
            <a:r>
              <a:rPr lang="hu-HU" altLang="hu-HU" sz="1800" b="1">
                <a:solidFill>
                  <a:schemeClr val="accent2"/>
                </a:solidFill>
              </a:rPr>
              <a:t> </a:t>
            </a:r>
          </a:p>
          <a:p>
            <a:pPr>
              <a:lnSpc>
                <a:spcPct val="80000"/>
              </a:lnSpc>
            </a:pPr>
            <a:endParaRPr lang="hu-HU" altLang="hu-HU" sz="1800" b="1">
              <a:solidFill>
                <a:schemeClr val="accent2"/>
              </a:solidFill>
            </a:endParaRPr>
          </a:p>
          <a:p>
            <a:pPr>
              <a:lnSpc>
                <a:spcPct val="80000"/>
              </a:lnSpc>
            </a:pPr>
            <a:r>
              <a:rPr lang="hu-HU" altLang="hu-HU" sz="1800" b="1">
                <a:solidFill>
                  <a:schemeClr val="accent2"/>
                </a:solidFill>
              </a:rPr>
              <a:t>A konfliktus-sorbarendezhetőség </a:t>
            </a:r>
            <a:r>
              <a:rPr lang="hu-HU" altLang="hu-HU" sz="1800" b="1">
                <a:solidFill>
                  <a:srgbClr val="FF0000"/>
                </a:solidFill>
              </a:rPr>
              <a:t>elégséges feltétel</a:t>
            </a:r>
            <a:r>
              <a:rPr lang="hu-HU" altLang="hu-HU" sz="1800" b="1">
                <a:solidFill>
                  <a:schemeClr val="accent2"/>
                </a:solidFill>
              </a:rPr>
              <a:t> a sorbarendezhetőségre, vagyis egy konfliktus-sorbarendezhető ütemezés sorbarendezhető ütemezés is egyben. </a:t>
            </a:r>
          </a:p>
          <a:p>
            <a:pPr>
              <a:lnSpc>
                <a:spcPct val="80000"/>
              </a:lnSpc>
            </a:pPr>
            <a:endParaRPr lang="hu-HU" altLang="hu-HU" sz="1800" b="1">
              <a:solidFill>
                <a:schemeClr val="accent2"/>
              </a:solidFill>
            </a:endParaRPr>
          </a:p>
          <a:p>
            <a:pPr>
              <a:lnSpc>
                <a:spcPct val="80000"/>
              </a:lnSpc>
            </a:pPr>
            <a:r>
              <a:rPr lang="hu-HU" altLang="hu-HU" sz="1800" b="1">
                <a:solidFill>
                  <a:schemeClr val="accent2"/>
                </a:solidFill>
              </a:rPr>
              <a:t>A konfliktus-sorbarendezhetőség </a:t>
            </a:r>
            <a:r>
              <a:rPr lang="hu-HU" altLang="hu-HU" sz="1800" b="1">
                <a:solidFill>
                  <a:srgbClr val="FF0000"/>
                </a:solidFill>
              </a:rPr>
              <a:t>nem szükséges </a:t>
            </a:r>
            <a:r>
              <a:rPr lang="hu-HU" altLang="hu-HU" sz="1800" b="1">
                <a:solidFill>
                  <a:schemeClr val="accent2"/>
                </a:solidFill>
              </a:rPr>
              <a:t>ahhoz, hogy egy ütemezés sorbarendezhető legyen, mégis általában ezt a feltételt ellenőrzik a forgalomban lévő rendszerek ütemezői, amikor a sorbarendezhetőséget kell biztosítaniuk.</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6626" name="Rectangle 2">
            <a:extLst>
              <a:ext uri="{FF2B5EF4-FFF2-40B4-BE49-F238E27FC236}">
                <a16:creationId xmlns:a16="http://schemas.microsoft.com/office/drawing/2014/main" id="{D00F742D-FFC1-60F6-4021-8390D1A820CF}"/>
              </a:ext>
            </a:extLst>
          </p:cNvPr>
          <p:cNvSpPr>
            <a:spLocks noGrp="1" noChangeArrowheads="1"/>
          </p:cNvSpPr>
          <p:nvPr>
            <p:ph type="title"/>
          </p:nvPr>
        </p:nvSpPr>
        <p:spPr>
          <a:xfrm>
            <a:off x="588963" y="244475"/>
            <a:ext cx="7772400" cy="179388"/>
          </a:xfrm>
        </p:spPr>
        <p:txBody>
          <a:bodyPr/>
          <a:lstStyle/>
          <a:p>
            <a:r>
              <a:rPr lang="hu-HU" altLang="hu-HU" sz="2400" b="1">
                <a:solidFill>
                  <a:schemeClr val="accent2"/>
                </a:solidFill>
              </a:rPr>
              <a:t>Egy másik probléma (Thomas-féle írás)</a:t>
            </a:r>
          </a:p>
        </p:txBody>
      </p:sp>
      <p:sp>
        <p:nvSpPr>
          <p:cNvPr id="666627" name="Rectangle 3">
            <a:extLst>
              <a:ext uri="{FF2B5EF4-FFF2-40B4-BE49-F238E27FC236}">
                <a16:creationId xmlns:a16="http://schemas.microsoft.com/office/drawing/2014/main" id="{B90F37D7-E4B1-7751-90CB-8EF64DB936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66628" name="Rectangle 4">
            <a:extLst>
              <a:ext uri="{FF2B5EF4-FFF2-40B4-BE49-F238E27FC236}">
                <a16:creationId xmlns:a16="http://schemas.microsoft.com/office/drawing/2014/main" id="{1D4415D1-B3CC-784C-70C3-82CB30121D98}"/>
              </a:ext>
            </a:extLst>
          </p:cNvPr>
          <p:cNvSpPr>
            <a:spLocks noChangeArrowheads="1"/>
          </p:cNvSpPr>
          <p:nvPr/>
        </p:nvSpPr>
        <p:spPr bwMode="auto">
          <a:xfrm>
            <a:off x="0" y="2738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66629" name="Rectangle 5">
            <a:extLst>
              <a:ext uri="{FF2B5EF4-FFF2-40B4-BE49-F238E27FC236}">
                <a16:creationId xmlns:a16="http://schemas.microsoft.com/office/drawing/2014/main" id="{B51C7E4A-8CC2-E43F-5FF0-2E9E18512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66631" name="Rectangle 7">
            <a:extLst>
              <a:ext uri="{FF2B5EF4-FFF2-40B4-BE49-F238E27FC236}">
                <a16:creationId xmlns:a16="http://schemas.microsoft.com/office/drawing/2014/main" id="{2C0CBE36-ED52-A288-93BF-48B9D1D48B6F}"/>
              </a:ext>
            </a:extLst>
          </p:cNvPr>
          <p:cNvSpPr>
            <a:spLocks noChangeArrowheads="1"/>
          </p:cNvSpPr>
          <p:nvPr/>
        </p:nvSpPr>
        <p:spPr bwMode="auto">
          <a:xfrm>
            <a:off x="0" y="2738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666632" name="Object 8">
            <a:extLst>
              <a:ext uri="{FF2B5EF4-FFF2-40B4-BE49-F238E27FC236}">
                <a16:creationId xmlns:a16="http://schemas.microsoft.com/office/drawing/2014/main" id="{BE5F33C5-42A4-C180-B097-69EB35F9F5D8}"/>
              </a:ext>
            </a:extLst>
          </p:cNvPr>
          <p:cNvGraphicFramePr>
            <a:graphicFrameLocks noChangeAspect="1"/>
          </p:cNvGraphicFramePr>
          <p:nvPr/>
        </p:nvGraphicFramePr>
        <p:xfrm>
          <a:off x="1779588" y="593725"/>
          <a:ext cx="5611812" cy="1974850"/>
        </p:xfrm>
        <a:graphic>
          <a:graphicData uri="http://schemas.openxmlformats.org/presentationml/2006/ole">
            <mc:AlternateContent xmlns:mc="http://schemas.openxmlformats.org/markup-compatibility/2006">
              <mc:Choice xmlns:v="urn:schemas-microsoft-com:vml" Requires="v">
                <p:oleObj name="Kép" r:id="rId2" imgW="3772080" imgH="1381680" progId="Word.Picture.8">
                  <p:embed/>
                </p:oleObj>
              </mc:Choice>
              <mc:Fallback>
                <p:oleObj name="Kép" r:id="rId2" imgW="3772080" imgH="1381680" progId="Word.Picture.8">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588" y="593725"/>
                        <a:ext cx="5611812" cy="1974850"/>
                      </a:xfrm>
                      <a:prstGeom prst="rect">
                        <a:avLst/>
                      </a:prstGeom>
                      <a:solidFill>
                        <a:srgbClr val="FFFF99"/>
                      </a:solidFill>
                      <a:ln w="9525">
                        <a:solidFill>
                          <a:schemeClr val="tx1"/>
                        </a:solidFill>
                        <a:miter lim="800000"/>
                        <a:headEnd/>
                        <a:tailEnd/>
                      </a:ln>
                    </p:spPr>
                  </p:pic>
                </p:oleObj>
              </mc:Fallback>
            </mc:AlternateContent>
          </a:graphicData>
        </a:graphic>
      </p:graphicFrame>
      <p:sp>
        <p:nvSpPr>
          <p:cNvPr id="666633" name="Text Box 9">
            <a:extLst>
              <a:ext uri="{FF2B5EF4-FFF2-40B4-BE49-F238E27FC236}">
                <a16:creationId xmlns:a16="http://schemas.microsoft.com/office/drawing/2014/main" id="{94E8C3DB-F9E5-8617-DD4C-34DAF67EA571}"/>
              </a:ext>
            </a:extLst>
          </p:cNvPr>
          <p:cNvSpPr txBox="1">
            <a:spLocks noChangeArrowheads="1"/>
          </p:cNvSpPr>
          <p:nvPr/>
        </p:nvSpPr>
        <p:spPr bwMode="auto">
          <a:xfrm>
            <a:off x="195263" y="2717800"/>
            <a:ext cx="8791575" cy="1625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600">
                <a:solidFill>
                  <a:srgbClr val="FF0000"/>
                </a:solidFill>
              </a:rPr>
              <a:t>1. MEGOLDÁS:</a:t>
            </a:r>
            <a:r>
              <a:rPr lang="hu-HU" altLang="hu-HU" sz="1600"/>
              <a:t> </a:t>
            </a:r>
            <a:r>
              <a:rPr lang="en-US" altLang="hu-HU" sz="2000"/>
              <a:t>Amikor a T tranzakció írja az X adatbáziselemet, és azt látjuk, hogy X írási ideje nagyobb T időbélyegzőjénél (azaz </a:t>
            </a:r>
            <a:r>
              <a:rPr lang="en-US" altLang="hu-HU" sz="2000">
                <a:solidFill>
                  <a:srgbClr val="FF0000"/>
                </a:solidFill>
              </a:rPr>
              <a:t>TS(T) &lt; WT(X)</a:t>
            </a:r>
            <a:r>
              <a:rPr lang="en-US" altLang="hu-HU" sz="2000"/>
              <a:t>), valamint hogy az X-et író tranzakció még nincs véglegesítve (azaz </a:t>
            </a:r>
            <a:r>
              <a:rPr lang="en-US" altLang="hu-HU" sz="2000">
                <a:solidFill>
                  <a:srgbClr val="FF0000"/>
                </a:solidFill>
              </a:rPr>
              <a:t>C(X) hamis</a:t>
            </a:r>
            <a:r>
              <a:rPr lang="en-US" altLang="hu-HU" sz="2000"/>
              <a:t>), akkor </a:t>
            </a:r>
            <a:r>
              <a:rPr lang="en-US" altLang="hu-HU" sz="2000">
                <a:solidFill>
                  <a:srgbClr val="FF0000"/>
                </a:solidFill>
              </a:rPr>
              <a:t>T‑t késleltetjük mindaddig, amíg C(X) igazzá nem válik</a:t>
            </a:r>
            <a:r>
              <a:rPr lang="en-US" altLang="hu-HU" sz="2000"/>
              <a:t>.</a:t>
            </a:r>
            <a:r>
              <a:rPr lang="hu-HU" altLang="hu-HU" sz="2000" b="0"/>
              <a:t> </a:t>
            </a:r>
          </a:p>
        </p:txBody>
      </p:sp>
      <p:sp>
        <p:nvSpPr>
          <p:cNvPr id="666636" name="Text Box 12">
            <a:extLst>
              <a:ext uri="{FF2B5EF4-FFF2-40B4-BE49-F238E27FC236}">
                <a16:creationId xmlns:a16="http://schemas.microsoft.com/office/drawing/2014/main" id="{63517E15-CA31-F95F-9C2A-8A69B2821569}"/>
              </a:ext>
            </a:extLst>
          </p:cNvPr>
          <p:cNvSpPr txBox="1">
            <a:spLocks noChangeArrowheads="1"/>
          </p:cNvSpPr>
          <p:nvPr/>
        </p:nvSpPr>
        <p:spPr bwMode="auto">
          <a:xfrm>
            <a:off x="166688" y="4457700"/>
            <a:ext cx="8791575" cy="220662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600">
                <a:solidFill>
                  <a:srgbClr val="FF0000"/>
                </a:solidFill>
              </a:rPr>
              <a:t>2. MEGOLDÁS</a:t>
            </a:r>
            <a:r>
              <a:rPr lang="hu-HU" altLang="hu-HU" sz="1200">
                <a:solidFill>
                  <a:srgbClr val="FF0000"/>
                </a:solidFill>
              </a:rPr>
              <a:t>:</a:t>
            </a:r>
            <a:r>
              <a:rPr lang="hu-HU" altLang="hu-HU" sz="1200"/>
              <a:t> </a:t>
            </a:r>
            <a:r>
              <a:rPr lang="hu-HU" altLang="hu-HU" sz="2000"/>
              <a:t>Amikor a T tranzakció írja az X adatbáziselemet, és azt látjuk, hogy X írási ideje nagyobb T időbélyegzőjénél (azaz </a:t>
            </a:r>
            <a:r>
              <a:rPr lang="hu-HU" altLang="hu-HU" sz="2000">
                <a:solidFill>
                  <a:schemeClr val="accent2"/>
                </a:solidFill>
              </a:rPr>
              <a:t>TS(T) &lt; WT(X)</a:t>
            </a:r>
            <a:r>
              <a:rPr lang="hu-HU" altLang="hu-HU" sz="2000"/>
              <a:t>), </a:t>
            </a:r>
            <a:r>
              <a:rPr lang="hu-HU" altLang="hu-HU" sz="2000">
                <a:solidFill>
                  <a:schemeClr val="accent2"/>
                </a:solidFill>
              </a:rPr>
              <a:t>T‑t visszagörgetjük</a:t>
            </a:r>
            <a:r>
              <a:rPr lang="hu-HU" altLang="hu-HU" sz="2000"/>
              <a:t>. </a:t>
            </a:r>
          </a:p>
          <a:p>
            <a:pPr algn="l">
              <a:buFontTx/>
              <a:buChar char="•"/>
            </a:pPr>
            <a:r>
              <a:rPr lang="hu-HU" altLang="hu-HU" sz="2000"/>
              <a:t>   </a:t>
            </a:r>
            <a:r>
              <a:rPr lang="hu-HU" altLang="hu-HU" sz="1600"/>
              <a:t>Nyilván ez a megoldás </a:t>
            </a:r>
            <a:r>
              <a:rPr lang="hu-HU" altLang="hu-HU" sz="1600">
                <a:solidFill>
                  <a:srgbClr val="CC00CC"/>
                </a:solidFill>
              </a:rPr>
              <a:t>alacsonyabb fokú konkurenciát</a:t>
            </a:r>
            <a:r>
              <a:rPr lang="hu-HU" altLang="hu-HU" sz="1600"/>
              <a:t> engedélyez, mint a véglegesítési bit bevezetése és a késleltetés, és ha el akarjuk kerülni a piszkos olvasásokat, akkor az abortálás miatt most is </a:t>
            </a:r>
            <a:r>
              <a:rPr lang="hu-HU" altLang="hu-HU" sz="1600">
                <a:solidFill>
                  <a:srgbClr val="CC00CC"/>
                </a:solidFill>
              </a:rPr>
              <a:t>továbbgördülő visszagörgetés</a:t>
            </a:r>
            <a:r>
              <a:rPr lang="hu-HU" altLang="hu-HU" sz="1600"/>
              <a:t>hez és </a:t>
            </a:r>
            <a:r>
              <a:rPr lang="hu-HU" altLang="hu-HU" sz="1600">
                <a:solidFill>
                  <a:srgbClr val="CC00CC"/>
                </a:solidFill>
              </a:rPr>
              <a:t>nem helyreállítható ütemezés</a:t>
            </a:r>
            <a:r>
              <a:rPr lang="hu-HU" altLang="hu-HU" sz="1600"/>
              <a:t>hez juthatunk.</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8674" name="Rectangle 2">
            <a:extLst>
              <a:ext uri="{FF2B5EF4-FFF2-40B4-BE49-F238E27FC236}">
                <a16:creationId xmlns:a16="http://schemas.microsoft.com/office/drawing/2014/main" id="{BCC167BD-C863-F24C-6E49-F1C8578C91E6}"/>
              </a:ext>
            </a:extLst>
          </p:cNvPr>
          <p:cNvSpPr>
            <a:spLocks noGrp="1" noChangeArrowheads="1"/>
          </p:cNvSpPr>
          <p:nvPr>
            <p:ph type="title"/>
          </p:nvPr>
        </p:nvSpPr>
        <p:spPr>
          <a:xfrm>
            <a:off x="588963" y="244475"/>
            <a:ext cx="7772400" cy="179388"/>
          </a:xfrm>
        </p:spPr>
        <p:txBody>
          <a:bodyPr/>
          <a:lstStyle/>
          <a:p>
            <a:r>
              <a:rPr lang="hu-HU" altLang="hu-HU" sz="2400" b="1">
                <a:solidFill>
                  <a:schemeClr val="accent2"/>
                </a:solidFill>
              </a:rPr>
              <a:t>Egy másik probléma (Thomas-féle írás)</a:t>
            </a:r>
          </a:p>
        </p:txBody>
      </p:sp>
      <p:sp>
        <p:nvSpPr>
          <p:cNvPr id="668675" name="Rectangle 3">
            <a:extLst>
              <a:ext uri="{FF2B5EF4-FFF2-40B4-BE49-F238E27FC236}">
                <a16:creationId xmlns:a16="http://schemas.microsoft.com/office/drawing/2014/main" id="{C233F033-B0E2-8A08-2B8D-52E6C9244DA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68676" name="Rectangle 4">
            <a:extLst>
              <a:ext uri="{FF2B5EF4-FFF2-40B4-BE49-F238E27FC236}">
                <a16:creationId xmlns:a16="http://schemas.microsoft.com/office/drawing/2014/main" id="{68170C65-221D-3048-8542-AA199D71057E}"/>
              </a:ext>
            </a:extLst>
          </p:cNvPr>
          <p:cNvSpPr>
            <a:spLocks noChangeArrowheads="1"/>
          </p:cNvSpPr>
          <p:nvPr/>
        </p:nvSpPr>
        <p:spPr bwMode="auto">
          <a:xfrm>
            <a:off x="0" y="2738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68677" name="Rectangle 5">
            <a:extLst>
              <a:ext uri="{FF2B5EF4-FFF2-40B4-BE49-F238E27FC236}">
                <a16:creationId xmlns:a16="http://schemas.microsoft.com/office/drawing/2014/main" id="{77864B4F-928A-5345-48AF-0C1E14B959C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668678" name="Rectangle 6">
            <a:extLst>
              <a:ext uri="{FF2B5EF4-FFF2-40B4-BE49-F238E27FC236}">
                <a16:creationId xmlns:a16="http://schemas.microsoft.com/office/drawing/2014/main" id="{18771FBD-C3E2-09BB-AD30-7CB06FDC073C}"/>
              </a:ext>
            </a:extLst>
          </p:cNvPr>
          <p:cNvSpPr>
            <a:spLocks noChangeArrowheads="1"/>
          </p:cNvSpPr>
          <p:nvPr/>
        </p:nvSpPr>
        <p:spPr bwMode="auto">
          <a:xfrm>
            <a:off x="0" y="2738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668679" name="Object 7">
            <a:extLst>
              <a:ext uri="{FF2B5EF4-FFF2-40B4-BE49-F238E27FC236}">
                <a16:creationId xmlns:a16="http://schemas.microsoft.com/office/drawing/2014/main" id="{40DEA557-987F-E54F-5590-E47BF918D71E}"/>
              </a:ext>
            </a:extLst>
          </p:cNvPr>
          <p:cNvGraphicFramePr>
            <a:graphicFrameLocks noChangeAspect="1"/>
          </p:cNvGraphicFramePr>
          <p:nvPr/>
        </p:nvGraphicFramePr>
        <p:xfrm>
          <a:off x="1779588" y="593725"/>
          <a:ext cx="5611812" cy="1974850"/>
        </p:xfrm>
        <a:graphic>
          <a:graphicData uri="http://schemas.openxmlformats.org/presentationml/2006/ole">
            <mc:AlternateContent xmlns:mc="http://schemas.openxmlformats.org/markup-compatibility/2006">
              <mc:Choice xmlns:v="urn:schemas-microsoft-com:vml" Requires="v">
                <p:oleObj name="Kép" r:id="rId2" imgW="3772080" imgH="1381680" progId="Word.Picture.8">
                  <p:embed/>
                </p:oleObj>
              </mc:Choice>
              <mc:Fallback>
                <p:oleObj name="Kép" r:id="rId2" imgW="3772080" imgH="1381680" progId="Word.Picture.8">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588" y="593725"/>
                        <a:ext cx="5611812" cy="1974850"/>
                      </a:xfrm>
                      <a:prstGeom prst="rect">
                        <a:avLst/>
                      </a:prstGeom>
                      <a:solidFill>
                        <a:srgbClr val="FFFF99"/>
                      </a:solidFill>
                      <a:ln w="9525">
                        <a:solidFill>
                          <a:schemeClr val="tx1"/>
                        </a:solidFill>
                        <a:miter lim="800000"/>
                        <a:headEnd/>
                        <a:tailEnd/>
                      </a:ln>
                    </p:spPr>
                  </p:pic>
                </p:oleObj>
              </mc:Fallback>
            </mc:AlternateContent>
          </a:graphicData>
        </a:graphic>
      </p:graphicFrame>
      <p:sp>
        <p:nvSpPr>
          <p:cNvPr id="668680" name="Text Box 8">
            <a:extLst>
              <a:ext uri="{FF2B5EF4-FFF2-40B4-BE49-F238E27FC236}">
                <a16:creationId xmlns:a16="http://schemas.microsoft.com/office/drawing/2014/main" id="{21409018-D7AE-5FD1-9812-AD1EF284CE0C}"/>
              </a:ext>
            </a:extLst>
          </p:cNvPr>
          <p:cNvSpPr txBox="1">
            <a:spLocks noChangeArrowheads="1"/>
          </p:cNvSpPr>
          <p:nvPr/>
        </p:nvSpPr>
        <p:spPr bwMode="auto">
          <a:xfrm>
            <a:off x="195263" y="2717800"/>
            <a:ext cx="8791575" cy="2844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rgbClr val="FF0000"/>
                </a:solidFill>
              </a:rPr>
              <a:t>3. MEGOLDÁS:</a:t>
            </a:r>
            <a:r>
              <a:rPr lang="hu-HU" altLang="hu-HU" sz="2000"/>
              <a:t> X minden írásánál hozzuk létre X és WT(X) egy új változatát, és csak akkor írjuk felül ezek „eredeti” változatait, ha TS(T) ≥ WT(X). Ekkor sem késleltetjük a tranzakciókat, és ha abortál az a tranzakció, melynek időbélyegzője a legnagyobb WT(X) érték, akkor megkeressük a többi letárolt WT(X) értékek közül a legnagyobbat, és ezután ezt, illetve az ehhez tartozó X értéket tekintjük „eredetinek”. Ezen az ötleten alapul a többváltozatú időbélyegzés, ami szintén megoldást nyújt a Thomas-féle írási szabály problémájára.</a:t>
            </a:r>
          </a:p>
        </p:txBody>
      </p:sp>
      <p:sp>
        <p:nvSpPr>
          <p:cNvPr id="668681" name="Text Box 9">
            <a:extLst>
              <a:ext uri="{FF2B5EF4-FFF2-40B4-BE49-F238E27FC236}">
                <a16:creationId xmlns:a16="http://schemas.microsoft.com/office/drawing/2014/main" id="{16826C30-9E26-CE99-9D44-6C75AE272975}"/>
              </a:ext>
            </a:extLst>
          </p:cNvPr>
          <p:cNvSpPr txBox="1">
            <a:spLocks noChangeArrowheads="1"/>
          </p:cNvSpPr>
          <p:nvPr/>
        </p:nvSpPr>
        <p:spPr bwMode="auto">
          <a:xfrm>
            <a:off x="158750" y="5546725"/>
            <a:ext cx="86328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800">
                <a:solidFill>
                  <a:schemeClr val="accent2"/>
                </a:solidFill>
              </a:rPr>
              <a:t>Látható, hogy az időbélyegzési technika alapváltozatában (amikor nem használunk véglegesítési bitet és nincs késleltetés) </a:t>
            </a:r>
            <a:r>
              <a:rPr lang="hu-HU" altLang="hu-HU" sz="1800">
                <a:solidFill>
                  <a:srgbClr val="FF0000"/>
                </a:solidFill>
              </a:rPr>
              <a:t>nem léphet fel holtponti helyzet</a:t>
            </a:r>
            <a:r>
              <a:rPr lang="hu-HU" altLang="hu-HU" sz="1800">
                <a:solidFill>
                  <a:schemeClr val="accent2"/>
                </a:solidFill>
              </a:rPr>
              <a:t>, előfordulhat viszont </a:t>
            </a:r>
            <a:r>
              <a:rPr lang="hu-HU" altLang="hu-HU" sz="1800">
                <a:solidFill>
                  <a:srgbClr val="CC00CC"/>
                </a:solidFill>
              </a:rPr>
              <a:t>továbbgyűrűző visszagörgetés</a:t>
            </a:r>
            <a:r>
              <a:rPr lang="hu-HU" altLang="hu-HU" sz="1800">
                <a:solidFill>
                  <a:schemeClr val="accent2"/>
                </a:solidFill>
              </a:rPr>
              <a:t> és </a:t>
            </a:r>
            <a:r>
              <a:rPr lang="hu-HU" altLang="hu-HU" sz="1800">
                <a:solidFill>
                  <a:srgbClr val="CC00CC"/>
                </a:solidFill>
              </a:rPr>
              <a:t>nem helyreállítható ütemezés.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7650" name="Rectangle 2">
            <a:extLst>
              <a:ext uri="{FF2B5EF4-FFF2-40B4-BE49-F238E27FC236}">
                <a16:creationId xmlns:a16="http://schemas.microsoft.com/office/drawing/2014/main" id="{4E1BB5C4-815B-8CF4-E240-BE46D797EBEC}"/>
              </a:ext>
            </a:extLst>
          </p:cNvPr>
          <p:cNvSpPr>
            <a:spLocks noGrp="1" noChangeArrowheads="1"/>
          </p:cNvSpPr>
          <p:nvPr>
            <p:ph type="title"/>
          </p:nvPr>
        </p:nvSpPr>
        <p:spPr>
          <a:xfrm>
            <a:off x="625475" y="268288"/>
            <a:ext cx="7772400" cy="314325"/>
          </a:xfrm>
        </p:spPr>
        <p:txBody>
          <a:bodyPr/>
          <a:lstStyle/>
          <a:p>
            <a:r>
              <a:rPr lang="hu-HU" altLang="hu-HU" sz="2400" b="1"/>
              <a:t>Az időbélyegzőn alapuló ütemezések szabályai</a:t>
            </a:r>
          </a:p>
        </p:txBody>
      </p:sp>
      <p:sp>
        <p:nvSpPr>
          <p:cNvPr id="667651" name="Rectangle 3">
            <a:extLst>
              <a:ext uri="{FF2B5EF4-FFF2-40B4-BE49-F238E27FC236}">
                <a16:creationId xmlns:a16="http://schemas.microsoft.com/office/drawing/2014/main" id="{152E0ED8-4F4E-375C-734A-5701432D9654}"/>
              </a:ext>
            </a:extLst>
          </p:cNvPr>
          <p:cNvSpPr>
            <a:spLocks noGrp="1" noChangeArrowheads="1"/>
          </p:cNvSpPr>
          <p:nvPr>
            <p:ph type="body" idx="1"/>
          </p:nvPr>
        </p:nvSpPr>
        <p:spPr>
          <a:xfrm>
            <a:off x="295275" y="701675"/>
            <a:ext cx="8589963" cy="5846763"/>
          </a:xfrm>
        </p:spPr>
        <p:txBody>
          <a:bodyPr/>
          <a:lstStyle/>
          <a:p>
            <a:pPr marL="609600" indent="-609600">
              <a:lnSpc>
                <a:spcPct val="80000"/>
              </a:lnSpc>
            </a:pPr>
            <a:r>
              <a:rPr lang="hu-HU" altLang="hu-HU" sz="2400" b="1">
                <a:solidFill>
                  <a:schemeClr val="accent2"/>
                </a:solidFill>
              </a:rPr>
              <a:t>Az ütemezőnek egy T tranzakciótól érkező olvasási vagy írási kérésre adott válaszában az alábbi választásai lehetnek</a:t>
            </a:r>
            <a:r>
              <a:rPr lang="hu-HU" altLang="hu-HU" sz="2400" b="1"/>
              <a:t>:</a:t>
            </a:r>
          </a:p>
          <a:p>
            <a:pPr marL="609600" indent="-609600">
              <a:lnSpc>
                <a:spcPct val="80000"/>
              </a:lnSpc>
              <a:buFontTx/>
              <a:buNone/>
            </a:pPr>
            <a:endParaRPr lang="hu-HU" altLang="hu-HU" sz="2400" b="1"/>
          </a:p>
          <a:p>
            <a:pPr marL="609600" indent="-609600">
              <a:lnSpc>
                <a:spcPct val="80000"/>
              </a:lnSpc>
              <a:buFontTx/>
              <a:buAutoNum type="arabicPeriod"/>
            </a:pPr>
            <a:r>
              <a:rPr lang="hu-HU" altLang="hu-HU" sz="2400" b="1">
                <a:solidFill>
                  <a:srgbClr val="008000"/>
                </a:solidFill>
              </a:rPr>
              <a:t>Engedélyezi a kérést.</a:t>
            </a:r>
          </a:p>
          <a:p>
            <a:pPr marL="609600" indent="-609600">
              <a:lnSpc>
                <a:spcPct val="80000"/>
              </a:lnSpc>
              <a:buFontTx/>
              <a:buAutoNum type="arabicPeriod"/>
            </a:pPr>
            <a:r>
              <a:rPr lang="hu-HU" altLang="hu-HU" sz="2400" b="1">
                <a:solidFill>
                  <a:srgbClr val="FF0000"/>
                </a:solidFill>
              </a:rPr>
              <a:t>Abortálja T‑t</a:t>
            </a:r>
            <a:r>
              <a:rPr lang="hu-HU" altLang="hu-HU" sz="2400" b="1"/>
              <a:t> (ha T „megsérti a fizikai valóságot”), és </a:t>
            </a:r>
            <a:r>
              <a:rPr lang="hu-HU" altLang="hu-HU" sz="2400" b="1">
                <a:solidFill>
                  <a:srgbClr val="FF0000"/>
                </a:solidFill>
              </a:rPr>
              <a:t>egy új időbélyegzővel újraindítja</a:t>
            </a:r>
            <a:r>
              <a:rPr lang="hu-HU" altLang="hu-HU" sz="2400" b="1"/>
              <a:t>. Azt az abortálást, amelyet újraindítás követ, gyakran </a:t>
            </a:r>
            <a:r>
              <a:rPr lang="hu-HU" altLang="hu-HU" sz="2400" b="1" i="1"/>
              <a:t>visszagörgetésnek</a:t>
            </a:r>
            <a:r>
              <a:rPr lang="hu-HU" altLang="hu-HU" sz="2400" b="1"/>
              <a:t> (rollback) nevezzük.</a:t>
            </a:r>
          </a:p>
          <a:p>
            <a:pPr marL="609600" indent="-609600">
              <a:lnSpc>
                <a:spcPct val="80000"/>
              </a:lnSpc>
              <a:buFontTx/>
              <a:buAutoNum type="arabicPeriod"/>
            </a:pPr>
            <a:r>
              <a:rPr lang="hu-HU" altLang="hu-HU" sz="2400" b="1">
                <a:solidFill>
                  <a:srgbClr val="CC00CC"/>
                </a:solidFill>
              </a:rPr>
              <a:t>Késlelteti T‑t</a:t>
            </a:r>
            <a:r>
              <a:rPr lang="hu-HU" altLang="hu-HU" sz="2400" b="1"/>
              <a:t>, és később dönti el, hogy abortálja T‑t, vagy engedélyezi a kérést (ha a kérés olvasás, és az olvasás piszkos is lehet, illetve ha a kérés írás, és alkalmazzuk a Thomas-féle írási szabályt).</a:t>
            </a:r>
          </a:p>
          <a:p>
            <a:pPr marL="609600" indent="-609600">
              <a:lnSpc>
                <a:spcPct val="80000"/>
              </a:lnSpc>
              <a:buFontTx/>
              <a:buNone/>
            </a:pPr>
            <a:endParaRPr lang="hu-HU" altLang="hu-HU" sz="2400" b="1"/>
          </a:p>
          <a:p>
            <a:pPr marL="609600" indent="-609600">
              <a:lnSpc>
                <a:spcPct val="80000"/>
              </a:lnSpc>
            </a:pPr>
            <a:r>
              <a:rPr lang="en-US" altLang="hu-HU" sz="2400" b="1"/>
              <a:t>Összegezhetjük azokat a </a:t>
            </a:r>
            <a:r>
              <a:rPr lang="en-US" altLang="hu-HU" sz="2400" b="1">
                <a:solidFill>
                  <a:srgbClr val="FF0000"/>
                </a:solidFill>
              </a:rPr>
              <a:t>szabályok</a:t>
            </a:r>
            <a:r>
              <a:rPr lang="en-US" altLang="hu-HU" sz="2400" b="1"/>
              <a:t>at</a:t>
            </a:r>
            <a:r>
              <a:rPr lang="hu-HU" altLang="hu-HU" sz="2400" b="1"/>
              <a:t> (4 szabályt)</a:t>
            </a:r>
            <a:r>
              <a:rPr lang="en-US" altLang="hu-HU" sz="2400" b="1"/>
              <a:t>, amelyeket az </a:t>
            </a:r>
            <a:r>
              <a:rPr lang="en-US" altLang="hu-HU" sz="2400" b="1">
                <a:solidFill>
                  <a:srgbClr val="008000"/>
                </a:solidFill>
              </a:rPr>
              <a:t>időbélyegzőket használó ütemezőnek</a:t>
            </a:r>
            <a:r>
              <a:rPr lang="en-US" altLang="hu-HU" sz="2400" b="1"/>
              <a:t> követnie kell ahhoz, hogy biztosan </a:t>
            </a:r>
            <a:r>
              <a:rPr lang="en-US" altLang="hu-HU" sz="2400" b="1">
                <a:solidFill>
                  <a:schemeClr val="accent2"/>
                </a:solidFill>
              </a:rPr>
              <a:t>konfliktus</a:t>
            </a:r>
            <a:r>
              <a:rPr lang="hu-HU" altLang="hu-HU" sz="2400" b="1">
                <a:solidFill>
                  <a:schemeClr val="accent2"/>
                </a:solidFill>
              </a:rPr>
              <a:t>-</a:t>
            </a:r>
            <a:r>
              <a:rPr lang="en-US" altLang="hu-HU" sz="2400" b="1">
                <a:solidFill>
                  <a:schemeClr val="accent2"/>
                </a:solidFill>
              </a:rPr>
              <a:t>sorbarendezhető </a:t>
            </a:r>
            <a:r>
              <a:rPr lang="en-US" altLang="hu-HU" sz="2400" b="1"/>
              <a:t>ütemezést kapjunk.</a:t>
            </a:r>
            <a:r>
              <a:rPr lang="en-US" altLang="hu-HU" sz="2400"/>
              <a:t> </a:t>
            </a:r>
            <a:endParaRPr lang="hu-HU" altLang="hu-HU" sz="240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1202" name="Rectangle 2">
            <a:extLst>
              <a:ext uri="{FF2B5EF4-FFF2-40B4-BE49-F238E27FC236}">
                <a16:creationId xmlns:a16="http://schemas.microsoft.com/office/drawing/2014/main" id="{6B02BBDE-8267-21AD-B5E5-BE8BCF1B04EC}"/>
              </a:ext>
            </a:extLst>
          </p:cNvPr>
          <p:cNvSpPr>
            <a:spLocks noGrp="1" noChangeArrowheads="1"/>
          </p:cNvSpPr>
          <p:nvPr>
            <p:ph type="title"/>
          </p:nvPr>
        </p:nvSpPr>
        <p:spPr>
          <a:xfrm>
            <a:off x="625475" y="268288"/>
            <a:ext cx="7772400" cy="314325"/>
          </a:xfrm>
        </p:spPr>
        <p:txBody>
          <a:bodyPr/>
          <a:lstStyle/>
          <a:p>
            <a:r>
              <a:rPr lang="hu-HU" altLang="hu-HU" sz="2400" b="1"/>
              <a:t>Az időbélyegzőn alapuló ütemezés 4 szabálya</a:t>
            </a:r>
          </a:p>
        </p:txBody>
      </p:sp>
      <p:sp>
        <p:nvSpPr>
          <p:cNvPr id="691203" name="Rectangle 3">
            <a:extLst>
              <a:ext uri="{FF2B5EF4-FFF2-40B4-BE49-F238E27FC236}">
                <a16:creationId xmlns:a16="http://schemas.microsoft.com/office/drawing/2014/main" id="{BD6FEC99-6840-A347-CD85-59B8248A26B6}"/>
              </a:ext>
            </a:extLst>
          </p:cNvPr>
          <p:cNvSpPr>
            <a:spLocks noGrp="1" noChangeArrowheads="1"/>
          </p:cNvSpPr>
          <p:nvPr>
            <p:ph type="body" idx="1"/>
          </p:nvPr>
        </p:nvSpPr>
        <p:spPr>
          <a:xfrm>
            <a:off x="147638" y="898525"/>
            <a:ext cx="8847137" cy="5649913"/>
          </a:xfrm>
        </p:spPr>
        <p:txBody>
          <a:bodyPr/>
          <a:lstStyle/>
          <a:p>
            <a:pPr marL="812800" indent="-812800">
              <a:lnSpc>
                <a:spcPct val="80000"/>
              </a:lnSpc>
              <a:buFontTx/>
              <a:buAutoNum type="arabicPeriod"/>
            </a:pPr>
            <a:r>
              <a:rPr lang="hu-HU" altLang="hu-HU" sz="2400" b="1"/>
              <a:t>Tegyük fel, hogy az ütemezőhöz érkező kérés </a:t>
            </a:r>
            <a:r>
              <a:rPr lang="hu-HU" altLang="hu-HU" sz="2000" b="1">
                <a:solidFill>
                  <a:srgbClr val="FF0000"/>
                </a:solidFill>
              </a:rPr>
              <a:t>r</a:t>
            </a:r>
            <a:r>
              <a:rPr lang="hu-HU" altLang="hu-HU" sz="2000" b="1" baseline="-25000">
                <a:solidFill>
                  <a:srgbClr val="FF0000"/>
                </a:solidFill>
              </a:rPr>
              <a:t>T</a:t>
            </a:r>
            <a:r>
              <a:rPr lang="hu-HU" altLang="hu-HU" sz="2000" b="1">
                <a:solidFill>
                  <a:srgbClr val="FF0000"/>
                </a:solidFill>
              </a:rPr>
              <a:t>(X):</a:t>
            </a:r>
          </a:p>
          <a:p>
            <a:pPr marL="812800" indent="-812800">
              <a:lnSpc>
                <a:spcPct val="80000"/>
              </a:lnSpc>
              <a:buFontTx/>
              <a:buNone/>
            </a:pPr>
            <a:endParaRPr lang="hu-HU" altLang="hu-HU" sz="2000" b="1">
              <a:solidFill>
                <a:srgbClr val="FF0000"/>
              </a:solidFill>
            </a:endParaRPr>
          </a:p>
          <a:p>
            <a:pPr marL="812800" indent="-812800">
              <a:lnSpc>
                <a:spcPct val="80000"/>
              </a:lnSpc>
              <a:buFontTx/>
              <a:buAutoNum type="alphaLcParenR"/>
            </a:pPr>
            <a:r>
              <a:rPr lang="hu-HU" altLang="hu-HU" sz="2400" b="1"/>
              <a:t>Ha </a:t>
            </a:r>
            <a:r>
              <a:rPr lang="hu-HU" altLang="hu-HU" sz="2400" b="1">
                <a:solidFill>
                  <a:schemeClr val="accent2"/>
                </a:solidFill>
              </a:rPr>
              <a:t>TS(T) </a:t>
            </a:r>
            <a:r>
              <a:rPr lang="hu-HU" altLang="hu-HU" sz="2400" b="1">
                <a:solidFill>
                  <a:schemeClr val="accent2"/>
                </a:solidFill>
                <a:sym typeface="Symbol" panose="05050102010706020507" pitchFamily="18" charset="2"/>
              </a:rPr>
              <a:t></a:t>
            </a:r>
            <a:r>
              <a:rPr lang="hu-HU" altLang="hu-HU" sz="2400" b="1">
                <a:solidFill>
                  <a:schemeClr val="accent2"/>
                </a:solidFill>
              </a:rPr>
              <a:t> WT(X),</a:t>
            </a:r>
            <a:r>
              <a:rPr lang="hu-HU" altLang="hu-HU" sz="2400" b="1"/>
              <a:t> az </a:t>
            </a:r>
            <a:r>
              <a:rPr lang="hu-HU" altLang="hu-HU" sz="2400" b="1">
                <a:solidFill>
                  <a:srgbClr val="009900"/>
                </a:solidFill>
              </a:rPr>
              <a:t>olvasás fizikailag megvalósítható:</a:t>
            </a:r>
          </a:p>
          <a:p>
            <a:pPr marL="812800" indent="-812800">
              <a:lnSpc>
                <a:spcPct val="80000"/>
              </a:lnSpc>
              <a:buFontTx/>
              <a:buNone/>
            </a:pPr>
            <a:endParaRPr lang="hu-HU" altLang="hu-HU" sz="2400" b="1">
              <a:solidFill>
                <a:srgbClr val="009900"/>
              </a:solidFill>
            </a:endParaRPr>
          </a:p>
          <a:p>
            <a:pPr marL="1168400" lvl="1" indent="-711200">
              <a:lnSpc>
                <a:spcPct val="80000"/>
              </a:lnSpc>
              <a:buFontTx/>
              <a:buAutoNum type="romanLcPeriod"/>
            </a:pPr>
            <a:r>
              <a:rPr lang="hu-HU" altLang="hu-HU" sz="2000" b="1"/>
              <a:t>Ha </a:t>
            </a:r>
            <a:r>
              <a:rPr lang="hu-HU" altLang="hu-HU" sz="2000" b="1">
                <a:solidFill>
                  <a:srgbClr val="009900"/>
                </a:solidFill>
              </a:rPr>
              <a:t>C(X) igaz</a:t>
            </a:r>
            <a:r>
              <a:rPr lang="hu-HU" altLang="hu-HU" sz="2000" b="1"/>
              <a:t>, engedélyezzük a kérést. Ha TS(T) &gt; RT(X), akkor RT(X) := TS(T), egyébként nem változtatjuk meg RT(X)-et.</a:t>
            </a:r>
          </a:p>
          <a:p>
            <a:pPr marL="1168400" lvl="1" indent="-711200">
              <a:lnSpc>
                <a:spcPct val="80000"/>
              </a:lnSpc>
              <a:buFontTx/>
              <a:buAutoNum type="romanLcPeriod"/>
            </a:pPr>
            <a:endParaRPr lang="hu-HU" altLang="hu-HU" sz="2000" b="1"/>
          </a:p>
          <a:p>
            <a:pPr marL="1168400" lvl="1" indent="-711200">
              <a:lnSpc>
                <a:spcPct val="80000"/>
              </a:lnSpc>
              <a:buFontTx/>
              <a:buAutoNum type="romanLcPeriod"/>
            </a:pPr>
            <a:r>
              <a:rPr lang="hu-HU" altLang="hu-HU" sz="2000" b="1"/>
              <a:t>Ha </a:t>
            </a:r>
            <a:r>
              <a:rPr lang="hu-HU" altLang="hu-HU" sz="2000" b="1">
                <a:solidFill>
                  <a:srgbClr val="FF0000"/>
                </a:solidFill>
              </a:rPr>
              <a:t>C(X) hamis</a:t>
            </a:r>
            <a:r>
              <a:rPr lang="hu-HU" altLang="hu-HU" sz="2000" b="1"/>
              <a:t>, késleltessük T‑t addig, amíg C(X) igazzá nem válik (azaz az X-et utoljára író tranzakció nem véglegesítődik vagy abortál).</a:t>
            </a:r>
          </a:p>
          <a:p>
            <a:pPr marL="1168400" lvl="1" indent="-711200">
              <a:lnSpc>
                <a:spcPct val="80000"/>
              </a:lnSpc>
              <a:buFontTx/>
              <a:buNone/>
            </a:pPr>
            <a:endParaRPr lang="hu-HU" altLang="hu-HU" sz="2000" b="1"/>
          </a:p>
          <a:p>
            <a:pPr marL="812800" indent="-812800">
              <a:lnSpc>
                <a:spcPct val="80000"/>
              </a:lnSpc>
              <a:buFontTx/>
              <a:buAutoNum type="alphaLcParenR"/>
            </a:pPr>
            <a:r>
              <a:rPr lang="hu-HU" altLang="hu-HU" sz="2400" b="1"/>
              <a:t>Ha </a:t>
            </a:r>
            <a:r>
              <a:rPr lang="hu-HU" altLang="hu-HU" sz="2400" b="1">
                <a:solidFill>
                  <a:schemeClr val="accent2"/>
                </a:solidFill>
              </a:rPr>
              <a:t>TS(T) &lt; WT(X),</a:t>
            </a:r>
            <a:r>
              <a:rPr lang="hu-HU" altLang="hu-HU" sz="2400" b="1"/>
              <a:t> az </a:t>
            </a:r>
            <a:r>
              <a:rPr lang="hu-HU" altLang="hu-HU" sz="2400" b="1">
                <a:solidFill>
                  <a:srgbClr val="FF0000"/>
                </a:solidFill>
              </a:rPr>
              <a:t>olvasás fizikailag nem megvalósítható:</a:t>
            </a:r>
            <a:r>
              <a:rPr lang="hu-HU" altLang="hu-HU" sz="2400" b="1"/>
              <a:t> Visszagörgetjük T‑t, vagyis abortáljuk, és újraindítjuk egy új, nagyobb időbélyegzővel.</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2226" name="Rectangle 2">
            <a:extLst>
              <a:ext uri="{FF2B5EF4-FFF2-40B4-BE49-F238E27FC236}">
                <a16:creationId xmlns:a16="http://schemas.microsoft.com/office/drawing/2014/main" id="{B79B494A-FF3A-25D8-FC0D-505121DAEA15}"/>
              </a:ext>
            </a:extLst>
          </p:cNvPr>
          <p:cNvSpPr>
            <a:spLocks noGrp="1" noChangeArrowheads="1"/>
          </p:cNvSpPr>
          <p:nvPr>
            <p:ph type="title"/>
          </p:nvPr>
        </p:nvSpPr>
        <p:spPr>
          <a:xfrm>
            <a:off x="625475" y="182563"/>
            <a:ext cx="7651750" cy="79375"/>
          </a:xfrm>
        </p:spPr>
        <p:txBody>
          <a:bodyPr/>
          <a:lstStyle/>
          <a:p>
            <a:r>
              <a:rPr lang="hu-HU" altLang="hu-HU" sz="2400" b="1"/>
              <a:t>Az időbélyegzőn alapuló ütemezés 4 szabálya</a:t>
            </a:r>
          </a:p>
        </p:txBody>
      </p:sp>
      <p:sp>
        <p:nvSpPr>
          <p:cNvPr id="692227" name="Rectangle 3">
            <a:extLst>
              <a:ext uri="{FF2B5EF4-FFF2-40B4-BE49-F238E27FC236}">
                <a16:creationId xmlns:a16="http://schemas.microsoft.com/office/drawing/2014/main" id="{61714249-878F-9738-5A56-CA7185215423}"/>
              </a:ext>
            </a:extLst>
          </p:cNvPr>
          <p:cNvSpPr>
            <a:spLocks noGrp="1" noChangeArrowheads="1"/>
          </p:cNvSpPr>
          <p:nvPr>
            <p:ph type="body" idx="1"/>
          </p:nvPr>
        </p:nvSpPr>
        <p:spPr>
          <a:xfrm>
            <a:off x="147638" y="555625"/>
            <a:ext cx="8847137" cy="6302375"/>
          </a:xfrm>
        </p:spPr>
        <p:txBody>
          <a:bodyPr/>
          <a:lstStyle/>
          <a:p>
            <a:pPr marL="812800" indent="-812800">
              <a:lnSpc>
                <a:spcPct val="80000"/>
              </a:lnSpc>
              <a:buFontTx/>
              <a:buAutoNum type="arabicPeriod" startAt="2"/>
            </a:pPr>
            <a:r>
              <a:rPr lang="hu-HU" altLang="hu-HU" sz="2000" b="1"/>
              <a:t>Tegyük fel, hogy az ütemezőhöz érkező kérés </a:t>
            </a:r>
            <a:r>
              <a:rPr lang="hu-HU" altLang="hu-HU" sz="2000" b="1">
                <a:solidFill>
                  <a:srgbClr val="FF0000"/>
                </a:solidFill>
              </a:rPr>
              <a:t>w</a:t>
            </a:r>
            <a:r>
              <a:rPr lang="hu-HU" altLang="hu-HU" sz="2000" b="1" baseline="-25000">
                <a:solidFill>
                  <a:srgbClr val="FF0000"/>
                </a:solidFill>
              </a:rPr>
              <a:t>T</a:t>
            </a:r>
            <a:r>
              <a:rPr lang="hu-HU" altLang="hu-HU" sz="2000" b="1">
                <a:solidFill>
                  <a:srgbClr val="FF0000"/>
                </a:solidFill>
              </a:rPr>
              <a:t>(X):</a:t>
            </a:r>
          </a:p>
          <a:p>
            <a:pPr marL="812800" indent="-812800">
              <a:lnSpc>
                <a:spcPct val="80000"/>
              </a:lnSpc>
              <a:buFontTx/>
              <a:buAutoNum type="arabicPeriod" startAt="2"/>
            </a:pPr>
            <a:endParaRPr lang="hu-HU" altLang="hu-HU" sz="2000" b="1"/>
          </a:p>
          <a:p>
            <a:pPr marL="812800" indent="-812800">
              <a:lnSpc>
                <a:spcPct val="80000"/>
              </a:lnSpc>
              <a:buFontTx/>
              <a:buAutoNum type="alphaLcParenR"/>
            </a:pPr>
            <a:r>
              <a:rPr lang="hu-HU" altLang="hu-HU" sz="2000" b="1"/>
              <a:t>Ha </a:t>
            </a:r>
            <a:r>
              <a:rPr lang="hu-HU" altLang="hu-HU" sz="2000" b="1">
                <a:solidFill>
                  <a:schemeClr val="accent2"/>
                </a:solidFill>
              </a:rPr>
              <a:t>TS(T) </a:t>
            </a:r>
            <a:r>
              <a:rPr lang="hu-HU" altLang="hu-HU" sz="2000" b="1">
                <a:solidFill>
                  <a:schemeClr val="accent2"/>
                </a:solidFill>
                <a:sym typeface="Symbol" panose="05050102010706020507" pitchFamily="18" charset="2"/>
              </a:rPr>
              <a:t></a:t>
            </a:r>
            <a:r>
              <a:rPr lang="hu-HU" altLang="hu-HU" sz="2000" b="1">
                <a:solidFill>
                  <a:schemeClr val="accent2"/>
                </a:solidFill>
              </a:rPr>
              <a:t> RT(X)</a:t>
            </a:r>
            <a:r>
              <a:rPr lang="hu-HU" altLang="hu-HU" sz="2000" b="1"/>
              <a:t> és </a:t>
            </a:r>
            <a:r>
              <a:rPr lang="hu-HU" altLang="hu-HU" sz="2000" b="1">
                <a:solidFill>
                  <a:schemeClr val="accent2"/>
                </a:solidFill>
              </a:rPr>
              <a:t>TS(T) </a:t>
            </a:r>
            <a:r>
              <a:rPr lang="hu-HU" altLang="hu-HU" sz="2000" b="1">
                <a:solidFill>
                  <a:schemeClr val="accent2"/>
                </a:solidFill>
                <a:sym typeface="Symbol" panose="05050102010706020507" pitchFamily="18" charset="2"/>
              </a:rPr>
              <a:t></a:t>
            </a:r>
            <a:r>
              <a:rPr lang="hu-HU" altLang="hu-HU" sz="2000" b="1">
                <a:solidFill>
                  <a:schemeClr val="accent2"/>
                </a:solidFill>
              </a:rPr>
              <a:t> WT(X),</a:t>
            </a:r>
            <a:r>
              <a:rPr lang="hu-HU" altLang="hu-HU" sz="2000" b="1"/>
              <a:t> az </a:t>
            </a:r>
            <a:r>
              <a:rPr lang="hu-HU" altLang="hu-HU" sz="2000" b="1">
                <a:solidFill>
                  <a:srgbClr val="009900"/>
                </a:solidFill>
              </a:rPr>
              <a:t>írás fizikailag megvalósítható</a:t>
            </a:r>
            <a:r>
              <a:rPr lang="hu-HU" altLang="hu-HU" sz="2000" b="1"/>
              <a:t>, és az alábbiakat kell végrehajtani:</a:t>
            </a:r>
          </a:p>
          <a:p>
            <a:pPr marL="812800" indent="-812800">
              <a:lnSpc>
                <a:spcPct val="80000"/>
              </a:lnSpc>
              <a:buFontTx/>
              <a:buAutoNum type="alphaLcParenR"/>
            </a:pPr>
            <a:endParaRPr lang="hu-HU" altLang="hu-HU" sz="2000" b="1"/>
          </a:p>
          <a:p>
            <a:pPr marL="1168400" lvl="1" indent="-711200">
              <a:lnSpc>
                <a:spcPct val="80000"/>
              </a:lnSpc>
              <a:buFontTx/>
              <a:buAutoNum type="romanLcPeriod"/>
            </a:pPr>
            <a:r>
              <a:rPr lang="hu-HU" altLang="hu-HU" sz="1800" b="1"/>
              <a:t>X új értékének beírása;</a:t>
            </a:r>
          </a:p>
          <a:p>
            <a:pPr marL="1168400" lvl="1" indent="-711200">
              <a:lnSpc>
                <a:spcPct val="80000"/>
              </a:lnSpc>
              <a:buFontTx/>
              <a:buAutoNum type="romanLcPeriod"/>
            </a:pPr>
            <a:r>
              <a:rPr lang="hu-HU" altLang="hu-HU" sz="1800" b="1"/>
              <a:t>WT(X) := TS(T);</a:t>
            </a:r>
          </a:p>
          <a:p>
            <a:pPr marL="1168400" lvl="1" indent="-711200">
              <a:lnSpc>
                <a:spcPct val="80000"/>
              </a:lnSpc>
              <a:buFontTx/>
              <a:buAutoNum type="romanLcPeriod"/>
            </a:pPr>
            <a:r>
              <a:rPr lang="hu-HU" altLang="hu-HU" sz="1800" b="1"/>
              <a:t>C(X) := hamis.</a:t>
            </a:r>
          </a:p>
          <a:p>
            <a:pPr marL="1168400" lvl="1" indent="-711200">
              <a:lnSpc>
                <a:spcPct val="80000"/>
              </a:lnSpc>
              <a:buFontTx/>
              <a:buNone/>
            </a:pPr>
            <a:endParaRPr lang="hu-HU" altLang="hu-HU" sz="1800" b="1"/>
          </a:p>
          <a:p>
            <a:pPr marL="812800" indent="-812800">
              <a:lnSpc>
                <a:spcPct val="80000"/>
              </a:lnSpc>
              <a:buFontTx/>
              <a:buAutoNum type="alphaLcParenR"/>
            </a:pPr>
            <a:r>
              <a:rPr lang="hu-HU" altLang="hu-HU" sz="2000" b="1"/>
              <a:t>Ha </a:t>
            </a:r>
            <a:r>
              <a:rPr lang="hu-HU" altLang="hu-HU" sz="2000" b="1">
                <a:solidFill>
                  <a:schemeClr val="accent2"/>
                </a:solidFill>
              </a:rPr>
              <a:t>TS(T) </a:t>
            </a:r>
            <a:r>
              <a:rPr lang="hu-HU" altLang="hu-HU" sz="2000" b="1">
                <a:solidFill>
                  <a:schemeClr val="accent2"/>
                </a:solidFill>
                <a:sym typeface="Symbol" panose="05050102010706020507" pitchFamily="18" charset="2"/>
              </a:rPr>
              <a:t></a:t>
            </a:r>
            <a:r>
              <a:rPr lang="hu-HU" altLang="hu-HU" sz="2000" b="1">
                <a:solidFill>
                  <a:schemeClr val="accent2"/>
                </a:solidFill>
              </a:rPr>
              <a:t> RT(X),</a:t>
            </a:r>
            <a:r>
              <a:rPr lang="hu-HU" altLang="hu-HU" sz="2000" b="1"/>
              <a:t> de </a:t>
            </a:r>
            <a:r>
              <a:rPr lang="hu-HU" altLang="hu-HU" sz="2000" b="1">
                <a:solidFill>
                  <a:schemeClr val="accent2"/>
                </a:solidFill>
              </a:rPr>
              <a:t>TS(T) &lt; WT(X),</a:t>
            </a:r>
            <a:r>
              <a:rPr lang="hu-HU" altLang="hu-HU" sz="2000" b="1"/>
              <a:t> vagy </a:t>
            </a:r>
            <a:r>
              <a:rPr lang="hu-HU" altLang="hu-HU" sz="2000" b="1">
                <a:solidFill>
                  <a:schemeClr val="accent2"/>
                </a:solidFill>
              </a:rPr>
              <a:t>TS(T) &lt; WT(X) &lt; RT(X),</a:t>
            </a:r>
            <a:r>
              <a:rPr lang="hu-HU" altLang="hu-HU" sz="2000" b="1"/>
              <a:t> akkor az </a:t>
            </a:r>
            <a:r>
              <a:rPr lang="hu-HU" altLang="hu-HU" sz="2000" b="1">
                <a:solidFill>
                  <a:srgbClr val="009900"/>
                </a:solidFill>
              </a:rPr>
              <a:t>írás fizikailag megvalósítható</a:t>
            </a:r>
            <a:r>
              <a:rPr lang="hu-HU" altLang="hu-HU" sz="2000" b="1"/>
              <a:t>, de </a:t>
            </a:r>
            <a:r>
              <a:rPr lang="hu-HU" altLang="hu-HU" sz="2000" b="1">
                <a:solidFill>
                  <a:srgbClr val="FF0000"/>
                </a:solidFill>
              </a:rPr>
              <a:t>X-nek már egy későbbi értéke van</a:t>
            </a:r>
            <a:r>
              <a:rPr lang="hu-HU" altLang="hu-HU" sz="2000" b="1"/>
              <a:t>.</a:t>
            </a:r>
          </a:p>
          <a:p>
            <a:pPr marL="812800" indent="-812800">
              <a:lnSpc>
                <a:spcPct val="80000"/>
              </a:lnSpc>
              <a:buFontTx/>
              <a:buAutoNum type="alphaLcParenR"/>
            </a:pPr>
            <a:endParaRPr lang="hu-HU" altLang="hu-HU" sz="2000" b="1"/>
          </a:p>
          <a:p>
            <a:pPr marL="1168400" lvl="1" indent="-711200">
              <a:lnSpc>
                <a:spcPct val="80000"/>
              </a:lnSpc>
              <a:buFontTx/>
              <a:buAutoNum type="romanLcPeriod"/>
            </a:pPr>
            <a:r>
              <a:rPr lang="hu-HU" altLang="hu-HU" sz="1800" b="1"/>
              <a:t>Ha </a:t>
            </a:r>
            <a:r>
              <a:rPr lang="hu-HU" altLang="hu-HU" sz="1800" b="1">
                <a:solidFill>
                  <a:srgbClr val="009900"/>
                </a:solidFill>
              </a:rPr>
              <a:t>C(X) igaz</a:t>
            </a:r>
            <a:r>
              <a:rPr lang="hu-HU" altLang="hu-HU" sz="1800" b="1"/>
              <a:t>, az X előző írását végző tranzakció véglegesítve van, így egyszerűen </a:t>
            </a:r>
            <a:r>
              <a:rPr lang="hu-HU" altLang="hu-HU" sz="1800" b="1">
                <a:solidFill>
                  <a:srgbClr val="009900"/>
                </a:solidFill>
              </a:rPr>
              <a:t>figyelmen kívül hagyjuk X T általi írását</a:t>
            </a:r>
            <a:r>
              <a:rPr lang="hu-HU" altLang="hu-HU" sz="1800" b="1"/>
              <a:t>; megengedjük, hogy T folytatódjon, és ne változtassa meg az adatbázist.</a:t>
            </a:r>
          </a:p>
          <a:p>
            <a:pPr marL="1168400" lvl="1" indent="-711200">
              <a:lnSpc>
                <a:spcPct val="80000"/>
              </a:lnSpc>
              <a:buFontTx/>
              <a:buAutoNum type="romanLcPeriod"/>
            </a:pPr>
            <a:r>
              <a:rPr lang="hu-HU" altLang="hu-HU" sz="1800" b="1"/>
              <a:t>Ha viszont </a:t>
            </a:r>
            <a:r>
              <a:rPr lang="hu-HU" altLang="hu-HU" sz="1800" b="1">
                <a:solidFill>
                  <a:srgbClr val="FF0000"/>
                </a:solidFill>
              </a:rPr>
              <a:t>C(X) hamis</a:t>
            </a:r>
            <a:r>
              <a:rPr lang="hu-HU" altLang="hu-HU" sz="1800" b="1"/>
              <a:t>, akkor </a:t>
            </a:r>
            <a:r>
              <a:rPr lang="hu-HU" altLang="hu-HU" sz="1800" b="1">
                <a:solidFill>
                  <a:srgbClr val="FF0000"/>
                </a:solidFill>
              </a:rPr>
              <a:t>késleltetnünk kell T‑t</a:t>
            </a:r>
            <a:r>
              <a:rPr lang="hu-HU" altLang="hu-HU" sz="1800" b="1"/>
              <a:t>, mégpedig az 1. a) ii) pontban leírtak szerint.</a:t>
            </a:r>
          </a:p>
          <a:p>
            <a:pPr marL="1168400" lvl="1" indent="-711200">
              <a:lnSpc>
                <a:spcPct val="80000"/>
              </a:lnSpc>
              <a:buFontTx/>
              <a:buAutoNum type="romanLcPeriod"/>
            </a:pPr>
            <a:endParaRPr lang="hu-HU" altLang="hu-HU" sz="1800" b="1"/>
          </a:p>
          <a:p>
            <a:pPr marL="812800" indent="-812800">
              <a:lnSpc>
                <a:spcPct val="80000"/>
              </a:lnSpc>
              <a:buFontTx/>
              <a:buAutoNum type="alphaLcParenR"/>
            </a:pPr>
            <a:r>
              <a:rPr lang="hu-HU" altLang="hu-HU" sz="2000" b="1"/>
              <a:t>Ha </a:t>
            </a:r>
            <a:r>
              <a:rPr lang="hu-HU" altLang="hu-HU" sz="2000" b="1">
                <a:solidFill>
                  <a:schemeClr val="accent2"/>
                </a:solidFill>
              </a:rPr>
              <a:t>WT(X) </a:t>
            </a:r>
            <a:r>
              <a:rPr lang="hu-HU" altLang="hu-HU" sz="2000" b="1">
                <a:solidFill>
                  <a:schemeClr val="accent2"/>
                </a:solidFill>
                <a:sym typeface="Symbol" panose="05050102010706020507" pitchFamily="18" charset="2"/>
              </a:rPr>
              <a:t></a:t>
            </a:r>
            <a:r>
              <a:rPr lang="hu-HU" altLang="hu-HU" sz="2000" b="1">
                <a:solidFill>
                  <a:schemeClr val="accent2"/>
                </a:solidFill>
              </a:rPr>
              <a:t> TS(T) &lt; RT(X)</a:t>
            </a:r>
            <a:r>
              <a:rPr lang="hu-HU" altLang="hu-HU" sz="2000" b="1"/>
              <a:t> vagy </a:t>
            </a:r>
            <a:r>
              <a:rPr lang="hu-HU" altLang="hu-HU" sz="2000" b="1">
                <a:solidFill>
                  <a:schemeClr val="accent2"/>
                </a:solidFill>
              </a:rPr>
              <a:t>TS(T) &lt; RT(X) </a:t>
            </a:r>
            <a:r>
              <a:rPr lang="hu-HU" altLang="hu-HU" sz="2000" b="1">
                <a:solidFill>
                  <a:schemeClr val="accent2"/>
                </a:solidFill>
                <a:sym typeface="Symbol" panose="05050102010706020507" pitchFamily="18" charset="2"/>
              </a:rPr>
              <a:t></a:t>
            </a:r>
            <a:r>
              <a:rPr lang="hu-HU" altLang="hu-HU" sz="2000" b="1">
                <a:solidFill>
                  <a:schemeClr val="accent2"/>
                </a:solidFill>
              </a:rPr>
              <a:t> WT(X),</a:t>
            </a:r>
            <a:r>
              <a:rPr lang="hu-HU" altLang="hu-HU" sz="2000" b="1"/>
              <a:t> az </a:t>
            </a:r>
            <a:r>
              <a:rPr lang="hu-HU" altLang="hu-HU" sz="2000" b="1">
                <a:solidFill>
                  <a:srgbClr val="FF0000"/>
                </a:solidFill>
              </a:rPr>
              <a:t>írás fizikailag nem megvalósítható</a:t>
            </a:r>
            <a:r>
              <a:rPr lang="hu-HU" altLang="hu-HU" sz="2000" b="1"/>
              <a:t>, és T‑t vissza kell görgetnünk.</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3250" name="Rectangle 2">
            <a:extLst>
              <a:ext uri="{FF2B5EF4-FFF2-40B4-BE49-F238E27FC236}">
                <a16:creationId xmlns:a16="http://schemas.microsoft.com/office/drawing/2014/main" id="{E68BF3E3-EE9C-BE9B-046E-B5FF33EF5F74}"/>
              </a:ext>
            </a:extLst>
          </p:cNvPr>
          <p:cNvSpPr>
            <a:spLocks noGrp="1" noChangeArrowheads="1"/>
          </p:cNvSpPr>
          <p:nvPr>
            <p:ph type="title"/>
          </p:nvPr>
        </p:nvSpPr>
        <p:spPr>
          <a:xfrm>
            <a:off x="625475" y="182563"/>
            <a:ext cx="7651750" cy="79375"/>
          </a:xfrm>
        </p:spPr>
        <p:txBody>
          <a:bodyPr/>
          <a:lstStyle/>
          <a:p>
            <a:r>
              <a:rPr lang="hu-HU" altLang="hu-HU" sz="2400" b="1"/>
              <a:t>Az időbélyegzőn alapuló ütemezés 4 szabálya</a:t>
            </a:r>
          </a:p>
        </p:txBody>
      </p:sp>
      <p:sp>
        <p:nvSpPr>
          <p:cNvPr id="693251" name="Rectangle 3">
            <a:extLst>
              <a:ext uri="{FF2B5EF4-FFF2-40B4-BE49-F238E27FC236}">
                <a16:creationId xmlns:a16="http://schemas.microsoft.com/office/drawing/2014/main" id="{544C0819-9B7A-1855-B4F3-7FA942C68E3B}"/>
              </a:ext>
            </a:extLst>
          </p:cNvPr>
          <p:cNvSpPr>
            <a:spLocks noGrp="1" noChangeArrowheads="1"/>
          </p:cNvSpPr>
          <p:nvPr>
            <p:ph type="body" idx="1"/>
          </p:nvPr>
        </p:nvSpPr>
        <p:spPr>
          <a:xfrm>
            <a:off x="147638" y="555625"/>
            <a:ext cx="8566150" cy="6302375"/>
          </a:xfrm>
        </p:spPr>
        <p:txBody>
          <a:bodyPr/>
          <a:lstStyle/>
          <a:p>
            <a:pPr marL="812800" indent="-812800" algn="just">
              <a:lnSpc>
                <a:spcPct val="80000"/>
              </a:lnSpc>
              <a:buFontTx/>
              <a:buAutoNum type="arabicPeriod" startAt="3"/>
            </a:pPr>
            <a:r>
              <a:rPr lang="hu-HU" altLang="hu-HU" sz="2400" b="1"/>
              <a:t>Tegyük fel, hogy az ütemezőhöz érkező kérés T véglegesítése (</a:t>
            </a:r>
            <a:r>
              <a:rPr lang="hu-HU" altLang="hu-HU" sz="2400" b="1">
                <a:solidFill>
                  <a:srgbClr val="FF0000"/>
                </a:solidFill>
              </a:rPr>
              <a:t>COMMIT T</a:t>
            </a:r>
            <a:r>
              <a:rPr lang="hu-HU" altLang="hu-HU" sz="2400" b="1"/>
              <a:t>). </a:t>
            </a:r>
          </a:p>
          <a:p>
            <a:pPr marL="812800" indent="-812800" algn="just">
              <a:lnSpc>
                <a:spcPct val="80000"/>
              </a:lnSpc>
              <a:buFontTx/>
              <a:buNone/>
            </a:pPr>
            <a:endParaRPr lang="hu-HU" altLang="hu-HU" sz="2400" b="1"/>
          </a:p>
          <a:p>
            <a:pPr marL="812800" indent="-812800" algn="just">
              <a:lnSpc>
                <a:spcPct val="80000"/>
              </a:lnSpc>
            </a:pPr>
            <a:r>
              <a:rPr lang="hu-HU" altLang="hu-HU" sz="2400" b="1"/>
              <a:t>Meg kell találnunk (az ütemező karbantartási listája alapján) az </a:t>
            </a:r>
            <a:r>
              <a:rPr lang="hu-HU" altLang="hu-HU" sz="2400" b="1">
                <a:solidFill>
                  <a:srgbClr val="CC00CC"/>
                </a:solidFill>
              </a:rPr>
              <a:t>összes olyan X adatbáziselemet</a:t>
            </a:r>
            <a:r>
              <a:rPr lang="hu-HU" altLang="hu-HU" sz="2400" b="1"/>
              <a:t>, amelybe </a:t>
            </a:r>
            <a:r>
              <a:rPr lang="hu-HU" altLang="hu-HU" sz="2400" b="1">
                <a:solidFill>
                  <a:srgbClr val="FF0000"/>
                </a:solidFill>
              </a:rPr>
              <a:t>T írt utoljára</a:t>
            </a:r>
            <a:r>
              <a:rPr lang="hu-HU" altLang="hu-HU" sz="2400" b="1"/>
              <a:t> </a:t>
            </a:r>
            <a:r>
              <a:rPr lang="hu-HU" altLang="hu-HU" sz="2400" b="1">
                <a:solidFill>
                  <a:schemeClr val="accent2"/>
                </a:solidFill>
              </a:rPr>
              <a:t>(WT(X) = TS(T)),</a:t>
            </a:r>
            <a:r>
              <a:rPr lang="hu-HU" altLang="hu-HU" sz="2400" b="1"/>
              <a:t> és állítsuk be minden </a:t>
            </a:r>
            <a:r>
              <a:rPr lang="hu-HU" altLang="hu-HU" sz="2400" b="1">
                <a:solidFill>
                  <a:srgbClr val="009900"/>
                </a:solidFill>
              </a:rPr>
              <a:t>C(X)-et igazra</a:t>
            </a:r>
            <a:r>
              <a:rPr lang="hu-HU" altLang="hu-HU" sz="2400" b="1"/>
              <a:t>.</a:t>
            </a:r>
          </a:p>
          <a:p>
            <a:pPr marL="812800" indent="-812800" algn="just">
              <a:lnSpc>
                <a:spcPct val="80000"/>
              </a:lnSpc>
              <a:buFontTx/>
              <a:buNone/>
            </a:pPr>
            <a:r>
              <a:rPr lang="hu-HU" altLang="hu-HU" sz="2400" b="1"/>
              <a:t> </a:t>
            </a:r>
          </a:p>
          <a:p>
            <a:pPr marL="812800" indent="-812800" algn="just">
              <a:lnSpc>
                <a:spcPct val="80000"/>
              </a:lnSpc>
            </a:pPr>
            <a:r>
              <a:rPr lang="hu-HU" altLang="hu-HU" sz="2400" b="1"/>
              <a:t>Ha vannak </a:t>
            </a:r>
            <a:r>
              <a:rPr lang="hu-HU" altLang="hu-HU" sz="2400" b="1">
                <a:solidFill>
                  <a:schemeClr val="accent2"/>
                </a:solidFill>
              </a:rPr>
              <a:t>X „véglegesítésére” várakozó tranzakciók</a:t>
            </a:r>
            <a:r>
              <a:rPr lang="hu-HU" altLang="hu-HU" sz="2400" b="1"/>
              <a:t> az 1. a) ii) és a 2. b) ii) pontoknak megfelelően (ezeket a tranzakciókat az ütemező egy másik karbantartási listáján találjuk meg), akkor meg kell ismételnünk ezen tranzakciók olvasási vagy írási kísérleteit.</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4274" name="Rectangle 2">
            <a:extLst>
              <a:ext uri="{FF2B5EF4-FFF2-40B4-BE49-F238E27FC236}">
                <a16:creationId xmlns:a16="http://schemas.microsoft.com/office/drawing/2014/main" id="{0CE66A00-1D5C-A3E2-3C96-9FF2AF1A0AB3}"/>
              </a:ext>
            </a:extLst>
          </p:cNvPr>
          <p:cNvSpPr>
            <a:spLocks noGrp="1" noChangeArrowheads="1"/>
          </p:cNvSpPr>
          <p:nvPr>
            <p:ph type="title"/>
          </p:nvPr>
        </p:nvSpPr>
        <p:spPr>
          <a:xfrm>
            <a:off x="625475" y="182563"/>
            <a:ext cx="7651750" cy="79375"/>
          </a:xfrm>
        </p:spPr>
        <p:txBody>
          <a:bodyPr/>
          <a:lstStyle/>
          <a:p>
            <a:r>
              <a:rPr lang="hu-HU" altLang="hu-HU" sz="2400" b="1"/>
              <a:t>Az időbélyegzőn alapuló ütemezés 4 szabálya</a:t>
            </a:r>
          </a:p>
        </p:txBody>
      </p:sp>
      <p:sp>
        <p:nvSpPr>
          <p:cNvPr id="694275" name="Rectangle 3">
            <a:extLst>
              <a:ext uri="{FF2B5EF4-FFF2-40B4-BE49-F238E27FC236}">
                <a16:creationId xmlns:a16="http://schemas.microsoft.com/office/drawing/2014/main" id="{71C262C6-999A-6B5A-3A74-9ECBAF303236}"/>
              </a:ext>
            </a:extLst>
          </p:cNvPr>
          <p:cNvSpPr>
            <a:spLocks noGrp="1" noChangeArrowheads="1"/>
          </p:cNvSpPr>
          <p:nvPr>
            <p:ph type="body" idx="1"/>
          </p:nvPr>
        </p:nvSpPr>
        <p:spPr>
          <a:xfrm>
            <a:off x="147638" y="555625"/>
            <a:ext cx="8739187" cy="6302375"/>
          </a:xfrm>
        </p:spPr>
        <p:txBody>
          <a:bodyPr/>
          <a:lstStyle/>
          <a:p>
            <a:pPr marL="812800" indent="-812800" algn="just">
              <a:lnSpc>
                <a:spcPct val="90000"/>
              </a:lnSpc>
              <a:buFontTx/>
              <a:buAutoNum type="arabicPeriod" startAt="4"/>
            </a:pPr>
            <a:r>
              <a:rPr lang="hu-HU" altLang="hu-HU" sz="2000" b="1"/>
              <a:t>Tegyük fel, hogy az ütemezőhöz érkező kérés T abortálása </a:t>
            </a:r>
            <a:r>
              <a:rPr lang="hu-HU" altLang="hu-HU" sz="2000" b="1">
                <a:solidFill>
                  <a:srgbClr val="FF0000"/>
                </a:solidFill>
              </a:rPr>
              <a:t>(ABORT T)</a:t>
            </a:r>
            <a:r>
              <a:rPr lang="hu-HU" altLang="hu-HU" sz="2000" b="1"/>
              <a:t> vagy visszagörgetése, mint az 1. b) vagy a 2. c) esetben. </a:t>
            </a:r>
          </a:p>
          <a:p>
            <a:pPr marL="812800" indent="-812800" algn="just">
              <a:lnSpc>
                <a:spcPct val="90000"/>
              </a:lnSpc>
            </a:pPr>
            <a:endParaRPr lang="hu-HU" altLang="hu-HU" sz="2000" b="1"/>
          </a:p>
          <a:p>
            <a:pPr marL="812800" indent="-812800" algn="just">
              <a:lnSpc>
                <a:spcPct val="90000"/>
              </a:lnSpc>
            </a:pPr>
            <a:r>
              <a:rPr lang="hu-HU" altLang="hu-HU" sz="2000" b="1"/>
              <a:t>Ekkor </a:t>
            </a:r>
            <a:r>
              <a:rPr lang="hu-HU" altLang="hu-HU" sz="2000" b="1">
                <a:solidFill>
                  <a:srgbClr val="FF0000"/>
                </a:solidFill>
              </a:rPr>
              <a:t>visszavonjuk az abortált tranzakció azon írásait</a:t>
            </a:r>
            <a:r>
              <a:rPr lang="hu-HU" altLang="hu-HU" sz="2000" b="1"/>
              <a:t>, amelyek olyan X adatbáziselemekre vonatkoznak, amelyekre </a:t>
            </a:r>
            <a:r>
              <a:rPr lang="hu-HU" altLang="hu-HU" sz="2000" b="1">
                <a:solidFill>
                  <a:schemeClr val="accent2"/>
                </a:solidFill>
              </a:rPr>
              <a:t>WT(X) = TS(T).</a:t>
            </a:r>
            <a:r>
              <a:rPr lang="hu-HU" altLang="hu-HU" sz="2000" b="1"/>
              <a:t> Ez azt jelenti, hogy visszaállítjuk a T által írt adatbáziselemeknek és azok írási idejének régi értékét, valamint </a:t>
            </a:r>
            <a:r>
              <a:rPr lang="hu-HU" altLang="hu-HU" sz="2000" b="1">
                <a:solidFill>
                  <a:srgbClr val="009900"/>
                </a:solidFill>
              </a:rPr>
              <a:t>igazra állítjuk a véglegesítési bitet</a:t>
            </a:r>
            <a:r>
              <a:rPr lang="hu-HU" altLang="hu-HU" sz="2000" b="1"/>
              <a:t>, ha az írási időhöz tartozó tranzakció már </a:t>
            </a:r>
            <a:r>
              <a:rPr lang="hu-HU" altLang="hu-HU" sz="2000" b="1">
                <a:solidFill>
                  <a:srgbClr val="009900"/>
                </a:solidFill>
              </a:rPr>
              <a:t>véglegesítődött</a:t>
            </a:r>
            <a:r>
              <a:rPr lang="hu-HU" altLang="hu-HU" sz="2000" b="1"/>
              <a:t>. </a:t>
            </a:r>
          </a:p>
          <a:p>
            <a:pPr marL="812800" indent="-812800" algn="just">
              <a:lnSpc>
                <a:spcPct val="90000"/>
              </a:lnSpc>
            </a:pPr>
            <a:endParaRPr lang="hu-HU" altLang="hu-HU" sz="2000" b="1"/>
          </a:p>
          <a:p>
            <a:pPr marL="812800" indent="-812800" algn="just">
              <a:lnSpc>
                <a:spcPct val="90000"/>
              </a:lnSpc>
            </a:pPr>
            <a:r>
              <a:rPr lang="hu-HU" altLang="hu-HU" sz="2000" b="1"/>
              <a:t>Ezután bármely olyan tranzakcióra, amely egy X elem </a:t>
            </a:r>
            <a:r>
              <a:rPr lang="hu-HU" altLang="hu-HU" sz="2000" b="1">
                <a:solidFill>
                  <a:schemeClr val="accent2"/>
                </a:solidFill>
              </a:rPr>
              <a:t>T általi írása miatt várakozik</a:t>
            </a:r>
            <a:r>
              <a:rPr lang="hu-HU" altLang="hu-HU" sz="2000" b="1"/>
              <a:t> (1. a) ii) és 2. b) ii)), meg kell ismételnünk az olvasási vagy írási kísérletet, és meglátjuk, hogy a művelet most jogszerű‑e.</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98373" name="Object 5">
            <a:extLst>
              <a:ext uri="{FF2B5EF4-FFF2-40B4-BE49-F238E27FC236}">
                <a16:creationId xmlns:a16="http://schemas.microsoft.com/office/drawing/2014/main" id="{66DD1228-514C-C3CB-70CD-02133896B82F}"/>
              </a:ext>
            </a:extLst>
          </p:cNvPr>
          <p:cNvGraphicFramePr>
            <a:graphicFrameLocks noChangeAspect="1"/>
          </p:cNvGraphicFramePr>
          <p:nvPr/>
        </p:nvGraphicFramePr>
        <p:xfrm>
          <a:off x="0" y="695325"/>
          <a:ext cx="8815388" cy="3414713"/>
        </p:xfrm>
        <a:graphic>
          <a:graphicData uri="http://schemas.openxmlformats.org/presentationml/2006/ole">
            <mc:AlternateContent xmlns:mc="http://schemas.openxmlformats.org/markup-compatibility/2006">
              <mc:Choice xmlns:v="urn:schemas-microsoft-com:vml" Requires="v">
                <p:oleObj name="Dokumentum" r:id="rId2" imgW="6622439" imgH="2565092" progId="Word.Document.8">
                  <p:embed/>
                </p:oleObj>
              </mc:Choice>
              <mc:Fallback>
                <p:oleObj name="Dokumentum" r:id="rId2" imgW="6622439" imgH="2565092" progId="Word.Document.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5325"/>
                        <a:ext cx="8815388"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8374" name="Text Box 6">
            <a:extLst>
              <a:ext uri="{FF2B5EF4-FFF2-40B4-BE49-F238E27FC236}">
                <a16:creationId xmlns:a16="http://schemas.microsoft.com/office/drawing/2014/main" id="{2590990D-F9DF-5D60-6308-76ED11919D8D}"/>
              </a:ext>
            </a:extLst>
          </p:cNvPr>
          <p:cNvSpPr txBox="1">
            <a:spLocks noChangeArrowheads="1"/>
          </p:cNvSpPr>
          <p:nvPr/>
        </p:nvSpPr>
        <p:spPr bwMode="auto">
          <a:xfrm>
            <a:off x="1109663" y="171450"/>
            <a:ext cx="7107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a:solidFill>
                  <a:srgbClr val="009900"/>
                </a:solidFill>
              </a:rPr>
              <a:t>Példa időbélyezésre</a:t>
            </a:r>
          </a:p>
        </p:txBody>
      </p:sp>
      <p:sp>
        <p:nvSpPr>
          <p:cNvPr id="698375" name="Text Box 7">
            <a:extLst>
              <a:ext uri="{FF2B5EF4-FFF2-40B4-BE49-F238E27FC236}">
                <a16:creationId xmlns:a16="http://schemas.microsoft.com/office/drawing/2014/main" id="{A92F064F-E30B-2F91-F1E9-E713C7F9DC1A}"/>
              </a:ext>
            </a:extLst>
          </p:cNvPr>
          <p:cNvSpPr txBox="1">
            <a:spLocks noChangeArrowheads="1"/>
          </p:cNvSpPr>
          <p:nvPr/>
        </p:nvSpPr>
        <p:spPr bwMode="auto">
          <a:xfrm>
            <a:off x="280988" y="4157663"/>
            <a:ext cx="808196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800"/>
              <a:t>Az események előfordulásának ideje szokás szerint lefelé nő. Legyen kezdetben </a:t>
            </a:r>
            <a:r>
              <a:rPr lang="hu-HU" altLang="hu-HU" sz="1800">
                <a:solidFill>
                  <a:srgbClr val="FF0000"/>
                </a:solidFill>
              </a:rPr>
              <a:t>minden adatbáziselemhez az olvasási és az írási idő is 0.</a:t>
            </a:r>
            <a:r>
              <a:rPr lang="hu-HU" altLang="hu-HU" sz="1800"/>
              <a:t> A tranzakciók abban a pillanatban kapnak időbélyegzőt, amikor értesítik az ütemezőt az elindításukról. Most például bár T</a:t>
            </a:r>
            <a:r>
              <a:rPr lang="hu-HU" altLang="hu-HU" sz="1800" baseline="-25000"/>
              <a:t>1</a:t>
            </a:r>
            <a:r>
              <a:rPr lang="hu-HU" altLang="hu-HU" sz="1800"/>
              <a:t> hajtja végre az első adathozzáférést, mégsem neki van a legkisebb időbélyegzője. Tegyük fel, hogy </a:t>
            </a:r>
            <a:r>
              <a:rPr lang="hu-HU" altLang="hu-HU" sz="1800">
                <a:solidFill>
                  <a:srgbClr val="FF0000"/>
                </a:solidFill>
              </a:rPr>
              <a:t>T</a:t>
            </a:r>
            <a:r>
              <a:rPr lang="hu-HU" altLang="hu-HU" sz="1800" baseline="-25000">
                <a:solidFill>
                  <a:srgbClr val="FF0000"/>
                </a:solidFill>
              </a:rPr>
              <a:t>2</a:t>
            </a:r>
            <a:r>
              <a:rPr lang="hu-HU" altLang="hu-HU" sz="1800">
                <a:solidFill>
                  <a:srgbClr val="FF0000"/>
                </a:solidFill>
              </a:rPr>
              <a:t> az első</a:t>
            </a:r>
            <a:r>
              <a:rPr lang="hu-HU" altLang="hu-HU" sz="1800"/>
              <a:t>, amelyik az indításáról értesíti az ütemezőt, </a:t>
            </a:r>
            <a:r>
              <a:rPr lang="hu-HU" altLang="hu-HU" sz="1800">
                <a:solidFill>
                  <a:schemeClr val="accent2"/>
                </a:solidFill>
              </a:rPr>
              <a:t>T</a:t>
            </a:r>
            <a:r>
              <a:rPr lang="hu-HU" altLang="hu-HU" sz="1800" baseline="-25000">
                <a:solidFill>
                  <a:schemeClr val="accent2"/>
                </a:solidFill>
              </a:rPr>
              <a:t>3</a:t>
            </a:r>
            <a:r>
              <a:rPr lang="hu-HU" altLang="hu-HU" sz="1800">
                <a:solidFill>
                  <a:schemeClr val="accent2"/>
                </a:solidFill>
              </a:rPr>
              <a:t> volt a következő</a:t>
            </a:r>
            <a:r>
              <a:rPr lang="hu-HU" altLang="hu-HU" sz="1800"/>
              <a:t>, és </a:t>
            </a:r>
            <a:r>
              <a:rPr lang="hu-HU" altLang="hu-HU" sz="1800">
                <a:solidFill>
                  <a:srgbClr val="CC00CC"/>
                </a:solidFill>
              </a:rPr>
              <a:t>T</a:t>
            </a:r>
            <a:r>
              <a:rPr lang="hu-HU" altLang="hu-HU" sz="1800" baseline="-25000">
                <a:solidFill>
                  <a:srgbClr val="CC00CC"/>
                </a:solidFill>
              </a:rPr>
              <a:t>1</a:t>
            </a:r>
            <a:r>
              <a:rPr lang="hu-HU" altLang="hu-HU" sz="1800">
                <a:solidFill>
                  <a:srgbClr val="CC00CC"/>
                </a:solidFill>
              </a:rPr>
              <a:t>-et indítottuk el utoljára.</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99394" name="Object 2">
            <a:extLst>
              <a:ext uri="{FF2B5EF4-FFF2-40B4-BE49-F238E27FC236}">
                <a16:creationId xmlns:a16="http://schemas.microsoft.com/office/drawing/2014/main" id="{171250DC-7255-5960-C5BA-A0DAC7839D31}"/>
              </a:ext>
            </a:extLst>
          </p:cNvPr>
          <p:cNvGraphicFramePr>
            <a:graphicFrameLocks noChangeAspect="1"/>
          </p:cNvGraphicFramePr>
          <p:nvPr/>
        </p:nvGraphicFramePr>
        <p:xfrm>
          <a:off x="0" y="695325"/>
          <a:ext cx="8815388" cy="3414713"/>
        </p:xfrm>
        <a:graphic>
          <a:graphicData uri="http://schemas.openxmlformats.org/presentationml/2006/ole">
            <mc:AlternateContent xmlns:mc="http://schemas.openxmlformats.org/markup-compatibility/2006">
              <mc:Choice xmlns:v="urn:schemas-microsoft-com:vml" Requires="v">
                <p:oleObj name="Dokumentum" r:id="rId2" imgW="6622439" imgH="2565092" progId="Word.Document.8">
                  <p:embed/>
                </p:oleObj>
              </mc:Choice>
              <mc:Fallback>
                <p:oleObj name="Dokumentum" r:id="rId2" imgW="6622439" imgH="2565092"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5325"/>
                        <a:ext cx="8815388"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9395" name="Text Box 3">
            <a:extLst>
              <a:ext uri="{FF2B5EF4-FFF2-40B4-BE49-F238E27FC236}">
                <a16:creationId xmlns:a16="http://schemas.microsoft.com/office/drawing/2014/main" id="{3B681735-EBC9-9431-4EB0-C15D805D99A6}"/>
              </a:ext>
            </a:extLst>
          </p:cNvPr>
          <p:cNvSpPr txBox="1">
            <a:spLocks noChangeArrowheads="1"/>
          </p:cNvSpPr>
          <p:nvPr/>
        </p:nvSpPr>
        <p:spPr bwMode="auto">
          <a:xfrm>
            <a:off x="1109663" y="171450"/>
            <a:ext cx="7107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a:solidFill>
                  <a:srgbClr val="009900"/>
                </a:solidFill>
              </a:rPr>
              <a:t>Példa időbélyezésre</a:t>
            </a:r>
          </a:p>
        </p:txBody>
      </p:sp>
      <p:sp>
        <p:nvSpPr>
          <p:cNvPr id="699396" name="Text Box 4">
            <a:extLst>
              <a:ext uri="{FF2B5EF4-FFF2-40B4-BE49-F238E27FC236}">
                <a16:creationId xmlns:a16="http://schemas.microsoft.com/office/drawing/2014/main" id="{6B4CFF47-8DD5-2C08-6480-CC10191EF2F2}"/>
              </a:ext>
            </a:extLst>
          </p:cNvPr>
          <p:cNvSpPr txBox="1">
            <a:spLocks noChangeArrowheads="1"/>
          </p:cNvSpPr>
          <p:nvPr/>
        </p:nvSpPr>
        <p:spPr bwMode="auto">
          <a:xfrm>
            <a:off x="280988" y="4157663"/>
            <a:ext cx="8081962"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hu-HU" altLang="hu-HU" sz="2000"/>
              <a:t>   Az </a:t>
            </a:r>
            <a:r>
              <a:rPr lang="hu-HU" altLang="hu-HU" sz="2000">
                <a:solidFill>
                  <a:srgbClr val="FF0000"/>
                </a:solidFill>
              </a:rPr>
              <a:t>első műveletben</a:t>
            </a:r>
            <a:r>
              <a:rPr lang="hu-HU" altLang="hu-HU" sz="2000"/>
              <a:t> T</a:t>
            </a:r>
            <a:r>
              <a:rPr lang="hu-HU" altLang="hu-HU" sz="2000" baseline="-25000"/>
              <a:t>1</a:t>
            </a:r>
            <a:r>
              <a:rPr lang="hu-HU" altLang="hu-HU" sz="2000"/>
              <a:t> beolvassa B‑t. Mivel </a:t>
            </a:r>
            <a:r>
              <a:rPr lang="hu-HU" altLang="hu-HU" sz="2000">
                <a:solidFill>
                  <a:schemeClr val="accent2"/>
                </a:solidFill>
              </a:rPr>
              <a:t>B írási ideje kisebb, mint T</a:t>
            </a:r>
            <a:r>
              <a:rPr lang="hu-HU" altLang="hu-HU" sz="2000" baseline="-25000">
                <a:solidFill>
                  <a:schemeClr val="accent2"/>
                </a:solidFill>
              </a:rPr>
              <a:t>1</a:t>
            </a:r>
            <a:r>
              <a:rPr lang="hu-HU" altLang="hu-HU" sz="2000">
                <a:solidFill>
                  <a:schemeClr val="accent2"/>
                </a:solidFill>
              </a:rPr>
              <a:t> időbélyegzője</a:t>
            </a:r>
            <a:r>
              <a:rPr lang="hu-HU" altLang="hu-HU" sz="2000"/>
              <a:t>, ez </a:t>
            </a:r>
            <a:r>
              <a:rPr lang="hu-HU" altLang="hu-HU" sz="2000">
                <a:solidFill>
                  <a:srgbClr val="009900"/>
                </a:solidFill>
              </a:rPr>
              <a:t>az olvasás fizikailag megvalósítható</a:t>
            </a:r>
            <a:r>
              <a:rPr lang="hu-HU" altLang="hu-HU" sz="2000"/>
              <a:t>, és engedélyezzük a végrehajtást. B olvasási idejét 200-ra, T</a:t>
            </a:r>
            <a:r>
              <a:rPr lang="hu-HU" altLang="hu-HU" sz="2000" baseline="-25000"/>
              <a:t>1</a:t>
            </a:r>
            <a:r>
              <a:rPr lang="hu-HU" altLang="hu-HU" sz="2000"/>
              <a:t> időbélyegzőjére állítjuk. </a:t>
            </a:r>
          </a:p>
          <a:p>
            <a:pPr algn="l">
              <a:buFontTx/>
              <a:buChar char="•"/>
            </a:pPr>
            <a:r>
              <a:rPr lang="hu-HU" altLang="hu-HU" sz="2000"/>
              <a:t>   A második és a harmadik olvasási művelet hasonlóan jogszerű, és mindegyik adatbáziselem olvasási idejének értékét az őt olvasó tranzakció időbélyegzőjére állítjuk.</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00418" name="Object 2">
            <a:extLst>
              <a:ext uri="{FF2B5EF4-FFF2-40B4-BE49-F238E27FC236}">
                <a16:creationId xmlns:a16="http://schemas.microsoft.com/office/drawing/2014/main" id="{1B4C914D-D150-3DD4-479A-5B45A9021DD1}"/>
              </a:ext>
            </a:extLst>
          </p:cNvPr>
          <p:cNvGraphicFramePr>
            <a:graphicFrameLocks noChangeAspect="1"/>
          </p:cNvGraphicFramePr>
          <p:nvPr/>
        </p:nvGraphicFramePr>
        <p:xfrm>
          <a:off x="0" y="695325"/>
          <a:ext cx="8815388" cy="3414713"/>
        </p:xfrm>
        <a:graphic>
          <a:graphicData uri="http://schemas.openxmlformats.org/presentationml/2006/ole">
            <mc:AlternateContent xmlns:mc="http://schemas.openxmlformats.org/markup-compatibility/2006">
              <mc:Choice xmlns:v="urn:schemas-microsoft-com:vml" Requires="v">
                <p:oleObj name="Dokumentum" r:id="rId2" imgW="6622439" imgH="2565092" progId="Word.Document.8">
                  <p:embed/>
                </p:oleObj>
              </mc:Choice>
              <mc:Fallback>
                <p:oleObj name="Dokumentum" r:id="rId2" imgW="6622439" imgH="2565092"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5325"/>
                        <a:ext cx="8815388"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0419" name="Text Box 3">
            <a:extLst>
              <a:ext uri="{FF2B5EF4-FFF2-40B4-BE49-F238E27FC236}">
                <a16:creationId xmlns:a16="http://schemas.microsoft.com/office/drawing/2014/main" id="{7E58DDBF-1C70-C49A-A2A1-CC521AB52431}"/>
              </a:ext>
            </a:extLst>
          </p:cNvPr>
          <p:cNvSpPr txBox="1">
            <a:spLocks noChangeArrowheads="1"/>
          </p:cNvSpPr>
          <p:nvPr/>
        </p:nvSpPr>
        <p:spPr bwMode="auto">
          <a:xfrm>
            <a:off x="1109663" y="171450"/>
            <a:ext cx="7107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a:solidFill>
                  <a:srgbClr val="009900"/>
                </a:solidFill>
              </a:rPr>
              <a:t>Példa időbélyezésre</a:t>
            </a:r>
          </a:p>
        </p:txBody>
      </p:sp>
      <p:sp>
        <p:nvSpPr>
          <p:cNvPr id="700420" name="Text Box 4">
            <a:extLst>
              <a:ext uri="{FF2B5EF4-FFF2-40B4-BE49-F238E27FC236}">
                <a16:creationId xmlns:a16="http://schemas.microsoft.com/office/drawing/2014/main" id="{6448D792-C259-1CFE-57B3-F2DD3EE47B02}"/>
              </a:ext>
            </a:extLst>
          </p:cNvPr>
          <p:cNvSpPr txBox="1">
            <a:spLocks noChangeArrowheads="1"/>
          </p:cNvSpPr>
          <p:nvPr/>
        </p:nvSpPr>
        <p:spPr bwMode="auto">
          <a:xfrm>
            <a:off x="280988" y="4157663"/>
            <a:ext cx="8545512"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hu-HU" altLang="hu-HU" sz="1600"/>
              <a:t>   </a:t>
            </a:r>
            <a:r>
              <a:rPr lang="hu-HU" altLang="hu-HU" sz="2000"/>
              <a:t>A </a:t>
            </a:r>
            <a:r>
              <a:rPr lang="hu-HU" altLang="hu-HU" sz="2000">
                <a:solidFill>
                  <a:srgbClr val="FF0000"/>
                </a:solidFill>
              </a:rPr>
              <a:t>negyedik lépésben</a:t>
            </a:r>
            <a:r>
              <a:rPr lang="hu-HU" altLang="hu-HU" sz="2000"/>
              <a:t> T</a:t>
            </a:r>
            <a:r>
              <a:rPr lang="hu-HU" altLang="hu-HU" sz="2000" baseline="-25000"/>
              <a:t>1</a:t>
            </a:r>
            <a:r>
              <a:rPr lang="hu-HU" altLang="hu-HU" sz="2000"/>
              <a:t> írja B‑t. Mivel </a:t>
            </a:r>
            <a:r>
              <a:rPr lang="hu-HU" altLang="hu-HU" sz="2000">
                <a:solidFill>
                  <a:schemeClr val="accent2"/>
                </a:solidFill>
              </a:rPr>
              <a:t>B olvasási ideje nem nagyobb, mint T</a:t>
            </a:r>
            <a:r>
              <a:rPr lang="hu-HU" altLang="hu-HU" sz="2000" baseline="-25000">
                <a:solidFill>
                  <a:schemeClr val="accent2"/>
                </a:solidFill>
              </a:rPr>
              <a:t>1</a:t>
            </a:r>
            <a:r>
              <a:rPr lang="hu-HU" altLang="hu-HU" sz="2000">
                <a:solidFill>
                  <a:schemeClr val="accent2"/>
                </a:solidFill>
              </a:rPr>
              <a:t> időbélyegzője</a:t>
            </a:r>
            <a:r>
              <a:rPr lang="hu-HU" altLang="hu-HU" sz="2000"/>
              <a:t>, </a:t>
            </a:r>
            <a:r>
              <a:rPr lang="hu-HU" altLang="hu-HU" sz="2000">
                <a:solidFill>
                  <a:srgbClr val="009900"/>
                </a:solidFill>
              </a:rPr>
              <a:t>az írás fizikailag megvalósítható</a:t>
            </a:r>
            <a:r>
              <a:rPr lang="hu-HU" altLang="hu-HU" sz="2000"/>
              <a:t>. Mivel </a:t>
            </a:r>
            <a:r>
              <a:rPr lang="hu-HU" altLang="hu-HU" sz="2000">
                <a:solidFill>
                  <a:schemeClr val="accent2"/>
                </a:solidFill>
              </a:rPr>
              <a:t>B írási ideje nem nagyobb, mint T</a:t>
            </a:r>
            <a:r>
              <a:rPr lang="hu-HU" altLang="hu-HU" sz="2000" baseline="-25000">
                <a:solidFill>
                  <a:schemeClr val="accent2"/>
                </a:solidFill>
              </a:rPr>
              <a:t>1</a:t>
            </a:r>
            <a:r>
              <a:rPr lang="hu-HU" altLang="hu-HU" sz="2000">
                <a:solidFill>
                  <a:schemeClr val="accent2"/>
                </a:solidFill>
              </a:rPr>
              <a:t> időbélyegzője</a:t>
            </a:r>
            <a:r>
              <a:rPr lang="hu-HU" altLang="hu-HU" sz="2000"/>
              <a:t>, </a:t>
            </a:r>
            <a:r>
              <a:rPr lang="hu-HU" altLang="hu-HU" sz="2000">
                <a:solidFill>
                  <a:srgbClr val="009900"/>
                </a:solidFill>
              </a:rPr>
              <a:t>ténylegesen végre kell hajtanunk az írást</a:t>
            </a:r>
            <a:r>
              <a:rPr lang="hu-HU" altLang="hu-HU" sz="2000"/>
              <a:t>. Amikor ezt elvégeztük, B írási idejét 200-ra növeljük, amely az őt felülíró T</a:t>
            </a:r>
            <a:r>
              <a:rPr lang="hu-HU" altLang="hu-HU" sz="2000" baseline="-25000"/>
              <a:t>1</a:t>
            </a:r>
            <a:r>
              <a:rPr lang="hu-HU" altLang="hu-HU" sz="2000"/>
              <a:t> tranzakció időbélyegzője. </a:t>
            </a:r>
          </a:p>
          <a:p>
            <a:pPr algn="l">
              <a:buFontTx/>
              <a:buChar char="•"/>
            </a:pPr>
            <a:r>
              <a:rPr lang="hu-HU" altLang="hu-HU" sz="2000"/>
              <a:t>  Ezután hasonlóan járunk el A-val.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4355" name="Rectangle 3">
            <a:extLst>
              <a:ext uri="{FF2B5EF4-FFF2-40B4-BE49-F238E27FC236}">
                <a16:creationId xmlns:a16="http://schemas.microsoft.com/office/drawing/2014/main" id="{92E4464A-A6EC-DA47-DCBE-12F6776018AA}"/>
              </a:ext>
            </a:extLst>
          </p:cNvPr>
          <p:cNvSpPr>
            <a:spLocks noGrp="1" noChangeArrowheads="1"/>
          </p:cNvSpPr>
          <p:nvPr>
            <p:ph type="body" idx="1"/>
          </p:nvPr>
        </p:nvSpPr>
        <p:spPr>
          <a:xfrm>
            <a:off x="0" y="627063"/>
            <a:ext cx="9144000" cy="6005512"/>
          </a:xfrm>
        </p:spPr>
        <p:txBody>
          <a:bodyPr/>
          <a:lstStyle/>
          <a:p>
            <a:pPr marL="457200" indent="-457200" algn="just">
              <a:lnSpc>
                <a:spcPct val="90000"/>
              </a:lnSpc>
            </a:pPr>
            <a:r>
              <a:rPr lang="hu-HU" altLang="hu-HU" sz="2400" b="1" i="1">
                <a:solidFill>
                  <a:srgbClr val="000000"/>
                </a:solidFill>
                <a:cs typeface="Times New Roman" panose="02020603050405020304" pitchFamily="18" charset="0"/>
              </a:rPr>
              <a:t>Példa.</a:t>
            </a:r>
            <a:r>
              <a:rPr lang="hu-HU" altLang="hu-HU" sz="2400" b="1">
                <a:solidFill>
                  <a:srgbClr val="000000"/>
                </a:solidFill>
                <a:cs typeface="Times New Roman" panose="02020603050405020304" pitchFamily="18" charset="0"/>
              </a:rPr>
              <a:t> Legyen az ütemezés a következ</a:t>
            </a:r>
            <a:r>
              <a:rPr lang="hu-HU" altLang="hu-HU" sz="2400" b="1">
                <a:solidFill>
                  <a:srgbClr val="000000"/>
                </a:solidFill>
              </a:rPr>
              <a:t>ő</a:t>
            </a:r>
            <a:r>
              <a:rPr lang="hu-HU" altLang="hu-HU" sz="2400" b="1">
                <a:solidFill>
                  <a:srgbClr val="000000"/>
                </a:solidFill>
                <a:cs typeface="Times New Roman" panose="02020603050405020304" pitchFamily="18" charset="0"/>
              </a:rPr>
              <a:t>:</a:t>
            </a:r>
            <a:endParaRPr lang="hu-HU" altLang="hu-HU" sz="2400" b="1">
              <a:solidFill>
                <a:srgbClr val="000000"/>
              </a:solidFill>
              <a:latin typeface="Courier New" panose="02070309020205020404" pitchFamily="49" charset="0"/>
              <a:ea typeface="Times New Roman" panose="02020603050405020304" pitchFamily="18" charset="0"/>
              <a:cs typeface="Courier New" panose="02070309020205020404" pitchFamily="49" charset="0"/>
            </a:endParaRPr>
          </a:p>
          <a:p>
            <a:pPr marL="457200" indent="-457200" algn="just">
              <a:lnSpc>
                <a:spcPct val="90000"/>
              </a:lnSpc>
              <a:buFontTx/>
              <a:buNone/>
            </a:pPr>
            <a:r>
              <a:rPr lang="hu-HU" altLang="hu-HU" sz="2400" b="1">
                <a:solidFill>
                  <a:srgbClr val="000000"/>
                </a:solidFill>
                <a:latin typeface="Courier New" panose="02070309020205020404" pitchFamily="49" charset="0"/>
                <a:cs typeface="Courier New" panose="02070309020205020404" pitchFamily="49" charset="0"/>
              </a:rPr>
              <a:t>	</a:t>
            </a: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1</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1</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1</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1</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a:t>
            </a:r>
          </a:p>
          <a:p>
            <a:pPr marL="457200" indent="-457200" algn="just">
              <a:lnSpc>
                <a:spcPct val="90000"/>
              </a:lnSpc>
            </a:pPr>
            <a:r>
              <a:rPr lang="hu-HU" altLang="hu-HU" sz="2400" b="1">
                <a:solidFill>
                  <a:srgbClr val="000000"/>
                </a:solidFill>
                <a:cs typeface="Times New Roman" panose="02020603050405020304" pitchFamily="18" charset="0"/>
              </a:rPr>
              <a:t>Azt állítjuk, hogy ez az ütemezés konfliktus-sorbarendezhet</a:t>
            </a:r>
            <a:r>
              <a:rPr lang="hu-HU" altLang="hu-HU" sz="2400" b="1">
                <a:solidFill>
                  <a:srgbClr val="000000"/>
                </a:solidFill>
              </a:rPr>
              <a:t>ő</a:t>
            </a:r>
            <a:r>
              <a:rPr lang="hu-HU" altLang="hu-HU" sz="2400" b="1">
                <a:solidFill>
                  <a:srgbClr val="000000"/>
                </a:solidFill>
                <a:cs typeface="Times New Roman" panose="02020603050405020304" pitchFamily="18" charset="0"/>
              </a:rPr>
              <a:t>. A következ</a:t>
            </a:r>
            <a:r>
              <a:rPr lang="hu-HU" altLang="hu-HU" sz="2400" b="1">
                <a:solidFill>
                  <a:srgbClr val="000000"/>
                </a:solidFill>
              </a:rPr>
              <a:t>ő</a:t>
            </a:r>
            <a:r>
              <a:rPr lang="hu-HU" altLang="hu-HU" sz="2400" b="1">
                <a:solidFill>
                  <a:srgbClr val="000000"/>
                </a:solidFill>
                <a:cs typeface="Times New Roman" panose="02020603050405020304" pitchFamily="18" charset="0"/>
              </a:rPr>
              <a:t> cserékkel ez az ütemezés átalakítható a </a:t>
            </a:r>
            <a:r>
              <a:rPr lang="hu-HU" altLang="hu-HU" sz="2400" b="1">
                <a:solidFill>
                  <a:srgbClr val="FF0000"/>
                </a:solidFill>
                <a:cs typeface="Times New Roman" panose="02020603050405020304" pitchFamily="18" charset="0"/>
              </a:rPr>
              <a:t>(</a:t>
            </a:r>
            <a:r>
              <a:rPr lang="hu-HU" altLang="hu-HU" sz="2400" b="1">
                <a:solidFill>
                  <a:srgbClr val="FF0000"/>
                </a:solidFill>
                <a:latin typeface="Courier New" panose="02070309020205020404" pitchFamily="49" charset="0"/>
                <a:cs typeface="Times New Roman" panose="02020603050405020304" pitchFamily="18" charset="0"/>
              </a:rPr>
              <a:t>T</a:t>
            </a:r>
            <a:r>
              <a:rPr lang="hu-HU" altLang="hu-HU" sz="2400" b="1" baseline="-30000">
                <a:solidFill>
                  <a:srgbClr val="FF0000"/>
                </a:solidFill>
                <a:latin typeface="Courier New" panose="02070309020205020404" pitchFamily="49" charset="0"/>
                <a:cs typeface="Times New Roman" panose="02020603050405020304" pitchFamily="18" charset="0"/>
              </a:rPr>
              <a:t>1</a:t>
            </a:r>
            <a:r>
              <a:rPr lang="hu-HU" altLang="hu-HU" sz="2400" b="1">
                <a:solidFill>
                  <a:srgbClr val="FF0000"/>
                </a:solidFill>
                <a:cs typeface="Times New Roman" panose="02020603050405020304" pitchFamily="18" charset="0"/>
              </a:rPr>
              <a:t>, </a:t>
            </a:r>
            <a:r>
              <a:rPr lang="hu-HU" altLang="hu-HU" sz="2400" b="1">
                <a:solidFill>
                  <a:srgbClr val="FF0000"/>
                </a:solidFill>
                <a:latin typeface="Courier New" panose="02070309020205020404" pitchFamily="49" charset="0"/>
                <a:cs typeface="Times New Roman" panose="02020603050405020304" pitchFamily="18" charset="0"/>
              </a:rPr>
              <a:t>T</a:t>
            </a:r>
            <a:r>
              <a:rPr lang="hu-HU" altLang="hu-HU" sz="2400" b="1" baseline="-30000">
                <a:solidFill>
                  <a:srgbClr val="FF0000"/>
                </a:solidFill>
                <a:latin typeface="Courier New" panose="02070309020205020404" pitchFamily="49" charset="0"/>
                <a:cs typeface="Times New Roman" panose="02020603050405020304" pitchFamily="18" charset="0"/>
              </a:rPr>
              <a:t>2</a:t>
            </a:r>
            <a:r>
              <a:rPr lang="hu-HU" altLang="hu-HU" sz="2400" b="1">
                <a:solidFill>
                  <a:srgbClr val="FF0000"/>
                </a:solidFill>
                <a:cs typeface="Times New Roman" panose="02020603050405020304" pitchFamily="18" charset="0"/>
              </a:rPr>
              <a:t>)</a:t>
            </a:r>
            <a:r>
              <a:rPr lang="hu-HU" altLang="hu-HU" sz="2400" b="1">
                <a:solidFill>
                  <a:srgbClr val="000000"/>
                </a:solidFill>
                <a:cs typeface="Times New Roman" panose="02020603050405020304" pitchFamily="18" charset="0"/>
              </a:rPr>
              <a:t> soros ütemezéssé, ahol az összes </a:t>
            </a:r>
            <a:r>
              <a:rPr lang="hu-HU" altLang="hu-HU" sz="2400" b="1">
                <a:solidFill>
                  <a:srgbClr val="000000"/>
                </a:solidFill>
                <a:latin typeface="Courier New" panose="02070309020205020404" pitchFamily="49" charset="0"/>
                <a:cs typeface="Times New Roman" panose="02020603050405020304" pitchFamily="18" charset="0"/>
              </a:rPr>
              <a:t>T</a:t>
            </a:r>
            <a:r>
              <a:rPr lang="hu-HU" altLang="hu-HU" sz="2400" b="1" baseline="-30000">
                <a:solidFill>
                  <a:srgbClr val="000000"/>
                </a:solidFill>
                <a:latin typeface="Courier New" panose="02070309020205020404" pitchFamily="49" charset="0"/>
                <a:cs typeface="Times New Roman" panose="02020603050405020304" pitchFamily="18" charset="0"/>
              </a:rPr>
              <a:t>1</a:t>
            </a:r>
            <a:r>
              <a:rPr lang="hu-HU" altLang="hu-HU" sz="2400" b="1">
                <a:solidFill>
                  <a:srgbClr val="000000"/>
                </a:solidFill>
                <a:cs typeface="Times New Roman" panose="02020603050405020304" pitchFamily="18" charset="0"/>
              </a:rPr>
              <a:t>-beli m</a:t>
            </a:r>
            <a:r>
              <a:rPr lang="hu-HU" altLang="hu-HU" sz="2400" b="1">
                <a:solidFill>
                  <a:srgbClr val="000000"/>
                </a:solidFill>
              </a:rPr>
              <a:t>ű</a:t>
            </a:r>
            <a:r>
              <a:rPr lang="hu-HU" altLang="hu-HU" sz="2400" b="1">
                <a:solidFill>
                  <a:srgbClr val="000000"/>
                </a:solidFill>
                <a:cs typeface="Times New Roman" panose="02020603050405020304" pitchFamily="18" charset="0"/>
              </a:rPr>
              <a:t>velet megel</a:t>
            </a:r>
            <a:r>
              <a:rPr lang="hu-HU" altLang="hu-HU" sz="2400" b="1">
                <a:solidFill>
                  <a:srgbClr val="000000"/>
                </a:solidFill>
              </a:rPr>
              <a:t>ő</a:t>
            </a:r>
            <a:r>
              <a:rPr lang="hu-HU" altLang="hu-HU" sz="2400" b="1">
                <a:solidFill>
                  <a:srgbClr val="000000"/>
                </a:solidFill>
                <a:cs typeface="Times New Roman" panose="02020603050405020304" pitchFamily="18" charset="0"/>
              </a:rPr>
              <a:t>zi az összes </a:t>
            </a:r>
            <a:r>
              <a:rPr lang="hu-HU" altLang="hu-HU" sz="2400" b="1">
                <a:solidFill>
                  <a:srgbClr val="000000"/>
                </a:solidFill>
                <a:latin typeface="Courier New" panose="02070309020205020404" pitchFamily="49" charset="0"/>
                <a:cs typeface="Times New Roman" panose="02020603050405020304" pitchFamily="18" charset="0"/>
              </a:rPr>
              <a:t>T</a:t>
            </a:r>
            <a:r>
              <a:rPr lang="hu-HU" altLang="hu-HU" sz="2400" b="1" baseline="-30000">
                <a:solidFill>
                  <a:srgbClr val="000000"/>
                </a:solidFill>
                <a:latin typeface="Courier New" panose="02070309020205020404" pitchFamily="49" charset="0"/>
                <a:cs typeface="Times New Roman" panose="02020603050405020304" pitchFamily="18" charset="0"/>
              </a:rPr>
              <a:t>2</a:t>
            </a:r>
            <a:r>
              <a:rPr lang="hu-HU" altLang="hu-HU" sz="2400" b="1">
                <a:solidFill>
                  <a:srgbClr val="000000"/>
                </a:solidFill>
                <a:cs typeface="Times New Roman" panose="02020603050405020304" pitchFamily="18" charset="0"/>
              </a:rPr>
              <a:t>-beli m</a:t>
            </a:r>
            <a:r>
              <a:rPr lang="hu-HU" altLang="hu-HU" sz="2400" b="1">
                <a:solidFill>
                  <a:srgbClr val="000000"/>
                </a:solidFill>
              </a:rPr>
              <a:t>ű</a:t>
            </a:r>
            <a:r>
              <a:rPr lang="hu-HU" altLang="hu-HU" sz="2400" b="1">
                <a:solidFill>
                  <a:srgbClr val="000000"/>
                </a:solidFill>
                <a:cs typeface="Times New Roman" panose="02020603050405020304" pitchFamily="18" charset="0"/>
              </a:rPr>
              <a:t>veletet:</a:t>
            </a:r>
            <a:endParaRPr lang="hu-HU" altLang="hu-HU" sz="2400" b="1">
              <a:solidFill>
                <a:srgbClr val="000000"/>
              </a:solidFill>
            </a:endParaRPr>
          </a:p>
          <a:p>
            <a:pPr marL="457200" indent="-457200" algn="just">
              <a:lnSpc>
                <a:spcPct val="90000"/>
              </a:lnSpc>
            </a:pPr>
            <a:endParaRPr lang="hu-HU" altLang="hu-HU" sz="2400" b="1">
              <a:solidFill>
                <a:srgbClr val="000000"/>
              </a:solidFill>
              <a:latin typeface="Courier New" panose="02070309020205020404" pitchFamily="49" charset="0"/>
              <a:cs typeface="Courier New" panose="02070309020205020404" pitchFamily="49" charset="0"/>
            </a:endParaRPr>
          </a:p>
          <a:p>
            <a:pPr marL="457200" indent="-457200" algn="just">
              <a:lnSpc>
                <a:spcPct val="90000"/>
              </a:lnSpc>
              <a:buFontTx/>
              <a:buAutoNum type="arabicPeriod"/>
            </a:pP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1</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1</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u="sng">
                <a:solidFill>
                  <a:srgbClr val="FF0000"/>
                </a:solidFill>
                <a:latin typeface="Courier New" panose="02070309020205020404" pitchFamily="49" charset="0"/>
                <a:cs typeface="Times New Roman" panose="02020603050405020304" pitchFamily="18" charset="0"/>
              </a:rPr>
              <a:t>w</a:t>
            </a:r>
            <a:r>
              <a:rPr lang="hu-HU" altLang="hu-HU" sz="2400" b="1" u="sng" baseline="-30000">
                <a:solidFill>
                  <a:srgbClr val="FF0000"/>
                </a:solidFill>
                <a:latin typeface="Courier New" panose="02070309020205020404" pitchFamily="49" charset="0"/>
                <a:cs typeface="Times New Roman" panose="02020603050405020304" pitchFamily="18" charset="0"/>
              </a:rPr>
              <a:t>2</a:t>
            </a:r>
            <a:r>
              <a:rPr lang="hu-HU" altLang="hu-HU" sz="2400" b="1" u="sng">
                <a:solidFill>
                  <a:srgbClr val="FF0000"/>
                </a:solidFill>
                <a:latin typeface="Courier New" panose="02070309020205020404" pitchFamily="49" charset="0"/>
                <a:cs typeface="Times New Roman" panose="02020603050405020304" pitchFamily="18" charset="0"/>
              </a:rPr>
              <a:t>(A)</a:t>
            </a:r>
            <a:r>
              <a:rPr lang="hu-HU" altLang="hu-HU" sz="2400" b="1" u="sng">
                <a:solidFill>
                  <a:srgbClr val="FF0000"/>
                </a:solidFill>
                <a:cs typeface="Times New Roman" panose="02020603050405020304" pitchFamily="18" charset="0"/>
              </a:rPr>
              <a:t>; </a:t>
            </a:r>
            <a:r>
              <a:rPr lang="hu-HU" altLang="hu-HU" sz="2400" b="1" u="sng">
                <a:solidFill>
                  <a:srgbClr val="FF0000"/>
                </a:solidFill>
                <a:latin typeface="Courier New" panose="02070309020205020404" pitchFamily="49" charset="0"/>
                <a:cs typeface="Times New Roman" panose="02020603050405020304" pitchFamily="18" charset="0"/>
              </a:rPr>
              <a:t>r</a:t>
            </a:r>
            <a:r>
              <a:rPr lang="hu-HU" altLang="hu-HU" sz="2400" b="1" u="sng" baseline="-30000">
                <a:solidFill>
                  <a:srgbClr val="FF0000"/>
                </a:solidFill>
                <a:latin typeface="Courier New" panose="02070309020205020404" pitchFamily="49" charset="0"/>
                <a:cs typeface="Times New Roman" panose="02020603050405020304" pitchFamily="18" charset="0"/>
              </a:rPr>
              <a:t>1</a:t>
            </a:r>
            <a:r>
              <a:rPr lang="hu-HU" altLang="hu-HU" sz="2400" b="1" u="sng">
                <a:solidFill>
                  <a:srgbClr val="FF0000"/>
                </a:solidFill>
                <a:latin typeface="Courier New" panose="02070309020205020404" pitchFamily="49" charset="0"/>
                <a:cs typeface="Times New Roman" panose="02020603050405020304" pitchFamily="18" charset="0"/>
              </a:rPr>
              <a:t>(B)</a:t>
            </a:r>
            <a:r>
              <a:rPr lang="hu-HU" altLang="hu-HU" sz="2400" b="1" u="sng">
                <a:solidFill>
                  <a:schemeClr val="accent2"/>
                </a:solidFill>
                <a:cs typeface="Times New Roman" panose="02020603050405020304" pitchFamily="18" charset="0"/>
              </a:rPr>
              <a:t>;</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1</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a:t>
            </a:r>
            <a:endParaRPr lang="hu-HU" altLang="hu-HU" sz="2400" b="1">
              <a:solidFill>
                <a:schemeClr val="accent2"/>
              </a:solidFill>
              <a:latin typeface="Courier New" panose="02070309020205020404" pitchFamily="49" charset="0"/>
              <a:cs typeface="Times New Roman" panose="02020603050405020304" pitchFamily="18" charset="0"/>
            </a:endParaRPr>
          </a:p>
          <a:p>
            <a:pPr marL="457200" indent="-457200" algn="just">
              <a:lnSpc>
                <a:spcPct val="90000"/>
              </a:lnSpc>
              <a:buFontTx/>
              <a:buAutoNum type="arabicPeriod"/>
            </a:pP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1</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1</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u="sng">
                <a:solidFill>
                  <a:srgbClr val="FF0000"/>
                </a:solidFill>
                <a:latin typeface="Courier New" panose="02070309020205020404" pitchFamily="49" charset="0"/>
                <a:cs typeface="Times New Roman" panose="02020603050405020304" pitchFamily="18" charset="0"/>
              </a:rPr>
              <a:t>r</a:t>
            </a:r>
            <a:r>
              <a:rPr lang="hu-HU" altLang="hu-HU" sz="2400" b="1" u="sng" baseline="-30000">
                <a:solidFill>
                  <a:srgbClr val="FF0000"/>
                </a:solidFill>
                <a:latin typeface="Courier New" panose="02070309020205020404" pitchFamily="49" charset="0"/>
                <a:cs typeface="Times New Roman" panose="02020603050405020304" pitchFamily="18" charset="0"/>
              </a:rPr>
              <a:t>2</a:t>
            </a:r>
            <a:r>
              <a:rPr lang="hu-HU" altLang="hu-HU" sz="2400" b="1" u="sng">
                <a:solidFill>
                  <a:srgbClr val="FF0000"/>
                </a:solidFill>
                <a:latin typeface="Courier New" panose="02070309020205020404" pitchFamily="49" charset="0"/>
                <a:cs typeface="Times New Roman" panose="02020603050405020304" pitchFamily="18" charset="0"/>
              </a:rPr>
              <a:t>(A)</a:t>
            </a:r>
            <a:r>
              <a:rPr lang="hu-HU" altLang="hu-HU" sz="2400" b="1" u="sng">
                <a:solidFill>
                  <a:srgbClr val="FF0000"/>
                </a:solidFill>
                <a:cs typeface="Times New Roman" panose="02020603050405020304" pitchFamily="18" charset="0"/>
              </a:rPr>
              <a:t>; </a:t>
            </a:r>
            <a:r>
              <a:rPr lang="hu-HU" altLang="hu-HU" sz="2400" b="1" u="sng">
                <a:solidFill>
                  <a:srgbClr val="FF0000"/>
                </a:solidFill>
                <a:latin typeface="Courier New" panose="02070309020205020404" pitchFamily="49" charset="0"/>
                <a:cs typeface="Times New Roman" panose="02020603050405020304" pitchFamily="18" charset="0"/>
              </a:rPr>
              <a:t>r</a:t>
            </a:r>
            <a:r>
              <a:rPr lang="hu-HU" altLang="hu-HU" sz="2400" b="1" u="sng" baseline="-30000">
                <a:solidFill>
                  <a:srgbClr val="FF0000"/>
                </a:solidFill>
                <a:latin typeface="Courier New" panose="02070309020205020404" pitchFamily="49" charset="0"/>
                <a:cs typeface="Times New Roman" panose="02020603050405020304" pitchFamily="18" charset="0"/>
              </a:rPr>
              <a:t>1</a:t>
            </a:r>
            <a:r>
              <a:rPr lang="hu-HU" altLang="hu-HU" sz="2400" b="1" u="sng">
                <a:solidFill>
                  <a:srgbClr val="FF0000"/>
                </a:solidFill>
                <a:latin typeface="Courier New" panose="02070309020205020404" pitchFamily="49" charset="0"/>
                <a:cs typeface="Times New Roman" panose="02020603050405020304" pitchFamily="18" charset="0"/>
              </a:rPr>
              <a:t>(B)</a:t>
            </a:r>
            <a:r>
              <a:rPr lang="hu-HU" altLang="hu-HU" sz="2400" b="1" u="sng">
                <a:solidFill>
                  <a:schemeClr val="accent2"/>
                </a:solidFill>
                <a:cs typeface="Times New Roman" panose="02020603050405020304" pitchFamily="18" charset="0"/>
              </a:rPr>
              <a:t>;</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1</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a:t>
            </a:r>
            <a:endParaRPr lang="hu-HU" altLang="hu-HU" sz="2400" b="1">
              <a:solidFill>
                <a:schemeClr val="accent2"/>
              </a:solidFill>
              <a:latin typeface="Courier New" panose="02070309020205020404" pitchFamily="49" charset="0"/>
              <a:cs typeface="Times New Roman" panose="02020603050405020304" pitchFamily="18" charset="0"/>
            </a:endParaRPr>
          </a:p>
          <a:p>
            <a:pPr marL="457200" indent="-457200" algn="just">
              <a:lnSpc>
                <a:spcPct val="90000"/>
              </a:lnSpc>
              <a:buFontTx/>
              <a:buAutoNum type="arabicPeriod"/>
            </a:pP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1</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1</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1</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u="sng">
                <a:solidFill>
                  <a:srgbClr val="FF0000"/>
                </a:solidFill>
                <a:latin typeface="Courier New" panose="02070309020205020404" pitchFamily="49" charset="0"/>
                <a:cs typeface="Times New Roman" panose="02020603050405020304" pitchFamily="18" charset="0"/>
              </a:rPr>
              <a:t>w</a:t>
            </a:r>
            <a:r>
              <a:rPr lang="hu-HU" altLang="hu-HU" sz="2400" b="1" u="sng" baseline="-30000">
                <a:solidFill>
                  <a:srgbClr val="FF0000"/>
                </a:solidFill>
                <a:latin typeface="Courier New" panose="02070309020205020404" pitchFamily="49" charset="0"/>
                <a:cs typeface="Times New Roman" panose="02020603050405020304" pitchFamily="18" charset="0"/>
              </a:rPr>
              <a:t>2</a:t>
            </a:r>
            <a:r>
              <a:rPr lang="hu-HU" altLang="hu-HU" sz="2400" b="1" u="sng">
                <a:solidFill>
                  <a:srgbClr val="FF0000"/>
                </a:solidFill>
                <a:latin typeface="Courier New" panose="02070309020205020404" pitchFamily="49" charset="0"/>
                <a:cs typeface="Times New Roman" panose="02020603050405020304" pitchFamily="18" charset="0"/>
              </a:rPr>
              <a:t>(A)</a:t>
            </a:r>
            <a:r>
              <a:rPr lang="hu-HU" altLang="hu-HU" sz="2400" b="1" u="sng">
                <a:solidFill>
                  <a:srgbClr val="FF0000"/>
                </a:solidFill>
                <a:cs typeface="Times New Roman" panose="02020603050405020304" pitchFamily="18" charset="0"/>
              </a:rPr>
              <a:t>; </a:t>
            </a:r>
            <a:r>
              <a:rPr lang="hu-HU" altLang="hu-HU" sz="2400" b="1" u="sng">
                <a:solidFill>
                  <a:srgbClr val="FF0000"/>
                </a:solidFill>
                <a:latin typeface="Courier New" panose="02070309020205020404" pitchFamily="49" charset="0"/>
                <a:cs typeface="Times New Roman" panose="02020603050405020304" pitchFamily="18" charset="0"/>
              </a:rPr>
              <a:t>w</a:t>
            </a:r>
            <a:r>
              <a:rPr lang="hu-HU" altLang="hu-HU" sz="2400" b="1" u="sng" baseline="-30000">
                <a:solidFill>
                  <a:srgbClr val="FF0000"/>
                </a:solidFill>
                <a:latin typeface="Courier New" panose="02070309020205020404" pitchFamily="49" charset="0"/>
                <a:cs typeface="Times New Roman" panose="02020603050405020304" pitchFamily="18" charset="0"/>
              </a:rPr>
              <a:t>1</a:t>
            </a:r>
            <a:r>
              <a:rPr lang="hu-HU" altLang="hu-HU" sz="2400" b="1" u="sng">
                <a:solidFill>
                  <a:srgbClr val="FF0000"/>
                </a:solidFill>
                <a:latin typeface="Courier New" panose="02070309020205020404" pitchFamily="49" charset="0"/>
                <a:cs typeface="Times New Roman" panose="02020603050405020304" pitchFamily="18" charset="0"/>
              </a:rPr>
              <a:t>(B)</a:t>
            </a:r>
            <a:r>
              <a:rPr lang="hu-HU" altLang="hu-HU" sz="2400" b="1" u="sng">
                <a:solidFill>
                  <a:schemeClr val="accent2"/>
                </a:solidFill>
                <a:cs typeface="Times New Roman" panose="02020603050405020304" pitchFamily="18" charset="0"/>
              </a:rPr>
              <a:t>;</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a:t>
            </a:r>
            <a:endParaRPr lang="hu-HU" altLang="hu-HU" sz="2400" b="1">
              <a:solidFill>
                <a:schemeClr val="accent2"/>
              </a:solidFill>
              <a:latin typeface="Courier New" panose="02070309020205020404" pitchFamily="49" charset="0"/>
              <a:cs typeface="Times New Roman" panose="02020603050405020304" pitchFamily="18" charset="0"/>
            </a:endParaRPr>
          </a:p>
          <a:p>
            <a:pPr marL="457200" indent="-457200" algn="just">
              <a:lnSpc>
                <a:spcPct val="90000"/>
              </a:lnSpc>
              <a:buFontTx/>
              <a:buAutoNum type="arabicPeriod"/>
            </a:pP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1</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1</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1</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 </a:t>
            </a:r>
            <a:r>
              <a:rPr lang="hu-HU" altLang="hu-HU" sz="2400" b="1" u="sng">
                <a:solidFill>
                  <a:srgbClr val="FF0000"/>
                </a:solidFill>
                <a:latin typeface="Courier New" panose="02070309020205020404" pitchFamily="49" charset="0"/>
                <a:cs typeface="Times New Roman" panose="02020603050405020304" pitchFamily="18" charset="0"/>
              </a:rPr>
              <a:t>r</a:t>
            </a:r>
            <a:r>
              <a:rPr lang="hu-HU" altLang="hu-HU" sz="2400" b="1" u="sng" baseline="-30000">
                <a:solidFill>
                  <a:srgbClr val="FF0000"/>
                </a:solidFill>
                <a:latin typeface="Courier New" panose="02070309020205020404" pitchFamily="49" charset="0"/>
                <a:cs typeface="Times New Roman" panose="02020603050405020304" pitchFamily="18" charset="0"/>
              </a:rPr>
              <a:t>2</a:t>
            </a:r>
            <a:r>
              <a:rPr lang="hu-HU" altLang="hu-HU" sz="2400" b="1" u="sng">
                <a:solidFill>
                  <a:srgbClr val="FF0000"/>
                </a:solidFill>
                <a:latin typeface="Courier New" panose="02070309020205020404" pitchFamily="49" charset="0"/>
                <a:cs typeface="Times New Roman" panose="02020603050405020304" pitchFamily="18" charset="0"/>
              </a:rPr>
              <a:t>(A)</a:t>
            </a:r>
            <a:r>
              <a:rPr lang="hu-HU" altLang="hu-HU" sz="2400" b="1" u="sng">
                <a:solidFill>
                  <a:srgbClr val="FF0000"/>
                </a:solidFill>
                <a:cs typeface="Times New Roman" panose="02020603050405020304" pitchFamily="18" charset="0"/>
              </a:rPr>
              <a:t>; </a:t>
            </a:r>
            <a:r>
              <a:rPr lang="hu-HU" altLang="hu-HU" sz="2400" b="1" u="sng">
                <a:solidFill>
                  <a:srgbClr val="FF0000"/>
                </a:solidFill>
                <a:latin typeface="Courier New" panose="02070309020205020404" pitchFamily="49" charset="0"/>
                <a:cs typeface="Times New Roman" panose="02020603050405020304" pitchFamily="18" charset="0"/>
              </a:rPr>
              <a:t>w</a:t>
            </a:r>
            <a:r>
              <a:rPr lang="hu-HU" altLang="hu-HU" sz="2400" b="1" u="sng" baseline="-30000">
                <a:solidFill>
                  <a:srgbClr val="FF0000"/>
                </a:solidFill>
                <a:latin typeface="Courier New" panose="02070309020205020404" pitchFamily="49" charset="0"/>
                <a:cs typeface="Times New Roman" panose="02020603050405020304" pitchFamily="18" charset="0"/>
              </a:rPr>
              <a:t>1</a:t>
            </a:r>
            <a:r>
              <a:rPr lang="hu-HU" altLang="hu-HU" sz="2400" b="1" u="sng">
                <a:solidFill>
                  <a:srgbClr val="FF0000"/>
                </a:solidFill>
                <a:latin typeface="Courier New" panose="02070309020205020404" pitchFamily="49" charset="0"/>
                <a:cs typeface="Times New Roman" panose="02020603050405020304" pitchFamily="18" charset="0"/>
              </a:rPr>
              <a:t>(B)</a:t>
            </a:r>
            <a:r>
              <a:rPr lang="hu-HU" altLang="hu-HU" sz="2400" b="1" u="sng">
                <a:solidFill>
                  <a:schemeClr val="accent2"/>
                </a:solidFill>
                <a:cs typeface="Times New Roman" panose="02020603050405020304" pitchFamily="18" charset="0"/>
              </a:rPr>
              <a:t>;</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a:t>
            </a:r>
            <a:endParaRPr lang="hu-HU" altLang="hu-HU" sz="2400" b="1">
              <a:solidFill>
                <a:schemeClr val="accent2"/>
              </a:solidFill>
              <a:latin typeface="Courier New" panose="02070309020205020404" pitchFamily="49" charset="0"/>
              <a:cs typeface="Times New Roman" panose="02020603050405020304" pitchFamily="18" charset="0"/>
            </a:endParaRPr>
          </a:p>
          <a:p>
            <a:pPr marL="457200" indent="-457200" algn="just">
              <a:lnSpc>
                <a:spcPct val="90000"/>
              </a:lnSpc>
              <a:buFontTx/>
              <a:buAutoNum type="arabicPeriod"/>
            </a:pPr>
            <a:r>
              <a:rPr lang="hu-HU" altLang="hu-HU" sz="2400" b="1">
                <a:solidFill>
                  <a:srgbClr val="009900"/>
                </a:solidFill>
                <a:latin typeface="Courier New" panose="02070309020205020404" pitchFamily="49" charset="0"/>
                <a:cs typeface="Times New Roman" panose="02020603050405020304" pitchFamily="18" charset="0"/>
              </a:rPr>
              <a:t>r</a:t>
            </a:r>
            <a:r>
              <a:rPr lang="hu-HU" altLang="hu-HU" sz="2400" b="1" baseline="-30000">
                <a:solidFill>
                  <a:srgbClr val="009900"/>
                </a:solidFill>
                <a:latin typeface="Courier New" panose="02070309020205020404" pitchFamily="49" charset="0"/>
                <a:cs typeface="Times New Roman" panose="02020603050405020304" pitchFamily="18" charset="0"/>
              </a:rPr>
              <a:t>1</a:t>
            </a:r>
            <a:r>
              <a:rPr lang="hu-HU" altLang="hu-HU" sz="2400" b="1">
                <a:solidFill>
                  <a:srgbClr val="009900"/>
                </a:solidFill>
                <a:latin typeface="Courier New" panose="02070309020205020404" pitchFamily="49" charset="0"/>
                <a:cs typeface="Times New Roman" panose="02020603050405020304" pitchFamily="18" charset="0"/>
              </a:rPr>
              <a:t>(A)</a:t>
            </a:r>
            <a:r>
              <a:rPr lang="hu-HU" altLang="hu-HU" sz="2400" b="1">
                <a:solidFill>
                  <a:srgbClr val="009900"/>
                </a:solidFill>
                <a:cs typeface="Times New Roman" panose="02020603050405020304" pitchFamily="18" charset="0"/>
              </a:rPr>
              <a:t>; </a:t>
            </a:r>
            <a:r>
              <a:rPr lang="hu-HU" altLang="hu-HU" sz="2400" b="1">
                <a:solidFill>
                  <a:srgbClr val="009900"/>
                </a:solidFill>
                <a:latin typeface="Courier New" panose="02070309020205020404" pitchFamily="49" charset="0"/>
                <a:cs typeface="Times New Roman" panose="02020603050405020304" pitchFamily="18" charset="0"/>
              </a:rPr>
              <a:t>w</a:t>
            </a:r>
            <a:r>
              <a:rPr lang="hu-HU" altLang="hu-HU" sz="2400" b="1" baseline="-30000">
                <a:solidFill>
                  <a:srgbClr val="009900"/>
                </a:solidFill>
                <a:latin typeface="Courier New" panose="02070309020205020404" pitchFamily="49" charset="0"/>
                <a:cs typeface="Times New Roman" panose="02020603050405020304" pitchFamily="18" charset="0"/>
              </a:rPr>
              <a:t>1</a:t>
            </a:r>
            <a:r>
              <a:rPr lang="hu-HU" altLang="hu-HU" sz="2400" b="1">
                <a:solidFill>
                  <a:srgbClr val="009900"/>
                </a:solidFill>
                <a:latin typeface="Courier New" panose="02070309020205020404" pitchFamily="49" charset="0"/>
                <a:cs typeface="Times New Roman" panose="02020603050405020304" pitchFamily="18" charset="0"/>
              </a:rPr>
              <a:t>(A)</a:t>
            </a:r>
            <a:r>
              <a:rPr lang="hu-HU" altLang="hu-HU" sz="2400" b="1">
                <a:solidFill>
                  <a:srgbClr val="009900"/>
                </a:solidFill>
                <a:cs typeface="Times New Roman" panose="02020603050405020304" pitchFamily="18" charset="0"/>
              </a:rPr>
              <a:t>; </a:t>
            </a:r>
            <a:r>
              <a:rPr lang="hu-HU" altLang="hu-HU" sz="2400" b="1">
                <a:solidFill>
                  <a:srgbClr val="009900"/>
                </a:solidFill>
                <a:latin typeface="Courier New" panose="02070309020205020404" pitchFamily="49" charset="0"/>
                <a:cs typeface="Times New Roman" panose="02020603050405020304" pitchFamily="18" charset="0"/>
              </a:rPr>
              <a:t>r</a:t>
            </a:r>
            <a:r>
              <a:rPr lang="hu-HU" altLang="hu-HU" sz="2400" b="1" baseline="-30000">
                <a:solidFill>
                  <a:srgbClr val="009900"/>
                </a:solidFill>
                <a:latin typeface="Courier New" panose="02070309020205020404" pitchFamily="49" charset="0"/>
                <a:cs typeface="Times New Roman" panose="02020603050405020304" pitchFamily="18" charset="0"/>
              </a:rPr>
              <a:t>1</a:t>
            </a:r>
            <a:r>
              <a:rPr lang="hu-HU" altLang="hu-HU" sz="2400" b="1">
                <a:solidFill>
                  <a:srgbClr val="009900"/>
                </a:solidFill>
                <a:latin typeface="Courier New" panose="02070309020205020404" pitchFamily="49" charset="0"/>
                <a:cs typeface="Times New Roman" panose="02020603050405020304" pitchFamily="18" charset="0"/>
              </a:rPr>
              <a:t>(B)</a:t>
            </a:r>
            <a:r>
              <a:rPr lang="hu-HU" altLang="hu-HU" sz="2400" b="1">
                <a:solidFill>
                  <a:srgbClr val="009900"/>
                </a:solidFill>
                <a:cs typeface="Times New Roman" panose="02020603050405020304" pitchFamily="18" charset="0"/>
              </a:rPr>
              <a:t>; </a:t>
            </a:r>
            <a:r>
              <a:rPr lang="hu-HU" altLang="hu-HU" sz="2400" b="1">
                <a:solidFill>
                  <a:srgbClr val="009900"/>
                </a:solidFill>
                <a:latin typeface="Courier New" panose="02070309020205020404" pitchFamily="49" charset="0"/>
                <a:cs typeface="Times New Roman" panose="02020603050405020304" pitchFamily="18" charset="0"/>
              </a:rPr>
              <a:t>w</a:t>
            </a:r>
            <a:r>
              <a:rPr lang="hu-HU" altLang="hu-HU" sz="2400" b="1" baseline="-30000">
                <a:solidFill>
                  <a:srgbClr val="009900"/>
                </a:solidFill>
                <a:latin typeface="Courier New" panose="02070309020205020404" pitchFamily="49" charset="0"/>
                <a:cs typeface="Times New Roman" panose="02020603050405020304" pitchFamily="18" charset="0"/>
              </a:rPr>
              <a:t>1</a:t>
            </a:r>
            <a:r>
              <a:rPr lang="hu-HU" altLang="hu-HU" sz="2400" b="1">
                <a:solidFill>
                  <a:srgbClr val="009900"/>
                </a:solidFill>
                <a:latin typeface="Courier New" panose="02070309020205020404" pitchFamily="49" charset="0"/>
                <a:cs typeface="Times New Roman" panose="02020603050405020304" pitchFamily="18" charset="0"/>
              </a:rPr>
              <a:t>(B)</a:t>
            </a:r>
            <a:r>
              <a:rPr lang="hu-HU" altLang="hu-HU" sz="2400" b="1">
                <a:solidFill>
                  <a:srgbClr val="009900"/>
                </a:solidFill>
                <a:cs typeface="Times New Roman" panose="02020603050405020304" pitchFamily="18" charset="0"/>
              </a:rPr>
              <a:t>; </a:t>
            </a:r>
            <a:r>
              <a:rPr lang="hu-HU" altLang="hu-HU" sz="2400" b="1">
                <a:solidFill>
                  <a:srgbClr val="009900"/>
                </a:solidFill>
                <a:latin typeface="Courier New" panose="02070309020205020404" pitchFamily="49" charset="0"/>
                <a:cs typeface="Times New Roman" panose="02020603050405020304" pitchFamily="18" charset="0"/>
              </a:rPr>
              <a:t>r</a:t>
            </a:r>
            <a:r>
              <a:rPr lang="hu-HU" altLang="hu-HU" sz="2400" b="1" baseline="-30000">
                <a:solidFill>
                  <a:srgbClr val="009900"/>
                </a:solidFill>
                <a:latin typeface="Courier New" panose="02070309020205020404" pitchFamily="49" charset="0"/>
                <a:cs typeface="Times New Roman" panose="02020603050405020304" pitchFamily="18" charset="0"/>
              </a:rPr>
              <a:t>2</a:t>
            </a:r>
            <a:r>
              <a:rPr lang="hu-HU" altLang="hu-HU" sz="2400" b="1">
                <a:solidFill>
                  <a:srgbClr val="009900"/>
                </a:solidFill>
                <a:latin typeface="Courier New" panose="02070309020205020404" pitchFamily="49" charset="0"/>
                <a:cs typeface="Times New Roman" panose="02020603050405020304" pitchFamily="18" charset="0"/>
              </a:rPr>
              <a:t>(A)</a:t>
            </a:r>
            <a:r>
              <a:rPr lang="hu-HU" altLang="hu-HU" sz="2400" b="1">
                <a:solidFill>
                  <a:srgbClr val="009900"/>
                </a:solidFill>
                <a:cs typeface="Times New Roman" panose="02020603050405020304" pitchFamily="18" charset="0"/>
              </a:rPr>
              <a:t>; </a:t>
            </a:r>
            <a:r>
              <a:rPr lang="hu-HU" altLang="hu-HU" sz="2400" b="1">
                <a:solidFill>
                  <a:srgbClr val="009900"/>
                </a:solidFill>
                <a:latin typeface="Courier New" panose="02070309020205020404" pitchFamily="49" charset="0"/>
                <a:cs typeface="Times New Roman" panose="02020603050405020304" pitchFamily="18" charset="0"/>
              </a:rPr>
              <a:t>w</a:t>
            </a:r>
            <a:r>
              <a:rPr lang="hu-HU" altLang="hu-HU" sz="2400" b="1" baseline="-30000">
                <a:solidFill>
                  <a:srgbClr val="009900"/>
                </a:solidFill>
                <a:latin typeface="Courier New" panose="02070309020205020404" pitchFamily="49" charset="0"/>
                <a:cs typeface="Times New Roman" panose="02020603050405020304" pitchFamily="18" charset="0"/>
              </a:rPr>
              <a:t>2</a:t>
            </a:r>
            <a:r>
              <a:rPr lang="hu-HU" altLang="hu-HU" sz="2400" b="1">
                <a:solidFill>
                  <a:srgbClr val="009900"/>
                </a:solidFill>
                <a:latin typeface="Courier New" panose="02070309020205020404" pitchFamily="49" charset="0"/>
                <a:cs typeface="Times New Roman" panose="02020603050405020304" pitchFamily="18" charset="0"/>
              </a:rPr>
              <a:t>(A)</a:t>
            </a:r>
            <a:r>
              <a:rPr lang="hu-HU" altLang="hu-HU" sz="2400" b="1">
                <a:solidFill>
                  <a:srgbClr val="009900"/>
                </a:solidFill>
                <a:cs typeface="Times New Roman" panose="02020603050405020304" pitchFamily="18" charset="0"/>
              </a:rPr>
              <a:t>; </a:t>
            </a:r>
            <a:r>
              <a:rPr lang="hu-HU" altLang="hu-HU" sz="2400" b="1">
                <a:solidFill>
                  <a:srgbClr val="009900"/>
                </a:solidFill>
                <a:latin typeface="Courier New" panose="02070309020205020404" pitchFamily="49" charset="0"/>
                <a:cs typeface="Times New Roman" panose="02020603050405020304" pitchFamily="18" charset="0"/>
              </a:rPr>
              <a:t>r</a:t>
            </a:r>
            <a:r>
              <a:rPr lang="hu-HU" altLang="hu-HU" sz="2400" b="1" baseline="-30000">
                <a:solidFill>
                  <a:srgbClr val="009900"/>
                </a:solidFill>
                <a:latin typeface="Courier New" panose="02070309020205020404" pitchFamily="49" charset="0"/>
                <a:cs typeface="Times New Roman" panose="02020603050405020304" pitchFamily="18" charset="0"/>
              </a:rPr>
              <a:t>2</a:t>
            </a:r>
            <a:r>
              <a:rPr lang="hu-HU" altLang="hu-HU" sz="2400" b="1">
                <a:solidFill>
                  <a:srgbClr val="009900"/>
                </a:solidFill>
                <a:latin typeface="Courier New" panose="02070309020205020404" pitchFamily="49" charset="0"/>
                <a:cs typeface="Times New Roman" panose="02020603050405020304" pitchFamily="18" charset="0"/>
              </a:rPr>
              <a:t>(B)</a:t>
            </a:r>
            <a:r>
              <a:rPr lang="hu-HU" altLang="hu-HU" sz="2400" b="1">
                <a:solidFill>
                  <a:srgbClr val="009900"/>
                </a:solidFill>
                <a:cs typeface="Times New Roman" panose="02020603050405020304" pitchFamily="18" charset="0"/>
              </a:rPr>
              <a:t>; </a:t>
            </a:r>
            <a:r>
              <a:rPr lang="hu-HU" altLang="hu-HU" sz="2400" b="1">
                <a:solidFill>
                  <a:srgbClr val="009900"/>
                </a:solidFill>
                <a:latin typeface="Courier New" panose="02070309020205020404" pitchFamily="49" charset="0"/>
                <a:cs typeface="Times New Roman" panose="02020603050405020304" pitchFamily="18" charset="0"/>
              </a:rPr>
              <a:t>w</a:t>
            </a:r>
            <a:r>
              <a:rPr lang="hu-HU" altLang="hu-HU" sz="2400" b="1" baseline="-30000">
                <a:solidFill>
                  <a:srgbClr val="009900"/>
                </a:solidFill>
                <a:latin typeface="Courier New" panose="02070309020205020404" pitchFamily="49" charset="0"/>
                <a:cs typeface="Times New Roman" panose="02020603050405020304" pitchFamily="18" charset="0"/>
              </a:rPr>
              <a:t>2</a:t>
            </a:r>
            <a:r>
              <a:rPr lang="hu-HU" altLang="hu-HU" sz="2400" b="1">
                <a:solidFill>
                  <a:srgbClr val="009900"/>
                </a:solidFill>
                <a:latin typeface="Courier New" panose="02070309020205020404" pitchFamily="49" charset="0"/>
                <a:cs typeface="Times New Roman" panose="02020603050405020304" pitchFamily="18" charset="0"/>
              </a:rPr>
              <a:t>(B)</a:t>
            </a:r>
            <a:r>
              <a:rPr lang="hu-HU" altLang="hu-HU" sz="2400" b="1">
                <a:solidFill>
                  <a:srgbClr val="009900"/>
                </a:solidFill>
                <a:cs typeface="Times New Roman" panose="02020603050405020304" pitchFamily="18" charset="0"/>
              </a:rPr>
              <a:t>;</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01442" name="Object 2">
            <a:extLst>
              <a:ext uri="{FF2B5EF4-FFF2-40B4-BE49-F238E27FC236}">
                <a16:creationId xmlns:a16="http://schemas.microsoft.com/office/drawing/2014/main" id="{19C8EC1D-6223-5BEB-D091-9EAE435C0488}"/>
              </a:ext>
            </a:extLst>
          </p:cNvPr>
          <p:cNvGraphicFramePr>
            <a:graphicFrameLocks noChangeAspect="1"/>
          </p:cNvGraphicFramePr>
          <p:nvPr/>
        </p:nvGraphicFramePr>
        <p:xfrm>
          <a:off x="0" y="695325"/>
          <a:ext cx="8815388" cy="3414713"/>
        </p:xfrm>
        <a:graphic>
          <a:graphicData uri="http://schemas.openxmlformats.org/presentationml/2006/ole">
            <mc:AlternateContent xmlns:mc="http://schemas.openxmlformats.org/markup-compatibility/2006">
              <mc:Choice xmlns:v="urn:schemas-microsoft-com:vml" Requires="v">
                <p:oleObj name="Dokumentum" r:id="rId2" imgW="6622439" imgH="2565092" progId="Word.Document.8">
                  <p:embed/>
                </p:oleObj>
              </mc:Choice>
              <mc:Fallback>
                <p:oleObj name="Dokumentum" r:id="rId2" imgW="6622439" imgH="2565092"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5325"/>
                        <a:ext cx="8815388"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1443" name="Text Box 3">
            <a:extLst>
              <a:ext uri="{FF2B5EF4-FFF2-40B4-BE49-F238E27FC236}">
                <a16:creationId xmlns:a16="http://schemas.microsoft.com/office/drawing/2014/main" id="{E7D4FACE-0971-DF95-D6F4-D41C5B712EDA}"/>
              </a:ext>
            </a:extLst>
          </p:cNvPr>
          <p:cNvSpPr txBox="1">
            <a:spLocks noChangeArrowheads="1"/>
          </p:cNvSpPr>
          <p:nvPr/>
        </p:nvSpPr>
        <p:spPr bwMode="auto">
          <a:xfrm>
            <a:off x="1109663" y="171450"/>
            <a:ext cx="7107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a:solidFill>
                  <a:srgbClr val="009900"/>
                </a:solidFill>
              </a:rPr>
              <a:t>Példa időbélyezésre</a:t>
            </a:r>
          </a:p>
        </p:txBody>
      </p:sp>
      <p:sp>
        <p:nvSpPr>
          <p:cNvPr id="701444" name="Text Box 4">
            <a:extLst>
              <a:ext uri="{FF2B5EF4-FFF2-40B4-BE49-F238E27FC236}">
                <a16:creationId xmlns:a16="http://schemas.microsoft.com/office/drawing/2014/main" id="{FD3E090C-02A0-653B-B921-8E447EBE966A}"/>
              </a:ext>
            </a:extLst>
          </p:cNvPr>
          <p:cNvSpPr txBox="1">
            <a:spLocks noChangeArrowheads="1"/>
          </p:cNvSpPr>
          <p:nvPr/>
        </p:nvSpPr>
        <p:spPr bwMode="auto">
          <a:xfrm>
            <a:off x="280988" y="4157663"/>
            <a:ext cx="854551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hu-HU" altLang="hu-HU" sz="2000"/>
              <a:t>   Ezután T</a:t>
            </a:r>
            <a:r>
              <a:rPr lang="hu-HU" altLang="hu-HU" sz="2000" baseline="-25000"/>
              <a:t>2</a:t>
            </a:r>
            <a:r>
              <a:rPr lang="hu-HU" altLang="hu-HU" sz="2000"/>
              <a:t> megpróbálja írni C‑t. C‑t viszont már beolvasta a T</a:t>
            </a:r>
            <a:r>
              <a:rPr lang="hu-HU" altLang="hu-HU" sz="2000" baseline="-25000"/>
              <a:t>3</a:t>
            </a:r>
            <a:r>
              <a:rPr lang="hu-HU" altLang="hu-HU" sz="2000"/>
              <a:t> tranzakció, amelyet elméletileg a 175-ös időpontban hajtottunk végre, míg T</a:t>
            </a:r>
            <a:r>
              <a:rPr lang="hu-HU" altLang="hu-HU" sz="2000" baseline="-25000"/>
              <a:t>2</a:t>
            </a:r>
            <a:r>
              <a:rPr lang="hu-HU" altLang="hu-HU" sz="2000"/>
              <a:t>-nek az értéket a 150-es időpontban kellett volna beírnia. Így </a:t>
            </a:r>
            <a:r>
              <a:rPr lang="hu-HU" altLang="hu-HU" sz="2000">
                <a:solidFill>
                  <a:schemeClr val="accent2"/>
                </a:solidFill>
              </a:rPr>
              <a:t>T</a:t>
            </a:r>
            <a:r>
              <a:rPr lang="hu-HU" altLang="hu-HU" sz="2000" baseline="-25000">
                <a:solidFill>
                  <a:schemeClr val="accent2"/>
                </a:solidFill>
              </a:rPr>
              <a:t>2</a:t>
            </a:r>
            <a:r>
              <a:rPr lang="hu-HU" altLang="hu-HU" sz="2000">
                <a:solidFill>
                  <a:schemeClr val="accent2"/>
                </a:solidFill>
              </a:rPr>
              <a:t> olyan dologgal próbálkozik</a:t>
            </a:r>
            <a:r>
              <a:rPr lang="hu-HU" altLang="hu-HU" sz="2000"/>
              <a:t>, amely </a:t>
            </a:r>
            <a:r>
              <a:rPr lang="hu-HU" altLang="hu-HU" sz="2000">
                <a:solidFill>
                  <a:srgbClr val="FF0000"/>
                </a:solidFill>
              </a:rPr>
              <a:t>fizikailag nem megvalósítható viselkedést eredményezne</a:t>
            </a:r>
            <a:r>
              <a:rPr lang="hu-HU" altLang="hu-HU" sz="2000"/>
              <a:t>, tehát </a:t>
            </a:r>
            <a:r>
              <a:rPr lang="hu-HU" altLang="hu-HU" sz="2000">
                <a:solidFill>
                  <a:srgbClr val="FF0000"/>
                </a:solidFill>
              </a:rPr>
              <a:t>T</a:t>
            </a:r>
            <a:r>
              <a:rPr lang="hu-HU" altLang="hu-HU" sz="2000" baseline="-25000">
                <a:solidFill>
                  <a:srgbClr val="FF0000"/>
                </a:solidFill>
              </a:rPr>
              <a:t>2</a:t>
            </a:r>
            <a:r>
              <a:rPr lang="hu-HU" altLang="hu-HU" sz="2000">
                <a:solidFill>
                  <a:srgbClr val="FF0000"/>
                </a:solidFill>
              </a:rPr>
              <a:t>‑t vissza kell görgetnünk.</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02466" name="Object 2">
            <a:extLst>
              <a:ext uri="{FF2B5EF4-FFF2-40B4-BE49-F238E27FC236}">
                <a16:creationId xmlns:a16="http://schemas.microsoft.com/office/drawing/2014/main" id="{4075BA93-5CDA-0986-5551-6E08701F81DD}"/>
              </a:ext>
            </a:extLst>
          </p:cNvPr>
          <p:cNvGraphicFramePr>
            <a:graphicFrameLocks noChangeAspect="1"/>
          </p:cNvGraphicFramePr>
          <p:nvPr/>
        </p:nvGraphicFramePr>
        <p:xfrm>
          <a:off x="0" y="695325"/>
          <a:ext cx="8815388" cy="3414713"/>
        </p:xfrm>
        <a:graphic>
          <a:graphicData uri="http://schemas.openxmlformats.org/presentationml/2006/ole">
            <mc:AlternateContent xmlns:mc="http://schemas.openxmlformats.org/markup-compatibility/2006">
              <mc:Choice xmlns:v="urn:schemas-microsoft-com:vml" Requires="v">
                <p:oleObj name="Dokumentum" r:id="rId2" imgW="6622439" imgH="2565092" progId="Word.Document.8">
                  <p:embed/>
                </p:oleObj>
              </mc:Choice>
              <mc:Fallback>
                <p:oleObj name="Dokumentum" r:id="rId2" imgW="6622439" imgH="2565092"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5325"/>
                        <a:ext cx="8815388"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2467" name="Text Box 3">
            <a:extLst>
              <a:ext uri="{FF2B5EF4-FFF2-40B4-BE49-F238E27FC236}">
                <a16:creationId xmlns:a16="http://schemas.microsoft.com/office/drawing/2014/main" id="{7F7B171D-A47C-C775-ACDF-8ADAA8718D7C}"/>
              </a:ext>
            </a:extLst>
          </p:cNvPr>
          <p:cNvSpPr txBox="1">
            <a:spLocks noChangeArrowheads="1"/>
          </p:cNvSpPr>
          <p:nvPr/>
        </p:nvSpPr>
        <p:spPr bwMode="auto">
          <a:xfrm>
            <a:off x="1109663" y="171450"/>
            <a:ext cx="7107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a:solidFill>
                  <a:srgbClr val="009900"/>
                </a:solidFill>
              </a:rPr>
              <a:t>Példa időbélyezésre</a:t>
            </a:r>
          </a:p>
        </p:txBody>
      </p:sp>
      <p:sp>
        <p:nvSpPr>
          <p:cNvPr id="702468" name="Text Box 4">
            <a:extLst>
              <a:ext uri="{FF2B5EF4-FFF2-40B4-BE49-F238E27FC236}">
                <a16:creationId xmlns:a16="http://schemas.microsoft.com/office/drawing/2014/main" id="{2B3FB65D-3CDB-D3AC-282C-C2790B818162}"/>
              </a:ext>
            </a:extLst>
          </p:cNvPr>
          <p:cNvSpPr txBox="1">
            <a:spLocks noChangeArrowheads="1"/>
          </p:cNvSpPr>
          <p:nvPr/>
        </p:nvSpPr>
        <p:spPr bwMode="auto">
          <a:xfrm>
            <a:off x="146050" y="4157663"/>
            <a:ext cx="8850313"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hu-HU" altLang="hu-HU" sz="1600"/>
              <a:t>   </a:t>
            </a:r>
            <a:r>
              <a:rPr lang="hu-HU" altLang="hu-HU" sz="2000"/>
              <a:t>Az utolsó lépés, hogy T</a:t>
            </a:r>
            <a:r>
              <a:rPr lang="hu-HU" altLang="hu-HU" sz="2000" baseline="-25000"/>
              <a:t>3</a:t>
            </a:r>
            <a:r>
              <a:rPr lang="hu-HU" altLang="hu-HU" sz="2000"/>
              <a:t> írja A‑t. Mivel </a:t>
            </a:r>
            <a:r>
              <a:rPr lang="hu-HU" altLang="hu-HU" sz="2000">
                <a:solidFill>
                  <a:schemeClr val="accent2"/>
                </a:solidFill>
              </a:rPr>
              <a:t>A olvasási ideje (150) kevesebb, mint T</a:t>
            </a:r>
            <a:r>
              <a:rPr lang="hu-HU" altLang="hu-HU" sz="2000" baseline="-25000">
                <a:solidFill>
                  <a:schemeClr val="accent2"/>
                </a:solidFill>
              </a:rPr>
              <a:t>3</a:t>
            </a:r>
            <a:r>
              <a:rPr lang="hu-HU" altLang="hu-HU" sz="2000">
                <a:solidFill>
                  <a:schemeClr val="accent2"/>
                </a:solidFill>
              </a:rPr>
              <a:t> időbélyegzője (175),</a:t>
            </a:r>
            <a:r>
              <a:rPr lang="hu-HU" altLang="hu-HU" sz="2000"/>
              <a:t> </a:t>
            </a:r>
            <a:r>
              <a:rPr lang="hu-HU" altLang="hu-HU" sz="2000">
                <a:solidFill>
                  <a:srgbClr val="009900"/>
                </a:solidFill>
              </a:rPr>
              <a:t>az írás jogszerű</a:t>
            </a:r>
            <a:r>
              <a:rPr lang="hu-HU" altLang="hu-HU" sz="2000"/>
              <a:t>. </a:t>
            </a:r>
            <a:r>
              <a:rPr lang="hu-HU" altLang="hu-HU" sz="2000">
                <a:solidFill>
                  <a:srgbClr val="FF0000"/>
                </a:solidFill>
              </a:rPr>
              <a:t>Viszont A-nak már egy későbbi értéke van tárolva ebben az adatbáziselemben,</a:t>
            </a:r>
            <a:r>
              <a:rPr lang="hu-HU" altLang="hu-HU" sz="2000"/>
              <a:t> mégpedig a T</a:t>
            </a:r>
            <a:r>
              <a:rPr lang="hu-HU" altLang="hu-HU" sz="2000" baseline="-25000"/>
              <a:t>1</a:t>
            </a:r>
            <a:r>
              <a:rPr lang="hu-HU" altLang="hu-HU" sz="2000"/>
              <a:t> által – elméletileg a 200-as időpontban – beírt érték. </a:t>
            </a:r>
            <a:r>
              <a:rPr lang="hu-HU" altLang="hu-HU" sz="2000">
                <a:solidFill>
                  <a:srgbClr val="FF0000"/>
                </a:solidFill>
              </a:rPr>
              <a:t>T</a:t>
            </a:r>
            <a:r>
              <a:rPr lang="hu-HU" altLang="hu-HU" sz="2000" baseline="-25000">
                <a:solidFill>
                  <a:srgbClr val="FF0000"/>
                </a:solidFill>
              </a:rPr>
              <a:t>3</a:t>
            </a:r>
            <a:r>
              <a:rPr lang="hu-HU" altLang="hu-HU" sz="2000">
                <a:solidFill>
                  <a:srgbClr val="FF0000"/>
                </a:solidFill>
              </a:rPr>
              <a:t>-at tehát nem görgetjük vissza</a:t>
            </a:r>
            <a:r>
              <a:rPr lang="hu-HU" altLang="hu-HU" sz="2000"/>
              <a:t>, de </a:t>
            </a:r>
            <a:r>
              <a:rPr lang="hu-HU" altLang="hu-HU" sz="2000">
                <a:solidFill>
                  <a:srgbClr val="FF0000"/>
                </a:solidFill>
              </a:rPr>
              <a:t>be sem írjuk az értéket.</a:t>
            </a:r>
            <a:r>
              <a:rPr lang="hu-HU" altLang="hu-HU" sz="2000"/>
              <a:t> (Feltesszük, hogy T</a:t>
            </a:r>
            <a:r>
              <a:rPr lang="hu-HU" altLang="hu-HU" sz="2000" baseline="-25000"/>
              <a:t>1</a:t>
            </a:r>
            <a:r>
              <a:rPr lang="hu-HU" altLang="hu-HU" sz="2000"/>
              <a:t> időközben véglegesítődött.)</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3">
            <a:extLst>
              <a:ext uri="{FF2B5EF4-FFF2-40B4-BE49-F238E27FC236}">
                <a16:creationId xmlns:a16="http://schemas.microsoft.com/office/drawing/2014/main" id="{D550D0FE-8E60-5695-93A1-F782B1C5A712}"/>
              </a:ext>
            </a:extLst>
          </p:cNvPr>
          <p:cNvSpPr>
            <a:spLocks noGrp="1"/>
          </p:cNvSpPr>
          <p:nvPr>
            <p:ph type="dt" sz="half" idx="10"/>
          </p:nvPr>
        </p:nvSpPr>
        <p:spPr/>
        <p:txBody>
          <a:bodyPr/>
          <a:lstStyle/>
          <a:p>
            <a:r>
              <a:rPr lang="en-US" altLang="hu-HU"/>
              <a:t>CS 245</a:t>
            </a:r>
          </a:p>
        </p:txBody>
      </p:sp>
      <p:sp>
        <p:nvSpPr>
          <p:cNvPr id="3" name="Élőláb helye 4">
            <a:extLst>
              <a:ext uri="{FF2B5EF4-FFF2-40B4-BE49-F238E27FC236}">
                <a16:creationId xmlns:a16="http://schemas.microsoft.com/office/drawing/2014/main" id="{F4C90A21-ED77-E255-6598-98D826AA0E01}"/>
              </a:ext>
            </a:extLst>
          </p:cNvPr>
          <p:cNvSpPr>
            <a:spLocks noGrp="1"/>
          </p:cNvSpPr>
          <p:nvPr>
            <p:ph type="ftr" sz="quarter" idx="11"/>
          </p:nvPr>
        </p:nvSpPr>
        <p:spPr/>
        <p:txBody>
          <a:bodyPr/>
          <a:lstStyle/>
          <a:p>
            <a:r>
              <a:rPr lang="en-US" altLang="hu-HU"/>
              <a:t>Notes 09</a:t>
            </a:r>
          </a:p>
        </p:txBody>
      </p:sp>
      <p:sp>
        <p:nvSpPr>
          <p:cNvPr id="4" name="Dia számának helye 5">
            <a:extLst>
              <a:ext uri="{FF2B5EF4-FFF2-40B4-BE49-F238E27FC236}">
                <a16:creationId xmlns:a16="http://schemas.microsoft.com/office/drawing/2014/main" id="{18B45125-C65A-A743-33F2-CE9C90D11C50}"/>
              </a:ext>
            </a:extLst>
          </p:cNvPr>
          <p:cNvSpPr>
            <a:spLocks noGrp="1"/>
          </p:cNvSpPr>
          <p:nvPr>
            <p:ph type="sldNum" sz="quarter" idx="12"/>
          </p:nvPr>
        </p:nvSpPr>
        <p:spPr/>
        <p:txBody>
          <a:bodyPr/>
          <a:lstStyle/>
          <a:p>
            <a:fld id="{ECF32B80-34DC-4EE8-9D58-EC4C122585CE}" type="slidenum">
              <a:rPr lang="en-US" altLang="hu-HU"/>
              <a:pPr/>
              <a:t>152</a:t>
            </a:fld>
            <a:endParaRPr lang="en-US" altLang="hu-HU"/>
          </a:p>
        </p:txBody>
      </p:sp>
      <p:sp>
        <p:nvSpPr>
          <p:cNvPr id="717826" name="Rectangle 2">
            <a:extLst>
              <a:ext uri="{FF2B5EF4-FFF2-40B4-BE49-F238E27FC236}">
                <a16:creationId xmlns:a16="http://schemas.microsoft.com/office/drawing/2014/main" id="{F25C8E6F-B45F-7BCD-66F2-CA90A09DECD3}"/>
              </a:ext>
            </a:extLst>
          </p:cNvPr>
          <p:cNvSpPr>
            <a:spLocks noGrp="1" noChangeArrowheads="1"/>
          </p:cNvSpPr>
          <p:nvPr>
            <p:ph type="title"/>
          </p:nvPr>
        </p:nvSpPr>
        <p:spPr>
          <a:xfrm>
            <a:off x="588963" y="304800"/>
            <a:ext cx="7697787" cy="168275"/>
          </a:xfrm>
        </p:spPr>
        <p:txBody>
          <a:bodyPr/>
          <a:lstStyle/>
          <a:p>
            <a:r>
              <a:rPr lang="hu-HU" altLang="hu-HU" sz="2800" b="1"/>
              <a:t>Többváltozatú időbélyegzés</a:t>
            </a:r>
          </a:p>
        </p:txBody>
      </p:sp>
      <p:sp>
        <p:nvSpPr>
          <p:cNvPr id="717827" name="Rectangle 3">
            <a:extLst>
              <a:ext uri="{FF2B5EF4-FFF2-40B4-BE49-F238E27FC236}">
                <a16:creationId xmlns:a16="http://schemas.microsoft.com/office/drawing/2014/main" id="{6A076934-BD20-AF29-F2DA-B55860AB1D40}"/>
              </a:ext>
            </a:extLst>
          </p:cNvPr>
          <p:cNvSpPr>
            <a:spLocks noGrp="1" noChangeArrowheads="1"/>
          </p:cNvSpPr>
          <p:nvPr>
            <p:ph type="body" idx="1"/>
          </p:nvPr>
        </p:nvSpPr>
        <p:spPr>
          <a:xfrm>
            <a:off x="211138" y="712788"/>
            <a:ext cx="8686800" cy="5894387"/>
          </a:xfrm>
        </p:spPr>
        <p:txBody>
          <a:bodyPr/>
          <a:lstStyle/>
          <a:p>
            <a:pPr>
              <a:lnSpc>
                <a:spcPct val="80000"/>
              </a:lnSpc>
            </a:pPr>
            <a:r>
              <a:rPr lang="hu-HU" altLang="hu-HU" sz="2200" b="1"/>
              <a:t>Az időbélyegzés egyik fontos változata, a </a:t>
            </a:r>
            <a:r>
              <a:rPr lang="hu-HU" altLang="hu-HU" sz="2200" b="1" i="1">
                <a:solidFill>
                  <a:srgbClr val="FF0000"/>
                </a:solidFill>
              </a:rPr>
              <a:t>többváltozatú időbélyegzés</a:t>
            </a:r>
            <a:r>
              <a:rPr lang="hu-HU" altLang="hu-HU" sz="2200" b="1"/>
              <a:t> (multiversion timestamping) </a:t>
            </a:r>
            <a:r>
              <a:rPr lang="hu-HU" altLang="hu-HU" sz="2200" b="1">
                <a:solidFill>
                  <a:schemeClr val="accent2"/>
                </a:solidFill>
              </a:rPr>
              <a:t>karbantartja az adatbáziselemek régi változatait is</a:t>
            </a:r>
            <a:r>
              <a:rPr lang="hu-HU" altLang="hu-HU" sz="2200" b="1"/>
              <a:t> a magában az adatbázisban tárolt jelenlegi változaton kívül. </a:t>
            </a:r>
          </a:p>
          <a:p>
            <a:pPr>
              <a:lnSpc>
                <a:spcPct val="80000"/>
              </a:lnSpc>
            </a:pPr>
            <a:endParaRPr lang="hu-HU" altLang="hu-HU" sz="2200" b="1"/>
          </a:p>
          <a:p>
            <a:pPr>
              <a:lnSpc>
                <a:spcPct val="80000"/>
              </a:lnSpc>
            </a:pPr>
            <a:r>
              <a:rPr lang="hu-HU" altLang="hu-HU" sz="2200" b="1"/>
              <a:t>A cél az, hogy </a:t>
            </a:r>
            <a:r>
              <a:rPr lang="hu-HU" altLang="hu-HU" sz="2200" b="1">
                <a:solidFill>
                  <a:srgbClr val="FF0000"/>
                </a:solidFill>
              </a:rPr>
              <a:t>megengedjünk</a:t>
            </a:r>
            <a:r>
              <a:rPr lang="hu-HU" altLang="hu-HU" sz="2200" b="1"/>
              <a:t> olyan </a:t>
            </a:r>
            <a:r>
              <a:rPr lang="hu-HU" altLang="hu-HU" sz="2200" b="1">
                <a:solidFill>
                  <a:srgbClr val="FF0000"/>
                </a:solidFill>
              </a:rPr>
              <a:t>r</a:t>
            </a:r>
            <a:r>
              <a:rPr lang="hu-HU" altLang="hu-HU" sz="2200" b="1" baseline="-25000">
                <a:solidFill>
                  <a:srgbClr val="FF0000"/>
                </a:solidFill>
              </a:rPr>
              <a:t>T</a:t>
            </a:r>
            <a:r>
              <a:rPr lang="hu-HU" altLang="hu-HU" sz="2200" b="1">
                <a:solidFill>
                  <a:srgbClr val="FF0000"/>
                </a:solidFill>
              </a:rPr>
              <a:t>(X)</a:t>
            </a:r>
            <a:r>
              <a:rPr lang="hu-HU" altLang="hu-HU" sz="2200" b="1"/>
              <a:t> olvasásokat, amelyek egyébként a T tranzakció abortálását okoznák (ugyanis X jelenlegi változatát egy T-nél későbbi tranzakció írta felül). </a:t>
            </a:r>
          </a:p>
          <a:p>
            <a:pPr>
              <a:lnSpc>
                <a:spcPct val="80000"/>
              </a:lnSpc>
            </a:pPr>
            <a:endParaRPr lang="hu-HU" altLang="hu-HU" sz="2200" b="1"/>
          </a:p>
          <a:p>
            <a:pPr>
              <a:lnSpc>
                <a:spcPct val="80000"/>
              </a:lnSpc>
            </a:pPr>
            <a:r>
              <a:rPr lang="hu-HU" altLang="hu-HU" sz="2200" b="1"/>
              <a:t>Ilyenkor T-t </a:t>
            </a:r>
            <a:r>
              <a:rPr lang="hu-HU" altLang="hu-HU" sz="2200" b="1">
                <a:solidFill>
                  <a:srgbClr val="009900"/>
                </a:solidFill>
              </a:rPr>
              <a:t>X megfelelő régebbi változatának beolvasásával</a:t>
            </a:r>
            <a:r>
              <a:rPr lang="hu-HU" altLang="hu-HU" sz="2200" b="1"/>
              <a:t> folytatjuk. </a:t>
            </a:r>
          </a:p>
          <a:p>
            <a:pPr>
              <a:lnSpc>
                <a:spcPct val="80000"/>
              </a:lnSpc>
            </a:pPr>
            <a:endParaRPr lang="hu-HU" altLang="hu-HU" sz="2200" b="1"/>
          </a:p>
          <a:p>
            <a:pPr>
              <a:lnSpc>
                <a:spcPct val="80000"/>
              </a:lnSpc>
            </a:pPr>
            <a:r>
              <a:rPr lang="hu-HU" altLang="hu-HU" sz="2200" b="1"/>
              <a:t>A módszer különösen hasznos, ha az adatbáziselemek lemezblokkok vagy lapok, ugyanis ekkor csak annyit kell a pufferkezelőnek biztosítania, hogy bizonyos blokkok a memóriában legyenek, amelyek néhány jelenleg aktív tranzakció számára hasznosak lehetnek.</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3">
            <a:extLst>
              <a:ext uri="{FF2B5EF4-FFF2-40B4-BE49-F238E27FC236}">
                <a16:creationId xmlns:a16="http://schemas.microsoft.com/office/drawing/2014/main" id="{30BE5118-9537-E2E1-1535-C4F0A035C974}"/>
              </a:ext>
            </a:extLst>
          </p:cNvPr>
          <p:cNvSpPr>
            <a:spLocks noGrp="1"/>
          </p:cNvSpPr>
          <p:nvPr>
            <p:ph type="dt" sz="half" idx="10"/>
          </p:nvPr>
        </p:nvSpPr>
        <p:spPr/>
        <p:txBody>
          <a:bodyPr/>
          <a:lstStyle/>
          <a:p>
            <a:r>
              <a:rPr lang="en-US" altLang="hu-HU"/>
              <a:t>CS 245</a:t>
            </a:r>
          </a:p>
        </p:txBody>
      </p:sp>
      <p:sp>
        <p:nvSpPr>
          <p:cNvPr id="3" name="Élőláb helye 4">
            <a:extLst>
              <a:ext uri="{FF2B5EF4-FFF2-40B4-BE49-F238E27FC236}">
                <a16:creationId xmlns:a16="http://schemas.microsoft.com/office/drawing/2014/main" id="{4F8C99FA-1022-1EE4-5B4A-8B0319DA72C2}"/>
              </a:ext>
            </a:extLst>
          </p:cNvPr>
          <p:cNvSpPr>
            <a:spLocks noGrp="1"/>
          </p:cNvSpPr>
          <p:nvPr>
            <p:ph type="ftr" sz="quarter" idx="11"/>
          </p:nvPr>
        </p:nvSpPr>
        <p:spPr/>
        <p:txBody>
          <a:bodyPr/>
          <a:lstStyle/>
          <a:p>
            <a:r>
              <a:rPr lang="en-US" altLang="hu-HU"/>
              <a:t>Notes 09</a:t>
            </a:r>
          </a:p>
        </p:txBody>
      </p:sp>
      <p:sp>
        <p:nvSpPr>
          <p:cNvPr id="4" name="Dia számának helye 5">
            <a:extLst>
              <a:ext uri="{FF2B5EF4-FFF2-40B4-BE49-F238E27FC236}">
                <a16:creationId xmlns:a16="http://schemas.microsoft.com/office/drawing/2014/main" id="{0E3B1F8B-A52A-A24D-777F-E6885461AE0D}"/>
              </a:ext>
            </a:extLst>
          </p:cNvPr>
          <p:cNvSpPr>
            <a:spLocks noGrp="1"/>
          </p:cNvSpPr>
          <p:nvPr>
            <p:ph type="sldNum" sz="quarter" idx="12"/>
          </p:nvPr>
        </p:nvSpPr>
        <p:spPr/>
        <p:txBody>
          <a:bodyPr/>
          <a:lstStyle/>
          <a:p>
            <a:fld id="{5F3DF1ED-A1D8-4605-B5CF-BB6DB5D3CAED}" type="slidenum">
              <a:rPr lang="en-US" altLang="hu-HU"/>
              <a:pPr/>
              <a:t>153</a:t>
            </a:fld>
            <a:endParaRPr lang="en-US" altLang="hu-HU"/>
          </a:p>
        </p:txBody>
      </p:sp>
      <p:sp>
        <p:nvSpPr>
          <p:cNvPr id="718850" name="Rectangle 2">
            <a:extLst>
              <a:ext uri="{FF2B5EF4-FFF2-40B4-BE49-F238E27FC236}">
                <a16:creationId xmlns:a16="http://schemas.microsoft.com/office/drawing/2014/main" id="{08FD16EB-3AD1-514C-7670-7572828A27C7}"/>
              </a:ext>
            </a:extLst>
          </p:cNvPr>
          <p:cNvSpPr>
            <a:spLocks noGrp="1" noChangeArrowheads="1"/>
          </p:cNvSpPr>
          <p:nvPr>
            <p:ph type="title"/>
          </p:nvPr>
        </p:nvSpPr>
        <p:spPr>
          <a:xfrm>
            <a:off x="588963" y="304800"/>
            <a:ext cx="7697787" cy="168275"/>
          </a:xfrm>
        </p:spPr>
        <p:txBody>
          <a:bodyPr/>
          <a:lstStyle/>
          <a:p>
            <a:r>
              <a:rPr lang="hu-HU" altLang="hu-HU" sz="2800" b="1"/>
              <a:t>Többváltozatú időbélyegzés</a:t>
            </a:r>
          </a:p>
        </p:txBody>
      </p:sp>
      <p:graphicFrame>
        <p:nvGraphicFramePr>
          <p:cNvPr id="718851" name="Object 3">
            <a:extLst>
              <a:ext uri="{FF2B5EF4-FFF2-40B4-BE49-F238E27FC236}">
                <a16:creationId xmlns:a16="http://schemas.microsoft.com/office/drawing/2014/main" id="{519DB05F-F924-2346-EE25-7FE790DE41A3}"/>
              </a:ext>
            </a:extLst>
          </p:cNvPr>
          <p:cNvGraphicFramePr>
            <a:graphicFrameLocks noChangeAspect="1"/>
          </p:cNvGraphicFramePr>
          <p:nvPr>
            <p:ph type="body" idx="1"/>
          </p:nvPr>
        </p:nvGraphicFramePr>
        <p:xfrm>
          <a:off x="366713" y="890588"/>
          <a:ext cx="8412162" cy="2754312"/>
        </p:xfrm>
        <a:graphic>
          <a:graphicData uri="http://schemas.openxmlformats.org/presentationml/2006/ole">
            <mc:AlternateContent xmlns:mc="http://schemas.openxmlformats.org/markup-compatibility/2006">
              <mc:Choice xmlns:v="urn:schemas-microsoft-com:vml" Requires="v">
                <p:oleObj name="Dokumentum" r:id="rId2" imgW="6622439" imgH="1775584" progId="Word.Document.8">
                  <p:embed/>
                </p:oleObj>
              </mc:Choice>
              <mc:Fallback>
                <p:oleObj name="Dokumentum" r:id="rId2" imgW="6622439" imgH="1775584"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890588"/>
                        <a:ext cx="8412162" cy="2754312"/>
                      </a:xfrm>
                      <a:prstGeom prst="rect">
                        <a:avLst/>
                      </a:prstGeom>
                    </p:spPr>
                  </p:pic>
                </p:oleObj>
              </mc:Fallback>
            </mc:AlternateContent>
          </a:graphicData>
        </a:graphic>
      </p:graphicFrame>
      <p:sp>
        <p:nvSpPr>
          <p:cNvPr id="718852" name="Text Box 4">
            <a:extLst>
              <a:ext uri="{FF2B5EF4-FFF2-40B4-BE49-F238E27FC236}">
                <a16:creationId xmlns:a16="http://schemas.microsoft.com/office/drawing/2014/main" id="{3BD44AD7-7036-778F-56DD-112AF4ED73AA}"/>
              </a:ext>
            </a:extLst>
          </p:cNvPr>
          <p:cNvSpPr txBox="1">
            <a:spLocks noChangeArrowheads="1"/>
          </p:cNvSpPr>
          <p:nvPr/>
        </p:nvSpPr>
        <p:spPr bwMode="auto">
          <a:xfrm>
            <a:off x="171450" y="3852863"/>
            <a:ext cx="88011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t>Ezek a tranzakciók egy </a:t>
            </a:r>
            <a:r>
              <a:rPr lang="hu-HU" altLang="hu-HU" sz="2000">
                <a:solidFill>
                  <a:srgbClr val="CC00CC"/>
                </a:solidFill>
              </a:rPr>
              <a:t>közönséges, időbélyegzőn</a:t>
            </a:r>
            <a:r>
              <a:rPr lang="hu-HU" altLang="hu-HU" sz="2000"/>
              <a:t> </a:t>
            </a:r>
            <a:r>
              <a:rPr lang="hu-HU" altLang="hu-HU" sz="2000">
                <a:solidFill>
                  <a:srgbClr val="CC00CC"/>
                </a:solidFill>
              </a:rPr>
              <a:t>alapuló ütemező</a:t>
            </a:r>
            <a:r>
              <a:rPr lang="hu-HU" altLang="hu-HU" sz="2000"/>
              <a:t> alatt működnek. Amikor T</a:t>
            </a:r>
            <a:r>
              <a:rPr lang="hu-HU" altLang="hu-HU" sz="2000" baseline="-25000"/>
              <a:t>3</a:t>
            </a:r>
            <a:r>
              <a:rPr lang="hu-HU" altLang="hu-HU" sz="2000"/>
              <a:t> megpróbálja olvasni A‑t, azt találja, hogy </a:t>
            </a:r>
            <a:r>
              <a:rPr lang="hu-HU" altLang="hu-HU" sz="2000">
                <a:solidFill>
                  <a:schemeClr val="accent2"/>
                </a:solidFill>
              </a:rPr>
              <a:t>WT(A) nagyobb, mint a saját időbélyegzője</a:t>
            </a:r>
            <a:r>
              <a:rPr lang="hu-HU" altLang="hu-HU" sz="2000"/>
              <a:t>, így </a:t>
            </a:r>
            <a:r>
              <a:rPr lang="hu-HU" altLang="hu-HU" sz="2000">
                <a:solidFill>
                  <a:srgbClr val="FF0000"/>
                </a:solidFill>
              </a:rPr>
              <a:t>abortálni</a:t>
            </a:r>
            <a:r>
              <a:rPr lang="hu-HU" altLang="hu-HU" sz="2000"/>
              <a:t> kell. Viszont megvan A-nak a T</a:t>
            </a:r>
            <a:r>
              <a:rPr lang="hu-HU" altLang="hu-HU" sz="2000" baseline="-25000"/>
              <a:t>1</a:t>
            </a:r>
            <a:r>
              <a:rPr lang="hu-HU" altLang="hu-HU" sz="2000"/>
              <a:t> által írt, és a T</a:t>
            </a:r>
            <a:r>
              <a:rPr lang="hu-HU" altLang="hu-HU" sz="2000" baseline="-25000"/>
              <a:t>2</a:t>
            </a:r>
            <a:r>
              <a:rPr lang="hu-HU" altLang="hu-HU" sz="2000"/>
              <a:t> által felülírt régi értéke, amely alkalmas lenne T</a:t>
            </a:r>
            <a:r>
              <a:rPr lang="hu-HU" altLang="hu-HU" sz="2000" baseline="-25000"/>
              <a:t>3</a:t>
            </a:r>
            <a:r>
              <a:rPr lang="hu-HU" altLang="hu-HU" sz="2000"/>
              <a:t>-nak, hogy olvassa. Ebben a változatában A-nak 150 volt az írási ideje, ami kevesebb, mint T</a:t>
            </a:r>
            <a:r>
              <a:rPr lang="hu-HU" altLang="hu-HU" sz="2000" baseline="-25000"/>
              <a:t>3</a:t>
            </a:r>
            <a:r>
              <a:rPr lang="hu-HU" altLang="hu-HU" sz="2000"/>
              <a:t> 175-ös időbélyegzője. Ha A-nak ez a régi értéke hozzáférhető lenne, T</a:t>
            </a:r>
            <a:r>
              <a:rPr lang="hu-HU" altLang="hu-HU" sz="2000" baseline="-25000"/>
              <a:t>3</a:t>
            </a:r>
            <a:r>
              <a:rPr lang="hu-HU" altLang="hu-HU" sz="2000"/>
              <a:t> engedélyt kaphatna az olvasásra, még ha ez A-nak nem is a „jelenlegi” értéke.</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3">
            <a:extLst>
              <a:ext uri="{FF2B5EF4-FFF2-40B4-BE49-F238E27FC236}">
                <a16:creationId xmlns:a16="http://schemas.microsoft.com/office/drawing/2014/main" id="{8F023945-88CF-E9D7-058D-B132E56BAF3D}"/>
              </a:ext>
            </a:extLst>
          </p:cNvPr>
          <p:cNvSpPr>
            <a:spLocks noGrp="1"/>
          </p:cNvSpPr>
          <p:nvPr>
            <p:ph type="dt" sz="half" idx="10"/>
          </p:nvPr>
        </p:nvSpPr>
        <p:spPr/>
        <p:txBody>
          <a:bodyPr/>
          <a:lstStyle/>
          <a:p>
            <a:r>
              <a:rPr lang="en-US" altLang="hu-HU"/>
              <a:t>CS 245</a:t>
            </a:r>
          </a:p>
        </p:txBody>
      </p:sp>
      <p:sp>
        <p:nvSpPr>
          <p:cNvPr id="3" name="Élőláb helye 4">
            <a:extLst>
              <a:ext uri="{FF2B5EF4-FFF2-40B4-BE49-F238E27FC236}">
                <a16:creationId xmlns:a16="http://schemas.microsoft.com/office/drawing/2014/main" id="{C6AF342F-8428-AA35-8819-23A3ECE4634C}"/>
              </a:ext>
            </a:extLst>
          </p:cNvPr>
          <p:cNvSpPr>
            <a:spLocks noGrp="1"/>
          </p:cNvSpPr>
          <p:nvPr>
            <p:ph type="ftr" sz="quarter" idx="11"/>
          </p:nvPr>
        </p:nvSpPr>
        <p:spPr/>
        <p:txBody>
          <a:bodyPr/>
          <a:lstStyle/>
          <a:p>
            <a:r>
              <a:rPr lang="en-US" altLang="hu-HU"/>
              <a:t>Notes 09</a:t>
            </a:r>
          </a:p>
        </p:txBody>
      </p:sp>
      <p:sp>
        <p:nvSpPr>
          <p:cNvPr id="4" name="Dia számának helye 5">
            <a:extLst>
              <a:ext uri="{FF2B5EF4-FFF2-40B4-BE49-F238E27FC236}">
                <a16:creationId xmlns:a16="http://schemas.microsoft.com/office/drawing/2014/main" id="{F9671DB7-13B3-5339-6A50-589F13649FD8}"/>
              </a:ext>
            </a:extLst>
          </p:cNvPr>
          <p:cNvSpPr>
            <a:spLocks noGrp="1"/>
          </p:cNvSpPr>
          <p:nvPr>
            <p:ph type="sldNum" sz="quarter" idx="12"/>
          </p:nvPr>
        </p:nvSpPr>
        <p:spPr/>
        <p:txBody>
          <a:bodyPr/>
          <a:lstStyle/>
          <a:p>
            <a:fld id="{7B3CCC8F-9902-43F0-B7EB-48C628539C11}" type="slidenum">
              <a:rPr lang="en-US" altLang="hu-HU"/>
              <a:pPr/>
              <a:t>154</a:t>
            </a:fld>
            <a:endParaRPr lang="en-US" altLang="hu-HU"/>
          </a:p>
        </p:txBody>
      </p:sp>
      <p:sp>
        <p:nvSpPr>
          <p:cNvPr id="719874" name="Rectangle 2">
            <a:extLst>
              <a:ext uri="{FF2B5EF4-FFF2-40B4-BE49-F238E27FC236}">
                <a16:creationId xmlns:a16="http://schemas.microsoft.com/office/drawing/2014/main" id="{E75B6BBB-8128-DF2B-5333-F1F60F0836BB}"/>
              </a:ext>
            </a:extLst>
          </p:cNvPr>
          <p:cNvSpPr>
            <a:spLocks noGrp="1" noChangeArrowheads="1"/>
          </p:cNvSpPr>
          <p:nvPr>
            <p:ph type="title"/>
          </p:nvPr>
        </p:nvSpPr>
        <p:spPr>
          <a:xfrm>
            <a:off x="588963" y="304800"/>
            <a:ext cx="7697787" cy="168275"/>
          </a:xfrm>
        </p:spPr>
        <p:txBody>
          <a:bodyPr/>
          <a:lstStyle/>
          <a:p>
            <a:r>
              <a:rPr lang="hu-HU" altLang="hu-HU" sz="2800" b="1"/>
              <a:t>Többváltozatú időbélyegzés</a:t>
            </a:r>
          </a:p>
        </p:txBody>
      </p:sp>
      <p:sp>
        <p:nvSpPr>
          <p:cNvPr id="719876" name="Text Box 4">
            <a:extLst>
              <a:ext uri="{FF2B5EF4-FFF2-40B4-BE49-F238E27FC236}">
                <a16:creationId xmlns:a16="http://schemas.microsoft.com/office/drawing/2014/main" id="{E6AE2364-A106-ADA0-5222-07B8E0735ACE}"/>
              </a:ext>
            </a:extLst>
          </p:cNvPr>
          <p:cNvSpPr txBox="1">
            <a:spLocks noChangeArrowheads="1"/>
          </p:cNvSpPr>
          <p:nvPr/>
        </p:nvSpPr>
        <p:spPr bwMode="auto">
          <a:xfrm>
            <a:off x="171450" y="2316163"/>
            <a:ext cx="8801100" cy="435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800"/>
              <a:t>A-nak </a:t>
            </a:r>
            <a:r>
              <a:rPr lang="hu-HU" altLang="hu-HU" sz="1800">
                <a:solidFill>
                  <a:srgbClr val="FF0000"/>
                </a:solidFill>
              </a:rPr>
              <a:t>három változata létezik</a:t>
            </a:r>
            <a:r>
              <a:rPr lang="hu-HU" altLang="hu-HU" sz="1800"/>
              <a:t>: A</a:t>
            </a:r>
            <a:r>
              <a:rPr lang="hu-HU" altLang="hu-HU" sz="1800" baseline="-25000"/>
              <a:t>0</a:t>
            </a:r>
            <a:r>
              <a:rPr lang="hu-HU" altLang="hu-HU" sz="1800"/>
              <a:t>, amelyik a tranzakciók elindítása előtt létezik, A</a:t>
            </a:r>
            <a:r>
              <a:rPr lang="hu-HU" altLang="hu-HU" sz="1800" baseline="-25000"/>
              <a:t>150</a:t>
            </a:r>
            <a:r>
              <a:rPr lang="hu-HU" altLang="hu-HU" sz="1800"/>
              <a:t>, amelyet T</a:t>
            </a:r>
            <a:r>
              <a:rPr lang="hu-HU" altLang="hu-HU" sz="1800" baseline="-25000"/>
              <a:t>1</a:t>
            </a:r>
            <a:r>
              <a:rPr lang="hu-HU" altLang="hu-HU" sz="1800"/>
              <a:t> írt, és A</a:t>
            </a:r>
            <a:r>
              <a:rPr lang="hu-HU" altLang="hu-HU" sz="1800" baseline="-25000"/>
              <a:t>200</a:t>
            </a:r>
            <a:r>
              <a:rPr lang="hu-HU" altLang="hu-HU" sz="1800"/>
              <a:t>, amelyet T</a:t>
            </a:r>
            <a:r>
              <a:rPr lang="hu-HU" altLang="hu-HU" sz="1800" baseline="-25000"/>
              <a:t>2</a:t>
            </a:r>
            <a:r>
              <a:rPr lang="hu-HU" altLang="hu-HU" sz="1800"/>
              <a:t> írt. Az ábra mutatja azt az eseménysorozatot, amikor az egyes változatokat létrehozzuk, illetve beolvassuk. </a:t>
            </a:r>
            <a:r>
              <a:rPr lang="hu-HU" altLang="hu-HU" sz="1800">
                <a:solidFill>
                  <a:srgbClr val="CC00CC"/>
                </a:solidFill>
              </a:rPr>
              <a:t>T</a:t>
            </a:r>
            <a:r>
              <a:rPr lang="hu-HU" altLang="hu-HU" sz="1800" baseline="-25000">
                <a:solidFill>
                  <a:srgbClr val="CC00CC"/>
                </a:solidFill>
              </a:rPr>
              <a:t>3</a:t>
            </a:r>
            <a:r>
              <a:rPr lang="hu-HU" altLang="hu-HU" sz="1800">
                <a:solidFill>
                  <a:srgbClr val="CC00CC"/>
                </a:solidFill>
              </a:rPr>
              <a:t>-at most nem kell abortálni</a:t>
            </a:r>
            <a:r>
              <a:rPr lang="hu-HU" altLang="hu-HU" sz="1800"/>
              <a:t>, ugyanis </a:t>
            </a:r>
            <a:r>
              <a:rPr lang="hu-HU" altLang="hu-HU" sz="1800">
                <a:solidFill>
                  <a:srgbClr val="FF0000"/>
                </a:solidFill>
              </a:rPr>
              <a:t>be tudja olvasni A-nak egy korábbi változatát.</a:t>
            </a:r>
          </a:p>
          <a:p>
            <a:pPr algn="l">
              <a:buFontTx/>
              <a:buChar char="•"/>
            </a:pPr>
            <a:r>
              <a:rPr lang="hu-HU" altLang="hu-HU" sz="1800"/>
              <a:t>   A többváltozatú időbélyegzés tehát </a:t>
            </a:r>
            <a:r>
              <a:rPr lang="hu-HU" altLang="hu-HU" sz="1800">
                <a:solidFill>
                  <a:srgbClr val="009900"/>
                </a:solidFill>
              </a:rPr>
              <a:t>kiküszöböli a túl késői olvasásokat</a:t>
            </a:r>
            <a:r>
              <a:rPr lang="hu-HU" altLang="hu-HU" sz="1800"/>
              <a:t>. </a:t>
            </a:r>
          </a:p>
          <a:p>
            <a:pPr algn="l">
              <a:buFontTx/>
              <a:buChar char="•"/>
            </a:pPr>
            <a:r>
              <a:rPr lang="hu-HU" altLang="hu-HU" sz="1800"/>
              <a:t>   </a:t>
            </a:r>
            <a:r>
              <a:rPr lang="hu-HU" altLang="hu-HU" sz="1800">
                <a:solidFill>
                  <a:srgbClr val="FF0000"/>
                </a:solidFill>
              </a:rPr>
              <a:t>Piszkos olvasás most is előfordulhat</a:t>
            </a:r>
            <a:r>
              <a:rPr lang="hu-HU" altLang="hu-HU" sz="1800"/>
              <a:t>, de most nem csak a tranzakció késleltetésével tehetünk ellene, hanem azzal is, hogy olvasáskor megkeressük az adatbáziselem utolsó (az olvasás idejénél nem későbbi) </a:t>
            </a:r>
            <a:r>
              <a:rPr lang="hu-HU" altLang="hu-HU" sz="1800" i="1"/>
              <a:t>véglegesített</a:t>
            </a:r>
            <a:r>
              <a:rPr lang="hu-HU" altLang="hu-HU" sz="1800"/>
              <a:t> változatát. Így sosem olvasunk piszkos adatot, és nem kell késleltetnünk egy tranzakciót sem. </a:t>
            </a:r>
          </a:p>
          <a:p>
            <a:pPr algn="l">
              <a:buFontTx/>
              <a:buChar char="•"/>
            </a:pPr>
            <a:r>
              <a:rPr lang="hu-HU" altLang="hu-HU" sz="1800"/>
              <a:t>   A </a:t>
            </a:r>
            <a:r>
              <a:rPr lang="hu-HU" altLang="hu-HU" sz="1800">
                <a:solidFill>
                  <a:schemeClr val="accent2"/>
                </a:solidFill>
              </a:rPr>
              <a:t>Thomas-féle írási szabály</a:t>
            </a:r>
            <a:r>
              <a:rPr lang="hu-HU" altLang="hu-HU" sz="1800"/>
              <a:t> pedig </a:t>
            </a:r>
            <a:r>
              <a:rPr lang="hu-HU" altLang="hu-HU" sz="1800">
                <a:solidFill>
                  <a:srgbClr val="FF0000"/>
                </a:solidFill>
              </a:rPr>
              <a:t>nem alkalmazható</a:t>
            </a:r>
            <a:r>
              <a:rPr lang="hu-HU" altLang="hu-HU" sz="1800"/>
              <a:t> többváltozatú időbélyegzés esetén, még akkor is létrehozzuk az adatbáziselem „új” változatát, ha az régebbi, mint a legújabb változat.</a:t>
            </a:r>
          </a:p>
        </p:txBody>
      </p:sp>
      <p:graphicFrame>
        <p:nvGraphicFramePr>
          <p:cNvPr id="719878" name="Object 6">
            <a:extLst>
              <a:ext uri="{FF2B5EF4-FFF2-40B4-BE49-F238E27FC236}">
                <a16:creationId xmlns:a16="http://schemas.microsoft.com/office/drawing/2014/main" id="{34E6A8F7-089C-5E5A-AE22-4F899421A862}"/>
              </a:ext>
            </a:extLst>
          </p:cNvPr>
          <p:cNvGraphicFramePr>
            <a:graphicFrameLocks noChangeAspect="1"/>
          </p:cNvGraphicFramePr>
          <p:nvPr/>
        </p:nvGraphicFramePr>
        <p:xfrm>
          <a:off x="487363" y="622300"/>
          <a:ext cx="8339137" cy="1816100"/>
        </p:xfrm>
        <a:graphic>
          <a:graphicData uri="http://schemas.openxmlformats.org/presentationml/2006/ole">
            <mc:AlternateContent xmlns:mc="http://schemas.openxmlformats.org/markup-compatibility/2006">
              <mc:Choice xmlns:v="urn:schemas-microsoft-com:vml" Requires="v">
                <p:oleObj name="Dokumentum" r:id="rId2" imgW="6397298" imgH="1396130" progId="Word.Document.8">
                  <p:embed/>
                </p:oleObj>
              </mc:Choice>
              <mc:Fallback>
                <p:oleObj name="Dokumentum" r:id="rId2" imgW="6397298" imgH="1396130" progId="Word.Document.8">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622300"/>
                        <a:ext cx="8339137"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3">
            <a:extLst>
              <a:ext uri="{FF2B5EF4-FFF2-40B4-BE49-F238E27FC236}">
                <a16:creationId xmlns:a16="http://schemas.microsoft.com/office/drawing/2014/main" id="{D42B0D99-332D-4270-15F5-E93475990669}"/>
              </a:ext>
            </a:extLst>
          </p:cNvPr>
          <p:cNvSpPr>
            <a:spLocks noGrp="1"/>
          </p:cNvSpPr>
          <p:nvPr>
            <p:ph type="dt" sz="half" idx="10"/>
          </p:nvPr>
        </p:nvSpPr>
        <p:spPr/>
        <p:txBody>
          <a:bodyPr/>
          <a:lstStyle/>
          <a:p>
            <a:r>
              <a:rPr lang="en-US" altLang="hu-HU"/>
              <a:t>CS 245</a:t>
            </a:r>
          </a:p>
        </p:txBody>
      </p:sp>
      <p:sp>
        <p:nvSpPr>
          <p:cNvPr id="3" name="Élőláb helye 4">
            <a:extLst>
              <a:ext uri="{FF2B5EF4-FFF2-40B4-BE49-F238E27FC236}">
                <a16:creationId xmlns:a16="http://schemas.microsoft.com/office/drawing/2014/main" id="{A103CA23-7677-66CB-41B5-94548A9F6431}"/>
              </a:ext>
            </a:extLst>
          </p:cNvPr>
          <p:cNvSpPr>
            <a:spLocks noGrp="1"/>
          </p:cNvSpPr>
          <p:nvPr>
            <p:ph type="ftr" sz="quarter" idx="11"/>
          </p:nvPr>
        </p:nvSpPr>
        <p:spPr/>
        <p:txBody>
          <a:bodyPr/>
          <a:lstStyle/>
          <a:p>
            <a:r>
              <a:rPr lang="en-US" altLang="hu-HU"/>
              <a:t>Notes 09</a:t>
            </a:r>
          </a:p>
        </p:txBody>
      </p:sp>
      <p:sp>
        <p:nvSpPr>
          <p:cNvPr id="4" name="Dia számának helye 5">
            <a:extLst>
              <a:ext uri="{FF2B5EF4-FFF2-40B4-BE49-F238E27FC236}">
                <a16:creationId xmlns:a16="http://schemas.microsoft.com/office/drawing/2014/main" id="{F6A4157F-0D15-BA8F-3C61-9B8F262D901A}"/>
              </a:ext>
            </a:extLst>
          </p:cNvPr>
          <p:cNvSpPr>
            <a:spLocks noGrp="1"/>
          </p:cNvSpPr>
          <p:nvPr>
            <p:ph type="sldNum" sz="quarter" idx="12"/>
          </p:nvPr>
        </p:nvSpPr>
        <p:spPr/>
        <p:txBody>
          <a:bodyPr/>
          <a:lstStyle/>
          <a:p>
            <a:fld id="{62CAC5EA-6FB0-48C9-B6D2-E0E00E563432}" type="slidenum">
              <a:rPr lang="en-US" altLang="hu-HU"/>
              <a:pPr/>
              <a:t>155</a:t>
            </a:fld>
            <a:endParaRPr lang="en-US" altLang="hu-HU"/>
          </a:p>
        </p:txBody>
      </p:sp>
      <p:sp>
        <p:nvSpPr>
          <p:cNvPr id="720899" name="Rectangle 3">
            <a:extLst>
              <a:ext uri="{FF2B5EF4-FFF2-40B4-BE49-F238E27FC236}">
                <a16:creationId xmlns:a16="http://schemas.microsoft.com/office/drawing/2014/main" id="{2B3EB9D0-06E3-69F4-5F07-85F828F5C22F}"/>
              </a:ext>
            </a:extLst>
          </p:cNvPr>
          <p:cNvSpPr>
            <a:spLocks noGrp="1" noChangeArrowheads="1"/>
          </p:cNvSpPr>
          <p:nvPr>
            <p:ph type="body" idx="1"/>
          </p:nvPr>
        </p:nvSpPr>
        <p:spPr>
          <a:xfrm>
            <a:off x="685800" y="981075"/>
            <a:ext cx="7772400" cy="5114925"/>
          </a:xfrm>
        </p:spPr>
        <p:txBody>
          <a:bodyPr/>
          <a:lstStyle/>
          <a:p>
            <a:pPr marL="609600" indent="-609600">
              <a:lnSpc>
                <a:spcPct val="80000"/>
              </a:lnSpc>
            </a:pPr>
            <a:r>
              <a:rPr lang="hu-HU" altLang="hu-HU" sz="2000" b="1"/>
              <a:t>A többváltozatú időbélyegzést használó ütemező az alábbiakban különbözik a közönséges időbélyegzéses leírt ütemezőtől:</a:t>
            </a:r>
          </a:p>
          <a:p>
            <a:pPr marL="609600" indent="-609600">
              <a:lnSpc>
                <a:spcPct val="80000"/>
              </a:lnSpc>
            </a:pPr>
            <a:endParaRPr lang="hu-HU" altLang="hu-HU" sz="2000" b="1"/>
          </a:p>
          <a:p>
            <a:pPr marL="609600" indent="-609600">
              <a:lnSpc>
                <a:spcPct val="80000"/>
              </a:lnSpc>
              <a:buFontTx/>
              <a:buAutoNum type="arabicPeriod"/>
            </a:pPr>
            <a:r>
              <a:rPr lang="hu-HU" altLang="hu-HU" sz="2000" b="1"/>
              <a:t>Amikor egy új </a:t>
            </a:r>
            <a:r>
              <a:rPr lang="hu-HU" altLang="hu-HU" sz="2000" b="1">
                <a:solidFill>
                  <a:schemeClr val="accent2"/>
                </a:solidFill>
              </a:rPr>
              <a:t>w</a:t>
            </a:r>
            <a:r>
              <a:rPr lang="hu-HU" altLang="hu-HU" sz="2000" b="1" baseline="-25000">
                <a:solidFill>
                  <a:schemeClr val="accent2"/>
                </a:solidFill>
              </a:rPr>
              <a:t>T</a:t>
            </a:r>
            <a:r>
              <a:rPr lang="hu-HU" altLang="hu-HU" sz="2000" b="1">
                <a:solidFill>
                  <a:schemeClr val="accent2"/>
                </a:solidFill>
              </a:rPr>
              <a:t>(X) írás</a:t>
            </a:r>
            <a:r>
              <a:rPr lang="hu-HU" altLang="hu-HU" sz="2000" b="1"/>
              <a:t> fordul elő, ha ez jogszerű, akkor az </a:t>
            </a:r>
            <a:r>
              <a:rPr lang="hu-HU" altLang="hu-HU" sz="2000" b="1">
                <a:solidFill>
                  <a:srgbClr val="FF0000"/>
                </a:solidFill>
              </a:rPr>
              <a:t>X adatbáziselemnek egy új változatát hozzuk létre</a:t>
            </a:r>
            <a:r>
              <a:rPr lang="hu-HU" altLang="hu-HU" sz="2000" b="1"/>
              <a:t>, amelynek az írási ideje TS(T), és X</a:t>
            </a:r>
            <a:r>
              <a:rPr lang="hu-HU" altLang="hu-HU" sz="2000" b="1" baseline="-25000"/>
              <a:t>t</a:t>
            </a:r>
            <a:r>
              <a:rPr lang="hu-HU" altLang="hu-HU" sz="2000" b="1"/>
              <a:t>-vel fogunk rá hivatkozni, ahol t = TS(T).</a:t>
            </a:r>
          </a:p>
          <a:p>
            <a:pPr marL="609600" indent="-609600">
              <a:lnSpc>
                <a:spcPct val="80000"/>
              </a:lnSpc>
              <a:buFontTx/>
              <a:buAutoNum type="arabicPeriod"/>
            </a:pPr>
            <a:endParaRPr lang="hu-HU" altLang="hu-HU" sz="2000" b="1"/>
          </a:p>
          <a:p>
            <a:pPr marL="609600" indent="-609600">
              <a:lnSpc>
                <a:spcPct val="80000"/>
              </a:lnSpc>
              <a:buFontTx/>
              <a:buAutoNum type="arabicPeriod"/>
            </a:pPr>
            <a:r>
              <a:rPr lang="hu-HU" altLang="hu-HU" sz="2000" b="1"/>
              <a:t>Amikor egy </a:t>
            </a:r>
            <a:r>
              <a:rPr lang="hu-HU" altLang="hu-HU" sz="2000" b="1">
                <a:solidFill>
                  <a:schemeClr val="accent2"/>
                </a:solidFill>
              </a:rPr>
              <a:t>r</a:t>
            </a:r>
            <a:r>
              <a:rPr lang="hu-HU" altLang="hu-HU" sz="2000" b="1" baseline="-25000">
                <a:solidFill>
                  <a:schemeClr val="accent2"/>
                </a:solidFill>
              </a:rPr>
              <a:t>T</a:t>
            </a:r>
            <a:r>
              <a:rPr lang="hu-HU" altLang="hu-HU" sz="2000" b="1">
                <a:solidFill>
                  <a:schemeClr val="accent2"/>
                </a:solidFill>
              </a:rPr>
              <a:t>(X) olvasás</a:t>
            </a:r>
            <a:r>
              <a:rPr lang="hu-HU" altLang="hu-HU" sz="2000" b="1"/>
              <a:t> fordul elő, az ütemező megkeresi X-nek azt az X</a:t>
            </a:r>
            <a:r>
              <a:rPr lang="hu-HU" altLang="hu-HU" sz="2000" b="1" baseline="-25000"/>
              <a:t>t</a:t>
            </a:r>
            <a:r>
              <a:rPr lang="hu-HU" altLang="hu-HU" sz="2000" b="1"/>
              <a:t> változatát, amelyre t </a:t>
            </a:r>
            <a:r>
              <a:rPr lang="hu-HU" altLang="hu-HU" sz="2000" b="1">
                <a:sym typeface="Symbol" panose="05050102010706020507" pitchFamily="18" charset="2"/>
              </a:rPr>
              <a:t></a:t>
            </a:r>
            <a:r>
              <a:rPr lang="hu-HU" altLang="hu-HU" sz="2000" b="1"/>
              <a:t> TS(T), de nincs más X</a:t>
            </a:r>
            <a:r>
              <a:rPr lang="hu-HU" altLang="hu-HU" sz="2000" b="1" baseline="-25000"/>
              <a:t>t</a:t>
            </a:r>
            <a:r>
              <a:rPr lang="hu-HU" altLang="hu-HU" sz="2000" b="1"/>
              <a:t>’ változata, amelyre t &lt; t’ </a:t>
            </a:r>
            <a:r>
              <a:rPr lang="hu-HU" altLang="hu-HU" sz="2000" b="1">
                <a:sym typeface="Symbol" panose="05050102010706020507" pitchFamily="18" charset="2"/>
              </a:rPr>
              <a:t></a:t>
            </a:r>
            <a:r>
              <a:rPr lang="hu-HU" altLang="hu-HU" sz="2000" b="1"/>
              <a:t> TS(T) lenne. Vagyis </a:t>
            </a:r>
            <a:r>
              <a:rPr lang="hu-HU" altLang="hu-HU" sz="2000" b="1">
                <a:solidFill>
                  <a:srgbClr val="FF0000"/>
                </a:solidFill>
              </a:rPr>
              <a:t>X-nek azt a változatát olvassa be T, amelyet T elméleti végrehajtása előtt közvetlenül írtak.</a:t>
            </a:r>
          </a:p>
          <a:p>
            <a:pPr marL="609600" indent="-609600">
              <a:lnSpc>
                <a:spcPct val="80000"/>
              </a:lnSpc>
              <a:buFontTx/>
              <a:buAutoNum type="arabicPeriod"/>
            </a:pPr>
            <a:endParaRPr lang="hu-HU" altLang="hu-HU" sz="2000" b="1">
              <a:solidFill>
                <a:srgbClr val="FF0000"/>
              </a:solidFill>
            </a:endParaRPr>
          </a:p>
          <a:p>
            <a:pPr marL="609600" indent="-609600">
              <a:lnSpc>
                <a:spcPct val="80000"/>
              </a:lnSpc>
              <a:buFontTx/>
              <a:buAutoNum type="arabicPeriod"/>
            </a:pPr>
            <a:r>
              <a:rPr lang="hu-HU" altLang="hu-HU" sz="2000" b="1"/>
              <a:t>Az </a:t>
            </a:r>
            <a:r>
              <a:rPr lang="hu-HU" altLang="hu-HU" sz="2000" b="1">
                <a:solidFill>
                  <a:srgbClr val="009900"/>
                </a:solidFill>
              </a:rPr>
              <a:t>írási időket egy elem változataihoz rendeljük</a:t>
            </a:r>
            <a:r>
              <a:rPr lang="hu-HU" altLang="hu-HU" sz="2000" b="1"/>
              <a:t>, és </a:t>
            </a:r>
            <a:r>
              <a:rPr lang="hu-HU" altLang="hu-HU" sz="2000" b="1">
                <a:solidFill>
                  <a:srgbClr val="CC00CC"/>
                </a:solidFill>
              </a:rPr>
              <a:t>soha nem változtatjuk meg.</a:t>
            </a:r>
          </a:p>
        </p:txBody>
      </p:sp>
      <p:sp>
        <p:nvSpPr>
          <p:cNvPr id="720900" name="Rectangle 4">
            <a:extLst>
              <a:ext uri="{FF2B5EF4-FFF2-40B4-BE49-F238E27FC236}">
                <a16:creationId xmlns:a16="http://schemas.microsoft.com/office/drawing/2014/main" id="{C50AFB24-7BFB-AECE-38FF-0D383CB3CC74}"/>
              </a:ext>
            </a:extLst>
          </p:cNvPr>
          <p:cNvSpPr>
            <a:spLocks noGrp="1" noChangeArrowheads="1"/>
          </p:cNvSpPr>
          <p:nvPr>
            <p:ph type="title"/>
          </p:nvPr>
        </p:nvSpPr>
        <p:spPr>
          <a:xfrm>
            <a:off x="649288" y="206375"/>
            <a:ext cx="7772400" cy="288925"/>
          </a:xfrm>
          <a:noFill/>
          <a:ln/>
        </p:spPr>
        <p:txBody>
          <a:bodyPr/>
          <a:lstStyle/>
          <a:p>
            <a:r>
              <a:rPr lang="hu-HU" altLang="hu-HU" sz="3600" b="1"/>
              <a:t>Többváltozatú időbélyegzés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3">
            <a:extLst>
              <a:ext uri="{FF2B5EF4-FFF2-40B4-BE49-F238E27FC236}">
                <a16:creationId xmlns:a16="http://schemas.microsoft.com/office/drawing/2014/main" id="{55A18D95-8F4D-F74F-6B3C-F8E98E8E9EA3}"/>
              </a:ext>
            </a:extLst>
          </p:cNvPr>
          <p:cNvSpPr>
            <a:spLocks noGrp="1"/>
          </p:cNvSpPr>
          <p:nvPr>
            <p:ph type="dt" sz="half" idx="10"/>
          </p:nvPr>
        </p:nvSpPr>
        <p:spPr/>
        <p:txBody>
          <a:bodyPr/>
          <a:lstStyle/>
          <a:p>
            <a:r>
              <a:rPr lang="en-US" altLang="hu-HU"/>
              <a:t>CS 245</a:t>
            </a:r>
          </a:p>
        </p:txBody>
      </p:sp>
      <p:sp>
        <p:nvSpPr>
          <p:cNvPr id="3" name="Élőláb helye 4">
            <a:extLst>
              <a:ext uri="{FF2B5EF4-FFF2-40B4-BE49-F238E27FC236}">
                <a16:creationId xmlns:a16="http://schemas.microsoft.com/office/drawing/2014/main" id="{CE2870EC-B93C-26E8-B400-A0C328D07B07}"/>
              </a:ext>
            </a:extLst>
          </p:cNvPr>
          <p:cNvSpPr>
            <a:spLocks noGrp="1"/>
          </p:cNvSpPr>
          <p:nvPr>
            <p:ph type="ftr" sz="quarter" idx="11"/>
          </p:nvPr>
        </p:nvSpPr>
        <p:spPr/>
        <p:txBody>
          <a:bodyPr/>
          <a:lstStyle/>
          <a:p>
            <a:r>
              <a:rPr lang="en-US" altLang="hu-HU"/>
              <a:t>Notes 09</a:t>
            </a:r>
          </a:p>
        </p:txBody>
      </p:sp>
      <p:sp>
        <p:nvSpPr>
          <p:cNvPr id="4" name="Dia számának helye 5">
            <a:extLst>
              <a:ext uri="{FF2B5EF4-FFF2-40B4-BE49-F238E27FC236}">
                <a16:creationId xmlns:a16="http://schemas.microsoft.com/office/drawing/2014/main" id="{528AC279-D34F-F211-0738-207BF9848CE8}"/>
              </a:ext>
            </a:extLst>
          </p:cNvPr>
          <p:cNvSpPr>
            <a:spLocks noGrp="1"/>
          </p:cNvSpPr>
          <p:nvPr>
            <p:ph type="sldNum" sz="quarter" idx="12"/>
          </p:nvPr>
        </p:nvSpPr>
        <p:spPr/>
        <p:txBody>
          <a:bodyPr/>
          <a:lstStyle/>
          <a:p>
            <a:fld id="{9CCEE550-FDE3-4D00-A7F2-C97B9056CEEF}" type="slidenum">
              <a:rPr lang="en-US" altLang="hu-HU"/>
              <a:pPr/>
              <a:t>156</a:t>
            </a:fld>
            <a:endParaRPr lang="en-US" altLang="hu-HU"/>
          </a:p>
        </p:txBody>
      </p:sp>
      <p:sp>
        <p:nvSpPr>
          <p:cNvPr id="721922" name="Rectangle 2">
            <a:extLst>
              <a:ext uri="{FF2B5EF4-FFF2-40B4-BE49-F238E27FC236}">
                <a16:creationId xmlns:a16="http://schemas.microsoft.com/office/drawing/2014/main" id="{87D1A2BE-3431-39A1-9BC8-C51115C4CD06}"/>
              </a:ext>
            </a:extLst>
          </p:cNvPr>
          <p:cNvSpPr>
            <a:spLocks noGrp="1" noChangeArrowheads="1"/>
          </p:cNvSpPr>
          <p:nvPr>
            <p:ph type="body" idx="1"/>
          </p:nvPr>
        </p:nvSpPr>
        <p:spPr>
          <a:xfrm>
            <a:off x="185738" y="688975"/>
            <a:ext cx="8775700" cy="1798638"/>
          </a:xfrm>
        </p:spPr>
        <p:txBody>
          <a:bodyPr/>
          <a:lstStyle/>
          <a:p>
            <a:pPr marL="609600" indent="-609600">
              <a:lnSpc>
                <a:spcPct val="80000"/>
              </a:lnSpc>
              <a:buFontTx/>
              <a:buNone/>
            </a:pPr>
            <a:r>
              <a:rPr lang="hu-HU" altLang="hu-HU" sz="1800" b="1"/>
              <a:t>4.	Az </a:t>
            </a:r>
            <a:r>
              <a:rPr lang="hu-HU" altLang="hu-HU" sz="1800" b="1">
                <a:solidFill>
                  <a:srgbClr val="FF0000"/>
                </a:solidFill>
              </a:rPr>
              <a:t>olvasási időket</a:t>
            </a:r>
            <a:r>
              <a:rPr lang="hu-HU" altLang="hu-HU" sz="1800" b="1"/>
              <a:t> szintén rendelhetjük a változatokhoz. Arra használjuk őket, hogy ne kelljen visszautasítanunk bizonyos írásokat, mégpedig azokat, amelyek ideje nagyobb vagy egyenlő, mint az őt időben közvetlenül megelőző változat olvasási ideje. Ha csak az utolsó változat olvasási idejét tartanánk nyilván, akkor az ilyen írásokat el kellene utasítanunk. A problémát a következő ábra szemlélteti:</a:t>
            </a:r>
          </a:p>
        </p:txBody>
      </p:sp>
      <p:sp>
        <p:nvSpPr>
          <p:cNvPr id="721923" name="Rectangle 3">
            <a:extLst>
              <a:ext uri="{FF2B5EF4-FFF2-40B4-BE49-F238E27FC236}">
                <a16:creationId xmlns:a16="http://schemas.microsoft.com/office/drawing/2014/main" id="{1A782CCC-F698-DB94-2FC8-A1E5022D1CAE}"/>
              </a:ext>
            </a:extLst>
          </p:cNvPr>
          <p:cNvSpPr>
            <a:spLocks noGrp="1" noChangeArrowheads="1"/>
          </p:cNvSpPr>
          <p:nvPr>
            <p:ph type="title"/>
          </p:nvPr>
        </p:nvSpPr>
        <p:spPr>
          <a:xfrm>
            <a:off x="649288" y="206375"/>
            <a:ext cx="7772400" cy="288925"/>
          </a:xfrm>
          <a:noFill/>
          <a:ln/>
        </p:spPr>
        <p:txBody>
          <a:bodyPr/>
          <a:lstStyle/>
          <a:p>
            <a:r>
              <a:rPr lang="hu-HU" altLang="hu-HU" sz="3600" b="1"/>
              <a:t>Többváltozatú időbélyegzés</a:t>
            </a:r>
          </a:p>
        </p:txBody>
      </p:sp>
      <p:graphicFrame>
        <p:nvGraphicFramePr>
          <p:cNvPr id="721924" name="Object 4">
            <a:extLst>
              <a:ext uri="{FF2B5EF4-FFF2-40B4-BE49-F238E27FC236}">
                <a16:creationId xmlns:a16="http://schemas.microsoft.com/office/drawing/2014/main" id="{35F17A1C-AF1C-35DC-B589-32CB95F0C661}"/>
              </a:ext>
            </a:extLst>
          </p:cNvPr>
          <p:cNvGraphicFramePr>
            <a:graphicFrameLocks noChangeAspect="1"/>
          </p:cNvGraphicFramePr>
          <p:nvPr/>
        </p:nvGraphicFramePr>
        <p:xfrm>
          <a:off x="2400300" y="2328863"/>
          <a:ext cx="4722813" cy="1801812"/>
        </p:xfrm>
        <a:graphic>
          <a:graphicData uri="http://schemas.openxmlformats.org/presentationml/2006/ole">
            <mc:AlternateContent xmlns:mc="http://schemas.openxmlformats.org/markup-compatibility/2006">
              <mc:Choice xmlns:v="urn:schemas-microsoft-com:vml" Requires="v">
                <p:oleObj name="Kép" r:id="rId2" imgW="2857680" imgH="1496160" progId="Word.Picture.8">
                  <p:embed/>
                </p:oleObj>
              </mc:Choice>
              <mc:Fallback>
                <p:oleObj name="Kép" r:id="rId2" imgW="2857680" imgH="1496160"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2328863"/>
                        <a:ext cx="4722813" cy="180181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1925" name="Text Box 5">
            <a:extLst>
              <a:ext uri="{FF2B5EF4-FFF2-40B4-BE49-F238E27FC236}">
                <a16:creationId xmlns:a16="http://schemas.microsoft.com/office/drawing/2014/main" id="{01E68B65-22DE-1B0B-5C2A-36985ECF2B3F}"/>
              </a:ext>
            </a:extLst>
          </p:cNvPr>
          <p:cNvSpPr txBox="1">
            <a:spLocks noChangeArrowheads="1"/>
          </p:cNvSpPr>
          <p:nvPr/>
        </p:nvSpPr>
        <p:spPr bwMode="auto">
          <a:xfrm>
            <a:off x="427038" y="4271963"/>
            <a:ext cx="83883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800"/>
              <a:t>X változatai X</a:t>
            </a:r>
            <a:r>
              <a:rPr lang="hu-HU" altLang="hu-HU" sz="1800" baseline="-25000"/>
              <a:t>50</a:t>
            </a:r>
            <a:r>
              <a:rPr lang="hu-HU" altLang="hu-HU" sz="1800"/>
              <a:t> és X</a:t>
            </a:r>
            <a:r>
              <a:rPr lang="hu-HU" altLang="hu-HU" sz="1800" baseline="-25000"/>
              <a:t>100</a:t>
            </a:r>
            <a:r>
              <a:rPr lang="hu-HU" altLang="hu-HU" sz="1800"/>
              <a:t>. X</a:t>
            </a:r>
            <a:r>
              <a:rPr lang="hu-HU" altLang="hu-HU" sz="1800" baseline="-25000"/>
              <a:t>50</a:t>
            </a:r>
            <a:r>
              <a:rPr lang="hu-HU" altLang="hu-HU" sz="1800"/>
              <a:t> a 60-as időpontban olvasásra került, és megjelent a 70-es időbélyegzőjű T tranzakció általi új írás. Ez az írás jogszerű, mert RT</a:t>
            </a:r>
            <a:r>
              <a:rPr lang="hu-HU" altLang="hu-HU" sz="1800" baseline="-25000"/>
              <a:t>50</a:t>
            </a:r>
            <a:r>
              <a:rPr lang="hu-HU" altLang="hu-HU" sz="1800"/>
              <a:t> </a:t>
            </a:r>
            <a:r>
              <a:rPr lang="hu-HU" altLang="hu-HU" sz="1800">
                <a:sym typeface="Symbol" panose="05050102010706020507" pitchFamily="18" charset="2"/>
              </a:rPr>
              <a:t></a:t>
            </a:r>
            <a:r>
              <a:rPr lang="hu-HU" altLang="hu-HU" sz="1800"/>
              <a:t> TS(T). Ha csak az utolsó változat 110-es olvasási idejét tárolnánk, akkor erről az írásról nem tudnánk eldönteni, hogy jogszerű-e, ezért abortálnunk kellene T-t.</a:t>
            </a:r>
          </a:p>
        </p:txBody>
      </p:sp>
      <p:sp>
        <p:nvSpPr>
          <p:cNvPr id="721926" name="Text Box 6">
            <a:extLst>
              <a:ext uri="{FF2B5EF4-FFF2-40B4-BE49-F238E27FC236}">
                <a16:creationId xmlns:a16="http://schemas.microsoft.com/office/drawing/2014/main" id="{E92D93C2-67EF-ADFF-138B-27E72D1BB79E}"/>
              </a:ext>
            </a:extLst>
          </p:cNvPr>
          <p:cNvSpPr txBox="1">
            <a:spLocks noChangeArrowheads="1"/>
          </p:cNvSpPr>
          <p:nvPr/>
        </p:nvSpPr>
        <p:spPr bwMode="auto">
          <a:xfrm>
            <a:off x="315913" y="5942013"/>
            <a:ext cx="845026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hu-HU" altLang="hu-HU" sz="1800"/>
              <a:t>5.	Amikor egy X</a:t>
            </a:r>
            <a:r>
              <a:rPr lang="hu-HU" altLang="hu-HU" sz="1800" baseline="-25000"/>
              <a:t>t</a:t>
            </a:r>
            <a:r>
              <a:rPr lang="hu-HU" altLang="hu-HU" sz="1800"/>
              <a:t> változat t írási ideje olyan, hogy nincs t-nél kisebb időbélyegzőjű aktív tranzakció, akkor </a:t>
            </a:r>
            <a:r>
              <a:rPr lang="hu-HU" altLang="hu-HU" sz="1800">
                <a:solidFill>
                  <a:srgbClr val="FF0000"/>
                </a:solidFill>
              </a:rPr>
              <a:t>törölhetjük X-nek az X</a:t>
            </a:r>
            <a:r>
              <a:rPr lang="hu-HU" altLang="hu-HU" sz="1800" baseline="-25000">
                <a:solidFill>
                  <a:srgbClr val="FF0000"/>
                </a:solidFill>
              </a:rPr>
              <a:t>t</a:t>
            </a:r>
            <a:r>
              <a:rPr lang="hu-HU" altLang="hu-HU" sz="1800">
                <a:solidFill>
                  <a:srgbClr val="FF0000"/>
                </a:solidFill>
              </a:rPr>
              <a:t>‑t megelőző változatait.</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3">
            <a:extLst>
              <a:ext uri="{FF2B5EF4-FFF2-40B4-BE49-F238E27FC236}">
                <a16:creationId xmlns:a16="http://schemas.microsoft.com/office/drawing/2014/main" id="{13E80DA2-83F4-920B-A88A-1734E78B2B8C}"/>
              </a:ext>
            </a:extLst>
          </p:cNvPr>
          <p:cNvSpPr>
            <a:spLocks noGrp="1"/>
          </p:cNvSpPr>
          <p:nvPr>
            <p:ph type="dt" sz="half" idx="10"/>
          </p:nvPr>
        </p:nvSpPr>
        <p:spPr/>
        <p:txBody>
          <a:bodyPr/>
          <a:lstStyle/>
          <a:p>
            <a:r>
              <a:rPr lang="en-US" altLang="hu-HU"/>
              <a:t>CS 245</a:t>
            </a:r>
          </a:p>
        </p:txBody>
      </p:sp>
      <p:sp>
        <p:nvSpPr>
          <p:cNvPr id="3" name="Élőláb helye 4">
            <a:extLst>
              <a:ext uri="{FF2B5EF4-FFF2-40B4-BE49-F238E27FC236}">
                <a16:creationId xmlns:a16="http://schemas.microsoft.com/office/drawing/2014/main" id="{35E08217-CCD3-1145-3B8D-F68A87135746}"/>
              </a:ext>
            </a:extLst>
          </p:cNvPr>
          <p:cNvSpPr>
            <a:spLocks noGrp="1"/>
          </p:cNvSpPr>
          <p:nvPr>
            <p:ph type="ftr" sz="quarter" idx="11"/>
          </p:nvPr>
        </p:nvSpPr>
        <p:spPr/>
        <p:txBody>
          <a:bodyPr/>
          <a:lstStyle/>
          <a:p>
            <a:r>
              <a:rPr lang="en-US" altLang="hu-HU"/>
              <a:t>Notes 09</a:t>
            </a:r>
          </a:p>
        </p:txBody>
      </p:sp>
      <p:sp>
        <p:nvSpPr>
          <p:cNvPr id="4" name="Dia számának helye 5">
            <a:extLst>
              <a:ext uri="{FF2B5EF4-FFF2-40B4-BE49-F238E27FC236}">
                <a16:creationId xmlns:a16="http://schemas.microsoft.com/office/drawing/2014/main" id="{CA757232-64CD-8BE4-D885-73AEB54AED05}"/>
              </a:ext>
            </a:extLst>
          </p:cNvPr>
          <p:cNvSpPr>
            <a:spLocks noGrp="1"/>
          </p:cNvSpPr>
          <p:nvPr>
            <p:ph type="sldNum" sz="quarter" idx="12"/>
          </p:nvPr>
        </p:nvSpPr>
        <p:spPr/>
        <p:txBody>
          <a:bodyPr/>
          <a:lstStyle/>
          <a:p>
            <a:fld id="{B55869A9-0861-46AC-8A4C-3F9D2AB3DBCC}" type="slidenum">
              <a:rPr lang="en-US" altLang="hu-HU"/>
              <a:pPr/>
              <a:t>157</a:t>
            </a:fld>
            <a:endParaRPr lang="en-US" altLang="hu-HU"/>
          </a:p>
        </p:txBody>
      </p:sp>
      <p:sp>
        <p:nvSpPr>
          <p:cNvPr id="722946" name="Rectangle 2">
            <a:extLst>
              <a:ext uri="{FF2B5EF4-FFF2-40B4-BE49-F238E27FC236}">
                <a16:creationId xmlns:a16="http://schemas.microsoft.com/office/drawing/2014/main" id="{CC248EC7-E268-63D3-F0CA-7F83EB2BAAB5}"/>
              </a:ext>
            </a:extLst>
          </p:cNvPr>
          <p:cNvSpPr>
            <a:spLocks noGrp="1" noChangeArrowheads="1"/>
          </p:cNvSpPr>
          <p:nvPr>
            <p:ph type="title"/>
          </p:nvPr>
        </p:nvSpPr>
        <p:spPr>
          <a:xfrm>
            <a:off x="685800" y="317500"/>
            <a:ext cx="7772400" cy="155575"/>
          </a:xfrm>
        </p:spPr>
        <p:txBody>
          <a:bodyPr/>
          <a:lstStyle/>
          <a:p>
            <a:r>
              <a:rPr lang="hu-HU" altLang="hu-HU" sz="3200" b="1">
                <a:solidFill>
                  <a:schemeClr val="accent2"/>
                </a:solidFill>
              </a:rPr>
              <a:t>Időbélyegzők és zárolások</a:t>
            </a:r>
          </a:p>
        </p:txBody>
      </p:sp>
      <p:sp>
        <p:nvSpPr>
          <p:cNvPr id="722947" name="Rectangle 3">
            <a:extLst>
              <a:ext uri="{FF2B5EF4-FFF2-40B4-BE49-F238E27FC236}">
                <a16:creationId xmlns:a16="http://schemas.microsoft.com/office/drawing/2014/main" id="{277F2183-608C-3624-B1F3-C4427689EAE6}"/>
              </a:ext>
            </a:extLst>
          </p:cNvPr>
          <p:cNvSpPr>
            <a:spLocks noGrp="1" noChangeArrowheads="1"/>
          </p:cNvSpPr>
          <p:nvPr>
            <p:ph type="body" idx="1"/>
          </p:nvPr>
        </p:nvSpPr>
        <p:spPr>
          <a:xfrm>
            <a:off x="404813" y="650875"/>
            <a:ext cx="8383587" cy="6207125"/>
          </a:xfrm>
        </p:spPr>
        <p:txBody>
          <a:bodyPr/>
          <a:lstStyle/>
          <a:p>
            <a:pPr>
              <a:lnSpc>
                <a:spcPct val="80000"/>
              </a:lnSpc>
            </a:pPr>
            <a:r>
              <a:rPr lang="hu-HU" altLang="hu-HU" sz="2000" b="1"/>
              <a:t>Bizonyos rendszerek érdekes kompromisszumot alkalmaznak: </a:t>
            </a:r>
          </a:p>
          <a:p>
            <a:pPr>
              <a:lnSpc>
                <a:spcPct val="80000"/>
              </a:lnSpc>
            </a:pPr>
            <a:r>
              <a:rPr lang="hu-HU" altLang="hu-HU" sz="2000" b="1"/>
              <a:t>Az ütemező felosztja a tranzakciókat </a:t>
            </a:r>
          </a:p>
          <a:p>
            <a:pPr lvl="1">
              <a:lnSpc>
                <a:spcPct val="80000"/>
              </a:lnSpc>
            </a:pPr>
            <a:r>
              <a:rPr lang="hu-HU" altLang="hu-HU" sz="2000" b="1">
                <a:solidFill>
                  <a:schemeClr val="accent2"/>
                </a:solidFill>
              </a:rPr>
              <a:t>csak olvasási tranzakciókra</a:t>
            </a:r>
            <a:r>
              <a:rPr lang="hu-HU" altLang="hu-HU" sz="2000" b="1"/>
              <a:t> </a:t>
            </a:r>
          </a:p>
          <a:p>
            <a:pPr lvl="1">
              <a:lnSpc>
                <a:spcPct val="80000"/>
              </a:lnSpc>
            </a:pPr>
            <a:r>
              <a:rPr lang="hu-HU" altLang="hu-HU" sz="2000" b="1"/>
              <a:t>és </a:t>
            </a:r>
            <a:r>
              <a:rPr lang="hu-HU" altLang="hu-HU" sz="2000" b="1">
                <a:solidFill>
                  <a:srgbClr val="FF0000"/>
                </a:solidFill>
              </a:rPr>
              <a:t>olvasási/írási tranzakciókra</a:t>
            </a:r>
            <a:r>
              <a:rPr lang="hu-HU" altLang="hu-HU" sz="2000" b="1"/>
              <a:t>.</a:t>
            </a:r>
            <a:r>
              <a:rPr lang="hu-HU" altLang="hu-HU" sz="1800" b="1"/>
              <a:t> </a:t>
            </a:r>
          </a:p>
          <a:p>
            <a:pPr lvl="1">
              <a:lnSpc>
                <a:spcPct val="80000"/>
              </a:lnSpc>
            </a:pPr>
            <a:endParaRPr lang="hu-HU" altLang="hu-HU" sz="1800" b="1"/>
          </a:p>
          <a:p>
            <a:pPr>
              <a:lnSpc>
                <a:spcPct val="80000"/>
              </a:lnSpc>
            </a:pPr>
            <a:r>
              <a:rPr lang="hu-HU" altLang="hu-HU" sz="2000" b="1"/>
              <a:t>Az </a:t>
            </a:r>
            <a:r>
              <a:rPr lang="hu-HU" altLang="hu-HU" sz="2000" b="1">
                <a:solidFill>
                  <a:srgbClr val="FF0000"/>
                </a:solidFill>
              </a:rPr>
              <a:t>olvasási/írási tranzakciókat</a:t>
            </a:r>
            <a:r>
              <a:rPr lang="hu-HU" altLang="hu-HU" sz="2000" b="1"/>
              <a:t> </a:t>
            </a:r>
            <a:r>
              <a:rPr lang="hu-HU" altLang="hu-HU" sz="2000" b="1">
                <a:solidFill>
                  <a:srgbClr val="009900"/>
                </a:solidFill>
              </a:rPr>
              <a:t>kétfázisú zárolást</a:t>
            </a:r>
            <a:r>
              <a:rPr lang="hu-HU" altLang="hu-HU" sz="2000" b="1"/>
              <a:t> használva hajtjuk végre úgy, hogy a zárolt elemek hozzáférését megakadályozzuk a többi tranzakciónak. </a:t>
            </a:r>
          </a:p>
          <a:p>
            <a:pPr>
              <a:lnSpc>
                <a:spcPct val="80000"/>
              </a:lnSpc>
            </a:pPr>
            <a:endParaRPr lang="hu-HU" altLang="hu-HU" sz="2000" b="1"/>
          </a:p>
          <a:p>
            <a:pPr>
              <a:lnSpc>
                <a:spcPct val="80000"/>
              </a:lnSpc>
            </a:pPr>
            <a:r>
              <a:rPr lang="hu-HU" altLang="hu-HU" sz="2000" b="1"/>
              <a:t>A </a:t>
            </a:r>
            <a:r>
              <a:rPr lang="hu-HU" altLang="hu-HU" sz="2000" b="1">
                <a:solidFill>
                  <a:schemeClr val="accent2"/>
                </a:solidFill>
              </a:rPr>
              <a:t>csak olvasási tranzakciókat</a:t>
            </a:r>
            <a:r>
              <a:rPr lang="hu-HU" altLang="hu-HU" sz="2000" b="1"/>
              <a:t> a </a:t>
            </a:r>
            <a:r>
              <a:rPr lang="hu-HU" altLang="hu-HU" sz="2000" b="1">
                <a:solidFill>
                  <a:srgbClr val="009900"/>
                </a:solidFill>
              </a:rPr>
              <a:t>többváltozatú időbélyegzéssel</a:t>
            </a:r>
            <a:r>
              <a:rPr lang="hu-HU" altLang="hu-HU" sz="2000" b="1"/>
              <a:t> hajtjuk végre. </a:t>
            </a:r>
          </a:p>
          <a:p>
            <a:pPr>
              <a:lnSpc>
                <a:spcPct val="80000"/>
              </a:lnSpc>
            </a:pPr>
            <a:endParaRPr lang="hu-HU" altLang="hu-HU" sz="2000" b="1"/>
          </a:p>
          <a:p>
            <a:pPr>
              <a:lnSpc>
                <a:spcPct val="80000"/>
              </a:lnSpc>
            </a:pPr>
            <a:r>
              <a:rPr lang="hu-HU" altLang="hu-HU" sz="2000" b="1"/>
              <a:t>Amikor az </a:t>
            </a:r>
            <a:r>
              <a:rPr lang="hu-HU" altLang="hu-HU" sz="2000" b="1">
                <a:solidFill>
                  <a:srgbClr val="FF0000"/>
                </a:solidFill>
              </a:rPr>
              <a:t>olvasási/írási tranzakciók</a:t>
            </a:r>
            <a:r>
              <a:rPr lang="hu-HU" altLang="hu-HU" sz="2000" b="1"/>
              <a:t> létrehozzák egy adatbáziselem új változatait, ezeket a változatokat úgy kezeljük, ahogyan leírtuk. </a:t>
            </a:r>
          </a:p>
          <a:p>
            <a:pPr>
              <a:lnSpc>
                <a:spcPct val="80000"/>
              </a:lnSpc>
            </a:pPr>
            <a:endParaRPr lang="hu-HU" altLang="hu-HU" sz="2000" b="1"/>
          </a:p>
          <a:p>
            <a:pPr>
              <a:lnSpc>
                <a:spcPct val="80000"/>
              </a:lnSpc>
            </a:pPr>
            <a:r>
              <a:rPr lang="hu-HU" altLang="hu-HU" sz="2000" b="1"/>
              <a:t>Egy </a:t>
            </a:r>
            <a:r>
              <a:rPr lang="hu-HU" altLang="hu-HU" sz="2000" b="1">
                <a:solidFill>
                  <a:schemeClr val="accent2"/>
                </a:solidFill>
              </a:rPr>
              <a:t>csak olvasási tranzakciónak</a:t>
            </a:r>
            <a:r>
              <a:rPr lang="hu-HU" altLang="hu-HU" sz="2000" b="1"/>
              <a:t> megengedjük, hogy egy adatbáziselem bármelyik olyan változatát olvassa, amely korábban jött létre, mint a tranzakció időbélyegzője. Csak olvasási tranzakciókat emiatt </a:t>
            </a:r>
            <a:r>
              <a:rPr lang="hu-HU" altLang="hu-HU" sz="2000" b="1">
                <a:solidFill>
                  <a:schemeClr val="accent2"/>
                </a:solidFill>
              </a:rPr>
              <a:t>soha nem kell abortálnunk</a:t>
            </a:r>
            <a:r>
              <a:rPr lang="hu-HU" altLang="hu-HU" sz="2000" b="1"/>
              <a:t>, és csak </a:t>
            </a:r>
            <a:r>
              <a:rPr lang="hu-HU" altLang="hu-HU" sz="2000" b="1">
                <a:solidFill>
                  <a:schemeClr val="accent2"/>
                </a:solidFill>
              </a:rPr>
              <a:t>nagyon ritkán kell késleltetnünk</a:t>
            </a:r>
            <a:r>
              <a:rPr lang="hu-HU" altLang="hu-HU" sz="2000" b="1"/>
              <a:t>.</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3490" name="Rectangle 2">
            <a:extLst>
              <a:ext uri="{FF2B5EF4-FFF2-40B4-BE49-F238E27FC236}">
                <a16:creationId xmlns:a16="http://schemas.microsoft.com/office/drawing/2014/main" id="{E687FDDB-21F8-C3B9-13E9-EF462DAB2D10}"/>
              </a:ext>
            </a:extLst>
          </p:cNvPr>
          <p:cNvSpPr>
            <a:spLocks noGrp="1" noChangeArrowheads="1"/>
          </p:cNvSpPr>
          <p:nvPr>
            <p:ph type="title"/>
          </p:nvPr>
        </p:nvSpPr>
        <p:spPr>
          <a:xfrm>
            <a:off x="674688" y="193675"/>
            <a:ext cx="8161337" cy="166688"/>
          </a:xfrm>
        </p:spPr>
        <p:txBody>
          <a:bodyPr/>
          <a:lstStyle/>
          <a:p>
            <a:r>
              <a:rPr lang="hu-HU" altLang="hu-HU" sz="2400" b="1">
                <a:solidFill>
                  <a:schemeClr val="accent2"/>
                </a:solidFill>
              </a:rPr>
              <a:t>Konkurenciavezérlés érvényesítéssel</a:t>
            </a:r>
          </a:p>
        </p:txBody>
      </p:sp>
      <p:sp>
        <p:nvSpPr>
          <p:cNvPr id="703491" name="Rectangle 3">
            <a:extLst>
              <a:ext uri="{FF2B5EF4-FFF2-40B4-BE49-F238E27FC236}">
                <a16:creationId xmlns:a16="http://schemas.microsoft.com/office/drawing/2014/main" id="{5562DEA2-76AF-B44B-2FE5-34C0ABD6E5A8}"/>
              </a:ext>
            </a:extLst>
          </p:cNvPr>
          <p:cNvSpPr>
            <a:spLocks noGrp="1" noChangeArrowheads="1"/>
          </p:cNvSpPr>
          <p:nvPr>
            <p:ph type="body" idx="1"/>
          </p:nvPr>
        </p:nvSpPr>
        <p:spPr>
          <a:xfrm>
            <a:off x="196850" y="555625"/>
            <a:ext cx="8785225" cy="6076950"/>
          </a:xfrm>
        </p:spPr>
        <p:txBody>
          <a:bodyPr/>
          <a:lstStyle/>
          <a:p>
            <a:pPr>
              <a:lnSpc>
                <a:spcPct val="80000"/>
              </a:lnSpc>
            </a:pPr>
            <a:r>
              <a:rPr lang="hu-HU" altLang="hu-HU" sz="2400" b="1"/>
              <a:t>Az </a:t>
            </a:r>
            <a:r>
              <a:rPr lang="hu-HU" altLang="hu-HU" sz="2400" b="1" i="1">
                <a:solidFill>
                  <a:srgbClr val="FF0000"/>
                </a:solidFill>
              </a:rPr>
              <a:t>érvényesítés</a:t>
            </a:r>
            <a:r>
              <a:rPr lang="hu-HU" altLang="hu-HU" sz="2400" b="1">
                <a:solidFill>
                  <a:srgbClr val="FF0000"/>
                </a:solidFill>
              </a:rPr>
              <a:t> </a:t>
            </a:r>
            <a:r>
              <a:rPr lang="hu-HU" altLang="hu-HU" sz="2400" b="1"/>
              <a:t>(validation) az </a:t>
            </a:r>
            <a:r>
              <a:rPr lang="hu-HU" altLang="hu-HU" sz="2400" b="1">
                <a:solidFill>
                  <a:srgbClr val="CC00CC"/>
                </a:solidFill>
              </a:rPr>
              <a:t>optimista konkurenciavezérlés</a:t>
            </a:r>
            <a:r>
              <a:rPr lang="hu-HU" altLang="hu-HU" sz="2400" b="1"/>
              <a:t> másik típusa, amelyben a tranzakcióknak megengedjük, hogy zárolások nélkül hozzáférjenek az adatokhoz, és a megfelelő időben ellenőrizzük a tranzakció sorba rendezhető viselkedését. </a:t>
            </a:r>
          </a:p>
          <a:p>
            <a:pPr>
              <a:lnSpc>
                <a:spcPct val="80000"/>
              </a:lnSpc>
            </a:pPr>
            <a:endParaRPr lang="hu-HU" altLang="hu-HU" sz="2400" b="1"/>
          </a:p>
          <a:p>
            <a:pPr>
              <a:lnSpc>
                <a:spcPct val="80000"/>
              </a:lnSpc>
            </a:pPr>
            <a:r>
              <a:rPr lang="hu-HU" altLang="hu-HU" sz="2400" b="1"/>
              <a:t>Az érvényesítés alapvetően abban különbözik az időbélyegzéstől, hogy </a:t>
            </a:r>
            <a:r>
              <a:rPr lang="hu-HU" altLang="hu-HU" sz="2400" b="1">
                <a:solidFill>
                  <a:schemeClr val="accent2"/>
                </a:solidFill>
              </a:rPr>
              <a:t>itt az ütemező nyilvántartást vezet arról, mit tesznek az aktív tranzakciók</a:t>
            </a:r>
            <a:r>
              <a:rPr lang="hu-HU" altLang="hu-HU" sz="2400" b="1"/>
              <a:t>, ahelyett hogy az összes adatbáziselemhez feljegyezné az olvasási és írási időt.</a:t>
            </a:r>
          </a:p>
          <a:p>
            <a:pPr>
              <a:lnSpc>
                <a:spcPct val="80000"/>
              </a:lnSpc>
            </a:pPr>
            <a:endParaRPr lang="hu-HU" altLang="hu-HU" sz="2400" b="1"/>
          </a:p>
          <a:p>
            <a:pPr>
              <a:lnSpc>
                <a:spcPct val="80000"/>
              </a:lnSpc>
            </a:pPr>
            <a:r>
              <a:rPr lang="hu-HU" altLang="hu-HU" sz="2400" b="1">
                <a:solidFill>
                  <a:srgbClr val="FF0000"/>
                </a:solidFill>
              </a:rPr>
              <a:t>Mielőtt a tranzakció írni kezdene értékeket</a:t>
            </a:r>
            <a:r>
              <a:rPr lang="hu-HU" altLang="hu-HU" sz="2400" b="1"/>
              <a:t> az adatbáziselemekbe, egy „</a:t>
            </a:r>
            <a:r>
              <a:rPr lang="hu-HU" altLang="hu-HU" sz="2400" b="1">
                <a:solidFill>
                  <a:srgbClr val="009900"/>
                </a:solidFill>
              </a:rPr>
              <a:t>érvényesítési fázison</a:t>
            </a:r>
            <a:r>
              <a:rPr lang="hu-HU" altLang="hu-HU" sz="2400" b="1"/>
              <a:t>” megy keresztül, amikor a </a:t>
            </a:r>
            <a:r>
              <a:rPr lang="hu-HU" altLang="hu-HU" sz="2400" b="1">
                <a:solidFill>
                  <a:srgbClr val="3366FF"/>
                </a:solidFill>
              </a:rPr>
              <a:t>beolvasott és kiírandó elemek halmazait</a:t>
            </a:r>
            <a:r>
              <a:rPr lang="hu-HU" altLang="hu-HU" sz="2400" b="1"/>
              <a:t> </a:t>
            </a:r>
            <a:r>
              <a:rPr lang="hu-HU" altLang="hu-HU" sz="2400" b="1">
                <a:solidFill>
                  <a:srgbClr val="FF0000"/>
                </a:solidFill>
              </a:rPr>
              <a:t>összehasonlítjuk</a:t>
            </a:r>
            <a:r>
              <a:rPr lang="hu-HU" altLang="hu-HU" sz="2400" b="1"/>
              <a:t> más </a:t>
            </a:r>
            <a:r>
              <a:rPr lang="hu-HU" altLang="hu-HU" sz="2400" b="1">
                <a:solidFill>
                  <a:srgbClr val="3366FF"/>
                </a:solidFill>
              </a:rPr>
              <a:t>aktív tranzakciók írásainak halmazaival</a:t>
            </a:r>
            <a:r>
              <a:rPr lang="hu-HU" altLang="hu-HU" sz="2400" b="1"/>
              <a:t>. Ha fellép a fizikailag nem megvalósítható viselkedés kockázata, a tranzakciót visszagörgetjük.</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a:extLst>
              <a:ext uri="{FF2B5EF4-FFF2-40B4-BE49-F238E27FC236}">
                <a16:creationId xmlns:a16="http://schemas.microsoft.com/office/drawing/2014/main" id="{E975B9CE-4D89-D75E-395E-3A7A00B82F04}"/>
              </a:ext>
            </a:extLst>
          </p:cNvPr>
          <p:cNvSpPr>
            <a:spLocks noGrp="1" noChangeArrowheads="1"/>
          </p:cNvSpPr>
          <p:nvPr>
            <p:ph type="title"/>
          </p:nvPr>
        </p:nvSpPr>
        <p:spPr>
          <a:xfrm>
            <a:off x="674688" y="193675"/>
            <a:ext cx="8161337" cy="166688"/>
          </a:xfrm>
        </p:spPr>
        <p:txBody>
          <a:bodyPr/>
          <a:lstStyle/>
          <a:p>
            <a:r>
              <a:rPr lang="hu-HU" altLang="hu-HU" sz="2400" b="1">
                <a:solidFill>
                  <a:schemeClr val="accent2"/>
                </a:solidFill>
              </a:rPr>
              <a:t>Az érvényesítésen alapuló ütemező felépítése</a:t>
            </a:r>
          </a:p>
        </p:txBody>
      </p:sp>
      <p:sp>
        <p:nvSpPr>
          <p:cNvPr id="704515" name="Rectangle 3">
            <a:extLst>
              <a:ext uri="{FF2B5EF4-FFF2-40B4-BE49-F238E27FC236}">
                <a16:creationId xmlns:a16="http://schemas.microsoft.com/office/drawing/2014/main" id="{78629061-461C-A51F-D800-FE8524A59DDA}"/>
              </a:ext>
            </a:extLst>
          </p:cNvPr>
          <p:cNvSpPr>
            <a:spLocks noGrp="1" noChangeArrowheads="1"/>
          </p:cNvSpPr>
          <p:nvPr>
            <p:ph type="body" idx="1"/>
          </p:nvPr>
        </p:nvSpPr>
        <p:spPr>
          <a:xfrm>
            <a:off x="196850" y="701675"/>
            <a:ext cx="8785225" cy="5930900"/>
          </a:xfrm>
        </p:spPr>
        <p:txBody>
          <a:bodyPr/>
          <a:lstStyle/>
          <a:p>
            <a:pPr marL="381000" indent="-381000">
              <a:lnSpc>
                <a:spcPct val="80000"/>
              </a:lnSpc>
            </a:pPr>
            <a:r>
              <a:rPr lang="hu-HU" altLang="hu-HU" sz="2200" b="1"/>
              <a:t>Ha az érvényesítést használjuk konkurenciavezérlési módszerként, az ütemezőnek meg kell adnunk minden T tranzakcióhoz a T által olvasott és a T által írt adatbáziselemek halmazát: </a:t>
            </a:r>
            <a:r>
              <a:rPr lang="hu-HU" altLang="hu-HU" sz="2200" b="1">
                <a:solidFill>
                  <a:srgbClr val="FF0000"/>
                </a:solidFill>
              </a:rPr>
              <a:t>RS(T)</a:t>
            </a:r>
            <a:r>
              <a:rPr lang="hu-HU" altLang="hu-HU" sz="2200" b="1"/>
              <a:t> az </a:t>
            </a:r>
            <a:r>
              <a:rPr lang="hu-HU" altLang="hu-HU" sz="2200" b="1" i="1">
                <a:solidFill>
                  <a:srgbClr val="FF0000"/>
                </a:solidFill>
              </a:rPr>
              <a:t>olvasási halmaz</a:t>
            </a:r>
            <a:r>
              <a:rPr lang="hu-HU" altLang="hu-HU" sz="2200" b="1">
                <a:solidFill>
                  <a:srgbClr val="FF0000"/>
                </a:solidFill>
              </a:rPr>
              <a:t>,</a:t>
            </a:r>
            <a:r>
              <a:rPr lang="hu-HU" altLang="hu-HU" sz="2200" b="1"/>
              <a:t> </a:t>
            </a:r>
            <a:r>
              <a:rPr lang="hu-HU" altLang="hu-HU" sz="2200" b="1">
                <a:solidFill>
                  <a:srgbClr val="FF0000"/>
                </a:solidFill>
              </a:rPr>
              <a:t>WS(T)</a:t>
            </a:r>
            <a:r>
              <a:rPr lang="hu-HU" altLang="hu-HU" sz="2200" b="1"/>
              <a:t> az </a:t>
            </a:r>
            <a:r>
              <a:rPr lang="hu-HU" altLang="hu-HU" sz="2200" b="1" i="1">
                <a:solidFill>
                  <a:srgbClr val="FF0000"/>
                </a:solidFill>
              </a:rPr>
              <a:t>írási halmaz</a:t>
            </a:r>
            <a:r>
              <a:rPr lang="hu-HU" altLang="hu-HU" sz="2200" b="1"/>
              <a:t>. </a:t>
            </a:r>
          </a:p>
          <a:p>
            <a:pPr marL="381000" indent="-381000">
              <a:lnSpc>
                <a:spcPct val="80000"/>
              </a:lnSpc>
            </a:pPr>
            <a:endParaRPr lang="hu-HU" altLang="hu-HU" sz="2200" b="1"/>
          </a:p>
          <a:p>
            <a:pPr marL="381000" indent="-381000">
              <a:lnSpc>
                <a:spcPct val="80000"/>
              </a:lnSpc>
            </a:pPr>
            <a:r>
              <a:rPr lang="hu-HU" altLang="hu-HU" sz="2200" b="1"/>
              <a:t>A tranzakciókat </a:t>
            </a:r>
            <a:r>
              <a:rPr lang="hu-HU" altLang="hu-HU" sz="2200" b="1">
                <a:solidFill>
                  <a:srgbClr val="009900"/>
                </a:solidFill>
              </a:rPr>
              <a:t>három fázisban</a:t>
            </a:r>
            <a:r>
              <a:rPr lang="hu-HU" altLang="hu-HU" sz="2200" b="1"/>
              <a:t> hajtjuk végre:</a:t>
            </a:r>
          </a:p>
          <a:p>
            <a:pPr marL="381000" indent="-381000">
              <a:lnSpc>
                <a:spcPct val="80000"/>
              </a:lnSpc>
            </a:pPr>
            <a:endParaRPr lang="hu-HU" altLang="hu-HU" sz="2200" b="1" i="1"/>
          </a:p>
          <a:p>
            <a:pPr marL="381000" indent="-381000">
              <a:lnSpc>
                <a:spcPct val="80000"/>
              </a:lnSpc>
              <a:buFontTx/>
              <a:buAutoNum type="arabicPeriod"/>
            </a:pPr>
            <a:r>
              <a:rPr lang="hu-HU" altLang="hu-HU" sz="2200" b="1" i="1">
                <a:solidFill>
                  <a:schemeClr val="accent2"/>
                </a:solidFill>
              </a:rPr>
              <a:t>Olvasás.</a:t>
            </a:r>
            <a:r>
              <a:rPr lang="hu-HU" altLang="hu-HU" sz="2200" b="1"/>
              <a:t> Az első fázisban a tranzakció beolvassa az adatbázisból az összes elemet az olvasási halmazba, majd kiszámítja a lokális változóiban az összes eredményt, amelyet ki fog írni, és meghatározza az írási halmazt is.</a:t>
            </a:r>
            <a:endParaRPr lang="hu-HU" altLang="hu-HU" sz="2200" b="1" i="1"/>
          </a:p>
          <a:p>
            <a:pPr marL="381000" indent="-381000">
              <a:lnSpc>
                <a:spcPct val="80000"/>
              </a:lnSpc>
              <a:buFontTx/>
              <a:buAutoNum type="arabicPeriod"/>
            </a:pPr>
            <a:r>
              <a:rPr lang="hu-HU" altLang="hu-HU" sz="2200" b="1" i="1">
                <a:solidFill>
                  <a:schemeClr val="accent2"/>
                </a:solidFill>
              </a:rPr>
              <a:t>Érvényesítés.</a:t>
            </a:r>
            <a:r>
              <a:rPr lang="hu-HU" altLang="hu-HU" sz="2200" b="1"/>
              <a:t> A második fázisban az ütemező érvényesíti a tranzakciót oly módon, hogy összehasonlítja az olvasási és írási halmazait a többi tranzakcióéval. Ha az érvényesítés hibát jelez, akkor a tranzakciót visszagörgetjük, egyébként pedig folytatódik a harmadik fázissal.</a:t>
            </a:r>
            <a:endParaRPr lang="hu-HU" altLang="hu-HU" sz="2200" b="1" i="1"/>
          </a:p>
          <a:p>
            <a:pPr marL="381000" indent="-381000">
              <a:lnSpc>
                <a:spcPct val="80000"/>
              </a:lnSpc>
              <a:buFontTx/>
              <a:buAutoNum type="arabicPeriod"/>
            </a:pPr>
            <a:r>
              <a:rPr lang="hu-HU" altLang="hu-HU" sz="2200" b="1" i="1">
                <a:solidFill>
                  <a:schemeClr val="accent2"/>
                </a:solidFill>
              </a:rPr>
              <a:t>Írás.</a:t>
            </a:r>
            <a:r>
              <a:rPr lang="hu-HU" altLang="hu-HU" sz="2200" b="1"/>
              <a:t> A harmadik fázisban a tranzakció az írási halmazában lévő elemek értékeit kiírja az adatbázisba.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5378" name="Rectangle 2">
            <a:extLst>
              <a:ext uri="{FF2B5EF4-FFF2-40B4-BE49-F238E27FC236}">
                <a16:creationId xmlns:a16="http://schemas.microsoft.com/office/drawing/2014/main" id="{8220ABF6-8E99-768B-47DC-CE8CE98869FF}"/>
              </a:ext>
            </a:extLst>
          </p:cNvPr>
          <p:cNvSpPr>
            <a:spLocks noGrp="1" noChangeArrowheads="1"/>
          </p:cNvSpPr>
          <p:nvPr>
            <p:ph type="title"/>
          </p:nvPr>
        </p:nvSpPr>
        <p:spPr>
          <a:xfrm>
            <a:off x="660400" y="280988"/>
            <a:ext cx="7699375" cy="374650"/>
          </a:xfrm>
        </p:spPr>
        <p:txBody>
          <a:bodyPr/>
          <a:lstStyle/>
          <a:p>
            <a:r>
              <a:rPr lang="hu-HU" altLang="hu-HU" sz="2400" b="1">
                <a:solidFill>
                  <a:schemeClr val="accent2"/>
                </a:solidFill>
              </a:rPr>
              <a:t>Nem konfliktus-sorbarendezhető ütemezés</a:t>
            </a:r>
          </a:p>
        </p:txBody>
      </p:sp>
      <p:sp>
        <p:nvSpPr>
          <p:cNvPr id="485379" name="Text Box 3">
            <a:extLst>
              <a:ext uri="{FF2B5EF4-FFF2-40B4-BE49-F238E27FC236}">
                <a16:creationId xmlns:a16="http://schemas.microsoft.com/office/drawing/2014/main" id="{EDEEC498-5DC2-3793-1318-1A2501BD7668}"/>
              </a:ext>
            </a:extLst>
          </p:cNvPr>
          <p:cNvSpPr txBox="1">
            <a:spLocks noChangeArrowheads="1"/>
          </p:cNvSpPr>
          <p:nvPr/>
        </p:nvSpPr>
        <p:spPr bwMode="auto">
          <a:xfrm>
            <a:off x="204788" y="658813"/>
            <a:ext cx="86820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pPr>
            <a:r>
              <a:rPr lang="hu-HU" altLang="hu-HU" sz="3200">
                <a:solidFill>
                  <a:srgbClr val="FF0000"/>
                </a:solidFill>
                <a:latin typeface="Courier New" panose="02070309020205020404" pitchFamily="49" charset="0"/>
                <a:cs typeface="Courier New" panose="02070309020205020404" pitchFamily="49" charset="0"/>
              </a:rPr>
              <a:t>S:</a:t>
            </a:r>
            <a:r>
              <a:rPr lang="hu-HU" altLang="hu-HU" sz="23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300"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3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300">
                <a:solidFill>
                  <a:schemeClr val="accent2"/>
                </a:solidFill>
                <a:cs typeface="Times New Roman" panose="02020603050405020304" pitchFamily="18" charset="0"/>
              </a:rPr>
              <a:t>; </a:t>
            </a:r>
            <a:r>
              <a:rPr lang="hu-HU" altLang="hu-HU" sz="2300">
                <a:solidFill>
                  <a:srgbClr val="99CC00"/>
                </a:solidFill>
                <a:latin typeface="Courier New" panose="02070309020205020404" pitchFamily="49" charset="0"/>
                <a:cs typeface="Times New Roman" panose="02020603050405020304" pitchFamily="18" charset="0"/>
              </a:rPr>
              <a:t>w</a:t>
            </a:r>
            <a:r>
              <a:rPr lang="hu-HU" altLang="hu-HU" sz="2300" baseline="-30000">
                <a:solidFill>
                  <a:srgbClr val="99CC00"/>
                </a:solidFill>
                <a:latin typeface="Courier New" panose="02070309020205020404" pitchFamily="49" charset="0"/>
                <a:cs typeface="Times New Roman" panose="02020603050405020304" pitchFamily="18" charset="0"/>
              </a:rPr>
              <a:t>1</a:t>
            </a:r>
            <a:r>
              <a:rPr lang="hu-HU" altLang="hu-HU" sz="2300">
                <a:solidFill>
                  <a:srgbClr val="99CC00"/>
                </a:solidFill>
                <a:latin typeface="Courier New" panose="02070309020205020404" pitchFamily="49" charset="0"/>
                <a:cs typeface="Times New Roman" panose="02020603050405020304" pitchFamily="18" charset="0"/>
              </a:rPr>
              <a:t>(A)</a:t>
            </a:r>
            <a:r>
              <a:rPr lang="hu-HU" altLang="hu-HU" sz="2300">
                <a:solidFill>
                  <a:schemeClr val="accent2"/>
                </a:solidFill>
                <a:cs typeface="Times New Roman" panose="02020603050405020304" pitchFamily="18" charset="0"/>
              </a:rPr>
              <a:t>; </a:t>
            </a:r>
            <a:r>
              <a:rPr lang="hu-HU" altLang="hu-HU" sz="2300">
                <a:solidFill>
                  <a:schemeClr val="accent2"/>
                </a:solidFill>
                <a:latin typeface="Courier New" panose="02070309020205020404" pitchFamily="49" charset="0"/>
                <a:cs typeface="Times New Roman" panose="02020603050405020304" pitchFamily="18" charset="0"/>
              </a:rPr>
              <a:t>r</a:t>
            </a:r>
            <a:r>
              <a:rPr lang="hu-HU" altLang="hu-HU" sz="2300" baseline="-30000">
                <a:solidFill>
                  <a:schemeClr val="accent2"/>
                </a:solidFill>
                <a:latin typeface="Courier New" panose="02070309020205020404" pitchFamily="49" charset="0"/>
                <a:cs typeface="Times New Roman" panose="02020603050405020304" pitchFamily="18" charset="0"/>
              </a:rPr>
              <a:t>2</a:t>
            </a:r>
            <a:r>
              <a:rPr lang="hu-HU" altLang="hu-HU" sz="2300">
                <a:solidFill>
                  <a:schemeClr val="accent2"/>
                </a:solidFill>
                <a:latin typeface="Courier New" panose="02070309020205020404" pitchFamily="49" charset="0"/>
                <a:cs typeface="Times New Roman" panose="02020603050405020304" pitchFamily="18" charset="0"/>
              </a:rPr>
              <a:t>(A)</a:t>
            </a:r>
            <a:r>
              <a:rPr lang="hu-HU" altLang="hu-HU" sz="2300">
                <a:solidFill>
                  <a:schemeClr val="accent2"/>
                </a:solidFill>
                <a:cs typeface="Times New Roman" panose="02020603050405020304" pitchFamily="18" charset="0"/>
              </a:rPr>
              <a:t>; </a:t>
            </a:r>
            <a:r>
              <a:rPr lang="hu-HU" altLang="hu-HU" sz="2300">
                <a:solidFill>
                  <a:srgbClr val="FF9900"/>
                </a:solidFill>
                <a:latin typeface="Courier New" panose="02070309020205020404" pitchFamily="49" charset="0"/>
                <a:cs typeface="Times New Roman" panose="02020603050405020304" pitchFamily="18" charset="0"/>
              </a:rPr>
              <a:t>w</a:t>
            </a:r>
            <a:r>
              <a:rPr lang="hu-HU" altLang="hu-HU" sz="2300" baseline="-30000">
                <a:solidFill>
                  <a:srgbClr val="FF9900"/>
                </a:solidFill>
                <a:latin typeface="Courier New" panose="02070309020205020404" pitchFamily="49" charset="0"/>
                <a:cs typeface="Times New Roman" panose="02020603050405020304" pitchFamily="18" charset="0"/>
              </a:rPr>
              <a:t>2</a:t>
            </a:r>
            <a:r>
              <a:rPr lang="hu-HU" altLang="hu-HU" sz="2300">
                <a:solidFill>
                  <a:srgbClr val="FF9900"/>
                </a:solidFill>
                <a:latin typeface="Courier New" panose="02070309020205020404" pitchFamily="49" charset="0"/>
                <a:cs typeface="Times New Roman" panose="02020603050405020304" pitchFamily="18" charset="0"/>
              </a:rPr>
              <a:t>(A)</a:t>
            </a:r>
            <a:r>
              <a:rPr lang="hu-HU" altLang="hu-HU" sz="2300">
                <a:solidFill>
                  <a:schemeClr val="accent2"/>
                </a:solidFill>
                <a:cs typeface="Times New Roman" panose="02020603050405020304" pitchFamily="18" charset="0"/>
              </a:rPr>
              <a:t>; </a:t>
            </a:r>
            <a:r>
              <a:rPr lang="hu-HU" altLang="hu-HU" sz="2300">
                <a:solidFill>
                  <a:schemeClr val="accent2"/>
                </a:solidFill>
                <a:latin typeface="Courier New" panose="02070309020205020404" pitchFamily="49" charset="0"/>
                <a:cs typeface="Times New Roman" panose="02020603050405020304" pitchFamily="18" charset="0"/>
              </a:rPr>
              <a:t>r</a:t>
            </a:r>
            <a:r>
              <a:rPr lang="hu-HU" altLang="hu-HU" sz="2300" baseline="-30000">
                <a:solidFill>
                  <a:schemeClr val="accent2"/>
                </a:solidFill>
                <a:latin typeface="Courier New" panose="02070309020205020404" pitchFamily="49" charset="0"/>
                <a:cs typeface="Times New Roman" panose="02020603050405020304" pitchFamily="18" charset="0"/>
              </a:rPr>
              <a:t>2</a:t>
            </a:r>
            <a:r>
              <a:rPr lang="hu-HU" altLang="hu-HU" sz="2300">
                <a:solidFill>
                  <a:schemeClr val="accent2"/>
                </a:solidFill>
                <a:latin typeface="Courier New" panose="02070309020205020404" pitchFamily="49" charset="0"/>
                <a:cs typeface="Times New Roman" panose="02020603050405020304" pitchFamily="18" charset="0"/>
              </a:rPr>
              <a:t>(B)</a:t>
            </a:r>
            <a:r>
              <a:rPr lang="hu-HU" altLang="hu-HU" sz="2300">
                <a:solidFill>
                  <a:schemeClr val="accent2"/>
                </a:solidFill>
                <a:cs typeface="Times New Roman" panose="02020603050405020304" pitchFamily="18" charset="0"/>
              </a:rPr>
              <a:t>; </a:t>
            </a:r>
            <a:r>
              <a:rPr lang="hu-HU" altLang="hu-HU" sz="2300">
                <a:solidFill>
                  <a:srgbClr val="99CC00"/>
                </a:solidFill>
                <a:latin typeface="Courier New" panose="02070309020205020404" pitchFamily="49" charset="0"/>
                <a:cs typeface="Times New Roman" panose="02020603050405020304" pitchFamily="18" charset="0"/>
              </a:rPr>
              <a:t>w</a:t>
            </a:r>
            <a:r>
              <a:rPr lang="hu-HU" altLang="hu-HU" sz="2300" baseline="-30000">
                <a:solidFill>
                  <a:srgbClr val="99CC00"/>
                </a:solidFill>
                <a:latin typeface="Courier New" panose="02070309020205020404" pitchFamily="49" charset="0"/>
                <a:cs typeface="Times New Roman" panose="02020603050405020304" pitchFamily="18" charset="0"/>
              </a:rPr>
              <a:t>2</a:t>
            </a:r>
            <a:r>
              <a:rPr lang="hu-HU" altLang="hu-HU" sz="2300">
                <a:solidFill>
                  <a:srgbClr val="99CC00"/>
                </a:solidFill>
                <a:latin typeface="Courier New" panose="02070309020205020404" pitchFamily="49" charset="0"/>
                <a:cs typeface="Times New Roman" panose="02020603050405020304" pitchFamily="18" charset="0"/>
              </a:rPr>
              <a:t>(B)</a:t>
            </a:r>
            <a:r>
              <a:rPr lang="hu-HU" altLang="hu-HU" sz="2300">
                <a:solidFill>
                  <a:schemeClr val="accent2"/>
                </a:solidFill>
                <a:cs typeface="Times New Roman" panose="02020603050405020304" pitchFamily="18" charset="0"/>
              </a:rPr>
              <a:t>; </a:t>
            </a:r>
            <a:r>
              <a:rPr lang="hu-HU" altLang="hu-HU" sz="2300">
                <a:solidFill>
                  <a:schemeClr val="accent2"/>
                </a:solidFill>
                <a:latin typeface="Courier New" panose="02070309020205020404" pitchFamily="49" charset="0"/>
                <a:cs typeface="Times New Roman" panose="02020603050405020304" pitchFamily="18" charset="0"/>
              </a:rPr>
              <a:t>r</a:t>
            </a:r>
            <a:r>
              <a:rPr lang="hu-HU" altLang="hu-HU" sz="2300" baseline="-30000">
                <a:solidFill>
                  <a:schemeClr val="accent2"/>
                </a:solidFill>
                <a:latin typeface="Courier New" panose="02070309020205020404" pitchFamily="49" charset="0"/>
                <a:cs typeface="Times New Roman" panose="02020603050405020304" pitchFamily="18" charset="0"/>
              </a:rPr>
              <a:t>1</a:t>
            </a:r>
            <a:r>
              <a:rPr lang="hu-HU" altLang="hu-HU" sz="2300">
                <a:solidFill>
                  <a:schemeClr val="accent2"/>
                </a:solidFill>
                <a:latin typeface="Courier New" panose="02070309020205020404" pitchFamily="49" charset="0"/>
                <a:cs typeface="Times New Roman" panose="02020603050405020304" pitchFamily="18" charset="0"/>
              </a:rPr>
              <a:t>(B)</a:t>
            </a:r>
            <a:r>
              <a:rPr lang="hu-HU" altLang="hu-HU" sz="2300">
                <a:solidFill>
                  <a:schemeClr val="accent2"/>
                </a:solidFill>
                <a:cs typeface="Times New Roman" panose="02020603050405020304" pitchFamily="18" charset="0"/>
              </a:rPr>
              <a:t>; </a:t>
            </a:r>
            <a:r>
              <a:rPr lang="hu-HU" altLang="hu-HU" sz="2300">
                <a:solidFill>
                  <a:srgbClr val="FF9900"/>
                </a:solidFill>
                <a:latin typeface="Courier New" panose="02070309020205020404" pitchFamily="49" charset="0"/>
                <a:cs typeface="Times New Roman" panose="02020603050405020304" pitchFamily="18" charset="0"/>
              </a:rPr>
              <a:t>w</a:t>
            </a:r>
            <a:r>
              <a:rPr lang="hu-HU" altLang="hu-HU" sz="2300" baseline="-30000">
                <a:solidFill>
                  <a:srgbClr val="FF9900"/>
                </a:solidFill>
                <a:latin typeface="Courier New" panose="02070309020205020404" pitchFamily="49" charset="0"/>
                <a:cs typeface="Times New Roman" panose="02020603050405020304" pitchFamily="18" charset="0"/>
              </a:rPr>
              <a:t>1</a:t>
            </a:r>
            <a:r>
              <a:rPr lang="hu-HU" altLang="hu-HU" sz="2300">
                <a:solidFill>
                  <a:srgbClr val="FF9900"/>
                </a:solidFill>
                <a:latin typeface="Courier New" panose="02070309020205020404" pitchFamily="49" charset="0"/>
                <a:cs typeface="Times New Roman" panose="02020603050405020304" pitchFamily="18" charset="0"/>
              </a:rPr>
              <a:t>(B)</a:t>
            </a:r>
            <a:r>
              <a:rPr lang="hu-HU" altLang="hu-HU" sz="2300">
                <a:solidFill>
                  <a:schemeClr val="accent2"/>
                </a:solidFill>
                <a:cs typeface="Times New Roman" panose="02020603050405020304" pitchFamily="18" charset="0"/>
              </a:rPr>
              <a:t>;</a:t>
            </a:r>
          </a:p>
        </p:txBody>
      </p:sp>
      <p:graphicFrame>
        <p:nvGraphicFramePr>
          <p:cNvPr id="485380" name="Object 4">
            <a:extLst>
              <a:ext uri="{FF2B5EF4-FFF2-40B4-BE49-F238E27FC236}">
                <a16:creationId xmlns:a16="http://schemas.microsoft.com/office/drawing/2014/main" id="{7D79CFF6-F38E-2589-9501-65B1FCB16433}"/>
              </a:ext>
            </a:extLst>
          </p:cNvPr>
          <p:cNvGraphicFramePr>
            <a:graphicFrameLocks noChangeAspect="1"/>
          </p:cNvGraphicFramePr>
          <p:nvPr/>
        </p:nvGraphicFramePr>
        <p:xfrm>
          <a:off x="0" y="2755900"/>
          <a:ext cx="8948738" cy="3778250"/>
        </p:xfrm>
        <a:graphic>
          <a:graphicData uri="http://schemas.openxmlformats.org/presentationml/2006/ole">
            <mc:AlternateContent xmlns:mc="http://schemas.openxmlformats.org/markup-compatibility/2006">
              <mc:Choice xmlns:v="urn:schemas-microsoft-com:vml" Requires="v">
                <p:oleObj name="Dokumentum" r:id="rId2" imgW="6591303" imgH="2488486" progId="Word.Document.8">
                  <p:embed/>
                </p:oleObj>
              </mc:Choice>
              <mc:Fallback>
                <p:oleObj name="Dokumentum" r:id="rId2" imgW="6591303" imgH="2488486"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55900"/>
                        <a:ext cx="8948738"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5381" name="Text Box 5">
            <a:extLst>
              <a:ext uri="{FF2B5EF4-FFF2-40B4-BE49-F238E27FC236}">
                <a16:creationId xmlns:a16="http://schemas.microsoft.com/office/drawing/2014/main" id="{250BF078-339E-9EFD-B8A7-165CDC64C3D6}"/>
              </a:ext>
            </a:extLst>
          </p:cNvPr>
          <p:cNvSpPr txBox="1">
            <a:spLocks noChangeArrowheads="1"/>
          </p:cNvSpPr>
          <p:nvPr/>
        </p:nvSpPr>
        <p:spPr bwMode="auto">
          <a:xfrm>
            <a:off x="304800" y="1401763"/>
            <a:ext cx="8315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485382" name="Text Box 6">
            <a:extLst>
              <a:ext uri="{FF2B5EF4-FFF2-40B4-BE49-F238E27FC236}">
                <a16:creationId xmlns:a16="http://schemas.microsoft.com/office/drawing/2014/main" id="{B5F4B025-AE72-A430-19B2-08770EEE53AA}"/>
              </a:ext>
            </a:extLst>
          </p:cNvPr>
          <p:cNvSpPr txBox="1">
            <a:spLocks noChangeArrowheads="1"/>
          </p:cNvSpPr>
          <p:nvPr/>
        </p:nvSpPr>
        <p:spPr bwMode="auto">
          <a:xfrm>
            <a:off x="231775" y="1330325"/>
            <a:ext cx="85963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t>E</a:t>
            </a:r>
            <a:r>
              <a:rPr lang="en-US" altLang="hu-HU" sz="2000"/>
              <a:t>z az ütemezés </a:t>
            </a:r>
            <a:r>
              <a:rPr lang="en-US" altLang="hu-HU" sz="2000">
                <a:solidFill>
                  <a:srgbClr val="FF0000"/>
                </a:solidFill>
              </a:rPr>
              <a:t>nem konfliktus-sorbarendezhető,</a:t>
            </a:r>
            <a:r>
              <a:rPr lang="en-US" altLang="hu-HU" sz="2000"/>
              <a:t> ugyanis A‑t T1 írja előbb, B‑t pedig T2. Mivel sem A írását, sem B írását nem lehet átrendezni, semmilyen módon nem kerülhet T1 összes művelete T2 összes művelete elé, sem fordítva.</a:t>
            </a:r>
            <a:r>
              <a:rPr lang="hu-HU" altLang="hu-HU" sz="2000"/>
              <a:t> </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5538" name="Rectangle 2">
            <a:extLst>
              <a:ext uri="{FF2B5EF4-FFF2-40B4-BE49-F238E27FC236}">
                <a16:creationId xmlns:a16="http://schemas.microsoft.com/office/drawing/2014/main" id="{7B87777A-9D91-A524-169F-4597D156A2E3}"/>
              </a:ext>
            </a:extLst>
          </p:cNvPr>
          <p:cNvSpPr>
            <a:spLocks noGrp="1" noChangeArrowheads="1"/>
          </p:cNvSpPr>
          <p:nvPr>
            <p:ph type="title"/>
          </p:nvPr>
        </p:nvSpPr>
        <p:spPr>
          <a:xfrm>
            <a:off x="674688" y="193675"/>
            <a:ext cx="8161337" cy="166688"/>
          </a:xfrm>
        </p:spPr>
        <p:txBody>
          <a:bodyPr/>
          <a:lstStyle/>
          <a:p>
            <a:r>
              <a:rPr lang="hu-HU" altLang="hu-HU" sz="2400" b="1">
                <a:solidFill>
                  <a:schemeClr val="accent2"/>
                </a:solidFill>
              </a:rPr>
              <a:t>Az érvényesítésen alapuló ütemező felépítése</a:t>
            </a:r>
          </a:p>
        </p:txBody>
      </p:sp>
      <p:sp>
        <p:nvSpPr>
          <p:cNvPr id="705539" name="Rectangle 3">
            <a:extLst>
              <a:ext uri="{FF2B5EF4-FFF2-40B4-BE49-F238E27FC236}">
                <a16:creationId xmlns:a16="http://schemas.microsoft.com/office/drawing/2014/main" id="{42C7F460-BF77-8E99-0A29-E4C238E87441}"/>
              </a:ext>
            </a:extLst>
          </p:cNvPr>
          <p:cNvSpPr>
            <a:spLocks noGrp="1" noChangeArrowheads="1"/>
          </p:cNvSpPr>
          <p:nvPr>
            <p:ph type="body" idx="1"/>
          </p:nvPr>
        </p:nvSpPr>
        <p:spPr>
          <a:xfrm>
            <a:off x="196850" y="506413"/>
            <a:ext cx="8785225" cy="5930900"/>
          </a:xfrm>
        </p:spPr>
        <p:txBody>
          <a:bodyPr/>
          <a:lstStyle/>
          <a:p>
            <a:pPr marL="381000" indent="-381000">
              <a:lnSpc>
                <a:spcPct val="80000"/>
              </a:lnSpc>
            </a:pPr>
            <a:r>
              <a:rPr lang="hu-HU" altLang="hu-HU" sz="1800" b="1"/>
              <a:t>Intuitív alapon minden sikeresen érvényesített tranzakcióról azt gondolhatjuk, hogy az érvényesítés pillanatában került végrehajtásra. Így az érvényesítésen alapuló ütemező a tranzakciók feltételezett soros sorrendjével dolgozik. Annak a döntésnek az alapja, hogy </a:t>
            </a:r>
            <a:r>
              <a:rPr lang="hu-HU" altLang="hu-HU" sz="1800" b="1">
                <a:solidFill>
                  <a:schemeClr val="accent2"/>
                </a:solidFill>
              </a:rPr>
              <a:t>érvényesítsen‑e egy tranzakciót vagy sem</a:t>
            </a:r>
            <a:r>
              <a:rPr lang="hu-HU" altLang="hu-HU" sz="1800" b="1"/>
              <a:t>, az, hogy </a:t>
            </a:r>
            <a:r>
              <a:rPr lang="hu-HU" altLang="hu-HU" sz="1800" b="1">
                <a:solidFill>
                  <a:srgbClr val="FF0000"/>
                </a:solidFill>
              </a:rPr>
              <a:t>a tranzakciók viselkedése konzisztens legyen ezzel a soros sorrenddel</a:t>
            </a:r>
            <a:r>
              <a:rPr lang="hu-HU" altLang="hu-HU" sz="1800" b="1"/>
              <a:t>. </a:t>
            </a:r>
          </a:p>
          <a:p>
            <a:pPr marL="381000" indent="-381000">
              <a:lnSpc>
                <a:spcPct val="80000"/>
              </a:lnSpc>
            </a:pPr>
            <a:endParaRPr lang="hu-HU" altLang="hu-HU" sz="1800" b="1"/>
          </a:p>
          <a:p>
            <a:pPr marL="381000" indent="-381000">
              <a:lnSpc>
                <a:spcPct val="80000"/>
              </a:lnSpc>
            </a:pPr>
            <a:r>
              <a:rPr lang="hu-HU" altLang="hu-HU" sz="1800" b="1"/>
              <a:t>A döntés segítéséhez az ütemező fenntart három halmazt:</a:t>
            </a:r>
            <a:endParaRPr lang="hu-HU" altLang="hu-HU" sz="2000" b="1"/>
          </a:p>
          <a:p>
            <a:pPr marL="381000" indent="-381000">
              <a:lnSpc>
                <a:spcPct val="80000"/>
              </a:lnSpc>
            </a:pPr>
            <a:endParaRPr lang="hu-HU" altLang="hu-HU" sz="2000" b="1"/>
          </a:p>
          <a:p>
            <a:pPr marL="381000" indent="-381000">
              <a:lnSpc>
                <a:spcPct val="80000"/>
              </a:lnSpc>
            </a:pPr>
            <a:r>
              <a:rPr lang="hu-HU" altLang="hu-HU" sz="1800" b="1" i="1">
                <a:solidFill>
                  <a:schemeClr val="accent2"/>
                </a:solidFill>
              </a:rPr>
              <a:t>KEZD</a:t>
            </a:r>
            <a:r>
              <a:rPr lang="hu-HU" altLang="hu-HU" sz="1800" b="1" i="1"/>
              <a:t>:</a:t>
            </a:r>
            <a:r>
              <a:rPr lang="hu-HU" altLang="hu-HU" sz="1800" b="1"/>
              <a:t> a már elindított, de még nem teljesen érvényesített tranzakciók halmaza. Ebben a halmazban az ütemező minden T tranzakcióhoz karbantartja </a:t>
            </a:r>
            <a:r>
              <a:rPr lang="hu-HU" altLang="hu-HU" sz="1800" b="1">
                <a:solidFill>
                  <a:srgbClr val="CC00CC"/>
                </a:solidFill>
              </a:rPr>
              <a:t>KEZD(T)‑</a:t>
            </a:r>
            <a:r>
              <a:rPr lang="hu-HU" altLang="hu-HU" sz="1800" b="1"/>
              <a:t>t, amely T indításának időpontja.</a:t>
            </a:r>
          </a:p>
          <a:p>
            <a:pPr marL="381000" indent="-381000">
              <a:lnSpc>
                <a:spcPct val="80000"/>
              </a:lnSpc>
            </a:pPr>
            <a:endParaRPr lang="hu-HU" altLang="hu-HU" sz="1800" b="1" i="1"/>
          </a:p>
          <a:p>
            <a:pPr marL="381000" indent="-381000">
              <a:lnSpc>
                <a:spcPct val="80000"/>
              </a:lnSpc>
            </a:pPr>
            <a:r>
              <a:rPr lang="hu-HU" altLang="hu-HU" sz="1800" b="1" i="1">
                <a:solidFill>
                  <a:schemeClr val="accent2"/>
                </a:solidFill>
              </a:rPr>
              <a:t>ÉRV</a:t>
            </a:r>
            <a:r>
              <a:rPr lang="hu-HU" altLang="hu-HU" sz="1800" b="1" i="1"/>
              <a:t>:</a:t>
            </a:r>
            <a:r>
              <a:rPr lang="hu-HU" altLang="hu-HU" sz="1800" b="1"/>
              <a:t> a már érvényesített, de a harmadik fázisban az írásokat még be nem fejezett tranzakciók halmaza. Ebben a halmazban az ütemező minden T tranzakcióhoz karbantartja KEZD(T)‑t, és T érvényesítésekor ÉRV(T)‑t. </a:t>
            </a:r>
            <a:r>
              <a:rPr lang="hu-HU" altLang="hu-HU" sz="1800" b="1">
                <a:solidFill>
                  <a:srgbClr val="CC00CC"/>
                </a:solidFill>
              </a:rPr>
              <a:t>ÉRV(T</a:t>
            </a:r>
            <a:r>
              <a:rPr lang="hu-HU" altLang="hu-HU" sz="1800" b="1"/>
              <a:t>) az az idő, amikor T végrehajtását gondoljuk a végrehajtás feltételezett soros sorrendjében.</a:t>
            </a:r>
          </a:p>
          <a:p>
            <a:pPr marL="381000" indent="-381000">
              <a:lnSpc>
                <a:spcPct val="80000"/>
              </a:lnSpc>
            </a:pPr>
            <a:endParaRPr lang="hu-HU" altLang="hu-HU" sz="1800" b="1" i="1"/>
          </a:p>
          <a:p>
            <a:pPr marL="381000" indent="-381000">
              <a:lnSpc>
                <a:spcPct val="80000"/>
              </a:lnSpc>
            </a:pPr>
            <a:r>
              <a:rPr lang="hu-HU" altLang="hu-HU" sz="1800" b="1" i="1">
                <a:solidFill>
                  <a:schemeClr val="accent2"/>
                </a:solidFill>
              </a:rPr>
              <a:t>BEF</a:t>
            </a:r>
            <a:r>
              <a:rPr lang="hu-HU" altLang="hu-HU" sz="1800" b="1" i="1"/>
              <a:t>:</a:t>
            </a:r>
            <a:r>
              <a:rPr lang="hu-HU" altLang="hu-HU" sz="1800" b="1"/>
              <a:t> a harmadik fázist befejezett tranzakciók halmaza. Ezekhez a T tranzakciókhoz az ütemező rögzíti KEZD(T)‑t, ÉRV(T)‑t, és T befejezésekor </a:t>
            </a:r>
            <a:r>
              <a:rPr lang="hu-HU" altLang="hu-HU" sz="1800" b="1">
                <a:solidFill>
                  <a:srgbClr val="CC00CC"/>
                </a:solidFill>
              </a:rPr>
              <a:t>BEF(T)‑</a:t>
            </a:r>
            <a:r>
              <a:rPr lang="hu-HU" altLang="hu-HU" sz="1800" b="1"/>
              <a:t>t. Elméletben ez a halmaz nő, de nem kell megjegyeznünk a T tranzakciót, ha BEF(T) &lt; KEZD(U) bármely U aktív tranzakcióra (vagyis </a:t>
            </a:r>
            <a:r>
              <a:rPr lang="hu-HU" altLang="hu-HU" sz="1800" b="1">
                <a:sym typeface="Symbol" panose="05050102010706020507" pitchFamily="18" charset="2"/>
              </a:rPr>
              <a:t></a:t>
            </a:r>
            <a:r>
              <a:rPr lang="hu-HU" altLang="hu-HU" sz="1800" b="1"/>
              <a:t>U </a:t>
            </a:r>
            <a:r>
              <a:rPr lang="hu-HU" altLang="hu-HU" sz="1800" b="1">
                <a:sym typeface="Symbol" panose="05050102010706020507" pitchFamily="18" charset="2"/>
              </a:rPr>
              <a:t></a:t>
            </a:r>
            <a:r>
              <a:rPr lang="hu-HU" altLang="hu-HU" sz="1800" b="1"/>
              <a:t> </a:t>
            </a:r>
            <a:r>
              <a:rPr lang="hu-HU" altLang="hu-HU" sz="1800" b="1" i="1"/>
              <a:t>KEZD</a:t>
            </a:r>
            <a:r>
              <a:rPr lang="hu-HU" altLang="hu-HU" sz="1800" b="1"/>
              <a:t> </a:t>
            </a:r>
            <a:r>
              <a:rPr lang="hu-HU" altLang="hu-HU" sz="1800" b="1">
                <a:sym typeface="Symbol" panose="05050102010706020507" pitchFamily="18" charset="2"/>
              </a:rPr>
              <a:t></a:t>
            </a:r>
            <a:r>
              <a:rPr lang="hu-HU" altLang="hu-HU" sz="1800" b="1"/>
              <a:t> </a:t>
            </a:r>
            <a:r>
              <a:rPr lang="hu-HU" altLang="hu-HU" sz="1800" b="1" i="1"/>
              <a:t>ÉRV</a:t>
            </a:r>
            <a:r>
              <a:rPr lang="hu-HU" altLang="hu-HU" sz="1800" b="1"/>
              <a:t> esetén). Az ütemező így időnként tisztogathatja a </a:t>
            </a:r>
            <a:r>
              <a:rPr lang="hu-HU" altLang="hu-HU" sz="1800" b="1" i="1"/>
              <a:t>BEF</a:t>
            </a:r>
            <a:r>
              <a:rPr lang="hu-HU" altLang="hu-HU" sz="1800" b="1"/>
              <a:t>  halmazt, hogy megakadályozza méretének korlátlan növekedését.</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62" name="Rectangle 2">
            <a:extLst>
              <a:ext uri="{FF2B5EF4-FFF2-40B4-BE49-F238E27FC236}">
                <a16:creationId xmlns:a16="http://schemas.microsoft.com/office/drawing/2014/main" id="{B696B426-021A-56E5-8D14-D7D08FDBD34C}"/>
              </a:ext>
            </a:extLst>
          </p:cNvPr>
          <p:cNvSpPr>
            <a:spLocks noGrp="1" noChangeArrowheads="1"/>
          </p:cNvSpPr>
          <p:nvPr>
            <p:ph type="title"/>
          </p:nvPr>
        </p:nvSpPr>
        <p:spPr>
          <a:xfrm>
            <a:off x="674688" y="219075"/>
            <a:ext cx="7772400" cy="460375"/>
          </a:xfrm>
        </p:spPr>
        <p:txBody>
          <a:bodyPr/>
          <a:lstStyle/>
          <a:p>
            <a:r>
              <a:rPr lang="hu-HU" altLang="hu-HU" sz="2800" b="1">
                <a:solidFill>
                  <a:schemeClr val="accent2"/>
                </a:solidFill>
              </a:rPr>
              <a:t>Az érvényesítési szabályok</a:t>
            </a:r>
          </a:p>
        </p:txBody>
      </p:sp>
      <p:sp>
        <p:nvSpPr>
          <p:cNvPr id="706563" name="Rectangle 3">
            <a:extLst>
              <a:ext uri="{FF2B5EF4-FFF2-40B4-BE49-F238E27FC236}">
                <a16:creationId xmlns:a16="http://schemas.microsoft.com/office/drawing/2014/main" id="{2796D5AE-8E09-5B6F-CD71-F02CE8DC20CE}"/>
              </a:ext>
            </a:extLst>
          </p:cNvPr>
          <p:cNvSpPr>
            <a:spLocks noGrp="1" noChangeArrowheads="1"/>
          </p:cNvSpPr>
          <p:nvPr>
            <p:ph type="body" idx="1"/>
          </p:nvPr>
        </p:nvSpPr>
        <p:spPr>
          <a:xfrm>
            <a:off x="369888" y="1054100"/>
            <a:ext cx="8466137" cy="5041900"/>
          </a:xfrm>
        </p:spPr>
        <p:txBody>
          <a:bodyPr/>
          <a:lstStyle/>
          <a:p>
            <a:pPr>
              <a:lnSpc>
                <a:spcPct val="90000"/>
              </a:lnSpc>
            </a:pPr>
            <a:r>
              <a:rPr lang="hu-HU" altLang="hu-HU" sz="2800" b="1"/>
              <a:t>Ha az ütemező elvégzi a fenti halmazok karbantartását, akkor segítségükkel észlelheti a tranzakciók feltételezett </a:t>
            </a:r>
            <a:r>
              <a:rPr lang="hu-HU" altLang="hu-HU" sz="2800" b="1">
                <a:solidFill>
                  <a:srgbClr val="FF0000"/>
                </a:solidFill>
              </a:rPr>
              <a:t>soros sorrendjének</a:t>
            </a:r>
            <a:r>
              <a:rPr lang="hu-HU" altLang="hu-HU" sz="2800" b="1"/>
              <a:t> (azaz a tranzakciók érvényesítési sorrendjének) bármely lehetséges </a:t>
            </a:r>
            <a:r>
              <a:rPr lang="hu-HU" altLang="hu-HU" sz="2800" b="1">
                <a:solidFill>
                  <a:srgbClr val="FF0000"/>
                </a:solidFill>
              </a:rPr>
              <a:t>megsértését.</a:t>
            </a:r>
            <a:r>
              <a:rPr lang="hu-HU" altLang="hu-HU" sz="2800" b="1"/>
              <a:t> </a:t>
            </a:r>
          </a:p>
          <a:p>
            <a:pPr>
              <a:lnSpc>
                <a:spcPct val="90000"/>
              </a:lnSpc>
              <a:buFontTx/>
              <a:buNone/>
            </a:pPr>
            <a:endParaRPr lang="hu-HU" altLang="hu-HU" sz="2800" b="1"/>
          </a:p>
          <a:p>
            <a:pPr>
              <a:lnSpc>
                <a:spcPct val="90000"/>
              </a:lnSpc>
            </a:pPr>
            <a:r>
              <a:rPr lang="hu-HU" altLang="hu-HU" sz="2800" b="1"/>
              <a:t>Mi lehet hibás, amikor a T tranzakciót megpróbáljuk érvényesíteni?</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7587" name="Rectangle 3">
            <a:extLst>
              <a:ext uri="{FF2B5EF4-FFF2-40B4-BE49-F238E27FC236}">
                <a16:creationId xmlns:a16="http://schemas.microsoft.com/office/drawing/2014/main" id="{E3AE9452-DE74-FFCA-6B0B-3617923F55E3}"/>
              </a:ext>
            </a:extLst>
          </p:cNvPr>
          <p:cNvSpPr>
            <a:spLocks noGrp="1" noChangeArrowheads="1"/>
          </p:cNvSpPr>
          <p:nvPr>
            <p:ph type="body" idx="1"/>
          </p:nvPr>
        </p:nvSpPr>
        <p:spPr>
          <a:xfrm>
            <a:off x="247650" y="579438"/>
            <a:ext cx="8637588" cy="2406650"/>
          </a:xfrm>
        </p:spPr>
        <p:txBody>
          <a:bodyPr/>
          <a:lstStyle/>
          <a:p>
            <a:pPr marL="609600" indent="-609600">
              <a:lnSpc>
                <a:spcPct val="80000"/>
              </a:lnSpc>
              <a:buFontTx/>
              <a:buAutoNum type="arabicPeriod"/>
            </a:pPr>
            <a:r>
              <a:rPr lang="hu-HU" altLang="hu-HU" sz="2000" b="1"/>
              <a:t>Tegyük fel, hogy van olyan U tranzakció, melyre teljesülnek a következő feltételek:</a:t>
            </a:r>
          </a:p>
          <a:p>
            <a:pPr marL="609600" indent="-609600">
              <a:lnSpc>
                <a:spcPct val="80000"/>
              </a:lnSpc>
              <a:buFontTx/>
              <a:buAutoNum type="alphaLcParenR"/>
            </a:pPr>
            <a:r>
              <a:rPr lang="hu-HU" altLang="hu-HU" sz="2000" b="1"/>
              <a:t>U </a:t>
            </a:r>
            <a:r>
              <a:rPr lang="hu-HU" altLang="hu-HU" sz="2000" b="1">
                <a:sym typeface="Symbol" panose="05050102010706020507" pitchFamily="18" charset="2"/>
              </a:rPr>
              <a:t></a:t>
            </a:r>
            <a:r>
              <a:rPr lang="hu-HU" altLang="hu-HU" sz="2000" b="1"/>
              <a:t> </a:t>
            </a:r>
            <a:r>
              <a:rPr lang="hu-HU" altLang="hu-HU" sz="2000" b="1" i="1"/>
              <a:t>ÉRV</a:t>
            </a:r>
            <a:r>
              <a:rPr lang="hu-HU" altLang="hu-HU" sz="2000" b="1"/>
              <a:t> </a:t>
            </a:r>
            <a:r>
              <a:rPr lang="hu-HU" altLang="hu-HU" sz="2000" b="1">
                <a:sym typeface="Symbol" panose="05050102010706020507" pitchFamily="18" charset="2"/>
              </a:rPr>
              <a:t></a:t>
            </a:r>
            <a:r>
              <a:rPr lang="hu-HU" altLang="hu-HU" sz="2000" b="1"/>
              <a:t> </a:t>
            </a:r>
            <a:r>
              <a:rPr lang="hu-HU" altLang="hu-HU" sz="2000" b="1" i="1"/>
              <a:t>BEF</a:t>
            </a:r>
            <a:r>
              <a:rPr lang="hu-HU" altLang="hu-HU" sz="2000" b="1"/>
              <a:t>, vagyis </a:t>
            </a:r>
            <a:r>
              <a:rPr lang="hu-HU" altLang="hu-HU" sz="2000" b="1">
                <a:solidFill>
                  <a:srgbClr val="FF0000"/>
                </a:solidFill>
              </a:rPr>
              <a:t>U‑t már érvényesítettük</a:t>
            </a:r>
            <a:r>
              <a:rPr lang="hu-HU" altLang="hu-HU" sz="2000" b="1"/>
              <a:t>.</a:t>
            </a:r>
          </a:p>
          <a:p>
            <a:pPr marL="609600" indent="-609600">
              <a:lnSpc>
                <a:spcPct val="80000"/>
              </a:lnSpc>
              <a:buFontTx/>
              <a:buAutoNum type="alphaLcParenR"/>
            </a:pPr>
            <a:r>
              <a:rPr lang="hu-HU" altLang="hu-HU" sz="2000" b="1"/>
              <a:t>BEF(U) &gt; KEZD(T), vagyis </a:t>
            </a:r>
            <a:r>
              <a:rPr lang="hu-HU" altLang="hu-HU" sz="2000" b="1">
                <a:solidFill>
                  <a:srgbClr val="FF0000"/>
                </a:solidFill>
              </a:rPr>
              <a:t>U nem fejeződött be T indítása előtt.</a:t>
            </a:r>
            <a:r>
              <a:rPr lang="hu-HU" altLang="hu-HU" sz="2000" b="1"/>
              <a:t> (Ha U </a:t>
            </a:r>
            <a:r>
              <a:rPr lang="hu-HU" altLang="hu-HU" sz="2000" b="1">
                <a:sym typeface="Symbol" panose="05050102010706020507" pitchFamily="18" charset="2"/>
              </a:rPr>
              <a:t></a:t>
            </a:r>
            <a:r>
              <a:rPr lang="hu-HU" altLang="hu-HU" sz="2000" b="1"/>
              <a:t> </a:t>
            </a:r>
            <a:r>
              <a:rPr lang="hu-HU" altLang="hu-HU" sz="2000" b="1" i="1"/>
              <a:t>ÉRV</a:t>
            </a:r>
            <a:r>
              <a:rPr lang="hu-HU" altLang="hu-HU" sz="2000" b="1"/>
              <a:t>, vagyis U még nem fejeződött be T érvényesítésekor, akkor BEF(U) technikailag nem definiált, de az biztos, hogy KEZD(T)-nél nagyobbnak kell lennie.)</a:t>
            </a:r>
          </a:p>
          <a:p>
            <a:pPr marL="609600" indent="-609600">
              <a:lnSpc>
                <a:spcPct val="80000"/>
              </a:lnSpc>
              <a:buFontTx/>
              <a:buAutoNum type="alphaLcParenR"/>
            </a:pPr>
            <a:r>
              <a:rPr lang="hu-HU" altLang="hu-HU" sz="2000" b="1"/>
              <a:t>RS(T) </a:t>
            </a:r>
            <a:r>
              <a:rPr lang="hu-HU" altLang="hu-HU" sz="2000" b="1">
                <a:sym typeface="Symbol" panose="05050102010706020507" pitchFamily="18" charset="2"/>
              </a:rPr>
              <a:t></a:t>
            </a:r>
            <a:r>
              <a:rPr lang="hu-HU" altLang="hu-HU" sz="2000" b="1"/>
              <a:t> WS(U) </a:t>
            </a:r>
            <a:r>
              <a:rPr lang="hu-HU" altLang="hu-HU" sz="2000" b="1">
                <a:sym typeface="Symbol" panose="05050102010706020507" pitchFamily="18" charset="2"/>
              </a:rPr>
              <a:t></a:t>
            </a:r>
            <a:r>
              <a:rPr lang="hu-HU" altLang="hu-HU" sz="2000" b="1"/>
              <a:t> </a:t>
            </a:r>
            <a:r>
              <a:rPr lang="hu-HU" altLang="hu-HU" sz="2000" b="1">
                <a:sym typeface="Symbol" panose="05050102010706020507" pitchFamily="18" charset="2"/>
              </a:rPr>
              <a:t></a:t>
            </a:r>
            <a:r>
              <a:rPr lang="hu-HU" altLang="hu-HU" sz="2000" b="1"/>
              <a:t>, legyen </a:t>
            </a:r>
            <a:r>
              <a:rPr lang="hu-HU" altLang="hu-HU" sz="2000" b="1">
                <a:solidFill>
                  <a:srgbClr val="FF0000"/>
                </a:solidFill>
              </a:rPr>
              <a:t>X egy eleme ennek a halmaznak</a:t>
            </a:r>
            <a:r>
              <a:rPr lang="hu-HU" altLang="hu-HU" sz="2000" b="1"/>
              <a:t>.</a:t>
            </a:r>
          </a:p>
        </p:txBody>
      </p:sp>
      <p:sp>
        <p:nvSpPr>
          <p:cNvPr id="707588" name="Rectangle 4">
            <a:extLst>
              <a:ext uri="{FF2B5EF4-FFF2-40B4-BE49-F238E27FC236}">
                <a16:creationId xmlns:a16="http://schemas.microsoft.com/office/drawing/2014/main" id="{7CB48C72-42DA-54C9-78C5-BA11C90BCDE1}"/>
              </a:ext>
            </a:extLst>
          </p:cNvPr>
          <p:cNvSpPr>
            <a:spLocks noGrp="1" noChangeArrowheads="1"/>
          </p:cNvSpPr>
          <p:nvPr>
            <p:ph type="title"/>
          </p:nvPr>
        </p:nvSpPr>
        <p:spPr>
          <a:xfrm>
            <a:off x="685800" y="195263"/>
            <a:ext cx="7772400" cy="339725"/>
          </a:xfrm>
          <a:noFill/>
          <a:ln/>
        </p:spPr>
        <p:txBody>
          <a:bodyPr/>
          <a:lstStyle/>
          <a:p>
            <a:r>
              <a:rPr lang="hu-HU" altLang="hu-HU" sz="2400" b="1">
                <a:solidFill>
                  <a:schemeClr val="accent2"/>
                </a:solidFill>
              </a:rPr>
              <a:t>Túl korai olvasás</a:t>
            </a:r>
          </a:p>
        </p:txBody>
      </p:sp>
      <p:sp>
        <p:nvSpPr>
          <p:cNvPr id="707592" name="Rectangle 8">
            <a:extLst>
              <a:ext uri="{FF2B5EF4-FFF2-40B4-BE49-F238E27FC236}">
                <a16:creationId xmlns:a16="http://schemas.microsoft.com/office/drawing/2014/main" id="{7FDBC7A0-0452-DC20-5A3D-28D5F7F13B2F}"/>
              </a:ext>
            </a:extLst>
          </p:cNvPr>
          <p:cNvSpPr>
            <a:spLocks noChangeArrowheads="1"/>
          </p:cNvSpPr>
          <p:nvPr/>
        </p:nvSpPr>
        <p:spPr bwMode="auto">
          <a:xfrm>
            <a:off x="0" y="2738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707591" name="Object 7">
            <a:extLst>
              <a:ext uri="{FF2B5EF4-FFF2-40B4-BE49-F238E27FC236}">
                <a16:creationId xmlns:a16="http://schemas.microsoft.com/office/drawing/2014/main" id="{BC00597E-CDF2-2213-9D64-528306C09A05}"/>
              </a:ext>
            </a:extLst>
          </p:cNvPr>
          <p:cNvGraphicFramePr>
            <a:graphicFrameLocks noChangeAspect="1"/>
          </p:cNvGraphicFramePr>
          <p:nvPr/>
        </p:nvGraphicFramePr>
        <p:xfrm>
          <a:off x="574675" y="2908300"/>
          <a:ext cx="7834313" cy="2943225"/>
        </p:xfrm>
        <a:graphic>
          <a:graphicData uri="http://schemas.openxmlformats.org/presentationml/2006/ole">
            <mc:AlternateContent xmlns:mc="http://schemas.openxmlformats.org/markup-compatibility/2006">
              <mc:Choice xmlns:v="urn:schemas-microsoft-com:vml" Requires="v">
                <p:oleObj name="Kép" r:id="rId2" imgW="3772080" imgH="1381680" progId="Word.Picture.8">
                  <p:embed/>
                </p:oleObj>
              </mc:Choice>
              <mc:Fallback>
                <p:oleObj name="Kép" r:id="rId2" imgW="3772080" imgH="1381680" progId="Word.Picture.8">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2908300"/>
                        <a:ext cx="7834313" cy="2943225"/>
                      </a:xfrm>
                      <a:prstGeom prst="rect">
                        <a:avLst/>
                      </a:prstGeom>
                      <a:solidFill>
                        <a:srgbClr val="99CCFF"/>
                      </a:solidFill>
                      <a:ln w="9525">
                        <a:solidFill>
                          <a:schemeClr val="tx1"/>
                        </a:solidFill>
                        <a:miter lim="800000"/>
                        <a:headEnd/>
                        <a:tailEnd/>
                      </a:ln>
                    </p:spPr>
                  </p:pic>
                </p:oleObj>
              </mc:Fallback>
            </mc:AlternateContent>
          </a:graphicData>
        </a:graphic>
      </p:graphicFrame>
      <p:sp>
        <p:nvSpPr>
          <p:cNvPr id="707593" name="Text Box 9">
            <a:extLst>
              <a:ext uri="{FF2B5EF4-FFF2-40B4-BE49-F238E27FC236}">
                <a16:creationId xmlns:a16="http://schemas.microsoft.com/office/drawing/2014/main" id="{101CDF0D-B443-D666-DF15-8A40793F731E}"/>
              </a:ext>
            </a:extLst>
          </p:cNvPr>
          <p:cNvSpPr txBox="1">
            <a:spLocks noChangeArrowheads="1"/>
          </p:cNvSpPr>
          <p:nvPr/>
        </p:nvSpPr>
        <p:spPr bwMode="auto">
          <a:xfrm>
            <a:off x="219075" y="6084888"/>
            <a:ext cx="8778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hu-HU" sz="2000"/>
              <a:t>Ekkor lehetséges, hogy U azután írja X-et, miután T olvassa azt </a:t>
            </a:r>
            <a:r>
              <a:rPr lang="en-US" altLang="hu-HU" sz="2000">
                <a:solidFill>
                  <a:srgbClr val="FF0000"/>
                </a:solidFill>
              </a:rPr>
              <a:t>(„túl korai olvasás</a:t>
            </a:r>
            <a:r>
              <a:rPr lang="en-US" altLang="hu-HU" sz="2000"/>
              <a:t>”). Elképzelhető az is, hogy U még nem írta X-et. </a:t>
            </a:r>
            <a:endParaRPr lang="hu-HU" altLang="hu-HU" sz="200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8611" name="Rectangle 3">
            <a:extLst>
              <a:ext uri="{FF2B5EF4-FFF2-40B4-BE49-F238E27FC236}">
                <a16:creationId xmlns:a16="http://schemas.microsoft.com/office/drawing/2014/main" id="{9B4242C4-36D3-9A0F-C342-C1A7F1C6B387}"/>
              </a:ext>
            </a:extLst>
          </p:cNvPr>
          <p:cNvSpPr>
            <a:spLocks noGrp="1" noChangeArrowheads="1"/>
          </p:cNvSpPr>
          <p:nvPr>
            <p:ph type="title"/>
          </p:nvPr>
        </p:nvSpPr>
        <p:spPr>
          <a:xfrm>
            <a:off x="685800" y="195263"/>
            <a:ext cx="7772400" cy="339725"/>
          </a:xfrm>
          <a:noFill/>
          <a:ln/>
        </p:spPr>
        <p:txBody>
          <a:bodyPr/>
          <a:lstStyle/>
          <a:p>
            <a:r>
              <a:rPr lang="hu-HU" altLang="hu-HU" sz="2400" b="1">
                <a:solidFill>
                  <a:schemeClr val="accent2"/>
                </a:solidFill>
              </a:rPr>
              <a:t>Túl korai olvasás</a:t>
            </a:r>
          </a:p>
        </p:txBody>
      </p:sp>
      <p:sp>
        <p:nvSpPr>
          <p:cNvPr id="708612" name="Rectangle 4">
            <a:extLst>
              <a:ext uri="{FF2B5EF4-FFF2-40B4-BE49-F238E27FC236}">
                <a16:creationId xmlns:a16="http://schemas.microsoft.com/office/drawing/2014/main" id="{73BF085F-57DD-696D-8C2E-6D8CB6C322D0}"/>
              </a:ext>
            </a:extLst>
          </p:cNvPr>
          <p:cNvSpPr>
            <a:spLocks noChangeArrowheads="1"/>
          </p:cNvSpPr>
          <p:nvPr/>
        </p:nvSpPr>
        <p:spPr bwMode="auto">
          <a:xfrm>
            <a:off x="0" y="2738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708613" name="Object 5">
            <a:extLst>
              <a:ext uri="{FF2B5EF4-FFF2-40B4-BE49-F238E27FC236}">
                <a16:creationId xmlns:a16="http://schemas.microsoft.com/office/drawing/2014/main" id="{B962E0FA-F7A2-4D44-E1CB-3C589AD56050}"/>
              </a:ext>
            </a:extLst>
          </p:cNvPr>
          <p:cNvGraphicFramePr>
            <a:graphicFrameLocks noChangeAspect="1"/>
          </p:cNvGraphicFramePr>
          <p:nvPr/>
        </p:nvGraphicFramePr>
        <p:xfrm>
          <a:off x="561975" y="676275"/>
          <a:ext cx="7834313" cy="2943225"/>
        </p:xfrm>
        <a:graphic>
          <a:graphicData uri="http://schemas.openxmlformats.org/presentationml/2006/ole">
            <mc:AlternateContent xmlns:mc="http://schemas.openxmlformats.org/markup-compatibility/2006">
              <mc:Choice xmlns:v="urn:schemas-microsoft-com:vml" Requires="v">
                <p:oleObj name="Kép" r:id="rId2" imgW="3772080" imgH="1381680" progId="Word.Picture.8">
                  <p:embed/>
                </p:oleObj>
              </mc:Choice>
              <mc:Fallback>
                <p:oleObj name="Kép" r:id="rId2" imgW="3772080" imgH="1381680" progId="Word.Picture.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676275"/>
                        <a:ext cx="7834313" cy="2943225"/>
                      </a:xfrm>
                      <a:prstGeom prst="rect">
                        <a:avLst/>
                      </a:prstGeom>
                      <a:solidFill>
                        <a:srgbClr val="99CCFF"/>
                      </a:solidFill>
                      <a:ln w="9525">
                        <a:solidFill>
                          <a:schemeClr val="tx1"/>
                        </a:solidFill>
                        <a:miter lim="800000"/>
                        <a:headEnd/>
                        <a:tailEnd/>
                      </a:ln>
                    </p:spPr>
                  </p:pic>
                </p:oleObj>
              </mc:Fallback>
            </mc:AlternateContent>
          </a:graphicData>
        </a:graphic>
      </p:graphicFrame>
      <p:sp>
        <p:nvSpPr>
          <p:cNvPr id="708616" name="Text Box 8">
            <a:extLst>
              <a:ext uri="{FF2B5EF4-FFF2-40B4-BE49-F238E27FC236}">
                <a16:creationId xmlns:a16="http://schemas.microsoft.com/office/drawing/2014/main" id="{F414723C-91D3-2051-91F7-5BD4DE76D4D8}"/>
              </a:ext>
            </a:extLst>
          </p:cNvPr>
          <p:cNvSpPr txBox="1">
            <a:spLocks noChangeArrowheads="1"/>
          </p:cNvSpPr>
          <p:nvPr/>
        </p:nvSpPr>
        <p:spPr bwMode="auto">
          <a:xfrm>
            <a:off x="414338" y="3895725"/>
            <a:ext cx="8266112"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hu-HU" altLang="hu-HU" sz="2000"/>
              <a:t>   A pontozott vonalak kapcsolják össze a valós idejű eseményeket azzal az idővel, amikor be kellett volna következniük, ha a tranzakciókat az érvényesítés pillanatában hajtottuk volna végre. </a:t>
            </a:r>
          </a:p>
          <a:p>
            <a:pPr algn="l">
              <a:buFontTx/>
              <a:buChar char="•"/>
            </a:pPr>
            <a:r>
              <a:rPr lang="hu-HU" altLang="hu-HU" sz="2000"/>
              <a:t>   Mivel </a:t>
            </a:r>
            <a:r>
              <a:rPr lang="hu-HU" altLang="hu-HU" sz="2000">
                <a:solidFill>
                  <a:srgbClr val="FF0000"/>
                </a:solidFill>
              </a:rPr>
              <a:t>nem tudjuk, hogy</a:t>
            </a:r>
            <a:r>
              <a:rPr lang="hu-HU" altLang="hu-HU" sz="2000">
                <a:solidFill>
                  <a:schemeClr val="accent2"/>
                </a:solidFill>
              </a:rPr>
              <a:t> T</a:t>
            </a:r>
            <a:r>
              <a:rPr lang="hu-HU" altLang="hu-HU" sz="2000"/>
              <a:t> </a:t>
            </a:r>
            <a:r>
              <a:rPr lang="hu-HU" altLang="hu-HU" sz="2000">
                <a:solidFill>
                  <a:schemeClr val="accent2"/>
                </a:solidFill>
              </a:rPr>
              <a:t>beolvasta‑e az U-tól származó értéket</a:t>
            </a:r>
            <a:r>
              <a:rPr lang="hu-HU" altLang="hu-HU" sz="2000"/>
              <a:t>, </a:t>
            </a:r>
            <a:r>
              <a:rPr lang="hu-HU" altLang="hu-HU" sz="2000">
                <a:solidFill>
                  <a:srgbClr val="FF0000"/>
                </a:solidFill>
              </a:rPr>
              <a:t>vissza kell görgetnünk T‑t</a:t>
            </a:r>
            <a:r>
              <a:rPr lang="hu-HU" altLang="hu-HU" sz="2000"/>
              <a:t>, hogy elkerüljük annak kockázatát, hogy T és U műveletei nem lesznek konzisztensek a feltételezett soros sorrenddel.</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9634" name="Rectangle 2">
            <a:extLst>
              <a:ext uri="{FF2B5EF4-FFF2-40B4-BE49-F238E27FC236}">
                <a16:creationId xmlns:a16="http://schemas.microsoft.com/office/drawing/2014/main" id="{8B872B1E-9692-5F6D-216D-909078180573}"/>
              </a:ext>
            </a:extLst>
          </p:cNvPr>
          <p:cNvSpPr>
            <a:spLocks noGrp="1" noChangeArrowheads="1"/>
          </p:cNvSpPr>
          <p:nvPr>
            <p:ph type="body" idx="1"/>
          </p:nvPr>
        </p:nvSpPr>
        <p:spPr>
          <a:xfrm>
            <a:off x="247650" y="579438"/>
            <a:ext cx="8637588" cy="2406650"/>
          </a:xfrm>
        </p:spPr>
        <p:txBody>
          <a:bodyPr/>
          <a:lstStyle/>
          <a:p>
            <a:pPr marL="609600" indent="-609600">
              <a:lnSpc>
                <a:spcPct val="80000"/>
              </a:lnSpc>
              <a:buFontTx/>
              <a:buNone/>
            </a:pPr>
            <a:r>
              <a:rPr lang="hu-HU" altLang="hu-HU" sz="2000" b="1"/>
              <a:t>2.	Tegyük fel, hogy van olyan U tranzakció, melyre teljesülnek a következő feltételek:</a:t>
            </a:r>
          </a:p>
          <a:p>
            <a:pPr marL="609600" indent="-609600">
              <a:lnSpc>
                <a:spcPct val="80000"/>
              </a:lnSpc>
              <a:buFontTx/>
              <a:buAutoNum type="alphaLcParenR"/>
            </a:pPr>
            <a:r>
              <a:rPr lang="hu-HU" altLang="hu-HU" sz="2000" b="1"/>
              <a:t>U </a:t>
            </a:r>
            <a:r>
              <a:rPr lang="hu-HU" altLang="hu-HU" sz="2000" b="1">
                <a:sym typeface="Symbol" panose="05050102010706020507" pitchFamily="18" charset="2"/>
              </a:rPr>
              <a:t></a:t>
            </a:r>
            <a:r>
              <a:rPr lang="hu-HU" altLang="hu-HU" sz="2000" b="1"/>
              <a:t> </a:t>
            </a:r>
            <a:r>
              <a:rPr lang="hu-HU" altLang="hu-HU" sz="2000" b="1" i="1"/>
              <a:t>ÉRV</a:t>
            </a:r>
            <a:r>
              <a:rPr lang="hu-HU" altLang="hu-HU" sz="2000" b="1"/>
              <a:t>, vagyis </a:t>
            </a:r>
            <a:r>
              <a:rPr lang="hu-HU" altLang="hu-HU" sz="2000" b="1">
                <a:solidFill>
                  <a:srgbClr val="FF0000"/>
                </a:solidFill>
              </a:rPr>
              <a:t>U‑t már érvényesítettük</a:t>
            </a:r>
            <a:r>
              <a:rPr lang="hu-HU" altLang="hu-HU" sz="2000" b="1"/>
              <a:t>.</a:t>
            </a:r>
          </a:p>
          <a:p>
            <a:pPr marL="609600" indent="-609600">
              <a:lnSpc>
                <a:spcPct val="80000"/>
              </a:lnSpc>
              <a:buFontTx/>
              <a:buAutoNum type="alphaLcParenR"/>
            </a:pPr>
            <a:r>
              <a:rPr lang="hu-HU" altLang="hu-HU" sz="2000" b="1"/>
              <a:t>BEF(U) &gt; ÉRV(T), vagyis </a:t>
            </a:r>
            <a:r>
              <a:rPr lang="hu-HU" altLang="hu-HU" sz="2000" b="1">
                <a:solidFill>
                  <a:srgbClr val="FF0000"/>
                </a:solidFill>
              </a:rPr>
              <a:t>U‑t nem fejeztük be, mielőtt T az érvényesítési fázisába lépett</a:t>
            </a:r>
            <a:r>
              <a:rPr lang="hu-HU" altLang="hu-HU" sz="2000" b="1"/>
              <a:t>. (Ez a feltétel valójában mindig teljesül, mivel U még biztosan nem fejeződött be.)</a:t>
            </a:r>
          </a:p>
          <a:p>
            <a:pPr marL="609600" indent="-609600">
              <a:lnSpc>
                <a:spcPct val="80000"/>
              </a:lnSpc>
              <a:buFontTx/>
              <a:buAutoNum type="alphaLcParenR"/>
            </a:pPr>
            <a:r>
              <a:rPr lang="hu-HU" altLang="hu-HU" sz="2000" b="1"/>
              <a:t>WS(T) </a:t>
            </a:r>
            <a:r>
              <a:rPr lang="hu-HU" altLang="hu-HU" sz="2000" b="1">
                <a:sym typeface="Symbol" panose="05050102010706020507" pitchFamily="18" charset="2"/>
              </a:rPr>
              <a:t></a:t>
            </a:r>
            <a:r>
              <a:rPr lang="hu-HU" altLang="hu-HU" sz="2000" b="1"/>
              <a:t> WS(U) </a:t>
            </a:r>
            <a:r>
              <a:rPr lang="hu-HU" altLang="hu-HU" sz="2000" b="1">
                <a:sym typeface="Symbol" panose="05050102010706020507" pitchFamily="18" charset="2"/>
              </a:rPr>
              <a:t></a:t>
            </a:r>
            <a:r>
              <a:rPr lang="hu-HU" altLang="hu-HU" sz="2000" b="1"/>
              <a:t> </a:t>
            </a:r>
            <a:r>
              <a:rPr lang="hu-HU" altLang="hu-HU" sz="2000" b="1">
                <a:sym typeface="Symbol" panose="05050102010706020507" pitchFamily="18" charset="2"/>
              </a:rPr>
              <a:t></a:t>
            </a:r>
            <a:r>
              <a:rPr lang="hu-HU" altLang="hu-HU" sz="2000" b="1"/>
              <a:t>, legyen </a:t>
            </a:r>
            <a:r>
              <a:rPr lang="hu-HU" altLang="hu-HU" sz="2000" b="1">
                <a:solidFill>
                  <a:srgbClr val="FF0000"/>
                </a:solidFill>
              </a:rPr>
              <a:t>X egy eleme ennek a halmaznak.</a:t>
            </a:r>
          </a:p>
        </p:txBody>
      </p:sp>
      <p:sp>
        <p:nvSpPr>
          <p:cNvPr id="709635" name="Rectangle 3">
            <a:extLst>
              <a:ext uri="{FF2B5EF4-FFF2-40B4-BE49-F238E27FC236}">
                <a16:creationId xmlns:a16="http://schemas.microsoft.com/office/drawing/2014/main" id="{64A0916A-08AF-9A4B-8F0B-931AEE39E8DD}"/>
              </a:ext>
            </a:extLst>
          </p:cNvPr>
          <p:cNvSpPr>
            <a:spLocks noGrp="1" noChangeArrowheads="1"/>
          </p:cNvSpPr>
          <p:nvPr>
            <p:ph type="title"/>
          </p:nvPr>
        </p:nvSpPr>
        <p:spPr>
          <a:xfrm>
            <a:off x="685800" y="195263"/>
            <a:ext cx="7772400" cy="339725"/>
          </a:xfrm>
          <a:noFill/>
          <a:ln/>
        </p:spPr>
        <p:txBody>
          <a:bodyPr/>
          <a:lstStyle/>
          <a:p>
            <a:r>
              <a:rPr lang="hu-HU" altLang="hu-HU" sz="2400" b="1">
                <a:solidFill>
                  <a:schemeClr val="accent2"/>
                </a:solidFill>
              </a:rPr>
              <a:t>Túl korai írás</a:t>
            </a:r>
          </a:p>
        </p:txBody>
      </p:sp>
      <p:sp>
        <p:nvSpPr>
          <p:cNvPr id="709636" name="Rectangle 4">
            <a:extLst>
              <a:ext uri="{FF2B5EF4-FFF2-40B4-BE49-F238E27FC236}">
                <a16:creationId xmlns:a16="http://schemas.microsoft.com/office/drawing/2014/main" id="{18B1DC2A-9F91-4E7C-DF65-5AF1E5DFFA26}"/>
              </a:ext>
            </a:extLst>
          </p:cNvPr>
          <p:cNvSpPr>
            <a:spLocks noChangeArrowheads="1"/>
          </p:cNvSpPr>
          <p:nvPr/>
        </p:nvSpPr>
        <p:spPr bwMode="auto">
          <a:xfrm>
            <a:off x="0" y="2738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709638" name="Text Box 6">
            <a:extLst>
              <a:ext uri="{FF2B5EF4-FFF2-40B4-BE49-F238E27FC236}">
                <a16:creationId xmlns:a16="http://schemas.microsoft.com/office/drawing/2014/main" id="{8CD4FC5F-2BA7-6630-24E9-0705564A4ACC}"/>
              </a:ext>
            </a:extLst>
          </p:cNvPr>
          <p:cNvSpPr txBox="1">
            <a:spLocks noChangeArrowheads="1"/>
          </p:cNvSpPr>
          <p:nvPr/>
        </p:nvSpPr>
        <p:spPr bwMode="auto">
          <a:xfrm>
            <a:off x="157163" y="5392738"/>
            <a:ext cx="877887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800"/>
              <a:t>Mind T-nek, mind U-nak írnia kell X értékét, és ha megengedjük T érvényesítését, lehetséges, hogy U előtt fogja írni X-et („</a:t>
            </a:r>
            <a:r>
              <a:rPr lang="hu-HU" altLang="hu-HU" sz="1800">
                <a:solidFill>
                  <a:srgbClr val="FF0000"/>
                </a:solidFill>
              </a:rPr>
              <a:t>túl korai írás</a:t>
            </a:r>
            <a:r>
              <a:rPr lang="hu-HU" altLang="hu-HU" sz="1800"/>
              <a:t>”). Mivel nem lehetünk biztosak a dolgunkban, </a:t>
            </a:r>
            <a:r>
              <a:rPr lang="hu-HU" altLang="hu-HU" sz="1800">
                <a:solidFill>
                  <a:srgbClr val="FF0000"/>
                </a:solidFill>
              </a:rPr>
              <a:t>visszagörgetjük T‑t</a:t>
            </a:r>
            <a:r>
              <a:rPr lang="hu-HU" altLang="hu-HU" sz="1800"/>
              <a:t>, hogy biztosan ne szegjük meg azt a feltételezett soros sorrendet, amelyben T követi U‑t.</a:t>
            </a:r>
          </a:p>
        </p:txBody>
      </p:sp>
      <p:graphicFrame>
        <p:nvGraphicFramePr>
          <p:cNvPr id="709639" name="Object 7">
            <a:extLst>
              <a:ext uri="{FF2B5EF4-FFF2-40B4-BE49-F238E27FC236}">
                <a16:creationId xmlns:a16="http://schemas.microsoft.com/office/drawing/2014/main" id="{AB3F49F8-3442-B556-FA6B-6DCDCC3AC465}"/>
              </a:ext>
            </a:extLst>
          </p:cNvPr>
          <p:cNvGraphicFramePr>
            <a:graphicFrameLocks noChangeAspect="1"/>
          </p:cNvGraphicFramePr>
          <p:nvPr/>
        </p:nvGraphicFramePr>
        <p:xfrm>
          <a:off x="1085850" y="2578100"/>
          <a:ext cx="6888163" cy="2601913"/>
        </p:xfrm>
        <a:graphic>
          <a:graphicData uri="http://schemas.openxmlformats.org/presentationml/2006/ole">
            <mc:AlternateContent xmlns:mc="http://schemas.openxmlformats.org/markup-compatibility/2006">
              <mc:Choice xmlns:v="urn:schemas-microsoft-com:vml" Requires="v">
                <p:oleObj name="Kép" r:id="rId2" imgW="3657600" imgH="1381680" progId="Word.Picture.8">
                  <p:embed/>
                </p:oleObj>
              </mc:Choice>
              <mc:Fallback>
                <p:oleObj name="Kép" r:id="rId2" imgW="3657600" imgH="1381680" progId="Word.Picture.8">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2578100"/>
                        <a:ext cx="6888163" cy="260191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0659" name="Rectangle 3">
            <a:extLst>
              <a:ext uri="{FF2B5EF4-FFF2-40B4-BE49-F238E27FC236}">
                <a16:creationId xmlns:a16="http://schemas.microsoft.com/office/drawing/2014/main" id="{356C2E2A-4D03-9E40-FAC8-9C0A07936441}"/>
              </a:ext>
            </a:extLst>
          </p:cNvPr>
          <p:cNvSpPr>
            <a:spLocks noGrp="1" noChangeArrowheads="1"/>
          </p:cNvSpPr>
          <p:nvPr>
            <p:ph type="body" idx="1"/>
          </p:nvPr>
        </p:nvSpPr>
        <p:spPr>
          <a:xfrm>
            <a:off x="503238" y="1103313"/>
            <a:ext cx="8308975" cy="4992687"/>
          </a:xfrm>
        </p:spPr>
        <p:txBody>
          <a:bodyPr/>
          <a:lstStyle/>
          <a:p>
            <a:pPr>
              <a:lnSpc>
                <a:spcPct val="80000"/>
              </a:lnSpc>
            </a:pPr>
            <a:r>
              <a:rPr lang="hu-HU" altLang="hu-HU" sz="2400" b="1"/>
              <a:t>Az </a:t>
            </a:r>
            <a:r>
              <a:rPr lang="hu-HU" altLang="hu-HU" sz="2400" b="1">
                <a:solidFill>
                  <a:schemeClr val="accent2"/>
                </a:solidFill>
              </a:rPr>
              <a:t>előbbi két problémával</a:t>
            </a:r>
            <a:r>
              <a:rPr lang="hu-HU" altLang="hu-HU" sz="2400" b="1"/>
              <a:t> kerülhetünk csak olyan helyzetbe, amikor a </a:t>
            </a:r>
            <a:r>
              <a:rPr lang="hu-HU" altLang="hu-HU" sz="2400" b="1">
                <a:solidFill>
                  <a:srgbClr val="FF0000"/>
                </a:solidFill>
              </a:rPr>
              <a:t>T által végzett írás fizikailag nem megvalósítható</a:t>
            </a:r>
            <a:r>
              <a:rPr lang="hu-HU" altLang="hu-HU" sz="2400" b="1"/>
              <a:t>.</a:t>
            </a:r>
          </a:p>
          <a:p>
            <a:pPr>
              <a:lnSpc>
                <a:spcPct val="80000"/>
              </a:lnSpc>
              <a:buFontTx/>
              <a:buNone/>
            </a:pPr>
            <a:r>
              <a:rPr lang="hu-HU" altLang="hu-HU" sz="2400" b="1"/>
              <a:t> </a:t>
            </a:r>
          </a:p>
          <a:p>
            <a:pPr>
              <a:lnSpc>
                <a:spcPct val="80000"/>
              </a:lnSpc>
            </a:pPr>
            <a:r>
              <a:rPr lang="hu-HU" altLang="hu-HU" sz="2400" b="1"/>
              <a:t>Az 1. esetben ha </a:t>
            </a:r>
            <a:r>
              <a:rPr lang="hu-HU" altLang="hu-HU" sz="2400" b="1">
                <a:solidFill>
                  <a:schemeClr val="accent2"/>
                </a:solidFill>
              </a:rPr>
              <a:t>U T elindítása előtt fejeződött volna be</a:t>
            </a:r>
            <a:r>
              <a:rPr lang="hu-HU" altLang="hu-HU" sz="2400" b="1"/>
              <a:t>, akkor </a:t>
            </a:r>
            <a:r>
              <a:rPr lang="hu-HU" altLang="hu-HU" sz="2400" b="1">
                <a:solidFill>
                  <a:srgbClr val="009900"/>
                </a:solidFill>
              </a:rPr>
              <a:t>T biztosan olyan X értéket olvasna,</a:t>
            </a:r>
            <a:r>
              <a:rPr lang="hu-HU" altLang="hu-HU" sz="2400" b="1"/>
              <a:t> </a:t>
            </a:r>
            <a:r>
              <a:rPr lang="hu-HU" altLang="hu-HU" sz="2400" b="1">
                <a:solidFill>
                  <a:srgbClr val="FF0000"/>
                </a:solidFill>
              </a:rPr>
              <a:t>amelyet vagy U, vagy valamely későbbi tranzakció írt</a:t>
            </a:r>
            <a:r>
              <a:rPr lang="hu-HU" altLang="hu-HU" sz="2400" b="1"/>
              <a:t>. </a:t>
            </a:r>
          </a:p>
          <a:p>
            <a:pPr>
              <a:lnSpc>
                <a:spcPct val="80000"/>
              </a:lnSpc>
            </a:pPr>
            <a:endParaRPr lang="hu-HU" altLang="hu-HU" sz="2400" b="1"/>
          </a:p>
          <a:p>
            <a:pPr>
              <a:lnSpc>
                <a:spcPct val="80000"/>
              </a:lnSpc>
            </a:pPr>
            <a:r>
              <a:rPr lang="hu-HU" altLang="hu-HU" sz="2400" b="1"/>
              <a:t>A 2. esetben ha </a:t>
            </a:r>
            <a:r>
              <a:rPr lang="hu-HU" altLang="hu-HU" sz="2400" b="1">
                <a:solidFill>
                  <a:schemeClr val="accent2"/>
                </a:solidFill>
              </a:rPr>
              <a:t>U T érvényesítése előtt fejeződik be</a:t>
            </a:r>
            <a:r>
              <a:rPr lang="hu-HU" altLang="hu-HU" sz="2400" b="1"/>
              <a:t>, akkor biztos, hogy </a:t>
            </a:r>
            <a:r>
              <a:rPr lang="hu-HU" altLang="hu-HU" sz="2400" b="1">
                <a:solidFill>
                  <a:srgbClr val="FF0000"/>
                </a:solidFill>
              </a:rPr>
              <a:t>U T előtt írta X-et</a:t>
            </a:r>
            <a:r>
              <a:rPr lang="hu-HU" altLang="hu-HU" sz="2400" b="1"/>
              <a:t>. </a:t>
            </a:r>
          </a:p>
          <a:p>
            <a:pPr>
              <a:lnSpc>
                <a:spcPct val="80000"/>
              </a:lnSpc>
            </a:pPr>
            <a:endParaRPr lang="hu-HU" altLang="hu-HU" sz="2400" b="1"/>
          </a:p>
          <a:p>
            <a:pPr>
              <a:lnSpc>
                <a:spcPct val="80000"/>
              </a:lnSpc>
            </a:pPr>
            <a:r>
              <a:rPr lang="hu-HU" altLang="hu-HU" sz="2400" b="1"/>
              <a:t>Ezek alapján a T tranzakció érvényesítésére vonatkozó észrevételeinket az alábbi szabállyal foglalhatjuk össze:</a:t>
            </a:r>
          </a:p>
        </p:txBody>
      </p:sp>
      <p:sp>
        <p:nvSpPr>
          <p:cNvPr id="710660" name="Rectangle 4">
            <a:extLst>
              <a:ext uri="{FF2B5EF4-FFF2-40B4-BE49-F238E27FC236}">
                <a16:creationId xmlns:a16="http://schemas.microsoft.com/office/drawing/2014/main" id="{51C19333-12BC-A73D-7716-35C58B4BC6E7}"/>
              </a:ext>
            </a:extLst>
          </p:cNvPr>
          <p:cNvSpPr>
            <a:spLocks noGrp="1" noChangeArrowheads="1"/>
          </p:cNvSpPr>
          <p:nvPr>
            <p:ph type="title"/>
          </p:nvPr>
        </p:nvSpPr>
        <p:spPr>
          <a:xfrm>
            <a:off x="685800" y="242888"/>
            <a:ext cx="7772400" cy="155575"/>
          </a:xfrm>
          <a:noFill/>
          <a:ln/>
        </p:spPr>
        <p:txBody>
          <a:bodyPr/>
          <a:lstStyle/>
          <a:p>
            <a:r>
              <a:rPr lang="hu-HU" altLang="hu-HU" sz="2800" b="1">
                <a:solidFill>
                  <a:schemeClr val="accent2"/>
                </a:solidFill>
              </a:rPr>
              <a:t>Az érvényesítési szabályok</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07D65874-9D5F-558F-8E1E-B2BC71535101}"/>
              </a:ext>
            </a:extLst>
          </p:cNvPr>
          <p:cNvSpPr>
            <a:spLocks noGrp="1" noChangeArrowheads="1"/>
          </p:cNvSpPr>
          <p:nvPr>
            <p:ph type="body" idx="1"/>
          </p:nvPr>
        </p:nvSpPr>
        <p:spPr>
          <a:xfrm>
            <a:off x="271463" y="750888"/>
            <a:ext cx="8675687" cy="5345112"/>
          </a:xfrm>
        </p:spPr>
        <p:txBody>
          <a:bodyPr/>
          <a:lstStyle/>
          <a:p>
            <a:pPr marL="533400" indent="-533400">
              <a:buFontTx/>
              <a:buAutoNum type="arabicPeriod"/>
            </a:pPr>
            <a:r>
              <a:rPr lang="hu-HU" altLang="hu-HU" sz="2800" b="1"/>
              <a:t>Összehasonlítjuk RS(T)‑t WS(U)-val, és ellenőrizzük, hogy </a:t>
            </a:r>
            <a:r>
              <a:rPr lang="hu-HU" altLang="hu-HU" sz="2800" b="1">
                <a:solidFill>
                  <a:srgbClr val="FF0000"/>
                </a:solidFill>
              </a:rPr>
              <a:t>RS(T) </a:t>
            </a:r>
            <a:r>
              <a:rPr lang="hu-HU" altLang="hu-HU" sz="2800" b="1">
                <a:solidFill>
                  <a:srgbClr val="FF0000"/>
                </a:solidFill>
                <a:sym typeface="Symbol" panose="05050102010706020507" pitchFamily="18" charset="2"/>
              </a:rPr>
              <a:t></a:t>
            </a:r>
            <a:r>
              <a:rPr lang="hu-HU" altLang="hu-HU" sz="2800" b="1">
                <a:solidFill>
                  <a:srgbClr val="FF0000"/>
                </a:solidFill>
              </a:rPr>
              <a:t> WS(U) = </a:t>
            </a:r>
            <a:r>
              <a:rPr lang="hu-HU" altLang="hu-HU" sz="2800" b="1">
                <a:solidFill>
                  <a:srgbClr val="FF0000"/>
                </a:solidFill>
                <a:sym typeface="Symbol" panose="05050102010706020507" pitchFamily="18" charset="2"/>
              </a:rPr>
              <a:t></a:t>
            </a:r>
            <a:r>
              <a:rPr lang="hu-HU" altLang="hu-HU" sz="2800" b="1"/>
              <a:t> minden olyan </a:t>
            </a:r>
            <a:r>
              <a:rPr lang="hu-HU" altLang="hu-HU" sz="2800" b="1">
                <a:solidFill>
                  <a:schemeClr val="accent2"/>
                </a:solidFill>
              </a:rPr>
              <a:t>érvényesített U-ra</a:t>
            </a:r>
            <a:r>
              <a:rPr lang="hu-HU" altLang="hu-HU" sz="2800" b="1"/>
              <a:t>, amely még </a:t>
            </a:r>
            <a:r>
              <a:rPr lang="hu-HU" altLang="hu-HU" sz="2800" b="1">
                <a:solidFill>
                  <a:schemeClr val="accent2"/>
                </a:solidFill>
              </a:rPr>
              <a:t>nem fejeződött be T elindítása előtt</a:t>
            </a:r>
            <a:r>
              <a:rPr lang="hu-HU" altLang="hu-HU" sz="2800" b="1"/>
              <a:t>, vagyis </a:t>
            </a:r>
            <a:r>
              <a:rPr lang="hu-HU" altLang="hu-HU" sz="2800" b="1">
                <a:solidFill>
                  <a:srgbClr val="FF0000"/>
                </a:solidFill>
              </a:rPr>
              <a:t>U </a:t>
            </a:r>
            <a:r>
              <a:rPr lang="hu-HU" altLang="hu-HU" sz="2800" b="1">
                <a:solidFill>
                  <a:srgbClr val="FF0000"/>
                </a:solidFill>
                <a:sym typeface="Symbol" panose="05050102010706020507" pitchFamily="18" charset="2"/>
              </a:rPr>
              <a:t></a:t>
            </a:r>
            <a:r>
              <a:rPr lang="hu-HU" altLang="hu-HU" sz="2800" b="1">
                <a:solidFill>
                  <a:srgbClr val="FF0000"/>
                </a:solidFill>
              </a:rPr>
              <a:t> </a:t>
            </a:r>
            <a:r>
              <a:rPr lang="hu-HU" altLang="hu-HU" sz="2800" b="1" i="1">
                <a:solidFill>
                  <a:srgbClr val="FF0000"/>
                </a:solidFill>
              </a:rPr>
              <a:t>ÉRV</a:t>
            </a:r>
            <a:r>
              <a:rPr lang="hu-HU" altLang="hu-HU" sz="2800" b="1">
                <a:solidFill>
                  <a:srgbClr val="FF0000"/>
                </a:solidFill>
              </a:rPr>
              <a:t> </a:t>
            </a:r>
            <a:r>
              <a:rPr lang="hu-HU" altLang="hu-HU" sz="2800" b="1">
                <a:solidFill>
                  <a:srgbClr val="FF0000"/>
                </a:solidFill>
                <a:sym typeface="Symbol" panose="05050102010706020507" pitchFamily="18" charset="2"/>
              </a:rPr>
              <a:t></a:t>
            </a:r>
            <a:r>
              <a:rPr lang="hu-HU" altLang="hu-HU" sz="2800" b="1">
                <a:solidFill>
                  <a:srgbClr val="FF0000"/>
                </a:solidFill>
              </a:rPr>
              <a:t> </a:t>
            </a:r>
            <a:r>
              <a:rPr lang="hu-HU" altLang="hu-HU" sz="2800" b="1" i="1">
                <a:solidFill>
                  <a:srgbClr val="FF0000"/>
                </a:solidFill>
              </a:rPr>
              <a:t>BEF</a:t>
            </a:r>
            <a:r>
              <a:rPr lang="hu-HU" altLang="hu-HU" sz="2800" b="1"/>
              <a:t> és </a:t>
            </a:r>
            <a:r>
              <a:rPr lang="hu-HU" altLang="hu-HU" sz="2800" b="1">
                <a:solidFill>
                  <a:srgbClr val="FF0000"/>
                </a:solidFill>
              </a:rPr>
              <a:t>BEF(U) &gt; KEZD(T).</a:t>
            </a:r>
          </a:p>
          <a:p>
            <a:pPr marL="533400" indent="-533400">
              <a:buFontTx/>
              <a:buAutoNum type="arabicPeriod"/>
            </a:pPr>
            <a:endParaRPr lang="hu-HU" altLang="hu-HU" sz="2800" b="1"/>
          </a:p>
          <a:p>
            <a:pPr marL="533400" indent="-533400">
              <a:buFontTx/>
              <a:buAutoNum type="arabicPeriod"/>
            </a:pPr>
            <a:r>
              <a:rPr lang="hu-HU" altLang="hu-HU" sz="2800" b="1"/>
              <a:t>Összehasonlítjuk WS(T)‑t WS(U)-val, és ellenőrizzük, hogy </a:t>
            </a:r>
            <a:r>
              <a:rPr lang="hu-HU" altLang="hu-HU" sz="2800" b="1">
                <a:solidFill>
                  <a:srgbClr val="FF0000"/>
                </a:solidFill>
              </a:rPr>
              <a:t>WS(T) </a:t>
            </a:r>
            <a:r>
              <a:rPr lang="hu-HU" altLang="hu-HU" sz="2800" b="1">
                <a:solidFill>
                  <a:srgbClr val="FF0000"/>
                </a:solidFill>
                <a:sym typeface="Symbol" panose="05050102010706020507" pitchFamily="18" charset="2"/>
              </a:rPr>
              <a:t></a:t>
            </a:r>
            <a:r>
              <a:rPr lang="hu-HU" altLang="hu-HU" sz="2800" b="1">
                <a:solidFill>
                  <a:srgbClr val="FF0000"/>
                </a:solidFill>
              </a:rPr>
              <a:t> WS(U) = </a:t>
            </a:r>
            <a:r>
              <a:rPr lang="hu-HU" altLang="hu-HU" sz="2800" b="1">
                <a:solidFill>
                  <a:srgbClr val="FF0000"/>
                </a:solidFill>
                <a:sym typeface="Symbol" panose="05050102010706020507" pitchFamily="18" charset="2"/>
              </a:rPr>
              <a:t></a:t>
            </a:r>
            <a:r>
              <a:rPr lang="hu-HU" altLang="hu-HU" sz="2800" b="1"/>
              <a:t> minden olyan </a:t>
            </a:r>
            <a:r>
              <a:rPr lang="hu-HU" altLang="hu-HU" sz="2800" b="1">
                <a:solidFill>
                  <a:schemeClr val="accent2"/>
                </a:solidFill>
              </a:rPr>
              <a:t>érvényesített U-ra</a:t>
            </a:r>
            <a:r>
              <a:rPr lang="hu-HU" altLang="hu-HU" sz="2800" b="1"/>
              <a:t>, amely még </a:t>
            </a:r>
            <a:r>
              <a:rPr lang="hu-HU" altLang="hu-HU" sz="2800" b="1">
                <a:solidFill>
                  <a:schemeClr val="accent2"/>
                </a:solidFill>
              </a:rPr>
              <a:t>nem fejeződött be T érvényesítése előtt</a:t>
            </a:r>
            <a:r>
              <a:rPr lang="hu-HU" altLang="hu-HU" sz="2800" b="1"/>
              <a:t>, vagyis </a:t>
            </a:r>
            <a:r>
              <a:rPr lang="hu-HU" altLang="hu-HU" sz="2800" b="1">
                <a:solidFill>
                  <a:srgbClr val="FF0000"/>
                </a:solidFill>
              </a:rPr>
              <a:t>U </a:t>
            </a:r>
            <a:r>
              <a:rPr lang="hu-HU" altLang="hu-HU" sz="2800" b="1">
                <a:solidFill>
                  <a:srgbClr val="FF0000"/>
                </a:solidFill>
                <a:sym typeface="Symbol" panose="05050102010706020507" pitchFamily="18" charset="2"/>
              </a:rPr>
              <a:t></a:t>
            </a:r>
            <a:r>
              <a:rPr lang="hu-HU" altLang="hu-HU" sz="2800" b="1">
                <a:solidFill>
                  <a:srgbClr val="FF0000"/>
                </a:solidFill>
              </a:rPr>
              <a:t> </a:t>
            </a:r>
            <a:r>
              <a:rPr lang="hu-HU" altLang="hu-HU" sz="2800" b="1" i="1">
                <a:solidFill>
                  <a:srgbClr val="FF0000"/>
                </a:solidFill>
              </a:rPr>
              <a:t>ÉRV</a:t>
            </a:r>
            <a:r>
              <a:rPr lang="hu-HU" altLang="hu-HU" sz="2800" b="1">
                <a:solidFill>
                  <a:srgbClr val="FF0000"/>
                </a:solidFill>
              </a:rPr>
              <a:t> </a:t>
            </a:r>
            <a:r>
              <a:rPr lang="hu-HU" altLang="hu-HU" sz="2800" b="1"/>
              <a:t>és</a:t>
            </a:r>
            <a:r>
              <a:rPr lang="hu-HU" altLang="hu-HU" sz="2800" b="1">
                <a:solidFill>
                  <a:srgbClr val="FF0000"/>
                </a:solidFill>
              </a:rPr>
              <a:t> BEF(U) &gt; ÉRV(T).</a:t>
            </a:r>
          </a:p>
        </p:txBody>
      </p:sp>
      <p:sp>
        <p:nvSpPr>
          <p:cNvPr id="711683" name="Rectangle 3">
            <a:extLst>
              <a:ext uri="{FF2B5EF4-FFF2-40B4-BE49-F238E27FC236}">
                <a16:creationId xmlns:a16="http://schemas.microsoft.com/office/drawing/2014/main" id="{48C9E882-960F-8306-DA98-D1CB1B59ACDA}"/>
              </a:ext>
            </a:extLst>
          </p:cNvPr>
          <p:cNvSpPr>
            <a:spLocks noGrp="1" noChangeArrowheads="1"/>
          </p:cNvSpPr>
          <p:nvPr>
            <p:ph type="title"/>
          </p:nvPr>
        </p:nvSpPr>
        <p:spPr>
          <a:xfrm>
            <a:off x="685800" y="242888"/>
            <a:ext cx="7772400" cy="155575"/>
          </a:xfrm>
          <a:noFill/>
          <a:ln/>
        </p:spPr>
        <p:txBody>
          <a:bodyPr/>
          <a:lstStyle/>
          <a:p>
            <a:r>
              <a:rPr lang="hu-HU" altLang="hu-HU" sz="2800" b="1">
                <a:solidFill>
                  <a:schemeClr val="accent2"/>
                </a:solidFill>
              </a:rPr>
              <a:t>Az érvényesítési szabályok</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2707" name="Rectangle 3">
            <a:extLst>
              <a:ext uri="{FF2B5EF4-FFF2-40B4-BE49-F238E27FC236}">
                <a16:creationId xmlns:a16="http://schemas.microsoft.com/office/drawing/2014/main" id="{A18EFA13-ECF6-F341-CC87-A8C88824B0BF}"/>
              </a:ext>
            </a:extLst>
          </p:cNvPr>
          <p:cNvSpPr>
            <a:spLocks noGrp="1" noChangeArrowheads="1"/>
          </p:cNvSpPr>
          <p:nvPr>
            <p:ph type="title"/>
          </p:nvPr>
        </p:nvSpPr>
        <p:spPr>
          <a:xfrm>
            <a:off x="685800" y="242888"/>
            <a:ext cx="7772400" cy="155575"/>
          </a:xfrm>
          <a:noFill/>
          <a:ln/>
        </p:spPr>
        <p:txBody>
          <a:bodyPr/>
          <a:lstStyle/>
          <a:p>
            <a:r>
              <a:rPr lang="hu-HU" altLang="hu-HU" sz="2800" b="1">
                <a:solidFill>
                  <a:srgbClr val="009900"/>
                </a:solidFill>
              </a:rPr>
              <a:t>Példa: Az érvényesítési szabályok</a:t>
            </a:r>
          </a:p>
        </p:txBody>
      </p:sp>
      <p:graphicFrame>
        <p:nvGraphicFramePr>
          <p:cNvPr id="712709" name="Object 5">
            <a:extLst>
              <a:ext uri="{FF2B5EF4-FFF2-40B4-BE49-F238E27FC236}">
                <a16:creationId xmlns:a16="http://schemas.microsoft.com/office/drawing/2014/main" id="{00336732-C74D-9112-9FD6-DC5B7BF8DD22}"/>
              </a:ext>
            </a:extLst>
          </p:cNvPr>
          <p:cNvGraphicFramePr>
            <a:graphicFrameLocks noChangeAspect="1"/>
          </p:cNvGraphicFramePr>
          <p:nvPr/>
        </p:nvGraphicFramePr>
        <p:xfrm>
          <a:off x="722313" y="600075"/>
          <a:ext cx="7637462" cy="4468813"/>
        </p:xfrm>
        <a:graphic>
          <a:graphicData uri="http://schemas.openxmlformats.org/presentationml/2006/ole">
            <mc:AlternateContent xmlns:mc="http://schemas.openxmlformats.org/markup-compatibility/2006">
              <mc:Choice xmlns:v="urn:schemas-microsoft-com:vml" Requires="v">
                <p:oleObj name="Kép" r:id="rId2" imgW="2286000" imgH="1838160" progId="Word.Picture.8">
                  <p:embed/>
                </p:oleObj>
              </mc:Choice>
              <mc:Fallback>
                <p:oleObj name="Kép" r:id="rId2" imgW="2286000" imgH="1838160" progId="Word.Picture.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3" y="600075"/>
                        <a:ext cx="7637462" cy="446881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2710" name="Text Box 6">
            <a:extLst>
              <a:ext uri="{FF2B5EF4-FFF2-40B4-BE49-F238E27FC236}">
                <a16:creationId xmlns:a16="http://schemas.microsoft.com/office/drawing/2014/main" id="{6500AC4E-87A5-AA6D-9DF0-057281075D09}"/>
              </a:ext>
            </a:extLst>
          </p:cNvPr>
          <p:cNvSpPr txBox="1">
            <a:spLocks noChangeArrowheads="1"/>
          </p:cNvSpPr>
          <p:nvPr/>
        </p:nvSpPr>
        <p:spPr bwMode="auto">
          <a:xfrm>
            <a:off x="242888" y="5392738"/>
            <a:ext cx="86677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800"/>
              <a:t>Az ábra egy idővonalat ábrázol, amely mentén négy tranzakció (T, U, V és W) végrehajtási és érvényesítési kísérletei láthatók. </a:t>
            </a:r>
            <a:r>
              <a:rPr lang="hu-HU" altLang="hu-HU" sz="1800">
                <a:solidFill>
                  <a:srgbClr val="FF0000"/>
                </a:solidFill>
              </a:rPr>
              <a:t>I</a:t>
            </a:r>
            <a:r>
              <a:rPr lang="hu-HU" altLang="hu-HU" sz="1800"/>
              <a:t>-vel jelöltük az indítást, </a:t>
            </a:r>
            <a:r>
              <a:rPr lang="hu-HU" altLang="hu-HU" sz="1800">
                <a:solidFill>
                  <a:srgbClr val="FF0000"/>
                </a:solidFill>
              </a:rPr>
              <a:t>X</a:t>
            </a:r>
            <a:r>
              <a:rPr lang="hu-HU" altLang="hu-HU" sz="1800"/>
              <a:t>-szel az érvényesítést, </a:t>
            </a:r>
            <a:r>
              <a:rPr lang="hu-HU" altLang="hu-HU" sz="1800">
                <a:solidFill>
                  <a:srgbClr val="FF0000"/>
                </a:solidFill>
              </a:rPr>
              <a:t>O</a:t>
            </a:r>
            <a:r>
              <a:rPr lang="hu-HU" altLang="hu-HU" sz="1800"/>
              <a:t>-val pedig a befejezést. Az ábrán láthatók az egyes tranzakciók olvasási és írási halmazai. </a:t>
            </a:r>
            <a:r>
              <a:rPr lang="hu-HU" altLang="hu-HU" sz="1800">
                <a:solidFill>
                  <a:schemeClr val="accent2"/>
                </a:solidFill>
              </a:rPr>
              <a:t>T‑t indítjuk el elsőnek</a:t>
            </a:r>
            <a:r>
              <a:rPr lang="hu-HU" altLang="hu-HU" sz="1800"/>
              <a:t>, de </a:t>
            </a:r>
            <a:r>
              <a:rPr lang="hu-HU" altLang="hu-HU" sz="1800">
                <a:solidFill>
                  <a:srgbClr val="CC00CC"/>
                </a:solidFill>
              </a:rPr>
              <a:t>U‑t érvényesítjük elsőnek</a:t>
            </a:r>
            <a:r>
              <a:rPr lang="hu-HU" altLang="hu-HU" sz="1800"/>
              <a:t>.</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3730" name="Rectangle 2">
            <a:extLst>
              <a:ext uri="{FF2B5EF4-FFF2-40B4-BE49-F238E27FC236}">
                <a16:creationId xmlns:a16="http://schemas.microsoft.com/office/drawing/2014/main" id="{325AE287-B214-5049-AC7B-8C20D1FAC9BD}"/>
              </a:ext>
            </a:extLst>
          </p:cNvPr>
          <p:cNvSpPr>
            <a:spLocks noGrp="1" noChangeArrowheads="1"/>
          </p:cNvSpPr>
          <p:nvPr>
            <p:ph type="title"/>
          </p:nvPr>
        </p:nvSpPr>
        <p:spPr>
          <a:xfrm>
            <a:off x="685800" y="242888"/>
            <a:ext cx="7772400" cy="155575"/>
          </a:xfrm>
          <a:noFill/>
          <a:ln/>
        </p:spPr>
        <p:txBody>
          <a:bodyPr/>
          <a:lstStyle/>
          <a:p>
            <a:r>
              <a:rPr lang="hu-HU" altLang="hu-HU" sz="2800" b="1">
                <a:solidFill>
                  <a:srgbClr val="009900"/>
                </a:solidFill>
              </a:rPr>
              <a:t>Példa: Az érvényesítési szabályok</a:t>
            </a:r>
          </a:p>
        </p:txBody>
      </p:sp>
      <p:graphicFrame>
        <p:nvGraphicFramePr>
          <p:cNvPr id="713731" name="Object 3">
            <a:extLst>
              <a:ext uri="{FF2B5EF4-FFF2-40B4-BE49-F238E27FC236}">
                <a16:creationId xmlns:a16="http://schemas.microsoft.com/office/drawing/2014/main" id="{B902311D-85D7-6278-1121-8D67F7170E83}"/>
              </a:ext>
            </a:extLst>
          </p:cNvPr>
          <p:cNvGraphicFramePr>
            <a:graphicFrameLocks noChangeAspect="1"/>
          </p:cNvGraphicFramePr>
          <p:nvPr/>
        </p:nvGraphicFramePr>
        <p:xfrm>
          <a:off x="722313" y="600075"/>
          <a:ext cx="5308600" cy="3106738"/>
        </p:xfrm>
        <a:graphic>
          <a:graphicData uri="http://schemas.openxmlformats.org/presentationml/2006/ole">
            <mc:AlternateContent xmlns:mc="http://schemas.openxmlformats.org/markup-compatibility/2006">
              <mc:Choice xmlns:v="urn:schemas-microsoft-com:vml" Requires="v">
                <p:oleObj name="Kép" r:id="rId2" imgW="2286000" imgH="1838160" progId="Word.Picture.8">
                  <p:embed/>
                </p:oleObj>
              </mc:Choice>
              <mc:Fallback>
                <p:oleObj name="Kép" r:id="rId2" imgW="2286000" imgH="1838160" progId="Word.Picture.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3" y="600075"/>
                        <a:ext cx="5308600" cy="31067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3732" name="Text Box 4">
            <a:extLst>
              <a:ext uri="{FF2B5EF4-FFF2-40B4-BE49-F238E27FC236}">
                <a16:creationId xmlns:a16="http://schemas.microsoft.com/office/drawing/2014/main" id="{8952A435-9869-65E9-91E9-C4E18BD1FAA7}"/>
              </a:ext>
            </a:extLst>
          </p:cNvPr>
          <p:cNvSpPr txBox="1">
            <a:spLocks noChangeArrowheads="1"/>
          </p:cNvSpPr>
          <p:nvPr/>
        </p:nvSpPr>
        <p:spPr bwMode="auto">
          <a:xfrm>
            <a:off x="242888" y="3990975"/>
            <a:ext cx="866775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buFontTx/>
              <a:buAutoNum type="arabicPeriod"/>
            </a:pPr>
            <a:r>
              <a:rPr lang="hu-HU" altLang="hu-HU" sz="2000"/>
              <a:t>   </a:t>
            </a:r>
            <a:r>
              <a:rPr lang="hu-HU" altLang="hu-HU" sz="2000">
                <a:solidFill>
                  <a:schemeClr val="accent2"/>
                </a:solidFill>
              </a:rPr>
              <a:t>Amikor U‑t érvényesítjük</a:t>
            </a:r>
            <a:r>
              <a:rPr lang="hu-HU" altLang="hu-HU" sz="2000"/>
              <a:t>, </a:t>
            </a:r>
            <a:r>
              <a:rPr lang="hu-HU" altLang="hu-HU" sz="2000">
                <a:solidFill>
                  <a:srgbClr val="009900"/>
                </a:solidFill>
              </a:rPr>
              <a:t>nincs más érvényesített tranzakció</a:t>
            </a:r>
            <a:r>
              <a:rPr lang="hu-HU" altLang="hu-HU" sz="2000"/>
              <a:t>, így </a:t>
            </a:r>
            <a:r>
              <a:rPr lang="hu-HU" altLang="hu-HU" sz="2000">
                <a:solidFill>
                  <a:srgbClr val="FF0000"/>
                </a:solidFill>
              </a:rPr>
              <a:t>nem kell semmit sem ellenőriznünk</a:t>
            </a:r>
            <a:r>
              <a:rPr lang="hu-HU" altLang="hu-HU" sz="2000"/>
              <a:t>. U‑t érvényesítjük, és beírjuk az új értéket a D adatbáziselembe.</a:t>
            </a:r>
          </a:p>
          <a:p>
            <a:pPr>
              <a:spcBef>
                <a:spcPct val="50000"/>
              </a:spcBef>
              <a:buFontTx/>
              <a:buAutoNum type="arabicPeriod"/>
            </a:pPr>
            <a:r>
              <a:rPr lang="hu-HU" altLang="hu-HU" sz="2000"/>
              <a:t>   </a:t>
            </a:r>
            <a:r>
              <a:rPr lang="hu-HU" altLang="hu-HU" sz="2000">
                <a:solidFill>
                  <a:schemeClr val="accent2"/>
                </a:solidFill>
              </a:rPr>
              <a:t>Amikor T‑t érvényesítjük</a:t>
            </a:r>
            <a:r>
              <a:rPr lang="hu-HU" altLang="hu-HU" sz="2000"/>
              <a:t>, </a:t>
            </a:r>
            <a:r>
              <a:rPr lang="hu-HU" altLang="hu-HU" sz="2000">
                <a:solidFill>
                  <a:srgbClr val="009900"/>
                </a:solidFill>
              </a:rPr>
              <a:t>U már érvényesítve van, de még nincs befejezve</a:t>
            </a:r>
            <a:r>
              <a:rPr lang="hu-HU" altLang="hu-HU" sz="2000"/>
              <a:t>. </a:t>
            </a:r>
            <a:r>
              <a:rPr lang="hu-HU" altLang="hu-HU" sz="2000">
                <a:solidFill>
                  <a:srgbClr val="FF0000"/>
                </a:solidFill>
              </a:rPr>
              <a:t>Így ellenőriznünk kell</a:t>
            </a:r>
            <a:r>
              <a:rPr lang="hu-HU" altLang="hu-HU" sz="2000"/>
              <a:t>, hogy T-nek sem az olvasási, sem az írási halmazában nincs semmi közös </a:t>
            </a:r>
            <a:r>
              <a:rPr lang="hu-HU" altLang="hu-HU" sz="2000">
                <a:solidFill>
                  <a:srgbClr val="CC00CC"/>
                </a:solidFill>
              </a:rPr>
              <a:t>WS(U) = {D}-</a:t>
            </a:r>
            <a:r>
              <a:rPr lang="hu-HU" altLang="hu-HU" sz="2000"/>
              <a:t>vel. Mivel </a:t>
            </a:r>
            <a:r>
              <a:rPr lang="hu-HU" altLang="hu-HU" sz="2000">
                <a:solidFill>
                  <a:srgbClr val="CC00CC"/>
                </a:solidFill>
              </a:rPr>
              <a:t>RS(T) = {A,B}</a:t>
            </a:r>
            <a:r>
              <a:rPr lang="hu-HU" altLang="hu-HU" sz="2000"/>
              <a:t> és </a:t>
            </a:r>
            <a:r>
              <a:rPr lang="hu-HU" altLang="hu-HU" sz="2000">
                <a:solidFill>
                  <a:srgbClr val="CC00CC"/>
                </a:solidFill>
              </a:rPr>
              <a:t>WS(T) = {A,C},</a:t>
            </a:r>
            <a:r>
              <a:rPr lang="hu-HU" altLang="hu-HU" sz="2000"/>
              <a:t> mindkét halmazzal a metszet üres, tehát T‑t érvényesítjük.</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4754" name="Rectangle 2">
            <a:extLst>
              <a:ext uri="{FF2B5EF4-FFF2-40B4-BE49-F238E27FC236}">
                <a16:creationId xmlns:a16="http://schemas.microsoft.com/office/drawing/2014/main" id="{9898D785-ED61-D0D2-0045-47D26486643F}"/>
              </a:ext>
            </a:extLst>
          </p:cNvPr>
          <p:cNvSpPr>
            <a:spLocks noGrp="1" noChangeArrowheads="1"/>
          </p:cNvSpPr>
          <p:nvPr>
            <p:ph type="title"/>
          </p:nvPr>
        </p:nvSpPr>
        <p:spPr>
          <a:xfrm>
            <a:off x="685800" y="242888"/>
            <a:ext cx="7772400" cy="155575"/>
          </a:xfrm>
          <a:noFill/>
          <a:ln/>
        </p:spPr>
        <p:txBody>
          <a:bodyPr/>
          <a:lstStyle/>
          <a:p>
            <a:r>
              <a:rPr lang="hu-HU" altLang="hu-HU" sz="2800" b="1">
                <a:solidFill>
                  <a:srgbClr val="009900"/>
                </a:solidFill>
              </a:rPr>
              <a:t>Példa: Az érvényesítési szabályok</a:t>
            </a:r>
          </a:p>
        </p:txBody>
      </p:sp>
      <p:graphicFrame>
        <p:nvGraphicFramePr>
          <p:cNvPr id="714755" name="Object 3">
            <a:extLst>
              <a:ext uri="{FF2B5EF4-FFF2-40B4-BE49-F238E27FC236}">
                <a16:creationId xmlns:a16="http://schemas.microsoft.com/office/drawing/2014/main" id="{CDD47ADC-C6A1-05C9-807E-89F9C5DEBC7B}"/>
              </a:ext>
            </a:extLst>
          </p:cNvPr>
          <p:cNvGraphicFramePr>
            <a:graphicFrameLocks noChangeAspect="1"/>
          </p:cNvGraphicFramePr>
          <p:nvPr/>
        </p:nvGraphicFramePr>
        <p:xfrm>
          <a:off x="2074863" y="638175"/>
          <a:ext cx="4637087" cy="2071688"/>
        </p:xfrm>
        <a:graphic>
          <a:graphicData uri="http://schemas.openxmlformats.org/presentationml/2006/ole">
            <mc:AlternateContent xmlns:mc="http://schemas.openxmlformats.org/markup-compatibility/2006">
              <mc:Choice xmlns:v="urn:schemas-microsoft-com:vml" Requires="v">
                <p:oleObj name="Kép" r:id="rId2" imgW="2286000" imgH="1838160" progId="Word.Picture.8">
                  <p:embed/>
                </p:oleObj>
              </mc:Choice>
              <mc:Fallback>
                <p:oleObj name="Kép" r:id="rId2" imgW="2286000" imgH="1838160" progId="Word.Picture.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863" y="638175"/>
                        <a:ext cx="4637087" cy="207168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4756" name="Text Box 4">
            <a:extLst>
              <a:ext uri="{FF2B5EF4-FFF2-40B4-BE49-F238E27FC236}">
                <a16:creationId xmlns:a16="http://schemas.microsoft.com/office/drawing/2014/main" id="{F360036F-A8C4-DC67-9F49-8DC9F9C5F0CF}"/>
              </a:ext>
            </a:extLst>
          </p:cNvPr>
          <p:cNvSpPr txBox="1">
            <a:spLocks noChangeArrowheads="1"/>
          </p:cNvSpPr>
          <p:nvPr/>
        </p:nvSpPr>
        <p:spPr bwMode="auto">
          <a:xfrm>
            <a:off x="158750" y="2906713"/>
            <a:ext cx="866775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hu-HU" altLang="hu-HU" sz="2000"/>
              <a:t>3.	</a:t>
            </a:r>
            <a:r>
              <a:rPr lang="hu-HU" altLang="hu-HU" sz="2000">
                <a:solidFill>
                  <a:schemeClr val="accent2"/>
                </a:solidFill>
              </a:rPr>
              <a:t>Amikor V‑t érvényesítjük</a:t>
            </a:r>
            <a:r>
              <a:rPr lang="hu-HU" altLang="hu-HU" sz="2000"/>
              <a:t>, U már érvényesítve van és befejeződött, T pedig szintén érvényesítve van, de még nem fejeződött be. Továbbá V‑t U befejeződése előtt indítottuk el. Így össze kell hasonlítanunk mind RS(V)‑t, mind WS(V)‑t WS(T)-vel, azonban csak RS(V)‑t kell összehasonlítanunk WS(U)-val. Az eredmények:</a:t>
            </a:r>
          </a:p>
          <a:p>
            <a:pPr>
              <a:spcBef>
                <a:spcPct val="50000"/>
              </a:spcBef>
              <a:buFontTx/>
              <a:buChar char="•"/>
            </a:pPr>
            <a:r>
              <a:rPr lang="hu-HU" altLang="hu-HU" sz="2000"/>
              <a:t>  RS(V) </a:t>
            </a:r>
            <a:r>
              <a:rPr lang="hu-HU" altLang="hu-HU" sz="2000">
                <a:sym typeface="Symbol" panose="05050102010706020507" pitchFamily="18" charset="2"/>
              </a:rPr>
              <a:t></a:t>
            </a:r>
            <a:r>
              <a:rPr lang="hu-HU" altLang="hu-HU" sz="2000"/>
              <a:t> WS(T) = {B} </a:t>
            </a:r>
            <a:r>
              <a:rPr lang="hu-HU" altLang="hu-HU" sz="2000">
                <a:sym typeface="Symbol" panose="05050102010706020507" pitchFamily="18" charset="2"/>
              </a:rPr>
              <a:t></a:t>
            </a:r>
            <a:r>
              <a:rPr lang="hu-HU" altLang="hu-HU" sz="2000"/>
              <a:t> {A,C} = </a:t>
            </a:r>
            <a:r>
              <a:rPr lang="hu-HU" altLang="hu-HU" sz="2000">
                <a:sym typeface="Symbol" panose="05050102010706020507" pitchFamily="18" charset="2"/>
              </a:rPr>
              <a:t></a:t>
            </a:r>
            <a:r>
              <a:rPr lang="hu-HU" altLang="hu-HU" sz="2000"/>
              <a:t>;</a:t>
            </a:r>
          </a:p>
          <a:p>
            <a:pPr>
              <a:spcBef>
                <a:spcPct val="50000"/>
              </a:spcBef>
              <a:buFontTx/>
              <a:buChar char="•"/>
            </a:pPr>
            <a:r>
              <a:rPr lang="hu-HU" altLang="hu-HU" sz="2000"/>
              <a:t>  WS(V) </a:t>
            </a:r>
            <a:r>
              <a:rPr lang="hu-HU" altLang="hu-HU" sz="2000">
                <a:sym typeface="Symbol" panose="05050102010706020507" pitchFamily="18" charset="2"/>
              </a:rPr>
              <a:t></a:t>
            </a:r>
            <a:r>
              <a:rPr lang="hu-HU" altLang="hu-HU" sz="2000"/>
              <a:t> WS(T) = {D,E} </a:t>
            </a:r>
            <a:r>
              <a:rPr lang="hu-HU" altLang="hu-HU" sz="2000">
                <a:sym typeface="Symbol" panose="05050102010706020507" pitchFamily="18" charset="2"/>
              </a:rPr>
              <a:t></a:t>
            </a:r>
            <a:r>
              <a:rPr lang="hu-HU" altLang="hu-HU" sz="2000"/>
              <a:t> {A,C} = </a:t>
            </a:r>
            <a:r>
              <a:rPr lang="hu-HU" altLang="hu-HU" sz="2000">
                <a:sym typeface="Symbol" panose="05050102010706020507" pitchFamily="18" charset="2"/>
              </a:rPr>
              <a:t></a:t>
            </a:r>
            <a:r>
              <a:rPr lang="hu-HU" altLang="hu-HU" sz="2000"/>
              <a:t>;</a:t>
            </a:r>
          </a:p>
          <a:p>
            <a:pPr>
              <a:spcBef>
                <a:spcPct val="50000"/>
              </a:spcBef>
              <a:buFontTx/>
              <a:buChar char="•"/>
            </a:pPr>
            <a:r>
              <a:rPr lang="hu-HU" altLang="hu-HU" sz="2000"/>
              <a:t>  RS(V) </a:t>
            </a:r>
            <a:r>
              <a:rPr lang="hu-HU" altLang="hu-HU" sz="2000">
                <a:sym typeface="Symbol" panose="05050102010706020507" pitchFamily="18" charset="2"/>
              </a:rPr>
              <a:t></a:t>
            </a:r>
            <a:r>
              <a:rPr lang="hu-HU" altLang="hu-HU" sz="2000"/>
              <a:t> WS(U) = {B} </a:t>
            </a:r>
            <a:r>
              <a:rPr lang="hu-HU" altLang="hu-HU" sz="2000">
                <a:sym typeface="Symbol" panose="05050102010706020507" pitchFamily="18" charset="2"/>
              </a:rPr>
              <a:t></a:t>
            </a:r>
            <a:r>
              <a:rPr lang="hu-HU" altLang="hu-HU" sz="2000"/>
              <a:t> {D} = </a:t>
            </a:r>
            <a:r>
              <a:rPr lang="hu-HU" altLang="hu-HU" sz="2000">
                <a:sym typeface="Symbol" panose="05050102010706020507" pitchFamily="18" charset="2"/>
              </a:rPr>
              <a:t></a:t>
            </a:r>
            <a:r>
              <a:rPr lang="hu-HU" altLang="hu-HU" sz="2000"/>
              <a:t>.</a:t>
            </a:r>
            <a:endParaRPr lang="en-US" altLang="hu-HU" sz="2000"/>
          </a:p>
          <a:p>
            <a:pPr>
              <a:spcBef>
                <a:spcPct val="50000"/>
              </a:spcBef>
            </a:pPr>
            <a:r>
              <a:rPr lang="en-US" altLang="hu-HU" sz="2000"/>
              <a:t>Ezek alapján </a:t>
            </a:r>
            <a:r>
              <a:rPr lang="en-US" altLang="hu-HU" sz="2000">
                <a:solidFill>
                  <a:srgbClr val="FF0000"/>
                </a:solidFill>
              </a:rPr>
              <a:t>V‑t érvényesítjük</a:t>
            </a:r>
            <a:r>
              <a:rPr lang="en-US" altLang="hu-HU" sz="2000"/>
              <a:t>.</a:t>
            </a:r>
            <a:r>
              <a:rPr lang="hu-HU" altLang="hu-HU" sz="200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6402" name="Rectangle 2">
            <a:extLst>
              <a:ext uri="{FF2B5EF4-FFF2-40B4-BE49-F238E27FC236}">
                <a16:creationId xmlns:a16="http://schemas.microsoft.com/office/drawing/2014/main" id="{55A7EA84-68A7-43EB-ECD7-92173C5021BD}"/>
              </a:ext>
            </a:extLst>
          </p:cNvPr>
          <p:cNvSpPr>
            <a:spLocks noGrp="1" noChangeArrowheads="1"/>
          </p:cNvSpPr>
          <p:nvPr>
            <p:ph type="title"/>
          </p:nvPr>
        </p:nvSpPr>
        <p:spPr>
          <a:xfrm>
            <a:off x="234950" y="317500"/>
            <a:ext cx="8526463" cy="423863"/>
          </a:xfrm>
        </p:spPr>
        <p:txBody>
          <a:bodyPr/>
          <a:lstStyle/>
          <a:p>
            <a:r>
              <a:rPr lang="hu-HU" altLang="hu-HU" sz="2000" b="1">
                <a:solidFill>
                  <a:schemeClr val="accent2"/>
                </a:solidFill>
              </a:rPr>
              <a:t>S</a:t>
            </a:r>
            <a:r>
              <a:rPr lang="hu-HU" altLang="hu-HU" sz="2000" b="1">
                <a:solidFill>
                  <a:schemeClr val="accent2"/>
                </a:solidFill>
                <a:cs typeface="Times New Roman" panose="02020603050405020304" pitchFamily="18" charset="0"/>
              </a:rPr>
              <a:t>orbarendezhet</a:t>
            </a:r>
            <a:r>
              <a:rPr lang="hu-HU" altLang="hu-HU" sz="2000" b="1">
                <a:solidFill>
                  <a:schemeClr val="accent2"/>
                </a:solidFill>
              </a:rPr>
              <a:t>ő</a:t>
            </a:r>
            <a:r>
              <a:rPr lang="hu-HU" altLang="hu-HU" sz="2000" b="1">
                <a:solidFill>
                  <a:schemeClr val="accent2"/>
                </a:solidFill>
                <a:cs typeface="Times New Roman" panose="02020603050405020304" pitchFamily="18" charset="0"/>
              </a:rPr>
              <a:t>, de nem konfliktus-sorbarendezhet</a:t>
            </a:r>
            <a:r>
              <a:rPr lang="hu-HU" altLang="hu-HU" sz="2000" b="1">
                <a:solidFill>
                  <a:schemeClr val="accent2"/>
                </a:solidFill>
              </a:rPr>
              <a:t>ő ütemezés</a:t>
            </a:r>
            <a:endParaRPr lang="hu-HU" altLang="hu-HU" sz="2000" b="1">
              <a:solidFill>
                <a:schemeClr val="accent2"/>
              </a:solidFill>
              <a:cs typeface="Times New Roman" panose="02020603050405020304" pitchFamily="18" charset="0"/>
            </a:endParaRPr>
          </a:p>
        </p:txBody>
      </p:sp>
      <p:sp>
        <p:nvSpPr>
          <p:cNvPr id="486403" name="Rectangle 3">
            <a:extLst>
              <a:ext uri="{FF2B5EF4-FFF2-40B4-BE49-F238E27FC236}">
                <a16:creationId xmlns:a16="http://schemas.microsoft.com/office/drawing/2014/main" id="{90C26666-D750-36E3-1C08-CAC579EA899B}"/>
              </a:ext>
            </a:extLst>
          </p:cNvPr>
          <p:cNvSpPr>
            <a:spLocks noGrp="1" noChangeArrowheads="1"/>
          </p:cNvSpPr>
          <p:nvPr>
            <p:ph type="body" idx="1"/>
          </p:nvPr>
        </p:nvSpPr>
        <p:spPr>
          <a:xfrm>
            <a:off x="307975" y="944563"/>
            <a:ext cx="8564563" cy="5529262"/>
          </a:xfrm>
        </p:spPr>
        <p:txBody>
          <a:bodyPr/>
          <a:lstStyle/>
          <a:p>
            <a:pPr algn="just">
              <a:lnSpc>
                <a:spcPct val="80000"/>
              </a:lnSpc>
            </a:pPr>
            <a:r>
              <a:rPr lang="hu-HU" altLang="hu-HU" sz="1800" b="1">
                <a:solidFill>
                  <a:schemeClr val="accent2"/>
                </a:solidFill>
                <a:latin typeface="Times New Roman" panose="02020603050405020304" pitchFamily="18" charset="0"/>
                <a:cs typeface="Times New Roman" panose="02020603050405020304" pitchFamily="18" charset="0"/>
              </a:rPr>
              <a:t>Tekintsük a </a:t>
            </a:r>
            <a:r>
              <a:rPr lang="hu-HU" altLang="hu-HU" sz="1800" b="1">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T</a:t>
            </a:r>
            <a:r>
              <a:rPr lang="hu-HU" altLang="hu-HU" sz="1800" b="1" baseline="-30000">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1</a:t>
            </a:r>
            <a:r>
              <a:rPr lang="hu-HU" altLang="hu-HU" sz="1800" b="1">
                <a:solidFill>
                  <a:schemeClr val="accent2"/>
                </a:solidFill>
                <a:latin typeface="Times New Roman" panose="02020603050405020304" pitchFamily="18" charset="0"/>
                <a:cs typeface="Times New Roman" panose="02020603050405020304" pitchFamily="18" charset="0"/>
              </a:rPr>
              <a:t>, T</a:t>
            </a:r>
            <a:r>
              <a:rPr lang="hu-HU" altLang="hu-HU" sz="1800" b="1" baseline="-30000">
                <a:solidFill>
                  <a:schemeClr val="accent2"/>
                </a:solidFill>
                <a:latin typeface="Times New Roman" panose="02020603050405020304" pitchFamily="18" charset="0"/>
                <a:cs typeface="Times New Roman" panose="02020603050405020304" pitchFamily="18" charset="0"/>
              </a:rPr>
              <a:t>2</a:t>
            </a:r>
            <a:r>
              <a:rPr lang="hu-HU" altLang="hu-HU" sz="1800" b="1">
                <a:solidFill>
                  <a:schemeClr val="accent2"/>
                </a:solidFill>
                <a:latin typeface="Times New Roman" panose="02020603050405020304" pitchFamily="18" charset="0"/>
                <a:cs typeface="Times New Roman" panose="02020603050405020304" pitchFamily="18" charset="0"/>
              </a:rPr>
              <a:t> és T</a:t>
            </a:r>
            <a:r>
              <a:rPr lang="hu-HU" altLang="hu-HU" sz="1800" b="1" baseline="-30000">
                <a:solidFill>
                  <a:schemeClr val="accent2"/>
                </a:solidFill>
                <a:latin typeface="Times New Roman" panose="02020603050405020304" pitchFamily="18" charset="0"/>
                <a:cs typeface="Times New Roman" panose="02020603050405020304" pitchFamily="18" charset="0"/>
              </a:rPr>
              <a:t>3</a:t>
            </a:r>
            <a:r>
              <a:rPr lang="hu-HU" altLang="hu-HU" sz="1800" b="1">
                <a:solidFill>
                  <a:schemeClr val="accent2"/>
                </a:solidFill>
                <a:latin typeface="Times New Roman" panose="02020603050405020304" pitchFamily="18" charset="0"/>
                <a:cs typeface="Times New Roman" panose="02020603050405020304" pitchFamily="18" charset="0"/>
              </a:rPr>
              <a:t> tranzakciókat</a:t>
            </a:r>
            <a:r>
              <a:rPr lang="hu-HU" altLang="hu-HU" sz="1800" b="1">
                <a:solidFill>
                  <a:schemeClr val="accent2"/>
                </a:solidFill>
                <a:latin typeface="Times New Roman" panose="02020603050405020304" pitchFamily="18" charset="0"/>
              </a:rPr>
              <a:t> és egy </a:t>
            </a:r>
            <a:r>
              <a:rPr lang="hu-HU" altLang="hu-HU" sz="1800" b="1">
                <a:solidFill>
                  <a:srgbClr val="FF0000"/>
                </a:solidFill>
                <a:latin typeface="Times New Roman" panose="02020603050405020304" pitchFamily="18" charset="0"/>
              </a:rPr>
              <a:t>soros</a:t>
            </a:r>
            <a:r>
              <a:rPr lang="hu-HU" altLang="hu-HU" sz="1800" b="1">
                <a:solidFill>
                  <a:schemeClr val="accent2"/>
                </a:solidFill>
                <a:latin typeface="Times New Roman" panose="02020603050405020304" pitchFamily="18" charset="0"/>
              </a:rPr>
              <a:t> ütemezésüket:</a:t>
            </a:r>
          </a:p>
          <a:p>
            <a:pPr algn="just">
              <a:lnSpc>
                <a:spcPct val="80000"/>
              </a:lnSpc>
              <a:buFontTx/>
              <a:buNone/>
            </a:pPr>
            <a:r>
              <a:rPr lang="hu-HU" altLang="hu-HU" sz="1800" b="1">
                <a:solidFill>
                  <a:srgbClr val="FF0000"/>
                </a:solidFill>
                <a:latin typeface="Times New Roman" panose="02020603050405020304" pitchFamily="18" charset="0"/>
                <a:cs typeface="Courier New" panose="02070309020205020404" pitchFamily="49" charset="0"/>
              </a:rPr>
              <a:t>	</a:t>
            </a:r>
          </a:p>
          <a:p>
            <a:pPr algn="just">
              <a:lnSpc>
                <a:spcPct val="80000"/>
              </a:lnSpc>
              <a:buFontTx/>
              <a:buNone/>
            </a:pPr>
            <a:r>
              <a:rPr lang="hu-HU" altLang="hu-HU" sz="1800" b="1">
                <a:solidFill>
                  <a:srgbClr val="FF0000"/>
                </a:solidFill>
                <a:latin typeface="Times New Roman" panose="02020603050405020304" pitchFamily="18" charset="0"/>
                <a:cs typeface="Courier New" panose="02070309020205020404" pitchFamily="49" charset="0"/>
              </a:rPr>
              <a:t>	</a:t>
            </a:r>
            <a:r>
              <a:rPr lang="hu-HU" altLang="hu-HU" sz="2400" b="1">
                <a:solidFill>
                  <a:srgbClr val="FF0000"/>
                </a:solidFill>
                <a:latin typeface="Times New Roman" panose="02020603050405020304" pitchFamily="18" charset="0"/>
                <a:cs typeface="Times New Roman" panose="02020603050405020304" pitchFamily="18" charset="0"/>
              </a:rPr>
              <a:t>S</a:t>
            </a:r>
            <a:r>
              <a:rPr lang="hu-HU" altLang="hu-HU" sz="2400" b="1" baseline="-30000">
                <a:solidFill>
                  <a:srgbClr val="FF0000"/>
                </a:solidFill>
                <a:latin typeface="Times New Roman" panose="02020603050405020304" pitchFamily="18" charset="0"/>
                <a:cs typeface="Times New Roman" panose="02020603050405020304" pitchFamily="18" charset="0"/>
              </a:rPr>
              <a:t>1</a:t>
            </a:r>
            <a:r>
              <a:rPr lang="hu-HU" altLang="hu-HU" sz="2400" b="1">
                <a:solidFill>
                  <a:schemeClr val="accent2"/>
                </a:solidFill>
                <a:latin typeface="Times New Roman" panose="02020603050405020304" pitchFamily="18" charset="0"/>
                <a:cs typeface="Times New Roman" panose="02020603050405020304" pitchFamily="18" charset="0"/>
              </a:rPr>
              <a:t>: </a:t>
            </a:r>
            <a:r>
              <a:rPr lang="hu-HU" altLang="hu-HU" sz="2400" b="1">
                <a:solidFill>
                  <a:srgbClr val="99CC00"/>
                </a:solidFill>
                <a:latin typeface="Times New Roman" panose="02020603050405020304" pitchFamily="18" charset="0"/>
                <a:cs typeface="Times New Roman" panose="02020603050405020304" pitchFamily="18" charset="0"/>
              </a:rPr>
              <a:t>w</a:t>
            </a:r>
            <a:r>
              <a:rPr lang="hu-HU" altLang="hu-HU" sz="2400" b="1" baseline="-30000">
                <a:solidFill>
                  <a:srgbClr val="99CC00"/>
                </a:solidFill>
                <a:latin typeface="Times New Roman" panose="02020603050405020304" pitchFamily="18" charset="0"/>
                <a:cs typeface="Times New Roman" panose="02020603050405020304" pitchFamily="18" charset="0"/>
              </a:rPr>
              <a:t>1</a:t>
            </a:r>
            <a:r>
              <a:rPr lang="hu-HU" altLang="hu-HU" sz="2400" b="1">
                <a:solidFill>
                  <a:srgbClr val="99CC00"/>
                </a:solidFill>
                <a:latin typeface="Times New Roman" panose="02020603050405020304" pitchFamily="18" charset="0"/>
                <a:cs typeface="Times New Roman" panose="02020603050405020304" pitchFamily="18" charset="0"/>
              </a:rPr>
              <a:t>(Y); w</a:t>
            </a:r>
            <a:r>
              <a:rPr lang="hu-HU" altLang="hu-HU" sz="2400" b="1" baseline="-30000">
                <a:solidFill>
                  <a:srgbClr val="99CC00"/>
                </a:solidFill>
                <a:latin typeface="Times New Roman" panose="02020603050405020304" pitchFamily="18" charset="0"/>
                <a:cs typeface="Times New Roman" panose="02020603050405020304" pitchFamily="18" charset="0"/>
              </a:rPr>
              <a:t>1</a:t>
            </a:r>
            <a:r>
              <a:rPr lang="hu-HU" altLang="hu-HU" sz="2400" b="1">
                <a:solidFill>
                  <a:srgbClr val="99CC00"/>
                </a:solidFill>
                <a:latin typeface="Times New Roman" panose="02020603050405020304" pitchFamily="18" charset="0"/>
                <a:cs typeface="Times New Roman" panose="02020603050405020304" pitchFamily="18" charset="0"/>
              </a:rPr>
              <a:t>(X)</a:t>
            </a:r>
            <a:r>
              <a:rPr lang="hu-HU" altLang="hu-HU" sz="2400" b="1">
                <a:solidFill>
                  <a:schemeClr val="accent2"/>
                </a:solidFill>
                <a:latin typeface="Times New Roman" panose="02020603050405020304" pitchFamily="18" charset="0"/>
                <a:cs typeface="Times New Roman" panose="02020603050405020304" pitchFamily="18" charset="0"/>
              </a:rPr>
              <a:t>; </a:t>
            </a:r>
            <a:r>
              <a:rPr lang="hu-HU" altLang="hu-HU" sz="2400" b="1">
                <a:solidFill>
                  <a:srgbClr val="FF9900"/>
                </a:solidFill>
                <a:latin typeface="Times New Roman" panose="02020603050405020304" pitchFamily="18" charset="0"/>
                <a:cs typeface="Times New Roman" panose="02020603050405020304" pitchFamily="18" charset="0"/>
              </a:rPr>
              <a:t>w</a:t>
            </a:r>
            <a:r>
              <a:rPr lang="hu-HU" altLang="hu-HU" sz="2400" b="1" baseline="-30000">
                <a:solidFill>
                  <a:srgbClr val="FF9900"/>
                </a:solidFill>
                <a:latin typeface="Times New Roman" panose="02020603050405020304" pitchFamily="18" charset="0"/>
                <a:cs typeface="Times New Roman" panose="02020603050405020304" pitchFamily="18" charset="0"/>
              </a:rPr>
              <a:t>2</a:t>
            </a:r>
            <a:r>
              <a:rPr lang="hu-HU" altLang="hu-HU" sz="2400" b="1">
                <a:solidFill>
                  <a:srgbClr val="FF9900"/>
                </a:solidFill>
                <a:latin typeface="Times New Roman" panose="02020603050405020304" pitchFamily="18" charset="0"/>
                <a:cs typeface="Times New Roman" panose="02020603050405020304" pitchFamily="18" charset="0"/>
              </a:rPr>
              <a:t>(Y); w</a:t>
            </a:r>
            <a:r>
              <a:rPr lang="hu-HU" altLang="hu-HU" sz="2400" b="1" baseline="-30000">
                <a:solidFill>
                  <a:srgbClr val="FF9900"/>
                </a:solidFill>
                <a:latin typeface="Times New Roman" panose="02020603050405020304" pitchFamily="18" charset="0"/>
                <a:cs typeface="Times New Roman" panose="02020603050405020304" pitchFamily="18" charset="0"/>
              </a:rPr>
              <a:t>2</a:t>
            </a:r>
            <a:r>
              <a:rPr lang="hu-HU" altLang="hu-HU" sz="2400" b="1">
                <a:solidFill>
                  <a:srgbClr val="FF9900"/>
                </a:solidFill>
                <a:latin typeface="Times New Roman" panose="02020603050405020304" pitchFamily="18" charset="0"/>
                <a:cs typeface="Times New Roman" panose="02020603050405020304" pitchFamily="18" charset="0"/>
              </a:rPr>
              <a:t>(X)</a:t>
            </a:r>
            <a:r>
              <a:rPr lang="hu-HU" altLang="hu-HU" sz="2400" b="1">
                <a:solidFill>
                  <a:schemeClr val="accent2"/>
                </a:solidFill>
                <a:latin typeface="Times New Roman" panose="02020603050405020304" pitchFamily="18" charset="0"/>
                <a:cs typeface="Times New Roman" panose="02020603050405020304" pitchFamily="18" charset="0"/>
              </a:rPr>
              <a:t>; w</a:t>
            </a:r>
            <a:r>
              <a:rPr lang="hu-HU" altLang="hu-HU" sz="2400" b="1" baseline="-30000">
                <a:solidFill>
                  <a:schemeClr val="accent2"/>
                </a:solidFill>
                <a:latin typeface="Times New Roman" panose="02020603050405020304" pitchFamily="18" charset="0"/>
                <a:cs typeface="Times New Roman" panose="02020603050405020304" pitchFamily="18" charset="0"/>
              </a:rPr>
              <a:t>3</a:t>
            </a:r>
            <a:r>
              <a:rPr lang="hu-HU" altLang="hu-HU" sz="2400" b="1">
                <a:solidFill>
                  <a:schemeClr val="accent2"/>
                </a:solidFill>
                <a:latin typeface="Times New Roman" panose="02020603050405020304" pitchFamily="18" charset="0"/>
                <a:cs typeface="Times New Roman" panose="02020603050405020304" pitchFamily="18" charset="0"/>
              </a:rPr>
              <a:t>(X);</a:t>
            </a:r>
          </a:p>
          <a:p>
            <a:pPr algn="just">
              <a:lnSpc>
                <a:spcPct val="80000"/>
              </a:lnSpc>
            </a:pPr>
            <a:endParaRPr lang="hu-HU" altLang="hu-HU" sz="2400" b="1">
              <a:solidFill>
                <a:schemeClr val="accent2"/>
              </a:solidFill>
              <a:latin typeface="Times New Roman" panose="02020603050405020304" pitchFamily="18" charset="0"/>
            </a:endParaRPr>
          </a:p>
          <a:p>
            <a:pPr algn="just">
              <a:lnSpc>
                <a:spcPct val="80000"/>
              </a:lnSpc>
            </a:pPr>
            <a:r>
              <a:rPr lang="hu-HU" altLang="hu-HU" sz="1800" b="1">
                <a:solidFill>
                  <a:schemeClr val="accent2"/>
                </a:solidFill>
                <a:latin typeface="Times New Roman" panose="02020603050405020304" pitchFamily="18" charset="0"/>
                <a:cs typeface="Times New Roman" panose="02020603050405020304" pitchFamily="18" charset="0"/>
              </a:rPr>
              <a:t>Az S</a:t>
            </a:r>
            <a:r>
              <a:rPr lang="hu-HU" altLang="hu-HU" sz="1800" b="1" baseline="-30000">
                <a:solidFill>
                  <a:schemeClr val="accent2"/>
                </a:solidFill>
                <a:latin typeface="Times New Roman" panose="02020603050405020304" pitchFamily="18" charset="0"/>
                <a:cs typeface="Times New Roman" panose="02020603050405020304" pitchFamily="18" charset="0"/>
              </a:rPr>
              <a:t>1</a:t>
            </a:r>
            <a:r>
              <a:rPr lang="hu-HU" altLang="hu-HU" sz="1800" b="1">
                <a:solidFill>
                  <a:schemeClr val="accent2"/>
                </a:solidFill>
                <a:latin typeface="Times New Roman" panose="02020603050405020304" pitchFamily="18" charset="0"/>
                <a:cs typeface="Times New Roman" panose="02020603050405020304" pitchFamily="18" charset="0"/>
              </a:rPr>
              <a:t> ütemezés X értékének a T</a:t>
            </a:r>
            <a:r>
              <a:rPr lang="hu-HU" altLang="hu-HU" sz="1800" b="1" baseline="-30000">
                <a:solidFill>
                  <a:schemeClr val="accent2"/>
                </a:solidFill>
                <a:latin typeface="Times New Roman" panose="02020603050405020304" pitchFamily="18" charset="0"/>
                <a:cs typeface="Times New Roman" panose="02020603050405020304" pitchFamily="18" charset="0"/>
              </a:rPr>
              <a:t>3</a:t>
            </a:r>
            <a:r>
              <a:rPr lang="hu-HU" altLang="hu-HU" sz="1800" b="1">
                <a:solidFill>
                  <a:schemeClr val="accent2"/>
                </a:solidFill>
                <a:latin typeface="Times New Roman" panose="02020603050405020304" pitchFamily="18" charset="0"/>
                <a:cs typeface="Times New Roman" panose="02020603050405020304" pitchFamily="18" charset="0"/>
              </a:rPr>
              <a:t> által írt értéket, Y értékének pedig a T</a:t>
            </a:r>
            <a:r>
              <a:rPr lang="hu-HU" altLang="hu-HU" sz="1800" b="1" baseline="-30000">
                <a:solidFill>
                  <a:schemeClr val="accent2"/>
                </a:solidFill>
                <a:latin typeface="Times New Roman" panose="02020603050405020304" pitchFamily="18" charset="0"/>
                <a:cs typeface="Times New Roman" panose="02020603050405020304" pitchFamily="18" charset="0"/>
              </a:rPr>
              <a:t>2</a:t>
            </a:r>
            <a:r>
              <a:rPr lang="hu-HU" altLang="hu-HU" sz="1800" b="1">
                <a:solidFill>
                  <a:schemeClr val="accent2"/>
                </a:solidFill>
                <a:latin typeface="Times New Roman" panose="02020603050405020304" pitchFamily="18" charset="0"/>
                <a:cs typeface="Times New Roman" panose="02020603050405020304" pitchFamily="18" charset="0"/>
              </a:rPr>
              <a:t> által írt értéket adja. Ugyanezt végzi a következő ütemezés is:</a:t>
            </a:r>
          </a:p>
          <a:p>
            <a:pPr algn="just">
              <a:lnSpc>
                <a:spcPct val="80000"/>
              </a:lnSpc>
              <a:buFontTx/>
              <a:buNone/>
            </a:pPr>
            <a:endParaRPr lang="hu-HU" altLang="hu-HU" sz="1800" b="1">
              <a:solidFill>
                <a:schemeClr val="accent2"/>
              </a:solidFill>
              <a:latin typeface="Times New Roman" panose="02020603050405020304" pitchFamily="18" charset="0"/>
              <a:cs typeface="Courier New" panose="02070309020205020404" pitchFamily="49" charset="0"/>
            </a:endParaRPr>
          </a:p>
          <a:p>
            <a:pPr algn="just">
              <a:lnSpc>
                <a:spcPct val="80000"/>
              </a:lnSpc>
              <a:buFontTx/>
              <a:buNone/>
            </a:pPr>
            <a:r>
              <a:rPr lang="hu-HU" altLang="hu-HU" sz="1800" b="1">
                <a:solidFill>
                  <a:schemeClr val="accent2"/>
                </a:solidFill>
                <a:latin typeface="Times New Roman" panose="02020603050405020304" pitchFamily="18" charset="0"/>
                <a:cs typeface="Courier New" panose="02070309020205020404" pitchFamily="49" charset="0"/>
              </a:rPr>
              <a:t>	</a:t>
            </a:r>
            <a:r>
              <a:rPr lang="hu-HU" altLang="hu-HU" sz="2400" b="1">
                <a:solidFill>
                  <a:srgbClr val="FF0000"/>
                </a:solidFill>
                <a:latin typeface="Times New Roman" panose="02020603050405020304" pitchFamily="18" charset="0"/>
                <a:cs typeface="Times New Roman" panose="02020603050405020304" pitchFamily="18" charset="0"/>
              </a:rPr>
              <a:t>S</a:t>
            </a:r>
            <a:r>
              <a:rPr lang="hu-HU" altLang="hu-HU" sz="2400" b="1" baseline="-30000">
                <a:solidFill>
                  <a:srgbClr val="FF0000"/>
                </a:solidFill>
                <a:latin typeface="Times New Roman" panose="02020603050405020304" pitchFamily="18" charset="0"/>
                <a:cs typeface="Times New Roman" panose="02020603050405020304" pitchFamily="18" charset="0"/>
              </a:rPr>
              <a:t>2</a:t>
            </a:r>
            <a:r>
              <a:rPr lang="hu-HU" altLang="hu-HU" sz="2400" b="1">
                <a:solidFill>
                  <a:schemeClr val="accent2"/>
                </a:solidFill>
                <a:latin typeface="Times New Roman" panose="02020603050405020304" pitchFamily="18" charset="0"/>
                <a:cs typeface="Times New Roman" panose="02020603050405020304" pitchFamily="18" charset="0"/>
              </a:rPr>
              <a:t>: </a:t>
            </a:r>
            <a:r>
              <a:rPr lang="hu-HU" altLang="hu-HU" sz="2400" b="1">
                <a:solidFill>
                  <a:srgbClr val="99CC00"/>
                </a:solidFill>
                <a:latin typeface="Times New Roman" panose="02020603050405020304" pitchFamily="18" charset="0"/>
                <a:cs typeface="Times New Roman" panose="02020603050405020304" pitchFamily="18" charset="0"/>
              </a:rPr>
              <a:t>w</a:t>
            </a:r>
            <a:r>
              <a:rPr lang="hu-HU" altLang="hu-HU" sz="2400" b="1" baseline="-30000">
                <a:solidFill>
                  <a:srgbClr val="99CC00"/>
                </a:solidFill>
                <a:latin typeface="Times New Roman" panose="02020603050405020304" pitchFamily="18" charset="0"/>
                <a:cs typeface="Times New Roman" panose="02020603050405020304" pitchFamily="18" charset="0"/>
              </a:rPr>
              <a:t>1</a:t>
            </a:r>
            <a:r>
              <a:rPr lang="hu-HU" altLang="hu-HU" sz="2400" b="1">
                <a:solidFill>
                  <a:srgbClr val="99CC00"/>
                </a:solidFill>
                <a:latin typeface="Times New Roman" panose="02020603050405020304" pitchFamily="18" charset="0"/>
                <a:cs typeface="Times New Roman" panose="02020603050405020304" pitchFamily="18" charset="0"/>
              </a:rPr>
              <a:t>(Y)</a:t>
            </a:r>
            <a:r>
              <a:rPr lang="hu-HU" altLang="hu-HU" sz="2400" b="1">
                <a:solidFill>
                  <a:schemeClr val="accent2"/>
                </a:solidFill>
                <a:latin typeface="Times New Roman" panose="02020603050405020304" pitchFamily="18" charset="0"/>
                <a:cs typeface="Times New Roman" panose="02020603050405020304" pitchFamily="18" charset="0"/>
              </a:rPr>
              <a:t>; </a:t>
            </a:r>
            <a:r>
              <a:rPr lang="hu-HU" altLang="hu-HU" sz="2400" b="1">
                <a:solidFill>
                  <a:srgbClr val="FF9900"/>
                </a:solidFill>
                <a:latin typeface="Times New Roman" panose="02020603050405020304" pitchFamily="18" charset="0"/>
                <a:cs typeface="Times New Roman" panose="02020603050405020304" pitchFamily="18" charset="0"/>
              </a:rPr>
              <a:t>w</a:t>
            </a:r>
            <a:r>
              <a:rPr lang="hu-HU" altLang="hu-HU" sz="2400" b="1" baseline="-30000">
                <a:solidFill>
                  <a:srgbClr val="FF9900"/>
                </a:solidFill>
                <a:latin typeface="Times New Roman" panose="02020603050405020304" pitchFamily="18" charset="0"/>
                <a:cs typeface="Times New Roman" panose="02020603050405020304" pitchFamily="18" charset="0"/>
              </a:rPr>
              <a:t>2</a:t>
            </a:r>
            <a:r>
              <a:rPr lang="hu-HU" altLang="hu-HU" sz="2400" b="1">
                <a:solidFill>
                  <a:srgbClr val="FF9900"/>
                </a:solidFill>
                <a:latin typeface="Times New Roman" panose="02020603050405020304" pitchFamily="18" charset="0"/>
                <a:cs typeface="Times New Roman" panose="02020603050405020304" pitchFamily="18" charset="0"/>
              </a:rPr>
              <a:t>(Y); w</a:t>
            </a:r>
            <a:r>
              <a:rPr lang="hu-HU" altLang="hu-HU" sz="2400" b="1" baseline="-30000">
                <a:solidFill>
                  <a:srgbClr val="FF9900"/>
                </a:solidFill>
                <a:latin typeface="Times New Roman" panose="02020603050405020304" pitchFamily="18" charset="0"/>
                <a:cs typeface="Times New Roman" panose="02020603050405020304" pitchFamily="18" charset="0"/>
              </a:rPr>
              <a:t>2</a:t>
            </a:r>
            <a:r>
              <a:rPr lang="hu-HU" altLang="hu-HU" sz="2400" b="1">
                <a:solidFill>
                  <a:srgbClr val="FF9900"/>
                </a:solidFill>
                <a:latin typeface="Times New Roman" panose="02020603050405020304" pitchFamily="18" charset="0"/>
                <a:cs typeface="Times New Roman" panose="02020603050405020304" pitchFamily="18" charset="0"/>
              </a:rPr>
              <a:t>(X)</a:t>
            </a:r>
            <a:r>
              <a:rPr lang="hu-HU" altLang="hu-HU" sz="2400" b="1">
                <a:solidFill>
                  <a:schemeClr val="accent2"/>
                </a:solidFill>
                <a:latin typeface="Times New Roman" panose="02020603050405020304" pitchFamily="18" charset="0"/>
                <a:cs typeface="Times New Roman" panose="02020603050405020304" pitchFamily="18" charset="0"/>
              </a:rPr>
              <a:t>; </a:t>
            </a:r>
            <a:r>
              <a:rPr lang="hu-HU" altLang="hu-HU" sz="2400" b="1">
                <a:solidFill>
                  <a:srgbClr val="99CC00"/>
                </a:solidFill>
                <a:latin typeface="Times New Roman" panose="02020603050405020304" pitchFamily="18" charset="0"/>
                <a:cs typeface="Times New Roman" panose="02020603050405020304" pitchFamily="18" charset="0"/>
              </a:rPr>
              <a:t>w</a:t>
            </a:r>
            <a:r>
              <a:rPr lang="hu-HU" altLang="hu-HU" sz="2400" b="1" baseline="-30000">
                <a:solidFill>
                  <a:srgbClr val="99CC00"/>
                </a:solidFill>
                <a:latin typeface="Times New Roman" panose="02020603050405020304" pitchFamily="18" charset="0"/>
                <a:cs typeface="Times New Roman" panose="02020603050405020304" pitchFamily="18" charset="0"/>
              </a:rPr>
              <a:t>1</a:t>
            </a:r>
            <a:r>
              <a:rPr lang="hu-HU" altLang="hu-HU" sz="2400" b="1">
                <a:solidFill>
                  <a:srgbClr val="99CC00"/>
                </a:solidFill>
                <a:latin typeface="Times New Roman" panose="02020603050405020304" pitchFamily="18" charset="0"/>
                <a:cs typeface="Times New Roman" panose="02020603050405020304" pitchFamily="18" charset="0"/>
              </a:rPr>
              <a:t>(X)</a:t>
            </a:r>
            <a:r>
              <a:rPr lang="hu-HU" altLang="hu-HU" sz="2400" b="1">
                <a:solidFill>
                  <a:schemeClr val="accent2"/>
                </a:solidFill>
                <a:latin typeface="Times New Roman" panose="02020603050405020304" pitchFamily="18" charset="0"/>
                <a:cs typeface="Times New Roman" panose="02020603050405020304" pitchFamily="18" charset="0"/>
              </a:rPr>
              <a:t>; w</a:t>
            </a:r>
            <a:r>
              <a:rPr lang="hu-HU" altLang="hu-HU" sz="2400" b="1" baseline="-30000">
                <a:solidFill>
                  <a:schemeClr val="accent2"/>
                </a:solidFill>
                <a:latin typeface="Times New Roman" panose="02020603050405020304" pitchFamily="18" charset="0"/>
                <a:cs typeface="Times New Roman" panose="02020603050405020304" pitchFamily="18" charset="0"/>
              </a:rPr>
              <a:t>3</a:t>
            </a:r>
            <a:r>
              <a:rPr lang="hu-HU" altLang="hu-HU" sz="2400" b="1">
                <a:solidFill>
                  <a:schemeClr val="accent2"/>
                </a:solidFill>
                <a:latin typeface="Times New Roman" panose="02020603050405020304" pitchFamily="18" charset="0"/>
                <a:cs typeface="Times New Roman" panose="02020603050405020304" pitchFamily="18" charset="0"/>
              </a:rPr>
              <a:t>(X);</a:t>
            </a:r>
          </a:p>
          <a:p>
            <a:pPr algn="just">
              <a:lnSpc>
                <a:spcPct val="80000"/>
              </a:lnSpc>
            </a:pPr>
            <a:endParaRPr lang="hu-HU" altLang="hu-HU" sz="2400" b="1">
              <a:solidFill>
                <a:schemeClr val="accent2"/>
              </a:solidFill>
              <a:latin typeface="Times New Roman" panose="02020603050405020304" pitchFamily="18" charset="0"/>
            </a:endParaRPr>
          </a:p>
          <a:p>
            <a:pPr algn="just">
              <a:lnSpc>
                <a:spcPct val="80000"/>
              </a:lnSpc>
            </a:pPr>
            <a:r>
              <a:rPr lang="hu-HU" altLang="hu-HU" sz="1800" b="1">
                <a:solidFill>
                  <a:schemeClr val="accent2"/>
                </a:solidFill>
                <a:latin typeface="Times New Roman" panose="02020603050405020304" pitchFamily="18" charset="0"/>
                <a:cs typeface="Times New Roman" panose="02020603050405020304" pitchFamily="18" charset="0"/>
              </a:rPr>
              <a:t>Intuíció alapján átgondolva annak, hogy T</a:t>
            </a:r>
            <a:r>
              <a:rPr lang="hu-HU" altLang="hu-HU" sz="1800" b="1" baseline="-30000">
                <a:solidFill>
                  <a:schemeClr val="accent2"/>
                </a:solidFill>
                <a:latin typeface="Times New Roman" panose="02020603050405020304" pitchFamily="18" charset="0"/>
                <a:cs typeface="Times New Roman" panose="02020603050405020304" pitchFamily="18" charset="0"/>
              </a:rPr>
              <a:t>1</a:t>
            </a:r>
            <a:r>
              <a:rPr lang="hu-HU" altLang="hu-HU" sz="1800" b="1">
                <a:solidFill>
                  <a:schemeClr val="accent2"/>
                </a:solidFill>
                <a:latin typeface="Times New Roman" panose="02020603050405020304" pitchFamily="18" charset="0"/>
                <a:cs typeface="Times New Roman" panose="02020603050405020304" pitchFamily="18" charset="0"/>
              </a:rPr>
              <a:t> és T</a:t>
            </a:r>
            <a:r>
              <a:rPr lang="hu-HU" altLang="hu-HU" sz="1800" b="1" baseline="-30000">
                <a:solidFill>
                  <a:schemeClr val="accent2"/>
                </a:solidFill>
                <a:latin typeface="Times New Roman" panose="02020603050405020304" pitchFamily="18" charset="0"/>
                <a:cs typeface="Times New Roman" panose="02020603050405020304" pitchFamily="18" charset="0"/>
              </a:rPr>
              <a:t>2</a:t>
            </a:r>
            <a:r>
              <a:rPr lang="hu-HU" altLang="hu-HU" sz="1800" b="1">
                <a:solidFill>
                  <a:schemeClr val="accent2"/>
                </a:solidFill>
                <a:latin typeface="Times New Roman" panose="02020603050405020304" pitchFamily="18" charset="0"/>
                <a:cs typeface="Times New Roman" panose="02020603050405020304" pitchFamily="18" charset="0"/>
              </a:rPr>
              <a:t> milyen értéket ír X-be, nincs hatása, ugyanis T</a:t>
            </a:r>
            <a:r>
              <a:rPr lang="hu-HU" altLang="hu-HU" sz="1800" b="1" baseline="-30000">
                <a:solidFill>
                  <a:schemeClr val="accent2"/>
                </a:solidFill>
                <a:latin typeface="Times New Roman" panose="02020603050405020304" pitchFamily="18" charset="0"/>
                <a:cs typeface="Times New Roman" panose="02020603050405020304" pitchFamily="18" charset="0"/>
              </a:rPr>
              <a:t>3</a:t>
            </a:r>
            <a:r>
              <a:rPr lang="hu-HU" altLang="hu-HU" sz="1800" b="1">
                <a:solidFill>
                  <a:schemeClr val="accent2"/>
                </a:solidFill>
                <a:latin typeface="Times New Roman" panose="02020603050405020304" pitchFamily="18" charset="0"/>
                <a:cs typeface="Times New Roman" panose="02020603050405020304" pitchFamily="18" charset="0"/>
              </a:rPr>
              <a:t> felülírja X értékét. </a:t>
            </a:r>
            <a:r>
              <a:rPr lang="hu-HU" altLang="hu-HU" sz="1800" b="1">
                <a:solidFill>
                  <a:srgbClr val="FF0000"/>
                </a:solidFill>
                <a:latin typeface="Times New Roman" panose="02020603050405020304" pitchFamily="18" charset="0"/>
                <a:cs typeface="Times New Roman" panose="02020603050405020304" pitchFamily="18" charset="0"/>
              </a:rPr>
              <a:t>Emiatt S</a:t>
            </a:r>
            <a:r>
              <a:rPr lang="hu-HU" altLang="hu-HU" sz="1800" b="1" baseline="-30000">
                <a:solidFill>
                  <a:srgbClr val="FF0000"/>
                </a:solidFill>
                <a:latin typeface="Times New Roman" panose="02020603050405020304" pitchFamily="18" charset="0"/>
                <a:cs typeface="Times New Roman" panose="02020603050405020304" pitchFamily="18" charset="0"/>
              </a:rPr>
              <a:t>1</a:t>
            </a:r>
            <a:r>
              <a:rPr lang="hu-HU" altLang="hu-HU" sz="1800" b="1">
                <a:solidFill>
                  <a:srgbClr val="FF0000"/>
                </a:solidFill>
                <a:latin typeface="Times New Roman" panose="02020603050405020304" pitchFamily="18" charset="0"/>
                <a:cs typeface="Times New Roman" panose="02020603050405020304" pitchFamily="18" charset="0"/>
              </a:rPr>
              <a:t> és S</a:t>
            </a:r>
            <a:r>
              <a:rPr lang="hu-HU" altLang="hu-HU" sz="1800" b="1" baseline="-30000">
                <a:solidFill>
                  <a:srgbClr val="FF0000"/>
                </a:solidFill>
                <a:latin typeface="Times New Roman" panose="02020603050405020304" pitchFamily="18" charset="0"/>
                <a:cs typeface="Times New Roman" panose="02020603050405020304" pitchFamily="18" charset="0"/>
              </a:rPr>
              <a:t>2</a:t>
            </a:r>
            <a:r>
              <a:rPr lang="hu-HU" altLang="hu-HU" sz="1800" b="1">
                <a:solidFill>
                  <a:srgbClr val="FF0000"/>
                </a:solidFill>
                <a:latin typeface="Times New Roman" panose="02020603050405020304" pitchFamily="18" charset="0"/>
                <a:cs typeface="Times New Roman" panose="02020603050405020304" pitchFamily="18" charset="0"/>
              </a:rPr>
              <a:t> X-nek is és Y-nak is ugyanazt az értéket adja. </a:t>
            </a:r>
            <a:r>
              <a:rPr lang="hu-HU" altLang="hu-HU" sz="1800" b="1">
                <a:solidFill>
                  <a:schemeClr val="accent2"/>
                </a:solidFill>
                <a:latin typeface="Times New Roman" panose="02020603050405020304" pitchFamily="18" charset="0"/>
                <a:cs typeface="Times New Roman" panose="02020603050405020304" pitchFamily="18" charset="0"/>
              </a:rPr>
              <a:t>Mivel S</a:t>
            </a:r>
            <a:r>
              <a:rPr lang="hu-HU" altLang="hu-HU" sz="1800" b="1" baseline="-30000">
                <a:solidFill>
                  <a:schemeClr val="accent2"/>
                </a:solidFill>
                <a:latin typeface="Times New Roman" panose="02020603050405020304" pitchFamily="18" charset="0"/>
                <a:cs typeface="Times New Roman" panose="02020603050405020304" pitchFamily="18" charset="0"/>
              </a:rPr>
              <a:t>1</a:t>
            </a:r>
            <a:r>
              <a:rPr lang="hu-HU" altLang="hu-HU" sz="1800" b="1">
                <a:solidFill>
                  <a:schemeClr val="accent2"/>
                </a:solidFill>
                <a:latin typeface="Times New Roman" panose="02020603050405020304" pitchFamily="18" charset="0"/>
                <a:cs typeface="Times New Roman" panose="02020603050405020304" pitchFamily="18" charset="0"/>
              </a:rPr>
              <a:t> soros ütemezés, és S</a:t>
            </a:r>
            <a:r>
              <a:rPr lang="hu-HU" altLang="hu-HU" sz="1800" b="1" baseline="-30000">
                <a:solidFill>
                  <a:schemeClr val="accent2"/>
                </a:solidFill>
                <a:latin typeface="Times New Roman" panose="02020603050405020304" pitchFamily="18" charset="0"/>
                <a:cs typeface="Times New Roman" panose="02020603050405020304" pitchFamily="18" charset="0"/>
              </a:rPr>
              <a:t>2</a:t>
            </a:r>
            <a:r>
              <a:rPr lang="hu-HU" altLang="hu-HU" sz="1800" b="1">
                <a:solidFill>
                  <a:schemeClr val="accent2"/>
                </a:solidFill>
                <a:latin typeface="Times New Roman" panose="02020603050405020304" pitchFamily="18" charset="0"/>
                <a:cs typeface="Times New Roman" panose="02020603050405020304" pitchFamily="18" charset="0"/>
              </a:rPr>
              <a:t>-nek bármely adatbázis-állapotra ugyanaz a hatása, mint S</a:t>
            </a:r>
            <a:r>
              <a:rPr lang="hu-HU" altLang="hu-HU" sz="1800" b="1" baseline="-30000">
                <a:solidFill>
                  <a:schemeClr val="accent2"/>
                </a:solidFill>
                <a:latin typeface="Times New Roman" panose="02020603050405020304" pitchFamily="18" charset="0"/>
                <a:cs typeface="Times New Roman" panose="02020603050405020304" pitchFamily="18" charset="0"/>
              </a:rPr>
              <a:t>1</a:t>
            </a:r>
            <a:r>
              <a:rPr lang="hu-HU" altLang="hu-HU" sz="1800" b="1">
                <a:solidFill>
                  <a:schemeClr val="accent2"/>
                </a:solidFill>
                <a:latin typeface="Times New Roman" panose="02020603050405020304" pitchFamily="18" charset="0"/>
                <a:cs typeface="Times New Roman" panose="02020603050405020304" pitchFamily="18" charset="0"/>
              </a:rPr>
              <a:t>-nek, ezért </a:t>
            </a:r>
            <a:r>
              <a:rPr lang="hu-HU" altLang="hu-HU" sz="1800" b="1">
                <a:solidFill>
                  <a:srgbClr val="FF0000"/>
                </a:solidFill>
                <a:latin typeface="Times New Roman" panose="02020603050405020304" pitchFamily="18" charset="0"/>
                <a:cs typeface="Times New Roman" panose="02020603050405020304" pitchFamily="18" charset="0"/>
              </a:rPr>
              <a:t>S</a:t>
            </a:r>
            <a:r>
              <a:rPr lang="hu-HU" altLang="hu-HU" sz="1800" b="1" baseline="-30000">
                <a:solidFill>
                  <a:srgbClr val="FF0000"/>
                </a:solidFill>
                <a:latin typeface="Times New Roman" panose="02020603050405020304" pitchFamily="18" charset="0"/>
                <a:cs typeface="Times New Roman" panose="02020603050405020304" pitchFamily="18" charset="0"/>
              </a:rPr>
              <a:t>2</a:t>
            </a:r>
            <a:r>
              <a:rPr lang="hu-HU" altLang="hu-HU" sz="1800" b="1">
                <a:solidFill>
                  <a:srgbClr val="FF0000"/>
                </a:solidFill>
                <a:latin typeface="Times New Roman" panose="02020603050405020304" pitchFamily="18" charset="0"/>
                <a:cs typeface="Times New Roman" panose="02020603050405020304" pitchFamily="18" charset="0"/>
              </a:rPr>
              <a:t> sorbarendezhet</a:t>
            </a:r>
            <a:r>
              <a:rPr lang="hu-HU" altLang="hu-HU" sz="1800" b="1">
                <a:solidFill>
                  <a:srgbClr val="FF0000"/>
                </a:solidFill>
                <a:latin typeface="Times New Roman" panose="02020603050405020304" pitchFamily="18" charset="0"/>
              </a:rPr>
              <a:t>ő</a:t>
            </a:r>
            <a:r>
              <a:rPr lang="hu-HU" altLang="hu-HU" sz="1800" b="1">
                <a:solidFill>
                  <a:schemeClr val="accent2"/>
                </a:solidFill>
                <a:latin typeface="Times New Roman" panose="02020603050405020304" pitchFamily="18" charset="0"/>
                <a:cs typeface="Times New Roman" panose="02020603050405020304" pitchFamily="18" charset="0"/>
              </a:rPr>
              <a:t>. </a:t>
            </a:r>
            <a:endParaRPr lang="hu-HU" altLang="hu-HU" sz="1800" b="1">
              <a:solidFill>
                <a:schemeClr val="accent2"/>
              </a:solidFill>
              <a:latin typeface="Times New Roman" panose="02020603050405020304" pitchFamily="18" charset="0"/>
            </a:endParaRPr>
          </a:p>
          <a:p>
            <a:pPr algn="just">
              <a:lnSpc>
                <a:spcPct val="80000"/>
              </a:lnSpc>
            </a:pPr>
            <a:endParaRPr lang="hu-HU" altLang="hu-HU" sz="1800" b="1">
              <a:solidFill>
                <a:schemeClr val="accent2"/>
              </a:solidFill>
              <a:latin typeface="Times New Roman" panose="02020603050405020304" pitchFamily="18" charset="0"/>
            </a:endParaRPr>
          </a:p>
          <a:p>
            <a:pPr algn="just">
              <a:lnSpc>
                <a:spcPct val="80000"/>
              </a:lnSpc>
            </a:pPr>
            <a:r>
              <a:rPr lang="hu-HU" altLang="hu-HU" sz="1800" b="1">
                <a:solidFill>
                  <a:schemeClr val="accent2"/>
                </a:solidFill>
                <a:latin typeface="Times New Roman" panose="02020603050405020304" pitchFamily="18" charset="0"/>
                <a:cs typeface="Times New Roman" panose="02020603050405020304" pitchFamily="18" charset="0"/>
              </a:rPr>
              <a:t>Ugyanakkor mivel nem tudjuk felcserélni w</a:t>
            </a:r>
            <a:r>
              <a:rPr lang="hu-HU" altLang="hu-HU" sz="1800" b="1" baseline="-30000">
                <a:solidFill>
                  <a:schemeClr val="accent2"/>
                </a:solidFill>
                <a:latin typeface="Times New Roman" panose="02020603050405020304" pitchFamily="18" charset="0"/>
                <a:cs typeface="Times New Roman" panose="02020603050405020304" pitchFamily="18" charset="0"/>
              </a:rPr>
              <a:t>1</a:t>
            </a:r>
            <a:r>
              <a:rPr lang="hu-HU" altLang="hu-HU" sz="1800" b="1">
                <a:solidFill>
                  <a:schemeClr val="accent2"/>
                </a:solidFill>
                <a:latin typeface="Times New Roman" panose="02020603050405020304" pitchFamily="18" charset="0"/>
                <a:cs typeface="Times New Roman" panose="02020603050405020304" pitchFamily="18" charset="0"/>
              </a:rPr>
              <a:t>(X)-et w</a:t>
            </a:r>
            <a:r>
              <a:rPr lang="hu-HU" altLang="hu-HU" sz="1800" b="1" baseline="-30000">
                <a:solidFill>
                  <a:schemeClr val="accent2"/>
                </a:solidFill>
                <a:latin typeface="Times New Roman" panose="02020603050405020304" pitchFamily="18" charset="0"/>
                <a:cs typeface="Times New Roman" panose="02020603050405020304" pitchFamily="18" charset="0"/>
              </a:rPr>
              <a:t>2</a:t>
            </a:r>
            <a:r>
              <a:rPr lang="hu-HU" altLang="hu-HU" sz="1800" b="1">
                <a:solidFill>
                  <a:schemeClr val="accent2"/>
                </a:solidFill>
                <a:latin typeface="Times New Roman" panose="02020603050405020304" pitchFamily="18" charset="0"/>
                <a:cs typeface="Times New Roman" panose="02020603050405020304" pitchFamily="18" charset="0"/>
              </a:rPr>
              <a:t>(X)-szel, így cseréken keresztül nem lehet S</a:t>
            </a:r>
            <a:r>
              <a:rPr lang="hu-HU" altLang="hu-HU" sz="1800" b="1" baseline="-30000">
                <a:solidFill>
                  <a:schemeClr val="accent2"/>
                </a:solidFill>
                <a:latin typeface="Times New Roman" panose="02020603050405020304" pitchFamily="18" charset="0"/>
                <a:cs typeface="Times New Roman" panose="02020603050405020304" pitchFamily="18" charset="0"/>
              </a:rPr>
              <a:t>2</a:t>
            </a:r>
            <a:r>
              <a:rPr lang="hu-HU" altLang="hu-HU" sz="1800" b="1">
                <a:solidFill>
                  <a:schemeClr val="accent2"/>
                </a:solidFill>
                <a:latin typeface="Times New Roman" panose="02020603050405020304" pitchFamily="18" charset="0"/>
                <a:cs typeface="Times New Roman" panose="02020603050405020304" pitchFamily="18" charset="0"/>
              </a:rPr>
              <a:t>‑t valamelyik soros ütemezéssé átalakítani. Tehát S</a:t>
            </a:r>
            <a:r>
              <a:rPr lang="hu-HU" altLang="hu-HU" sz="1800" b="1" baseline="-30000">
                <a:solidFill>
                  <a:schemeClr val="accent2"/>
                </a:solidFill>
                <a:latin typeface="Times New Roman" panose="02020603050405020304" pitchFamily="18" charset="0"/>
                <a:cs typeface="Times New Roman" panose="02020603050405020304" pitchFamily="18" charset="0"/>
              </a:rPr>
              <a:t>2</a:t>
            </a:r>
            <a:r>
              <a:rPr lang="hu-HU" altLang="hu-HU" sz="1800" b="1">
                <a:solidFill>
                  <a:schemeClr val="accent2"/>
                </a:solidFill>
                <a:latin typeface="Times New Roman" panose="02020603050405020304" pitchFamily="18" charset="0"/>
                <a:cs typeface="Times New Roman" panose="02020603050405020304" pitchFamily="18" charset="0"/>
              </a:rPr>
              <a:t> sorba- rendezhet</a:t>
            </a:r>
            <a:r>
              <a:rPr lang="hu-HU" altLang="hu-HU" sz="1800" b="1">
                <a:solidFill>
                  <a:schemeClr val="accent2"/>
                </a:solidFill>
                <a:latin typeface="Times New Roman" panose="02020603050405020304" pitchFamily="18" charset="0"/>
              </a:rPr>
              <a:t>ő</a:t>
            </a:r>
            <a:r>
              <a:rPr lang="hu-HU" altLang="hu-HU" sz="1800" b="1">
                <a:solidFill>
                  <a:schemeClr val="accent2"/>
                </a:solidFill>
                <a:latin typeface="Times New Roman" panose="02020603050405020304" pitchFamily="18" charset="0"/>
                <a:cs typeface="Times New Roman" panose="02020603050405020304" pitchFamily="18" charset="0"/>
              </a:rPr>
              <a:t>, de </a:t>
            </a:r>
            <a:r>
              <a:rPr lang="hu-HU" altLang="hu-HU" sz="1800" b="1">
                <a:solidFill>
                  <a:srgbClr val="FF0000"/>
                </a:solidFill>
                <a:latin typeface="Times New Roman" panose="02020603050405020304" pitchFamily="18" charset="0"/>
                <a:cs typeface="Times New Roman" panose="02020603050405020304" pitchFamily="18" charset="0"/>
              </a:rPr>
              <a:t>nem konfliktus-sorbarendezhet</a:t>
            </a:r>
            <a:r>
              <a:rPr lang="hu-HU" altLang="hu-HU" sz="1800" b="1">
                <a:solidFill>
                  <a:srgbClr val="FF0000"/>
                </a:solidFill>
                <a:latin typeface="Times New Roman" panose="02020603050405020304" pitchFamily="18" charset="0"/>
              </a:rPr>
              <a:t>ő</a:t>
            </a:r>
            <a:r>
              <a:rPr lang="hu-HU" altLang="hu-HU" sz="1800" b="1">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5778" name="Rectangle 2">
            <a:extLst>
              <a:ext uri="{FF2B5EF4-FFF2-40B4-BE49-F238E27FC236}">
                <a16:creationId xmlns:a16="http://schemas.microsoft.com/office/drawing/2014/main" id="{4E114D84-3560-E6D2-3BF5-B3F7227C1C9E}"/>
              </a:ext>
            </a:extLst>
          </p:cNvPr>
          <p:cNvSpPr>
            <a:spLocks noGrp="1" noChangeArrowheads="1"/>
          </p:cNvSpPr>
          <p:nvPr>
            <p:ph type="title"/>
          </p:nvPr>
        </p:nvSpPr>
        <p:spPr>
          <a:xfrm>
            <a:off x="685800" y="242888"/>
            <a:ext cx="7772400" cy="155575"/>
          </a:xfrm>
          <a:noFill/>
          <a:ln/>
        </p:spPr>
        <p:txBody>
          <a:bodyPr/>
          <a:lstStyle/>
          <a:p>
            <a:r>
              <a:rPr lang="hu-HU" altLang="hu-HU" sz="2800" b="1">
                <a:solidFill>
                  <a:srgbClr val="009900"/>
                </a:solidFill>
              </a:rPr>
              <a:t>Példa: Az érvényesítési szabályok</a:t>
            </a:r>
          </a:p>
        </p:txBody>
      </p:sp>
      <p:graphicFrame>
        <p:nvGraphicFramePr>
          <p:cNvPr id="715779" name="Object 3">
            <a:extLst>
              <a:ext uri="{FF2B5EF4-FFF2-40B4-BE49-F238E27FC236}">
                <a16:creationId xmlns:a16="http://schemas.microsoft.com/office/drawing/2014/main" id="{2577DE57-7C5C-57DA-94A0-B2BC9326F118}"/>
              </a:ext>
            </a:extLst>
          </p:cNvPr>
          <p:cNvGraphicFramePr>
            <a:graphicFrameLocks noChangeAspect="1"/>
          </p:cNvGraphicFramePr>
          <p:nvPr/>
        </p:nvGraphicFramePr>
        <p:xfrm>
          <a:off x="2074863" y="638175"/>
          <a:ext cx="4637087" cy="2071688"/>
        </p:xfrm>
        <a:graphic>
          <a:graphicData uri="http://schemas.openxmlformats.org/presentationml/2006/ole">
            <mc:AlternateContent xmlns:mc="http://schemas.openxmlformats.org/markup-compatibility/2006">
              <mc:Choice xmlns:v="urn:schemas-microsoft-com:vml" Requires="v">
                <p:oleObj name="Kép" r:id="rId2" imgW="2286000" imgH="1838160" progId="Word.Picture.8">
                  <p:embed/>
                </p:oleObj>
              </mc:Choice>
              <mc:Fallback>
                <p:oleObj name="Kép" r:id="rId2" imgW="2286000" imgH="1838160" progId="Word.Picture.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863" y="638175"/>
                        <a:ext cx="4637087" cy="207168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5780" name="Text Box 4">
            <a:extLst>
              <a:ext uri="{FF2B5EF4-FFF2-40B4-BE49-F238E27FC236}">
                <a16:creationId xmlns:a16="http://schemas.microsoft.com/office/drawing/2014/main" id="{55B98FA9-0C88-9052-F4D6-5F3A59F3DB65}"/>
              </a:ext>
            </a:extLst>
          </p:cNvPr>
          <p:cNvSpPr txBox="1">
            <a:spLocks noChangeArrowheads="1"/>
          </p:cNvSpPr>
          <p:nvPr/>
        </p:nvSpPr>
        <p:spPr bwMode="auto">
          <a:xfrm>
            <a:off x="158750" y="2906713"/>
            <a:ext cx="8667750"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hu-HU" altLang="hu-HU" sz="1800"/>
              <a:t>4.	</a:t>
            </a:r>
            <a:r>
              <a:rPr lang="hu-HU" altLang="hu-HU" sz="1800">
                <a:solidFill>
                  <a:schemeClr val="accent2"/>
                </a:solidFill>
              </a:rPr>
              <a:t>Amikor W‑t érvényesítjük</a:t>
            </a:r>
            <a:r>
              <a:rPr lang="hu-HU" altLang="hu-HU" sz="1800"/>
              <a:t>, azt tapasztaljuk, hogy U már W elindítása előtt befejeződött, így nem kell elvégeznünk W és U összehasonlítását. T W érvényesítése előtt fejeződött be, de nem fejeződött be W elindítása előtt, ezért csak RS(W)‑t kell összehasonlítanunk WS(T)-vel. V már érvényesítve van, de még nem fejeződött be, így össze kell hasonlítanunk mind RS(W)‑t, mind WS(W)‑t WS(V)-vel. Az eredmények:</a:t>
            </a:r>
          </a:p>
          <a:p>
            <a:pPr>
              <a:spcBef>
                <a:spcPct val="50000"/>
              </a:spcBef>
              <a:buFontTx/>
              <a:buChar char="•"/>
            </a:pPr>
            <a:r>
              <a:rPr lang="hu-HU" altLang="hu-HU" sz="1800"/>
              <a:t>  RS(W) </a:t>
            </a:r>
            <a:r>
              <a:rPr lang="hu-HU" altLang="hu-HU" sz="1800">
                <a:sym typeface="Symbol" panose="05050102010706020507" pitchFamily="18" charset="2"/>
              </a:rPr>
              <a:t></a:t>
            </a:r>
            <a:r>
              <a:rPr lang="hu-HU" altLang="hu-HU" sz="1800"/>
              <a:t> WS(T) = {A,D} </a:t>
            </a:r>
            <a:r>
              <a:rPr lang="hu-HU" altLang="hu-HU" sz="1800">
                <a:sym typeface="Symbol" panose="05050102010706020507" pitchFamily="18" charset="2"/>
              </a:rPr>
              <a:t></a:t>
            </a:r>
            <a:r>
              <a:rPr lang="hu-HU" altLang="hu-HU" sz="1800"/>
              <a:t> {A,C} = {A};</a:t>
            </a:r>
          </a:p>
          <a:p>
            <a:pPr>
              <a:spcBef>
                <a:spcPct val="50000"/>
              </a:spcBef>
              <a:buFontTx/>
              <a:buChar char="•"/>
            </a:pPr>
            <a:r>
              <a:rPr lang="hu-HU" altLang="hu-HU" sz="1800"/>
              <a:t>  RS(W) </a:t>
            </a:r>
            <a:r>
              <a:rPr lang="hu-HU" altLang="hu-HU" sz="1800">
                <a:sym typeface="Symbol" panose="05050102010706020507" pitchFamily="18" charset="2"/>
              </a:rPr>
              <a:t></a:t>
            </a:r>
            <a:r>
              <a:rPr lang="hu-HU" altLang="hu-HU" sz="1800"/>
              <a:t> WS(V) = {A,D} </a:t>
            </a:r>
            <a:r>
              <a:rPr lang="hu-HU" altLang="hu-HU" sz="1800">
                <a:sym typeface="Symbol" panose="05050102010706020507" pitchFamily="18" charset="2"/>
              </a:rPr>
              <a:t></a:t>
            </a:r>
            <a:r>
              <a:rPr lang="hu-HU" altLang="hu-HU" sz="1800"/>
              <a:t> {D,E} = {D};</a:t>
            </a:r>
          </a:p>
          <a:p>
            <a:pPr>
              <a:spcBef>
                <a:spcPct val="50000"/>
              </a:spcBef>
              <a:buFontTx/>
              <a:buChar char="•"/>
            </a:pPr>
            <a:r>
              <a:rPr lang="hu-HU" altLang="hu-HU" sz="1800"/>
              <a:t>  WS(W) </a:t>
            </a:r>
            <a:r>
              <a:rPr lang="hu-HU" altLang="hu-HU" sz="1800">
                <a:sym typeface="Symbol" panose="05050102010706020507" pitchFamily="18" charset="2"/>
              </a:rPr>
              <a:t></a:t>
            </a:r>
            <a:r>
              <a:rPr lang="hu-HU" altLang="hu-HU" sz="1800"/>
              <a:t> WS(V) = {A,C} </a:t>
            </a:r>
            <a:r>
              <a:rPr lang="hu-HU" altLang="hu-HU" sz="1800">
                <a:sym typeface="Symbol" panose="05050102010706020507" pitchFamily="18" charset="2"/>
              </a:rPr>
              <a:t></a:t>
            </a:r>
            <a:r>
              <a:rPr lang="hu-HU" altLang="hu-HU" sz="1800"/>
              <a:t> {D,E} = </a:t>
            </a:r>
            <a:r>
              <a:rPr lang="hu-HU" altLang="hu-HU" sz="1800">
                <a:sym typeface="Symbol" panose="05050102010706020507" pitchFamily="18" charset="2"/>
              </a:rPr>
              <a:t></a:t>
            </a:r>
            <a:r>
              <a:rPr lang="hu-HU" altLang="hu-HU" sz="1800"/>
              <a:t>.</a:t>
            </a:r>
          </a:p>
          <a:p>
            <a:pPr>
              <a:spcBef>
                <a:spcPct val="50000"/>
              </a:spcBef>
            </a:pPr>
            <a:r>
              <a:rPr lang="hu-HU" altLang="hu-HU" sz="1800"/>
              <a:t>Mivel a </a:t>
            </a:r>
            <a:r>
              <a:rPr lang="hu-HU" altLang="hu-HU" sz="1800">
                <a:solidFill>
                  <a:srgbClr val="FF0000"/>
                </a:solidFill>
              </a:rPr>
              <a:t>metszetek</a:t>
            </a:r>
            <a:r>
              <a:rPr lang="hu-HU" altLang="hu-HU" sz="1800"/>
              <a:t> </a:t>
            </a:r>
            <a:r>
              <a:rPr lang="hu-HU" altLang="hu-HU" sz="1800">
                <a:solidFill>
                  <a:srgbClr val="FF0000"/>
                </a:solidFill>
              </a:rPr>
              <a:t>nem mind üresek</a:t>
            </a:r>
            <a:r>
              <a:rPr lang="hu-HU" altLang="hu-HU" sz="1800"/>
              <a:t>, </a:t>
            </a:r>
            <a:r>
              <a:rPr lang="hu-HU" altLang="hu-HU" sz="1800">
                <a:solidFill>
                  <a:srgbClr val="FF0000"/>
                </a:solidFill>
              </a:rPr>
              <a:t>W‑t nem érvényesítjük</a:t>
            </a:r>
            <a:r>
              <a:rPr lang="hu-HU" altLang="hu-HU" sz="1800"/>
              <a:t>, hanem </a:t>
            </a:r>
            <a:r>
              <a:rPr lang="hu-HU" altLang="hu-HU" sz="1800">
                <a:solidFill>
                  <a:srgbClr val="CC00CC"/>
                </a:solidFill>
              </a:rPr>
              <a:t>visszagörgetjük,</a:t>
            </a:r>
            <a:r>
              <a:rPr lang="hu-HU" altLang="hu-HU" sz="1800"/>
              <a:t> így nem ír értéket sem A-ba, sem C-be.</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5298" name="Rectangle 2">
            <a:extLst>
              <a:ext uri="{FF2B5EF4-FFF2-40B4-BE49-F238E27FC236}">
                <a16:creationId xmlns:a16="http://schemas.microsoft.com/office/drawing/2014/main" id="{688F0A7C-793D-1AF9-E4F8-099EF6334115}"/>
              </a:ext>
            </a:extLst>
          </p:cNvPr>
          <p:cNvSpPr>
            <a:spLocks noGrp="1" noChangeArrowheads="1"/>
          </p:cNvSpPr>
          <p:nvPr>
            <p:ph type="title"/>
          </p:nvPr>
        </p:nvSpPr>
        <p:spPr>
          <a:xfrm>
            <a:off x="649288" y="219075"/>
            <a:ext cx="7772400" cy="473075"/>
          </a:xfrm>
        </p:spPr>
        <p:txBody>
          <a:bodyPr/>
          <a:lstStyle/>
          <a:p>
            <a:r>
              <a:rPr lang="hu-HU" altLang="hu-HU" sz="2400" b="1"/>
              <a:t>A három konkurenciavezérlési technika működésének összehasonlítása</a:t>
            </a:r>
          </a:p>
        </p:txBody>
      </p:sp>
      <p:sp>
        <p:nvSpPr>
          <p:cNvPr id="695299" name="Rectangle 3">
            <a:extLst>
              <a:ext uri="{FF2B5EF4-FFF2-40B4-BE49-F238E27FC236}">
                <a16:creationId xmlns:a16="http://schemas.microsoft.com/office/drawing/2014/main" id="{F5E61951-D4BE-AE75-8274-0D1A45A0130E}"/>
              </a:ext>
            </a:extLst>
          </p:cNvPr>
          <p:cNvSpPr>
            <a:spLocks noGrp="1" noChangeArrowheads="1"/>
          </p:cNvSpPr>
          <p:nvPr>
            <p:ph type="body" idx="1"/>
          </p:nvPr>
        </p:nvSpPr>
        <p:spPr>
          <a:xfrm>
            <a:off x="307975" y="1006475"/>
            <a:ext cx="8455025" cy="5503863"/>
          </a:xfrm>
        </p:spPr>
        <p:txBody>
          <a:bodyPr/>
          <a:lstStyle/>
          <a:p>
            <a:pPr marL="381000" indent="-381000">
              <a:lnSpc>
                <a:spcPct val="80000"/>
              </a:lnSpc>
            </a:pPr>
            <a:r>
              <a:rPr lang="hu-HU" altLang="hu-HU" sz="2000" b="1"/>
              <a:t>Hasonlítsuk őket össze először a</a:t>
            </a:r>
            <a:r>
              <a:rPr lang="hu-HU" altLang="hu-HU" sz="2000" b="1">
                <a:solidFill>
                  <a:srgbClr val="FF0000"/>
                </a:solidFill>
              </a:rPr>
              <a:t> tárigény </a:t>
            </a:r>
            <a:r>
              <a:rPr lang="hu-HU" altLang="hu-HU" sz="2000" b="1"/>
              <a:t>szempontjából:</a:t>
            </a:r>
          </a:p>
          <a:p>
            <a:pPr marL="381000" indent="-381000">
              <a:lnSpc>
                <a:spcPct val="80000"/>
              </a:lnSpc>
              <a:buFontTx/>
              <a:buNone/>
            </a:pPr>
            <a:endParaRPr lang="hu-HU" altLang="hu-HU" sz="2000" b="1" i="1"/>
          </a:p>
          <a:p>
            <a:pPr marL="381000" indent="-381000">
              <a:lnSpc>
                <a:spcPct val="80000"/>
              </a:lnSpc>
              <a:buFontTx/>
              <a:buAutoNum type="arabicPeriod"/>
            </a:pPr>
            <a:r>
              <a:rPr lang="hu-HU" altLang="hu-HU" sz="2000" b="1" i="1">
                <a:solidFill>
                  <a:schemeClr val="accent2"/>
                </a:solidFill>
              </a:rPr>
              <a:t>Zárolások</a:t>
            </a:r>
            <a:r>
              <a:rPr lang="hu-HU" altLang="hu-HU" sz="2000" b="1" i="1"/>
              <a:t>:</a:t>
            </a:r>
            <a:r>
              <a:rPr lang="hu-HU" altLang="hu-HU" sz="2000" b="1"/>
              <a:t> A zártábla által lefoglalt tár a </a:t>
            </a:r>
            <a:r>
              <a:rPr lang="hu-HU" altLang="hu-HU" sz="2000" b="1">
                <a:solidFill>
                  <a:srgbClr val="009900"/>
                </a:solidFill>
              </a:rPr>
              <a:t>zárolt adatbáziselemek számával arányos.</a:t>
            </a:r>
            <a:endParaRPr lang="hu-HU" altLang="hu-HU" sz="2000" b="1" i="1">
              <a:solidFill>
                <a:srgbClr val="009900"/>
              </a:solidFill>
            </a:endParaRPr>
          </a:p>
          <a:p>
            <a:pPr marL="381000" indent="-381000">
              <a:lnSpc>
                <a:spcPct val="80000"/>
              </a:lnSpc>
              <a:buFontTx/>
              <a:buAutoNum type="arabicPeriod"/>
            </a:pPr>
            <a:r>
              <a:rPr lang="hu-HU" altLang="hu-HU" sz="2000" b="1" i="1">
                <a:solidFill>
                  <a:schemeClr val="accent2"/>
                </a:solidFill>
              </a:rPr>
              <a:t>Időbélyegzés:</a:t>
            </a:r>
            <a:r>
              <a:rPr lang="hu-HU" altLang="hu-HU" sz="2000" b="1"/>
              <a:t> Egy naiv megvalósításban minden adatbáziselem olvasási és írási idejéhez szükségünk van tárra, akár hozzáférünk az adott elemhez, akár nem. Egy körültekintőbb megvalósítás azonban az összes olyan időbélyegzőt mínusz végtelen értékűnek tekinti, amely a legkorábbi aktív tranzakciónál korábbi tranzakcióhoz tartozik, és nem rögzíti ezeket. Ez esetben a </a:t>
            </a:r>
            <a:r>
              <a:rPr lang="hu-HU" altLang="hu-HU" sz="2000" b="1">
                <a:solidFill>
                  <a:srgbClr val="009900"/>
                </a:solidFill>
              </a:rPr>
              <a:t>zártáblával analóg méretű táblában tudjuk tárolni az olvasási és írási időket,</a:t>
            </a:r>
            <a:r>
              <a:rPr lang="hu-HU" altLang="hu-HU" sz="2000" b="1"/>
              <a:t> amelyben csak a legújabban elért adatbáziselemek szerepelnek.</a:t>
            </a:r>
            <a:endParaRPr lang="hu-HU" altLang="hu-HU" sz="2000" b="1" i="1"/>
          </a:p>
          <a:p>
            <a:pPr marL="381000" indent="-381000">
              <a:lnSpc>
                <a:spcPct val="80000"/>
              </a:lnSpc>
              <a:buFontTx/>
              <a:buAutoNum type="arabicPeriod"/>
            </a:pPr>
            <a:r>
              <a:rPr lang="hu-HU" altLang="hu-HU" sz="2000" b="1" i="1">
                <a:solidFill>
                  <a:schemeClr val="accent2"/>
                </a:solidFill>
              </a:rPr>
              <a:t>Érvényesítés</a:t>
            </a:r>
            <a:r>
              <a:rPr lang="hu-HU" altLang="hu-HU" sz="2000" b="1" i="1"/>
              <a:t>:</a:t>
            </a:r>
            <a:r>
              <a:rPr lang="hu-HU" altLang="hu-HU" sz="2000" b="1"/>
              <a:t> </a:t>
            </a:r>
            <a:r>
              <a:rPr lang="hu-HU" altLang="hu-HU" sz="2000" b="1">
                <a:solidFill>
                  <a:srgbClr val="009900"/>
                </a:solidFill>
              </a:rPr>
              <a:t>Tárat</a:t>
            </a:r>
            <a:r>
              <a:rPr lang="hu-HU" altLang="hu-HU" sz="2000" b="1"/>
              <a:t> használunk az</a:t>
            </a:r>
            <a:r>
              <a:rPr lang="hu-HU" altLang="hu-HU" sz="2000" b="1">
                <a:solidFill>
                  <a:srgbClr val="009900"/>
                </a:solidFill>
              </a:rPr>
              <a:t> időbélyegzőkhöz </a:t>
            </a:r>
            <a:r>
              <a:rPr lang="hu-HU" altLang="hu-HU" sz="2000" b="1"/>
              <a:t>és minden jelenleg </a:t>
            </a:r>
            <a:r>
              <a:rPr lang="hu-HU" altLang="hu-HU" sz="2000" b="1">
                <a:solidFill>
                  <a:srgbClr val="009900"/>
                </a:solidFill>
              </a:rPr>
              <a:t>aktív tranzakció olvasási/írási halmazaihoz</a:t>
            </a:r>
            <a:r>
              <a:rPr lang="hu-HU" altLang="hu-HU" sz="2000" b="1"/>
              <a:t>, hozzávéve még egy pár olyan tranzakciót, amelyek azután fejeződnek be, miután valamelyik jelenleg aktív tranzakció elkezdődött.</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22" name="Rectangle 2">
            <a:extLst>
              <a:ext uri="{FF2B5EF4-FFF2-40B4-BE49-F238E27FC236}">
                <a16:creationId xmlns:a16="http://schemas.microsoft.com/office/drawing/2014/main" id="{AB4C3E3B-82D2-7D2C-18C4-02ACDE895CC6}"/>
              </a:ext>
            </a:extLst>
          </p:cNvPr>
          <p:cNvSpPr>
            <a:spLocks noGrp="1" noChangeArrowheads="1"/>
          </p:cNvSpPr>
          <p:nvPr>
            <p:ph type="title"/>
          </p:nvPr>
        </p:nvSpPr>
        <p:spPr>
          <a:xfrm>
            <a:off x="649288" y="219075"/>
            <a:ext cx="7564437" cy="265113"/>
          </a:xfrm>
        </p:spPr>
        <p:txBody>
          <a:bodyPr/>
          <a:lstStyle/>
          <a:p>
            <a:r>
              <a:rPr lang="hu-HU" altLang="hu-HU" sz="2000" b="1"/>
              <a:t>A három konkurenciavezérlési technika működésének összehasonlítása</a:t>
            </a:r>
          </a:p>
        </p:txBody>
      </p:sp>
      <p:sp>
        <p:nvSpPr>
          <p:cNvPr id="696323" name="Rectangle 3">
            <a:extLst>
              <a:ext uri="{FF2B5EF4-FFF2-40B4-BE49-F238E27FC236}">
                <a16:creationId xmlns:a16="http://schemas.microsoft.com/office/drawing/2014/main" id="{3AE158C8-0992-F8A0-D8C5-9A7CEFA0A43F}"/>
              </a:ext>
            </a:extLst>
          </p:cNvPr>
          <p:cNvSpPr>
            <a:spLocks noGrp="1" noChangeArrowheads="1"/>
          </p:cNvSpPr>
          <p:nvPr>
            <p:ph type="body" idx="1"/>
          </p:nvPr>
        </p:nvSpPr>
        <p:spPr>
          <a:xfrm>
            <a:off x="307975" y="873125"/>
            <a:ext cx="8637588" cy="5819775"/>
          </a:xfrm>
        </p:spPr>
        <p:txBody>
          <a:bodyPr/>
          <a:lstStyle/>
          <a:p>
            <a:pPr marL="381000" indent="-381000">
              <a:lnSpc>
                <a:spcPct val="80000"/>
              </a:lnSpc>
            </a:pPr>
            <a:r>
              <a:rPr lang="hu-HU" altLang="hu-HU" sz="2400" b="1"/>
              <a:t>Hasonlítsuk őket össze először a</a:t>
            </a:r>
            <a:r>
              <a:rPr lang="hu-HU" altLang="hu-HU" sz="2400" b="1">
                <a:solidFill>
                  <a:srgbClr val="FF0000"/>
                </a:solidFill>
              </a:rPr>
              <a:t> tárigény </a:t>
            </a:r>
            <a:r>
              <a:rPr lang="hu-HU" altLang="hu-HU" sz="2400" b="1"/>
              <a:t>szempontjából:</a:t>
            </a:r>
          </a:p>
          <a:p>
            <a:pPr marL="381000" indent="-381000">
              <a:lnSpc>
                <a:spcPct val="80000"/>
              </a:lnSpc>
              <a:buFontTx/>
              <a:buNone/>
            </a:pPr>
            <a:endParaRPr lang="hu-HU" altLang="hu-HU" sz="2400" b="1" i="1"/>
          </a:p>
          <a:p>
            <a:pPr marL="381000" indent="-381000">
              <a:lnSpc>
                <a:spcPct val="80000"/>
              </a:lnSpc>
            </a:pPr>
            <a:r>
              <a:rPr lang="hu-HU" altLang="hu-HU" sz="2400" b="1"/>
              <a:t>Így </a:t>
            </a:r>
            <a:r>
              <a:rPr lang="hu-HU" altLang="hu-HU" sz="2400" b="1">
                <a:solidFill>
                  <a:schemeClr val="accent2"/>
                </a:solidFill>
              </a:rPr>
              <a:t>mindegyik megközelítésben</a:t>
            </a:r>
            <a:r>
              <a:rPr lang="hu-HU" altLang="hu-HU" sz="2400" b="1"/>
              <a:t> az összes aktív tranzakcióra felhasznált tár </a:t>
            </a:r>
            <a:r>
              <a:rPr lang="hu-HU" altLang="hu-HU" sz="2400" b="1">
                <a:solidFill>
                  <a:srgbClr val="FF0000"/>
                </a:solidFill>
              </a:rPr>
              <a:t>a tranzakciók által hozzáfért adatbáziselemek számának az összegével megközelítőleg arányos</a:t>
            </a:r>
            <a:r>
              <a:rPr lang="hu-HU" altLang="hu-HU" sz="2400" b="1"/>
              <a:t>. </a:t>
            </a:r>
          </a:p>
          <a:p>
            <a:pPr marL="381000" indent="-381000">
              <a:lnSpc>
                <a:spcPct val="80000"/>
              </a:lnSpc>
            </a:pPr>
            <a:endParaRPr lang="hu-HU" altLang="hu-HU" sz="2400" b="1"/>
          </a:p>
          <a:p>
            <a:pPr marL="381000" indent="-381000">
              <a:lnSpc>
                <a:spcPct val="80000"/>
              </a:lnSpc>
            </a:pPr>
            <a:r>
              <a:rPr lang="hu-HU" altLang="hu-HU" sz="2400" b="1"/>
              <a:t>Az </a:t>
            </a:r>
            <a:r>
              <a:rPr lang="hu-HU" altLang="hu-HU" sz="2400" b="1">
                <a:solidFill>
                  <a:schemeClr val="accent2"/>
                </a:solidFill>
              </a:rPr>
              <a:t>időbélyegzés</a:t>
            </a:r>
            <a:r>
              <a:rPr lang="hu-HU" altLang="hu-HU" sz="2400" b="1"/>
              <a:t> és az </a:t>
            </a:r>
            <a:r>
              <a:rPr lang="hu-HU" altLang="hu-HU" sz="2400" b="1">
                <a:solidFill>
                  <a:schemeClr val="accent2"/>
                </a:solidFill>
              </a:rPr>
              <a:t>érvényesítés</a:t>
            </a:r>
            <a:r>
              <a:rPr lang="hu-HU" altLang="hu-HU" sz="2400" b="1"/>
              <a:t> </a:t>
            </a:r>
            <a:r>
              <a:rPr lang="hu-HU" altLang="hu-HU" sz="2400" b="1">
                <a:solidFill>
                  <a:srgbClr val="009900"/>
                </a:solidFill>
              </a:rPr>
              <a:t>kicsit több helyet használhat fel</a:t>
            </a:r>
            <a:r>
              <a:rPr lang="hu-HU" altLang="hu-HU" sz="2400" b="1"/>
              <a:t>, ugyanis nyomon kell követnünk a korábban véglegesített tranzakciók bizonyos hozzáféréseit, amelyeket a zártábla nem rögzítene. </a:t>
            </a:r>
          </a:p>
          <a:p>
            <a:pPr marL="381000" indent="-381000">
              <a:lnSpc>
                <a:spcPct val="80000"/>
              </a:lnSpc>
            </a:pPr>
            <a:endParaRPr lang="hu-HU" altLang="hu-HU" sz="2400" b="1"/>
          </a:p>
          <a:p>
            <a:pPr marL="381000" indent="-381000">
              <a:lnSpc>
                <a:spcPct val="80000"/>
              </a:lnSpc>
            </a:pPr>
            <a:r>
              <a:rPr lang="hu-HU" altLang="hu-HU" sz="2400" b="1"/>
              <a:t>Az érvényesítéssel kapcsolatban egy lényeges probléma, hogy a tranzakcióhoz tartozó írási halmazt az írások elvégzése előtt kell már ismernünk (de a tranzakció számításainak befejeződése után).</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7346" name="Rectangle 2">
            <a:extLst>
              <a:ext uri="{FF2B5EF4-FFF2-40B4-BE49-F238E27FC236}">
                <a16:creationId xmlns:a16="http://schemas.microsoft.com/office/drawing/2014/main" id="{179D6B33-142F-2705-1594-E9FD0AD6CD4C}"/>
              </a:ext>
            </a:extLst>
          </p:cNvPr>
          <p:cNvSpPr>
            <a:spLocks noGrp="1" noChangeArrowheads="1"/>
          </p:cNvSpPr>
          <p:nvPr>
            <p:ph type="title"/>
          </p:nvPr>
        </p:nvSpPr>
        <p:spPr>
          <a:xfrm>
            <a:off x="649288" y="219075"/>
            <a:ext cx="7564437" cy="265113"/>
          </a:xfrm>
        </p:spPr>
        <p:txBody>
          <a:bodyPr/>
          <a:lstStyle/>
          <a:p>
            <a:r>
              <a:rPr lang="hu-HU" altLang="hu-HU" sz="2000" b="1"/>
              <a:t>A három konkurenciavezérlési technika működésének összehasonlítása</a:t>
            </a:r>
          </a:p>
        </p:txBody>
      </p:sp>
      <p:sp>
        <p:nvSpPr>
          <p:cNvPr id="697347" name="Rectangle 3">
            <a:extLst>
              <a:ext uri="{FF2B5EF4-FFF2-40B4-BE49-F238E27FC236}">
                <a16:creationId xmlns:a16="http://schemas.microsoft.com/office/drawing/2014/main" id="{9C730229-B297-DEC6-32D2-2EF48286720C}"/>
              </a:ext>
            </a:extLst>
          </p:cNvPr>
          <p:cNvSpPr>
            <a:spLocks noGrp="1" noChangeArrowheads="1"/>
          </p:cNvSpPr>
          <p:nvPr>
            <p:ph type="body" idx="1"/>
          </p:nvPr>
        </p:nvSpPr>
        <p:spPr>
          <a:xfrm>
            <a:off x="307975" y="873125"/>
            <a:ext cx="8637588" cy="5819775"/>
          </a:xfrm>
        </p:spPr>
        <p:txBody>
          <a:bodyPr/>
          <a:lstStyle/>
          <a:p>
            <a:pPr marL="381000" indent="-381000" algn="just">
              <a:lnSpc>
                <a:spcPct val="80000"/>
              </a:lnSpc>
            </a:pPr>
            <a:r>
              <a:rPr lang="hu-HU" altLang="hu-HU" sz="1800" b="1"/>
              <a:t>Összehasonlíthatjuk a módszereket abból a szempontból is, hogy </a:t>
            </a:r>
            <a:r>
              <a:rPr lang="hu-HU" altLang="hu-HU" sz="1800" b="1">
                <a:solidFill>
                  <a:srgbClr val="FF0000"/>
                </a:solidFill>
              </a:rPr>
              <a:t>késleltetés nélkül befejeződnek‑e</a:t>
            </a:r>
            <a:r>
              <a:rPr lang="hu-HU" altLang="hu-HU" sz="1800" b="1"/>
              <a:t> a tranzakciók. A három módszer hatékonysága attól függ, hogy vajon a tranzakciók közötti egymásra hatás erős vagy gyenge, azaz milyen valószínűséggel akar egy tranzakció hozzáférni egy olyan elemhez, amelyhez egy konkurens tranzakció már hozzáfért:</a:t>
            </a:r>
          </a:p>
          <a:p>
            <a:pPr marL="381000" indent="-381000" algn="just">
              <a:lnSpc>
                <a:spcPct val="80000"/>
              </a:lnSpc>
            </a:pPr>
            <a:endParaRPr lang="hu-HU" altLang="hu-HU" sz="1800" b="1"/>
          </a:p>
          <a:p>
            <a:pPr marL="381000" indent="-381000">
              <a:lnSpc>
                <a:spcPct val="80000"/>
              </a:lnSpc>
            </a:pPr>
            <a:r>
              <a:rPr lang="hu-HU" altLang="hu-HU" sz="1800" b="1"/>
              <a:t>A </a:t>
            </a:r>
            <a:r>
              <a:rPr lang="hu-HU" altLang="hu-HU" sz="1800" b="1">
                <a:solidFill>
                  <a:schemeClr val="accent2"/>
                </a:solidFill>
              </a:rPr>
              <a:t>zárolás</a:t>
            </a:r>
            <a:r>
              <a:rPr lang="hu-HU" altLang="hu-HU" sz="1800" b="1"/>
              <a:t> </a:t>
            </a:r>
            <a:r>
              <a:rPr lang="hu-HU" altLang="hu-HU" sz="1800" b="1">
                <a:solidFill>
                  <a:srgbClr val="FF0000"/>
                </a:solidFill>
              </a:rPr>
              <a:t>késlelteti</a:t>
            </a:r>
            <a:r>
              <a:rPr lang="hu-HU" altLang="hu-HU" sz="1800" b="1"/>
              <a:t> a tranzakciókat, azonban elkerüli a visszagörgetéseket, még ha erős is az egymásra hatás. Az </a:t>
            </a:r>
            <a:r>
              <a:rPr lang="hu-HU" altLang="hu-HU" sz="1800" b="1">
                <a:solidFill>
                  <a:schemeClr val="accent2"/>
                </a:solidFill>
              </a:rPr>
              <a:t>időbélyegzés</a:t>
            </a:r>
            <a:r>
              <a:rPr lang="hu-HU" altLang="hu-HU" sz="1800" b="1"/>
              <a:t> és az </a:t>
            </a:r>
            <a:r>
              <a:rPr lang="hu-HU" altLang="hu-HU" sz="1800" b="1">
                <a:solidFill>
                  <a:schemeClr val="accent2"/>
                </a:solidFill>
              </a:rPr>
              <a:t>érvényesítés </a:t>
            </a:r>
            <a:r>
              <a:rPr lang="hu-HU" altLang="hu-HU" sz="1800" b="1">
                <a:solidFill>
                  <a:srgbClr val="009900"/>
                </a:solidFill>
              </a:rPr>
              <a:t>nem késlelteti a tranzakciókat</a:t>
            </a:r>
            <a:r>
              <a:rPr lang="hu-HU" altLang="hu-HU" sz="1800" b="1"/>
              <a:t>, azonban visszagörgetést okozhatnak, amely a késleltetésnek egy problémásabb formája, azonfelül erőforrásokat is pazarol.</a:t>
            </a:r>
          </a:p>
          <a:p>
            <a:pPr marL="381000" indent="-381000">
              <a:lnSpc>
                <a:spcPct val="80000"/>
              </a:lnSpc>
            </a:pPr>
            <a:endParaRPr lang="hu-HU" altLang="hu-HU" sz="1800" b="1"/>
          </a:p>
          <a:p>
            <a:pPr marL="381000" indent="-381000">
              <a:lnSpc>
                <a:spcPct val="80000"/>
              </a:lnSpc>
            </a:pPr>
            <a:r>
              <a:rPr lang="hu-HU" altLang="hu-HU" sz="1800" b="1"/>
              <a:t>Ha gyenge az egymásra hatás, akkor sem az időbélyegzés, sem az érvényesítés nem okoz sok visszagörgetést, és előnyösebbek lehetnek a zárolásnál, ugyanis ezeknek általában alacsonyabbak a költségei, mint a zárolási ütemezőnek.</a:t>
            </a:r>
          </a:p>
          <a:p>
            <a:pPr marL="381000" indent="-381000">
              <a:lnSpc>
                <a:spcPct val="80000"/>
              </a:lnSpc>
              <a:buFontTx/>
              <a:buNone/>
            </a:pPr>
            <a:endParaRPr lang="hu-HU" altLang="hu-HU" sz="1800" b="1"/>
          </a:p>
          <a:p>
            <a:pPr marL="381000" indent="-381000">
              <a:lnSpc>
                <a:spcPct val="80000"/>
              </a:lnSpc>
            </a:pPr>
            <a:r>
              <a:rPr lang="hu-HU" altLang="hu-HU" sz="1800" b="1"/>
              <a:t>Amikor szükséges a visszagörgetés, az időbélyegzők hamarabb feltárják a problémákat, mint az érvényesítés, amely mindig hagyja, hogy a tranzakció elvégezze az összes belső munkáját, mielőtt megnézné, hogy vissza kell‑e görgetni a tranzakciót.</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091FE0A9-6606-86A0-922B-F5C0D902FC99}"/>
              </a:ext>
            </a:extLst>
          </p:cNvPr>
          <p:cNvSpPr>
            <a:spLocks noGrp="1" noChangeArrowheads="1"/>
          </p:cNvSpPr>
          <p:nvPr>
            <p:ph type="title"/>
          </p:nvPr>
        </p:nvSpPr>
        <p:spPr>
          <a:xfrm>
            <a:off x="698500" y="171450"/>
            <a:ext cx="7772400" cy="398463"/>
          </a:xfrm>
        </p:spPr>
        <p:txBody>
          <a:bodyPr/>
          <a:lstStyle/>
          <a:p>
            <a:r>
              <a:rPr lang="hu-HU" altLang="hu-HU" sz="2800" b="1"/>
              <a:t>Az Oracle konkurenciavezérlési technikája</a:t>
            </a:r>
          </a:p>
        </p:txBody>
      </p:sp>
      <p:sp>
        <p:nvSpPr>
          <p:cNvPr id="669699" name="Rectangle 3">
            <a:extLst>
              <a:ext uri="{FF2B5EF4-FFF2-40B4-BE49-F238E27FC236}">
                <a16:creationId xmlns:a16="http://schemas.microsoft.com/office/drawing/2014/main" id="{3E4DE4AC-8D44-7E58-3776-1FBC1132D70E}"/>
              </a:ext>
            </a:extLst>
          </p:cNvPr>
          <p:cNvSpPr>
            <a:spLocks noGrp="1" noChangeArrowheads="1"/>
          </p:cNvSpPr>
          <p:nvPr>
            <p:ph type="body" idx="1"/>
          </p:nvPr>
        </p:nvSpPr>
        <p:spPr>
          <a:xfrm>
            <a:off x="271463" y="860425"/>
            <a:ext cx="8588375" cy="5235575"/>
          </a:xfrm>
        </p:spPr>
        <p:txBody>
          <a:bodyPr/>
          <a:lstStyle/>
          <a:p>
            <a:pPr>
              <a:lnSpc>
                <a:spcPct val="90000"/>
              </a:lnSpc>
            </a:pPr>
            <a:r>
              <a:rPr lang="hu-HU" altLang="hu-HU" sz="2000" b="1"/>
              <a:t>Az Oracle alapvetően a </a:t>
            </a:r>
            <a:r>
              <a:rPr lang="hu-HU" altLang="hu-HU" sz="2000" b="1">
                <a:solidFill>
                  <a:schemeClr val="accent2"/>
                </a:solidFill>
              </a:rPr>
              <a:t>zárolás módszerét</a:t>
            </a:r>
            <a:r>
              <a:rPr lang="hu-HU" altLang="hu-HU" sz="2000" b="1"/>
              <a:t> használja a konkurenciavezérléshez. </a:t>
            </a:r>
          </a:p>
          <a:p>
            <a:pPr>
              <a:lnSpc>
                <a:spcPct val="90000"/>
              </a:lnSpc>
            </a:pPr>
            <a:endParaRPr lang="hu-HU" altLang="hu-HU" sz="2000" b="1"/>
          </a:p>
          <a:p>
            <a:pPr>
              <a:lnSpc>
                <a:spcPct val="90000"/>
              </a:lnSpc>
            </a:pPr>
            <a:r>
              <a:rPr lang="hu-HU" altLang="hu-HU" sz="2000" b="1"/>
              <a:t>Felhasználói szinten a </a:t>
            </a:r>
            <a:r>
              <a:rPr lang="hu-HU" altLang="hu-HU" sz="2000" b="1">
                <a:solidFill>
                  <a:srgbClr val="CC00CC"/>
                </a:solidFill>
              </a:rPr>
              <a:t>zárolási egység</a:t>
            </a:r>
            <a:r>
              <a:rPr lang="hu-HU" altLang="hu-HU" sz="2000" b="1"/>
              <a:t> lehet a </a:t>
            </a:r>
            <a:r>
              <a:rPr lang="hu-HU" altLang="hu-HU" sz="2000" b="1">
                <a:solidFill>
                  <a:srgbClr val="CC00CC"/>
                </a:solidFill>
              </a:rPr>
              <a:t>tábla</a:t>
            </a:r>
            <a:r>
              <a:rPr lang="hu-HU" altLang="hu-HU" sz="2000" b="1"/>
              <a:t> vagy annak egy </a:t>
            </a:r>
            <a:r>
              <a:rPr lang="hu-HU" altLang="hu-HU" sz="2000" b="1">
                <a:solidFill>
                  <a:srgbClr val="CC00CC"/>
                </a:solidFill>
              </a:rPr>
              <a:t>sor</a:t>
            </a:r>
            <a:r>
              <a:rPr lang="hu-HU" altLang="hu-HU" sz="2000" b="1"/>
              <a:t>a.</a:t>
            </a:r>
          </a:p>
          <a:p>
            <a:pPr>
              <a:lnSpc>
                <a:spcPct val="90000"/>
              </a:lnSpc>
              <a:buFontTx/>
              <a:buNone/>
            </a:pPr>
            <a:r>
              <a:rPr lang="hu-HU" altLang="hu-HU" sz="2000" b="1"/>
              <a:t> </a:t>
            </a:r>
          </a:p>
          <a:p>
            <a:pPr>
              <a:lnSpc>
                <a:spcPct val="90000"/>
              </a:lnSpc>
            </a:pPr>
            <a:r>
              <a:rPr lang="hu-HU" altLang="hu-HU" sz="2000" b="1"/>
              <a:t>A </a:t>
            </a:r>
            <a:r>
              <a:rPr lang="hu-HU" altLang="hu-HU" sz="2000" b="1">
                <a:solidFill>
                  <a:srgbClr val="008000"/>
                </a:solidFill>
              </a:rPr>
              <a:t>zárakat az ütemező helyezi el és oldja fel,</a:t>
            </a:r>
            <a:r>
              <a:rPr lang="hu-HU" altLang="hu-HU" sz="2000" b="1"/>
              <a:t> de lehetőség van arra is, hogy a </a:t>
            </a:r>
            <a:r>
              <a:rPr lang="hu-HU" altLang="hu-HU" sz="2000" b="1">
                <a:solidFill>
                  <a:srgbClr val="3366FF"/>
                </a:solidFill>
              </a:rPr>
              <a:t>felhasználó (alkalmazás) kérjen zárat</a:t>
            </a:r>
            <a:r>
              <a:rPr lang="hu-HU" altLang="hu-HU" sz="2000" b="1"/>
              <a:t>. </a:t>
            </a:r>
          </a:p>
          <a:p>
            <a:pPr>
              <a:lnSpc>
                <a:spcPct val="90000"/>
              </a:lnSpc>
            </a:pPr>
            <a:endParaRPr lang="hu-HU" altLang="hu-HU" sz="2000" b="1"/>
          </a:p>
          <a:p>
            <a:pPr>
              <a:lnSpc>
                <a:spcPct val="90000"/>
              </a:lnSpc>
            </a:pPr>
            <a:r>
              <a:rPr lang="hu-HU" altLang="hu-HU" sz="2000" b="1"/>
              <a:t>Az Oracle alkalmazza a </a:t>
            </a:r>
            <a:r>
              <a:rPr lang="hu-HU" altLang="hu-HU" sz="2000" b="1">
                <a:solidFill>
                  <a:srgbClr val="FF0000"/>
                </a:solidFill>
              </a:rPr>
              <a:t>kétfázisú zárolást</a:t>
            </a:r>
            <a:r>
              <a:rPr lang="hu-HU" altLang="hu-HU" sz="2000" b="1"/>
              <a:t>, a </a:t>
            </a:r>
            <a:r>
              <a:rPr lang="hu-HU" altLang="hu-HU" sz="2000" b="1">
                <a:solidFill>
                  <a:srgbClr val="FF0000"/>
                </a:solidFill>
              </a:rPr>
              <a:t>figyelmeztető protokollt</a:t>
            </a:r>
            <a:r>
              <a:rPr lang="hu-HU" altLang="hu-HU" sz="2000" b="1"/>
              <a:t> és a </a:t>
            </a:r>
            <a:r>
              <a:rPr lang="hu-HU" altLang="hu-HU" sz="2000" b="1">
                <a:solidFill>
                  <a:srgbClr val="FF0000"/>
                </a:solidFill>
              </a:rPr>
              <a:t>többváltozatú időbélyegzőket</a:t>
            </a:r>
            <a:r>
              <a:rPr lang="hu-HU" altLang="hu-HU" sz="2000" b="1"/>
              <a:t> is némi módosítással.</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0722" name="Rectangle 2">
            <a:extLst>
              <a:ext uri="{FF2B5EF4-FFF2-40B4-BE49-F238E27FC236}">
                <a16:creationId xmlns:a16="http://schemas.microsoft.com/office/drawing/2014/main" id="{BE53ECE2-0AFC-D1E3-5EED-4A6D11F5FA63}"/>
              </a:ext>
            </a:extLst>
          </p:cNvPr>
          <p:cNvSpPr>
            <a:spLocks noGrp="1" noChangeArrowheads="1"/>
          </p:cNvSpPr>
          <p:nvPr>
            <p:ph type="title"/>
          </p:nvPr>
        </p:nvSpPr>
        <p:spPr>
          <a:xfrm>
            <a:off x="660400" y="219075"/>
            <a:ext cx="7772400" cy="374650"/>
          </a:xfrm>
        </p:spPr>
        <p:txBody>
          <a:bodyPr/>
          <a:lstStyle/>
          <a:p>
            <a:r>
              <a:rPr lang="hu-HU" altLang="hu-HU" sz="2400" b="1"/>
              <a:t>Többszintű konkurenciavezérlés Oracle-ben</a:t>
            </a:r>
          </a:p>
        </p:txBody>
      </p:sp>
      <p:sp>
        <p:nvSpPr>
          <p:cNvPr id="670723" name="Rectangle 3">
            <a:extLst>
              <a:ext uri="{FF2B5EF4-FFF2-40B4-BE49-F238E27FC236}">
                <a16:creationId xmlns:a16="http://schemas.microsoft.com/office/drawing/2014/main" id="{16801B31-DDA7-EDCE-AF39-8EBF449946E5}"/>
              </a:ext>
            </a:extLst>
          </p:cNvPr>
          <p:cNvSpPr>
            <a:spLocks noGrp="1" noChangeArrowheads="1"/>
          </p:cNvSpPr>
          <p:nvPr>
            <p:ph type="body" idx="1"/>
          </p:nvPr>
        </p:nvSpPr>
        <p:spPr>
          <a:xfrm>
            <a:off x="284163" y="687388"/>
            <a:ext cx="8551862" cy="5994400"/>
          </a:xfrm>
        </p:spPr>
        <p:txBody>
          <a:bodyPr/>
          <a:lstStyle/>
          <a:p>
            <a:pPr>
              <a:lnSpc>
                <a:spcPct val="80000"/>
              </a:lnSpc>
            </a:pPr>
            <a:r>
              <a:rPr lang="hu-HU" altLang="hu-HU" sz="2400" b="1"/>
              <a:t>Az Oracle minden </a:t>
            </a:r>
            <a:r>
              <a:rPr lang="hu-HU" altLang="hu-HU" sz="2400" b="1">
                <a:solidFill>
                  <a:srgbClr val="CC00CC"/>
                </a:solidFill>
              </a:rPr>
              <a:t>lekérdezés</a:t>
            </a:r>
            <a:r>
              <a:rPr lang="hu-HU" altLang="hu-HU" sz="2400" b="1"/>
              <a:t> számára biztosítja az </a:t>
            </a:r>
            <a:r>
              <a:rPr lang="hu-HU" altLang="hu-HU" sz="2400" b="1">
                <a:solidFill>
                  <a:srgbClr val="FF0000"/>
                </a:solidFill>
              </a:rPr>
              <a:t>olvasási konzisztenciát</a:t>
            </a:r>
            <a:r>
              <a:rPr lang="hu-HU" altLang="hu-HU" sz="2400" b="1"/>
              <a:t>, azaz a lekérdezés által olvasott adatok egy időpillanatból (a lekérdezés kezdetének pillanatából) származnak. </a:t>
            </a:r>
          </a:p>
          <a:p>
            <a:pPr lvl="1">
              <a:lnSpc>
                <a:spcPct val="80000"/>
              </a:lnSpc>
            </a:pPr>
            <a:r>
              <a:rPr lang="hu-HU" altLang="hu-HU" sz="2000" b="1"/>
              <a:t>Emiatt a lekérdezés </a:t>
            </a:r>
            <a:r>
              <a:rPr lang="hu-HU" altLang="hu-HU" sz="2000" b="1">
                <a:solidFill>
                  <a:srgbClr val="FF0000"/>
                </a:solidFill>
              </a:rPr>
              <a:t>sohasem olvas piszkos adatot</a:t>
            </a:r>
            <a:r>
              <a:rPr lang="hu-HU" altLang="hu-HU" sz="2000" b="1"/>
              <a:t>, </a:t>
            </a:r>
          </a:p>
          <a:p>
            <a:pPr lvl="1">
              <a:lnSpc>
                <a:spcPct val="80000"/>
              </a:lnSpc>
            </a:pPr>
            <a:r>
              <a:rPr lang="hu-HU" altLang="hu-HU" sz="2000" b="1"/>
              <a:t>és </a:t>
            </a:r>
            <a:r>
              <a:rPr lang="hu-HU" altLang="hu-HU" sz="2000" b="1">
                <a:solidFill>
                  <a:schemeClr val="accent2"/>
                </a:solidFill>
              </a:rPr>
              <a:t>nem látja azokat a változtatásokat</a:t>
            </a:r>
            <a:r>
              <a:rPr lang="hu-HU" altLang="hu-HU" sz="2000" b="1"/>
              <a:t> sem, amelyeket </a:t>
            </a:r>
            <a:r>
              <a:rPr lang="hu-HU" altLang="hu-HU" sz="2000" b="1">
                <a:solidFill>
                  <a:schemeClr val="accent2"/>
                </a:solidFill>
              </a:rPr>
              <a:t>a lekérdezés végrehajtása alatt véglegesített tranzakciók eszközöltek</a:t>
            </a:r>
            <a:r>
              <a:rPr lang="hu-HU" altLang="hu-HU" sz="2000" b="1"/>
              <a:t>. </a:t>
            </a:r>
          </a:p>
          <a:p>
            <a:pPr>
              <a:lnSpc>
                <a:spcPct val="80000"/>
              </a:lnSpc>
              <a:buFontTx/>
              <a:buNone/>
            </a:pPr>
            <a:r>
              <a:rPr lang="hu-HU" altLang="hu-HU" sz="2400" b="1"/>
              <a:t>	Ezt </a:t>
            </a:r>
            <a:r>
              <a:rPr lang="hu-HU" altLang="hu-HU" sz="2400" b="1" i="1">
                <a:solidFill>
                  <a:srgbClr val="FF0000"/>
                </a:solidFill>
              </a:rPr>
              <a:t>utasítás szintű olvasási konzisztenciának</a:t>
            </a:r>
            <a:r>
              <a:rPr lang="hu-HU" altLang="hu-HU" sz="2400" b="1"/>
              <a:t> nevezzük. </a:t>
            </a:r>
          </a:p>
          <a:p>
            <a:pPr>
              <a:lnSpc>
                <a:spcPct val="80000"/>
              </a:lnSpc>
            </a:pPr>
            <a:endParaRPr lang="hu-HU" altLang="hu-HU" sz="2400" b="1"/>
          </a:p>
          <a:p>
            <a:pPr>
              <a:lnSpc>
                <a:spcPct val="80000"/>
              </a:lnSpc>
            </a:pPr>
            <a:r>
              <a:rPr lang="hu-HU" altLang="hu-HU" sz="2400" b="1"/>
              <a:t>Kérhetjük egy </a:t>
            </a:r>
            <a:r>
              <a:rPr lang="hu-HU" altLang="hu-HU" sz="2400" b="1">
                <a:solidFill>
                  <a:srgbClr val="CC00CC"/>
                </a:solidFill>
              </a:rPr>
              <a:t>tranzakció összes lekérdezése</a:t>
            </a:r>
            <a:r>
              <a:rPr lang="hu-HU" altLang="hu-HU" sz="2400" b="1"/>
              <a:t> számára is a konzisztencia biztosítását, ez a </a:t>
            </a:r>
            <a:r>
              <a:rPr lang="hu-HU" altLang="hu-HU" sz="2400" b="1" i="1">
                <a:solidFill>
                  <a:srgbClr val="FF0000"/>
                </a:solidFill>
              </a:rPr>
              <a:t>tranzakció szintű olvasási konzisztencia</a:t>
            </a:r>
            <a:r>
              <a:rPr lang="hu-HU" altLang="hu-HU" sz="2400" b="1"/>
              <a:t>. </a:t>
            </a:r>
          </a:p>
          <a:p>
            <a:pPr lvl="1">
              <a:lnSpc>
                <a:spcPct val="80000"/>
              </a:lnSpc>
            </a:pPr>
            <a:r>
              <a:rPr lang="hu-HU" altLang="hu-HU" sz="2000" b="1"/>
              <a:t>Ezt úgy érhetjük el, hogy a tranzakciót </a:t>
            </a:r>
            <a:r>
              <a:rPr lang="hu-HU" altLang="hu-HU" sz="2000" b="1">
                <a:solidFill>
                  <a:srgbClr val="009900"/>
                </a:solidFill>
              </a:rPr>
              <a:t>sorba rendezhető</a:t>
            </a:r>
            <a:r>
              <a:rPr lang="hu-HU" altLang="hu-HU" sz="2000" b="1"/>
              <a:t> </a:t>
            </a:r>
          </a:p>
          <a:p>
            <a:pPr lvl="1">
              <a:lnSpc>
                <a:spcPct val="80000"/>
              </a:lnSpc>
            </a:pPr>
            <a:r>
              <a:rPr lang="hu-HU" altLang="hu-HU" sz="2000" b="1">
                <a:solidFill>
                  <a:srgbClr val="FF0000"/>
                </a:solidFill>
              </a:rPr>
              <a:t>vagy</a:t>
            </a:r>
            <a:r>
              <a:rPr lang="hu-HU" altLang="hu-HU" sz="2000" b="1"/>
              <a:t> </a:t>
            </a:r>
            <a:r>
              <a:rPr lang="hu-HU" altLang="hu-HU" sz="2000" b="1">
                <a:solidFill>
                  <a:srgbClr val="009900"/>
                </a:solidFill>
              </a:rPr>
              <a:t>csak olvasás módban futtatjuk</a:t>
            </a:r>
            <a:r>
              <a:rPr lang="hu-HU" altLang="hu-HU" sz="2000" b="1"/>
              <a:t>. </a:t>
            </a:r>
          </a:p>
          <a:p>
            <a:pPr lvl="1">
              <a:lnSpc>
                <a:spcPct val="80000"/>
              </a:lnSpc>
            </a:pPr>
            <a:r>
              <a:rPr lang="hu-HU" altLang="hu-HU" sz="2000" b="1"/>
              <a:t>Ekkor a tranzakció által tartalmazott </a:t>
            </a:r>
            <a:r>
              <a:rPr lang="hu-HU" altLang="hu-HU" sz="2000" b="1">
                <a:solidFill>
                  <a:srgbClr val="CC00CC"/>
                </a:solidFill>
              </a:rPr>
              <a:t>összes lekérdezés</a:t>
            </a:r>
            <a:r>
              <a:rPr lang="hu-HU" altLang="hu-HU" sz="2000" b="1"/>
              <a:t> a tranzakció </a:t>
            </a:r>
            <a:r>
              <a:rPr lang="hu-HU" altLang="hu-HU" sz="2000" b="1">
                <a:solidFill>
                  <a:srgbClr val="CC00CC"/>
                </a:solidFill>
              </a:rPr>
              <a:t>indításakor fennálló adatbázis-állapotot látja</a:t>
            </a:r>
            <a:r>
              <a:rPr lang="hu-HU" altLang="hu-HU" sz="2000" b="1"/>
              <a:t>, kivéve a tranzakció által korábban végrehajtott módosításokat.</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1746" name="Rectangle 2">
            <a:extLst>
              <a:ext uri="{FF2B5EF4-FFF2-40B4-BE49-F238E27FC236}">
                <a16:creationId xmlns:a16="http://schemas.microsoft.com/office/drawing/2014/main" id="{26A0467C-69A0-3BB2-BC04-8FB1674AFA70}"/>
              </a:ext>
            </a:extLst>
          </p:cNvPr>
          <p:cNvSpPr>
            <a:spLocks noGrp="1" noChangeArrowheads="1"/>
          </p:cNvSpPr>
          <p:nvPr>
            <p:ph type="title"/>
          </p:nvPr>
        </p:nvSpPr>
        <p:spPr>
          <a:xfrm>
            <a:off x="660400" y="219075"/>
            <a:ext cx="7772400" cy="374650"/>
          </a:xfrm>
        </p:spPr>
        <p:txBody>
          <a:bodyPr/>
          <a:lstStyle/>
          <a:p>
            <a:r>
              <a:rPr lang="hu-HU" altLang="hu-HU" sz="2400" b="1"/>
              <a:t>Többszintű konkurenciavezérlés Oracle-ben</a:t>
            </a:r>
          </a:p>
        </p:txBody>
      </p:sp>
      <p:sp>
        <p:nvSpPr>
          <p:cNvPr id="671747" name="Rectangle 3">
            <a:extLst>
              <a:ext uri="{FF2B5EF4-FFF2-40B4-BE49-F238E27FC236}">
                <a16:creationId xmlns:a16="http://schemas.microsoft.com/office/drawing/2014/main" id="{2A59A418-9982-B48A-2C5F-4099957568E0}"/>
              </a:ext>
            </a:extLst>
          </p:cNvPr>
          <p:cNvSpPr>
            <a:spLocks noGrp="1" noChangeArrowheads="1"/>
          </p:cNvSpPr>
          <p:nvPr>
            <p:ph type="body" idx="1"/>
          </p:nvPr>
        </p:nvSpPr>
        <p:spPr>
          <a:xfrm>
            <a:off x="284163" y="687388"/>
            <a:ext cx="8551862" cy="5994400"/>
          </a:xfrm>
        </p:spPr>
        <p:txBody>
          <a:bodyPr/>
          <a:lstStyle/>
          <a:p>
            <a:pPr>
              <a:lnSpc>
                <a:spcPct val="80000"/>
              </a:lnSpc>
            </a:pPr>
            <a:r>
              <a:rPr lang="hu-HU" altLang="hu-HU" sz="2800" b="1"/>
              <a:t>A kétféle olvasási konzisztencia eléréséhez az Oracle a </a:t>
            </a:r>
            <a:r>
              <a:rPr lang="hu-HU" altLang="hu-HU" sz="2800" b="1">
                <a:solidFill>
                  <a:srgbClr val="FF0000"/>
                </a:solidFill>
              </a:rPr>
              <a:t>rollback szegmensekben</a:t>
            </a:r>
            <a:r>
              <a:rPr lang="hu-HU" altLang="hu-HU" sz="2800" b="1"/>
              <a:t> található információkat használja fel. </a:t>
            </a:r>
          </a:p>
          <a:p>
            <a:pPr>
              <a:lnSpc>
                <a:spcPct val="80000"/>
              </a:lnSpc>
            </a:pPr>
            <a:endParaRPr lang="hu-HU" altLang="hu-HU" sz="2800" b="1"/>
          </a:p>
          <a:p>
            <a:pPr>
              <a:lnSpc>
                <a:spcPct val="80000"/>
              </a:lnSpc>
            </a:pPr>
            <a:r>
              <a:rPr lang="hu-HU" altLang="hu-HU" sz="2800" b="1"/>
              <a:t>A rollback szegmensek tárolják azon </a:t>
            </a:r>
            <a:r>
              <a:rPr lang="hu-HU" altLang="hu-HU" sz="2800" b="1">
                <a:solidFill>
                  <a:srgbClr val="3366FF"/>
                </a:solidFill>
              </a:rPr>
              <a:t>adatok régi értékeit, amelyeket még nem véglegesített</a:t>
            </a:r>
            <a:r>
              <a:rPr lang="hu-HU" altLang="hu-HU" sz="2800" b="1"/>
              <a:t> vagy nemrég véglegesített </a:t>
            </a:r>
            <a:r>
              <a:rPr lang="hu-HU" altLang="hu-HU" sz="2800" b="1">
                <a:solidFill>
                  <a:srgbClr val="3366FF"/>
                </a:solidFill>
              </a:rPr>
              <a:t>tranzakciók változtattak meg</a:t>
            </a:r>
            <a:r>
              <a:rPr lang="hu-HU" altLang="hu-HU" sz="2800" b="1"/>
              <a:t>.</a:t>
            </a:r>
          </a:p>
          <a:p>
            <a:pPr>
              <a:lnSpc>
                <a:spcPct val="80000"/>
              </a:lnSpc>
              <a:buFontTx/>
              <a:buNone/>
            </a:pPr>
            <a:r>
              <a:rPr lang="hu-HU" altLang="hu-HU" sz="2800" b="1"/>
              <a:t> </a:t>
            </a:r>
          </a:p>
          <a:p>
            <a:pPr>
              <a:lnSpc>
                <a:spcPct val="80000"/>
              </a:lnSpc>
            </a:pPr>
            <a:r>
              <a:rPr lang="hu-HU" altLang="hu-HU" sz="2800" b="1"/>
              <a:t>Amint egy lekérdezés vagy tranzakció megkezdi működését, meghatározódik a </a:t>
            </a:r>
            <a:r>
              <a:rPr lang="hu-HU" altLang="hu-HU" sz="2800" b="1" i="1">
                <a:solidFill>
                  <a:srgbClr val="CC00CC"/>
                </a:solidFill>
              </a:rPr>
              <a:t>system change number</a:t>
            </a:r>
            <a:r>
              <a:rPr lang="hu-HU" altLang="hu-HU" sz="2800" b="1"/>
              <a:t> (</a:t>
            </a:r>
            <a:r>
              <a:rPr lang="hu-HU" altLang="hu-HU" sz="2800" b="1">
                <a:solidFill>
                  <a:srgbClr val="009900"/>
                </a:solidFill>
              </a:rPr>
              <a:t>SCN</a:t>
            </a:r>
            <a:r>
              <a:rPr lang="hu-HU" altLang="hu-HU" sz="2800" b="1"/>
              <a:t>) aktuális értéke. Az SCN a </a:t>
            </a:r>
            <a:r>
              <a:rPr lang="hu-HU" altLang="hu-HU" sz="2800" b="1">
                <a:solidFill>
                  <a:srgbClr val="FF0000"/>
                </a:solidFill>
              </a:rPr>
              <a:t>blokkok</a:t>
            </a:r>
            <a:r>
              <a:rPr lang="hu-HU" altLang="hu-HU" sz="2800" b="1"/>
              <a:t>hoz mint adatbáziselemekhez tartozó </a:t>
            </a:r>
            <a:r>
              <a:rPr lang="hu-HU" altLang="hu-HU" sz="2800" b="1">
                <a:solidFill>
                  <a:srgbClr val="FF0000"/>
                </a:solidFill>
              </a:rPr>
              <a:t>időbélyegzőnek tekinthető.</a:t>
            </a:r>
            <a:r>
              <a:rPr lang="hu-HU" altLang="hu-HU" sz="2800" b="1"/>
              <a:t> </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2770" name="Rectangle 2">
            <a:extLst>
              <a:ext uri="{FF2B5EF4-FFF2-40B4-BE49-F238E27FC236}">
                <a16:creationId xmlns:a16="http://schemas.microsoft.com/office/drawing/2014/main" id="{E8370362-367D-F3A1-7F86-ECF7BA73C564}"/>
              </a:ext>
            </a:extLst>
          </p:cNvPr>
          <p:cNvSpPr>
            <a:spLocks noGrp="1" noChangeArrowheads="1"/>
          </p:cNvSpPr>
          <p:nvPr>
            <p:ph type="title"/>
          </p:nvPr>
        </p:nvSpPr>
        <p:spPr>
          <a:xfrm>
            <a:off x="660400" y="219075"/>
            <a:ext cx="7772400" cy="374650"/>
          </a:xfrm>
        </p:spPr>
        <p:txBody>
          <a:bodyPr/>
          <a:lstStyle/>
          <a:p>
            <a:r>
              <a:rPr lang="hu-HU" altLang="hu-HU" sz="2400" b="1"/>
              <a:t>Többszintű konkurenciavezérlés Oracle-ben</a:t>
            </a:r>
          </a:p>
        </p:txBody>
      </p:sp>
      <p:sp>
        <p:nvSpPr>
          <p:cNvPr id="672771" name="Rectangle 3">
            <a:extLst>
              <a:ext uri="{FF2B5EF4-FFF2-40B4-BE49-F238E27FC236}">
                <a16:creationId xmlns:a16="http://schemas.microsoft.com/office/drawing/2014/main" id="{CE43754A-A4DC-54D1-743F-678F83C9F8AE}"/>
              </a:ext>
            </a:extLst>
          </p:cNvPr>
          <p:cNvSpPr>
            <a:spLocks noGrp="1" noChangeArrowheads="1"/>
          </p:cNvSpPr>
          <p:nvPr>
            <p:ph type="body" idx="1"/>
          </p:nvPr>
        </p:nvSpPr>
        <p:spPr>
          <a:xfrm>
            <a:off x="149225" y="663575"/>
            <a:ext cx="4478338" cy="4337050"/>
          </a:xfrm>
        </p:spPr>
        <p:txBody>
          <a:bodyPr/>
          <a:lstStyle/>
          <a:p>
            <a:r>
              <a:rPr lang="hu-HU" altLang="hu-HU" sz="1800" b="1"/>
              <a:t>Ahogy a lekérdezés olvassa az adatblokkokat, összehasonlítja azok SCN-jét az aktuális SCN értékkel, és csak az </a:t>
            </a:r>
            <a:r>
              <a:rPr lang="hu-HU" altLang="hu-HU" sz="1800" b="1">
                <a:solidFill>
                  <a:schemeClr val="accent2"/>
                </a:solidFill>
              </a:rPr>
              <a:t>aktuálisnál kisebb</a:t>
            </a:r>
            <a:r>
              <a:rPr lang="hu-HU" altLang="hu-HU" sz="1800" b="1">
                <a:solidFill>
                  <a:srgbClr val="FF0000"/>
                </a:solidFill>
              </a:rPr>
              <a:t> SCN-nel rendelkező blokkokat olvassa be</a:t>
            </a:r>
            <a:r>
              <a:rPr lang="hu-HU" altLang="hu-HU" sz="1800" b="1"/>
              <a:t> a tábla területéről. </a:t>
            </a:r>
          </a:p>
          <a:p>
            <a:r>
              <a:rPr lang="hu-HU" altLang="hu-HU" sz="1800" b="1"/>
              <a:t>A </a:t>
            </a:r>
            <a:r>
              <a:rPr lang="hu-HU" altLang="hu-HU" sz="1800" b="1">
                <a:solidFill>
                  <a:schemeClr val="accent2"/>
                </a:solidFill>
              </a:rPr>
              <a:t>nagyobb SCN-nel</a:t>
            </a:r>
            <a:r>
              <a:rPr lang="hu-HU" altLang="hu-HU" sz="1800" b="1"/>
              <a:t> rendelkező blokkok esetén a </a:t>
            </a:r>
            <a:r>
              <a:rPr lang="hu-HU" altLang="hu-HU" sz="1800" b="1">
                <a:solidFill>
                  <a:srgbClr val="FF0000"/>
                </a:solidFill>
              </a:rPr>
              <a:t>rollback szegmensből</a:t>
            </a:r>
            <a:r>
              <a:rPr lang="hu-HU" altLang="hu-HU" sz="1800" b="1"/>
              <a:t> megkeresi az adott </a:t>
            </a:r>
            <a:r>
              <a:rPr lang="hu-HU" altLang="hu-HU" sz="1800" b="1">
                <a:solidFill>
                  <a:srgbClr val="FF0000"/>
                </a:solidFill>
              </a:rPr>
              <a:t>blokk azon verzióját</a:t>
            </a:r>
            <a:r>
              <a:rPr lang="hu-HU" altLang="hu-HU" sz="1800" b="1"/>
              <a:t>, amelyhez a legnagyobb olyan SCN érték tartozik, amely kisebb, mint az aktuális, és már véglegesített tranzakció hozta létre.</a:t>
            </a:r>
          </a:p>
          <a:p>
            <a:endParaRPr lang="hu-HU" altLang="hu-HU" sz="1800" b="1"/>
          </a:p>
        </p:txBody>
      </p:sp>
      <p:sp>
        <p:nvSpPr>
          <p:cNvPr id="672773" name="Rectangle 5">
            <a:extLst>
              <a:ext uri="{FF2B5EF4-FFF2-40B4-BE49-F238E27FC236}">
                <a16:creationId xmlns:a16="http://schemas.microsoft.com/office/drawing/2014/main" id="{75AE81B8-1BE9-30BE-7953-91D2A56B1C54}"/>
              </a:ext>
            </a:extLst>
          </p:cNvPr>
          <p:cNvSpPr>
            <a:spLocks noChangeArrowheads="1"/>
          </p:cNvSpPr>
          <p:nvPr/>
        </p:nvSpPr>
        <p:spPr bwMode="auto">
          <a:xfrm>
            <a:off x="0" y="1309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672772" name="Object 4">
            <a:extLst>
              <a:ext uri="{FF2B5EF4-FFF2-40B4-BE49-F238E27FC236}">
                <a16:creationId xmlns:a16="http://schemas.microsoft.com/office/drawing/2014/main" id="{F8A5DAC5-3A6B-8098-4EB1-44AF6A20BFC2}"/>
              </a:ext>
            </a:extLst>
          </p:cNvPr>
          <p:cNvGraphicFramePr>
            <a:graphicFrameLocks noChangeAspect="1"/>
          </p:cNvGraphicFramePr>
          <p:nvPr/>
        </p:nvGraphicFramePr>
        <p:xfrm>
          <a:off x="4756150" y="639763"/>
          <a:ext cx="4111625" cy="4235450"/>
        </p:xfrm>
        <a:graphic>
          <a:graphicData uri="http://schemas.openxmlformats.org/presentationml/2006/ole">
            <mc:AlternateContent xmlns:mc="http://schemas.openxmlformats.org/markup-compatibility/2006">
              <mc:Choice xmlns:v="urn:schemas-microsoft-com:vml" Requires="v">
                <p:oleObj name="Kép" r:id="rId2" imgW="4114800" imgH="4234320" progId="Word.Picture.8">
                  <p:embed/>
                </p:oleObj>
              </mc:Choice>
              <mc:Fallback>
                <p:oleObj name="Kép" r:id="rId2" imgW="4114800" imgH="4234320"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50" y="639763"/>
                        <a:ext cx="4111625" cy="4235450"/>
                      </a:xfrm>
                      <a:prstGeom prst="rect">
                        <a:avLst/>
                      </a:prstGeom>
                      <a:solidFill>
                        <a:srgbClr val="CCFFCC"/>
                      </a:solidFill>
                      <a:ln w="9525">
                        <a:solidFill>
                          <a:schemeClr val="tx1"/>
                        </a:solidFill>
                        <a:miter lim="800000"/>
                        <a:headEnd/>
                        <a:tailEnd/>
                      </a:ln>
                    </p:spPr>
                  </p:pic>
                </p:oleObj>
              </mc:Fallback>
            </mc:AlternateContent>
          </a:graphicData>
        </a:graphic>
      </p:graphicFrame>
      <p:sp>
        <p:nvSpPr>
          <p:cNvPr id="672774" name="Text Box 6">
            <a:extLst>
              <a:ext uri="{FF2B5EF4-FFF2-40B4-BE49-F238E27FC236}">
                <a16:creationId xmlns:a16="http://schemas.microsoft.com/office/drawing/2014/main" id="{266991B9-6B89-D66E-3FDA-0ACD712B73C1}"/>
              </a:ext>
            </a:extLst>
          </p:cNvPr>
          <p:cNvSpPr txBox="1">
            <a:spLocks noChangeArrowheads="1"/>
          </p:cNvSpPr>
          <p:nvPr/>
        </p:nvSpPr>
        <p:spPr bwMode="auto">
          <a:xfrm>
            <a:off x="4438650" y="5022850"/>
            <a:ext cx="44989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800"/>
              <a:t>A 10023 előtt indult tranzakciók módosításait már elvileg láthatja.</a:t>
            </a:r>
          </a:p>
          <a:p>
            <a:pPr algn="l"/>
            <a:r>
              <a:rPr lang="hu-HU" altLang="hu-HU" sz="1800"/>
              <a:t>A 10024-es blokkok esetén a régi példányokat a rollback szegmensből olvassuk ki.</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3794" name="Rectangle 2">
            <a:extLst>
              <a:ext uri="{FF2B5EF4-FFF2-40B4-BE49-F238E27FC236}">
                <a16:creationId xmlns:a16="http://schemas.microsoft.com/office/drawing/2014/main" id="{7CC7293E-9ADD-1245-3808-8621F1D40192}"/>
              </a:ext>
            </a:extLst>
          </p:cNvPr>
          <p:cNvSpPr>
            <a:spLocks noGrp="1" noChangeArrowheads="1"/>
          </p:cNvSpPr>
          <p:nvPr>
            <p:ph type="title"/>
          </p:nvPr>
        </p:nvSpPr>
        <p:spPr>
          <a:xfrm>
            <a:off x="698500" y="292100"/>
            <a:ext cx="7772400" cy="387350"/>
          </a:xfrm>
        </p:spPr>
        <p:txBody>
          <a:bodyPr/>
          <a:lstStyle/>
          <a:p>
            <a:r>
              <a:rPr lang="hu-HU" altLang="hu-HU" sz="3200" b="1"/>
              <a:t>A tranzakcióelkülönítési szintek</a:t>
            </a:r>
          </a:p>
        </p:txBody>
      </p:sp>
      <p:sp>
        <p:nvSpPr>
          <p:cNvPr id="673795" name="Rectangle 3">
            <a:extLst>
              <a:ext uri="{FF2B5EF4-FFF2-40B4-BE49-F238E27FC236}">
                <a16:creationId xmlns:a16="http://schemas.microsoft.com/office/drawing/2014/main" id="{A2A41D5F-FD2D-C1EE-0B9C-AA460631AD28}"/>
              </a:ext>
            </a:extLst>
          </p:cNvPr>
          <p:cNvSpPr>
            <a:spLocks noGrp="1" noChangeArrowheads="1"/>
          </p:cNvSpPr>
          <p:nvPr>
            <p:ph type="body" idx="1"/>
          </p:nvPr>
        </p:nvSpPr>
        <p:spPr>
          <a:xfrm>
            <a:off x="234950" y="1066800"/>
            <a:ext cx="8588375" cy="5029200"/>
          </a:xfrm>
        </p:spPr>
        <p:txBody>
          <a:bodyPr/>
          <a:lstStyle/>
          <a:p>
            <a:pPr>
              <a:lnSpc>
                <a:spcPct val="80000"/>
              </a:lnSpc>
            </a:pPr>
            <a:r>
              <a:rPr lang="hu-HU" altLang="hu-HU" sz="2000" b="1"/>
              <a:t>Az SQL92 ANSI/ISO szabvány a </a:t>
            </a:r>
            <a:r>
              <a:rPr lang="hu-HU" altLang="hu-HU" sz="2000" b="1">
                <a:solidFill>
                  <a:srgbClr val="FF0000"/>
                </a:solidFill>
              </a:rPr>
              <a:t>tranzakcióelkülönítés négy szintjét definiálja</a:t>
            </a:r>
            <a:r>
              <a:rPr lang="hu-HU" altLang="hu-HU" sz="2000" b="1"/>
              <a:t>, amelyek abban különböznek egymástól, hogy az alábbi </a:t>
            </a:r>
            <a:r>
              <a:rPr lang="hu-HU" altLang="hu-HU" sz="2000" b="1">
                <a:solidFill>
                  <a:schemeClr val="accent2"/>
                </a:solidFill>
              </a:rPr>
              <a:t>három jelenség</a:t>
            </a:r>
            <a:r>
              <a:rPr lang="hu-HU" altLang="hu-HU" sz="2000" b="1"/>
              <a:t> közül melyeket engedélyezik:</a:t>
            </a:r>
          </a:p>
          <a:p>
            <a:pPr>
              <a:lnSpc>
                <a:spcPct val="80000"/>
              </a:lnSpc>
            </a:pPr>
            <a:endParaRPr lang="hu-HU" altLang="hu-HU" sz="2000" b="1" i="1"/>
          </a:p>
          <a:p>
            <a:pPr>
              <a:lnSpc>
                <a:spcPct val="80000"/>
              </a:lnSpc>
            </a:pPr>
            <a:r>
              <a:rPr lang="hu-HU" altLang="hu-HU" sz="2000" b="1" i="1">
                <a:solidFill>
                  <a:schemeClr val="accent2"/>
                </a:solidFill>
              </a:rPr>
              <a:t>piszkos olvasás</a:t>
            </a:r>
            <a:r>
              <a:rPr lang="hu-HU" altLang="hu-HU" sz="2000" b="1" i="1"/>
              <a:t>:</a:t>
            </a:r>
            <a:r>
              <a:rPr lang="hu-HU" altLang="hu-HU" sz="2000" b="1"/>
              <a:t> a tranzakció olyan adatot olvas, amelyet egy másik, még nem véglegesített tranzakció írt;</a:t>
            </a:r>
          </a:p>
          <a:p>
            <a:pPr>
              <a:lnSpc>
                <a:spcPct val="80000"/>
              </a:lnSpc>
              <a:buFontTx/>
              <a:buNone/>
            </a:pPr>
            <a:endParaRPr lang="hu-HU" altLang="hu-HU" sz="2000" b="1" i="1"/>
          </a:p>
          <a:p>
            <a:pPr>
              <a:lnSpc>
                <a:spcPct val="80000"/>
              </a:lnSpc>
            </a:pPr>
            <a:r>
              <a:rPr lang="hu-HU" altLang="hu-HU" sz="2000" b="1" i="1">
                <a:solidFill>
                  <a:schemeClr val="accent2"/>
                </a:solidFill>
              </a:rPr>
              <a:t>nem ismételhető (fuzzy) olvasás</a:t>
            </a:r>
            <a:r>
              <a:rPr lang="hu-HU" altLang="hu-HU" sz="2000" b="1" i="1"/>
              <a:t>:</a:t>
            </a:r>
            <a:r>
              <a:rPr lang="hu-HU" altLang="hu-HU" sz="2000" b="1"/>
              <a:t> a tranzakció újraolvas olyan adatokat, amelyeket már korábban beolvasott, és azt találja, hogy egy másik, már véglegesített tranzakció módosította vagy törölte őket;</a:t>
            </a:r>
          </a:p>
          <a:p>
            <a:pPr>
              <a:lnSpc>
                <a:spcPct val="80000"/>
              </a:lnSpc>
            </a:pPr>
            <a:endParaRPr lang="hu-HU" altLang="hu-HU" sz="2000" b="1" i="1"/>
          </a:p>
          <a:p>
            <a:pPr>
              <a:lnSpc>
                <a:spcPct val="80000"/>
              </a:lnSpc>
            </a:pPr>
            <a:r>
              <a:rPr lang="hu-HU" altLang="hu-HU" sz="2000" b="1" i="1">
                <a:solidFill>
                  <a:schemeClr val="accent2"/>
                </a:solidFill>
              </a:rPr>
              <a:t>fantomok olvasása</a:t>
            </a:r>
            <a:r>
              <a:rPr lang="hu-HU" altLang="hu-HU" sz="2000" b="1" i="1"/>
              <a:t>:</a:t>
            </a:r>
            <a:r>
              <a:rPr lang="hu-HU" altLang="hu-HU" sz="2000" b="1"/>
              <a:t> a tranzakció újra végrehajt egy lekérdezést, amely egy adott keresési feltételnek eleget tevő sorokkal tér vissza, és azt találja, hogy egy másik, már véglegesített tranzakció további sorokat szúrt be, amelyek szintén eleget tesznek a feltételnek.</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4818" name="Rectangle 2">
            <a:extLst>
              <a:ext uri="{FF2B5EF4-FFF2-40B4-BE49-F238E27FC236}">
                <a16:creationId xmlns:a16="http://schemas.microsoft.com/office/drawing/2014/main" id="{1E5EFC27-6E7A-BF75-A39D-0A60FF370813}"/>
              </a:ext>
            </a:extLst>
          </p:cNvPr>
          <p:cNvSpPr>
            <a:spLocks noGrp="1" noChangeArrowheads="1"/>
          </p:cNvSpPr>
          <p:nvPr>
            <p:ph type="title"/>
          </p:nvPr>
        </p:nvSpPr>
        <p:spPr>
          <a:xfrm>
            <a:off x="685800" y="317500"/>
            <a:ext cx="7772400" cy="411163"/>
          </a:xfrm>
        </p:spPr>
        <p:txBody>
          <a:bodyPr/>
          <a:lstStyle/>
          <a:p>
            <a:r>
              <a:rPr lang="hu-HU" altLang="hu-HU" sz="2400" b="1"/>
              <a:t>A négy tranzakcióelkülönítési szint a következő:</a:t>
            </a:r>
          </a:p>
        </p:txBody>
      </p:sp>
      <p:graphicFrame>
        <p:nvGraphicFramePr>
          <p:cNvPr id="674821" name="Object 5">
            <a:extLst>
              <a:ext uri="{FF2B5EF4-FFF2-40B4-BE49-F238E27FC236}">
                <a16:creationId xmlns:a16="http://schemas.microsoft.com/office/drawing/2014/main" id="{3A084CEE-1799-EC4F-C38B-CB5C8118BD7E}"/>
              </a:ext>
            </a:extLst>
          </p:cNvPr>
          <p:cNvGraphicFramePr>
            <a:graphicFrameLocks noChangeAspect="1"/>
          </p:cNvGraphicFramePr>
          <p:nvPr/>
        </p:nvGraphicFramePr>
        <p:xfrm>
          <a:off x="109538" y="768350"/>
          <a:ext cx="8901112" cy="2511425"/>
        </p:xfrm>
        <a:graphic>
          <a:graphicData uri="http://schemas.openxmlformats.org/presentationml/2006/ole">
            <mc:AlternateContent xmlns:mc="http://schemas.openxmlformats.org/markup-compatibility/2006">
              <mc:Choice xmlns:v="urn:schemas-microsoft-com:vml" Requires="v">
                <p:oleObj name="Dokumentum" r:id="rId2" imgW="8188960" imgH="2315963" progId="Word.Document.8">
                  <p:embed/>
                </p:oleObj>
              </mc:Choice>
              <mc:Fallback>
                <p:oleObj name="Dokumentum" r:id="rId2" imgW="8188960" imgH="2315963" progId="Word.Document.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768350"/>
                        <a:ext cx="8901112" cy="2511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4822" name="Text Box 6">
            <a:extLst>
              <a:ext uri="{FF2B5EF4-FFF2-40B4-BE49-F238E27FC236}">
                <a16:creationId xmlns:a16="http://schemas.microsoft.com/office/drawing/2014/main" id="{1C2AF9F5-369A-F354-0FE2-72397BA32EC6}"/>
              </a:ext>
            </a:extLst>
          </p:cNvPr>
          <p:cNvSpPr txBox="1">
            <a:spLocks noChangeArrowheads="1"/>
          </p:cNvSpPr>
          <p:nvPr/>
        </p:nvSpPr>
        <p:spPr bwMode="auto">
          <a:xfrm>
            <a:off x="328613" y="3571875"/>
            <a:ext cx="8815387"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hu-HU" altLang="hu-HU"/>
              <a:t> Az Oracle ezek közül az </a:t>
            </a:r>
          </a:p>
          <a:p>
            <a:pPr lvl="1">
              <a:spcBef>
                <a:spcPct val="50000"/>
              </a:spcBef>
              <a:buFontTx/>
              <a:buAutoNum type="arabicPeriod"/>
            </a:pPr>
            <a:r>
              <a:rPr lang="hu-HU" altLang="hu-HU">
                <a:solidFill>
                  <a:srgbClr val="FF0000"/>
                </a:solidFill>
              </a:rPr>
              <a:t>olvasásbiztos</a:t>
            </a:r>
            <a:r>
              <a:rPr lang="hu-HU" altLang="hu-HU"/>
              <a:t> és a </a:t>
            </a:r>
          </a:p>
          <a:p>
            <a:pPr lvl="1">
              <a:spcBef>
                <a:spcPct val="50000"/>
              </a:spcBef>
              <a:buFontTx/>
              <a:buAutoNum type="arabicPeriod"/>
            </a:pPr>
            <a:r>
              <a:rPr lang="hu-HU" altLang="hu-HU">
                <a:solidFill>
                  <a:srgbClr val="FF0000"/>
                </a:solidFill>
              </a:rPr>
              <a:t>sorbarendezhető</a:t>
            </a:r>
            <a:r>
              <a:rPr lang="hu-HU" altLang="hu-HU"/>
              <a:t> elkülönítési szinteket ismeri, valamint egy </a:t>
            </a:r>
          </a:p>
          <a:p>
            <a:pPr lvl="1">
              <a:spcBef>
                <a:spcPct val="50000"/>
              </a:spcBef>
              <a:buFontTx/>
              <a:buAutoNum type="arabicPeriod"/>
            </a:pPr>
            <a:r>
              <a:rPr lang="hu-HU" altLang="hu-HU" i="1">
                <a:solidFill>
                  <a:srgbClr val="CC00CC"/>
                </a:solidFill>
              </a:rPr>
              <a:t>csak olvasás</a:t>
            </a:r>
            <a:r>
              <a:rPr lang="hu-HU" altLang="hu-HU"/>
              <a:t> </a:t>
            </a:r>
            <a:r>
              <a:rPr lang="hu-HU" altLang="hu-HU">
                <a:solidFill>
                  <a:srgbClr val="CC00CC"/>
                </a:solidFill>
              </a:rPr>
              <a:t>(read-only) módot</a:t>
            </a:r>
            <a:r>
              <a:rPr lang="hu-HU" altLang="hu-HU"/>
              <a:t>, amely nem része a szabványnak.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7426" name="Rectangle 2">
            <a:extLst>
              <a:ext uri="{FF2B5EF4-FFF2-40B4-BE49-F238E27FC236}">
                <a16:creationId xmlns:a16="http://schemas.microsoft.com/office/drawing/2014/main" id="{1066C0A4-0200-E08A-7B81-A13AADC6E407}"/>
              </a:ext>
            </a:extLst>
          </p:cNvPr>
          <p:cNvSpPr>
            <a:spLocks noGrp="1" noChangeArrowheads="1"/>
          </p:cNvSpPr>
          <p:nvPr>
            <p:ph type="title"/>
          </p:nvPr>
        </p:nvSpPr>
        <p:spPr>
          <a:xfrm>
            <a:off x="355600" y="341313"/>
            <a:ext cx="8407400" cy="569912"/>
          </a:xfrm>
        </p:spPr>
        <p:txBody>
          <a:bodyPr/>
          <a:lstStyle/>
          <a:p>
            <a:r>
              <a:rPr lang="hu-HU" altLang="hu-HU" sz="2000" b="1" i="1">
                <a:solidFill>
                  <a:schemeClr val="accent2"/>
                </a:solidFill>
              </a:rPr>
              <a:t>Megelőzési gráfok és teszt a konfliktus-sorbarendezhetőségre</a:t>
            </a:r>
          </a:p>
        </p:txBody>
      </p:sp>
      <p:sp>
        <p:nvSpPr>
          <p:cNvPr id="487427" name="Rectangle 3">
            <a:extLst>
              <a:ext uri="{FF2B5EF4-FFF2-40B4-BE49-F238E27FC236}">
                <a16:creationId xmlns:a16="http://schemas.microsoft.com/office/drawing/2014/main" id="{6272E2C8-47F0-EB89-6E73-8824A4DBFC90}"/>
              </a:ext>
            </a:extLst>
          </p:cNvPr>
          <p:cNvSpPr>
            <a:spLocks noGrp="1" noChangeArrowheads="1"/>
          </p:cNvSpPr>
          <p:nvPr>
            <p:ph type="body" idx="1"/>
          </p:nvPr>
        </p:nvSpPr>
        <p:spPr>
          <a:xfrm>
            <a:off x="0" y="1152525"/>
            <a:ext cx="8934450" cy="5443538"/>
          </a:xfrm>
        </p:spPr>
        <p:txBody>
          <a:bodyPr/>
          <a:lstStyle/>
          <a:p>
            <a:pPr>
              <a:lnSpc>
                <a:spcPct val="90000"/>
              </a:lnSpc>
            </a:pPr>
            <a:r>
              <a:rPr lang="hu-HU" altLang="hu-HU" sz="2400" b="1">
                <a:solidFill>
                  <a:srgbClr val="FF0000"/>
                </a:solidFill>
              </a:rPr>
              <a:t>Alapötlet:</a:t>
            </a:r>
            <a:r>
              <a:rPr lang="hu-HU" altLang="hu-HU" sz="2400" b="1"/>
              <a:t> ha valahol </a:t>
            </a:r>
            <a:r>
              <a:rPr lang="hu-HU" altLang="hu-HU" sz="2400" b="1">
                <a:solidFill>
                  <a:srgbClr val="FF0000"/>
                </a:solidFill>
              </a:rPr>
              <a:t>konfliktusban álló műveletek </a:t>
            </a:r>
            <a:r>
              <a:rPr lang="hu-HU" altLang="hu-HU" sz="2400" b="1"/>
              <a:t>szerepelnek S-ben, akkor az ezeket a műveleteket végrehajtó tranzakcióknak </a:t>
            </a:r>
            <a:r>
              <a:rPr lang="hu-HU" altLang="hu-HU" sz="2400" b="1">
                <a:solidFill>
                  <a:srgbClr val="FF0000"/>
                </a:solidFill>
              </a:rPr>
              <a:t>ugyanabban a sorrendben kell előfordulniuk</a:t>
            </a:r>
            <a:r>
              <a:rPr lang="hu-HU" altLang="hu-HU" sz="2400" b="1"/>
              <a:t> a konfliktus-ekvivalens soros ütemezésekben, mint ahogyan az S-ben voltak.</a:t>
            </a:r>
          </a:p>
          <a:p>
            <a:pPr>
              <a:lnSpc>
                <a:spcPct val="90000"/>
              </a:lnSpc>
              <a:buFontTx/>
              <a:buNone/>
            </a:pPr>
            <a:endParaRPr lang="hu-HU" altLang="hu-HU" sz="2400" b="1"/>
          </a:p>
          <a:p>
            <a:pPr>
              <a:lnSpc>
                <a:spcPct val="90000"/>
              </a:lnSpc>
            </a:pPr>
            <a:r>
              <a:rPr lang="hu-HU" altLang="hu-HU" sz="2400" b="1">
                <a:solidFill>
                  <a:schemeClr val="accent2"/>
                </a:solidFill>
              </a:rPr>
              <a:t>Tehát a konfliktusban álló műveletpárok </a:t>
            </a:r>
            <a:r>
              <a:rPr lang="hu-HU" altLang="hu-HU" sz="2400" b="1">
                <a:solidFill>
                  <a:srgbClr val="CC00CC"/>
                </a:solidFill>
              </a:rPr>
              <a:t>megszorítást adnak</a:t>
            </a:r>
            <a:r>
              <a:rPr lang="hu-HU" altLang="hu-HU" sz="2400" b="1">
                <a:solidFill>
                  <a:schemeClr val="accent2"/>
                </a:solidFill>
              </a:rPr>
              <a:t> a feltételezett konfliktusekvivalens soros ütemezésben a </a:t>
            </a:r>
            <a:r>
              <a:rPr lang="hu-HU" altLang="hu-HU" sz="2400" b="1">
                <a:solidFill>
                  <a:srgbClr val="CC00CC"/>
                </a:solidFill>
              </a:rPr>
              <a:t>tranzakciók sorrendjére.</a:t>
            </a:r>
            <a:r>
              <a:rPr lang="hu-HU" altLang="hu-HU" sz="2400" b="1">
                <a:solidFill>
                  <a:schemeClr val="accent2"/>
                </a:solidFill>
              </a:rPr>
              <a:t> </a:t>
            </a:r>
          </a:p>
          <a:p>
            <a:pPr>
              <a:lnSpc>
                <a:spcPct val="90000"/>
              </a:lnSpc>
              <a:buFontTx/>
              <a:buNone/>
            </a:pPr>
            <a:endParaRPr lang="hu-HU" altLang="hu-HU" sz="2400" b="1">
              <a:solidFill>
                <a:schemeClr val="accent2"/>
              </a:solidFill>
            </a:endParaRPr>
          </a:p>
          <a:p>
            <a:pPr>
              <a:lnSpc>
                <a:spcPct val="90000"/>
              </a:lnSpc>
            </a:pPr>
            <a:r>
              <a:rPr lang="hu-HU" altLang="hu-HU" sz="2400" b="1">
                <a:solidFill>
                  <a:schemeClr val="accent2"/>
                </a:solidFill>
              </a:rPr>
              <a:t>Ha ezek a megszorítások nem mondanak ellent egymásnak, akkor találhatunk konfliktusekvivalens soros ütemezést. Ha pedig ellentmondanak egymásnak, akkor tudjuk, hogy nincs ilyen soros ütemezés.</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42" name="Rectangle 2">
            <a:extLst>
              <a:ext uri="{FF2B5EF4-FFF2-40B4-BE49-F238E27FC236}">
                <a16:creationId xmlns:a16="http://schemas.microsoft.com/office/drawing/2014/main" id="{32A4BFCA-334E-94CB-2C03-7EDA7D899FDB}"/>
              </a:ext>
            </a:extLst>
          </p:cNvPr>
          <p:cNvSpPr>
            <a:spLocks noGrp="1" noChangeArrowheads="1"/>
          </p:cNvSpPr>
          <p:nvPr>
            <p:ph type="title"/>
          </p:nvPr>
        </p:nvSpPr>
        <p:spPr>
          <a:xfrm>
            <a:off x="685800" y="317500"/>
            <a:ext cx="7772400" cy="411163"/>
          </a:xfrm>
        </p:spPr>
        <p:txBody>
          <a:bodyPr/>
          <a:lstStyle/>
          <a:p>
            <a:r>
              <a:rPr lang="hu-HU" altLang="hu-HU" sz="2400" b="1"/>
              <a:t>Az Oracle tranzakcióelkülönítési szintjei</a:t>
            </a:r>
          </a:p>
        </p:txBody>
      </p:sp>
      <p:sp>
        <p:nvSpPr>
          <p:cNvPr id="675844" name="Text Box 4">
            <a:extLst>
              <a:ext uri="{FF2B5EF4-FFF2-40B4-BE49-F238E27FC236}">
                <a16:creationId xmlns:a16="http://schemas.microsoft.com/office/drawing/2014/main" id="{A750D9A8-A2B6-4C7A-BE00-682915C8FE90}"/>
              </a:ext>
            </a:extLst>
          </p:cNvPr>
          <p:cNvSpPr txBox="1">
            <a:spLocks noChangeArrowheads="1"/>
          </p:cNvSpPr>
          <p:nvPr/>
        </p:nvSpPr>
        <p:spPr bwMode="auto">
          <a:xfrm>
            <a:off x="328613" y="790575"/>
            <a:ext cx="8523287"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buFontTx/>
              <a:buAutoNum type="arabicPeriod"/>
            </a:pPr>
            <a:r>
              <a:rPr lang="hu-HU" altLang="hu-HU" sz="2000"/>
              <a:t> </a:t>
            </a:r>
            <a:r>
              <a:rPr lang="hu-HU" altLang="hu-HU" i="1">
                <a:solidFill>
                  <a:srgbClr val="FF0000"/>
                </a:solidFill>
              </a:rPr>
              <a:t>Olvasásbiztos:</a:t>
            </a:r>
            <a:r>
              <a:rPr lang="hu-HU" altLang="hu-HU"/>
              <a:t> </a:t>
            </a:r>
          </a:p>
          <a:p>
            <a:pPr>
              <a:spcBef>
                <a:spcPct val="50000"/>
              </a:spcBef>
              <a:buFontTx/>
              <a:buChar char="•"/>
            </a:pPr>
            <a:r>
              <a:rPr lang="hu-HU" altLang="hu-HU" sz="2000">
                <a:solidFill>
                  <a:schemeClr val="accent2"/>
                </a:solidFill>
              </a:rPr>
              <a:t>SET TRANSACTION ISOLATION LEVEL READ COMMITTED;</a:t>
            </a:r>
            <a:endParaRPr lang="hu-HU" altLang="hu-HU" sz="1800">
              <a:solidFill>
                <a:schemeClr val="accent2"/>
              </a:solidFill>
            </a:endParaRPr>
          </a:p>
          <a:p>
            <a:pPr>
              <a:spcBef>
                <a:spcPct val="50000"/>
              </a:spcBef>
              <a:buFontTx/>
              <a:buChar char="•"/>
            </a:pPr>
            <a:r>
              <a:rPr lang="hu-HU" altLang="hu-HU" sz="2000"/>
              <a:t>Ez az </a:t>
            </a:r>
            <a:r>
              <a:rPr lang="hu-HU" altLang="hu-HU" sz="2000">
                <a:solidFill>
                  <a:srgbClr val="3366FF"/>
                </a:solidFill>
              </a:rPr>
              <a:t>alapértelmezett</a:t>
            </a:r>
            <a:r>
              <a:rPr lang="hu-HU" altLang="hu-HU" sz="2000"/>
              <a:t> tranzakcióelkülönítési szint. </a:t>
            </a:r>
          </a:p>
          <a:p>
            <a:pPr>
              <a:spcBef>
                <a:spcPct val="50000"/>
              </a:spcBef>
              <a:buFontTx/>
              <a:buChar char="•"/>
            </a:pPr>
            <a:r>
              <a:rPr lang="hu-HU" altLang="hu-HU" sz="2000"/>
              <a:t>Egy tranzakció minden lekérdezése csak a </a:t>
            </a:r>
            <a:r>
              <a:rPr lang="hu-HU" altLang="hu-HU" sz="2000">
                <a:solidFill>
                  <a:srgbClr val="CC00CC"/>
                </a:solidFill>
              </a:rPr>
              <a:t>lekérdezés</a:t>
            </a:r>
            <a:r>
              <a:rPr lang="hu-HU" altLang="hu-HU" sz="2000"/>
              <a:t> (és nem a tranzakció) </a:t>
            </a:r>
            <a:r>
              <a:rPr lang="hu-HU" altLang="hu-HU" sz="2000">
                <a:solidFill>
                  <a:srgbClr val="CC00CC"/>
                </a:solidFill>
              </a:rPr>
              <a:t>elindítása előtt véglegesített adatokat</a:t>
            </a:r>
            <a:r>
              <a:rPr lang="hu-HU" altLang="hu-HU" sz="2000"/>
              <a:t> látja. </a:t>
            </a:r>
          </a:p>
          <a:p>
            <a:pPr>
              <a:spcBef>
                <a:spcPct val="50000"/>
              </a:spcBef>
              <a:buFontTx/>
              <a:buChar char="•"/>
            </a:pPr>
            <a:r>
              <a:rPr lang="hu-HU" altLang="hu-HU" sz="2000">
                <a:solidFill>
                  <a:srgbClr val="009900"/>
                </a:solidFill>
              </a:rPr>
              <a:t>Piszkos olvasás sohasem történik</a:t>
            </a:r>
            <a:r>
              <a:rPr lang="hu-HU" altLang="hu-HU" sz="2000"/>
              <a:t>. </a:t>
            </a:r>
          </a:p>
          <a:p>
            <a:pPr>
              <a:spcBef>
                <a:spcPct val="50000"/>
              </a:spcBef>
              <a:buFontTx/>
              <a:buChar char="•"/>
            </a:pPr>
            <a:r>
              <a:rPr lang="hu-HU" altLang="hu-HU" sz="2000"/>
              <a:t>A lekérdezés két végrehajtása között a lekérdezés által olvasott adatokat más tranzakciók megváltoztathatják, ezért </a:t>
            </a:r>
            <a:r>
              <a:rPr lang="hu-HU" altLang="hu-HU" sz="2000">
                <a:solidFill>
                  <a:srgbClr val="FF0000"/>
                </a:solidFill>
              </a:rPr>
              <a:t>előfordulhat nem ismételhető olvasás</a:t>
            </a:r>
            <a:r>
              <a:rPr lang="hu-HU" altLang="hu-HU" sz="2000"/>
              <a:t> és </a:t>
            </a:r>
            <a:r>
              <a:rPr lang="hu-HU" altLang="hu-HU" sz="2000">
                <a:solidFill>
                  <a:srgbClr val="FF0000"/>
                </a:solidFill>
              </a:rPr>
              <a:t>fantomok olvasása</a:t>
            </a:r>
            <a:r>
              <a:rPr lang="hu-HU" altLang="hu-HU" sz="2000"/>
              <a:t> is. </a:t>
            </a:r>
          </a:p>
          <a:p>
            <a:pPr>
              <a:spcBef>
                <a:spcPct val="50000"/>
              </a:spcBef>
              <a:buFontTx/>
              <a:buChar char="•"/>
            </a:pPr>
            <a:r>
              <a:rPr lang="hu-HU" altLang="hu-HU" sz="2000"/>
              <a:t>Olyan környezetekben célszerű ezt a szintet választani, amelyekben várhatóan kevés tranzakció kerül egymással konfliktusba.</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6866" name="Rectangle 2">
            <a:extLst>
              <a:ext uri="{FF2B5EF4-FFF2-40B4-BE49-F238E27FC236}">
                <a16:creationId xmlns:a16="http://schemas.microsoft.com/office/drawing/2014/main" id="{D1954A9E-EA6D-0A88-57A8-1952215B473A}"/>
              </a:ext>
            </a:extLst>
          </p:cNvPr>
          <p:cNvSpPr>
            <a:spLocks noGrp="1" noChangeArrowheads="1"/>
          </p:cNvSpPr>
          <p:nvPr>
            <p:ph type="title"/>
          </p:nvPr>
        </p:nvSpPr>
        <p:spPr>
          <a:xfrm>
            <a:off x="685800" y="184150"/>
            <a:ext cx="7699375" cy="80963"/>
          </a:xfrm>
        </p:spPr>
        <p:txBody>
          <a:bodyPr/>
          <a:lstStyle/>
          <a:p>
            <a:r>
              <a:rPr lang="hu-HU" altLang="hu-HU" sz="2400" b="1"/>
              <a:t>Az Oracle tranzakcióelkülönítési szintjei</a:t>
            </a:r>
          </a:p>
        </p:txBody>
      </p:sp>
      <p:sp>
        <p:nvSpPr>
          <p:cNvPr id="676868" name="Text Box 4">
            <a:extLst>
              <a:ext uri="{FF2B5EF4-FFF2-40B4-BE49-F238E27FC236}">
                <a16:creationId xmlns:a16="http://schemas.microsoft.com/office/drawing/2014/main" id="{60F479C1-4FE7-382D-DC36-97E679901ECA}"/>
              </a:ext>
            </a:extLst>
          </p:cNvPr>
          <p:cNvSpPr txBox="1">
            <a:spLocks noChangeArrowheads="1"/>
          </p:cNvSpPr>
          <p:nvPr/>
        </p:nvSpPr>
        <p:spPr bwMode="auto">
          <a:xfrm>
            <a:off x="0" y="409575"/>
            <a:ext cx="8815388"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buFontTx/>
              <a:buAutoNum type="arabicPeriod" startAt="2"/>
            </a:pPr>
            <a:r>
              <a:rPr lang="hu-HU" altLang="hu-HU" sz="1600" i="1">
                <a:solidFill>
                  <a:srgbClr val="FF0000"/>
                </a:solidFill>
              </a:rPr>
              <a:t>Sorbarendezhető:</a:t>
            </a:r>
            <a:r>
              <a:rPr lang="hu-HU" altLang="hu-HU" sz="1600">
                <a:solidFill>
                  <a:srgbClr val="FF0000"/>
                </a:solidFill>
              </a:rPr>
              <a:t> </a:t>
            </a:r>
          </a:p>
          <a:p>
            <a:pPr>
              <a:spcBef>
                <a:spcPct val="50000"/>
              </a:spcBef>
              <a:buFontTx/>
              <a:buChar char="•"/>
            </a:pPr>
            <a:r>
              <a:rPr lang="hu-HU" altLang="hu-HU" sz="1600">
                <a:solidFill>
                  <a:schemeClr val="accent2"/>
                </a:solidFill>
              </a:rPr>
              <a:t>SET TRANSACTION ISOLATION LEVEL SERIALIZABLE;</a:t>
            </a:r>
            <a:endParaRPr lang="hu-HU" altLang="hu-HU" sz="900">
              <a:solidFill>
                <a:schemeClr val="accent2"/>
              </a:solidFill>
            </a:endParaRPr>
          </a:p>
          <a:p>
            <a:pPr>
              <a:spcBef>
                <a:spcPct val="50000"/>
              </a:spcBef>
              <a:buFontTx/>
              <a:buChar char="•"/>
            </a:pPr>
            <a:r>
              <a:rPr lang="hu-HU" altLang="hu-HU" sz="1600"/>
              <a:t>A sorba rendezhető tranzakciók </a:t>
            </a:r>
            <a:r>
              <a:rPr lang="hu-HU" altLang="hu-HU" sz="1600">
                <a:solidFill>
                  <a:srgbClr val="CC00CC"/>
                </a:solidFill>
              </a:rPr>
              <a:t>csak a tranzakció elindítása előtt véglegesített változásokat látják</a:t>
            </a:r>
            <a:r>
              <a:rPr lang="hu-HU" altLang="hu-HU" sz="1600"/>
              <a:t>, valamint azokat, amelyeket </a:t>
            </a:r>
            <a:r>
              <a:rPr lang="hu-HU" altLang="hu-HU" sz="1600">
                <a:solidFill>
                  <a:srgbClr val="CC00CC"/>
                </a:solidFill>
              </a:rPr>
              <a:t>maga a tranzakció hajtott végre</a:t>
            </a:r>
            <a:r>
              <a:rPr lang="hu-HU" altLang="hu-HU" sz="1600"/>
              <a:t> INSERT, UPDATE és DELETE utasítások segítségével. </a:t>
            </a:r>
          </a:p>
          <a:p>
            <a:pPr>
              <a:spcBef>
                <a:spcPct val="50000"/>
              </a:spcBef>
              <a:buFontTx/>
              <a:buChar char="•"/>
            </a:pPr>
            <a:r>
              <a:rPr lang="hu-HU" altLang="hu-HU" sz="1600"/>
              <a:t>A sorba rendezhető tranzakciók </a:t>
            </a:r>
            <a:r>
              <a:rPr lang="hu-HU" altLang="hu-HU" sz="1600">
                <a:solidFill>
                  <a:srgbClr val="009900"/>
                </a:solidFill>
              </a:rPr>
              <a:t>nem hajtanak végre nem ismételhető olvasásokat</a:t>
            </a:r>
            <a:r>
              <a:rPr lang="hu-HU" altLang="hu-HU" sz="1600"/>
              <a:t>, és </a:t>
            </a:r>
            <a:r>
              <a:rPr lang="hu-HU" altLang="hu-HU" sz="1600">
                <a:solidFill>
                  <a:srgbClr val="009900"/>
                </a:solidFill>
              </a:rPr>
              <a:t>nem olvasnak fantomokat</a:t>
            </a:r>
            <a:r>
              <a:rPr lang="hu-HU" altLang="hu-HU" sz="1600"/>
              <a:t>. </a:t>
            </a:r>
          </a:p>
          <a:p>
            <a:pPr>
              <a:spcBef>
                <a:spcPct val="50000"/>
              </a:spcBef>
              <a:buFontTx/>
              <a:buChar char="•"/>
            </a:pPr>
            <a:r>
              <a:rPr lang="hu-HU" altLang="hu-HU" sz="1600"/>
              <a:t>Ezt a szintet olyan környezetekben célszerű használni, amelyekben nagy adatbázisok vannak, és rövidek a tranzakciók, amelyek csak kevés sort módosítanak, valamint ha kicsi az esélye annak, hogy két konkurens tranzakció ugyanazokat a sorokat módosítja, illetve ahol a hosszú (sokáig futó) tranzakciók elsősorban csak olvasási tranzakciók. </a:t>
            </a:r>
          </a:p>
          <a:p>
            <a:pPr>
              <a:spcBef>
                <a:spcPct val="50000"/>
              </a:spcBef>
              <a:buFontTx/>
              <a:buChar char="•"/>
            </a:pPr>
            <a:r>
              <a:rPr lang="hu-HU" altLang="hu-HU" sz="1600"/>
              <a:t>Az Oracle </a:t>
            </a:r>
            <a:r>
              <a:rPr lang="hu-HU" altLang="hu-HU" sz="1600">
                <a:solidFill>
                  <a:schemeClr val="accent2"/>
                </a:solidFill>
              </a:rPr>
              <a:t>csak akkor engedi egy sor módosítását</a:t>
            </a:r>
            <a:r>
              <a:rPr lang="hu-HU" altLang="hu-HU" sz="1600"/>
              <a:t> egy sorbarendezhető tranzakciónak, ha el tudja dönteni, hogy az adott </a:t>
            </a:r>
            <a:r>
              <a:rPr lang="hu-HU" altLang="hu-HU" sz="1600">
                <a:solidFill>
                  <a:srgbClr val="FF0000"/>
                </a:solidFill>
              </a:rPr>
              <a:t>sor korábbi változásait</a:t>
            </a:r>
            <a:r>
              <a:rPr lang="hu-HU" altLang="hu-HU" sz="1600"/>
              <a:t> olyan tranzakciók hajtották végre, amelyek </a:t>
            </a:r>
            <a:r>
              <a:rPr lang="hu-HU" altLang="hu-HU" sz="1600">
                <a:solidFill>
                  <a:schemeClr val="accent2"/>
                </a:solidFill>
              </a:rPr>
              <a:t>még a sorbarendezhető tranzakció elindítása előtt véglegesítődtek</a:t>
            </a:r>
            <a:r>
              <a:rPr lang="hu-HU" altLang="hu-HU" sz="1600"/>
              <a:t>. Ennek eldöntésére az Oracle a blokkokban tárolt vezérlőinformációkat használja, amelyek megmondják, hogy az adott blokkban az egyes sorokat mely tranzakciók módosították, és hogy ezek a módosítások véglegesítettek‑e. (</a:t>
            </a:r>
            <a:r>
              <a:rPr lang="hu-HU" altLang="hu-HU" sz="1600">
                <a:solidFill>
                  <a:srgbClr val="FF0000"/>
                </a:solidFill>
              </a:rPr>
              <a:t>SCN</a:t>
            </a:r>
            <a:r>
              <a:rPr lang="hu-HU" altLang="hu-HU" sz="1600"/>
              <a:t> – írási időbélyegző és </a:t>
            </a:r>
            <a:r>
              <a:rPr lang="hu-HU" altLang="hu-HU" sz="1600">
                <a:solidFill>
                  <a:srgbClr val="FF0000"/>
                </a:solidFill>
              </a:rPr>
              <a:t>commit bit</a:t>
            </a:r>
            <a:r>
              <a:rPr lang="hu-HU" altLang="hu-HU" sz="1600"/>
              <a:t>)</a:t>
            </a:r>
          </a:p>
          <a:p>
            <a:pPr>
              <a:spcBef>
                <a:spcPct val="50000"/>
              </a:spcBef>
              <a:buFontTx/>
              <a:buChar char="•"/>
            </a:pPr>
            <a:r>
              <a:rPr lang="hu-HU" altLang="hu-HU" sz="1600"/>
              <a:t>Amennyiben egy sorbarendezhető tranzakció megpróbál módosítani vagy törölni egy sort, amelyet egy olyan tranzakció változtatott meg, amely a sorba rendezhető tranzakció indításakor még nem véglegesítődött, az Oracle hibaüzenetet ad („</a:t>
            </a:r>
            <a:r>
              <a:rPr lang="hu-HU" altLang="hu-HU" sz="1600">
                <a:solidFill>
                  <a:srgbClr val="FF0000"/>
                </a:solidFill>
              </a:rPr>
              <a:t>Cannot serialize access for this transaction</a:t>
            </a:r>
            <a:r>
              <a:rPr lang="hu-HU" altLang="hu-HU" sz="1600"/>
              <a:t>”).</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7890" name="Rectangle 2">
            <a:extLst>
              <a:ext uri="{FF2B5EF4-FFF2-40B4-BE49-F238E27FC236}">
                <a16:creationId xmlns:a16="http://schemas.microsoft.com/office/drawing/2014/main" id="{A7753E3C-6BD0-E3F5-0329-78CCCF8A05D6}"/>
              </a:ext>
            </a:extLst>
          </p:cNvPr>
          <p:cNvSpPr>
            <a:spLocks noGrp="1" noChangeArrowheads="1"/>
          </p:cNvSpPr>
          <p:nvPr>
            <p:ph type="title"/>
          </p:nvPr>
        </p:nvSpPr>
        <p:spPr>
          <a:xfrm>
            <a:off x="685800" y="184150"/>
            <a:ext cx="7772400" cy="252413"/>
          </a:xfrm>
        </p:spPr>
        <p:txBody>
          <a:bodyPr/>
          <a:lstStyle/>
          <a:p>
            <a:r>
              <a:rPr lang="hu-HU" altLang="hu-HU" sz="2400" b="1"/>
              <a:t>Az Oracle tranzakcióelkülönítési szintjei</a:t>
            </a:r>
          </a:p>
        </p:txBody>
      </p:sp>
      <p:sp>
        <p:nvSpPr>
          <p:cNvPr id="677891" name="Text Box 3">
            <a:extLst>
              <a:ext uri="{FF2B5EF4-FFF2-40B4-BE49-F238E27FC236}">
                <a16:creationId xmlns:a16="http://schemas.microsoft.com/office/drawing/2014/main" id="{8B6F2276-233E-F2A1-DC40-6B763405B66B}"/>
              </a:ext>
            </a:extLst>
          </p:cNvPr>
          <p:cNvSpPr txBox="1">
            <a:spLocks noChangeArrowheads="1"/>
          </p:cNvSpPr>
          <p:nvPr/>
        </p:nvSpPr>
        <p:spPr bwMode="auto">
          <a:xfrm>
            <a:off x="158750" y="923925"/>
            <a:ext cx="8815388"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lgn="just">
              <a:spcBef>
                <a:spcPct val="50000"/>
              </a:spcBef>
              <a:buFont typeface="Symbol" panose="05050102010706020507" pitchFamily="18" charset="2"/>
              <a:buNone/>
            </a:pPr>
            <a:r>
              <a:rPr lang="hu-HU" altLang="hu-HU" sz="2800" i="1">
                <a:solidFill>
                  <a:srgbClr val="FF0000"/>
                </a:solidFill>
              </a:rPr>
              <a:t>3. Csak olvasás:</a:t>
            </a:r>
            <a:r>
              <a:rPr lang="hu-HU" altLang="hu-HU" sz="2800">
                <a:solidFill>
                  <a:srgbClr val="FF0000"/>
                </a:solidFill>
              </a:rPr>
              <a:t> </a:t>
            </a:r>
          </a:p>
          <a:p>
            <a:pPr algn="just">
              <a:spcBef>
                <a:spcPct val="50000"/>
              </a:spcBef>
              <a:buFont typeface="Symbol" panose="05050102010706020507" pitchFamily="18" charset="2"/>
              <a:buChar char=""/>
            </a:pPr>
            <a:r>
              <a:rPr lang="hu-HU" altLang="hu-HU" sz="2800">
                <a:solidFill>
                  <a:schemeClr val="accent2"/>
                </a:solidFill>
              </a:rPr>
              <a:t>SET TRANSACTION READ ONLY;</a:t>
            </a:r>
          </a:p>
          <a:p>
            <a:pPr algn="just">
              <a:spcBef>
                <a:spcPct val="50000"/>
              </a:spcBef>
              <a:buFont typeface="Symbol" panose="05050102010706020507" pitchFamily="18" charset="2"/>
              <a:buChar char=""/>
            </a:pPr>
            <a:r>
              <a:rPr lang="hu-HU" altLang="hu-HU" sz="2800"/>
              <a:t>A csak olvasást végző tranzakciók csak a </a:t>
            </a:r>
            <a:r>
              <a:rPr lang="hu-HU" altLang="hu-HU" sz="2800">
                <a:solidFill>
                  <a:srgbClr val="CC00CC"/>
                </a:solidFill>
              </a:rPr>
              <a:t>tranzakció elindítása előtt véglegesített változásokat látják</a:t>
            </a:r>
            <a:r>
              <a:rPr lang="hu-HU" altLang="hu-HU" sz="2800"/>
              <a:t>, és </a:t>
            </a:r>
            <a:r>
              <a:rPr lang="hu-HU" altLang="hu-HU" sz="2800">
                <a:solidFill>
                  <a:srgbClr val="FF0000"/>
                </a:solidFill>
              </a:rPr>
              <a:t>nem engednek meg INSERT, UPDATE és DELETE</a:t>
            </a:r>
            <a:r>
              <a:rPr lang="hu-HU" altLang="hu-HU" sz="2800"/>
              <a:t> utasításokat.</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8914" name="Rectangle 2">
            <a:extLst>
              <a:ext uri="{FF2B5EF4-FFF2-40B4-BE49-F238E27FC236}">
                <a16:creationId xmlns:a16="http://schemas.microsoft.com/office/drawing/2014/main" id="{923FB533-4FDD-7E00-D1D9-44D4035F648A}"/>
              </a:ext>
            </a:extLst>
          </p:cNvPr>
          <p:cNvSpPr>
            <a:spLocks noGrp="1" noChangeArrowheads="1"/>
          </p:cNvSpPr>
          <p:nvPr>
            <p:ph type="title"/>
          </p:nvPr>
        </p:nvSpPr>
        <p:spPr>
          <a:xfrm>
            <a:off x="611188" y="115888"/>
            <a:ext cx="7712075" cy="604837"/>
          </a:xfrm>
        </p:spPr>
        <p:txBody>
          <a:bodyPr/>
          <a:lstStyle/>
          <a:p>
            <a:r>
              <a:rPr lang="hu-HU" altLang="hu-HU" sz="2400" b="1"/>
              <a:t>A zárolási rendszer</a:t>
            </a:r>
          </a:p>
        </p:txBody>
      </p:sp>
      <p:sp>
        <p:nvSpPr>
          <p:cNvPr id="678915" name="Rectangle 3">
            <a:extLst>
              <a:ext uri="{FF2B5EF4-FFF2-40B4-BE49-F238E27FC236}">
                <a16:creationId xmlns:a16="http://schemas.microsoft.com/office/drawing/2014/main" id="{DE92B2BE-A375-03E1-5771-B62232BC1E31}"/>
              </a:ext>
            </a:extLst>
          </p:cNvPr>
          <p:cNvSpPr>
            <a:spLocks noGrp="1" noChangeArrowheads="1"/>
          </p:cNvSpPr>
          <p:nvPr>
            <p:ph type="body" idx="1"/>
          </p:nvPr>
        </p:nvSpPr>
        <p:spPr>
          <a:xfrm>
            <a:off x="198438" y="1017588"/>
            <a:ext cx="8796337" cy="5529262"/>
          </a:xfrm>
        </p:spPr>
        <p:txBody>
          <a:bodyPr/>
          <a:lstStyle/>
          <a:p>
            <a:pPr>
              <a:lnSpc>
                <a:spcPct val="80000"/>
              </a:lnSpc>
            </a:pPr>
            <a:r>
              <a:rPr lang="hu-HU" altLang="hu-HU" sz="2000" b="1"/>
              <a:t>Bármelyik elkülönítési szintű tranzakció használja a </a:t>
            </a:r>
            <a:r>
              <a:rPr lang="hu-HU" altLang="hu-HU" sz="2000" b="1">
                <a:solidFill>
                  <a:srgbClr val="FF0000"/>
                </a:solidFill>
              </a:rPr>
              <a:t>sor szintű zárolást</a:t>
            </a:r>
            <a:r>
              <a:rPr lang="hu-HU" altLang="hu-HU" sz="2000" b="1"/>
              <a:t>, ezáltal egy T tranzakciónak </a:t>
            </a:r>
            <a:r>
              <a:rPr lang="hu-HU" altLang="hu-HU" sz="2000" b="1">
                <a:solidFill>
                  <a:srgbClr val="FF0000"/>
                </a:solidFill>
              </a:rPr>
              <a:t>várnia kell</a:t>
            </a:r>
            <a:r>
              <a:rPr lang="hu-HU" altLang="hu-HU" sz="2000" b="1"/>
              <a:t>, ha </a:t>
            </a:r>
            <a:r>
              <a:rPr lang="hu-HU" altLang="hu-HU" sz="2000" b="1">
                <a:solidFill>
                  <a:schemeClr val="accent2"/>
                </a:solidFill>
              </a:rPr>
              <a:t>olyan sort próbál írni, amelyet egy még nem véglegesített konkurens tranzakció módosított</a:t>
            </a:r>
            <a:r>
              <a:rPr lang="hu-HU" altLang="hu-HU" sz="2000" b="1"/>
              <a:t>. </a:t>
            </a:r>
          </a:p>
          <a:p>
            <a:pPr>
              <a:lnSpc>
                <a:spcPct val="80000"/>
              </a:lnSpc>
            </a:pPr>
            <a:endParaRPr lang="hu-HU" altLang="hu-HU" sz="2000" b="1"/>
          </a:p>
          <a:p>
            <a:pPr>
              <a:lnSpc>
                <a:spcPct val="80000"/>
              </a:lnSpc>
            </a:pPr>
            <a:r>
              <a:rPr lang="hu-HU" altLang="hu-HU" sz="2000" b="1"/>
              <a:t>T megvárja, míg a másik tranzakció véglegesítődik vagy abortál, és felszabadítja a zárat. </a:t>
            </a:r>
          </a:p>
          <a:p>
            <a:pPr lvl="1">
              <a:lnSpc>
                <a:spcPct val="80000"/>
              </a:lnSpc>
            </a:pPr>
            <a:r>
              <a:rPr lang="hu-HU" altLang="hu-HU" sz="2000" b="1"/>
              <a:t>Ha </a:t>
            </a:r>
            <a:r>
              <a:rPr lang="hu-HU" altLang="hu-HU" sz="2000" b="1">
                <a:solidFill>
                  <a:srgbClr val="CC00CC"/>
                </a:solidFill>
              </a:rPr>
              <a:t>abortál</a:t>
            </a:r>
            <a:r>
              <a:rPr lang="hu-HU" altLang="hu-HU" sz="2000" b="1"/>
              <a:t>, akkor T végrehajthatja a sor módosítását, függetlenül az elkülönítési szintjétől. </a:t>
            </a:r>
          </a:p>
          <a:p>
            <a:pPr lvl="1">
              <a:lnSpc>
                <a:spcPct val="80000"/>
              </a:lnSpc>
            </a:pPr>
            <a:r>
              <a:rPr lang="hu-HU" altLang="hu-HU" sz="2000" b="1"/>
              <a:t>Ha a másik tranzakció </a:t>
            </a:r>
            <a:r>
              <a:rPr lang="hu-HU" altLang="hu-HU" sz="2000" b="1">
                <a:solidFill>
                  <a:srgbClr val="CC00CC"/>
                </a:solidFill>
              </a:rPr>
              <a:t>véglegesítődik</a:t>
            </a:r>
            <a:r>
              <a:rPr lang="hu-HU" altLang="hu-HU" sz="2000" b="1"/>
              <a:t>, </a:t>
            </a:r>
          </a:p>
          <a:p>
            <a:pPr lvl="2">
              <a:lnSpc>
                <a:spcPct val="80000"/>
              </a:lnSpc>
            </a:pPr>
            <a:r>
              <a:rPr lang="hu-HU" altLang="hu-HU" sz="2000" b="1"/>
              <a:t>akkor T csak akkor hajthatja végre a módosítást, ha az elkülönítési szintje az </a:t>
            </a:r>
            <a:r>
              <a:rPr lang="hu-HU" altLang="hu-HU" sz="2000" b="1">
                <a:solidFill>
                  <a:schemeClr val="accent2"/>
                </a:solidFill>
              </a:rPr>
              <a:t>olvasásbizto</a:t>
            </a:r>
            <a:r>
              <a:rPr lang="hu-HU" altLang="hu-HU" sz="2000" b="1"/>
              <a:t>s. </a:t>
            </a:r>
          </a:p>
          <a:p>
            <a:pPr lvl="2">
              <a:lnSpc>
                <a:spcPct val="80000"/>
              </a:lnSpc>
            </a:pPr>
            <a:r>
              <a:rPr lang="hu-HU" altLang="hu-HU" sz="2000" b="1"/>
              <a:t>Egy </a:t>
            </a:r>
            <a:r>
              <a:rPr lang="hu-HU" altLang="hu-HU" sz="2000" b="1">
                <a:solidFill>
                  <a:schemeClr val="accent2"/>
                </a:solidFill>
              </a:rPr>
              <a:t>sorbarendezhető</a:t>
            </a:r>
            <a:r>
              <a:rPr lang="hu-HU" altLang="hu-HU" sz="2000" b="1"/>
              <a:t> tranzakció ilyenkor abortál, és „</a:t>
            </a:r>
            <a:r>
              <a:rPr lang="hu-HU" altLang="hu-HU" sz="2000" b="1">
                <a:solidFill>
                  <a:srgbClr val="FF0000"/>
                </a:solidFill>
              </a:rPr>
              <a:t>Cannot serialize access</a:t>
            </a:r>
            <a:r>
              <a:rPr lang="hu-HU" altLang="hu-HU" sz="2000" b="1"/>
              <a:t>” hibaüzenetet ad.</a:t>
            </a:r>
          </a:p>
          <a:p>
            <a:pPr lvl="2">
              <a:lnSpc>
                <a:spcPct val="80000"/>
              </a:lnSpc>
            </a:pPr>
            <a:endParaRPr lang="hu-HU" altLang="hu-HU" sz="2000" b="1"/>
          </a:p>
          <a:p>
            <a:pPr>
              <a:lnSpc>
                <a:spcPct val="80000"/>
              </a:lnSpc>
            </a:pPr>
            <a:r>
              <a:rPr lang="hu-HU" altLang="hu-HU" sz="2000" b="1"/>
              <a:t>A zárakat az Oracle </a:t>
            </a:r>
            <a:r>
              <a:rPr lang="hu-HU" altLang="hu-HU" sz="2000" b="1">
                <a:solidFill>
                  <a:srgbClr val="009900"/>
                </a:solidFill>
              </a:rPr>
              <a:t>automatikusan kezeli</a:t>
            </a:r>
            <a:r>
              <a:rPr lang="hu-HU" altLang="hu-HU" sz="2000" b="1"/>
              <a:t>, amikor SQL-utasításokat hajt végre. Mindig a </a:t>
            </a:r>
            <a:r>
              <a:rPr lang="hu-HU" altLang="hu-HU" sz="2000" b="1">
                <a:solidFill>
                  <a:srgbClr val="FF0000"/>
                </a:solidFill>
              </a:rPr>
              <a:t>legkevésbé szigorú zármódot alkalmazza</a:t>
            </a:r>
            <a:r>
              <a:rPr lang="hu-HU" altLang="hu-HU" sz="2000" b="1"/>
              <a:t>, így biztosítja a legmagasabb fokú konkurenciát. Lehetőség van arra is, hogy a felhasználó kérjen zárat.</a:t>
            </a:r>
          </a:p>
          <a:p>
            <a:pPr>
              <a:lnSpc>
                <a:spcPct val="80000"/>
              </a:lnSpc>
            </a:pPr>
            <a:endParaRPr lang="hu-HU" altLang="hu-HU" sz="2000" b="1"/>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9938" name="Rectangle 2">
            <a:extLst>
              <a:ext uri="{FF2B5EF4-FFF2-40B4-BE49-F238E27FC236}">
                <a16:creationId xmlns:a16="http://schemas.microsoft.com/office/drawing/2014/main" id="{0C1A97B9-7C14-B2BD-ECD1-7E7BC5D4B262}"/>
              </a:ext>
            </a:extLst>
          </p:cNvPr>
          <p:cNvSpPr>
            <a:spLocks noGrp="1" noChangeArrowheads="1"/>
          </p:cNvSpPr>
          <p:nvPr>
            <p:ph type="title"/>
          </p:nvPr>
        </p:nvSpPr>
        <p:spPr>
          <a:xfrm>
            <a:off x="611188" y="115888"/>
            <a:ext cx="7699375" cy="374650"/>
          </a:xfrm>
        </p:spPr>
        <p:txBody>
          <a:bodyPr/>
          <a:lstStyle/>
          <a:p>
            <a:r>
              <a:rPr lang="hu-HU" altLang="hu-HU" sz="2400" b="1"/>
              <a:t>A zárolási rendszer</a:t>
            </a:r>
          </a:p>
        </p:txBody>
      </p:sp>
      <p:sp>
        <p:nvSpPr>
          <p:cNvPr id="679939" name="Rectangle 3">
            <a:extLst>
              <a:ext uri="{FF2B5EF4-FFF2-40B4-BE49-F238E27FC236}">
                <a16:creationId xmlns:a16="http://schemas.microsoft.com/office/drawing/2014/main" id="{F5529472-9106-CCD0-2B70-9964C0669EBB}"/>
              </a:ext>
            </a:extLst>
          </p:cNvPr>
          <p:cNvSpPr>
            <a:spLocks noGrp="1" noChangeArrowheads="1"/>
          </p:cNvSpPr>
          <p:nvPr>
            <p:ph type="body" idx="1"/>
          </p:nvPr>
        </p:nvSpPr>
        <p:spPr>
          <a:xfrm>
            <a:off x="198438" y="358775"/>
            <a:ext cx="8796337" cy="6188075"/>
          </a:xfrm>
        </p:spPr>
        <p:txBody>
          <a:bodyPr/>
          <a:lstStyle/>
          <a:p>
            <a:pPr>
              <a:lnSpc>
                <a:spcPct val="80000"/>
              </a:lnSpc>
            </a:pPr>
            <a:endParaRPr lang="hu-HU" altLang="hu-HU" sz="2400" b="1"/>
          </a:p>
          <a:p>
            <a:pPr>
              <a:lnSpc>
                <a:spcPct val="80000"/>
              </a:lnSpc>
            </a:pPr>
            <a:r>
              <a:rPr lang="hu-HU" altLang="hu-HU" sz="2400" b="1"/>
              <a:t>Egy tranzakcióban szereplő SQL-utasításnak adott zár a tranzakció befejeződéséig fennmarad (</a:t>
            </a:r>
            <a:r>
              <a:rPr lang="hu-HU" altLang="hu-HU" sz="2400" b="1">
                <a:solidFill>
                  <a:srgbClr val="FF0000"/>
                </a:solidFill>
              </a:rPr>
              <a:t>kétfázisú zárolás</a:t>
            </a:r>
            <a:r>
              <a:rPr lang="hu-HU" altLang="hu-HU" sz="2400" b="1"/>
              <a:t>). Ezáltal a tranzakció egy utasítása által végrehajtott változtatások csak azon tranzakciók számára láthatók, amelyek azután indultak el, miután az első tranzakció véglegesítődött. </a:t>
            </a:r>
          </a:p>
          <a:p>
            <a:pPr>
              <a:lnSpc>
                <a:spcPct val="80000"/>
              </a:lnSpc>
            </a:pPr>
            <a:endParaRPr lang="hu-HU" altLang="hu-HU" sz="2400" b="1"/>
          </a:p>
          <a:p>
            <a:pPr>
              <a:lnSpc>
                <a:spcPct val="80000"/>
              </a:lnSpc>
            </a:pPr>
            <a:r>
              <a:rPr lang="hu-HU" altLang="hu-HU" sz="2400" b="1"/>
              <a:t>Az Oracle akkor </a:t>
            </a:r>
            <a:r>
              <a:rPr lang="hu-HU" altLang="hu-HU" sz="2400" b="1">
                <a:solidFill>
                  <a:schemeClr val="accent2"/>
                </a:solidFill>
              </a:rPr>
              <a:t>szabadítja fel a zárakat</a:t>
            </a:r>
            <a:r>
              <a:rPr lang="hu-HU" altLang="hu-HU" sz="2400" b="1"/>
              <a:t>, </a:t>
            </a:r>
          </a:p>
          <a:p>
            <a:pPr lvl="1">
              <a:lnSpc>
                <a:spcPct val="80000"/>
              </a:lnSpc>
            </a:pPr>
            <a:r>
              <a:rPr lang="hu-HU" altLang="hu-HU" sz="2400" b="1"/>
              <a:t>amikor a tranzakció </a:t>
            </a:r>
            <a:r>
              <a:rPr lang="hu-HU" altLang="hu-HU" sz="2400" b="1">
                <a:solidFill>
                  <a:srgbClr val="009900"/>
                </a:solidFill>
              </a:rPr>
              <a:t>véglegesítődik </a:t>
            </a:r>
          </a:p>
          <a:p>
            <a:pPr lvl="1">
              <a:lnSpc>
                <a:spcPct val="80000"/>
              </a:lnSpc>
            </a:pPr>
            <a:r>
              <a:rPr lang="hu-HU" altLang="hu-HU" sz="2400" b="1"/>
              <a:t>vagy </a:t>
            </a:r>
            <a:r>
              <a:rPr lang="hu-HU" altLang="hu-HU" sz="2400" b="1">
                <a:solidFill>
                  <a:srgbClr val="009900"/>
                </a:solidFill>
              </a:rPr>
              <a:t>abortál</a:t>
            </a:r>
            <a:r>
              <a:rPr lang="hu-HU" altLang="hu-HU" sz="2400" b="1"/>
              <a:t>, </a:t>
            </a:r>
          </a:p>
          <a:p>
            <a:pPr lvl="1">
              <a:lnSpc>
                <a:spcPct val="80000"/>
              </a:lnSpc>
            </a:pPr>
            <a:r>
              <a:rPr lang="hu-HU" altLang="hu-HU" sz="2400" b="1"/>
              <a:t>illetve ha </a:t>
            </a:r>
            <a:r>
              <a:rPr lang="hu-HU" altLang="hu-HU" sz="2400" b="1">
                <a:solidFill>
                  <a:srgbClr val="009900"/>
                </a:solidFill>
              </a:rPr>
              <a:t>visszagörgetjük a tranzakciót egy mentési pontig</a:t>
            </a:r>
            <a:r>
              <a:rPr lang="hu-HU" altLang="hu-HU" sz="2400" b="1"/>
              <a:t> (ekkor a mentési pont után kapott zárak szabadulnak fel).</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0962" name="Rectangle 2">
            <a:extLst>
              <a:ext uri="{FF2B5EF4-FFF2-40B4-BE49-F238E27FC236}">
                <a16:creationId xmlns:a16="http://schemas.microsoft.com/office/drawing/2014/main" id="{5EDFF114-CFB0-8108-8A32-190F1C9EB0B8}"/>
              </a:ext>
            </a:extLst>
          </p:cNvPr>
          <p:cNvSpPr>
            <a:spLocks noGrp="1" noChangeArrowheads="1"/>
          </p:cNvSpPr>
          <p:nvPr>
            <p:ph type="title"/>
          </p:nvPr>
        </p:nvSpPr>
        <p:spPr>
          <a:xfrm>
            <a:off x="611188" y="115888"/>
            <a:ext cx="7699375" cy="692150"/>
          </a:xfrm>
        </p:spPr>
        <p:txBody>
          <a:bodyPr/>
          <a:lstStyle/>
          <a:p>
            <a:r>
              <a:rPr lang="hu-HU" altLang="hu-HU" sz="2400" b="1"/>
              <a:t>Zármódok</a:t>
            </a:r>
          </a:p>
        </p:txBody>
      </p:sp>
      <p:sp>
        <p:nvSpPr>
          <p:cNvPr id="680963" name="Rectangle 3">
            <a:extLst>
              <a:ext uri="{FF2B5EF4-FFF2-40B4-BE49-F238E27FC236}">
                <a16:creationId xmlns:a16="http://schemas.microsoft.com/office/drawing/2014/main" id="{B06A60CC-F6AE-15CB-86B1-6845BE5771EF}"/>
              </a:ext>
            </a:extLst>
          </p:cNvPr>
          <p:cNvSpPr>
            <a:spLocks noGrp="1" noChangeArrowheads="1"/>
          </p:cNvSpPr>
          <p:nvPr>
            <p:ph type="body" idx="1"/>
          </p:nvPr>
        </p:nvSpPr>
        <p:spPr>
          <a:xfrm>
            <a:off x="198438" y="676275"/>
            <a:ext cx="8796337" cy="6005513"/>
          </a:xfrm>
        </p:spPr>
        <p:txBody>
          <a:bodyPr/>
          <a:lstStyle/>
          <a:p>
            <a:pPr>
              <a:lnSpc>
                <a:spcPct val="80000"/>
              </a:lnSpc>
            </a:pPr>
            <a:endParaRPr lang="hu-HU" altLang="hu-HU" b="1"/>
          </a:p>
          <a:p>
            <a:pPr>
              <a:lnSpc>
                <a:spcPct val="80000"/>
              </a:lnSpc>
            </a:pPr>
            <a:r>
              <a:rPr lang="hu-HU" altLang="hu-HU" sz="2000" b="1"/>
              <a:t>Az Oracle a zárakat a következő általános kategóriákba sorolja:</a:t>
            </a:r>
          </a:p>
          <a:p>
            <a:pPr>
              <a:lnSpc>
                <a:spcPct val="80000"/>
              </a:lnSpc>
            </a:pPr>
            <a:endParaRPr lang="hu-HU" altLang="hu-HU" sz="2000" b="1"/>
          </a:p>
          <a:p>
            <a:pPr>
              <a:lnSpc>
                <a:spcPct val="80000"/>
              </a:lnSpc>
              <a:buFontTx/>
              <a:buAutoNum type="arabicPeriod"/>
            </a:pPr>
            <a:r>
              <a:rPr lang="hu-HU" altLang="hu-HU" sz="2000" b="1">
                <a:solidFill>
                  <a:srgbClr val="FF0000"/>
                </a:solidFill>
              </a:rPr>
              <a:t>DML-zárak</a:t>
            </a:r>
            <a:r>
              <a:rPr lang="hu-HU" altLang="hu-HU" sz="2000" b="1"/>
              <a:t> (adatzárak): az adatok védelmére szolgálnak;</a:t>
            </a:r>
          </a:p>
          <a:p>
            <a:pPr>
              <a:lnSpc>
                <a:spcPct val="80000"/>
              </a:lnSpc>
              <a:buFontTx/>
              <a:buAutoNum type="arabicPeriod"/>
            </a:pPr>
            <a:r>
              <a:rPr lang="hu-HU" altLang="hu-HU" sz="2000" b="1">
                <a:solidFill>
                  <a:srgbClr val="FF0000"/>
                </a:solidFill>
              </a:rPr>
              <a:t>DDL-zárak </a:t>
            </a:r>
            <a:r>
              <a:rPr lang="hu-HU" altLang="hu-HU" sz="2000" b="1"/>
              <a:t>(szótárzárak): a sémaobjektumok (pl. táblák) szerkezetének a védelmére valók;</a:t>
            </a:r>
          </a:p>
          <a:p>
            <a:pPr>
              <a:lnSpc>
                <a:spcPct val="80000"/>
              </a:lnSpc>
              <a:buFontTx/>
              <a:buAutoNum type="arabicPeriod"/>
            </a:pPr>
            <a:r>
              <a:rPr lang="hu-HU" altLang="hu-HU" sz="2000" b="1">
                <a:solidFill>
                  <a:srgbClr val="FF0000"/>
                </a:solidFill>
              </a:rPr>
              <a:t>belső zárak:</a:t>
            </a:r>
            <a:r>
              <a:rPr lang="hu-HU" altLang="hu-HU" sz="2000" b="1"/>
              <a:t> a belső adatszerkezetek, adatfájlok védelmére szolgálnak, kezelésük teljesen automatikus.</a:t>
            </a:r>
          </a:p>
          <a:p>
            <a:pPr>
              <a:lnSpc>
                <a:spcPct val="80000"/>
              </a:lnSpc>
            </a:pPr>
            <a:endParaRPr lang="hu-HU" altLang="hu-HU" sz="2000" b="1"/>
          </a:p>
          <a:p>
            <a:pPr>
              <a:lnSpc>
                <a:spcPct val="80000"/>
              </a:lnSpc>
            </a:pPr>
            <a:r>
              <a:rPr lang="hu-HU" altLang="hu-HU" sz="2000" b="1">
                <a:solidFill>
                  <a:schemeClr val="accent2"/>
                </a:solidFill>
              </a:rPr>
              <a:t>DML-zárakat </a:t>
            </a:r>
            <a:r>
              <a:rPr lang="hu-HU" altLang="hu-HU" sz="2000" b="1"/>
              <a:t>két szinten kaphatnak a tranzakciók: </a:t>
            </a:r>
          </a:p>
          <a:p>
            <a:pPr lvl="1">
              <a:lnSpc>
                <a:spcPct val="80000"/>
              </a:lnSpc>
            </a:pPr>
            <a:r>
              <a:rPr lang="hu-HU" altLang="hu-HU" sz="2000" b="1">
                <a:solidFill>
                  <a:srgbClr val="CC00CC"/>
                </a:solidFill>
              </a:rPr>
              <a:t>sorok szintjén</a:t>
            </a:r>
            <a:r>
              <a:rPr lang="hu-HU" altLang="hu-HU" sz="2000" b="1"/>
              <a:t> </a:t>
            </a:r>
          </a:p>
          <a:p>
            <a:pPr lvl="1">
              <a:lnSpc>
                <a:spcPct val="80000"/>
              </a:lnSpc>
            </a:pPr>
            <a:r>
              <a:rPr lang="hu-HU" altLang="hu-HU" sz="2000" b="1"/>
              <a:t>és </a:t>
            </a:r>
            <a:r>
              <a:rPr lang="hu-HU" altLang="hu-HU" sz="2000" b="1">
                <a:solidFill>
                  <a:srgbClr val="009900"/>
                </a:solidFill>
              </a:rPr>
              <a:t>teljes táblák szintjén</a:t>
            </a:r>
            <a:r>
              <a:rPr lang="hu-HU" altLang="hu-HU" sz="2000" b="1"/>
              <a:t>. </a:t>
            </a:r>
          </a:p>
          <a:p>
            <a:pPr lvl="1">
              <a:lnSpc>
                <a:spcPct val="80000"/>
              </a:lnSpc>
            </a:pPr>
            <a:endParaRPr lang="hu-HU" altLang="hu-HU" sz="2000" b="1"/>
          </a:p>
          <a:p>
            <a:pPr>
              <a:lnSpc>
                <a:spcPct val="80000"/>
              </a:lnSpc>
            </a:pPr>
            <a:r>
              <a:rPr lang="hu-HU" altLang="hu-HU" sz="2000" b="1"/>
              <a:t>Egy tranzakció </a:t>
            </a:r>
            <a:r>
              <a:rPr lang="hu-HU" altLang="hu-HU" sz="2000" b="1">
                <a:solidFill>
                  <a:srgbClr val="FF0000"/>
                </a:solidFill>
              </a:rPr>
              <a:t>tetszőleges számú</a:t>
            </a:r>
            <a:r>
              <a:rPr lang="hu-HU" altLang="hu-HU" sz="2000" b="1"/>
              <a:t> </a:t>
            </a:r>
            <a:r>
              <a:rPr lang="hu-HU" altLang="hu-HU" sz="2000" b="1">
                <a:solidFill>
                  <a:schemeClr val="accent2"/>
                </a:solidFill>
              </a:rPr>
              <a:t>sor szintű zárat</a:t>
            </a:r>
            <a:r>
              <a:rPr lang="hu-HU" altLang="hu-HU" sz="2000" b="1"/>
              <a:t> fenntarthat.</a:t>
            </a:r>
          </a:p>
          <a:p>
            <a:pPr>
              <a:lnSpc>
                <a:spcPct val="80000"/>
              </a:lnSpc>
              <a:buFontTx/>
              <a:buNone/>
            </a:pPr>
            <a:r>
              <a:rPr lang="hu-HU" altLang="hu-HU" sz="2000" b="1"/>
              <a:t> </a:t>
            </a:r>
          </a:p>
          <a:p>
            <a:pPr>
              <a:lnSpc>
                <a:spcPct val="80000"/>
              </a:lnSpc>
            </a:pPr>
            <a:r>
              <a:rPr lang="hu-HU" altLang="hu-HU" sz="2000" b="1">
                <a:solidFill>
                  <a:schemeClr val="accent2"/>
                </a:solidFill>
              </a:rPr>
              <a:t>Sorok szintjén</a:t>
            </a:r>
            <a:r>
              <a:rPr lang="hu-HU" altLang="hu-HU" sz="2000" b="1"/>
              <a:t> csak egyféle zármód létezik, </a:t>
            </a:r>
          </a:p>
          <a:p>
            <a:pPr lvl="1">
              <a:lnSpc>
                <a:spcPct val="80000"/>
              </a:lnSpc>
            </a:pPr>
            <a:r>
              <a:rPr lang="hu-HU" altLang="hu-HU" sz="2000" b="1"/>
              <a:t>a </a:t>
            </a:r>
            <a:r>
              <a:rPr lang="hu-HU" altLang="hu-HU" sz="2000" b="1">
                <a:solidFill>
                  <a:srgbClr val="FF0000"/>
                </a:solidFill>
              </a:rPr>
              <a:t>kizárólagos (írási – X)</a:t>
            </a:r>
            <a:r>
              <a:rPr lang="hu-HU" altLang="hu-HU" sz="2000" b="1"/>
              <a:t>. </a:t>
            </a:r>
          </a:p>
          <a:p>
            <a:pPr>
              <a:lnSpc>
                <a:spcPct val="80000"/>
              </a:lnSpc>
            </a:pPr>
            <a:endParaRPr lang="hu-HU" altLang="hu-HU" sz="2400" b="1"/>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1986" name="Rectangle 2">
            <a:extLst>
              <a:ext uri="{FF2B5EF4-FFF2-40B4-BE49-F238E27FC236}">
                <a16:creationId xmlns:a16="http://schemas.microsoft.com/office/drawing/2014/main" id="{1F7A1DEE-8E5B-115A-FF0D-43B4CE9F4301}"/>
              </a:ext>
            </a:extLst>
          </p:cNvPr>
          <p:cNvSpPr>
            <a:spLocks noGrp="1" noChangeArrowheads="1"/>
          </p:cNvSpPr>
          <p:nvPr>
            <p:ph type="title"/>
          </p:nvPr>
        </p:nvSpPr>
        <p:spPr>
          <a:xfrm>
            <a:off x="611188" y="115888"/>
            <a:ext cx="7626350" cy="215900"/>
          </a:xfrm>
        </p:spPr>
        <p:txBody>
          <a:bodyPr/>
          <a:lstStyle/>
          <a:p>
            <a:r>
              <a:rPr lang="hu-HU" altLang="hu-HU" sz="2400" b="1"/>
              <a:t>Zármódok</a:t>
            </a:r>
          </a:p>
        </p:txBody>
      </p:sp>
      <p:sp>
        <p:nvSpPr>
          <p:cNvPr id="681987" name="Rectangle 3">
            <a:extLst>
              <a:ext uri="{FF2B5EF4-FFF2-40B4-BE49-F238E27FC236}">
                <a16:creationId xmlns:a16="http://schemas.microsoft.com/office/drawing/2014/main" id="{F6611D02-F14C-4ED6-D566-55EA62887D81}"/>
              </a:ext>
            </a:extLst>
          </p:cNvPr>
          <p:cNvSpPr>
            <a:spLocks noGrp="1" noChangeArrowheads="1"/>
          </p:cNvSpPr>
          <p:nvPr>
            <p:ph type="body" idx="1"/>
          </p:nvPr>
        </p:nvSpPr>
        <p:spPr>
          <a:xfrm>
            <a:off x="198438" y="833438"/>
            <a:ext cx="8796337" cy="5848350"/>
          </a:xfrm>
        </p:spPr>
        <p:txBody>
          <a:bodyPr/>
          <a:lstStyle/>
          <a:p>
            <a:pPr>
              <a:lnSpc>
                <a:spcPct val="80000"/>
              </a:lnSpc>
            </a:pPr>
            <a:r>
              <a:rPr lang="hu-HU" altLang="hu-HU" sz="2000" b="1"/>
              <a:t>A </a:t>
            </a:r>
            <a:r>
              <a:rPr lang="hu-HU" altLang="hu-HU" sz="2000" b="1">
                <a:solidFill>
                  <a:schemeClr val="accent2"/>
                </a:solidFill>
              </a:rPr>
              <a:t>többváltozatú időbélyegzés</a:t>
            </a:r>
            <a:r>
              <a:rPr lang="hu-HU" altLang="hu-HU" sz="2000" b="1"/>
              <a:t> és a </a:t>
            </a:r>
            <a:r>
              <a:rPr lang="hu-HU" altLang="hu-HU" sz="2000" b="1">
                <a:solidFill>
                  <a:srgbClr val="CC00CC"/>
                </a:solidFill>
              </a:rPr>
              <a:t>sor szintű zárolás</a:t>
            </a:r>
            <a:r>
              <a:rPr lang="hu-HU" altLang="hu-HU" sz="2000" b="1"/>
              <a:t> kombinációja azt eredményezi, hogy a tranzakciók csak akkor versengenek az adatokért, ha </a:t>
            </a:r>
            <a:r>
              <a:rPr lang="hu-HU" altLang="hu-HU" sz="2000" b="1">
                <a:solidFill>
                  <a:srgbClr val="009900"/>
                </a:solidFill>
              </a:rPr>
              <a:t>ugyanazokat a sorokat próbálják meg írni</a:t>
            </a:r>
            <a:r>
              <a:rPr lang="hu-HU" altLang="hu-HU" sz="2000" b="1"/>
              <a:t>. Részletesebben:</a:t>
            </a:r>
          </a:p>
          <a:p>
            <a:pPr lvl="1">
              <a:lnSpc>
                <a:spcPct val="80000"/>
              </a:lnSpc>
            </a:pPr>
            <a:r>
              <a:rPr lang="hu-HU" altLang="hu-HU" sz="2000" b="1"/>
              <a:t>Adott sorok olvasója </a:t>
            </a:r>
            <a:r>
              <a:rPr lang="hu-HU" altLang="hu-HU" sz="2000" b="1">
                <a:solidFill>
                  <a:srgbClr val="FF0000"/>
                </a:solidFill>
              </a:rPr>
              <a:t>nem vár</a:t>
            </a:r>
            <a:r>
              <a:rPr lang="hu-HU" altLang="hu-HU" sz="2000" b="1"/>
              <a:t> ugyanazon sorok írójára.</a:t>
            </a:r>
          </a:p>
          <a:p>
            <a:pPr lvl="1">
              <a:lnSpc>
                <a:spcPct val="80000"/>
              </a:lnSpc>
            </a:pPr>
            <a:r>
              <a:rPr lang="hu-HU" altLang="hu-HU" sz="2000" b="1"/>
              <a:t>Adott sorok írója </a:t>
            </a:r>
            <a:r>
              <a:rPr lang="hu-HU" altLang="hu-HU" sz="2000" b="1">
                <a:solidFill>
                  <a:srgbClr val="FF0000"/>
                </a:solidFill>
              </a:rPr>
              <a:t>nem vár</a:t>
            </a:r>
            <a:r>
              <a:rPr lang="hu-HU" altLang="hu-HU" sz="2000" b="1"/>
              <a:t> ugyanazon sorok olvasójára, hacsak az olvasó nem a SELECT … FOR UPDATE utasítást használja, amely zárolja is a beolvasott sorokat.</a:t>
            </a:r>
          </a:p>
          <a:p>
            <a:pPr lvl="1">
              <a:lnSpc>
                <a:spcPct val="80000"/>
              </a:lnSpc>
            </a:pPr>
            <a:r>
              <a:rPr lang="hu-HU" altLang="hu-HU" sz="2000" b="1"/>
              <a:t>Adott sorok írója </a:t>
            </a:r>
            <a:r>
              <a:rPr lang="hu-HU" altLang="hu-HU" sz="2000" b="1">
                <a:solidFill>
                  <a:srgbClr val="FF0000"/>
                </a:solidFill>
              </a:rPr>
              <a:t>csak akkor vár</a:t>
            </a:r>
            <a:r>
              <a:rPr lang="hu-HU" altLang="hu-HU" sz="2000" b="1"/>
              <a:t> egy másik tranzakcióra, ha az is </a:t>
            </a:r>
            <a:r>
              <a:rPr lang="hu-HU" altLang="hu-HU" sz="2000" b="1">
                <a:solidFill>
                  <a:srgbClr val="009900"/>
                </a:solidFill>
              </a:rPr>
              <a:t>ugyanazon sorokat próbálja meg írni</a:t>
            </a:r>
            <a:r>
              <a:rPr lang="hu-HU" altLang="hu-HU" sz="2000" b="1"/>
              <a:t> ugyanabban az időben.</a:t>
            </a:r>
          </a:p>
          <a:p>
            <a:pPr lvl="1">
              <a:lnSpc>
                <a:spcPct val="80000"/>
              </a:lnSpc>
            </a:pPr>
            <a:endParaRPr lang="hu-HU" altLang="hu-HU" sz="2000" b="1"/>
          </a:p>
          <a:p>
            <a:pPr lvl="1">
              <a:lnSpc>
                <a:spcPct val="80000"/>
              </a:lnSpc>
            </a:pPr>
            <a:endParaRPr lang="en-US" altLang="hu-HU" sz="2000" b="1"/>
          </a:p>
          <a:p>
            <a:pPr>
              <a:lnSpc>
                <a:spcPct val="80000"/>
              </a:lnSpc>
            </a:pPr>
            <a:endParaRPr lang="hu-HU" altLang="hu-HU" sz="300" b="1"/>
          </a:p>
          <a:p>
            <a:pPr>
              <a:lnSpc>
                <a:spcPct val="80000"/>
              </a:lnSpc>
            </a:pPr>
            <a:r>
              <a:rPr lang="en-US" altLang="hu-HU" sz="2000" b="1"/>
              <a:t>Egy tranzakció </a:t>
            </a:r>
            <a:r>
              <a:rPr lang="en-US" altLang="hu-HU" sz="2000" b="1">
                <a:solidFill>
                  <a:srgbClr val="FF0000"/>
                </a:solidFill>
              </a:rPr>
              <a:t>kizárólagos </a:t>
            </a:r>
            <a:r>
              <a:rPr lang="en-US" altLang="hu-HU" sz="2000" b="1">
                <a:solidFill>
                  <a:srgbClr val="3366FF"/>
                </a:solidFill>
              </a:rPr>
              <a:t>DML-zárat</a:t>
            </a:r>
            <a:r>
              <a:rPr lang="en-US" altLang="hu-HU" sz="2000" b="1"/>
              <a:t> kap minden egyes sorra, amelyet az alábbi utasítások módosítanak: </a:t>
            </a:r>
            <a:endParaRPr lang="hu-HU" altLang="hu-HU" sz="2000" b="1"/>
          </a:p>
          <a:p>
            <a:pPr lvl="1">
              <a:lnSpc>
                <a:spcPct val="80000"/>
              </a:lnSpc>
            </a:pPr>
            <a:r>
              <a:rPr lang="en-US" altLang="hu-HU" sz="1800" b="1">
                <a:solidFill>
                  <a:schemeClr val="accent2"/>
                </a:solidFill>
              </a:rPr>
              <a:t>INSERT, </a:t>
            </a:r>
            <a:endParaRPr lang="hu-HU" altLang="hu-HU" sz="1800" b="1">
              <a:solidFill>
                <a:schemeClr val="accent2"/>
              </a:solidFill>
            </a:endParaRPr>
          </a:p>
          <a:p>
            <a:pPr lvl="1">
              <a:lnSpc>
                <a:spcPct val="80000"/>
              </a:lnSpc>
            </a:pPr>
            <a:r>
              <a:rPr lang="en-US" altLang="hu-HU" sz="1800" b="1">
                <a:solidFill>
                  <a:schemeClr val="accent2"/>
                </a:solidFill>
              </a:rPr>
              <a:t>UPDATE, </a:t>
            </a:r>
            <a:endParaRPr lang="hu-HU" altLang="hu-HU" sz="1800" b="1">
              <a:solidFill>
                <a:schemeClr val="accent2"/>
              </a:solidFill>
            </a:endParaRPr>
          </a:p>
          <a:p>
            <a:pPr lvl="1">
              <a:lnSpc>
                <a:spcPct val="80000"/>
              </a:lnSpc>
            </a:pPr>
            <a:r>
              <a:rPr lang="en-US" altLang="hu-HU" sz="1800" b="1">
                <a:solidFill>
                  <a:schemeClr val="accent2"/>
                </a:solidFill>
              </a:rPr>
              <a:t>DELETE </a:t>
            </a:r>
            <a:endParaRPr lang="hu-HU" altLang="hu-HU" sz="1800" b="1">
              <a:solidFill>
                <a:schemeClr val="accent2"/>
              </a:solidFill>
            </a:endParaRPr>
          </a:p>
          <a:p>
            <a:pPr lvl="1">
              <a:lnSpc>
                <a:spcPct val="80000"/>
              </a:lnSpc>
            </a:pPr>
            <a:r>
              <a:rPr lang="en-US" altLang="hu-HU" sz="1800" b="1"/>
              <a:t>és </a:t>
            </a:r>
            <a:r>
              <a:rPr lang="en-US" altLang="hu-HU" sz="1800" b="1">
                <a:solidFill>
                  <a:schemeClr val="accent2"/>
                </a:solidFill>
              </a:rPr>
              <a:t>SELECT … FOR UPDATE. </a:t>
            </a:r>
            <a:endParaRPr lang="hu-HU" altLang="hu-HU" sz="1800" b="1">
              <a:solidFill>
                <a:schemeClr val="accent2"/>
              </a:solidFill>
            </a:endParaRPr>
          </a:p>
          <a:p>
            <a:pPr lvl="1">
              <a:lnSpc>
                <a:spcPct val="80000"/>
              </a:lnSpc>
            </a:pPr>
            <a:endParaRPr lang="hu-HU" altLang="hu-HU" sz="400" b="1">
              <a:solidFill>
                <a:schemeClr val="accent2"/>
              </a:solidFil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3010" name="Rectangle 2">
            <a:extLst>
              <a:ext uri="{FF2B5EF4-FFF2-40B4-BE49-F238E27FC236}">
                <a16:creationId xmlns:a16="http://schemas.microsoft.com/office/drawing/2014/main" id="{58FA3851-704D-43E3-A621-E9F896D01FEB}"/>
              </a:ext>
            </a:extLst>
          </p:cNvPr>
          <p:cNvSpPr>
            <a:spLocks noGrp="1" noChangeArrowheads="1"/>
          </p:cNvSpPr>
          <p:nvPr>
            <p:ph type="title"/>
          </p:nvPr>
        </p:nvSpPr>
        <p:spPr>
          <a:xfrm>
            <a:off x="611188" y="115888"/>
            <a:ext cx="7626350" cy="215900"/>
          </a:xfrm>
        </p:spPr>
        <p:txBody>
          <a:bodyPr/>
          <a:lstStyle/>
          <a:p>
            <a:r>
              <a:rPr lang="hu-HU" altLang="hu-HU" sz="2400" b="1"/>
              <a:t>Zármódok</a:t>
            </a:r>
          </a:p>
        </p:txBody>
      </p:sp>
      <p:sp>
        <p:nvSpPr>
          <p:cNvPr id="683011" name="Rectangle 3">
            <a:extLst>
              <a:ext uri="{FF2B5EF4-FFF2-40B4-BE49-F238E27FC236}">
                <a16:creationId xmlns:a16="http://schemas.microsoft.com/office/drawing/2014/main" id="{B3FDFF5B-B8E9-7213-353C-3E0C041C2261}"/>
              </a:ext>
            </a:extLst>
          </p:cNvPr>
          <p:cNvSpPr>
            <a:spLocks noGrp="1" noChangeArrowheads="1"/>
          </p:cNvSpPr>
          <p:nvPr>
            <p:ph type="body" idx="1"/>
          </p:nvPr>
        </p:nvSpPr>
        <p:spPr>
          <a:xfrm>
            <a:off x="198438" y="382588"/>
            <a:ext cx="8796337" cy="6299200"/>
          </a:xfrm>
        </p:spPr>
        <p:txBody>
          <a:bodyPr/>
          <a:lstStyle/>
          <a:p>
            <a:pPr>
              <a:lnSpc>
                <a:spcPct val="80000"/>
              </a:lnSpc>
            </a:pPr>
            <a:r>
              <a:rPr lang="en-US" altLang="hu-HU" sz="2000" b="1"/>
              <a:t>Ha egy tranzakció </a:t>
            </a:r>
            <a:endParaRPr lang="hu-HU" altLang="hu-HU" sz="2000" b="1"/>
          </a:p>
          <a:p>
            <a:pPr lvl="1">
              <a:lnSpc>
                <a:spcPct val="80000"/>
              </a:lnSpc>
            </a:pPr>
            <a:r>
              <a:rPr lang="en-US" altLang="hu-HU" sz="1800" b="1">
                <a:solidFill>
                  <a:srgbClr val="009900"/>
                </a:solidFill>
              </a:rPr>
              <a:t>egy tábla</a:t>
            </a:r>
            <a:r>
              <a:rPr lang="en-US" altLang="hu-HU" sz="1800" b="1"/>
              <a:t> </a:t>
            </a:r>
            <a:r>
              <a:rPr lang="en-US" altLang="hu-HU" sz="1800" b="1">
                <a:solidFill>
                  <a:srgbClr val="009900"/>
                </a:solidFill>
              </a:rPr>
              <a:t>egy sorára zárat kap</a:t>
            </a:r>
            <a:r>
              <a:rPr lang="en-US" altLang="hu-HU" sz="1800" b="1"/>
              <a:t>, </a:t>
            </a:r>
            <a:endParaRPr lang="hu-HU" altLang="hu-HU" sz="1800" b="1"/>
          </a:p>
          <a:p>
            <a:pPr lvl="1">
              <a:lnSpc>
                <a:spcPct val="80000"/>
              </a:lnSpc>
            </a:pPr>
            <a:r>
              <a:rPr lang="en-US" altLang="hu-HU" sz="1800" b="1"/>
              <a:t>akkor </a:t>
            </a:r>
            <a:r>
              <a:rPr lang="en-US" altLang="hu-HU" sz="1800" b="1">
                <a:solidFill>
                  <a:srgbClr val="FF0000"/>
                </a:solidFill>
              </a:rPr>
              <a:t>a teljes táblára is zárat kap</a:t>
            </a:r>
            <a:r>
              <a:rPr lang="en-US" altLang="hu-HU" sz="1800" b="1"/>
              <a:t>, </a:t>
            </a:r>
            <a:endParaRPr lang="hu-HU" altLang="hu-HU" sz="1800" b="1"/>
          </a:p>
          <a:p>
            <a:pPr>
              <a:lnSpc>
                <a:spcPct val="80000"/>
              </a:lnSpc>
              <a:buFontTx/>
              <a:buNone/>
            </a:pPr>
            <a:r>
              <a:rPr lang="hu-HU" altLang="hu-HU" sz="2000" b="1"/>
              <a:t>	</a:t>
            </a:r>
            <a:r>
              <a:rPr lang="en-US" altLang="hu-HU" sz="2000" b="1"/>
              <a:t>hogy elkerüljük az olyan DDL-utasításokat, amelyek felülírnák a tranzakció változtatásait, illetve hogy fenntartsuk a tranzakciónak a táblához való hozzáférés lehetőségét</a:t>
            </a:r>
            <a:r>
              <a:rPr lang="hu-HU" altLang="hu-HU" sz="2000" b="1"/>
              <a:t>.</a:t>
            </a:r>
            <a:r>
              <a:rPr lang="hu-HU" altLang="hu-HU" sz="2000"/>
              <a:t> </a:t>
            </a:r>
          </a:p>
          <a:p>
            <a:pPr algn="just">
              <a:lnSpc>
                <a:spcPct val="80000"/>
              </a:lnSpc>
            </a:pPr>
            <a:endParaRPr lang="hu-HU" altLang="hu-HU" sz="1400" b="1"/>
          </a:p>
          <a:p>
            <a:pPr algn="just">
              <a:lnSpc>
                <a:spcPct val="80000"/>
              </a:lnSpc>
            </a:pPr>
            <a:r>
              <a:rPr lang="hu-HU" altLang="hu-HU" sz="2000" b="1"/>
              <a:t>Egy tranzakció </a:t>
            </a:r>
            <a:r>
              <a:rPr lang="hu-HU" altLang="hu-HU" sz="2000" b="1">
                <a:solidFill>
                  <a:srgbClr val="FF0000"/>
                </a:solidFill>
              </a:rPr>
              <a:t>tábla szintű zárat kap</a:t>
            </a:r>
            <a:r>
              <a:rPr lang="hu-HU" altLang="hu-HU" sz="2000" b="1"/>
              <a:t>, ha a táblát az alábbi utasítások módosítják: </a:t>
            </a:r>
          </a:p>
          <a:p>
            <a:pPr lvl="1" algn="just">
              <a:lnSpc>
                <a:spcPct val="80000"/>
              </a:lnSpc>
            </a:pPr>
            <a:r>
              <a:rPr lang="hu-HU" altLang="hu-HU" sz="1800" b="1">
                <a:solidFill>
                  <a:schemeClr val="accent2"/>
                </a:solidFill>
              </a:rPr>
              <a:t>INSERT, </a:t>
            </a:r>
          </a:p>
          <a:p>
            <a:pPr lvl="1" algn="just">
              <a:lnSpc>
                <a:spcPct val="80000"/>
              </a:lnSpc>
            </a:pPr>
            <a:r>
              <a:rPr lang="hu-HU" altLang="hu-HU" sz="1800" b="1">
                <a:solidFill>
                  <a:schemeClr val="accent2"/>
                </a:solidFill>
              </a:rPr>
              <a:t>UPDATE, </a:t>
            </a:r>
          </a:p>
          <a:p>
            <a:pPr lvl="1" algn="just">
              <a:lnSpc>
                <a:spcPct val="80000"/>
              </a:lnSpc>
            </a:pPr>
            <a:r>
              <a:rPr lang="hu-HU" altLang="hu-HU" sz="1800" b="1">
                <a:solidFill>
                  <a:schemeClr val="accent2"/>
                </a:solidFill>
              </a:rPr>
              <a:t>DELETE, </a:t>
            </a:r>
          </a:p>
          <a:p>
            <a:pPr lvl="1" algn="just">
              <a:lnSpc>
                <a:spcPct val="80000"/>
              </a:lnSpc>
            </a:pPr>
            <a:r>
              <a:rPr lang="hu-HU" altLang="hu-HU" sz="1800" b="1">
                <a:solidFill>
                  <a:schemeClr val="accent2"/>
                </a:solidFill>
              </a:rPr>
              <a:t>SELECT … FOR UPDATE</a:t>
            </a:r>
          </a:p>
          <a:p>
            <a:pPr lvl="1" algn="just">
              <a:lnSpc>
                <a:spcPct val="80000"/>
              </a:lnSpc>
            </a:pPr>
            <a:r>
              <a:rPr lang="hu-HU" altLang="hu-HU" sz="1800" b="1">
                <a:solidFill>
                  <a:schemeClr val="accent2"/>
                </a:solidFill>
              </a:rPr>
              <a:t>és LOCK TABLE</a:t>
            </a:r>
            <a:r>
              <a:rPr lang="hu-HU" altLang="hu-HU" sz="1800" b="1"/>
              <a:t>. </a:t>
            </a:r>
          </a:p>
          <a:p>
            <a:pPr lvl="1" algn="just">
              <a:lnSpc>
                <a:spcPct val="80000"/>
              </a:lnSpc>
            </a:pPr>
            <a:endParaRPr lang="hu-HU" altLang="hu-HU" sz="800" b="1"/>
          </a:p>
          <a:p>
            <a:pPr algn="just">
              <a:lnSpc>
                <a:spcPct val="80000"/>
              </a:lnSpc>
            </a:pPr>
            <a:r>
              <a:rPr lang="hu-HU" altLang="hu-HU" sz="2000" b="1">
                <a:solidFill>
                  <a:srgbClr val="CC00CC"/>
                </a:solidFill>
              </a:rPr>
              <a:t>Táblák szintjén</a:t>
            </a:r>
            <a:r>
              <a:rPr lang="hu-HU" altLang="hu-HU" sz="2000" b="1"/>
              <a:t> ötféle zármódot különböztetünk meg: </a:t>
            </a:r>
          </a:p>
          <a:p>
            <a:pPr lvl="1" algn="just">
              <a:lnSpc>
                <a:spcPct val="80000"/>
              </a:lnSpc>
              <a:buFontTx/>
              <a:buAutoNum type="arabicPeriod"/>
            </a:pPr>
            <a:r>
              <a:rPr lang="hu-HU" altLang="hu-HU" sz="2000" b="1" i="1">
                <a:solidFill>
                  <a:srgbClr val="FF0000"/>
                </a:solidFill>
              </a:rPr>
              <a:t>row share</a:t>
            </a:r>
            <a:r>
              <a:rPr lang="hu-HU" altLang="hu-HU" sz="2000" b="1"/>
              <a:t> (RS) vagy </a:t>
            </a:r>
            <a:r>
              <a:rPr lang="hu-HU" altLang="hu-HU" sz="2000" b="1" i="1"/>
              <a:t>subshare</a:t>
            </a:r>
            <a:r>
              <a:rPr lang="hu-HU" altLang="hu-HU" sz="2000" b="1"/>
              <a:t> (SS), </a:t>
            </a:r>
          </a:p>
          <a:p>
            <a:pPr lvl="1" algn="just">
              <a:lnSpc>
                <a:spcPct val="80000"/>
              </a:lnSpc>
              <a:buFontTx/>
              <a:buAutoNum type="arabicPeriod"/>
            </a:pPr>
            <a:r>
              <a:rPr lang="hu-HU" altLang="hu-HU" sz="2000" b="1" i="1">
                <a:solidFill>
                  <a:srgbClr val="FF0000"/>
                </a:solidFill>
              </a:rPr>
              <a:t>row exclusive</a:t>
            </a:r>
            <a:r>
              <a:rPr lang="hu-HU" altLang="hu-HU" sz="2000" b="1"/>
              <a:t> (RX) vagy </a:t>
            </a:r>
            <a:r>
              <a:rPr lang="hu-HU" altLang="hu-HU" sz="2000" b="1" i="1"/>
              <a:t>subexclusive</a:t>
            </a:r>
            <a:r>
              <a:rPr lang="hu-HU" altLang="hu-HU" sz="2000" b="1"/>
              <a:t> (SX), </a:t>
            </a:r>
          </a:p>
          <a:p>
            <a:pPr lvl="1" algn="just">
              <a:lnSpc>
                <a:spcPct val="80000"/>
              </a:lnSpc>
              <a:buFontTx/>
              <a:buAutoNum type="arabicPeriod"/>
            </a:pPr>
            <a:r>
              <a:rPr lang="hu-HU" altLang="hu-HU" sz="2000" b="1" i="1">
                <a:solidFill>
                  <a:srgbClr val="FF0000"/>
                </a:solidFill>
              </a:rPr>
              <a:t>share</a:t>
            </a:r>
            <a:r>
              <a:rPr lang="hu-HU" altLang="hu-HU" sz="2000" b="1"/>
              <a:t> (S), </a:t>
            </a:r>
          </a:p>
          <a:p>
            <a:pPr lvl="1" algn="just">
              <a:lnSpc>
                <a:spcPct val="80000"/>
              </a:lnSpc>
              <a:buFontTx/>
              <a:buAutoNum type="arabicPeriod"/>
            </a:pPr>
            <a:r>
              <a:rPr lang="hu-HU" altLang="hu-HU" sz="2000" b="1" i="1">
                <a:solidFill>
                  <a:srgbClr val="FF0000"/>
                </a:solidFill>
              </a:rPr>
              <a:t>share row exclusive</a:t>
            </a:r>
            <a:r>
              <a:rPr lang="hu-HU" altLang="hu-HU" sz="2000" b="1"/>
              <a:t> (SRX) vagy </a:t>
            </a:r>
            <a:r>
              <a:rPr lang="hu-HU" altLang="hu-HU" sz="2000" b="1" i="1"/>
              <a:t>share-subexclusive</a:t>
            </a:r>
            <a:r>
              <a:rPr lang="hu-HU" altLang="hu-HU" sz="2000" b="1"/>
              <a:t> (SSX) </a:t>
            </a:r>
          </a:p>
          <a:p>
            <a:pPr lvl="1" algn="just">
              <a:lnSpc>
                <a:spcPct val="80000"/>
              </a:lnSpc>
              <a:buFontTx/>
              <a:buAutoNum type="arabicPeriod"/>
            </a:pPr>
            <a:r>
              <a:rPr lang="hu-HU" altLang="hu-HU" sz="2000" b="1"/>
              <a:t>és </a:t>
            </a:r>
            <a:r>
              <a:rPr lang="hu-HU" altLang="hu-HU" sz="2000" b="1" i="1">
                <a:solidFill>
                  <a:srgbClr val="FF0000"/>
                </a:solidFill>
              </a:rPr>
              <a:t>exclusive</a:t>
            </a:r>
            <a:r>
              <a:rPr lang="hu-HU" altLang="hu-HU" sz="2000" b="1">
                <a:solidFill>
                  <a:srgbClr val="FF0000"/>
                </a:solidFill>
              </a:rPr>
              <a:t> </a:t>
            </a:r>
            <a:r>
              <a:rPr lang="hu-HU" altLang="hu-HU" sz="2000" b="1"/>
              <a:t>(X). </a:t>
            </a:r>
          </a:p>
          <a:p>
            <a:pPr lvl="1" algn="just">
              <a:lnSpc>
                <a:spcPct val="80000"/>
              </a:lnSpc>
              <a:buFontTx/>
              <a:buNone/>
            </a:pPr>
            <a:endParaRPr lang="hu-HU" altLang="hu-HU" sz="2000" b="1"/>
          </a:p>
          <a:p>
            <a:pPr algn="just">
              <a:lnSpc>
                <a:spcPct val="80000"/>
              </a:lnSpc>
            </a:pPr>
            <a:r>
              <a:rPr lang="hu-HU" altLang="hu-HU" sz="2000" b="1"/>
              <a:t>Ezek a módok a felsorolás sorrendjében egyre erősebbek.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4034" name="Rectangle 2">
            <a:extLst>
              <a:ext uri="{FF2B5EF4-FFF2-40B4-BE49-F238E27FC236}">
                <a16:creationId xmlns:a16="http://schemas.microsoft.com/office/drawing/2014/main" id="{D307DC17-0F23-6609-9327-2A45D35D0712}"/>
              </a:ext>
            </a:extLst>
          </p:cNvPr>
          <p:cNvSpPr>
            <a:spLocks noGrp="1" noChangeArrowheads="1"/>
          </p:cNvSpPr>
          <p:nvPr>
            <p:ph type="title"/>
          </p:nvPr>
        </p:nvSpPr>
        <p:spPr>
          <a:xfrm>
            <a:off x="611188" y="115888"/>
            <a:ext cx="7626350" cy="215900"/>
          </a:xfrm>
        </p:spPr>
        <p:txBody>
          <a:bodyPr/>
          <a:lstStyle/>
          <a:p>
            <a:r>
              <a:rPr lang="hu-HU" altLang="hu-HU" sz="2400" b="1"/>
              <a:t>Zármódok</a:t>
            </a:r>
          </a:p>
        </p:txBody>
      </p:sp>
      <p:sp>
        <p:nvSpPr>
          <p:cNvPr id="684035" name="Rectangle 3">
            <a:extLst>
              <a:ext uri="{FF2B5EF4-FFF2-40B4-BE49-F238E27FC236}">
                <a16:creationId xmlns:a16="http://schemas.microsoft.com/office/drawing/2014/main" id="{ED726AAE-7221-F100-D64E-F19FE9C4E66F}"/>
              </a:ext>
            </a:extLst>
          </p:cNvPr>
          <p:cNvSpPr>
            <a:spLocks noGrp="1" noChangeArrowheads="1"/>
          </p:cNvSpPr>
          <p:nvPr>
            <p:ph type="body" idx="1"/>
          </p:nvPr>
        </p:nvSpPr>
        <p:spPr>
          <a:xfrm>
            <a:off x="198438" y="382588"/>
            <a:ext cx="8796337" cy="6299200"/>
          </a:xfrm>
        </p:spPr>
        <p:txBody>
          <a:bodyPr/>
          <a:lstStyle/>
          <a:p>
            <a:pPr algn="just">
              <a:lnSpc>
                <a:spcPct val="80000"/>
              </a:lnSpc>
            </a:pPr>
            <a:r>
              <a:rPr lang="hu-HU" altLang="hu-HU" sz="2000" b="1"/>
              <a:t>A következő táblázat összefoglalja, hogy az egyes utasítások milyen zármódot vonnak maguk után, és hogy milyen zármódokkal kompatibilisek:</a:t>
            </a:r>
            <a:endParaRPr lang="hu-HU" altLang="hu-HU" sz="2800" b="1"/>
          </a:p>
        </p:txBody>
      </p:sp>
      <p:graphicFrame>
        <p:nvGraphicFramePr>
          <p:cNvPr id="684036" name="Object 4">
            <a:extLst>
              <a:ext uri="{FF2B5EF4-FFF2-40B4-BE49-F238E27FC236}">
                <a16:creationId xmlns:a16="http://schemas.microsoft.com/office/drawing/2014/main" id="{720AC1DD-66D1-D17F-89D2-F7A28957D4BA}"/>
              </a:ext>
            </a:extLst>
          </p:cNvPr>
          <p:cNvGraphicFramePr>
            <a:graphicFrameLocks noChangeAspect="1"/>
          </p:cNvGraphicFramePr>
          <p:nvPr/>
        </p:nvGraphicFramePr>
        <p:xfrm>
          <a:off x="158750" y="1341438"/>
          <a:ext cx="8729663" cy="2633662"/>
        </p:xfrm>
        <a:graphic>
          <a:graphicData uri="http://schemas.openxmlformats.org/presentationml/2006/ole">
            <mc:AlternateContent xmlns:mc="http://schemas.openxmlformats.org/markup-compatibility/2006">
              <mc:Choice xmlns:v="urn:schemas-microsoft-com:vml" Requires="v">
                <p:oleObj name="Dokumentum" r:id="rId2" imgW="6622439" imgH="2005272" progId="Word.Document.8">
                  <p:embed/>
                </p:oleObj>
              </mc:Choice>
              <mc:Fallback>
                <p:oleObj name="Dokumentum" r:id="rId2" imgW="6622439" imgH="2005272"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341438"/>
                        <a:ext cx="8729663"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4037" name="Text Box 5">
            <a:extLst>
              <a:ext uri="{FF2B5EF4-FFF2-40B4-BE49-F238E27FC236}">
                <a16:creationId xmlns:a16="http://schemas.microsoft.com/office/drawing/2014/main" id="{B4402071-CF3B-D6BD-5192-33C82EC923C0}"/>
              </a:ext>
            </a:extLst>
          </p:cNvPr>
          <p:cNvSpPr txBox="1">
            <a:spLocks noChangeArrowheads="1"/>
          </p:cNvSpPr>
          <p:nvPr/>
        </p:nvSpPr>
        <p:spPr bwMode="auto">
          <a:xfrm>
            <a:off x="195263" y="3854450"/>
            <a:ext cx="8388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1200"/>
              <a:t>* Igen, ha egy másik tranzakció nem tart fenn konfliktusos sor szintű zárat, különben várakozik.</a:t>
            </a:r>
          </a:p>
        </p:txBody>
      </p:sp>
      <p:sp>
        <p:nvSpPr>
          <p:cNvPr id="684038" name="Text Box 6">
            <a:extLst>
              <a:ext uri="{FF2B5EF4-FFF2-40B4-BE49-F238E27FC236}">
                <a16:creationId xmlns:a16="http://schemas.microsoft.com/office/drawing/2014/main" id="{6581F0BF-8B4C-092B-76B9-14AAA4C0BC5E}"/>
              </a:ext>
            </a:extLst>
          </p:cNvPr>
          <p:cNvSpPr txBox="1">
            <a:spLocks noChangeArrowheads="1"/>
          </p:cNvSpPr>
          <p:nvPr/>
        </p:nvSpPr>
        <p:spPr bwMode="auto">
          <a:xfrm>
            <a:off x="171450" y="4400550"/>
            <a:ext cx="8631238"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buFontTx/>
              <a:buAutoNum type="arabicPeriod"/>
            </a:pPr>
            <a:r>
              <a:rPr lang="hu-HU" altLang="hu-HU" sz="2000"/>
              <a:t>Az </a:t>
            </a:r>
            <a:r>
              <a:rPr lang="hu-HU" altLang="hu-HU" sz="2000">
                <a:solidFill>
                  <a:srgbClr val="FF0000"/>
                </a:solidFill>
              </a:rPr>
              <a:t>RS zár</a:t>
            </a:r>
            <a:r>
              <a:rPr lang="hu-HU" altLang="hu-HU" sz="2000"/>
              <a:t> azt jelzi, hogy a zárat fenntartó tranzakció sorokat zárolt a táblában, és később módosítani kívánja őket.</a:t>
            </a:r>
          </a:p>
          <a:p>
            <a:pPr>
              <a:spcBef>
                <a:spcPct val="50000"/>
              </a:spcBef>
              <a:buFontTx/>
              <a:buAutoNum type="arabicPeriod"/>
            </a:pPr>
            <a:r>
              <a:rPr lang="hu-HU" altLang="hu-HU" sz="2000"/>
              <a:t>Az </a:t>
            </a:r>
            <a:r>
              <a:rPr lang="hu-HU" altLang="hu-HU" sz="2000">
                <a:solidFill>
                  <a:srgbClr val="FF0000"/>
                </a:solidFill>
              </a:rPr>
              <a:t>RX zár</a:t>
            </a:r>
            <a:r>
              <a:rPr lang="hu-HU" altLang="hu-HU" sz="2000"/>
              <a:t> általában azt jelzi, hogy a zárat fenntartó tranzakció egy vagy több módosítást hajtott végre a táblában.</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5058" name="Rectangle 2">
            <a:extLst>
              <a:ext uri="{FF2B5EF4-FFF2-40B4-BE49-F238E27FC236}">
                <a16:creationId xmlns:a16="http://schemas.microsoft.com/office/drawing/2014/main" id="{B3657A88-E880-DABB-2D83-1ADBD16C8A4D}"/>
              </a:ext>
            </a:extLst>
          </p:cNvPr>
          <p:cNvSpPr>
            <a:spLocks noGrp="1" noChangeArrowheads="1"/>
          </p:cNvSpPr>
          <p:nvPr>
            <p:ph type="title"/>
          </p:nvPr>
        </p:nvSpPr>
        <p:spPr>
          <a:xfrm>
            <a:off x="611188" y="115888"/>
            <a:ext cx="7626350" cy="215900"/>
          </a:xfrm>
        </p:spPr>
        <p:txBody>
          <a:bodyPr/>
          <a:lstStyle/>
          <a:p>
            <a:r>
              <a:rPr lang="hu-HU" altLang="hu-HU" sz="2400" b="1"/>
              <a:t>Zármódok</a:t>
            </a:r>
          </a:p>
        </p:txBody>
      </p:sp>
      <p:sp>
        <p:nvSpPr>
          <p:cNvPr id="685059" name="Rectangle 3">
            <a:extLst>
              <a:ext uri="{FF2B5EF4-FFF2-40B4-BE49-F238E27FC236}">
                <a16:creationId xmlns:a16="http://schemas.microsoft.com/office/drawing/2014/main" id="{1CB0FA72-2E7D-6F39-F6A9-BC688988B4E7}"/>
              </a:ext>
            </a:extLst>
          </p:cNvPr>
          <p:cNvSpPr>
            <a:spLocks noGrp="1" noChangeArrowheads="1"/>
          </p:cNvSpPr>
          <p:nvPr>
            <p:ph type="body" idx="1"/>
          </p:nvPr>
        </p:nvSpPr>
        <p:spPr>
          <a:xfrm>
            <a:off x="198438" y="382588"/>
            <a:ext cx="8796337" cy="6299200"/>
          </a:xfrm>
        </p:spPr>
        <p:txBody>
          <a:bodyPr/>
          <a:lstStyle/>
          <a:p>
            <a:pPr algn="just">
              <a:lnSpc>
                <a:spcPct val="80000"/>
              </a:lnSpc>
            </a:pPr>
            <a:r>
              <a:rPr lang="hu-HU" altLang="hu-HU" sz="2000" b="1"/>
              <a:t>A következő táblázat összefoglalja, hogy az egyes utasítások milyen zármódot vonnak maguk után, és hogy milyen zármódokkal kompatibilisek:</a:t>
            </a:r>
            <a:endParaRPr lang="hu-HU" altLang="hu-HU" sz="2800" b="1"/>
          </a:p>
        </p:txBody>
      </p:sp>
      <p:graphicFrame>
        <p:nvGraphicFramePr>
          <p:cNvPr id="685060" name="Object 4">
            <a:extLst>
              <a:ext uri="{FF2B5EF4-FFF2-40B4-BE49-F238E27FC236}">
                <a16:creationId xmlns:a16="http://schemas.microsoft.com/office/drawing/2014/main" id="{CA6FA38A-23BE-84DD-EA62-4CFEFAF57B0F}"/>
              </a:ext>
            </a:extLst>
          </p:cNvPr>
          <p:cNvGraphicFramePr>
            <a:graphicFrameLocks noChangeAspect="1"/>
          </p:cNvGraphicFramePr>
          <p:nvPr/>
        </p:nvGraphicFramePr>
        <p:xfrm>
          <a:off x="158750" y="1341438"/>
          <a:ext cx="8729663" cy="2633662"/>
        </p:xfrm>
        <a:graphic>
          <a:graphicData uri="http://schemas.openxmlformats.org/presentationml/2006/ole">
            <mc:AlternateContent xmlns:mc="http://schemas.openxmlformats.org/markup-compatibility/2006">
              <mc:Choice xmlns:v="urn:schemas-microsoft-com:vml" Requires="v">
                <p:oleObj name="Dokumentum" r:id="rId2" imgW="6622439" imgH="2005272" progId="Word.Document.8">
                  <p:embed/>
                </p:oleObj>
              </mc:Choice>
              <mc:Fallback>
                <p:oleObj name="Dokumentum" r:id="rId2" imgW="6622439" imgH="2005272"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341438"/>
                        <a:ext cx="8729663"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5061" name="Text Box 5">
            <a:extLst>
              <a:ext uri="{FF2B5EF4-FFF2-40B4-BE49-F238E27FC236}">
                <a16:creationId xmlns:a16="http://schemas.microsoft.com/office/drawing/2014/main" id="{236AE101-285F-CE80-0287-407781DDFCDB}"/>
              </a:ext>
            </a:extLst>
          </p:cNvPr>
          <p:cNvSpPr txBox="1">
            <a:spLocks noChangeArrowheads="1"/>
          </p:cNvSpPr>
          <p:nvPr/>
        </p:nvSpPr>
        <p:spPr bwMode="auto">
          <a:xfrm>
            <a:off x="195263" y="3854450"/>
            <a:ext cx="8388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1200"/>
              <a:t>* Igen, ha egy másik tranzakció nem tart fenn konfliktusos sor szintű zárat, különben várakozik.</a:t>
            </a:r>
          </a:p>
        </p:txBody>
      </p:sp>
      <p:sp>
        <p:nvSpPr>
          <p:cNvPr id="685062" name="Text Box 6">
            <a:extLst>
              <a:ext uri="{FF2B5EF4-FFF2-40B4-BE49-F238E27FC236}">
                <a16:creationId xmlns:a16="http://schemas.microsoft.com/office/drawing/2014/main" id="{2EA95F17-E17D-2262-5A06-4A1E1D32AB17}"/>
              </a:ext>
            </a:extLst>
          </p:cNvPr>
          <p:cNvSpPr txBox="1">
            <a:spLocks noChangeArrowheads="1"/>
          </p:cNvSpPr>
          <p:nvPr/>
        </p:nvSpPr>
        <p:spPr bwMode="auto">
          <a:xfrm>
            <a:off x="171450" y="4400550"/>
            <a:ext cx="8631238"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hu-HU" altLang="hu-HU" sz="1800"/>
              <a:t>3.	Az </a:t>
            </a:r>
            <a:r>
              <a:rPr lang="hu-HU" altLang="hu-HU" sz="1800">
                <a:solidFill>
                  <a:srgbClr val="FF0000"/>
                </a:solidFill>
              </a:rPr>
              <a:t>S zárat</a:t>
            </a:r>
            <a:r>
              <a:rPr lang="hu-HU" altLang="hu-HU" sz="1800"/>
              <a:t> csak a </a:t>
            </a:r>
            <a:r>
              <a:rPr lang="hu-HU" altLang="hu-HU" sz="1800">
                <a:solidFill>
                  <a:srgbClr val="FF0000"/>
                </a:solidFill>
              </a:rPr>
              <a:t>LOCK TABLE utasítással</a:t>
            </a:r>
            <a:r>
              <a:rPr lang="hu-HU" altLang="hu-HU" sz="1800"/>
              <a:t> lehet kérni. </a:t>
            </a:r>
            <a:r>
              <a:rPr lang="hu-HU" altLang="hu-HU" sz="1800">
                <a:solidFill>
                  <a:schemeClr val="accent2"/>
                </a:solidFill>
              </a:rPr>
              <a:t>Más tranzakció nem módosíthatja a táblát</a:t>
            </a:r>
            <a:r>
              <a:rPr lang="hu-HU" altLang="hu-HU" sz="1800"/>
              <a:t>. Ha több tranzakció egyidejűleg </a:t>
            </a:r>
            <a:r>
              <a:rPr lang="hu-HU" altLang="hu-HU" sz="1800">
                <a:solidFill>
                  <a:srgbClr val="FF0000"/>
                </a:solidFill>
              </a:rPr>
              <a:t>S</a:t>
            </a:r>
            <a:r>
              <a:rPr lang="hu-HU" altLang="hu-HU" sz="1800"/>
              <a:t> zárat tart fenn ugyanazon a táblán, akkor egyikük sem módosíthatja a táblát (még akkor sem, ha az egyik a SELECT … FOR UPDATE utasítás hatására sor szintű zárakat tart fenn). Más szóval egy </a:t>
            </a:r>
            <a:r>
              <a:rPr lang="hu-HU" altLang="hu-HU" sz="1800">
                <a:solidFill>
                  <a:srgbClr val="FF0000"/>
                </a:solidFill>
              </a:rPr>
              <a:t>S</a:t>
            </a:r>
            <a:r>
              <a:rPr lang="hu-HU" altLang="hu-HU" sz="1800"/>
              <a:t> zárat fenntartó tranzakció csak akkor módosíthatja a táblát, ha nincs másik olyan tranzakció, amely szintén </a:t>
            </a:r>
            <a:r>
              <a:rPr lang="hu-HU" altLang="hu-HU" sz="1800">
                <a:solidFill>
                  <a:srgbClr val="FF0000"/>
                </a:solidFill>
              </a:rPr>
              <a:t>S</a:t>
            </a:r>
            <a:r>
              <a:rPr lang="hu-HU" altLang="hu-HU" sz="1800"/>
              <a:t> zárral rendelkezik ugyanezen a táblán.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8450" name="Rectangle 2">
            <a:extLst>
              <a:ext uri="{FF2B5EF4-FFF2-40B4-BE49-F238E27FC236}">
                <a16:creationId xmlns:a16="http://schemas.microsoft.com/office/drawing/2014/main" id="{0087F73C-50ED-7D36-1288-4DF168472592}"/>
              </a:ext>
            </a:extLst>
          </p:cNvPr>
          <p:cNvSpPr>
            <a:spLocks noGrp="1" noChangeArrowheads="1"/>
          </p:cNvSpPr>
          <p:nvPr>
            <p:ph type="title"/>
          </p:nvPr>
        </p:nvSpPr>
        <p:spPr>
          <a:xfrm>
            <a:off x="355600" y="169863"/>
            <a:ext cx="8407400" cy="569912"/>
          </a:xfrm>
        </p:spPr>
        <p:txBody>
          <a:bodyPr/>
          <a:lstStyle/>
          <a:p>
            <a:r>
              <a:rPr lang="hu-HU" altLang="hu-HU" sz="2000" b="1" i="1">
                <a:solidFill>
                  <a:schemeClr val="accent2"/>
                </a:solidFill>
              </a:rPr>
              <a:t>Megelőzési gráfok és teszt a konfliktus-sorbarendezhetőségre</a:t>
            </a:r>
          </a:p>
        </p:txBody>
      </p:sp>
      <p:sp>
        <p:nvSpPr>
          <p:cNvPr id="488451" name="Rectangle 3">
            <a:extLst>
              <a:ext uri="{FF2B5EF4-FFF2-40B4-BE49-F238E27FC236}">
                <a16:creationId xmlns:a16="http://schemas.microsoft.com/office/drawing/2014/main" id="{6F38F6C4-3CA5-4929-6AA0-5BB6B3122B85}"/>
              </a:ext>
            </a:extLst>
          </p:cNvPr>
          <p:cNvSpPr>
            <a:spLocks noGrp="1" noChangeArrowheads="1"/>
          </p:cNvSpPr>
          <p:nvPr>
            <p:ph type="body" idx="1"/>
          </p:nvPr>
        </p:nvSpPr>
        <p:spPr>
          <a:xfrm>
            <a:off x="0" y="896938"/>
            <a:ext cx="8934450" cy="5699125"/>
          </a:xfrm>
        </p:spPr>
        <p:txBody>
          <a:bodyPr/>
          <a:lstStyle/>
          <a:p>
            <a:pPr algn="just">
              <a:lnSpc>
                <a:spcPct val="80000"/>
              </a:lnSpc>
            </a:pPr>
            <a:r>
              <a:rPr lang="hu-HU" altLang="hu-HU" sz="1800" b="1">
                <a:solidFill>
                  <a:srgbClr val="000000"/>
                </a:solidFill>
                <a:cs typeface="Times New Roman" panose="02020603050405020304" pitchFamily="18" charset="0"/>
              </a:rPr>
              <a:t>Adott a </a:t>
            </a:r>
            <a:r>
              <a:rPr lang="hu-HU" altLang="hu-HU" sz="18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18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1800" b="1">
                <a:solidFill>
                  <a:srgbClr val="000000"/>
                </a:solidFill>
                <a:cs typeface="Times New Roman" panose="02020603050405020304" pitchFamily="18" charset="0"/>
              </a:rPr>
              <a:t> és </a:t>
            </a:r>
            <a:r>
              <a:rPr lang="hu-HU" altLang="hu-HU" sz="1800" b="1">
                <a:solidFill>
                  <a:srgbClr val="000000"/>
                </a:solidFill>
                <a:latin typeface="Courier New" panose="02070309020205020404" pitchFamily="49" charset="0"/>
                <a:cs typeface="Times New Roman" panose="02020603050405020304" pitchFamily="18" charset="0"/>
              </a:rPr>
              <a:t>T</a:t>
            </a:r>
            <a:r>
              <a:rPr lang="hu-HU" altLang="hu-HU" sz="1800" b="1" baseline="-30000">
                <a:solidFill>
                  <a:srgbClr val="000000"/>
                </a:solidFill>
                <a:latin typeface="Courier New" panose="02070309020205020404" pitchFamily="49" charset="0"/>
                <a:cs typeface="Times New Roman" panose="02020603050405020304" pitchFamily="18" charset="0"/>
              </a:rPr>
              <a:t>2</a:t>
            </a:r>
            <a:r>
              <a:rPr lang="hu-HU" altLang="hu-HU" sz="1800" b="1">
                <a:solidFill>
                  <a:srgbClr val="000000"/>
                </a:solidFill>
                <a:cs typeface="Times New Roman" panose="02020603050405020304" pitchFamily="18" charset="0"/>
              </a:rPr>
              <a:t>, esetleg további tranzakcióknak egy </a:t>
            </a:r>
            <a:r>
              <a:rPr lang="hu-HU" altLang="hu-HU" sz="1800" b="1">
                <a:solidFill>
                  <a:srgbClr val="000000"/>
                </a:solidFill>
                <a:latin typeface="Courier New" panose="02070309020205020404" pitchFamily="49" charset="0"/>
                <a:cs typeface="Times New Roman" panose="02020603050405020304" pitchFamily="18" charset="0"/>
              </a:rPr>
              <a:t>S</a:t>
            </a:r>
            <a:r>
              <a:rPr lang="hu-HU" altLang="hu-HU" sz="1800" b="1">
                <a:solidFill>
                  <a:srgbClr val="000000"/>
                </a:solidFill>
                <a:cs typeface="Times New Roman" panose="02020603050405020304" pitchFamily="18" charset="0"/>
              </a:rPr>
              <a:t> ütemezése. Azt mondjuk, hogy </a:t>
            </a:r>
            <a:r>
              <a:rPr lang="hu-HU" altLang="hu-HU" sz="1800" b="1">
                <a:solidFill>
                  <a:srgbClr val="FF0000"/>
                </a:solidFill>
                <a:latin typeface="Courier New" panose="02070309020205020404" pitchFamily="49" charset="0"/>
                <a:cs typeface="Times New Roman" panose="02020603050405020304" pitchFamily="18" charset="0"/>
              </a:rPr>
              <a:t>T</a:t>
            </a:r>
            <a:r>
              <a:rPr lang="hu-HU" altLang="hu-HU" sz="1800" b="1" baseline="-30000">
                <a:solidFill>
                  <a:srgbClr val="FF0000"/>
                </a:solidFill>
                <a:latin typeface="Courier New" panose="02070309020205020404" pitchFamily="49" charset="0"/>
                <a:cs typeface="Times New Roman" panose="02020603050405020304" pitchFamily="18" charset="0"/>
              </a:rPr>
              <a:t>1</a:t>
            </a:r>
            <a:r>
              <a:rPr lang="hu-HU" altLang="hu-HU" sz="1800" b="1">
                <a:solidFill>
                  <a:srgbClr val="FF0000"/>
                </a:solidFill>
                <a:cs typeface="Times New Roman" panose="02020603050405020304" pitchFamily="18" charset="0"/>
              </a:rPr>
              <a:t> </a:t>
            </a:r>
            <a:r>
              <a:rPr lang="hu-HU" altLang="hu-HU" sz="1800" b="1" i="1">
                <a:solidFill>
                  <a:srgbClr val="FF0000"/>
                </a:solidFill>
                <a:cs typeface="Times New Roman" panose="02020603050405020304" pitchFamily="18" charset="0"/>
              </a:rPr>
              <a:t>megel</a:t>
            </a:r>
            <a:r>
              <a:rPr lang="hu-HU" altLang="hu-HU" sz="1800" b="1" i="1">
                <a:solidFill>
                  <a:srgbClr val="FF0000"/>
                </a:solidFill>
              </a:rPr>
              <a:t>ő</a:t>
            </a:r>
            <a:r>
              <a:rPr lang="hu-HU" altLang="hu-HU" sz="1800" b="1" i="1">
                <a:solidFill>
                  <a:srgbClr val="FF0000"/>
                </a:solidFill>
                <a:cs typeface="Times New Roman" panose="02020603050405020304" pitchFamily="18" charset="0"/>
              </a:rPr>
              <a:t>zi</a:t>
            </a:r>
            <a:r>
              <a:rPr lang="hu-HU" altLang="hu-HU" sz="1800" b="1">
                <a:solidFill>
                  <a:srgbClr val="FF0000"/>
                </a:solidFill>
                <a:cs typeface="Times New Roman" panose="02020603050405020304" pitchFamily="18" charset="0"/>
              </a:rPr>
              <a:t> </a:t>
            </a:r>
            <a:r>
              <a:rPr lang="hu-HU" altLang="hu-HU" sz="1800" b="1">
                <a:solidFill>
                  <a:srgbClr val="FF0000"/>
                </a:solidFill>
                <a:latin typeface="Courier New" panose="02070309020205020404" pitchFamily="49" charset="0"/>
                <a:cs typeface="Times New Roman" panose="02020603050405020304" pitchFamily="18" charset="0"/>
              </a:rPr>
              <a:t>T</a:t>
            </a:r>
            <a:r>
              <a:rPr lang="hu-HU" altLang="hu-HU" sz="1800" b="1" baseline="-30000">
                <a:solidFill>
                  <a:srgbClr val="FF0000"/>
                </a:solidFill>
                <a:latin typeface="Courier New" panose="02070309020205020404" pitchFamily="49" charset="0"/>
                <a:cs typeface="Times New Roman" panose="02020603050405020304" pitchFamily="18" charset="0"/>
              </a:rPr>
              <a:t>2</a:t>
            </a:r>
            <a:r>
              <a:rPr lang="hu-HU" altLang="hu-HU" sz="1800" b="1">
                <a:solidFill>
                  <a:srgbClr val="000000"/>
                </a:solidFill>
                <a:cs typeface="Times New Roman" panose="02020603050405020304" pitchFamily="18" charset="0"/>
              </a:rPr>
              <a:t>‑t, ha van a </a:t>
            </a:r>
            <a:r>
              <a:rPr lang="hu-HU" altLang="hu-HU" sz="1800" b="1">
                <a:solidFill>
                  <a:srgbClr val="000000"/>
                </a:solidFill>
                <a:latin typeface="Courier New" panose="02070309020205020404" pitchFamily="49" charset="0"/>
                <a:cs typeface="Times New Roman" panose="02020603050405020304" pitchFamily="18" charset="0"/>
              </a:rPr>
              <a:t>T</a:t>
            </a:r>
            <a:r>
              <a:rPr lang="hu-HU" altLang="hu-HU" sz="1800" b="1" baseline="-30000">
                <a:solidFill>
                  <a:srgbClr val="000000"/>
                </a:solidFill>
                <a:latin typeface="Courier New" panose="02070309020205020404" pitchFamily="49" charset="0"/>
                <a:cs typeface="Times New Roman" panose="02020603050405020304" pitchFamily="18" charset="0"/>
              </a:rPr>
              <a:t>1</a:t>
            </a:r>
            <a:r>
              <a:rPr lang="hu-HU" altLang="hu-HU" sz="1800" b="1">
                <a:solidFill>
                  <a:srgbClr val="000000"/>
                </a:solidFill>
                <a:cs typeface="Times New Roman" panose="02020603050405020304" pitchFamily="18" charset="0"/>
              </a:rPr>
              <a:t>-ben olyan </a:t>
            </a:r>
            <a:r>
              <a:rPr lang="hu-HU" altLang="hu-HU" sz="1800" b="1">
                <a:solidFill>
                  <a:srgbClr val="000000"/>
                </a:solidFill>
                <a:latin typeface="Courier New" panose="02070309020205020404" pitchFamily="49" charset="0"/>
                <a:cs typeface="Times New Roman" panose="02020603050405020304" pitchFamily="18" charset="0"/>
              </a:rPr>
              <a:t>A</a:t>
            </a:r>
            <a:r>
              <a:rPr lang="hu-HU" altLang="hu-HU" sz="1800" b="1" baseline="-30000">
                <a:solidFill>
                  <a:srgbClr val="000000"/>
                </a:solidFill>
                <a:latin typeface="Courier New" panose="02070309020205020404" pitchFamily="49" charset="0"/>
                <a:cs typeface="Times New Roman" panose="02020603050405020304" pitchFamily="18" charset="0"/>
              </a:rPr>
              <a:t>1</a:t>
            </a:r>
            <a:r>
              <a:rPr lang="hu-HU" altLang="hu-HU" sz="1800" b="1">
                <a:solidFill>
                  <a:srgbClr val="000000"/>
                </a:solidFill>
                <a:cs typeface="Times New Roman" panose="02020603050405020304" pitchFamily="18" charset="0"/>
              </a:rPr>
              <a:t> m</a:t>
            </a:r>
            <a:r>
              <a:rPr lang="hu-HU" altLang="hu-HU" sz="1800" b="1">
                <a:solidFill>
                  <a:srgbClr val="000000"/>
                </a:solidFill>
              </a:rPr>
              <a:t>ű</a:t>
            </a:r>
            <a:r>
              <a:rPr lang="hu-HU" altLang="hu-HU" sz="1800" b="1">
                <a:solidFill>
                  <a:srgbClr val="000000"/>
                </a:solidFill>
                <a:cs typeface="Times New Roman" panose="02020603050405020304" pitchFamily="18" charset="0"/>
              </a:rPr>
              <a:t>velet és a </a:t>
            </a:r>
            <a:r>
              <a:rPr lang="hu-HU" altLang="hu-HU" sz="1800" b="1">
                <a:solidFill>
                  <a:srgbClr val="000000"/>
                </a:solidFill>
                <a:latin typeface="Courier New" panose="02070309020205020404" pitchFamily="49" charset="0"/>
                <a:cs typeface="Times New Roman" panose="02020603050405020304" pitchFamily="18" charset="0"/>
              </a:rPr>
              <a:t>T</a:t>
            </a:r>
            <a:r>
              <a:rPr lang="hu-HU" altLang="hu-HU" sz="1800" b="1" baseline="-30000">
                <a:solidFill>
                  <a:srgbClr val="000000"/>
                </a:solidFill>
                <a:latin typeface="Courier New" panose="02070309020205020404" pitchFamily="49" charset="0"/>
                <a:cs typeface="Times New Roman" panose="02020603050405020304" pitchFamily="18" charset="0"/>
              </a:rPr>
              <a:t>2</a:t>
            </a:r>
            <a:r>
              <a:rPr lang="hu-HU" altLang="hu-HU" sz="1800" b="1">
                <a:solidFill>
                  <a:srgbClr val="000000"/>
                </a:solidFill>
                <a:cs typeface="Times New Roman" panose="02020603050405020304" pitchFamily="18" charset="0"/>
              </a:rPr>
              <a:t>-ben olyan </a:t>
            </a:r>
            <a:r>
              <a:rPr lang="hu-HU" altLang="hu-HU" sz="1800" b="1">
                <a:solidFill>
                  <a:srgbClr val="000000"/>
                </a:solidFill>
                <a:latin typeface="Courier New" panose="02070309020205020404" pitchFamily="49" charset="0"/>
                <a:cs typeface="Times New Roman" panose="02020603050405020304" pitchFamily="18" charset="0"/>
              </a:rPr>
              <a:t>A</a:t>
            </a:r>
            <a:r>
              <a:rPr lang="hu-HU" altLang="hu-HU" sz="1800" b="1" baseline="-30000">
                <a:solidFill>
                  <a:srgbClr val="000000"/>
                </a:solidFill>
                <a:latin typeface="Courier New" panose="02070309020205020404" pitchFamily="49" charset="0"/>
                <a:cs typeface="Times New Roman" panose="02020603050405020304" pitchFamily="18" charset="0"/>
              </a:rPr>
              <a:t>2</a:t>
            </a:r>
            <a:r>
              <a:rPr lang="hu-HU" altLang="hu-HU" sz="1800" b="1">
                <a:solidFill>
                  <a:srgbClr val="000000"/>
                </a:solidFill>
                <a:cs typeface="Times New Roman" panose="02020603050405020304" pitchFamily="18" charset="0"/>
              </a:rPr>
              <a:t> m</a:t>
            </a:r>
            <a:r>
              <a:rPr lang="hu-HU" altLang="hu-HU" sz="1800" b="1">
                <a:solidFill>
                  <a:srgbClr val="000000"/>
                </a:solidFill>
              </a:rPr>
              <a:t>ű</a:t>
            </a:r>
            <a:r>
              <a:rPr lang="hu-HU" altLang="hu-HU" sz="1800" b="1">
                <a:solidFill>
                  <a:srgbClr val="000000"/>
                </a:solidFill>
                <a:cs typeface="Times New Roman" panose="02020603050405020304" pitchFamily="18" charset="0"/>
              </a:rPr>
              <a:t>velet, hogy</a:t>
            </a:r>
            <a:endParaRPr lang="hu-HU" altLang="hu-HU" sz="1800" b="1">
              <a:solidFill>
                <a:srgbClr val="000000"/>
              </a:solidFill>
            </a:endParaRPr>
          </a:p>
          <a:p>
            <a:pPr algn="just">
              <a:lnSpc>
                <a:spcPct val="80000"/>
              </a:lnSpc>
            </a:pPr>
            <a:endParaRPr lang="hu-HU" altLang="hu-HU" sz="1800" b="1">
              <a:solidFill>
                <a:srgbClr val="000000"/>
              </a:solidFill>
              <a:latin typeface="Courier New" panose="02070309020205020404" pitchFamily="49" charset="0"/>
              <a:cs typeface="Courier New" panose="02070309020205020404" pitchFamily="49" charset="0"/>
            </a:endParaRPr>
          </a:p>
          <a:p>
            <a:pPr algn="just">
              <a:lnSpc>
                <a:spcPct val="80000"/>
              </a:lnSpc>
              <a:buFontTx/>
              <a:buAutoNum type="arabicPeriod"/>
            </a:pPr>
            <a:r>
              <a:rPr lang="hu-HU" altLang="hu-HU" sz="1800" b="1">
                <a:solidFill>
                  <a:schemeClr val="accent2"/>
                </a:solidFill>
                <a:latin typeface="Courier New" panose="02070309020205020404" pitchFamily="49" charset="0"/>
                <a:cs typeface="Times New Roman" panose="02020603050405020304" pitchFamily="18" charset="0"/>
              </a:rPr>
              <a:t>A</a:t>
            </a:r>
            <a:r>
              <a:rPr lang="hu-HU" altLang="hu-HU" sz="1800" b="1" baseline="-30000">
                <a:solidFill>
                  <a:schemeClr val="accent2"/>
                </a:solidFill>
                <a:latin typeface="Courier New" panose="02070309020205020404" pitchFamily="49" charset="0"/>
                <a:cs typeface="Times New Roman" panose="02020603050405020304" pitchFamily="18" charset="0"/>
              </a:rPr>
              <a:t>1</a:t>
            </a:r>
            <a:r>
              <a:rPr lang="hu-HU" altLang="hu-HU" sz="1800" b="1">
                <a:solidFill>
                  <a:schemeClr val="accent2"/>
                </a:solidFill>
                <a:cs typeface="Times New Roman" panose="02020603050405020304" pitchFamily="18" charset="0"/>
              </a:rPr>
              <a:t> megel</a:t>
            </a:r>
            <a:r>
              <a:rPr lang="hu-HU" altLang="hu-HU" sz="1800" b="1">
                <a:solidFill>
                  <a:schemeClr val="accent2"/>
                </a:solidFill>
              </a:rPr>
              <a:t>ő</a:t>
            </a:r>
            <a:r>
              <a:rPr lang="hu-HU" altLang="hu-HU" sz="1800" b="1">
                <a:solidFill>
                  <a:schemeClr val="accent2"/>
                </a:solidFill>
                <a:cs typeface="Times New Roman" panose="02020603050405020304" pitchFamily="18" charset="0"/>
              </a:rPr>
              <a:t>zi </a:t>
            </a:r>
            <a:r>
              <a:rPr lang="hu-HU" altLang="hu-HU" sz="1800" b="1">
                <a:solidFill>
                  <a:schemeClr val="accent2"/>
                </a:solidFill>
                <a:latin typeface="Courier New" panose="02070309020205020404" pitchFamily="49" charset="0"/>
                <a:cs typeface="Times New Roman" panose="02020603050405020304" pitchFamily="18" charset="0"/>
              </a:rPr>
              <a:t>A</a:t>
            </a:r>
            <a:r>
              <a:rPr lang="hu-HU" altLang="hu-HU" sz="1800" b="1" baseline="-30000">
                <a:solidFill>
                  <a:schemeClr val="accent2"/>
                </a:solidFill>
                <a:latin typeface="Courier New" panose="02070309020205020404" pitchFamily="49" charset="0"/>
                <a:cs typeface="Times New Roman" panose="02020603050405020304" pitchFamily="18" charset="0"/>
              </a:rPr>
              <a:t>2</a:t>
            </a:r>
            <a:r>
              <a:rPr lang="hu-HU" altLang="hu-HU" sz="1800" b="1">
                <a:solidFill>
                  <a:schemeClr val="accent2"/>
                </a:solidFill>
                <a:cs typeface="Times New Roman" panose="02020603050405020304" pitchFamily="18" charset="0"/>
              </a:rPr>
              <a:t>-t </a:t>
            </a:r>
            <a:r>
              <a:rPr lang="hu-HU" altLang="hu-HU" sz="1800" b="1">
                <a:solidFill>
                  <a:schemeClr val="accent2"/>
                </a:solidFill>
                <a:latin typeface="Courier New" panose="02070309020205020404" pitchFamily="49" charset="0"/>
                <a:cs typeface="Times New Roman" panose="02020603050405020304" pitchFamily="18" charset="0"/>
              </a:rPr>
              <a:t>S</a:t>
            </a:r>
            <a:r>
              <a:rPr lang="hu-HU" altLang="hu-HU" sz="1800" b="1">
                <a:solidFill>
                  <a:schemeClr val="accent2"/>
                </a:solidFill>
                <a:cs typeface="Times New Roman" panose="02020603050405020304" pitchFamily="18" charset="0"/>
              </a:rPr>
              <a:t>-ben,</a:t>
            </a:r>
            <a:endParaRPr lang="hu-HU" altLang="hu-HU" sz="1800" b="1">
              <a:solidFill>
                <a:schemeClr val="accent2"/>
              </a:solidFill>
              <a:latin typeface="Courier New" panose="02070309020205020404" pitchFamily="49" charset="0"/>
              <a:cs typeface="Times New Roman" panose="02020603050405020304" pitchFamily="18" charset="0"/>
            </a:endParaRPr>
          </a:p>
          <a:p>
            <a:pPr algn="just">
              <a:lnSpc>
                <a:spcPct val="80000"/>
              </a:lnSpc>
              <a:buFontTx/>
              <a:buAutoNum type="arabicPeriod"/>
            </a:pPr>
            <a:r>
              <a:rPr lang="hu-HU" altLang="hu-HU" sz="1800" b="1">
                <a:solidFill>
                  <a:schemeClr val="accent2"/>
                </a:solidFill>
                <a:latin typeface="Courier New" panose="02070309020205020404" pitchFamily="49" charset="0"/>
                <a:cs typeface="Times New Roman" panose="02020603050405020304" pitchFamily="18" charset="0"/>
              </a:rPr>
              <a:t>A</a:t>
            </a:r>
            <a:r>
              <a:rPr lang="hu-HU" altLang="hu-HU" sz="1800" b="1" baseline="-30000">
                <a:solidFill>
                  <a:schemeClr val="accent2"/>
                </a:solidFill>
                <a:latin typeface="Courier New" panose="02070309020205020404" pitchFamily="49" charset="0"/>
                <a:cs typeface="Times New Roman" panose="02020603050405020304" pitchFamily="18" charset="0"/>
              </a:rPr>
              <a:t>1</a:t>
            </a:r>
            <a:r>
              <a:rPr lang="hu-HU" altLang="hu-HU" sz="1800" b="1">
                <a:solidFill>
                  <a:schemeClr val="accent2"/>
                </a:solidFill>
                <a:cs typeface="Times New Roman" panose="02020603050405020304" pitchFamily="18" charset="0"/>
              </a:rPr>
              <a:t> és </a:t>
            </a:r>
            <a:r>
              <a:rPr lang="hu-HU" altLang="hu-HU" sz="1800" b="1">
                <a:solidFill>
                  <a:schemeClr val="accent2"/>
                </a:solidFill>
                <a:latin typeface="Courier New" panose="02070309020205020404" pitchFamily="49" charset="0"/>
                <a:cs typeface="Times New Roman" panose="02020603050405020304" pitchFamily="18" charset="0"/>
              </a:rPr>
              <a:t>A</a:t>
            </a:r>
            <a:r>
              <a:rPr lang="hu-HU" altLang="hu-HU" sz="1800" b="1" baseline="-30000">
                <a:solidFill>
                  <a:schemeClr val="accent2"/>
                </a:solidFill>
                <a:latin typeface="Courier New" panose="02070309020205020404" pitchFamily="49" charset="0"/>
                <a:cs typeface="Times New Roman" panose="02020603050405020304" pitchFamily="18" charset="0"/>
              </a:rPr>
              <a:t>2</a:t>
            </a:r>
            <a:r>
              <a:rPr lang="hu-HU" altLang="hu-HU" sz="1800" b="1">
                <a:solidFill>
                  <a:schemeClr val="accent2"/>
                </a:solidFill>
                <a:cs typeface="Times New Roman" panose="02020603050405020304" pitchFamily="18" charset="0"/>
              </a:rPr>
              <a:t> ugyanarra az adatbáziselemre vonatkoznak, és</a:t>
            </a:r>
            <a:endParaRPr lang="hu-HU" altLang="hu-HU" sz="1800" b="1">
              <a:solidFill>
                <a:schemeClr val="accent2"/>
              </a:solidFill>
              <a:latin typeface="Courier New" panose="02070309020205020404" pitchFamily="49" charset="0"/>
              <a:cs typeface="Times New Roman" panose="02020603050405020304" pitchFamily="18" charset="0"/>
            </a:endParaRPr>
          </a:p>
          <a:p>
            <a:pPr algn="just">
              <a:lnSpc>
                <a:spcPct val="80000"/>
              </a:lnSpc>
              <a:buFontTx/>
              <a:buAutoNum type="arabicPeriod"/>
            </a:pPr>
            <a:r>
              <a:rPr lang="hu-HU" altLang="hu-HU" sz="1800" b="1">
                <a:solidFill>
                  <a:schemeClr val="accent2"/>
                </a:solidFill>
                <a:latin typeface="Courier New" panose="02070309020205020404" pitchFamily="49" charset="0"/>
                <a:cs typeface="Times New Roman" panose="02020603050405020304" pitchFamily="18" charset="0"/>
              </a:rPr>
              <a:t>A</a:t>
            </a:r>
            <a:r>
              <a:rPr lang="hu-HU" altLang="hu-HU" sz="1800" b="1" baseline="-30000">
                <a:solidFill>
                  <a:schemeClr val="accent2"/>
                </a:solidFill>
                <a:latin typeface="Courier New" panose="02070309020205020404" pitchFamily="49" charset="0"/>
                <a:cs typeface="Times New Roman" panose="02020603050405020304" pitchFamily="18" charset="0"/>
              </a:rPr>
              <a:t>1</a:t>
            </a:r>
            <a:r>
              <a:rPr lang="hu-HU" altLang="hu-HU" sz="1800" b="1">
                <a:solidFill>
                  <a:schemeClr val="accent2"/>
                </a:solidFill>
                <a:cs typeface="Times New Roman" panose="02020603050405020304" pitchFamily="18" charset="0"/>
              </a:rPr>
              <a:t> és </a:t>
            </a:r>
            <a:r>
              <a:rPr lang="hu-HU" altLang="hu-HU" sz="1800" b="1">
                <a:solidFill>
                  <a:schemeClr val="accent2"/>
                </a:solidFill>
                <a:latin typeface="Courier New" panose="02070309020205020404" pitchFamily="49" charset="0"/>
                <a:cs typeface="Times New Roman" panose="02020603050405020304" pitchFamily="18" charset="0"/>
              </a:rPr>
              <a:t>A</a:t>
            </a:r>
            <a:r>
              <a:rPr lang="hu-HU" altLang="hu-HU" sz="1800" b="1" baseline="-30000">
                <a:solidFill>
                  <a:schemeClr val="accent2"/>
                </a:solidFill>
                <a:latin typeface="Courier New" panose="02070309020205020404" pitchFamily="49" charset="0"/>
                <a:cs typeface="Times New Roman" panose="02020603050405020304" pitchFamily="18" charset="0"/>
              </a:rPr>
              <a:t>2</a:t>
            </a:r>
            <a:r>
              <a:rPr lang="hu-HU" altLang="hu-HU" sz="1800" b="1">
                <a:solidFill>
                  <a:schemeClr val="accent2"/>
                </a:solidFill>
                <a:cs typeface="Times New Roman" panose="02020603050405020304" pitchFamily="18" charset="0"/>
              </a:rPr>
              <a:t> közül legalább az egyik írás m</a:t>
            </a:r>
            <a:r>
              <a:rPr lang="hu-HU" altLang="hu-HU" sz="1800" b="1">
                <a:solidFill>
                  <a:schemeClr val="accent2"/>
                </a:solidFill>
              </a:rPr>
              <a:t>ű</a:t>
            </a:r>
            <a:r>
              <a:rPr lang="hu-HU" altLang="hu-HU" sz="1800" b="1">
                <a:solidFill>
                  <a:schemeClr val="accent2"/>
                </a:solidFill>
                <a:cs typeface="Times New Roman" panose="02020603050405020304" pitchFamily="18" charset="0"/>
              </a:rPr>
              <a:t>velet.</a:t>
            </a:r>
            <a:endParaRPr lang="hu-HU" altLang="hu-HU" sz="1800" b="1">
              <a:solidFill>
                <a:schemeClr val="accent2"/>
              </a:solidFill>
            </a:endParaRPr>
          </a:p>
          <a:p>
            <a:pPr algn="just">
              <a:lnSpc>
                <a:spcPct val="80000"/>
              </a:lnSpc>
              <a:buFontTx/>
              <a:buNone/>
            </a:pPr>
            <a:endParaRPr lang="hu-HU" altLang="hu-HU" sz="1800" b="1">
              <a:solidFill>
                <a:schemeClr val="accent2"/>
              </a:solidFill>
            </a:endParaRPr>
          </a:p>
          <a:p>
            <a:pPr algn="just">
              <a:lnSpc>
                <a:spcPct val="80000"/>
              </a:lnSpc>
            </a:pPr>
            <a:r>
              <a:rPr lang="hu-HU" altLang="hu-HU" sz="1800" b="1">
                <a:solidFill>
                  <a:srgbClr val="000000"/>
                </a:solidFill>
                <a:cs typeface="Times New Roman" panose="02020603050405020304" pitchFamily="18" charset="0"/>
              </a:rPr>
              <a:t>Másképpen fogalmazva: </a:t>
            </a:r>
            <a:r>
              <a:rPr lang="hu-HU" altLang="hu-HU" sz="1800" b="1">
                <a:solidFill>
                  <a:srgbClr val="000000"/>
                </a:solidFill>
                <a:latin typeface="Courier New" panose="02070309020205020404" pitchFamily="49" charset="0"/>
                <a:cs typeface="Times New Roman" panose="02020603050405020304" pitchFamily="18" charset="0"/>
              </a:rPr>
              <a:t>A</a:t>
            </a:r>
            <a:r>
              <a:rPr lang="hu-HU" altLang="hu-HU" sz="1800" b="1" baseline="-30000">
                <a:solidFill>
                  <a:srgbClr val="000000"/>
                </a:solidFill>
                <a:latin typeface="Courier New" panose="02070309020205020404" pitchFamily="49" charset="0"/>
                <a:cs typeface="Times New Roman" panose="02020603050405020304" pitchFamily="18" charset="0"/>
              </a:rPr>
              <a:t>1</a:t>
            </a:r>
            <a:r>
              <a:rPr lang="hu-HU" altLang="hu-HU" sz="1800" b="1">
                <a:solidFill>
                  <a:srgbClr val="000000"/>
                </a:solidFill>
                <a:cs typeface="Times New Roman" panose="02020603050405020304" pitchFamily="18" charset="0"/>
              </a:rPr>
              <a:t> és </a:t>
            </a:r>
            <a:r>
              <a:rPr lang="hu-HU" altLang="hu-HU" sz="1800" b="1">
                <a:solidFill>
                  <a:srgbClr val="000000"/>
                </a:solidFill>
                <a:latin typeface="Courier New" panose="02070309020205020404" pitchFamily="49" charset="0"/>
                <a:cs typeface="Times New Roman" panose="02020603050405020304" pitchFamily="18" charset="0"/>
              </a:rPr>
              <a:t>A</a:t>
            </a:r>
            <a:r>
              <a:rPr lang="hu-HU" altLang="hu-HU" sz="1800" b="1" baseline="-30000">
                <a:solidFill>
                  <a:srgbClr val="000000"/>
                </a:solidFill>
                <a:latin typeface="Courier New" panose="02070309020205020404" pitchFamily="49" charset="0"/>
                <a:cs typeface="Times New Roman" panose="02020603050405020304" pitchFamily="18" charset="0"/>
              </a:rPr>
              <a:t>2</a:t>
            </a:r>
            <a:r>
              <a:rPr lang="hu-HU" altLang="hu-HU" sz="1800" b="1">
                <a:solidFill>
                  <a:srgbClr val="000000"/>
                </a:solidFill>
                <a:cs typeface="Times New Roman" panose="02020603050405020304" pitchFamily="18" charset="0"/>
              </a:rPr>
              <a:t> konfliktuspárt alkotna, ha szomszédos m</a:t>
            </a:r>
            <a:r>
              <a:rPr lang="hu-HU" altLang="hu-HU" sz="1800" b="1">
                <a:solidFill>
                  <a:srgbClr val="000000"/>
                </a:solidFill>
              </a:rPr>
              <a:t>ű</a:t>
            </a:r>
            <a:r>
              <a:rPr lang="hu-HU" altLang="hu-HU" sz="1800" b="1">
                <a:solidFill>
                  <a:srgbClr val="000000"/>
                </a:solidFill>
                <a:cs typeface="Times New Roman" panose="02020603050405020304" pitchFamily="18" charset="0"/>
              </a:rPr>
              <a:t>veletek lennének. Jelölése: </a:t>
            </a:r>
            <a:r>
              <a:rPr lang="hu-HU" altLang="hu-HU" sz="1800" b="1">
                <a:solidFill>
                  <a:srgbClr val="FF0000"/>
                </a:solidFill>
                <a:latin typeface="Courier New" panose="02070309020205020404" pitchFamily="49" charset="0"/>
                <a:cs typeface="Times New Roman" panose="02020603050405020304" pitchFamily="18" charset="0"/>
              </a:rPr>
              <a:t>T</a:t>
            </a:r>
            <a:r>
              <a:rPr lang="hu-HU" altLang="hu-HU" sz="1800" b="1" baseline="-30000">
                <a:solidFill>
                  <a:srgbClr val="FF0000"/>
                </a:solidFill>
                <a:latin typeface="Courier New" panose="02070309020205020404" pitchFamily="49" charset="0"/>
                <a:cs typeface="Times New Roman" panose="02020603050405020304" pitchFamily="18" charset="0"/>
              </a:rPr>
              <a:t>1</a:t>
            </a:r>
            <a:r>
              <a:rPr lang="hu-HU" altLang="hu-HU" sz="1800" b="1">
                <a:solidFill>
                  <a:srgbClr val="FF0000"/>
                </a:solidFill>
                <a:cs typeface="Times New Roman" panose="02020603050405020304" pitchFamily="18" charset="0"/>
              </a:rPr>
              <a:t> </a:t>
            </a:r>
            <a:r>
              <a:rPr lang="hu-HU" altLang="hu-HU" sz="1800" b="1">
                <a:solidFill>
                  <a:srgbClr val="FF0000"/>
                </a:solidFill>
                <a:latin typeface="Courier New" panose="02070309020205020404" pitchFamily="49" charset="0"/>
                <a:cs typeface="Times New Roman" panose="02020603050405020304" pitchFamily="18" charset="0"/>
              </a:rPr>
              <a:t>&lt;</a:t>
            </a:r>
            <a:r>
              <a:rPr lang="hu-HU" altLang="hu-HU" sz="1800" b="1" baseline="-30000">
                <a:solidFill>
                  <a:srgbClr val="FF0000"/>
                </a:solidFill>
                <a:latin typeface="Courier New" panose="02070309020205020404" pitchFamily="49" charset="0"/>
                <a:cs typeface="Times New Roman" panose="02020603050405020304" pitchFamily="18" charset="0"/>
              </a:rPr>
              <a:t>S</a:t>
            </a:r>
            <a:r>
              <a:rPr lang="hu-HU" altLang="hu-HU" sz="1800" b="1">
                <a:solidFill>
                  <a:srgbClr val="FF0000"/>
                </a:solidFill>
                <a:cs typeface="Times New Roman" panose="02020603050405020304" pitchFamily="18" charset="0"/>
              </a:rPr>
              <a:t> </a:t>
            </a:r>
            <a:r>
              <a:rPr lang="hu-HU" altLang="hu-HU" sz="1800" b="1">
                <a:solidFill>
                  <a:srgbClr val="FF0000"/>
                </a:solidFill>
                <a:latin typeface="Courier New" panose="02070309020205020404" pitchFamily="49" charset="0"/>
                <a:cs typeface="Times New Roman" panose="02020603050405020304" pitchFamily="18" charset="0"/>
              </a:rPr>
              <a:t>T</a:t>
            </a:r>
            <a:r>
              <a:rPr lang="hu-HU" altLang="hu-HU" sz="1800" b="1" baseline="-30000">
                <a:solidFill>
                  <a:srgbClr val="FF0000"/>
                </a:solidFill>
                <a:latin typeface="Courier New" panose="02070309020205020404" pitchFamily="49" charset="0"/>
                <a:cs typeface="Times New Roman" panose="02020603050405020304" pitchFamily="18" charset="0"/>
              </a:rPr>
              <a:t>2</a:t>
            </a:r>
            <a:r>
              <a:rPr lang="hu-HU" altLang="hu-HU" sz="1800" b="1">
                <a:solidFill>
                  <a:srgbClr val="FF0000"/>
                </a:solidFill>
                <a:cs typeface="Times New Roman" panose="02020603050405020304" pitchFamily="18" charset="0"/>
              </a:rPr>
              <a:t>. </a:t>
            </a:r>
            <a:endParaRPr lang="hu-HU" altLang="hu-HU" sz="1800" b="1">
              <a:solidFill>
                <a:srgbClr val="FF0000"/>
              </a:solidFill>
            </a:endParaRPr>
          </a:p>
          <a:p>
            <a:pPr algn="just">
              <a:lnSpc>
                <a:spcPct val="80000"/>
              </a:lnSpc>
            </a:pPr>
            <a:endParaRPr lang="hu-HU" altLang="hu-HU" sz="1800" b="1">
              <a:solidFill>
                <a:srgbClr val="FF0000"/>
              </a:solidFill>
            </a:endParaRPr>
          </a:p>
          <a:p>
            <a:pPr algn="just">
              <a:lnSpc>
                <a:spcPct val="80000"/>
              </a:lnSpc>
            </a:pPr>
            <a:r>
              <a:rPr lang="hu-HU" altLang="hu-HU" sz="1800" b="1">
                <a:solidFill>
                  <a:srgbClr val="000000"/>
                </a:solidFill>
                <a:cs typeface="Times New Roman" panose="02020603050405020304" pitchFamily="18" charset="0"/>
              </a:rPr>
              <a:t>Látható, hogy ezek pontosan azok a feltételek, amikor </a:t>
            </a:r>
            <a:r>
              <a:rPr lang="hu-HU" altLang="hu-HU" sz="1800" b="1">
                <a:solidFill>
                  <a:srgbClr val="009900"/>
                </a:solidFill>
                <a:cs typeface="Times New Roman" panose="02020603050405020304" pitchFamily="18" charset="0"/>
              </a:rPr>
              <a:t>nem lehet felcserélni </a:t>
            </a:r>
            <a:r>
              <a:rPr lang="hu-HU" altLang="hu-HU" sz="1800" b="1">
                <a:solidFill>
                  <a:srgbClr val="009900"/>
                </a:solidFill>
                <a:latin typeface="Courier New" panose="02070309020205020404" pitchFamily="49" charset="0"/>
                <a:cs typeface="Times New Roman" panose="02020603050405020304" pitchFamily="18" charset="0"/>
              </a:rPr>
              <a:t>A</a:t>
            </a:r>
            <a:r>
              <a:rPr lang="hu-HU" altLang="hu-HU" sz="1800" b="1" baseline="-30000">
                <a:solidFill>
                  <a:srgbClr val="009900"/>
                </a:solidFill>
                <a:latin typeface="Courier New" panose="02070309020205020404" pitchFamily="49" charset="0"/>
                <a:cs typeface="Times New Roman" panose="02020603050405020304" pitchFamily="18" charset="0"/>
              </a:rPr>
              <a:t>1</a:t>
            </a:r>
            <a:r>
              <a:rPr lang="hu-HU" altLang="hu-HU" sz="1800" b="1">
                <a:solidFill>
                  <a:srgbClr val="009900"/>
                </a:solidFill>
                <a:cs typeface="Times New Roman" panose="02020603050405020304" pitchFamily="18" charset="0"/>
              </a:rPr>
              <a:t> és </a:t>
            </a:r>
            <a:r>
              <a:rPr lang="hu-HU" altLang="hu-HU" sz="1800" b="1">
                <a:solidFill>
                  <a:srgbClr val="009900"/>
                </a:solidFill>
                <a:latin typeface="Courier New" panose="02070309020205020404" pitchFamily="49" charset="0"/>
                <a:cs typeface="Times New Roman" panose="02020603050405020304" pitchFamily="18" charset="0"/>
              </a:rPr>
              <a:t>A</a:t>
            </a:r>
            <a:r>
              <a:rPr lang="hu-HU" altLang="hu-HU" sz="1800" b="1" baseline="-30000">
                <a:solidFill>
                  <a:srgbClr val="009900"/>
                </a:solidFill>
                <a:latin typeface="Courier New" panose="02070309020205020404" pitchFamily="49" charset="0"/>
                <a:cs typeface="Times New Roman" panose="02020603050405020304" pitchFamily="18" charset="0"/>
              </a:rPr>
              <a:t>2</a:t>
            </a:r>
            <a:r>
              <a:rPr lang="hu-HU" altLang="hu-HU" sz="1800" b="1">
                <a:solidFill>
                  <a:srgbClr val="009900"/>
                </a:solidFill>
                <a:cs typeface="Times New Roman" panose="02020603050405020304" pitchFamily="18" charset="0"/>
              </a:rPr>
              <a:t> sorrendjét</a:t>
            </a:r>
            <a:r>
              <a:rPr lang="hu-HU" altLang="hu-HU" sz="1800" b="1">
                <a:solidFill>
                  <a:srgbClr val="000000"/>
                </a:solidFill>
                <a:cs typeface="Times New Roman" panose="02020603050405020304" pitchFamily="18" charset="0"/>
              </a:rPr>
              <a:t>. Tehát </a:t>
            </a:r>
            <a:r>
              <a:rPr lang="hu-HU" altLang="hu-HU" sz="1800" b="1">
                <a:solidFill>
                  <a:srgbClr val="000000"/>
                </a:solidFill>
                <a:latin typeface="Courier New" panose="02070309020205020404" pitchFamily="49" charset="0"/>
                <a:cs typeface="Times New Roman" panose="02020603050405020304" pitchFamily="18" charset="0"/>
              </a:rPr>
              <a:t>A</a:t>
            </a:r>
            <a:r>
              <a:rPr lang="hu-HU" altLang="hu-HU" sz="1800" b="1" baseline="-30000">
                <a:solidFill>
                  <a:srgbClr val="000000"/>
                </a:solidFill>
                <a:latin typeface="Courier New" panose="02070309020205020404" pitchFamily="49" charset="0"/>
                <a:cs typeface="Times New Roman" panose="02020603050405020304" pitchFamily="18" charset="0"/>
              </a:rPr>
              <a:t>1</a:t>
            </a:r>
            <a:r>
              <a:rPr lang="hu-HU" altLang="hu-HU" sz="1800" b="1">
                <a:solidFill>
                  <a:srgbClr val="000000"/>
                </a:solidFill>
                <a:cs typeface="Times New Roman" panose="02020603050405020304" pitchFamily="18" charset="0"/>
              </a:rPr>
              <a:t> az </a:t>
            </a:r>
            <a:r>
              <a:rPr lang="hu-HU" altLang="hu-HU" sz="1800" b="1">
                <a:solidFill>
                  <a:srgbClr val="000000"/>
                </a:solidFill>
                <a:latin typeface="Courier New" panose="02070309020205020404" pitchFamily="49" charset="0"/>
                <a:cs typeface="Times New Roman" panose="02020603050405020304" pitchFamily="18" charset="0"/>
              </a:rPr>
              <a:t>A</a:t>
            </a:r>
            <a:r>
              <a:rPr lang="hu-HU" altLang="hu-HU" sz="1800" b="1" baseline="-30000">
                <a:solidFill>
                  <a:srgbClr val="000000"/>
                </a:solidFill>
                <a:latin typeface="Courier New" panose="02070309020205020404" pitchFamily="49" charset="0"/>
                <a:cs typeface="Times New Roman" panose="02020603050405020304" pitchFamily="18" charset="0"/>
              </a:rPr>
              <a:t>2</a:t>
            </a:r>
            <a:r>
              <a:rPr lang="hu-HU" altLang="hu-HU" sz="1800" b="1">
                <a:solidFill>
                  <a:srgbClr val="000000"/>
                </a:solidFill>
                <a:cs typeface="Times New Roman" panose="02020603050405020304" pitchFamily="18" charset="0"/>
              </a:rPr>
              <a:t> el</a:t>
            </a:r>
            <a:r>
              <a:rPr lang="hu-HU" altLang="hu-HU" sz="1800" b="1">
                <a:solidFill>
                  <a:srgbClr val="000000"/>
                </a:solidFill>
              </a:rPr>
              <a:t>ő</a:t>
            </a:r>
            <a:r>
              <a:rPr lang="hu-HU" altLang="hu-HU" sz="1800" b="1">
                <a:solidFill>
                  <a:srgbClr val="000000"/>
                </a:solidFill>
                <a:cs typeface="Times New Roman" panose="02020603050405020304" pitchFamily="18" charset="0"/>
              </a:rPr>
              <a:t>tt szerepel bármely </a:t>
            </a:r>
            <a:r>
              <a:rPr lang="hu-HU" altLang="hu-HU" sz="1800" b="1">
                <a:solidFill>
                  <a:srgbClr val="000000"/>
                </a:solidFill>
                <a:latin typeface="Courier New" panose="02070309020205020404" pitchFamily="49" charset="0"/>
                <a:cs typeface="Times New Roman" panose="02020603050405020304" pitchFamily="18" charset="0"/>
              </a:rPr>
              <a:t>S</a:t>
            </a:r>
            <a:r>
              <a:rPr lang="hu-HU" altLang="hu-HU" sz="1800" b="1">
                <a:solidFill>
                  <a:srgbClr val="000000"/>
                </a:solidFill>
                <a:cs typeface="Times New Roman" panose="02020603050405020304" pitchFamily="18" charset="0"/>
              </a:rPr>
              <a:t>-sel konfliktusekvivalens ütemezésben. Ebb</a:t>
            </a:r>
            <a:r>
              <a:rPr lang="hu-HU" altLang="hu-HU" sz="1800" b="1">
                <a:solidFill>
                  <a:srgbClr val="000000"/>
                </a:solidFill>
              </a:rPr>
              <a:t>ő</a:t>
            </a:r>
            <a:r>
              <a:rPr lang="hu-HU" altLang="hu-HU" sz="1800" b="1">
                <a:solidFill>
                  <a:srgbClr val="000000"/>
                </a:solidFill>
                <a:cs typeface="Times New Roman" panose="02020603050405020304" pitchFamily="18" charset="0"/>
              </a:rPr>
              <a:t>l az következik, hogy ha ezek közül az ütemezések közül az egyik </a:t>
            </a:r>
            <a:r>
              <a:rPr lang="hu-HU" altLang="hu-HU" sz="1800" b="1">
                <a:solidFill>
                  <a:srgbClr val="CC00CC"/>
                </a:solidFill>
                <a:cs typeface="Times New Roman" panose="02020603050405020304" pitchFamily="18" charset="0"/>
              </a:rPr>
              <a:t>soros ütemezés, akkor abban </a:t>
            </a:r>
            <a:r>
              <a:rPr lang="hu-HU" altLang="hu-HU" sz="1800" b="1">
                <a:solidFill>
                  <a:srgbClr val="CC00CC"/>
                </a:solidFill>
                <a:latin typeface="Courier New" panose="02070309020205020404" pitchFamily="49" charset="0"/>
                <a:cs typeface="Times New Roman" panose="02020603050405020304" pitchFamily="18" charset="0"/>
              </a:rPr>
              <a:t>T</a:t>
            </a:r>
            <a:r>
              <a:rPr lang="hu-HU" altLang="hu-HU" sz="1800" b="1" baseline="-30000">
                <a:solidFill>
                  <a:srgbClr val="CC00CC"/>
                </a:solidFill>
                <a:latin typeface="Courier New" panose="02070309020205020404" pitchFamily="49" charset="0"/>
                <a:cs typeface="Times New Roman" panose="02020603050405020304" pitchFamily="18" charset="0"/>
              </a:rPr>
              <a:t>1</a:t>
            </a:r>
            <a:r>
              <a:rPr lang="hu-HU" altLang="hu-HU" sz="1800" b="1">
                <a:solidFill>
                  <a:srgbClr val="CC00CC"/>
                </a:solidFill>
                <a:cs typeface="Times New Roman" panose="02020603050405020304" pitchFamily="18" charset="0"/>
              </a:rPr>
              <a:t>-nek meg kell el</a:t>
            </a:r>
            <a:r>
              <a:rPr lang="hu-HU" altLang="hu-HU" sz="1800" b="1">
                <a:solidFill>
                  <a:srgbClr val="CC00CC"/>
                </a:solidFill>
              </a:rPr>
              <a:t>ő</a:t>
            </a:r>
            <a:r>
              <a:rPr lang="hu-HU" altLang="hu-HU" sz="1800" b="1">
                <a:solidFill>
                  <a:srgbClr val="CC00CC"/>
                </a:solidFill>
                <a:cs typeface="Times New Roman" panose="02020603050405020304" pitchFamily="18" charset="0"/>
              </a:rPr>
              <a:t>znie </a:t>
            </a:r>
            <a:r>
              <a:rPr lang="hu-HU" altLang="hu-HU" sz="1800" b="1">
                <a:solidFill>
                  <a:srgbClr val="CC00CC"/>
                </a:solidFill>
                <a:latin typeface="Courier New" panose="02070309020205020404" pitchFamily="49" charset="0"/>
                <a:cs typeface="Times New Roman" panose="02020603050405020304" pitchFamily="18" charset="0"/>
              </a:rPr>
              <a:t>T</a:t>
            </a:r>
            <a:r>
              <a:rPr lang="hu-HU" altLang="hu-HU" sz="1800" b="1" baseline="-30000">
                <a:solidFill>
                  <a:srgbClr val="CC00CC"/>
                </a:solidFill>
                <a:latin typeface="Courier New" panose="02070309020205020404" pitchFamily="49" charset="0"/>
                <a:cs typeface="Times New Roman" panose="02020603050405020304" pitchFamily="18" charset="0"/>
              </a:rPr>
              <a:t>2</a:t>
            </a:r>
            <a:r>
              <a:rPr lang="hu-HU" altLang="hu-HU" sz="1800" b="1">
                <a:solidFill>
                  <a:srgbClr val="CC00CC"/>
                </a:solidFill>
                <a:cs typeface="Times New Roman" panose="02020603050405020304" pitchFamily="18" charset="0"/>
              </a:rPr>
              <a:t>‑t.</a:t>
            </a:r>
            <a:endParaRPr lang="hu-HU" altLang="hu-HU" sz="1800" b="1">
              <a:solidFill>
                <a:srgbClr val="CC00CC"/>
              </a:solidFill>
            </a:endParaRPr>
          </a:p>
          <a:p>
            <a:pPr algn="just">
              <a:lnSpc>
                <a:spcPct val="80000"/>
              </a:lnSpc>
            </a:pPr>
            <a:endParaRPr lang="hu-HU" altLang="hu-HU" sz="1800" b="1">
              <a:solidFill>
                <a:srgbClr val="CC00CC"/>
              </a:solidFill>
            </a:endParaRPr>
          </a:p>
          <a:p>
            <a:pPr algn="just">
              <a:lnSpc>
                <a:spcPct val="80000"/>
              </a:lnSpc>
            </a:pPr>
            <a:r>
              <a:rPr lang="hu-HU" altLang="hu-HU" sz="1800" b="1">
                <a:solidFill>
                  <a:srgbClr val="000000"/>
                </a:solidFill>
                <a:cs typeface="Times New Roman" panose="02020603050405020304" pitchFamily="18" charset="0"/>
              </a:rPr>
              <a:t>Ezeket a megel</a:t>
            </a:r>
            <a:r>
              <a:rPr lang="hu-HU" altLang="hu-HU" sz="1800" b="1">
                <a:solidFill>
                  <a:srgbClr val="000000"/>
                </a:solidFill>
              </a:rPr>
              <a:t>ő</a:t>
            </a:r>
            <a:r>
              <a:rPr lang="hu-HU" altLang="hu-HU" sz="1800" b="1">
                <a:solidFill>
                  <a:srgbClr val="000000"/>
                </a:solidFill>
                <a:cs typeface="Times New Roman" panose="02020603050405020304" pitchFamily="18" charset="0"/>
              </a:rPr>
              <a:t>zéseket a </a:t>
            </a:r>
            <a:r>
              <a:rPr lang="hu-HU" altLang="hu-HU" sz="1800" b="1" i="1">
                <a:solidFill>
                  <a:srgbClr val="FF0000"/>
                </a:solidFill>
                <a:cs typeface="Times New Roman" panose="02020603050405020304" pitchFamily="18" charset="0"/>
              </a:rPr>
              <a:t>megel</a:t>
            </a:r>
            <a:r>
              <a:rPr lang="hu-HU" altLang="hu-HU" sz="1800" b="1" i="1">
                <a:solidFill>
                  <a:srgbClr val="FF0000"/>
                </a:solidFill>
              </a:rPr>
              <a:t>ő</a:t>
            </a:r>
            <a:r>
              <a:rPr lang="hu-HU" altLang="hu-HU" sz="1800" b="1" i="1">
                <a:solidFill>
                  <a:srgbClr val="FF0000"/>
                </a:solidFill>
                <a:cs typeface="Times New Roman" panose="02020603050405020304" pitchFamily="18" charset="0"/>
              </a:rPr>
              <a:t>zési gráf</a:t>
            </a:r>
            <a:r>
              <a:rPr lang="hu-HU" altLang="hu-HU" sz="1800" b="1" i="1">
                <a:solidFill>
                  <a:srgbClr val="000000"/>
                </a:solidFill>
                <a:cs typeface="Times New Roman" panose="02020603050405020304" pitchFamily="18" charset="0"/>
              </a:rPr>
              <a:t>ban</a:t>
            </a:r>
            <a:r>
              <a:rPr lang="hu-HU" altLang="hu-HU" sz="1800" b="1">
                <a:solidFill>
                  <a:srgbClr val="000000"/>
                </a:solidFill>
                <a:cs typeface="Times New Roman" panose="02020603050405020304" pitchFamily="18" charset="0"/>
              </a:rPr>
              <a:t> (precedence graph) összegezhetjük. A megel</a:t>
            </a:r>
            <a:r>
              <a:rPr lang="hu-HU" altLang="hu-HU" sz="1800" b="1">
                <a:solidFill>
                  <a:srgbClr val="000000"/>
                </a:solidFill>
              </a:rPr>
              <a:t>ő</a:t>
            </a:r>
            <a:r>
              <a:rPr lang="hu-HU" altLang="hu-HU" sz="1800" b="1">
                <a:solidFill>
                  <a:srgbClr val="000000"/>
                </a:solidFill>
                <a:cs typeface="Times New Roman" panose="02020603050405020304" pitchFamily="18" charset="0"/>
              </a:rPr>
              <a:t>zési gráf </a:t>
            </a:r>
            <a:r>
              <a:rPr lang="hu-HU" altLang="hu-HU" sz="1800" b="1">
                <a:solidFill>
                  <a:schemeClr val="accent2"/>
                </a:solidFill>
              </a:rPr>
              <a:t>csúcsai</a:t>
            </a:r>
            <a:r>
              <a:rPr lang="hu-HU" altLang="hu-HU" sz="1800" b="1">
                <a:solidFill>
                  <a:srgbClr val="000000"/>
                </a:solidFill>
                <a:cs typeface="Times New Roman" panose="02020603050405020304" pitchFamily="18" charset="0"/>
              </a:rPr>
              <a:t> az </a:t>
            </a:r>
            <a:r>
              <a:rPr lang="hu-HU" altLang="hu-HU" sz="1800" b="1">
                <a:solidFill>
                  <a:srgbClr val="000000"/>
                </a:solidFill>
                <a:latin typeface="Courier New" panose="02070309020205020404" pitchFamily="49" charset="0"/>
                <a:cs typeface="Times New Roman" panose="02020603050405020304" pitchFamily="18" charset="0"/>
              </a:rPr>
              <a:t>S</a:t>
            </a:r>
            <a:r>
              <a:rPr lang="hu-HU" altLang="hu-HU" sz="1800" b="1">
                <a:solidFill>
                  <a:srgbClr val="000000"/>
                </a:solidFill>
                <a:cs typeface="Times New Roman" panose="02020603050405020304" pitchFamily="18" charset="0"/>
              </a:rPr>
              <a:t> ütemezés </a:t>
            </a:r>
            <a:r>
              <a:rPr lang="hu-HU" altLang="hu-HU" sz="1800" b="1">
                <a:solidFill>
                  <a:schemeClr val="accent2"/>
                </a:solidFill>
                <a:cs typeface="Times New Roman" panose="02020603050405020304" pitchFamily="18" charset="0"/>
              </a:rPr>
              <a:t>tranzakciói</a:t>
            </a:r>
            <a:r>
              <a:rPr lang="hu-HU" altLang="hu-HU" sz="1800" b="1">
                <a:solidFill>
                  <a:srgbClr val="000000"/>
                </a:solidFill>
                <a:cs typeface="Times New Roman" panose="02020603050405020304" pitchFamily="18" charset="0"/>
              </a:rPr>
              <a:t>. Ha a tranzakciókat </a:t>
            </a:r>
            <a:r>
              <a:rPr lang="hu-HU" altLang="hu-HU" sz="1800" b="1">
                <a:solidFill>
                  <a:srgbClr val="000000"/>
                </a:solidFill>
                <a:latin typeface="Courier New" panose="02070309020205020404" pitchFamily="49" charset="0"/>
                <a:cs typeface="Times New Roman" panose="02020603050405020304" pitchFamily="18" charset="0"/>
              </a:rPr>
              <a:t>T</a:t>
            </a:r>
            <a:r>
              <a:rPr lang="hu-HU" altLang="hu-HU" sz="1800" b="1" baseline="-30000">
                <a:solidFill>
                  <a:srgbClr val="000000"/>
                </a:solidFill>
                <a:latin typeface="Courier New" panose="02070309020205020404" pitchFamily="49" charset="0"/>
                <a:cs typeface="Times New Roman" panose="02020603050405020304" pitchFamily="18" charset="0"/>
              </a:rPr>
              <a:t>i</a:t>
            </a:r>
            <a:r>
              <a:rPr lang="hu-HU" altLang="hu-HU" sz="1800" b="1">
                <a:solidFill>
                  <a:srgbClr val="000000"/>
                </a:solidFill>
                <a:cs typeface="Times New Roman" panose="02020603050405020304" pitchFamily="18" charset="0"/>
              </a:rPr>
              <a:t>-vel jelöljük, akkor a </a:t>
            </a:r>
            <a:r>
              <a:rPr lang="hu-HU" altLang="hu-HU" sz="1800" b="1">
                <a:solidFill>
                  <a:srgbClr val="000000"/>
                </a:solidFill>
                <a:latin typeface="Courier New" panose="02070309020205020404" pitchFamily="49" charset="0"/>
                <a:cs typeface="Times New Roman" panose="02020603050405020304" pitchFamily="18" charset="0"/>
              </a:rPr>
              <a:t>T</a:t>
            </a:r>
            <a:r>
              <a:rPr lang="hu-HU" altLang="hu-HU" sz="1800" b="1" baseline="-30000">
                <a:solidFill>
                  <a:srgbClr val="000000"/>
                </a:solidFill>
                <a:latin typeface="Courier New" panose="02070309020205020404" pitchFamily="49" charset="0"/>
                <a:cs typeface="Times New Roman" panose="02020603050405020304" pitchFamily="18" charset="0"/>
              </a:rPr>
              <a:t>i</a:t>
            </a:r>
            <a:r>
              <a:rPr lang="hu-HU" altLang="hu-HU" sz="1800" b="1">
                <a:solidFill>
                  <a:srgbClr val="000000"/>
                </a:solidFill>
                <a:cs typeface="Times New Roman" panose="02020603050405020304" pitchFamily="18" charset="0"/>
              </a:rPr>
              <a:t>-nek megfelel</a:t>
            </a:r>
            <a:r>
              <a:rPr lang="hu-HU" altLang="hu-HU" sz="1800" b="1">
                <a:solidFill>
                  <a:srgbClr val="000000"/>
                </a:solidFill>
              </a:rPr>
              <a:t>ő</a:t>
            </a:r>
            <a:r>
              <a:rPr lang="hu-HU" altLang="hu-HU" sz="1800" b="1">
                <a:solidFill>
                  <a:srgbClr val="000000"/>
                </a:solidFill>
                <a:cs typeface="Times New Roman" panose="02020603050405020304" pitchFamily="18" charset="0"/>
              </a:rPr>
              <a:t> </a:t>
            </a:r>
            <a:r>
              <a:rPr lang="hu-HU" altLang="hu-HU" sz="1800" b="1">
                <a:solidFill>
                  <a:srgbClr val="000000"/>
                </a:solidFill>
              </a:rPr>
              <a:t>csúcsot</a:t>
            </a:r>
            <a:r>
              <a:rPr lang="hu-HU" altLang="hu-HU" sz="1800" b="1">
                <a:solidFill>
                  <a:srgbClr val="000000"/>
                </a:solidFill>
                <a:cs typeface="Times New Roman" panose="02020603050405020304" pitchFamily="18" charset="0"/>
              </a:rPr>
              <a:t> az </a:t>
            </a:r>
            <a:r>
              <a:rPr lang="hu-HU" altLang="hu-HU" sz="1800" b="1">
                <a:solidFill>
                  <a:srgbClr val="000000"/>
                </a:solidFill>
                <a:latin typeface="Courier New" panose="02070309020205020404" pitchFamily="49" charset="0"/>
                <a:cs typeface="Times New Roman" panose="02020603050405020304" pitchFamily="18" charset="0"/>
              </a:rPr>
              <a:t>i</a:t>
            </a:r>
            <a:r>
              <a:rPr lang="hu-HU" altLang="hu-HU" sz="1800" b="1">
                <a:solidFill>
                  <a:srgbClr val="000000"/>
                </a:solidFill>
                <a:cs typeface="Times New Roman" panose="02020603050405020304" pitchFamily="18" charset="0"/>
              </a:rPr>
              <a:t> egés</a:t>
            </a:r>
            <a:r>
              <a:rPr lang="hu-HU" altLang="hu-HU" sz="1800" b="1">
                <a:solidFill>
                  <a:srgbClr val="000000"/>
                </a:solidFill>
              </a:rPr>
              <a:t>z jelöli</a:t>
            </a:r>
            <a:r>
              <a:rPr lang="hu-HU" altLang="hu-HU" sz="1800" b="1">
                <a:solidFill>
                  <a:srgbClr val="000000"/>
                </a:solidFill>
                <a:cs typeface="Times New Roman" panose="02020603050405020304" pitchFamily="18" charset="0"/>
              </a:rPr>
              <a:t>. Az </a:t>
            </a:r>
            <a:r>
              <a:rPr lang="hu-HU" altLang="hu-HU" sz="1800" b="1">
                <a:solidFill>
                  <a:srgbClr val="000000"/>
                </a:solidFill>
                <a:latin typeface="Courier New" panose="02070309020205020404" pitchFamily="49" charset="0"/>
                <a:cs typeface="Times New Roman" panose="02020603050405020304" pitchFamily="18" charset="0"/>
              </a:rPr>
              <a:t>i</a:t>
            </a:r>
            <a:r>
              <a:rPr lang="hu-HU" altLang="hu-HU" sz="1800" b="1">
                <a:solidFill>
                  <a:srgbClr val="000000"/>
                </a:solidFill>
                <a:cs typeface="Times New Roman" panose="02020603050405020304" pitchFamily="18" charset="0"/>
              </a:rPr>
              <a:t> cs</a:t>
            </a:r>
            <a:r>
              <a:rPr lang="hu-HU" altLang="hu-HU" sz="1800" b="1">
                <a:solidFill>
                  <a:srgbClr val="000000"/>
                </a:solidFill>
              </a:rPr>
              <a:t>úcsból</a:t>
            </a:r>
            <a:r>
              <a:rPr lang="hu-HU" altLang="hu-HU" sz="1800" b="1">
                <a:solidFill>
                  <a:srgbClr val="000000"/>
                </a:solidFill>
                <a:cs typeface="Times New Roman" panose="02020603050405020304" pitchFamily="18" charset="0"/>
              </a:rPr>
              <a:t> a </a:t>
            </a:r>
            <a:r>
              <a:rPr lang="hu-HU" altLang="hu-HU" sz="1800" b="1">
                <a:solidFill>
                  <a:srgbClr val="000000"/>
                </a:solidFill>
                <a:latin typeface="Courier New" panose="02070309020205020404" pitchFamily="49" charset="0"/>
                <a:cs typeface="Times New Roman" panose="02020603050405020304" pitchFamily="18" charset="0"/>
              </a:rPr>
              <a:t>j</a:t>
            </a:r>
            <a:r>
              <a:rPr lang="hu-HU" altLang="hu-HU" sz="1800" b="1">
                <a:solidFill>
                  <a:srgbClr val="000000"/>
                </a:solidFill>
                <a:cs typeface="Times New Roman" panose="02020603050405020304" pitchFamily="18" charset="0"/>
              </a:rPr>
              <a:t> cs</a:t>
            </a:r>
            <a:r>
              <a:rPr lang="hu-HU" altLang="hu-HU" sz="1800" b="1">
                <a:solidFill>
                  <a:srgbClr val="000000"/>
                </a:solidFill>
              </a:rPr>
              <a:t>úcsba</a:t>
            </a:r>
            <a:r>
              <a:rPr lang="hu-HU" altLang="hu-HU" sz="1800" b="1">
                <a:solidFill>
                  <a:srgbClr val="000000"/>
                </a:solidFill>
                <a:cs typeface="Times New Roman" panose="02020603050405020304" pitchFamily="18" charset="0"/>
              </a:rPr>
              <a:t> </a:t>
            </a:r>
            <a:r>
              <a:rPr lang="hu-HU" altLang="hu-HU" sz="1800" b="1">
                <a:solidFill>
                  <a:srgbClr val="000000"/>
                </a:solidFill>
              </a:rPr>
              <a:t>akkor </a:t>
            </a:r>
            <a:r>
              <a:rPr lang="hu-HU" altLang="hu-HU" sz="1800" b="1">
                <a:solidFill>
                  <a:srgbClr val="000000"/>
                </a:solidFill>
                <a:cs typeface="Times New Roman" panose="02020603050405020304" pitchFamily="18" charset="0"/>
              </a:rPr>
              <a:t>vezet </a:t>
            </a:r>
            <a:r>
              <a:rPr lang="hu-HU" altLang="hu-HU" sz="1800" b="1">
                <a:solidFill>
                  <a:srgbClr val="009900"/>
                </a:solidFill>
                <a:cs typeface="Times New Roman" panose="02020603050405020304" pitchFamily="18" charset="0"/>
              </a:rPr>
              <a:t>irányított él,</a:t>
            </a:r>
            <a:r>
              <a:rPr lang="hu-HU" altLang="hu-HU" sz="1800" b="1">
                <a:solidFill>
                  <a:srgbClr val="000000"/>
                </a:solidFill>
                <a:cs typeface="Times New Roman" panose="02020603050405020304" pitchFamily="18" charset="0"/>
              </a:rPr>
              <a:t> ha </a:t>
            </a:r>
            <a:r>
              <a:rPr lang="hu-HU" altLang="hu-HU" sz="1800" b="1">
                <a:solidFill>
                  <a:srgbClr val="009900"/>
                </a:solidFill>
                <a:latin typeface="Courier New" panose="02070309020205020404" pitchFamily="49" charset="0"/>
                <a:cs typeface="Times New Roman" panose="02020603050405020304" pitchFamily="18" charset="0"/>
              </a:rPr>
              <a:t>T</a:t>
            </a:r>
            <a:r>
              <a:rPr lang="hu-HU" altLang="hu-HU" sz="1800" b="1" baseline="-30000">
                <a:solidFill>
                  <a:srgbClr val="009900"/>
                </a:solidFill>
                <a:latin typeface="Courier New" panose="02070309020205020404" pitchFamily="49" charset="0"/>
                <a:cs typeface="Times New Roman" panose="02020603050405020304" pitchFamily="18" charset="0"/>
              </a:rPr>
              <a:t>i</a:t>
            </a:r>
            <a:r>
              <a:rPr lang="hu-HU" altLang="hu-HU" sz="1800" b="1">
                <a:solidFill>
                  <a:srgbClr val="009900"/>
                </a:solidFill>
                <a:cs typeface="Times New Roman" panose="02020603050405020304" pitchFamily="18" charset="0"/>
              </a:rPr>
              <a:t> </a:t>
            </a:r>
            <a:r>
              <a:rPr lang="hu-HU" altLang="hu-HU" sz="1800" b="1">
                <a:solidFill>
                  <a:srgbClr val="009900"/>
                </a:solidFill>
                <a:latin typeface="Courier New" panose="02070309020205020404" pitchFamily="49" charset="0"/>
                <a:cs typeface="Times New Roman" panose="02020603050405020304" pitchFamily="18" charset="0"/>
              </a:rPr>
              <a:t>&lt;</a:t>
            </a:r>
            <a:r>
              <a:rPr lang="hu-HU" altLang="hu-HU" sz="1800" b="1" baseline="-30000">
                <a:solidFill>
                  <a:srgbClr val="009900"/>
                </a:solidFill>
                <a:latin typeface="Courier New" panose="02070309020205020404" pitchFamily="49" charset="0"/>
                <a:cs typeface="Times New Roman" panose="02020603050405020304" pitchFamily="18" charset="0"/>
              </a:rPr>
              <a:t>S</a:t>
            </a:r>
            <a:r>
              <a:rPr lang="hu-HU" altLang="hu-HU" sz="1800" b="1">
                <a:solidFill>
                  <a:srgbClr val="009900"/>
                </a:solidFill>
                <a:cs typeface="Times New Roman" panose="02020603050405020304" pitchFamily="18" charset="0"/>
              </a:rPr>
              <a:t> </a:t>
            </a:r>
            <a:r>
              <a:rPr lang="hu-HU" altLang="hu-HU" sz="1800" b="1">
                <a:solidFill>
                  <a:srgbClr val="009900"/>
                </a:solidFill>
                <a:latin typeface="Courier New" panose="02070309020205020404" pitchFamily="49" charset="0"/>
                <a:cs typeface="Times New Roman" panose="02020603050405020304" pitchFamily="18" charset="0"/>
              </a:rPr>
              <a:t>T</a:t>
            </a:r>
            <a:r>
              <a:rPr lang="hu-HU" altLang="hu-HU" sz="1800" b="1" baseline="-30000">
                <a:solidFill>
                  <a:srgbClr val="009900"/>
                </a:solidFill>
                <a:latin typeface="Courier New" panose="02070309020205020404" pitchFamily="49" charset="0"/>
                <a:cs typeface="Times New Roman" panose="02020603050405020304" pitchFamily="18" charset="0"/>
              </a:rPr>
              <a:t>j</a:t>
            </a:r>
            <a:r>
              <a:rPr lang="hu-HU" altLang="hu-HU" sz="1800" b="1">
                <a:solidFill>
                  <a:srgbClr val="009900"/>
                </a:solidFill>
                <a:cs typeface="Times New Roman" panose="02020603050405020304" pitchFamily="18" charset="0"/>
              </a:rPr>
              <a:t>.</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82" name="Rectangle 2">
            <a:extLst>
              <a:ext uri="{FF2B5EF4-FFF2-40B4-BE49-F238E27FC236}">
                <a16:creationId xmlns:a16="http://schemas.microsoft.com/office/drawing/2014/main" id="{401BA8BF-0E55-0073-F673-479B9F7D110B}"/>
              </a:ext>
            </a:extLst>
          </p:cNvPr>
          <p:cNvSpPr>
            <a:spLocks noGrp="1" noChangeArrowheads="1"/>
          </p:cNvSpPr>
          <p:nvPr>
            <p:ph type="title"/>
          </p:nvPr>
        </p:nvSpPr>
        <p:spPr>
          <a:xfrm>
            <a:off x="611188" y="115888"/>
            <a:ext cx="7626350" cy="215900"/>
          </a:xfrm>
        </p:spPr>
        <p:txBody>
          <a:bodyPr/>
          <a:lstStyle/>
          <a:p>
            <a:r>
              <a:rPr lang="hu-HU" altLang="hu-HU" sz="2400" b="1"/>
              <a:t>Zármódok</a:t>
            </a:r>
          </a:p>
        </p:txBody>
      </p:sp>
      <p:sp>
        <p:nvSpPr>
          <p:cNvPr id="686083" name="Rectangle 3">
            <a:extLst>
              <a:ext uri="{FF2B5EF4-FFF2-40B4-BE49-F238E27FC236}">
                <a16:creationId xmlns:a16="http://schemas.microsoft.com/office/drawing/2014/main" id="{8A2E9907-006E-3E6C-9535-3B3057C4311F}"/>
              </a:ext>
            </a:extLst>
          </p:cNvPr>
          <p:cNvSpPr>
            <a:spLocks noGrp="1" noChangeArrowheads="1"/>
          </p:cNvSpPr>
          <p:nvPr>
            <p:ph type="body" idx="1"/>
          </p:nvPr>
        </p:nvSpPr>
        <p:spPr>
          <a:xfrm>
            <a:off x="198438" y="382588"/>
            <a:ext cx="8796337" cy="6299200"/>
          </a:xfrm>
        </p:spPr>
        <p:txBody>
          <a:bodyPr/>
          <a:lstStyle/>
          <a:p>
            <a:pPr algn="just">
              <a:lnSpc>
                <a:spcPct val="80000"/>
              </a:lnSpc>
            </a:pPr>
            <a:r>
              <a:rPr lang="hu-HU" altLang="hu-HU" sz="2000" b="1"/>
              <a:t>A következő táblázat összefoglalja, hogy az egyes utasítások milyen zármódot vonnak maguk után, és hogy milyen zármódokkal kompatibilisek:</a:t>
            </a:r>
            <a:endParaRPr lang="hu-HU" altLang="hu-HU" sz="2800" b="1"/>
          </a:p>
        </p:txBody>
      </p:sp>
      <p:graphicFrame>
        <p:nvGraphicFramePr>
          <p:cNvPr id="686084" name="Object 4">
            <a:extLst>
              <a:ext uri="{FF2B5EF4-FFF2-40B4-BE49-F238E27FC236}">
                <a16:creationId xmlns:a16="http://schemas.microsoft.com/office/drawing/2014/main" id="{AE89E1B5-35EB-6813-2E45-C5D69F685585}"/>
              </a:ext>
            </a:extLst>
          </p:cNvPr>
          <p:cNvGraphicFramePr>
            <a:graphicFrameLocks noChangeAspect="1"/>
          </p:cNvGraphicFramePr>
          <p:nvPr/>
        </p:nvGraphicFramePr>
        <p:xfrm>
          <a:off x="158750" y="1341438"/>
          <a:ext cx="8729663" cy="2633662"/>
        </p:xfrm>
        <a:graphic>
          <a:graphicData uri="http://schemas.openxmlformats.org/presentationml/2006/ole">
            <mc:AlternateContent xmlns:mc="http://schemas.openxmlformats.org/markup-compatibility/2006">
              <mc:Choice xmlns:v="urn:schemas-microsoft-com:vml" Requires="v">
                <p:oleObj name="Dokumentum" r:id="rId2" imgW="6622439" imgH="2005272" progId="Word.Document.8">
                  <p:embed/>
                </p:oleObj>
              </mc:Choice>
              <mc:Fallback>
                <p:oleObj name="Dokumentum" r:id="rId2" imgW="6622439" imgH="2005272"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341438"/>
                        <a:ext cx="8729663"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085" name="Text Box 5">
            <a:extLst>
              <a:ext uri="{FF2B5EF4-FFF2-40B4-BE49-F238E27FC236}">
                <a16:creationId xmlns:a16="http://schemas.microsoft.com/office/drawing/2014/main" id="{5EB75119-0C7E-31F8-D35A-19C0460F9410}"/>
              </a:ext>
            </a:extLst>
          </p:cNvPr>
          <p:cNvSpPr txBox="1">
            <a:spLocks noChangeArrowheads="1"/>
          </p:cNvSpPr>
          <p:nvPr/>
        </p:nvSpPr>
        <p:spPr bwMode="auto">
          <a:xfrm>
            <a:off x="195263" y="3854450"/>
            <a:ext cx="8388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1200"/>
              <a:t>* Igen, ha egy másik tranzakció nem tart fenn konfliktusos sor szintű zárat, különben várakozik.</a:t>
            </a:r>
          </a:p>
        </p:txBody>
      </p:sp>
      <p:sp>
        <p:nvSpPr>
          <p:cNvPr id="686086" name="Text Box 6">
            <a:extLst>
              <a:ext uri="{FF2B5EF4-FFF2-40B4-BE49-F238E27FC236}">
                <a16:creationId xmlns:a16="http://schemas.microsoft.com/office/drawing/2014/main" id="{7398938A-EE69-C61B-37E3-D002FC05BE90}"/>
              </a:ext>
            </a:extLst>
          </p:cNvPr>
          <p:cNvSpPr txBox="1">
            <a:spLocks noChangeArrowheads="1"/>
          </p:cNvSpPr>
          <p:nvPr/>
        </p:nvSpPr>
        <p:spPr bwMode="auto">
          <a:xfrm>
            <a:off x="171450" y="4229100"/>
            <a:ext cx="8631238"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hu-HU" altLang="hu-HU" sz="1800"/>
              <a:t>4.	Az </a:t>
            </a:r>
            <a:r>
              <a:rPr lang="hu-HU" altLang="hu-HU" sz="1800">
                <a:solidFill>
                  <a:srgbClr val="FF0000"/>
                </a:solidFill>
              </a:rPr>
              <a:t>SRX zárat</a:t>
            </a:r>
            <a:r>
              <a:rPr lang="hu-HU" altLang="hu-HU" sz="1800"/>
              <a:t> csak a </a:t>
            </a:r>
            <a:r>
              <a:rPr lang="hu-HU" altLang="hu-HU" sz="1800">
                <a:solidFill>
                  <a:srgbClr val="FF0000"/>
                </a:solidFill>
              </a:rPr>
              <a:t>LOCK TABLE</a:t>
            </a:r>
            <a:r>
              <a:rPr lang="hu-HU" altLang="hu-HU" sz="1800"/>
              <a:t> utasítással lehet kérni. Egy adott táblán egy időpillanatban csak egy tranzakció tarthat fenn SRX zárat. Más tekintetben megegyezik az S zárral.</a:t>
            </a:r>
          </a:p>
          <a:p>
            <a:pPr>
              <a:spcBef>
                <a:spcPct val="50000"/>
              </a:spcBef>
            </a:pPr>
            <a:r>
              <a:rPr lang="hu-HU" altLang="hu-HU" sz="1800"/>
              <a:t>5.	Az </a:t>
            </a:r>
            <a:r>
              <a:rPr lang="hu-HU" altLang="hu-HU" sz="1800">
                <a:solidFill>
                  <a:srgbClr val="FF0000"/>
                </a:solidFill>
              </a:rPr>
              <a:t>X</a:t>
            </a:r>
            <a:r>
              <a:rPr lang="hu-HU" altLang="hu-HU" sz="1800"/>
              <a:t> zárat csak a </a:t>
            </a:r>
            <a:r>
              <a:rPr lang="hu-HU" altLang="hu-HU" sz="1800">
                <a:solidFill>
                  <a:srgbClr val="FF0000"/>
                </a:solidFill>
              </a:rPr>
              <a:t>LOCK TABLE</a:t>
            </a:r>
            <a:r>
              <a:rPr lang="hu-HU" altLang="hu-HU" sz="1800"/>
              <a:t> utasítással lehet kérni. Egy adott táblán egy időpillanatban csak egy tranzakció tarthat fenn X zárat, és ennek joga van a táblát kizárólagosan írni. Más tranzakciók ilyenkor csak olvashatják a táblát, de nem módosíthatják, és nem helyezhetnek el rajta zárakat.</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7106" name="Rectangle 2">
            <a:extLst>
              <a:ext uri="{FF2B5EF4-FFF2-40B4-BE49-F238E27FC236}">
                <a16:creationId xmlns:a16="http://schemas.microsoft.com/office/drawing/2014/main" id="{F91F3E88-75F0-3B98-3397-4B2914AEA56B}"/>
              </a:ext>
            </a:extLst>
          </p:cNvPr>
          <p:cNvSpPr>
            <a:spLocks noGrp="1" noChangeArrowheads="1"/>
          </p:cNvSpPr>
          <p:nvPr>
            <p:ph type="title"/>
          </p:nvPr>
        </p:nvSpPr>
        <p:spPr>
          <a:xfrm>
            <a:off x="611188" y="115888"/>
            <a:ext cx="7626350" cy="215900"/>
          </a:xfrm>
        </p:spPr>
        <p:txBody>
          <a:bodyPr/>
          <a:lstStyle/>
          <a:p>
            <a:r>
              <a:rPr lang="hu-HU" altLang="hu-HU" sz="2400" b="1"/>
              <a:t>Zármódok</a:t>
            </a:r>
          </a:p>
        </p:txBody>
      </p:sp>
      <p:sp>
        <p:nvSpPr>
          <p:cNvPr id="687107" name="Rectangle 3">
            <a:extLst>
              <a:ext uri="{FF2B5EF4-FFF2-40B4-BE49-F238E27FC236}">
                <a16:creationId xmlns:a16="http://schemas.microsoft.com/office/drawing/2014/main" id="{65CBC411-760A-505C-A73E-B026B7A8B72E}"/>
              </a:ext>
            </a:extLst>
          </p:cNvPr>
          <p:cNvSpPr>
            <a:spLocks noGrp="1" noChangeArrowheads="1"/>
          </p:cNvSpPr>
          <p:nvPr>
            <p:ph type="body" idx="1"/>
          </p:nvPr>
        </p:nvSpPr>
        <p:spPr>
          <a:xfrm>
            <a:off x="198438" y="382588"/>
            <a:ext cx="8796337" cy="6299200"/>
          </a:xfrm>
        </p:spPr>
        <p:txBody>
          <a:bodyPr/>
          <a:lstStyle/>
          <a:p>
            <a:pPr algn="just">
              <a:lnSpc>
                <a:spcPct val="80000"/>
              </a:lnSpc>
            </a:pPr>
            <a:r>
              <a:rPr lang="hu-HU" altLang="hu-HU" sz="2000" b="1"/>
              <a:t>A következő táblázat összefoglalja, hogy az egyes utasítások milyen zármódot vonnak maguk után, és hogy milyen zármódokkal kompatibilisek:</a:t>
            </a:r>
            <a:endParaRPr lang="hu-HU" altLang="hu-HU" sz="2800" b="1"/>
          </a:p>
        </p:txBody>
      </p:sp>
      <p:graphicFrame>
        <p:nvGraphicFramePr>
          <p:cNvPr id="687108" name="Object 4">
            <a:extLst>
              <a:ext uri="{FF2B5EF4-FFF2-40B4-BE49-F238E27FC236}">
                <a16:creationId xmlns:a16="http://schemas.microsoft.com/office/drawing/2014/main" id="{819DD098-C069-6F8A-9C96-DFD763553F83}"/>
              </a:ext>
            </a:extLst>
          </p:cNvPr>
          <p:cNvGraphicFramePr>
            <a:graphicFrameLocks noChangeAspect="1"/>
          </p:cNvGraphicFramePr>
          <p:nvPr/>
        </p:nvGraphicFramePr>
        <p:xfrm>
          <a:off x="158750" y="1341438"/>
          <a:ext cx="8729663" cy="2633662"/>
        </p:xfrm>
        <a:graphic>
          <a:graphicData uri="http://schemas.openxmlformats.org/presentationml/2006/ole">
            <mc:AlternateContent xmlns:mc="http://schemas.openxmlformats.org/markup-compatibility/2006">
              <mc:Choice xmlns:v="urn:schemas-microsoft-com:vml" Requires="v">
                <p:oleObj name="Dokumentum" r:id="rId2" imgW="6622439" imgH="2005272" progId="Word.Document.8">
                  <p:embed/>
                </p:oleObj>
              </mc:Choice>
              <mc:Fallback>
                <p:oleObj name="Dokumentum" r:id="rId2" imgW="6622439" imgH="2005272"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341438"/>
                        <a:ext cx="8729663"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7109" name="Text Box 5">
            <a:extLst>
              <a:ext uri="{FF2B5EF4-FFF2-40B4-BE49-F238E27FC236}">
                <a16:creationId xmlns:a16="http://schemas.microsoft.com/office/drawing/2014/main" id="{05B07A24-0920-8DF5-D110-C5AE71BFDAD0}"/>
              </a:ext>
            </a:extLst>
          </p:cNvPr>
          <p:cNvSpPr txBox="1">
            <a:spLocks noChangeArrowheads="1"/>
          </p:cNvSpPr>
          <p:nvPr/>
        </p:nvSpPr>
        <p:spPr bwMode="auto">
          <a:xfrm>
            <a:off x="195263" y="3854450"/>
            <a:ext cx="8388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1200"/>
              <a:t>* Igen, ha egy másik tranzakció nem tart fenn konfliktusos sor szintű zárat, különben várakozik.</a:t>
            </a:r>
          </a:p>
        </p:txBody>
      </p:sp>
      <p:sp>
        <p:nvSpPr>
          <p:cNvPr id="687110" name="Text Box 6">
            <a:extLst>
              <a:ext uri="{FF2B5EF4-FFF2-40B4-BE49-F238E27FC236}">
                <a16:creationId xmlns:a16="http://schemas.microsoft.com/office/drawing/2014/main" id="{EA6F2E4B-D43D-450C-6E6E-8D22E370CC40}"/>
              </a:ext>
            </a:extLst>
          </p:cNvPr>
          <p:cNvSpPr txBox="1">
            <a:spLocks noChangeArrowheads="1"/>
          </p:cNvSpPr>
          <p:nvPr/>
        </p:nvSpPr>
        <p:spPr bwMode="auto">
          <a:xfrm>
            <a:off x="171450" y="4229100"/>
            <a:ext cx="8631238"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buFontTx/>
              <a:buChar char="•"/>
            </a:pPr>
            <a:r>
              <a:rPr lang="hu-HU" altLang="hu-HU" sz="2000"/>
              <a:t>A </a:t>
            </a:r>
            <a:r>
              <a:rPr lang="hu-HU" altLang="hu-HU" sz="2000">
                <a:solidFill>
                  <a:schemeClr val="accent2"/>
                </a:solidFill>
              </a:rPr>
              <a:t>lekérdezések</a:t>
            </a:r>
            <a:r>
              <a:rPr lang="hu-HU" altLang="hu-HU" sz="2000"/>
              <a:t> tehát </a:t>
            </a:r>
            <a:r>
              <a:rPr lang="hu-HU" altLang="hu-HU" sz="2000">
                <a:solidFill>
                  <a:srgbClr val="FF0000"/>
                </a:solidFill>
              </a:rPr>
              <a:t>sohasem járnak zárolásokkal</a:t>
            </a:r>
            <a:r>
              <a:rPr lang="hu-HU" altLang="hu-HU" sz="2000"/>
              <a:t>, így más tranzakciók is lekérdezhetik vagy akár módosíthatják a lekérdezett táblát, akár a kérdéses sorokat is. </a:t>
            </a:r>
          </a:p>
          <a:p>
            <a:pPr>
              <a:spcBef>
                <a:spcPct val="50000"/>
              </a:spcBef>
              <a:buFontTx/>
              <a:buChar char="•"/>
            </a:pPr>
            <a:r>
              <a:rPr lang="hu-HU" altLang="hu-HU" sz="2000"/>
              <a:t>Az Oracle ezért gyakran hívja a lekérdezéseket </a:t>
            </a:r>
            <a:r>
              <a:rPr lang="hu-HU" altLang="hu-HU" sz="2000" i="1">
                <a:solidFill>
                  <a:srgbClr val="FF0000"/>
                </a:solidFill>
              </a:rPr>
              <a:t>nemblokkoló lekérdezéseknek</a:t>
            </a:r>
            <a:r>
              <a:rPr lang="hu-HU" altLang="hu-HU" sz="2000"/>
              <a:t>. Másrészt a lekérdezések sohasem várnak zárfeloldásra, mindig végrehajtódhatnak.</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8130" name="Rectangle 2">
            <a:extLst>
              <a:ext uri="{FF2B5EF4-FFF2-40B4-BE49-F238E27FC236}">
                <a16:creationId xmlns:a16="http://schemas.microsoft.com/office/drawing/2014/main" id="{D5CB989E-8495-7580-F455-FB739922A196}"/>
              </a:ext>
            </a:extLst>
          </p:cNvPr>
          <p:cNvSpPr>
            <a:spLocks noGrp="1" noChangeArrowheads="1"/>
          </p:cNvSpPr>
          <p:nvPr>
            <p:ph type="title"/>
          </p:nvPr>
        </p:nvSpPr>
        <p:spPr>
          <a:xfrm>
            <a:off x="611188" y="115888"/>
            <a:ext cx="7626350" cy="398462"/>
          </a:xfrm>
        </p:spPr>
        <p:txBody>
          <a:bodyPr/>
          <a:lstStyle/>
          <a:p>
            <a:r>
              <a:rPr lang="hu-HU" altLang="hu-HU" sz="2400" b="1"/>
              <a:t>Zármódok</a:t>
            </a:r>
          </a:p>
        </p:txBody>
      </p:sp>
      <p:sp>
        <p:nvSpPr>
          <p:cNvPr id="688134" name="Text Box 6">
            <a:extLst>
              <a:ext uri="{FF2B5EF4-FFF2-40B4-BE49-F238E27FC236}">
                <a16:creationId xmlns:a16="http://schemas.microsoft.com/office/drawing/2014/main" id="{4190D11C-A01C-E3DC-5C2F-9D48B15BE65A}"/>
              </a:ext>
            </a:extLst>
          </p:cNvPr>
          <p:cNvSpPr txBox="1">
            <a:spLocks noChangeArrowheads="1"/>
          </p:cNvSpPr>
          <p:nvPr/>
        </p:nvSpPr>
        <p:spPr bwMode="auto">
          <a:xfrm>
            <a:off x="171450" y="485775"/>
            <a:ext cx="8777288"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buFontTx/>
              <a:buChar char="•"/>
            </a:pPr>
            <a:r>
              <a:rPr lang="hu-HU" altLang="hu-HU" sz="2000"/>
              <a:t>A </a:t>
            </a:r>
            <a:r>
              <a:rPr lang="hu-HU" altLang="hu-HU" sz="2000">
                <a:solidFill>
                  <a:schemeClr val="accent2"/>
                </a:solidFill>
              </a:rPr>
              <a:t>módosító DML-utasítások</a:t>
            </a:r>
            <a:r>
              <a:rPr lang="hu-HU" altLang="hu-HU" sz="2000"/>
              <a:t> és a </a:t>
            </a:r>
            <a:r>
              <a:rPr lang="hu-HU" altLang="hu-HU" sz="2000">
                <a:solidFill>
                  <a:schemeClr val="accent2"/>
                </a:solidFill>
              </a:rPr>
              <a:t>SELECT … FOR UPDATE</a:t>
            </a:r>
            <a:r>
              <a:rPr lang="hu-HU" altLang="hu-HU" sz="2000"/>
              <a:t> utasítás az </a:t>
            </a:r>
            <a:r>
              <a:rPr lang="hu-HU" altLang="hu-HU" sz="2000">
                <a:solidFill>
                  <a:srgbClr val="CC00CC"/>
                </a:solidFill>
              </a:rPr>
              <a:t>érintett sorokra </a:t>
            </a:r>
            <a:r>
              <a:rPr lang="hu-HU" altLang="hu-HU" sz="2000">
                <a:solidFill>
                  <a:srgbClr val="FF0000"/>
                </a:solidFill>
              </a:rPr>
              <a:t>kizárólagos</a:t>
            </a:r>
            <a:r>
              <a:rPr lang="hu-HU" altLang="hu-HU" sz="2000">
                <a:solidFill>
                  <a:srgbClr val="CC00CC"/>
                </a:solidFill>
              </a:rPr>
              <a:t> sor szintű zárakat</a:t>
            </a:r>
            <a:r>
              <a:rPr lang="hu-HU" altLang="hu-HU" sz="2000"/>
              <a:t> helyeznek, így más tranzakciók nem módosíthatják vagy törölhetik a zárolt sorokat, amíg a zárakat elhelyező tranzakció nem véglegesítődik vagy abortál. </a:t>
            </a:r>
          </a:p>
          <a:p>
            <a:pPr>
              <a:spcBef>
                <a:spcPct val="50000"/>
              </a:spcBef>
              <a:buFontTx/>
              <a:buChar char="•"/>
            </a:pPr>
            <a:r>
              <a:rPr lang="hu-HU" altLang="hu-HU" sz="2000"/>
              <a:t>Ha az utasítás </a:t>
            </a:r>
            <a:r>
              <a:rPr lang="hu-HU" altLang="hu-HU" sz="2000">
                <a:solidFill>
                  <a:srgbClr val="009900"/>
                </a:solidFill>
              </a:rPr>
              <a:t>alkérdést </a:t>
            </a:r>
            <a:r>
              <a:rPr lang="hu-HU" altLang="hu-HU" sz="2000"/>
              <a:t>tartalmaz, az </a:t>
            </a:r>
            <a:r>
              <a:rPr lang="hu-HU" altLang="hu-HU" sz="2000">
                <a:solidFill>
                  <a:srgbClr val="FF0000"/>
                </a:solidFill>
              </a:rPr>
              <a:t>nem jár sor szintű zárolással. </a:t>
            </a:r>
          </a:p>
          <a:p>
            <a:pPr>
              <a:spcBef>
                <a:spcPct val="50000"/>
              </a:spcBef>
              <a:buFontTx/>
              <a:buChar char="•"/>
            </a:pPr>
            <a:r>
              <a:rPr lang="hu-HU" altLang="hu-HU" sz="2000"/>
              <a:t>Az </a:t>
            </a:r>
            <a:r>
              <a:rPr lang="hu-HU" altLang="hu-HU" sz="2000">
                <a:solidFill>
                  <a:srgbClr val="009900"/>
                </a:solidFill>
              </a:rPr>
              <a:t>alkérdések</a:t>
            </a:r>
            <a:r>
              <a:rPr lang="hu-HU" altLang="hu-HU" sz="2000"/>
              <a:t> </a:t>
            </a:r>
            <a:r>
              <a:rPr lang="hu-HU" altLang="hu-HU" sz="2000">
                <a:solidFill>
                  <a:srgbClr val="FF0000"/>
                </a:solidFill>
              </a:rPr>
              <a:t>garantáltan konzisztensek</a:t>
            </a:r>
            <a:r>
              <a:rPr lang="hu-HU" altLang="hu-HU" sz="2000"/>
              <a:t> a lekérdezés kezdetekor fennálló adatbázis-állapottal, és nem látják a tartalmazó módosító utasítás által véghezvitt változtatásokat.</a:t>
            </a:r>
          </a:p>
          <a:p>
            <a:pPr>
              <a:spcBef>
                <a:spcPct val="50000"/>
              </a:spcBef>
              <a:buFontTx/>
              <a:buChar char="•"/>
            </a:pPr>
            <a:r>
              <a:rPr lang="hu-HU" altLang="hu-HU" sz="2000"/>
              <a:t>Egy tranzakcióban lévő lekérdezés </a:t>
            </a:r>
            <a:r>
              <a:rPr lang="hu-HU" altLang="hu-HU" sz="2000">
                <a:solidFill>
                  <a:srgbClr val="FF0000"/>
                </a:solidFill>
              </a:rPr>
              <a:t>látja</a:t>
            </a:r>
            <a:r>
              <a:rPr lang="hu-HU" altLang="hu-HU" sz="2000"/>
              <a:t> a tranzakció egy korábbi módosító utasítása által végrehajtott változtatásokat, de </a:t>
            </a:r>
            <a:r>
              <a:rPr lang="hu-HU" altLang="hu-HU" sz="2000">
                <a:solidFill>
                  <a:srgbClr val="FF0000"/>
                </a:solidFill>
              </a:rPr>
              <a:t>nem látja</a:t>
            </a:r>
            <a:r>
              <a:rPr lang="hu-HU" altLang="hu-HU" sz="2000"/>
              <a:t> a tartalmazó tranzakciónál később elindult tranzakciók módosításait.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9154" name="Rectangle 2">
            <a:extLst>
              <a:ext uri="{FF2B5EF4-FFF2-40B4-BE49-F238E27FC236}">
                <a16:creationId xmlns:a16="http://schemas.microsoft.com/office/drawing/2014/main" id="{2EC175A1-C319-93B2-D515-456C14F2F86A}"/>
              </a:ext>
            </a:extLst>
          </p:cNvPr>
          <p:cNvSpPr>
            <a:spLocks noGrp="1" noChangeArrowheads="1"/>
          </p:cNvSpPr>
          <p:nvPr>
            <p:ph type="title"/>
          </p:nvPr>
        </p:nvSpPr>
        <p:spPr>
          <a:xfrm>
            <a:off x="611188" y="261938"/>
            <a:ext cx="7626350" cy="215900"/>
          </a:xfrm>
        </p:spPr>
        <p:txBody>
          <a:bodyPr/>
          <a:lstStyle/>
          <a:p>
            <a:r>
              <a:rPr lang="hu-HU" altLang="hu-HU" sz="2400" b="1"/>
              <a:t>Zárak felminősítése és kiterjesztése</a:t>
            </a:r>
          </a:p>
        </p:txBody>
      </p:sp>
      <p:sp>
        <p:nvSpPr>
          <p:cNvPr id="689155" name="Text Box 3">
            <a:extLst>
              <a:ext uri="{FF2B5EF4-FFF2-40B4-BE49-F238E27FC236}">
                <a16:creationId xmlns:a16="http://schemas.microsoft.com/office/drawing/2014/main" id="{1703BC02-F87E-0ADC-4621-972816125DEF}"/>
              </a:ext>
            </a:extLst>
          </p:cNvPr>
          <p:cNvSpPr txBox="1">
            <a:spLocks noChangeArrowheads="1"/>
          </p:cNvSpPr>
          <p:nvPr/>
        </p:nvSpPr>
        <p:spPr bwMode="auto">
          <a:xfrm>
            <a:off x="171450" y="485775"/>
            <a:ext cx="8777288"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buFontTx/>
              <a:buChar char="•"/>
            </a:pPr>
            <a:r>
              <a:rPr lang="hu-HU" altLang="hu-HU" sz="1800"/>
              <a:t>A </a:t>
            </a:r>
            <a:r>
              <a:rPr lang="hu-HU" altLang="hu-HU" sz="1800">
                <a:solidFill>
                  <a:srgbClr val="CC00CC"/>
                </a:solidFill>
              </a:rPr>
              <a:t>módosító utasítás</a:t>
            </a:r>
            <a:r>
              <a:rPr lang="hu-HU" altLang="hu-HU" sz="1800"/>
              <a:t> a </a:t>
            </a:r>
            <a:r>
              <a:rPr lang="hu-HU" altLang="hu-HU" sz="1800">
                <a:solidFill>
                  <a:srgbClr val="FF0000"/>
                </a:solidFill>
              </a:rPr>
              <a:t>sor szintű zárakon kívül</a:t>
            </a:r>
            <a:r>
              <a:rPr lang="hu-HU" altLang="hu-HU" sz="1800"/>
              <a:t> a módosított sorokat tartalmazó </a:t>
            </a:r>
            <a:r>
              <a:rPr lang="hu-HU" altLang="hu-HU" sz="1800">
                <a:solidFill>
                  <a:srgbClr val="FF0000"/>
                </a:solidFill>
              </a:rPr>
              <a:t>táblákra </a:t>
            </a:r>
            <a:r>
              <a:rPr lang="hu-HU" altLang="hu-HU" sz="1800"/>
              <a:t>is elhelyez egy-egy </a:t>
            </a:r>
            <a:r>
              <a:rPr lang="hu-HU" altLang="hu-HU" sz="1800">
                <a:solidFill>
                  <a:srgbClr val="FF0000"/>
                </a:solidFill>
              </a:rPr>
              <a:t>RX</a:t>
            </a:r>
            <a:r>
              <a:rPr lang="hu-HU" altLang="hu-HU" sz="1800"/>
              <a:t> zárat. </a:t>
            </a:r>
          </a:p>
          <a:p>
            <a:pPr lvl="1">
              <a:spcBef>
                <a:spcPct val="50000"/>
              </a:spcBef>
            </a:pPr>
            <a:r>
              <a:rPr lang="hu-HU" altLang="hu-HU" sz="1800"/>
              <a:t>	Ha a tartalmazó tranzakció már fenntart egy S, SRX vagy X zárat a kérdéses táblán, </a:t>
            </a:r>
          </a:p>
          <a:p>
            <a:pPr lvl="1">
              <a:spcBef>
                <a:spcPct val="50000"/>
              </a:spcBef>
            </a:pPr>
            <a:r>
              <a:rPr lang="hu-HU" altLang="hu-HU" sz="1800"/>
              <a:t>	akkor </a:t>
            </a:r>
            <a:r>
              <a:rPr lang="hu-HU" altLang="hu-HU" sz="1800">
                <a:solidFill>
                  <a:srgbClr val="FF0000"/>
                </a:solidFill>
              </a:rPr>
              <a:t>nem kap</a:t>
            </a:r>
            <a:r>
              <a:rPr lang="hu-HU" altLang="hu-HU" sz="1800"/>
              <a:t> külön RX zárat is, </a:t>
            </a:r>
          </a:p>
          <a:p>
            <a:pPr lvl="1">
              <a:spcBef>
                <a:spcPct val="50000"/>
              </a:spcBef>
            </a:pPr>
            <a:r>
              <a:rPr lang="hu-HU" altLang="hu-HU" sz="1800"/>
              <a:t>	Ha pedig RS zárat tartott fenn, </a:t>
            </a:r>
          </a:p>
          <a:p>
            <a:pPr lvl="1">
              <a:spcBef>
                <a:spcPct val="50000"/>
              </a:spcBef>
            </a:pPr>
            <a:r>
              <a:rPr lang="hu-HU" altLang="hu-HU" sz="1800"/>
              <a:t>	akkor az </a:t>
            </a:r>
            <a:r>
              <a:rPr lang="hu-HU" altLang="hu-HU" sz="1800">
                <a:solidFill>
                  <a:srgbClr val="FF0000"/>
                </a:solidFill>
              </a:rPr>
              <a:t>felminősül</a:t>
            </a:r>
            <a:r>
              <a:rPr lang="hu-HU" altLang="hu-HU" sz="1800"/>
              <a:t> RX zárrá.</a:t>
            </a:r>
          </a:p>
          <a:p>
            <a:pPr>
              <a:spcBef>
                <a:spcPct val="50000"/>
              </a:spcBef>
              <a:buFontTx/>
              <a:buChar char="•"/>
            </a:pPr>
            <a:r>
              <a:rPr lang="hu-HU" altLang="hu-HU" sz="1800"/>
              <a:t>Mivel </a:t>
            </a:r>
            <a:r>
              <a:rPr lang="hu-HU" altLang="hu-HU" sz="1800">
                <a:solidFill>
                  <a:schemeClr val="accent2"/>
                </a:solidFill>
              </a:rPr>
              <a:t>sorok szintjén</a:t>
            </a:r>
            <a:r>
              <a:rPr lang="hu-HU" altLang="hu-HU" sz="1800"/>
              <a:t> csak egyfajta zármód létezik (kizárólagos), </a:t>
            </a:r>
            <a:r>
              <a:rPr lang="hu-HU" altLang="hu-HU" sz="1800">
                <a:solidFill>
                  <a:srgbClr val="FF0000"/>
                </a:solidFill>
              </a:rPr>
              <a:t>nincs szükség felminősítésre</a:t>
            </a:r>
            <a:r>
              <a:rPr lang="hu-HU" altLang="hu-HU" sz="1800"/>
              <a:t>. </a:t>
            </a:r>
          </a:p>
          <a:p>
            <a:pPr>
              <a:spcBef>
                <a:spcPct val="50000"/>
              </a:spcBef>
              <a:buFontTx/>
              <a:buChar char="•"/>
            </a:pPr>
            <a:r>
              <a:rPr lang="hu-HU" altLang="hu-HU" sz="1800">
                <a:solidFill>
                  <a:schemeClr val="accent2"/>
                </a:solidFill>
              </a:rPr>
              <a:t>Táblák szintjén</a:t>
            </a:r>
            <a:r>
              <a:rPr lang="hu-HU" altLang="hu-HU" sz="1800"/>
              <a:t> az Oracle </a:t>
            </a:r>
            <a:r>
              <a:rPr lang="hu-HU" altLang="hu-HU" sz="1800">
                <a:solidFill>
                  <a:srgbClr val="FF0000"/>
                </a:solidFill>
              </a:rPr>
              <a:t>automatikusan felminősít egy zárat erősebb módúvá, amikor szükséges</a:t>
            </a:r>
            <a:r>
              <a:rPr lang="hu-HU" altLang="hu-HU" sz="1800"/>
              <a:t>. Például egy SELECT … FOR UPDATE utasítás RS módban zárolja a táblát. Ha a tranzakció később módosít a zárolt sorok közül néhányat, az RS mód automatikusan felminősül RX módra.</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0178" name="Rectangle 2">
            <a:extLst>
              <a:ext uri="{FF2B5EF4-FFF2-40B4-BE49-F238E27FC236}">
                <a16:creationId xmlns:a16="http://schemas.microsoft.com/office/drawing/2014/main" id="{24BEFED6-A72F-3171-8ACE-D2888CE9F081}"/>
              </a:ext>
            </a:extLst>
          </p:cNvPr>
          <p:cNvSpPr>
            <a:spLocks noGrp="1" noChangeArrowheads="1"/>
          </p:cNvSpPr>
          <p:nvPr>
            <p:ph type="title"/>
          </p:nvPr>
        </p:nvSpPr>
        <p:spPr>
          <a:xfrm>
            <a:off x="611188" y="261938"/>
            <a:ext cx="7724775" cy="630237"/>
          </a:xfrm>
        </p:spPr>
        <p:txBody>
          <a:bodyPr/>
          <a:lstStyle/>
          <a:p>
            <a:r>
              <a:rPr lang="hu-HU" altLang="hu-HU" sz="2400" b="1"/>
              <a:t>Zárak felminősítése és kiterjesztése</a:t>
            </a:r>
          </a:p>
        </p:txBody>
      </p:sp>
      <p:sp>
        <p:nvSpPr>
          <p:cNvPr id="690179" name="Text Box 3">
            <a:extLst>
              <a:ext uri="{FF2B5EF4-FFF2-40B4-BE49-F238E27FC236}">
                <a16:creationId xmlns:a16="http://schemas.microsoft.com/office/drawing/2014/main" id="{5D49A7E7-EC1B-11A4-F02B-CAC516B6BF6C}"/>
              </a:ext>
            </a:extLst>
          </p:cNvPr>
          <p:cNvSpPr txBox="1">
            <a:spLocks noChangeArrowheads="1"/>
          </p:cNvSpPr>
          <p:nvPr/>
        </p:nvSpPr>
        <p:spPr bwMode="auto">
          <a:xfrm>
            <a:off x="171450" y="1108075"/>
            <a:ext cx="8777288"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buFontTx/>
              <a:buChar char="•"/>
            </a:pPr>
            <a:r>
              <a:rPr lang="hu-HU" altLang="hu-HU" sz="2000">
                <a:solidFill>
                  <a:srgbClr val="009900"/>
                </a:solidFill>
              </a:rPr>
              <a:t>Zárak kiterjesztésének</a:t>
            </a:r>
            <a:r>
              <a:rPr lang="hu-HU" altLang="hu-HU" sz="2000"/>
              <a:t> (escalation) nevezzük azt a folyamatot, amikor a szemcsézettség egy szintjén (pl. </a:t>
            </a:r>
            <a:r>
              <a:rPr lang="hu-HU" altLang="hu-HU" sz="2000">
                <a:solidFill>
                  <a:schemeClr val="accent2"/>
                </a:solidFill>
              </a:rPr>
              <a:t>sorok szintjén</a:t>
            </a:r>
            <a:r>
              <a:rPr lang="hu-HU" altLang="hu-HU" sz="2000"/>
              <a:t>) lévő zárakat az adatbázis-kezelő rendszer a szemcsézettség egy magasabb szintjére (pl. </a:t>
            </a:r>
            <a:r>
              <a:rPr lang="hu-HU" altLang="hu-HU" sz="2000">
                <a:solidFill>
                  <a:schemeClr val="accent2"/>
                </a:solidFill>
              </a:rPr>
              <a:t>a tábla szintjére</a:t>
            </a:r>
            <a:r>
              <a:rPr lang="hu-HU" altLang="hu-HU" sz="2000"/>
              <a:t>) emeli. </a:t>
            </a:r>
          </a:p>
          <a:p>
            <a:pPr>
              <a:spcBef>
                <a:spcPct val="50000"/>
              </a:spcBef>
              <a:buFontTx/>
              <a:buChar char="•"/>
            </a:pPr>
            <a:r>
              <a:rPr lang="hu-HU" altLang="hu-HU" sz="2000"/>
              <a:t>Például ha a felhasználó </a:t>
            </a:r>
            <a:r>
              <a:rPr lang="hu-HU" altLang="hu-HU" sz="2000">
                <a:solidFill>
                  <a:schemeClr val="accent2"/>
                </a:solidFill>
              </a:rPr>
              <a:t>sok sort zárol</a:t>
            </a:r>
            <a:r>
              <a:rPr lang="hu-HU" altLang="hu-HU" sz="2000"/>
              <a:t> egy táblában, egyes rendszerek ezeket </a:t>
            </a:r>
            <a:r>
              <a:rPr lang="hu-HU" altLang="hu-HU" sz="2000">
                <a:solidFill>
                  <a:srgbClr val="CC00CC"/>
                </a:solidFill>
              </a:rPr>
              <a:t>automatikusan kiterjesztik a teljes táblára</a:t>
            </a:r>
            <a:r>
              <a:rPr lang="hu-HU" altLang="hu-HU" sz="2000"/>
              <a:t>.</a:t>
            </a:r>
          </a:p>
          <a:p>
            <a:pPr>
              <a:spcBef>
                <a:spcPct val="50000"/>
              </a:spcBef>
              <a:buFontTx/>
              <a:buChar char="•"/>
            </a:pPr>
            <a:r>
              <a:rPr lang="hu-HU" altLang="hu-HU" sz="2000"/>
              <a:t>Ezáltal csökken a zárak száma, viszont nő a zárolt elemek zármódjának erőssége. </a:t>
            </a:r>
          </a:p>
          <a:p>
            <a:pPr>
              <a:spcBef>
                <a:spcPct val="50000"/>
              </a:spcBef>
              <a:buFontTx/>
              <a:buChar char="•"/>
            </a:pPr>
            <a:r>
              <a:rPr lang="hu-HU" altLang="hu-HU" sz="2000">
                <a:solidFill>
                  <a:srgbClr val="FF0000"/>
                </a:solidFill>
              </a:rPr>
              <a:t>Az Oracle nem alkalmazza a zárkiterjesztést</a:t>
            </a:r>
            <a:r>
              <a:rPr lang="hu-HU" altLang="hu-HU" sz="2000"/>
              <a:t>, mivel az megnöveli a holtpontok kialakulásának kockázatát.</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1874" name="Rectangle 2">
            <a:extLst>
              <a:ext uri="{FF2B5EF4-FFF2-40B4-BE49-F238E27FC236}">
                <a16:creationId xmlns:a16="http://schemas.microsoft.com/office/drawing/2014/main" id="{CAEDC3C9-90F2-0AF6-6484-2353F6D4D96E}"/>
              </a:ext>
            </a:extLst>
          </p:cNvPr>
          <p:cNvSpPr>
            <a:spLocks noGrp="1" noChangeArrowheads="1"/>
          </p:cNvSpPr>
          <p:nvPr>
            <p:ph type="title"/>
          </p:nvPr>
        </p:nvSpPr>
        <p:spPr>
          <a:xfrm>
            <a:off x="661988" y="317500"/>
            <a:ext cx="7772400" cy="349250"/>
          </a:xfrm>
        </p:spPr>
        <p:txBody>
          <a:bodyPr/>
          <a:lstStyle/>
          <a:p>
            <a:r>
              <a:rPr lang="hu-HU" altLang="hu-HU" sz="2800" b="1"/>
              <a:t>Feladatok</a:t>
            </a:r>
          </a:p>
        </p:txBody>
      </p:sp>
      <p:sp>
        <p:nvSpPr>
          <p:cNvPr id="591875" name="Rectangle 3">
            <a:extLst>
              <a:ext uri="{FF2B5EF4-FFF2-40B4-BE49-F238E27FC236}">
                <a16:creationId xmlns:a16="http://schemas.microsoft.com/office/drawing/2014/main" id="{35D54BCE-FE34-4715-0817-A2BE1E0656FD}"/>
              </a:ext>
            </a:extLst>
          </p:cNvPr>
          <p:cNvSpPr>
            <a:spLocks noGrp="1" noChangeArrowheads="1"/>
          </p:cNvSpPr>
          <p:nvPr>
            <p:ph type="body" idx="1"/>
          </p:nvPr>
        </p:nvSpPr>
        <p:spPr>
          <a:xfrm>
            <a:off x="685800" y="969963"/>
            <a:ext cx="8175625" cy="5126037"/>
          </a:xfrm>
        </p:spPr>
        <p:txBody>
          <a:bodyPr/>
          <a:lstStyle/>
          <a:p>
            <a:pPr>
              <a:lnSpc>
                <a:spcPct val="80000"/>
              </a:lnSpc>
            </a:pPr>
            <a:r>
              <a:rPr lang="hu-HU" altLang="hu-HU" sz="2000" b="1">
                <a:solidFill>
                  <a:srgbClr val="0000FF"/>
                </a:solidFill>
                <a:latin typeface="Arial" panose="020B0604020202020204" pitchFamily="34" charset="0"/>
              </a:rPr>
              <a:t>Vegyünk egy objektum orientált adatbázist. A C osztály objektumait két blokkban tároljuk a </a:t>
            </a:r>
            <a:r>
              <a:rPr lang="hu-HU" altLang="hu-HU" sz="2000" b="1" i="1">
                <a:solidFill>
                  <a:srgbClr val="0000FF"/>
                </a:solidFill>
                <a:latin typeface="Times New Roman" panose="02020603050405020304" pitchFamily="18" charset="0"/>
              </a:rPr>
              <a:t>B</a:t>
            </a:r>
            <a:r>
              <a:rPr lang="hu-HU" altLang="hu-HU" sz="2000" b="1" baseline="-25000">
                <a:solidFill>
                  <a:srgbClr val="0000FF"/>
                </a:solidFill>
                <a:latin typeface="Times New Roman" panose="02020603050405020304" pitchFamily="18" charset="0"/>
              </a:rPr>
              <a:t>1</a:t>
            </a:r>
            <a:r>
              <a:rPr lang="hu-HU" altLang="hu-HU" sz="2000" b="1">
                <a:solidFill>
                  <a:srgbClr val="0000FF"/>
                </a:solidFill>
                <a:latin typeface="Arial" panose="020B0604020202020204" pitchFamily="34" charset="0"/>
              </a:rPr>
              <a:t>-ben és a </a:t>
            </a:r>
            <a:r>
              <a:rPr lang="hu-HU" altLang="hu-HU" sz="2000" b="1" i="1">
                <a:solidFill>
                  <a:srgbClr val="0000FF"/>
                </a:solidFill>
                <a:latin typeface="Times New Roman" panose="02020603050405020304" pitchFamily="18" charset="0"/>
              </a:rPr>
              <a:t>B</a:t>
            </a:r>
            <a:r>
              <a:rPr lang="hu-HU" altLang="hu-HU" sz="2000" b="1" baseline="-25000">
                <a:solidFill>
                  <a:srgbClr val="0000FF"/>
                </a:solidFill>
                <a:latin typeface="Times New Roman" panose="02020603050405020304" pitchFamily="18" charset="0"/>
              </a:rPr>
              <a:t>2</a:t>
            </a:r>
            <a:r>
              <a:rPr lang="hu-HU" altLang="hu-HU" sz="2000" b="1">
                <a:solidFill>
                  <a:srgbClr val="0000FF"/>
                </a:solidFill>
                <a:latin typeface="Arial" panose="020B0604020202020204" pitchFamily="34" charset="0"/>
              </a:rPr>
              <a:t>-ben. </a:t>
            </a:r>
          </a:p>
          <a:p>
            <a:pPr>
              <a:lnSpc>
                <a:spcPct val="80000"/>
              </a:lnSpc>
              <a:buFontTx/>
              <a:buNone/>
            </a:pPr>
            <a:r>
              <a:rPr lang="hu-HU" altLang="hu-HU" sz="2000" b="1">
                <a:solidFill>
                  <a:srgbClr val="0000FF"/>
                </a:solidFill>
                <a:latin typeface="Arial" panose="020B0604020202020204" pitchFamily="34" charset="0"/>
              </a:rPr>
              <a:t>	A </a:t>
            </a:r>
            <a:r>
              <a:rPr lang="hu-HU" altLang="hu-HU" sz="2000" b="1" i="1">
                <a:solidFill>
                  <a:srgbClr val="0000FF"/>
                </a:solidFill>
                <a:latin typeface="Times New Roman" panose="02020603050405020304" pitchFamily="18" charset="0"/>
              </a:rPr>
              <a:t>B</a:t>
            </a:r>
            <a:r>
              <a:rPr lang="hu-HU" altLang="hu-HU" sz="2000" b="1" baseline="-25000">
                <a:solidFill>
                  <a:srgbClr val="0000FF"/>
                </a:solidFill>
                <a:latin typeface="Times New Roman" panose="02020603050405020304" pitchFamily="18" charset="0"/>
              </a:rPr>
              <a:t>1</a:t>
            </a:r>
            <a:r>
              <a:rPr lang="hu-HU" altLang="hu-HU" sz="2000" b="1">
                <a:solidFill>
                  <a:srgbClr val="0000FF"/>
                </a:solidFill>
                <a:latin typeface="Times New Roman" panose="02020603050405020304" pitchFamily="18" charset="0"/>
              </a:rPr>
              <a:t> </a:t>
            </a:r>
            <a:r>
              <a:rPr lang="hu-HU" altLang="hu-HU" sz="2000" b="1">
                <a:solidFill>
                  <a:srgbClr val="0000FF"/>
                </a:solidFill>
                <a:latin typeface="Arial" panose="020B0604020202020204" pitchFamily="34" charset="0"/>
              </a:rPr>
              <a:t>tartalmazza az </a:t>
            </a:r>
            <a:r>
              <a:rPr lang="hu-HU" altLang="hu-HU" sz="2000" b="1" i="1">
                <a:solidFill>
                  <a:srgbClr val="0000FF"/>
                </a:solidFill>
                <a:latin typeface="Times New Roman" panose="02020603050405020304" pitchFamily="18" charset="0"/>
              </a:rPr>
              <a:t>O</a:t>
            </a:r>
            <a:r>
              <a:rPr lang="hu-HU" altLang="hu-HU" sz="2000" b="1" baseline="-25000">
                <a:solidFill>
                  <a:srgbClr val="0000FF"/>
                </a:solidFill>
                <a:latin typeface="Times New Roman" panose="02020603050405020304" pitchFamily="18" charset="0"/>
              </a:rPr>
              <a:t>1</a:t>
            </a:r>
            <a:r>
              <a:rPr lang="hu-HU" altLang="hu-HU" sz="2000" b="1">
                <a:solidFill>
                  <a:srgbClr val="0000FF"/>
                </a:solidFill>
                <a:latin typeface="Times New Roman" panose="02020603050405020304" pitchFamily="18" charset="0"/>
              </a:rPr>
              <a:t> </a:t>
            </a:r>
            <a:r>
              <a:rPr lang="hu-HU" altLang="hu-HU" sz="2000" b="1">
                <a:solidFill>
                  <a:srgbClr val="0000FF"/>
                </a:solidFill>
                <a:latin typeface="Arial" panose="020B0604020202020204" pitchFamily="34" charset="0"/>
              </a:rPr>
              <a:t>és </a:t>
            </a:r>
            <a:r>
              <a:rPr lang="hu-HU" altLang="hu-HU" sz="2000" b="1" i="1">
                <a:solidFill>
                  <a:srgbClr val="0000FF"/>
                </a:solidFill>
                <a:latin typeface="Times New Roman" panose="02020603050405020304" pitchFamily="18" charset="0"/>
              </a:rPr>
              <a:t>O</a:t>
            </a:r>
            <a:r>
              <a:rPr lang="hu-HU" altLang="hu-HU" sz="2000" b="1" baseline="-25000">
                <a:solidFill>
                  <a:srgbClr val="0000FF"/>
                </a:solidFill>
                <a:latin typeface="Times New Roman" panose="02020603050405020304" pitchFamily="18" charset="0"/>
              </a:rPr>
              <a:t>2</a:t>
            </a:r>
            <a:r>
              <a:rPr lang="hu-HU" altLang="hu-HU" sz="2000" b="1">
                <a:solidFill>
                  <a:srgbClr val="0000FF"/>
                </a:solidFill>
                <a:latin typeface="Times New Roman" panose="02020603050405020304" pitchFamily="18" charset="0"/>
              </a:rPr>
              <a:t> </a:t>
            </a:r>
            <a:r>
              <a:rPr lang="hu-HU" altLang="hu-HU" sz="2000" b="1">
                <a:solidFill>
                  <a:srgbClr val="0000FF"/>
                </a:solidFill>
                <a:latin typeface="Arial" panose="020B0604020202020204" pitchFamily="34" charset="0"/>
              </a:rPr>
              <a:t>objektumokat, míg a </a:t>
            </a:r>
            <a:r>
              <a:rPr lang="hu-HU" altLang="hu-HU" sz="2000" b="1" i="1">
                <a:solidFill>
                  <a:srgbClr val="0000FF"/>
                </a:solidFill>
                <a:latin typeface="Times New Roman" panose="02020603050405020304" pitchFamily="18" charset="0"/>
              </a:rPr>
              <a:t>B</a:t>
            </a:r>
            <a:r>
              <a:rPr lang="hu-HU" altLang="hu-HU" sz="2000" b="1" baseline="-25000">
                <a:solidFill>
                  <a:srgbClr val="0000FF"/>
                </a:solidFill>
                <a:latin typeface="Times New Roman" panose="02020603050405020304" pitchFamily="18" charset="0"/>
              </a:rPr>
              <a:t>2</a:t>
            </a:r>
            <a:r>
              <a:rPr lang="hu-HU" altLang="hu-HU" sz="2000" b="1">
                <a:solidFill>
                  <a:srgbClr val="0000FF"/>
                </a:solidFill>
                <a:latin typeface="Times New Roman" panose="02020603050405020304" pitchFamily="18" charset="0"/>
              </a:rPr>
              <a:t> </a:t>
            </a:r>
            <a:r>
              <a:rPr lang="hu-HU" altLang="hu-HU" sz="2000" b="1">
                <a:solidFill>
                  <a:srgbClr val="0000FF"/>
                </a:solidFill>
                <a:latin typeface="Arial" panose="020B0604020202020204" pitchFamily="34" charset="0"/>
              </a:rPr>
              <a:t>az </a:t>
            </a:r>
            <a:r>
              <a:rPr lang="hu-HU" altLang="hu-HU" sz="2000" b="1" i="1">
                <a:solidFill>
                  <a:srgbClr val="0000FF"/>
                </a:solidFill>
                <a:latin typeface="Times New Roman" panose="02020603050405020304" pitchFamily="18" charset="0"/>
              </a:rPr>
              <a:t>O</a:t>
            </a:r>
            <a:r>
              <a:rPr lang="hu-HU" altLang="hu-HU" sz="2000" b="1" baseline="-25000">
                <a:solidFill>
                  <a:srgbClr val="0000FF"/>
                </a:solidFill>
                <a:latin typeface="Times New Roman" panose="02020603050405020304" pitchFamily="18" charset="0"/>
              </a:rPr>
              <a:t>3</a:t>
            </a:r>
            <a:r>
              <a:rPr lang="hu-HU" altLang="hu-HU" sz="2000" b="1">
                <a:solidFill>
                  <a:srgbClr val="0000FF"/>
                </a:solidFill>
                <a:latin typeface="rtxbmi" charset="0"/>
              </a:rPr>
              <a:t>; </a:t>
            </a:r>
            <a:r>
              <a:rPr lang="hu-HU" altLang="hu-HU" sz="2000" b="1" i="1">
                <a:solidFill>
                  <a:srgbClr val="0000FF"/>
                </a:solidFill>
                <a:latin typeface="Times New Roman" panose="02020603050405020304" pitchFamily="18" charset="0"/>
              </a:rPr>
              <a:t>O</a:t>
            </a:r>
            <a:r>
              <a:rPr lang="hu-HU" altLang="hu-HU" sz="2000" b="1" baseline="-25000">
                <a:solidFill>
                  <a:srgbClr val="0000FF"/>
                </a:solidFill>
                <a:latin typeface="Times New Roman" panose="02020603050405020304" pitchFamily="18" charset="0"/>
              </a:rPr>
              <a:t>4</a:t>
            </a:r>
            <a:r>
              <a:rPr lang="hu-HU" altLang="hu-HU" sz="2000" b="1">
                <a:solidFill>
                  <a:srgbClr val="0000FF"/>
                </a:solidFill>
                <a:latin typeface="rtxbmi" charset="0"/>
              </a:rPr>
              <a:t>; </a:t>
            </a:r>
            <a:r>
              <a:rPr lang="hu-HU" altLang="hu-HU" sz="2000" b="1" i="1">
                <a:solidFill>
                  <a:srgbClr val="0000FF"/>
                </a:solidFill>
                <a:latin typeface="Times New Roman" panose="02020603050405020304" pitchFamily="18" charset="0"/>
              </a:rPr>
              <a:t>O</a:t>
            </a:r>
            <a:r>
              <a:rPr lang="hu-HU" altLang="hu-HU" sz="2000" b="1" baseline="-25000">
                <a:solidFill>
                  <a:srgbClr val="0000FF"/>
                </a:solidFill>
                <a:latin typeface="Times New Roman" panose="02020603050405020304" pitchFamily="18" charset="0"/>
              </a:rPr>
              <a:t>5</a:t>
            </a:r>
            <a:r>
              <a:rPr lang="hu-HU" altLang="hu-HU" sz="2000" b="1">
                <a:solidFill>
                  <a:srgbClr val="0000FF"/>
                </a:solidFill>
                <a:latin typeface="Times New Roman" panose="02020603050405020304" pitchFamily="18" charset="0"/>
              </a:rPr>
              <a:t> </a:t>
            </a:r>
            <a:r>
              <a:rPr lang="hu-HU" altLang="hu-HU" sz="2000" b="1">
                <a:solidFill>
                  <a:srgbClr val="0000FF"/>
                </a:solidFill>
                <a:latin typeface="Arial" panose="020B0604020202020204" pitchFamily="34" charset="0"/>
              </a:rPr>
              <a:t>objektumokat. </a:t>
            </a:r>
          </a:p>
          <a:p>
            <a:pPr>
              <a:lnSpc>
                <a:spcPct val="80000"/>
              </a:lnSpc>
              <a:buFontTx/>
              <a:buNone/>
            </a:pPr>
            <a:r>
              <a:rPr lang="hu-HU" altLang="hu-HU" sz="2000" b="1">
                <a:solidFill>
                  <a:srgbClr val="0000FF"/>
                </a:solidFill>
                <a:latin typeface="Arial" panose="020B0604020202020204" pitchFamily="34" charset="0"/>
              </a:rPr>
              <a:t>	Adjuk meg a zárolási kérések sorozatát és a figyelmeztető protokoll alapú ütemező feladatát az alábbi kérési sorozatokhoz. Feltehetjük, hogy minden kérés éppen azelőtt fordul elő, mint amikor éppen szükség van rá, és minden zárfeloldás a tranzakció befejeztével történik. Használjuk az S/X modellt.</a:t>
            </a:r>
          </a:p>
          <a:p>
            <a:pPr>
              <a:lnSpc>
                <a:spcPct val="80000"/>
              </a:lnSpc>
              <a:buFontTx/>
              <a:buNone/>
            </a:pPr>
            <a:r>
              <a:rPr lang="hu-HU" altLang="hu-HU" sz="2000" b="1" i="1">
                <a:solidFill>
                  <a:srgbClr val="0000FF"/>
                </a:solidFill>
                <a:latin typeface="Times New Roman" panose="02020603050405020304" pitchFamily="18" charset="0"/>
              </a:rPr>
              <a:t>			r</a:t>
            </a:r>
            <a:r>
              <a:rPr lang="hu-HU" altLang="hu-HU" sz="2000" b="1" baseline="-25000">
                <a:solidFill>
                  <a:srgbClr val="0000FF"/>
                </a:solidFill>
                <a:latin typeface="Times New Roman" panose="02020603050405020304" pitchFamily="18" charset="0"/>
              </a:rPr>
              <a:t>1</a:t>
            </a:r>
            <a:r>
              <a:rPr lang="hu-HU" altLang="hu-HU" sz="2000" b="1">
                <a:solidFill>
                  <a:srgbClr val="0000FF"/>
                </a:solidFill>
                <a:latin typeface="Times New Roman" panose="02020603050405020304" pitchFamily="18" charset="0"/>
              </a:rPr>
              <a:t>(</a:t>
            </a:r>
            <a:r>
              <a:rPr lang="hu-HU" altLang="hu-HU" sz="2000" b="1" i="1">
                <a:solidFill>
                  <a:srgbClr val="0000FF"/>
                </a:solidFill>
                <a:latin typeface="Times New Roman" panose="02020603050405020304" pitchFamily="18" charset="0"/>
              </a:rPr>
              <a:t>O</a:t>
            </a:r>
            <a:r>
              <a:rPr lang="hu-HU" altLang="hu-HU" sz="2000" b="1" baseline="-25000">
                <a:solidFill>
                  <a:srgbClr val="0000FF"/>
                </a:solidFill>
                <a:latin typeface="Times New Roman" panose="02020603050405020304" pitchFamily="18" charset="0"/>
              </a:rPr>
              <a:t>1</a:t>
            </a:r>
            <a:r>
              <a:rPr lang="hu-HU" altLang="hu-HU" sz="2000" b="1">
                <a:solidFill>
                  <a:srgbClr val="0000FF"/>
                </a:solidFill>
                <a:latin typeface="Times New Roman" panose="02020603050405020304" pitchFamily="18" charset="0"/>
              </a:rPr>
              <a:t>)</a:t>
            </a:r>
            <a:r>
              <a:rPr lang="hu-HU" altLang="hu-HU" sz="2000" b="1">
                <a:solidFill>
                  <a:srgbClr val="0000FF"/>
                </a:solidFill>
                <a:latin typeface="rtxbmi" charset="0"/>
              </a:rPr>
              <a:t>; </a:t>
            </a:r>
            <a:r>
              <a:rPr lang="hu-HU" altLang="hu-HU" sz="2000" b="1" i="1">
                <a:solidFill>
                  <a:srgbClr val="0000FF"/>
                </a:solidFill>
                <a:latin typeface="Times New Roman" panose="02020603050405020304" pitchFamily="18" charset="0"/>
              </a:rPr>
              <a:t>w</a:t>
            </a:r>
            <a:r>
              <a:rPr lang="hu-HU" altLang="hu-HU" sz="2000" b="1" baseline="-25000">
                <a:solidFill>
                  <a:srgbClr val="0000FF"/>
                </a:solidFill>
                <a:latin typeface="Times New Roman" panose="02020603050405020304" pitchFamily="18" charset="0"/>
              </a:rPr>
              <a:t>2</a:t>
            </a:r>
            <a:r>
              <a:rPr lang="hu-HU" altLang="hu-HU" sz="2000" b="1">
                <a:solidFill>
                  <a:srgbClr val="0000FF"/>
                </a:solidFill>
                <a:latin typeface="Times New Roman" panose="02020603050405020304" pitchFamily="18" charset="0"/>
              </a:rPr>
              <a:t>(</a:t>
            </a:r>
            <a:r>
              <a:rPr lang="hu-HU" altLang="hu-HU" sz="2000" b="1" i="1">
                <a:solidFill>
                  <a:srgbClr val="0000FF"/>
                </a:solidFill>
                <a:latin typeface="Times New Roman" panose="02020603050405020304" pitchFamily="18" charset="0"/>
              </a:rPr>
              <a:t>O</a:t>
            </a:r>
            <a:r>
              <a:rPr lang="hu-HU" altLang="hu-HU" sz="2000" b="1" baseline="-25000">
                <a:solidFill>
                  <a:srgbClr val="0000FF"/>
                </a:solidFill>
                <a:latin typeface="Times New Roman" panose="02020603050405020304" pitchFamily="18" charset="0"/>
              </a:rPr>
              <a:t>2</a:t>
            </a:r>
            <a:r>
              <a:rPr lang="hu-HU" altLang="hu-HU" sz="2000" b="1">
                <a:solidFill>
                  <a:srgbClr val="0000FF"/>
                </a:solidFill>
                <a:latin typeface="Times New Roman" panose="02020603050405020304" pitchFamily="18" charset="0"/>
              </a:rPr>
              <a:t>)</a:t>
            </a:r>
            <a:r>
              <a:rPr lang="hu-HU" altLang="hu-HU" sz="2000" b="1">
                <a:solidFill>
                  <a:srgbClr val="0000FF"/>
                </a:solidFill>
                <a:latin typeface="rtxbmi" charset="0"/>
              </a:rPr>
              <a:t>; </a:t>
            </a:r>
            <a:r>
              <a:rPr lang="hu-HU" altLang="hu-HU" sz="2000" b="1" i="1">
                <a:solidFill>
                  <a:srgbClr val="0000FF"/>
                </a:solidFill>
                <a:latin typeface="Times New Roman" panose="02020603050405020304" pitchFamily="18" charset="0"/>
              </a:rPr>
              <a:t>r</a:t>
            </a:r>
            <a:r>
              <a:rPr lang="hu-HU" altLang="hu-HU" sz="2000" b="1" baseline="-25000">
                <a:solidFill>
                  <a:srgbClr val="0000FF"/>
                </a:solidFill>
                <a:latin typeface="Times New Roman" panose="02020603050405020304" pitchFamily="18" charset="0"/>
              </a:rPr>
              <a:t>2</a:t>
            </a:r>
            <a:r>
              <a:rPr lang="hu-HU" altLang="hu-HU" sz="2000" b="1">
                <a:solidFill>
                  <a:srgbClr val="0000FF"/>
                </a:solidFill>
                <a:latin typeface="Times New Roman" panose="02020603050405020304" pitchFamily="18" charset="0"/>
              </a:rPr>
              <a:t>(</a:t>
            </a:r>
            <a:r>
              <a:rPr lang="hu-HU" altLang="hu-HU" sz="2000" b="1" i="1">
                <a:solidFill>
                  <a:srgbClr val="0000FF"/>
                </a:solidFill>
                <a:latin typeface="Times New Roman" panose="02020603050405020304" pitchFamily="18" charset="0"/>
              </a:rPr>
              <a:t>O</a:t>
            </a:r>
            <a:r>
              <a:rPr lang="hu-HU" altLang="hu-HU" sz="2000" b="1" baseline="-25000">
                <a:solidFill>
                  <a:srgbClr val="0000FF"/>
                </a:solidFill>
                <a:latin typeface="Times New Roman" panose="02020603050405020304" pitchFamily="18" charset="0"/>
              </a:rPr>
              <a:t>3</a:t>
            </a:r>
            <a:r>
              <a:rPr lang="hu-HU" altLang="hu-HU" sz="2000" b="1">
                <a:solidFill>
                  <a:srgbClr val="0000FF"/>
                </a:solidFill>
                <a:latin typeface="Times New Roman" panose="02020603050405020304" pitchFamily="18" charset="0"/>
              </a:rPr>
              <a:t>)</a:t>
            </a:r>
            <a:r>
              <a:rPr lang="hu-HU" altLang="hu-HU" sz="2000" b="1">
                <a:solidFill>
                  <a:srgbClr val="0000FF"/>
                </a:solidFill>
                <a:latin typeface="rtxbmi" charset="0"/>
              </a:rPr>
              <a:t>; </a:t>
            </a:r>
            <a:r>
              <a:rPr lang="hu-HU" altLang="hu-HU" sz="2000" b="1" i="1">
                <a:solidFill>
                  <a:srgbClr val="0000FF"/>
                </a:solidFill>
                <a:latin typeface="Times New Roman" panose="02020603050405020304" pitchFamily="18" charset="0"/>
              </a:rPr>
              <a:t>w</a:t>
            </a:r>
            <a:r>
              <a:rPr lang="hu-HU" altLang="hu-HU" sz="2000" b="1" baseline="-25000">
                <a:solidFill>
                  <a:srgbClr val="0000FF"/>
                </a:solidFill>
                <a:latin typeface="Times New Roman" panose="02020603050405020304" pitchFamily="18" charset="0"/>
              </a:rPr>
              <a:t>1</a:t>
            </a:r>
            <a:r>
              <a:rPr lang="hu-HU" altLang="hu-HU" sz="2000" b="1">
                <a:solidFill>
                  <a:srgbClr val="0000FF"/>
                </a:solidFill>
                <a:latin typeface="Times New Roman" panose="02020603050405020304" pitchFamily="18" charset="0"/>
              </a:rPr>
              <a:t>(</a:t>
            </a:r>
            <a:r>
              <a:rPr lang="hu-HU" altLang="hu-HU" sz="2000" b="1" i="1">
                <a:solidFill>
                  <a:srgbClr val="0000FF"/>
                </a:solidFill>
                <a:latin typeface="Times New Roman" panose="02020603050405020304" pitchFamily="18" charset="0"/>
              </a:rPr>
              <a:t>O</a:t>
            </a:r>
            <a:r>
              <a:rPr lang="hu-HU" altLang="hu-HU" sz="2000" b="1" baseline="-25000">
                <a:solidFill>
                  <a:srgbClr val="0000FF"/>
                </a:solidFill>
                <a:latin typeface="Times New Roman" panose="02020603050405020304" pitchFamily="18" charset="0"/>
              </a:rPr>
              <a:t>4</a:t>
            </a:r>
            <a:r>
              <a:rPr lang="hu-HU" altLang="hu-HU" sz="2000" b="1">
                <a:solidFill>
                  <a:srgbClr val="0000FF"/>
                </a:solidFill>
                <a:latin typeface="Times New Roman" panose="02020603050405020304" pitchFamily="18" charset="0"/>
              </a:rPr>
              <a:t>)</a:t>
            </a:r>
            <a:endParaRPr lang="hu-HU" altLang="hu-HU" sz="2000" b="1">
              <a:solidFill>
                <a:srgbClr val="000000"/>
              </a:solidFill>
              <a:latin typeface="Arial" panose="020B0604020202020204" pitchFamily="34" charset="0"/>
            </a:endParaRPr>
          </a:p>
          <a:p>
            <a:pPr>
              <a:lnSpc>
                <a:spcPct val="80000"/>
              </a:lnSpc>
            </a:pPr>
            <a:endParaRPr lang="hu-HU" altLang="hu-HU" sz="2000" b="1"/>
          </a:p>
        </p:txBody>
      </p:sp>
      <p:pic>
        <p:nvPicPr>
          <p:cNvPr id="591876" name="Picture 4">
            <a:extLst>
              <a:ext uri="{FF2B5EF4-FFF2-40B4-BE49-F238E27FC236}">
                <a16:creationId xmlns:a16="http://schemas.microsoft.com/office/drawing/2014/main" id="{C16A5D47-E6AB-2DF2-D180-6C7886FEE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4005263"/>
            <a:ext cx="5084763"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2898" name="Rectangle 2">
            <a:extLst>
              <a:ext uri="{FF2B5EF4-FFF2-40B4-BE49-F238E27FC236}">
                <a16:creationId xmlns:a16="http://schemas.microsoft.com/office/drawing/2014/main" id="{3C5B94FB-744F-A57C-2B16-16965F134190}"/>
              </a:ext>
            </a:extLst>
          </p:cNvPr>
          <p:cNvSpPr>
            <a:spLocks noGrp="1" noChangeArrowheads="1"/>
          </p:cNvSpPr>
          <p:nvPr>
            <p:ph type="title"/>
          </p:nvPr>
        </p:nvSpPr>
        <p:spPr>
          <a:xfrm>
            <a:off x="661988" y="317500"/>
            <a:ext cx="7772400" cy="349250"/>
          </a:xfrm>
        </p:spPr>
        <p:txBody>
          <a:bodyPr/>
          <a:lstStyle/>
          <a:p>
            <a:r>
              <a:rPr lang="hu-HU" altLang="hu-HU" sz="2800" b="1"/>
              <a:t>Feladatok</a:t>
            </a:r>
          </a:p>
        </p:txBody>
      </p:sp>
      <p:sp>
        <p:nvSpPr>
          <p:cNvPr id="592899" name="Rectangle 3">
            <a:extLst>
              <a:ext uri="{FF2B5EF4-FFF2-40B4-BE49-F238E27FC236}">
                <a16:creationId xmlns:a16="http://schemas.microsoft.com/office/drawing/2014/main" id="{4FD364D7-CEC0-3C15-E289-EF946F98F728}"/>
              </a:ext>
            </a:extLst>
          </p:cNvPr>
          <p:cNvSpPr>
            <a:spLocks noGrp="1" noChangeArrowheads="1"/>
          </p:cNvSpPr>
          <p:nvPr>
            <p:ph type="body" idx="1"/>
          </p:nvPr>
        </p:nvSpPr>
        <p:spPr>
          <a:xfrm>
            <a:off x="674688" y="701675"/>
            <a:ext cx="8175625" cy="5126038"/>
          </a:xfrm>
        </p:spPr>
        <p:txBody>
          <a:bodyPr/>
          <a:lstStyle/>
          <a:p>
            <a:pPr>
              <a:buFontTx/>
              <a:buNone/>
            </a:pPr>
            <a:r>
              <a:rPr lang="hu-HU" altLang="hu-HU" sz="1800" b="1" i="1">
                <a:solidFill>
                  <a:srgbClr val="0000FF"/>
                </a:solidFill>
                <a:latin typeface="Times New Roman" panose="02020603050405020304" pitchFamily="18" charset="0"/>
              </a:rPr>
              <a:t>			r</a:t>
            </a:r>
            <a:r>
              <a:rPr lang="hu-HU" altLang="hu-HU" sz="1800" b="1" baseline="-25000">
                <a:solidFill>
                  <a:srgbClr val="0000FF"/>
                </a:solidFill>
                <a:latin typeface="Times New Roman" panose="02020603050405020304" pitchFamily="18" charset="0"/>
              </a:rPr>
              <a:t>1</a:t>
            </a:r>
            <a:r>
              <a:rPr lang="hu-HU" altLang="hu-HU" sz="1800" b="1">
                <a:solidFill>
                  <a:srgbClr val="0000FF"/>
                </a:solidFill>
                <a:latin typeface="Times New Roman" panose="02020603050405020304" pitchFamily="18" charset="0"/>
              </a:rPr>
              <a:t>(</a:t>
            </a:r>
            <a:r>
              <a:rPr lang="hu-HU" altLang="hu-HU" sz="1800" b="1" i="1">
                <a:solidFill>
                  <a:srgbClr val="0000FF"/>
                </a:solidFill>
                <a:latin typeface="Times New Roman" panose="02020603050405020304" pitchFamily="18" charset="0"/>
              </a:rPr>
              <a:t>O</a:t>
            </a:r>
            <a:r>
              <a:rPr lang="hu-HU" altLang="hu-HU" sz="1800" b="1" baseline="-25000">
                <a:solidFill>
                  <a:srgbClr val="0000FF"/>
                </a:solidFill>
                <a:latin typeface="Times New Roman" panose="02020603050405020304" pitchFamily="18" charset="0"/>
              </a:rPr>
              <a:t>1</a:t>
            </a:r>
            <a:r>
              <a:rPr lang="hu-HU" altLang="hu-HU" sz="1800" b="1">
                <a:solidFill>
                  <a:srgbClr val="0000FF"/>
                </a:solidFill>
                <a:latin typeface="Times New Roman" panose="02020603050405020304" pitchFamily="18" charset="0"/>
              </a:rPr>
              <a:t>)</a:t>
            </a:r>
            <a:r>
              <a:rPr lang="hu-HU" altLang="hu-HU" sz="1800" b="1">
                <a:solidFill>
                  <a:srgbClr val="0000FF"/>
                </a:solidFill>
                <a:latin typeface="rtxbmi" charset="0"/>
              </a:rPr>
              <a:t>; </a:t>
            </a:r>
            <a:r>
              <a:rPr lang="hu-HU" altLang="hu-HU" sz="1800" b="1" i="1">
                <a:solidFill>
                  <a:srgbClr val="0000FF"/>
                </a:solidFill>
                <a:latin typeface="Times New Roman" panose="02020603050405020304" pitchFamily="18" charset="0"/>
              </a:rPr>
              <a:t>w</a:t>
            </a:r>
            <a:r>
              <a:rPr lang="hu-HU" altLang="hu-HU" sz="1800" b="1" baseline="-25000">
                <a:solidFill>
                  <a:srgbClr val="0000FF"/>
                </a:solidFill>
                <a:latin typeface="Times New Roman" panose="02020603050405020304" pitchFamily="18" charset="0"/>
              </a:rPr>
              <a:t>2</a:t>
            </a:r>
            <a:r>
              <a:rPr lang="hu-HU" altLang="hu-HU" sz="1800" b="1">
                <a:solidFill>
                  <a:srgbClr val="0000FF"/>
                </a:solidFill>
                <a:latin typeface="Times New Roman" panose="02020603050405020304" pitchFamily="18" charset="0"/>
              </a:rPr>
              <a:t>(</a:t>
            </a:r>
            <a:r>
              <a:rPr lang="hu-HU" altLang="hu-HU" sz="1800" b="1" i="1">
                <a:solidFill>
                  <a:srgbClr val="0000FF"/>
                </a:solidFill>
                <a:latin typeface="Times New Roman" panose="02020603050405020304" pitchFamily="18" charset="0"/>
              </a:rPr>
              <a:t>O</a:t>
            </a:r>
            <a:r>
              <a:rPr lang="hu-HU" altLang="hu-HU" sz="1800" b="1" baseline="-25000">
                <a:solidFill>
                  <a:srgbClr val="0000FF"/>
                </a:solidFill>
                <a:latin typeface="Times New Roman" panose="02020603050405020304" pitchFamily="18" charset="0"/>
              </a:rPr>
              <a:t>2</a:t>
            </a:r>
            <a:r>
              <a:rPr lang="hu-HU" altLang="hu-HU" sz="1800" b="1">
                <a:solidFill>
                  <a:srgbClr val="0000FF"/>
                </a:solidFill>
                <a:latin typeface="Times New Roman" panose="02020603050405020304" pitchFamily="18" charset="0"/>
              </a:rPr>
              <a:t>)</a:t>
            </a:r>
            <a:r>
              <a:rPr lang="hu-HU" altLang="hu-HU" sz="1800" b="1">
                <a:solidFill>
                  <a:srgbClr val="0000FF"/>
                </a:solidFill>
                <a:latin typeface="rtxbmi" charset="0"/>
              </a:rPr>
              <a:t>; </a:t>
            </a:r>
            <a:r>
              <a:rPr lang="hu-HU" altLang="hu-HU" sz="1800" b="1" i="1">
                <a:solidFill>
                  <a:srgbClr val="0000FF"/>
                </a:solidFill>
                <a:latin typeface="Times New Roman" panose="02020603050405020304" pitchFamily="18" charset="0"/>
              </a:rPr>
              <a:t>r</a:t>
            </a:r>
            <a:r>
              <a:rPr lang="hu-HU" altLang="hu-HU" sz="1800" b="1" baseline="-25000">
                <a:solidFill>
                  <a:srgbClr val="0000FF"/>
                </a:solidFill>
                <a:latin typeface="Times New Roman" panose="02020603050405020304" pitchFamily="18" charset="0"/>
              </a:rPr>
              <a:t>2</a:t>
            </a:r>
            <a:r>
              <a:rPr lang="hu-HU" altLang="hu-HU" sz="1800" b="1">
                <a:solidFill>
                  <a:srgbClr val="0000FF"/>
                </a:solidFill>
                <a:latin typeface="Times New Roman" panose="02020603050405020304" pitchFamily="18" charset="0"/>
              </a:rPr>
              <a:t>(</a:t>
            </a:r>
            <a:r>
              <a:rPr lang="hu-HU" altLang="hu-HU" sz="1800" b="1" i="1">
                <a:solidFill>
                  <a:srgbClr val="0000FF"/>
                </a:solidFill>
                <a:latin typeface="Times New Roman" panose="02020603050405020304" pitchFamily="18" charset="0"/>
              </a:rPr>
              <a:t>O</a:t>
            </a:r>
            <a:r>
              <a:rPr lang="hu-HU" altLang="hu-HU" sz="1800" b="1" baseline="-25000">
                <a:solidFill>
                  <a:srgbClr val="0000FF"/>
                </a:solidFill>
                <a:latin typeface="Times New Roman" panose="02020603050405020304" pitchFamily="18" charset="0"/>
              </a:rPr>
              <a:t>3</a:t>
            </a:r>
            <a:r>
              <a:rPr lang="hu-HU" altLang="hu-HU" sz="1800" b="1">
                <a:solidFill>
                  <a:srgbClr val="0000FF"/>
                </a:solidFill>
                <a:latin typeface="Times New Roman" panose="02020603050405020304" pitchFamily="18" charset="0"/>
              </a:rPr>
              <a:t>)</a:t>
            </a:r>
            <a:r>
              <a:rPr lang="hu-HU" altLang="hu-HU" sz="1800" b="1">
                <a:solidFill>
                  <a:srgbClr val="0000FF"/>
                </a:solidFill>
                <a:latin typeface="rtxbmi" charset="0"/>
              </a:rPr>
              <a:t>; </a:t>
            </a:r>
            <a:r>
              <a:rPr lang="hu-HU" altLang="hu-HU" sz="1800" b="1" i="1">
                <a:solidFill>
                  <a:srgbClr val="0000FF"/>
                </a:solidFill>
                <a:latin typeface="Times New Roman" panose="02020603050405020304" pitchFamily="18" charset="0"/>
              </a:rPr>
              <a:t>w</a:t>
            </a:r>
            <a:r>
              <a:rPr lang="hu-HU" altLang="hu-HU" sz="1800" b="1" baseline="-25000">
                <a:solidFill>
                  <a:srgbClr val="0000FF"/>
                </a:solidFill>
                <a:latin typeface="Times New Roman" panose="02020603050405020304" pitchFamily="18" charset="0"/>
              </a:rPr>
              <a:t>1</a:t>
            </a:r>
            <a:r>
              <a:rPr lang="hu-HU" altLang="hu-HU" sz="1800" b="1">
                <a:solidFill>
                  <a:srgbClr val="0000FF"/>
                </a:solidFill>
                <a:latin typeface="Times New Roman" panose="02020603050405020304" pitchFamily="18" charset="0"/>
              </a:rPr>
              <a:t>(</a:t>
            </a:r>
            <a:r>
              <a:rPr lang="hu-HU" altLang="hu-HU" sz="1800" b="1" i="1">
                <a:solidFill>
                  <a:srgbClr val="0000FF"/>
                </a:solidFill>
                <a:latin typeface="Times New Roman" panose="02020603050405020304" pitchFamily="18" charset="0"/>
              </a:rPr>
              <a:t>O</a:t>
            </a:r>
            <a:r>
              <a:rPr lang="hu-HU" altLang="hu-HU" sz="1800" b="1" baseline="-25000">
                <a:solidFill>
                  <a:srgbClr val="0000FF"/>
                </a:solidFill>
                <a:latin typeface="Times New Roman" panose="02020603050405020304" pitchFamily="18" charset="0"/>
              </a:rPr>
              <a:t>4</a:t>
            </a:r>
            <a:r>
              <a:rPr lang="hu-HU" altLang="hu-HU" sz="1800" b="1">
                <a:solidFill>
                  <a:srgbClr val="0000FF"/>
                </a:solidFill>
                <a:latin typeface="Times New Roman" panose="02020603050405020304" pitchFamily="18" charset="0"/>
              </a:rPr>
              <a:t>)</a:t>
            </a:r>
            <a:endParaRPr lang="hu-HU" altLang="hu-HU" sz="1800" b="1">
              <a:solidFill>
                <a:srgbClr val="000000"/>
              </a:solidFill>
              <a:latin typeface="Arial" panose="020B0604020202020204" pitchFamily="34" charset="0"/>
            </a:endParaRPr>
          </a:p>
          <a:p>
            <a:r>
              <a:rPr lang="hu-HU" altLang="hu-HU" sz="1800" b="1">
                <a:solidFill>
                  <a:srgbClr val="000000"/>
                </a:solidFill>
                <a:latin typeface="Times New Roman" panose="02020603050405020304" pitchFamily="18" charset="0"/>
              </a:rPr>
              <a:t>Először az </a:t>
            </a:r>
            <a:r>
              <a:rPr lang="hu-HU" altLang="hu-HU" sz="1800" b="1" i="1">
                <a:solidFill>
                  <a:srgbClr val="000000"/>
                </a:solidFill>
                <a:latin typeface="Times New Roman" panose="02020603050405020304" pitchFamily="18" charset="0"/>
              </a:rPr>
              <a:t>O</a:t>
            </a:r>
            <a:r>
              <a:rPr lang="hu-HU" altLang="hu-HU" sz="1800" b="1" baseline="-25000">
                <a:solidFill>
                  <a:srgbClr val="000000"/>
                </a:solidFill>
                <a:latin typeface="Times New Roman" panose="02020603050405020304" pitchFamily="18" charset="0"/>
              </a:rPr>
              <a:t>1</a:t>
            </a:r>
            <a:r>
              <a:rPr lang="hu-HU" altLang="hu-HU" sz="1800" b="1">
                <a:solidFill>
                  <a:srgbClr val="000000"/>
                </a:solidFill>
                <a:latin typeface="Times New Roman" panose="02020603050405020304" pitchFamily="18" charset="0"/>
              </a:rPr>
              <a:t>-re kell majd zárat tenni: IS</a:t>
            </a:r>
            <a:r>
              <a:rPr lang="hu-HU" altLang="hu-HU" sz="1800" b="1" baseline="-25000">
                <a:solidFill>
                  <a:srgbClr val="000000"/>
                </a:solidFill>
                <a:latin typeface="Times New Roman" panose="02020603050405020304" pitchFamily="18" charset="0"/>
              </a:rPr>
              <a:t>1</a:t>
            </a:r>
            <a:r>
              <a:rPr lang="hu-HU" altLang="hu-HU" sz="1800" b="1">
                <a:solidFill>
                  <a:srgbClr val="000000"/>
                </a:solidFill>
                <a:latin typeface="Times New Roman" panose="02020603050405020304" pitchFamily="18" charset="0"/>
              </a:rPr>
              <a:t>(</a:t>
            </a:r>
            <a:r>
              <a:rPr lang="hu-HU" altLang="hu-HU" sz="1800" b="1" i="1">
                <a:solidFill>
                  <a:srgbClr val="000000"/>
                </a:solidFill>
                <a:latin typeface="Times New Roman" panose="02020603050405020304" pitchFamily="18" charset="0"/>
              </a:rPr>
              <a:t>C</a:t>
            </a:r>
            <a:r>
              <a:rPr lang="hu-HU" altLang="hu-HU" sz="1800" b="1">
                <a:solidFill>
                  <a:srgbClr val="000000"/>
                </a:solidFill>
                <a:latin typeface="Times New Roman" panose="02020603050405020304" pitchFamily="18" charset="0"/>
              </a:rPr>
              <a:t>); IS</a:t>
            </a:r>
            <a:r>
              <a:rPr lang="hu-HU" altLang="hu-HU" sz="1800" b="1" baseline="-25000">
                <a:solidFill>
                  <a:srgbClr val="000000"/>
                </a:solidFill>
                <a:latin typeface="Times New Roman" panose="02020603050405020304" pitchFamily="18" charset="0"/>
              </a:rPr>
              <a:t>1</a:t>
            </a:r>
            <a:r>
              <a:rPr lang="hu-HU" altLang="hu-HU" sz="1800" b="1">
                <a:solidFill>
                  <a:srgbClr val="000000"/>
                </a:solidFill>
                <a:latin typeface="Times New Roman" panose="02020603050405020304" pitchFamily="18" charset="0"/>
              </a:rPr>
              <a:t>(</a:t>
            </a:r>
            <a:r>
              <a:rPr lang="hu-HU" altLang="hu-HU" sz="1800" b="1" i="1">
                <a:solidFill>
                  <a:srgbClr val="000000"/>
                </a:solidFill>
                <a:latin typeface="Times New Roman" panose="02020603050405020304" pitchFamily="18" charset="0"/>
              </a:rPr>
              <a:t>B</a:t>
            </a:r>
            <a:r>
              <a:rPr lang="hu-HU" altLang="hu-HU" sz="1800" b="1">
                <a:solidFill>
                  <a:srgbClr val="000000"/>
                </a:solidFill>
                <a:latin typeface="Times New Roman" panose="02020603050405020304" pitchFamily="18" charset="0"/>
              </a:rPr>
              <a:t>1); S</a:t>
            </a:r>
            <a:r>
              <a:rPr lang="hu-HU" altLang="hu-HU" sz="1800" b="1" baseline="-25000">
                <a:solidFill>
                  <a:srgbClr val="000000"/>
                </a:solidFill>
                <a:latin typeface="Times New Roman" panose="02020603050405020304" pitchFamily="18" charset="0"/>
              </a:rPr>
              <a:t>1</a:t>
            </a:r>
            <a:r>
              <a:rPr lang="hu-HU" altLang="hu-HU" sz="1800" b="1">
                <a:solidFill>
                  <a:srgbClr val="000000"/>
                </a:solidFill>
                <a:latin typeface="Times New Roman" panose="02020603050405020304" pitchFamily="18" charset="0"/>
              </a:rPr>
              <a:t>(</a:t>
            </a:r>
            <a:r>
              <a:rPr lang="hu-HU" altLang="hu-HU" sz="1800" b="1" i="1">
                <a:solidFill>
                  <a:srgbClr val="000000"/>
                </a:solidFill>
                <a:latin typeface="Times New Roman" panose="02020603050405020304" pitchFamily="18" charset="0"/>
              </a:rPr>
              <a:t>O</a:t>
            </a:r>
            <a:r>
              <a:rPr lang="hu-HU" altLang="hu-HU" sz="1800" b="1">
                <a:solidFill>
                  <a:srgbClr val="000000"/>
                </a:solidFill>
                <a:latin typeface="Times New Roman" panose="02020603050405020304" pitchFamily="18" charset="0"/>
              </a:rPr>
              <a:t>1).</a:t>
            </a:r>
          </a:p>
          <a:p>
            <a:r>
              <a:rPr lang="hu-HU" altLang="hu-HU" sz="1800" b="1">
                <a:solidFill>
                  <a:srgbClr val="000000"/>
                </a:solidFill>
                <a:latin typeface="Times New Roman" panose="02020603050405020304" pitchFamily="18" charset="0"/>
              </a:rPr>
              <a:t>Utána </a:t>
            </a:r>
            <a:r>
              <a:rPr lang="hu-HU" altLang="hu-HU" sz="1800" b="1" i="1">
                <a:solidFill>
                  <a:srgbClr val="000000"/>
                </a:solidFill>
                <a:latin typeface="Times New Roman" panose="02020603050405020304" pitchFamily="18" charset="0"/>
              </a:rPr>
              <a:t>O</a:t>
            </a:r>
            <a:r>
              <a:rPr lang="hu-HU" altLang="hu-HU" sz="1800" b="1" baseline="-25000">
                <a:solidFill>
                  <a:srgbClr val="000000"/>
                </a:solidFill>
                <a:latin typeface="Times New Roman" panose="02020603050405020304" pitchFamily="18" charset="0"/>
              </a:rPr>
              <a:t>2</a:t>
            </a:r>
            <a:r>
              <a:rPr lang="hu-HU" altLang="hu-HU" sz="1800" b="1">
                <a:solidFill>
                  <a:srgbClr val="000000"/>
                </a:solidFill>
                <a:latin typeface="Times New Roman" panose="02020603050405020304" pitchFamily="18" charset="0"/>
              </a:rPr>
              <a:t>-re kell majd zárat tenni: </a:t>
            </a:r>
            <a:r>
              <a:rPr lang="hu-HU" altLang="hu-HU" sz="1800" b="1" i="1">
                <a:solidFill>
                  <a:srgbClr val="000000"/>
                </a:solidFill>
                <a:latin typeface="Times New Roman" panose="02020603050405020304" pitchFamily="18" charset="0"/>
              </a:rPr>
              <a:t>IX</a:t>
            </a:r>
            <a:r>
              <a:rPr lang="hu-HU" altLang="hu-HU" sz="1800" b="1" baseline="-25000">
                <a:solidFill>
                  <a:srgbClr val="000000"/>
                </a:solidFill>
                <a:latin typeface="Times New Roman" panose="02020603050405020304" pitchFamily="18" charset="0"/>
              </a:rPr>
              <a:t>2</a:t>
            </a:r>
            <a:r>
              <a:rPr lang="hu-HU" altLang="hu-HU" sz="1800" b="1">
                <a:solidFill>
                  <a:srgbClr val="000000"/>
                </a:solidFill>
                <a:latin typeface="Times New Roman" panose="02020603050405020304" pitchFamily="18" charset="0"/>
              </a:rPr>
              <a:t>(</a:t>
            </a:r>
            <a:r>
              <a:rPr lang="hu-HU" altLang="hu-HU" sz="1800" b="1" i="1">
                <a:solidFill>
                  <a:srgbClr val="000000"/>
                </a:solidFill>
                <a:latin typeface="Times New Roman" panose="02020603050405020304" pitchFamily="18" charset="0"/>
              </a:rPr>
              <a:t>C</a:t>
            </a:r>
            <a:r>
              <a:rPr lang="hu-HU" altLang="hu-HU" sz="1800" b="1">
                <a:solidFill>
                  <a:srgbClr val="000000"/>
                </a:solidFill>
                <a:latin typeface="Times New Roman" panose="02020603050405020304" pitchFamily="18" charset="0"/>
              </a:rPr>
              <a:t>);IX</a:t>
            </a:r>
            <a:r>
              <a:rPr lang="hu-HU" altLang="hu-HU" sz="1800" b="1" baseline="-25000">
                <a:solidFill>
                  <a:srgbClr val="000000"/>
                </a:solidFill>
                <a:latin typeface="Times New Roman" panose="02020603050405020304" pitchFamily="18" charset="0"/>
              </a:rPr>
              <a:t>2</a:t>
            </a:r>
            <a:r>
              <a:rPr lang="hu-HU" altLang="hu-HU" sz="1800" b="1">
                <a:solidFill>
                  <a:srgbClr val="000000"/>
                </a:solidFill>
                <a:latin typeface="Times New Roman" panose="02020603050405020304" pitchFamily="18" charset="0"/>
              </a:rPr>
              <a:t>(</a:t>
            </a:r>
            <a:r>
              <a:rPr lang="hu-HU" altLang="hu-HU" sz="1800" b="1" i="1">
                <a:solidFill>
                  <a:srgbClr val="000000"/>
                </a:solidFill>
                <a:latin typeface="Times New Roman" panose="02020603050405020304" pitchFamily="18" charset="0"/>
              </a:rPr>
              <a:t>B</a:t>
            </a:r>
            <a:r>
              <a:rPr lang="hu-HU" altLang="hu-HU" sz="1800" b="1" baseline="-25000">
                <a:solidFill>
                  <a:srgbClr val="000000"/>
                </a:solidFill>
                <a:latin typeface="Times New Roman" panose="02020603050405020304" pitchFamily="18" charset="0"/>
              </a:rPr>
              <a:t>1</a:t>
            </a:r>
            <a:r>
              <a:rPr lang="hu-HU" altLang="hu-HU" sz="1800" b="1">
                <a:solidFill>
                  <a:srgbClr val="000000"/>
                </a:solidFill>
                <a:latin typeface="Times New Roman" panose="02020603050405020304" pitchFamily="18" charset="0"/>
              </a:rPr>
              <a:t>);X</a:t>
            </a:r>
            <a:r>
              <a:rPr lang="hu-HU" altLang="hu-HU" sz="1800" b="1" baseline="-25000">
                <a:solidFill>
                  <a:srgbClr val="000000"/>
                </a:solidFill>
                <a:latin typeface="Times New Roman" panose="02020603050405020304" pitchFamily="18" charset="0"/>
              </a:rPr>
              <a:t>2</a:t>
            </a:r>
            <a:r>
              <a:rPr lang="hu-HU" altLang="hu-HU" sz="1800" b="1">
                <a:solidFill>
                  <a:srgbClr val="000000"/>
                </a:solidFill>
                <a:latin typeface="Times New Roman" panose="02020603050405020304" pitchFamily="18" charset="0"/>
              </a:rPr>
              <a:t>(</a:t>
            </a:r>
            <a:r>
              <a:rPr lang="hu-HU" altLang="hu-HU" sz="1800" b="1" i="1">
                <a:solidFill>
                  <a:srgbClr val="000000"/>
                </a:solidFill>
                <a:latin typeface="Times New Roman" panose="02020603050405020304" pitchFamily="18" charset="0"/>
              </a:rPr>
              <a:t>O</a:t>
            </a:r>
            <a:r>
              <a:rPr lang="hu-HU" altLang="hu-HU" sz="1800" b="1" baseline="-25000">
                <a:solidFill>
                  <a:srgbClr val="000000"/>
                </a:solidFill>
                <a:latin typeface="Times New Roman" panose="02020603050405020304" pitchFamily="18" charset="0"/>
              </a:rPr>
              <a:t>2</a:t>
            </a:r>
            <a:r>
              <a:rPr lang="hu-HU" altLang="hu-HU" sz="1800" b="1">
                <a:solidFill>
                  <a:srgbClr val="000000"/>
                </a:solidFill>
                <a:latin typeface="Times New Roman" panose="02020603050405020304" pitchFamily="18" charset="0"/>
              </a:rPr>
              <a:t>).</a:t>
            </a:r>
          </a:p>
          <a:p>
            <a:r>
              <a:rPr lang="hu-HU" altLang="hu-HU" sz="1800" b="1">
                <a:solidFill>
                  <a:srgbClr val="000000"/>
                </a:solidFill>
                <a:latin typeface="Times New Roman" panose="02020603050405020304" pitchFamily="18" charset="0"/>
              </a:rPr>
              <a:t>A harmadik sorozatban </a:t>
            </a:r>
            <a:r>
              <a:rPr lang="hu-HU" altLang="hu-HU" sz="1800" b="1" i="1">
                <a:solidFill>
                  <a:srgbClr val="000000"/>
                </a:solidFill>
                <a:latin typeface="Times New Roman" panose="02020603050405020304" pitchFamily="18" charset="0"/>
              </a:rPr>
              <a:t>O</a:t>
            </a:r>
            <a:r>
              <a:rPr lang="hu-HU" altLang="hu-HU" sz="1800" b="1" baseline="-25000">
                <a:solidFill>
                  <a:srgbClr val="000000"/>
                </a:solidFill>
                <a:latin typeface="Times New Roman" panose="02020603050405020304" pitchFamily="18" charset="0"/>
              </a:rPr>
              <a:t>3</a:t>
            </a:r>
            <a:r>
              <a:rPr lang="hu-HU" altLang="hu-HU" sz="1800" b="1">
                <a:solidFill>
                  <a:srgbClr val="000000"/>
                </a:solidFill>
                <a:latin typeface="Times New Roman" panose="02020603050405020304" pitchFamily="18" charset="0"/>
              </a:rPr>
              <a:t>-ra kell majd zárat tenni:</a:t>
            </a:r>
          </a:p>
          <a:p>
            <a:pPr>
              <a:buFontTx/>
              <a:buNone/>
            </a:pPr>
            <a:r>
              <a:rPr lang="hu-HU" altLang="hu-HU" sz="1800" b="1" i="1">
                <a:solidFill>
                  <a:srgbClr val="000000"/>
                </a:solidFill>
                <a:latin typeface="Times New Roman" panose="02020603050405020304" pitchFamily="18" charset="0"/>
              </a:rPr>
              <a:t>	IS</a:t>
            </a:r>
            <a:r>
              <a:rPr lang="hu-HU" altLang="hu-HU" sz="1800" b="1" baseline="-25000">
                <a:solidFill>
                  <a:srgbClr val="000000"/>
                </a:solidFill>
                <a:latin typeface="Times New Roman" panose="02020603050405020304" pitchFamily="18" charset="0"/>
              </a:rPr>
              <a:t>2</a:t>
            </a:r>
            <a:r>
              <a:rPr lang="hu-HU" altLang="hu-HU" sz="1800" b="1">
                <a:solidFill>
                  <a:srgbClr val="000000"/>
                </a:solidFill>
                <a:latin typeface="Times New Roman" panose="02020603050405020304" pitchFamily="18" charset="0"/>
              </a:rPr>
              <a:t>(</a:t>
            </a:r>
            <a:r>
              <a:rPr lang="hu-HU" altLang="hu-HU" sz="1800" b="1" i="1">
                <a:solidFill>
                  <a:srgbClr val="000000"/>
                </a:solidFill>
                <a:latin typeface="Times New Roman" panose="02020603050405020304" pitchFamily="18" charset="0"/>
              </a:rPr>
              <a:t>C</a:t>
            </a:r>
            <a:r>
              <a:rPr lang="hu-HU" altLang="hu-HU" sz="1800" b="1">
                <a:solidFill>
                  <a:srgbClr val="000000"/>
                </a:solidFill>
                <a:latin typeface="Times New Roman" panose="02020603050405020304" pitchFamily="18" charset="0"/>
              </a:rPr>
              <a:t>); IS</a:t>
            </a:r>
            <a:r>
              <a:rPr lang="hu-HU" altLang="hu-HU" sz="1800" b="1" baseline="-25000">
                <a:solidFill>
                  <a:srgbClr val="000000"/>
                </a:solidFill>
                <a:latin typeface="Times New Roman" panose="02020603050405020304" pitchFamily="18" charset="0"/>
              </a:rPr>
              <a:t>2</a:t>
            </a:r>
            <a:r>
              <a:rPr lang="hu-HU" altLang="hu-HU" sz="1800" b="1">
                <a:solidFill>
                  <a:srgbClr val="000000"/>
                </a:solidFill>
                <a:latin typeface="Times New Roman" panose="02020603050405020304" pitchFamily="18" charset="0"/>
              </a:rPr>
              <a:t>(</a:t>
            </a:r>
            <a:r>
              <a:rPr lang="hu-HU" altLang="hu-HU" sz="1800" b="1" i="1">
                <a:solidFill>
                  <a:srgbClr val="000000"/>
                </a:solidFill>
                <a:latin typeface="Times New Roman" panose="02020603050405020304" pitchFamily="18" charset="0"/>
              </a:rPr>
              <a:t>B</a:t>
            </a:r>
            <a:r>
              <a:rPr lang="hu-HU" altLang="hu-HU" sz="1800" b="1">
                <a:solidFill>
                  <a:srgbClr val="000000"/>
                </a:solidFill>
                <a:latin typeface="Times New Roman" panose="02020603050405020304" pitchFamily="18" charset="0"/>
              </a:rPr>
              <a:t>2); S</a:t>
            </a:r>
            <a:r>
              <a:rPr lang="hu-HU" altLang="hu-HU" sz="1800" b="1" baseline="-25000">
                <a:solidFill>
                  <a:srgbClr val="000000"/>
                </a:solidFill>
                <a:latin typeface="Times New Roman" panose="02020603050405020304" pitchFamily="18" charset="0"/>
              </a:rPr>
              <a:t>2</a:t>
            </a:r>
            <a:r>
              <a:rPr lang="hu-HU" altLang="hu-HU" sz="1800" b="1">
                <a:solidFill>
                  <a:srgbClr val="000000"/>
                </a:solidFill>
                <a:latin typeface="Times New Roman" panose="02020603050405020304" pitchFamily="18" charset="0"/>
              </a:rPr>
              <a:t>(</a:t>
            </a:r>
            <a:r>
              <a:rPr lang="hu-HU" altLang="hu-HU" sz="1800" b="1" i="1">
                <a:solidFill>
                  <a:srgbClr val="000000"/>
                </a:solidFill>
                <a:latin typeface="Times New Roman" panose="02020603050405020304" pitchFamily="18" charset="0"/>
              </a:rPr>
              <a:t>O</a:t>
            </a:r>
            <a:r>
              <a:rPr lang="hu-HU" altLang="hu-HU" sz="1800" b="1">
                <a:solidFill>
                  <a:srgbClr val="000000"/>
                </a:solidFill>
                <a:latin typeface="Times New Roman" panose="02020603050405020304" pitchFamily="18" charset="0"/>
              </a:rPr>
              <a:t>3). </a:t>
            </a:r>
          </a:p>
          <a:p>
            <a:r>
              <a:rPr lang="hu-HU" altLang="hu-HU" sz="1800" b="1">
                <a:solidFill>
                  <a:srgbClr val="000000"/>
                </a:solidFill>
                <a:latin typeface="Times New Roman" panose="02020603050405020304" pitchFamily="18" charset="0"/>
              </a:rPr>
              <a:t>Ezután </a:t>
            </a:r>
            <a:r>
              <a:rPr lang="hu-HU" altLang="hu-HU" sz="1800" b="1" i="1">
                <a:solidFill>
                  <a:srgbClr val="000000"/>
                </a:solidFill>
                <a:latin typeface="Times New Roman" panose="02020603050405020304" pitchFamily="18" charset="0"/>
              </a:rPr>
              <a:t>T</a:t>
            </a:r>
            <a:r>
              <a:rPr lang="hu-HU" altLang="hu-HU" sz="1800" b="1">
                <a:solidFill>
                  <a:srgbClr val="000000"/>
                </a:solidFill>
                <a:latin typeface="Times New Roman" panose="02020603050405020304" pitchFamily="18" charset="0"/>
              </a:rPr>
              <a:t>2 felengedi a zárakat és a figyelmeztetéseit:</a:t>
            </a:r>
          </a:p>
          <a:p>
            <a:pPr>
              <a:buFontTx/>
              <a:buNone/>
            </a:pPr>
            <a:r>
              <a:rPr lang="hu-HU" altLang="hu-HU" sz="1800" b="1" i="1">
                <a:solidFill>
                  <a:srgbClr val="000000"/>
                </a:solidFill>
                <a:latin typeface="Times New Roman" panose="02020603050405020304" pitchFamily="18" charset="0"/>
              </a:rPr>
              <a:t>	UNLOCK</a:t>
            </a:r>
            <a:r>
              <a:rPr lang="hu-HU" altLang="hu-HU" sz="1800" b="1" baseline="-25000">
                <a:solidFill>
                  <a:srgbClr val="000000"/>
                </a:solidFill>
                <a:latin typeface="Times New Roman" panose="02020603050405020304" pitchFamily="18" charset="0"/>
              </a:rPr>
              <a:t>2</a:t>
            </a:r>
            <a:r>
              <a:rPr lang="hu-HU" altLang="hu-HU" sz="1800" b="1">
                <a:solidFill>
                  <a:srgbClr val="000000"/>
                </a:solidFill>
                <a:latin typeface="Times New Roman" panose="02020603050405020304" pitchFamily="18" charset="0"/>
              </a:rPr>
              <a:t>(</a:t>
            </a:r>
            <a:r>
              <a:rPr lang="hu-HU" altLang="hu-HU" sz="1800" b="1" i="1">
                <a:solidFill>
                  <a:srgbClr val="000000"/>
                </a:solidFill>
                <a:latin typeface="Times New Roman" panose="02020603050405020304" pitchFamily="18" charset="0"/>
              </a:rPr>
              <a:t>O</a:t>
            </a:r>
            <a:r>
              <a:rPr lang="hu-HU" altLang="hu-HU" sz="1800" b="1" baseline="-25000">
                <a:solidFill>
                  <a:srgbClr val="000000"/>
                </a:solidFill>
                <a:latin typeface="Times New Roman" panose="02020603050405020304" pitchFamily="18" charset="0"/>
              </a:rPr>
              <a:t>3</a:t>
            </a:r>
            <a:r>
              <a:rPr lang="hu-HU" altLang="hu-HU" sz="1800" b="1">
                <a:solidFill>
                  <a:srgbClr val="000000"/>
                </a:solidFill>
                <a:latin typeface="Times New Roman" panose="02020603050405020304" pitchFamily="18" charset="0"/>
              </a:rPr>
              <a:t>); </a:t>
            </a:r>
            <a:r>
              <a:rPr lang="hu-HU" altLang="hu-HU" sz="1800" b="1" i="1">
                <a:solidFill>
                  <a:srgbClr val="000000"/>
                </a:solidFill>
                <a:latin typeface="Times New Roman" panose="02020603050405020304" pitchFamily="18" charset="0"/>
              </a:rPr>
              <a:t>UNLOCK</a:t>
            </a:r>
            <a:r>
              <a:rPr lang="hu-HU" altLang="hu-HU" sz="1800" b="1" baseline="-25000">
                <a:solidFill>
                  <a:srgbClr val="000000"/>
                </a:solidFill>
                <a:latin typeface="Times New Roman" panose="02020603050405020304" pitchFamily="18" charset="0"/>
              </a:rPr>
              <a:t>2</a:t>
            </a:r>
            <a:r>
              <a:rPr lang="hu-HU" altLang="hu-HU" sz="1800" b="1">
                <a:solidFill>
                  <a:srgbClr val="000000"/>
                </a:solidFill>
                <a:latin typeface="Times New Roman" panose="02020603050405020304" pitchFamily="18" charset="0"/>
              </a:rPr>
              <a:t>(</a:t>
            </a:r>
            <a:r>
              <a:rPr lang="hu-HU" altLang="hu-HU" sz="1800" b="1" i="1">
                <a:solidFill>
                  <a:srgbClr val="000000"/>
                </a:solidFill>
                <a:latin typeface="Times New Roman" panose="02020603050405020304" pitchFamily="18" charset="0"/>
              </a:rPr>
              <a:t>B</a:t>
            </a:r>
            <a:r>
              <a:rPr lang="hu-HU" altLang="hu-HU" sz="1800" b="1" baseline="-25000">
                <a:solidFill>
                  <a:srgbClr val="000000"/>
                </a:solidFill>
                <a:latin typeface="Times New Roman" panose="02020603050405020304" pitchFamily="18" charset="0"/>
              </a:rPr>
              <a:t>2</a:t>
            </a:r>
            <a:r>
              <a:rPr lang="hu-HU" altLang="hu-HU" sz="1800" b="1">
                <a:solidFill>
                  <a:srgbClr val="000000"/>
                </a:solidFill>
                <a:latin typeface="Times New Roman" panose="02020603050405020304" pitchFamily="18" charset="0"/>
              </a:rPr>
              <a:t>); </a:t>
            </a:r>
            <a:r>
              <a:rPr lang="hu-HU" altLang="hu-HU" sz="1800" b="1" i="1">
                <a:solidFill>
                  <a:srgbClr val="000000"/>
                </a:solidFill>
                <a:latin typeface="Times New Roman" panose="02020603050405020304" pitchFamily="18" charset="0"/>
              </a:rPr>
              <a:t>UNLOCK</a:t>
            </a:r>
            <a:r>
              <a:rPr lang="hu-HU" altLang="hu-HU" sz="1800" b="1" baseline="-25000">
                <a:solidFill>
                  <a:srgbClr val="000000"/>
                </a:solidFill>
                <a:latin typeface="Times New Roman" panose="02020603050405020304" pitchFamily="18" charset="0"/>
              </a:rPr>
              <a:t>2</a:t>
            </a:r>
            <a:r>
              <a:rPr lang="hu-HU" altLang="hu-HU" sz="1800" b="1">
                <a:solidFill>
                  <a:srgbClr val="000000"/>
                </a:solidFill>
                <a:latin typeface="Times New Roman" panose="02020603050405020304" pitchFamily="18" charset="0"/>
              </a:rPr>
              <a:t>(</a:t>
            </a:r>
            <a:r>
              <a:rPr lang="hu-HU" altLang="hu-HU" sz="1800" b="1" i="1">
                <a:solidFill>
                  <a:srgbClr val="000000"/>
                </a:solidFill>
                <a:latin typeface="Times New Roman" panose="02020603050405020304" pitchFamily="18" charset="0"/>
              </a:rPr>
              <a:t>O</a:t>
            </a:r>
            <a:r>
              <a:rPr lang="hu-HU" altLang="hu-HU" sz="1800" b="1" baseline="-25000">
                <a:solidFill>
                  <a:srgbClr val="000000"/>
                </a:solidFill>
                <a:latin typeface="Times New Roman" panose="02020603050405020304" pitchFamily="18" charset="0"/>
              </a:rPr>
              <a:t>2</a:t>
            </a:r>
            <a:r>
              <a:rPr lang="hu-HU" altLang="hu-HU" sz="1800" b="1">
                <a:solidFill>
                  <a:srgbClr val="000000"/>
                </a:solidFill>
                <a:latin typeface="Times New Roman" panose="02020603050405020304" pitchFamily="18" charset="0"/>
              </a:rPr>
              <a:t>); </a:t>
            </a:r>
            <a:r>
              <a:rPr lang="hu-HU" altLang="hu-HU" sz="1800" b="1" i="1">
                <a:solidFill>
                  <a:srgbClr val="000000"/>
                </a:solidFill>
                <a:latin typeface="Times New Roman" panose="02020603050405020304" pitchFamily="18" charset="0"/>
              </a:rPr>
              <a:t>UNLOCK</a:t>
            </a:r>
            <a:r>
              <a:rPr lang="hu-HU" altLang="hu-HU" sz="1800" b="1" baseline="-25000">
                <a:solidFill>
                  <a:srgbClr val="000000"/>
                </a:solidFill>
                <a:latin typeface="Times New Roman" panose="02020603050405020304" pitchFamily="18" charset="0"/>
              </a:rPr>
              <a:t>2</a:t>
            </a:r>
            <a:r>
              <a:rPr lang="hu-HU" altLang="hu-HU" sz="1800" b="1">
                <a:solidFill>
                  <a:srgbClr val="000000"/>
                </a:solidFill>
                <a:latin typeface="Times New Roman" panose="02020603050405020304" pitchFamily="18" charset="0"/>
              </a:rPr>
              <a:t>(</a:t>
            </a:r>
            <a:r>
              <a:rPr lang="hu-HU" altLang="hu-HU" sz="1800" b="1" i="1">
                <a:solidFill>
                  <a:srgbClr val="000000"/>
                </a:solidFill>
                <a:latin typeface="Times New Roman" panose="02020603050405020304" pitchFamily="18" charset="0"/>
              </a:rPr>
              <a:t>B</a:t>
            </a:r>
            <a:r>
              <a:rPr lang="hu-HU" altLang="hu-HU" sz="1800" b="1" baseline="-25000">
                <a:solidFill>
                  <a:srgbClr val="000000"/>
                </a:solidFill>
                <a:latin typeface="Times New Roman" panose="02020603050405020304" pitchFamily="18" charset="0"/>
              </a:rPr>
              <a:t>1</a:t>
            </a:r>
            <a:r>
              <a:rPr lang="hu-HU" altLang="hu-HU" sz="1800" b="1">
                <a:solidFill>
                  <a:srgbClr val="000000"/>
                </a:solidFill>
                <a:latin typeface="Times New Roman" panose="02020603050405020304" pitchFamily="18" charset="0"/>
              </a:rPr>
              <a:t>); </a:t>
            </a:r>
            <a:r>
              <a:rPr lang="hu-HU" altLang="hu-HU" sz="1800" b="1" i="1">
                <a:solidFill>
                  <a:srgbClr val="000000"/>
                </a:solidFill>
                <a:latin typeface="Times New Roman" panose="02020603050405020304" pitchFamily="18" charset="0"/>
              </a:rPr>
              <a:t>UNLOCK</a:t>
            </a:r>
            <a:r>
              <a:rPr lang="hu-HU" altLang="hu-HU" sz="1800" b="1" baseline="-25000">
                <a:solidFill>
                  <a:srgbClr val="000000"/>
                </a:solidFill>
                <a:latin typeface="Times New Roman" panose="02020603050405020304" pitchFamily="18" charset="0"/>
              </a:rPr>
              <a:t>2</a:t>
            </a:r>
            <a:r>
              <a:rPr lang="hu-HU" altLang="hu-HU" sz="1800" b="1">
                <a:solidFill>
                  <a:srgbClr val="000000"/>
                </a:solidFill>
                <a:latin typeface="Times New Roman" panose="02020603050405020304" pitchFamily="18" charset="0"/>
              </a:rPr>
              <a:t>(</a:t>
            </a:r>
            <a:r>
              <a:rPr lang="hu-HU" altLang="hu-HU" sz="1800" b="1" i="1">
                <a:solidFill>
                  <a:srgbClr val="000000"/>
                </a:solidFill>
                <a:latin typeface="Times New Roman" panose="02020603050405020304" pitchFamily="18" charset="0"/>
              </a:rPr>
              <a:t>C</a:t>
            </a:r>
            <a:r>
              <a:rPr lang="hu-HU" altLang="hu-HU" sz="1800" b="1">
                <a:solidFill>
                  <a:srgbClr val="000000"/>
                </a:solidFill>
                <a:latin typeface="Times New Roman" panose="02020603050405020304" pitchFamily="18" charset="0"/>
              </a:rPr>
              <a:t>)</a:t>
            </a:r>
          </a:p>
          <a:p>
            <a:r>
              <a:rPr lang="hu-HU" altLang="hu-HU" sz="1800" b="1">
                <a:solidFill>
                  <a:srgbClr val="000000"/>
                </a:solidFill>
                <a:latin typeface="Times New Roman" panose="02020603050405020304" pitchFamily="18" charset="0"/>
              </a:rPr>
              <a:t>Majd O</a:t>
            </a:r>
            <a:r>
              <a:rPr lang="hu-HU" altLang="hu-HU" sz="1800" b="1" baseline="-25000">
                <a:solidFill>
                  <a:srgbClr val="000000"/>
                </a:solidFill>
                <a:latin typeface="Times New Roman" panose="02020603050405020304" pitchFamily="18" charset="0"/>
              </a:rPr>
              <a:t>4</a:t>
            </a:r>
            <a:r>
              <a:rPr lang="hu-HU" altLang="hu-HU" sz="1800" b="1">
                <a:solidFill>
                  <a:srgbClr val="000000"/>
                </a:solidFill>
                <a:latin typeface="Times New Roman" panose="02020603050405020304" pitchFamily="18" charset="0"/>
              </a:rPr>
              <a:t>-re kell majd zárat tenni:</a:t>
            </a:r>
          </a:p>
          <a:p>
            <a:pPr>
              <a:buFontTx/>
              <a:buNone/>
            </a:pPr>
            <a:r>
              <a:rPr lang="hu-HU" altLang="hu-HU" sz="1800" b="1">
                <a:solidFill>
                  <a:srgbClr val="000000"/>
                </a:solidFill>
                <a:latin typeface="Times New Roman" panose="02020603050405020304" pitchFamily="18" charset="0"/>
              </a:rPr>
              <a:t>	IX</a:t>
            </a:r>
            <a:r>
              <a:rPr lang="hu-HU" altLang="hu-HU" sz="1800" b="1" baseline="-25000">
                <a:solidFill>
                  <a:srgbClr val="000000"/>
                </a:solidFill>
                <a:latin typeface="Times New Roman" panose="02020603050405020304" pitchFamily="18" charset="0"/>
              </a:rPr>
              <a:t>1</a:t>
            </a:r>
            <a:r>
              <a:rPr lang="hu-HU" altLang="hu-HU" sz="1800" b="1">
                <a:solidFill>
                  <a:srgbClr val="000000"/>
                </a:solidFill>
                <a:latin typeface="Times New Roman" panose="02020603050405020304" pitchFamily="18" charset="0"/>
              </a:rPr>
              <a:t>(C);IX</a:t>
            </a:r>
            <a:r>
              <a:rPr lang="hu-HU" altLang="hu-HU" sz="1800" b="1" baseline="-25000">
                <a:solidFill>
                  <a:srgbClr val="000000"/>
                </a:solidFill>
                <a:latin typeface="Times New Roman" panose="02020603050405020304" pitchFamily="18" charset="0"/>
              </a:rPr>
              <a:t>1</a:t>
            </a:r>
            <a:r>
              <a:rPr lang="hu-HU" altLang="hu-HU" sz="1800" b="1">
                <a:solidFill>
                  <a:srgbClr val="000000"/>
                </a:solidFill>
                <a:latin typeface="Times New Roman" panose="02020603050405020304" pitchFamily="18" charset="0"/>
              </a:rPr>
              <a:t>(B</a:t>
            </a:r>
            <a:r>
              <a:rPr lang="hu-HU" altLang="hu-HU" sz="1800" b="1" baseline="-25000">
                <a:solidFill>
                  <a:srgbClr val="000000"/>
                </a:solidFill>
                <a:latin typeface="Times New Roman" panose="02020603050405020304" pitchFamily="18" charset="0"/>
              </a:rPr>
              <a:t>2</a:t>
            </a:r>
            <a:r>
              <a:rPr lang="hu-HU" altLang="hu-HU" sz="1800" b="1">
                <a:solidFill>
                  <a:srgbClr val="000000"/>
                </a:solidFill>
                <a:latin typeface="Times New Roman" panose="02020603050405020304" pitchFamily="18" charset="0"/>
              </a:rPr>
              <a:t>);X</a:t>
            </a:r>
            <a:r>
              <a:rPr lang="hu-HU" altLang="hu-HU" sz="1800" b="1" baseline="-25000">
                <a:solidFill>
                  <a:srgbClr val="000000"/>
                </a:solidFill>
                <a:latin typeface="Times New Roman" panose="02020603050405020304" pitchFamily="18" charset="0"/>
              </a:rPr>
              <a:t>1</a:t>
            </a:r>
            <a:r>
              <a:rPr lang="hu-HU" altLang="hu-HU" sz="1800" b="1">
                <a:solidFill>
                  <a:srgbClr val="000000"/>
                </a:solidFill>
                <a:latin typeface="Times New Roman" panose="02020603050405020304" pitchFamily="18" charset="0"/>
              </a:rPr>
              <a:t>(O</a:t>
            </a:r>
            <a:r>
              <a:rPr lang="hu-HU" altLang="hu-HU" sz="1800" b="1" baseline="-25000">
                <a:solidFill>
                  <a:srgbClr val="000000"/>
                </a:solidFill>
                <a:latin typeface="Times New Roman" panose="02020603050405020304" pitchFamily="18" charset="0"/>
              </a:rPr>
              <a:t>4</a:t>
            </a:r>
            <a:r>
              <a:rPr lang="hu-HU" altLang="hu-HU" sz="1800" b="1">
                <a:solidFill>
                  <a:srgbClr val="000000"/>
                </a:solidFill>
                <a:latin typeface="Times New Roman" panose="02020603050405020304" pitchFamily="18" charset="0"/>
              </a:rPr>
              <a:t>). </a:t>
            </a:r>
          </a:p>
          <a:p>
            <a:r>
              <a:rPr lang="hu-HU" altLang="hu-HU" sz="1800" b="1">
                <a:solidFill>
                  <a:srgbClr val="000000"/>
                </a:solidFill>
                <a:latin typeface="Times New Roman" panose="02020603050405020304" pitchFamily="18" charset="0"/>
              </a:rPr>
              <a:t>Végül T</a:t>
            </a:r>
            <a:r>
              <a:rPr lang="hu-HU" altLang="hu-HU" sz="1800" b="1" baseline="-25000">
                <a:solidFill>
                  <a:srgbClr val="000000"/>
                </a:solidFill>
                <a:latin typeface="Times New Roman" panose="02020603050405020304" pitchFamily="18" charset="0"/>
              </a:rPr>
              <a:t>1</a:t>
            </a:r>
            <a:r>
              <a:rPr lang="hu-HU" altLang="hu-HU" sz="1800" b="1">
                <a:solidFill>
                  <a:srgbClr val="000000"/>
                </a:solidFill>
                <a:latin typeface="Times New Roman" panose="02020603050405020304" pitchFamily="18" charset="0"/>
              </a:rPr>
              <a:t> felengedi a zárakat és figyelmeztetéseit:</a:t>
            </a:r>
          </a:p>
          <a:p>
            <a:pPr>
              <a:buFontTx/>
              <a:buNone/>
            </a:pPr>
            <a:r>
              <a:rPr lang="hu-HU" altLang="hu-HU" sz="1800" b="1">
                <a:solidFill>
                  <a:srgbClr val="000000"/>
                </a:solidFill>
                <a:latin typeface="Times New Roman" panose="02020603050405020304" pitchFamily="18" charset="0"/>
              </a:rPr>
              <a:t>UNLOCK</a:t>
            </a:r>
            <a:r>
              <a:rPr lang="hu-HU" altLang="hu-HU" sz="1800" b="1" baseline="-25000">
                <a:solidFill>
                  <a:srgbClr val="000000"/>
                </a:solidFill>
                <a:latin typeface="Times New Roman" panose="02020603050405020304" pitchFamily="18" charset="0"/>
              </a:rPr>
              <a:t>1</a:t>
            </a:r>
            <a:r>
              <a:rPr lang="hu-HU" altLang="hu-HU" sz="1800" b="1">
                <a:solidFill>
                  <a:srgbClr val="000000"/>
                </a:solidFill>
                <a:latin typeface="Times New Roman" panose="02020603050405020304" pitchFamily="18" charset="0"/>
              </a:rPr>
              <a:t>(O</a:t>
            </a:r>
            <a:r>
              <a:rPr lang="hu-HU" altLang="hu-HU" sz="1800" b="1" baseline="-25000">
                <a:solidFill>
                  <a:srgbClr val="000000"/>
                </a:solidFill>
                <a:latin typeface="Times New Roman" panose="02020603050405020304" pitchFamily="18" charset="0"/>
              </a:rPr>
              <a:t>4</a:t>
            </a:r>
            <a:r>
              <a:rPr lang="hu-HU" altLang="hu-HU" sz="1800" b="1">
                <a:solidFill>
                  <a:srgbClr val="000000"/>
                </a:solidFill>
                <a:latin typeface="Times New Roman" panose="02020603050405020304" pitchFamily="18" charset="0"/>
              </a:rPr>
              <a:t>); UNLOCK</a:t>
            </a:r>
            <a:r>
              <a:rPr lang="hu-HU" altLang="hu-HU" sz="1800" b="1" baseline="-25000">
                <a:solidFill>
                  <a:srgbClr val="000000"/>
                </a:solidFill>
                <a:latin typeface="Times New Roman" panose="02020603050405020304" pitchFamily="18" charset="0"/>
              </a:rPr>
              <a:t>1</a:t>
            </a:r>
            <a:r>
              <a:rPr lang="hu-HU" altLang="hu-HU" sz="1800" b="1">
                <a:solidFill>
                  <a:srgbClr val="000000"/>
                </a:solidFill>
                <a:latin typeface="Times New Roman" panose="02020603050405020304" pitchFamily="18" charset="0"/>
              </a:rPr>
              <a:t>(B</a:t>
            </a:r>
            <a:r>
              <a:rPr lang="hu-HU" altLang="hu-HU" sz="1800" b="1" baseline="-25000">
                <a:solidFill>
                  <a:srgbClr val="000000"/>
                </a:solidFill>
                <a:latin typeface="Times New Roman" panose="02020603050405020304" pitchFamily="18" charset="0"/>
              </a:rPr>
              <a:t>4</a:t>
            </a:r>
            <a:r>
              <a:rPr lang="hu-HU" altLang="hu-HU" sz="1800" b="1">
                <a:solidFill>
                  <a:srgbClr val="000000"/>
                </a:solidFill>
                <a:latin typeface="Times New Roman" panose="02020603050405020304" pitchFamily="18" charset="0"/>
              </a:rPr>
              <a:t>); UNLOCK</a:t>
            </a:r>
            <a:r>
              <a:rPr lang="hu-HU" altLang="hu-HU" sz="1800" b="1" baseline="-25000">
                <a:solidFill>
                  <a:srgbClr val="000000"/>
                </a:solidFill>
                <a:latin typeface="Times New Roman" panose="02020603050405020304" pitchFamily="18" charset="0"/>
              </a:rPr>
              <a:t>1</a:t>
            </a:r>
            <a:r>
              <a:rPr lang="hu-HU" altLang="hu-HU" sz="1800" b="1">
                <a:solidFill>
                  <a:srgbClr val="000000"/>
                </a:solidFill>
                <a:latin typeface="Times New Roman" panose="02020603050405020304" pitchFamily="18" charset="0"/>
              </a:rPr>
              <a:t>(O</a:t>
            </a:r>
            <a:r>
              <a:rPr lang="hu-HU" altLang="hu-HU" sz="1800" b="1" baseline="-25000">
                <a:solidFill>
                  <a:srgbClr val="000000"/>
                </a:solidFill>
                <a:latin typeface="Times New Roman" panose="02020603050405020304" pitchFamily="18" charset="0"/>
              </a:rPr>
              <a:t>1</a:t>
            </a:r>
            <a:r>
              <a:rPr lang="hu-HU" altLang="hu-HU" sz="1800" b="1">
                <a:solidFill>
                  <a:srgbClr val="000000"/>
                </a:solidFill>
                <a:latin typeface="Times New Roman" panose="02020603050405020304" pitchFamily="18" charset="0"/>
              </a:rPr>
              <a:t>); UNLOCK</a:t>
            </a:r>
            <a:r>
              <a:rPr lang="hu-HU" altLang="hu-HU" sz="1800" b="1" baseline="-25000">
                <a:solidFill>
                  <a:srgbClr val="000000"/>
                </a:solidFill>
                <a:latin typeface="Times New Roman" panose="02020603050405020304" pitchFamily="18" charset="0"/>
              </a:rPr>
              <a:t>1</a:t>
            </a:r>
            <a:r>
              <a:rPr lang="hu-HU" altLang="hu-HU" sz="1800" b="1">
                <a:solidFill>
                  <a:srgbClr val="000000"/>
                </a:solidFill>
                <a:latin typeface="Times New Roman" panose="02020603050405020304" pitchFamily="18" charset="0"/>
              </a:rPr>
              <a:t>(B</a:t>
            </a:r>
            <a:r>
              <a:rPr lang="hu-HU" altLang="hu-HU" sz="1800" b="1" baseline="-25000">
                <a:solidFill>
                  <a:srgbClr val="000000"/>
                </a:solidFill>
                <a:latin typeface="Times New Roman" panose="02020603050405020304" pitchFamily="18" charset="0"/>
              </a:rPr>
              <a:t>1</a:t>
            </a:r>
            <a:r>
              <a:rPr lang="hu-HU" altLang="hu-HU" sz="1800" b="1">
                <a:solidFill>
                  <a:srgbClr val="000000"/>
                </a:solidFill>
                <a:latin typeface="Times New Roman" panose="02020603050405020304" pitchFamily="18" charset="0"/>
              </a:rPr>
              <a:t>); UNLOCK</a:t>
            </a:r>
            <a:r>
              <a:rPr lang="hu-HU" altLang="hu-HU" sz="1800" b="1" baseline="-25000">
                <a:solidFill>
                  <a:srgbClr val="000000"/>
                </a:solidFill>
                <a:latin typeface="Times New Roman" panose="02020603050405020304" pitchFamily="18" charset="0"/>
              </a:rPr>
              <a:t>1</a:t>
            </a:r>
            <a:r>
              <a:rPr lang="hu-HU" altLang="hu-HU" sz="1800" b="1">
                <a:solidFill>
                  <a:srgbClr val="000000"/>
                </a:solidFill>
                <a:latin typeface="Times New Roman" panose="02020603050405020304" pitchFamily="18" charset="0"/>
              </a:rPr>
              <a:t>(C)</a:t>
            </a:r>
          </a:p>
          <a:p>
            <a:endParaRPr lang="hu-HU" altLang="hu-HU" sz="1800" b="1">
              <a:latin typeface="Times New Roman" panose="02020603050405020304" pitchFamily="18" charset="0"/>
            </a:endParaRPr>
          </a:p>
        </p:txBody>
      </p:sp>
      <p:pic>
        <p:nvPicPr>
          <p:cNvPr id="592900" name="Picture 4">
            <a:extLst>
              <a:ext uri="{FF2B5EF4-FFF2-40B4-BE49-F238E27FC236}">
                <a16:creationId xmlns:a16="http://schemas.microsoft.com/office/drawing/2014/main" id="{AF3017FF-77BF-B4C1-B07A-F702DC169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4494213"/>
            <a:ext cx="3402013" cy="197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22" name="Rectangle 2">
            <a:extLst>
              <a:ext uri="{FF2B5EF4-FFF2-40B4-BE49-F238E27FC236}">
                <a16:creationId xmlns:a16="http://schemas.microsoft.com/office/drawing/2014/main" id="{4BFDD578-968E-0F3C-3048-CF33D470AECC}"/>
              </a:ext>
            </a:extLst>
          </p:cNvPr>
          <p:cNvSpPr>
            <a:spLocks noGrp="1" noChangeArrowheads="1"/>
          </p:cNvSpPr>
          <p:nvPr>
            <p:ph type="title"/>
          </p:nvPr>
        </p:nvSpPr>
        <p:spPr>
          <a:xfrm>
            <a:off x="661988" y="317500"/>
            <a:ext cx="7772400" cy="349250"/>
          </a:xfrm>
        </p:spPr>
        <p:txBody>
          <a:bodyPr/>
          <a:lstStyle/>
          <a:p>
            <a:r>
              <a:rPr lang="hu-HU" altLang="hu-HU" sz="2800" b="1"/>
              <a:t>Feladatok</a:t>
            </a:r>
          </a:p>
        </p:txBody>
      </p:sp>
      <p:sp>
        <p:nvSpPr>
          <p:cNvPr id="593927" name="Rectangle 7">
            <a:extLst>
              <a:ext uri="{FF2B5EF4-FFF2-40B4-BE49-F238E27FC236}">
                <a16:creationId xmlns:a16="http://schemas.microsoft.com/office/drawing/2014/main" id="{6F526608-88D4-B2EA-743D-1B2E76C7F373}"/>
              </a:ext>
            </a:extLst>
          </p:cNvPr>
          <p:cNvSpPr>
            <a:spLocks noChangeArrowheads="1"/>
          </p:cNvSpPr>
          <p:nvPr/>
        </p:nvSpPr>
        <p:spPr bwMode="auto">
          <a:xfrm>
            <a:off x="249238" y="1295400"/>
            <a:ext cx="86074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rgbClr val="0000FF"/>
                </a:solidFill>
                <a:latin typeface="Times New Roman" panose="02020603050405020304" pitchFamily="18" charset="0"/>
              </a:rPr>
              <a:t>Az alábbi legális ütemezés két olyan tranzakció utasításait tartalmazza, melyek betartják a figyelmeztető protokollt. Hogy nézhet ki az ütemezésben szereplő adategységek egymásba ágyazottságát reprezentáló fa, ha tudjuk, hogy a gyökérnek legfeljebb 3 gyereke van? (Ha több lehetséges eset van, akkor mindet add meg).</a:t>
            </a:r>
          </a:p>
          <a:p>
            <a:pPr algn="l"/>
            <a:r>
              <a:rPr lang="hu-HU" altLang="hu-HU" sz="2000">
                <a:solidFill>
                  <a:srgbClr val="0000FF"/>
                </a:solidFill>
                <a:latin typeface="Times New Roman" panose="02020603050405020304" pitchFamily="18" charset="0"/>
              </a:rPr>
              <a:t>IX</a:t>
            </a:r>
            <a:r>
              <a:rPr lang="hu-HU" altLang="hu-HU" sz="2000" baseline="-25000">
                <a:solidFill>
                  <a:srgbClr val="0000FF"/>
                </a:solidFill>
                <a:latin typeface="Times New Roman" panose="02020603050405020304" pitchFamily="18" charset="0"/>
              </a:rPr>
              <a:t>1</a:t>
            </a:r>
            <a:r>
              <a:rPr lang="hu-HU" altLang="hu-HU" sz="2000">
                <a:solidFill>
                  <a:srgbClr val="0000FF"/>
                </a:solidFill>
                <a:latin typeface="Times New Roman" panose="02020603050405020304" pitchFamily="18" charset="0"/>
              </a:rPr>
              <a:t>(E), IX</a:t>
            </a:r>
            <a:r>
              <a:rPr lang="hu-HU" altLang="hu-HU" sz="2000" baseline="-25000">
                <a:solidFill>
                  <a:srgbClr val="0000FF"/>
                </a:solidFill>
                <a:latin typeface="Times New Roman" panose="02020603050405020304" pitchFamily="18" charset="0"/>
              </a:rPr>
              <a:t>1</a:t>
            </a:r>
            <a:r>
              <a:rPr lang="hu-HU" altLang="hu-HU" sz="2000">
                <a:solidFill>
                  <a:srgbClr val="0000FF"/>
                </a:solidFill>
                <a:latin typeface="Times New Roman" panose="02020603050405020304" pitchFamily="18" charset="0"/>
              </a:rPr>
              <a:t>(H), IX</a:t>
            </a:r>
            <a:r>
              <a:rPr lang="hu-HU" altLang="hu-HU" sz="2000" baseline="-25000">
                <a:solidFill>
                  <a:srgbClr val="0000FF"/>
                </a:solidFill>
                <a:latin typeface="Times New Roman" panose="02020603050405020304" pitchFamily="18" charset="0"/>
              </a:rPr>
              <a:t>2</a:t>
            </a:r>
            <a:r>
              <a:rPr lang="hu-HU" altLang="hu-HU" sz="2000">
                <a:solidFill>
                  <a:srgbClr val="0000FF"/>
                </a:solidFill>
                <a:latin typeface="Times New Roman" panose="02020603050405020304" pitchFamily="18" charset="0"/>
              </a:rPr>
              <a:t>(E), X</a:t>
            </a:r>
            <a:r>
              <a:rPr lang="hu-HU" altLang="hu-HU" sz="2000" baseline="-25000">
                <a:solidFill>
                  <a:srgbClr val="0000FF"/>
                </a:solidFill>
                <a:latin typeface="Times New Roman" panose="02020603050405020304" pitchFamily="18" charset="0"/>
              </a:rPr>
              <a:t>1</a:t>
            </a:r>
            <a:r>
              <a:rPr lang="hu-HU" altLang="hu-HU" sz="2000">
                <a:solidFill>
                  <a:srgbClr val="0000FF"/>
                </a:solidFill>
                <a:latin typeface="Times New Roman" panose="02020603050405020304" pitchFamily="18" charset="0"/>
              </a:rPr>
              <a:t>(A), X</a:t>
            </a:r>
            <a:r>
              <a:rPr lang="hu-HU" altLang="hu-HU" sz="2000" baseline="-25000">
                <a:solidFill>
                  <a:srgbClr val="0000FF"/>
                </a:solidFill>
                <a:latin typeface="Times New Roman" panose="02020603050405020304" pitchFamily="18" charset="0"/>
              </a:rPr>
              <a:t>1</a:t>
            </a:r>
            <a:r>
              <a:rPr lang="hu-HU" altLang="hu-HU" sz="2000">
                <a:solidFill>
                  <a:srgbClr val="0000FF"/>
                </a:solidFill>
                <a:latin typeface="Times New Roman" panose="02020603050405020304" pitchFamily="18" charset="0"/>
              </a:rPr>
              <a:t>(C), UNLOCK</a:t>
            </a:r>
            <a:r>
              <a:rPr lang="hu-HU" altLang="hu-HU" sz="2000" baseline="-25000">
                <a:solidFill>
                  <a:srgbClr val="0000FF"/>
                </a:solidFill>
                <a:latin typeface="Times New Roman" panose="02020603050405020304" pitchFamily="18" charset="0"/>
              </a:rPr>
              <a:t>1</a:t>
            </a:r>
            <a:r>
              <a:rPr lang="hu-HU" altLang="hu-HU" sz="2000">
                <a:solidFill>
                  <a:srgbClr val="0000FF"/>
                </a:solidFill>
                <a:latin typeface="Times New Roman" panose="02020603050405020304" pitchFamily="18" charset="0"/>
              </a:rPr>
              <a:t>(A), X</a:t>
            </a:r>
            <a:r>
              <a:rPr lang="hu-HU" altLang="hu-HU" sz="2000" baseline="-25000">
                <a:solidFill>
                  <a:srgbClr val="0000FF"/>
                </a:solidFill>
                <a:latin typeface="Times New Roman" panose="02020603050405020304" pitchFamily="18" charset="0"/>
              </a:rPr>
              <a:t>2</a:t>
            </a:r>
            <a:r>
              <a:rPr lang="hu-HU" altLang="hu-HU" sz="2000">
                <a:solidFill>
                  <a:srgbClr val="0000FF"/>
                </a:solidFill>
                <a:latin typeface="Times New Roman" panose="02020603050405020304" pitchFamily="18" charset="0"/>
              </a:rPr>
              <a:t>(F),</a:t>
            </a:r>
          </a:p>
          <a:p>
            <a:pPr algn="l"/>
            <a:r>
              <a:rPr lang="hu-HU" altLang="hu-HU" sz="2000">
                <a:solidFill>
                  <a:srgbClr val="0000FF"/>
                </a:solidFill>
                <a:latin typeface="Times New Roman" panose="02020603050405020304" pitchFamily="18" charset="0"/>
              </a:rPr>
              <a:t>UNLOCK</a:t>
            </a:r>
            <a:r>
              <a:rPr lang="hu-HU" altLang="hu-HU" sz="2000" baseline="-25000">
                <a:solidFill>
                  <a:srgbClr val="0000FF"/>
                </a:solidFill>
                <a:latin typeface="Times New Roman" panose="02020603050405020304" pitchFamily="18" charset="0"/>
              </a:rPr>
              <a:t>1</a:t>
            </a:r>
            <a:r>
              <a:rPr lang="hu-HU" altLang="hu-HU" sz="2000">
                <a:solidFill>
                  <a:srgbClr val="0000FF"/>
                </a:solidFill>
                <a:latin typeface="Times New Roman" panose="02020603050405020304" pitchFamily="18" charset="0"/>
              </a:rPr>
              <a:t>(H), UNLOCK</a:t>
            </a:r>
            <a:r>
              <a:rPr lang="hu-HU" altLang="hu-HU" sz="2000" baseline="-25000">
                <a:solidFill>
                  <a:srgbClr val="0000FF"/>
                </a:solidFill>
                <a:latin typeface="Times New Roman" panose="02020603050405020304" pitchFamily="18" charset="0"/>
              </a:rPr>
              <a:t>2</a:t>
            </a:r>
            <a:r>
              <a:rPr lang="hu-HU" altLang="hu-HU" sz="2000">
                <a:solidFill>
                  <a:srgbClr val="0000FF"/>
                </a:solidFill>
                <a:latin typeface="Times New Roman" panose="02020603050405020304" pitchFamily="18" charset="0"/>
              </a:rPr>
              <a:t>(F), UNLOCK</a:t>
            </a:r>
            <a:r>
              <a:rPr lang="hu-HU" altLang="hu-HU" sz="2000" baseline="-25000">
                <a:solidFill>
                  <a:srgbClr val="0000FF"/>
                </a:solidFill>
                <a:latin typeface="Times New Roman" panose="02020603050405020304" pitchFamily="18" charset="0"/>
              </a:rPr>
              <a:t>1</a:t>
            </a:r>
            <a:r>
              <a:rPr lang="hu-HU" altLang="hu-HU" sz="2000">
                <a:solidFill>
                  <a:srgbClr val="0000FF"/>
                </a:solidFill>
                <a:latin typeface="Times New Roman" panose="02020603050405020304" pitchFamily="18" charset="0"/>
              </a:rPr>
              <a:t>(C), UNLOCK</a:t>
            </a:r>
            <a:r>
              <a:rPr lang="hu-HU" altLang="hu-HU" sz="2000" baseline="-25000">
                <a:solidFill>
                  <a:srgbClr val="0000FF"/>
                </a:solidFill>
                <a:latin typeface="Times New Roman" panose="02020603050405020304" pitchFamily="18" charset="0"/>
              </a:rPr>
              <a:t>2</a:t>
            </a:r>
            <a:r>
              <a:rPr lang="hu-HU" altLang="hu-HU" sz="2000">
                <a:solidFill>
                  <a:srgbClr val="0000FF"/>
                </a:solidFill>
                <a:latin typeface="Times New Roman" panose="02020603050405020304" pitchFamily="18" charset="0"/>
              </a:rPr>
              <a:t>(E), UNLOCK</a:t>
            </a:r>
            <a:r>
              <a:rPr lang="hu-HU" altLang="hu-HU" sz="2000" baseline="-25000">
                <a:solidFill>
                  <a:srgbClr val="0000FF"/>
                </a:solidFill>
                <a:latin typeface="Times New Roman" panose="02020603050405020304" pitchFamily="18" charset="0"/>
              </a:rPr>
              <a:t>1</a:t>
            </a:r>
            <a:r>
              <a:rPr lang="hu-HU" altLang="hu-HU" sz="2000">
                <a:solidFill>
                  <a:srgbClr val="0000FF"/>
                </a:solidFill>
                <a:latin typeface="Times New Roman" panose="02020603050405020304" pitchFamily="18" charset="0"/>
              </a:rPr>
              <a:t>(E)</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74FD8899-1C02-9CD6-13A8-9ECC455DD776}"/>
              </a:ext>
            </a:extLst>
          </p:cNvPr>
          <p:cNvSpPr>
            <a:spLocks noGrp="1" noChangeArrowheads="1"/>
          </p:cNvSpPr>
          <p:nvPr>
            <p:ph type="title"/>
          </p:nvPr>
        </p:nvSpPr>
        <p:spPr>
          <a:xfrm>
            <a:off x="661988" y="147638"/>
            <a:ext cx="7772400" cy="349250"/>
          </a:xfrm>
        </p:spPr>
        <p:txBody>
          <a:bodyPr/>
          <a:lstStyle/>
          <a:p>
            <a:r>
              <a:rPr lang="hu-HU" altLang="hu-HU" sz="2800" b="1"/>
              <a:t>Feladatok</a:t>
            </a:r>
          </a:p>
        </p:txBody>
      </p:sp>
      <p:sp>
        <p:nvSpPr>
          <p:cNvPr id="595971" name="Rectangle 3">
            <a:extLst>
              <a:ext uri="{FF2B5EF4-FFF2-40B4-BE49-F238E27FC236}">
                <a16:creationId xmlns:a16="http://schemas.microsoft.com/office/drawing/2014/main" id="{FD8B9CD2-121E-B4CA-7557-F93C83F8F0A8}"/>
              </a:ext>
            </a:extLst>
          </p:cNvPr>
          <p:cNvSpPr>
            <a:spLocks noChangeArrowheads="1"/>
          </p:cNvSpPr>
          <p:nvPr/>
        </p:nvSpPr>
        <p:spPr bwMode="auto">
          <a:xfrm>
            <a:off x="249238" y="527050"/>
            <a:ext cx="8607425" cy="614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rgbClr val="0000FF"/>
                </a:solidFill>
                <a:latin typeface="Times New Roman" panose="02020603050405020304" pitchFamily="18" charset="0"/>
              </a:rPr>
              <a:t>Az alábbi legális ütemezés két olyan tranzakció utasításait tartalmazza, melyek betartják a figyelmeztető protokollt. Hogy nézhet ki az ütemezésben szereplő adategységek egymásba ágyazottságát reprezentáló fa, ha tudjuk, hogy a gyökérnek legfeljebb 3 gyereke van? (Ha több lehetséges eset van, akkor mindet add meg).</a:t>
            </a:r>
          </a:p>
          <a:p>
            <a:pPr algn="l"/>
            <a:r>
              <a:rPr lang="hu-HU" altLang="hu-HU" sz="2000">
                <a:solidFill>
                  <a:srgbClr val="0000FF"/>
                </a:solidFill>
                <a:latin typeface="Times New Roman" panose="02020603050405020304" pitchFamily="18" charset="0"/>
              </a:rPr>
              <a:t>IX</a:t>
            </a:r>
            <a:r>
              <a:rPr lang="hu-HU" altLang="hu-HU" sz="2000" baseline="-25000">
                <a:solidFill>
                  <a:srgbClr val="0000FF"/>
                </a:solidFill>
                <a:latin typeface="Times New Roman" panose="02020603050405020304" pitchFamily="18" charset="0"/>
              </a:rPr>
              <a:t>1</a:t>
            </a:r>
            <a:r>
              <a:rPr lang="hu-HU" altLang="hu-HU" sz="2000">
                <a:solidFill>
                  <a:srgbClr val="0000FF"/>
                </a:solidFill>
                <a:latin typeface="Times New Roman" panose="02020603050405020304" pitchFamily="18" charset="0"/>
              </a:rPr>
              <a:t>(E), IX</a:t>
            </a:r>
            <a:r>
              <a:rPr lang="hu-HU" altLang="hu-HU" sz="2000" baseline="-25000">
                <a:solidFill>
                  <a:srgbClr val="0000FF"/>
                </a:solidFill>
                <a:latin typeface="Times New Roman" panose="02020603050405020304" pitchFamily="18" charset="0"/>
              </a:rPr>
              <a:t>1</a:t>
            </a:r>
            <a:r>
              <a:rPr lang="hu-HU" altLang="hu-HU" sz="2000">
                <a:solidFill>
                  <a:srgbClr val="0000FF"/>
                </a:solidFill>
                <a:latin typeface="Times New Roman" panose="02020603050405020304" pitchFamily="18" charset="0"/>
              </a:rPr>
              <a:t>(H), IX</a:t>
            </a:r>
            <a:r>
              <a:rPr lang="hu-HU" altLang="hu-HU" sz="2000" baseline="-25000">
                <a:solidFill>
                  <a:srgbClr val="0000FF"/>
                </a:solidFill>
                <a:latin typeface="Times New Roman" panose="02020603050405020304" pitchFamily="18" charset="0"/>
              </a:rPr>
              <a:t>2</a:t>
            </a:r>
            <a:r>
              <a:rPr lang="hu-HU" altLang="hu-HU" sz="2000">
                <a:solidFill>
                  <a:srgbClr val="0000FF"/>
                </a:solidFill>
                <a:latin typeface="Times New Roman" panose="02020603050405020304" pitchFamily="18" charset="0"/>
              </a:rPr>
              <a:t>(E), X</a:t>
            </a:r>
            <a:r>
              <a:rPr lang="hu-HU" altLang="hu-HU" sz="2000" baseline="-25000">
                <a:solidFill>
                  <a:srgbClr val="0000FF"/>
                </a:solidFill>
                <a:latin typeface="Times New Roman" panose="02020603050405020304" pitchFamily="18" charset="0"/>
              </a:rPr>
              <a:t>1</a:t>
            </a:r>
            <a:r>
              <a:rPr lang="hu-HU" altLang="hu-HU" sz="2000">
                <a:solidFill>
                  <a:srgbClr val="0000FF"/>
                </a:solidFill>
                <a:latin typeface="Times New Roman" panose="02020603050405020304" pitchFamily="18" charset="0"/>
              </a:rPr>
              <a:t>(A), X</a:t>
            </a:r>
            <a:r>
              <a:rPr lang="hu-HU" altLang="hu-HU" sz="2000" baseline="-25000">
                <a:solidFill>
                  <a:srgbClr val="0000FF"/>
                </a:solidFill>
                <a:latin typeface="Times New Roman" panose="02020603050405020304" pitchFamily="18" charset="0"/>
              </a:rPr>
              <a:t>1</a:t>
            </a:r>
            <a:r>
              <a:rPr lang="hu-HU" altLang="hu-HU" sz="2000">
                <a:solidFill>
                  <a:srgbClr val="0000FF"/>
                </a:solidFill>
                <a:latin typeface="Times New Roman" panose="02020603050405020304" pitchFamily="18" charset="0"/>
              </a:rPr>
              <a:t>(C), UNLOCK</a:t>
            </a:r>
            <a:r>
              <a:rPr lang="hu-HU" altLang="hu-HU" sz="2000" baseline="-25000">
                <a:solidFill>
                  <a:srgbClr val="0000FF"/>
                </a:solidFill>
                <a:latin typeface="Times New Roman" panose="02020603050405020304" pitchFamily="18" charset="0"/>
              </a:rPr>
              <a:t>1</a:t>
            </a:r>
            <a:r>
              <a:rPr lang="hu-HU" altLang="hu-HU" sz="2000">
                <a:solidFill>
                  <a:srgbClr val="0000FF"/>
                </a:solidFill>
                <a:latin typeface="Times New Roman" panose="02020603050405020304" pitchFamily="18" charset="0"/>
              </a:rPr>
              <a:t>(A), X</a:t>
            </a:r>
            <a:r>
              <a:rPr lang="hu-HU" altLang="hu-HU" sz="2000" baseline="-25000">
                <a:solidFill>
                  <a:srgbClr val="0000FF"/>
                </a:solidFill>
                <a:latin typeface="Times New Roman" panose="02020603050405020304" pitchFamily="18" charset="0"/>
              </a:rPr>
              <a:t>2</a:t>
            </a:r>
            <a:r>
              <a:rPr lang="hu-HU" altLang="hu-HU" sz="2000">
                <a:solidFill>
                  <a:srgbClr val="0000FF"/>
                </a:solidFill>
                <a:latin typeface="Times New Roman" panose="02020603050405020304" pitchFamily="18" charset="0"/>
              </a:rPr>
              <a:t>(F),</a:t>
            </a:r>
          </a:p>
          <a:p>
            <a:pPr algn="l"/>
            <a:r>
              <a:rPr lang="hu-HU" altLang="hu-HU" sz="2000">
                <a:solidFill>
                  <a:srgbClr val="0000FF"/>
                </a:solidFill>
                <a:latin typeface="Times New Roman" panose="02020603050405020304" pitchFamily="18" charset="0"/>
              </a:rPr>
              <a:t>UNLOCK</a:t>
            </a:r>
            <a:r>
              <a:rPr lang="hu-HU" altLang="hu-HU" sz="2000" baseline="-25000">
                <a:solidFill>
                  <a:srgbClr val="0000FF"/>
                </a:solidFill>
                <a:latin typeface="Times New Roman" panose="02020603050405020304" pitchFamily="18" charset="0"/>
              </a:rPr>
              <a:t>1</a:t>
            </a:r>
            <a:r>
              <a:rPr lang="hu-HU" altLang="hu-HU" sz="2000">
                <a:solidFill>
                  <a:srgbClr val="0000FF"/>
                </a:solidFill>
                <a:latin typeface="Times New Roman" panose="02020603050405020304" pitchFamily="18" charset="0"/>
              </a:rPr>
              <a:t>(H), UNLOCK</a:t>
            </a:r>
            <a:r>
              <a:rPr lang="hu-HU" altLang="hu-HU" sz="2000" baseline="-25000">
                <a:solidFill>
                  <a:srgbClr val="0000FF"/>
                </a:solidFill>
                <a:latin typeface="Times New Roman" panose="02020603050405020304" pitchFamily="18" charset="0"/>
              </a:rPr>
              <a:t>2</a:t>
            </a:r>
            <a:r>
              <a:rPr lang="hu-HU" altLang="hu-HU" sz="2000">
                <a:solidFill>
                  <a:srgbClr val="0000FF"/>
                </a:solidFill>
                <a:latin typeface="Times New Roman" panose="02020603050405020304" pitchFamily="18" charset="0"/>
              </a:rPr>
              <a:t>(F), UNLOCK</a:t>
            </a:r>
            <a:r>
              <a:rPr lang="hu-HU" altLang="hu-HU" sz="2000" baseline="-25000">
                <a:solidFill>
                  <a:srgbClr val="0000FF"/>
                </a:solidFill>
                <a:latin typeface="Times New Roman" panose="02020603050405020304" pitchFamily="18" charset="0"/>
              </a:rPr>
              <a:t>1</a:t>
            </a:r>
            <a:r>
              <a:rPr lang="hu-HU" altLang="hu-HU" sz="2000">
                <a:solidFill>
                  <a:srgbClr val="0000FF"/>
                </a:solidFill>
                <a:latin typeface="Times New Roman" panose="02020603050405020304" pitchFamily="18" charset="0"/>
              </a:rPr>
              <a:t>(C), UNLOCK</a:t>
            </a:r>
            <a:r>
              <a:rPr lang="hu-HU" altLang="hu-HU" sz="2000" baseline="-25000">
                <a:solidFill>
                  <a:srgbClr val="0000FF"/>
                </a:solidFill>
                <a:latin typeface="Times New Roman" panose="02020603050405020304" pitchFamily="18" charset="0"/>
              </a:rPr>
              <a:t>2</a:t>
            </a:r>
            <a:r>
              <a:rPr lang="hu-HU" altLang="hu-HU" sz="2000">
                <a:solidFill>
                  <a:srgbClr val="0000FF"/>
                </a:solidFill>
                <a:latin typeface="Times New Roman" panose="02020603050405020304" pitchFamily="18" charset="0"/>
              </a:rPr>
              <a:t>(E), UNLOCK</a:t>
            </a:r>
            <a:r>
              <a:rPr lang="hu-HU" altLang="hu-HU" sz="2000" baseline="-25000">
                <a:solidFill>
                  <a:srgbClr val="0000FF"/>
                </a:solidFill>
                <a:latin typeface="Times New Roman" panose="02020603050405020304" pitchFamily="18" charset="0"/>
              </a:rPr>
              <a:t>1</a:t>
            </a:r>
            <a:r>
              <a:rPr lang="hu-HU" altLang="hu-HU" sz="2000">
                <a:solidFill>
                  <a:srgbClr val="0000FF"/>
                </a:solidFill>
                <a:latin typeface="Times New Roman" panose="02020603050405020304" pitchFamily="18" charset="0"/>
              </a:rPr>
              <a:t>(E)</a:t>
            </a:r>
          </a:p>
          <a:p>
            <a:pPr algn="l"/>
            <a:r>
              <a:rPr lang="hu-HU" altLang="hu-HU" sz="2000">
                <a:solidFill>
                  <a:srgbClr val="FF0000"/>
                </a:solidFill>
                <a:latin typeface="Times New Roman" panose="02020603050405020304" pitchFamily="18" charset="0"/>
              </a:rPr>
              <a:t>Megoldás:</a:t>
            </a:r>
          </a:p>
          <a:p>
            <a:pPr algn="l"/>
            <a:r>
              <a:rPr lang="hu-HU" altLang="hu-HU" sz="1800" i="1">
                <a:solidFill>
                  <a:srgbClr val="000000"/>
                </a:solidFill>
                <a:latin typeface="Times New Roman" panose="02020603050405020304" pitchFamily="18" charset="0"/>
              </a:rPr>
              <a:t>T</a:t>
            </a:r>
            <a:r>
              <a:rPr lang="hu-HU" altLang="hu-HU" sz="1800" baseline="-25000">
                <a:solidFill>
                  <a:srgbClr val="000000"/>
                </a:solidFill>
                <a:latin typeface="Times New Roman" panose="02020603050405020304" pitchFamily="18" charset="0"/>
              </a:rPr>
              <a:t>2</a:t>
            </a:r>
            <a:r>
              <a:rPr lang="hu-HU" altLang="hu-HU" sz="1800">
                <a:solidFill>
                  <a:srgbClr val="000000"/>
                </a:solidFill>
                <a:latin typeface="Times New Roman" panose="02020603050405020304" pitchFamily="18" charset="0"/>
              </a:rPr>
              <a:t> miatt biztos, hogy </a:t>
            </a:r>
            <a:r>
              <a:rPr lang="hu-HU" altLang="hu-HU" sz="1800" i="1">
                <a:solidFill>
                  <a:srgbClr val="000000"/>
                </a:solidFill>
                <a:latin typeface="Times New Roman" panose="02020603050405020304" pitchFamily="18" charset="0"/>
              </a:rPr>
              <a:t>E </a:t>
            </a:r>
            <a:r>
              <a:rPr lang="hu-HU" altLang="hu-HU" sz="1800">
                <a:solidFill>
                  <a:srgbClr val="000000"/>
                </a:solidFill>
                <a:latin typeface="Times New Roman" panose="02020603050405020304" pitchFamily="18" charset="0"/>
              </a:rPr>
              <a:t>a gyökér és </a:t>
            </a:r>
            <a:r>
              <a:rPr lang="hu-HU" altLang="hu-HU" sz="1800" i="1">
                <a:solidFill>
                  <a:srgbClr val="000000"/>
                </a:solidFill>
                <a:latin typeface="Times New Roman" panose="02020603050405020304" pitchFamily="18" charset="0"/>
              </a:rPr>
              <a:t>F </a:t>
            </a:r>
            <a:r>
              <a:rPr lang="hu-HU" altLang="hu-HU" sz="1800">
                <a:solidFill>
                  <a:srgbClr val="000000"/>
                </a:solidFill>
                <a:latin typeface="Times New Roman" panose="02020603050405020304" pitchFamily="18" charset="0"/>
              </a:rPr>
              <a:t>ennek a fia.</a:t>
            </a:r>
          </a:p>
          <a:p>
            <a:pPr algn="l"/>
            <a:r>
              <a:rPr lang="hu-HU" altLang="hu-HU" sz="1800" i="1">
                <a:solidFill>
                  <a:srgbClr val="000000"/>
                </a:solidFill>
                <a:latin typeface="Times New Roman" panose="02020603050405020304" pitchFamily="18" charset="0"/>
              </a:rPr>
              <a:t>T</a:t>
            </a:r>
            <a:r>
              <a:rPr lang="hu-HU" altLang="hu-HU" sz="1800" baseline="-25000">
                <a:solidFill>
                  <a:srgbClr val="000000"/>
                </a:solidFill>
                <a:latin typeface="Times New Roman" panose="02020603050405020304" pitchFamily="18" charset="0"/>
              </a:rPr>
              <a:t>1</a:t>
            </a:r>
            <a:r>
              <a:rPr lang="hu-HU" altLang="hu-HU" sz="1800">
                <a:solidFill>
                  <a:srgbClr val="000000"/>
                </a:solidFill>
                <a:latin typeface="Times New Roman" panose="02020603050405020304" pitchFamily="18" charset="0"/>
              </a:rPr>
              <a:t> miatt biztos, hogy </a:t>
            </a:r>
            <a:r>
              <a:rPr lang="hu-HU" altLang="hu-HU" sz="1800" i="1">
                <a:solidFill>
                  <a:srgbClr val="000000"/>
                </a:solidFill>
                <a:latin typeface="Times New Roman" panose="02020603050405020304" pitchFamily="18" charset="0"/>
              </a:rPr>
              <a:t>H </a:t>
            </a:r>
            <a:r>
              <a:rPr lang="hu-HU" altLang="hu-HU" sz="1800">
                <a:solidFill>
                  <a:srgbClr val="000000"/>
                </a:solidFill>
                <a:latin typeface="Times New Roman" panose="02020603050405020304" pitchFamily="18" charset="0"/>
              </a:rPr>
              <a:t>is </a:t>
            </a:r>
            <a:r>
              <a:rPr lang="hu-HU" altLang="hu-HU" sz="1800" i="1">
                <a:solidFill>
                  <a:srgbClr val="000000"/>
                </a:solidFill>
                <a:latin typeface="Times New Roman" panose="02020603050405020304" pitchFamily="18" charset="0"/>
              </a:rPr>
              <a:t>E</a:t>
            </a:r>
            <a:r>
              <a:rPr lang="hu-HU" altLang="hu-HU" sz="1800">
                <a:solidFill>
                  <a:srgbClr val="000000"/>
                </a:solidFill>
                <a:latin typeface="Times New Roman" panose="02020603050405020304" pitchFamily="18" charset="0"/>
              </a:rPr>
              <a:t>-nek a fia.</a:t>
            </a:r>
          </a:p>
          <a:p>
            <a:pPr algn="l"/>
            <a:r>
              <a:rPr lang="hu-HU" altLang="hu-HU" sz="1800" i="1">
                <a:solidFill>
                  <a:srgbClr val="000000"/>
                </a:solidFill>
                <a:latin typeface="Times New Roman" panose="02020603050405020304" pitchFamily="18" charset="0"/>
              </a:rPr>
              <a:t>A </a:t>
            </a:r>
            <a:r>
              <a:rPr lang="hu-HU" altLang="hu-HU" sz="1800">
                <a:solidFill>
                  <a:srgbClr val="000000"/>
                </a:solidFill>
                <a:latin typeface="Times New Roman" panose="02020603050405020304" pitchFamily="18" charset="0"/>
              </a:rPr>
              <a:t>és </a:t>
            </a:r>
            <a:r>
              <a:rPr lang="hu-HU" altLang="hu-HU" sz="1800" i="1">
                <a:solidFill>
                  <a:srgbClr val="000000"/>
                </a:solidFill>
                <a:latin typeface="Times New Roman" panose="02020603050405020304" pitchFamily="18" charset="0"/>
              </a:rPr>
              <a:t>C </a:t>
            </a:r>
            <a:r>
              <a:rPr lang="hu-HU" altLang="hu-HU" sz="1800">
                <a:solidFill>
                  <a:srgbClr val="000000"/>
                </a:solidFill>
                <a:latin typeface="Times New Roman" panose="02020603050405020304" pitchFamily="18" charset="0"/>
              </a:rPr>
              <a:t>helyzete a kérdéses még. Két eset lehetséges:</a:t>
            </a:r>
          </a:p>
          <a:p>
            <a:pPr algn="l"/>
            <a:r>
              <a:rPr lang="hu-HU" altLang="hu-HU" sz="1800">
                <a:solidFill>
                  <a:srgbClr val="FF0000"/>
                </a:solidFill>
                <a:latin typeface="Times New Roman" panose="02020603050405020304" pitchFamily="18" charset="0"/>
              </a:rPr>
              <a:t> </a:t>
            </a:r>
            <a:r>
              <a:rPr lang="hu-HU" altLang="hu-HU" sz="1800">
                <a:solidFill>
                  <a:srgbClr val="000000"/>
                </a:solidFill>
                <a:latin typeface="Times New Roman" panose="02020603050405020304" pitchFamily="18" charset="0"/>
              </a:rPr>
              <a:t>Az </a:t>
            </a:r>
            <a:r>
              <a:rPr lang="hu-HU" altLang="hu-HU" sz="1800" i="1">
                <a:solidFill>
                  <a:srgbClr val="000000"/>
                </a:solidFill>
                <a:latin typeface="Times New Roman" panose="02020603050405020304" pitchFamily="18" charset="0"/>
              </a:rPr>
              <a:t>A </a:t>
            </a:r>
            <a:r>
              <a:rPr lang="hu-HU" altLang="hu-HU" sz="1800">
                <a:solidFill>
                  <a:srgbClr val="000000"/>
                </a:solidFill>
                <a:latin typeface="Times New Roman" panose="02020603050405020304" pitchFamily="18" charset="0"/>
              </a:rPr>
              <a:t>csúcs a </a:t>
            </a:r>
            <a:r>
              <a:rPr lang="hu-HU" altLang="hu-HU" sz="1800" i="1">
                <a:solidFill>
                  <a:srgbClr val="000000"/>
                </a:solidFill>
                <a:latin typeface="Times New Roman" panose="02020603050405020304" pitchFamily="18" charset="0"/>
              </a:rPr>
              <a:t>H </a:t>
            </a:r>
            <a:r>
              <a:rPr lang="hu-HU" altLang="hu-HU" sz="1800">
                <a:solidFill>
                  <a:srgbClr val="000000"/>
                </a:solidFill>
                <a:latin typeface="Times New Roman" panose="02020603050405020304" pitchFamily="18" charset="0"/>
              </a:rPr>
              <a:t>gyereke: </a:t>
            </a:r>
            <a:r>
              <a:rPr lang="hu-HU" altLang="hu-HU" sz="1800" i="1">
                <a:solidFill>
                  <a:srgbClr val="000000"/>
                </a:solidFill>
                <a:latin typeface="Times New Roman" panose="02020603050405020304" pitchFamily="18" charset="0"/>
              </a:rPr>
              <a:t>C </a:t>
            </a:r>
            <a:r>
              <a:rPr lang="hu-HU" altLang="hu-HU" sz="1800">
                <a:solidFill>
                  <a:srgbClr val="000000"/>
                </a:solidFill>
                <a:latin typeface="Times New Roman" panose="02020603050405020304" pitchFamily="18" charset="0"/>
              </a:rPr>
              <a:t>nem lehet se </a:t>
            </a:r>
            <a:r>
              <a:rPr lang="hu-HU" altLang="hu-HU" sz="1800" i="1">
                <a:solidFill>
                  <a:srgbClr val="000000"/>
                </a:solidFill>
                <a:latin typeface="Times New Roman" panose="02020603050405020304" pitchFamily="18" charset="0"/>
              </a:rPr>
              <a:t>A</a:t>
            </a:r>
            <a:r>
              <a:rPr lang="hu-HU" altLang="hu-HU" sz="1800">
                <a:solidFill>
                  <a:srgbClr val="000000"/>
                </a:solidFill>
                <a:latin typeface="Times New Roman" panose="02020603050405020304" pitchFamily="18" charset="0"/>
              </a:rPr>
              <a:t>, se </a:t>
            </a:r>
            <a:r>
              <a:rPr lang="hu-HU" altLang="hu-HU" sz="1800" i="1">
                <a:solidFill>
                  <a:srgbClr val="000000"/>
                </a:solidFill>
                <a:latin typeface="Times New Roman" panose="02020603050405020304" pitchFamily="18" charset="0"/>
              </a:rPr>
              <a:t>H </a:t>
            </a:r>
            <a:r>
              <a:rPr lang="hu-HU" altLang="hu-HU" sz="1800">
                <a:solidFill>
                  <a:srgbClr val="000000"/>
                </a:solidFill>
                <a:latin typeface="Times New Roman" panose="02020603050405020304" pitchFamily="18" charset="0"/>
              </a:rPr>
              <a:t>gyereke, mert később oldjuk fel </a:t>
            </a:r>
            <a:r>
              <a:rPr lang="hu-HU" altLang="hu-HU" sz="1800" i="1">
                <a:solidFill>
                  <a:srgbClr val="000000"/>
                </a:solidFill>
                <a:latin typeface="Times New Roman" panose="02020603050405020304" pitchFamily="18" charset="0"/>
              </a:rPr>
              <a:t>C</a:t>
            </a:r>
            <a:r>
              <a:rPr lang="hu-HU" altLang="hu-HU" sz="1800">
                <a:solidFill>
                  <a:srgbClr val="000000"/>
                </a:solidFill>
                <a:latin typeface="Times New Roman" panose="02020603050405020304" pitchFamily="18" charset="0"/>
              </a:rPr>
              <a:t>-n a zárat, mint </a:t>
            </a:r>
            <a:r>
              <a:rPr lang="hu-HU" altLang="hu-HU" sz="1800" i="1">
                <a:solidFill>
                  <a:srgbClr val="000000"/>
                </a:solidFill>
                <a:latin typeface="Times New Roman" panose="02020603050405020304" pitchFamily="18" charset="0"/>
              </a:rPr>
              <a:t>A</a:t>
            </a:r>
            <a:r>
              <a:rPr lang="hu-HU" altLang="hu-HU" sz="1800">
                <a:solidFill>
                  <a:srgbClr val="000000"/>
                </a:solidFill>
                <a:latin typeface="Times New Roman" panose="02020603050405020304" pitchFamily="18" charset="0"/>
              </a:rPr>
              <a:t>-n és </a:t>
            </a:r>
            <a:r>
              <a:rPr lang="hu-HU" altLang="hu-HU" sz="1800" i="1">
                <a:solidFill>
                  <a:srgbClr val="000000"/>
                </a:solidFill>
                <a:latin typeface="Times New Roman" panose="02020603050405020304" pitchFamily="18" charset="0"/>
              </a:rPr>
              <a:t>H</a:t>
            </a:r>
            <a:r>
              <a:rPr lang="hu-HU" altLang="hu-HU" sz="1800">
                <a:solidFill>
                  <a:srgbClr val="000000"/>
                </a:solidFill>
                <a:latin typeface="Times New Roman" panose="02020603050405020304" pitchFamily="18" charset="0"/>
              </a:rPr>
              <a:t>-n, így ekkor </a:t>
            </a:r>
            <a:r>
              <a:rPr lang="hu-HU" altLang="hu-HU" sz="1800" i="1">
                <a:solidFill>
                  <a:srgbClr val="000000"/>
                </a:solidFill>
                <a:latin typeface="Times New Roman" panose="02020603050405020304" pitchFamily="18" charset="0"/>
              </a:rPr>
              <a:t>C </a:t>
            </a:r>
            <a:r>
              <a:rPr lang="hu-HU" altLang="hu-HU" sz="1800">
                <a:solidFill>
                  <a:srgbClr val="000000"/>
                </a:solidFill>
                <a:latin typeface="Times New Roman" panose="02020603050405020304" pitchFamily="18" charset="0"/>
              </a:rPr>
              <a:t>csak </a:t>
            </a:r>
            <a:r>
              <a:rPr lang="hu-HU" altLang="hu-HU" sz="1800" i="1">
                <a:solidFill>
                  <a:srgbClr val="000000"/>
                </a:solidFill>
                <a:latin typeface="Times New Roman" panose="02020603050405020304" pitchFamily="18" charset="0"/>
              </a:rPr>
              <a:t>E </a:t>
            </a:r>
            <a:r>
              <a:rPr lang="hu-HU" altLang="hu-HU" sz="1800">
                <a:solidFill>
                  <a:srgbClr val="000000"/>
                </a:solidFill>
                <a:latin typeface="Times New Roman" panose="02020603050405020304" pitchFamily="18" charset="0"/>
              </a:rPr>
              <a:t>gyereke lehet és ez összhangban is van a zárolással. Ez egy lehetséges megoldás.</a:t>
            </a:r>
          </a:p>
          <a:p>
            <a:pPr algn="l"/>
            <a:r>
              <a:rPr lang="hu-HU" altLang="hu-HU" sz="1800">
                <a:solidFill>
                  <a:srgbClr val="FF0000"/>
                </a:solidFill>
                <a:latin typeface="Times New Roman" panose="02020603050405020304" pitchFamily="18" charset="0"/>
              </a:rPr>
              <a:t> </a:t>
            </a:r>
            <a:r>
              <a:rPr lang="hu-HU" altLang="hu-HU" sz="1800">
                <a:solidFill>
                  <a:srgbClr val="000000"/>
                </a:solidFill>
                <a:latin typeface="Times New Roman" panose="02020603050405020304" pitchFamily="18" charset="0"/>
              </a:rPr>
              <a:t>Az </a:t>
            </a:r>
            <a:r>
              <a:rPr lang="hu-HU" altLang="hu-HU" sz="1800" i="1">
                <a:solidFill>
                  <a:srgbClr val="000000"/>
                </a:solidFill>
                <a:latin typeface="Times New Roman" panose="02020603050405020304" pitchFamily="18" charset="0"/>
              </a:rPr>
              <a:t>A </a:t>
            </a:r>
            <a:r>
              <a:rPr lang="hu-HU" altLang="hu-HU" sz="1800">
                <a:solidFill>
                  <a:srgbClr val="000000"/>
                </a:solidFill>
                <a:latin typeface="Times New Roman" panose="02020603050405020304" pitchFamily="18" charset="0"/>
              </a:rPr>
              <a:t>csúcs az </a:t>
            </a:r>
            <a:r>
              <a:rPr lang="hu-HU" altLang="hu-HU" sz="1800" i="1">
                <a:solidFill>
                  <a:srgbClr val="000000"/>
                </a:solidFill>
                <a:latin typeface="Times New Roman" panose="02020603050405020304" pitchFamily="18" charset="0"/>
              </a:rPr>
              <a:t>E </a:t>
            </a:r>
            <a:r>
              <a:rPr lang="hu-HU" altLang="hu-HU" sz="1800">
                <a:solidFill>
                  <a:srgbClr val="000000"/>
                </a:solidFill>
                <a:latin typeface="Times New Roman" panose="02020603050405020304" pitchFamily="18" charset="0"/>
              </a:rPr>
              <a:t>gyereke: </a:t>
            </a:r>
            <a:r>
              <a:rPr lang="hu-HU" altLang="hu-HU" sz="1800" i="1">
                <a:solidFill>
                  <a:srgbClr val="000000"/>
                </a:solidFill>
                <a:latin typeface="Times New Roman" panose="02020603050405020304" pitchFamily="18" charset="0"/>
              </a:rPr>
              <a:t>C </a:t>
            </a:r>
            <a:r>
              <a:rPr lang="hu-HU" altLang="hu-HU" sz="1800">
                <a:solidFill>
                  <a:srgbClr val="000000"/>
                </a:solidFill>
                <a:latin typeface="Times New Roman" panose="02020603050405020304" pitchFamily="18" charset="0"/>
              </a:rPr>
              <a:t>nem lehet se </a:t>
            </a:r>
            <a:r>
              <a:rPr lang="hu-HU" altLang="hu-HU" sz="1800" i="1">
                <a:solidFill>
                  <a:srgbClr val="000000"/>
                </a:solidFill>
                <a:latin typeface="Times New Roman" panose="02020603050405020304" pitchFamily="18" charset="0"/>
              </a:rPr>
              <a:t>A</a:t>
            </a:r>
            <a:r>
              <a:rPr lang="hu-HU" altLang="hu-HU" sz="1800">
                <a:solidFill>
                  <a:srgbClr val="000000"/>
                </a:solidFill>
                <a:latin typeface="Times New Roman" panose="02020603050405020304" pitchFamily="18" charset="0"/>
              </a:rPr>
              <a:t>, se </a:t>
            </a:r>
            <a:r>
              <a:rPr lang="hu-HU" altLang="hu-HU" sz="1800" i="1">
                <a:solidFill>
                  <a:srgbClr val="000000"/>
                </a:solidFill>
                <a:latin typeface="Times New Roman" panose="02020603050405020304" pitchFamily="18" charset="0"/>
              </a:rPr>
              <a:t>H </a:t>
            </a:r>
            <a:r>
              <a:rPr lang="hu-HU" altLang="hu-HU" sz="1800">
                <a:solidFill>
                  <a:srgbClr val="000000"/>
                </a:solidFill>
                <a:latin typeface="Times New Roman" panose="02020603050405020304" pitchFamily="18" charset="0"/>
              </a:rPr>
              <a:t>gyereke a zárfeloldások miatt, de </a:t>
            </a:r>
            <a:r>
              <a:rPr lang="hu-HU" altLang="hu-HU" sz="1800" i="1">
                <a:solidFill>
                  <a:srgbClr val="000000"/>
                </a:solidFill>
                <a:latin typeface="Times New Roman" panose="02020603050405020304" pitchFamily="18" charset="0"/>
              </a:rPr>
              <a:t>E</a:t>
            </a:r>
            <a:r>
              <a:rPr lang="hu-HU" altLang="hu-HU" sz="1800">
                <a:solidFill>
                  <a:srgbClr val="000000"/>
                </a:solidFill>
                <a:latin typeface="Times New Roman" panose="02020603050405020304" pitchFamily="18" charset="0"/>
              </a:rPr>
              <a:t>-jé sem lehet, mert a gyökérnek csak három gyereke lehet. Így ezen az ágon nem kapunk megoldást.</a:t>
            </a:r>
            <a:endParaRPr lang="hu-HU" altLang="hu-HU" sz="1800">
              <a:solidFill>
                <a:srgbClr val="0000FF"/>
              </a:solidFill>
              <a:latin typeface="Times New Roman" panose="02020603050405020304" pitchFamily="18" charset="0"/>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6994" name="Rectangle 2">
            <a:extLst>
              <a:ext uri="{FF2B5EF4-FFF2-40B4-BE49-F238E27FC236}">
                <a16:creationId xmlns:a16="http://schemas.microsoft.com/office/drawing/2014/main" id="{D494F809-18F0-0993-2320-0B827A038206}"/>
              </a:ext>
            </a:extLst>
          </p:cNvPr>
          <p:cNvSpPr>
            <a:spLocks noGrp="1" noChangeArrowheads="1"/>
          </p:cNvSpPr>
          <p:nvPr>
            <p:ph type="title"/>
          </p:nvPr>
        </p:nvSpPr>
        <p:spPr>
          <a:xfrm>
            <a:off x="661988" y="147638"/>
            <a:ext cx="7772400" cy="349250"/>
          </a:xfrm>
        </p:spPr>
        <p:txBody>
          <a:bodyPr/>
          <a:lstStyle/>
          <a:p>
            <a:r>
              <a:rPr lang="hu-HU" altLang="hu-HU" sz="2800" b="1"/>
              <a:t>Feladatok</a:t>
            </a:r>
          </a:p>
        </p:txBody>
      </p:sp>
      <p:sp>
        <p:nvSpPr>
          <p:cNvPr id="596995" name="Rectangle 3">
            <a:extLst>
              <a:ext uri="{FF2B5EF4-FFF2-40B4-BE49-F238E27FC236}">
                <a16:creationId xmlns:a16="http://schemas.microsoft.com/office/drawing/2014/main" id="{943F583E-3175-BE92-5AC5-486F6E07915F}"/>
              </a:ext>
            </a:extLst>
          </p:cNvPr>
          <p:cNvSpPr>
            <a:spLocks noChangeArrowheads="1"/>
          </p:cNvSpPr>
          <p:nvPr/>
        </p:nvSpPr>
        <p:spPr bwMode="auto">
          <a:xfrm>
            <a:off x="249238" y="527050"/>
            <a:ext cx="8607425"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800">
                <a:solidFill>
                  <a:srgbClr val="0000FF"/>
                </a:solidFill>
                <a:latin typeface="Times New Roman" panose="02020603050405020304" pitchFamily="18" charset="0"/>
              </a:rPr>
              <a:t>Az alább megadott tranzakciók mindegyikénél tételezzük fel, hogy beszúrjuk a LOCK és UNLOCK műveletet miden egyes adatbáziselemhez, amihez hozzáférünk: </a:t>
            </a:r>
          </a:p>
          <a:p>
            <a:pPr algn="l"/>
            <a:r>
              <a:rPr lang="hu-HU" altLang="hu-HU" sz="1800">
                <a:solidFill>
                  <a:srgbClr val="0000FF"/>
                </a:solidFill>
                <a:latin typeface="Times New Roman" panose="02020603050405020304" pitchFamily="18" charset="0"/>
              </a:rPr>
              <a:t>			</a:t>
            </a:r>
            <a:r>
              <a:rPr lang="hu-HU" altLang="hu-HU" sz="1800" i="1">
                <a:solidFill>
                  <a:srgbClr val="0000FF"/>
                </a:solidFill>
                <a:latin typeface="Times New Roman" panose="02020603050405020304" pitchFamily="18" charset="0"/>
              </a:rPr>
              <a:t>r</a:t>
            </a:r>
            <a:r>
              <a:rPr lang="hu-HU" altLang="hu-HU" sz="1800">
                <a:solidFill>
                  <a:srgbClr val="0000FF"/>
                </a:solidFill>
                <a:latin typeface="Times New Roman" panose="02020603050405020304" pitchFamily="18" charset="0"/>
              </a:rPr>
              <a:t>1(</a:t>
            </a:r>
            <a:r>
              <a:rPr lang="hu-HU" altLang="hu-HU" sz="1800" i="1">
                <a:solidFill>
                  <a:srgbClr val="0000FF"/>
                </a:solidFill>
                <a:latin typeface="Times New Roman" panose="02020603050405020304" pitchFamily="18" charset="0"/>
              </a:rPr>
              <a:t>A</a:t>
            </a:r>
            <a:r>
              <a:rPr lang="hu-HU" altLang="hu-HU" sz="1800">
                <a:solidFill>
                  <a:srgbClr val="0000FF"/>
                </a:solidFill>
                <a:latin typeface="Times New Roman" panose="02020603050405020304" pitchFamily="18" charset="0"/>
              </a:rPr>
              <a:t>); </a:t>
            </a:r>
            <a:r>
              <a:rPr lang="hu-HU" altLang="hu-HU" sz="1800" i="1">
                <a:solidFill>
                  <a:srgbClr val="0000FF"/>
                </a:solidFill>
                <a:latin typeface="Times New Roman" panose="02020603050405020304" pitchFamily="18" charset="0"/>
              </a:rPr>
              <a:t>w</a:t>
            </a:r>
            <a:r>
              <a:rPr lang="hu-HU" altLang="hu-HU" sz="1800">
                <a:solidFill>
                  <a:srgbClr val="0000FF"/>
                </a:solidFill>
                <a:latin typeface="Times New Roman" panose="02020603050405020304" pitchFamily="18" charset="0"/>
              </a:rPr>
              <a:t>1(</a:t>
            </a:r>
            <a:r>
              <a:rPr lang="hu-HU" altLang="hu-HU" sz="1800" i="1">
                <a:solidFill>
                  <a:srgbClr val="0000FF"/>
                </a:solidFill>
                <a:latin typeface="Times New Roman" panose="02020603050405020304" pitchFamily="18" charset="0"/>
              </a:rPr>
              <a:t>B</a:t>
            </a:r>
            <a:r>
              <a:rPr lang="hu-HU" altLang="hu-HU" sz="1800">
                <a:solidFill>
                  <a:srgbClr val="0000FF"/>
                </a:solidFill>
                <a:latin typeface="Times New Roman" panose="02020603050405020304" pitchFamily="18" charset="0"/>
              </a:rPr>
              <a:t>).</a:t>
            </a:r>
          </a:p>
          <a:p>
            <a:pPr algn="l"/>
            <a:r>
              <a:rPr lang="hu-HU" altLang="hu-HU" sz="1800">
                <a:solidFill>
                  <a:srgbClr val="0000FF"/>
                </a:solidFill>
                <a:latin typeface="Times New Roman" panose="02020603050405020304" pitchFamily="18" charset="0"/>
              </a:rPr>
              <a:t>Adjuk meg, hogy a zárolási, feloldási, olvasási és írási műveleteknek hány olyan sorrendje lehet, ha a zárolások megfelelőek és a zárolás i) kétfázisú, ii) nem kétfázisú.</a:t>
            </a:r>
            <a:endParaRPr lang="hu-HU" altLang="hu-HU" sz="1800">
              <a:solidFill>
                <a:srgbClr val="000000"/>
              </a:solidFill>
              <a:latin typeface="Times New Roman" panose="02020603050405020304" pitchFamily="18" charset="0"/>
            </a:endParaRPr>
          </a:p>
          <a:p>
            <a:pPr algn="l"/>
            <a:endParaRPr lang="hu-HU" altLang="hu-HU" sz="1800">
              <a:solidFill>
                <a:srgbClr val="0000FF"/>
              </a:solidFill>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E6807917-DBED-4F1C-44B7-43F6B667B2DC}"/>
              </a:ext>
            </a:extLst>
          </p:cNvPr>
          <p:cNvSpPr>
            <a:spLocks noGrp="1" noChangeArrowheads="1"/>
          </p:cNvSpPr>
          <p:nvPr>
            <p:ph type="title"/>
          </p:nvPr>
        </p:nvSpPr>
        <p:spPr>
          <a:xfrm>
            <a:off x="685800" y="609600"/>
            <a:ext cx="8248650" cy="1143000"/>
          </a:xfrm>
        </p:spPr>
        <p:txBody>
          <a:bodyPr/>
          <a:lstStyle/>
          <a:p>
            <a:pPr algn="l"/>
            <a:r>
              <a:rPr lang="hu-HU" altLang="hu-HU" sz="3600" b="1">
                <a:solidFill>
                  <a:schemeClr val="accent2"/>
                </a:solidFill>
              </a:rPr>
              <a:t>Egyszerre több tranzakció is ugyanazt az adatbázist használja.</a:t>
            </a:r>
            <a:endParaRPr lang="en-US" altLang="hu-HU" sz="3600" b="1">
              <a:solidFill>
                <a:schemeClr val="accent2"/>
              </a:solidFill>
            </a:endParaRPr>
          </a:p>
        </p:txBody>
      </p:sp>
      <p:sp>
        <p:nvSpPr>
          <p:cNvPr id="301059" name="Rectangle 3">
            <a:extLst>
              <a:ext uri="{FF2B5EF4-FFF2-40B4-BE49-F238E27FC236}">
                <a16:creationId xmlns:a16="http://schemas.microsoft.com/office/drawing/2014/main" id="{F7FEA58E-4F28-4875-FB8A-506553F07121}"/>
              </a:ext>
            </a:extLst>
          </p:cNvPr>
          <p:cNvSpPr>
            <a:spLocks noGrp="1" noChangeArrowheads="1"/>
          </p:cNvSpPr>
          <p:nvPr>
            <p:ph type="body" idx="1"/>
          </p:nvPr>
        </p:nvSpPr>
        <p:spPr/>
        <p:txBody>
          <a:bodyPr/>
          <a:lstStyle/>
          <a:p>
            <a:pPr>
              <a:buFontTx/>
              <a:buNone/>
            </a:pPr>
            <a:r>
              <a:rPr lang="en-US" altLang="hu-HU" b="1"/>
              <a:t>		   T1		T2	…	Tn</a:t>
            </a:r>
          </a:p>
        </p:txBody>
      </p:sp>
      <p:sp>
        <p:nvSpPr>
          <p:cNvPr id="301060" name="AutoShape 4">
            <a:extLst>
              <a:ext uri="{FF2B5EF4-FFF2-40B4-BE49-F238E27FC236}">
                <a16:creationId xmlns:a16="http://schemas.microsoft.com/office/drawing/2014/main" id="{BA7E4B7B-3F11-0758-6A08-1D0F022C1499}"/>
              </a:ext>
            </a:extLst>
          </p:cNvPr>
          <p:cNvSpPr>
            <a:spLocks noChangeArrowheads="1"/>
          </p:cNvSpPr>
          <p:nvPr/>
        </p:nvSpPr>
        <p:spPr bwMode="auto">
          <a:xfrm>
            <a:off x="3352800" y="2895600"/>
            <a:ext cx="1676400" cy="2514600"/>
          </a:xfrm>
          <a:prstGeom prst="can">
            <a:avLst>
              <a:gd name="adj" fmla="val 37500"/>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altLang="hu-HU" sz="2400" b="0"/>
          </a:p>
          <a:p>
            <a:pPr>
              <a:spcBef>
                <a:spcPct val="0"/>
              </a:spcBef>
            </a:pPr>
            <a:r>
              <a:rPr lang="hu-HU" altLang="hu-HU" sz="2400" b="0"/>
              <a:t>Konzisztens</a:t>
            </a:r>
          </a:p>
          <a:p>
            <a:pPr>
              <a:spcBef>
                <a:spcPct val="0"/>
              </a:spcBef>
            </a:pPr>
            <a:r>
              <a:rPr lang="hu-HU" altLang="hu-HU" sz="2400" b="0"/>
              <a:t>adatbázis</a:t>
            </a:r>
            <a:endParaRPr lang="en-US" altLang="hu-HU" sz="2400" b="0"/>
          </a:p>
        </p:txBody>
      </p:sp>
      <p:sp>
        <p:nvSpPr>
          <p:cNvPr id="301061" name="Line 5">
            <a:extLst>
              <a:ext uri="{FF2B5EF4-FFF2-40B4-BE49-F238E27FC236}">
                <a16:creationId xmlns:a16="http://schemas.microsoft.com/office/drawing/2014/main" id="{743529B5-4D92-DCDE-2377-76D8D8DFC4A4}"/>
              </a:ext>
            </a:extLst>
          </p:cNvPr>
          <p:cNvSpPr>
            <a:spLocks noChangeShapeType="1"/>
          </p:cNvSpPr>
          <p:nvPr/>
        </p:nvSpPr>
        <p:spPr bwMode="auto">
          <a:xfrm>
            <a:off x="2743200" y="2590800"/>
            <a:ext cx="533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01062" name="Line 6">
            <a:extLst>
              <a:ext uri="{FF2B5EF4-FFF2-40B4-BE49-F238E27FC236}">
                <a16:creationId xmlns:a16="http://schemas.microsoft.com/office/drawing/2014/main" id="{1C9B9A97-B7B6-1D54-BEBD-F78F8346A5A7}"/>
              </a:ext>
            </a:extLst>
          </p:cNvPr>
          <p:cNvSpPr>
            <a:spLocks noChangeShapeType="1"/>
          </p:cNvSpPr>
          <p:nvPr/>
        </p:nvSpPr>
        <p:spPr bwMode="auto">
          <a:xfrm>
            <a:off x="3886200" y="25146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01063" name="Line 7">
            <a:extLst>
              <a:ext uri="{FF2B5EF4-FFF2-40B4-BE49-F238E27FC236}">
                <a16:creationId xmlns:a16="http://schemas.microsoft.com/office/drawing/2014/main" id="{207FDABA-C345-9593-AF1E-2ADDAA562F63}"/>
              </a:ext>
            </a:extLst>
          </p:cNvPr>
          <p:cNvSpPr>
            <a:spLocks noChangeShapeType="1"/>
          </p:cNvSpPr>
          <p:nvPr/>
        </p:nvSpPr>
        <p:spPr bwMode="auto">
          <a:xfrm flipH="1">
            <a:off x="4953000" y="25908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01064" name="Text Box 8">
            <a:extLst>
              <a:ext uri="{FF2B5EF4-FFF2-40B4-BE49-F238E27FC236}">
                <a16:creationId xmlns:a16="http://schemas.microsoft.com/office/drawing/2014/main" id="{1B379BB6-71C1-5411-706B-36DC1B94F9CF}"/>
              </a:ext>
            </a:extLst>
          </p:cNvPr>
          <p:cNvSpPr txBox="1">
            <a:spLocks noChangeArrowheads="1"/>
          </p:cNvSpPr>
          <p:nvPr/>
        </p:nvSpPr>
        <p:spPr bwMode="auto">
          <a:xfrm>
            <a:off x="5619750" y="3279775"/>
            <a:ext cx="29257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a:solidFill>
                  <a:srgbClr val="FF0000"/>
                </a:solidFill>
              </a:rPr>
              <a:t>Az adatbázisnak konzisztensnek kell maradnia!</a:t>
            </a:r>
          </a:p>
        </p:txBody>
      </p:sp>
      <p:sp>
        <p:nvSpPr>
          <p:cNvPr id="301065" name="Text Box 9">
            <a:extLst>
              <a:ext uri="{FF2B5EF4-FFF2-40B4-BE49-F238E27FC236}">
                <a16:creationId xmlns:a16="http://schemas.microsoft.com/office/drawing/2014/main" id="{E7BE2939-1FAC-61A5-83EA-15F666B867CB}"/>
              </a:ext>
            </a:extLst>
          </p:cNvPr>
          <p:cNvSpPr txBox="1">
            <a:spLocks noChangeArrowheads="1"/>
          </p:cNvSpPr>
          <p:nvPr/>
        </p:nvSpPr>
        <p:spPr bwMode="auto">
          <a:xfrm>
            <a:off x="231775" y="5645150"/>
            <a:ext cx="87058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hu-HU" sz="1800">
                <a:solidFill>
                  <a:srgbClr val="009900"/>
                </a:solidFill>
              </a:rPr>
              <a:t>A tranzakciók közötti egymásra hatás az adatbázis-állapot inkonzisztenssé válását okozhatja, még akkor is, amikor a tranzakciók külön-külön megőrzik a konzisztenciát, és rendszerhiba sem történt. </a:t>
            </a:r>
            <a:endParaRPr lang="hu-HU" altLang="hu-HU" sz="1800">
              <a:solidFill>
                <a:srgbClr val="0099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6642" name="Rectangle 2">
            <a:extLst>
              <a:ext uri="{FF2B5EF4-FFF2-40B4-BE49-F238E27FC236}">
                <a16:creationId xmlns:a16="http://schemas.microsoft.com/office/drawing/2014/main" id="{708E2106-314E-38F5-CB3C-4B9DBBF45B0F}"/>
              </a:ext>
            </a:extLst>
          </p:cNvPr>
          <p:cNvSpPr>
            <a:spLocks noGrp="1" noChangeArrowheads="1"/>
          </p:cNvSpPr>
          <p:nvPr>
            <p:ph type="title"/>
          </p:nvPr>
        </p:nvSpPr>
        <p:spPr>
          <a:xfrm>
            <a:off x="527050" y="350838"/>
            <a:ext cx="7772400" cy="998537"/>
          </a:xfrm>
        </p:spPr>
        <p:txBody>
          <a:bodyPr/>
          <a:lstStyle/>
          <a:p>
            <a:pPr algn="l"/>
            <a:r>
              <a:rPr lang="en-US" altLang="hu-HU" sz="3600" b="1" u="sng">
                <a:solidFill>
                  <a:schemeClr val="accent2"/>
                </a:solidFill>
              </a:rPr>
              <a:t>Lemma</a:t>
            </a:r>
          </a:p>
        </p:txBody>
      </p:sp>
      <p:sp>
        <p:nvSpPr>
          <p:cNvPr id="496643" name="Rectangle 3">
            <a:extLst>
              <a:ext uri="{FF2B5EF4-FFF2-40B4-BE49-F238E27FC236}">
                <a16:creationId xmlns:a16="http://schemas.microsoft.com/office/drawing/2014/main" id="{854544B3-601D-AEE7-3FF9-30721D848920}"/>
              </a:ext>
            </a:extLst>
          </p:cNvPr>
          <p:cNvSpPr>
            <a:spLocks noGrp="1" noChangeArrowheads="1"/>
          </p:cNvSpPr>
          <p:nvPr>
            <p:ph type="body" idx="1"/>
          </p:nvPr>
        </p:nvSpPr>
        <p:spPr>
          <a:xfrm>
            <a:off x="227013" y="1331913"/>
            <a:ext cx="8650287" cy="781050"/>
          </a:xfrm>
        </p:spPr>
        <p:txBody>
          <a:bodyPr/>
          <a:lstStyle/>
          <a:p>
            <a:pPr>
              <a:buFontTx/>
              <a:buNone/>
            </a:pPr>
            <a:r>
              <a:rPr lang="en-US" altLang="hu-HU" sz="2800" b="1">
                <a:solidFill>
                  <a:schemeClr val="accent2"/>
                </a:solidFill>
              </a:rPr>
              <a:t>S</a:t>
            </a:r>
            <a:r>
              <a:rPr lang="en-US" altLang="hu-HU" sz="1800" b="1">
                <a:solidFill>
                  <a:schemeClr val="accent2"/>
                </a:solidFill>
              </a:rPr>
              <a:t>1</a:t>
            </a:r>
            <a:r>
              <a:rPr lang="en-US" altLang="hu-HU" sz="2800" b="1">
                <a:solidFill>
                  <a:schemeClr val="accent2"/>
                </a:solidFill>
              </a:rPr>
              <a:t>, S</a:t>
            </a:r>
            <a:r>
              <a:rPr lang="en-US" altLang="hu-HU" sz="1800" b="1">
                <a:solidFill>
                  <a:schemeClr val="accent2"/>
                </a:solidFill>
              </a:rPr>
              <a:t>2</a:t>
            </a:r>
            <a:r>
              <a:rPr lang="en-US" altLang="hu-HU" sz="2800" b="1">
                <a:solidFill>
                  <a:schemeClr val="accent2"/>
                </a:solidFill>
              </a:rPr>
              <a:t> </a:t>
            </a:r>
            <a:r>
              <a:rPr lang="hu-HU" altLang="hu-HU" sz="2800" b="1">
                <a:solidFill>
                  <a:schemeClr val="accent2"/>
                </a:solidFill>
              </a:rPr>
              <a:t>konfliktusekvivalens</a:t>
            </a:r>
            <a:r>
              <a:rPr lang="en-US" altLang="hu-HU" sz="2800" b="1">
                <a:solidFill>
                  <a:schemeClr val="accent2"/>
                </a:solidFill>
              </a:rPr>
              <a:t> </a:t>
            </a:r>
            <a:r>
              <a:rPr lang="en-US" altLang="hu-HU" sz="2800" b="1">
                <a:solidFill>
                  <a:schemeClr val="accent2"/>
                </a:solidFill>
                <a:sym typeface="Symbol" panose="05050102010706020507" pitchFamily="18" charset="2"/>
              </a:rPr>
              <a:t></a:t>
            </a:r>
            <a:r>
              <a:rPr lang="en-US" altLang="hu-HU" sz="2800" b="1">
                <a:solidFill>
                  <a:schemeClr val="accent2"/>
                </a:solidFill>
              </a:rPr>
              <a:t> </a:t>
            </a:r>
            <a:r>
              <a:rPr lang="hu-HU" altLang="hu-HU" sz="2800" b="1">
                <a:solidFill>
                  <a:schemeClr val="accent2"/>
                </a:solidFill>
              </a:rPr>
              <a:t>gráf</a:t>
            </a:r>
            <a:r>
              <a:rPr lang="en-US" altLang="hu-HU" sz="2800" b="1">
                <a:solidFill>
                  <a:schemeClr val="accent2"/>
                </a:solidFill>
              </a:rPr>
              <a:t>(S</a:t>
            </a:r>
            <a:r>
              <a:rPr lang="en-US" altLang="hu-HU" sz="1800" b="1">
                <a:solidFill>
                  <a:schemeClr val="accent2"/>
                </a:solidFill>
              </a:rPr>
              <a:t>1</a:t>
            </a:r>
            <a:r>
              <a:rPr lang="en-US" altLang="hu-HU" sz="2800" b="1">
                <a:solidFill>
                  <a:schemeClr val="accent2"/>
                </a:solidFill>
              </a:rPr>
              <a:t>)=</a:t>
            </a:r>
            <a:r>
              <a:rPr lang="hu-HU" altLang="hu-HU" sz="2800" b="1">
                <a:solidFill>
                  <a:schemeClr val="accent2"/>
                </a:solidFill>
              </a:rPr>
              <a:t>gráf</a:t>
            </a:r>
            <a:r>
              <a:rPr lang="en-US" altLang="hu-HU" sz="2800" b="1">
                <a:solidFill>
                  <a:schemeClr val="accent2"/>
                </a:solidFill>
              </a:rPr>
              <a:t>(S</a:t>
            </a:r>
            <a:r>
              <a:rPr lang="en-US" altLang="hu-HU" sz="1800" b="1">
                <a:solidFill>
                  <a:schemeClr val="accent2"/>
                </a:solidFill>
              </a:rPr>
              <a:t>2</a:t>
            </a:r>
            <a:r>
              <a:rPr lang="en-US" altLang="hu-HU" sz="2800" b="1">
                <a:solidFill>
                  <a:schemeClr val="accent2"/>
                </a:solidFill>
              </a:rPr>
              <a:t>)</a:t>
            </a:r>
          </a:p>
        </p:txBody>
      </p:sp>
      <p:sp>
        <p:nvSpPr>
          <p:cNvPr id="496648" name="Rectangle 8">
            <a:extLst>
              <a:ext uri="{FF2B5EF4-FFF2-40B4-BE49-F238E27FC236}">
                <a16:creationId xmlns:a16="http://schemas.microsoft.com/office/drawing/2014/main" id="{47A727D6-826D-F01D-B0A8-048C5E14BAF2}"/>
              </a:ext>
            </a:extLst>
          </p:cNvPr>
          <p:cNvSpPr>
            <a:spLocks noChangeArrowheads="1"/>
          </p:cNvSpPr>
          <p:nvPr/>
        </p:nvSpPr>
        <p:spPr bwMode="auto">
          <a:xfrm>
            <a:off x="433388" y="2136775"/>
            <a:ext cx="8509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pPr>
            <a:r>
              <a:rPr lang="hu-HU" altLang="hu-HU" u="sng"/>
              <a:t>Bizonyítás</a:t>
            </a:r>
            <a:r>
              <a:rPr lang="en-US" altLang="hu-HU" u="sng"/>
              <a:t>:</a:t>
            </a:r>
            <a:endParaRPr lang="en-US" altLang="hu-HU"/>
          </a:p>
          <a:p>
            <a:pPr algn="l">
              <a:spcBef>
                <a:spcPct val="20000"/>
              </a:spcBef>
            </a:pPr>
            <a:r>
              <a:rPr lang="hu-HU" altLang="hu-HU"/>
              <a:t>Tegyük fel, hogy</a:t>
            </a:r>
            <a:r>
              <a:rPr lang="en-US" altLang="hu-HU"/>
              <a:t> </a:t>
            </a:r>
            <a:r>
              <a:rPr lang="hu-HU" altLang="hu-HU"/>
              <a:t>gráf</a:t>
            </a:r>
            <a:r>
              <a:rPr lang="en-US" altLang="hu-HU"/>
              <a:t>(S</a:t>
            </a:r>
            <a:r>
              <a:rPr lang="en-US" altLang="hu-HU" sz="1800"/>
              <a:t>1</a:t>
            </a:r>
            <a:r>
              <a:rPr lang="en-US" altLang="hu-HU"/>
              <a:t>) </a:t>
            </a:r>
            <a:r>
              <a:rPr lang="en-US" altLang="hu-HU">
                <a:sym typeface="Symbol" panose="05050102010706020507" pitchFamily="18" charset="2"/>
              </a:rPr>
              <a:t></a:t>
            </a:r>
            <a:r>
              <a:rPr lang="en-US" altLang="hu-HU"/>
              <a:t> </a:t>
            </a:r>
            <a:r>
              <a:rPr lang="hu-HU" altLang="hu-HU"/>
              <a:t>gráf</a:t>
            </a:r>
            <a:r>
              <a:rPr lang="en-US" altLang="hu-HU"/>
              <a:t>(S</a:t>
            </a:r>
            <a:r>
              <a:rPr lang="en-US" altLang="hu-HU" sz="1800"/>
              <a:t>2</a:t>
            </a:r>
            <a:r>
              <a:rPr lang="en-US" altLang="hu-HU"/>
              <a:t>)</a:t>
            </a:r>
          </a:p>
          <a:p>
            <a:pPr algn="l">
              <a:spcBef>
                <a:spcPct val="20000"/>
              </a:spcBef>
            </a:pPr>
            <a:r>
              <a:rPr lang="en-US" altLang="hu-HU">
                <a:sym typeface="Symbol" panose="05050102010706020507" pitchFamily="18" charset="2"/>
              </a:rPr>
              <a:t></a:t>
            </a:r>
            <a:r>
              <a:rPr lang="en-US" altLang="hu-HU"/>
              <a:t> </a:t>
            </a:r>
            <a:r>
              <a:rPr lang="en-US" altLang="hu-HU">
                <a:sym typeface="Symbol" panose="05050102010706020507" pitchFamily="18" charset="2"/>
              </a:rPr>
              <a:t> </a:t>
            </a:r>
            <a:r>
              <a:rPr lang="hu-HU" altLang="hu-HU">
                <a:sym typeface="Symbol" panose="05050102010706020507" pitchFamily="18" charset="2"/>
              </a:rPr>
              <a:t>olyan </a:t>
            </a:r>
            <a:r>
              <a:rPr lang="en-US" altLang="hu-HU">
                <a:solidFill>
                  <a:srgbClr val="FF0000"/>
                </a:solidFill>
                <a:sym typeface="Symbol" panose="05050102010706020507" pitchFamily="18" charset="2"/>
              </a:rPr>
              <a:t>T</a:t>
            </a:r>
            <a:r>
              <a:rPr lang="en-US" altLang="hu-HU" sz="1800">
                <a:solidFill>
                  <a:srgbClr val="FF0000"/>
                </a:solidFill>
                <a:sym typeface="Symbol" panose="05050102010706020507" pitchFamily="18" charset="2"/>
              </a:rPr>
              <a:t>i</a:t>
            </a:r>
            <a:r>
              <a:rPr lang="en-US" altLang="hu-HU">
                <a:solidFill>
                  <a:srgbClr val="FF0000"/>
                </a:solidFill>
                <a:sym typeface="Symbol" panose="05050102010706020507" pitchFamily="18" charset="2"/>
              </a:rPr>
              <a:t>  T</a:t>
            </a:r>
            <a:r>
              <a:rPr lang="en-US" altLang="hu-HU" sz="1800">
                <a:solidFill>
                  <a:srgbClr val="FF0000"/>
                </a:solidFill>
                <a:sym typeface="Symbol" panose="05050102010706020507" pitchFamily="18" charset="2"/>
              </a:rPr>
              <a:t>j</a:t>
            </a:r>
            <a:r>
              <a:rPr lang="en-US" altLang="hu-HU">
                <a:sym typeface="Symbol" panose="05050102010706020507" pitchFamily="18" charset="2"/>
              </a:rPr>
              <a:t> </a:t>
            </a:r>
            <a:r>
              <a:rPr lang="hu-HU" altLang="hu-HU">
                <a:sym typeface="Symbol" panose="05050102010706020507" pitchFamily="18" charset="2"/>
              </a:rPr>
              <a:t>él, amely gráf(</a:t>
            </a:r>
            <a:r>
              <a:rPr lang="en-US" altLang="hu-HU">
                <a:sym typeface="Symbol" panose="05050102010706020507" pitchFamily="18" charset="2"/>
              </a:rPr>
              <a:t>S</a:t>
            </a:r>
            <a:r>
              <a:rPr lang="en-US" altLang="hu-HU" sz="1800">
                <a:sym typeface="Symbol" panose="05050102010706020507" pitchFamily="18" charset="2"/>
              </a:rPr>
              <a:t>1</a:t>
            </a:r>
            <a:r>
              <a:rPr lang="hu-HU" altLang="hu-HU">
                <a:sym typeface="Symbol" panose="05050102010706020507" pitchFamily="18" charset="2"/>
              </a:rPr>
              <a:t>)-ben benne van, de gráf(</a:t>
            </a:r>
            <a:r>
              <a:rPr lang="en-US" altLang="hu-HU">
                <a:sym typeface="Symbol" panose="05050102010706020507" pitchFamily="18" charset="2"/>
              </a:rPr>
              <a:t>S</a:t>
            </a:r>
            <a:r>
              <a:rPr lang="en-US" altLang="hu-HU" sz="1800">
                <a:sym typeface="Symbol" panose="05050102010706020507" pitchFamily="18" charset="2"/>
              </a:rPr>
              <a:t>2</a:t>
            </a:r>
            <a:r>
              <a:rPr lang="hu-HU" altLang="hu-HU">
                <a:sym typeface="Symbol" panose="05050102010706020507" pitchFamily="18" charset="2"/>
              </a:rPr>
              <a:t>)-ben nincs benne, (vagy fordítva.)</a:t>
            </a:r>
            <a:endParaRPr lang="en-US" altLang="hu-HU">
              <a:sym typeface="Symbol" panose="05050102010706020507" pitchFamily="18" charset="2"/>
            </a:endParaRPr>
          </a:p>
          <a:p>
            <a:pPr algn="l">
              <a:spcBef>
                <a:spcPct val="20000"/>
              </a:spcBef>
            </a:pPr>
            <a:r>
              <a:rPr lang="en-US" altLang="hu-HU">
                <a:sym typeface="Symbol" panose="05050102010706020507" pitchFamily="18" charset="2"/>
              </a:rPr>
              <a:t> S</a:t>
            </a:r>
            <a:r>
              <a:rPr lang="en-US" altLang="hu-HU" sz="1800">
                <a:sym typeface="Symbol" panose="05050102010706020507" pitchFamily="18" charset="2"/>
              </a:rPr>
              <a:t>1</a:t>
            </a:r>
            <a:r>
              <a:rPr lang="en-US" altLang="hu-HU">
                <a:sym typeface="Symbol" panose="05050102010706020507" pitchFamily="18" charset="2"/>
              </a:rPr>
              <a:t> = …</a:t>
            </a:r>
            <a:r>
              <a:rPr lang="en-US" altLang="hu-HU">
                <a:solidFill>
                  <a:srgbClr val="FF0000"/>
                </a:solidFill>
                <a:sym typeface="Symbol" panose="05050102010706020507" pitchFamily="18" charset="2"/>
              </a:rPr>
              <a:t>p</a:t>
            </a:r>
            <a:r>
              <a:rPr lang="en-US" altLang="hu-HU" sz="1800">
                <a:solidFill>
                  <a:srgbClr val="FF0000"/>
                </a:solidFill>
                <a:sym typeface="Symbol" panose="05050102010706020507" pitchFamily="18" charset="2"/>
              </a:rPr>
              <a:t>i</a:t>
            </a:r>
            <a:r>
              <a:rPr lang="en-US" altLang="hu-HU">
                <a:solidFill>
                  <a:srgbClr val="FF0000"/>
                </a:solidFill>
                <a:sym typeface="Symbol" panose="05050102010706020507" pitchFamily="18" charset="2"/>
              </a:rPr>
              <a:t>(A)...q</a:t>
            </a:r>
            <a:r>
              <a:rPr lang="en-US" altLang="hu-HU" sz="1800">
                <a:solidFill>
                  <a:srgbClr val="FF0000"/>
                </a:solidFill>
                <a:sym typeface="Symbol" panose="05050102010706020507" pitchFamily="18" charset="2"/>
              </a:rPr>
              <a:t>j</a:t>
            </a:r>
            <a:r>
              <a:rPr lang="en-US" altLang="hu-HU">
                <a:solidFill>
                  <a:srgbClr val="FF0000"/>
                </a:solidFill>
                <a:sym typeface="Symbol" panose="05050102010706020507" pitchFamily="18" charset="2"/>
              </a:rPr>
              <a:t>(A)</a:t>
            </a:r>
            <a:r>
              <a:rPr lang="en-US" altLang="hu-HU">
                <a:sym typeface="Symbol" panose="05050102010706020507" pitchFamily="18" charset="2"/>
              </a:rPr>
              <a:t>… 		</a:t>
            </a:r>
            <a:r>
              <a:rPr lang="en-US" altLang="hu-HU">
                <a:solidFill>
                  <a:srgbClr val="FF0000"/>
                </a:solidFill>
                <a:sym typeface="Symbol" panose="05050102010706020507" pitchFamily="18" charset="2"/>
              </a:rPr>
              <a:t>p</a:t>
            </a:r>
            <a:r>
              <a:rPr lang="en-US" altLang="hu-HU" sz="1800">
                <a:solidFill>
                  <a:srgbClr val="FF0000"/>
                </a:solidFill>
                <a:sym typeface="Symbol" panose="05050102010706020507" pitchFamily="18" charset="2"/>
              </a:rPr>
              <a:t>i, </a:t>
            </a:r>
            <a:r>
              <a:rPr lang="en-US" altLang="hu-HU">
                <a:solidFill>
                  <a:srgbClr val="FF0000"/>
                </a:solidFill>
                <a:sym typeface="Symbol" panose="05050102010706020507" pitchFamily="18" charset="2"/>
              </a:rPr>
              <a:t>q</a:t>
            </a:r>
            <a:r>
              <a:rPr lang="en-US" altLang="hu-HU" sz="1800">
                <a:solidFill>
                  <a:srgbClr val="FF0000"/>
                </a:solidFill>
                <a:sym typeface="Symbol" panose="05050102010706020507" pitchFamily="18" charset="2"/>
              </a:rPr>
              <a:t>j</a:t>
            </a:r>
            <a:endParaRPr lang="en-US" altLang="hu-HU">
              <a:solidFill>
                <a:srgbClr val="FF0000"/>
              </a:solidFill>
              <a:sym typeface="Symbol" panose="05050102010706020507" pitchFamily="18" charset="2"/>
            </a:endParaRPr>
          </a:p>
          <a:p>
            <a:pPr algn="l">
              <a:spcBef>
                <a:spcPct val="20000"/>
              </a:spcBef>
            </a:pPr>
            <a:r>
              <a:rPr lang="hu-HU" altLang="hu-HU">
                <a:sym typeface="Symbol" panose="05050102010706020507" pitchFamily="18" charset="2"/>
              </a:rPr>
              <a:t>    </a:t>
            </a:r>
            <a:r>
              <a:rPr lang="en-US" altLang="hu-HU">
                <a:sym typeface="Symbol" panose="05050102010706020507" pitchFamily="18" charset="2"/>
              </a:rPr>
              <a:t>S</a:t>
            </a:r>
            <a:r>
              <a:rPr lang="en-US" altLang="hu-HU" sz="1800">
                <a:sym typeface="Symbol" panose="05050102010706020507" pitchFamily="18" charset="2"/>
              </a:rPr>
              <a:t>2</a:t>
            </a:r>
            <a:r>
              <a:rPr lang="en-US" altLang="hu-HU">
                <a:sym typeface="Symbol" panose="05050102010706020507" pitchFamily="18" charset="2"/>
              </a:rPr>
              <a:t> = …q</a:t>
            </a:r>
            <a:r>
              <a:rPr lang="en-US" altLang="hu-HU" sz="1800">
                <a:sym typeface="Symbol" panose="05050102010706020507" pitchFamily="18" charset="2"/>
              </a:rPr>
              <a:t>j</a:t>
            </a:r>
            <a:r>
              <a:rPr lang="en-US" altLang="hu-HU">
                <a:sym typeface="Symbol" panose="05050102010706020507" pitchFamily="18" charset="2"/>
              </a:rPr>
              <a:t>(A)…p</a:t>
            </a:r>
            <a:r>
              <a:rPr lang="en-US" altLang="hu-HU" sz="1800">
                <a:sym typeface="Symbol" panose="05050102010706020507" pitchFamily="18" charset="2"/>
              </a:rPr>
              <a:t>i</a:t>
            </a:r>
            <a:r>
              <a:rPr lang="en-US" altLang="hu-HU">
                <a:sym typeface="Symbol" panose="05050102010706020507" pitchFamily="18" charset="2"/>
              </a:rPr>
              <a:t>(A)... 	</a:t>
            </a:r>
            <a:r>
              <a:rPr lang="hu-HU" altLang="hu-HU">
                <a:solidFill>
                  <a:srgbClr val="FF0000"/>
                </a:solidFill>
                <a:sym typeface="Symbol" panose="05050102010706020507" pitchFamily="18" charset="2"/>
              </a:rPr>
              <a:t>konfliktusos pár</a:t>
            </a:r>
          </a:p>
          <a:p>
            <a:pPr algn="l">
              <a:spcBef>
                <a:spcPct val="20000"/>
              </a:spcBef>
            </a:pPr>
            <a:r>
              <a:rPr lang="en-US" altLang="hu-HU">
                <a:sym typeface="Symbol" panose="05050102010706020507" pitchFamily="18" charset="2"/>
              </a:rPr>
              <a:t> </a:t>
            </a:r>
            <a:r>
              <a:rPr lang="en-US" altLang="hu-HU">
                <a:solidFill>
                  <a:srgbClr val="009900"/>
                </a:solidFill>
                <a:sym typeface="Symbol" panose="05050102010706020507" pitchFamily="18" charset="2"/>
              </a:rPr>
              <a:t>S</a:t>
            </a:r>
            <a:r>
              <a:rPr lang="en-US" altLang="hu-HU" sz="1800">
                <a:solidFill>
                  <a:srgbClr val="009900"/>
                </a:solidFill>
                <a:sym typeface="Symbol" panose="05050102010706020507" pitchFamily="18" charset="2"/>
              </a:rPr>
              <a:t>1, </a:t>
            </a:r>
            <a:r>
              <a:rPr lang="en-US" altLang="hu-HU">
                <a:solidFill>
                  <a:srgbClr val="009900"/>
                </a:solidFill>
                <a:sym typeface="Symbol" panose="05050102010706020507" pitchFamily="18" charset="2"/>
              </a:rPr>
              <a:t>S</a:t>
            </a:r>
            <a:r>
              <a:rPr lang="en-US" altLang="hu-HU" sz="1800">
                <a:solidFill>
                  <a:srgbClr val="009900"/>
                </a:solidFill>
                <a:sym typeface="Symbol" panose="05050102010706020507" pitchFamily="18" charset="2"/>
              </a:rPr>
              <a:t>2 </a:t>
            </a:r>
            <a:r>
              <a:rPr lang="en-US" altLang="hu-HU">
                <a:solidFill>
                  <a:srgbClr val="009900"/>
                </a:solidFill>
                <a:sym typeface="Symbol" panose="05050102010706020507" pitchFamily="18" charset="2"/>
              </a:rPr>
              <a:t>n</a:t>
            </a:r>
            <a:r>
              <a:rPr lang="hu-HU" altLang="hu-HU">
                <a:solidFill>
                  <a:srgbClr val="009900"/>
                </a:solidFill>
                <a:sym typeface="Symbol" panose="05050102010706020507" pitchFamily="18" charset="2"/>
              </a:rPr>
              <a:t>em konfliktusekvivalens.</a:t>
            </a:r>
            <a:r>
              <a:rPr lang="hu-HU" altLang="hu-HU">
                <a:sym typeface="Symbol" panose="05050102010706020507" pitchFamily="18" charset="2"/>
              </a:rPr>
              <a:t> Q.E.D.</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8018" name="Rectangle 2">
            <a:extLst>
              <a:ext uri="{FF2B5EF4-FFF2-40B4-BE49-F238E27FC236}">
                <a16:creationId xmlns:a16="http://schemas.microsoft.com/office/drawing/2014/main" id="{327839E5-6642-95EF-627F-276C97C5BCDA}"/>
              </a:ext>
            </a:extLst>
          </p:cNvPr>
          <p:cNvSpPr>
            <a:spLocks noGrp="1" noChangeArrowheads="1"/>
          </p:cNvSpPr>
          <p:nvPr>
            <p:ph type="title"/>
          </p:nvPr>
        </p:nvSpPr>
        <p:spPr>
          <a:xfrm>
            <a:off x="661988" y="147638"/>
            <a:ext cx="7772400" cy="349250"/>
          </a:xfrm>
        </p:spPr>
        <p:txBody>
          <a:bodyPr/>
          <a:lstStyle/>
          <a:p>
            <a:r>
              <a:rPr lang="hu-HU" altLang="hu-HU" sz="2800" b="1"/>
              <a:t>Feladatok</a:t>
            </a:r>
          </a:p>
        </p:txBody>
      </p:sp>
      <p:sp>
        <p:nvSpPr>
          <p:cNvPr id="598019" name="Rectangle 3">
            <a:extLst>
              <a:ext uri="{FF2B5EF4-FFF2-40B4-BE49-F238E27FC236}">
                <a16:creationId xmlns:a16="http://schemas.microsoft.com/office/drawing/2014/main" id="{85D98123-7568-0C93-183C-FCE53A2DE320}"/>
              </a:ext>
            </a:extLst>
          </p:cNvPr>
          <p:cNvSpPr>
            <a:spLocks noChangeArrowheads="1"/>
          </p:cNvSpPr>
          <p:nvPr/>
        </p:nvSpPr>
        <p:spPr bwMode="auto">
          <a:xfrm>
            <a:off x="249238" y="527050"/>
            <a:ext cx="860742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hu-HU" altLang="hu-HU" sz="1800">
                <a:solidFill>
                  <a:srgbClr val="0000FF"/>
                </a:solidFill>
                <a:latin typeface="Times New Roman" panose="02020603050405020304" pitchFamily="18" charset="0"/>
              </a:rPr>
              <a:t>Az alább megadott tranzakciók mindegyikénél tételezzük fel, hogy beszúrjuk a LOCK és UNLOCK műveletet miden egyes adatbáziselemhez, amihez hozzáférünk: </a:t>
            </a:r>
          </a:p>
          <a:p>
            <a:pPr>
              <a:spcBef>
                <a:spcPct val="50000"/>
              </a:spcBef>
            </a:pPr>
            <a:r>
              <a:rPr lang="hu-HU" altLang="hu-HU" sz="1800">
                <a:solidFill>
                  <a:srgbClr val="0000FF"/>
                </a:solidFill>
                <a:latin typeface="Times New Roman" panose="02020603050405020304" pitchFamily="18" charset="0"/>
              </a:rPr>
              <a:t>			</a:t>
            </a:r>
            <a:r>
              <a:rPr lang="hu-HU" altLang="hu-HU" sz="1800" i="1">
                <a:solidFill>
                  <a:srgbClr val="0000FF"/>
                </a:solidFill>
                <a:latin typeface="Times New Roman" panose="02020603050405020304" pitchFamily="18" charset="0"/>
              </a:rPr>
              <a:t>r</a:t>
            </a:r>
            <a:r>
              <a:rPr lang="hu-HU" altLang="hu-HU" sz="1800">
                <a:solidFill>
                  <a:srgbClr val="0000FF"/>
                </a:solidFill>
                <a:latin typeface="Times New Roman" panose="02020603050405020304" pitchFamily="18" charset="0"/>
              </a:rPr>
              <a:t>1(</a:t>
            </a:r>
            <a:r>
              <a:rPr lang="hu-HU" altLang="hu-HU" sz="1800" i="1">
                <a:solidFill>
                  <a:srgbClr val="0000FF"/>
                </a:solidFill>
                <a:latin typeface="Times New Roman" panose="02020603050405020304" pitchFamily="18" charset="0"/>
              </a:rPr>
              <a:t>A</a:t>
            </a:r>
            <a:r>
              <a:rPr lang="hu-HU" altLang="hu-HU" sz="1800">
                <a:solidFill>
                  <a:srgbClr val="0000FF"/>
                </a:solidFill>
                <a:latin typeface="Times New Roman" panose="02020603050405020304" pitchFamily="18" charset="0"/>
              </a:rPr>
              <a:t>); </a:t>
            </a:r>
            <a:r>
              <a:rPr lang="hu-HU" altLang="hu-HU" sz="1800" i="1">
                <a:solidFill>
                  <a:srgbClr val="0000FF"/>
                </a:solidFill>
                <a:latin typeface="Times New Roman" panose="02020603050405020304" pitchFamily="18" charset="0"/>
              </a:rPr>
              <a:t>w</a:t>
            </a:r>
            <a:r>
              <a:rPr lang="hu-HU" altLang="hu-HU" sz="1800">
                <a:solidFill>
                  <a:srgbClr val="0000FF"/>
                </a:solidFill>
                <a:latin typeface="Times New Roman" panose="02020603050405020304" pitchFamily="18" charset="0"/>
              </a:rPr>
              <a:t>1(</a:t>
            </a:r>
            <a:r>
              <a:rPr lang="hu-HU" altLang="hu-HU" sz="1800" i="1">
                <a:solidFill>
                  <a:srgbClr val="0000FF"/>
                </a:solidFill>
                <a:latin typeface="Times New Roman" panose="02020603050405020304" pitchFamily="18" charset="0"/>
              </a:rPr>
              <a:t>B</a:t>
            </a:r>
            <a:r>
              <a:rPr lang="hu-HU" altLang="hu-HU" sz="1800">
                <a:solidFill>
                  <a:srgbClr val="0000FF"/>
                </a:solidFill>
                <a:latin typeface="Times New Roman" panose="02020603050405020304" pitchFamily="18" charset="0"/>
              </a:rPr>
              <a:t>).</a:t>
            </a:r>
          </a:p>
          <a:p>
            <a:pPr>
              <a:spcBef>
                <a:spcPct val="50000"/>
              </a:spcBef>
            </a:pPr>
            <a:r>
              <a:rPr lang="hu-HU" altLang="hu-HU" sz="1800">
                <a:solidFill>
                  <a:srgbClr val="0000FF"/>
                </a:solidFill>
                <a:latin typeface="Times New Roman" panose="02020603050405020304" pitchFamily="18" charset="0"/>
              </a:rPr>
              <a:t>Adjuk meg, hogy a zárolási, feloldási, olvasási és írási műveleteknek hány olyan sorrendje lehet, ha a zárolások megfelelőek és a zárolás i) kétfázisú, ii) nem kétfázisú.</a:t>
            </a:r>
            <a:endParaRPr lang="hu-HU" altLang="hu-HU" sz="1800">
              <a:solidFill>
                <a:srgbClr val="000000"/>
              </a:solidFill>
              <a:latin typeface="Times New Roman" panose="02020603050405020304" pitchFamily="18" charset="0"/>
            </a:endParaRPr>
          </a:p>
          <a:p>
            <a:pPr>
              <a:spcBef>
                <a:spcPct val="50000"/>
              </a:spcBef>
            </a:pPr>
            <a:endParaRPr lang="hu-HU" altLang="hu-HU" sz="1800">
              <a:solidFill>
                <a:srgbClr val="0000FF"/>
              </a:solidFill>
              <a:latin typeface="Times New Roman" panose="02020603050405020304" pitchFamily="18" charset="0"/>
            </a:endParaRPr>
          </a:p>
          <a:p>
            <a:pPr>
              <a:spcBef>
                <a:spcPct val="50000"/>
              </a:spcBef>
            </a:pPr>
            <a:r>
              <a:rPr lang="hu-HU" altLang="hu-HU" sz="1800">
                <a:solidFill>
                  <a:srgbClr val="FF0000"/>
                </a:solidFill>
                <a:latin typeface="Arial" panose="020B0604020202020204" pitchFamily="34" charset="0"/>
              </a:rPr>
              <a:t>Megoldás:</a:t>
            </a:r>
          </a:p>
          <a:p>
            <a:pPr>
              <a:spcBef>
                <a:spcPct val="50000"/>
              </a:spcBef>
            </a:pPr>
            <a:r>
              <a:rPr lang="hu-HU" altLang="hu-HU" sz="1800">
                <a:solidFill>
                  <a:srgbClr val="000000"/>
                </a:solidFill>
                <a:latin typeface="Arial" panose="020B0604020202020204" pitchFamily="34" charset="0"/>
              </a:rPr>
              <a:t>Ha a zárolás megfelelő, akkor csak ennek összefésülései jönnek szóba:</a:t>
            </a:r>
          </a:p>
          <a:p>
            <a:pPr>
              <a:spcBef>
                <a:spcPct val="50000"/>
              </a:spcBef>
              <a:buFontTx/>
              <a:buAutoNum type="alphaLcParenR"/>
            </a:pPr>
            <a:r>
              <a:rPr lang="hu-HU" altLang="hu-HU" sz="1800" i="1">
                <a:solidFill>
                  <a:srgbClr val="000000"/>
                </a:solidFill>
                <a:latin typeface="Times New Roman" panose="02020603050405020304" pitchFamily="18" charset="0"/>
              </a:rPr>
              <a:t> l</a:t>
            </a:r>
            <a:r>
              <a:rPr lang="hu-HU" altLang="hu-HU" sz="1800" baseline="-25000">
                <a:solidFill>
                  <a:srgbClr val="000000"/>
                </a:solidFill>
                <a:latin typeface="Times New Roman" panose="02020603050405020304" pitchFamily="18" charset="0"/>
              </a:rPr>
              <a:t>1</a:t>
            </a:r>
            <a:r>
              <a:rPr lang="hu-HU" altLang="hu-HU" sz="1800">
                <a:solidFill>
                  <a:srgbClr val="000000"/>
                </a:solidFill>
                <a:latin typeface="Times New Roman" panose="02020603050405020304" pitchFamily="18" charset="0"/>
              </a:rPr>
              <a:t>(</a:t>
            </a:r>
            <a:r>
              <a:rPr lang="hu-HU" altLang="hu-HU" sz="1800" i="1">
                <a:solidFill>
                  <a:srgbClr val="000000"/>
                </a:solidFill>
                <a:latin typeface="Times New Roman" panose="02020603050405020304" pitchFamily="18" charset="0"/>
              </a:rPr>
              <a:t>A</a:t>
            </a:r>
            <a:r>
              <a:rPr lang="hu-HU" altLang="hu-HU" sz="1800">
                <a:solidFill>
                  <a:srgbClr val="000000"/>
                </a:solidFill>
                <a:latin typeface="Times New Roman" panose="02020603050405020304" pitchFamily="18" charset="0"/>
              </a:rPr>
              <a:t>); </a:t>
            </a:r>
            <a:r>
              <a:rPr lang="hu-HU" altLang="hu-HU" sz="1800" i="1">
                <a:solidFill>
                  <a:srgbClr val="000000"/>
                </a:solidFill>
                <a:latin typeface="Times New Roman" panose="02020603050405020304" pitchFamily="18" charset="0"/>
              </a:rPr>
              <a:t>r</a:t>
            </a:r>
            <a:r>
              <a:rPr lang="hu-HU" altLang="hu-HU" sz="1800" baseline="-25000">
                <a:solidFill>
                  <a:srgbClr val="000000"/>
                </a:solidFill>
                <a:latin typeface="Times New Roman" panose="02020603050405020304" pitchFamily="18" charset="0"/>
              </a:rPr>
              <a:t>1</a:t>
            </a:r>
            <a:r>
              <a:rPr lang="hu-HU" altLang="hu-HU" sz="1800">
                <a:solidFill>
                  <a:srgbClr val="000000"/>
                </a:solidFill>
                <a:latin typeface="Times New Roman" panose="02020603050405020304" pitchFamily="18" charset="0"/>
              </a:rPr>
              <a:t>(</a:t>
            </a:r>
            <a:r>
              <a:rPr lang="hu-HU" altLang="hu-HU" sz="1800" i="1">
                <a:solidFill>
                  <a:srgbClr val="000000"/>
                </a:solidFill>
                <a:latin typeface="Times New Roman" panose="02020603050405020304" pitchFamily="18" charset="0"/>
              </a:rPr>
              <a:t>A</a:t>
            </a:r>
            <a:r>
              <a:rPr lang="hu-HU" altLang="hu-HU" sz="1800">
                <a:solidFill>
                  <a:srgbClr val="000000"/>
                </a:solidFill>
                <a:latin typeface="Times New Roman" panose="02020603050405020304" pitchFamily="18" charset="0"/>
              </a:rPr>
              <a:t>); </a:t>
            </a:r>
            <a:r>
              <a:rPr lang="hu-HU" altLang="hu-HU" sz="1800" i="1">
                <a:solidFill>
                  <a:srgbClr val="000000"/>
                </a:solidFill>
                <a:latin typeface="Times New Roman" panose="02020603050405020304" pitchFamily="18" charset="0"/>
              </a:rPr>
              <a:t>u</a:t>
            </a:r>
            <a:r>
              <a:rPr lang="hu-HU" altLang="hu-HU" sz="1800" baseline="-25000">
                <a:solidFill>
                  <a:srgbClr val="000000"/>
                </a:solidFill>
                <a:latin typeface="Times New Roman" panose="02020603050405020304" pitchFamily="18" charset="0"/>
              </a:rPr>
              <a:t>1</a:t>
            </a:r>
            <a:r>
              <a:rPr lang="hu-HU" altLang="hu-HU" sz="1800">
                <a:solidFill>
                  <a:srgbClr val="000000"/>
                </a:solidFill>
                <a:latin typeface="Times New Roman" panose="02020603050405020304" pitchFamily="18" charset="0"/>
              </a:rPr>
              <a:t>(</a:t>
            </a:r>
            <a:r>
              <a:rPr lang="hu-HU" altLang="hu-HU" sz="1800" i="1">
                <a:solidFill>
                  <a:srgbClr val="000000"/>
                </a:solidFill>
                <a:latin typeface="Times New Roman" panose="02020603050405020304" pitchFamily="18" charset="0"/>
              </a:rPr>
              <a:t>A</a:t>
            </a:r>
            <a:r>
              <a:rPr lang="hu-HU" altLang="hu-HU" sz="1800">
                <a:solidFill>
                  <a:srgbClr val="000000"/>
                </a:solidFill>
                <a:latin typeface="Times New Roman" panose="02020603050405020304" pitchFamily="18" charset="0"/>
              </a:rPr>
              <a:t>) </a:t>
            </a:r>
          </a:p>
          <a:p>
            <a:pPr>
              <a:spcBef>
                <a:spcPct val="50000"/>
              </a:spcBef>
            </a:pPr>
            <a:r>
              <a:rPr lang="hu-HU" altLang="hu-HU" sz="1800">
                <a:solidFill>
                  <a:srgbClr val="000000"/>
                </a:solidFill>
                <a:latin typeface="Arial" panose="020B0604020202020204" pitchFamily="34" charset="0"/>
              </a:rPr>
              <a:t>b) </a:t>
            </a:r>
            <a:r>
              <a:rPr lang="hu-HU" altLang="hu-HU" sz="1800" i="1">
                <a:solidFill>
                  <a:srgbClr val="000000"/>
                </a:solidFill>
                <a:latin typeface="Times New Roman" panose="02020603050405020304" pitchFamily="18" charset="0"/>
              </a:rPr>
              <a:t>l</a:t>
            </a:r>
            <a:r>
              <a:rPr lang="hu-HU" altLang="hu-HU" sz="1800" baseline="-25000">
                <a:solidFill>
                  <a:srgbClr val="000000"/>
                </a:solidFill>
                <a:latin typeface="Times New Roman" panose="02020603050405020304" pitchFamily="18" charset="0"/>
              </a:rPr>
              <a:t>1</a:t>
            </a:r>
            <a:r>
              <a:rPr lang="hu-HU" altLang="hu-HU" sz="1800">
                <a:solidFill>
                  <a:srgbClr val="000000"/>
                </a:solidFill>
                <a:latin typeface="Times New Roman" panose="02020603050405020304" pitchFamily="18" charset="0"/>
              </a:rPr>
              <a:t>(</a:t>
            </a:r>
            <a:r>
              <a:rPr lang="hu-HU" altLang="hu-HU" sz="1800" i="1">
                <a:solidFill>
                  <a:srgbClr val="000000"/>
                </a:solidFill>
                <a:latin typeface="Times New Roman" panose="02020603050405020304" pitchFamily="18" charset="0"/>
              </a:rPr>
              <a:t>B</a:t>
            </a:r>
            <a:r>
              <a:rPr lang="hu-HU" altLang="hu-HU" sz="1800">
                <a:solidFill>
                  <a:srgbClr val="000000"/>
                </a:solidFill>
                <a:latin typeface="Times New Roman" panose="02020603050405020304" pitchFamily="18" charset="0"/>
              </a:rPr>
              <a:t>); </a:t>
            </a:r>
            <a:r>
              <a:rPr lang="hu-HU" altLang="hu-HU" sz="1800" i="1">
                <a:solidFill>
                  <a:srgbClr val="000000"/>
                </a:solidFill>
                <a:latin typeface="Times New Roman" panose="02020603050405020304" pitchFamily="18" charset="0"/>
              </a:rPr>
              <a:t>w</a:t>
            </a:r>
            <a:r>
              <a:rPr lang="hu-HU" altLang="hu-HU" sz="1800" baseline="-25000">
                <a:solidFill>
                  <a:srgbClr val="000000"/>
                </a:solidFill>
                <a:latin typeface="Times New Roman" panose="02020603050405020304" pitchFamily="18" charset="0"/>
              </a:rPr>
              <a:t>1</a:t>
            </a:r>
            <a:r>
              <a:rPr lang="hu-HU" altLang="hu-HU" sz="1800">
                <a:solidFill>
                  <a:srgbClr val="000000"/>
                </a:solidFill>
                <a:latin typeface="Times New Roman" panose="02020603050405020304" pitchFamily="18" charset="0"/>
              </a:rPr>
              <a:t>(</a:t>
            </a:r>
            <a:r>
              <a:rPr lang="hu-HU" altLang="hu-HU" sz="1800" i="1">
                <a:solidFill>
                  <a:srgbClr val="000000"/>
                </a:solidFill>
                <a:latin typeface="Times New Roman" panose="02020603050405020304" pitchFamily="18" charset="0"/>
              </a:rPr>
              <a:t>B</a:t>
            </a:r>
            <a:r>
              <a:rPr lang="hu-HU" altLang="hu-HU" sz="1800">
                <a:solidFill>
                  <a:srgbClr val="000000"/>
                </a:solidFill>
                <a:latin typeface="Times New Roman" panose="02020603050405020304" pitchFamily="18" charset="0"/>
              </a:rPr>
              <a:t>); </a:t>
            </a:r>
            <a:r>
              <a:rPr lang="hu-HU" altLang="hu-HU" sz="1800" i="1">
                <a:solidFill>
                  <a:srgbClr val="000000"/>
                </a:solidFill>
                <a:latin typeface="Times New Roman" panose="02020603050405020304" pitchFamily="18" charset="0"/>
              </a:rPr>
              <a:t>u</a:t>
            </a:r>
            <a:r>
              <a:rPr lang="hu-HU" altLang="hu-HU" sz="1800" baseline="-25000">
                <a:solidFill>
                  <a:srgbClr val="000000"/>
                </a:solidFill>
                <a:latin typeface="Times New Roman" panose="02020603050405020304" pitchFamily="18" charset="0"/>
              </a:rPr>
              <a:t>1</a:t>
            </a:r>
            <a:r>
              <a:rPr lang="hu-HU" altLang="hu-HU" sz="1800">
                <a:solidFill>
                  <a:srgbClr val="000000"/>
                </a:solidFill>
                <a:latin typeface="Times New Roman" panose="02020603050405020304" pitchFamily="18" charset="0"/>
              </a:rPr>
              <a:t>(</a:t>
            </a:r>
            <a:r>
              <a:rPr lang="hu-HU" altLang="hu-HU" sz="1800" i="1">
                <a:solidFill>
                  <a:srgbClr val="000000"/>
                </a:solidFill>
                <a:latin typeface="Times New Roman" panose="02020603050405020304" pitchFamily="18" charset="0"/>
              </a:rPr>
              <a:t>B</a:t>
            </a:r>
            <a:r>
              <a:rPr lang="hu-HU" altLang="hu-HU" sz="1800">
                <a:solidFill>
                  <a:srgbClr val="000000"/>
                </a:solidFill>
                <a:latin typeface="Times New Roman" panose="02020603050405020304" pitchFamily="18" charset="0"/>
              </a:rPr>
              <a:t>)</a:t>
            </a:r>
          </a:p>
          <a:p>
            <a:pPr>
              <a:spcBef>
                <a:spcPct val="50000"/>
              </a:spcBef>
            </a:pPr>
            <a:r>
              <a:rPr lang="hu-HU" altLang="hu-HU" sz="1800">
                <a:solidFill>
                  <a:srgbClr val="000000"/>
                </a:solidFill>
                <a:latin typeface="Arial" panose="020B0604020202020204" pitchFamily="34" charset="0"/>
              </a:rPr>
              <a:t>ii) csak akkor nem kétfázisú, ha az egyik megelőzi a másikat: kétféle ilyen van.</a:t>
            </a:r>
          </a:p>
          <a:p>
            <a:pPr>
              <a:spcBef>
                <a:spcPct val="50000"/>
              </a:spcBef>
            </a:pPr>
            <a:r>
              <a:rPr lang="hu-HU" altLang="hu-HU" sz="1800">
                <a:solidFill>
                  <a:srgbClr val="000000"/>
                </a:solidFill>
                <a:latin typeface="Arial" panose="020B0604020202020204" pitchFamily="34" charset="0"/>
              </a:rPr>
              <a:t>i) Hány összefésülés van összesen? Ismétléses kombináció, vagyis a 6 pozícióból melyik 3 lesz az elsőből: 6 alatt a 3, azaz 6/(3!3!)=20 és ebből 2 kétfázisú, azaz 18 a válasz.</a:t>
            </a:r>
          </a:p>
          <a:p>
            <a:pPr>
              <a:spcBef>
                <a:spcPct val="50000"/>
              </a:spcBef>
            </a:pPr>
            <a:endParaRPr lang="hu-HU" altLang="hu-HU" sz="1800">
              <a:solidFill>
                <a:srgbClr val="0000FF"/>
              </a:solidFill>
              <a:latin typeface="Times New Roman" panose="02020603050405020304" pitchFamily="18" charset="0"/>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9042" name="Rectangle 2">
            <a:extLst>
              <a:ext uri="{FF2B5EF4-FFF2-40B4-BE49-F238E27FC236}">
                <a16:creationId xmlns:a16="http://schemas.microsoft.com/office/drawing/2014/main" id="{C689DF3A-FEC9-A954-67A1-2090608E7DBC}"/>
              </a:ext>
            </a:extLst>
          </p:cNvPr>
          <p:cNvSpPr>
            <a:spLocks noGrp="1" noChangeArrowheads="1"/>
          </p:cNvSpPr>
          <p:nvPr>
            <p:ph type="title"/>
          </p:nvPr>
        </p:nvSpPr>
        <p:spPr>
          <a:xfrm>
            <a:off x="661988" y="147638"/>
            <a:ext cx="7772400" cy="349250"/>
          </a:xfrm>
        </p:spPr>
        <p:txBody>
          <a:bodyPr/>
          <a:lstStyle/>
          <a:p>
            <a:r>
              <a:rPr lang="hu-HU" altLang="hu-HU" sz="2800" b="1"/>
              <a:t>Feladatok</a:t>
            </a:r>
          </a:p>
        </p:txBody>
      </p:sp>
      <p:pic>
        <p:nvPicPr>
          <p:cNvPr id="599044" name="Picture 4">
            <a:extLst>
              <a:ext uri="{FF2B5EF4-FFF2-40B4-BE49-F238E27FC236}">
                <a16:creationId xmlns:a16="http://schemas.microsoft.com/office/drawing/2014/main" id="{B9E96CE1-ACC3-8B83-C411-5A72FDB5A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25" y="619125"/>
            <a:ext cx="5345113" cy="544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9045" name="Text Box 5">
            <a:extLst>
              <a:ext uri="{FF2B5EF4-FFF2-40B4-BE49-F238E27FC236}">
                <a16:creationId xmlns:a16="http://schemas.microsoft.com/office/drawing/2014/main" id="{2655421F-83C3-E895-E3D8-F20657C2C196}"/>
              </a:ext>
            </a:extLst>
          </p:cNvPr>
          <p:cNvSpPr txBox="1">
            <a:spLocks noChangeArrowheads="1"/>
          </p:cNvSpPr>
          <p:nvPr/>
        </p:nvSpPr>
        <p:spPr bwMode="auto">
          <a:xfrm>
            <a:off x="5962650" y="914400"/>
            <a:ext cx="2816225"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chemeClr val="accent2"/>
                </a:solidFill>
                <a:latin typeface="Arial" panose="020B0604020202020204" pitchFamily="34" charset="0"/>
              </a:rPr>
              <a:t>Az alábbi legális ütemezés négy tranzakció zárjait tartalmazza az RLOCK/WLOCK (S/X)</a:t>
            </a:r>
          </a:p>
          <a:p>
            <a:pPr algn="l"/>
            <a:r>
              <a:rPr lang="hu-HU" altLang="hu-HU" sz="2000">
                <a:solidFill>
                  <a:schemeClr val="accent2"/>
                </a:solidFill>
                <a:latin typeface="Arial" panose="020B0604020202020204" pitchFamily="34" charset="0"/>
              </a:rPr>
              <a:t>modellben. </a:t>
            </a:r>
          </a:p>
          <a:p>
            <a:pPr algn="l"/>
            <a:r>
              <a:rPr lang="hu-HU" altLang="hu-HU" sz="2000">
                <a:solidFill>
                  <a:schemeClr val="accent2"/>
                </a:solidFill>
                <a:latin typeface="Arial" panose="020B0604020202020204" pitchFamily="34" charset="0"/>
              </a:rPr>
              <a:t>Rajzoljuk fel a megelőzési gráfot! Sorbarendezhető-e az ütemezés? Ha igen, milyen soros ütemezések ekvivalensek az eredeti ütemezéssel?</a:t>
            </a:r>
          </a:p>
          <a:p>
            <a:endParaRPr lang="hu-HU" altLang="hu-HU" sz="2000">
              <a:solidFill>
                <a:schemeClr val="accent2"/>
              </a:solidFill>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0066" name="Rectangle 2">
            <a:extLst>
              <a:ext uri="{FF2B5EF4-FFF2-40B4-BE49-F238E27FC236}">
                <a16:creationId xmlns:a16="http://schemas.microsoft.com/office/drawing/2014/main" id="{80DAF3F6-D5A9-395A-CE1D-C1FC3CFA861C}"/>
              </a:ext>
            </a:extLst>
          </p:cNvPr>
          <p:cNvSpPr>
            <a:spLocks noGrp="1" noChangeArrowheads="1"/>
          </p:cNvSpPr>
          <p:nvPr>
            <p:ph type="title"/>
          </p:nvPr>
        </p:nvSpPr>
        <p:spPr>
          <a:xfrm>
            <a:off x="661988" y="147638"/>
            <a:ext cx="7772400" cy="349250"/>
          </a:xfrm>
        </p:spPr>
        <p:txBody>
          <a:bodyPr/>
          <a:lstStyle/>
          <a:p>
            <a:r>
              <a:rPr lang="hu-HU" altLang="hu-HU" sz="2800" b="1"/>
              <a:t>Feladatok</a:t>
            </a:r>
          </a:p>
        </p:txBody>
      </p:sp>
      <p:pic>
        <p:nvPicPr>
          <p:cNvPr id="600067" name="Picture 3">
            <a:extLst>
              <a:ext uri="{FF2B5EF4-FFF2-40B4-BE49-F238E27FC236}">
                <a16:creationId xmlns:a16="http://schemas.microsoft.com/office/drawing/2014/main" id="{FFC05D20-05DD-E596-097C-2361BE9B9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619125"/>
            <a:ext cx="5345113" cy="544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0068" name="Text Box 4">
            <a:extLst>
              <a:ext uri="{FF2B5EF4-FFF2-40B4-BE49-F238E27FC236}">
                <a16:creationId xmlns:a16="http://schemas.microsoft.com/office/drawing/2014/main" id="{73B12C72-1CF0-B5E9-23FB-C6BF00DE81D9}"/>
              </a:ext>
            </a:extLst>
          </p:cNvPr>
          <p:cNvSpPr txBox="1">
            <a:spLocks noChangeArrowheads="1"/>
          </p:cNvSpPr>
          <p:nvPr/>
        </p:nvSpPr>
        <p:spPr bwMode="auto">
          <a:xfrm>
            <a:off x="5645150" y="4498975"/>
            <a:ext cx="28162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chemeClr val="accent2"/>
                </a:solidFill>
                <a:latin typeface="Arial" panose="020B0604020202020204" pitchFamily="34" charset="0"/>
              </a:rPr>
              <a:t>Nincs kör benne, tehát sorbarendezhető: egy soros ütemezése van: T</a:t>
            </a:r>
            <a:r>
              <a:rPr lang="hu-HU" altLang="hu-HU" sz="2000" baseline="-25000">
                <a:solidFill>
                  <a:schemeClr val="accent2"/>
                </a:solidFill>
                <a:latin typeface="Arial" panose="020B0604020202020204" pitchFamily="34" charset="0"/>
              </a:rPr>
              <a:t>1</a:t>
            </a:r>
            <a:r>
              <a:rPr lang="hu-HU" altLang="hu-HU" sz="2000">
                <a:solidFill>
                  <a:schemeClr val="accent2"/>
                </a:solidFill>
                <a:latin typeface="Arial" panose="020B0604020202020204" pitchFamily="34" charset="0"/>
              </a:rPr>
              <a:t>,T</a:t>
            </a:r>
            <a:r>
              <a:rPr lang="hu-HU" altLang="hu-HU" sz="2000" baseline="-25000">
                <a:solidFill>
                  <a:schemeClr val="accent2"/>
                </a:solidFill>
                <a:latin typeface="Arial" panose="020B0604020202020204" pitchFamily="34" charset="0"/>
              </a:rPr>
              <a:t>2</a:t>
            </a:r>
            <a:r>
              <a:rPr lang="hu-HU" altLang="hu-HU" sz="2000">
                <a:solidFill>
                  <a:schemeClr val="accent2"/>
                </a:solidFill>
                <a:latin typeface="Arial" panose="020B0604020202020204" pitchFamily="34" charset="0"/>
              </a:rPr>
              <a:t>,T</a:t>
            </a:r>
            <a:r>
              <a:rPr lang="hu-HU" altLang="hu-HU" sz="2000" baseline="-25000">
                <a:solidFill>
                  <a:schemeClr val="accent2"/>
                </a:solidFill>
                <a:latin typeface="Arial" panose="020B0604020202020204" pitchFamily="34" charset="0"/>
              </a:rPr>
              <a:t>3</a:t>
            </a:r>
            <a:r>
              <a:rPr lang="hu-HU" altLang="hu-HU" sz="2000">
                <a:solidFill>
                  <a:schemeClr val="accent2"/>
                </a:solidFill>
                <a:latin typeface="Arial" panose="020B0604020202020204" pitchFamily="34" charset="0"/>
              </a:rPr>
              <a:t>,T</a:t>
            </a:r>
            <a:r>
              <a:rPr lang="hu-HU" altLang="hu-HU" sz="2000" baseline="-25000">
                <a:solidFill>
                  <a:schemeClr val="accent2"/>
                </a:solidFill>
                <a:latin typeface="Arial" panose="020B0604020202020204" pitchFamily="34" charset="0"/>
              </a:rPr>
              <a:t>4</a:t>
            </a:r>
            <a:endParaRPr lang="hu-HU" altLang="hu-HU" sz="2000" baseline="-25000">
              <a:solidFill>
                <a:schemeClr val="accent2"/>
              </a:solidFill>
            </a:endParaRPr>
          </a:p>
        </p:txBody>
      </p:sp>
      <p:pic>
        <p:nvPicPr>
          <p:cNvPr id="600069" name="Picture 5">
            <a:extLst>
              <a:ext uri="{FF2B5EF4-FFF2-40B4-BE49-F238E27FC236}">
                <a16:creationId xmlns:a16="http://schemas.microsoft.com/office/drawing/2014/main" id="{5482447B-B0A6-FACC-C106-0994E9E70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038" y="854075"/>
            <a:ext cx="3509962" cy="280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1090" name="Rectangle 2">
            <a:extLst>
              <a:ext uri="{FF2B5EF4-FFF2-40B4-BE49-F238E27FC236}">
                <a16:creationId xmlns:a16="http://schemas.microsoft.com/office/drawing/2014/main" id="{41AA9DEB-C05D-5246-7C12-4B0AE38B24CB}"/>
              </a:ext>
            </a:extLst>
          </p:cNvPr>
          <p:cNvSpPr>
            <a:spLocks noGrp="1" noChangeArrowheads="1"/>
          </p:cNvSpPr>
          <p:nvPr>
            <p:ph type="title"/>
          </p:nvPr>
        </p:nvSpPr>
        <p:spPr>
          <a:xfrm>
            <a:off x="661988" y="147638"/>
            <a:ext cx="7772400" cy="349250"/>
          </a:xfrm>
        </p:spPr>
        <p:txBody>
          <a:bodyPr/>
          <a:lstStyle/>
          <a:p>
            <a:r>
              <a:rPr lang="hu-HU" altLang="hu-HU" sz="2800" b="1"/>
              <a:t>Feladatok</a:t>
            </a:r>
          </a:p>
        </p:txBody>
      </p:sp>
      <p:pic>
        <p:nvPicPr>
          <p:cNvPr id="601094" name="Picture 6">
            <a:extLst>
              <a:ext uri="{FF2B5EF4-FFF2-40B4-BE49-F238E27FC236}">
                <a16:creationId xmlns:a16="http://schemas.microsoft.com/office/drawing/2014/main" id="{FA4DA1F4-2FDE-0A1D-E97F-721877A2C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3288"/>
            <a:ext cx="9144000"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2115" name="Picture 3">
            <a:extLst>
              <a:ext uri="{FF2B5EF4-FFF2-40B4-BE49-F238E27FC236}">
                <a16:creationId xmlns:a16="http://schemas.microsoft.com/office/drawing/2014/main" id="{220307EB-43BF-B559-7FA9-CA1890383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2116" name="Picture 4">
            <a:extLst>
              <a:ext uri="{FF2B5EF4-FFF2-40B4-BE49-F238E27FC236}">
                <a16:creationId xmlns:a16="http://schemas.microsoft.com/office/drawing/2014/main" id="{911EDA73-D8FF-BAD1-8D9D-318A22071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4800"/>
            <a:ext cx="9144000"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3138" name="Rectangle 2">
            <a:extLst>
              <a:ext uri="{FF2B5EF4-FFF2-40B4-BE49-F238E27FC236}">
                <a16:creationId xmlns:a16="http://schemas.microsoft.com/office/drawing/2014/main" id="{DF7D64F7-2C77-3C5E-3F0E-19D0AE7B1D2F}"/>
              </a:ext>
            </a:extLst>
          </p:cNvPr>
          <p:cNvSpPr>
            <a:spLocks noGrp="1" noChangeArrowheads="1"/>
          </p:cNvSpPr>
          <p:nvPr>
            <p:ph type="title"/>
          </p:nvPr>
        </p:nvSpPr>
        <p:spPr>
          <a:xfrm>
            <a:off x="661988" y="147638"/>
            <a:ext cx="7772400" cy="349250"/>
          </a:xfrm>
        </p:spPr>
        <p:txBody>
          <a:bodyPr/>
          <a:lstStyle/>
          <a:p>
            <a:r>
              <a:rPr lang="hu-HU" altLang="hu-HU" sz="2800" b="1"/>
              <a:t>Feladatok</a:t>
            </a:r>
          </a:p>
        </p:txBody>
      </p:sp>
      <p:pic>
        <p:nvPicPr>
          <p:cNvPr id="603140" name="Picture 4">
            <a:extLst>
              <a:ext uri="{FF2B5EF4-FFF2-40B4-BE49-F238E27FC236}">
                <a16:creationId xmlns:a16="http://schemas.microsoft.com/office/drawing/2014/main" id="{EBCA7712-58A9-1E94-5E00-72DB6476A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538163"/>
            <a:ext cx="8824912"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62" name="Rectangle 2">
            <a:extLst>
              <a:ext uri="{FF2B5EF4-FFF2-40B4-BE49-F238E27FC236}">
                <a16:creationId xmlns:a16="http://schemas.microsoft.com/office/drawing/2014/main" id="{A5CBB94E-AF52-1B9D-F28E-0993CC5D9E8C}"/>
              </a:ext>
            </a:extLst>
          </p:cNvPr>
          <p:cNvSpPr>
            <a:spLocks noGrp="1" noChangeArrowheads="1"/>
          </p:cNvSpPr>
          <p:nvPr>
            <p:ph type="title"/>
          </p:nvPr>
        </p:nvSpPr>
        <p:spPr>
          <a:xfrm>
            <a:off x="661988" y="147638"/>
            <a:ext cx="7772400" cy="349250"/>
          </a:xfrm>
        </p:spPr>
        <p:txBody>
          <a:bodyPr/>
          <a:lstStyle/>
          <a:p>
            <a:r>
              <a:rPr lang="hu-HU" altLang="hu-HU" sz="2800" b="1"/>
              <a:t>Feladatok</a:t>
            </a:r>
          </a:p>
        </p:txBody>
      </p:sp>
      <p:pic>
        <p:nvPicPr>
          <p:cNvPr id="604163" name="Picture 3">
            <a:extLst>
              <a:ext uri="{FF2B5EF4-FFF2-40B4-BE49-F238E27FC236}">
                <a16:creationId xmlns:a16="http://schemas.microsoft.com/office/drawing/2014/main" id="{7CFC40E1-ABA0-7315-AE64-BBEC793F2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538163"/>
            <a:ext cx="8824912"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64" name="Picture 4">
            <a:extLst>
              <a:ext uri="{FF2B5EF4-FFF2-40B4-BE49-F238E27FC236}">
                <a16:creationId xmlns:a16="http://schemas.microsoft.com/office/drawing/2014/main" id="{2CE55F5B-33E6-2AC7-6E3F-A019FCEE5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3327400"/>
            <a:ext cx="6913563"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5186" name="Rectangle 2">
            <a:extLst>
              <a:ext uri="{FF2B5EF4-FFF2-40B4-BE49-F238E27FC236}">
                <a16:creationId xmlns:a16="http://schemas.microsoft.com/office/drawing/2014/main" id="{DCA229E8-39EB-486E-E4A3-FF7FBCB42746}"/>
              </a:ext>
            </a:extLst>
          </p:cNvPr>
          <p:cNvSpPr>
            <a:spLocks noGrp="1" noChangeArrowheads="1"/>
          </p:cNvSpPr>
          <p:nvPr>
            <p:ph type="title"/>
          </p:nvPr>
        </p:nvSpPr>
        <p:spPr>
          <a:xfrm>
            <a:off x="661988" y="147638"/>
            <a:ext cx="7772400" cy="349250"/>
          </a:xfrm>
        </p:spPr>
        <p:txBody>
          <a:bodyPr/>
          <a:lstStyle/>
          <a:p>
            <a:r>
              <a:rPr lang="hu-HU" altLang="hu-HU" sz="2800" b="1"/>
              <a:t>Feladatok</a:t>
            </a:r>
          </a:p>
        </p:txBody>
      </p:sp>
      <p:pic>
        <p:nvPicPr>
          <p:cNvPr id="605187" name="Picture 3">
            <a:extLst>
              <a:ext uri="{FF2B5EF4-FFF2-40B4-BE49-F238E27FC236}">
                <a16:creationId xmlns:a16="http://schemas.microsoft.com/office/drawing/2014/main" id="{57294803-D68B-F531-2593-F7C5E49EF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538163"/>
            <a:ext cx="8824912"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5188" name="Picture 4">
            <a:extLst>
              <a:ext uri="{FF2B5EF4-FFF2-40B4-BE49-F238E27FC236}">
                <a16:creationId xmlns:a16="http://schemas.microsoft.com/office/drawing/2014/main" id="{059508FC-7C3E-16A7-A085-1265BA54D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3162300"/>
            <a:ext cx="88265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6210" name="Rectangle 2">
            <a:extLst>
              <a:ext uri="{FF2B5EF4-FFF2-40B4-BE49-F238E27FC236}">
                <a16:creationId xmlns:a16="http://schemas.microsoft.com/office/drawing/2014/main" id="{ED4969CD-9903-C915-60D2-5FF1D20DC499}"/>
              </a:ext>
            </a:extLst>
          </p:cNvPr>
          <p:cNvSpPr>
            <a:spLocks noGrp="1" noChangeArrowheads="1"/>
          </p:cNvSpPr>
          <p:nvPr>
            <p:ph type="title"/>
          </p:nvPr>
        </p:nvSpPr>
        <p:spPr>
          <a:xfrm>
            <a:off x="661988" y="147638"/>
            <a:ext cx="7772400" cy="349250"/>
          </a:xfrm>
        </p:spPr>
        <p:txBody>
          <a:bodyPr/>
          <a:lstStyle/>
          <a:p>
            <a:r>
              <a:rPr lang="hu-HU" altLang="hu-HU" sz="2800" b="1"/>
              <a:t>Feladatok</a:t>
            </a:r>
          </a:p>
        </p:txBody>
      </p:sp>
      <p:pic>
        <p:nvPicPr>
          <p:cNvPr id="606211" name="Picture 3">
            <a:extLst>
              <a:ext uri="{FF2B5EF4-FFF2-40B4-BE49-F238E27FC236}">
                <a16:creationId xmlns:a16="http://schemas.microsoft.com/office/drawing/2014/main" id="{0FFE6174-6CC1-13FC-AFB8-01B7BD8AE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538163"/>
            <a:ext cx="8824912"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6212" name="Picture 4">
            <a:extLst>
              <a:ext uri="{FF2B5EF4-FFF2-40B4-BE49-F238E27FC236}">
                <a16:creationId xmlns:a16="http://schemas.microsoft.com/office/drawing/2014/main" id="{96DC03AE-5A8A-047A-5B69-D3141198E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3162300"/>
            <a:ext cx="88265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6213" name="Picture 5">
            <a:extLst>
              <a:ext uri="{FF2B5EF4-FFF2-40B4-BE49-F238E27FC236}">
                <a16:creationId xmlns:a16="http://schemas.microsoft.com/office/drawing/2014/main" id="{6D962C83-9C74-9D4A-548C-6D080DDFA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4288"/>
            <a:ext cx="9209088"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7234" name="Rectangle 2">
            <a:extLst>
              <a:ext uri="{FF2B5EF4-FFF2-40B4-BE49-F238E27FC236}">
                <a16:creationId xmlns:a16="http://schemas.microsoft.com/office/drawing/2014/main" id="{3B89B6CD-8067-411A-B31C-65D8BB6291F8}"/>
              </a:ext>
            </a:extLst>
          </p:cNvPr>
          <p:cNvSpPr>
            <a:spLocks noGrp="1" noChangeArrowheads="1"/>
          </p:cNvSpPr>
          <p:nvPr>
            <p:ph type="title"/>
          </p:nvPr>
        </p:nvSpPr>
        <p:spPr>
          <a:xfrm>
            <a:off x="661988" y="147638"/>
            <a:ext cx="7772400" cy="349250"/>
          </a:xfrm>
        </p:spPr>
        <p:txBody>
          <a:bodyPr/>
          <a:lstStyle/>
          <a:p>
            <a:r>
              <a:rPr lang="hu-HU" altLang="hu-HU" sz="2800" b="1"/>
              <a:t>Feladatok</a:t>
            </a:r>
          </a:p>
        </p:txBody>
      </p:sp>
      <p:pic>
        <p:nvPicPr>
          <p:cNvPr id="607235" name="Picture 3">
            <a:extLst>
              <a:ext uri="{FF2B5EF4-FFF2-40B4-BE49-F238E27FC236}">
                <a16:creationId xmlns:a16="http://schemas.microsoft.com/office/drawing/2014/main" id="{E004E8ED-298D-B89C-4A2A-1DA5E9E9A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538163"/>
            <a:ext cx="8824912"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7236" name="Picture 4">
            <a:extLst>
              <a:ext uri="{FF2B5EF4-FFF2-40B4-BE49-F238E27FC236}">
                <a16:creationId xmlns:a16="http://schemas.microsoft.com/office/drawing/2014/main" id="{BD13D012-FD23-0833-6758-A6262682C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3162300"/>
            <a:ext cx="88265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7238" name="Picture 6">
            <a:extLst>
              <a:ext uri="{FF2B5EF4-FFF2-40B4-BE49-F238E27FC236}">
                <a16:creationId xmlns:a16="http://schemas.microsoft.com/office/drawing/2014/main" id="{1018311F-F98B-4DCB-D19D-890B54D61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8" y="3687763"/>
            <a:ext cx="8634412"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5618" name="Rectangle 2">
            <a:extLst>
              <a:ext uri="{FF2B5EF4-FFF2-40B4-BE49-F238E27FC236}">
                <a16:creationId xmlns:a16="http://schemas.microsoft.com/office/drawing/2014/main" id="{0BA42D0E-529D-955C-45F6-18029A204511}"/>
              </a:ext>
            </a:extLst>
          </p:cNvPr>
          <p:cNvSpPr>
            <a:spLocks noGrp="1" noChangeArrowheads="1"/>
          </p:cNvSpPr>
          <p:nvPr>
            <p:ph type="body" idx="1"/>
          </p:nvPr>
        </p:nvSpPr>
        <p:spPr>
          <a:xfrm>
            <a:off x="195263" y="768350"/>
            <a:ext cx="8740775" cy="817563"/>
          </a:xfrm>
        </p:spPr>
        <p:txBody>
          <a:bodyPr/>
          <a:lstStyle/>
          <a:p>
            <a:pPr>
              <a:lnSpc>
                <a:spcPct val="80000"/>
              </a:lnSpc>
              <a:buFontTx/>
              <a:buNone/>
            </a:pPr>
            <a:r>
              <a:rPr lang="hu-HU" altLang="hu-HU" sz="2400" b="1">
                <a:solidFill>
                  <a:schemeClr val="accent2"/>
                </a:solidFill>
              </a:rPr>
              <a:t>	</a:t>
            </a:r>
            <a:r>
              <a:rPr lang="hu-HU" altLang="hu-HU" sz="2400" b="1">
                <a:solidFill>
                  <a:srgbClr val="FF0000"/>
                </a:solidFill>
              </a:rPr>
              <a:t>Megjegyzés:</a:t>
            </a:r>
            <a:r>
              <a:rPr lang="en-US" altLang="hu-HU" sz="2400" b="1">
                <a:solidFill>
                  <a:srgbClr val="FF0000"/>
                </a:solidFill>
              </a:rPr>
              <a:t> </a:t>
            </a:r>
            <a:endParaRPr lang="hu-HU" altLang="hu-HU" sz="2400" b="1">
              <a:solidFill>
                <a:srgbClr val="FF0000"/>
              </a:solidFill>
            </a:endParaRPr>
          </a:p>
          <a:p>
            <a:pPr>
              <a:lnSpc>
                <a:spcPct val="80000"/>
              </a:lnSpc>
              <a:buFontTx/>
              <a:buNone/>
            </a:pPr>
            <a:r>
              <a:rPr lang="hu-HU" altLang="hu-HU" sz="2400" b="1">
                <a:solidFill>
                  <a:schemeClr val="accent2"/>
                </a:solidFill>
              </a:rPr>
              <a:t>	gráf</a:t>
            </a:r>
            <a:r>
              <a:rPr lang="en-US" altLang="hu-HU" sz="2400" b="1">
                <a:solidFill>
                  <a:schemeClr val="accent2"/>
                </a:solidFill>
              </a:rPr>
              <a:t>(S</a:t>
            </a:r>
            <a:r>
              <a:rPr lang="en-US" altLang="hu-HU" sz="1600" b="1">
                <a:solidFill>
                  <a:schemeClr val="accent2"/>
                </a:solidFill>
              </a:rPr>
              <a:t>1</a:t>
            </a:r>
            <a:r>
              <a:rPr lang="en-US" altLang="hu-HU" sz="2400" b="1">
                <a:solidFill>
                  <a:schemeClr val="accent2"/>
                </a:solidFill>
              </a:rPr>
              <a:t>)=</a:t>
            </a:r>
            <a:r>
              <a:rPr lang="hu-HU" altLang="hu-HU" sz="2400" b="1">
                <a:solidFill>
                  <a:schemeClr val="accent2"/>
                </a:solidFill>
              </a:rPr>
              <a:t>gráf</a:t>
            </a:r>
            <a:r>
              <a:rPr lang="en-US" altLang="hu-HU" sz="2400" b="1">
                <a:solidFill>
                  <a:schemeClr val="accent2"/>
                </a:solidFill>
              </a:rPr>
              <a:t>(S</a:t>
            </a:r>
            <a:r>
              <a:rPr lang="en-US" altLang="hu-HU" sz="1600" b="1">
                <a:solidFill>
                  <a:schemeClr val="accent2"/>
                </a:solidFill>
              </a:rPr>
              <a:t>2</a:t>
            </a:r>
            <a:r>
              <a:rPr lang="en-US" altLang="hu-HU" sz="2400" b="1">
                <a:solidFill>
                  <a:schemeClr val="accent2"/>
                </a:solidFill>
              </a:rPr>
              <a:t>) </a:t>
            </a:r>
            <a:r>
              <a:rPr lang="en-US" altLang="hu-HU" sz="2400" b="1">
                <a:solidFill>
                  <a:schemeClr val="accent2"/>
                </a:solidFill>
                <a:sym typeface="Symbol" panose="05050102010706020507" pitchFamily="18" charset="2"/>
              </a:rPr>
              <a:t></a:t>
            </a:r>
            <a:r>
              <a:rPr lang="en-US" altLang="hu-HU" sz="2400" b="1">
                <a:solidFill>
                  <a:schemeClr val="accent2"/>
                </a:solidFill>
              </a:rPr>
              <a:t> S</a:t>
            </a:r>
            <a:r>
              <a:rPr lang="en-US" altLang="hu-HU" sz="1600" b="1">
                <a:solidFill>
                  <a:schemeClr val="accent2"/>
                </a:solidFill>
              </a:rPr>
              <a:t>1, </a:t>
            </a:r>
            <a:r>
              <a:rPr lang="en-US" altLang="hu-HU" sz="2400" b="1">
                <a:solidFill>
                  <a:schemeClr val="accent2"/>
                </a:solidFill>
              </a:rPr>
              <a:t>S</a:t>
            </a:r>
            <a:r>
              <a:rPr lang="en-US" altLang="hu-HU" sz="1600" b="1">
                <a:solidFill>
                  <a:schemeClr val="accent2"/>
                </a:solidFill>
              </a:rPr>
              <a:t>2 </a:t>
            </a:r>
            <a:r>
              <a:rPr lang="hu-HU" altLang="hu-HU" sz="2400" b="1">
                <a:solidFill>
                  <a:schemeClr val="accent2"/>
                </a:solidFill>
              </a:rPr>
              <a:t>konfliktusekvivalens</a:t>
            </a:r>
            <a:endParaRPr lang="en-US" altLang="hu-HU" sz="2000" b="1">
              <a:solidFill>
                <a:schemeClr val="accent2"/>
              </a:solidFill>
            </a:endParaRPr>
          </a:p>
        </p:txBody>
      </p:sp>
      <p:sp>
        <p:nvSpPr>
          <p:cNvPr id="495619" name="Line 3">
            <a:extLst>
              <a:ext uri="{FF2B5EF4-FFF2-40B4-BE49-F238E27FC236}">
                <a16:creationId xmlns:a16="http://schemas.microsoft.com/office/drawing/2014/main" id="{49568389-7EF0-1078-2B65-4E6907BD9CCE}"/>
              </a:ext>
            </a:extLst>
          </p:cNvPr>
          <p:cNvSpPr>
            <a:spLocks noChangeShapeType="1"/>
          </p:cNvSpPr>
          <p:nvPr/>
        </p:nvSpPr>
        <p:spPr bwMode="auto">
          <a:xfrm flipH="1">
            <a:off x="3389313" y="1150938"/>
            <a:ext cx="327025" cy="4365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95620" name="Rectangle 4">
            <a:extLst>
              <a:ext uri="{FF2B5EF4-FFF2-40B4-BE49-F238E27FC236}">
                <a16:creationId xmlns:a16="http://schemas.microsoft.com/office/drawing/2014/main" id="{EB8C5D06-2208-B5E4-D09A-C1D7D57DC810}"/>
              </a:ext>
            </a:extLst>
          </p:cNvPr>
          <p:cNvSpPr>
            <a:spLocks noChangeArrowheads="1"/>
          </p:cNvSpPr>
          <p:nvPr/>
        </p:nvSpPr>
        <p:spPr bwMode="auto">
          <a:xfrm>
            <a:off x="585788" y="1966913"/>
            <a:ext cx="7772400"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Tahoma" panose="020B0604030504040204" pitchFamily="34" charset="0"/>
              </a:defRPr>
            </a:lvl1pPr>
            <a:lvl2pPr marL="742950" indent="-285750" algn="l">
              <a:spcBef>
                <a:spcPct val="20000"/>
              </a:spcBef>
              <a:buChar char="–"/>
              <a:defRPr sz="2800">
                <a:solidFill>
                  <a:schemeClr val="tx1"/>
                </a:solidFill>
                <a:latin typeface="Tahoma" panose="020B0604030504040204" pitchFamily="34" charset="0"/>
              </a:defRPr>
            </a:lvl2pPr>
            <a:lvl3pPr marL="1143000" indent="-228600" algn="l">
              <a:spcBef>
                <a:spcPct val="20000"/>
              </a:spcBef>
              <a:buChar char="•"/>
              <a:defRPr sz="2400">
                <a:solidFill>
                  <a:schemeClr val="tx1"/>
                </a:solidFill>
                <a:latin typeface="Tahoma" panose="020B0604030504040204" pitchFamily="34" charset="0"/>
              </a:defRPr>
            </a:lvl3pPr>
            <a:lvl4pPr marL="1600200" indent="-228600" algn="l">
              <a:spcBef>
                <a:spcPct val="20000"/>
              </a:spcBef>
              <a:buChar char="–"/>
              <a:defRPr sz="2000">
                <a:solidFill>
                  <a:schemeClr val="tx1"/>
                </a:solidFill>
                <a:latin typeface="Tahoma" panose="020B0604030504040204" pitchFamily="34" charset="0"/>
              </a:defRPr>
            </a:lvl4pPr>
            <a:lvl5pPr marL="2057400" indent="-228600" algn="l">
              <a:spcBef>
                <a:spcPct val="20000"/>
              </a:spcBef>
              <a:buChar char="»"/>
              <a:defRPr sz="2000">
                <a:solidFill>
                  <a:schemeClr val="tx1"/>
                </a:solidFill>
                <a:latin typeface="Tahoma" panose="020B0604030504040204" pitchFamily="34" charset="0"/>
              </a:defRPr>
            </a:lvl5pPr>
            <a:lvl6pPr marL="2514600" indent="-228600" fontAlgn="base">
              <a:spcBef>
                <a:spcPct val="20000"/>
              </a:spcBef>
              <a:spcAft>
                <a:spcPct val="0"/>
              </a:spcAft>
              <a:buChar char="»"/>
              <a:defRPr sz="2000">
                <a:solidFill>
                  <a:schemeClr val="tx1"/>
                </a:solidFill>
                <a:latin typeface="Tahoma" panose="020B0604030504040204" pitchFamily="34" charset="0"/>
              </a:defRPr>
            </a:lvl6pPr>
            <a:lvl7pPr marL="2971800" indent="-228600" fontAlgn="base">
              <a:spcBef>
                <a:spcPct val="20000"/>
              </a:spcBef>
              <a:spcAft>
                <a:spcPct val="0"/>
              </a:spcAft>
              <a:buChar char="»"/>
              <a:defRPr sz="2000">
                <a:solidFill>
                  <a:schemeClr val="tx1"/>
                </a:solidFill>
                <a:latin typeface="Tahoma" panose="020B0604030504040204" pitchFamily="34" charset="0"/>
              </a:defRPr>
            </a:lvl7pPr>
            <a:lvl8pPr marL="3429000" indent="-228600" fontAlgn="base">
              <a:spcBef>
                <a:spcPct val="20000"/>
              </a:spcBef>
              <a:spcAft>
                <a:spcPct val="0"/>
              </a:spcAft>
              <a:buChar char="»"/>
              <a:defRPr sz="2000">
                <a:solidFill>
                  <a:schemeClr val="tx1"/>
                </a:solidFill>
                <a:latin typeface="Tahoma" panose="020B0604030504040204" pitchFamily="34" charset="0"/>
              </a:defRPr>
            </a:lvl8pPr>
            <a:lvl9pPr marL="3886200" indent="-228600" fontAlgn="base">
              <a:spcBef>
                <a:spcPct val="20000"/>
              </a:spcBef>
              <a:spcAft>
                <a:spcPct val="0"/>
              </a:spcAft>
              <a:buChar char="»"/>
              <a:defRPr sz="2000">
                <a:solidFill>
                  <a:schemeClr val="tx1"/>
                </a:solidFill>
                <a:latin typeface="Tahoma" panose="020B0604030504040204" pitchFamily="34" charset="0"/>
              </a:defRPr>
            </a:lvl9pPr>
          </a:lstStyle>
          <a:p>
            <a:pPr>
              <a:buFontTx/>
              <a:buNone/>
            </a:pPr>
            <a:r>
              <a:rPr lang="hu-HU" altLang="hu-HU" u="sng">
                <a:solidFill>
                  <a:srgbClr val="009900"/>
                </a:solidFill>
              </a:rPr>
              <a:t>Ellenpélda</a:t>
            </a:r>
            <a:r>
              <a:rPr lang="en-US" altLang="hu-HU" u="sng">
                <a:solidFill>
                  <a:srgbClr val="009900"/>
                </a:solidFill>
              </a:rPr>
              <a:t>:</a:t>
            </a:r>
            <a:r>
              <a:rPr lang="hu-HU" altLang="hu-HU" u="sng">
                <a:solidFill>
                  <a:srgbClr val="009900"/>
                </a:solidFill>
              </a:rPr>
              <a:t> </a:t>
            </a:r>
            <a:endParaRPr lang="en-US" altLang="hu-HU" sz="2000"/>
          </a:p>
          <a:p>
            <a:pPr>
              <a:buFontTx/>
              <a:buNone/>
            </a:pPr>
            <a:endParaRPr lang="en-US" altLang="hu-HU" sz="2000"/>
          </a:p>
          <a:p>
            <a:pPr>
              <a:buFontTx/>
              <a:buNone/>
            </a:pPr>
            <a:r>
              <a:rPr lang="en-US" altLang="hu-HU">
                <a:solidFill>
                  <a:srgbClr val="FF0000"/>
                </a:solidFill>
              </a:rPr>
              <a:t>S</a:t>
            </a:r>
            <a:r>
              <a:rPr lang="en-US" altLang="hu-HU" sz="2000">
                <a:solidFill>
                  <a:srgbClr val="FF0000"/>
                </a:solidFill>
              </a:rPr>
              <a:t>1</a:t>
            </a:r>
            <a:r>
              <a:rPr lang="en-US" altLang="hu-HU" b="0"/>
              <a:t>=</a:t>
            </a:r>
            <a:r>
              <a:rPr lang="en-US" altLang="hu-HU">
                <a:solidFill>
                  <a:schemeClr val="accent2"/>
                </a:solidFill>
              </a:rPr>
              <a:t>w</a:t>
            </a:r>
            <a:r>
              <a:rPr lang="en-US" altLang="hu-HU" sz="2000">
                <a:solidFill>
                  <a:schemeClr val="accent2"/>
                </a:solidFill>
              </a:rPr>
              <a:t>1</a:t>
            </a:r>
            <a:r>
              <a:rPr lang="en-US" altLang="hu-HU">
                <a:solidFill>
                  <a:schemeClr val="accent2"/>
                </a:solidFill>
              </a:rPr>
              <a:t>(A) </a:t>
            </a:r>
            <a:r>
              <a:rPr lang="en-US" altLang="hu-HU">
                <a:solidFill>
                  <a:srgbClr val="CC00CC"/>
                </a:solidFill>
              </a:rPr>
              <a:t>r</a:t>
            </a:r>
            <a:r>
              <a:rPr lang="en-US" altLang="hu-HU" sz="2000">
                <a:solidFill>
                  <a:srgbClr val="CC00CC"/>
                </a:solidFill>
              </a:rPr>
              <a:t>2</a:t>
            </a:r>
            <a:r>
              <a:rPr lang="en-US" altLang="hu-HU">
                <a:solidFill>
                  <a:srgbClr val="CC00CC"/>
                </a:solidFill>
              </a:rPr>
              <a:t>(A) w</a:t>
            </a:r>
            <a:r>
              <a:rPr lang="en-US" altLang="hu-HU" sz="2000">
                <a:solidFill>
                  <a:srgbClr val="CC00CC"/>
                </a:solidFill>
              </a:rPr>
              <a:t>2</a:t>
            </a:r>
            <a:r>
              <a:rPr lang="en-US" altLang="hu-HU">
                <a:solidFill>
                  <a:srgbClr val="CC00CC"/>
                </a:solidFill>
              </a:rPr>
              <a:t>(B)</a:t>
            </a:r>
            <a:r>
              <a:rPr lang="en-US" altLang="hu-HU">
                <a:solidFill>
                  <a:schemeClr val="accent2"/>
                </a:solidFill>
              </a:rPr>
              <a:t> r</a:t>
            </a:r>
            <a:r>
              <a:rPr lang="en-US" altLang="hu-HU" sz="2000">
                <a:solidFill>
                  <a:schemeClr val="accent2"/>
                </a:solidFill>
              </a:rPr>
              <a:t>1</a:t>
            </a:r>
            <a:r>
              <a:rPr lang="en-US" altLang="hu-HU">
                <a:solidFill>
                  <a:schemeClr val="accent2"/>
                </a:solidFill>
              </a:rPr>
              <a:t>(B)</a:t>
            </a:r>
          </a:p>
          <a:p>
            <a:pPr>
              <a:buFontTx/>
              <a:buNone/>
            </a:pPr>
            <a:r>
              <a:rPr lang="en-US" altLang="hu-HU" b="0">
                <a:solidFill>
                  <a:schemeClr val="accent2"/>
                </a:solidFill>
              </a:rPr>
              <a:t> </a:t>
            </a:r>
          </a:p>
          <a:p>
            <a:pPr>
              <a:buFontTx/>
              <a:buNone/>
            </a:pPr>
            <a:r>
              <a:rPr lang="en-US" altLang="hu-HU">
                <a:solidFill>
                  <a:srgbClr val="FF0000"/>
                </a:solidFill>
              </a:rPr>
              <a:t>S</a:t>
            </a:r>
            <a:r>
              <a:rPr lang="en-US" altLang="hu-HU" sz="2000">
                <a:solidFill>
                  <a:srgbClr val="FF0000"/>
                </a:solidFill>
              </a:rPr>
              <a:t>2</a:t>
            </a:r>
            <a:r>
              <a:rPr lang="en-US" altLang="hu-HU" b="0"/>
              <a:t>=</a:t>
            </a:r>
            <a:r>
              <a:rPr lang="en-US" altLang="hu-HU">
                <a:solidFill>
                  <a:schemeClr val="accent2"/>
                </a:solidFill>
              </a:rPr>
              <a:t>r</a:t>
            </a:r>
            <a:r>
              <a:rPr lang="en-US" altLang="hu-HU" sz="2000">
                <a:solidFill>
                  <a:schemeClr val="accent2"/>
                </a:solidFill>
              </a:rPr>
              <a:t>2</a:t>
            </a:r>
            <a:r>
              <a:rPr lang="en-US" altLang="hu-HU">
                <a:solidFill>
                  <a:schemeClr val="accent2"/>
                </a:solidFill>
              </a:rPr>
              <a:t>(A) </a:t>
            </a:r>
            <a:r>
              <a:rPr lang="en-US" altLang="hu-HU">
                <a:solidFill>
                  <a:srgbClr val="009900"/>
                </a:solidFill>
              </a:rPr>
              <a:t>w</a:t>
            </a:r>
            <a:r>
              <a:rPr lang="en-US" altLang="hu-HU" sz="2000">
                <a:solidFill>
                  <a:srgbClr val="009900"/>
                </a:solidFill>
              </a:rPr>
              <a:t>1</a:t>
            </a:r>
            <a:r>
              <a:rPr lang="en-US" altLang="hu-HU">
                <a:solidFill>
                  <a:srgbClr val="009900"/>
                </a:solidFill>
              </a:rPr>
              <a:t>(A)</a:t>
            </a:r>
            <a:r>
              <a:rPr lang="hu-HU" altLang="hu-HU">
                <a:solidFill>
                  <a:srgbClr val="009900"/>
                </a:solidFill>
              </a:rPr>
              <a:t> </a:t>
            </a:r>
            <a:r>
              <a:rPr lang="en-US" altLang="hu-HU">
                <a:solidFill>
                  <a:srgbClr val="009900"/>
                </a:solidFill>
              </a:rPr>
              <a:t>r</a:t>
            </a:r>
            <a:r>
              <a:rPr lang="en-US" altLang="hu-HU" sz="2000">
                <a:solidFill>
                  <a:srgbClr val="009900"/>
                </a:solidFill>
              </a:rPr>
              <a:t>1</a:t>
            </a:r>
            <a:r>
              <a:rPr lang="en-US" altLang="hu-HU">
                <a:solidFill>
                  <a:srgbClr val="009900"/>
                </a:solidFill>
              </a:rPr>
              <a:t>(B)</a:t>
            </a:r>
            <a:r>
              <a:rPr lang="en-US" altLang="hu-HU">
                <a:solidFill>
                  <a:schemeClr val="accent2"/>
                </a:solidFill>
              </a:rPr>
              <a:t> w</a:t>
            </a:r>
            <a:r>
              <a:rPr lang="en-US" altLang="hu-HU" sz="2000">
                <a:solidFill>
                  <a:schemeClr val="accent2"/>
                </a:solidFill>
              </a:rPr>
              <a:t>2</a:t>
            </a:r>
            <a:r>
              <a:rPr lang="en-US" altLang="hu-HU">
                <a:solidFill>
                  <a:schemeClr val="accent2"/>
                </a:solidFill>
              </a:rPr>
              <a:t>(B)</a:t>
            </a:r>
            <a:endParaRPr lang="hu-HU" altLang="hu-HU">
              <a:solidFill>
                <a:schemeClr val="accent2"/>
              </a:solidFill>
            </a:endParaRPr>
          </a:p>
          <a:p>
            <a:pPr>
              <a:buFontTx/>
              <a:buNone/>
            </a:pPr>
            <a:endParaRPr lang="hu-HU" altLang="hu-HU">
              <a:solidFill>
                <a:schemeClr val="accent2"/>
              </a:solidFill>
            </a:endParaRPr>
          </a:p>
          <a:p>
            <a:pPr>
              <a:buFontTx/>
              <a:buNone/>
            </a:pPr>
            <a:r>
              <a:rPr lang="hu-HU" altLang="hu-HU">
                <a:solidFill>
                  <a:schemeClr val="accent2"/>
                </a:solidFill>
              </a:rPr>
              <a:t>Nem lehet semmit sem cserélni!</a:t>
            </a:r>
          </a:p>
          <a:p>
            <a:pPr>
              <a:buFontTx/>
              <a:buNone/>
            </a:pPr>
            <a:r>
              <a:rPr lang="en-US" altLang="hu-HU">
                <a:solidFill>
                  <a:schemeClr val="accent2"/>
                </a:solidFill>
              </a:rPr>
              <a:t> </a:t>
            </a:r>
          </a:p>
        </p:txBody>
      </p:sp>
      <p:sp>
        <p:nvSpPr>
          <p:cNvPr id="495621" name="Oval 5">
            <a:extLst>
              <a:ext uri="{FF2B5EF4-FFF2-40B4-BE49-F238E27FC236}">
                <a16:creationId xmlns:a16="http://schemas.microsoft.com/office/drawing/2014/main" id="{7FDFC1F8-C4BF-4370-C046-B8F6EA7AA8DF}"/>
              </a:ext>
            </a:extLst>
          </p:cNvPr>
          <p:cNvSpPr>
            <a:spLocks noChangeArrowheads="1"/>
          </p:cNvSpPr>
          <p:nvPr/>
        </p:nvSpPr>
        <p:spPr bwMode="auto">
          <a:xfrm>
            <a:off x="6086475" y="3505200"/>
            <a:ext cx="663575" cy="706438"/>
          </a:xfrm>
          <a:prstGeom prst="ellipse">
            <a:avLst/>
          </a:prstGeom>
          <a:solidFill>
            <a:schemeClr val="accent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u-HU" altLang="hu-HU" b="0"/>
              <a:t>1</a:t>
            </a:r>
          </a:p>
        </p:txBody>
      </p:sp>
      <p:sp>
        <p:nvSpPr>
          <p:cNvPr id="495622" name="Oval 6">
            <a:extLst>
              <a:ext uri="{FF2B5EF4-FFF2-40B4-BE49-F238E27FC236}">
                <a16:creationId xmlns:a16="http://schemas.microsoft.com/office/drawing/2014/main" id="{76221393-464C-2186-6C8E-07870CF8DCD3}"/>
              </a:ext>
            </a:extLst>
          </p:cNvPr>
          <p:cNvSpPr>
            <a:spLocks noChangeArrowheads="1"/>
          </p:cNvSpPr>
          <p:nvPr/>
        </p:nvSpPr>
        <p:spPr bwMode="auto">
          <a:xfrm>
            <a:off x="7642225" y="3544888"/>
            <a:ext cx="688975" cy="706437"/>
          </a:xfrm>
          <a:prstGeom prst="ellipse">
            <a:avLst/>
          </a:prstGeom>
          <a:solidFill>
            <a:schemeClr val="accent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u-HU" altLang="hu-HU" b="0"/>
              <a:t>2</a:t>
            </a:r>
          </a:p>
        </p:txBody>
      </p:sp>
      <p:sp>
        <p:nvSpPr>
          <p:cNvPr id="495623" name="Freeform 7">
            <a:extLst>
              <a:ext uri="{FF2B5EF4-FFF2-40B4-BE49-F238E27FC236}">
                <a16:creationId xmlns:a16="http://schemas.microsoft.com/office/drawing/2014/main" id="{D7138C58-8447-E898-2815-D3093E62C872}"/>
              </a:ext>
            </a:extLst>
          </p:cNvPr>
          <p:cNvSpPr>
            <a:spLocks/>
          </p:cNvSpPr>
          <p:nvPr/>
        </p:nvSpPr>
        <p:spPr bwMode="auto">
          <a:xfrm>
            <a:off x="6413500" y="2898775"/>
            <a:ext cx="1560513" cy="600075"/>
          </a:xfrm>
          <a:custGeom>
            <a:avLst/>
            <a:gdLst>
              <a:gd name="T0" fmla="*/ 0 w 983"/>
              <a:gd name="T1" fmla="*/ 363 h 378"/>
              <a:gd name="T2" fmla="*/ 576 w 983"/>
              <a:gd name="T3" fmla="*/ 2 h 378"/>
              <a:gd name="T4" fmla="*/ 983 w 983"/>
              <a:gd name="T5" fmla="*/ 378 h 378"/>
            </a:gdLst>
            <a:ahLst/>
            <a:cxnLst>
              <a:cxn ang="0">
                <a:pos x="T0" y="T1"/>
              </a:cxn>
              <a:cxn ang="0">
                <a:pos x="T2" y="T3"/>
              </a:cxn>
              <a:cxn ang="0">
                <a:pos x="T4" y="T5"/>
              </a:cxn>
            </a:cxnLst>
            <a:rect l="0" t="0" r="r" b="b"/>
            <a:pathLst>
              <a:path w="983" h="378">
                <a:moveTo>
                  <a:pt x="0" y="363"/>
                </a:moveTo>
                <a:cubicBezTo>
                  <a:pt x="206" y="181"/>
                  <a:pt x="412" y="0"/>
                  <a:pt x="576" y="2"/>
                </a:cubicBezTo>
                <a:cubicBezTo>
                  <a:pt x="740" y="4"/>
                  <a:pt x="915" y="315"/>
                  <a:pt x="983" y="378"/>
                </a:cubicBezTo>
              </a:path>
            </a:pathLst>
          </a:custGeom>
          <a:noFill/>
          <a:ln w="34925" cap="flat" cmpd="sng">
            <a:solidFill>
              <a:srgbClr val="FF0000"/>
            </a:solidFill>
            <a:prstDash val="solid"/>
            <a:round/>
            <a:headEnd type="stealth" w="lg"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495624" name="Freeform 8">
            <a:extLst>
              <a:ext uri="{FF2B5EF4-FFF2-40B4-BE49-F238E27FC236}">
                <a16:creationId xmlns:a16="http://schemas.microsoft.com/office/drawing/2014/main" id="{70648209-F700-7C77-9A59-75C5A10EEF23}"/>
              </a:ext>
            </a:extLst>
          </p:cNvPr>
          <p:cNvSpPr>
            <a:spLocks/>
          </p:cNvSpPr>
          <p:nvPr/>
        </p:nvSpPr>
        <p:spPr bwMode="auto">
          <a:xfrm>
            <a:off x="6388100" y="4206875"/>
            <a:ext cx="1524000" cy="692150"/>
          </a:xfrm>
          <a:custGeom>
            <a:avLst/>
            <a:gdLst>
              <a:gd name="T0" fmla="*/ 0 w 960"/>
              <a:gd name="T1" fmla="*/ 0 h 436"/>
              <a:gd name="T2" fmla="*/ 430 w 960"/>
              <a:gd name="T3" fmla="*/ 430 h 436"/>
              <a:gd name="T4" fmla="*/ 960 w 960"/>
              <a:gd name="T5" fmla="*/ 38 h 436"/>
            </a:gdLst>
            <a:ahLst/>
            <a:cxnLst>
              <a:cxn ang="0">
                <a:pos x="T0" y="T1"/>
              </a:cxn>
              <a:cxn ang="0">
                <a:pos x="T2" y="T3"/>
              </a:cxn>
              <a:cxn ang="0">
                <a:pos x="T4" y="T5"/>
              </a:cxn>
            </a:cxnLst>
            <a:rect l="0" t="0" r="r" b="b"/>
            <a:pathLst>
              <a:path w="960" h="436">
                <a:moveTo>
                  <a:pt x="0" y="0"/>
                </a:moveTo>
                <a:cubicBezTo>
                  <a:pt x="135" y="212"/>
                  <a:pt x="270" y="424"/>
                  <a:pt x="430" y="430"/>
                </a:cubicBezTo>
                <a:cubicBezTo>
                  <a:pt x="590" y="436"/>
                  <a:pt x="775" y="237"/>
                  <a:pt x="960" y="38"/>
                </a:cubicBezTo>
              </a:path>
            </a:pathLst>
          </a:custGeom>
          <a:noFill/>
          <a:ln w="31750" cap="flat" cmpd="sng">
            <a:solidFill>
              <a:srgbClr val="FF00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95620"/>
                                        </p:tgtEl>
                                        <p:attrNameLst>
                                          <p:attrName>style.visibility</p:attrName>
                                        </p:attrNameLst>
                                      </p:cBhvr>
                                      <p:to>
                                        <p:strVal val="visible"/>
                                      </p:to>
                                    </p:set>
                                    <p:anim calcmode="lin" valueType="num">
                                      <p:cBhvr additive="base">
                                        <p:cTn id="7" dur="500" fill="hold"/>
                                        <p:tgtEl>
                                          <p:spTgt spid="495620"/>
                                        </p:tgtEl>
                                        <p:attrNameLst>
                                          <p:attrName>ppt_x</p:attrName>
                                        </p:attrNameLst>
                                      </p:cBhvr>
                                      <p:tavLst>
                                        <p:tav tm="0">
                                          <p:val>
                                            <p:strVal val="0-#ppt_w/2"/>
                                          </p:val>
                                        </p:tav>
                                        <p:tav tm="100000">
                                          <p:val>
                                            <p:strVal val="#ppt_x"/>
                                          </p:val>
                                        </p:tav>
                                      </p:tavLst>
                                    </p:anim>
                                    <p:anim calcmode="lin" valueType="num">
                                      <p:cBhvr additive="base">
                                        <p:cTn id="8" dur="500" fill="hold"/>
                                        <p:tgtEl>
                                          <p:spTgt spid="4956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20" grpId="0" autoUpdateAnimBg="0"/>
    </p:bld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8258" name="Rectangle 2">
            <a:extLst>
              <a:ext uri="{FF2B5EF4-FFF2-40B4-BE49-F238E27FC236}">
                <a16:creationId xmlns:a16="http://schemas.microsoft.com/office/drawing/2014/main" id="{03955522-CC58-CDDC-A315-00B7CB5DC121}"/>
              </a:ext>
            </a:extLst>
          </p:cNvPr>
          <p:cNvSpPr>
            <a:spLocks noGrp="1" noChangeArrowheads="1"/>
          </p:cNvSpPr>
          <p:nvPr>
            <p:ph type="title"/>
          </p:nvPr>
        </p:nvSpPr>
        <p:spPr>
          <a:xfrm>
            <a:off x="661988" y="147638"/>
            <a:ext cx="7772400" cy="349250"/>
          </a:xfrm>
        </p:spPr>
        <p:txBody>
          <a:bodyPr/>
          <a:lstStyle/>
          <a:p>
            <a:r>
              <a:rPr lang="hu-HU" altLang="hu-HU" sz="2800" b="1"/>
              <a:t>Feladatok</a:t>
            </a:r>
          </a:p>
        </p:txBody>
      </p:sp>
      <p:pic>
        <p:nvPicPr>
          <p:cNvPr id="608259" name="Picture 3">
            <a:extLst>
              <a:ext uri="{FF2B5EF4-FFF2-40B4-BE49-F238E27FC236}">
                <a16:creationId xmlns:a16="http://schemas.microsoft.com/office/drawing/2014/main" id="{78A594AF-BFE5-113A-C410-D7056CEA8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538163"/>
            <a:ext cx="8824912"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8260" name="Picture 4">
            <a:extLst>
              <a:ext uri="{FF2B5EF4-FFF2-40B4-BE49-F238E27FC236}">
                <a16:creationId xmlns:a16="http://schemas.microsoft.com/office/drawing/2014/main" id="{5ACBD8A5-2EA9-8E32-1C98-72F334275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3162300"/>
            <a:ext cx="88265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8261" name="Picture 5">
            <a:extLst>
              <a:ext uri="{FF2B5EF4-FFF2-40B4-BE49-F238E27FC236}">
                <a16:creationId xmlns:a16="http://schemas.microsoft.com/office/drawing/2014/main" id="{AA3B88D3-9D40-D0A3-97AC-3B2180035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 y="2506663"/>
            <a:ext cx="8634413"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8262" name="Picture 6">
            <a:extLst>
              <a:ext uri="{FF2B5EF4-FFF2-40B4-BE49-F238E27FC236}">
                <a16:creationId xmlns:a16="http://schemas.microsoft.com/office/drawing/2014/main" id="{49690295-7E9E-0C78-7B4E-A0BA553B64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300" y="3176588"/>
            <a:ext cx="8902700" cy="36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9474" name="Rectangle 2">
            <a:extLst>
              <a:ext uri="{FF2B5EF4-FFF2-40B4-BE49-F238E27FC236}">
                <a16:creationId xmlns:a16="http://schemas.microsoft.com/office/drawing/2014/main" id="{96AE513B-E5E9-C66A-1595-85C480853FE8}"/>
              </a:ext>
            </a:extLst>
          </p:cNvPr>
          <p:cNvSpPr>
            <a:spLocks noGrp="1" noChangeArrowheads="1"/>
          </p:cNvSpPr>
          <p:nvPr>
            <p:ph type="title"/>
          </p:nvPr>
        </p:nvSpPr>
        <p:spPr>
          <a:xfrm>
            <a:off x="355600" y="169863"/>
            <a:ext cx="8407400" cy="569912"/>
          </a:xfrm>
        </p:spPr>
        <p:txBody>
          <a:bodyPr/>
          <a:lstStyle/>
          <a:p>
            <a:r>
              <a:rPr lang="hu-HU" altLang="hu-HU" sz="2000" b="1" i="1">
                <a:solidFill>
                  <a:schemeClr val="accent2"/>
                </a:solidFill>
              </a:rPr>
              <a:t>Megelőzési gráfok és teszt a konfliktus-sorbarendezhetőségre</a:t>
            </a:r>
          </a:p>
        </p:txBody>
      </p:sp>
      <p:sp>
        <p:nvSpPr>
          <p:cNvPr id="489475" name="Rectangle 3">
            <a:extLst>
              <a:ext uri="{FF2B5EF4-FFF2-40B4-BE49-F238E27FC236}">
                <a16:creationId xmlns:a16="http://schemas.microsoft.com/office/drawing/2014/main" id="{FFD26C6E-6B30-9E19-CB26-3A97119353AD}"/>
              </a:ext>
            </a:extLst>
          </p:cNvPr>
          <p:cNvSpPr>
            <a:spLocks noGrp="1" noChangeArrowheads="1"/>
          </p:cNvSpPr>
          <p:nvPr>
            <p:ph type="body" idx="1"/>
          </p:nvPr>
        </p:nvSpPr>
        <p:spPr>
          <a:xfrm>
            <a:off x="0" y="896938"/>
            <a:ext cx="8934450" cy="5699125"/>
          </a:xfrm>
        </p:spPr>
        <p:txBody>
          <a:bodyPr/>
          <a:lstStyle/>
          <a:p>
            <a:pPr algn="just"/>
            <a:r>
              <a:rPr lang="hu-HU" altLang="hu-HU" b="1" i="1">
                <a:solidFill>
                  <a:srgbClr val="000000"/>
                </a:solidFill>
                <a:cs typeface="Times New Roman" panose="02020603050405020304" pitchFamily="18" charset="0"/>
              </a:rPr>
              <a:t>Példa.</a:t>
            </a:r>
            <a:r>
              <a:rPr lang="hu-HU" altLang="hu-HU" b="1">
                <a:solidFill>
                  <a:srgbClr val="000000"/>
                </a:solidFill>
                <a:cs typeface="Times New Roman" panose="02020603050405020304" pitchFamily="18" charset="0"/>
              </a:rPr>
              <a:t> A következ</a:t>
            </a:r>
            <a:r>
              <a:rPr lang="hu-HU" altLang="hu-HU" b="1">
                <a:solidFill>
                  <a:srgbClr val="000000"/>
                </a:solidFill>
              </a:rPr>
              <a:t>ő</a:t>
            </a:r>
            <a:r>
              <a:rPr lang="hu-HU" altLang="hu-HU" b="1">
                <a:solidFill>
                  <a:srgbClr val="000000"/>
                </a:solidFill>
                <a:cs typeface="Times New Roman" panose="02020603050405020304" pitchFamily="18" charset="0"/>
              </a:rPr>
              <a:t> </a:t>
            </a:r>
            <a:r>
              <a:rPr lang="hu-HU" altLang="hu-HU"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a:t>
            </a:r>
            <a:r>
              <a:rPr lang="hu-HU" altLang="hu-HU" b="1">
                <a:solidFill>
                  <a:srgbClr val="000000"/>
                </a:solidFill>
                <a:cs typeface="Times New Roman" panose="02020603050405020304" pitchFamily="18" charset="0"/>
              </a:rPr>
              <a:t> ütemezés a </a:t>
            </a:r>
            <a:r>
              <a:rPr lang="hu-HU" altLang="hu-HU" b="1">
                <a:solidFill>
                  <a:srgbClr val="000000"/>
                </a:solidFill>
                <a:latin typeface="Courier New" panose="02070309020205020404" pitchFamily="49" charset="0"/>
                <a:cs typeface="Times New Roman" panose="02020603050405020304" pitchFamily="18" charset="0"/>
              </a:rPr>
              <a:t>T</a:t>
            </a:r>
            <a:r>
              <a:rPr lang="hu-HU" altLang="hu-HU" b="1" baseline="-30000">
                <a:solidFill>
                  <a:srgbClr val="000000"/>
                </a:solidFill>
                <a:latin typeface="Courier New" panose="02070309020205020404" pitchFamily="49" charset="0"/>
                <a:cs typeface="Times New Roman" panose="02020603050405020304" pitchFamily="18" charset="0"/>
              </a:rPr>
              <a:t>1</a:t>
            </a:r>
            <a:r>
              <a:rPr lang="hu-HU" altLang="hu-HU" b="1">
                <a:solidFill>
                  <a:srgbClr val="000000"/>
                </a:solidFill>
                <a:cs typeface="Times New Roman" panose="02020603050405020304" pitchFamily="18" charset="0"/>
              </a:rPr>
              <a:t>, </a:t>
            </a:r>
            <a:r>
              <a:rPr lang="hu-HU" altLang="hu-HU" b="1">
                <a:solidFill>
                  <a:srgbClr val="000000"/>
                </a:solidFill>
                <a:latin typeface="Courier New" panose="02070309020205020404" pitchFamily="49" charset="0"/>
                <a:cs typeface="Times New Roman" panose="02020603050405020304" pitchFamily="18" charset="0"/>
              </a:rPr>
              <a:t>T</a:t>
            </a:r>
            <a:r>
              <a:rPr lang="hu-HU" altLang="hu-HU" b="1" baseline="-30000">
                <a:solidFill>
                  <a:srgbClr val="000000"/>
                </a:solidFill>
                <a:latin typeface="Courier New" panose="02070309020205020404" pitchFamily="49" charset="0"/>
                <a:cs typeface="Times New Roman" panose="02020603050405020304" pitchFamily="18" charset="0"/>
              </a:rPr>
              <a:t>2</a:t>
            </a:r>
            <a:r>
              <a:rPr lang="hu-HU" altLang="hu-HU" b="1">
                <a:solidFill>
                  <a:srgbClr val="000000"/>
                </a:solidFill>
                <a:cs typeface="Times New Roman" panose="02020603050405020304" pitchFamily="18" charset="0"/>
              </a:rPr>
              <a:t> és </a:t>
            </a:r>
            <a:r>
              <a:rPr lang="hu-HU" altLang="hu-HU" b="1">
                <a:solidFill>
                  <a:srgbClr val="000000"/>
                </a:solidFill>
                <a:latin typeface="Courier New" panose="02070309020205020404" pitchFamily="49" charset="0"/>
                <a:cs typeface="Times New Roman" panose="02020603050405020304" pitchFamily="18" charset="0"/>
              </a:rPr>
              <a:t>T</a:t>
            </a:r>
            <a:r>
              <a:rPr lang="hu-HU" altLang="hu-HU" b="1" baseline="-30000">
                <a:solidFill>
                  <a:srgbClr val="000000"/>
                </a:solidFill>
                <a:latin typeface="Courier New" panose="02070309020205020404" pitchFamily="49" charset="0"/>
                <a:cs typeface="Times New Roman" panose="02020603050405020304" pitchFamily="18" charset="0"/>
              </a:rPr>
              <a:t>3</a:t>
            </a:r>
            <a:r>
              <a:rPr lang="hu-HU" altLang="hu-HU" b="1">
                <a:solidFill>
                  <a:srgbClr val="000000"/>
                </a:solidFill>
                <a:cs typeface="Times New Roman" panose="02020603050405020304" pitchFamily="18" charset="0"/>
              </a:rPr>
              <a:t> tranzakciókat tartalmazza:</a:t>
            </a:r>
            <a:endParaRPr lang="hu-HU" altLang="hu-HU" b="1">
              <a:solidFill>
                <a:srgbClr val="000000"/>
              </a:solidFill>
              <a:latin typeface="Courier New" panose="02070309020205020404" pitchFamily="49" charset="0"/>
              <a:cs typeface="Times New Roman" panose="02020603050405020304" pitchFamily="18" charset="0"/>
            </a:endParaRPr>
          </a:p>
          <a:p>
            <a:pPr algn="just">
              <a:buFontTx/>
              <a:buNone/>
            </a:pPr>
            <a:r>
              <a:rPr lang="hu-HU" altLang="hu-HU" sz="2400" b="1">
                <a:solidFill>
                  <a:srgbClr val="FF0000"/>
                </a:solidFill>
                <a:latin typeface="Courier New" panose="02070309020205020404" pitchFamily="49" charset="0"/>
                <a:cs typeface="Times New Roman" panose="02020603050405020304" pitchFamily="18" charset="0"/>
              </a:rPr>
              <a:t>S</a:t>
            </a:r>
            <a:r>
              <a:rPr lang="hu-HU" altLang="hu-HU" sz="2400" b="1">
                <a:solidFill>
                  <a:srgbClr val="FF0000"/>
                </a:solidFill>
                <a:cs typeface="Times New Roman" panose="02020603050405020304" pitchFamily="18" charset="0"/>
              </a:rPr>
              <a:t>:</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r</a:t>
            </a:r>
            <a:r>
              <a:rPr lang="hu-HU" altLang="hu-HU" sz="2400" b="1" baseline="-30000">
                <a:solidFill>
                  <a:schemeClr val="accent2"/>
                </a:solidFill>
                <a:latin typeface="Courier New" panose="02070309020205020404" pitchFamily="49" charset="0"/>
                <a:cs typeface="Times New Roman" panose="02020603050405020304" pitchFamily="18" charset="0"/>
              </a:rPr>
              <a:t>1</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 </a:t>
            </a:r>
            <a:r>
              <a:rPr lang="hu-HU" altLang="hu-HU" sz="2400" b="1">
                <a:solidFill>
                  <a:srgbClr val="99CC00"/>
                </a:solidFill>
                <a:latin typeface="Courier New" panose="02070309020205020404" pitchFamily="49" charset="0"/>
                <a:cs typeface="Times New Roman" panose="02020603050405020304" pitchFamily="18" charset="0"/>
              </a:rPr>
              <a:t>w</a:t>
            </a:r>
            <a:r>
              <a:rPr lang="hu-HU" altLang="hu-HU" sz="2400" b="1" baseline="-30000">
                <a:solidFill>
                  <a:srgbClr val="99CC00"/>
                </a:solidFill>
                <a:latin typeface="Courier New" panose="02070309020205020404" pitchFamily="49" charset="0"/>
                <a:cs typeface="Times New Roman" panose="02020603050405020304" pitchFamily="18" charset="0"/>
              </a:rPr>
              <a:t>2</a:t>
            </a:r>
            <a:r>
              <a:rPr lang="hu-HU" altLang="hu-HU" sz="2400" b="1">
                <a:solidFill>
                  <a:srgbClr val="99CC00"/>
                </a:solidFill>
                <a:latin typeface="Courier New" panose="02070309020205020404" pitchFamily="49" charset="0"/>
                <a:cs typeface="Times New Roman" panose="02020603050405020304" pitchFamily="18" charset="0"/>
              </a:rPr>
              <a:t>(A)</a:t>
            </a:r>
            <a:r>
              <a:rPr lang="hu-HU" altLang="hu-HU" sz="2400" b="1">
                <a:solidFill>
                  <a:srgbClr val="99CC00"/>
                </a:solidFill>
                <a:cs typeface="Times New Roman" panose="02020603050405020304" pitchFamily="18" charset="0"/>
              </a:rPr>
              <a:t>; </a:t>
            </a:r>
            <a:r>
              <a:rPr lang="hu-HU" altLang="hu-HU" sz="2400" b="1">
                <a:solidFill>
                  <a:srgbClr val="99CC00"/>
                </a:solidFill>
                <a:latin typeface="Courier New" panose="02070309020205020404" pitchFamily="49" charset="0"/>
                <a:cs typeface="Times New Roman" panose="02020603050405020304" pitchFamily="18" charset="0"/>
              </a:rPr>
              <a:t>r</a:t>
            </a:r>
            <a:r>
              <a:rPr lang="hu-HU" altLang="hu-HU" sz="2400" b="1" baseline="-30000">
                <a:solidFill>
                  <a:srgbClr val="99CC00"/>
                </a:solidFill>
                <a:latin typeface="Courier New" panose="02070309020205020404" pitchFamily="49" charset="0"/>
                <a:cs typeface="Times New Roman" panose="02020603050405020304" pitchFamily="18" charset="0"/>
              </a:rPr>
              <a:t>3</a:t>
            </a:r>
            <a:r>
              <a:rPr lang="hu-HU" altLang="hu-HU" sz="2400" b="1">
                <a:solidFill>
                  <a:srgbClr val="99CC00"/>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a:solidFill>
                  <a:srgbClr val="FF9900"/>
                </a:solidFill>
                <a:latin typeface="Courier New" panose="02070309020205020404" pitchFamily="49" charset="0"/>
                <a:cs typeface="Times New Roman" panose="02020603050405020304" pitchFamily="18" charset="0"/>
              </a:rPr>
              <a:t>w</a:t>
            </a:r>
            <a:r>
              <a:rPr lang="hu-HU" altLang="hu-HU" sz="2400" b="1" baseline="-30000">
                <a:solidFill>
                  <a:srgbClr val="FF9900"/>
                </a:solidFill>
                <a:latin typeface="Courier New" panose="02070309020205020404" pitchFamily="49" charset="0"/>
                <a:cs typeface="Times New Roman" panose="02020603050405020304" pitchFamily="18" charset="0"/>
              </a:rPr>
              <a:t>1</a:t>
            </a:r>
            <a:r>
              <a:rPr lang="hu-HU" altLang="hu-HU" sz="2400" b="1">
                <a:solidFill>
                  <a:srgbClr val="FF9900"/>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3</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a:solidFill>
                  <a:srgbClr val="FF9900"/>
                </a:solidFill>
                <a:latin typeface="Courier New" panose="02070309020205020404" pitchFamily="49" charset="0"/>
                <a:cs typeface="Times New Roman" panose="02020603050405020304" pitchFamily="18" charset="0"/>
              </a:rPr>
              <a:t>r</a:t>
            </a:r>
            <a:r>
              <a:rPr lang="hu-HU" altLang="hu-HU" sz="2400" b="1" baseline="-30000">
                <a:solidFill>
                  <a:srgbClr val="FF9900"/>
                </a:solidFill>
                <a:latin typeface="Courier New" panose="02070309020205020404" pitchFamily="49" charset="0"/>
                <a:cs typeface="Times New Roman" panose="02020603050405020304" pitchFamily="18" charset="0"/>
              </a:rPr>
              <a:t>2</a:t>
            </a:r>
            <a:r>
              <a:rPr lang="hu-HU" altLang="hu-HU" sz="2400" b="1">
                <a:solidFill>
                  <a:srgbClr val="FF9900"/>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a:t>
            </a:r>
          </a:p>
          <a:p>
            <a:pPr algn="just"/>
            <a:r>
              <a:rPr lang="hu-HU" altLang="hu-HU" b="1">
                <a:solidFill>
                  <a:srgbClr val="000000"/>
                </a:solidFill>
                <a:cs typeface="Times New Roman" panose="02020603050405020304" pitchFamily="18" charset="0"/>
              </a:rPr>
              <a:t>Az </a:t>
            </a:r>
            <a:r>
              <a:rPr lang="hu-HU" altLang="hu-HU" b="1">
                <a:solidFill>
                  <a:srgbClr val="FF0000"/>
                </a:solidFill>
                <a:latin typeface="Courier New" panose="02070309020205020404" pitchFamily="49" charset="0"/>
                <a:cs typeface="Times New Roman" panose="02020603050405020304" pitchFamily="18" charset="0"/>
              </a:rPr>
              <a:t>S</a:t>
            </a:r>
            <a:r>
              <a:rPr lang="hu-HU" altLang="hu-HU" b="1">
                <a:solidFill>
                  <a:srgbClr val="000000"/>
                </a:solidFill>
                <a:cs typeface="Times New Roman" panose="02020603050405020304" pitchFamily="18" charset="0"/>
              </a:rPr>
              <a:t> ütemezéshez tartozó megel</a:t>
            </a:r>
            <a:r>
              <a:rPr lang="hu-HU" altLang="hu-HU" b="1">
                <a:solidFill>
                  <a:srgbClr val="000000"/>
                </a:solidFill>
              </a:rPr>
              <a:t>ő</a:t>
            </a:r>
            <a:r>
              <a:rPr lang="hu-HU" altLang="hu-HU" b="1">
                <a:solidFill>
                  <a:srgbClr val="000000"/>
                </a:solidFill>
                <a:cs typeface="Times New Roman" panose="02020603050405020304" pitchFamily="18" charset="0"/>
              </a:rPr>
              <a:t>zési gráf a következ</a:t>
            </a:r>
            <a:r>
              <a:rPr lang="hu-HU" altLang="hu-HU" b="1">
                <a:solidFill>
                  <a:srgbClr val="000000"/>
                </a:solidFill>
              </a:rPr>
              <a:t>ő</a:t>
            </a:r>
            <a:r>
              <a:rPr lang="hu-HU" altLang="hu-HU" b="1">
                <a:solidFill>
                  <a:srgbClr val="000000"/>
                </a:solidFill>
                <a:cs typeface="Times New Roman" panose="02020603050405020304" pitchFamily="18" charset="0"/>
              </a:rPr>
              <a:t>:</a:t>
            </a:r>
            <a:endParaRPr lang="hu-HU" altLang="hu-HU" b="1">
              <a:solidFill>
                <a:srgbClr val="000000"/>
              </a:solidFill>
            </a:endParaRPr>
          </a:p>
          <a:p>
            <a:pPr algn="just"/>
            <a:endParaRPr lang="hu-HU" altLang="hu-HU" b="1">
              <a:solidFill>
                <a:srgbClr val="000000"/>
              </a:solidFill>
            </a:endParaRPr>
          </a:p>
        </p:txBody>
      </p:sp>
      <p:sp>
        <p:nvSpPr>
          <p:cNvPr id="489477" name="Rectangle 5">
            <a:extLst>
              <a:ext uri="{FF2B5EF4-FFF2-40B4-BE49-F238E27FC236}">
                <a16:creationId xmlns:a16="http://schemas.microsoft.com/office/drawing/2014/main" id="{0B0740AB-4C11-DB86-F36B-48968EA72C2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489476" name="Object 4">
            <a:extLst>
              <a:ext uri="{FF2B5EF4-FFF2-40B4-BE49-F238E27FC236}">
                <a16:creationId xmlns:a16="http://schemas.microsoft.com/office/drawing/2014/main" id="{0CF67E08-C1D7-EA08-EA13-1796CE364CF4}"/>
              </a:ext>
            </a:extLst>
          </p:cNvPr>
          <p:cNvGraphicFramePr>
            <a:graphicFrameLocks noChangeAspect="1"/>
          </p:cNvGraphicFramePr>
          <p:nvPr/>
        </p:nvGraphicFramePr>
        <p:xfrm>
          <a:off x="1219200" y="3621088"/>
          <a:ext cx="6524625" cy="1093787"/>
        </p:xfrm>
        <a:graphic>
          <a:graphicData uri="http://schemas.openxmlformats.org/presentationml/2006/ole">
            <mc:AlternateContent xmlns:mc="http://schemas.openxmlformats.org/markup-compatibility/2006">
              <mc:Choice xmlns:v="urn:schemas-microsoft-com:vml" Requires="v">
                <p:oleObj name="Kép" r:id="rId2" imgW="1650492" imgH="271272" progId="Word.Picture.8">
                  <p:embed/>
                </p:oleObj>
              </mc:Choice>
              <mc:Fallback>
                <p:oleObj name="Kép" r:id="rId2" imgW="1650492" imgH="271272"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621088"/>
                        <a:ext cx="6524625" cy="1093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9478" name="Text Box 6">
            <a:extLst>
              <a:ext uri="{FF2B5EF4-FFF2-40B4-BE49-F238E27FC236}">
                <a16:creationId xmlns:a16="http://schemas.microsoft.com/office/drawing/2014/main" id="{CDB0D7C4-66EC-84A2-064E-84C655A0D12A}"/>
              </a:ext>
            </a:extLst>
          </p:cNvPr>
          <p:cNvSpPr txBox="1">
            <a:spLocks noChangeArrowheads="1"/>
          </p:cNvSpPr>
          <p:nvPr/>
        </p:nvSpPr>
        <p:spPr bwMode="auto">
          <a:xfrm>
            <a:off x="169863" y="5084763"/>
            <a:ext cx="8755062"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rgbClr val="FF0000"/>
                </a:solidFill>
              </a:rPr>
              <a:t>TESZT:</a:t>
            </a:r>
            <a:r>
              <a:rPr lang="hu-HU" altLang="hu-HU" sz="2000"/>
              <a:t> Ha az S megelőzési gráf </a:t>
            </a:r>
            <a:r>
              <a:rPr lang="hu-HU" altLang="hu-HU" sz="2000">
                <a:solidFill>
                  <a:srgbClr val="FF0000"/>
                </a:solidFill>
              </a:rPr>
              <a:t>tartalmaz irányított kört, </a:t>
            </a:r>
            <a:r>
              <a:rPr lang="hu-HU" altLang="hu-HU" sz="2000"/>
              <a:t>akkor S </a:t>
            </a:r>
            <a:r>
              <a:rPr lang="hu-HU" altLang="hu-HU" sz="2000">
                <a:solidFill>
                  <a:srgbClr val="FF0000"/>
                </a:solidFill>
              </a:rPr>
              <a:t>nem konfliktus-sorbarendezhető</a:t>
            </a:r>
            <a:r>
              <a:rPr lang="hu-HU" altLang="hu-HU" sz="2000"/>
              <a:t>, ha </a:t>
            </a:r>
            <a:r>
              <a:rPr lang="hu-HU" altLang="hu-HU" sz="2000">
                <a:solidFill>
                  <a:schemeClr val="accent2"/>
                </a:solidFill>
              </a:rPr>
              <a:t>nem tartalmaz irányított kört</a:t>
            </a:r>
            <a:r>
              <a:rPr lang="hu-HU" altLang="hu-HU" sz="2000"/>
              <a:t>, akkor S </a:t>
            </a:r>
            <a:r>
              <a:rPr lang="hu-HU" altLang="hu-HU" sz="2000">
                <a:solidFill>
                  <a:schemeClr val="accent2"/>
                </a:solidFill>
              </a:rPr>
              <a:t>konfliktus-sorbarendezhető</a:t>
            </a:r>
            <a:r>
              <a:rPr lang="hu-HU" altLang="hu-HU" sz="2000"/>
              <a:t>, és a csúcsok bármelyik </a:t>
            </a:r>
            <a:r>
              <a:rPr lang="hu-HU" altLang="hu-HU" sz="2000">
                <a:solidFill>
                  <a:schemeClr val="accent2"/>
                </a:solidFill>
              </a:rPr>
              <a:t>topologikus sorrendje </a:t>
            </a:r>
            <a:r>
              <a:rPr lang="hu-HU" altLang="hu-HU" sz="2000"/>
              <a:t>megadja a konfliktusekvivalens soros sorrendet.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4898F78A-388B-E364-756C-62481A419FE9}"/>
              </a:ext>
            </a:extLst>
          </p:cNvPr>
          <p:cNvSpPr>
            <a:spLocks noGrp="1" noChangeArrowheads="1"/>
          </p:cNvSpPr>
          <p:nvPr>
            <p:ph type="title"/>
          </p:nvPr>
        </p:nvSpPr>
        <p:spPr>
          <a:xfrm>
            <a:off x="355600" y="169863"/>
            <a:ext cx="8407400" cy="569912"/>
          </a:xfrm>
        </p:spPr>
        <p:txBody>
          <a:bodyPr/>
          <a:lstStyle/>
          <a:p>
            <a:r>
              <a:rPr lang="hu-HU" altLang="hu-HU" sz="2000" b="1" i="1">
                <a:solidFill>
                  <a:schemeClr val="accent2"/>
                </a:solidFill>
              </a:rPr>
              <a:t>Megelőzési gráfok és teszt a konfliktus-sorbarendezhetőségre</a:t>
            </a:r>
          </a:p>
        </p:txBody>
      </p:sp>
      <p:sp>
        <p:nvSpPr>
          <p:cNvPr id="491523" name="Rectangle 3">
            <a:extLst>
              <a:ext uri="{FF2B5EF4-FFF2-40B4-BE49-F238E27FC236}">
                <a16:creationId xmlns:a16="http://schemas.microsoft.com/office/drawing/2014/main" id="{92957999-7B5B-6C3F-B391-22C068C2AF1B}"/>
              </a:ext>
            </a:extLst>
          </p:cNvPr>
          <p:cNvSpPr>
            <a:spLocks noGrp="1" noChangeArrowheads="1"/>
          </p:cNvSpPr>
          <p:nvPr>
            <p:ph type="body" idx="1"/>
          </p:nvPr>
        </p:nvSpPr>
        <p:spPr>
          <a:xfrm>
            <a:off x="0" y="690563"/>
            <a:ext cx="8934450" cy="5905500"/>
          </a:xfrm>
        </p:spPr>
        <p:txBody>
          <a:bodyPr/>
          <a:lstStyle/>
          <a:p>
            <a:r>
              <a:rPr lang="hu-HU" altLang="hu-HU" sz="2400" b="1"/>
              <a:t>Egy körmentes gráf csúcsainak </a:t>
            </a:r>
            <a:r>
              <a:rPr lang="hu-HU" altLang="hu-HU" sz="2400" b="1" i="1">
                <a:solidFill>
                  <a:srgbClr val="FF0000"/>
                </a:solidFill>
              </a:rPr>
              <a:t>topologikus sorrendje</a:t>
            </a:r>
            <a:r>
              <a:rPr lang="hu-HU" altLang="hu-HU" sz="2400" b="1"/>
              <a:t> a csúcsok bármely olyan rendezése, amelyben minden </a:t>
            </a:r>
            <a:r>
              <a:rPr lang="hu-HU" altLang="hu-HU" sz="2400" b="1">
                <a:solidFill>
                  <a:schemeClr val="accent2"/>
                </a:solidFill>
              </a:rPr>
              <a:t>a </a:t>
            </a:r>
            <a:r>
              <a:rPr lang="hu-HU" altLang="hu-HU" sz="2400" b="1">
                <a:solidFill>
                  <a:schemeClr val="accent2"/>
                </a:solidFill>
                <a:sym typeface="Symbol" panose="05050102010706020507" pitchFamily="18" charset="2"/>
              </a:rPr>
              <a:t></a:t>
            </a:r>
            <a:r>
              <a:rPr lang="hu-HU" altLang="hu-HU" sz="2400" b="1">
                <a:solidFill>
                  <a:schemeClr val="accent2"/>
                </a:solidFill>
              </a:rPr>
              <a:t> b</a:t>
            </a:r>
            <a:r>
              <a:rPr lang="hu-HU" altLang="hu-HU" sz="2400" b="1"/>
              <a:t> élre az </a:t>
            </a:r>
            <a:r>
              <a:rPr lang="hu-HU" altLang="hu-HU" sz="2400" b="1">
                <a:solidFill>
                  <a:schemeClr val="accent2"/>
                </a:solidFill>
              </a:rPr>
              <a:t>a</a:t>
            </a:r>
            <a:r>
              <a:rPr lang="hu-HU" altLang="hu-HU" sz="2400" b="1"/>
              <a:t> csúcs megelőzi a </a:t>
            </a:r>
            <a:r>
              <a:rPr lang="hu-HU" altLang="hu-HU" sz="2400" b="1">
                <a:solidFill>
                  <a:schemeClr val="accent2"/>
                </a:solidFill>
              </a:rPr>
              <a:t>b</a:t>
            </a:r>
            <a:r>
              <a:rPr lang="hu-HU" altLang="hu-HU" sz="2400" b="1"/>
              <a:t> csúcsot a topologikus rendezésben.</a:t>
            </a:r>
          </a:p>
          <a:p>
            <a:pPr algn="just">
              <a:buFontTx/>
              <a:buNone/>
            </a:pPr>
            <a:r>
              <a:rPr lang="hu-HU" altLang="hu-HU" sz="24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S</a:t>
            </a:r>
            <a:r>
              <a:rPr lang="hu-HU" altLang="hu-HU" sz="2400" b="1">
                <a:solidFill>
                  <a:srgbClr val="FF0000"/>
                </a:solidFill>
                <a:cs typeface="Times New Roman" panose="02020603050405020304" pitchFamily="18" charset="0"/>
              </a:rPr>
              <a:t>:</a:t>
            </a:r>
            <a:r>
              <a:rPr lang="hu-HU" altLang="hu-HU" sz="2400" b="1">
                <a:solidFill>
                  <a:schemeClr val="accent2"/>
                </a:solidFill>
                <a:cs typeface="Times New Roman" panose="02020603050405020304" pitchFamily="18" charset="0"/>
              </a:rPr>
              <a:t> </a:t>
            </a:r>
            <a:r>
              <a:rPr lang="hu-HU" altLang="hu-HU" sz="2400" b="1" u="sng">
                <a:solidFill>
                  <a:schemeClr val="accent2"/>
                </a:solidFill>
                <a:latin typeface="Courier New" panose="02070309020205020404" pitchFamily="49" charset="0"/>
                <a:cs typeface="Times New Roman" panose="02020603050405020304" pitchFamily="18" charset="0"/>
              </a:rPr>
              <a:t>r</a:t>
            </a:r>
            <a:r>
              <a:rPr lang="hu-HU" altLang="hu-HU" sz="2400" b="1" u="sng" baseline="-30000">
                <a:solidFill>
                  <a:schemeClr val="accent2"/>
                </a:solidFill>
                <a:latin typeface="Courier New" panose="02070309020205020404" pitchFamily="49" charset="0"/>
                <a:cs typeface="Times New Roman" panose="02020603050405020304" pitchFamily="18" charset="0"/>
              </a:rPr>
              <a:t>2</a:t>
            </a:r>
            <a:r>
              <a:rPr lang="hu-HU" altLang="hu-HU" sz="2400" b="1" u="sng">
                <a:solidFill>
                  <a:schemeClr val="accent2"/>
                </a:solidFill>
                <a:latin typeface="Courier New" panose="02070309020205020404" pitchFamily="49" charset="0"/>
                <a:cs typeface="Times New Roman" panose="02020603050405020304" pitchFamily="18" charset="0"/>
              </a:rPr>
              <a:t>(A)</a:t>
            </a:r>
            <a:r>
              <a:rPr lang="hu-HU" altLang="hu-HU" sz="2400" b="1" u="sng">
                <a:solidFill>
                  <a:schemeClr val="accent2"/>
                </a:solidFill>
                <a:cs typeface="Times New Roman" panose="02020603050405020304" pitchFamily="18" charset="0"/>
              </a:rPr>
              <a:t>; </a:t>
            </a:r>
            <a:r>
              <a:rPr lang="hu-HU" altLang="hu-HU" sz="2400" b="1" u="sng">
                <a:solidFill>
                  <a:schemeClr val="accent2"/>
                </a:solidFill>
                <a:latin typeface="Courier New" panose="02070309020205020404" pitchFamily="49" charset="0"/>
                <a:cs typeface="Times New Roman" panose="02020603050405020304" pitchFamily="18" charset="0"/>
              </a:rPr>
              <a:t>r</a:t>
            </a:r>
            <a:r>
              <a:rPr lang="hu-HU" altLang="hu-HU" sz="2400" b="1" u="sng" baseline="-30000">
                <a:solidFill>
                  <a:schemeClr val="accent2"/>
                </a:solidFill>
                <a:latin typeface="Courier New" panose="02070309020205020404" pitchFamily="49" charset="0"/>
                <a:cs typeface="Times New Roman" panose="02020603050405020304" pitchFamily="18" charset="0"/>
              </a:rPr>
              <a:t>1</a:t>
            </a:r>
            <a:r>
              <a:rPr lang="hu-HU" altLang="hu-HU" sz="2400" b="1" u="sng">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(A)</a:t>
            </a:r>
            <a:r>
              <a:rPr lang="hu-HU" altLang="hu-HU" sz="2400" b="1">
                <a:solidFill>
                  <a:schemeClr val="accent2"/>
                </a:solidFill>
                <a:cs typeface="Times New Roman" panose="02020603050405020304" pitchFamily="18" charset="0"/>
              </a:rPr>
              <a:t>; </a:t>
            </a:r>
            <a:r>
              <a:rPr lang="hu-HU" altLang="hu-HU" sz="2400" b="1" u="sng">
                <a:solidFill>
                  <a:schemeClr val="accent2"/>
                </a:solidFill>
                <a:latin typeface="Courier New" panose="02070309020205020404" pitchFamily="49" charset="0"/>
                <a:cs typeface="Times New Roman" panose="02020603050405020304" pitchFamily="18" charset="0"/>
              </a:rPr>
              <a:t>r</a:t>
            </a:r>
            <a:r>
              <a:rPr lang="hu-HU" altLang="hu-HU" sz="2400" b="1" u="sng" baseline="-30000">
                <a:solidFill>
                  <a:schemeClr val="accent2"/>
                </a:solidFill>
                <a:latin typeface="Courier New" panose="02070309020205020404" pitchFamily="49" charset="0"/>
                <a:cs typeface="Times New Roman" panose="02020603050405020304" pitchFamily="18" charset="0"/>
              </a:rPr>
              <a:t>3</a:t>
            </a:r>
            <a:r>
              <a:rPr lang="hu-HU" altLang="hu-HU" sz="2400" b="1" u="sng">
                <a:solidFill>
                  <a:schemeClr val="accent2"/>
                </a:solidFill>
                <a:latin typeface="Courier New" panose="02070309020205020404" pitchFamily="49" charset="0"/>
                <a:cs typeface="Times New Roman" panose="02020603050405020304" pitchFamily="18" charset="0"/>
              </a:rPr>
              <a:t>(A)</a:t>
            </a:r>
            <a:r>
              <a:rPr lang="hu-HU" altLang="hu-HU" sz="2400" b="1" u="sng">
                <a:solidFill>
                  <a:schemeClr val="accent2"/>
                </a:solidFill>
                <a:cs typeface="Times New Roman" panose="02020603050405020304" pitchFamily="18" charset="0"/>
              </a:rPr>
              <a:t>; </a:t>
            </a:r>
            <a:r>
              <a:rPr lang="hu-HU" altLang="hu-HU" sz="2400" b="1" u="sng">
                <a:solidFill>
                  <a:schemeClr val="accent2"/>
                </a:solidFill>
                <a:latin typeface="Courier New" panose="02070309020205020404" pitchFamily="49" charset="0"/>
                <a:cs typeface="Times New Roman" panose="02020603050405020304" pitchFamily="18" charset="0"/>
              </a:rPr>
              <a:t>w</a:t>
            </a:r>
            <a:r>
              <a:rPr lang="hu-HU" altLang="hu-HU" sz="2400" b="1" u="sng" baseline="-30000">
                <a:solidFill>
                  <a:schemeClr val="accent2"/>
                </a:solidFill>
                <a:latin typeface="Courier New" panose="02070309020205020404" pitchFamily="49" charset="0"/>
                <a:cs typeface="Times New Roman" panose="02020603050405020304" pitchFamily="18" charset="0"/>
              </a:rPr>
              <a:t>1</a:t>
            </a:r>
            <a:r>
              <a:rPr lang="hu-HU" altLang="hu-HU" sz="2400" b="1" u="sng">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 </a:t>
            </a:r>
            <a:r>
              <a:rPr lang="hu-HU" altLang="hu-HU" sz="2400" b="1" u="sng">
                <a:solidFill>
                  <a:schemeClr val="accent2"/>
                </a:solidFill>
                <a:latin typeface="Courier New" panose="02070309020205020404" pitchFamily="49" charset="0"/>
                <a:cs typeface="Times New Roman" panose="02020603050405020304" pitchFamily="18" charset="0"/>
              </a:rPr>
              <a:t>w</a:t>
            </a:r>
            <a:r>
              <a:rPr lang="hu-HU" altLang="hu-HU" sz="2400" b="1" u="sng" baseline="-30000">
                <a:solidFill>
                  <a:schemeClr val="accent2"/>
                </a:solidFill>
                <a:latin typeface="Courier New" panose="02070309020205020404" pitchFamily="49" charset="0"/>
                <a:cs typeface="Times New Roman" panose="02020603050405020304" pitchFamily="18" charset="0"/>
              </a:rPr>
              <a:t>3</a:t>
            </a:r>
            <a:r>
              <a:rPr lang="hu-HU" altLang="hu-HU" sz="2400" b="1" u="sng">
                <a:solidFill>
                  <a:schemeClr val="accent2"/>
                </a:solidFill>
                <a:latin typeface="Courier New" panose="02070309020205020404" pitchFamily="49" charset="0"/>
                <a:cs typeface="Times New Roman" panose="02020603050405020304" pitchFamily="18" charset="0"/>
              </a:rPr>
              <a:t>(A)</a:t>
            </a:r>
            <a:r>
              <a:rPr lang="hu-HU" altLang="hu-HU" sz="2400" b="1" u="sng">
                <a:solidFill>
                  <a:schemeClr val="accent2"/>
                </a:solidFill>
                <a:cs typeface="Times New Roman" panose="02020603050405020304" pitchFamily="18" charset="0"/>
              </a:rPr>
              <a:t>; </a:t>
            </a:r>
            <a:r>
              <a:rPr lang="hu-HU" altLang="hu-HU" sz="2400" b="1" u="sng">
                <a:solidFill>
                  <a:schemeClr val="accent2"/>
                </a:solidFill>
                <a:latin typeface="Courier New" panose="02070309020205020404" pitchFamily="49" charset="0"/>
                <a:cs typeface="Times New Roman" panose="02020603050405020304" pitchFamily="18" charset="0"/>
              </a:rPr>
              <a:t>r</a:t>
            </a:r>
            <a:r>
              <a:rPr lang="hu-HU" altLang="hu-HU" sz="2400" b="1" u="sng" baseline="-30000">
                <a:solidFill>
                  <a:schemeClr val="accent2"/>
                </a:solidFill>
                <a:latin typeface="Courier New" panose="02070309020205020404" pitchFamily="49" charset="0"/>
                <a:cs typeface="Times New Roman" panose="02020603050405020304" pitchFamily="18" charset="0"/>
              </a:rPr>
              <a:t>2</a:t>
            </a:r>
            <a:r>
              <a:rPr lang="hu-HU" altLang="hu-HU" sz="2400" b="1" u="sng">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 </a:t>
            </a:r>
            <a:r>
              <a:rPr lang="hu-HU" altLang="hu-HU" sz="2400" b="1">
                <a:solidFill>
                  <a:schemeClr val="accent2"/>
                </a:solidFill>
                <a:latin typeface="Courier New" panose="02070309020205020404" pitchFamily="49" charset="0"/>
                <a:cs typeface="Times New Roman" panose="02020603050405020304" pitchFamily="18" charset="0"/>
              </a:rPr>
              <a:t>w</a:t>
            </a:r>
            <a:r>
              <a:rPr lang="hu-HU" altLang="hu-HU" sz="2400" b="1" baseline="-30000">
                <a:solidFill>
                  <a:schemeClr val="accent2"/>
                </a:solidFill>
                <a:latin typeface="Courier New" panose="02070309020205020404" pitchFamily="49" charset="0"/>
                <a:cs typeface="Times New Roman" panose="02020603050405020304" pitchFamily="18" charset="0"/>
              </a:rPr>
              <a:t>2</a:t>
            </a:r>
            <a:r>
              <a:rPr lang="hu-HU" altLang="hu-HU" sz="2400" b="1">
                <a:solidFill>
                  <a:schemeClr val="accent2"/>
                </a:solidFill>
                <a:latin typeface="Courier New" panose="02070309020205020404" pitchFamily="49" charset="0"/>
                <a:cs typeface="Times New Roman" panose="02020603050405020304" pitchFamily="18" charset="0"/>
              </a:rPr>
              <a:t>(B)</a:t>
            </a:r>
            <a:r>
              <a:rPr lang="hu-HU" altLang="hu-HU" sz="2400" b="1">
                <a:solidFill>
                  <a:schemeClr val="accent2"/>
                </a:solidFill>
                <a:cs typeface="Times New Roman" panose="02020603050405020304" pitchFamily="18" charset="0"/>
              </a:rPr>
              <a:t>;</a:t>
            </a:r>
          </a:p>
          <a:p>
            <a:pPr algn="just"/>
            <a:r>
              <a:rPr lang="hu-HU" altLang="hu-HU" sz="2800" b="1">
                <a:solidFill>
                  <a:srgbClr val="000000"/>
                </a:solidFill>
                <a:cs typeface="Times New Roman" panose="02020603050405020304" pitchFamily="18" charset="0"/>
              </a:rPr>
              <a:t>Az </a:t>
            </a:r>
            <a:r>
              <a:rPr lang="hu-HU" altLang="hu-HU" sz="2800" b="1">
                <a:solidFill>
                  <a:srgbClr val="FF0000"/>
                </a:solidFill>
                <a:latin typeface="Courier New" panose="02070309020205020404" pitchFamily="49" charset="0"/>
                <a:cs typeface="Times New Roman" panose="02020603050405020304" pitchFamily="18" charset="0"/>
              </a:rPr>
              <a:t>S</a:t>
            </a:r>
            <a:r>
              <a:rPr lang="hu-HU" altLang="hu-HU" sz="2800" b="1">
                <a:solidFill>
                  <a:srgbClr val="000000"/>
                </a:solidFill>
                <a:cs typeface="Times New Roman" panose="02020603050405020304" pitchFamily="18" charset="0"/>
              </a:rPr>
              <a:t> ütemezéshez tartozó megel</a:t>
            </a:r>
            <a:r>
              <a:rPr lang="hu-HU" altLang="hu-HU" sz="2800" b="1">
                <a:solidFill>
                  <a:srgbClr val="000000"/>
                </a:solidFill>
              </a:rPr>
              <a:t>ő</a:t>
            </a:r>
            <a:r>
              <a:rPr lang="hu-HU" altLang="hu-HU" sz="2800" b="1">
                <a:solidFill>
                  <a:srgbClr val="000000"/>
                </a:solidFill>
                <a:cs typeface="Times New Roman" panose="02020603050405020304" pitchFamily="18" charset="0"/>
              </a:rPr>
              <a:t>zési gráf </a:t>
            </a:r>
            <a:r>
              <a:rPr lang="hu-HU" altLang="hu-HU" sz="2800" b="1">
                <a:solidFill>
                  <a:srgbClr val="000000"/>
                </a:solidFill>
              </a:rPr>
              <a:t>topologikus sorrendje: </a:t>
            </a:r>
            <a:r>
              <a:rPr lang="en-US" altLang="hu-HU" sz="2800" b="1">
                <a:solidFill>
                  <a:srgbClr val="FF0000"/>
                </a:solidFill>
              </a:rPr>
              <a:t>(T1, T2, T3)</a:t>
            </a:r>
            <a:r>
              <a:rPr lang="en-US" altLang="hu-HU" sz="2800" b="1"/>
              <a:t>.</a:t>
            </a:r>
            <a:r>
              <a:rPr lang="en-US" altLang="hu-HU" sz="2800"/>
              <a:t> </a:t>
            </a:r>
            <a:endParaRPr lang="hu-HU" altLang="hu-HU" sz="2800" b="1">
              <a:solidFill>
                <a:srgbClr val="000000"/>
              </a:solidFill>
            </a:endParaRPr>
          </a:p>
          <a:p>
            <a:pPr algn="just"/>
            <a:endParaRPr lang="hu-HU" altLang="hu-HU" sz="2800" b="1">
              <a:solidFill>
                <a:srgbClr val="000000"/>
              </a:solidFill>
            </a:endParaRPr>
          </a:p>
        </p:txBody>
      </p:sp>
      <p:sp>
        <p:nvSpPr>
          <p:cNvPr id="491524" name="Rectangle 4">
            <a:extLst>
              <a:ext uri="{FF2B5EF4-FFF2-40B4-BE49-F238E27FC236}">
                <a16:creationId xmlns:a16="http://schemas.microsoft.com/office/drawing/2014/main" id="{3F9710C0-6067-8B4E-027F-961EBBE1A63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491525" name="Object 5">
            <a:extLst>
              <a:ext uri="{FF2B5EF4-FFF2-40B4-BE49-F238E27FC236}">
                <a16:creationId xmlns:a16="http://schemas.microsoft.com/office/drawing/2014/main" id="{C9263999-4F7B-4356-74E6-A0AD173ED88D}"/>
              </a:ext>
            </a:extLst>
          </p:cNvPr>
          <p:cNvGraphicFramePr>
            <a:graphicFrameLocks noChangeAspect="1"/>
          </p:cNvGraphicFramePr>
          <p:nvPr/>
        </p:nvGraphicFramePr>
        <p:xfrm>
          <a:off x="4037013" y="3621088"/>
          <a:ext cx="2790825" cy="461962"/>
        </p:xfrm>
        <a:graphic>
          <a:graphicData uri="http://schemas.openxmlformats.org/presentationml/2006/ole">
            <mc:AlternateContent xmlns:mc="http://schemas.openxmlformats.org/markup-compatibility/2006">
              <mc:Choice xmlns:v="urn:schemas-microsoft-com:vml" Requires="v">
                <p:oleObj name="Kép" r:id="rId2" imgW="1650492" imgH="271272" progId="Word.Picture.8">
                  <p:embed/>
                </p:oleObj>
              </mc:Choice>
              <mc:Fallback>
                <p:oleObj name="Kép" r:id="rId2" imgW="1650492" imgH="271272" progId="Word.Picture.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3" y="3621088"/>
                        <a:ext cx="2790825"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26" name="Text Box 6">
            <a:extLst>
              <a:ext uri="{FF2B5EF4-FFF2-40B4-BE49-F238E27FC236}">
                <a16:creationId xmlns:a16="http://schemas.microsoft.com/office/drawing/2014/main" id="{B46B1FD5-FD60-96BE-6AC2-B8674F5C06AD}"/>
              </a:ext>
            </a:extLst>
          </p:cNvPr>
          <p:cNvSpPr txBox="1">
            <a:spLocks noChangeArrowheads="1"/>
          </p:cNvSpPr>
          <p:nvPr/>
        </p:nvSpPr>
        <p:spPr bwMode="auto">
          <a:xfrm>
            <a:off x="0" y="4141788"/>
            <a:ext cx="9144000" cy="255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hu-HU" altLang="hu-HU">
                <a:solidFill>
                  <a:srgbClr val="FF0000"/>
                </a:solidFill>
                <a:latin typeface="Courier New" panose="02070309020205020404" pitchFamily="49" charset="0"/>
                <a:ea typeface="Times New Roman" panose="02020603050405020304" pitchFamily="18" charset="0"/>
                <a:cs typeface="Courier New" panose="02070309020205020404" pitchFamily="49" charset="0"/>
              </a:rPr>
              <a:t>S’</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3</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3</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a:solidFill>
                  <a:schemeClr val="accent2"/>
                </a:solidFill>
                <a:ea typeface="Times New Roman" panose="02020603050405020304" pitchFamily="18" charset="0"/>
                <a:cs typeface="Courier New" panose="02070309020205020404" pitchFamily="49" charset="0"/>
              </a:rPr>
              <a:t>;</a:t>
            </a:r>
          </a:p>
          <a:p>
            <a:pPr>
              <a:spcBef>
                <a:spcPct val="50000"/>
              </a:spcBef>
              <a:buFontTx/>
              <a:buChar char="•"/>
            </a:pPr>
            <a:r>
              <a:rPr lang="hu-HU" altLang="hu-HU" sz="2000">
                <a:solidFill>
                  <a:schemeClr val="accent2"/>
                </a:solidFill>
                <a:ea typeface="Times New Roman" panose="02020603050405020304" pitchFamily="18" charset="0"/>
                <a:cs typeface="Courier New" panose="02070309020205020404" pitchFamily="49" charset="0"/>
              </a:rPr>
              <a:t>   </a:t>
            </a:r>
            <a:r>
              <a:rPr lang="hu-HU" altLang="hu-HU" sz="2000">
                <a:solidFill>
                  <a:srgbClr val="CC00CC"/>
                </a:solidFill>
                <a:latin typeface="Times New Roman" panose="02020603050405020304" pitchFamily="18" charset="0"/>
                <a:ea typeface="Times New Roman" panose="02020603050405020304" pitchFamily="18" charset="0"/>
                <a:cs typeface="Courier New" panose="02070309020205020404" pitchFamily="49" charset="0"/>
              </a:rPr>
              <a:t>Hogy lehet S-ből S'-t megkapni szomszédos elemek cseréjével?</a:t>
            </a:r>
          </a:p>
          <a:p>
            <a:pPr>
              <a:spcBef>
                <a:spcPct val="50000"/>
              </a:spcBef>
              <a:buFontTx/>
              <a:buAutoNum type="arabicPeriod"/>
            </a:pP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a:solidFill>
                  <a:schemeClr val="accent2"/>
                </a:solidFill>
                <a:ea typeface="Times New Roman" panose="02020603050405020304" pitchFamily="18" charset="0"/>
                <a:cs typeface="Courier New" panose="02070309020205020404" pitchFamily="49" charset="0"/>
              </a:rPr>
              <a:t>; </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u="sng"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u="sng">
                <a:solidFill>
                  <a:schemeClr val="accent2"/>
                </a:solidFill>
                <a:ea typeface="Times New Roman" panose="02020603050405020304" pitchFamily="18" charset="0"/>
                <a:cs typeface="Courier New" panose="02070309020205020404" pitchFamily="49" charset="0"/>
              </a:rPr>
              <a:t>; </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u="sng"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ea typeface="Times New Roman" panose="02020603050405020304" pitchFamily="18" charset="0"/>
                <a:cs typeface="Courier New" panose="02070309020205020404" pitchFamily="49" charset="0"/>
              </a:rPr>
              <a:t>; </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u="sng"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3</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u="sng">
                <a:solidFill>
                  <a:schemeClr val="accent2"/>
                </a:solidFill>
                <a:ea typeface="Times New Roman" panose="02020603050405020304" pitchFamily="18" charset="0"/>
                <a:cs typeface="Courier New" panose="02070309020205020404" pitchFamily="49" charset="0"/>
              </a:rPr>
              <a:t>; </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u="sng"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ea typeface="Times New Roman" panose="02020603050405020304" pitchFamily="18" charset="0"/>
                <a:cs typeface="Courier New" panose="02070309020205020404" pitchFamily="49" charset="0"/>
              </a:rPr>
              <a:t>; </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u="sng"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3</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u="sng">
                <a:solidFill>
                  <a:schemeClr val="accent2"/>
                </a:solidFill>
                <a:ea typeface="Times New Roman" panose="02020603050405020304" pitchFamily="18" charset="0"/>
                <a:cs typeface="Courier New" panose="02070309020205020404" pitchFamily="49" charset="0"/>
              </a:rPr>
              <a:t>; </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u="sng"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ea typeface="Times New Roman" panose="02020603050405020304" pitchFamily="18" charset="0"/>
                <a:cs typeface="Courier New" panose="02070309020205020404" pitchFamily="49" charset="0"/>
              </a:rPr>
              <a:t>;</a:t>
            </a:r>
          </a:p>
          <a:p>
            <a:pPr>
              <a:spcBef>
                <a:spcPct val="50000"/>
              </a:spcBef>
              <a:buFontTx/>
              <a:buAutoNum type="arabicPeriod"/>
            </a:pP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ea typeface="Times New Roman" panose="02020603050405020304" pitchFamily="18" charset="0"/>
                <a:cs typeface="Courier New" panose="02070309020205020404" pitchFamily="49" charset="0"/>
              </a:rPr>
              <a:t>; </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u="sng"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u="sng">
                <a:solidFill>
                  <a:schemeClr val="accent2"/>
                </a:solidFill>
                <a:ea typeface="Times New Roman" panose="02020603050405020304" pitchFamily="18" charset="0"/>
                <a:cs typeface="Courier New" panose="02070309020205020404" pitchFamily="49" charset="0"/>
              </a:rPr>
              <a:t>; </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u="sng"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ea typeface="Times New Roman" panose="02020603050405020304" pitchFamily="18" charset="0"/>
                <a:cs typeface="Courier New" panose="02070309020205020404" pitchFamily="49" charset="0"/>
              </a:rPr>
              <a:t>; </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u="sng"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3</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u="sng">
                <a:solidFill>
                  <a:schemeClr val="accent2"/>
                </a:solidFill>
                <a:ea typeface="Times New Roman" panose="02020603050405020304" pitchFamily="18" charset="0"/>
                <a:cs typeface="Courier New" panose="02070309020205020404" pitchFamily="49" charset="0"/>
              </a:rPr>
              <a:t>; </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u="sng"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u="sng">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3</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a:solidFill>
                  <a:schemeClr val="accent2"/>
                </a:solidFill>
                <a:ea typeface="Times New Roman" panose="02020603050405020304" pitchFamily="18" charset="0"/>
                <a:cs typeface="Courier New" panose="02070309020205020404" pitchFamily="49" charset="0"/>
              </a:rPr>
              <a:t>;</a:t>
            </a:r>
          </a:p>
          <a:p>
            <a:pPr>
              <a:spcBef>
                <a:spcPct val="50000"/>
              </a:spcBef>
              <a:buFontTx/>
              <a:buAutoNum type="arabicPeriod"/>
            </a:pP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3</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a:solidFill>
                  <a:schemeClr val="accent2"/>
                </a:solidFill>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3</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a:solidFill>
                  <a:schemeClr val="accent2"/>
                </a:solidFill>
                <a:ea typeface="Times New Roman" panose="02020603050405020304" pitchFamily="18" charset="0"/>
                <a:cs typeface="Courier New" panose="02070309020205020404" pitchFamily="49"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0498" name="Rectangle 2">
            <a:extLst>
              <a:ext uri="{FF2B5EF4-FFF2-40B4-BE49-F238E27FC236}">
                <a16:creationId xmlns:a16="http://schemas.microsoft.com/office/drawing/2014/main" id="{885FD79A-CBCE-48B0-AD4C-4F27E95BBE6C}"/>
              </a:ext>
            </a:extLst>
          </p:cNvPr>
          <p:cNvSpPr>
            <a:spLocks noGrp="1" noChangeArrowheads="1"/>
          </p:cNvSpPr>
          <p:nvPr>
            <p:ph type="title"/>
          </p:nvPr>
        </p:nvSpPr>
        <p:spPr>
          <a:xfrm>
            <a:off x="150813" y="206375"/>
            <a:ext cx="8807450" cy="449263"/>
          </a:xfrm>
        </p:spPr>
        <p:txBody>
          <a:bodyPr/>
          <a:lstStyle/>
          <a:p>
            <a:r>
              <a:rPr lang="hu-HU" altLang="hu-HU" sz="2000" b="1" i="1">
                <a:solidFill>
                  <a:schemeClr val="accent2"/>
                </a:solidFill>
              </a:rPr>
              <a:t>Megelőzési gráfok és teszt a konfliktus-sorbarendezhetőségre</a:t>
            </a:r>
          </a:p>
        </p:txBody>
      </p:sp>
      <p:sp>
        <p:nvSpPr>
          <p:cNvPr id="490499" name="Rectangle 3">
            <a:extLst>
              <a:ext uri="{FF2B5EF4-FFF2-40B4-BE49-F238E27FC236}">
                <a16:creationId xmlns:a16="http://schemas.microsoft.com/office/drawing/2014/main" id="{7DC78401-EFB7-52DA-083A-3DFBEF522EDE}"/>
              </a:ext>
            </a:extLst>
          </p:cNvPr>
          <p:cNvSpPr>
            <a:spLocks noGrp="1" noChangeArrowheads="1"/>
          </p:cNvSpPr>
          <p:nvPr>
            <p:ph type="body" idx="1"/>
          </p:nvPr>
        </p:nvSpPr>
        <p:spPr>
          <a:xfrm>
            <a:off x="146050" y="944563"/>
            <a:ext cx="8774113" cy="5151437"/>
          </a:xfrm>
        </p:spPr>
        <p:txBody>
          <a:bodyPr/>
          <a:lstStyle/>
          <a:p>
            <a:pPr algn="just">
              <a:lnSpc>
                <a:spcPct val="90000"/>
              </a:lnSpc>
            </a:pPr>
            <a:r>
              <a:rPr lang="hu-HU" altLang="hu-HU" sz="2000" b="1" i="1">
                <a:solidFill>
                  <a:srgbClr val="000000"/>
                </a:solidFill>
                <a:cs typeface="Times New Roman" panose="02020603050405020304" pitchFamily="18" charset="0"/>
              </a:rPr>
              <a:t>Példa.</a:t>
            </a:r>
            <a:r>
              <a:rPr lang="hu-HU" altLang="hu-HU" sz="2000" b="1">
                <a:solidFill>
                  <a:srgbClr val="000000"/>
                </a:solidFill>
                <a:cs typeface="Times New Roman" panose="02020603050405020304" pitchFamily="18" charset="0"/>
              </a:rPr>
              <a:t> Tekintsük az alábbi </a:t>
            </a:r>
            <a:r>
              <a:rPr lang="hu-HU" altLang="hu-HU" sz="2000" b="1">
                <a:solidFill>
                  <a:srgbClr val="000000"/>
                </a:solidFill>
              </a:rPr>
              <a:t>két </a:t>
            </a:r>
            <a:r>
              <a:rPr lang="hu-HU" altLang="hu-HU" sz="2000" b="1">
                <a:solidFill>
                  <a:srgbClr val="000000"/>
                </a:solidFill>
                <a:cs typeface="Times New Roman" panose="02020603050405020304" pitchFamily="18" charset="0"/>
              </a:rPr>
              <a:t>ütemezést:</a:t>
            </a:r>
            <a:endParaRPr lang="hu-HU" altLang="hu-HU" sz="2000" b="1">
              <a:solidFill>
                <a:srgbClr val="000000"/>
              </a:solidFill>
            </a:endParaRPr>
          </a:p>
          <a:p>
            <a:pPr algn="just">
              <a:lnSpc>
                <a:spcPct val="90000"/>
              </a:lnSpc>
              <a:buFontTx/>
              <a:buNone/>
            </a:pPr>
            <a:r>
              <a:rPr lang="hu-HU" altLang="hu-HU" sz="20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S</a:t>
            </a:r>
            <a:r>
              <a:rPr lang="hu-HU" altLang="hu-HU" sz="2000" b="1">
                <a:solidFill>
                  <a:srgbClr val="FF0000"/>
                </a:solidFill>
                <a:cs typeface="Times New Roman" panose="02020603050405020304" pitchFamily="18" charset="0"/>
              </a:rPr>
              <a:t>:</a:t>
            </a:r>
            <a:r>
              <a:rPr lang="hu-HU" altLang="hu-HU" sz="2000" b="1">
                <a:solidFill>
                  <a:schemeClr val="accent2"/>
                </a:solidFill>
                <a:cs typeface="Times New Roman" panose="02020603050405020304" pitchFamily="18" charset="0"/>
              </a:rPr>
              <a:t> </a:t>
            </a:r>
            <a:r>
              <a:rPr lang="hu-HU" altLang="hu-HU" sz="2000" b="1">
                <a:solidFill>
                  <a:schemeClr val="accent2"/>
                </a:solidFill>
              </a:rPr>
              <a:t> </a:t>
            </a:r>
            <a:r>
              <a:rPr lang="hu-HU" altLang="hu-HU" sz="2000" b="1">
                <a:solidFill>
                  <a:schemeClr val="accent2"/>
                </a:solidFill>
                <a:latin typeface="Courier New" panose="02070309020205020404" pitchFamily="49" charset="0"/>
                <a:cs typeface="Times New Roman" panose="02020603050405020304" pitchFamily="18" charset="0"/>
              </a:rPr>
              <a:t>r</a:t>
            </a:r>
            <a:r>
              <a:rPr lang="hu-HU" altLang="hu-HU" sz="2000" b="1" baseline="-30000">
                <a:solidFill>
                  <a:schemeClr val="accent2"/>
                </a:solidFill>
                <a:latin typeface="Courier New" panose="02070309020205020404" pitchFamily="49" charset="0"/>
                <a:cs typeface="Times New Roman" panose="02020603050405020304" pitchFamily="18" charset="0"/>
              </a:rPr>
              <a:t>2</a:t>
            </a:r>
            <a:r>
              <a:rPr lang="hu-HU" altLang="hu-HU" sz="2000" b="1">
                <a:solidFill>
                  <a:schemeClr val="accent2"/>
                </a:solidFill>
                <a:latin typeface="Courier New" panose="02070309020205020404" pitchFamily="49" charset="0"/>
                <a:cs typeface="Times New Roman" panose="02020603050405020304" pitchFamily="18" charset="0"/>
              </a:rPr>
              <a:t>(A)</a:t>
            </a:r>
            <a:r>
              <a:rPr lang="hu-HU" altLang="hu-HU" sz="2000" b="1">
                <a:solidFill>
                  <a:schemeClr val="accent2"/>
                </a:solidFill>
                <a:cs typeface="Times New Roman" panose="02020603050405020304" pitchFamily="18" charset="0"/>
              </a:rPr>
              <a:t>; </a:t>
            </a:r>
            <a:r>
              <a:rPr lang="hu-HU" altLang="hu-HU" sz="2000" b="1">
                <a:solidFill>
                  <a:schemeClr val="accent2"/>
                </a:solidFill>
                <a:latin typeface="Courier New" panose="02070309020205020404" pitchFamily="49" charset="0"/>
                <a:cs typeface="Times New Roman" panose="02020603050405020304" pitchFamily="18" charset="0"/>
              </a:rPr>
              <a:t>r</a:t>
            </a:r>
            <a:r>
              <a:rPr lang="hu-HU" altLang="hu-HU" sz="2000" b="1" baseline="-30000">
                <a:solidFill>
                  <a:schemeClr val="accent2"/>
                </a:solidFill>
                <a:latin typeface="Courier New" panose="02070309020205020404" pitchFamily="49" charset="0"/>
                <a:cs typeface="Times New Roman" panose="02020603050405020304" pitchFamily="18" charset="0"/>
              </a:rPr>
              <a:t>1</a:t>
            </a:r>
            <a:r>
              <a:rPr lang="hu-HU" altLang="hu-HU" sz="2000" b="1">
                <a:solidFill>
                  <a:schemeClr val="accent2"/>
                </a:solidFill>
                <a:latin typeface="Courier New" panose="02070309020205020404" pitchFamily="49" charset="0"/>
                <a:cs typeface="Times New Roman" panose="02020603050405020304" pitchFamily="18" charset="0"/>
              </a:rPr>
              <a:t>(B)</a:t>
            </a:r>
            <a:r>
              <a:rPr lang="hu-HU" altLang="hu-HU" sz="2000" b="1">
                <a:solidFill>
                  <a:schemeClr val="accent2"/>
                </a:solidFill>
                <a:cs typeface="Times New Roman" panose="02020603050405020304" pitchFamily="18" charset="0"/>
              </a:rPr>
              <a:t>; </a:t>
            </a:r>
            <a:r>
              <a:rPr lang="hu-HU" altLang="hu-HU" sz="2000" b="1">
                <a:solidFill>
                  <a:schemeClr val="accent2"/>
                </a:solidFill>
                <a:latin typeface="Courier New" panose="02070309020205020404" pitchFamily="49" charset="0"/>
                <a:cs typeface="Times New Roman" panose="02020603050405020304" pitchFamily="18" charset="0"/>
              </a:rPr>
              <a:t>w</a:t>
            </a:r>
            <a:r>
              <a:rPr lang="hu-HU" altLang="hu-HU" sz="2000" b="1" baseline="-30000">
                <a:solidFill>
                  <a:schemeClr val="accent2"/>
                </a:solidFill>
                <a:latin typeface="Courier New" panose="02070309020205020404" pitchFamily="49" charset="0"/>
                <a:cs typeface="Times New Roman" panose="02020603050405020304" pitchFamily="18" charset="0"/>
              </a:rPr>
              <a:t>2</a:t>
            </a:r>
            <a:r>
              <a:rPr lang="hu-HU" altLang="hu-HU" sz="2000" b="1">
                <a:solidFill>
                  <a:schemeClr val="accent2"/>
                </a:solidFill>
                <a:latin typeface="Courier New" panose="02070309020205020404" pitchFamily="49" charset="0"/>
                <a:cs typeface="Times New Roman" panose="02020603050405020304" pitchFamily="18" charset="0"/>
              </a:rPr>
              <a:t>(A)</a:t>
            </a:r>
            <a:r>
              <a:rPr lang="hu-HU" altLang="hu-HU" sz="2000" b="1">
                <a:solidFill>
                  <a:schemeClr val="accent2"/>
                </a:solidFill>
                <a:cs typeface="Times New Roman" panose="02020603050405020304" pitchFamily="18" charset="0"/>
              </a:rPr>
              <a:t>; </a:t>
            </a:r>
            <a:r>
              <a:rPr lang="hu-HU" altLang="hu-HU" sz="2000" b="1">
                <a:solidFill>
                  <a:schemeClr val="accent2"/>
                </a:solidFill>
                <a:latin typeface="Courier New" panose="02070309020205020404" pitchFamily="49" charset="0"/>
                <a:cs typeface="Times New Roman" panose="02020603050405020304" pitchFamily="18" charset="0"/>
              </a:rPr>
              <a:t>r</a:t>
            </a:r>
            <a:r>
              <a:rPr lang="hu-HU" altLang="hu-HU" sz="2000" b="1" baseline="-30000">
                <a:solidFill>
                  <a:schemeClr val="accent2"/>
                </a:solidFill>
                <a:latin typeface="Courier New" panose="02070309020205020404" pitchFamily="49" charset="0"/>
                <a:cs typeface="Times New Roman" panose="02020603050405020304" pitchFamily="18" charset="0"/>
              </a:rPr>
              <a:t>3</a:t>
            </a:r>
            <a:r>
              <a:rPr lang="hu-HU" altLang="hu-HU" sz="2000" b="1">
                <a:solidFill>
                  <a:schemeClr val="accent2"/>
                </a:solidFill>
                <a:latin typeface="Courier New" panose="02070309020205020404" pitchFamily="49" charset="0"/>
                <a:cs typeface="Times New Roman" panose="02020603050405020304" pitchFamily="18" charset="0"/>
              </a:rPr>
              <a:t>(A)</a:t>
            </a:r>
            <a:r>
              <a:rPr lang="hu-HU" altLang="hu-HU" sz="2000" b="1">
                <a:solidFill>
                  <a:schemeClr val="accent2"/>
                </a:solidFill>
                <a:cs typeface="Times New Roman" panose="02020603050405020304" pitchFamily="18" charset="0"/>
              </a:rPr>
              <a:t>; </a:t>
            </a:r>
            <a:r>
              <a:rPr lang="hu-HU" altLang="hu-HU" sz="2000" b="1">
                <a:solidFill>
                  <a:schemeClr val="accent2"/>
                </a:solidFill>
                <a:latin typeface="Courier New" panose="02070309020205020404" pitchFamily="49" charset="0"/>
                <a:cs typeface="Times New Roman" panose="02020603050405020304" pitchFamily="18" charset="0"/>
              </a:rPr>
              <a:t>w</a:t>
            </a:r>
            <a:r>
              <a:rPr lang="hu-HU" altLang="hu-HU" sz="2000" b="1" baseline="-30000">
                <a:solidFill>
                  <a:schemeClr val="accent2"/>
                </a:solidFill>
                <a:latin typeface="Courier New" panose="02070309020205020404" pitchFamily="49" charset="0"/>
                <a:cs typeface="Times New Roman" panose="02020603050405020304" pitchFamily="18" charset="0"/>
              </a:rPr>
              <a:t>1</a:t>
            </a:r>
            <a:r>
              <a:rPr lang="hu-HU" altLang="hu-HU" sz="2000" b="1">
                <a:solidFill>
                  <a:schemeClr val="accent2"/>
                </a:solidFill>
                <a:latin typeface="Courier New" panose="02070309020205020404" pitchFamily="49" charset="0"/>
                <a:cs typeface="Times New Roman" panose="02020603050405020304" pitchFamily="18" charset="0"/>
              </a:rPr>
              <a:t>(B)</a:t>
            </a:r>
            <a:r>
              <a:rPr lang="hu-HU" altLang="hu-HU" sz="2000" b="1">
                <a:solidFill>
                  <a:schemeClr val="accent2"/>
                </a:solidFill>
                <a:cs typeface="Times New Roman" panose="02020603050405020304" pitchFamily="18" charset="0"/>
              </a:rPr>
              <a:t>; </a:t>
            </a:r>
            <a:r>
              <a:rPr lang="hu-HU" altLang="hu-HU" sz="2000" b="1">
                <a:solidFill>
                  <a:schemeClr val="accent2"/>
                </a:solidFill>
                <a:latin typeface="Courier New" panose="02070309020205020404" pitchFamily="49" charset="0"/>
                <a:cs typeface="Times New Roman" panose="02020603050405020304" pitchFamily="18" charset="0"/>
              </a:rPr>
              <a:t>w</a:t>
            </a:r>
            <a:r>
              <a:rPr lang="hu-HU" altLang="hu-HU" sz="2000" b="1" baseline="-30000">
                <a:solidFill>
                  <a:schemeClr val="accent2"/>
                </a:solidFill>
                <a:latin typeface="Courier New" panose="02070309020205020404" pitchFamily="49" charset="0"/>
                <a:cs typeface="Times New Roman" panose="02020603050405020304" pitchFamily="18" charset="0"/>
              </a:rPr>
              <a:t>3</a:t>
            </a:r>
            <a:r>
              <a:rPr lang="hu-HU" altLang="hu-HU" sz="2000" b="1">
                <a:solidFill>
                  <a:schemeClr val="accent2"/>
                </a:solidFill>
                <a:latin typeface="Courier New" panose="02070309020205020404" pitchFamily="49" charset="0"/>
                <a:cs typeface="Times New Roman" panose="02020603050405020304" pitchFamily="18" charset="0"/>
              </a:rPr>
              <a:t>(A)</a:t>
            </a:r>
            <a:r>
              <a:rPr lang="hu-HU" altLang="hu-HU" sz="2000" b="1">
                <a:solidFill>
                  <a:schemeClr val="accent2"/>
                </a:solidFill>
                <a:cs typeface="Times New Roman" panose="02020603050405020304" pitchFamily="18" charset="0"/>
              </a:rPr>
              <a:t>; </a:t>
            </a:r>
            <a:r>
              <a:rPr lang="hu-HU" altLang="hu-HU" sz="2000" b="1">
                <a:solidFill>
                  <a:srgbClr val="FF0000"/>
                </a:solidFill>
                <a:latin typeface="Courier New" panose="02070309020205020404" pitchFamily="49" charset="0"/>
                <a:cs typeface="Times New Roman" panose="02020603050405020304" pitchFamily="18" charset="0"/>
              </a:rPr>
              <a:t>r</a:t>
            </a:r>
            <a:r>
              <a:rPr lang="hu-HU" altLang="hu-HU" sz="2000" b="1" baseline="-30000">
                <a:solidFill>
                  <a:srgbClr val="FF0000"/>
                </a:solidFill>
                <a:latin typeface="Courier New" panose="02070309020205020404" pitchFamily="49" charset="0"/>
                <a:cs typeface="Times New Roman" panose="02020603050405020304" pitchFamily="18" charset="0"/>
              </a:rPr>
              <a:t>2</a:t>
            </a:r>
            <a:r>
              <a:rPr lang="hu-HU" altLang="hu-HU" sz="2000" b="1">
                <a:solidFill>
                  <a:srgbClr val="FF0000"/>
                </a:solidFill>
                <a:latin typeface="Courier New" panose="02070309020205020404" pitchFamily="49" charset="0"/>
                <a:cs typeface="Times New Roman" panose="02020603050405020304" pitchFamily="18" charset="0"/>
              </a:rPr>
              <a:t>(B)</a:t>
            </a:r>
            <a:r>
              <a:rPr lang="hu-HU" altLang="hu-HU" sz="2000" b="1">
                <a:solidFill>
                  <a:schemeClr val="accent2"/>
                </a:solidFill>
                <a:cs typeface="Times New Roman" panose="02020603050405020304" pitchFamily="18" charset="0"/>
              </a:rPr>
              <a:t>; </a:t>
            </a:r>
            <a:r>
              <a:rPr lang="hu-HU" altLang="hu-HU" sz="2000" b="1">
                <a:solidFill>
                  <a:schemeClr val="accent2"/>
                </a:solidFill>
                <a:latin typeface="Courier New" panose="02070309020205020404" pitchFamily="49" charset="0"/>
                <a:cs typeface="Times New Roman" panose="02020603050405020304" pitchFamily="18" charset="0"/>
              </a:rPr>
              <a:t>w</a:t>
            </a:r>
            <a:r>
              <a:rPr lang="hu-HU" altLang="hu-HU" sz="2000" b="1" baseline="-30000">
                <a:solidFill>
                  <a:schemeClr val="accent2"/>
                </a:solidFill>
                <a:latin typeface="Courier New" panose="02070309020205020404" pitchFamily="49" charset="0"/>
                <a:cs typeface="Times New Roman" panose="02020603050405020304" pitchFamily="18" charset="0"/>
              </a:rPr>
              <a:t>2</a:t>
            </a:r>
            <a:r>
              <a:rPr lang="hu-HU" altLang="hu-HU" sz="2000" b="1">
                <a:solidFill>
                  <a:schemeClr val="accent2"/>
                </a:solidFill>
                <a:latin typeface="Courier New" panose="02070309020205020404" pitchFamily="49" charset="0"/>
                <a:cs typeface="Times New Roman" panose="02020603050405020304" pitchFamily="18" charset="0"/>
              </a:rPr>
              <a:t>(B)</a:t>
            </a:r>
            <a:r>
              <a:rPr lang="hu-HU" altLang="hu-HU" sz="2000" b="1">
                <a:solidFill>
                  <a:schemeClr val="accent2"/>
                </a:solidFill>
                <a:cs typeface="Times New Roman" panose="02020603050405020304" pitchFamily="18" charset="0"/>
              </a:rPr>
              <a:t>;</a:t>
            </a:r>
            <a:endParaRPr lang="hu-HU" altLang="hu-HU" sz="2000" b="1">
              <a:solidFill>
                <a:schemeClr val="accent2"/>
              </a:solidFill>
              <a:latin typeface="Courier New" panose="02070309020205020404" pitchFamily="49" charset="0"/>
              <a:cs typeface="Courier New" panose="02070309020205020404" pitchFamily="49" charset="0"/>
            </a:endParaRPr>
          </a:p>
          <a:p>
            <a:pPr algn="just">
              <a:lnSpc>
                <a:spcPct val="90000"/>
              </a:lnSpc>
              <a:buFontTx/>
              <a:buNone/>
            </a:pPr>
            <a:r>
              <a:rPr lang="hu-HU" altLang="hu-HU" sz="2000" b="1">
                <a:solidFill>
                  <a:srgbClr val="FF0000"/>
                </a:solidFill>
                <a:latin typeface="Courier New" panose="02070309020205020404" pitchFamily="49" charset="0"/>
                <a:cs typeface="Times New Roman" panose="02020603050405020304" pitchFamily="18" charset="0"/>
              </a:rPr>
              <a:t>S</a:t>
            </a:r>
            <a:r>
              <a:rPr lang="hu-HU" altLang="hu-HU" sz="2000" b="1" baseline="-30000">
                <a:solidFill>
                  <a:srgbClr val="FF0000"/>
                </a:solidFill>
                <a:latin typeface="Courier New" panose="02070309020205020404" pitchFamily="49" charset="0"/>
                <a:cs typeface="Times New Roman" panose="02020603050405020304" pitchFamily="18" charset="0"/>
              </a:rPr>
              <a:t>1</a:t>
            </a:r>
            <a:r>
              <a:rPr lang="hu-HU" altLang="hu-HU" sz="2000" b="1">
                <a:solidFill>
                  <a:srgbClr val="FF0000"/>
                </a:solidFill>
                <a:cs typeface="Times New Roman" panose="02020603050405020304" pitchFamily="18" charset="0"/>
              </a:rPr>
              <a:t>:</a:t>
            </a:r>
            <a:r>
              <a:rPr lang="hu-HU" altLang="hu-HU" sz="2000" b="1">
                <a:solidFill>
                  <a:schemeClr val="accent2"/>
                </a:solidFill>
                <a:cs typeface="Times New Roman" panose="02020603050405020304" pitchFamily="18" charset="0"/>
              </a:rPr>
              <a:t> </a:t>
            </a:r>
            <a:r>
              <a:rPr lang="hu-HU" altLang="hu-HU" sz="2000" b="1">
                <a:solidFill>
                  <a:schemeClr val="accent2"/>
                </a:solidFill>
                <a:latin typeface="Courier New" panose="02070309020205020404" pitchFamily="49" charset="0"/>
                <a:cs typeface="Times New Roman" panose="02020603050405020304" pitchFamily="18" charset="0"/>
              </a:rPr>
              <a:t>r</a:t>
            </a:r>
            <a:r>
              <a:rPr lang="hu-HU" altLang="hu-HU" sz="2000" b="1" baseline="-30000">
                <a:solidFill>
                  <a:schemeClr val="accent2"/>
                </a:solidFill>
                <a:latin typeface="Courier New" panose="02070309020205020404" pitchFamily="49" charset="0"/>
                <a:cs typeface="Times New Roman" panose="02020603050405020304" pitchFamily="18" charset="0"/>
              </a:rPr>
              <a:t>2</a:t>
            </a:r>
            <a:r>
              <a:rPr lang="hu-HU" altLang="hu-HU" sz="2000" b="1">
                <a:solidFill>
                  <a:schemeClr val="accent2"/>
                </a:solidFill>
                <a:latin typeface="Courier New" panose="02070309020205020404" pitchFamily="49" charset="0"/>
                <a:cs typeface="Times New Roman" panose="02020603050405020304" pitchFamily="18" charset="0"/>
              </a:rPr>
              <a:t>(A)</a:t>
            </a:r>
            <a:r>
              <a:rPr lang="hu-HU" altLang="hu-HU" sz="2000" b="1">
                <a:solidFill>
                  <a:schemeClr val="accent2"/>
                </a:solidFill>
                <a:cs typeface="Times New Roman" panose="02020603050405020304" pitchFamily="18" charset="0"/>
              </a:rPr>
              <a:t>; </a:t>
            </a:r>
            <a:r>
              <a:rPr lang="hu-HU" altLang="hu-HU" sz="2000" b="1">
                <a:solidFill>
                  <a:schemeClr val="accent2"/>
                </a:solidFill>
                <a:latin typeface="Courier New" panose="02070309020205020404" pitchFamily="49" charset="0"/>
                <a:cs typeface="Times New Roman" panose="02020603050405020304" pitchFamily="18" charset="0"/>
              </a:rPr>
              <a:t>r</a:t>
            </a:r>
            <a:r>
              <a:rPr lang="hu-HU" altLang="hu-HU" sz="2000" b="1" baseline="-30000">
                <a:solidFill>
                  <a:schemeClr val="accent2"/>
                </a:solidFill>
                <a:latin typeface="Courier New" panose="02070309020205020404" pitchFamily="49" charset="0"/>
                <a:cs typeface="Times New Roman" panose="02020603050405020304" pitchFamily="18" charset="0"/>
              </a:rPr>
              <a:t>1</a:t>
            </a:r>
            <a:r>
              <a:rPr lang="hu-HU" altLang="hu-HU" sz="2000" b="1">
                <a:solidFill>
                  <a:schemeClr val="accent2"/>
                </a:solidFill>
                <a:latin typeface="Courier New" panose="02070309020205020404" pitchFamily="49" charset="0"/>
                <a:cs typeface="Times New Roman" panose="02020603050405020304" pitchFamily="18" charset="0"/>
              </a:rPr>
              <a:t>(B)</a:t>
            </a:r>
            <a:r>
              <a:rPr lang="hu-HU" altLang="hu-HU" sz="2000" b="1">
                <a:solidFill>
                  <a:schemeClr val="accent2"/>
                </a:solidFill>
                <a:cs typeface="Times New Roman" panose="02020603050405020304" pitchFamily="18" charset="0"/>
              </a:rPr>
              <a:t>; </a:t>
            </a:r>
            <a:r>
              <a:rPr lang="hu-HU" altLang="hu-HU" sz="2000" b="1">
                <a:solidFill>
                  <a:schemeClr val="accent2"/>
                </a:solidFill>
                <a:latin typeface="Courier New" panose="02070309020205020404" pitchFamily="49" charset="0"/>
                <a:cs typeface="Times New Roman" panose="02020603050405020304" pitchFamily="18" charset="0"/>
              </a:rPr>
              <a:t>w</a:t>
            </a:r>
            <a:r>
              <a:rPr lang="hu-HU" altLang="hu-HU" sz="2000" b="1" baseline="-30000">
                <a:solidFill>
                  <a:schemeClr val="accent2"/>
                </a:solidFill>
                <a:latin typeface="Courier New" panose="02070309020205020404" pitchFamily="49" charset="0"/>
                <a:cs typeface="Times New Roman" panose="02020603050405020304" pitchFamily="18" charset="0"/>
              </a:rPr>
              <a:t>2</a:t>
            </a:r>
            <a:r>
              <a:rPr lang="hu-HU" altLang="hu-HU" sz="2000" b="1">
                <a:solidFill>
                  <a:schemeClr val="accent2"/>
                </a:solidFill>
                <a:latin typeface="Courier New" panose="02070309020205020404" pitchFamily="49" charset="0"/>
                <a:cs typeface="Times New Roman" panose="02020603050405020304" pitchFamily="18" charset="0"/>
              </a:rPr>
              <a:t>(A)</a:t>
            </a:r>
            <a:r>
              <a:rPr lang="hu-HU" altLang="hu-HU" sz="2000" b="1">
                <a:solidFill>
                  <a:schemeClr val="accent2"/>
                </a:solidFill>
                <a:cs typeface="Times New Roman" panose="02020603050405020304" pitchFamily="18" charset="0"/>
              </a:rPr>
              <a:t>; </a:t>
            </a:r>
            <a:r>
              <a:rPr lang="hu-HU" altLang="hu-HU" sz="2000" b="1">
                <a:solidFill>
                  <a:srgbClr val="FF0000"/>
                </a:solidFill>
                <a:latin typeface="Courier New" panose="02070309020205020404" pitchFamily="49" charset="0"/>
                <a:cs typeface="Times New Roman" panose="02020603050405020304" pitchFamily="18" charset="0"/>
              </a:rPr>
              <a:t>r</a:t>
            </a:r>
            <a:r>
              <a:rPr lang="hu-HU" altLang="hu-HU" sz="2000" b="1" baseline="-30000">
                <a:solidFill>
                  <a:srgbClr val="FF0000"/>
                </a:solidFill>
                <a:latin typeface="Courier New" panose="02070309020205020404" pitchFamily="49" charset="0"/>
                <a:cs typeface="Times New Roman" panose="02020603050405020304" pitchFamily="18" charset="0"/>
              </a:rPr>
              <a:t>2</a:t>
            </a:r>
            <a:r>
              <a:rPr lang="hu-HU" altLang="hu-HU" sz="2000" b="1">
                <a:solidFill>
                  <a:srgbClr val="FF0000"/>
                </a:solidFill>
                <a:latin typeface="Courier New" panose="02070309020205020404" pitchFamily="49" charset="0"/>
                <a:cs typeface="Times New Roman" panose="02020603050405020304" pitchFamily="18" charset="0"/>
              </a:rPr>
              <a:t>(B)</a:t>
            </a:r>
            <a:r>
              <a:rPr lang="hu-HU" altLang="hu-HU" sz="2000" b="1">
                <a:solidFill>
                  <a:schemeClr val="accent2"/>
                </a:solidFill>
                <a:cs typeface="Times New Roman" panose="02020603050405020304" pitchFamily="18" charset="0"/>
              </a:rPr>
              <a:t>; </a:t>
            </a:r>
            <a:r>
              <a:rPr lang="hu-HU" altLang="hu-HU" sz="2000" b="1">
                <a:solidFill>
                  <a:schemeClr val="accent2"/>
                </a:solidFill>
                <a:latin typeface="Courier New" panose="02070309020205020404" pitchFamily="49" charset="0"/>
                <a:cs typeface="Times New Roman" panose="02020603050405020304" pitchFamily="18" charset="0"/>
              </a:rPr>
              <a:t>r</a:t>
            </a:r>
            <a:r>
              <a:rPr lang="hu-HU" altLang="hu-HU" sz="2000" b="1" baseline="-30000">
                <a:solidFill>
                  <a:schemeClr val="accent2"/>
                </a:solidFill>
                <a:latin typeface="Courier New" panose="02070309020205020404" pitchFamily="49" charset="0"/>
                <a:cs typeface="Times New Roman" panose="02020603050405020304" pitchFamily="18" charset="0"/>
              </a:rPr>
              <a:t>3</a:t>
            </a:r>
            <a:r>
              <a:rPr lang="hu-HU" altLang="hu-HU" sz="2000" b="1">
                <a:solidFill>
                  <a:schemeClr val="accent2"/>
                </a:solidFill>
                <a:latin typeface="Courier New" panose="02070309020205020404" pitchFamily="49" charset="0"/>
                <a:cs typeface="Times New Roman" panose="02020603050405020304" pitchFamily="18" charset="0"/>
              </a:rPr>
              <a:t>(A)</a:t>
            </a:r>
            <a:r>
              <a:rPr lang="hu-HU" altLang="hu-HU" sz="2000" b="1">
                <a:solidFill>
                  <a:schemeClr val="accent2"/>
                </a:solidFill>
                <a:cs typeface="Times New Roman" panose="02020603050405020304" pitchFamily="18" charset="0"/>
              </a:rPr>
              <a:t>; </a:t>
            </a:r>
            <a:r>
              <a:rPr lang="hu-HU" altLang="hu-HU" sz="2000" b="1">
                <a:solidFill>
                  <a:schemeClr val="accent2"/>
                </a:solidFill>
                <a:latin typeface="Courier New" panose="02070309020205020404" pitchFamily="49" charset="0"/>
                <a:cs typeface="Times New Roman" panose="02020603050405020304" pitchFamily="18" charset="0"/>
              </a:rPr>
              <a:t>w</a:t>
            </a:r>
            <a:r>
              <a:rPr lang="hu-HU" altLang="hu-HU" sz="2000" b="1" baseline="-30000">
                <a:solidFill>
                  <a:schemeClr val="accent2"/>
                </a:solidFill>
                <a:latin typeface="Courier New" panose="02070309020205020404" pitchFamily="49" charset="0"/>
                <a:cs typeface="Times New Roman" panose="02020603050405020304" pitchFamily="18" charset="0"/>
              </a:rPr>
              <a:t>1</a:t>
            </a:r>
            <a:r>
              <a:rPr lang="hu-HU" altLang="hu-HU" sz="2000" b="1">
                <a:solidFill>
                  <a:schemeClr val="accent2"/>
                </a:solidFill>
                <a:latin typeface="Courier New" panose="02070309020205020404" pitchFamily="49" charset="0"/>
                <a:cs typeface="Times New Roman" panose="02020603050405020304" pitchFamily="18" charset="0"/>
              </a:rPr>
              <a:t>(B)</a:t>
            </a:r>
            <a:r>
              <a:rPr lang="hu-HU" altLang="hu-HU" sz="2000" b="1">
                <a:solidFill>
                  <a:schemeClr val="accent2"/>
                </a:solidFill>
                <a:cs typeface="Times New Roman" panose="02020603050405020304" pitchFamily="18" charset="0"/>
              </a:rPr>
              <a:t>; </a:t>
            </a:r>
            <a:r>
              <a:rPr lang="hu-HU" altLang="hu-HU" sz="2000" b="1">
                <a:solidFill>
                  <a:schemeClr val="accent2"/>
                </a:solidFill>
                <a:latin typeface="Courier New" panose="02070309020205020404" pitchFamily="49" charset="0"/>
                <a:cs typeface="Times New Roman" panose="02020603050405020304" pitchFamily="18" charset="0"/>
              </a:rPr>
              <a:t>w</a:t>
            </a:r>
            <a:r>
              <a:rPr lang="hu-HU" altLang="hu-HU" sz="2000" b="1" baseline="-30000">
                <a:solidFill>
                  <a:schemeClr val="accent2"/>
                </a:solidFill>
                <a:latin typeface="Courier New" panose="02070309020205020404" pitchFamily="49" charset="0"/>
                <a:cs typeface="Times New Roman" panose="02020603050405020304" pitchFamily="18" charset="0"/>
              </a:rPr>
              <a:t>3</a:t>
            </a:r>
            <a:r>
              <a:rPr lang="hu-HU" altLang="hu-HU" sz="2000" b="1">
                <a:solidFill>
                  <a:schemeClr val="accent2"/>
                </a:solidFill>
                <a:latin typeface="Courier New" panose="02070309020205020404" pitchFamily="49" charset="0"/>
                <a:cs typeface="Times New Roman" panose="02020603050405020304" pitchFamily="18" charset="0"/>
              </a:rPr>
              <a:t>(A)</a:t>
            </a:r>
            <a:r>
              <a:rPr lang="hu-HU" altLang="hu-HU" sz="2000" b="1">
                <a:solidFill>
                  <a:schemeClr val="accent2"/>
                </a:solidFill>
                <a:cs typeface="Times New Roman" panose="02020603050405020304" pitchFamily="18" charset="0"/>
              </a:rPr>
              <a:t>; </a:t>
            </a:r>
            <a:r>
              <a:rPr lang="hu-HU" altLang="hu-HU" sz="2000" b="1">
                <a:solidFill>
                  <a:schemeClr val="accent2"/>
                </a:solidFill>
                <a:latin typeface="Courier New" panose="02070309020205020404" pitchFamily="49" charset="0"/>
                <a:cs typeface="Times New Roman" panose="02020603050405020304" pitchFamily="18" charset="0"/>
              </a:rPr>
              <a:t>w</a:t>
            </a:r>
            <a:r>
              <a:rPr lang="hu-HU" altLang="hu-HU" sz="2000" b="1" baseline="-30000">
                <a:solidFill>
                  <a:schemeClr val="accent2"/>
                </a:solidFill>
                <a:latin typeface="Courier New" panose="02070309020205020404" pitchFamily="49" charset="0"/>
                <a:cs typeface="Times New Roman" panose="02020603050405020304" pitchFamily="18" charset="0"/>
              </a:rPr>
              <a:t>2</a:t>
            </a:r>
            <a:r>
              <a:rPr lang="hu-HU" altLang="hu-HU" sz="2000" b="1">
                <a:solidFill>
                  <a:schemeClr val="accent2"/>
                </a:solidFill>
                <a:latin typeface="Courier New" panose="02070309020205020404" pitchFamily="49" charset="0"/>
                <a:cs typeface="Times New Roman" panose="02020603050405020304" pitchFamily="18" charset="0"/>
              </a:rPr>
              <a:t>(B)</a:t>
            </a:r>
            <a:r>
              <a:rPr lang="hu-HU" altLang="hu-HU" sz="2000" b="1">
                <a:solidFill>
                  <a:schemeClr val="accent2"/>
                </a:solidFill>
                <a:cs typeface="Times New Roman" panose="02020603050405020304" pitchFamily="18" charset="0"/>
              </a:rPr>
              <a:t>;</a:t>
            </a:r>
            <a:endParaRPr lang="hu-HU" altLang="hu-HU" sz="2000" b="1">
              <a:solidFill>
                <a:schemeClr val="accent2"/>
              </a:solidFill>
            </a:endParaRPr>
          </a:p>
          <a:p>
            <a:pPr algn="just">
              <a:lnSpc>
                <a:spcPct val="90000"/>
              </a:lnSpc>
              <a:buFontTx/>
              <a:buNone/>
            </a:pPr>
            <a:endParaRPr lang="hu-HU" altLang="hu-HU" sz="2000" b="1">
              <a:solidFill>
                <a:schemeClr val="accent2"/>
              </a:solidFill>
              <a:latin typeface="Courier New" panose="02070309020205020404" pitchFamily="49" charset="0"/>
              <a:cs typeface="Courier New" panose="02070309020205020404" pitchFamily="49" charset="0"/>
            </a:endParaRPr>
          </a:p>
          <a:p>
            <a:pPr algn="just">
              <a:lnSpc>
                <a:spcPct val="90000"/>
              </a:lnSpc>
            </a:pPr>
            <a:r>
              <a:rPr lang="hu-HU" altLang="hu-HU" sz="2000" b="1">
                <a:solidFill>
                  <a:srgbClr val="000000"/>
                </a:solidFill>
                <a:cs typeface="Times New Roman" panose="02020603050405020304" pitchFamily="18" charset="0"/>
              </a:rPr>
              <a:t>Az </a:t>
            </a:r>
            <a:r>
              <a:rPr lang="hu-HU" altLang="hu-HU" sz="2000" b="1">
                <a:solidFill>
                  <a:schemeClr val="accent2"/>
                </a:solidFill>
                <a:latin typeface="Courier New" panose="02070309020205020404" pitchFamily="49" charset="0"/>
                <a:cs typeface="Times New Roman" panose="02020603050405020304" pitchFamily="18" charset="0"/>
              </a:rPr>
              <a:t>r</a:t>
            </a:r>
            <a:r>
              <a:rPr lang="hu-HU" altLang="hu-HU" sz="2000" b="1" baseline="-30000">
                <a:solidFill>
                  <a:schemeClr val="accent2"/>
                </a:solidFill>
                <a:latin typeface="Courier New" panose="02070309020205020404" pitchFamily="49" charset="0"/>
                <a:cs typeface="Times New Roman" panose="02020603050405020304" pitchFamily="18" charset="0"/>
              </a:rPr>
              <a:t>2</a:t>
            </a:r>
            <a:r>
              <a:rPr lang="hu-HU" altLang="hu-HU" sz="2000" b="1">
                <a:solidFill>
                  <a:schemeClr val="accent2"/>
                </a:solidFill>
                <a:latin typeface="Courier New" panose="02070309020205020404" pitchFamily="49" charset="0"/>
                <a:cs typeface="Times New Roman" panose="02020603050405020304" pitchFamily="18" charset="0"/>
              </a:rPr>
              <a:t>(A)</a:t>
            </a:r>
            <a:r>
              <a:rPr lang="hu-HU" altLang="hu-HU" sz="2000" b="1">
                <a:solidFill>
                  <a:schemeClr val="accent2"/>
                </a:solidFill>
                <a:latin typeface="Courier New" panose="02070309020205020404" pitchFamily="49" charset="0"/>
                <a:cs typeface="Courier New" panose="02070309020205020404" pitchFamily="49" charset="0"/>
              </a:rPr>
              <a:t>... </a:t>
            </a:r>
            <a:r>
              <a:rPr lang="hu-HU" altLang="hu-HU" sz="2000" b="1">
                <a:solidFill>
                  <a:schemeClr val="accent2"/>
                </a:solidFill>
                <a:latin typeface="Courier New" panose="02070309020205020404" pitchFamily="49" charset="0"/>
                <a:cs typeface="Times New Roman" panose="02020603050405020304" pitchFamily="18" charset="0"/>
              </a:rPr>
              <a:t>w</a:t>
            </a:r>
            <a:r>
              <a:rPr lang="hu-HU" altLang="hu-HU" sz="2000" b="1" baseline="-30000">
                <a:solidFill>
                  <a:schemeClr val="accent2"/>
                </a:solidFill>
                <a:latin typeface="Courier New" panose="02070309020205020404" pitchFamily="49" charset="0"/>
                <a:cs typeface="Times New Roman" panose="02020603050405020304" pitchFamily="18" charset="0"/>
              </a:rPr>
              <a:t>3</a:t>
            </a:r>
            <a:r>
              <a:rPr lang="hu-HU" altLang="hu-HU" sz="2000" b="1">
                <a:solidFill>
                  <a:schemeClr val="accent2"/>
                </a:solidFill>
                <a:latin typeface="Courier New" panose="02070309020205020404" pitchFamily="49" charset="0"/>
                <a:cs typeface="Times New Roman" panose="02020603050405020304" pitchFamily="18" charset="0"/>
              </a:rPr>
              <a:t>(A)</a:t>
            </a:r>
            <a:r>
              <a:rPr lang="hu-HU" altLang="hu-HU" sz="2000" b="1">
                <a:solidFill>
                  <a:srgbClr val="000000"/>
                </a:solidFill>
              </a:rPr>
              <a:t>miatt</a:t>
            </a:r>
            <a:r>
              <a:rPr lang="hu-HU" altLang="hu-HU" sz="2000" b="1">
                <a:solidFill>
                  <a:srgbClr val="000000"/>
                </a:solidFill>
                <a:cs typeface="Times New Roman" panose="02020603050405020304" pitchFamily="18" charset="0"/>
              </a:rPr>
              <a:t> </a:t>
            </a:r>
            <a:r>
              <a:rPr lang="hu-HU" altLang="hu-HU" sz="2000" b="1">
                <a:solidFill>
                  <a:srgbClr val="009900"/>
                </a:solidFill>
                <a:latin typeface="Courier New" panose="02070309020205020404" pitchFamily="49" charset="0"/>
                <a:cs typeface="Times New Roman" panose="02020603050405020304" pitchFamily="18" charset="0"/>
              </a:rPr>
              <a:t>T</a:t>
            </a:r>
            <a:r>
              <a:rPr lang="hu-HU" altLang="hu-HU" sz="2000" b="1" baseline="-30000">
                <a:solidFill>
                  <a:srgbClr val="009900"/>
                </a:solidFill>
                <a:latin typeface="Courier New" panose="02070309020205020404" pitchFamily="49" charset="0"/>
                <a:cs typeface="Times New Roman" panose="02020603050405020304" pitchFamily="18" charset="0"/>
              </a:rPr>
              <a:t>2</a:t>
            </a:r>
            <a:r>
              <a:rPr lang="hu-HU" altLang="hu-HU" sz="2000" b="1">
                <a:solidFill>
                  <a:srgbClr val="009900"/>
                </a:solidFill>
                <a:cs typeface="Times New Roman" panose="02020603050405020304" pitchFamily="18" charset="0"/>
              </a:rPr>
              <a:t> </a:t>
            </a:r>
            <a:r>
              <a:rPr lang="hu-HU" altLang="hu-HU" sz="2000" b="1">
                <a:solidFill>
                  <a:srgbClr val="009900"/>
                </a:solidFill>
                <a:latin typeface="Courier New" panose="02070309020205020404" pitchFamily="49" charset="0"/>
                <a:cs typeface="Times New Roman" panose="02020603050405020304" pitchFamily="18" charset="0"/>
              </a:rPr>
              <a:t>&lt;</a:t>
            </a:r>
            <a:r>
              <a:rPr lang="hu-HU" altLang="hu-HU" sz="2000" b="1" baseline="-30000">
                <a:solidFill>
                  <a:srgbClr val="009900"/>
                </a:solidFill>
                <a:latin typeface="Courier New" panose="02070309020205020404" pitchFamily="49" charset="0"/>
                <a:cs typeface="Times New Roman" panose="02020603050405020304" pitchFamily="18" charset="0"/>
              </a:rPr>
              <a:t>S1</a:t>
            </a:r>
            <a:r>
              <a:rPr lang="hu-HU" altLang="hu-HU" sz="2000" b="1">
                <a:solidFill>
                  <a:srgbClr val="009900"/>
                </a:solidFill>
                <a:cs typeface="Times New Roman" panose="02020603050405020304" pitchFamily="18" charset="0"/>
              </a:rPr>
              <a:t> </a:t>
            </a:r>
            <a:r>
              <a:rPr lang="hu-HU" altLang="hu-HU" sz="2000" b="1">
                <a:solidFill>
                  <a:srgbClr val="009900"/>
                </a:solidFill>
                <a:latin typeface="Courier New" panose="02070309020205020404" pitchFamily="49" charset="0"/>
                <a:cs typeface="Times New Roman" panose="02020603050405020304" pitchFamily="18" charset="0"/>
              </a:rPr>
              <a:t>T</a:t>
            </a:r>
            <a:r>
              <a:rPr lang="hu-HU" altLang="hu-HU" sz="2000" b="1" baseline="-30000">
                <a:solidFill>
                  <a:srgbClr val="009900"/>
                </a:solidFill>
                <a:latin typeface="Courier New" panose="02070309020205020404" pitchFamily="49" charset="0"/>
                <a:cs typeface="Times New Roman" panose="02020603050405020304" pitchFamily="18" charset="0"/>
              </a:rPr>
              <a:t>3</a:t>
            </a:r>
            <a:r>
              <a:rPr lang="hu-HU" altLang="hu-HU" sz="2000" b="1">
                <a:solidFill>
                  <a:srgbClr val="000000"/>
                </a:solidFill>
                <a:cs typeface="Times New Roman" panose="02020603050405020304" pitchFamily="18" charset="0"/>
              </a:rPr>
              <a:t>. </a:t>
            </a:r>
            <a:endParaRPr lang="hu-HU" altLang="hu-HU" sz="2000" b="1">
              <a:solidFill>
                <a:srgbClr val="000000"/>
              </a:solidFill>
            </a:endParaRPr>
          </a:p>
          <a:p>
            <a:pPr algn="just">
              <a:lnSpc>
                <a:spcPct val="90000"/>
              </a:lnSpc>
            </a:pPr>
            <a:r>
              <a:rPr lang="hu-HU" altLang="hu-HU" sz="2000" b="1">
                <a:solidFill>
                  <a:srgbClr val="000000"/>
                </a:solidFill>
              </a:rPr>
              <a:t>Az </a:t>
            </a:r>
            <a:r>
              <a:rPr lang="hu-HU" altLang="hu-HU" sz="2000" b="1">
                <a:solidFill>
                  <a:schemeClr val="accent2"/>
                </a:solidFill>
                <a:latin typeface="Courier New" panose="02070309020205020404" pitchFamily="49" charset="0"/>
                <a:cs typeface="Times New Roman" panose="02020603050405020304" pitchFamily="18" charset="0"/>
              </a:rPr>
              <a:t>r</a:t>
            </a:r>
            <a:r>
              <a:rPr lang="hu-HU" altLang="hu-HU" sz="2000" b="1" baseline="-30000">
                <a:solidFill>
                  <a:schemeClr val="accent2"/>
                </a:solidFill>
                <a:latin typeface="Courier New" panose="02070309020205020404" pitchFamily="49" charset="0"/>
                <a:cs typeface="Courier New" panose="02070309020205020404" pitchFamily="49" charset="0"/>
              </a:rPr>
              <a:t>1</a:t>
            </a:r>
            <a:r>
              <a:rPr lang="hu-HU" altLang="hu-HU" sz="2000" b="1">
                <a:solidFill>
                  <a:schemeClr val="accent2"/>
                </a:solidFill>
                <a:latin typeface="Courier New" panose="02070309020205020404" pitchFamily="49" charset="0"/>
                <a:cs typeface="Times New Roman" panose="02020603050405020304" pitchFamily="18" charset="0"/>
              </a:rPr>
              <a:t>(</a:t>
            </a:r>
            <a:r>
              <a:rPr lang="hu-HU" altLang="hu-HU" sz="2000" b="1">
                <a:solidFill>
                  <a:schemeClr val="accent2"/>
                </a:solidFill>
                <a:latin typeface="Courier New" panose="02070309020205020404" pitchFamily="49" charset="0"/>
                <a:cs typeface="Courier New" panose="02070309020205020404" pitchFamily="49" charset="0"/>
              </a:rPr>
              <a:t>B</a:t>
            </a:r>
            <a:r>
              <a:rPr lang="hu-HU" altLang="hu-HU" sz="2000" b="1">
                <a:solidFill>
                  <a:schemeClr val="accent2"/>
                </a:solidFill>
                <a:latin typeface="Courier New" panose="02070309020205020404" pitchFamily="49" charset="0"/>
                <a:cs typeface="Times New Roman" panose="02020603050405020304" pitchFamily="18" charset="0"/>
              </a:rPr>
              <a:t>)</a:t>
            </a:r>
            <a:r>
              <a:rPr lang="hu-HU" altLang="hu-HU" sz="2000" b="1">
                <a:solidFill>
                  <a:schemeClr val="accent2"/>
                </a:solidFill>
                <a:latin typeface="Courier New" panose="02070309020205020404" pitchFamily="49" charset="0"/>
                <a:cs typeface="Courier New" panose="02070309020205020404" pitchFamily="49" charset="0"/>
              </a:rPr>
              <a:t>... </a:t>
            </a:r>
            <a:r>
              <a:rPr lang="hu-HU" altLang="hu-HU" sz="2000" b="1">
                <a:solidFill>
                  <a:schemeClr val="accent2"/>
                </a:solidFill>
                <a:latin typeface="Courier New" panose="02070309020205020404" pitchFamily="49" charset="0"/>
                <a:cs typeface="Times New Roman" panose="02020603050405020304" pitchFamily="18" charset="0"/>
              </a:rPr>
              <a:t>w</a:t>
            </a:r>
            <a:r>
              <a:rPr lang="hu-HU" altLang="hu-HU" sz="2000" b="1" baseline="-30000">
                <a:solidFill>
                  <a:schemeClr val="accent2"/>
                </a:solidFill>
                <a:latin typeface="Courier New" panose="02070309020205020404" pitchFamily="49" charset="0"/>
                <a:cs typeface="Courier New" panose="02070309020205020404" pitchFamily="49" charset="0"/>
              </a:rPr>
              <a:t>2</a:t>
            </a:r>
            <a:r>
              <a:rPr lang="hu-HU" altLang="hu-HU" sz="2000" b="1">
                <a:solidFill>
                  <a:schemeClr val="accent2"/>
                </a:solidFill>
                <a:latin typeface="Courier New" panose="02070309020205020404" pitchFamily="49" charset="0"/>
                <a:cs typeface="Times New Roman" panose="02020603050405020304" pitchFamily="18" charset="0"/>
              </a:rPr>
              <a:t>(</a:t>
            </a:r>
            <a:r>
              <a:rPr lang="hu-HU" altLang="hu-HU" sz="2000" b="1">
                <a:solidFill>
                  <a:schemeClr val="accent2"/>
                </a:solidFill>
                <a:latin typeface="Courier New" panose="02070309020205020404" pitchFamily="49" charset="0"/>
                <a:cs typeface="Courier New" panose="02070309020205020404" pitchFamily="49" charset="0"/>
              </a:rPr>
              <a:t>B</a:t>
            </a:r>
            <a:r>
              <a:rPr lang="hu-HU" altLang="hu-HU" sz="2000" b="1">
                <a:solidFill>
                  <a:schemeClr val="accent2"/>
                </a:solidFill>
                <a:latin typeface="Courier New" panose="02070309020205020404" pitchFamily="49" charset="0"/>
                <a:cs typeface="Times New Roman" panose="02020603050405020304" pitchFamily="18" charset="0"/>
              </a:rPr>
              <a:t>)</a:t>
            </a:r>
            <a:r>
              <a:rPr lang="hu-HU" altLang="hu-HU" sz="2000" b="1">
                <a:solidFill>
                  <a:srgbClr val="000000"/>
                </a:solidFill>
              </a:rPr>
              <a:t>miatt</a:t>
            </a:r>
            <a:r>
              <a:rPr lang="hu-HU" altLang="hu-HU" sz="2000" b="1">
                <a:solidFill>
                  <a:srgbClr val="000000"/>
                </a:solidFill>
                <a:cs typeface="Times New Roman" panose="02020603050405020304" pitchFamily="18" charset="0"/>
              </a:rPr>
              <a:t> </a:t>
            </a:r>
            <a:r>
              <a:rPr lang="hu-HU" altLang="hu-HU" sz="2000" b="1">
                <a:solidFill>
                  <a:srgbClr val="009900"/>
                </a:solidFill>
                <a:latin typeface="Courier New" panose="02070309020205020404" pitchFamily="49" charset="0"/>
                <a:cs typeface="Times New Roman" panose="02020603050405020304" pitchFamily="18" charset="0"/>
              </a:rPr>
              <a:t>T</a:t>
            </a:r>
            <a:r>
              <a:rPr lang="hu-HU" altLang="hu-HU" sz="2000" b="1" baseline="-30000">
                <a:solidFill>
                  <a:srgbClr val="009900"/>
                </a:solidFill>
                <a:latin typeface="Courier New" panose="02070309020205020404" pitchFamily="49" charset="0"/>
                <a:cs typeface="Times New Roman" panose="02020603050405020304" pitchFamily="18" charset="0"/>
              </a:rPr>
              <a:t>1</a:t>
            </a:r>
            <a:r>
              <a:rPr lang="hu-HU" altLang="hu-HU" sz="2000" b="1">
                <a:solidFill>
                  <a:srgbClr val="009900"/>
                </a:solidFill>
                <a:cs typeface="Times New Roman" panose="02020603050405020304" pitchFamily="18" charset="0"/>
              </a:rPr>
              <a:t> </a:t>
            </a:r>
            <a:r>
              <a:rPr lang="hu-HU" altLang="hu-HU" sz="2000" b="1">
                <a:solidFill>
                  <a:srgbClr val="009900"/>
                </a:solidFill>
                <a:latin typeface="Courier New" panose="02070309020205020404" pitchFamily="49" charset="0"/>
                <a:cs typeface="Times New Roman" panose="02020603050405020304" pitchFamily="18" charset="0"/>
              </a:rPr>
              <a:t>&lt;</a:t>
            </a:r>
            <a:r>
              <a:rPr lang="hu-HU" altLang="hu-HU" sz="2000" b="1" baseline="-30000">
                <a:solidFill>
                  <a:srgbClr val="009900"/>
                </a:solidFill>
                <a:latin typeface="Courier New" panose="02070309020205020404" pitchFamily="49" charset="0"/>
                <a:cs typeface="Times New Roman" panose="02020603050405020304" pitchFamily="18" charset="0"/>
              </a:rPr>
              <a:t>S1</a:t>
            </a:r>
            <a:r>
              <a:rPr lang="hu-HU" altLang="hu-HU" sz="2000" b="1">
                <a:solidFill>
                  <a:srgbClr val="009900"/>
                </a:solidFill>
                <a:cs typeface="Times New Roman" panose="02020603050405020304" pitchFamily="18" charset="0"/>
              </a:rPr>
              <a:t> </a:t>
            </a:r>
            <a:r>
              <a:rPr lang="hu-HU" altLang="hu-HU" sz="2000" b="1">
                <a:solidFill>
                  <a:srgbClr val="009900"/>
                </a:solidFill>
                <a:latin typeface="Courier New" panose="02070309020205020404" pitchFamily="49" charset="0"/>
                <a:cs typeface="Times New Roman" panose="02020603050405020304" pitchFamily="18" charset="0"/>
              </a:rPr>
              <a:t>T</a:t>
            </a:r>
            <a:r>
              <a:rPr lang="hu-HU" altLang="hu-HU" sz="2000" b="1" baseline="-30000">
                <a:solidFill>
                  <a:srgbClr val="009900"/>
                </a:solidFill>
                <a:latin typeface="Courier New" panose="02070309020205020404" pitchFamily="49" charset="0"/>
                <a:cs typeface="Times New Roman" panose="02020603050405020304" pitchFamily="18" charset="0"/>
              </a:rPr>
              <a:t>2</a:t>
            </a:r>
            <a:r>
              <a:rPr lang="hu-HU" altLang="hu-HU" sz="2000" b="1">
                <a:solidFill>
                  <a:srgbClr val="000000"/>
                </a:solidFill>
              </a:rPr>
              <a:t>.</a:t>
            </a:r>
          </a:p>
          <a:p>
            <a:pPr algn="just">
              <a:lnSpc>
                <a:spcPct val="90000"/>
              </a:lnSpc>
            </a:pPr>
            <a:r>
              <a:rPr lang="hu-HU" altLang="hu-HU" sz="2000" b="1">
                <a:solidFill>
                  <a:srgbClr val="000000"/>
                </a:solidFill>
              </a:rPr>
              <a:t>Az </a:t>
            </a:r>
            <a:r>
              <a:rPr lang="hu-HU" altLang="hu-HU" sz="2000" b="1">
                <a:solidFill>
                  <a:schemeClr val="accent2"/>
                </a:solidFill>
                <a:latin typeface="Courier New" panose="02070309020205020404" pitchFamily="49" charset="0"/>
                <a:cs typeface="Times New Roman" panose="02020603050405020304" pitchFamily="18" charset="0"/>
              </a:rPr>
              <a:t>r</a:t>
            </a:r>
            <a:r>
              <a:rPr lang="hu-HU" altLang="hu-HU" sz="2000" b="1" baseline="-30000">
                <a:solidFill>
                  <a:schemeClr val="accent2"/>
                </a:solidFill>
                <a:latin typeface="Courier New" panose="02070309020205020404" pitchFamily="49" charset="0"/>
                <a:cs typeface="Courier New" panose="02070309020205020404" pitchFamily="49" charset="0"/>
              </a:rPr>
              <a:t>2</a:t>
            </a:r>
            <a:r>
              <a:rPr lang="hu-HU" altLang="hu-HU" sz="2000" b="1">
                <a:solidFill>
                  <a:schemeClr val="accent2"/>
                </a:solidFill>
                <a:latin typeface="Courier New" panose="02070309020205020404" pitchFamily="49" charset="0"/>
                <a:cs typeface="Times New Roman" panose="02020603050405020304" pitchFamily="18" charset="0"/>
              </a:rPr>
              <a:t>(</a:t>
            </a:r>
            <a:r>
              <a:rPr lang="hu-HU" altLang="hu-HU" sz="2000" b="1">
                <a:solidFill>
                  <a:schemeClr val="accent2"/>
                </a:solidFill>
                <a:latin typeface="Courier New" panose="02070309020205020404" pitchFamily="49" charset="0"/>
                <a:cs typeface="Courier New" panose="02070309020205020404" pitchFamily="49" charset="0"/>
              </a:rPr>
              <a:t>B</a:t>
            </a:r>
            <a:r>
              <a:rPr lang="hu-HU" altLang="hu-HU" sz="2000" b="1">
                <a:solidFill>
                  <a:schemeClr val="accent2"/>
                </a:solidFill>
                <a:latin typeface="Courier New" panose="02070309020205020404" pitchFamily="49" charset="0"/>
                <a:cs typeface="Times New Roman" panose="02020603050405020304" pitchFamily="18" charset="0"/>
              </a:rPr>
              <a:t>)</a:t>
            </a:r>
            <a:r>
              <a:rPr lang="hu-HU" altLang="hu-HU" sz="2000" b="1">
                <a:solidFill>
                  <a:schemeClr val="accent2"/>
                </a:solidFill>
                <a:latin typeface="Courier New" panose="02070309020205020404" pitchFamily="49" charset="0"/>
                <a:cs typeface="Courier New" panose="02070309020205020404" pitchFamily="49" charset="0"/>
              </a:rPr>
              <a:t>... </a:t>
            </a:r>
            <a:r>
              <a:rPr lang="hu-HU" altLang="hu-HU" sz="2000" b="1">
                <a:solidFill>
                  <a:schemeClr val="accent2"/>
                </a:solidFill>
                <a:latin typeface="Courier New" panose="02070309020205020404" pitchFamily="49" charset="0"/>
                <a:cs typeface="Times New Roman" panose="02020603050405020304" pitchFamily="18" charset="0"/>
              </a:rPr>
              <a:t>w</a:t>
            </a:r>
            <a:r>
              <a:rPr lang="hu-HU" altLang="hu-HU" sz="2000" b="1" baseline="-30000">
                <a:solidFill>
                  <a:schemeClr val="accent2"/>
                </a:solidFill>
                <a:latin typeface="Courier New" panose="02070309020205020404" pitchFamily="49" charset="0"/>
                <a:cs typeface="Courier New" panose="02070309020205020404" pitchFamily="49" charset="0"/>
              </a:rPr>
              <a:t>1</a:t>
            </a:r>
            <a:r>
              <a:rPr lang="hu-HU" altLang="hu-HU" sz="2000" b="1">
                <a:solidFill>
                  <a:schemeClr val="accent2"/>
                </a:solidFill>
                <a:latin typeface="Courier New" panose="02070309020205020404" pitchFamily="49" charset="0"/>
                <a:cs typeface="Times New Roman" panose="02020603050405020304" pitchFamily="18" charset="0"/>
              </a:rPr>
              <a:t>(</a:t>
            </a:r>
            <a:r>
              <a:rPr lang="hu-HU" altLang="hu-HU" sz="2000" b="1">
                <a:solidFill>
                  <a:schemeClr val="accent2"/>
                </a:solidFill>
                <a:latin typeface="Courier New" panose="02070309020205020404" pitchFamily="49" charset="0"/>
                <a:cs typeface="Courier New" panose="02070309020205020404" pitchFamily="49" charset="0"/>
              </a:rPr>
              <a:t>B</a:t>
            </a:r>
            <a:r>
              <a:rPr lang="hu-HU" altLang="hu-HU" sz="2000" b="1">
                <a:solidFill>
                  <a:schemeClr val="accent2"/>
                </a:solidFill>
                <a:latin typeface="Courier New" panose="02070309020205020404" pitchFamily="49" charset="0"/>
                <a:cs typeface="Times New Roman" panose="02020603050405020304" pitchFamily="18" charset="0"/>
              </a:rPr>
              <a:t>)</a:t>
            </a:r>
            <a:r>
              <a:rPr lang="hu-HU" altLang="hu-HU" sz="2000" b="1">
                <a:solidFill>
                  <a:srgbClr val="000000"/>
                </a:solidFill>
              </a:rPr>
              <a:t>miatt</a:t>
            </a:r>
            <a:r>
              <a:rPr lang="hu-HU" altLang="hu-HU" sz="2000" b="1">
                <a:solidFill>
                  <a:srgbClr val="000000"/>
                </a:solidFill>
                <a:cs typeface="Times New Roman" panose="02020603050405020304" pitchFamily="18" charset="0"/>
              </a:rPr>
              <a:t> </a:t>
            </a:r>
            <a:r>
              <a:rPr lang="hu-HU" altLang="hu-HU" sz="2000" b="1">
                <a:solidFill>
                  <a:srgbClr val="009900"/>
                </a:solidFill>
                <a:latin typeface="Courier New" panose="02070309020205020404" pitchFamily="49" charset="0"/>
                <a:cs typeface="Times New Roman" panose="02020603050405020304" pitchFamily="18" charset="0"/>
              </a:rPr>
              <a:t>T</a:t>
            </a:r>
            <a:r>
              <a:rPr lang="hu-HU" altLang="hu-HU" sz="2000" b="1" baseline="-30000">
                <a:solidFill>
                  <a:srgbClr val="009900"/>
                </a:solidFill>
                <a:latin typeface="Courier New" panose="02070309020205020404" pitchFamily="49" charset="0"/>
                <a:cs typeface="Courier New" panose="02070309020205020404" pitchFamily="49" charset="0"/>
              </a:rPr>
              <a:t>2</a:t>
            </a:r>
            <a:r>
              <a:rPr lang="hu-HU" altLang="hu-HU" sz="2000" b="1">
                <a:solidFill>
                  <a:srgbClr val="009900"/>
                </a:solidFill>
                <a:cs typeface="Times New Roman" panose="02020603050405020304" pitchFamily="18" charset="0"/>
              </a:rPr>
              <a:t> </a:t>
            </a:r>
            <a:r>
              <a:rPr lang="hu-HU" altLang="hu-HU" sz="2000" b="1">
                <a:solidFill>
                  <a:srgbClr val="009900"/>
                </a:solidFill>
                <a:latin typeface="Courier New" panose="02070309020205020404" pitchFamily="49" charset="0"/>
                <a:cs typeface="Times New Roman" panose="02020603050405020304" pitchFamily="18" charset="0"/>
              </a:rPr>
              <a:t>&lt;</a:t>
            </a:r>
            <a:r>
              <a:rPr lang="hu-HU" altLang="hu-HU" sz="2000" b="1" baseline="-30000">
                <a:solidFill>
                  <a:srgbClr val="009900"/>
                </a:solidFill>
                <a:latin typeface="Courier New" panose="02070309020205020404" pitchFamily="49" charset="0"/>
                <a:cs typeface="Times New Roman" panose="02020603050405020304" pitchFamily="18" charset="0"/>
              </a:rPr>
              <a:t>S1</a:t>
            </a:r>
            <a:r>
              <a:rPr lang="hu-HU" altLang="hu-HU" sz="2000" b="1">
                <a:solidFill>
                  <a:srgbClr val="009900"/>
                </a:solidFill>
                <a:cs typeface="Times New Roman" panose="02020603050405020304" pitchFamily="18" charset="0"/>
              </a:rPr>
              <a:t> </a:t>
            </a:r>
            <a:r>
              <a:rPr lang="hu-HU" altLang="hu-HU" sz="2000" b="1">
                <a:solidFill>
                  <a:srgbClr val="009900"/>
                </a:solidFill>
                <a:latin typeface="Courier New" panose="02070309020205020404" pitchFamily="49" charset="0"/>
                <a:cs typeface="Times New Roman" panose="02020603050405020304" pitchFamily="18" charset="0"/>
              </a:rPr>
              <a:t>T</a:t>
            </a:r>
            <a:r>
              <a:rPr lang="hu-HU" altLang="hu-HU" sz="2000" b="1" baseline="-30000">
                <a:solidFill>
                  <a:srgbClr val="009900"/>
                </a:solidFill>
                <a:latin typeface="Courier New" panose="02070309020205020404" pitchFamily="49" charset="0"/>
                <a:cs typeface="Courier New" panose="02070309020205020404" pitchFamily="49" charset="0"/>
              </a:rPr>
              <a:t>1</a:t>
            </a:r>
            <a:r>
              <a:rPr lang="hu-HU" altLang="hu-HU" sz="2000" b="1">
                <a:solidFill>
                  <a:srgbClr val="000000"/>
                </a:solidFill>
              </a:rPr>
              <a:t>.</a:t>
            </a:r>
            <a:r>
              <a:rPr lang="hu-HU" altLang="hu-HU" sz="2000" b="1">
                <a:solidFill>
                  <a:srgbClr val="000000"/>
                </a:solidFill>
                <a:cs typeface="Times New Roman" panose="02020603050405020304" pitchFamily="18" charset="0"/>
              </a:rPr>
              <a:t> </a:t>
            </a:r>
            <a:endParaRPr lang="hu-HU" altLang="hu-HU" sz="2000" b="1">
              <a:solidFill>
                <a:srgbClr val="000000"/>
              </a:solidFill>
            </a:endParaRPr>
          </a:p>
          <a:p>
            <a:pPr algn="just">
              <a:lnSpc>
                <a:spcPct val="90000"/>
              </a:lnSpc>
            </a:pPr>
            <a:r>
              <a:rPr lang="hu-HU" altLang="hu-HU" sz="2000" b="1">
                <a:solidFill>
                  <a:srgbClr val="000000"/>
                </a:solidFill>
              </a:rPr>
              <a:t>A</a:t>
            </a:r>
            <a:r>
              <a:rPr lang="hu-HU" altLang="hu-HU" sz="2000" b="1">
                <a:solidFill>
                  <a:srgbClr val="000000"/>
                </a:solidFill>
                <a:cs typeface="Times New Roman" panose="02020603050405020304" pitchFamily="18" charset="0"/>
              </a:rPr>
              <a:t>z </a:t>
            </a:r>
            <a:r>
              <a:rPr lang="hu-HU" altLang="hu-HU" sz="2000" b="1">
                <a:solidFill>
                  <a:srgbClr val="000000"/>
                </a:solidFill>
                <a:latin typeface="Courier New" panose="02070309020205020404" pitchFamily="49" charset="0"/>
                <a:cs typeface="Times New Roman" panose="02020603050405020304" pitchFamily="18" charset="0"/>
              </a:rPr>
              <a:t>S</a:t>
            </a:r>
            <a:r>
              <a:rPr lang="hu-HU" altLang="hu-HU" sz="2000" b="1" baseline="-30000">
                <a:solidFill>
                  <a:srgbClr val="000000"/>
                </a:solidFill>
                <a:latin typeface="Courier New" panose="02070309020205020404" pitchFamily="49" charset="0"/>
                <a:cs typeface="Times New Roman" panose="02020603050405020304" pitchFamily="18" charset="0"/>
              </a:rPr>
              <a:t>1</a:t>
            </a:r>
            <a:r>
              <a:rPr lang="hu-HU" altLang="hu-HU" sz="2000" b="1">
                <a:solidFill>
                  <a:srgbClr val="000000"/>
                </a:solidFill>
                <a:cs typeface="Times New Roman" panose="02020603050405020304" pitchFamily="18" charset="0"/>
              </a:rPr>
              <a:t> ütemezéshez tartozó megel</a:t>
            </a:r>
            <a:r>
              <a:rPr lang="hu-HU" altLang="hu-HU" sz="2000" b="1">
                <a:solidFill>
                  <a:srgbClr val="000000"/>
                </a:solidFill>
              </a:rPr>
              <a:t>ő</a:t>
            </a:r>
            <a:r>
              <a:rPr lang="hu-HU" altLang="hu-HU" sz="2000" b="1">
                <a:solidFill>
                  <a:srgbClr val="000000"/>
                </a:solidFill>
                <a:cs typeface="Times New Roman" panose="02020603050405020304" pitchFamily="18" charset="0"/>
              </a:rPr>
              <a:t>zési gráf a következ</a:t>
            </a:r>
            <a:r>
              <a:rPr lang="hu-HU" altLang="hu-HU" sz="2000" b="1">
                <a:solidFill>
                  <a:srgbClr val="000000"/>
                </a:solidFill>
              </a:rPr>
              <a:t>ő</a:t>
            </a:r>
            <a:r>
              <a:rPr lang="hu-HU" altLang="hu-HU" sz="2000" b="1">
                <a:solidFill>
                  <a:srgbClr val="000000"/>
                </a:solidFill>
                <a:cs typeface="Times New Roman" panose="02020603050405020304" pitchFamily="18" charset="0"/>
              </a:rPr>
              <a:t>:</a:t>
            </a:r>
            <a:endParaRPr lang="hu-HU" altLang="hu-HU" sz="2000" b="1">
              <a:solidFill>
                <a:srgbClr val="000000"/>
              </a:solidFill>
            </a:endParaRPr>
          </a:p>
          <a:p>
            <a:pPr algn="just">
              <a:lnSpc>
                <a:spcPct val="90000"/>
              </a:lnSpc>
            </a:pPr>
            <a:endParaRPr lang="hu-HU" altLang="hu-HU" sz="2000" b="1">
              <a:solidFill>
                <a:srgbClr val="000000"/>
              </a:solidFill>
            </a:endParaRPr>
          </a:p>
          <a:p>
            <a:pPr algn="just">
              <a:lnSpc>
                <a:spcPct val="90000"/>
              </a:lnSpc>
            </a:pPr>
            <a:endParaRPr lang="hu-HU" altLang="hu-HU" sz="2000" b="1">
              <a:solidFill>
                <a:srgbClr val="000000"/>
              </a:solidFill>
            </a:endParaRPr>
          </a:p>
          <a:p>
            <a:pPr algn="just">
              <a:lnSpc>
                <a:spcPct val="90000"/>
              </a:lnSpc>
              <a:buFontTx/>
              <a:buNone/>
            </a:pPr>
            <a:endParaRPr lang="hu-HU" altLang="hu-HU" sz="2000" b="1">
              <a:solidFill>
                <a:srgbClr val="000000"/>
              </a:solidFill>
            </a:endParaRPr>
          </a:p>
          <a:p>
            <a:pPr algn="just">
              <a:lnSpc>
                <a:spcPct val="90000"/>
              </a:lnSpc>
            </a:pPr>
            <a:endParaRPr lang="hu-HU" altLang="hu-HU" sz="2000" b="1">
              <a:solidFill>
                <a:srgbClr val="000000"/>
              </a:solidFill>
            </a:endParaRPr>
          </a:p>
          <a:p>
            <a:pPr algn="just">
              <a:lnSpc>
                <a:spcPct val="90000"/>
              </a:lnSpc>
            </a:pPr>
            <a:r>
              <a:rPr lang="hu-HU" altLang="hu-HU" sz="2000" b="1">
                <a:solidFill>
                  <a:srgbClr val="000000"/>
                </a:solidFill>
                <a:cs typeface="Times New Roman" panose="02020603050405020304" pitchFamily="18" charset="0"/>
              </a:rPr>
              <a:t>Ez a gráf nyilvánvalóan </a:t>
            </a:r>
            <a:r>
              <a:rPr lang="hu-HU" altLang="hu-HU" sz="2000" b="1">
                <a:solidFill>
                  <a:srgbClr val="FF0000"/>
                </a:solidFill>
                <a:cs typeface="Times New Roman" panose="02020603050405020304" pitchFamily="18" charset="0"/>
              </a:rPr>
              <a:t>tartalmaz kört,</a:t>
            </a:r>
            <a:r>
              <a:rPr lang="hu-HU" altLang="hu-HU" sz="2000" b="1">
                <a:solidFill>
                  <a:srgbClr val="000000"/>
                </a:solidFill>
                <a:cs typeface="Times New Roman" panose="02020603050405020304" pitchFamily="18" charset="0"/>
              </a:rPr>
              <a:t> ezért </a:t>
            </a:r>
            <a:r>
              <a:rPr lang="hu-HU" altLang="hu-HU" sz="2000" b="1">
                <a:solidFill>
                  <a:srgbClr val="FF0000"/>
                </a:solidFill>
                <a:latin typeface="Courier New" panose="02070309020205020404" pitchFamily="49" charset="0"/>
                <a:cs typeface="Times New Roman" panose="02020603050405020304" pitchFamily="18" charset="0"/>
              </a:rPr>
              <a:t>S</a:t>
            </a:r>
            <a:r>
              <a:rPr lang="hu-HU" altLang="hu-HU" sz="2000" b="1" baseline="-30000">
                <a:solidFill>
                  <a:srgbClr val="FF0000"/>
                </a:solidFill>
                <a:latin typeface="Courier New" panose="02070309020205020404" pitchFamily="49" charset="0"/>
                <a:cs typeface="Times New Roman" panose="02020603050405020304" pitchFamily="18" charset="0"/>
              </a:rPr>
              <a:t>1</a:t>
            </a:r>
            <a:r>
              <a:rPr lang="hu-HU" altLang="hu-HU" sz="2000" b="1">
                <a:solidFill>
                  <a:srgbClr val="000000"/>
                </a:solidFill>
                <a:cs typeface="Times New Roman" panose="02020603050405020304" pitchFamily="18" charset="0"/>
              </a:rPr>
              <a:t> </a:t>
            </a:r>
            <a:r>
              <a:rPr lang="hu-HU" altLang="hu-HU" sz="2000" b="1">
                <a:solidFill>
                  <a:srgbClr val="FF0000"/>
                </a:solidFill>
                <a:cs typeface="Times New Roman" panose="02020603050405020304" pitchFamily="18" charset="0"/>
              </a:rPr>
              <a:t>nem konfliktus-sorbarendezhet</a:t>
            </a:r>
            <a:r>
              <a:rPr lang="hu-HU" altLang="hu-HU" sz="2000" b="1">
                <a:solidFill>
                  <a:srgbClr val="FF0000"/>
                </a:solidFill>
              </a:rPr>
              <a:t>ő</a:t>
            </a:r>
            <a:r>
              <a:rPr lang="hu-HU" altLang="hu-HU" sz="2000" b="1">
                <a:solidFill>
                  <a:srgbClr val="000000"/>
                </a:solidFill>
                <a:cs typeface="Times New Roman" panose="02020603050405020304" pitchFamily="18" charset="0"/>
              </a:rPr>
              <a:t>, ugyanis láthatjuk, hogy bármely konfliktusekvivalens soros ütemezésben </a:t>
            </a:r>
            <a:r>
              <a:rPr lang="hu-HU" altLang="hu-HU" sz="2000" b="1">
                <a:solidFill>
                  <a:srgbClr val="009900"/>
                </a:solidFill>
                <a:latin typeface="Courier New" panose="02070309020205020404" pitchFamily="49" charset="0"/>
                <a:cs typeface="Times New Roman" panose="02020603050405020304" pitchFamily="18" charset="0"/>
              </a:rPr>
              <a:t>T</a:t>
            </a:r>
            <a:r>
              <a:rPr lang="hu-HU" altLang="hu-HU" sz="2000" b="1" baseline="-30000">
                <a:solidFill>
                  <a:srgbClr val="009900"/>
                </a:solidFill>
                <a:latin typeface="Courier New" panose="02070309020205020404" pitchFamily="49" charset="0"/>
                <a:cs typeface="Times New Roman" panose="02020603050405020304" pitchFamily="18" charset="0"/>
              </a:rPr>
              <a:t>1</a:t>
            </a:r>
            <a:r>
              <a:rPr lang="hu-HU" altLang="hu-HU" sz="2000" b="1">
                <a:solidFill>
                  <a:srgbClr val="009900"/>
                </a:solidFill>
                <a:cs typeface="Times New Roman" panose="02020603050405020304" pitchFamily="18" charset="0"/>
              </a:rPr>
              <a:t>-nek </a:t>
            </a:r>
            <a:r>
              <a:rPr lang="hu-HU" altLang="hu-HU" sz="2000" b="1">
                <a:solidFill>
                  <a:srgbClr val="009900"/>
                </a:solidFill>
                <a:latin typeface="Courier New" panose="02070309020205020404" pitchFamily="49" charset="0"/>
                <a:cs typeface="Times New Roman" panose="02020603050405020304" pitchFamily="18" charset="0"/>
              </a:rPr>
              <a:t>T</a:t>
            </a:r>
            <a:r>
              <a:rPr lang="hu-HU" altLang="hu-HU" sz="2000" b="1" baseline="-30000">
                <a:solidFill>
                  <a:srgbClr val="009900"/>
                </a:solidFill>
                <a:latin typeface="Courier New" panose="02070309020205020404" pitchFamily="49" charset="0"/>
                <a:cs typeface="Times New Roman" panose="02020603050405020304" pitchFamily="18" charset="0"/>
              </a:rPr>
              <a:t>2</a:t>
            </a:r>
            <a:r>
              <a:rPr lang="hu-HU" altLang="hu-HU" sz="2000" b="1">
                <a:solidFill>
                  <a:srgbClr val="009900"/>
                </a:solidFill>
                <a:cs typeface="Times New Roman" panose="02020603050405020304" pitchFamily="18" charset="0"/>
              </a:rPr>
              <a:t> el</a:t>
            </a:r>
            <a:r>
              <a:rPr lang="hu-HU" altLang="hu-HU" sz="2000" b="1">
                <a:solidFill>
                  <a:srgbClr val="009900"/>
                </a:solidFill>
              </a:rPr>
              <a:t>ő</a:t>
            </a:r>
            <a:r>
              <a:rPr lang="hu-HU" altLang="hu-HU" sz="2000" b="1">
                <a:solidFill>
                  <a:srgbClr val="009900"/>
                </a:solidFill>
                <a:cs typeface="Times New Roman" panose="02020603050405020304" pitchFamily="18" charset="0"/>
              </a:rPr>
              <a:t>tt is és után is kellene állnia,</a:t>
            </a:r>
            <a:r>
              <a:rPr lang="hu-HU" altLang="hu-HU" sz="2000" b="1">
                <a:solidFill>
                  <a:srgbClr val="000000"/>
                </a:solidFill>
                <a:cs typeface="Times New Roman" panose="02020603050405020304" pitchFamily="18" charset="0"/>
              </a:rPr>
              <a:t> tehát nem létezik ilyen ütemezés.</a:t>
            </a:r>
          </a:p>
        </p:txBody>
      </p:sp>
      <p:sp>
        <p:nvSpPr>
          <p:cNvPr id="490501" name="Rectangle 5">
            <a:extLst>
              <a:ext uri="{FF2B5EF4-FFF2-40B4-BE49-F238E27FC236}">
                <a16:creationId xmlns:a16="http://schemas.microsoft.com/office/drawing/2014/main" id="{760F6DA9-ECD5-17D9-C708-C0ABA0D11B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490500" name="Object 4">
            <a:extLst>
              <a:ext uri="{FF2B5EF4-FFF2-40B4-BE49-F238E27FC236}">
                <a16:creationId xmlns:a16="http://schemas.microsoft.com/office/drawing/2014/main" id="{FC688C06-3566-F0FA-5E2E-8BC9B23EBA7D}"/>
              </a:ext>
            </a:extLst>
          </p:cNvPr>
          <p:cNvGraphicFramePr>
            <a:graphicFrameLocks noChangeAspect="1"/>
          </p:cNvGraphicFramePr>
          <p:nvPr/>
        </p:nvGraphicFramePr>
        <p:xfrm>
          <a:off x="2743200" y="3706813"/>
          <a:ext cx="3719513" cy="1268412"/>
        </p:xfrm>
        <a:graphic>
          <a:graphicData uri="http://schemas.openxmlformats.org/presentationml/2006/ole">
            <mc:AlternateContent xmlns:mc="http://schemas.openxmlformats.org/markup-compatibility/2006">
              <mc:Choice xmlns:v="urn:schemas-microsoft-com:vml" Requires="v">
                <p:oleObj name="Kép" r:id="rId2" imgW="1650492" imgH="560832" progId="Word.Picture.8">
                  <p:embed/>
                </p:oleObj>
              </mc:Choice>
              <mc:Fallback>
                <p:oleObj name="Kép" r:id="rId2" imgW="1650492" imgH="560832"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706813"/>
                        <a:ext cx="3719513" cy="1268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2546" name="Rectangle 2">
            <a:extLst>
              <a:ext uri="{FF2B5EF4-FFF2-40B4-BE49-F238E27FC236}">
                <a16:creationId xmlns:a16="http://schemas.microsoft.com/office/drawing/2014/main" id="{5E596073-BE97-C39F-C78B-3721FEB11F11}"/>
              </a:ext>
            </a:extLst>
          </p:cNvPr>
          <p:cNvSpPr>
            <a:spLocks noGrp="1" noChangeArrowheads="1"/>
          </p:cNvSpPr>
          <p:nvPr>
            <p:ph type="title"/>
          </p:nvPr>
        </p:nvSpPr>
        <p:spPr>
          <a:xfrm>
            <a:off x="149225" y="304800"/>
            <a:ext cx="8710613" cy="447675"/>
          </a:xfrm>
        </p:spPr>
        <p:txBody>
          <a:bodyPr/>
          <a:lstStyle/>
          <a:p>
            <a:r>
              <a:rPr lang="hu-HU" altLang="hu-HU" sz="2400" b="1" i="1">
                <a:solidFill>
                  <a:schemeClr val="accent2"/>
                </a:solidFill>
              </a:rPr>
              <a:t>Miért működik a megelőzési gráfon alapuló tesztelés?</a:t>
            </a:r>
          </a:p>
        </p:txBody>
      </p:sp>
      <p:sp>
        <p:nvSpPr>
          <p:cNvPr id="492547" name="Rectangle 3">
            <a:extLst>
              <a:ext uri="{FF2B5EF4-FFF2-40B4-BE49-F238E27FC236}">
                <a16:creationId xmlns:a16="http://schemas.microsoft.com/office/drawing/2014/main" id="{98BFBD7E-783B-5B5C-6205-FB79658B478C}"/>
              </a:ext>
            </a:extLst>
          </p:cNvPr>
          <p:cNvSpPr>
            <a:spLocks noGrp="1" noChangeArrowheads="1"/>
          </p:cNvSpPr>
          <p:nvPr>
            <p:ph type="body" idx="1"/>
          </p:nvPr>
        </p:nvSpPr>
        <p:spPr>
          <a:xfrm>
            <a:off x="307975" y="933450"/>
            <a:ext cx="8564563" cy="5564188"/>
          </a:xfrm>
        </p:spPr>
        <p:txBody>
          <a:bodyPr/>
          <a:lstStyle/>
          <a:p>
            <a:pPr>
              <a:lnSpc>
                <a:spcPct val="90000"/>
              </a:lnSpc>
              <a:buFontTx/>
              <a:buNone/>
            </a:pPr>
            <a:r>
              <a:rPr lang="hu-HU" altLang="hu-HU" sz="2800" b="1">
                <a:solidFill>
                  <a:schemeClr val="accent2"/>
                </a:solidFill>
              </a:rPr>
              <a:t>   Ha van kör a gráfban, akkor cserékkel nem lehet soros ütemezésig eljutni.</a:t>
            </a:r>
          </a:p>
          <a:p>
            <a:pPr>
              <a:lnSpc>
                <a:spcPct val="90000"/>
              </a:lnSpc>
              <a:buFontTx/>
              <a:buNone/>
            </a:pPr>
            <a:r>
              <a:rPr lang="hu-HU" altLang="hu-HU" sz="2800" b="1">
                <a:solidFill>
                  <a:srgbClr val="000000"/>
                </a:solidFill>
              </a:rPr>
              <a:t>	Ha</a:t>
            </a:r>
            <a:r>
              <a:rPr lang="hu-HU" altLang="hu-HU" sz="2800" b="1">
                <a:solidFill>
                  <a:srgbClr val="000000"/>
                </a:solidFill>
                <a:cs typeface="Times New Roman" panose="02020603050405020304" pitchFamily="18" charset="0"/>
              </a:rPr>
              <a:t> létezik a </a:t>
            </a:r>
            <a:r>
              <a:rPr lang="hu-HU" altLang="hu-HU" sz="28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800"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800" b="1">
                <a:solidFill>
                  <a:srgbClr val="FF0000"/>
                </a:solidFill>
                <a:ea typeface="Times New Roman" panose="02020603050405020304" pitchFamily="18" charset="0"/>
                <a:cs typeface="Courier New" panose="02070309020205020404" pitchFamily="49" charset="0"/>
              </a:rPr>
              <a:t> </a:t>
            </a:r>
            <a:r>
              <a:rPr lang="hu-HU" altLang="hu-HU" sz="2800" b="1">
                <a:solidFill>
                  <a:srgbClr val="FF0000"/>
                </a:solidFill>
                <a:latin typeface="Courier New" panose="02070309020205020404" pitchFamily="49" charset="0"/>
                <a:ea typeface="Times New Roman" panose="02020603050405020304" pitchFamily="18" charset="0"/>
                <a:cs typeface="Courier New" panose="02070309020205020404" pitchFamily="49" charset="0"/>
                <a:sym typeface="Symbol" panose="05050102010706020507" pitchFamily="18" charset="2"/>
              </a:rPr>
              <a:t></a:t>
            </a:r>
            <a:r>
              <a:rPr lang="hu-HU" altLang="hu-HU" sz="2800" b="1">
                <a:solidFill>
                  <a:srgbClr val="FF0000"/>
                </a:solidFill>
                <a:cs typeface="Times New Roman" panose="02020603050405020304" pitchFamily="18" charset="0"/>
              </a:rPr>
              <a:t> </a:t>
            </a:r>
            <a:r>
              <a:rPr lang="hu-HU" altLang="hu-HU" sz="2800" b="1">
                <a:solidFill>
                  <a:srgbClr val="FF0000"/>
                </a:solidFill>
                <a:latin typeface="Courier New" panose="02070309020205020404" pitchFamily="49" charset="0"/>
                <a:cs typeface="Times New Roman" panose="02020603050405020304" pitchFamily="18" charset="0"/>
              </a:rPr>
              <a:t>T</a:t>
            </a:r>
            <a:r>
              <a:rPr lang="hu-HU" altLang="hu-HU" sz="2800" b="1" baseline="-30000">
                <a:solidFill>
                  <a:srgbClr val="FF0000"/>
                </a:solidFill>
                <a:latin typeface="Courier New" panose="02070309020205020404" pitchFamily="49" charset="0"/>
                <a:cs typeface="Times New Roman" panose="02020603050405020304" pitchFamily="18" charset="0"/>
              </a:rPr>
              <a:t>2</a:t>
            </a:r>
            <a:r>
              <a:rPr lang="hu-HU" altLang="hu-HU" sz="2800" b="1">
                <a:solidFill>
                  <a:srgbClr val="FF0000"/>
                </a:solidFill>
                <a:cs typeface="Times New Roman" panose="02020603050405020304" pitchFamily="18" charset="0"/>
              </a:rPr>
              <a:t> </a:t>
            </a:r>
            <a:r>
              <a:rPr lang="hu-HU" altLang="hu-HU" sz="2800" b="1">
                <a:solidFill>
                  <a:srgbClr val="FF0000"/>
                </a:solidFill>
                <a:latin typeface="Courier New" panose="02070309020205020404" pitchFamily="49" charset="0"/>
                <a:cs typeface="Times New Roman" panose="02020603050405020304" pitchFamily="18" charset="0"/>
                <a:sym typeface="Symbol" panose="05050102010706020507" pitchFamily="18" charset="2"/>
              </a:rPr>
              <a:t></a:t>
            </a:r>
            <a:r>
              <a:rPr lang="hu-HU" altLang="hu-HU" sz="2800" b="1">
                <a:solidFill>
                  <a:srgbClr val="FF0000"/>
                </a:solidFill>
                <a:cs typeface="Times New Roman" panose="02020603050405020304" pitchFamily="18" charset="0"/>
              </a:rPr>
              <a:t> … </a:t>
            </a:r>
            <a:r>
              <a:rPr lang="hu-HU" altLang="hu-HU" sz="2800" b="1">
                <a:solidFill>
                  <a:srgbClr val="FF0000"/>
                </a:solidFill>
                <a:latin typeface="Courier New" panose="02070309020205020404" pitchFamily="49" charset="0"/>
                <a:cs typeface="Times New Roman" panose="02020603050405020304" pitchFamily="18" charset="0"/>
                <a:sym typeface="Symbol" panose="05050102010706020507" pitchFamily="18" charset="2"/>
              </a:rPr>
              <a:t></a:t>
            </a:r>
            <a:r>
              <a:rPr lang="hu-HU" altLang="hu-HU" sz="2800" b="1">
                <a:solidFill>
                  <a:srgbClr val="FF0000"/>
                </a:solidFill>
                <a:cs typeface="Times New Roman" panose="02020603050405020304" pitchFamily="18" charset="0"/>
              </a:rPr>
              <a:t> </a:t>
            </a:r>
            <a:r>
              <a:rPr lang="hu-HU" altLang="hu-HU" sz="2800" b="1">
                <a:solidFill>
                  <a:srgbClr val="FF0000"/>
                </a:solidFill>
                <a:latin typeface="Courier New" panose="02070309020205020404" pitchFamily="49" charset="0"/>
                <a:cs typeface="Times New Roman" panose="02020603050405020304" pitchFamily="18" charset="0"/>
              </a:rPr>
              <a:t>T</a:t>
            </a:r>
            <a:r>
              <a:rPr lang="hu-HU" altLang="hu-HU" sz="2800" b="1" baseline="-30000">
                <a:solidFill>
                  <a:srgbClr val="FF0000"/>
                </a:solidFill>
                <a:latin typeface="Courier New" panose="02070309020205020404" pitchFamily="49" charset="0"/>
                <a:cs typeface="Times New Roman" panose="02020603050405020304" pitchFamily="18" charset="0"/>
              </a:rPr>
              <a:t>n</a:t>
            </a:r>
            <a:r>
              <a:rPr lang="hu-HU" altLang="hu-HU" sz="2800" b="1">
                <a:solidFill>
                  <a:srgbClr val="FF0000"/>
                </a:solidFill>
                <a:cs typeface="Times New Roman" panose="02020603050405020304" pitchFamily="18" charset="0"/>
              </a:rPr>
              <a:t> </a:t>
            </a:r>
            <a:r>
              <a:rPr lang="hu-HU" altLang="hu-HU" sz="2800" b="1">
                <a:solidFill>
                  <a:srgbClr val="FF0000"/>
                </a:solidFill>
                <a:latin typeface="Courier New" panose="02070309020205020404" pitchFamily="49" charset="0"/>
                <a:cs typeface="Times New Roman" panose="02020603050405020304" pitchFamily="18" charset="0"/>
                <a:sym typeface="Symbol" panose="05050102010706020507" pitchFamily="18" charset="2"/>
              </a:rPr>
              <a:t></a:t>
            </a:r>
            <a:r>
              <a:rPr lang="hu-HU" altLang="hu-HU" sz="2800" b="1">
                <a:solidFill>
                  <a:srgbClr val="FF0000"/>
                </a:solidFill>
                <a:cs typeface="Times New Roman" panose="02020603050405020304" pitchFamily="18" charset="0"/>
              </a:rPr>
              <a:t> </a:t>
            </a:r>
            <a:r>
              <a:rPr lang="hu-HU" altLang="hu-HU" sz="2800" b="1">
                <a:solidFill>
                  <a:srgbClr val="FF0000"/>
                </a:solidFill>
                <a:latin typeface="Courier New" panose="02070309020205020404" pitchFamily="49" charset="0"/>
                <a:cs typeface="Times New Roman" panose="02020603050405020304" pitchFamily="18" charset="0"/>
              </a:rPr>
              <a:t>T</a:t>
            </a:r>
            <a:r>
              <a:rPr lang="hu-HU" altLang="hu-HU" sz="2800" b="1" baseline="-30000">
                <a:solidFill>
                  <a:srgbClr val="FF0000"/>
                </a:solidFill>
                <a:latin typeface="Courier New" panose="02070309020205020404" pitchFamily="49" charset="0"/>
                <a:cs typeface="Times New Roman" panose="02020603050405020304" pitchFamily="18" charset="0"/>
              </a:rPr>
              <a:t>1</a:t>
            </a:r>
            <a:r>
              <a:rPr lang="hu-HU" altLang="hu-HU" sz="2800" b="1">
                <a:solidFill>
                  <a:srgbClr val="000000"/>
                </a:solidFill>
                <a:cs typeface="Times New Roman" panose="02020603050405020304" pitchFamily="18" charset="0"/>
              </a:rPr>
              <a:t> </a:t>
            </a:r>
            <a:r>
              <a:rPr lang="hu-HU" altLang="hu-HU" sz="2800" b="1">
                <a:solidFill>
                  <a:srgbClr val="000000"/>
                </a:solidFill>
                <a:latin typeface="Courier New" panose="02070309020205020404" pitchFamily="49" charset="0"/>
                <a:cs typeface="Times New Roman" panose="02020603050405020304" pitchFamily="18" charset="0"/>
              </a:rPr>
              <a:t>n</a:t>
            </a:r>
            <a:r>
              <a:rPr lang="hu-HU" altLang="hu-HU" sz="2800" b="1">
                <a:solidFill>
                  <a:srgbClr val="000000"/>
                </a:solidFill>
                <a:cs typeface="Times New Roman" panose="02020603050405020304" pitchFamily="18" charset="0"/>
              </a:rPr>
              <a:t> darab tranzakcióból álló kör, akkor a feltételezett soros sorrendben </a:t>
            </a:r>
            <a:r>
              <a:rPr lang="hu-HU" altLang="hu-HU" sz="2800" b="1">
                <a:solidFill>
                  <a:srgbClr val="009900"/>
                </a:solidFill>
                <a:latin typeface="Courier New" panose="02070309020205020404" pitchFamily="49" charset="0"/>
                <a:cs typeface="Times New Roman" panose="02020603050405020304" pitchFamily="18" charset="0"/>
              </a:rPr>
              <a:t>T</a:t>
            </a:r>
            <a:r>
              <a:rPr lang="hu-HU" altLang="hu-HU" sz="2800" b="1" baseline="-30000">
                <a:solidFill>
                  <a:srgbClr val="009900"/>
                </a:solidFill>
                <a:latin typeface="Courier New" panose="02070309020205020404" pitchFamily="49" charset="0"/>
                <a:cs typeface="Times New Roman" panose="02020603050405020304" pitchFamily="18" charset="0"/>
              </a:rPr>
              <a:t>1</a:t>
            </a:r>
            <a:r>
              <a:rPr lang="hu-HU" altLang="hu-HU" sz="2800" b="1">
                <a:solidFill>
                  <a:srgbClr val="009900"/>
                </a:solidFill>
                <a:cs typeface="Times New Roman" panose="02020603050405020304" pitchFamily="18" charset="0"/>
              </a:rPr>
              <a:t> m</a:t>
            </a:r>
            <a:r>
              <a:rPr lang="hu-HU" altLang="hu-HU" sz="2800" b="1">
                <a:solidFill>
                  <a:srgbClr val="009900"/>
                </a:solidFill>
              </a:rPr>
              <a:t>ű</a:t>
            </a:r>
            <a:r>
              <a:rPr lang="hu-HU" altLang="hu-HU" sz="2800" b="1">
                <a:solidFill>
                  <a:srgbClr val="009900"/>
                </a:solidFill>
                <a:cs typeface="Times New Roman" panose="02020603050405020304" pitchFamily="18" charset="0"/>
              </a:rPr>
              <a:t>veleteinek meg kell el</a:t>
            </a:r>
            <a:r>
              <a:rPr lang="hu-HU" altLang="hu-HU" sz="2800" b="1">
                <a:solidFill>
                  <a:srgbClr val="009900"/>
                </a:solidFill>
              </a:rPr>
              <a:t>ő</a:t>
            </a:r>
            <a:r>
              <a:rPr lang="hu-HU" altLang="hu-HU" sz="2800" b="1">
                <a:solidFill>
                  <a:srgbClr val="009900"/>
                </a:solidFill>
                <a:cs typeface="Times New Roman" panose="02020603050405020304" pitchFamily="18" charset="0"/>
              </a:rPr>
              <a:t>zniük a </a:t>
            </a:r>
            <a:r>
              <a:rPr lang="hu-HU" altLang="hu-HU" sz="2800" b="1">
                <a:solidFill>
                  <a:srgbClr val="009900"/>
                </a:solidFill>
                <a:latin typeface="Courier New" panose="02070309020205020404" pitchFamily="49" charset="0"/>
                <a:cs typeface="Times New Roman" panose="02020603050405020304" pitchFamily="18" charset="0"/>
              </a:rPr>
              <a:t>T</a:t>
            </a:r>
            <a:r>
              <a:rPr lang="hu-HU" altLang="hu-HU" sz="2800" b="1" baseline="-30000">
                <a:solidFill>
                  <a:srgbClr val="009900"/>
                </a:solidFill>
                <a:latin typeface="Courier New" panose="02070309020205020404" pitchFamily="49" charset="0"/>
                <a:cs typeface="Times New Roman" panose="02020603050405020304" pitchFamily="18" charset="0"/>
              </a:rPr>
              <a:t>2</a:t>
            </a:r>
            <a:r>
              <a:rPr lang="hu-HU" altLang="hu-HU" sz="2800" b="1">
                <a:solidFill>
                  <a:srgbClr val="009900"/>
                </a:solidFill>
                <a:cs typeface="Times New Roman" panose="02020603050405020304" pitchFamily="18" charset="0"/>
              </a:rPr>
              <a:t>-ben szerepl</a:t>
            </a:r>
            <a:r>
              <a:rPr lang="hu-HU" altLang="hu-HU" sz="2800" b="1">
                <a:solidFill>
                  <a:srgbClr val="009900"/>
                </a:solidFill>
              </a:rPr>
              <a:t>ő</a:t>
            </a:r>
            <a:r>
              <a:rPr lang="hu-HU" altLang="hu-HU" sz="2800" b="1">
                <a:solidFill>
                  <a:srgbClr val="009900"/>
                </a:solidFill>
                <a:cs typeface="Times New Roman" panose="02020603050405020304" pitchFamily="18" charset="0"/>
              </a:rPr>
              <a:t> m</a:t>
            </a:r>
            <a:r>
              <a:rPr lang="hu-HU" altLang="hu-HU" sz="2800" b="1">
                <a:solidFill>
                  <a:srgbClr val="009900"/>
                </a:solidFill>
              </a:rPr>
              <a:t>ű</a:t>
            </a:r>
            <a:r>
              <a:rPr lang="hu-HU" altLang="hu-HU" sz="2800" b="1">
                <a:solidFill>
                  <a:srgbClr val="009900"/>
                </a:solidFill>
                <a:cs typeface="Times New Roman" panose="02020603050405020304" pitchFamily="18" charset="0"/>
              </a:rPr>
              <a:t>veleteket</a:t>
            </a:r>
            <a:r>
              <a:rPr lang="hu-HU" altLang="hu-HU" sz="2800" b="1">
                <a:solidFill>
                  <a:srgbClr val="000000"/>
                </a:solidFill>
                <a:cs typeface="Times New Roman" panose="02020603050405020304" pitchFamily="18" charset="0"/>
              </a:rPr>
              <a:t>, amelyeknek meg kell el</a:t>
            </a:r>
            <a:r>
              <a:rPr lang="hu-HU" altLang="hu-HU" sz="2800" b="1">
                <a:solidFill>
                  <a:srgbClr val="000000"/>
                </a:solidFill>
              </a:rPr>
              <a:t>ő</a:t>
            </a:r>
            <a:r>
              <a:rPr lang="hu-HU" altLang="hu-HU" sz="2800" b="1">
                <a:solidFill>
                  <a:srgbClr val="000000"/>
                </a:solidFill>
                <a:cs typeface="Times New Roman" panose="02020603050405020304" pitchFamily="18" charset="0"/>
              </a:rPr>
              <a:t>zniük a </a:t>
            </a:r>
            <a:r>
              <a:rPr lang="hu-HU" altLang="hu-HU" sz="2800" b="1">
                <a:solidFill>
                  <a:srgbClr val="000000"/>
                </a:solidFill>
                <a:latin typeface="Courier New" panose="02070309020205020404" pitchFamily="49" charset="0"/>
                <a:cs typeface="Times New Roman" panose="02020603050405020304" pitchFamily="18" charset="0"/>
              </a:rPr>
              <a:t>T</a:t>
            </a:r>
            <a:r>
              <a:rPr lang="hu-HU" altLang="hu-HU" sz="2800" b="1" baseline="-30000">
                <a:solidFill>
                  <a:srgbClr val="000000"/>
                </a:solidFill>
                <a:latin typeface="Courier New" panose="02070309020205020404" pitchFamily="49" charset="0"/>
                <a:cs typeface="Times New Roman" panose="02020603050405020304" pitchFamily="18" charset="0"/>
              </a:rPr>
              <a:t>3</a:t>
            </a:r>
            <a:r>
              <a:rPr lang="hu-HU" altLang="hu-HU" sz="2800" b="1">
                <a:solidFill>
                  <a:srgbClr val="000000"/>
                </a:solidFill>
                <a:cs typeface="Times New Roman" panose="02020603050405020304" pitchFamily="18" charset="0"/>
              </a:rPr>
              <a:t>-belieket és így tovább egészen </a:t>
            </a:r>
            <a:r>
              <a:rPr lang="hu-HU" altLang="hu-HU" sz="2800" b="1">
                <a:solidFill>
                  <a:srgbClr val="000000"/>
                </a:solidFill>
                <a:latin typeface="Courier New" panose="02070309020205020404" pitchFamily="49" charset="0"/>
                <a:cs typeface="Times New Roman" panose="02020603050405020304" pitchFamily="18" charset="0"/>
              </a:rPr>
              <a:t>T</a:t>
            </a:r>
            <a:r>
              <a:rPr lang="hu-HU" altLang="hu-HU" sz="2800" b="1" baseline="-30000">
                <a:solidFill>
                  <a:srgbClr val="000000"/>
                </a:solidFill>
                <a:latin typeface="Courier New" panose="02070309020205020404" pitchFamily="49" charset="0"/>
                <a:cs typeface="Times New Roman" panose="02020603050405020304" pitchFamily="18" charset="0"/>
              </a:rPr>
              <a:t>n</a:t>
            </a:r>
            <a:r>
              <a:rPr lang="hu-HU" altLang="hu-HU" sz="2800" b="1">
                <a:solidFill>
                  <a:srgbClr val="000000"/>
                </a:solidFill>
                <a:cs typeface="Times New Roman" panose="02020603050405020304" pitchFamily="18" charset="0"/>
              </a:rPr>
              <a:t>-ig. De </a:t>
            </a:r>
            <a:r>
              <a:rPr lang="hu-HU" altLang="hu-HU" sz="2800" b="1">
                <a:solidFill>
                  <a:srgbClr val="000000"/>
                </a:solidFill>
                <a:latin typeface="Courier New" panose="02070309020205020404" pitchFamily="49" charset="0"/>
                <a:cs typeface="Times New Roman" panose="02020603050405020304" pitchFamily="18" charset="0"/>
              </a:rPr>
              <a:t>T</a:t>
            </a:r>
            <a:r>
              <a:rPr lang="hu-HU" altLang="hu-HU" sz="2800" b="1" baseline="-30000">
                <a:solidFill>
                  <a:srgbClr val="000000"/>
                </a:solidFill>
                <a:latin typeface="Courier New" panose="02070309020205020404" pitchFamily="49" charset="0"/>
                <a:cs typeface="Times New Roman" panose="02020603050405020304" pitchFamily="18" charset="0"/>
              </a:rPr>
              <a:t>n</a:t>
            </a:r>
            <a:r>
              <a:rPr lang="hu-HU" altLang="hu-HU" sz="2800" b="1">
                <a:solidFill>
                  <a:srgbClr val="000000"/>
                </a:solidFill>
                <a:cs typeface="Times New Roman" panose="02020603050405020304" pitchFamily="18" charset="0"/>
              </a:rPr>
              <a:t> m</a:t>
            </a:r>
            <a:r>
              <a:rPr lang="hu-HU" altLang="hu-HU" sz="2800" b="1">
                <a:solidFill>
                  <a:srgbClr val="000000"/>
                </a:solidFill>
              </a:rPr>
              <a:t>ű</a:t>
            </a:r>
            <a:r>
              <a:rPr lang="hu-HU" altLang="hu-HU" sz="2800" b="1">
                <a:solidFill>
                  <a:srgbClr val="000000"/>
                </a:solidFill>
                <a:cs typeface="Times New Roman" panose="02020603050405020304" pitchFamily="18" charset="0"/>
              </a:rPr>
              <a:t>veletei emiatt a </a:t>
            </a:r>
            <a:r>
              <a:rPr lang="hu-HU" altLang="hu-HU" sz="2800" b="1">
                <a:solidFill>
                  <a:srgbClr val="000000"/>
                </a:solidFill>
                <a:latin typeface="Courier New" panose="02070309020205020404" pitchFamily="49" charset="0"/>
                <a:cs typeface="Times New Roman" panose="02020603050405020304" pitchFamily="18" charset="0"/>
              </a:rPr>
              <a:t>T</a:t>
            </a:r>
            <a:r>
              <a:rPr lang="hu-HU" altLang="hu-HU" sz="2800" b="1" baseline="-30000">
                <a:solidFill>
                  <a:srgbClr val="000000"/>
                </a:solidFill>
                <a:latin typeface="Courier New" panose="02070309020205020404" pitchFamily="49" charset="0"/>
                <a:cs typeface="Times New Roman" panose="02020603050405020304" pitchFamily="18" charset="0"/>
              </a:rPr>
              <a:t>1</a:t>
            </a:r>
            <a:r>
              <a:rPr lang="hu-HU" altLang="hu-HU" sz="2800" b="1">
                <a:solidFill>
                  <a:srgbClr val="000000"/>
                </a:solidFill>
                <a:cs typeface="Times New Roman" panose="02020603050405020304" pitchFamily="18" charset="0"/>
              </a:rPr>
              <a:t>-beliek mögött vannak, ugyanakkor meg is kellene el</a:t>
            </a:r>
            <a:r>
              <a:rPr lang="hu-HU" altLang="hu-HU" sz="2800" b="1">
                <a:solidFill>
                  <a:srgbClr val="000000"/>
                </a:solidFill>
              </a:rPr>
              <a:t>ő</a:t>
            </a:r>
            <a:r>
              <a:rPr lang="hu-HU" altLang="hu-HU" sz="2800" b="1">
                <a:solidFill>
                  <a:srgbClr val="000000"/>
                </a:solidFill>
                <a:cs typeface="Times New Roman" panose="02020603050405020304" pitchFamily="18" charset="0"/>
              </a:rPr>
              <a:t>zniük a </a:t>
            </a:r>
            <a:r>
              <a:rPr lang="hu-HU" altLang="hu-HU" sz="2800" b="1">
                <a:solidFill>
                  <a:srgbClr val="000000"/>
                </a:solidFill>
                <a:latin typeface="Courier New" panose="02070309020205020404" pitchFamily="49" charset="0"/>
                <a:cs typeface="Times New Roman" panose="02020603050405020304" pitchFamily="18" charset="0"/>
              </a:rPr>
              <a:t>T</a:t>
            </a:r>
            <a:r>
              <a:rPr lang="hu-HU" altLang="hu-HU" sz="2800" b="1" baseline="-30000">
                <a:solidFill>
                  <a:srgbClr val="000000"/>
                </a:solidFill>
                <a:latin typeface="Courier New" panose="02070309020205020404" pitchFamily="49" charset="0"/>
                <a:cs typeface="Times New Roman" panose="02020603050405020304" pitchFamily="18" charset="0"/>
              </a:rPr>
              <a:t>1</a:t>
            </a:r>
            <a:r>
              <a:rPr lang="hu-HU" altLang="hu-HU" sz="2800" b="1">
                <a:solidFill>
                  <a:srgbClr val="000000"/>
                </a:solidFill>
                <a:cs typeface="Times New Roman" panose="02020603050405020304" pitchFamily="18" charset="0"/>
              </a:rPr>
              <a:t>-belieket a </a:t>
            </a:r>
            <a:r>
              <a:rPr lang="hu-HU" altLang="hu-HU" sz="2800" b="1">
                <a:solidFill>
                  <a:srgbClr val="000000"/>
                </a:solidFill>
                <a:latin typeface="Courier New" panose="02070309020205020404" pitchFamily="49" charset="0"/>
                <a:cs typeface="Times New Roman" panose="02020603050405020304" pitchFamily="18" charset="0"/>
              </a:rPr>
              <a:t>T</a:t>
            </a:r>
            <a:r>
              <a:rPr lang="hu-HU" altLang="hu-HU" sz="2800" b="1" baseline="-30000">
                <a:solidFill>
                  <a:srgbClr val="000000"/>
                </a:solidFill>
                <a:latin typeface="Courier New" panose="02070309020205020404" pitchFamily="49" charset="0"/>
                <a:cs typeface="Times New Roman" panose="02020603050405020304" pitchFamily="18" charset="0"/>
              </a:rPr>
              <a:t>n</a:t>
            </a:r>
            <a:r>
              <a:rPr lang="hu-HU" altLang="hu-HU" sz="2800" b="1">
                <a:solidFill>
                  <a:srgbClr val="000000"/>
                </a:solidFill>
                <a:cs typeface="Times New Roman" panose="02020603050405020304" pitchFamily="18" charset="0"/>
              </a:rPr>
              <a:t> </a:t>
            </a:r>
            <a:r>
              <a:rPr lang="hu-HU" altLang="hu-HU" sz="2800" b="1">
                <a:solidFill>
                  <a:srgbClr val="000000"/>
                </a:solidFill>
                <a:latin typeface="Courier New" panose="02070309020205020404" pitchFamily="49" charset="0"/>
                <a:cs typeface="Times New Roman" panose="02020603050405020304" pitchFamily="18" charset="0"/>
                <a:sym typeface="Symbol" panose="05050102010706020507" pitchFamily="18" charset="2"/>
              </a:rPr>
              <a:t></a:t>
            </a:r>
            <a:r>
              <a:rPr lang="hu-HU" altLang="hu-HU" sz="2800" b="1">
                <a:solidFill>
                  <a:srgbClr val="000000"/>
                </a:solidFill>
                <a:cs typeface="Times New Roman" panose="02020603050405020304" pitchFamily="18" charset="0"/>
              </a:rPr>
              <a:t> </a:t>
            </a:r>
            <a:r>
              <a:rPr lang="hu-HU" altLang="hu-HU" sz="2800" b="1">
                <a:solidFill>
                  <a:srgbClr val="000000"/>
                </a:solidFill>
                <a:latin typeface="Courier New" panose="02070309020205020404" pitchFamily="49" charset="0"/>
                <a:cs typeface="Times New Roman" panose="02020603050405020304" pitchFamily="18" charset="0"/>
              </a:rPr>
              <a:t>T</a:t>
            </a:r>
            <a:r>
              <a:rPr lang="hu-HU" altLang="hu-HU" sz="2800" b="1" baseline="-30000">
                <a:solidFill>
                  <a:srgbClr val="000000"/>
                </a:solidFill>
                <a:latin typeface="Courier New" panose="02070309020205020404" pitchFamily="49" charset="0"/>
                <a:cs typeface="Times New Roman" panose="02020603050405020304" pitchFamily="18" charset="0"/>
              </a:rPr>
              <a:t>1</a:t>
            </a:r>
            <a:r>
              <a:rPr lang="hu-HU" altLang="hu-HU" sz="2800" b="1">
                <a:solidFill>
                  <a:srgbClr val="000000"/>
                </a:solidFill>
                <a:cs typeface="Times New Roman" panose="02020603050405020304" pitchFamily="18" charset="0"/>
              </a:rPr>
              <a:t> él miatt. Ebb</a:t>
            </a:r>
            <a:r>
              <a:rPr lang="hu-HU" altLang="hu-HU" sz="2800" b="1">
                <a:solidFill>
                  <a:srgbClr val="000000"/>
                </a:solidFill>
              </a:rPr>
              <a:t>ő</a:t>
            </a:r>
            <a:r>
              <a:rPr lang="hu-HU" altLang="hu-HU" sz="2800" b="1">
                <a:solidFill>
                  <a:srgbClr val="000000"/>
                </a:solidFill>
                <a:cs typeface="Times New Roman" panose="02020603050405020304" pitchFamily="18" charset="0"/>
              </a:rPr>
              <a:t>l következik, hogy ha a megel</a:t>
            </a:r>
            <a:r>
              <a:rPr lang="hu-HU" altLang="hu-HU" sz="2800" b="1">
                <a:solidFill>
                  <a:srgbClr val="000000"/>
                </a:solidFill>
              </a:rPr>
              <a:t>ő</a:t>
            </a:r>
            <a:r>
              <a:rPr lang="hu-HU" altLang="hu-HU" sz="2800" b="1">
                <a:solidFill>
                  <a:srgbClr val="000000"/>
                </a:solidFill>
                <a:cs typeface="Times New Roman" panose="02020603050405020304" pitchFamily="18" charset="0"/>
              </a:rPr>
              <a:t>zési gráf tartalmaz kört, akkor az ütemezés nem konfliktus-sorbarendezhet</a:t>
            </a:r>
            <a:r>
              <a:rPr lang="hu-HU" altLang="hu-HU" sz="2800" b="1">
                <a:solidFill>
                  <a:srgbClr val="000000"/>
                </a:solidFill>
              </a:rPr>
              <a:t>ő</a:t>
            </a:r>
            <a:r>
              <a:rPr lang="hu-HU" altLang="hu-HU" sz="2800" b="1">
                <a:solidFill>
                  <a:srgbClr val="000000"/>
                </a:solidFill>
                <a:cs typeface="Times New Roman" panose="02020603050405020304" pitchFamily="18" charset="0"/>
              </a:rPr>
              <a:t>.</a:t>
            </a:r>
          </a:p>
        </p:txBody>
      </p:sp>
      <p:sp>
        <p:nvSpPr>
          <p:cNvPr id="492548" name="AutoShape 4">
            <a:extLst>
              <a:ext uri="{FF2B5EF4-FFF2-40B4-BE49-F238E27FC236}">
                <a16:creationId xmlns:a16="http://schemas.microsoft.com/office/drawing/2014/main" id="{FCCB887A-A6AC-378C-8D1A-208A965EAE52}"/>
              </a:ext>
            </a:extLst>
          </p:cNvPr>
          <p:cNvSpPr>
            <a:spLocks noChangeArrowheads="1"/>
          </p:cNvSpPr>
          <p:nvPr/>
        </p:nvSpPr>
        <p:spPr bwMode="auto">
          <a:xfrm>
            <a:off x="107950" y="981075"/>
            <a:ext cx="609600" cy="476250"/>
          </a:xfrm>
          <a:prstGeom prst="rightArrow">
            <a:avLst>
              <a:gd name="adj1" fmla="val 50000"/>
              <a:gd name="adj2" fmla="val 32000"/>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3570" name="Rectangle 2">
            <a:extLst>
              <a:ext uri="{FF2B5EF4-FFF2-40B4-BE49-F238E27FC236}">
                <a16:creationId xmlns:a16="http://schemas.microsoft.com/office/drawing/2014/main" id="{53EB445A-5CC9-8F50-507D-5E42AAEBECB8}"/>
              </a:ext>
            </a:extLst>
          </p:cNvPr>
          <p:cNvSpPr>
            <a:spLocks noGrp="1" noChangeArrowheads="1"/>
          </p:cNvSpPr>
          <p:nvPr>
            <p:ph type="title"/>
          </p:nvPr>
        </p:nvSpPr>
        <p:spPr>
          <a:xfrm>
            <a:off x="149225" y="157163"/>
            <a:ext cx="8710613" cy="265112"/>
          </a:xfrm>
        </p:spPr>
        <p:txBody>
          <a:bodyPr/>
          <a:lstStyle/>
          <a:p>
            <a:r>
              <a:rPr lang="hu-HU" altLang="hu-HU" sz="2400" b="1" i="1">
                <a:solidFill>
                  <a:schemeClr val="accent2"/>
                </a:solidFill>
              </a:rPr>
              <a:t>Miért működik a megelőzési gráfon alapuló tesztelés?</a:t>
            </a:r>
          </a:p>
        </p:txBody>
      </p:sp>
      <p:sp>
        <p:nvSpPr>
          <p:cNvPr id="493571" name="Rectangle 3">
            <a:extLst>
              <a:ext uri="{FF2B5EF4-FFF2-40B4-BE49-F238E27FC236}">
                <a16:creationId xmlns:a16="http://schemas.microsoft.com/office/drawing/2014/main" id="{D9AF5808-A8B2-F098-04AC-DA2AB52F6E40}"/>
              </a:ext>
            </a:extLst>
          </p:cNvPr>
          <p:cNvSpPr>
            <a:spLocks noGrp="1" noChangeArrowheads="1"/>
          </p:cNvSpPr>
          <p:nvPr>
            <p:ph type="body" idx="1"/>
          </p:nvPr>
        </p:nvSpPr>
        <p:spPr>
          <a:xfrm>
            <a:off x="271463" y="520700"/>
            <a:ext cx="8872537" cy="5746750"/>
          </a:xfrm>
        </p:spPr>
        <p:txBody>
          <a:bodyPr/>
          <a:lstStyle/>
          <a:p>
            <a:pPr marL="609600" indent="-609600">
              <a:lnSpc>
                <a:spcPct val="80000"/>
              </a:lnSpc>
              <a:buFontTx/>
              <a:buNone/>
            </a:pPr>
            <a:r>
              <a:rPr lang="hu-HU" altLang="hu-HU" sz="2000" b="1">
                <a:solidFill>
                  <a:schemeClr val="accent2"/>
                </a:solidFill>
              </a:rPr>
              <a:t>   	Ha nincs kör a gráfban, akkor cserékkel el lehet jutni egy soros ütemezésig.</a:t>
            </a:r>
          </a:p>
          <a:p>
            <a:pPr marL="609600" indent="-609600">
              <a:lnSpc>
                <a:spcPct val="80000"/>
              </a:lnSpc>
              <a:buFontTx/>
              <a:buNone/>
            </a:pPr>
            <a:r>
              <a:rPr lang="hu-HU" altLang="hu-HU" sz="2000" b="1">
                <a:solidFill>
                  <a:srgbClr val="000000"/>
                </a:solidFill>
              </a:rPr>
              <a:t>	</a:t>
            </a:r>
            <a:r>
              <a:rPr lang="hu-HU" altLang="hu-HU" sz="2000" b="1"/>
              <a:t>A bizonyítás az ütemezésben részt vevő tranzakciók száma szerinti indukcióval történik: </a:t>
            </a:r>
          </a:p>
          <a:p>
            <a:pPr marL="609600" indent="-609600">
              <a:lnSpc>
                <a:spcPct val="80000"/>
              </a:lnSpc>
              <a:buFontTx/>
              <a:buNone/>
            </a:pPr>
            <a:r>
              <a:rPr lang="hu-HU" altLang="hu-HU" sz="2000" b="1"/>
              <a:t>	</a:t>
            </a:r>
            <a:r>
              <a:rPr lang="hu-HU" altLang="hu-HU" sz="2000" b="1">
                <a:solidFill>
                  <a:srgbClr val="FF0000"/>
                </a:solidFill>
              </a:rPr>
              <a:t>Alapeset:</a:t>
            </a:r>
            <a:r>
              <a:rPr lang="hu-HU" altLang="hu-HU" sz="2000" b="1"/>
              <a:t> Ha n = 1, vagyis csak egyetlen tranzakcióból áll az ütemezés, akkor az már önmagában soros, tehát konfliktus-sorbarendezhető. </a:t>
            </a:r>
          </a:p>
          <a:p>
            <a:pPr marL="609600" indent="-609600">
              <a:lnSpc>
                <a:spcPct val="80000"/>
              </a:lnSpc>
              <a:buFontTx/>
              <a:buNone/>
            </a:pPr>
            <a:r>
              <a:rPr lang="hu-HU" altLang="hu-HU" sz="2000" b="1">
                <a:solidFill>
                  <a:srgbClr val="000000"/>
                </a:solidFill>
              </a:rPr>
              <a:t>	</a:t>
            </a:r>
            <a:r>
              <a:rPr lang="hu-HU" altLang="hu-HU" sz="2000" b="1">
                <a:solidFill>
                  <a:srgbClr val="FF0000"/>
                </a:solidFill>
                <a:cs typeface="Times New Roman" panose="02020603050405020304" pitchFamily="18" charset="0"/>
              </a:rPr>
              <a:t>Indukció:</a:t>
            </a:r>
            <a:r>
              <a:rPr lang="hu-HU" altLang="hu-HU" sz="2000" b="1">
                <a:solidFill>
                  <a:srgbClr val="000000"/>
                </a:solidFill>
                <a:cs typeface="Times New Roman" panose="02020603050405020304" pitchFamily="18" charset="0"/>
              </a:rPr>
              <a:t> Legyen </a:t>
            </a:r>
            <a:r>
              <a:rPr lang="hu-HU" altLang="hu-HU" sz="20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S</a:t>
            </a:r>
            <a:r>
              <a:rPr lang="hu-HU" altLang="hu-HU" sz="2000" b="1">
                <a:solidFill>
                  <a:srgbClr val="000000"/>
                </a:solidFill>
                <a:cs typeface="Times New Roman" panose="02020603050405020304" pitchFamily="18" charset="0"/>
              </a:rPr>
              <a:t> a </a:t>
            </a:r>
            <a:r>
              <a:rPr lang="hu-HU" altLang="hu-HU" sz="2000" b="1">
                <a:solidFill>
                  <a:srgbClr val="FF0000"/>
                </a:solidFill>
                <a:latin typeface="Courier New" panose="02070309020205020404" pitchFamily="49" charset="0"/>
                <a:cs typeface="Times New Roman" panose="02020603050405020304" pitchFamily="18" charset="0"/>
              </a:rPr>
              <a:t>T</a:t>
            </a:r>
            <a:r>
              <a:rPr lang="hu-HU" altLang="hu-HU" sz="2000" b="1" baseline="-30000">
                <a:solidFill>
                  <a:srgbClr val="FF0000"/>
                </a:solidFill>
                <a:latin typeface="Courier New" panose="02070309020205020404" pitchFamily="49" charset="0"/>
                <a:cs typeface="Times New Roman" panose="02020603050405020304" pitchFamily="18" charset="0"/>
              </a:rPr>
              <a:t>1</a:t>
            </a:r>
            <a:r>
              <a:rPr lang="hu-HU" altLang="hu-HU" sz="2000" b="1">
                <a:solidFill>
                  <a:srgbClr val="FF0000"/>
                </a:solidFill>
                <a:cs typeface="Times New Roman" panose="02020603050405020304" pitchFamily="18" charset="0"/>
              </a:rPr>
              <a:t>, </a:t>
            </a:r>
            <a:r>
              <a:rPr lang="hu-HU" altLang="hu-HU" sz="2000" b="1">
                <a:solidFill>
                  <a:srgbClr val="FF0000"/>
                </a:solidFill>
                <a:latin typeface="Courier New" panose="02070309020205020404" pitchFamily="49" charset="0"/>
                <a:cs typeface="Times New Roman" panose="02020603050405020304" pitchFamily="18" charset="0"/>
              </a:rPr>
              <a:t>T</a:t>
            </a:r>
            <a:r>
              <a:rPr lang="hu-HU" altLang="hu-HU" sz="2000" b="1" baseline="-30000">
                <a:solidFill>
                  <a:srgbClr val="FF0000"/>
                </a:solidFill>
                <a:latin typeface="Courier New" panose="02070309020205020404" pitchFamily="49" charset="0"/>
                <a:cs typeface="Times New Roman" panose="02020603050405020304" pitchFamily="18" charset="0"/>
              </a:rPr>
              <a:t>2</a:t>
            </a:r>
            <a:r>
              <a:rPr lang="hu-HU" altLang="hu-HU" sz="2000" b="1">
                <a:solidFill>
                  <a:srgbClr val="FF0000"/>
                </a:solidFill>
                <a:cs typeface="Times New Roman" panose="02020603050405020304" pitchFamily="18" charset="0"/>
              </a:rPr>
              <a:t>, …, </a:t>
            </a:r>
            <a:r>
              <a:rPr lang="hu-HU" altLang="hu-HU" sz="2000" b="1">
                <a:solidFill>
                  <a:srgbClr val="FF0000"/>
                </a:solidFill>
                <a:latin typeface="Courier New" panose="02070309020205020404" pitchFamily="49" charset="0"/>
                <a:cs typeface="Times New Roman" panose="02020603050405020304" pitchFamily="18" charset="0"/>
              </a:rPr>
              <a:t>T</a:t>
            </a:r>
            <a:r>
              <a:rPr lang="hu-HU" altLang="hu-HU" sz="2000" b="1" baseline="-30000">
                <a:solidFill>
                  <a:srgbClr val="FF0000"/>
                </a:solidFill>
                <a:latin typeface="Courier New" panose="02070309020205020404" pitchFamily="49" charset="0"/>
                <a:cs typeface="Times New Roman" panose="02020603050405020304" pitchFamily="18" charset="0"/>
              </a:rPr>
              <a:t>n</a:t>
            </a:r>
            <a:r>
              <a:rPr lang="hu-HU" altLang="hu-HU" sz="2000" b="1">
                <a:solidFill>
                  <a:srgbClr val="000000"/>
                </a:solidFill>
                <a:cs typeface="Times New Roman" panose="02020603050405020304" pitchFamily="18" charset="0"/>
              </a:rPr>
              <a:t> </a:t>
            </a:r>
            <a:r>
              <a:rPr lang="hu-HU" altLang="hu-HU" sz="2000" b="1">
                <a:solidFill>
                  <a:srgbClr val="000000"/>
                </a:solidFill>
                <a:latin typeface="Courier New" panose="02070309020205020404" pitchFamily="49" charset="0"/>
                <a:cs typeface="Times New Roman" panose="02020603050405020304" pitchFamily="18" charset="0"/>
              </a:rPr>
              <a:t>n</a:t>
            </a:r>
            <a:r>
              <a:rPr lang="hu-HU" altLang="hu-HU" sz="2000" b="1">
                <a:solidFill>
                  <a:srgbClr val="000000"/>
                </a:solidFill>
                <a:cs typeface="Times New Roman" panose="02020603050405020304" pitchFamily="18" charset="0"/>
              </a:rPr>
              <a:t> darab tranzakció m</a:t>
            </a:r>
            <a:r>
              <a:rPr lang="hu-HU" altLang="hu-HU" sz="2000" b="1">
                <a:solidFill>
                  <a:srgbClr val="000000"/>
                </a:solidFill>
              </a:rPr>
              <a:t>ű</a:t>
            </a:r>
            <a:r>
              <a:rPr lang="hu-HU" altLang="hu-HU" sz="2000" b="1">
                <a:solidFill>
                  <a:srgbClr val="000000"/>
                </a:solidFill>
                <a:cs typeface="Times New Roman" panose="02020603050405020304" pitchFamily="18" charset="0"/>
              </a:rPr>
              <a:t>veleteib</a:t>
            </a:r>
            <a:r>
              <a:rPr lang="hu-HU" altLang="hu-HU" sz="2000" b="1">
                <a:solidFill>
                  <a:srgbClr val="000000"/>
                </a:solidFill>
              </a:rPr>
              <a:t>ő</a:t>
            </a:r>
            <a:r>
              <a:rPr lang="hu-HU" altLang="hu-HU" sz="2000" b="1">
                <a:solidFill>
                  <a:srgbClr val="000000"/>
                </a:solidFill>
                <a:cs typeface="Times New Roman" panose="02020603050405020304" pitchFamily="18" charset="0"/>
              </a:rPr>
              <a:t>l álló ütemezés</a:t>
            </a:r>
            <a:r>
              <a:rPr lang="hu-HU" altLang="hu-HU" sz="2000" b="1">
                <a:solidFill>
                  <a:srgbClr val="000000"/>
                </a:solidFill>
              </a:rPr>
              <a:t>, és</a:t>
            </a:r>
            <a:r>
              <a:rPr lang="hu-HU" altLang="hu-HU" sz="2000" b="1">
                <a:solidFill>
                  <a:srgbClr val="000000"/>
                </a:solidFill>
                <a:cs typeface="Times New Roman" panose="02020603050405020304" pitchFamily="18" charset="0"/>
              </a:rPr>
              <a:t> </a:t>
            </a:r>
            <a:r>
              <a:rPr lang="hu-HU" altLang="hu-HU" sz="2000" b="1">
                <a:solidFill>
                  <a:srgbClr val="000000"/>
                </a:solidFill>
                <a:latin typeface="Courier New" panose="02070309020205020404" pitchFamily="49" charset="0"/>
                <a:cs typeface="Times New Roman" panose="02020603050405020304" pitchFamily="18" charset="0"/>
              </a:rPr>
              <a:t>S</a:t>
            </a:r>
            <a:r>
              <a:rPr lang="hu-HU" altLang="hu-HU" sz="2000" b="1">
                <a:solidFill>
                  <a:srgbClr val="000000"/>
                </a:solidFill>
                <a:cs typeface="Times New Roman" panose="02020603050405020304" pitchFamily="18" charset="0"/>
              </a:rPr>
              <a:t>-nek körmentes megel</a:t>
            </a:r>
            <a:r>
              <a:rPr lang="hu-HU" altLang="hu-HU" sz="2000" b="1">
                <a:solidFill>
                  <a:srgbClr val="000000"/>
                </a:solidFill>
              </a:rPr>
              <a:t>ő</a:t>
            </a:r>
            <a:r>
              <a:rPr lang="hu-HU" altLang="hu-HU" sz="2000" b="1">
                <a:solidFill>
                  <a:srgbClr val="000000"/>
                </a:solidFill>
                <a:cs typeface="Times New Roman" panose="02020603050405020304" pitchFamily="18" charset="0"/>
              </a:rPr>
              <a:t>zési gráfja van. </a:t>
            </a:r>
            <a:endParaRPr lang="hu-HU" altLang="hu-HU" sz="2000" b="1">
              <a:solidFill>
                <a:srgbClr val="000000"/>
              </a:solidFill>
            </a:endParaRPr>
          </a:p>
          <a:p>
            <a:pPr marL="609600" indent="-609600">
              <a:lnSpc>
                <a:spcPct val="80000"/>
              </a:lnSpc>
              <a:buFontTx/>
              <a:buNone/>
            </a:pPr>
            <a:r>
              <a:rPr lang="hu-HU" altLang="hu-HU" sz="2000" b="1">
                <a:solidFill>
                  <a:srgbClr val="000000"/>
                </a:solidFill>
              </a:rPr>
              <a:t>	</a:t>
            </a:r>
            <a:r>
              <a:rPr lang="hu-HU" altLang="hu-HU" sz="2000" b="1">
                <a:solidFill>
                  <a:srgbClr val="000000"/>
                </a:solidFill>
                <a:cs typeface="Times New Roman" panose="02020603050405020304" pitchFamily="18" charset="0"/>
              </a:rPr>
              <a:t>Ha egy véges gráf körmentes, akkor </a:t>
            </a:r>
            <a:r>
              <a:rPr lang="hu-HU" altLang="hu-HU" sz="2000" b="1">
                <a:solidFill>
                  <a:schemeClr val="accent2"/>
                </a:solidFill>
                <a:cs typeface="Times New Roman" panose="02020603050405020304" pitchFamily="18" charset="0"/>
              </a:rPr>
              <a:t>van egy olyan cs</a:t>
            </a:r>
            <a:r>
              <a:rPr lang="hu-HU" altLang="hu-HU" sz="2000" b="1">
                <a:solidFill>
                  <a:schemeClr val="accent2"/>
                </a:solidFill>
              </a:rPr>
              <a:t>úcsa</a:t>
            </a:r>
            <a:r>
              <a:rPr lang="hu-HU" altLang="hu-HU" sz="2000" b="1">
                <a:solidFill>
                  <a:schemeClr val="accent2"/>
                </a:solidFill>
                <a:cs typeface="Times New Roman" panose="02020603050405020304" pitchFamily="18" charset="0"/>
              </a:rPr>
              <a:t>, amelybe nem vezet él</a:t>
            </a:r>
            <a:r>
              <a:rPr lang="hu-HU" altLang="hu-HU" sz="2000" b="1">
                <a:solidFill>
                  <a:srgbClr val="000000"/>
                </a:solidFill>
                <a:cs typeface="Times New Roman" panose="02020603050405020304" pitchFamily="18" charset="0"/>
              </a:rPr>
              <a:t>. Legyen a </a:t>
            </a:r>
            <a:r>
              <a:rPr lang="hu-HU" altLang="hu-HU" sz="2000" b="1">
                <a:solidFill>
                  <a:schemeClr val="accent2"/>
                </a:solidFill>
                <a:latin typeface="Courier New" panose="02070309020205020404" pitchFamily="49" charset="0"/>
                <a:cs typeface="Times New Roman" panose="02020603050405020304" pitchFamily="18" charset="0"/>
              </a:rPr>
              <a:t>T</a:t>
            </a:r>
            <a:r>
              <a:rPr lang="hu-HU" altLang="hu-HU" sz="2000" b="1" baseline="-30000">
                <a:solidFill>
                  <a:schemeClr val="accent2"/>
                </a:solidFill>
                <a:latin typeface="Courier New" panose="02070309020205020404" pitchFamily="49" charset="0"/>
                <a:cs typeface="Times New Roman" panose="02020603050405020304" pitchFamily="18" charset="0"/>
              </a:rPr>
              <a:t>i</a:t>
            </a:r>
            <a:r>
              <a:rPr lang="hu-HU" altLang="hu-HU" sz="2000" b="1">
                <a:solidFill>
                  <a:srgbClr val="000000"/>
                </a:solidFill>
                <a:cs typeface="Times New Roman" panose="02020603050405020304" pitchFamily="18" charset="0"/>
              </a:rPr>
              <a:t> egy ilyen cs</a:t>
            </a:r>
            <a:r>
              <a:rPr lang="hu-HU" altLang="hu-HU" sz="2000" b="1">
                <a:solidFill>
                  <a:srgbClr val="000000"/>
                </a:solidFill>
              </a:rPr>
              <a:t>úcs</a:t>
            </a:r>
            <a:r>
              <a:rPr lang="hu-HU" altLang="hu-HU" sz="2000" b="1">
                <a:solidFill>
                  <a:srgbClr val="000000"/>
                </a:solidFill>
                <a:cs typeface="Times New Roman" panose="02020603050405020304" pitchFamily="18" charset="0"/>
              </a:rPr>
              <a:t>. </a:t>
            </a:r>
            <a:endParaRPr lang="hu-HU" altLang="hu-HU" sz="2000" b="1">
              <a:solidFill>
                <a:srgbClr val="000000"/>
              </a:solidFill>
            </a:endParaRPr>
          </a:p>
          <a:p>
            <a:pPr marL="609600" indent="-609600">
              <a:lnSpc>
                <a:spcPct val="80000"/>
              </a:lnSpc>
              <a:buFontTx/>
              <a:buNone/>
            </a:pPr>
            <a:r>
              <a:rPr lang="hu-HU" altLang="hu-HU" sz="2000" b="1">
                <a:solidFill>
                  <a:srgbClr val="000000"/>
                </a:solidFill>
              </a:rPr>
              <a:t>	</a:t>
            </a:r>
          </a:p>
          <a:p>
            <a:pPr marL="609600" indent="-609600">
              <a:lnSpc>
                <a:spcPct val="80000"/>
              </a:lnSpc>
              <a:buFontTx/>
              <a:buNone/>
            </a:pPr>
            <a:r>
              <a:rPr lang="hu-HU" altLang="hu-HU" sz="2000" b="1">
                <a:solidFill>
                  <a:srgbClr val="000000"/>
                </a:solidFill>
              </a:rPr>
              <a:t>	</a:t>
            </a:r>
            <a:r>
              <a:rPr lang="hu-HU" altLang="hu-HU" sz="2000" b="1">
                <a:solidFill>
                  <a:srgbClr val="000000"/>
                </a:solidFill>
                <a:cs typeface="Times New Roman" panose="02020603050405020304" pitchFamily="18" charset="0"/>
              </a:rPr>
              <a:t>Mivel az </a:t>
            </a:r>
            <a:r>
              <a:rPr lang="hu-HU" altLang="hu-HU" sz="2000" b="1">
                <a:solidFill>
                  <a:srgbClr val="000000"/>
                </a:solidFill>
                <a:latin typeface="Courier New" panose="02070309020205020404" pitchFamily="49" charset="0"/>
                <a:cs typeface="Times New Roman" panose="02020603050405020304" pitchFamily="18" charset="0"/>
              </a:rPr>
              <a:t>i</a:t>
            </a:r>
            <a:r>
              <a:rPr lang="hu-HU" altLang="hu-HU" sz="2000" b="1">
                <a:solidFill>
                  <a:srgbClr val="000000"/>
                </a:solidFill>
                <a:cs typeface="Times New Roman" panose="02020603050405020304" pitchFamily="18" charset="0"/>
              </a:rPr>
              <a:t> csomópontba nem vezet él, </a:t>
            </a:r>
            <a:r>
              <a:rPr lang="hu-HU" altLang="hu-HU" sz="2000" b="1">
                <a:solidFill>
                  <a:srgbClr val="000000"/>
                </a:solidFill>
              </a:rPr>
              <a:t>ezért </a:t>
            </a:r>
            <a:r>
              <a:rPr lang="hu-HU" altLang="hu-HU" sz="2000" b="1">
                <a:solidFill>
                  <a:srgbClr val="FF0000"/>
                </a:solidFill>
                <a:cs typeface="Times New Roman" panose="02020603050405020304" pitchFamily="18" charset="0"/>
              </a:rPr>
              <a:t>nincs </a:t>
            </a:r>
            <a:r>
              <a:rPr lang="hu-HU" altLang="hu-HU" sz="2000" b="1">
                <a:solidFill>
                  <a:srgbClr val="FF0000"/>
                </a:solidFill>
                <a:latin typeface="Courier New" panose="02070309020205020404" pitchFamily="49" charset="0"/>
                <a:cs typeface="Times New Roman" panose="02020603050405020304" pitchFamily="18" charset="0"/>
              </a:rPr>
              <a:t>S</a:t>
            </a:r>
            <a:r>
              <a:rPr lang="hu-HU" altLang="hu-HU" sz="2000" b="1">
                <a:solidFill>
                  <a:srgbClr val="FF0000"/>
                </a:solidFill>
                <a:cs typeface="Times New Roman" panose="02020603050405020304" pitchFamily="18" charset="0"/>
              </a:rPr>
              <a:t>-ben olyan </a:t>
            </a:r>
            <a:r>
              <a:rPr lang="hu-HU" altLang="hu-HU" sz="2000" b="1">
                <a:solidFill>
                  <a:srgbClr val="FF0000"/>
                </a:solidFill>
                <a:latin typeface="Courier New" panose="02070309020205020404" pitchFamily="49" charset="0"/>
                <a:cs typeface="Times New Roman" panose="02020603050405020304" pitchFamily="18" charset="0"/>
              </a:rPr>
              <a:t>A</a:t>
            </a:r>
            <a:r>
              <a:rPr lang="hu-HU" altLang="hu-HU" sz="2000" b="1">
                <a:solidFill>
                  <a:srgbClr val="FF0000"/>
                </a:solidFill>
                <a:cs typeface="Times New Roman" panose="02020603050405020304" pitchFamily="18" charset="0"/>
              </a:rPr>
              <a:t> m</a:t>
            </a:r>
            <a:r>
              <a:rPr lang="hu-HU" altLang="hu-HU" sz="2000" b="1">
                <a:solidFill>
                  <a:srgbClr val="FF0000"/>
                </a:solidFill>
              </a:rPr>
              <a:t>ű</a:t>
            </a:r>
            <a:r>
              <a:rPr lang="hu-HU" altLang="hu-HU" sz="2000" b="1">
                <a:solidFill>
                  <a:srgbClr val="FF0000"/>
                </a:solidFill>
                <a:cs typeface="Times New Roman" panose="02020603050405020304" pitchFamily="18" charset="0"/>
              </a:rPr>
              <a:t>velet</a:t>
            </a:r>
            <a:r>
              <a:rPr lang="hu-HU" altLang="hu-HU" sz="2000" b="1">
                <a:solidFill>
                  <a:srgbClr val="000000"/>
                </a:solidFill>
                <a:cs typeface="Times New Roman" panose="02020603050405020304" pitchFamily="18" charset="0"/>
              </a:rPr>
              <a:t>, amely</a:t>
            </a:r>
          </a:p>
          <a:p>
            <a:pPr marL="609600" indent="-609600" algn="just">
              <a:lnSpc>
                <a:spcPct val="80000"/>
              </a:lnSpc>
              <a:buFontTx/>
              <a:buAutoNum type="arabicPeriod"/>
            </a:pPr>
            <a:r>
              <a:rPr lang="hu-HU" altLang="hu-HU" sz="2000" b="1">
                <a:solidFill>
                  <a:srgbClr val="000000"/>
                </a:solidFill>
              </a:rPr>
              <a:t> </a:t>
            </a:r>
            <a:r>
              <a:rPr lang="hu-HU" altLang="hu-HU" sz="2000" b="1">
                <a:solidFill>
                  <a:srgbClr val="000000"/>
                </a:solidFill>
                <a:cs typeface="Times New Roman" panose="02020603050405020304" pitchFamily="18" charset="0"/>
              </a:rPr>
              <a:t>valamelyik </a:t>
            </a:r>
            <a:r>
              <a:rPr lang="hu-HU" altLang="hu-HU" sz="2000" b="1">
                <a:solidFill>
                  <a:srgbClr val="CC00CC"/>
                </a:solidFill>
                <a:latin typeface="Courier New" panose="02070309020205020404" pitchFamily="49" charset="0"/>
                <a:cs typeface="Times New Roman" panose="02020603050405020304" pitchFamily="18" charset="0"/>
              </a:rPr>
              <a:t>T</a:t>
            </a:r>
            <a:r>
              <a:rPr lang="hu-HU" altLang="hu-HU" sz="2000" b="1" baseline="-30000">
                <a:solidFill>
                  <a:srgbClr val="CC00CC"/>
                </a:solidFill>
                <a:latin typeface="Courier New" panose="02070309020205020404" pitchFamily="49" charset="0"/>
                <a:cs typeface="Times New Roman" panose="02020603050405020304" pitchFamily="18" charset="0"/>
              </a:rPr>
              <a:t>j</a:t>
            </a:r>
            <a:r>
              <a:rPr lang="hu-HU" altLang="hu-HU" sz="2000" b="1">
                <a:solidFill>
                  <a:srgbClr val="000000"/>
                </a:solidFill>
                <a:cs typeface="Times New Roman" panose="02020603050405020304" pitchFamily="18" charset="0"/>
              </a:rPr>
              <a:t> (</a:t>
            </a:r>
            <a:r>
              <a:rPr lang="hu-HU" altLang="hu-HU" sz="2000" b="1">
                <a:solidFill>
                  <a:srgbClr val="000000"/>
                </a:solidFill>
                <a:latin typeface="Courier New" panose="02070309020205020404" pitchFamily="49" charset="0"/>
                <a:cs typeface="Times New Roman" panose="02020603050405020304" pitchFamily="18" charset="0"/>
              </a:rPr>
              <a:t>i</a:t>
            </a:r>
            <a:r>
              <a:rPr lang="hu-HU" altLang="hu-HU" sz="2000" b="1">
                <a:solidFill>
                  <a:srgbClr val="000000"/>
                </a:solidFill>
                <a:cs typeface="Times New Roman" panose="02020603050405020304" pitchFamily="18" charset="0"/>
              </a:rPr>
              <a:t> </a:t>
            </a:r>
            <a:r>
              <a:rPr lang="hu-HU" altLang="hu-HU" sz="20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hu-HU" altLang="hu-HU" sz="2000" b="1">
                <a:solidFill>
                  <a:srgbClr val="000000"/>
                </a:solidFill>
                <a:cs typeface="Times New Roman" panose="02020603050405020304" pitchFamily="18" charset="0"/>
              </a:rPr>
              <a:t> </a:t>
            </a:r>
            <a:r>
              <a:rPr lang="hu-HU" altLang="hu-HU" sz="2000" b="1">
                <a:solidFill>
                  <a:srgbClr val="000000"/>
                </a:solidFill>
                <a:latin typeface="Courier New" panose="02070309020205020404" pitchFamily="49" charset="0"/>
                <a:cs typeface="Times New Roman" panose="02020603050405020304" pitchFamily="18" charset="0"/>
              </a:rPr>
              <a:t>j</a:t>
            </a:r>
            <a:r>
              <a:rPr lang="hu-HU" altLang="hu-HU" sz="2000" b="1">
                <a:solidFill>
                  <a:srgbClr val="000000"/>
                </a:solidFill>
                <a:cs typeface="Times New Roman" panose="02020603050405020304" pitchFamily="18" charset="0"/>
              </a:rPr>
              <a:t>) tranzakcióra vonatkozik,</a:t>
            </a:r>
            <a:endParaRPr lang="hu-HU" altLang="hu-HU" sz="2000" b="1">
              <a:solidFill>
                <a:srgbClr val="000000"/>
              </a:solidFill>
              <a:latin typeface="Courier New" panose="02070309020205020404" pitchFamily="49" charset="0"/>
              <a:cs typeface="Times New Roman" panose="02020603050405020304" pitchFamily="18" charset="0"/>
            </a:endParaRPr>
          </a:p>
          <a:p>
            <a:pPr marL="609600" indent="-609600" algn="just">
              <a:lnSpc>
                <a:spcPct val="80000"/>
              </a:lnSpc>
              <a:buFontTx/>
              <a:buAutoNum type="arabicPeriod"/>
            </a:pPr>
            <a:r>
              <a:rPr lang="hu-HU" altLang="hu-HU" sz="2000" b="1">
                <a:solidFill>
                  <a:srgbClr val="000000"/>
                </a:solidFill>
                <a:cs typeface="Courier New" panose="02070309020205020404" pitchFamily="49" charset="0"/>
              </a:rPr>
              <a:t> </a:t>
            </a:r>
            <a:r>
              <a:rPr lang="hu-HU" altLang="hu-HU" sz="2000" b="1">
                <a:solidFill>
                  <a:schemeClr val="accent2"/>
                </a:solidFill>
                <a:latin typeface="Courier New" panose="02070309020205020404" pitchFamily="49" charset="0"/>
                <a:cs typeface="Times New Roman" panose="02020603050405020304" pitchFamily="18" charset="0"/>
              </a:rPr>
              <a:t>T</a:t>
            </a:r>
            <a:r>
              <a:rPr lang="hu-HU" altLang="hu-HU" sz="2000" b="1" baseline="-30000">
                <a:solidFill>
                  <a:schemeClr val="accent2"/>
                </a:solidFill>
                <a:latin typeface="Courier New" panose="02070309020205020404" pitchFamily="49" charset="0"/>
                <a:cs typeface="Times New Roman" panose="02020603050405020304" pitchFamily="18" charset="0"/>
              </a:rPr>
              <a:t>i</a:t>
            </a:r>
            <a:r>
              <a:rPr lang="hu-HU" altLang="hu-HU" sz="2000" b="1">
                <a:solidFill>
                  <a:srgbClr val="000000"/>
                </a:solidFill>
                <a:cs typeface="Times New Roman" panose="02020603050405020304" pitchFamily="18" charset="0"/>
              </a:rPr>
              <a:t> valamely m</a:t>
            </a:r>
            <a:r>
              <a:rPr lang="hu-HU" altLang="hu-HU" sz="2000" b="1">
                <a:solidFill>
                  <a:srgbClr val="000000"/>
                </a:solidFill>
              </a:rPr>
              <a:t>ű</a:t>
            </a:r>
            <a:r>
              <a:rPr lang="hu-HU" altLang="hu-HU" sz="2000" b="1">
                <a:solidFill>
                  <a:srgbClr val="000000"/>
                </a:solidFill>
                <a:cs typeface="Times New Roman" panose="02020603050405020304" pitchFamily="18" charset="0"/>
              </a:rPr>
              <a:t>veletét megel</a:t>
            </a:r>
            <a:r>
              <a:rPr lang="hu-HU" altLang="hu-HU" sz="2000" b="1">
                <a:solidFill>
                  <a:srgbClr val="000000"/>
                </a:solidFill>
              </a:rPr>
              <a:t>ő</a:t>
            </a:r>
            <a:r>
              <a:rPr lang="hu-HU" altLang="hu-HU" sz="2000" b="1">
                <a:solidFill>
                  <a:srgbClr val="000000"/>
                </a:solidFill>
                <a:cs typeface="Times New Roman" panose="02020603050405020304" pitchFamily="18" charset="0"/>
              </a:rPr>
              <a:t>zi, és</a:t>
            </a:r>
          </a:p>
          <a:p>
            <a:pPr marL="609600" indent="-609600" algn="just">
              <a:lnSpc>
                <a:spcPct val="80000"/>
              </a:lnSpc>
              <a:buFontTx/>
              <a:buAutoNum type="arabicPeriod"/>
            </a:pPr>
            <a:r>
              <a:rPr lang="hu-HU" altLang="hu-HU" sz="2000" b="1">
                <a:solidFill>
                  <a:srgbClr val="000000"/>
                </a:solidFill>
              </a:rPr>
              <a:t> </a:t>
            </a:r>
            <a:r>
              <a:rPr lang="hu-HU" altLang="hu-HU" sz="2000" b="1">
                <a:solidFill>
                  <a:srgbClr val="000000"/>
                </a:solidFill>
                <a:cs typeface="Times New Roman" panose="02020603050405020304" pitchFamily="18" charset="0"/>
              </a:rPr>
              <a:t>ezzel a m</a:t>
            </a:r>
            <a:r>
              <a:rPr lang="hu-HU" altLang="hu-HU" sz="2000" b="1">
                <a:solidFill>
                  <a:srgbClr val="000000"/>
                </a:solidFill>
              </a:rPr>
              <a:t>ű</a:t>
            </a:r>
            <a:r>
              <a:rPr lang="hu-HU" altLang="hu-HU" sz="2000" b="1">
                <a:solidFill>
                  <a:srgbClr val="000000"/>
                </a:solidFill>
                <a:cs typeface="Times New Roman" panose="02020603050405020304" pitchFamily="18" charset="0"/>
              </a:rPr>
              <a:t>velettel </a:t>
            </a:r>
            <a:r>
              <a:rPr lang="hu-HU" altLang="hu-HU" sz="2000" b="1">
                <a:solidFill>
                  <a:srgbClr val="FF9900"/>
                </a:solidFill>
                <a:cs typeface="Times New Roman" panose="02020603050405020304" pitchFamily="18" charset="0"/>
              </a:rPr>
              <a:t>konfliktusban van</a:t>
            </a:r>
            <a:r>
              <a:rPr lang="hu-HU" altLang="hu-HU" sz="2000" b="1">
                <a:solidFill>
                  <a:srgbClr val="000000"/>
                </a:solidFill>
                <a:cs typeface="Times New Roman" panose="02020603050405020304" pitchFamily="18" charset="0"/>
              </a:rPr>
              <a:t>.</a:t>
            </a:r>
            <a:endParaRPr lang="hu-HU" altLang="hu-HU" sz="2000" b="1">
              <a:solidFill>
                <a:srgbClr val="000000"/>
              </a:solidFill>
            </a:endParaRPr>
          </a:p>
          <a:p>
            <a:pPr marL="609600" indent="-609600" algn="just">
              <a:lnSpc>
                <a:spcPct val="80000"/>
              </a:lnSpc>
              <a:buFontTx/>
              <a:buNone/>
            </a:pPr>
            <a:r>
              <a:rPr lang="hu-HU" altLang="hu-HU" sz="2000" b="1">
                <a:solidFill>
                  <a:srgbClr val="000000"/>
                </a:solidFill>
              </a:rPr>
              <a:t>	</a:t>
            </a:r>
            <a:r>
              <a:rPr lang="en-US" altLang="hu-HU" sz="2000" b="1">
                <a:solidFill>
                  <a:srgbClr val="000000"/>
                </a:solidFill>
                <a:cs typeface="Times New Roman" panose="02020603050405020304" pitchFamily="18" charset="0"/>
              </a:rPr>
              <a:t>Így </a:t>
            </a:r>
            <a:r>
              <a:rPr lang="en-US" altLang="hu-HU" sz="2000" b="1">
                <a:solidFill>
                  <a:srgbClr val="009900"/>
                </a:solidFill>
                <a:latin typeface="Courier New" panose="02070309020205020404" pitchFamily="49" charset="0"/>
                <a:cs typeface="Times New Roman" panose="02020603050405020304" pitchFamily="18" charset="0"/>
              </a:rPr>
              <a:t>T</a:t>
            </a:r>
            <a:r>
              <a:rPr lang="en-US" altLang="hu-HU" sz="2000" b="1" baseline="-30000">
                <a:solidFill>
                  <a:srgbClr val="009900"/>
                </a:solidFill>
                <a:latin typeface="Courier New" panose="02070309020205020404" pitchFamily="49" charset="0"/>
                <a:cs typeface="Times New Roman" panose="02020603050405020304" pitchFamily="18" charset="0"/>
              </a:rPr>
              <a:t>i</a:t>
            </a:r>
            <a:r>
              <a:rPr lang="en-US" altLang="hu-HU" sz="2000" b="1">
                <a:solidFill>
                  <a:srgbClr val="009900"/>
                </a:solidFill>
                <a:cs typeface="Times New Roman" panose="02020603050405020304" pitchFamily="18" charset="0"/>
              </a:rPr>
              <a:t> minden m</a:t>
            </a:r>
            <a:r>
              <a:rPr lang="hu-HU" altLang="hu-HU" sz="2000" b="1">
                <a:solidFill>
                  <a:srgbClr val="009900"/>
                </a:solidFill>
              </a:rPr>
              <a:t>ű</a:t>
            </a:r>
            <a:r>
              <a:rPr lang="en-US" altLang="hu-HU" sz="2000" b="1">
                <a:solidFill>
                  <a:srgbClr val="009900"/>
                </a:solidFill>
                <a:cs typeface="Times New Roman" panose="02020603050405020304" pitchFamily="18" charset="0"/>
              </a:rPr>
              <a:t>veletét </a:t>
            </a:r>
            <a:r>
              <a:rPr lang="en-US" altLang="hu-HU" sz="2000" b="1">
                <a:solidFill>
                  <a:srgbClr val="009900"/>
                </a:solidFill>
                <a:latin typeface="Courier New" panose="02070309020205020404" pitchFamily="49" charset="0"/>
                <a:cs typeface="Times New Roman" panose="02020603050405020304" pitchFamily="18" charset="0"/>
              </a:rPr>
              <a:t>S</a:t>
            </a:r>
            <a:r>
              <a:rPr lang="en-US" altLang="hu-HU" sz="2000" b="1">
                <a:solidFill>
                  <a:srgbClr val="009900"/>
                </a:solidFill>
                <a:cs typeface="Times New Roman" panose="02020603050405020304" pitchFamily="18" charset="0"/>
              </a:rPr>
              <a:t> legelejére mozgat</a:t>
            </a:r>
            <a:r>
              <a:rPr lang="hu-HU" altLang="hu-HU" sz="2000" b="1">
                <a:solidFill>
                  <a:srgbClr val="009900"/>
                </a:solidFill>
              </a:rPr>
              <a:t>hat</a:t>
            </a:r>
            <a:r>
              <a:rPr lang="en-US" altLang="hu-HU" sz="2000" b="1">
                <a:solidFill>
                  <a:srgbClr val="009900"/>
                </a:solidFill>
                <a:cs typeface="Times New Roman" panose="02020603050405020304" pitchFamily="18" charset="0"/>
              </a:rPr>
              <a:t>juk át,</a:t>
            </a:r>
            <a:r>
              <a:rPr lang="en-US" altLang="hu-HU" sz="2000" b="1">
                <a:solidFill>
                  <a:srgbClr val="000000"/>
                </a:solidFill>
                <a:cs typeface="Times New Roman" panose="02020603050405020304" pitchFamily="18" charset="0"/>
              </a:rPr>
              <a:t> miközben megtartjuk a sorrendjüket</a:t>
            </a:r>
            <a:r>
              <a:rPr lang="hu-HU" altLang="hu-HU" sz="2000" b="1">
                <a:solidFill>
                  <a:srgbClr val="000000"/>
                </a:solidFill>
              </a:rPr>
              <a:t>:</a:t>
            </a:r>
          </a:p>
        </p:txBody>
      </p:sp>
      <p:sp>
        <p:nvSpPr>
          <p:cNvPr id="493573" name="AutoShape 5">
            <a:extLst>
              <a:ext uri="{FF2B5EF4-FFF2-40B4-BE49-F238E27FC236}">
                <a16:creationId xmlns:a16="http://schemas.microsoft.com/office/drawing/2014/main" id="{C4BA895B-FE73-B40D-A215-F73E36ABEE69}"/>
              </a:ext>
            </a:extLst>
          </p:cNvPr>
          <p:cNvSpPr>
            <a:spLocks noChangeArrowheads="1"/>
          </p:cNvSpPr>
          <p:nvPr/>
        </p:nvSpPr>
        <p:spPr bwMode="auto">
          <a:xfrm>
            <a:off x="180975" y="542925"/>
            <a:ext cx="669925" cy="547688"/>
          </a:xfrm>
          <a:prstGeom prst="leftArrow">
            <a:avLst>
              <a:gd name="adj1" fmla="val 50000"/>
              <a:gd name="adj2" fmla="val 30580"/>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493574" name="Text Box 6">
            <a:extLst>
              <a:ext uri="{FF2B5EF4-FFF2-40B4-BE49-F238E27FC236}">
                <a16:creationId xmlns:a16="http://schemas.microsoft.com/office/drawing/2014/main" id="{B1D79F8D-3124-60DD-1F49-DDECE5187168}"/>
              </a:ext>
            </a:extLst>
          </p:cNvPr>
          <p:cNvSpPr txBox="1">
            <a:spLocks noChangeArrowheads="1"/>
          </p:cNvSpPr>
          <p:nvPr/>
        </p:nvSpPr>
        <p:spPr bwMode="auto">
          <a:xfrm>
            <a:off x="1001713" y="6207125"/>
            <a:ext cx="7691437" cy="406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000">
                <a:solidFill>
                  <a:schemeClr val="accent2"/>
                </a:solidFill>
              </a:rPr>
              <a:t>S1: </a:t>
            </a:r>
            <a:r>
              <a:rPr lang="hu-HU" altLang="hu-HU" sz="2000">
                <a:solidFill>
                  <a:schemeClr val="accent2"/>
                </a:solidFill>
                <a:cs typeface="Times New Roman" panose="02020603050405020304" pitchFamily="18" charset="0"/>
              </a:rPr>
              <a:t>(</a:t>
            </a:r>
            <a:r>
              <a:rPr lang="hu-HU" altLang="hu-HU" sz="2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000"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i</a:t>
            </a:r>
            <a:r>
              <a:rPr lang="hu-HU" altLang="hu-HU" sz="2000">
                <a:solidFill>
                  <a:schemeClr val="accent2"/>
                </a:solidFill>
                <a:cs typeface="Times New Roman" panose="02020603050405020304" pitchFamily="18" charset="0"/>
              </a:rPr>
              <a:t> m</a:t>
            </a:r>
            <a:r>
              <a:rPr lang="hu-HU" altLang="hu-HU" sz="2000">
                <a:solidFill>
                  <a:schemeClr val="accent2"/>
                </a:solidFill>
              </a:rPr>
              <a:t>ű</a:t>
            </a:r>
            <a:r>
              <a:rPr lang="hu-HU" altLang="hu-HU" sz="2000">
                <a:solidFill>
                  <a:schemeClr val="accent2"/>
                </a:solidFill>
                <a:cs typeface="Times New Roman" panose="02020603050405020304" pitchFamily="18" charset="0"/>
              </a:rPr>
              <a:t>veletei) (a többi </a:t>
            </a:r>
            <a:r>
              <a:rPr lang="hu-HU" altLang="hu-HU" sz="2000">
                <a:solidFill>
                  <a:schemeClr val="accent2"/>
                </a:solidFill>
                <a:latin typeface="Courier New" panose="02070309020205020404" pitchFamily="49" charset="0"/>
                <a:cs typeface="Times New Roman" panose="02020603050405020304" pitchFamily="18" charset="0"/>
              </a:rPr>
              <a:t>n-1</a:t>
            </a:r>
            <a:r>
              <a:rPr lang="hu-HU" altLang="hu-HU" sz="2000">
                <a:solidFill>
                  <a:schemeClr val="accent2"/>
                </a:solidFill>
                <a:cs typeface="Times New Roman" panose="02020603050405020304" pitchFamily="18" charset="0"/>
              </a:rPr>
              <a:t> tranzakció m</a:t>
            </a:r>
            <a:r>
              <a:rPr lang="hu-HU" altLang="hu-HU" sz="2000">
                <a:solidFill>
                  <a:schemeClr val="accent2"/>
                </a:solidFill>
              </a:rPr>
              <a:t>ű</a:t>
            </a:r>
            <a:r>
              <a:rPr lang="hu-HU" altLang="hu-HU" sz="2000">
                <a:solidFill>
                  <a:schemeClr val="accent2"/>
                </a:solidFill>
                <a:cs typeface="Times New Roman" panose="02020603050405020304" pitchFamily="18" charset="0"/>
              </a:rPr>
              <a:t>veletei)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B59028B9-ECCE-67D6-921B-EB240A059925}"/>
              </a:ext>
            </a:extLst>
          </p:cNvPr>
          <p:cNvSpPr>
            <a:spLocks noGrp="1" noChangeArrowheads="1"/>
          </p:cNvSpPr>
          <p:nvPr>
            <p:ph type="title"/>
          </p:nvPr>
        </p:nvSpPr>
        <p:spPr>
          <a:xfrm>
            <a:off x="149225" y="157163"/>
            <a:ext cx="8710613" cy="265112"/>
          </a:xfrm>
        </p:spPr>
        <p:txBody>
          <a:bodyPr/>
          <a:lstStyle/>
          <a:p>
            <a:r>
              <a:rPr lang="hu-HU" altLang="hu-HU" sz="2400" b="1" i="1">
                <a:solidFill>
                  <a:schemeClr val="accent2"/>
                </a:solidFill>
              </a:rPr>
              <a:t>Miért működik a megelőzési gráfon alapuló tesztelés?</a:t>
            </a:r>
          </a:p>
        </p:txBody>
      </p:sp>
      <p:sp>
        <p:nvSpPr>
          <p:cNvPr id="494595" name="Rectangle 3">
            <a:extLst>
              <a:ext uri="{FF2B5EF4-FFF2-40B4-BE49-F238E27FC236}">
                <a16:creationId xmlns:a16="http://schemas.microsoft.com/office/drawing/2014/main" id="{AEC18F11-382E-28C4-C4B8-37D377073F5D}"/>
              </a:ext>
            </a:extLst>
          </p:cNvPr>
          <p:cNvSpPr>
            <a:spLocks noGrp="1" noChangeArrowheads="1"/>
          </p:cNvSpPr>
          <p:nvPr>
            <p:ph type="body" idx="1"/>
          </p:nvPr>
        </p:nvSpPr>
        <p:spPr>
          <a:xfrm>
            <a:off x="271463" y="520700"/>
            <a:ext cx="8616950" cy="6148388"/>
          </a:xfrm>
        </p:spPr>
        <p:txBody>
          <a:bodyPr/>
          <a:lstStyle/>
          <a:p>
            <a:pPr marL="609600" indent="-609600">
              <a:lnSpc>
                <a:spcPct val="80000"/>
              </a:lnSpc>
              <a:buFontTx/>
              <a:buNone/>
            </a:pPr>
            <a:r>
              <a:rPr lang="hu-HU" altLang="hu-HU" sz="1600" b="1">
                <a:solidFill>
                  <a:schemeClr val="accent2"/>
                </a:solidFill>
              </a:rPr>
              <a:t>   	Ha nincs kör a gráfban, akkor cserékkel el lehet jutni egy soros ütemezésig.</a:t>
            </a:r>
          </a:p>
          <a:p>
            <a:pPr marL="609600" indent="-609600">
              <a:lnSpc>
                <a:spcPct val="80000"/>
              </a:lnSpc>
              <a:buFontTx/>
              <a:buNone/>
            </a:pPr>
            <a:r>
              <a:rPr lang="hu-HU" altLang="hu-HU" sz="1600" b="1">
                <a:solidFill>
                  <a:srgbClr val="000000"/>
                </a:solidFill>
              </a:rPr>
              <a:t>	(Folytatás) </a:t>
            </a:r>
          </a:p>
          <a:p>
            <a:pPr marL="609600" indent="-609600">
              <a:lnSpc>
                <a:spcPct val="80000"/>
              </a:lnSpc>
              <a:buFontTx/>
              <a:buNone/>
            </a:pPr>
            <a:endParaRPr lang="hu-HU" altLang="hu-HU" sz="1600" b="1">
              <a:solidFill>
                <a:srgbClr val="000000"/>
              </a:solidFill>
            </a:endParaRPr>
          </a:p>
          <a:p>
            <a:pPr marL="609600" indent="-609600">
              <a:lnSpc>
                <a:spcPct val="80000"/>
              </a:lnSpc>
              <a:buFontTx/>
              <a:buNone/>
            </a:pPr>
            <a:r>
              <a:rPr lang="hu-HU" altLang="hu-HU" sz="1600" b="1">
                <a:solidFill>
                  <a:srgbClr val="000000"/>
                </a:solidFill>
              </a:rPr>
              <a:t>	</a:t>
            </a:r>
          </a:p>
          <a:p>
            <a:pPr marL="609600" indent="-609600">
              <a:lnSpc>
                <a:spcPct val="80000"/>
              </a:lnSpc>
              <a:buFontTx/>
              <a:buNone/>
            </a:pPr>
            <a:r>
              <a:rPr lang="hu-HU" altLang="hu-HU" sz="1600" b="1">
                <a:solidFill>
                  <a:srgbClr val="000000"/>
                </a:solidFill>
              </a:rPr>
              <a:t>	</a:t>
            </a:r>
          </a:p>
          <a:p>
            <a:pPr marL="609600" indent="-609600">
              <a:lnSpc>
                <a:spcPct val="80000"/>
              </a:lnSpc>
              <a:buFontTx/>
              <a:buNone/>
            </a:pPr>
            <a:r>
              <a:rPr lang="hu-HU" altLang="hu-HU" sz="1800" b="1">
                <a:solidFill>
                  <a:srgbClr val="000000"/>
                </a:solidFill>
                <a:latin typeface="Times New Roman" panose="02020603050405020304" pitchFamily="18" charset="0"/>
                <a:cs typeface="Times New Roman" panose="02020603050405020304" pitchFamily="18" charset="0"/>
              </a:rPr>
              <a:t>	</a:t>
            </a:r>
          </a:p>
          <a:p>
            <a:pPr marL="609600" indent="-609600">
              <a:lnSpc>
                <a:spcPct val="80000"/>
              </a:lnSpc>
              <a:buFontTx/>
              <a:buNone/>
            </a:pPr>
            <a:r>
              <a:rPr lang="hu-HU" altLang="hu-HU" sz="2000" b="1">
                <a:solidFill>
                  <a:srgbClr val="000000"/>
                </a:solidFill>
                <a:latin typeface="Times New Roman" panose="02020603050405020304" pitchFamily="18" charset="0"/>
                <a:cs typeface="Times New Roman" panose="02020603050405020304" pitchFamily="18" charset="0"/>
              </a:rPr>
              <a:t>	Most tekintsük </a:t>
            </a:r>
            <a:r>
              <a:rPr lang="hu-HU" altLang="hu-HU" sz="2000" b="1">
                <a:solidFill>
                  <a:srgbClr val="000000"/>
                </a:solidFill>
                <a:latin typeface="Times New Roman" panose="02020603050405020304" pitchFamily="18" charset="0"/>
                <a:ea typeface="Times New Roman" panose="02020603050405020304" pitchFamily="18" charset="0"/>
                <a:cs typeface="Courier New" panose="02070309020205020404" pitchFamily="49" charset="0"/>
              </a:rPr>
              <a:t>S</a:t>
            </a:r>
            <a:r>
              <a:rPr lang="hu-HU" altLang="hu-HU" sz="2000" b="1">
                <a:solidFill>
                  <a:srgbClr val="000000"/>
                </a:solidFill>
                <a:latin typeface="Times New Roman" panose="02020603050405020304" pitchFamily="18" charset="0"/>
                <a:cs typeface="Courier New" panose="02070309020205020404" pitchFamily="49" charset="0"/>
              </a:rPr>
              <a:t>1</a:t>
            </a:r>
            <a:r>
              <a:rPr lang="hu-HU" altLang="hu-HU" sz="2000" b="1">
                <a:solidFill>
                  <a:srgbClr val="000000"/>
                </a:solidFill>
                <a:latin typeface="Times New Roman" panose="02020603050405020304" pitchFamily="18" charset="0"/>
                <a:cs typeface="Times New Roman" panose="02020603050405020304" pitchFamily="18" charset="0"/>
              </a:rPr>
              <a:t> második részét</a:t>
            </a:r>
            <a:r>
              <a:rPr lang="hu-HU" altLang="hu-HU" sz="2000" b="1">
                <a:solidFill>
                  <a:srgbClr val="000000"/>
                </a:solidFill>
                <a:latin typeface="Times New Roman" panose="02020603050405020304" pitchFamily="18" charset="0"/>
              </a:rPr>
              <a:t>. </a:t>
            </a:r>
            <a:r>
              <a:rPr lang="hu-HU" altLang="hu-HU" sz="2000" b="1">
                <a:solidFill>
                  <a:srgbClr val="000000"/>
                </a:solidFill>
                <a:latin typeface="Times New Roman" panose="02020603050405020304" pitchFamily="18" charset="0"/>
                <a:cs typeface="Times New Roman" panose="02020603050405020304" pitchFamily="18" charset="0"/>
              </a:rPr>
              <a:t>Mivel ezek a m</a:t>
            </a:r>
            <a:r>
              <a:rPr lang="hu-HU" altLang="hu-HU" sz="2000" b="1">
                <a:solidFill>
                  <a:srgbClr val="000000"/>
                </a:solidFill>
                <a:latin typeface="Times New Roman" panose="02020603050405020304" pitchFamily="18" charset="0"/>
              </a:rPr>
              <a:t>ű</a:t>
            </a:r>
            <a:r>
              <a:rPr lang="hu-HU" altLang="hu-HU" sz="2000" b="1">
                <a:solidFill>
                  <a:srgbClr val="000000"/>
                </a:solidFill>
                <a:latin typeface="Times New Roman" panose="02020603050405020304" pitchFamily="18" charset="0"/>
                <a:cs typeface="Times New Roman" panose="02020603050405020304" pitchFamily="18" charset="0"/>
              </a:rPr>
              <a:t>veletek egymáshoz viszonyítva ugyanabban a sorrendben vannak, mint ahogyan S-ben voltak, ennek a </a:t>
            </a:r>
            <a:r>
              <a:rPr lang="hu-HU" altLang="hu-HU" sz="2000" b="1">
                <a:solidFill>
                  <a:srgbClr val="009900"/>
                </a:solidFill>
                <a:latin typeface="Times New Roman" panose="02020603050405020304" pitchFamily="18" charset="0"/>
                <a:cs typeface="Times New Roman" panose="02020603050405020304" pitchFamily="18" charset="0"/>
              </a:rPr>
              <a:t>második résznek a megel</a:t>
            </a:r>
            <a:r>
              <a:rPr lang="hu-HU" altLang="hu-HU" sz="2000" b="1">
                <a:solidFill>
                  <a:srgbClr val="009900"/>
                </a:solidFill>
                <a:latin typeface="Times New Roman" panose="02020603050405020304" pitchFamily="18" charset="0"/>
              </a:rPr>
              <a:t>ő</a:t>
            </a:r>
            <a:r>
              <a:rPr lang="hu-HU" altLang="hu-HU" sz="2000" b="1">
                <a:solidFill>
                  <a:srgbClr val="009900"/>
                </a:solidFill>
                <a:latin typeface="Times New Roman" panose="02020603050405020304" pitchFamily="18" charset="0"/>
                <a:cs typeface="Times New Roman" panose="02020603050405020304" pitchFamily="18" charset="0"/>
              </a:rPr>
              <a:t>zési gráfját megkapjuk S megel</a:t>
            </a:r>
            <a:r>
              <a:rPr lang="hu-HU" altLang="hu-HU" sz="2000" b="1">
                <a:solidFill>
                  <a:srgbClr val="009900"/>
                </a:solidFill>
                <a:latin typeface="Times New Roman" panose="02020603050405020304" pitchFamily="18" charset="0"/>
              </a:rPr>
              <a:t>ő</a:t>
            </a:r>
            <a:r>
              <a:rPr lang="hu-HU" altLang="hu-HU" sz="2000" b="1">
                <a:solidFill>
                  <a:srgbClr val="009900"/>
                </a:solidFill>
                <a:latin typeface="Times New Roman" panose="02020603050405020304" pitchFamily="18" charset="0"/>
                <a:cs typeface="Times New Roman" panose="02020603050405020304" pitchFamily="18" charset="0"/>
              </a:rPr>
              <a:t>zési gráfjából</a:t>
            </a:r>
            <a:r>
              <a:rPr lang="hu-HU" altLang="hu-HU" sz="2000" b="1">
                <a:solidFill>
                  <a:srgbClr val="000000"/>
                </a:solidFill>
                <a:latin typeface="Times New Roman" panose="02020603050405020304" pitchFamily="18" charset="0"/>
                <a:cs typeface="Times New Roman" panose="02020603050405020304" pitchFamily="18" charset="0"/>
              </a:rPr>
              <a:t>, ha </a:t>
            </a:r>
            <a:r>
              <a:rPr lang="hu-HU" altLang="hu-HU" sz="2000" b="1">
                <a:solidFill>
                  <a:schemeClr val="accent2"/>
                </a:solidFill>
                <a:latin typeface="Times New Roman" panose="02020603050405020304" pitchFamily="18" charset="0"/>
                <a:cs typeface="Times New Roman" panose="02020603050405020304" pitchFamily="18" charset="0"/>
              </a:rPr>
              <a:t>elhagyjuk bel</a:t>
            </a:r>
            <a:r>
              <a:rPr lang="hu-HU" altLang="hu-HU" sz="2000" b="1">
                <a:solidFill>
                  <a:schemeClr val="accent2"/>
                </a:solidFill>
                <a:latin typeface="Times New Roman" panose="02020603050405020304" pitchFamily="18" charset="0"/>
              </a:rPr>
              <a:t>ő</a:t>
            </a:r>
            <a:r>
              <a:rPr lang="hu-HU" altLang="hu-HU" sz="2000" b="1">
                <a:solidFill>
                  <a:schemeClr val="accent2"/>
                </a:solidFill>
                <a:latin typeface="Times New Roman" panose="02020603050405020304" pitchFamily="18" charset="0"/>
                <a:cs typeface="Times New Roman" panose="02020603050405020304" pitchFamily="18" charset="0"/>
              </a:rPr>
              <a:t>le az i cs</a:t>
            </a:r>
            <a:r>
              <a:rPr lang="hu-HU" altLang="hu-HU" sz="2000" b="1">
                <a:solidFill>
                  <a:schemeClr val="accent2"/>
                </a:solidFill>
                <a:latin typeface="Times New Roman" panose="02020603050405020304" pitchFamily="18" charset="0"/>
              </a:rPr>
              <a:t>úcsot</a:t>
            </a:r>
            <a:r>
              <a:rPr lang="hu-HU" altLang="hu-HU" sz="2000" b="1">
                <a:solidFill>
                  <a:schemeClr val="accent2"/>
                </a:solidFill>
                <a:latin typeface="Times New Roman" panose="02020603050405020304" pitchFamily="18" charset="0"/>
                <a:cs typeface="Times New Roman" panose="02020603050405020304" pitchFamily="18" charset="0"/>
              </a:rPr>
              <a:t> és az ebb</a:t>
            </a:r>
            <a:r>
              <a:rPr lang="hu-HU" altLang="hu-HU" sz="2000" b="1">
                <a:solidFill>
                  <a:schemeClr val="accent2"/>
                </a:solidFill>
                <a:latin typeface="Times New Roman" panose="02020603050405020304" pitchFamily="18" charset="0"/>
              </a:rPr>
              <a:t>ő</a:t>
            </a:r>
            <a:r>
              <a:rPr lang="hu-HU" altLang="hu-HU" sz="2000" b="1">
                <a:solidFill>
                  <a:schemeClr val="accent2"/>
                </a:solidFill>
                <a:latin typeface="Times New Roman" panose="02020603050405020304" pitchFamily="18" charset="0"/>
                <a:cs typeface="Times New Roman" panose="02020603050405020304" pitchFamily="18" charset="0"/>
              </a:rPr>
              <a:t>l a </a:t>
            </a:r>
            <a:r>
              <a:rPr lang="hu-HU" altLang="hu-HU" sz="2000" b="1">
                <a:solidFill>
                  <a:schemeClr val="accent2"/>
                </a:solidFill>
                <a:latin typeface="Times New Roman" panose="02020603050405020304" pitchFamily="18" charset="0"/>
              </a:rPr>
              <a:t>csúcsból kimenő</a:t>
            </a:r>
            <a:r>
              <a:rPr lang="hu-HU" altLang="hu-HU" sz="2000" b="1">
                <a:solidFill>
                  <a:schemeClr val="accent2"/>
                </a:solidFill>
                <a:latin typeface="Times New Roman" panose="02020603050405020304" pitchFamily="18" charset="0"/>
                <a:cs typeface="Times New Roman" panose="02020603050405020304" pitchFamily="18" charset="0"/>
              </a:rPr>
              <a:t> éleket.</a:t>
            </a:r>
          </a:p>
          <a:p>
            <a:pPr marL="609600" indent="-609600" algn="just">
              <a:lnSpc>
                <a:spcPct val="80000"/>
              </a:lnSpc>
              <a:buFontTx/>
              <a:buNone/>
            </a:pPr>
            <a:r>
              <a:rPr lang="hu-HU" altLang="hu-HU" sz="2000" b="1">
                <a:solidFill>
                  <a:srgbClr val="000000"/>
                </a:solidFill>
                <a:latin typeface="Times New Roman" panose="02020603050405020304" pitchFamily="18" charset="0"/>
              </a:rPr>
              <a:t>	</a:t>
            </a:r>
          </a:p>
          <a:p>
            <a:pPr marL="609600" indent="-609600" algn="just">
              <a:lnSpc>
                <a:spcPct val="80000"/>
              </a:lnSpc>
              <a:buFontTx/>
              <a:buNone/>
            </a:pPr>
            <a:r>
              <a:rPr lang="hu-HU" altLang="hu-HU" sz="2000" b="1">
                <a:solidFill>
                  <a:srgbClr val="000000"/>
                </a:solidFill>
                <a:latin typeface="Times New Roman" panose="02020603050405020304" pitchFamily="18" charset="0"/>
                <a:cs typeface="Times New Roman" panose="02020603050405020304" pitchFamily="18" charset="0"/>
              </a:rPr>
              <a:t>	Mivel az eredeti körmentes volt, </a:t>
            </a:r>
            <a:r>
              <a:rPr lang="hu-HU" altLang="hu-HU" sz="2000" b="1">
                <a:solidFill>
                  <a:srgbClr val="000000"/>
                </a:solidFill>
                <a:latin typeface="Times New Roman" panose="02020603050405020304" pitchFamily="18" charset="0"/>
              </a:rPr>
              <a:t>az elhagyás után is az marad, azaz</a:t>
            </a:r>
            <a:r>
              <a:rPr lang="hu-HU" altLang="hu-HU" sz="2000" b="1">
                <a:solidFill>
                  <a:srgbClr val="000000"/>
                </a:solidFill>
                <a:latin typeface="Times New Roman" panose="02020603050405020304" pitchFamily="18" charset="0"/>
                <a:cs typeface="Times New Roman" panose="02020603050405020304" pitchFamily="18" charset="0"/>
              </a:rPr>
              <a:t> a </a:t>
            </a:r>
            <a:r>
              <a:rPr lang="hu-HU" altLang="hu-HU" sz="2000" b="1">
                <a:solidFill>
                  <a:srgbClr val="FF0000"/>
                </a:solidFill>
                <a:latin typeface="Times New Roman" panose="02020603050405020304" pitchFamily="18" charset="0"/>
                <a:cs typeface="Times New Roman" panose="02020603050405020304" pitchFamily="18" charset="0"/>
              </a:rPr>
              <a:t>második rész megel</a:t>
            </a:r>
            <a:r>
              <a:rPr lang="hu-HU" altLang="hu-HU" sz="2000" b="1">
                <a:solidFill>
                  <a:srgbClr val="FF0000"/>
                </a:solidFill>
                <a:latin typeface="Times New Roman" panose="02020603050405020304" pitchFamily="18" charset="0"/>
              </a:rPr>
              <a:t>ő</a:t>
            </a:r>
            <a:r>
              <a:rPr lang="hu-HU" altLang="hu-HU" sz="2000" b="1">
                <a:solidFill>
                  <a:srgbClr val="FF0000"/>
                </a:solidFill>
                <a:latin typeface="Times New Roman" panose="02020603050405020304" pitchFamily="18" charset="0"/>
                <a:cs typeface="Times New Roman" panose="02020603050405020304" pitchFamily="18" charset="0"/>
              </a:rPr>
              <a:t>zési gráfja is körmentes. </a:t>
            </a:r>
            <a:endParaRPr lang="hu-HU" altLang="hu-HU" sz="2000" b="1">
              <a:solidFill>
                <a:srgbClr val="FF0000"/>
              </a:solidFill>
              <a:latin typeface="Times New Roman" panose="02020603050405020304" pitchFamily="18" charset="0"/>
            </a:endParaRPr>
          </a:p>
          <a:p>
            <a:pPr marL="609600" indent="-609600" algn="just">
              <a:lnSpc>
                <a:spcPct val="80000"/>
              </a:lnSpc>
              <a:buFontTx/>
              <a:buNone/>
            </a:pPr>
            <a:r>
              <a:rPr lang="hu-HU" altLang="hu-HU" sz="2000" b="1">
                <a:solidFill>
                  <a:srgbClr val="000000"/>
                </a:solidFill>
                <a:latin typeface="Times New Roman" panose="02020603050405020304" pitchFamily="18" charset="0"/>
              </a:rPr>
              <a:t>	</a:t>
            </a:r>
            <a:r>
              <a:rPr lang="hu-HU" altLang="hu-HU" sz="2000" b="1">
                <a:solidFill>
                  <a:srgbClr val="000000"/>
                </a:solidFill>
                <a:latin typeface="Times New Roman" panose="02020603050405020304" pitchFamily="18" charset="0"/>
                <a:cs typeface="Times New Roman" panose="02020603050405020304" pitchFamily="18" charset="0"/>
              </a:rPr>
              <a:t>Továbbá, mivel a második része n‑1 tranzakciót tartalmaz, alkalmazzuk rá az </a:t>
            </a:r>
            <a:r>
              <a:rPr lang="hu-HU" altLang="hu-HU" sz="2000" b="1">
                <a:solidFill>
                  <a:srgbClr val="FF0000"/>
                </a:solidFill>
                <a:latin typeface="Times New Roman" panose="02020603050405020304" pitchFamily="18" charset="0"/>
                <a:cs typeface="Times New Roman" panose="02020603050405020304" pitchFamily="18" charset="0"/>
              </a:rPr>
              <a:t>indukciós feltevést</a:t>
            </a:r>
            <a:r>
              <a:rPr lang="hu-HU" altLang="hu-HU" sz="2000" b="1">
                <a:solidFill>
                  <a:srgbClr val="000000"/>
                </a:solidFill>
                <a:latin typeface="Times New Roman" panose="02020603050405020304" pitchFamily="18" charset="0"/>
                <a:cs typeface="Times New Roman" panose="02020603050405020304" pitchFamily="18" charset="0"/>
              </a:rPr>
              <a:t>. </a:t>
            </a:r>
            <a:endParaRPr lang="hu-HU" altLang="hu-HU" sz="2000" b="1">
              <a:solidFill>
                <a:srgbClr val="000000"/>
              </a:solidFill>
              <a:latin typeface="Times New Roman" panose="02020603050405020304" pitchFamily="18" charset="0"/>
            </a:endParaRPr>
          </a:p>
          <a:p>
            <a:pPr marL="609600" indent="-609600" algn="just">
              <a:lnSpc>
                <a:spcPct val="80000"/>
              </a:lnSpc>
              <a:buFontTx/>
              <a:buNone/>
            </a:pPr>
            <a:r>
              <a:rPr lang="hu-HU" altLang="hu-HU" sz="2000" b="1">
                <a:solidFill>
                  <a:srgbClr val="000000"/>
                </a:solidFill>
                <a:latin typeface="Times New Roman" panose="02020603050405020304" pitchFamily="18" charset="0"/>
              </a:rPr>
              <a:t>	</a:t>
            </a:r>
          </a:p>
          <a:p>
            <a:pPr marL="609600" indent="-609600" algn="just">
              <a:lnSpc>
                <a:spcPct val="80000"/>
              </a:lnSpc>
              <a:buFontTx/>
              <a:buNone/>
            </a:pPr>
            <a:r>
              <a:rPr lang="hu-HU" altLang="hu-HU" sz="2000" b="1">
                <a:solidFill>
                  <a:srgbClr val="000000"/>
                </a:solidFill>
                <a:latin typeface="Times New Roman" panose="02020603050405020304" pitchFamily="18" charset="0"/>
                <a:cs typeface="Times New Roman" panose="02020603050405020304" pitchFamily="18" charset="0"/>
              </a:rPr>
              <a:t>	Így tudjuk, hogy a második rész m</a:t>
            </a:r>
            <a:r>
              <a:rPr lang="hu-HU" altLang="hu-HU" sz="2000" b="1">
                <a:solidFill>
                  <a:srgbClr val="000000"/>
                </a:solidFill>
                <a:latin typeface="Times New Roman" panose="02020603050405020304" pitchFamily="18" charset="0"/>
              </a:rPr>
              <a:t>ű</a:t>
            </a:r>
            <a:r>
              <a:rPr lang="hu-HU" altLang="hu-HU" sz="2000" b="1">
                <a:solidFill>
                  <a:srgbClr val="000000"/>
                </a:solidFill>
                <a:latin typeface="Times New Roman" panose="02020603050405020304" pitchFamily="18" charset="0"/>
                <a:cs typeface="Times New Roman" panose="02020603050405020304" pitchFamily="18" charset="0"/>
              </a:rPr>
              <a:t>veletei szomszédos m</a:t>
            </a:r>
            <a:r>
              <a:rPr lang="hu-HU" altLang="hu-HU" sz="2000" b="1">
                <a:solidFill>
                  <a:srgbClr val="000000"/>
                </a:solidFill>
                <a:latin typeface="Times New Roman" panose="02020603050405020304" pitchFamily="18" charset="0"/>
              </a:rPr>
              <a:t>ű</a:t>
            </a:r>
            <a:r>
              <a:rPr lang="hu-HU" altLang="hu-HU" sz="2000" b="1">
                <a:solidFill>
                  <a:srgbClr val="000000"/>
                </a:solidFill>
                <a:latin typeface="Times New Roman" panose="02020603050405020304" pitchFamily="18" charset="0"/>
                <a:cs typeface="Times New Roman" panose="02020603050405020304" pitchFamily="18" charset="0"/>
              </a:rPr>
              <a:t>veletek szabályos cseréivel átrendezhet</a:t>
            </a:r>
            <a:r>
              <a:rPr lang="hu-HU" altLang="hu-HU" sz="2000" b="1">
                <a:solidFill>
                  <a:srgbClr val="000000"/>
                </a:solidFill>
                <a:latin typeface="Times New Roman" panose="02020603050405020304" pitchFamily="18" charset="0"/>
              </a:rPr>
              <a:t>ő</a:t>
            </a:r>
            <a:r>
              <a:rPr lang="hu-HU" altLang="hu-HU" sz="2000" b="1">
                <a:solidFill>
                  <a:srgbClr val="000000"/>
                </a:solidFill>
                <a:latin typeface="Times New Roman" panose="02020603050405020304" pitchFamily="18" charset="0"/>
                <a:cs typeface="Times New Roman" panose="02020603050405020304" pitchFamily="18" charset="0"/>
              </a:rPr>
              <a:t>k soros ütemezéssé. Ily módon magát </a:t>
            </a:r>
            <a:r>
              <a:rPr lang="hu-HU" altLang="hu-HU" sz="2000" b="1">
                <a:solidFill>
                  <a:srgbClr val="CC00CC"/>
                </a:solidFill>
                <a:latin typeface="Times New Roman" panose="02020603050405020304" pitchFamily="18" charset="0"/>
                <a:cs typeface="Times New Roman" panose="02020603050405020304" pitchFamily="18" charset="0"/>
              </a:rPr>
              <a:t>S-et alakítottuk át olyan soros ütemezéssé, amelyben T</a:t>
            </a:r>
            <a:r>
              <a:rPr lang="hu-HU" altLang="hu-HU" sz="2000" b="1" baseline="-30000">
                <a:solidFill>
                  <a:srgbClr val="CC00CC"/>
                </a:solidFill>
                <a:latin typeface="Times New Roman" panose="02020603050405020304" pitchFamily="18" charset="0"/>
                <a:cs typeface="Times New Roman" panose="02020603050405020304" pitchFamily="18" charset="0"/>
              </a:rPr>
              <a:t>i</a:t>
            </a:r>
            <a:r>
              <a:rPr lang="hu-HU" altLang="hu-HU" sz="2000" b="1">
                <a:solidFill>
                  <a:srgbClr val="CC00CC"/>
                </a:solidFill>
                <a:latin typeface="Times New Roman" panose="02020603050405020304" pitchFamily="18" charset="0"/>
                <a:cs typeface="Times New Roman" panose="02020603050405020304" pitchFamily="18" charset="0"/>
              </a:rPr>
              <a:t> műveletei állnak legelöl</a:t>
            </a:r>
            <a:r>
              <a:rPr lang="hu-HU" altLang="hu-HU" sz="2000" b="1">
                <a:solidFill>
                  <a:srgbClr val="000000"/>
                </a:solidFill>
                <a:latin typeface="Times New Roman" panose="02020603050405020304" pitchFamily="18" charset="0"/>
                <a:cs typeface="Times New Roman" panose="02020603050405020304" pitchFamily="18" charset="0"/>
              </a:rPr>
              <a:t>, és a többi tranzakció m</a:t>
            </a:r>
            <a:r>
              <a:rPr lang="hu-HU" altLang="hu-HU" sz="2000" b="1">
                <a:solidFill>
                  <a:srgbClr val="000000"/>
                </a:solidFill>
                <a:latin typeface="Times New Roman" panose="02020603050405020304" pitchFamily="18" charset="0"/>
              </a:rPr>
              <a:t>ű</a:t>
            </a:r>
            <a:r>
              <a:rPr lang="hu-HU" altLang="hu-HU" sz="2000" b="1">
                <a:solidFill>
                  <a:srgbClr val="000000"/>
                </a:solidFill>
                <a:latin typeface="Times New Roman" panose="02020603050405020304" pitchFamily="18" charset="0"/>
                <a:cs typeface="Times New Roman" panose="02020603050405020304" pitchFamily="18" charset="0"/>
              </a:rPr>
              <a:t>veletei ezután következnek valamilyen soros sorrendben. </a:t>
            </a:r>
            <a:r>
              <a:rPr lang="hu-HU" altLang="hu-HU" sz="2000" b="1">
                <a:solidFill>
                  <a:srgbClr val="000000"/>
                </a:solidFill>
                <a:latin typeface="Times New Roman" panose="02020603050405020304" pitchFamily="18" charset="0"/>
              </a:rPr>
              <a:t>Q.E.D.</a:t>
            </a:r>
          </a:p>
        </p:txBody>
      </p:sp>
      <p:sp>
        <p:nvSpPr>
          <p:cNvPr id="494596" name="AutoShape 4">
            <a:extLst>
              <a:ext uri="{FF2B5EF4-FFF2-40B4-BE49-F238E27FC236}">
                <a16:creationId xmlns:a16="http://schemas.microsoft.com/office/drawing/2014/main" id="{425DC102-5089-6A47-94CA-8992DAB963A7}"/>
              </a:ext>
            </a:extLst>
          </p:cNvPr>
          <p:cNvSpPr>
            <a:spLocks noChangeArrowheads="1"/>
          </p:cNvSpPr>
          <p:nvPr/>
        </p:nvSpPr>
        <p:spPr bwMode="auto">
          <a:xfrm>
            <a:off x="180975" y="542925"/>
            <a:ext cx="669925" cy="547688"/>
          </a:xfrm>
          <a:prstGeom prst="leftArrow">
            <a:avLst>
              <a:gd name="adj1" fmla="val 50000"/>
              <a:gd name="adj2" fmla="val 30580"/>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u-HU"/>
          </a:p>
        </p:txBody>
      </p:sp>
      <p:sp>
        <p:nvSpPr>
          <p:cNvPr id="494597" name="Text Box 5">
            <a:extLst>
              <a:ext uri="{FF2B5EF4-FFF2-40B4-BE49-F238E27FC236}">
                <a16:creationId xmlns:a16="http://schemas.microsoft.com/office/drawing/2014/main" id="{79BC544B-D727-D20F-0B87-3F5C6B726ED5}"/>
              </a:ext>
            </a:extLst>
          </p:cNvPr>
          <p:cNvSpPr txBox="1">
            <a:spLocks noChangeArrowheads="1"/>
          </p:cNvSpPr>
          <p:nvPr/>
        </p:nvSpPr>
        <p:spPr bwMode="auto">
          <a:xfrm>
            <a:off x="1027113" y="1452563"/>
            <a:ext cx="7691437" cy="406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000">
                <a:solidFill>
                  <a:schemeClr val="accent2"/>
                </a:solidFill>
              </a:rPr>
              <a:t>S1: </a:t>
            </a:r>
            <a:r>
              <a:rPr lang="hu-HU" altLang="hu-HU" sz="2000">
                <a:solidFill>
                  <a:schemeClr val="accent2"/>
                </a:solidFill>
                <a:cs typeface="Times New Roman" panose="02020603050405020304" pitchFamily="18" charset="0"/>
              </a:rPr>
              <a:t>(</a:t>
            </a:r>
            <a:r>
              <a:rPr lang="hu-HU" altLang="hu-HU" sz="2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000"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i</a:t>
            </a:r>
            <a:r>
              <a:rPr lang="hu-HU" altLang="hu-HU" sz="2000">
                <a:solidFill>
                  <a:schemeClr val="accent2"/>
                </a:solidFill>
                <a:cs typeface="Times New Roman" panose="02020603050405020304" pitchFamily="18" charset="0"/>
              </a:rPr>
              <a:t> m</a:t>
            </a:r>
            <a:r>
              <a:rPr lang="hu-HU" altLang="hu-HU" sz="2000">
                <a:solidFill>
                  <a:schemeClr val="accent2"/>
                </a:solidFill>
              </a:rPr>
              <a:t>ű</a:t>
            </a:r>
            <a:r>
              <a:rPr lang="hu-HU" altLang="hu-HU" sz="2000">
                <a:solidFill>
                  <a:schemeClr val="accent2"/>
                </a:solidFill>
                <a:cs typeface="Times New Roman" panose="02020603050405020304" pitchFamily="18" charset="0"/>
              </a:rPr>
              <a:t>veletei) (a többi </a:t>
            </a:r>
            <a:r>
              <a:rPr lang="hu-HU" altLang="hu-HU" sz="2000">
                <a:solidFill>
                  <a:schemeClr val="accent2"/>
                </a:solidFill>
                <a:latin typeface="Courier New" panose="02070309020205020404" pitchFamily="49" charset="0"/>
                <a:cs typeface="Times New Roman" panose="02020603050405020304" pitchFamily="18" charset="0"/>
              </a:rPr>
              <a:t>n-1</a:t>
            </a:r>
            <a:r>
              <a:rPr lang="hu-HU" altLang="hu-HU" sz="2000">
                <a:solidFill>
                  <a:schemeClr val="accent2"/>
                </a:solidFill>
                <a:cs typeface="Times New Roman" panose="02020603050405020304" pitchFamily="18" charset="0"/>
              </a:rPr>
              <a:t> tranzakció m</a:t>
            </a:r>
            <a:r>
              <a:rPr lang="hu-HU" altLang="hu-HU" sz="2000">
                <a:solidFill>
                  <a:schemeClr val="accent2"/>
                </a:solidFill>
              </a:rPr>
              <a:t>ű</a:t>
            </a:r>
            <a:r>
              <a:rPr lang="hu-HU" altLang="hu-HU" sz="2000">
                <a:solidFill>
                  <a:schemeClr val="accent2"/>
                </a:solidFill>
                <a:cs typeface="Times New Roman" panose="02020603050405020304" pitchFamily="18" charset="0"/>
              </a:rPr>
              <a:t>veletei)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9970" name="Rectangle 2">
            <a:extLst>
              <a:ext uri="{FF2B5EF4-FFF2-40B4-BE49-F238E27FC236}">
                <a16:creationId xmlns:a16="http://schemas.microsoft.com/office/drawing/2014/main" id="{19768209-55CB-6C61-B954-82AC378B4E99}"/>
              </a:ext>
            </a:extLst>
          </p:cNvPr>
          <p:cNvSpPr>
            <a:spLocks noGrp="1" noChangeArrowheads="1"/>
          </p:cNvSpPr>
          <p:nvPr>
            <p:ph type="title"/>
          </p:nvPr>
        </p:nvSpPr>
        <p:spPr>
          <a:xfrm>
            <a:off x="396875" y="493713"/>
            <a:ext cx="8316913" cy="788987"/>
          </a:xfrm>
        </p:spPr>
        <p:txBody>
          <a:bodyPr/>
          <a:lstStyle/>
          <a:p>
            <a:pPr algn="l"/>
            <a:r>
              <a:rPr lang="en-US" altLang="hu-HU" sz="2400" b="1">
                <a:solidFill>
                  <a:schemeClr val="accent2"/>
                </a:solidFill>
                <a:latin typeface="Arial" panose="020B0604020202020204" pitchFamily="34" charset="0"/>
              </a:rPr>
              <a:t>Az ütemez</a:t>
            </a:r>
            <a:r>
              <a:rPr lang="hu-HU" altLang="hu-HU" sz="2400" b="1">
                <a:solidFill>
                  <a:schemeClr val="accent2"/>
                </a:solidFill>
                <a:latin typeface="Arial" panose="020B0604020202020204" pitchFamily="34" charset="0"/>
              </a:rPr>
              <a:t>ő</a:t>
            </a:r>
            <a:r>
              <a:rPr lang="en-US" altLang="hu-HU" sz="2400" b="1">
                <a:solidFill>
                  <a:schemeClr val="accent2"/>
                </a:solidFill>
                <a:latin typeface="Arial" panose="020B0604020202020204" pitchFamily="34" charset="0"/>
              </a:rPr>
              <a:t> eszközei a sor</a:t>
            </a:r>
            <a:r>
              <a:rPr lang="hu-HU" altLang="hu-HU" sz="2400" b="1">
                <a:solidFill>
                  <a:schemeClr val="accent2"/>
                </a:solidFill>
                <a:latin typeface="Arial" panose="020B0604020202020204" pitchFamily="34" charset="0"/>
              </a:rPr>
              <a:t>barendezhetőség </a:t>
            </a:r>
            <a:r>
              <a:rPr lang="en-US" altLang="hu-HU" sz="2400" b="1">
                <a:solidFill>
                  <a:schemeClr val="accent2"/>
                </a:solidFill>
                <a:latin typeface="Arial" panose="020B0604020202020204" pitchFamily="34" charset="0"/>
              </a:rPr>
              <a:t>elérésére</a:t>
            </a:r>
            <a:br>
              <a:rPr lang="en-US" altLang="hu-HU" sz="2400" b="1">
                <a:solidFill>
                  <a:schemeClr val="accent2"/>
                </a:solidFill>
                <a:latin typeface="Arial" panose="020B0604020202020204" pitchFamily="34" charset="0"/>
              </a:rPr>
            </a:br>
            <a:endParaRPr lang="en-US" altLang="hu-HU" sz="2400" b="1">
              <a:solidFill>
                <a:schemeClr val="accent2"/>
              </a:solidFill>
              <a:latin typeface="Arial" panose="020B0604020202020204" pitchFamily="34" charset="0"/>
            </a:endParaRPr>
          </a:p>
        </p:txBody>
      </p:sp>
      <p:sp>
        <p:nvSpPr>
          <p:cNvPr id="339971" name="Rectangle 3">
            <a:extLst>
              <a:ext uri="{FF2B5EF4-FFF2-40B4-BE49-F238E27FC236}">
                <a16:creationId xmlns:a16="http://schemas.microsoft.com/office/drawing/2014/main" id="{6C161B58-CD69-8F9F-EE58-39679DAA6BAC}"/>
              </a:ext>
            </a:extLst>
          </p:cNvPr>
          <p:cNvSpPr>
            <a:spLocks noGrp="1" noChangeArrowheads="1"/>
          </p:cNvSpPr>
          <p:nvPr>
            <p:ph type="body" idx="1"/>
          </p:nvPr>
        </p:nvSpPr>
        <p:spPr>
          <a:xfrm>
            <a:off x="260350" y="2008188"/>
            <a:ext cx="8575675" cy="2411412"/>
          </a:xfrm>
        </p:spPr>
        <p:txBody>
          <a:bodyPr/>
          <a:lstStyle/>
          <a:p>
            <a:pPr>
              <a:lnSpc>
                <a:spcPct val="90000"/>
              </a:lnSpc>
              <a:buFontTx/>
              <a:buNone/>
            </a:pPr>
            <a:r>
              <a:rPr lang="hu-HU" altLang="hu-HU" sz="2800" b="1" i="1">
                <a:solidFill>
                  <a:srgbClr val="FF0000"/>
                </a:solidFill>
              </a:rPr>
              <a:t>Passzív módszer</a:t>
            </a:r>
            <a:r>
              <a:rPr lang="en-US" altLang="hu-HU" sz="2800" b="1" i="1">
                <a:solidFill>
                  <a:srgbClr val="FF0000"/>
                </a:solidFill>
              </a:rPr>
              <a:t>:</a:t>
            </a:r>
            <a:r>
              <a:rPr lang="en-US" altLang="hu-HU" sz="2800" b="1" i="1">
                <a:solidFill>
                  <a:schemeClr val="accent2"/>
                </a:solidFill>
              </a:rPr>
              <a:t> </a:t>
            </a:r>
            <a:r>
              <a:rPr lang="en-US" altLang="hu-HU" sz="2800" b="1">
                <a:solidFill>
                  <a:schemeClr val="accent2"/>
                </a:solidFill>
              </a:rPr>
              <a:t> </a:t>
            </a:r>
            <a:endParaRPr lang="hu-HU" altLang="hu-HU" sz="2800" b="1">
              <a:solidFill>
                <a:schemeClr val="accent2"/>
              </a:solidFill>
            </a:endParaRPr>
          </a:p>
          <a:p>
            <a:pPr>
              <a:lnSpc>
                <a:spcPct val="90000"/>
              </a:lnSpc>
            </a:pPr>
            <a:r>
              <a:rPr lang="hu-HU" altLang="hu-HU" sz="2800" b="1">
                <a:solidFill>
                  <a:schemeClr val="accent2"/>
                </a:solidFill>
              </a:rPr>
              <a:t>hagyjuk a rendszert működni, </a:t>
            </a:r>
          </a:p>
          <a:p>
            <a:pPr>
              <a:lnSpc>
                <a:spcPct val="90000"/>
              </a:lnSpc>
            </a:pPr>
            <a:r>
              <a:rPr lang="hu-HU" altLang="hu-HU" sz="2800" b="1">
                <a:solidFill>
                  <a:schemeClr val="accent2"/>
                </a:solidFill>
              </a:rPr>
              <a:t>az ütemezésnek megfelelő gráfot tároljuk, </a:t>
            </a:r>
          </a:p>
          <a:p>
            <a:pPr>
              <a:lnSpc>
                <a:spcPct val="90000"/>
              </a:lnSpc>
            </a:pPr>
            <a:r>
              <a:rPr lang="hu-HU" altLang="hu-HU" sz="2800" b="1">
                <a:solidFill>
                  <a:schemeClr val="accent2"/>
                </a:solidFill>
              </a:rPr>
              <a:t>egy idő után megnézzük, hogy van-e benne kör, </a:t>
            </a:r>
          </a:p>
          <a:p>
            <a:pPr>
              <a:lnSpc>
                <a:spcPct val="90000"/>
              </a:lnSpc>
            </a:pPr>
            <a:r>
              <a:rPr lang="hu-HU" altLang="hu-HU" sz="2800" b="1">
                <a:solidFill>
                  <a:schemeClr val="accent2"/>
                </a:solidFill>
              </a:rPr>
              <a:t>és ha nincs, akkor szerencsénk volt, jó volt az ütemezés.</a:t>
            </a:r>
            <a:endParaRPr lang="en-US" altLang="hu-HU" sz="2800" b="1">
              <a:solidFill>
                <a:schemeClr val="accent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0995" name="Rectangle 3">
            <a:extLst>
              <a:ext uri="{FF2B5EF4-FFF2-40B4-BE49-F238E27FC236}">
                <a16:creationId xmlns:a16="http://schemas.microsoft.com/office/drawing/2014/main" id="{2F18AF19-4F77-53C7-B0F3-7515C2706C76}"/>
              </a:ext>
            </a:extLst>
          </p:cNvPr>
          <p:cNvSpPr>
            <a:spLocks noGrp="1" noChangeArrowheads="1"/>
          </p:cNvSpPr>
          <p:nvPr>
            <p:ph type="body" idx="1"/>
          </p:nvPr>
        </p:nvSpPr>
        <p:spPr>
          <a:xfrm>
            <a:off x="700088" y="1233488"/>
            <a:ext cx="8199437" cy="4675187"/>
          </a:xfrm>
        </p:spPr>
        <p:txBody>
          <a:bodyPr/>
          <a:lstStyle/>
          <a:p>
            <a:pPr>
              <a:buFontTx/>
              <a:buNone/>
            </a:pPr>
            <a:r>
              <a:rPr lang="hu-HU" altLang="hu-HU" b="1" i="1"/>
              <a:t>	</a:t>
            </a:r>
            <a:r>
              <a:rPr lang="hu-HU" altLang="hu-HU" b="1" i="1">
                <a:solidFill>
                  <a:srgbClr val="FF0000"/>
                </a:solidFill>
              </a:rPr>
              <a:t>Aktív módszer</a:t>
            </a:r>
            <a:r>
              <a:rPr lang="en-US" altLang="hu-HU" b="1" i="1">
                <a:solidFill>
                  <a:schemeClr val="accent2"/>
                </a:solidFill>
              </a:rPr>
              <a:t>:</a:t>
            </a:r>
            <a:r>
              <a:rPr lang="en-US" altLang="hu-HU" b="1">
                <a:solidFill>
                  <a:schemeClr val="accent2"/>
                </a:solidFill>
              </a:rPr>
              <a:t> </a:t>
            </a:r>
            <a:r>
              <a:rPr lang="hu-HU" altLang="hu-HU" b="1">
                <a:solidFill>
                  <a:schemeClr val="accent2"/>
                </a:solidFill>
              </a:rPr>
              <a:t>az ütemező beavatkozik, és megakadályozza, hogy kör alakuljon ki.</a:t>
            </a:r>
            <a:r>
              <a:rPr lang="en-US" altLang="hu-HU" b="1">
                <a:solidFill>
                  <a:schemeClr val="accent2"/>
                </a:solidFill>
              </a:rPr>
              <a:t> </a:t>
            </a:r>
          </a:p>
          <a:p>
            <a:pPr>
              <a:buFontTx/>
              <a:buNone/>
            </a:pPr>
            <a:r>
              <a:rPr lang="en-US" altLang="hu-HU" b="1"/>
              <a:t>				T</a:t>
            </a:r>
            <a:r>
              <a:rPr lang="en-US" altLang="hu-HU" sz="2000" b="1"/>
              <a:t>1  </a:t>
            </a:r>
            <a:r>
              <a:rPr lang="en-US" altLang="hu-HU" b="1"/>
              <a:t>T</a:t>
            </a:r>
            <a:r>
              <a:rPr lang="en-US" altLang="hu-HU" sz="2000" b="1"/>
              <a:t>2</a:t>
            </a:r>
            <a:r>
              <a:rPr lang="en-US" altLang="hu-HU" b="1"/>
              <a:t> …..		T</a:t>
            </a:r>
            <a:r>
              <a:rPr lang="en-US" altLang="hu-HU" sz="2000" b="1"/>
              <a:t>n</a:t>
            </a:r>
            <a:endParaRPr lang="en-US" altLang="hu-HU" b="1"/>
          </a:p>
        </p:txBody>
      </p:sp>
      <p:sp>
        <p:nvSpPr>
          <p:cNvPr id="340996" name="Rectangle 4">
            <a:extLst>
              <a:ext uri="{FF2B5EF4-FFF2-40B4-BE49-F238E27FC236}">
                <a16:creationId xmlns:a16="http://schemas.microsoft.com/office/drawing/2014/main" id="{66D152A9-419E-C0D2-C81D-7FD88F3EFB45}"/>
              </a:ext>
            </a:extLst>
          </p:cNvPr>
          <p:cNvSpPr>
            <a:spLocks noChangeArrowheads="1"/>
          </p:cNvSpPr>
          <p:nvPr/>
        </p:nvSpPr>
        <p:spPr bwMode="auto">
          <a:xfrm>
            <a:off x="4129088" y="3622675"/>
            <a:ext cx="2286000" cy="609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a:t>Ütemező</a:t>
            </a:r>
            <a:endParaRPr lang="en-US" altLang="hu-HU" sz="3200"/>
          </a:p>
        </p:txBody>
      </p:sp>
      <p:sp>
        <p:nvSpPr>
          <p:cNvPr id="340997" name="AutoShape 5">
            <a:extLst>
              <a:ext uri="{FF2B5EF4-FFF2-40B4-BE49-F238E27FC236}">
                <a16:creationId xmlns:a16="http://schemas.microsoft.com/office/drawing/2014/main" id="{CFDC8083-66FA-C65A-7E67-1B5B199D5F32}"/>
              </a:ext>
            </a:extLst>
          </p:cNvPr>
          <p:cNvSpPr>
            <a:spLocks noChangeArrowheads="1"/>
          </p:cNvSpPr>
          <p:nvPr/>
        </p:nvSpPr>
        <p:spPr bwMode="auto">
          <a:xfrm>
            <a:off x="4143375" y="4841875"/>
            <a:ext cx="2282825" cy="825500"/>
          </a:xfrm>
          <a:prstGeom prst="can">
            <a:avLst>
              <a:gd name="adj" fmla="val 25000"/>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Adatbázis</a:t>
            </a:r>
            <a:endParaRPr lang="en-US" altLang="hu-HU" sz="3200" b="0"/>
          </a:p>
        </p:txBody>
      </p:sp>
      <p:sp>
        <p:nvSpPr>
          <p:cNvPr id="340998" name="Line 6">
            <a:extLst>
              <a:ext uri="{FF2B5EF4-FFF2-40B4-BE49-F238E27FC236}">
                <a16:creationId xmlns:a16="http://schemas.microsoft.com/office/drawing/2014/main" id="{EF987AA5-1B20-CD62-09E6-90E1C2D6C02A}"/>
              </a:ext>
            </a:extLst>
          </p:cNvPr>
          <p:cNvSpPr>
            <a:spLocks noChangeShapeType="1"/>
          </p:cNvSpPr>
          <p:nvPr/>
        </p:nvSpPr>
        <p:spPr bwMode="auto">
          <a:xfrm>
            <a:off x="5272088" y="4232275"/>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0999" name="Line 7">
            <a:extLst>
              <a:ext uri="{FF2B5EF4-FFF2-40B4-BE49-F238E27FC236}">
                <a16:creationId xmlns:a16="http://schemas.microsoft.com/office/drawing/2014/main" id="{2434E29A-6D9B-B0A6-450B-91534C7E505A}"/>
              </a:ext>
            </a:extLst>
          </p:cNvPr>
          <p:cNvSpPr>
            <a:spLocks noChangeShapeType="1"/>
          </p:cNvSpPr>
          <p:nvPr/>
        </p:nvSpPr>
        <p:spPr bwMode="auto">
          <a:xfrm>
            <a:off x="3824288" y="3394075"/>
            <a:ext cx="304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1000" name="Line 8">
            <a:extLst>
              <a:ext uri="{FF2B5EF4-FFF2-40B4-BE49-F238E27FC236}">
                <a16:creationId xmlns:a16="http://schemas.microsoft.com/office/drawing/2014/main" id="{62AA037B-F890-4A91-5D36-CA78951323CB}"/>
              </a:ext>
            </a:extLst>
          </p:cNvPr>
          <p:cNvSpPr>
            <a:spLocks noChangeShapeType="1"/>
          </p:cNvSpPr>
          <p:nvPr/>
        </p:nvSpPr>
        <p:spPr bwMode="auto">
          <a:xfrm>
            <a:off x="4394200" y="3343275"/>
            <a:ext cx="101600" cy="2047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1001" name="Line 9">
            <a:extLst>
              <a:ext uri="{FF2B5EF4-FFF2-40B4-BE49-F238E27FC236}">
                <a16:creationId xmlns:a16="http://schemas.microsoft.com/office/drawing/2014/main" id="{C2936400-AC1E-73A3-EBD6-26965E385F07}"/>
              </a:ext>
            </a:extLst>
          </p:cNvPr>
          <p:cNvSpPr>
            <a:spLocks noChangeShapeType="1"/>
          </p:cNvSpPr>
          <p:nvPr/>
        </p:nvSpPr>
        <p:spPr bwMode="auto">
          <a:xfrm flipH="1">
            <a:off x="6186488" y="3394075"/>
            <a:ext cx="304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1002" name="Rectangle 10">
            <a:extLst>
              <a:ext uri="{FF2B5EF4-FFF2-40B4-BE49-F238E27FC236}">
                <a16:creationId xmlns:a16="http://schemas.microsoft.com/office/drawing/2014/main" id="{8CAD2479-3EC8-B56F-E440-252C4F2B2639}"/>
              </a:ext>
            </a:extLst>
          </p:cNvPr>
          <p:cNvSpPr>
            <a:spLocks noGrp="1" noChangeArrowheads="1"/>
          </p:cNvSpPr>
          <p:nvPr>
            <p:ph type="title"/>
          </p:nvPr>
        </p:nvSpPr>
        <p:spPr>
          <a:xfrm>
            <a:off x="396875" y="493713"/>
            <a:ext cx="8488363" cy="1143000"/>
          </a:xfrm>
          <a:noFill/>
          <a:ln/>
        </p:spPr>
        <p:txBody>
          <a:bodyPr/>
          <a:lstStyle/>
          <a:p>
            <a:pPr algn="l"/>
            <a:r>
              <a:rPr lang="en-US" altLang="hu-HU" sz="2400" b="1">
                <a:solidFill>
                  <a:schemeClr val="accent2"/>
                </a:solidFill>
                <a:latin typeface="Arial" panose="020B0604020202020204" pitchFamily="34" charset="0"/>
              </a:rPr>
              <a:t>Az ütemez</a:t>
            </a:r>
            <a:r>
              <a:rPr lang="hu-HU" altLang="hu-HU" sz="2400" b="1">
                <a:solidFill>
                  <a:schemeClr val="accent2"/>
                </a:solidFill>
                <a:latin typeface="Arial" panose="020B0604020202020204" pitchFamily="34" charset="0"/>
              </a:rPr>
              <a:t>ő</a:t>
            </a:r>
            <a:r>
              <a:rPr lang="en-US" altLang="hu-HU" sz="2400" b="1">
                <a:solidFill>
                  <a:schemeClr val="accent2"/>
                </a:solidFill>
                <a:latin typeface="Arial" panose="020B0604020202020204" pitchFamily="34" charset="0"/>
              </a:rPr>
              <a:t> eszközei a sor</a:t>
            </a:r>
            <a:r>
              <a:rPr lang="hu-HU" altLang="hu-HU" sz="2400" b="1">
                <a:solidFill>
                  <a:schemeClr val="accent2"/>
                </a:solidFill>
                <a:latin typeface="Arial" panose="020B0604020202020204" pitchFamily="34" charset="0"/>
              </a:rPr>
              <a:t>barendezhetőség </a:t>
            </a:r>
            <a:r>
              <a:rPr lang="en-US" altLang="hu-HU" sz="2400" b="1">
                <a:solidFill>
                  <a:schemeClr val="accent2"/>
                </a:solidFill>
                <a:latin typeface="Arial" panose="020B0604020202020204" pitchFamily="34" charset="0"/>
              </a:rPr>
              <a:t>elérésére</a:t>
            </a:r>
            <a:br>
              <a:rPr lang="en-US" altLang="hu-HU" sz="2400" b="1">
                <a:solidFill>
                  <a:schemeClr val="accent2"/>
                </a:solidFill>
                <a:latin typeface="Arial" panose="020B0604020202020204" pitchFamily="34" charset="0"/>
              </a:rPr>
            </a:br>
            <a:endParaRPr lang="en-US" altLang="hu-HU" sz="2400" b="1">
              <a:solidFill>
                <a:schemeClr val="accent2"/>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2850" name="Rectangle 2">
            <a:extLst>
              <a:ext uri="{FF2B5EF4-FFF2-40B4-BE49-F238E27FC236}">
                <a16:creationId xmlns:a16="http://schemas.microsoft.com/office/drawing/2014/main" id="{A8B3099D-6A6A-07EE-7A7B-7053AA00A95D}"/>
              </a:ext>
            </a:extLst>
          </p:cNvPr>
          <p:cNvSpPr>
            <a:spLocks noGrp="1" noChangeArrowheads="1"/>
          </p:cNvSpPr>
          <p:nvPr>
            <p:ph type="title"/>
          </p:nvPr>
        </p:nvSpPr>
        <p:spPr>
          <a:xfrm>
            <a:off x="601663" y="0"/>
            <a:ext cx="7491412" cy="363538"/>
          </a:xfrm>
        </p:spPr>
        <p:txBody>
          <a:bodyPr/>
          <a:lstStyle/>
          <a:p>
            <a:r>
              <a:rPr lang="hu-HU" altLang="hu-HU" sz="2800"/>
              <a:t>A konkurenciavezérlés</a:t>
            </a:r>
          </a:p>
        </p:txBody>
      </p:sp>
      <p:sp>
        <p:nvSpPr>
          <p:cNvPr id="462851" name="Rectangle 3">
            <a:extLst>
              <a:ext uri="{FF2B5EF4-FFF2-40B4-BE49-F238E27FC236}">
                <a16:creationId xmlns:a16="http://schemas.microsoft.com/office/drawing/2014/main" id="{57ADDD98-C141-BB3D-81FD-E68B73CCA87D}"/>
              </a:ext>
            </a:extLst>
          </p:cNvPr>
          <p:cNvSpPr>
            <a:spLocks noGrp="1" noChangeArrowheads="1"/>
          </p:cNvSpPr>
          <p:nvPr>
            <p:ph type="body" idx="1"/>
          </p:nvPr>
        </p:nvSpPr>
        <p:spPr>
          <a:xfrm>
            <a:off x="0" y="419100"/>
            <a:ext cx="8612188" cy="5029200"/>
          </a:xfrm>
        </p:spPr>
        <p:txBody>
          <a:bodyPr/>
          <a:lstStyle/>
          <a:p>
            <a:pPr>
              <a:lnSpc>
                <a:spcPct val="80000"/>
              </a:lnSpc>
            </a:pPr>
            <a:r>
              <a:rPr lang="hu-HU" altLang="hu-HU" sz="2000" b="1">
                <a:solidFill>
                  <a:schemeClr val="accent2"/>
                </a:solidFill>
              </a:rPr>
              <a:t>A tranzakciós lépések szabályozásának feladatát az adatbázis-kezelő rendszer </a:t>
            </a:r>
            <a:r>
              <a:rPr lang="hu-HU" altLang="hu-HU" sz="2000" b="1" i="1">
                <a:solidFill>
                  <a:srgbClr val="FF0000"/>
                </a:solidFill>
              </a:rPr>
              <a:t>ütemező</a:t>
            </a:r>
            <a:r>
              <a:rPr lang="hu-HU" altLang="hu-HU" sz="2000" b="1">
                <a:solidFill>
                  <a:srgbClr val="FF0000"/>
                </a:solidFill>
              </a:rPr>
              <a:t> </a:t>
            </a:r>
            <a:r>
              <a:rPr lang="hu-HU" altLang="hu-HU" sz="2000" b="1">
                <a:solidFill>
                  <a:schemeClr val="accent2"/>
                </a:solidFill>
              </a:rPr>
              <a:t>(scheduler) része végzi. </a:t>
            </a:r>
          </a:p>
          <a:p>
            <a:pPr>
              <a:lnSpc>
                <a:spcPct val="80000"/>
              </a:lnSpc>
              <a:buFontTx/>
              <a:buNone/>
            </a:pPr>
            <a:endParaRPr lang="hu-HU" altLang="hu-HU" sz="2000" b="1">
              <a:solidFill>
                <a:schemeClr val="accent2"/>
              </a:solidFill>
            </a:endParaRPr>
          </a:p>
          <a:p>
            <a:pPr>
              <a:lnSpc>
                <a:spcPct val="80000"/>
              </a:lnSpc>
            </a:pPr>
            <a:r>
              <a:rPr lang="hu-HU" altLang="hu-HU" sz="2000" b="1">
                <a:solidFill>
                  <a:schemeClr val="accent2"/>
                </a:solidFill>
              </a:rPr>
              <a:t>Azt az általános folyamatot, amely biztosítja, hogy a tranzakciók egyidejű végrehajtása során megőrizzék a konzisztenciát, </a:t>
            </a:r>
            <a:r>
              <a:rPr lang="hu-HU" altLang="hu-HU" sz="2000" b="1" i="1">
                <a:solidFill>
                  <a:srgbClr val="FF0000"/>
                </a:solidFill>
              </a:rPr>
              <a:t>konkurenciavezérlésnek</a:t>
            </a:r>
            <a:r>
              <a:rPr lang="hu-HU" altLang="hu-HU" sz="2000" b="1">
                <a:solidFill>
                  <a:srgbClr val="FF0000"/>
                </a:solidFill>
              </a:rPr>
              <a:t> </a:t>
            </a:r>
            <a:r>
              <a:rPr lang="hu-HU" altLang="hu-HU" sz="2000" b="1">
                <a:solidFill>
                  <a:schemeClr val="accent2"/>
                </a:solidFill>
              </a:rPr>
              <a:t>(concurrency control) nevezzük.</a:t>
            </a:r>
          </a:p>
          <a:p>
            <a:pPr>
              <a:lnSpc>
                <a:spcPct val="80000"/>
              </a:lnSpc>
              <a:buFontTx/>
              <a:buNone/>
            </a:pPr>
            <a:endParaRPr lang="hu-HU" altLang="hu-HU" sz="2000" b="1">
              <a:solidFill>
                <a:schemeClr val="accent2"/>
              </a:solidFill>
            </a:endParaRPr>
          </a:p>
          <a:p>
            <a:pPr>
              <a:lnSpc>
                <a:spcPct val="80000"/>
              </a:lnSpc>
            </a:pPr>
            <a:r>
              <a:rPr lang="hu-HU" altLang="hu-HU" sz="2000" b="1">
                <a:solidFill>
                  <a:schemeClr val="accent2"/>
                </a:solidFill>
              </a:rPr>
              <a:t>Amint a tranzakciók az adatbáziselemek olvasását és írását kérik, ezek a kérések az ütemezőhöz kerülnek, amely legtöbbször közvetlenül végrehajtja azokat. Amennyiben a szükséges adatbáziselem nincs a pufferben, először a pufferkezelőt hívja meg. </a:t>
            </a:r>
          </a:p>
          <a:p>
            <a:pPr>
              <a:lnSpc>
                <a:spcPct val="80000"/>
              </a:lnSpc>
            </a:pPr>
            <a:endParaRPr lang="hu-HU" altLang="hu-HU" sz="2000" b="1">
              <a:solidFill>
                <a:schemeClr val="accent2"/>
              </a:solidFill>
            </a:endParaRPr>
          </a:p>
          <a:p>
            <a:pPr>
              <a:lnSpc>
                <a:spcPct val="80000"/>
              </a:lnSpc>
            </a:pPr>
            <a:r>
              <a:rPr lang="hu-HU" altLang="hu-HU" sz="2000" b="1">
                <a:solidFill>
                  <a:schemeClr val="accent2"/>
                </a:solidFill>
              </a:rPr>
              <a:t>Bizonyos esetekben azonban nem biztonságos azonnal végrehajtani a kéréseket. Az ütemezőnek ekkor </a:t>
            </a:r>
            <a:r>
              <a:rPr lang="hu-HU" altLang="hu-HU" sz="2000" b="1">
                <a:solidFill>
                  <a:srgbClr val="FF0000"/>
                </a:solidFill>
              </a:rPr>
              <a:t>késleltetnie kell </a:t>
            </a:r>
            <a:r>
              <a:rPr lang="hu-HU" altLang="hu-HU" sz="2000" b="1">
                <a:solidFill>
                  <a:schemeClr val="accent2"/>
                </a:solidFill>
              </a:rPr>
              <a:t>a kérést, sőt bizonyos esetben </a:t>
            </a:r>
            <a:r>
              <a:rPr lang="hu-HU" altLang="hu-HU" sz="2000" b="1">
                <a:solidFill>
                  <a:srgbClr val="FF0000"/>
                </a:solidFill>
              </a:rPr>
              <a:t>abortálnia kell</a:t>
            </a:r>
            <a:r>
              <a:rPr lang="hu-HU" altLang="hu-HU" sz="2000" b="1">
                <a:solidFill>
                  <a:schemeClr val="accent2"/>
                </a:solidFill>
              </a:rPr>
              <a:t> a kérést kiadó tranzakciót.</a:t>
            </a:r>
          </a:p>
          <a:p>
            <a:pPr>
              <a:lnSpc>
                <a:spcPct val="80000"/>
              </a:lnSpc>
            </a:pPr>
            <a:endParaRPr lang="hu-HU" altLang="hu-HU" sz="2000" b="1">
              <a:solidFill>
                <a:schemeClr val="accent2"/>
              </a:solidFill>
            </a:endParaRPr>
          </a:p>
          <a:p>
            <a:pPr>
              <a:lnSpc>
                <a:spcPct val="80000"/>
              </a:lnSpc>
            </a:pPr>
            <a:r>
              <a:rPr lang="hu-HU" altLang="hu-HU" sz="2000" b="1">
                <a:solidFill>
                  <a:schemeClr val="accent2"/>
                </a:solidFill>
              </a:rPr>
              <a:t>Az </a:t>
            </a:r>
            <a:r>
              <a:rPr lang="hu-HU" altLang="hu-HU" sz="2000" b="1" i="1">
                <a:solidFill>
                  <a:srgbClr val="FF0000"/>
                </a:solidFill>
              </a:rPr>
              <a:t>ütemezés</a:t>
            </a:r>
            <a:r>
              <a:rPr lang="hu-HU" altLang="hu-HU" sz="2000" b="1">
                <a:solidFill>
                  <a:schemeClr val="accent2"/>
                </a:solidFill>
              </a:rPr>
              <a:t> (schedule) egy vagy több tranzakció által végrehajtott lényeges műveletek időrendben vett sorozata, amelyben az egy tranzakcióhoz tartozó műveletek sorrendje megegyezik a tranzakcióban megadott sorrenddel. </a:t>
            </a:r>
          </a:p>
          <a:p>
            <a:pPr>
              <a:lnSpc>
                <a:spcPct val="80000"/>
              </a:lnSpc>
            </a:pPr>
            <a:endParaRPr lang="hu-HU" altLang="hu-HU" sz="2000" b="1">
              <a:solidFill>
                <a:schemeClr val="accent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ECF41F09-F191-36A6-7DBA-63822CB518E9}"/>
              </a:ext>
            </a:extLst>
          </p:cNvPr>
          <p:cNvSpPr>
            <a:spLocks noGrp="1" noChangeArrowheads="1"/>
          </p:cNvSpPr>
          <p:nvPr>
            <p:ph type="title"/>
          </p:nvPr>
        </p:nvSpPr>
        <p:spPr>
          <a:xfrm>
            <a:off x="160338" y="609600"/>
            <a:ext cx="8761412" cy="582613"/>
          </a:xfrm>
        </p:spPr>
        <p:txBody>
          <a:bodyPr/>
          <a:lstStyle/>
          <a:p>
            <a:r>
              <a:rPr lang="hu-HU" altLang="hu-HU" sz="3200" b="1">
                <a:solidFill>
                  <a:schemeClr val="accent2"/>
                </a:solidFill>
                <a:latin typeface="Arial" panose="020B0604020202020204" pitchFamily="34" charset="0"/>
              </a:rPr>
              <a:t>Az ütemező eszközei a sorbarendezhetőség elérésére</a:t>
            </a:r>
            <a:br>
              <a:rPr lang="hu-HU" altLang="hu-HU" sz="3200" b="1">
                <a:solidFill>
                  <a:schemeClr val="accent2"/>
                </a:solidFill>
                <a:latin typeface="Arial" panose="020B0604020202020204" pitchFamily="34" charset="0"/>
              </a:rPr>
            </a:br>
            <a:endParaRPr lang="hu-HU" altLang="hu-HU" sz="3200" b="1">
              <a:solidFill>
                <a:schemeClr val="accent2"/>
              </a:solidFill>
              <a:latin typeface="Arial" panose="020B0604020202020204" pitchFamily="34" charset="0"/>
            </a:endParaRPr>
          </a:p>
        </p:txBody>
      </p:sp>
      <p:sp>
        <p:nvSpPr>
          <p:cNvPr id="497667" name="Rectangle 3">
            <a:extLst>
              <a:ext uri="{FF2B5EF4-FFF2-40B4-BE49-F238E27FC236}">
                <a16:creationId xmlns:a16="http://schemas.microsoft.com/office/drawing/2014/main" id="{9678C716-6713-1C8A-AE29-50804E08567F}"/>
              </a:ext>
            </a:extLst>
          </p:cNvPr>
          <p:cNvSpPr>
            <a:spLocks noGrp="1" noChangeArrowheads="1"/>
          </p:cNvSpPr>
          <p:nvPr>
            <p:ph type="body" idx="1"/>
          </p:nvPr>
        </p:nvSpPr>
        <p:spPr>
          <a:xfrm>
            <a:off x="138113" y="1311275"/>
            <a:ext cx="8918575" cy="5260975"/>
          </a:xfrm>
        </p:spPr>
        <p:txBody>
          <a:bodyPr/>
          <a:lstStyle/>
          <a:p>
            <a:pPr marL="457200" indent="-457200">
              <a:lnSpc>
                <a:spcPct val="90000"/>
              </a:lnSpc>
            </a:pPr>
            <a:r>
              <a:rPr lang="hu-HU" altLang="hu-HU" sz="2600" b="1">
                <a:solidFill>
                  <a:srgbClr val="1A9A33"/>
                </a:solidFill>
                <a:latin typeface="Arial" panose="020B0604020202020204" pitchFamily="34" charset="0"/>
              </a:rPr>
              <a:t>Az ütemezőnek több lehetősége is van arra, hogy kikényszerítse a sorbarendezhető ütemezéseket:</a:t>
            </a:r>
          </a:p>
          <a:p>
            <a:pPr marL="457200" indent="-457200">
              <a:lnSpc>
                <a:spcPct val="90000"/>
              </a:lnSpc>
              <a:buFontTx/>
              <a:buNone/>
            </a:pPr>
            <a:endParaRPr lang="hu-HU" altLang="hu-HU" sz="2600" b="1">
              <a:solidFill>
                <a:srgbClr val="FF0000"/>
              </a:solidFill>
              <a:latin typeface="Arial" panose="020B0604020202020204" pitchFamily="34" charset="0"/>
            </a:endParaRPr>
          </a:p>
          <a:p>
            <a:pPr marL="457200" indent="-457200">
              <a:lnSpc>
                <a:spcPct val="90000"/>
              </a:lnSpc>
              <a:buFontTx/>
              <a:buAutoNum type="arabicPeriod"/>
            </a:pPr>
            <a:r>
              <a:rPr lang="hu-HU" altLang="hu-HU" sz="2600" b="1">
                <a:solidFill>
                  <a:srgbClr val="FF0000"/>
                </a:solidFill>
                <a:latin typeface="Arial" panose="020B0604020202020204" pitchFamily="34" charset="0"/>
              </a:rPr>
              <a:t> </a:t>
            </a:r>
            <a:r>
              <a:rPr lang="hu-HU" altLang="hu-HU" sz="2600" b="1">
                <a:solidFill>
                  <a:srgbClr val="0000FF"/>
                </a:solidFill>
                <a:latin typeface="Arial" panose="020B0604020202020204" pitchFamily="34" charset="0"/>
              </a:rPr>
              <a:t>zárak </a:t>
            </a:r>
            <a:r>
              <a:rPr lang="hu-HU" altLang="hu-HU" sz="2600" b="1">
                <a:solidFill>
                  <a:srgbClr val="808000"/>
                </a:solidFill>
                <a:latin typeface="Arial" panose="020B0604020202020204" pitchFamily="34" charset="0"/>
              </a:rPr>
              <a:t>(ezen belül is még: </a:t>
            </a:r>
            <a:r>
              <a:rPr lang="hu-HU" altLang="hu-HU" sz="2600" b="1">
                <a:solidFill>
                  <a:srgbClr val="F300CD"/>
                </a:solidFill>
                <a:latin typeface="Arial" panose="020B0604020202020204" pitchFamily="34" charset="0"/>
              </a:rPr>
              <a:t>protokoll elemek</a:t>
            </a:r>
            <a:r>
              <a:rPr lang="hu-HU" altLang="hu-HU" sz="2600" b="1">
                <a:solidFill>
                  <a:srgbClr val="808000"/>
                </a:solidFill>
                <a:latin typeface="Arial" panose="020B0604020202020204" pitchFamily="34" charset="0"/>
              </a:rPr>
              <a:t>, pl. 2PL)</a:t>
            </a:r>
          </a:p>
          <a:p>
            <a:pPr marL="457200" indent="-457200">
              <a:lnSpc>
                <a:spcPct val="90000"/>
              </a:lnSpc>
              <a:buFontTx/>
              <a:buAutoNum type="arabicPeriod"/>
            </a:pPr>
            <a:r>
              <a:rPr lang="hu-HU" altLang="hu-HU" sz="2600" b="1">
                <a:solidFill>
                  <a:srgbClr val="FF0000"/>
                </a:solidFill>
                <a:latin typeface="txbsy" charset="0"/>
              </a:rPr>
              <a:t> </a:t>
            </a:r>
            <a:r>
              <a:rPr lang="hu-HU" altLang="hu-HU" sz="2600" b="1">
                <a:solidFill>
                  <a:srgbClr val="0000FF"/>
                </a:solidFill>
                <a:latin typeface="Arial" panose="020B0604020202020204" pitchFamily="34" charset="0"/>
              </a:rPr>
              <a:t>időbélyegek </a:t>
            </a:r>
            <a:r>
              <a:rPr lang="hu-HU" altLang="hu-HU" sz="2600" b="1">
                <a:solidFill>
                  <a:srgbClr val="F300CD"/>
                </a:solidFill>
                <a:latin typeface="Arial" panose="020B0604020202020204" pitchFamily="34" charset="0"/>
              </a:rPr>
              <a:t>(time stamp)</a:t>
            </a:r>
          </a:p>
          <a:p>
            <a:pPr marL="457200" indent="-457200">
              <a:lnSpc>
                <a:spcPct val="90000"/>
              </a:lnSpc>
              <a:buFontTx/>
              <a:buAutoNum type="arabicPeriod"/>
            </a:pPr>
            <a:r>
              <a:rPr lang="hu-HU" altLang="hu-HU" sz="2600" b="1">
                <a:solidFill>
                  <a:srgbClr val="FF0000"/>
                </a:solidFill>
                <a:latin typeface="txbsy" charset="0"/>
              </a:rPr>
              <a:t> </a:t>
            </a:r>
            <a:r>
              <a:rPr lang="hu-HU" altLang="hu-HU" sz="2600" b="1">
                <a:solidFill>
                  <a:srgbClr val="0000FF"/>
                </a:solidFill>
                <a:latin typeface="Arial" panose="020B0604020202020204" pitchFamily="34" charset="0"/>
              </a:rPr>
              <a:t>érvényesítés</a:t>
            </a:r>
          </a:p>
          <a:p>
            <a:pPr marL="457200" indent="-457200">
              <a:lnSpc>
                <a:spcPct val="90000"/>
              </a:lnSpc>
              <a:buFontTx/>
              <a:buNone/>
            </a:pPr>
            <a:endParaRPr lang="hu-HU" altLang="hu-HU" sz="2600" b="1">
              <a:solidFill>
                <a:srgbClr val="1A9A33"/>
              </a:solidFill>
              <a:latin typeface="Arial" panose="020B0604020202020204" pitchFamily="34" charset="0"/>
            </a:endParaRPr>
          </a:p>
          <a:p>
            <a:pPr marL="457200" indent="-457200">
              <a:lnSpc>
                <a:spcPct val="90000"/>
              </a:lnSpc>
            </a:pPr>
            <a:r>
              <a:rPr lang="hu-HU" altLang="hu-HU" sz="2600" b="1">
                <a:solidFill>
                  <a:srgbClr val="1A9A33"/>
                </a:solidFill>
                <a:latin typeface="Arial" panose="020B0604020202020204" pitchFamily="34" charset="0"/>
              </a:rPr>
              <a:t>Fő elv: </a:t>
            </a:r>
            <a:r>
              <a:rPr lang="hu-HU" altLang="hu-HU" sz="2600" b="1">
                <a:solidFill>
                  <a:srgbClr val="FF0000"/>
                </a:solidFill>
                <a:latin typeface="Arial" panose="020B0604020202020204" pitchFamily="34" charset="0"/>
              </a:rPr>
              <a:t>inkább legyen szigorúbb és ne hagyjon lefutni egy olyan ütemezést, ami sorbarendezhető, mint hogy fusson egy olyan, ami nem az.</a:t>
            </a:r>
            <a:endParaRPr lang="hu-HU" altLang="hu-HU" sz="2600" b="1">
              <a:solidFill>
                <a:srgbClr val="F300CD"/>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02E54104-63ED-DED5-6CF4-054523946269}"/>
              </a:ext>
            </a:extLst>
          </p:cNvPr>
          <p:cNvSpPr>
            <a:spLocks noGrp="1" noChangeArrowheads="1"/>
          </p:cNvSpPr>
          <p:nvPr>
            <p:ph type="title"/>
          </p:nvPr>
        </p:nvSpPr>
        <p:spPr>
          <a:xfrm>
            <a:off x="468313" y="115888"/>
            <a:ext cx="8285162" cy="595312"/>
          </a:xfrm>
        </p:spPr>
        <p:txBody>
          <a:bodyPr/>
          <a:lstStyle/>
          <a:p>
            <a:pPr algn="l"/>
            <a:r>
              <a:rPr lang="hu-HU" altLang="hu-HU" sz="2800" b="1">
                <a:solidFill>
                  <a:srgbClr val="000000"/>
                </a:solidFill>
                <a:cs typeface="Times New Roman" panose="02020603050405020304" pitchFamily="18" charset="0"/>
              </a:rPr>
              <a:t>A sorbarendezhet</a:t>
            </a:r>
            <a:r>
              <a:rPr lang="hu-HU" altLang="hu-HU" sz="2800" b="1">
                <a:solidFill>
                  <a:srgbClr val="000000"/>
                </a:solidFill>
              </a:rPr>
              <a:t>ő</a:t>
            </a:r>
            <a:r>
              <a:rPr lang="hu-HU" altLang="hu-HU" sz="2800" b="1">
                <a:solidFill>
                  <a:srgbClr val="000000"/>
                </a:solidFill>
                <a:cs typeface="Times New Roman" panose="02020603050405020304" pitchFamily="18" charset="0"/>
              </a:rPr>
              <a:t>ség biztosítása zárakkal</a:t>
            </a:r>
            <a:endParaRPr lang="en-US" altLang="hu-HU" sz="2800"/>
          </a:p>
        </p:txBody>
      </p:sp>
      <p:sp>
        <p:nvSpPr>
          <p:cNvPr id="342019" name="Rectangle 3">
            <a:extLst>
              <a:ext uri="{FF2B5EF4-FFF2-40B4-BE49-F238E27FC236}">
                <a16:creationId xmlns:a16="http://schemas.microsoft.com/office/drawing/2014/main" id="{67B1331A-71C7-D71C-BCDA-4E0674B7D767}"/>
              </a:ext>
            </a:extLst>
          </p:cNvPr>
          <p:cNvSpPr>
            <a:spLocks noGrp="1" noChangeArrowheads="1"/>
          </p:cNvSpPr>
          <p:nvPr>
            <p:ph type="body" idx="1"/>
          </p:nvPr>
        </p:nvSpPr>
        <p:spPr>
          <a:xfrm>
            <a:off x="225425" y="749300"/>
            <a:ext cx="8918575" cy="5091113"/>
          </a:xfrm>
        </p:spPr>
        <p:txBody>
          <a:bodyPr/>
          <a:lstStyle/>
          <a:p>
            <a:pPr>
              <a:buFontTx/>
              <a:buNone/>
            </a:pPr>
            <a:r>
              <a:rPr lang="hu-HU" altLang="hu-HU" b="1">
                <a:solidFill>
                  <a:schemeClr val="accent2"/>
                </a:solidFill>
              </a:rPr>
              <a:t>Két új műveletet vezetünk be:</a:t>
            </a:r>
            <a:endParaRPr lang="en-US" altLang="hu-HU" b="1">
              <a:solidFill>
                <a:schemeClr val="accent2"/>
              </a:solidFill>
            </a:endParaRPr>
          </a:p>
          <a:p>
            <a:r>
              <a:rPr lang="en-US" altLang="hu-HU" sz="2800" b="1">
                <a:solidFill>
                  <a:srgbClr val="FF0000"/>
                </a:solidFill>
              </a:rPr>
              <a:t>l</a:t>
            </a:r>
            <a:r>
              <a:rPr lang="en-US" altLang="hu-HU" sz="2000" b="1">
                <a:solidFill>
                  <a:srgbClr val="FF0000"/>
                </a:solidFill>
              </a:rPr>
              <a:t>i </a:t>
            </a:r>
            <a:r>
              <a:rPr lang="en-US" altLang="hu-HU" sz="2800" b="1">
                <a:solidFill>
                  <a:srgbClr val="FF0000"/>
                </a:solidFill>
              </a:rPr>
              <a:t>(A) </a:t>
            </a:r>
            <a:r>
              <a:rPr lang="hu-HU" altLang="hu-HU" sz="2800" b="1"/>
              <a:t>: kizárólagos zárolás (exclusive </a:t>
            </a:r>
            <a:r>
              <a:rPr lang="en-US" altLang="hu-HU" sz="2800" b="1"/>
              <a:t>lock</a:t>
            </a:r>
            <a:r>
              <a:rPr lang="hu-HU" altLang="hu-HU" sz="2800" b="1"/>
              <a:t>)</a:t>
            </a:r>
            <a:endParaRPr lang="en-US" altLang="hu-HU" sz="2800" b="1"/>
          </a:p>
          <a:p>
            <a:r>
              <a:rPr lang="en-US" altLang="hu-HU" sz="2800" b="1">
                <a:solidFill>
                  <a:srgbClr val="009900"/>
                </a:solidFill>
              </a:rPr>
              <a:t>u</a:t>
            </a:r>
            <a:r>
              <a:rPr lang="en-US" altLang="hu-HU" sz="2000" b="1">
                <a:solidFill>
                  <a:srgbClr val="009900"/>
                </a:solidFill>
              </a:rPr>
              <a:t>i</a:t>
            </a:r>
            <a:r>
              <a:rPr lang="en-US" altLang="hu-HU" sz="2800" b="1">
                <a:solidFill>
                  <a:srgbClr val="009900"/>
                </a:solidFill>
              </a:rPr>
              <a:t> (A)</a:t>
            </a:r>
            <a:r>
              <a:rPr lang="hu-HU" altLang="hu-HU" sz="2800" b="1"/>
              <a:t>: a zár elengedése (unlock)</a:t>
            </a:r>
            <a:endParaRPr lang="en-US" altLang="hu-HU" sz="2800" b="1"/>
          </a:p>
          <a:p>
            <a:pPr>
              <a:buFontTx/>
              <a:buNone/>
            </a:pPr>
            <a:endParaRPr lang="en-US" altLang="hu-HU" sz="2800" b="1"/>
          </a:p>
          <a:p>
            <a:pPr>
              <a:buFontTx/>
              <a:buNone/>
            </a:pPr>
            <a:endParaRPr lang="en-US" altLang="hu-HU" b="1"/>
          </a:p>
        </p:txBody>
      </p:sp>
      <p:sp>
        <p:nvSpPr>
          <p:cNvPr id="342020" name="Rectangle 4">
            <a:extLst>
              <a:ext uri="{FF2B5EF4-FFF2-40B4-BE49-F238E27FC236}">
                <a16:creationId xmlns:a16="http://schemas.microsoft.com/office/drawing/2014/main" id="{04DCCBF1-585E-2A61-C9BD-998475B79C6E}"/>
              </a:ext>
            </a:extLst>
          </p:cNvPr>
          <p:cNvSpPr>
            <a:spLocks noChangeArrowheads="1"/>
          </p:cNvSpPr>
          <p:nvPr/>
        </p:nvSpPr>
        <p:spPr bwMode="auto">
          <a:xfrm>
            <a:off x="2943225" y="4265613"/>
            <a:ext cx="1828800" cy="685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Ütemező</a:t>
            </a:r>
            <a:endParaRPr lang="en-US" altLang="hu-HU" sz="3200" b="0"/>
          </a:p>
        </p:txBody>
      </p:sp>
      <p:sp>
        <p:nvSpPr>
          <p:cNvPr id="342021" name="AutoShape 5">
            <a:extLst>
              <a:ext uri="{FF2B5EF4-FFF2-40B4-BE49-F238E27FC236}">
                <a16:creationId xmlns:a16="http://schemas.microsoft.com/office/drawing/2014/main" id="{87053822-9D5B-259F-9FF5-2272BB826017}"/>
              </a:ext>
            </a:extLst>
          </p:cNvPr>
          <p:cNvSpPr>
            <a:spLocks noChangeArrowheads="1"/>
          </p:cNvSpPr>
          <p:nvPr/>
        </p:nvSpPr>
        <p:spPr bwMode="auto">
          <a:xfrm>
            <a:off x="3022600" y="5332413"/>
            <a:ext cx="1682750" cy="788987"/>
          </a:xfrm>
          <a:prstGeom prst="can">
            <a:avLst>
              <a:gd name="adj" fmla="val 25000"/>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u-HU" altLang="hu-HU" b="0"/>
              <a:t>Adatbázis</a:t>
            </a:r>
          </a:p>
        </p:txBody>
      </p:sp>
      <p:sp>
        <p:nvSpPr>
          <p:cNvPr id="342022" name="Line 6">
            <a:extLst>
              <a:ext uri="{FF2B5EF4-FFF2-40B4-BE49-F238E27FC236}">
                <a16:creationId xmlns:a16="http://schemas.microsoft.com/office/drawing/2014/main" id="{A5C0E805-E89E-84AC-AA58-E6625BF22EC6}"/>
              </a:ext>
            </a:extLst>
          </p:cNvPr>
          <p:cNvSpPr>
            <a:spLocks noChangeShapeType="1"/>
          </p:cNvSpPr>
          <p:nvPr/>
        </p:nvSpPr>
        <p:spPr bwMode="auto">
          <a:xfrm>
            <a:off x="3857625" y="4951413"/>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2023" name="Text Box 7">
            <a:extLst>
              <a:ext uri="{FF2B5EF4-FFF2-40B4-BE49-F238E27FC236}">
                <a16:creationId xmlns:a16="http://schemas.microsoft.com/office/drawing/2014/main" id="{9FF8AEC3-A426-E5FB-C07C-B821CDF26BE0}"/>
              </a:ext>
            </a:extLst>
          </p:cNvPr>
          <p:cNvSpPr txBox="1">
            <a:spLocks noChangeArrowheads="1"/>
          </p:cNvSpPr>
          <p:nvPr/>
        </p:nvSpPr>
        <p:spPr bwMode="auto">
          <a:xfrm>
            <a:off x="3041650" y="3519488"/>
            <a:ext cx="1628775"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hu-HU" sz="3200" b="0"/>
              <a:t>T</a:t>
            </a:r>
            <a:r>
              <a:rPr lang="en-US" altLang="hu-HU" sz="2400" b="0"/>
              <a:t>1</a:t>
            </a:r>
            <a:r>
              <a:rPr lang="en-US" altLang="hu-HU" sz="3200" b="0"/>
              <a:t>     T</a:t>
            </a:r>
            <a:r>
              <a:rPr lang="en-US" altLang="hu-HU" sz="2400" b="0"/>
              <a:t>2</a:t>
            </a:r>
            <a:endParaRPr lang="en-US" altLang="hu-HU" sz="3200" b="0"/>
          </a:p>
        </p:txBody>
      </p:sp>
      <p:sp>
        <p:nvSpPr>
          <p:cNvPr id="342024" name="Line 8">
            <a:extLst>
              <a:ext uri="{FF2B5EF4-FFF2-40B4-BE49-F238E27FC236}">
                <a16:creationId xmlns:a16="http://schemas.microsoft.com/office/drawing/2014/main" id="{72CC9EA2-17B2-E524-29F6-2DBB55D3873C}"/>
              </a:ext>
            </a:extLst>
          </p:cNvPr>
          <p:cNvSpPr>
            <a:spLocks noChangeShapeType="1"/>
          </p:cNvSpPr>
          <p:nvPr/>
        </p:nvSpPr>
        <p:spPr bwMode="auto">
          <a:xfrm>
            <a:off x="3629025" y="3884613"/>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2025" name="Line 9">
            <a:extLst>
              <a:ext uri="{FF2B5EF4-FFF2-40B4-BE49-F238E27FC236}">
                <a16:creationId xmlns:a16="http://schemas.microsoft.com/office/drawing/2014/main" id="{F71A6D07-74C6-93A6-56D9-D5A37D36B032}"/>
              </a:ext>
            </a:extLst>
          </p:cNvPr>
          <p:cNvSpPr>
            <a:spLocks noChangeShapeType="1"/>
          </p:cNvSpPr>
          <p:nvPr/>
        </p:nvSpPr>
        <p:spPr bwMode="auto">
          <a:xfrm>
            <a:off x="4162425" y="3808413"/>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2026" name="Rectangle 10">
            <a:extLst>
              <a:ext uri="{FF2B5EF4-FFF2-40B4-BE49-F238E27FC236}">
                <a16:creationId xmlns:a16="http://schemas.microsoft.com/office/drawing/2014/main" id="{2EC4EAD7-9005-5D78-E378-F399736756A9}"/>
              </a:ext>
            </a:extLst>
          </p:cNvPr>
          <p:cNvSpPr>
            <a:spLocks noChangeArrowheads="1"/>
          </p:cNvSpPr>
          <p:nvPr/>
        </p:nvSpPr>
        <p:spPr bwMode="auto">
          <a:xfrm>
            <a:off x="5838825" y="4037013"/>
            <a:ext cx="1916113" cy="1066800"/>
          </a:xfrm>
          <a:prstGeom prst="rect">
            <a:avLst/>
          </a:prstGeom>
          <a:solidFill>
            <a:srgbClr val="FFCC99"/>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Zártábla</a:t>
            </a:r>
            <a:endParaRPr lang="en-US" altLang="hu-HU" sz="3200" b="0"/>
          </a:p>
        </p:txBody>
      </p:sp>
      <p:sp>
        <p:nvSpPr>
          <p:cNvPr id="342027" name="Line 11">
            <a:extLst>
              <a:ext uri="{FF2B5EF4-FFF2-40B4-BE49-F238E27FC236}">
                <a16:creationId xmlns:a16="http://schemas.microsoft.com/office/drawing/2014/main" id="{0A130EA9-6BFA-117C-BD07-09D9CC72117E}"/>
              </a:ext>
            </a:extLst>
          </p:cNvPr>
          <p:cNvSpPr>
            <a:spLocks noChangeShapeType="1"/>
          </p:cNvSpPr>
          <p:nvPr/>
        </p:nvSpPr>
        <p:spPr bwMode="auto">
          <a:xfrm>
            <a:off x="4772025" y="4570413"/>
            <a:ext cx="1066800" cy="0"/>
          </a:xfrm>
          <a:prstGeom prst="line">
            <a:avLst/>
          </a:prstGeom>
          <a:noFill/>
          <a:ln w="317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2029" name="Text Box 13">
            <a:extLst>
              <a:ext uri="{FF2B5EF4-FFF2-40B4-BE49-F238E27FC236}">
                <a16:creationId xmlns:a16="http://schemas.microsoft.com/office/drawing/2014/main" id="{9D62C376-E34C-6D47-EBF8-8FE6BD976EAE}"/>
              </a:ext>
            </a:extLst>
          </p:cNvPr>
          <p:cNvSpPr txBox="1">
            <a:spLocks noChangeArrowheads="1"/>
          </p:cNvSpPr>
          <p:nvPr/>
        </p:nvSpPr>
        <p:spPr bwMode="auto">
          <a:xfrm>
            <a:off x="365125" y="3035300"/>
            <a:ext cx="8437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342030" name="Text Box 14">
            <a:extLst>
              <a:ext uri="{FF2B5EF4-FFF2-40B4-BE49-F238E27FC236}">
                <a16:creationId xmlns:a16="http://schemas.microsoft.com/office/drawing/2014/main" id="{D57A4081-7BB7-B7AE-E26B-ED71F944F43E}"/>
              </a:ext>
            </a:extLst>
          </p:cNvPr>
          <p:cNvSpPr txBox="1">
            <a:spLocks noChangeArrowheads="1"/>
          </p:cNvSpPr>
          <p:nvPr/>
        </p:nvSpPr>
        <p:spPr bwMode="auto">
          <a:xfrm>
            <a:off x="0" y="2301875"/>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800">
                <a:solidFill>
                  <a:schemeClr val="accent2"/>
                </a:solidFill>
              </a:rPr>
              <a:t>A tranzakciók zárolják azokat az adatbáziselemeket, amelyekhez hozzáférnek, hogy megakadályozzák azt, hogy ugyanakkor más tranzakciók is hozzáférjenek ezekhez az elemekhez, mivel ekkor felmerülne a nem sorba- rendezhetőség kockázata.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8690" name="Rectangle 2">
            <a:extLst>
              <a:ext uri="{FF2B5EF4-FFF2-40B4-BE49-F238E27FC236}">
                <a16:creationId xmlns:a16="http://schemas.microsoft.com/office/drawing/2014/main" id="{B0106282-2A03-6038-B931-D04AD279D863}"/>
              </a:ext>
            </a:extLst>
          </p:cNvPr>
          <p:cNvSpPr>
            <a:spLocks noGrp="1" noChangeArrowheads="1"/>
          </p:cNvSpPr>
          <p:nvPr>
            <p:ph type="title"/>
          </p:nvPr>
        </p:nvSpPr>
        <p:spPr>
          <a:xfrm>
            <a:off x="636588" y="244475"/>
            <a:ext cx="7772400" cy="398463"/>
          </a:xfrm>
        </p:spPr>
        <p:txBody>
          <a:bodyPr/>
          <a:lstStyle/>
          <a:p>
            <a:r>
              <a:rPr lang="hu-HU" altLang="hu-HU" sz="3200" b="1">
                <a:solidFill>
                  <a:schemeClr val="accent2"/>
                </a:solidFill>
              </a:rPr>
              <a:t>A zárak használata</a:t>
            </a:r>
          </a:p>
        </p:txBody>
      </p:sp>
      <p:sp>
        <p:nvSpPr>
          <p:cNvPr id="498691" name="Rectangle 3">
            <a:extLst>
              <a:ext uri="{FF2B5EF4-FFF2-40B4-BE49-F238E27FC236}">
                <a16:creationId xmlns:a16="http://schemas.microsoft.com/office/drawing/2014/main" id="{B9CDFAEA-A8B5-7C80-2720-C6FF26A26E61}"/>
              </a:ext>
            </a:extLst>
          </p:cNvPr>
          <p:cNvSpPr>
            <a:spLocks noGrp="1" noChangeArrowheads="1"/>
          </p:cNvSpPr>
          <p:nvPr>
            <p:ph type="body" idx="1"/>
          </p:nvPr>
        </p:nvSpPr>
        <p:spPr>
          <a:xfrm>
            <a:off x="0" y="858838"/>
            <a:ext cx="9144000" cy="5999162"/>
          </a:xfrm>
        </p:spPr>
        <p:txBody>
          <a:bodyPr/>
          <a:lstStyle/>
          <a:p>
            <a:pPr marL="457200" indent="-457200">
              <a:lnSpc>
                <a:spcPct val="90000"/>
              </a:lnSpc>
            </a:pPr>
            <a:r>
              <a:rPr lang="hu-HU" altLang="hu-HU" sz="2400" b="1"/>
              <a:t>A </a:t>
            </a:r>
            <a:r>
              <a:rPr lang="hu-HU" altLang="hu-HU" sz="2400" b="1" i="1">
                <a:solidFill>
                  <a:srgbClr val="FF0000"/>
                </a:solidFill>
              </a:rPr>
              <a:t>zárolási ütemező</a:t>
            </a:r>
            <a:r>
              <a:rPr lang="hu-HU" altLang="hu-HU" sz="2400" b="1"/>
              <a:t> a konfliktus-sorbarendezhetőséget követeli meg, (ez erősebb követelmény, mint a sorbarendezhetőség).</a:t>
            </a:r>
          </a:p>
          <a:p>
            <a:pPr marL="457200" indent="-457200">
              <a:lnSpc>
                <a:spcPct val="90000"/>
              </a:lnSpc>
              <a:buFontTx/>
              <a:buNone/>
            </a:pPr>
            <a:endParaRPr lang="hu-HU" altLang="hu-HU" sz="2400" b="1"/>
          </a:p>
          <a:p>
            <a:pPr marL="457200" indent="-457200">
              <a:lnSpc>
                <a:spcPct val="90000"/>
              </a:lnSpc>
              <a:buFontTx/>
              <a:buNone/>
            </a:pPr>
            <a:r>
              <a:rPr lang="hu-HU" altLang="hu-HU" sz="2400" b="1" i="1">
                <a:solidFill>
                  <a:srgbClr val="FF0000"/>
                </a:solidFill>
              </a:rPr>
              <a:t>Tranzakciók konzisztenciája</a:t>
            </a:r>
            <a:r>
              <a:rPr lang="hu-HU" altLang="hu-HU" sz="2400" b="1">
                <a:solidFill>
                  <a:srgbClr val="FF0000"/>
                </a:solidFill>
              </a:rPr>
              <a:t> </a:t>
            </a:r>
            <a:r>
              <a:rPr lang="hu-HU" altLang="hu-HU" sz="2400" b="1">
                <a:solidFill>
                  <a:srgbClr val="336600"/>
                </a:solidFill>
              </a:rPr>
              <a:t>(consistency of transactions):</a:t>
            </a:r>
          </a:p>
          <a:p>
            <a:pPr marL="457200" indent="-457200">
              <a:lnSpc>
                <a:spcPct val="90000"/>
              </a:lnSpc>
              <a:buFontTx/>
              <a:buAutoNum type="arabicPeriod"/>
            </a:pPr>
            <a:r>
              <a:rPr lang="hu-HU" altLang="hu-HU" sz="2400" b="1"/>
              <a:t>A tranzakció csak akkor olvashat vagy írhat egy elemet, ha már </a:t>
            </a:r>
            <a:r>
              <a:rPr lang="hu-HU" altLang="hu-HU" sz="2400" b="1">
                <a:solidFill>
                  <a:schemeClr val="accent2"/>
                </a:solidFill>
              </a:rPr>
              <a:t>korábban zárolta azt</a:t>
            </a:r>
            <a:r>
              <a:rPr lang="hu-HU" altLang="hu-HU" sz="2400" b="1"/>
              <a:t>, és még nem oldotta fel a zárat.</a:t>
            </a:r>
          </a:p>
          <a:p>
            <a:pPr marL="457200" indent="-457200">
              <a:lnSpc>
                <a:spcPct val="90000"/>
              </a:lnSpc>
              <a:buFontTx/>
              <a:buAutoNum type="arabicPeriod"/>
            </a:pPr>
            <a:r>
              <a:rPr lang="hu-HU" altLang="hu-HU" sz="2400" b="1"/>
              <a:t>Ha egy tranzakció zárol egy elemet, akkor később azt fel kell szabadítania.</a:t>
            </a:r>
          </a:p>
          <a:p>
            <a:pPr marL="457200" indent="-457200">
              <a:lnSpc>
                <a:spcPct val="90000"/>
              </a:lnSpc>
              <a:buFontTx/>
              <a:buNone/>
            </a:pPr>
            <a:endParaRPr lang="hu-HU" altLang="hu-HU" sz="2400" b="1"/>
          </a:p>
          <a:p>
            <a:pPr marL="457200" indent="-457200">
              <a:lnSpc>
                <a:spcPct val="90000"/>
              </a:lnSpc>
              <a:buFontTx/>
              <a:buNone/>
            </a:pPr>
            <a:r>
              <a:rPr lang="hu-HU" altLang="hu-HU" sz="2400" b="1" i="1">
                <a:solidFill>
                  <a:srgbClr val="FF0000"/>
                </a:solidFill>
              </a:rPr>
              <a:t>Az ütemezések jogszerűsége</a:t>
            </a:r>
            <a:r>
              <a:rPr lang="hu-HU" altLang="hu-HU" sz="2400" b="1">
                <a:solidFill>
                  <a:srgbClr val="FF0000"/>
                </a:solidFill>
              </a:rPr>
              <a:t> </a:t>
            </a:r>
            <a:r>
              <a:rPr lang="hu-HU" altLang="hu-HU" sz="2400" b="1">
                <a:solidFill>
                  <a:srgbClr val="336600"/>
                </a:solidFill>
              </a:rPr>
              <a:t>(legality of schedules): </a:t>
            </a:r>
          </a:p>
          <a:p>
            <a:pPr marL="457200" indent="-457200">
              <a:lnSpc>
                <a:spcPct val="90000"/>
              </a:lnSpc>
              <a:buFontTx/>
              <a:buAutoNum type="arabicPeriod"/>
            </a:pPr>
            <a:r>
              <a:rPr lang="hu-HU" altLang="hu-HU" sz="2400" b="1"/>
              <a:t>nem zárolhatja két tranzakció ugyanazt az elemet, csak úgy, ha az egyik előbb már feloldotta a zárat.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9714" name="Rectangle 2">
            <a:extLst>
              <a:ext uri="{FF2B5EF4-FFF2-40B4-BE49-F238E27FC236}">
                <a16:creationId xmlns:a16="http://schemas.microsoft.com/office/drawing/2014/main" id="{5C4C8D99-38FB-268E-1701-65823401A8C0}"/>
              </a:ext>
            </a:extLst>
          </p:cNvPr>
          <p:cNvSpPr>
            <a:spLocks noGrp="1" noChangeArrowheads="1"/>
          </p:cNvSpPr>
          <p:nvPr>
            <p:ph type="title"/>
          </p:nvPr>
        </p:nvSpPr>
        <p:spPr>
          <a:xfrm>
            <a:off x="636588" y="244475"/>
            <a:ext cx="7772400" cy="398463"/>
          </a:xfrm>
        </p:spPr>
        <p:txBody>
          <a:bodyPr/>
          <a:lstStyle/>
          <a:p>
            <a:r>
              <a:rPr lang="hu-HU" altLang="hu-HU" sz="3200" b="1">
                <a:solidFill>
                  <a:schemeClr val="accent2"/>
                </a:solidFill>
              </a:rPr>
              <a:t>A zárak használata</a:t>
            </a:r>
          </a:p>
        </p:txBody>
      </p:sp>
      <p:sp>
        <p:nvSpPr>
          <p:cNvPr id="499715" name="Rectangle 3">
            <a:extLst>
              <a:ext uri="{FF2B5EF4-FFF2-40B4-BE49-F238E27FC236}">
                <a16:creationId xmlns:a16="http://schemas.microsoft.com/office/drawing/2014/main" id="{5A1A13B3-06B3-66E5-E33A-93DB48C54C16}"/>
              </a:ext>
            </a:extLst>
          </p:cNvPr>
          <p:cNvSpPr>
            <a:spLocks noGrp="1" noChangeArrowheads="1"/>
          </p:cNvSpPr>
          <p:nvPr>
            <p:ph type="body" idx="1"/>
          </p:nvPr>
        </p:nvSpPr>
        <p:spPr>
          <a:xfrm>
            <a:off x="0" y="858838"/>
            <a:ext cx="9144000" cy="5999162"/>
          </a:xfrm>
        </p:spPr>
        <p:txBody>
          <a:bodyPr/>
          <a:lstStyle/>
          <a:p>
            <a:pPr marL="457200" indent="-457200"/>
            <a:r>
              <a:rPr lang="hu-HU" altLang="hu-HU" sz="2800" b="1"/>
              <a:t>Kibővítjük a jelöléseinket a zárolás és a feloldás műveletekkel:</a:t>
            </a:r>
          </a:p>
          <a:p>
            <a:pPr marL="457200" indent="-457200"/>
            <a:r>
              <a:rPr lang="hu-HU" altLang="hu-HU" sz="2800" b="1">
                <a:solidFill>
                  <a:srgbClr val="FF0000"/>
                </a:solidFill>
              </a:rPr>
              <a:t>l</a:t>
            </a:r>
            <a:r>
              <a:rPr lang="hu-HU" altLang="hu-HU" sz="2800" b="1" baseline="-25000">
                <a:solidFill>
                  <a:srgbClr val="FF0000"/>
                </a:solidFill>
              </a:rPr>
              <a:t>i</a:t>
            </a:r>
            <a:r>
              <a:rPr lang="hu-HU" altLang="hu-HU" sz="2800" b="1">
                <a:solidFill>
                  <a:srgbClr val="FF0000"/>
                </a:solidFill>
              </a:rPr>
              <a:t>(X)</a:t>
            </a:r>
            <a:r>
              <a:rPr lang="hu-HU" altLang="hu-HU" sz="2800" b="1"/>
              <a:t>: a T</a:t>
            </a:r>
            <a:r>
              <a:rPr lang="hu-HU" altLang="hu-HU" sz="2800" b="1" baseline="-25000"/>
              <a:t>i</a:t>
            </a:r>
            <a:r>
              <a:rPr lang="hu-HU" altLang="hu-HU" sz="2800" b="1"/>
              <a:t> tranzakció az X adatbáziselemre </a:t>
            </a:r>
            <a:r>
              <a:rPr lang="hu-HU" altLang="hu-HU" sz="2800" b="1" i="1"/>
              <a:t>zárolást kér</a:t>
            </a:r>
            <a:r>
              <a:rPr lang="hu-HU" altLang="hu-HU" sz="2800" b="1"/>
              <a:t> (lock).</a:t>
            </a:r>
          </a:p>
          <a:p>
            <a:pPr marL="457200" indent="-457200"/>
            <a:r>
              <a:rPr lang="hu-HU" altLang="hu-HU" sz="2800" b="1">
                <a:solidFill>
                  <a:srgbClr val="336600"/>
                </a:solidFill>
              </a:rPr>
              <a:t>u</a:t>
            </a:r>
            <a:r>
              <a:rPr lang="hu-HU" altLang="hu-HU" sz="2800" b="1" baseline="-25000">
                <a:solidFill>
                  <a:srgbClr val="336600"/>
                </a:solidFill>
              </a:rPr>
              <a:t>i</a:t>
            </a:r>
            <a:r>
              <a:rPr lang="hu-HU" altLang="hu-HU" sz="2800" b="1">
                <a:solidFill>
                  <a:srgbClr val="336600"/>
                </a:solidFill>
              </a:rPr>
              <a:t>(X)</a:t>
            </a:r>
            <a:r>
              <a:rPr lang="hu-HU" altLang="hu-HU" sz="2800" b="1"/>
              <a:t>: a T</a:t>
            </a:r>
            <a:r>
              <a:rPr lang="hu-HU" altLang="hu-HU" sz="2800" b="1" baseline="-25000"/>
              <a:t>i</a:t>
            </a:r>
            <a:r>
              <a:rPr lang="hu-HU" altLang="hu-HU" sz="2800" b="1"/>
              <a:t> tranzakció az X adatbáziselem </a:t>
            </a:r>
            <a:r>
              <a:rPr lang="hu-HU" altLang="hu-HU" sz="2800" b="1" i="1"/>
              <a:t>zárolását feloldja</a:t>
            </a:r>
            <a:r>
              <a:rPr lang="hu-HU" altLang="hu-HU" sz="2800" b="1"/>
              <a:t> (unlock).</a:t>
            </a:r>
          </a:p>
          <a:p>
            <a:pPr marL="457200" indent="-457200"/>
            <a:r>
              <a:rPr lang="hu-HU" altLang="hu-HU" sz="2800" b="1">
                <a:solidFill>
                  <a:srgbClr val="FF0000"/>
                </a:solidFill>
              </a:rPr>
              <a:t>Konzisztencia:</a:t>
            </a:r>
          </a:p>
          <a:p>
            <a:pPr marL="457200" indent="-457200"/>
            <a:r>
              <a:rPr lang="hu-HU" altLang="hu-HU" sz="2800" b="1"/>
              <a:t>Ha egy T</a:t>
            </a:r>
            <a:r>
              <a:rPr lang="hu-HU" altLang="hu-HU" sz="2800" b="1" baseline="-25000"/>
              <a:t>i</a:t>
            </a:r>
            <a:r>
              <a:rPr lang="hu-HU" altLang="hu-HU" sz="2800" b="1"/>
              <a:t> tranzakcióban van egy </a:t>
            </a:r>
            <a:r>
              <a:rPr lang="hu-HU" altLang="hu-HU" sz="2800" b="1">
                <a:solidFill>
                  <a:srgbClr val="CC00CC"/>
                </a:solidFill>
              </a:rPr>
              <a:t>r</a:t>
            </a:r>
            <a:r>
              <a:rPr lang="hu-HU" altLang="hu-HU" sz="2800" b="1" baseline="-25000">
                <a:solidFill>
                  <a:srgbClr val="CC00CC"/>
                </a:solidFill>
              </a:rPr>
              <a:t>i</a:t>
            </a:r>
            <a:r>
              <a:rPr lang="hu-HU" altLang="hu-HU" sz="2800" b="1">
                <a:solidFill>
                  <a:srgbClr val="CC00CC"/>
                </a:solidFill>
              </a:rPr>
              <a:t>(X)</a:t>
            </a:r>
            <a:r>
              <a:rPr lang="hu-HU" altLang="hu-HU" sz="2800" b="1"/>
              <a:t> vagy egy </a:t>
            </a:r>
            <a:r>
              <a:rPr lang="hu-HU" altLang="hu-HU" sz="2800" b="1">
                <a:solidFill>
                  <a:srgbClr val="CC00CC"/>
                </a:solidFill>
              </a:rPr>
              <a:t>w</a:t>
            </a:r>
            <a:r>
              <a:rPr lang="hu-HU" altLang="hu-HU" sz="2800" b="1" baseline="-25000">
                <a:solidFill>
                  <a:srgbClr val="CC00CC"/>
                </a:solidFill>
              </a:rPr>
              <a:t>i</a:t>
            </a:r>
            <a:r>
              <a:rPr lang="hu-HU" altLang="hu-HU" sz="2800" b="1">
                <a:solidFill>
                  <a:srgbClr val="CC00CC"/>
                </a:solidFill>
              </a:rPr>
              <a:t>(X)</a:t>
            </a:r>
            <a:r>
              <a:rPr lang="hu-HU" altLang="hu-HU" sz="2800" b="1"/>
              <a:t> művelet, akkor </a:t>
            </a:r>
            <a:r>
              <a:rPr lang="hu-HU" altLang="hu-HU" sz="2800" b="1">
                <a:solidFill>
                  <a:srgbClr val="000099"/>
                </a:solidFill>
              </a:rPr>
              <a:t>van korábban egy l</a:t>
            </a:r>
            <a:r>
              <a:rPr lang="hu-HU" altLang="hu-HU" sz="2800" b="1" baseline="-25000">
                <a:solidFill>
                  <a:srgbClr val="000099"/>
                </a:solidFill>
              </a:rPr>
              <a:t>i</a:t>
            </a:r>
            <a:r>
              <a:rPr lang="hu-HU" altLang="hu-HU" sz="2800" b="1">
                <a:solidFill>
                  <a:srgbClr val="000099"/>
                </a:solidFill>
              </a:rPr>
              <a:t>(X)</a:t>
            </a:r>
            <a:r>
              <a:rPr lang="hu-HU" altLang="hu-HU" sz="2800" b="1"/>
              <a:t> művelet, és </a:t>
            </a:r>
            <a:r>
              <a:rPr lang="hu-HU" altLang="hu-HU" sz="2800" b="1">
                <a:solidFill>
                  <a:srgbClr val="000099"/>
                </a:solidFill>
              </a:rPr>
              <a:t>van később egy u</a:t>
            </a:r>
            <a:r>
              <a:rPr lang="hu-HU" altLang="hu-HU" sz="2800" b="1" baseline="-25000">
                <a:solidFill>
                  <a:srgbClr val="000099"/>
                </a:solidFill>
              </a:rPr>
              <a:t>i</a:t>
            </a:r>
            <a:r>
              <a:rPr lang="hu-HU" altLang="hu-HU" sz="2800" b="1">
                <a:solidFill>
                  <a:srgbClr val="000099"/>
                </a:solidFill>
              </a:rPr>
              <a:t>(X)</a:t>
            </a:r>
            <a:r>
              <a:rPr lang="hu-HU" altLang="hu-HU" sz="2800" b="1"/>
              <a:t> művelet, de a </a:t>
            </a:r>
            <a:r>
              <a:rPr lang="hu-HU" altLang="hu-HU" sz="2800" b="1">
                <a:solidFill>
                  <a:srgbClr val="009900"/>
                </a:solidFill>
              </a:rPr>
              <a:t>zárolás és az írás/olvasás között nincs u</a:t>
            </a:r>
            <a:r>
              <a:rPr lang="hu-HU" altLang="hu-HU" sz="2800" b="1" baseline="-25000">
                <a:solidFill>
                  <a:srgbClr val="009900"/>
                </a:solidFill>
              </a:rPr>
              <a:t>i</a:t>
            </a:r>
            <a:r>
              <a:rPr lang="hu-HU" altLang="hu-HU" sz="2800" b="1">
                <a:solidFill>
                  <a:srgbClr val="009900"/>
                </a:solidFill>
              </a:rPr>
              <a:t>(X)</a:t>
            </a:r>
            <a:r>
              <a:rPr lang="hu-HU" altLang="hu-HU" sz="2800" b="1"/>
              <a:t>.</a:t>
            </a:r>
          </a:p>
          <a:p>
            <a:pPr marL="457200" indent="-457200">
              <a:buFontTx/>
              <a:buNone/>
            </a:pPr>
            <a:r>
              <a:rPr lang="hu-HU" altLang="hu-HU" sz="2800"/>
              <a:t>			</a:t>
            </a:r>
            <a:r>
              <a:rPr lang="en-US" altLang="hu-HU" sz="2800" b="1"/>
              <a:t>T</a:t>
            </a:r>
            <a:r>
              <a:rPr lang="en-US" altLang="hu-HU" sz="2000" b="1"/>
              <a:t>i</a:t>
            </a:r>
            <a:r>
              <a:rPr lang="en-US" altLang="hu-HU" sz="2800" b="1"/>
              <a:t>:  … l</a:t>
            </a:r>
            <a:r>
              <a:rPr lang="en-US" altLang="hu-HU" sz="2000" b="1" baseline="-25000"/>
              <a:t>i</a:t>
            </a:r>
            <a:r>
              <a:rPr lang="en-US" altLang="hu-HU" sz="2800" b="1"/>
              <a:t>(</a:t>
            </a:r>
            <a:r>
              <a:rPr lang="hu-HU" altLang="hu-HU" sz="2800" b="1"/>
              <a:t>X</a:t>
            </a:r>
            <a:r>
              <a:rPr lang="en-US" altLang="hu-HU" sz="2800" b="1"/>
              <a:t>) … </a:t>
            </a:r>
            <a:r>
              <a:rPr lang="hu-HU" altLang="hu-HU" sz="2800" b="1"/>
              <a:t>r/w</a:t>
            </a:r>
            <a:r>
              <a:rPr lang="en-US" altLang="hu-HU" sz="2000" b="1" baseline="-25000"/>
              <a:t>i</a:t>
            </a:r>
            <a:r>
              <a:rPr lang="en-US" altLang="hu-HU" sz="2800" b="1"/>
              <a:t>(</a:t>
            </a:r>
            <a:r>
              <a:rPr lang="hu-HU" altLang="hu-HU" sz="2800" b="1"/>
              <a:t>X</a:t>
            </a:r>
            <a:r>
              <a:rPr lang="en-US" altLang="hu-HU" sz="2800" b="1"/>
              <a:t>) … u</a:t>
            </a:r>
            <a:r>
              <a:rPr lang="en-US" altLang="hu-HU" sz="2000" b="1" baseline="-25000"/>
              <a:t>i</a:t>
            </a:r>
            <a:r>
              <a:rPr lang="en-US" altLang="hu-HU" sz="2800" b="1"/>
              <a:t>(</a:t>
            </a:r>
            <a:r>
              <a:rPr lang="hu-HU" altLang="hu-HU" sz="2800" b="1"/>
              <a:t>X</a:t>
            </a:r>
            <a:r>
              <a:rPr lang="en-US" altLang="hu-HU" sz="2800" b="1"/>
              <a:t>) ...</a:t>
            </a:r>
            <a:endParaRPr lang="hu-HU" altLang="hu-HU" sz="2800"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45A1D639-27FB-570C-3C0E-5462DB03B25B}"/>
              </a:ext>
            </a:extLst>
          </p:cNvPr>
          <p:cNvSpPr>
            <a:spLocks noGrp="1" noChangeArrowheads="1"/>
          </p:cNvSpPr>
          <p:nvPr>
            <p:ph type="title"/>
          </p:nvPr>
        </p:nvSpPr>
        <p:spPr>
          <a:xfrm>
            <a:off x="636588" y="244475"/>
            <a:ext cx="7772400" cy="398463"/>
          </a:xfrm>
        </p:spPr>
        <p:txBody>
          <a:bodyPr/>
          <a:lstStyle/>
          <a:p>
            <a:r>
              <a:rPr lang="hu-HU" altLang="hu-HU" sz="3200" b="1">
                <a:solidFill>
                  <a:schemeClr val="accent2"/>
                </a:solidFill>
              </a:rPr>
              <a:t>A zárak használata</a:t>
            </a:r>
          </a:p>
        </p:txBody>
      </p:sp>
      <p:sp>
        <p:nvSpPr>
          <p:cNvPr id="501763" name="Rectangle 3">
            <a:extLst>
              <a:ext uri="{FF2B5EF4-FFF2-40B4-BE49-F238E27FC236}">
                <a16:creationId xmlns:a16="http://schemas.microsoft.com/office/drawing/2014/main" id="{5CBC25CF-38DB-EE97-087B-820042C2E4BF}"/>
              </a:ext>
            </a:extLst>
          </p:cNvPr>
          <p:cNvSpPr>
            <a:spLocks noGrp="1" noChangeArrowheads="1"/>
          </p:cNvSpPr>
          <p:nvPr>
            <p:ph type="body" idx="1"/>
          </p:nvPr>
        </p:nvSpPr>
        <p:spPr>
          <a:xfrm>
            <a:off x="0" y="858838"/>
            <a:ext cx="9144000" cy="5999162"/>
          </a:xfrm>
        </p:spPr>
        <p:txBody>
          <a:bodyPr/>
          <a:lstStyle/>
          <a:p>
            <a:pPr marL="457200" indent="-457200"/>
            <a:r>
              <a:rPr lang="hu-HU" altLang="hu-HU" b="1">
                <a:solidFill>
                  <a:srgbClr val="FF0000"/>
                </a:solidFill>
              </a:rPr>
              <a:t>Jogszerűség:</a:t>
            </a:r>
          </a:p>
          <a:p>
            <a:pPr marL="457200" indent="-457200"/>
            <a:r>
              <a:rPr lang="hu-HU" altLang="hu-HU" b="1"/>
              <a:t>Ha egy ütemezésben van olyan </a:t>
            </a:r>
            <a:r>
              <a:rPr lang="hu-HU" altLang="hu-HU" b="1">
                <a:solidFill>
                  <a:srgbClr val="CC00CC"/>
                </a:solidFill>
              </a:rPr>
              <a:t>l</a:t>
            </a:r>
            <a:r>
              <a:rPr lang="hu-HU" altLang="hu-HU" b="1" baseline="-25000">
                <a:solidFill>
                  <a:srgbClr val="CC00CC"/>
                </a:solidFill>
              </a:rPr>
              <a:t>i</a:t>
            </a:r>
            <a:r>
              <a:rPr lang="hu-HU" altLang="hu-HU" b="1">
                <a:solidFill>
                  <a:srgbClr val="CC00CC"/>
                </a:solidFill>
              </a:rPr>
              <a:t>(X)</a:t>
            </a:r>
            <a:r>
              <a:rPr lang="hu-HU" altLang="hu-HU" b="1"/>
              <a:t> művelet, amelyet </a:t>
            </a:r>
            <a:r>
              <a:rPr lang="hu-HU" altLang="hu-HU" b="1">
                <a:solidFill>
                  <a:srgbClr val="CC00CC"/>
                </a:solidFill>
              </a:rPr>
              <a:t>l</a:t>
            </a:r>
            <a:r>
              <a:rPr lang="hu-HU" altLang="hu-HU" b="1" baseline="-25000">
                <a:solidFill>
                  <a:srgbClr val="CC00CC"/>
                </a:solidFill>
              </a:rPr>
              <a:t>j</a:t>
            </a:r>
            <a:r>
              <a:rPr lang="hu-HU" altLang="hu-HU" b="1">
                <a:solidFill>
                  <a:srgbClr val="CC00CC"/>
                </a:solidFill>
              </a:rPr>
              <a:t>(X)</a:t>
            </a:r>
            <a:r>
              <a:rPr lang="hu-HU" altLang="hu-HU" b="1"/>
              <a:t> követ, akkor e </a:t>
            </a:r>
            <a:r>
              <a:rPr lang="hu-HU" altLang="hu-HU" b="1">
                <a:solidFill>
                  <a:schemeClr val="accent2"/>
                </a:solidFill>
              </a:rPr>
              <a:t>két művelet között lennie kell egy u</a:t>
            </a:r>
            <a:r>
              <a:rPr lang="hu-HU" altLang="hu-HU" b="1" baseline="-25000">
                <a:solidFill>
                  <a:schemeClr val="accent2"/>
                </a:solidFill>
              </a:rPr>
              <a:t>i</a:t>
            </a:r>
            <a:r>
              <a:rPr lang="hu-HU" altLang="hu-HU" b="1">
                <a:solidFill>
                  <a:schemeClr val="accent2"/>
                </a:solidFill>
              </a:rPr>
              <a:t>(X) </a:t>
            </a:r>
            <a:r>
              <a:rPr lang="hu-HU" altLang="hu-HU" b="1"/>
              <a:t>műveletnek.</a:t>
            </a:r>
          </a:p>
          <a:p>
            <a:pPr marL="457200" indent="-457200">
              <a:buFontTx/>
              <a:buNone/>
            </a:pPr>
            <a:r>
              <a:rPr lang="hu-HU" altLang="hu-HU"/>
              <a:t>		</a:t>
            </a:r>
            <a:r>
              <a:rPr lang="en-US" altLang="hu-HU" b="1"/>
              <a:t>S = …….. l</a:t>
            </a:r>
            <a:r>
              <a:rPr lang="en-US" altLang="hu-HU" sz="2400" b="1" baseline="-25000"/>
              <a:t>i</a:t>
            </a:r>
            <a:r>
              <a:rPr lang="en-US" altLang="hu-HU" b="1"/>
              <a:t>(</a:t>
            </a:r>
            <a:r>
              <a:rPr lang="hu-HU" altLang="hu-HU" b="1"/>
              <a:t>X</a:t>
            </a:r>
            <a:r>
              <a:rPr lang="en-US" altLang="hu-HU" b="1"/>
              <a:t>) ………... u</a:t>
            </a:r>
            <a:r>
              <a:rPr lang="en-US" altLang="hu-HU" sz="2400" b="1" baseline="-25000"/>
              <a:t>i</a:t>
            </a:r>
            <a:r>
              <a:rPr lang="en-US" altLang="hu-HU" b="1"/>
              <a:t>(</a:t>
            </a:r>
            <a:r>
              <a:rPr lang="hu-HU" altLang="hu-HU" b="1"/>
              <a:t>X</a:t>
            </a:r>
            <a:r>
              <a:rPr lang="en-US" altLang="hu-HU" b="1"/>
              <a:t>) ……...</a:t>
            </a:r>
          </a:p>
          <a:p>
            <a:pPr marL="457200" indent="-457200"/>
            <a:endParaRPr lang="hu-HU" altLang="hu-HU" b="1"/>
          </a:p>
        </p:txBody>
      </p:sp>
      <p:sp>
        <p:nvSpPr>
          <p:cNvPr id="501764" name="Text Box 4">
            <a:extLst>
              <a:ext uri="{FF2B5EF4-FFF2-40B4-BE49-F238E27FC236}">
                <a16:creationId xmlns:a16="http://schemas.microsoft.com/office/drawing/2014/main" id="{2D815B91-0F1E-AEAA-035C-25F1E335E0F9}"/>
              </a:ext>
            </a:extLst>
          </p:cNvPr>
          <p:cNvSpPr txBox="1">
            <a:spLocks noChangeArrowheads="1"/>
          </p:cNvSpPr>
          <p:nvPr/>
        </p:nvSpPr>
        <p:spPr bwMode="auto">
          <a:xfrm>
            <a:off x="3683000" y="4516438"/>
            <a:ext cx="2338388"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hu-HU" sz="3200" b="0"/>
              <a:t> </a:t>
            </a:r>
            <a:r>
              <a:rPr lang="hu-HU" altLang="hu-HU" sz="3200">
                <a:solidFill>
                  <a:schemeClr val="accent2"/>
                </a:solidFill>
              </a:rPr>
              <a:t>nincs</a:t>
            </a:r>
            <a:r>
              <a:rPr lang="en-US" altLang="hu-HU" sz="3200">
                <a:solidFill>
                  <a:schemeClr val="accent2"/>
                </a:solidFill>
              </a:rPr>
              <a:t> l</a:t>
            </a:r>
            <a:r>
              <a:rPr lang="en-US" altLang="hu-HU" sz="2400" baseline="-25000">
                <a:solidFill>
                  <a:schemeClr val="accent2"/>
                </a:solidFill>
              </a:rPr>
              <a:t>j</a:t>
            </a:r>
            <a:r>
              <a:rPr lang="en-US" altLang="hu-HU" sz="3200">
                <a:solidFill>
                  <a:schemeClr val="accent2"/>
                </a:solidFill>
              </a:rPr>
              <a:t>(</a:t>
            </a:r>
            <a:r>
              <a:rPr lang="hu-HU" altLang="hu-HU" sz="3200">
                <a:solidFill>
                  <a:schemeClr val="accent2"/>
                </a:solidFill>
              </a:rPr>
              <a:t>X</a:t>
            </a:r>
            <a:r>
              <a:rPr lang="en-US" altLang="hu-HU" sz="3200">
                <a:solidFill>
                  <a:schemeClr val="accent2"/>
                </a:solidFill>
              </a:rPr>
              <a:t>)</a:t>
            </a:r>
          </a:p>
        </p:txBody>
      </p:sp>
      <p:sp>
        <p:nvSpPr>
          <p:cNvPr id="501765" name="Line 5">
            <a:extLst>
              <a:ext uri="{FF2B5EF4-FFF2-40B4-BE49-F238E27FC236}">
                <a16:creationId xmlns:a16="http://schemas.microsoft.com/office/drawing/2014/main" id="{62803EFB-E3CA-0B1F-C311-AF2870E9D9AC}"/>
              </a:ext>
            </a:extLst>
          </p:cNvPr>
          <p:cNvSpPr>
            <a:spLocks noChangeShapeType="1"/>
          </p:cNvSpPr>
          <p:nvPr/>
        </p:nvSpPr>
        <p:spPr bwMode="auto">
          <a:xfrm flipV="1">
            <a:off x="3871913" y="4219575"/>
            <a:ext cx="1944687" cy="0"/>
          </a:xfrm>
          <a:prstGeom prst="line">
            <a:avLst/>
          </a:prstGeom>
          <a:noFill/>
          <a:ln w="571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CDFC75B0-CF4C-ADEB-C99C-2B9FD78F4E5F}"/>
              </a:ext>
            </a:extLst>
          </p:cNvPr>
          <p:cNvSpPr>
            <a:spLocks noGrp="1" noChangeArrowheads="1"/>
          </p:cNvSpPr>
          <p:nvPr>
            <p:ph type="title"/>
          </p:nvPr>
        </p:nvSpPr>
        <p:spPr>
          <a:xfrm>
            <a:off x="636588" y="244475"/>
            <a:ext cx="7772400" cy="398463"/>
          </a:xfrm>
        </p:spPr>
        <p:txBody>
          <a:bodyPr/>
          <a:lstStyle/>
          <a:p>
            <a:r>
              <a:rPr lang="hu-HU" altLang="hu-HU" sz="3200" b="1">
                <a:solidFill>
                  <a:schemeClr val="accent2"/>
                </a:solidFill>
              </a:rPr>
              <a:t>A zárak használata</a:t>
            </a:r>
          </a:p>
        </p:txBody>
      </p:sp>
      <p:sp>
        <p:nvSpPr>
          <p:cNvPr id="500739" name="Rectangle 3">
            <a:extLst>
              <a:ext uri="{FF2B5EF4-FFF2-40B4-BE49-F238E27FC236}">
                <a16:creationId xmlns:a16="http://schemas.microsoft.com/office/drawing/2014/main" id="{B8C9EFB4-61FF-0178-AB0F-14A6A644F19F}"/>
              </a:ext>
            </a:extLst>
          </p:cNvPr>
          <p:cNvSpPr>
            <a:spLocks noGrp="1" noChangeArrowheads="1"/>
          </p:cNvSpPr>
          <p:nvPr>
            <p:ph type="body" idx="1"/>
          </p:nvPr>
        </p:nvSpPr>
        <p:spPr>
          <a:xfrm>
            <a:off x="0" y="858838"/>
            <a:ext cx="9144000" cy="5999162"/>
          </a:xfrm>
        </p:spPr>
        <p:txBody>
          <a:bodyPr/>
          <a:lstStyle/>
          <a:p>
            <a:pPr marL="457200" indent="-457200" algn="just">
              <a:buFontTx/>
              <a:buNone/>
            </a:pPr>
            <a:r>
              <a:rPr lang="hu-HU" altLang="hu-HU"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b="1">
                <a:solidFill>
                  <a:srgbClr val="FF0000"/>
                </a:solidFill>
                <a:ea typeface="Times New Roman" panose="02020603050405020304" pitchFamily="18" charset="0"/>
                <a:cs typeface="Courier New" panose="02070309020205020404" pitchFamily="49" charset="0"/>
              </a:rPr>
              <a:t>:</a:t>
            </a:r>
            <a:r>
              <a:rPr lang="hu-HU" altLang="hu-HU" b="1">
                <a:solidFill>
                  <a:srgbClr val="000000"/>
                </a:solidFill>
                <a:ea typeface="Times New Roman" panose="02020603050405020304" pitchFamily="18" charset="0"/>
                <a:cs typeface="Courier New" panose="02070309020205020404" pitchFamily="49" charset="0"/>
              </a:rPr>
              <a:t> </a:t>
            </a:r>
            <a:r>
              <a:rPr lang="hu-HU" altLang="hu-HU"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l</a:t>
            </a:r>
            <a:r>
              <a:rPr lang="hu-HU" altLang="hu-HU"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b="1">
                <a:solidFill>
                  <a:srgbClr val="CC00CC"/>
                </a:solidFill>
                <a:ea typeface="Times New Roman" panose="02020603050405020304" pitchFamily="18" charset="0"/>
                <a:cs typeface="Courier New" panose="02070309020205020404" pitchFamily="49" charset="0"/>
              </a:rPr>
              <a:t>;</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 := A+100</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rgbClr val="3366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b="1" baseline="-30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b="1">
                <a:solidFill>
                  <a:srgbClr val="3366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b="1">
                <a:solidFill>
                  <a:schemeClr val="accent2"/>
                </a:solidFill>
                <a:ea typeface="Times New Roman" panose="02020603050405020304" pitchFamily="18" charset="0"/>
                <a:cs typeface="Courier New" panose="02070309020205020404" pitchFamily="49" charset="0"/>
              </a:rPr>
              <a:t>;</a:t>
            </a:r>
          </a:p>
          <a:p>
            <a:pPr marL="457200" indent="-457200" algn="just">
              <a:buFontTx/>
              <a:buNone/>
            </a:pP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l</a:t>
            </a:r>
            <a:r>
              <a:rPr lang="hu-HU" altLang="hu-HU"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 := B+100</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rgbClr val="3366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b="1" baseline="-30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b="1">
                <a:solidFill>
                  <a:srgbClr val="3366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b="1">
                <a:solidFill>
                  <a:schemeClr val="accent2"/>
                </a:solidFill>
                <a:ea typeface="Times New Roman" panose="02020603050405020304" pitchFamily="18" charset="0"/>
                <a:cs typeface="Courier New" panose="02070309020205020404" pitchFamily="49" charset="0"/>
              </a:rPr>
              <a:t>;</a:t>
            </a:r>
            <a:endPar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endParaRPr>
          </a:p>
          <a:p>
            <a:pPr marL="457200" indent="-457200" algn="just">
              <a:buFontTx/>
              <a:buNone/>
            </a:pPr>
            <a:endParaRPr lang="hu-HU" altLang="hu-HU" b="1">
              <a:solidFill>
                <a:srgbClr val="FF0000"/>
              </a:solidFill>
              <a:latin typeface="Courier New" panose="02070309020205020404" pitchFamily="49" charset="0"/>
              <a:ea typeface="Times New Roman" panose="02020603050405020304" pitchFamily="18" charset="0"/>
              <a:cs typeface="Courier New" panose="02070309020205020404" pitchFamily="49" charset="0"/>
            </a:endParaRPr>
          </a:p>
          <a:p>
            <a:pPr marL="457200" indent="-457200" algn="just">
              <a:buFontTx/>
              <a:buNone/>
            </a:pPr>
            <a:r>
              <a:rPr lang="hu-HU" altLang="hu-HU"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b="1">
                <a:solidFill>
                  <a:srgbClr val="FF0000"/>
                </a:solidFill>
                <a:ea typeface="Times New Roman" panose="02020603050405020304" pitchFamily="18" charset="0"/>
                <a:cs typeface="Courier New" panose="02070309020205020404" pitchFamily="49" charset="0"/>
              </a:rPr>
              <a:t>:</a:t>
            </a:r>
            <a:r>
              <a:rPr lang="hu-HU" altLang="hu-HU" b="1">
                <a:solidFill>
                  <a:srgbClr val="000000"/>
                </a:solidFill>
                <a:ea typeface="Times New Roman" panose="02020603050405020304" pitchFamily="18" charset="0"/>
                <a:cs typeface="Courier New" panose="02070309020205020404" pitchFamily="49" charset="0"/>
              </a:rPr>
              <a:t> </a:t>
            </a:r>
            <a:r>
              <a:rPr lang="hu-HU" altLang="hu-HU"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l</a:t>
            </a:r>
            <a:r>
              <a:rPr lang="hu-HU" altLang="hu-HU"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 := A*2</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rgbClr val="3366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b="1" baseline="-30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b="1">
                <a:solidFill>
                  <a:srgbClr val="3366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b="1">
                <a:solidFill>
                  <a:schemeClr val="accent2"/>
                </a:solidFill>
                <a:ea typeface="Times New Roman" panose="02020603050405020304" pitchFamily="18" charset="0"/>
                <a:cs typeface="Courier New" panose="02070309020205020404" pitchFamily="49" charset="0"/>
              </a:rPr>
              <a:t>;</a:t>
            </a:r>
          </a:p>
          <a:p>
            <a:pPr marL="457200" indent="-457200" algn="just">
              <a:buFontTx/>
              <a:buNone/>
            </a:pP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l</a:t>
            </a:r>
            <a:r>
              <a:rPr lang="hu-HU" altLang="hu-HU"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 := B*2</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rgbClr val="3366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b="1" baseline="-30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b="1">
                <a:solidFill>
                  <a:srgbClr val="3366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b="1">
                <a:solidFill>
                  <a:schemeClr val="accent2"/>
                </a:solidFill>
                <a:ea typeface="Times New Roman" panose="02020603050405020304" pitchFamily="18" charset="0"/>
                <a:cs typeface="Courier New" panose="02070309020205020404" pitchFamily="49" charset="0"/>
              </a:rPr>
              <a:t>;</a:t>
            </a:r>
          </a:p>
          <a:p>
            <a:pPr marL="457200" indent="-457200" algn="just">
              <a:buFontTx/>
              <a:buNone/>
            </a:pPr>
            <a:endParaRPr lang="hu-HU" altLang="hu-HU" b="1">
              <a:solidFill>
                <a:schemeClr val="accent2"/>
              </a:solidFill>
              <a:ea typeface="Times New Roman" panose="02020603050405020304" pitchFamily="18" charset="0"/>
              <a:cs typeface="Courier New" panose="02070309020205020404" pitchFamily="49" charset="0"/>
            </a:endParaRPr>
          </a:p>
          <a:p>
            <a:pPr marL="457200" indent="-457200" algn="just">
              <a:buFontTx/>
              <a:buNone/>
            </a:pPr>
            <a:r>
              <a:rPr lang="hu-HU" altLang="hu-HU" b="1">
                <a:ea typeface="Times New Roman" panose="02020603050405020304" pitchFamily="18" charset="0"/>
                <a:cs typeface="Courier New" panose="02070309020205020404" pitchFamily="49" charset="0"/>
              </a:rPr>
              <a:t>	</a:t>
            </a:r>
            <a:r>
              <a:rPr lang="en-US" altLang="hu-HU" b="1">
                <a:ea typeface="Times New Roman" panose="02020603050405020304" pitchFamily="18" charset="0"/>
                <a:cs typeface="Courier New" panose="02070309020205020404" pitchFamily="49" charset="0"/>
              </a:rPr>
              <a:t>Mindkét tranzakció konzisztens.</a:t>
            </a:r>
            <a:r>
              <a:rPr lang="en-US" altLang="hu-HU">
                <a:ea typeface="Times New Roman" panose="02020603050405020304" pitchFamily="18" charset="0"/>
                <a:cs typeface="Courier New" panose="02070309020205020404" pitchFamily="49" charset="0"/>
              </a:rPr>
              <a:t> </a:t>
            </a:r>
            <a:endParaRPr lang="hu-HU" altLang="hu-HU">
              <a:ea typeface="Times New Roman" panose="02020603050405020304" pitchFamily="18" charset="0"/>
              <a:cs typeface="Courier New" panose="02070309020205020404" pitchFamily="49"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C009116D-47C8-7D2C-6B56-B12BF5F5A56C}"/>
              </a:ext>
            </a:extLst>
          </p:cNvPr>
          <p:cNvSpPr>
            <a:spLocks noGrp="1" noChangeArrowheads="1"/>
          </p:cNvSpPr>
          <p:nvPr>
            <p:ph type="title"/>
          </p:nvPr>
        </p:nvSpPr>
        <p:spPr>
          <a:xfrm>
            <a:off x="636588" y="244475"/>
            <a:ext cx="7772400" cy="398463"/>
          </a:xfrm>
        </p:spPr>
        <p:txBody>
          <a:bodyPr/>
          <a:lstStyle/>
          <a:p>
            <a:r>
              <a:rPr lang="hu-HU" altLang="hu-HU" sz="3200" b="1">
                <a:solidFill>
                  <a:schemeClr val="accent2"/>
                </a:solidFill>
              </a:rPr>
              <a:t>A zárak használata</a:t>
            </a:r>
          </a:p>
        </p:txBody>
      </p:sp>
      <p:graphicFrame>
        <p:nvGraphicFramePr>
          <p:cNvPr id="502790" name="Object 6">
            <a:extLst>
              <a:ext uri="{FF2B5EF4-FFF2-40B4-BE49-F238E27FC236}">
                <a16:creationId xmlns:a16="http://schemas.microsoft.com/office/drawing/2014/main" id="{4CFC667E-29E5-BD7A-9018-44DD12C295DC}"/>
              </a:ext>
            </a:extLst>
          </p:cNvPr>
          <p:cNvGraphicFramePr>
            <a:graphicFrameLocks noChangeAspect="1"/>
          </p:cNvGraphicFramePr>
          <p:nvPr/>
        </p:nvGraphicFramePr>
        <p:xfrm>
          <a:off x="304800" y="877888"/>
          <a:ext cx="8523288" cy="4011612"/>
        </p:xfrm>
        <a:graphic>
          <a:graphicData uri="http://schemas.openxmlformats.org/presentationml/2006/ole">
            <mc:AlternateContent xmlns:mc="http://schemas.openxmlformats.org/markup-compatibility/2006">
              <mc:Choice xmlns:v="urn:schemas-microsoft-com:vml" Requires="v">
                <p:oleObj name="Dokumentum" r:id="rId2" imgW="6591303" imgH="3173513" progId="Word.Document.8">
                  <p:embed/>
                </p:oleObj>
              </mc:Choice>
              <mc:Fallback>
                <p:oleObj name="Dokumentum" r:id="rId2" imgW="6591303" imgH="3173513" progId="Word.Document.8">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77888"/>
                        <a:ext cx="8523288" cy="401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2791" name="Text Box 7">
            <a:extLst>
              <a:ext uri="{FF2B5EF4-FFF2-40B4-BE49-F238E27FC236}">
                <a16:creationId xmlns:a16="http://schemas.microsoft.com/office/drawing/2014/main" id="{71BFF037-79EE-45A1-F0E7-1DC3EB409CDD}"/>
              </a:ext>
            </a:extLst>
          </p:cNvPr>
          <p:cNvSpPr txBox="1">
            <a:spLocks noChangeArrowheads="1"/>
          </p:cNvSpPr>
          <p:nvPr/>
        </p:nvSpPr>
        <p:spPr bwMode="auto">
          <a:xfrm>
            <a:off x="1646238" y="4852988"/>
            <a:ext cx="60579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hu-HU" altLang="hu-HU"/>
              <a:t>Ez az ütemezés</a:t>
            </a:r>
            <a:r>
              <a:rPr lang="hu-HU" altLang="hu-HU">
                <a:solidFill>
                  <a:srgbClr val="FF0000"/>
                </a:solidFill>
              </a:rPr>
              <a:t> jogszerű, </a:t>
            </a:r>
          </a:p>
          <a:p>
            <a:pPr algn="just"/>
            <a:r>
              <a:rPr lang="hu-HU" altLang="hu-HU"/>
              <a:t>de</a:t>
            </a:r>
            <a:r>
              <a:rPr lang="hu-HU" altLang="hu-HU">
                <a:solidFill>
                  <a:srgbClr val="FF0000"/>
                </a:solidFill>
              </a:rPr>
              <a:t> nem sorba rendezhető.</a:t>
            </a:r>
            <a:r>
              <a:rPr lang="hu-HU" altLang="hu-HU" b="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A2476A9E-83DF-76DC-E4AF-B54BE0AD6FD4}"/>
              </a:ext>
            </a:extLst>
          </p:cNvPr>
          <p:cNvSpPr>
            <a:spLocks noGrp="1" noChangeArrowheads="1"/>
          </p:cNvSpPr>
          <p:nvPr>
            <p:ph type="title"/>
          </p:nvPr>
        </p:nvSpPr>
        <p:spPr>
          <a:xfrm>
            <a:off x="636588" y="244475"/>
            <a:ext cx="7772400" cy="398463"/>
          </a:xfrm>
        </p:spPr>
        <p:txBody>
          <a:bodyPr/>
          <a:lstStyle/>
          <a:p>
            <a:r>
              <a:rPr lang="hu-HU" altLang="hu-HU" sz="3200" b="1">
                <a:solidFill>
                  <a:schemeClr val="accent2"/>
                </a:solidFill>
              </a:rPr>
              <a:t>A zárolási ütemező</a:t>
            </a:r>
          </a:p>
        </p:txBody>
      </p:sp>
      <p:sp>
        <p:nvSpPr>
          <p:cNvPr id="503813" name="Text Box 5">
            <a:extLst>
              <a:ext uri="{FF2B5EF4-FFF2-40B4-BE49-F238E27FC236}">
                <a16:creationId xmlns:a16="http://schemas.microsoft.com/office/drawing/2014/main" id="{25185B83-4021-673E-9412-A5B434476537}"/>
              </a:ext>
            </a:extLst>
          </p:cNvPr>
          <p:cNvSpPr txBox="1">
            <a:spLocks noChangeArrowheads="1"/>
          </p:cNvSpPr>
          <p:nvPr/>
        </p:nvSpPr>
        <p:spPr bwMode="auto">
          <a:xfrm>
            <a:off x="317500" y="804863"/>
            <a:ext cx="8509000" cy="436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hu-HU" altLang="hu-HU">
                <a:solidFill>
                  <a:srgbClr val="FF0000"/>
                </a:solidFill>
                <a:latin typeface="Times New Roman" panose="02020603050405020304" pitchFamily="18" charset="0"/>
              </a:rPr>
              <a:t>   A zároláson alapuló ütemező feladata</a:t>
            </a:r>
            <a:r>
              <a:rPr lang="hu-HU" altLang="hu-HU">
                <a:latin typeface="Times New Roman" panose="02020603050405020304" pitchFamily="18" charset="0"/>
              </a:rPr>
              <a:t>, hogy akkor és csak akkor </a:t>
            </a:r>
            <a:r>
              <a:rPr lang="hu-HU" altLang="hu-HU">
                <a:solidFill>
                  <a:srgbClr val="336600"/>
                </a:solidFill>
                <a:latin typeface="Times New Roman" panose="02020603050405020304" pitchFamily="18" charset="0"/>
              </a:rPr>
              <a:t>engedélyezze a kérések végrehajtását</a:t>
            </a:r>
            <a:r>
              <a:rPr lang="hu-HU" altLang="hu-HU">
                <a:latin typeface="Times New Roman" panose="02020603050405020304" pitchFamily="18" charset="0"/>
              </a:rPr>
              <a:t>, ha azok </a:t>
            </a:r>
            <a:r>
              <a:rPr lang="hu-HU" altLang="hu-HU">
                <a:solidFill>
                  <a:schemeClr val="accent2"/>
                </a:solidFill>
                <a:latin typeface="Times New Roman" panose="02020603050405020304" pitchFamily="18" charset="0"/>
              </a:rPr>
              <a:t>jogszerű ütemezéseket eredményeznek</a:t>
            </a:r>
            <a:r>
              <a:rPr lang="hu-HU" altLang="hu-HU">
                <a:latin typeface="Times New Roman" panose="02020603050405020304" pitchFamily="18" charset="0"/>
              </a:rPr>
              <a:t>. </a:t>
            </a:r>
          </a:p>
          <a:p>
            <a:pPr algn="l">
              <a:buFontTx/>
              <a:buChar char="•"/>
            </a:pPr>
            <a:r>
              <a:rPr lang="hu-HU" altLang="hu-HU">
                <a:latin typeface="Times New Roman" panose="02020603050405020304" pitchFamily="18" charset="0"/>
              </a:rPr>
              <a:t>   Ezt a döntést segíti a </a:t>
            </a:r>
            <a:r>
              <a:rPr lang="hu-HU" altLang="hu-HU">
                <a:solidFill>
                  <a:srgbClr val="FF0000"/>
                </a:solidFill>
                <a:latin typeface="Times New Roman" panose="02020603050405020304" pitchFamily="18" charset="0"/>
              </a:rPr>
              <a:t>zártábla</a:t>
            </a:r>
            <a:r>
              <a:rPr lang="hu-HU" altLang="hu-HU">
                <a:latin typeface="Times New Roman" panose="02020603050405020304" pitchFamily="18" charset="0"/>
              </a:rPr>
              <a:t>, amely minden adatbáziselemhez megadja azt a tranzakciót, ha van ilyen, amelyik pillanatnyilag zárolja az adott elemet. </a:t>
            </a:r>
          </a:p>
          <a:p>
            <a:pPr algn="l">
              <a:buFontTx/>
              <a:buChar char="•"/>
            </a:pPr>
            <a:r>
              <a:rPr lang="hu-HU" altLang="hu-HU">
                <a:latin typeface="Times New Roman" panose="02020603050405020304" pitchFamily="18" charset="0"/>
              </a:rPr>
              <a:t>   A zártábla szerkezete (egyféle zárolás esetén): </a:t>
            </a:r>
            <a:r>
              <a:rPr lang="hu-HU" altLang="hu-HU">
                <a:solidFill>
                  <a:srgbClr val="FF0000"/>
                </a:solidFill>
                <a:latin typeface="Times New Roman" panose="02020603050405020304" pitchFamily="18" charset="0"/>
              </a:rPr>
              <a:t>Zárolások(</a:t>
            </a:r>
            <a:r>
              <a:rPr lang="hu-HU" altLang="hu-HU">
                <a:solidFill>
                  <a:srgbClr val="000099"/>
                </a:solidFill>
                <a:latin typeface="Times New Roman" panose="02020603050405020304" pitchFamily="18" charset="0"/>
              </a:rPr>
              <a:t>elem</a:t>
            </a:r>
            <a:r>
              <a:rPr lang="hu-HU" altLang="hu-HU">
                <a:solidFill>
                  <a:srgbClr val="FF0000"/>
                </a:solidFill>
                <a:latin typeface="Times New Roman" panose="02020603050405020304" pitchFamily="18" charset="0"/>
              </a:rPr>
              <a:t>, </a:t>
            </a:r>
            <a:r>
              <a:rPr lang="hu-HU" altLang="hu-HU">
                <a:solidFill>
                  <a:srgbClr val="336600"/>
                </a:solidFill>
                <a:latin typeface="Times New Roman" panose="02020603050405020304" pitchFamily="18" charset="0"/>
              </a:rPr>
              <a:t>tranzakció</a:t>
            </a:r>
            <a:r>
              <a:rPr lang="hu-HU" altLang="hu-HU">
                <a:solidFill>
                  <a:srgbClr val="FF0000"/>
                </a:solidFill>
                <a:latin typeface="Times New Roman" panose="02020603050405020304" pitchFamily="18" charset="0"/>
              </a:rPr>
              <a:t>)</a:t>
            </a:r>
            <a:r>
              <a:rPr lang="hu-HU" altLang="hu-HU">
                <a:latin typeface="Times New Roman" panose="02020603050405020304" pitchFamily="18" charset="0"/>
              </a:rPr>
              <a:t> relációt, ahol a </a:t>
            </a:r>
            <a:r>
              <a:rPr lang="hu-HU" altLang="hu-HU">
                <a:solidFill>
                  <a:srgbClr val="336600"/>
                </a:solidFill>
                <a:latin typeface="Times New Roman" panose="02020603050405020304" pitchFamily="18" charset="0"/>
              </a:rPr>
              <a:t>T</a:t>
            </a:r>
            <a:r>
              <a:rPr lang="hu-HU" altLang="hu-HU">
                <a:latin typeface="Times New Roman" panose="02020603050405020304" pitchFamily="18" charset="0"/>
              </a:rPr>
              <a:t> tranzakció zárolja az </a:t>
            </a:r>
            <a:r>
              <a:rPr lang="hu-HU" altLang="hu-HU">
                <a:solidFill>
                  <a:srgbClr val="000099"/>
                </a:solidFill>
                <a:latin typeface="Times New Roman" panose="02020603050405020304" pitchFamily="18" charset="0"/>
              </a:rPr>
              <a:t>X</a:t>
            </a:r>
            <a:r>
              <a:rPr lang="hu-HU" altLang="hu-HU">
                <a:latin typeface="Times New Roman" panose="02020603050405020304" pitchFamily="18" charset="0"/>
              </a:rPr>
              <a:t> adatbáziselemet.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15A6E4E7-E371-F5F2-7F1A-E26B9597F493}"/>
              </a:ext>
            </a:extLst>
          </p:cNvPr>
          <p:cNvSpPr>
            <a:spLocks noGrp="1" noChangeArrowheads="1"/>
          </p:cNvSpPr>
          <p:nvPr>
            <p:ph type="title"/>
          </p:nvPr>
        </p:nvSpPr>
        <p:spPr>
          <a:xfrm>
            <a:off x="636588" y="244475"/>
            <a:ext cx="7772400" cy="166688"/>
          </a:xfrm>
        </p:spPr>
        <p:txBody>
          <a:bodyPr/>
          <a:lstStyle/>
          <a:p>
            <a:r>
              <a:rPr lang="hu-HU" altLang="hu-HU" sz="3200" b="1">
                <a:solidFill>
                  <a:schemeClr val="accent2"/>
                </a:solidFill>
              </a:rPr>
              <a:t>A zárolási ütemező</a:t>
            </a:r>
          </a:p>
        </p:txBody>
      </p:sp>
      <p:sp>
        <p:nvSpPr>
          <p:cNvPr id="504835" name="Text Box 3">
            <a:extLst>
              <a:ext uri="{FF2B5EF4-FFF2-40B4-BE49-F238E27FC236}">
                <a16:creationId xmlns:a16="http://schemas.microsoft.com/office/drawing/2014/main" id="{54D51E88-4D1C-6911-223D-BE0172E671A6}"/>
              </a:ext>
            </a:extLst>
          </p:cNvPr>
          <p:cNvSpPr txBox="1">
            <a:spLocks noChangeArrowheads="1"/>
          </p:cNvSpPr>
          <p:nvPr/>
        </p:nvSpPr>
        <p:spPr bwMode="auto">
          <a:xfrm>
            <a:off x="304800" y="598488"/>
            <a:ext cx="864235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000"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l</a:t>
            </a:r>
            <a:r>
              <a:rPr lang="hu-HU" altLang="hu-HU" sz="2000"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000" baseline="-30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A := A+100</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sz="2000" baseline="-30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l</a:t>
            </a:r>
            <a:r>
              <a:rPr lang="hu-HU" altLang="hu-HU" sz="2000"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a:t>
            </a:r>
          </a:p>
          <a:p>
            <a:pPr algn="l"/>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sz="2000" baseline="-30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000" baseline="-30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B := B+100</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sz="2000" baseline="-30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sz="2000" baseline="-30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a:t>
            </a:r>
            <a:endPar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endParaRPr>
          </a:p>
          <a:p>
            <a:pPr algn="just"/>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000"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l</a:t>
            </a:r>
            <a:r>
              <a:rPr lang="hu-HU" altLang="hu-HU" sz="2000"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000" baseline="-30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A := A*2</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sz="2000" baseline="-30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l</a:t>
            </a:r>
            <a:r>
              <a:rPr lang="hu-HU" altLang="hu-HU" sz="2000"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a:t>
            </a:r>
          </a:p>
          <a:p>
            <a:pPr algn="just"/>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sz="2000" baseline="-30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000" baseline="-30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B := B*2</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sz="2000" baseline="-30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sz="2000" baseline="-30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a:t>
            </a:r>
          </a:p>
        </p:txBody>
      </p:sp>
      <p:graphicFrame>
        <p:nvGraphicFramePr>
          <p:cNvPr id="504836" name="Object 4">
            <a:extLst>
              <a:ext uri="{FF2B5EF4-FFF2-40B4-BE49-F238E27FC236}">
                <a16:creationId xmlns:a16="http://schemas.microsoft.com/office/drawing/2014/main" id="{24F1AA39-16FE-D2F0-441C-19880F11B5A4}"/>
              </a:ext>
            </a:extLst>
          </p:cNvPr>
          <p:cNvGraphicFramePr>
            <a:graphicFrameLocks noChangeAspect="1"/>
          </p:cNvGraphicFramePr>
          <p:nvPr/>
        </p:nvGraphicFramePr>
        <p:xfrm>
          <a:off x="195263" y="2463800"/>
          <a:ext cx="8693150" cy="3279775"/>
        </p:xfrm>
        <a:graphic>
          <a:graphicData uri="http://schemas.openxmlformats.org/presentationml/2006/ole">
            <mc:AlternateContent xmlns:mc="http://schemas.openxmlformats.org/markup-compatibility/2006">
              <mc:Choice xmlns:v="urn:schemas-microsoft-com:vml" Requires="v">
                <p:oleObj name="Dokumentum" r:id="rId2" imgW="6686829" imgH="2877616" progId="Word.Document.8">
                  <p:embed/>
                </p:oleObj>
              </mc:Choice>
              <mc:Fallback>
                <p:oleObj name="Dokumentum" r:id="rId2" imgW="6686829" imgH="2877616"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2463800"/>
                        <a:ext cx="8693150"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4837" name="Text Box 5">
            <a:extLst>
              <a:ext uri="{FF2B5EF4-FFF2-40B4-BE49-F238E27FC236}">
                <a16:creationId xmlns:a16="http://schemas.microsoft.com/office/drawing/2014/main" id="{7DAE32FE-7E28-6315-BE82-37462DA72A42}"/>
              </a:ext>
            </a:extLst>
          </p:cNvPr>
          <p:cNvSpPr txBox="1">
            <a:spLocks noChangeArrowheads="1"/>
          </p:cNvSpPr>
          <p:nvPr/>
        </p:nvSpPr>
        <p:spPr bwMode="auto">
          <a:xfrm>
            <a:off x="171450" y="5522913"/>
            <a:ext cx="84724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400">
                <a:latin typeface="Times New Roman" panose="02020603050405020304" pitchFamily="18" charset="0"/>
              </a:rPr>
              <a:t>M</a:t>
            </a:r>
            <a:r>
              <a:rPr lang="en-US" altLang="hu-HU" sz="2400">
                <a:latin typeface="Times New Roman" panose="02020603050405020304" pitchFamily="18" charset="0"/>
              </a:rPr>
              <a:t>ivel T</a:t>
            </a:r>
            <a:r>
              <a:rPr lang="en-US" altLang="hu-HU" sz="2400" baseline="-25000">
                <a:latin typeface="Times New Roman" panose="02020603050405020304" pitchFamily="18" charset="0"/>
              </a:rPr>
              <a:t>2</a:t>
            </a:r>
            <a:r>
              <a:rPr lang="en-US" altLang="hu-HU" sz="2400">
                <a:latin typeface="Times New Roman" panose="02020603050405020304" pitchFamily="18" charset="0"/>
              </a:rPr>
              <a:t>-nek várakoznia kellett, ezért B‑t akkor szorozza meg 2-vel, miután T</a:t>
            </a:r>
            <a:r>
              <a:rPr lang="en-US" altLang="hu-HU" sz="2400" baseline="-25000">
                <a:latin typeface="Times New Roman" panose="02020603050405020304" pitchFamily="18" charset="0"/>
              </a:rPr>
              <a:t>1</a:t>
            </a:r>
            <a:r>
              <a:rPr lang="en-US" altLang="hu-HU" sz="2400">
                <a:latin typeface="Times New Roman" panose="02020603050405020304" pitchFamily="18" charset="0"/>
              </a:rPr>
              <a:t> már hozzáadott 100-at, és ez </a:t>
            </a:r>
            <a:r>
              <a:rPr lang="en-US" altLang="hu-HU" sz="2400">
                <a:solidFill>
                  <a:srgbClr val="FF0000"/>
                </a:solidFill>
                <a:latin typeface="Times New Roman" panose="02020603050405020304" pitchFamily="18" charset="0"/>
              </a:rPr>
              <a:t>konzisztens adatbázis-állapotot </a:t>
            </a:r>
            <a:r>
              <a:rPr lang="en-US" altLang="hu-HU" sz="2400">
                <a:latin typeface="Times New Roman" panose="02020603050405020304" pitchFamily="18" charset="0"/>
              </a:rPr>
              <a:t>eredményez.</a:t>
            </a:r>
            <a:r>
              <a:rPr lang="hu-HU" altLang="hu-HU" sz="2400">
                <a:solidFill>
                  <a:srgbClr val="CC00CC"/>
                </a:solidFill>
                <a:latin typeface="Times New Roman" panose="02020603050405020304" pitchFamily="18" charset="0"/>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5D98B6F4-F65C-F732-05CB-9B36E7705BCB}"/>
              </a:ext>
            </a:extLst>
          </p:cNvPr>
          <p:cNvSpPr>
            <a:spLocks noGrp="1" noChangeArrowheads="1"/>
          </p:cNvSpPr>
          <p:nvPr>
            <p:ph type="title"/>
          </p:nvPr>
        </p:nvSpPr>
        <p:spPr>
          <a:xfrm>
            <a:off x="661988" y="279400"/>
            <a:ext cx="7978775" cy="630238"/>
          </a:xfrm>
        </p:spPr>
        <p:txBody>
          <a:bodyPr/>
          <a:lstStyle/>
          <a:p>
            <a:r>
              <a:rPr lang="hu-HU" altLang="hu-HU" sz="2800" b="1">
                <a:solidFill>
                  <a:schemeClr val="accent2"/>
                </a:solidFill>
              </a:rPr>
              <a:t>A kétfázisú zárolás </a:t>
            </a:r>
            <a:br>
              <a:rPr lang="hu-HU" altLang="hu-HU" sz="2800" b="1">
                <a:solidFill>
                  <a:schemeClr val="accent2"/>
                </a:solidFill>
              </a:rPr>
            </a:br>
            <a:r>
              <a:rPr lang="en-US" altLang="hu-HU" sz="2800" b="1">
                <a:solidFill>
                  <a:schemeClr val="accent2"/>
                </a:solidFill>
              </a:rPr>
              <a:t>(two-phase locking, 2PL) </a:t>
            </a:r>
          </a:p>
        </p:txBody>
      </p:sp>
      <p:sp>
        <p:nvSpPr>
          <p:cNvPr id="347139" name="Rectangle 3">
            <a:extLst>
              <a:ext uri="{FF2B5EF4-FFF2-40B4-BE49-F238E27FC236}">
                <a16:creationId xmlns:a16="http://schemas.microsoft.com/office/drawing/2014/main" id="{FC5D0E3D-DC5E-4DD4-3F4E-4F70CE6B65D9}"/>
              </a:ext>
            </a:extLst>
          </p:cNvPr>
          <p:cNvSpPr>
            <a:spLocks noGrp="1" noChangeArrowheads="1"/>
          </p:cNvSpPr>
          <p:nvPr>
            <p:ph type="body" idx="1"/>
          </p:nvPr>
        </p:nvSpPr>
        <p:spPr>
          <a:xfrm>
            <a:off x="246063" y="1981200"/>
            <a:ext cx="8212137" cy="4114800"/>
          </a:xfrm>
        </p:spPr>
        <p:txBody>
          <a:bodyPr/>
          <a:lstStyle/>
          <a:p>
            <a:pPr>
              <a:buFontTx/>
              <a:buNone/>
            </a:pPr>
            <a:r>
              <a:rPr lang="en-US" altLang="hu-HU" b="1">
                <a:solidFill>
                  <a:schemeClr val="accent2"/>
                </a:solidFill>
              </a:rPr>
              <a:t>T</a:t>
            </a:r>
            <a:r>
              <a:rPr lang="en-US" altLang="hu-HU" sz="2400" b="1" baseline="-25000">
                <a:solidFill>
                  <a:schemeClr val="accent2"/>
                </a:solidFill>
              </a:rPr>
              <a:t>i</a:t>
            </a:r>
            <a:r>
              <a:rPr lang="en-US" altLang="hu-HU" sz="2400" b="1">
                <a:solidFill>
                  <a:schemeClr val="accent2"/>
                </a:solidFill>
              </a:rPr>
              <a:t> </a:t>
            </a:r>
            <a:r>
              <a:rPr lang="en-US" altLang="hu-HU" b="1">
                <a:solidFill>
                  <a:schemeClr val="accent2"/>
                </a:solidFill>
              </a:rPr>
              <a:t>= ……. l</a:t>
            </a:r>
            <a:r>
              <a:rPr lang="en-US" altLang="hu-HU" sz="2400" b="1" baseline="-25000">
                <a:solidFill>
                  <a:schemeClr val="accent2"/>
                </a:solidFill>
              </a:rPr>
              <a:t>i</a:t>
            </a:r>
            <a:r>
              <a:rPr lang="en-US" altLang="hu-HU" b="1">
                <a:solidFill>
                  <a:schemeClr val="accent2"/>
                </a:solidFill>
              </a:rPr>
              <a:t>(A) ……</a:t>
            </a:r>
            <a:r>
              <a:rPr lang="hu-HU" altLang="hu-HU" b="1">
                <a:solidFill>
                  <a:schemeClr val="accent2"/>
                </a:solidFill>
              </a:rPr>
              <a:t>...</a:t>
            </a:r>
            <a:r>
              <a:rPr lang="en-US" altLang="hu-HU" b="1">
                <a:solidFill>
                  <a:schemeClr val="accent2"/>
                </a:solidFill>
              </a:rPr>
              <a:t>…... u</a:t>
            </a:r>
            <a:r>
              <a:rPr lang="en-US" altLang="hu-HU" sz="2400" b="1" baseline="-25000">
                <a:solidFill>
                  <a:schemeClr val="accent2"/>
                </a:solidFill>
              </a:rPr>
              <a:t>i</a:t>
            </a:r>
            <a:r>
              <a:rPr lang="en-US" altLang="hu-HU" b="1">
                <a:solidFill>
                  <a:schemeClr val="accent2"/>
                </a:solidFill>
              </a:rPr>
              <a:t>(A) ……...</a:t>
            </a:r>
          </a:p>
        </p:txBody>
      </p:sp>
      <p:sp>
        <p:nvSpPr>
          <p:cNvPr id="347140" name="Line 4">
            <a:extLst>
              <a:ext uri="{FF2B5EF4-FFF2-40B4-BE49-F238E27FC236}">
                <a16:creationId xmlns:a16="http://schemas.microsoft.com/office/drawing/2014/main" id="{BC234D3E-32F4-6273-CC60-7461C0E8B560}"/>
              </a:ext>
            </a:extLst>
          </p:cNvPr>
          <p:cNvSpPr>
            <a:spLocks noChangeShapeType="1"/>
          </p:cNvSpPr>
          <p:nvPr/>
        </p:nvSpPr>
        <p:spPr bwMode="auto">
          <a:xfrm flipH="1">
            <a:off x="1130300" y="2957513"/>
            <a:ext cx="190817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7141" name="Line 5">
            <a:extLst>
              <a:ext uri="{FF2B5EF4-FFF2-40B4-BE49-F238E27FC236}">
                <a16:creationId xmlns:a16="http://schemas.microsoft.com/office/drawing/2014/main" id="{BD167E22-FCEC-2704-C327-1867838A4303}"/>
              </a:ext>
            </a:extLst>
          </p:cNvPr>
          <p:cNvSpPr>
            <a:spLocks noChangeShapeType="1"/>
          </p:cNvSpPr>
          <p:nvPr/>
        </p:nvSpPr>
        <p:spPr bwMode="auto">
          <a:xfrm>
            <a:off x="5368925" y="2895600"/>
            <a:ext cx="220662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7142" name="Line 6">
            <a:extLst>
              <a:ext uri="{FF2B5EF4-FFF2-40B4-BE49-F238E27FC236}">
                <a16:creationId xmlns:a16="http://schemas.microsoft.com/office/drawing/2014/main" id="{169F73B5-EECC-00E3-DF88-9264375495E0}"/>
              </a:ext>
            </a:extLst>
          </p:cNvPr>
          <p:cNvSpPr>
            <a:spLocks noChangeShapeType="1"/>
          </p:cNvSpPr>
          <p:nvPr/>
        </p:nvSpPr>
        <p:spPr bwMode="auto">
          <a:xfrm>
            <a:off x="3038475" y="2805113"/>
            <a:ext cx="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7143" name="Line 7">
            <a:extLst>
              <a:ext uri="{FF2B5EF4-FFF2-40B4-BE49-F238E27FC236}">
                <a16:creationId xmlns:a16="http://schemas.microsoft.com/office/drawing/2014/main" id="{74722FB2-37C9-440A-F0B4-C1E5F09315E4}"/>
              </a:ext>
            </a:extLst>
          </p:cNvPr>
          <p:cNvSpPr>
            <a:spLocks noChangeShapeType="1"/>
          </p:cNvSpPr>
          <p:nvPr/>
        </p:nvSpPr>
        <p:spPr bwMode="auto">
          <a:xfrm>
            <a:off x="5345113" y="2743200"/>
            <a:ext cx="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7144" name="Text Box 8">
            <a:extLst>
              <a:ext uri="{FF2B5EF4-FFF2-40B4-BE49-F238E27FC236}">
                <a16:creationId xmlns:a16="http://schemas.microsoft.com/office/drawing/2014/main" id="{E0EE787B-7CA1-7F87-2937-4DF979499F96}"/>
              </a:ext>
            </a:extLst>
          </p:cNvPr>
          <p:cNvSpPr txBox="1">
            <a:spLocks noChangeArrowheads="1"/>
          </p:cNvSpPr>
          <p:nvPr/>
        </p:nvSpPr>
        <p:spPr bwMode="auto">
          <a:xfrm>
            <a:off x="841375" y="3262313"/>
            <a:ext cx="6807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hu-HU" altLang="hu-HU" sz="2400">
                <a:solidFill>
                  <a:srgbClr val="FF0000"/>
                </a:solidFill>
              </a:rPr>
              <a:t>   nincs</a:t>
            </a:r>
            <a:r>
              <a:rPr lang="en-US" altLang="hu-HU" sz="2400">
                <a:solidFill>
                  <a:srgbClr val="FF0000"/>
                </a:solidFill>
              </a:rPr>
              <a:t> unlock</a:t>
            </a:r>
            <a:r>
              <a:rPr lang="en-US" altLang="hu-HU" sz="2400" b="0"/>
              <a:t> 		</a:t>
            </a:r>
            <a:r>
              <a:rPr lang="hu-HU" altLang="hu-HU" sz="2400" b="0"/>
              <a:t>        </a:t>
            </a:r>
            <a:r>
              <a:rPr lang="hu-HU" altLang="hu-HU" sz="2400">
                <a:solidFill>
                  <a:srgbClr val="FF0000"/>
                </a:solidFill>
              </a:rPr>
              <a:t>nincs</a:t>
            </a:r>
            <a:r>
              <a:rPr lang="en-US" altLang="hu-HU" sz="2400">
                <a:solidFill>
                  <a:srgbClr val="FF0000"/>
                </a:solidFill>
              </a:rPr>
              <a:t> lock</a:t>
            </a:r>
          </a:p>
        </p:txBody>
      </p:sp>
      <p:sp>
        <p:nvSpPr>
          <p:cNvPr id="347145" name="Text Box 9">
            <a:extLst>
              <a:ext uri="{FF2B5EF4-FFF2-40B4-BE49-F238E27FC236}">
                <a16:creationId xmlns:a16="http://schemas.microsoft.com/office/drawing/2014/main" id="{5D637373-B3B0-9BED-7597-16C40188B4CC}"/>
              </a:ext>
            </a:extLst>
          </p:cNvPr>
          <p:cNvSpPr txBox="1">
            <a:spLocks noChangeArrowheads="1"/>
          </p:cNvSpPr>
          <p:nvPr/>
        </p:nvSpPr>
        <p:spPr bwMode="auto">
          <a:xfrm>
            <a:off x="658813" y="4389438"/>
            <a:ext cx="77787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Minden tranzakcióban minden zárolási művelet megelőzi az összes zárfeloldási műveletet.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9234" name="Rectangle 2">
            <a:extLst>
              <a:ext uri="{FF2B5EF4-FFF2-40B4-BE49-F238E27FC236}">
                <a16:creationId xmlns:a16="http://schemas.microsoft.com/office/drawing/2014/main" id="{12E0DC31-AFBA-1030-8BA4-BF66E9D0AB1F}"/>
              </a:ext>
            </a:extLst>
          </p:cNvPr>
          <p:cNvSpPr>
            <a:spLocks noGrp="1" noChangeArrowheads="1"/>
          </p:cNvSpPr>
          <p:nvPr>
            <p:ph type="title"/>
          </p:nvPr>
        </p:nvSpPr>
        <p:spPr>
          <a:xfrm>
            <a:off x="563563" y="246063"/>
            <a:ext cx="8186737" cy="520700"/>
          </a:xfrm>
        </p:spPr>
        <p:txBody>
          <a:bodyPr/>
          <a:lstStyle/>
          <a:p>
            <a:r>
              <a:rPr lang="hu-HU" altLang="hu-HU" sz="2800" b="1"/>
              <a:t>Az ütemező és a tárkezelő együttműködése</a:t>
            </a:r>
          </a:p>
        </p:txBody>
      </p:sp>
      <p:sp>
        <p:nvSpPr>
          <p:cNvPr id="479236" name="Rectangle 4">
            <a:extLst>
              <a:ext uri="{FF2B5EF4-FFF2-40B4-BE49-F238E27FC236}">
                <a16:creationId xmlns:a16="http://schemas.microsoft.com/office/drawing/2014/main" id="{A9C0A43C-5839-5050-ADED-9A0E8E0F0FA6}"/>
              </a:ext>
            </a:extLst>
          </p:cNvPr>
          <p:cNvSpPr>
            <a:spLocks noChangeArrowheads="1"/>
          </p:cNvSpPr>
          <p:nvPr/>
        </p:nvSpPr>
        <p:spPr bwMode="auto">
          <a:xfrm>
            <a:off x="2184400" y="2960688"/>
            <a:ext cx="1758950" cy="528637"/>
          </a:xfrm>
          <a:prstGeom prst="rect">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u-HU" altLang="hu-HU" b="0"/>
              <a:t>ÜTEMEZŐ</a:t>
            </a:r>
          </a:p>
        </p:txBody>
      </p:sp>
      <p:sp>
        <p:nvSpPr>
          <p:cNvPr id="479237" name="Rectangle 5">
            <a:extLst>
              <a:ext uri="{FF2B5EF4-FFF2-40B4-BE49-F238E27FC236}">
                <a16:creationId xmlns:a16="http://schemas.microsoft.com/office/drawing/2014/main" id="{1F0BF707-9DE6-355C-FC84-CB9465749BE7}"/>
              </a:ext>
            </a:extLst>
          </p:cNvPr>
          <p:cNvSpPr>
            <a:spLocks noChangeArrowheads="1"/>
          </p:cNvSpPr>
          <p:nvPr/>
        </p:nvSpPr>
        <p:spPr bwMode="auto">
          <a:xfrm>
            <a:off x="2070100" y="4606925"/>
            <a:ext cx="2070100" cy="528638"/>
          </a:xfrm>
          <a:prstGeom prst="rect">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u-HU" altLang="hu-HU" b="0"/>
              <a:t>TÁRKEZELŐ</a:t>
            </a:r>
          </a:p>
        </p:txBody>
      </p:sp>
      <p:sp>
        <p:nvSpPr>
          <p:cNvPr id="479238" name="Line 6">
            <a:extLst>
              <a:ext uri="{FF2B5EF4-FFF2-40B4-BE49-F238E27FC236}">
                <a16:creationId xmlns:a16="http://schemas.microsoft.com/office/drawing/2014/main" id="{962A04DD-A80B-3A39-D134-4F6BF843F263}"/>
              </a:ext>
            </a:extLst>
          </p:cNvPr>
          <p:cNvSpPr>
            <a:spLocks noChangeShapeType="1"/>
          </p:cNvSpPr>
          <p:nvPr/>
        </p:nvSpPr>
        <p:spPr bwMode="auto">
          <a:xfrm>
            <a:off x="3144838" y="3498850"/>
            <a:ext cx="0" cy="1085850"/>
          </a:xfrm>
          <a:prstGeom prst="line">
            <a:avLst/>
          </a:prstGeom>
          <a:noFill/>
          <a:ln w="76200" cmpd="tri">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479239" name="Line 7">
            <a:extLst>
              <a:ext uri="{FF2B5EF4-FFF2-40B4-BE49-F238E27FC236}">
                <a16:creationId xmlns:a16="http://schemas.microsoft.com/office/drawing/2014/main" id="{A77894C5-F307-9AC6-971C-36E0C80F00BF}"/>
              </a:ext>
            </a:extLst>
          </p:cNvPr>
          <p:cNvSpPr>
            <a:spLocks noChangeShapeType="1"/>
          </p:cNvSpPr>
          <p:nvPr/>
        </p:nvSpPr>
        <p:spPr bwMode="auto">
          <a:xfrm>
            <a:off x="3116263" y="1824038"/>
            <a:ext cx="0" cy="1085850"/>
          </a:xfrm>
          <a:prstGeom prst="line">
            <a:avLst/>
          </a:prstGeom>
          <a:noFill/>
          <a:ln w="76200" cmpd="tri">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479240" name="Text Box 8">
            <a:extLst>
              <a:ext uri="{FF2B5EF4-FFF2-40B4-BE49-F238E27FC236}">
                <a16:creationId xmlns:a16="http://schemas.microsoft.com/office/drawing/2014/main" id="{3BD97ACF-161D-5547-49DE-FA505D6AC6AC}"/>
              </a:ext>
            </a:extLst>
          </p:cNvPr>
          <p:cNvSpPr txBox="1">
            <a:spLocks noChangeArrowheads="1"/>
          </p:cNvSpPr>
          <p:nvPr/>
        </p:nvSpPr>
        <p:spPr bwMode="auto">
          <a:xfrm>
            <a:off x="1485900" y="828675"/>
            <a:ext cx="32432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000">
                <a:solidFill>
                  <a:schemeClr val="accent2"/>
                </a:solidFill>
              </a:rPr>
              <a:t>Kérések a tranzakcióktól ÍRÁSRA, OLVASÁSRA</a:t>
            </a:r>
          </a:p>
        </p:txBody>
      </p:sp>
      <p:sp>
        <p:nvSpPr>
          <p:cNvPr id="479241" name="AutoShape 9">
            <a:extLst>
              <a:ext uri="{FF2B5EF4-FFF2-40B4-BE49-F238E27FC236}">
                <a16:creationId xmlns:a16="http://schemas.microsoft.com/office/drawing/2014/main" id="{0EC611A8-D093-84EE-598E-10516B1CFF7C}"/>
              </a:ext>
            </a:extLst>
          </p:cNvPr>
          <p:cNvSpPr>
            <a:spLocks noChangeArrowheads="1"/>
          </p:cNvSpPr>
          <p:nvPr/>
        </p:nvSpPr>
        <p:spPr bwMode="auto">
          <a:xfrm>
            <a:off x="4194175" y="3011488"/>
            <a:ext cx="1620838" cy="315912"/>
          </a:xfrm>
          <a:prstGeom prst="leftRightArrow">
            <a:avLst>
              <a:gd name="adj1" fmla="val 50000"/>
              <a:gd name="adj2" fmla="val 102613"/>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479242" name="AutoShape 10">
            <a:extLst>
              <a:ext uri="{FF2B5EF4-FFF2-40B4-BE49-F238E27FC236}">
                <a16:creationId xmlns:a16="http://schemas.microsoft.com/office/drawing/2014/main" id="{1DEE0258-2720-1E3F-5210-6F3FB032ECA0}"/>
              </a:ext>
            </a:extLst>
          </p:cNvPr>
          <p:cNvSpPr>
            <a:spLocks noChangeArrowheads="1"/>
          </p:cNvSpPr>
          <p:nvPr/>
        </p:nvSpPr>
        <p:spPr bwMode="auto">
          <a:xfrm>
            <a:off x="4214813" y="3922713"/>
            <a:ext cx="1620837" cy="315912"/>
          </a:xfrm>
          <a:prstGeom prst="leftRightArrow">
            <a:avLst>
              <a:gd name="adj1" fmla="val 50000"/>
              <a:gd name="adj2" fmla="val 102613"/>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479243" name="AutoShape 11">
            <a:extLst>
              <a:ext uri="{FF2B5EF4-FFF2-40B4-BE49-F238E27FC236}">
                <a16:creationId xmlns:a16="http://schemas.microsoft.com/office/drawing/2014/main" id="{496C5A9C-23D4-6AFC-D80A-C9C87AB899CB}"/>
              </a:ext>
            </a:extLst>
          </p:cNvPr>
          <p:cNvSpPr>
            <a:spLocks noChangeArrowheads="1"/>
          </p:cNvSpPr>
          <p:nvPr/>
        </p:nvSpPr>
        <p:spPr bwMode="auto">
          <a:xfrm>
            <a:off x="4260850" y="4748213"/>
            <a:ext cx="1620838" cy="315912"/>
          </a:xfrm>
          <a:prstGeom prst="leftRightArrow">
            <a:avLst>
              <a:gd name="adj1" fmla="val 50000"/>
              <a:gd name="adj2" fmla="val 102613"/>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479244" name="Text Box 12">
            <a:extLst>
              <a:ext uri="{FF2B5EF4-FFF2-40B4-BE49-F238E27FC236}">
                <a16:creationId xmlns:a16="http://schemas.microsoft.com/office/drawing/2014/main" id="{AAAC867D-2EBA-B7DE-6734-E14364F3F220}"/>
              </a:ext>
            </a:extLst>
          </p:cNvPr>
          <p:cNvSpPr txBox="1">
            <a:spLocks noChangeArrowheads="1"/>
          </p:cNvSpPr>
          <p:nvPr/>
        </p:nvSpPr>
        <p:spPr bwMode="auto">
          <a:xfrm>
            <a:off x="5902325" y="2560638"/>
            <a:ext cx="3035300" cy="8350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600">
                <a:solidFill>
                  <a:srgbClr val="FF0000"/>
                </a:solidFill>
              </a:rPr>
              <a:t>Várakoztat</a:t>
            </a:r>
            <a:r>
              <a:rPr lang="hu-HU" altLang="hu-HU" sz="1600">
                <a:solidFill>
                  <a:schemeClr val="accent2"/>
                </a:solidFill>
              </a:rPr>
              <a:t>, </a:t>
            </a:r>
            <a:r>
              <a:rPr lang="hu-HU" altLang="hu-HU" sz="1600">
                <a:solidFill>
                  <a:srgbClr val="FF0000"/>
                </a:solidFill>
              </a:rPr>
              <a:t>abort</a:t>
            </a:r>
            <a:r>
              <a:rPr lang="hu-HU" altLang="hu-HU" sz="1600">
                <a:solidFill>
                  <a:schemeClr val="accent2"/>
                </a:solidFill>
              </a:rPr>
              <a:t>ot rendel el, hogy a sorba- rendezhetőséget biztosítsa.</a:t>
            </a:r>
          </a:p>
        </p:txBody>
      </p:sp>
      <p:sp>
        <p:nvSpPr>
          <p:cNvPr id="479245" name="Text Box 13">
            <a:extLst>
              <a:ext uri="{FF2B5EF4-FFF2-40B4-BE49-F238E27FC236}">
                <a16:creationId xmlns:a16="http://schemas.microsoft.com/office/drawing/2014/main" id="{AA874A52-8354-18F4-02CC-981D6D8162B3}"/>
              </a:ext>
            </a:extLst>
          </p:cNvPr>
          <p:cNvSpPr txBox="1">
            <a:spLocks noChangeArrowheads="1"/>
          </p:cNvSpPr>
          <p:nvPr/>
        </p:nvSpPr>
        <p:spPr bwMode="auto">
          <a:xfrm>
            <a:off x="5934075" y="3617913"/>
            <a:ext cx="3035300" cy="9525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400">
                <a:solidFill>
                  <a:schemeClr val="accent2"/>
                </a:solidFill>
              </a:rPr>
              <a:t>A </a:t>
            </a:r>
            <a:r>
              <a:rPr lang="hu-HU" altLang="hu-HU" sz="1400">
                <a:solidFill>
                  <a:srgbClr val="FF0000"/>
                </a:solidFill>
              </a:rPr>
              <a:t>tárkezelőnek továbbküldi</a:t>
            </a:r>
            <a:r>
              <a:rPr lang="hu-HU" altLang="hu-HU" sz="1400">
                <a:solidFill>
                  <a:schemeClr val="accent2"/>
                </a:solidFill>
              </a:rPr>
              <a:t> </a:t>
            </a:r>
            <a:r>
              <a:rPr lang="hu-HU" altLang="hu-HU" sz="1400">
                <a:solidFill>
                  <a:srgbClr val="FF0000"/>
                </a:solidFill>
              </a:rPr>
              <a:t>az írási, olvasási kéréseket, </a:t>
            </a:r>
            <a:r>
              <a:rPr lang="hu-HU" altLang="hu-HU" sz="1400">
                <a:solidFill>
                  <a:schemeClr val="accent2"/>
                </a:solidFill>
              </a:rPr>
              <a:t>esetenként pontos leírással, hogy mit kell a háttértárra írni.</a:t>
            </a:r>
          </a:p>
        </p:txBody>
      </p:sp>
      <p:sp>
        <p:nvSpPr>
          <p:cNvPr id="479246" name="Text Box 14">
            <a:extLst>
              <a:ext uri="{FF2B5EF4-FFF2-40B4-BE49-F238E27FC236}">
                <a16:creationId xmlns:a16="http://schemas.microsoft.com/office/drawing/2014/main" id="{3D11DE95-C7DF-E7E4-6BBB-CE8A462F7268}"/>
              </a:ext>
            </a:extLst>
          </p:cNvPr>
          <p:cNvSpPr txBox="1">
            <a:spLocks noChangeArrowheads="1"/>
          </p:cNvSpPr>
          <p:nvPr/>
        </p:nvSpPr>
        <p:spPr bwMode="auto">
          <a:xfrm>
            <a:off x="5943600" y="4662488"/>
            <a:ext cx="3035300" cy="5905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600">
                <a:solidFill>
                  <a:schemeClr val="accent2"/>
                </a:solidFill>
              </a:rPr>
              <a:t>Megcsinálja, amit az ütemező kér.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6882" name="Rectangle 2">
            <a:extLst>
              <a:ext uri="{FF2B5EF4-FFF2-40B4-BE49-F238E27FC236}">
                <a16:creationId xmlns:a16="http://schemas.microsoft.com/office/drawing/2014/main" id="{3A126071-28D9-3005-3EE3-9F261B899DA6}"/>
              </a:ext>
            </a:extLst>
          </p:cNvPr>
          <p:cNvSpPr>
            <a:spLocks noGrp="1" noChangeArrowheads="1"/>
          </p:cNvSpPr>
          <p:nvPr>
            <p:ph type="title"/>
          </p:nvPr>
        </p:nvSpPr>
        <p:spPr>
          <a:xfrm>
            <a:off x="636588" y="244475"/>
            <a:ext cx="7772400" cy="398463"/>
          </a:xfrm>
        </p:spPr>
        <p:txBody>
          <a:bodyPr/>
          <a:lstStyle/>
          <a:p>
            <a:r>
              <a:rPr lang="hu-HU" altLang="hu-HU" sz="2800" b="1">
                <a:solidFill>
                  <a:schemeClr val="accent2"/>
                </a:solidFill>
              </a:rPr>
              <a:t>A kétfázisú zárolás </a:t>
            </a:r>
            <a:br>
              <a:rPr lang="hu-HU" altLang="hu-HU" sz="2800" b="1">
                <a:solidFill>
                  <a:schemeClr val="accent2"/>
                </a:solidFill>
              </a:rPr>
            </a:br>
            <a:r>
              <a:rPr lang="en-US" altLang="hu-HU" sz="2800" b="1">
                <a:solidFill>
                  <a:schemeClr val="accent2"/>
                </a:solidFill>
              </a:rPr>
              <a:t>(two-phase locking, 2PL)</a:t>
            </a:r>
            <a:endParaRPr lang="hu-HU" altLang="hu-HU" sz="2800" b="1">
              <a:solidFill>
                <a:schemeClr val="accent2"/>
              </a:solidFill>
            </a:endParaRPr>
          </a:p>
        </p:txBody>
      </p:sp>
      <p:graphicFrame>
        <p:nvGraphicFramePr>
          <p:cNvPr id="506883" name="Object 3">
            <a:extLst>
              <a:ext uri="{FF2B5EF4-FFF2-40B4-BE49-F238E27FC236}">
                <a16:creationId xmlns:a16="http://schemas.microsoft.com/office/drawing/2014/main" id="{18BB52D4-8F10-52DB-A7ED-E051AA44E885}"/>
              </a:ext>
            </a:extLst>
          </p:cNvPr>
          <p:cNvGraphicFramePr>
            <a:graphicFrameLocks noChangeAspect="1"/>
          </p:cNvGraphicFramePr>
          <p:nvPr/>
        </p:nvGraphicFramePr>
        <p:xfrm>
          <a:off x="304800" y="877888"/>
          <a:ext cx="8523288" cy="4011612"/>
        </p:xfrm>
        <a:graphic>
          <a:graphicData uri="http://schemas.openxmlformats.org/presentationml/2006/ole">
            <mc:AlternateContent xmlns:mc="http://schemas.openxmlformats.org/markup-compatibility/2006">
              <mc:Choice xmlns:v="urn:schemas-microsoft-com:vml" Requires="v">
                <p:oleObj name="Dokumentum" r:id="rId2" imgW="6591303" imgH="3173513" progId="Word.Document.8">
                  <p:embed/>
                </p:oleObj>
              </mc:Choice>
              <mc:Fallback>
                <p:oleObj name="Dokumentum" r:id="rId2" imgW="6591303" imgH="3173513"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77888"/>
                        <a:ext cx="8523288" cy="401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6884" name="Text Box 4">
            <a:extLst>
              <a:ext uri="{FF2B5EF4-FFF2-40B4-BE49-F238E27FC236}">
                <a16:creationId xmlns:a16="http://schemas.microsoft.com/office/drawing/2014/main" id="{54435718-5A33-9D66-74FE-E86FE287C803}"/>
              </a:ext>
            </a:extLst>
          </p:cNvPr>
          <p:cNvSpPr txBox="1">
            <a:spLocks noChangeArrowheads="1"/>
          </p:cNvSpPr>
          <p:nvPr/>
        </p:nvSpPr>
        <p:spPr bwMode="auto">
          <a:xfrm>
            <a:off x="1646238" y="4852988"/>
            <a:ext cx="60579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a:solidFill>
                  <a:schemeClr val="accent2"/>
                </a:solidFill>
              </a:rPr>
              <a:t> </a:t>
            </a:r>
            <a:r>
              <a:rPr lang="hu-HU" altLang="hu-HU"/>
              <a:t>Ez az ütemezés</a:t>
            </a:r>
            <a:r>
              <a:rPr lang="hu-HU" altLang="hu-HU">
                <a:solidFill>
                  <a:srgbClr val="FF0000"/>
                </a:solidFill>
              </a:rPr>
              <a:t> jogszerű, </a:t>
            </a:r>
          </a:p>
          <a:p>
            <a:pPr algn="l"/>
            <a:r>
              <a:rPr lang="hu-HU" altLang="hu-HU"/>
              <a:t>de</a:t>
            </a:r>
            <a:r>
              <a:rPr lang="hu-HU" altLang="hu-HU">
                <a:solidFill>
                  <a:srgbClr val="FF0000"/>
                </a:solidFill>
              </a:rPr>
              <a:t> nem sorba rendezhető.</a:t>
            </a:r>
            <a:r>
              <a:rPr lang="hu-HU" altLang="hu-HU" b="0"/>
              <a:t> </a:t>
            </a:r>
            <a:endParaRPr lang="hu-HU" altLang="hu-HU">
              <a:solidFill>
                <a:schemeClr val="accent2"/>
              </a:solidFill>
            </a:endParaRPr>
          </a:p>
        </p:txBody>
      </p:sp>
      <p:sp>
        <p:nvSpPr>
          <p:cNvPr id="506885" name="Text Box 5">
            <a:extLst>
              <a:ext uri="{FF2B5EF4-FFF2-40B4-BE49-F238E27FC236}">
                <a16:creationId xmlns:a16="http://schemas.microsoft.com/office/drawing/2014/main" id="{4113ED00-AC63-37D0-772B-6A9440AF7F36}"/>
              </a:ext>
            </a:extLst>
          </p:cNvPr>
          <p:cNvSpPr txBox="1">
            <a:spLocks noChangeArrowheads="1"/>
          </p:cNvSpPr>
          <p:nvPr/>
        </p:nvSpPr>
        <p:spPr bwMode="auto">
          <a:xfrm>
            <a:off x="1535113" y="6083300"/>
            <a:ext cx="6035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solidFill>
                  <a:schemeClr val="accent2"/>
                </a:solidFill>
              </a:rPr>
              <a:t>A tranzakciók nem kétfázisúak!</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10C0C483-9EA6-4374-8FAC-D8878DFFFAA4}"/>
              </a:ext>
            </a:extLst>
          </p:cNvPr>
          <p:cNvSpPr>
            <a:spLocks noGrp="1" noChangeArrowheads="1"/>
          </p:cNvSpPr>
          <p:nvPr>
            <p:ph type="title"/>
          </p:nvPr>
        </p:nvSpPr>
        <p:spPr>
          <a:xfrm>
            <a:off x="636588" y="244475"/>
            <a:ext cx="8320087" cy="141288"/>
          </a:xfrm>
        </p:spPr>
        <p:txBody>
          <a:bodyPr/>
          <a:lstStyle/>
          <a:p>
            <a:r>
              <a:rPr lang="hu-HU" altLang="hu-HU" sz="2800" b="1">
                <a:solidFill>
                  <a:schemeClr val="accent2"/>
                </a:solidFill>
              </a:rPr>
              <a:t>A kétfázisú zárolás (t</a:t>
            </a:r>
            <a:r>
              <a:rPr lang="en-US" altLang="hu-HU" sz="2800" b="1">
                <a:solidFill>
                  <a:schemeClr val="accent2"/>
                </a:solidFill>
              </a:rPr>
              <a:t>wo-phase locking, 2PL)</a:t>
            </a:r>
            <a:endParaRPr lang="hu-HU" altLang="hu-HU" sz="2800" b="1">
              <a:solidFill>
                <a:schemeClr val="accent2"/>
              </a:solidFill>
            </a:endParaRPr>
          </a:p>
        </p:txBody>
      </p:sp>
      <p:sp>
        <p:nvSpPr>
          <p:cNvPr id="507907" name="Text Box 3">
            <a:extLst>
              <a:ext uri="{FF2B5EF4-FFF2-40B4-BE49-F238E27FC236}">
                <a16:creationId xmlns:a16="http://schemas.microsoft.com/office/drawing/2014/main" id="{CDC99DF5-69BA-0A69-10A5-3945F7B9EA3A}"/>
              </a:ext>
            </a:extLst>
          </p:cNvPr>
          <p:cNvSpPr txBox="1">
            <a:spLocks noChangeArrowheads="1"/>
          </p:cNvSpPr>
          <p:nvPr/>
        </p:nvSpPr>
        <p:spPr bwMode="auto">
          <a:xfrm>
            <a:off x="304800" y="598488"/>
            <a:ext cx="864235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000"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l</a:t>
            </a:r>
            <a:r>
              <a:rPr lang="hu-HU" altLang="hu-HU" sz="2000"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000" baseline="-30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A := A+100</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sz="2000" baseline="-30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l</a:t>
            </a:r>
            <a:r>
              <a:rPr lang="hu-HU" altLang="hu-HU" sz="2000"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a:t>
            </a:r>
          </a:p>
          <a:p>
            <a:pPr algn="l"/>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sz="2000" baseline="-30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000" baseline="-30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B := B+100</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sz="2000" baseline="-30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sz="2000" baseline="-30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a:t>
            </a:r>
            <a:endPar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endParaRPr>
          </a:p>
          <a:p>
            <a:pPr algn="just"/>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000"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l</a:t>
            </a:r>
            <a:r>
              <a:rPr lang="hu-HU" altLang="hu-HU" sz="2000"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000" baseline="-30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A := A*2</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sz="2000" baseline="-30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l</a:t>
            </a:r>
            <a:r>
              <a:rPr lang="hu-HU" altLang="hu-HU" sz="2000"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a:t>
            </a:r>
          </a:p>
          <a:p>
            <a:pPr algn="just"/>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sz="2000" baseline="-30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000" baseline="-30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B := B*2</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sz="2000" baseline="-30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000099"/>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sz="2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sz="2000" baseline="-30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000">
                <a:solidFill>
                  <a:srgbClr val="3366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000">
                <a:solidFill>
                  <a:srgbClr val="000099"/>
                </a:solidFill>
                <a:latin typeface="Times New Roman" panose="02020603050405020304" pitchFamily="18" charset="0"/>
                <a:ea typeface="Times New Roman" panose="02020603050405020304" pitchFamily="18" charset="0"/>
                <a:cs typeface="Courier New" panose="02070309020205020404" pitchFamily="49" charset="0"/>
              </a:rPr>
              <a:t>;</a:t>
            </a:r>
          </a:p>
        </p:txBody>
      </p:sp>
      <p:graphicFrame>
        <p:nvGraphicFramePr>
          <p:cNvPr id="507908" name="Object 4">
            <a:extLst>
              <a:ext uri="{FF2B5EF4-FFF2-40B4-BE49-F238E27FC236}">
                <a16:creationId xmlns:a16="http://schemas.microsoft.com/office/drawing/2014/main" id="{E0DAB4BA-1101-8C41-1F4B-E491AAAB1B87}"/>
              </a:ext>
            </a:extLst>
          </p:cNvPr>
          <p:cNvGraphicFramePr>
            <a:graphicFrameLocks noChangeAspect="1"/>
          </p:cNvGraphicFramePr>
          <p:nvPr/>
        </p:nvGraphicFramePr>
        <p:xfrm>
          <a:off x="195263" y="2463800"/>
          <a:ext cx="8693150" cy="3279775"/>
        </p:xfrm>
        <a:graphic>
          <a:graphicData uri="http://schemas.openxmlformats.org/presentationml/2006/ole">
            <mc:AlternateContent xmlns:mc="http://schemas.openxmlformats.org/markup-compatibility/2006">
              <mc:Choice xmlns:v="urn:schemas-microsoft-com:vml" Requires="v">
                <p:oleObj name="Dokumentum" r:id="rId2" imgW="6686829" imgH="2877616" progId="Word.Document.8">
                  <p:embed/>
                </p:oleObj>
              </mc:Choice>
              <mc:Fallback>
                <p:oleObj name="Dokumentum" r:id="rId2" imgW="6686829" imgH="2877616"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2463800"/>
                        <a:ext cx="8693150"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7909" name="Text Box 5">
            <a:extLst>
              <a:ext uri="{FF2B5EF4-FFF2-40B4-BE49-F238E27FC236}">
                <a16:creationId xmlns:a16="http://schemas.microsoft.com/office/drawing/2014/main" id="{FE6491A1-4A4B-549A-9147-4D11F55054D0}"/>
              </a:ext>
            </a:extLst>
          </p:cNvPr>
          <p:cNvSpPr txBox="1">
            <a:spLocks noChangeArrowheads="1"/>
          </p:cNvSpPr>
          <p:nvPr/>
        </p:nvSpPr>
        <p:spPr bwMode="auto">
          <a:xfrm>
            <a:off x="171450" y="5522913"/>
            <a:ext cx="8497888"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latin typeface="Times New Roman" panose="02020603050405020304" pitchFamily="18" charset="0"/>
              </a:rPr>
              <a:t>Elérhető egy </a:t>
            </a:r>
            <a:r>
              <a:rPr lang="en-US" altLang="hu-HU" sz="2000">
                <a:solidFill>
                  <a:srgbClr val="FF0000"/>
                </a:solidFill>
                <a:latin typeface="Times New Roman" panose="02020603050405020304" pitchFamily="18" charset="0"/>
              </a:rPr>
              <a:t>konzisztens adatbázis-állapotot </a:t>
            </a:r>
            <a:r>
              <a:rPr lang="en-US" altLang="hu-HU" sz="2000">
                <a:latin typeface="Times New Roman" panose="02020603050405020304" pitchFamily="18" charset="0"/>
              </a:rPr>
              <a:t>eredményez</a:t>
            </a:r>
            <a:r>
              <a:rPr lang="hu-HU" altLang="hu-HU" sz="2000">
                <a:latin typeface="Times New Roman" panose="02020603050405020304" pitchFamily="18" charset="0"/>
              </a:rPr>
              <a:t>ő ütemezés</a:t>
            </a:r>
            <a:r>
              <a:rPr lang="en-US" altLang="hu-HU" sz="2000">
                <a:latin typeface="Times New Roman" panose="02020603050405020304" pitchFamily="18" charset="0"/>
              </a:rPr>
              <a:t>.</a:t>
            </a:r>
            <a:r>
              <a:rPr lang="hu-HU" altLang="hu-HU" sz="2000">
                <a:solidFill>
                  <a:srgbClr val="CC00CC"/>
                </a:solidFill>
                <a:latin typeface="Times New Roman" panose="02020603050405020304" pitchFamily="18" charset="0"/>
              </a:rPr>
              <a:t> </a:t>
            </a:r>
          </a:p>
          <a:p>
            <a:pPr algn="l"/>
            <a:endParaRPr lang="hu-HU" altLang="hu-HU" sz="2000">
              <a:solidFill>
                <a:srgbClr val="CC00CC"/>
              </a:solidFill>
              <a:latin typeface="Times New Roman" panose="02020603050405020304" pitchFamily="18" charset="0"/>
            </a:endParaRPr>
          </a:p>
        </p:txBody>
      </p:sp>
      <p:sp>
        <p:nvSpPr>
          <p:cNvPr id="507910" name="Rectangle 6">
            <a:extLst>
              <a:ext uri="{FF2B5EF4-FFF2-40B4-BE49-F238E27FC236}">
                <a16:creationId xmlns:a16="http://schemas.microsoft.com/office/drawing/2014/main" id="{DF0D4BD7-7821-EBD0-2D54-637D95A441B1}"/>
              </a:ext>
            </a:extLst>
          </p:cNvPr>
          <p:cNvSpPr>
            <a:spLocks noChangeArrowheads="1"/>
          </p:cNvSpPr>
          <p:nvPr/>
        </p:nvSpPr>
        <p:spPr bwMode="auto">
          <a:xfrm>
            <a:off x="1841500" y="6011863"/>
            <a:ext cx="48974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a:solidFill>
                  <a:schemeClr val="accent2"/>
                </a:solidFill>
              </a:rPr>
              <a:t>A tranzakciók kétfázisúak!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9954" name="Rectangle 2">
            <a:extLst>
              <a:ext uri="{FF2B5EF4-FFF2-40B4-BE49-F238E27FC236}">
                <a16:creationId xmlns:a16="http://schemas.microsoft.com/office/drawing/2014/main" id="{21D34A5E-2612-10BC-D68D-C5723AABB30B}"/>
              </a:ext>
            </a:extLst>
          </p:cNvPr>
          <p:cNvSpPr>
            <a:spLocks noGrp="1" noChangeArrowheads="1"/>
          </p:cNvSpPr>
          <p:nvPr>
            <p:ph type="title"/>
          </p:nvPr>
        </p:nvSpPr>
        <p:spPr>
          <a:xfrm>
            <a:off x="636588" y="244475"/>
            <a:ext cx="7845425" cy="411163"/>
          </a:xfrm>
        </p:spPr>
        <p:txBody>
          <a:bodyPr/>
          <a:lstStyle/>
          <a:p>
            <a:r>
              <a:rPr lang="hu-HU" altLang="hu-HU" sz="2800" b="1">
                <a:solidFill>
                  <a:schemeClr val="accent2"/>
                </a:solidFill>
              </a:rPr>
              <a:t>A kétfázisú zárolás </a:t>
            </a:r>
            <a:br>
              <a:rPr lang="hu-HU" altLang="hu-HU" sz="2800" b="1">
                <a:solidFill>
                  <a:schemeClr val="accent2"/>
                </a:solidFill>
              </a:rPr>
            </a:br>
            <a:r>
              <a:rPr lang="en-US" altLang="hu-HU" sz="2800" b="1">
                <a:solidFill>
                  <a:schemeClr val="accent2"/>
                </a:solidFill>
              </a:rPr>
              <a:t>(two-phase locking, 2PL)</a:t>
            </a:r>
            <a:endParaRPr lang="hu-HU" altLang="hu-HU" sz="3200" b="1">
              <a:solidFill>
                <a:schemeClr val="accent2"/>
              </a:solidFill>
            </a:endParaRPr>
          </a:p>
        </p:txBody>
      </p:sp>
      <p:sp>
        <p:nvSpPr>
          <p:cNvPr id="509959" name="Text Box 7">
            <a:extLst>
              <a:ext uri="{FF2B5EF4-FFF2-40B4-BE49-F238E27FC236}">
                <a16:creationId xmlns:a16="http://schemas.microsoft.com/office/drawing/2014/main" id="{6CF1E9E9-CEF8-F330-5C06-D63AFEB5DAFD}"/>
              </a:ext>
            </a:extLst>
          </p:cNvPr>
          <p:cNvSpPr txBox="1">
            <a:spLocks noChangeArrowheads="1"/>
          </p:cNvSpPr>
          <p:nvPr/>
        </p:nvSpPr>
        <p:spPr bwMode="auto">
          <a:xfrm>
            <a:off x="0" y="987425"/>
            <a:ext cx="8963025"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400">
                <a:solidFill>
                  <a:srgbClr val="FF0000"/>
                </a:solidFill>
              </a:rPr>
              <a:t>Tétel:</a:t>
            </a:r>
            <a:r>
              <a:rPr lang="hu-HU" altLang="hu-HU" sz="2400"/>
              <a:t> K</a:t>
            </a:r>
            <a:r>
              <a:rPr lang="en-US" altLang="hu-HU" sz="2400"/>
              <a:t>onzisztens, kétfázisú zárolású tranzakciók bármely S jogszerű ütemezését át</a:t>
            </a:r>
            <a:r>
              <a:rPr lang="hu-HU" altLang="hu-HU" sz="2400"/>
              <a:t> lehet </a:t>
            </a:r>
            <a:r>
              <a:rPr lang="en-US" altLang="hu-HU" sz="2400"/>
              <a:t>alakítani konfliktusekvivalens soros ütemezéssé. </a:t>
            </a:r>
            <a:endParaRPr lang="hu-HU" altLang="hu-HU" sz="2400"/>
          </a:p>
          <a:p>
            <a:pPr algn="l"/>
            <a:r>
              <a:rPr lang="hu-HU" altLang="hu-HU" sz="2400">
                <a:solidFill>
                  <a:srgbClr val="FF0000"/>
                </a:solidFill>
              </a:rPr>
              <a:t>Bizonyítás: </a:t>
            </a:r>
            <a:r>
              <a:rPr lang="en-US" altLang="hu-HU" sz="2400"/>
              <a:t>S-ben részt vevő tranzakciók száma (n) szerinti indukcióval</a:t>
            </a:r>
            <a:r>
              <a:rPr lang="hu-HU" altLang="hu-HU" sz="2400"/>
              <a:t>.</a:t>
            </a:r>
            <a:r>
              <a:rPr lang="hu-HU" altLang="hu-HU" sz="2400" b="0"/>
              <a:t> </a:t>
            </a:r>
          </a:p>
          <a:p>
            <a:pPr algn="l"/>
            <a:endParaRPr lang="hu-HU" altLang="hu-HU" sz="1800">
              <a:solidFill>
                <a:srgbClr val="CC00CC"/>
              </a:solidFill>
            </a:endParaRPr>
          </a:p>
          <a:p>
            <a:pPr algn="l"/>
            <a:r>
              <a:rPr lang="hu-HU" altLang="hu-HU" sz="1800">
                <a:solidFill>
                  <a:srgbClr val="CC00CC"/>
                </a:solidFill>
              </a:rPr>
              <a:t>Megjegyzés: </a:t>
            </a:r>
          </a:p>
          <a:p>
            <a:pPr algn="l"/>
            <a:r>
              <a:rPr lang="hu-HU" altLang="hu-HU" sz="1800">
                <a:solidFill>
                  <a:srgbClr val="FF0000"/>
                </a:solidFill>
              </a:rPr>
              <a:t>A konfliktusekvivalencia csak az olvasási és írási műveletekre vonatkozik:</a:t>
            </a:r>
            <a:r>
              <a:rPr lang="hu-HU" altLang="hu-HU" sz="1800">
                <a:solidFill>
                  <a:schemeClr val="accent2"/>
                </a:solidFill>
              </a:rPr>
              <a:t> Amikor felcseréljük az olvasások és írások sorrendjét, akkor figyelmen kívül hagyjuk a zárolási és zárfeloldási műveleteket. Amikor megkaptuk az olvasási és írási műveletek sorrendjét, akkor úgy helyezzük el köréjük a zárolási és zárfeloldási műveleteket, ahogyan azt a különböző tranzakciók megkövetelik. Mivel minden tranzakció felszabadítja az összes zárolást a tranzakció befejezése előtt, tudjuk, hogy a soros ütemezés jogszerű lesz.</a:t>
            </a:r>
          </a:p>
          <a:p>
            <a:pPr algn="l"/>
            <a:endParaRPr lang="hu-HU" altLang="hu-HU" sz="1800">
              <a:solidFill>
                <a:schemeClr val="accent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0978" name="Rectangle 2">
            <a:extLst>
              <a:ext uri="{FF2B5EF4-FFF2-40B4-BE49-F238E27FC236}">
                <a16:creationId xmlns:a16="http://schemas.microsoft.com/office/drawing/2014/main" id="{6D2F7B49-AD78-53FB-4E56-577CA0231361}"/>
              </a:ext>
            </a:extLst>
          </p:cNvPr>
          <p:cNvSpPr>
            <a:spLocks noGrp="1" noChangeArrowheads="1"/>
          </p:cNvSpPr>
          <p:nvPr>
            <p:ph type="title"/>
          </p:nvPr>
        </p:nvSpPr>
        <p:spPr>
          <a:xfrm>
            <a:off x="636588" y="244475"/>
            <a:ext cx="7686675" cy="179388"/>
          </a:xfrm>
        </p:spPr>
        <p:txBody>
          <a:bodyPr/>
          <a:lstStyle/>
          <a:p>
            <a:r>
              <a:rPr lang="hu-HU" altLang="hu-HU" sz="3200" b="1">
                <a:solidFill>
                  <a:schemeClr val="accent2"/>
                </a:solidFill>
              </a:rPr>
              <a:t>A kétfázisú zárolás</a:t>
            </a:r>
            <a:endParaRPr lang="hu-HU" altLang="hu-HU" sz="3600" b="1">
              <a:solidFill>
                <a:schemeClr val="accent2"/>
              </a:solidFill>
            </a:endParaRPr>
          </a:p>
        </p:txBody>
      </p:sp>
      <p:sp>
        <p:nvSpPr>
          <p:cNvPr id="510979" name="Text Box 3">
            <a:extLst>
              <a:ext uri="{FF2B5EF4-FFF2-40B4-BE49-F238E27FC236}">
                <a16:creationId xmlns:a16="http://schemas.microsoft.com/office/drawing/2014/main" id="{6E14580F-B2F8-B539-813E-68036E5AB04A}"/>
              </a:ext>
            </a:extLst>
          </p:cNvPr>
          <p:cNvSpPr txBox="1">
            <a:spLocks noChangeArrowheads="1"/>
          </p:cNvSpPr>
          <p:nvPr/>
        </p:nvSpPr>
        <p:spPr bwMode="auto">
          <a:xfrm>
            <a:off x="0" y="609600"/>
            <a:ext cx="8963025" cy="611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rgbClr val="FF0000"/>
                </a:solidFill>
              </a:rPr>
              <a:t>Tétel:</a:t>
            </a:r>
            <a:r>
              <a:rPr lang="hu-HU" altLang="hu-HU" sz="2000"/>
              <a:t> K</a:t>
            </a:r>
            <a:r>
              <a:rPr lang="en-US" altLang="hu-HU" sz="2000"/>
              <a:t>onzisztens, kétfázisú zárolású tranzakciók bármely S jogszerű ütemezését át</a:t>
            </a:r>
            <a:r>
              <a:rPr lang="hu-HU" altLang="hu-HU" sz="2000"/>
              <a:t> lehet </a:t>
            </a:r>
            <a:r>
              <a:rPr lang="en-US" altLang="hu-HU" sz="2000"/>
              <a:t>alakítani konfliktusekvivalens soros ütemezéssé. </a:t>
            </a:r>
            <a:endParaRPr lang="hu-HU" altLang="hu-HU" sz="2000"/>
          </a:p>
          <a:p>
            <a:pPr algn="l"/>
            <a:r>
              <a:rPr lang="hu-HU" altLang="hu-HU" sz="2400">
                <a:solidFill>
                  <a:srgbClr val="FF0000"/>
                </a:solidFill>
              </a:rPr>
              <a:t>Bizonyítás: </a:t>
            </a:r>
          </a:p>
          <a:p>
            <a:pPr algn="l"/>
            <a:r>
              <a:rPr lang="hu-HU" altLang="hu-HU" sz="2400">
                <a:solidFill>
                  <a:srgbClr val="FF0000"/>
                </a:solidFill>
              </a:rPr>
              <a:t>Alapeset:</a:t>
            </a:r>
            <a:r>
              <a:rPr lang="hu-HU" altLang="hu-HU" sz="2400" b="0"/>
              <a:t> </a:t>
            </a:r>
            <a:r>
              <a:rPr lang="hu-HU" altLang="hu-HU" sz="2400"/>
              <a:t>Ha n = 1, azaz egy tranzakcióból áll az ütemezés, akkor az már önmagában soros, tehát biztosan konfliktus-sorbarendezhető.</a:t>
            </a:r>
          </a:p>
          <a:p>
            <a:pPr algn="l"/>
            <a:r>
              <a:rPr lang="hu-HU" altLang="hu-HU" sz="2400">
                <a:solidFill>
                  <a:srgbClr val="FF0000"/>
                </a:solidFill>
                <a:cs typeface="Times New Roman" panose="02020603050405020304" pitchFamily="18" charset="0"/>
              </a:rPr>
              <a:t>Indukció</a:t>
            </a:r>
            <a:r>
              <a:rPr lang="hu-HU" altLang="hu-HU" sz="2400">
                <a:solidFill>
                  <a:srgbClr val="000000"/>
                </a:solidFill>
                <a:cs typeface="Times New Roman" panose="02020603050405020304" pitchFamily="18" charset="0"/>
              </a:rPr>
              <a:t>: Legyen </a:t>
            </a:r>
            <a:r>
              <a:rPr lang="hu-HU" altLang="hu-HU" sz="24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S</a:t>
            </a:r>
            <a:r>
              <a:rPr lang="hu-HU" altLang="hu-HU" sz="2400">
                <a:solidFill>
                  <a:srgbClr val="000000"/>
                </a:solidFill>
                <a:ea typeface="Times New Roman" panose="02020603050405020304" pitchFamily="18" charset="0"/>
                <a:cs typeface="Courier New" panose="02070309020205020404" pitchFamily="49" charset="0"/>
              </a:rPr>
              <a:t> a </a:t>
            </a:r>
            <a:r>
              <a:rPr lang="hu-HU" altLang="hu-HU" sz="2400">
                <a:solidFill>
                  <a:schemeClr val="accent2"/>
                </a:solidFill>
                <a:latin typeface="Courier New" panose="02070309020205020404" pitchFamily="49" charset="0"/>
                <a:cs typeface="Times New Roman" panose="02020603050405020304" pitchFamily="18" charset="0"/>
              </a:rPr>
              <a:t>T</a:t>
            </a:r>
            <a:r>
              <a:rPr lang="hu-HU" altLang="hu-HU" sz="2400" baseline="-30000">
                <a:solidFill>
                  <a:schemeClr val="accent2"/>
                </a:solidFill>
                <a:latin typeface="Courier New" panose="02070309020205020404" pitchFamily="49" charset="0"/>
                <a:cs typeface="Times New Roman" panose="02020603050405020304" pitchFamily="18" charset="0"/>
              </a:rPr>
              <a:t>1</a:t>
            </a:r>
            <a:r>
              <a:rPr lang="hu-HU" altLang="hu-HU" sz="2400">
                <a:solidFill>
                  <a:schemeClr val="accent2"/>
                </a:solidFill>
                <a:cs typeface="Times New Roman" panose="02020603050405020304" pitchFamily="18" charset="0"/>
              </a:rPr>
              <a:t>, </a:t>
            </a:r>
            <a:r>
              <a:rPr lang="hu-HU" altLang="hu-HU" sz="2400">
                <a:solidFill>
                  <a:schemeClr val="accent2"/>
                </a:solidFill>
                <a:latin typeface="Courier New" panose="02070309020205020404" pitchFamily="49" charset="0"/>
                <a:cs typeface="Times New Roman" panose="02020603050405020304" pitchFamily="18" charset="0"/>
              </a:rPr>
              <a:t>T</a:t>
            </a:r>
            <a:r>
              <a:rPr lang="hu-HU" altLang="hu-HU" sz="2400" baseline="-30000">
                <a:solidFill>
                  <a:schemeClr val="accent2"/>
                </a:solidFill>
                <a:latin typeface="Courier New" panose="02070309020205020404" pitchFamily="49" charset="0"/>
                <a:cs typeface="Times New Roman" panose="02020603050405020304" pitchFamily="18" charset="0"/>
              </a:rPr>
              <a:t>2</a:t>
            </a:r>
            <a:r>
              <a:rPr lang="hu-HU" altLang="hu-HU" sz="2400">
                <a:solidFill>
                  <a:schemeClr val="accent2"/>
                </a:solidFill>
                <a:cs typeface="Times New Roman" panose="02020603050405020304" pitchFamily="18" charset="0"/>
              </a:rPr>
              <a:t>, …, </a:t>
            </a:r>
            <a:r>
              <a:rPr lang="hu-HU" altLang="hu-HU" sz="2400">
                <a:solidFill>
                  <a:schemeClr val="accent2"/>
                </a:solidFill>
                <a:latin typeface="Courier New" panose="02070309020205020404" pitchFamily="49" charset="0"/>
                <a:cs typeface="Times New Roman" panose="02020603050405020304" pitchFamily="18" charset="0"/>
              </a:rPr>
              <a:t>T</a:t>
            </a:r>
            <a:r>
              <a:rPr lang="hu-HU" altLang="hu-HU" sz="2400" baseline="-30000">
                <a:solidFill>
                  <a:schemeClr val="accent2"/>
                </a:solidFill>
                <a:latin typeface="Courier New" panose="02070309020205020404" pitchFamily="49" charset="0"/>
                <a:cs typeface="Times New Roman" panose="02020603050405020304" pitchFamily="18" charset="0"/>
              </a:rPr>
              <a:t>n</a:t>
            </a:r>
            <a:r>
              <a:rPr lang="hu-HU" altLang="hu-HU" sz="2400">
                <a:solidFill>
                  <a:srgbClr val="000000"/>
                </a:solidFill>
                <a:cs typeface="Times New Roman" panose="02020603050405020304" pitchFamily="18" charset="0"/>
              </a:rPr>
              <a:t> </a:t>
            </a:r>
            <a:r>
              <a:rPr lang="hu-HU" altLang="hu-HU" sz="2400">
                <a:solidFill>
                  <a:srgbClr val="000000"/>
                </a:solidFill>
                <a:latin typeface="Courier New" panose="02070309020205020404" pitchFamily="49" charset="0"/>
                <a:cs typeface="Times New Roman" panose="02020603050405020304" pitchFamily="18" charset="0"/>
              </a:rPr>
              <a:t>n</a:t>
            </a:r>
            <a:r>
              <a:rPr lang="hu-HU" altLang="hu-HU" sz="2400">
                <a:solidFill>
                  <a:srgbClr val="000000"/>
                </a:solidFill>
                <a:cs typeface="Times New Roman" panose="02020603050405020304" pitchFamily="18" charset="0"/>
              </a:rPr>
              <a:t> darab konzisztens, kétfázisú zárolású tranzakció m</a:t>
            </a:r>
            <a:r>
              <a:rPr lang="hu-HU" altLang="hu-HU" sz="2400">
                <a:solidFill>
                  <a:srgbClr val="000000"/>
                </a:solidFill>
              </a:rPr>
              <a:t>ű</a:t>
            </a:r>
            <a:r>
              <a:rPr lang="hu-HU" altLang="hu-HU" sz="2400">
                <a:solidFill>
                  <a:srgbClr val="000000"/>
                </a:solidFill>
                <a:cs typeface="Times New Roman" panose="02020603050405020304" pitchFamily="18" charset="0"/>
              </a:rPr>
              <a:t>veleteib</a:t>
            </a:r>
            <a:r>
              <a:rPr lang="hu-HU" altLang="hu-HU" sz="2400">
                <a:solidFill>
                  <a:srgbClr val="000000"/>
                </a:solidFill>
              </a:rPr>
              <a:t>ő</a:t>
            </a:r>
            <a:r>
              <a:rPr lang="hu-HU" altLang="hu-HU" sz="2400">
                <a:solidFill>
                  <a:srgbClr val="000000"/>
                </a:solidFill>
                <a:cs typeface="Times New Roman" panose="02020603050405020304" pitchFamily="18" charset="0"/>
              </a:rPr>
              <a:t>l álló ütemezés, és legyen </a:t>
            </a:r>
            <a:r>
              <a:rPr lang="hu-HU" altLang="hu-HU" sz="2400">
                <a:solidFill>
                  <a:srgbClr val="CC00CC"/>
                </a:solidFill>
                <a:latin typeface="Courier New" panose="02070309020205020404" pitchFamily="49" charset="0"/>
                <a:cs typeface="Times New Roman" panose="02020603050405020304" pitchFamily="18" charset="0"/>
              </a:rPr>
              <a:t>T</a:t>
            </a:r>
            <a:r>
              <a:rPr lang="hu-HU" altLang="hu-HU" sz="2400" baseline="-30000">
                <a:solidFill>
                  <a:srgbClr val="CC00CC"/>
                </a:solidFill>
                <a:latin typeface="Courier New" panose="02070309020205020404" pitchFamily="49" charset="0"/>
                <a:cs typeface="Times New Roman" panose="02020603050405020304" pitchFamily="18" charset="0"/>
              </a:rPr>
              <a:t>i</a:t>
            </a:r>
            <a:r>
              <a:rPr lang="hu-HU" altLang="hu-HU" sz="2400">
                <a:solidFill>
                  <a:srgbClr val="000000"/>
                </a:solidFill>
                <a:cs typeface="Times New Roman" panose="02020603050405020304" pitchFamily="18" charset="0"/>
              </a:rPr>
              <a:t> az a tranzakció, amelyik a teljes </a:t>
            </a:r>
            <a:r>
              <a:rPr lang="hu-HU" altLang="hu-HU" sz="2400">
                <a:solidFill>
                  <a:srgbClr val="FF0000"/>
                </a:solidFill>
                <a:latin typeface="Courier New" panose="02070309020205020404" pitchFamily="49" charset="0"/>
                <a:cs typeface="Times New Roman" panose="02020603050405020304" pitchFamily="18" charset="0"/>
              </a:rPr>
              <a:t>S</a:t>
            </a:r>
            <a:r>
              <a:rPr lang="hu-HU" altLang="hu-HU" sz="2400">
                <a:solidFill>
                  <a:srgbClr val="000000"/>
                </a:solidFill>
                <a:cs typeface="Times New Roman" panose="02020603050405020304" pitchFamily="18" charset="0"/>
              </a:rPr>
              <a:t> ütemezésben a </a:t>
            </a:r>
            <a:r>
              <a:rPr lang="hu-HU" altLang="hu-HU" sz="2400">
                <a:solidFill>
                  <a:srgbClr val="CC00CC"/>
                </a:solidFill>
                <a:cs typeface="Times New Roman" panose="02020603050405020304" pitchFamily="18" charset="0"/>
              </a:rPr>
              <a:t>legels</a:t>
            </a:r>
            <a:r>
              <a:rPr lang="hu-HU" altLang="hu-HU" sz="2400">
                <a:solidFill>
                  <a:srgbClr val="CC00CC"/>
                </a:solidFill>
              </a:rPr>
              <a:t>ő</a:t>
            </a:r>
            <a:r>
              <a:rPr lang="hu-HU" altLang="hu-HU" sz="2400">
                <a:solidFill>
                  <a:srgbClr val="CC00CC"/>
                </a:solidFill>
                <a:cs typeface="Times New Roman" panose="02020603050405020304" pitchFamily="18" charset="0"/>
              </a:rPr>
              <a:t> zárfeloldási m</a:t>
            </a:r>
            <a:r>
              <a:rPr lang="hu-HU" altLang="hu-HU" sz="2400">
                <a:solidFill>
                  <a:srgbClr val="CC00CC"/>
                </a:solidFill>
              </a:rPr>
              <a:t>ű</a:t>
            </a:r>
            <a:r>
              <a:rPr lang="hu-HU" altLang="hu-HU" sz="2400">
                <a:solidFill>
                  <a:srgbClr val="CC00CC"/>
                </a:solidFill>
                <a:cs typeface="Times New Roman" panose="02020603050405020304" pitchFamily="18" charset="0"/>
              </a:rPr>
              <a:t>veletet</a:t>
            </a:r>
            <a:r>
              <a:rPr lang="hu-HU" altLang="hu-HU" sz="2400">
                <a:solidFill>
                  <a:srgbClr val="000000"/>
                </a:solidFill>
                <a:cs typeface="Times New Roman" panose="02020603050405020304" pitchFamily="18" charset="0"/>
              </a:rPr>
              <a:t> végzi, mondjuk </a:t>
            </a:r>
            <a:r>
              <a:rPr lang="hu-HU" altLang="hu-HU" sz="2400">
                <a:solidFill>
                  <a:srgbClr val="CC00CC"/>
                </a:solidFill>
                <a:latin typeface="Courier New" panose="02070309020205020404" pitchFamily="49" charset="0"/>
                <a:cs typeface="Times New Roman" panose="02020603050405020304" pitchFamily="18" charset="0"/>
              </a:rPr>
              <a:t>u</a:t>
            </a:r>
            <a:r>
              <a:rPr lang="hu-HU" altLang="hu-HU" sz="2400" baseline="-30000">
                <a:solidFill>
                  <a:srgbClr val="CC00CC"/>
                </a:solidFill>
                <a:latin typeface="Courier New" panose="02070309020205020404" pitchFamily="49" charset="0"/>
                <a:cs typeface="Times New Roman" panose="02020603050405020304" pitchFamily="18" charset="0"/>
              </a:rPr>
              <a:t>i</a:t>
            </a:r>
            <a:r>
              <a:rPr lang="hu-HU" altLang="hu-HU" sz="2400">
                <a:solidFill>
                  <a:srgbClr val="CC00CC"/>
                </a:solidFill>
                <a:latin typeface="Courier New" panose="02070309020205020404" pitchFamily="49" charset="0"/>
                <a:cs typeface="Times New Roman" panose="02020603050405020304" pitchFamily="18" charset="0"/>
              </a:rPr>
              <a:t>(X)</a:t>
            </a:r>
            <a:r>
              <a:rPr lang="hu-HU" altLang="hu-HU" sz="2400">
                <a:solidFill>
                  <a:srgbClr val="000000"/>
                </a:solidFill>
                <a:cs typeface="Times New Roman" panose="02020603050405020304" pitchFamily="18" charset="0"/>
              </a:rPr>
              <a:t>‑t. </a:t>
            </a:r>
            <a:endParaRPr lang="hu-HU" altLang="hu-HU" sz="2400">
              <a:solidFill>
                <a:srgbClr val="000000"/>
              </a:solidFill>
            </a:endParaRPr>
          </a:p>
          <a:p>
            <a:pPr algn="l"/>
            <a:r>
              <a:rPr lang="hu-HU" altLang="hu-HU" sz="2400">
                <a:solidFill>
                  <a:srgbClr val="000000"/>
                </a:solidFill>
                <a:cs typeface="Times New Roman" panose="02020603050405020304" pitchFamily="18" charset="0"/>
              </a:rPr>
              <a:t>Azt állítjuk, hogy </a:t>
            </a:r>
            <a:r>
              <a:rPr lang="hu-HU" altLang="hu-HU" sz="2400">
                <a:solidFill>
                  <a:srgbClr val="CC00CC"/>
                </a:solidFill>
                <a:latin typeface="Courier New" panose="02070309020205020404" pitchFamily="49" charset="0"/>
                <a:cs typeface="Times New Roman" panose="02020603050405020304" pitchFamily="18" charset="0"/>
              </a:rPr>
              <a:t>T</a:t>
            </a:r>
            <a:r>
              <a:rPr lang="hu-HU" altLang="hu-HU" sz="2400" baseline="-30000">
                <a:solidFill>
                  <a:srgbClr val="CC00CC"/>
                </a:solidFill>
                <a:latin typeface="Courier New" panose="02070309020205020404" pitchFamily="49" charset="0"/>
                <a:cs typeface="Times New Roman" panose="02020603050405020304" pitchFamily="18" charset="0"/>
              </a:rPr>
              <a:t>i</a:t>
            </a:r>
            <a:r>
              <a:rPr lang="hu-HU" altLang="hu-HU" sz="2400">
                <a:solidFill>
                  <a:srgbClr val="000000"/>
                </a:solidFill>
                <a:cs typeface="Times New Roman" panose="02020603050405020304" pitchFamily="18" charset="0"/>
              </a:rPr>
              <a:t> </a:t>
            </a:r>
            <a:r>
              <a:rPr lang="hu-HU" altLang="hu-HU" sz="2400">
                <a:solidFill>
                  <a:srgbClr val="FF0000"/>
                </a:solidFill>
                <a:cs typeface="Times New Roman" panose="02020603050405020304" pitchFamily="18" charset="0"/>
              </a:rPr>
              <a:t>összes olvasási és írási m</a:t>
            </a:r>
            <a:r>
              <a:rPr lang="hu-HU" altLang="hu-HU" sz="2400">
                <a:solidFill>
                  <a:srgbClr val="FF0000"/>
                </a:solidFill>
              </a:rPr>
              <a:t>ű</a:t>
            </a:r>
            <a:r>
              <a:rPr lang="hu-HU" altLang="hu-HU" sz="2400">
                <a:solidFill>
                  <a:srgbClr val="FF0000"/>
                </a:solidFill>
                <a:cs typeface="Times New Roman" panose="02020603050405020304" pitchFamily="18" charset="0"/>
              </a:rPr>
              <a:t>veletét az ütemezés legelejére tudjuk vinni</a:t>
            </a:r>
            <a:r>
              <a:rPr lang="hu-HU" altLang="hu-HU" sz="2400">
                <a:solidFill>
                  <a:srgbClr val="000000"/>
                </a:solidFill>
                <a:cs typeface="Times New Roman" panose="02020603050405020304" pitchFamily="18" charset="0"/>
              </a:rPr>
              <a:t> anélkül, hogy konfliktusm</a:t>
            </a:r>
            <a:r>
              <a:rPr lang="hu-HU" altLang="hu-HU" sz="2400">
                <a:solidFill>
                  <a:srgbClr val="000000"/>
                </a:solidFill>
              </a:rPr>
              <a:t>ű</a:t>
            </a:r>
            <a:r>
              <a:rPr lang="hu-HU" altLang="hu-HU" sz="2400">
                <a:solidFill>
                  <a:srgbClr val="000000"/>
                </a:solidFill>
                <a:cs typeface="Times New Roman" panose="02020603050405020304" pitchFamily="18" charset="0"/>
              </a:rPr>
              <a:t>veleteken kellene áthaladnunk.</a:t>
            </a:r>
            <a:endParaRPr lang="hu-HU" altLang="hu-HU" sz="2400" b="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02" name="Rectangle 2">
            <a:extLst>
              <a:ext uri="{FF2B5EF4-FFF2-40B4-BE49-F238E27FC236}">
                <a16:creationId xmlns:a16="http://schemas.microsoft.com/office/drawing/2014/main" id="{A0B64E39-71BD-03C6-B34E-154D86EFD21F}"/>
              </a:ext>
            </a:extLst>
          </p:cNvPr>
          <p:cNvSpPr>
            <a:spLocks noGrp="1" noChangeArrowheads="1"/>
          </p:cNvSpPr>
          <p:nvPr>
            <p:ph type="title"/>
          </p:nvPr>
        </p:nvSpPr>
        <p:spPr>
          <a:xfrm>
            <a:off x="636588" y="244475"/>
            <a:ext cx="7686675" cy="179388"/>
          </a:xfrm>
        </p:spPr>
        <p:txBody>
          <a:bodyPr/>
          <a:lstStyle/>
          <a:p>
            <a:r>
              <a:rPr lang="hu-HU" altLang="hu-HU" sz="3200" b="1">
                <a:solidFill>
                  <a:schemeClr val="accent2"/>
                </a:solidFill>
              </a:rPr>
              <a:t>A kétfázisú zárolás</a:t>
            </a:r>
            <a:endParaRPr lang="hu-HU" altLang="hu-HU" sz="3600" b="1">
              <a:solidFill>
                <a:schemeClr val="accent2"/>
              </a:solidFill>
            </a:endParaRPr>
          </a:p>
        </p:txBody>
      </p:sp>
      <p:sp>
        <p:nvSpPr>
          <p:cNvPr id="512003" name="Text Box 3">
            <a:extLst>
              <a:ext uri="{FF2B5EF4-FFF2-40B4-BE49-F238E27FC236}">
                <a16:creationId xmlns:a16="http://schemas.microsoft.com/office/drawing/2014/main" id="{CC86302A-57C5-8AE6-403E-34866D1A8B5F}"/>
              </a:ext>
            </a:extLst>
          </p:cNvPr>
          <p:cNvSpPr txBox="1">
            <a:spLocks noChangeArrowheads="1"/>
          </p:cNvSpPr>
          <p:nvPr/>
        </p:nvSpPr>
        <p:spPr bwMode="auto">
          <a:xfrm>
            <a:off x="0" y="609600"/>
            <a:ext cx="8963025" cy="593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400">
                <a:solidFill>
                  <a:srgbClr val="CC00CC"/>
                </a:solidFill>
              </a:rPr>
              <a:t>Vegyünk egy konfliktusos párt</a:t>
            </a:r>
            <a:r>
              <a:rPr lang="hu-HU" altLang="hu-HU" sz="2400">
                <a:solidFill>
                  <a:srgbClr val="FF0000"/>
                </a:solidFill>
              </a:rPr>
              <a:t>, </a:t>
            </a:r>
            <a:r>
              <a:rPr lang="hu-HU" altLang="hu-HU" sz="24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sz="2400"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i</a:t>
            </a:r>
            <a:r>
              <a:rPr lang="hu-HU" altLang="hu-HU" sz="24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(Y)</a:t>
            </a:r>
            <a:r>
              <a:rPr lang="hu-HU" altLang="hu-HU" sz="2400">
                <a:solidFill>
                  <a:srgbClr val="000000"/>
                </a:solidFill>
                <a:cs typeface="Times New Roman" panose="02020603050405020304" pitchFamily="18" charset="0"/>
              </a:rPr>
              <a:t>‑t</a:t>
            </a:r>
            <a:r>
              <a:rPr lang="hu-HU" altLang="hu-HU" sz="2400">
                <a:solidFill>
                  <a:srgbClr val="000000"/>
                </a:solidFill>
              </a:rPr>
              <a:t> és</a:t>
            </a:r>
            <a:r>
              <a:rPr lang="hu-HU" altLang="hu-HU" sz="2400">
                <a:solidFill>
                  <a:srgbClr val="000000"/>
                </a:solidFill>
                <a:cs typeface="Times New Roman" panose="02020603050405020304" pitchFamily="18" charset="0"/>
              </a:rPr>
              <a:t> </a:t>
            </a:r>
            <a:r>
              <a:rPr lang="hu-HU" altLang="hu-HU" sz="2400">
                <a:solidFill>
                  <a:schemeClr val="accent2"/>
                </a:solidFill>
                <a:latin typeface="Courier New" panose="02070309020205020404" pitchFamily="49" charset="0"/>
                <a:cs typeface="Times New Roman" panose="02020603050405020304" pitchFamily="18" charset="0"/>
              </a:rPr>
              <a:t>w</a:t>
            </a:r>
            <a:r>
              <a:rPr lang="hu-HU" altLang="hu-HU" sz="2400" baseline="-30000">
                <a:solidFill>
                  <a:schemeClr val="accent2"/>
                </a:solidFill>
                <a:latin typeface="Courier New" panose="02070309020205020404" pitchFamily="49" charset="0"/>
                <a:cs typeface="Times New Roman" panose="02020603050405020304" pitchFamily="18" charset="0"/>
              </a:rPr>
              <a:t>j</a:t>
            </a:r>
            <a:r>
              <a:rPr lang="hu-HU" altLang="hu-HU" sz="2400">
                <a:solidFill>
                  <a:schemeClr val="accent2"/>
                </a:solidFill>
                <a:latin typeface="Courier New" panose="02070309020205020404" pitchFamily="49" charset="0"/>
                <a:cs typeface="Times New Roman" panose="02020603050405020304" pitchFamily="18" charset="0"/>
              </a:rPr>
              <a:t>(Y)</a:t>
            </a:r>
            <a:r>
              <a:rPr lang="hu-HU" altLang="hu-HU" sz="2400">
                <a:solidFill>
                  <a:schemeClr val="accent2"/>
                </a:solidFill>
                <a:latin typeface="Courier New" panose="02070309020205020404" pitchFamily="49" charset="0"/>
                <a:cs typeface="Courier New" panose="02070309020205020404" pitchFamily="49" charset="0"/>
              </a:rPr>
              <a:t>-t</a:t>
            </a:r>
            <a:r>
              <a:rPr lang="hu-HU" altLang="hu-HU" sz="2400" b="0">
                <a:cs typeface="Courier New" panose="02070309020205020404" pitchFamily="49" charset="0"/>
              </a:rPr>
              <a:t>. </a:t>
            </a:r>
            <a:r>
              <a:rPr lang="hu-HU" altLang="hu-HU" sz="2400">
                <a:solidFill>
                  <a:srgbClr val="009900"/>
                </a:solidFill>
                <a:cs typeface="Courier New" panose="02070309020205020404" pitchFamily="49" charset="0"/>
              </a:rPr>
              <a:t>(Hasonlóan látható be más konfliktusos párra is.)</a:t>
            </a:r>
            <a:endParaRPr lang="hu-HU" altLang="hu-HU" sz="2400">
              <a:solidFill>
                <a:srgbClr val="009900"/>
              </a:solidFill>
            </a:endParaRPr>
          </a:p>
          <a:p>
            <a:pPr algn="just"/>
            <a:r>
              <a:rPr lang="hu-HU" altLang="hu-HU" sz="2400">
                <a:solidFill>
                  <a:srgbClr val="000000"/>
                </a:solidFill>
                <a:cs typeface="Times New Roman" panose="02020603050405020304" pitchFamily="18" charset="0"/>
              </a:rPr>
              <a:t>Tekintsük </a:t>
            </a:r>
            <a:r>
              <a:rPr lang="hu-HU" altLang="hu-HU" sz="2400">
                <a:solidFill>
                  <a:srgbClr val="CC00CC"/>
                </a:solidFill>
                <a:latin typeface="Courier New" panose="02070309020205020404" pitchFamily="49" charset="0"/>
                <a:cs typeface="Times New Roman" panose="02020603050405020304" pitchFamily="18" charset="0"/>
              </a:rPr>
              <a:t>T</a:t>
            </a:r>
            <a:r>
              <a:rPr lang="hu-HU" altLang="hu-HU" sz="2400" baseline="-30000">
                <a:solidFill>
                  <a:srgbClr val="CC00CC"/>
                </a:solidFill>
                <a:latin typeface="Courier New" panose="02070309020205020404" pitchFamily="49" charset="0"/>
                <a:cs typeface="Times New Roman" panose="02020603050405020304" pitchFamily="18" charset="0"/>
              </a:rPr>
              <a:t>i</a:t>
            </a:r>
            <a:r>
              <a:rPr lang="hu-HU" altLang="hu-HU" sz="2400">
                <a:solidFill>
                  <a:srgbClr val="000000"/>
                </a:solidFill>
                <a:cs typeface="Times New Roman" panose="02020603050405020304" pitchFamily="18" charset="0"/>
              </a:rPr>
              <a:t> valamelyik m</a:t>
            </a:r>
            <a:r>
              <a:rPr lang="hu-HU" altLang="hu-HU" sz="2400">
                <a:solidFill>
                  <a:srgbClr val="000000"/>
                </a:solidFill>
              </a:rPr>
              <a:t>ű</a:t>
            </a:r>
            <a:r>
              <a:rPr lang="hu-HU" altLang="hu-HU" sz="2400">
                <a:solidFill>
                  <a:srgbClr val="000000"/>
                </a:solidFill>
                <a:cs typeface="Times New Roman" panose="02020603050405020304" pitchFamily="18" charset="0"/>
              </a:rPr>
              <a:t>veletét, mondjuk </a:t>
            </a:r>
            <a:r>
              <a:rPr lang="hu-HU" altLang="hu-HU" sz="2400">
                <a:solidFill>
                  <a:srgbClr val="FF0000"/>
                </a:solidFill>
                <a:latin typeface="Courier New" panose="02070309020205020404" pitchFamily="49" charset="0"/>
                <a:cs typeface="Times New Roman" panose="02020603050405020304" pitchFamily="18" charset="0"/>
              </a:rPr>
              <a:t>w</a:t>
            </a:r>
            <a:r>
              <a:rPr lang="hu-HU" altLang="hu-HU" sz="2400" baseline="-30000">
                <a:solidFill>
                  <a:srgbClr val="FF0000"/>
                </a:solidFill>
                <a:latin typeface="Courier New" panose="02070309020205020404" pitchFamily="49" charset="0"/>
                <a:cs typeface="Times New Roman" panose="02020603050405020304" pitchFamily="18" charset="0"/>
              </a:rPr>
              <a:t>i</a:t>
            </a:r>
            <a:r>
              <a:rPr lang="hu-HU" altLang="hu-HU" sz="2400">
                <a:solidFill>
                  <a:srgbClr val="FF0000"/>
                </a:solidFill>
                <a:latin typeface="Courier New" panose="02070309020205020404" pitchFamily="49" charset="0"/>
                <a:cs typeface="Times New Roman" panose="02020603050405020304" pitchFamily="18" charset="0"/>
              </a:rPr>
              <a:t>(Y)</a:t>
            </a:r>
            <a:r>
              <a:rPr lang="hu-HU" altLang="hu-HU" sz="2400">
                <a:solidFill>
                  <a:srgbClr val="000000"/>
                </a:solidFill>
                <a:cs typeface="Times New Roman" panose="02020603050405020304" pitchFamily="18" charset="0"/>
              </a:rPr>
              <a:t>‑t. Megel</a:t>
            </a:r>
            <a:r>
              <a:rPr lang="hu-HU" altLang="hu-HU" sz="2400">
                <a:solidFill>
                  <a:srgbClr val="000000"/>
                </a:solidFill>
              </a:rPr>
              <a:t>ő</a:t>
            </a:r>
            <a:r>
              <a:rPr lang="hu-HU" altLang="hu-HU" sz="2400">
                <a:solidFill>
                  <a:srgbClr val="000000"/>
                </a:solidFill>
                <a:cs typeface="Times New Roman" panose="02020603050405020304" pitchFamily="18" charset="0"/>
              </a:rPr>
              <a:t>zheti‑e ezt </a:t>
            </a:r>
            <a:r>
              <a:rPr lang="hu-HU" altLang="hu-HU" sz="2400">
                <a:solidFill>
                  <a:srgbClr val="FF0000"/>
                </a:solidFill>
                <a:latin typeface="Courier New" panose="02070309020205020404" pitchFamily="49" charset="0"/>
                <a:cs typeface="Times New Roman" panose="02020603050405020304" pitchFamily="18" charset="0"/>
              </a:rPr>
              <a:t>S</a:t>
            </a:r>
            <a:r>
              <a:rPr lang="hu-HU" altLang="hu-HU" sz="2400">
                <a:solidFill>
                  <a:srgbClr val="000000"/>
                </a:solidFill>
                <a:cs typeface="Times New Roman" panose="02020603050405020304" pitchFamily="18" charset="0"/>
              </a:rPr>
              <a:t>-ben valamely konfliktusm</a:t>
            </a:r>
            <a:r>
              <a:rPr lang="hu-HU" altLang="hu-HU" sz="2400">
                <a:solidFill>
                  <a:srgbClr val="000000"/>
                </a:solidFill>
              </a:rPr>
              <a:t>ű</a:t>
            </a:r>
            <a:r>
              <a:rPr lang="hu-HU" altLang="hu-HU" sz="2400">
                <a:solidFill>
                  <a:srgbClr val="000000"/>
                </a:solidFill>
                <a:cs typeface="Times New Roman" panose="02020603050405020304" pitchFamily="18" charset="0"/>
              </a:rPr>
              <a:t>velet, például </a:t>
            </a:r>
            <a:r>
              <a:rPr lang="hu-HU" altLang="hu-HU" sz="2400">
                <a:solidFill>
                  <a:schemeClr val="accent2"/>
                </a:solidFill>
                <a:latin typeface="Courier New" panose="02070309020205020404" pitchFamily="49" charset="0"/>
                <a:cs typeface="Times New Roman" panose="02020603050405020304" pitchFamily="18" charset="0"/>
              </a:rPr>
              <a:t>w</a:t>
            </a:r>
            <a:r>
              <a:rPr lang="hu-HU" altLang="hu-HU" sz="2400" baseline="-30000">
                <a:solidFill>
                  <a:schemeClr val="accent2"/>
                </a:solidFill>
                <a:latin typeface="Courier New" panose="02070309020205020404" pitchFamily="49" charset="0"/>
                <a:cs typeface="Times New Roman" panose="02020603050405020304" pitchFamily="18" charset="0"/>
              </a:rPr>
              <a:t>j</a:t>
            </a:r>
            <a:r>
              <a:rPr lang="hu-HU" altLang="hu-HU" sz="2400">
                <a:solidFill>
                  <a:schemeClr val="accent2"/>
                </a:solidFill>
                <a:latin typeface="Courier New" panose="02070309020205020404" pitchFamily="49" charset="0"/>
                <a:cs typeface="Times New Roman" panose="02020603050405020304" pitchFamily="18" charset="0"/>
              </a:rPr>
              <a:t>(Y)</a:t>
            </a:r>
            <a:r>
              <a:rPr lang="hu-HU" altLang="hu-HU" sz="2400">
                <a:solidFill>
                  <a:srgbClr val="000000"/>
                </a:solidFill>
                <a:cs typeface="Times New Roman" panose="02020603050405020304" pitchFamily="18" charset="0"/>
              </a:rPr>
              <a:t>? Ha így lenne, akkor az </a:t>
            </a:r>
            <a:r>
              <a:rPr lang="hu-HU" altLang="hu-HU" sz="2400">
                <a:solidFill>
                  <a:srgbClr val="FF0000"/>
                </a:solidFill>
                <a:latin typeface="Courier New" panose="02070309020205020404" pitchFamily="49" charset="0"/>
                <a:cs typeface="Times New Roman" panose="02020603050405020304" pitchFamily="18" charset="0"/>
              </a:rPr>
              <a:t>S</a:t>
            </a:r>
            <a:r>
              <a:rPr lang="hu-HU" altLang="hu-HU" sz="2400">
                <a:solidFill>
                  <a:srgbClr val="000000"/>
                </a:solidFill>
                <a:cs typeface="Times New Roman" panose="02020603050405020304" pitchFamily="18" charset="0"/>
              </a:rPr>
              <a:t> ütemezésben az </a:t>
            </a:r>
            <a:r>
              <a:rPr lang="hu-HU" altLang="hu-HU" sz="2400">
                <a:solidFill>
                  <a:srgbClr val="000000"/>
                </a:solidFill>
                <a:latin typeface="Courier New" panose="02070309020205020404" pitchFamily="49" charset="0"/>
                <a:cs typeface="Times New Roman" panose="02020603050405020304" pitchFamily="18" charset="0"/>
              </a:rPr>
              <a:t>u</a:t>
            </a:r>
            <a:r>
              <a:rPr lang="hu-HU" altLang="hu-HU" sz="2400" baseline="-30000">
                <a:solidFill>
                  <a:srgbClr val="000000"/>
                </a:solidFill>
                <a:latin typeface="Courier New" panose="02070309020205020404" pitchFamily="49" charset="0"/>
                <a:cs typeface="Times New Roman" panose="02020603050405020304" pitchFamily="18" charset="0"/>
              </a:rPr>
              <a:t>j</a:t>
            </a:r>
            <a:r>
              <a:rPr lang="hu-HU" altLang="hu-HU" sz="2400">
                <a:solidFill>
                  <a:srgbClr val="000000"/>
                </a:solidFill>
                <a:latin typeface="Courier New" panose="02070309020205020404" pitchFamily="49" charset="0"/>
                <a:cs typeface="Times New Roman" panose="02020603050405020304" pitchFamily="18" charset="0"/>
              </a:rPr>
              <a:t>(Y)</a:t>
            </a:r>
            <a:r>
              <a:rPr lang="hu-HU" altLang="hu-HU" sz="2400">
                <a:solidFill>
                  <a:srgbClr val="000000"/>
                </a:solidFill>
                <a:cs typeface="Times New Roman" panose="02020603050405020304" pitchFamily="18" charset="0"/>
              </a:rPr>
              <a:t> és az </a:t>
            </a:r>
            <a:r>
              <a:rPr lang="hu-HU" altLang="hu-HU" sz="2400">
                <a:solidFill>
                  <a:srgbClr val="000000"/>
                </a:solidFill>
                <a:latin typeface="Courier New" panose="02070309020205020404" pitchFamily="49" charset="0"/>
                <a:cs typeface="Times New Roman" panose="02020603050405020304" pitchFamily="18" charset="0"/>
              </a:rPr>
              <a:t>l</a:t>
            </a:r>
            <a:r>
              <a:rPr lang="hu-HU" altLang="hu-HU" sz="2400" baseline="-30000">
                <a:solidFill>
                  <a:srgbClr val="000000"/>
                </a:solidFill>
                <a:latin typeface="Courier New" panose="02070309020205020404" pitchFamily="49" charset="0"/>
                <a:cs typeface="Times New Roman" panose="02020603050405020304" pitchFamily="18" charset="0"/>
              </a:rPr>
              <a:t>i</a:t>
            </a:r>
            <a:r>
              <a:rPr lang="hu-HU" altLang="hu-HU" sz="2400">
                <a:solidFill>
                  <a:srgbClr val="000000"/>
                </a:solidFill>
                <a:latin typeface="Courier New" panose="02070309020205020404" pitchFamily="49" charset="0"/>
                <a:cs typeface="Times New Roman" panose="02020603050405020304" pitchFamily="18" charset="0"/>
              </a:rPr>
              <a:t>(Y)</a:t>
            </a:r>
            <a:r>
              <a:rPr lang="hu-HU" altLang="hu-HU" sz="2400">
                <a:solidFill>
                  <a:srgbClr val="000000"/>
                </a:solidFill>
                <a:cs typeface="Times New Roman" panose="02020603050405020304" pitchFamily="18" charset="0"/>
              </a:rPr>
              <a:t> m</a:t>
            </a:r>
            <a:r>
              <a:rPr lang="hu-HU" altLang="hu-HU" sz="2400">
                <a:solidFill>
                  <a:srgbClr val="000000"/>
                </a:solidFill>
              </a:rPr>
              <a:t>ű</a:t>
            </a:r>
            <a:r>
              <a:rPr lang="hu-HU" altLang="hu-HU" sz="2400">
                <a:solidFill>
                  <a:srgbClr val="000000"/>
                </a:solidFill>
                <a:cs typeface="Times New Roman" panose="02020603050405020304" pitchFamily="18" charset="0"/>
              </a:rPr>
              <a:t>veletek az alábbi módon helyezkednének el</a:t>
            </a:r>
            <a:r>
              <a:rPr lang="hu-HU" altLang="hu-HU" sz="2400">
                <a:solidFill>
                  <a:srgbClr val="000000"/>
                </a:solidFill>
              </a:rPr>
              <a:t>:</a:t>
            </a:r>
            <a:r>
              <a:rPr lang="hu-HU" altLang="hu-HU" sz="2400">
                <a:solidFill>
                  <a:srgbClr val="000000"/>
                </a:solidFill>
                <a:cs typeface="Times New Roman" panose="02020603050405020304" pitchFamily="18" charset="0"/>
              </a:rPr>
              <a:t> </a:t>
            </a:r>
          </a:p>
          <a:p>
            <a:r>
              <a:rPr lang="hu-HU" altLang="hu-HU" sz="2000">
                <a:solidFill>
                  <a:srgbClr val="000000"/>
                </a:solidFill>
                <a:cs typeface="Times New Roman" panose="02020603050405020304" pitchFamily="18" charset="0"/>
              </a:rPr>
              <a:t>…; </a:t>
            </a:r>
            <a:r>
              <a:rPr lang="hu-HU" altLang="hu-HU" sz="2000">
                <a:solidFill>
                  <a:schemeClr val="accent2"/>
                </a:solidFill>
                <a:latin typeface="Courier New" panose="02070309020205020404" pitchFamily="49" charset="0"/>
                <a:cs typeface="Times New Roman" panose="02020603050405020304" pitchFamily="18" charset="0"/>
              </a:rPr>
              <a:t>w</a:t>
            </a:r>
            <a:r>
              <a:rPr lang="hu-HU" altLang="hu-HU" sz="2000" baseline="-30000">
                <a:solidFill>
                  <a:schemeClr val="accent2"/>
                </a:solidFill>
                <a:latin typeface="Courier New" panose="02070309020205020404" pitchFamily="49" charset="0"/>
                <a:cs typeface="Times New Roman" panose="02020603050405020304" pitchFamily="18" charset="0"/>
              </a:rPr>
              <a:t>j</a:t>
            </a:r>
            <a:r>
              <a:rPr lang="hu-HU" altLang="hu-HU" sz="2000">
                <a:solidFill>
                  <a:schemeClr val="accent2"/>
                </a:solidFill>
                <a:latin typeface="Courier New" panose="02070309020205020404" pitchFamily="49" charset="0"/>
                <a:cs typeface="Times New Roman" panose="02020603050405020304" pitchFamily="18" charset="0"/>
              </a:rPr>
              <a:t>(Y)</a:t>
            </a:r>
            <a:r>
              <a:rPr lang="hu-HU" altLang="hu-HU" sz="2000">
                <a:solidFill>
                  <a:srgbClr val="000000"/>
                </a:solidFill>
                <a:cs typeface="Times New Roman" panose="02020603050405020304" pitchFamily="18" charset="0"/>
              </a:rPr>
              <a:t>; …; </a:t>
            </a:r>
            <a:r>
              <a:rPr lang="hu-HU" altLang="hu-HU" sz="2000">
                <a:solidFill>
                  <a:srgbClr val="000000"/>
                </a:solidFill>
                <a:latin typeface="Courier New" panose="02070309020205020404" pitchFamily="49" charset="0"/>
                <a:cs typeface="Times New Roman" panose="02020603050405020304" pitchFamily="18" charset="0"/>
              </a:rPr>
              <a:t>u</a:t>
            </a:r>
            <a:r>
              <a:rPr lang="hu-HU" altLang="hu-HU" sz="2000" baseline="-30000">
                <a:solidFill>
                  <a:srgbClr val="000000"/>
                </a:solidFill>
                <a:latin typeface="Courier New" panose="02070309020205020404" pitchFamily="49" charset="0"/>
                <a:cs typeface="Times New Roman" panose="02020603050405020304" pitchFamily="18" charset="0"/>
              </a:rPr>
              <a:t>j</a:t>
            </a:r>
            <a:r>
              <a:rPr lang="hu-HU" altLang="hu-HU" sz="2000">
                <a:solidFill>
                  <a:srgbClr val="000000"/>
                </a:solidFill>
                <a:latin typeface="Courier New" panose="02070309020205020404" pitchFamily="49" charset="0"/>
                <a:cs typeface="Times New Roman" panose="02020603050405020304" pitchFamily="18" charset="0"/>
              </a:rPr>
              <a:t>(Y)</a:t>
            </a:r>
            <a:r>
              <a:rPr lang="hu-HU" altLang="hu-HU" sz="2000">
                <a:solidFill>
                  <a:srgbClr val="000000"/>
                </a:solidFill>
                <a:cs typeface="Times New Roman" panose="02020603050405020304" pitchFamily="18" charset="0"/>
              </a:rPr>
              <a:t>; …; </a:t>
            </a:r>
            <a:r>
              <a:rPr lang="hu-HU" altLang="hu-HU" sz="2000">
                <a:solidFill>
                  <a:srgbClr val="000000"/>
                </a:solidFill>
                <a:latin typeface="Courier New" panose="02070309020205020404" pitchFamily="49" charset="0"/>
                <a:cs typeface="Times New Roman" panose="02020603050405020304" pitchFamily="18" charset="0"/>
              </a:rPr>
              <a:t>l</a:t>
            </a:r>
            <a:r>
              <a:rPr lang="hu-HU" altLang="hu-HU" sz="2000" baseline="-30000">
                <a:solidFill>
                  <a:srgbClr val="000000"/>
                </a:solidFill>
                <a:latin typeface="Courier New" panose="02070309020205020404" pitchFamily="49" charset="0"/>
                <a:cs typeface="Times New Roman" panose="02020603050405020304" pitchFamily="18" charset="0"/>
              </a:rPr>
              <a:t>i</a:t>
            </a:r>
            <a:r>
              <a:rPr lang="hu-HU" altLang="hu-HU" sz="2000">
                <a:solidFill>
                  <a:srgbClr val="000000"/>
                </a:solidFill>
                <a:latin typeface="Courier New" panose="02070309020205020404" pitchFamily="49" charset="0"/>
                <a:cs typeface="Times New Roman" panose="02020603050405020304" pitchFamily="18" charset="0"/>
              </a:rPr>
              <a:t>(Y)</a:t>
            </a:r>
            <a:r>
              <a:rPr lang="hu-HU" altLang="hu-HU" sz="2000">
                <a:solidFill>
                  <a:srgbClr val="000000"/>
                </a:solidFill>
                <a:cs typeface="Times New Roman" panose="02020603050405020304" pitchFamily="18" charset="0"/>
              </a:rPr>
              <a:t>; …; </a:t>
            </a:r>
            <a:r>
              <a:rPr lang="hu-HU" altLang="hu-HU" sz="2000">
                <a:solidFill>
                  <a:srgbClr val="FF0000"/>
                </a:solidFill>
                <a:latin typeface="Courier New" panose="02070309020205020404" pitchFamily="49" charset="0"/>
                <a:cs typeface="Times New Roman" panose="02020603050405020304" pitchFamily="18" charset="0"/>
              </a:rPr>
              <a:t>w</a:t>
            </a:r>
            <a:r>
              <a:rPr lang="hu-HU" altLang="hu-HU" sz="2000" baseline="-30000">
                <a:solidFill>
                  <a:srgbClr val="FF0000"/>
                </a:solidFill>
                <a:latin typeface="Courier New" panose="02070309020205020404" pitchFamily="49" charset="0"/>
                <a:cs typeface="Times New Roman" panose="02020603050405020304" pitchFamily="18" charset="0"/>
              </a:rPr>
              <a:t>i</a:t>
            </a:r>
            <a:r>
              <a:rPr lang="hu-HU" altLang="hu-HU" sz="2000">
                <a:solidFill>
                  <a:srgbClr val="FF0000"/>
                </a:solidFill>
                <a:latin typeface="Courier New" panose="02070309020205020404" pitchFamily="49" charset="0"/>
                <a:cs typeface="Times New Roman" panose="02020603050405020304" pitchFamily="18" charset="0"/>
              </a:rPr>
              <a:t>(Y)</a:t>
            </a:r>
            <a:r>
              <a:rPr lang="hu-HU" altLang="hu-HU" sz="2000">
                <a:solidFill>
                  <a:srgbClr val="000000"/>
                </a:solidFill>
                <a:cs typeface="Times New Roman" panose="02020603050405020304" pitchFamily="18" charset="0"/>
              </a:rPr>
              <a:t>; …</a:t>
            </a:r>
          </a:p>
          <a:p>
            <a:pPr algn="just"/>
            <a:r>
              <a:rPr lang="hu-HU" altLang="hu-HU" sz="2400">
                <a:solidFill>
                  <a:srgbClr val="000000"/>
                </a:solidFill>
                <a:cs typeface="Times New Roman" panose="02020603050405020304" pitchFamily="18" charset="0"/>
              </a:rPr>
              <a:t>Mivel </a:t>
            </a:r>
            <a:r>
              <a:rPr lang="hu-HU" altLang="hu-HU" sz="2400">
                <a:solidFill>
                  <a:srgbClr val="CC00CC"/>
                </a:solidFill>
                <a:latin typeface="Courier New" panose="02070309020205020404" pitchFamily="49" charset="0"/>
                <a:cs typeface="Times New Roman" panose="02020603050405020304" pitchFamily="18" charset="0"/>
              </a:rPr>
              <a:t>T</a:t>
            </a:r>
            <a:r>
              <a:rPr lang="hu-HU" altLang="hu-HU" sz="2400" baseline="-30000">
                <a:solidFill>
                  <a:srgbClr val="CC00CC"/>
                </a:solidFill>
                <a:latin typeface="Courier New" panose="02070309020205020404" pitchFamily="49" charset="0"/>
                <a:cs typeface="Times New Roman" panose="02020603050405020304" pitchFamily="18" charset="0"/>
              </a:rPr>
              <a:t>i</a:t>
            </a:r>
            <a:r>
              <a:rPr lang="hu-HU" altLang="hu-HU" sz="2400">
                <a:solidFill>
                  <a:srgbClr val="000000"/>
                </a:solidFill>
                <a:cs typeface="Times New Roman" panose="02020603050405020304" pitchFamily="18" charset="0"/>
              </a:rPr>
              <a:t> az els</a:t>
            </a:r>
            <a:r>
              <a:rPr lang="hu-HU" altLang="hu-HU" sz="2400">
                <a:solidFill>
                  <a:srgbClr val="000000"/>
                </a:solidFill>
              </a:rPr>
              <a:t>ő</a:t>
            </a:r>
            <a:r>
              <a:rPr lang="hu-HU" altLang="hu-HU" sz="2400">
                <a:solidFill>
                  <a:srgbClr val="000000"/>
                </a:solidFill>
                <a:cs typeface="Times New Roman" panose="02020603050405020304" pitchFamily="18" charset="0"/>
              </a:rPr>
              <a:t>, amelyik zárat old fel, így </a:t>
            </a:r>
            <a:r>
              <a:rPr lang="hu-HU" altLang="hu-HU" sz="2400">
                <a:solidFill>
                  <a:srgbClr val="FF0000"/>
                </a:solidFill>
                <a:latin typeface="Courier New" panose="02070309020205020404" pitchFamily="49" charset="0"/>
                <a:cs typeface="Times New Roman" panose="02020603050405020304" pitchFamily="18" charset="0"/>
              </a:rPr>
              <a:t>S</a:t>
            </a:r>
            <a:r>
              <a:rPr lang="hu-HU" altLang="hu-HU" sz="2400">
                <a:solidFill>
                  <a:srgbClr val="000000"/>
                </a:solidFill>
                <a:cs typeface="Times New Roman" panose="02020603050405020304" pitchFamily="18" charset="0"/>
              </a:rPr>
              <a:t>-ben </a:t>
            </a:r>
            <a:r>
              <a:rPr lang="hu-HU" altLang="hu-HU" sz="2400">
                <a:solidFill>
                  <a:srgbClr val="CC00CC"/>
                </a:solidFill>
                <a:latin typeface="Courier New" panose="02070309020205020404" pitchFamily="49" charset="0"/>
                <a:cs typeface="Times New Roman" panose="02020603050405020304" pitchFamily="18" charset="0"/>
              </a:rPr>
              <a:t>u</a:t>
            </a:r>
            <a:r>
              <a:rPr lang="hu-HU" altLang="hu-HU" sz="2400" baseline="-30000">
                <a:solidFill>
                  <a:srgbClr val="CC00CC"/>
                </a:solidFill>
                <a:latin typeface="Courier New" panose="02070309020205020404" pitchFamily="49" charset="0"/>
                <a:cs typeface="Times New Roman" panose="02020603050405020304" pitchFamily="18" charset="0"/>
              </a:rPr>
              <a:t>i</a:t>
            </a:r>
            <a:r>
              <a:rPr lang="hu-HU" altLang="hu-HU" sz="2400">
                <a:solidFill>
                  <a:srgbClr val="CC00CC"/>
                </a:solidFill>
                <a:latin typeface="Courier New" panose="02070309020205020404" pitchFamily="49" charset="0"/>
                <a:cs typeface="Times New Roman" panose="02020603050405020304" pitchFamily="18" charset="0"/>
              </a:rPr>
              <a:t>(X)</a:t>
            </a:r>
            <a:r>
              <a:rPr lang="hu-HU" altLang="hu-HU" sz="2400">
                <a:solidFill>
                  <a:srgbClr val="000000"/>
                </a:solidFill>
                <a:cs typeface="Times New Roman" panose="02020603050405020304" pitchFamily="18" charset="0"/>
              </a:rPr>
              <a:t> megel</a:t>
            </a:r>
            <a:r>
              <a:rPr lang="hu-HU" altLang="hu-HU" sz="2400">
                <a:solidFill>
                  <a:srgbClr val="000000"/>
                </a:solidFill>
              </a:rPr>
              <a:t>ő</a:t>
            </a:r>
            <a:r>
              <a:rPr lang="hu-HU" altLang="hu-HU" sz="2400">
                <a:solidFill>
                  <a:srgbClr val="000000"/>
                </a:solidFill>
                <a:cs typeface="Times New Roman" panose="02020603050405020304" pitchFamily="18" charset="0"/>
              </a:rPr>
              <a:t>zi </a:t>
            </a:r>
            <a:r>
              <a:rPr lang="hu-HU" altLang="hu-HU" sz="2400">
                <a:solidFill>
                  <a:srgbClr val="000000"/>
                </a:solidFill>
                <a:latin typeface="Courier New" panose="02070309020205020404" pitchFamily="49" charset="0"/>
                <a:cs typeface="Times New Roman" panose="02020603050405020304" pitchFamily="18" charset="0"/>
              </a:rPr>
              <a:t>u</a:t>
            </a:r>
            <a:r>
              <a:rPr lang="hu-HU" altLang="hu-HU" sz="2400" baseline="-30000">
                <a:solidFill>
                  <a:srgbClr val="000000"/>
                </a:solidFill>
                <a:latin typeface="Courier New" panose="02070309020205020404" pitchFamily="49" charset="0"/>
                <a:cs typeface="Times New Roman" panose="02020603050405020304" pitchFamily="18" charset="0"/>
              </a:rPr>
              <a:t>j</a:t>
            </a:r>
            <a:r>
              <a:rPr lang="hu-HU" altLang="hu-HU" sz="2400">
                <a:solidFill>
                  <a:srgbClr val="000000"/>
                </a:solidFill>
                <a:latin typeface="Courier New" panose="02070309020205020404" pitchFamily="49" charset="0"/>
                <a:cs typeface="Times New Roman" panose="02020603050405020304" pitchFamily="18" charset="0"/>
              </a:rPr>
              <a:t>(Y)</a:t>
            </a:r>
            <a:r>
              <a:rPr lang="hu-HU" altLang="hu-HU" sz="2400">
                <a:solidFill>
                  <a:srgbClr val="000000"/>
                </a:solidFill>
                <a:cs typeface="Times New Roman" panose="02020603050405020304" pitchFamily="18" charset="0"/>
              </a:rPr>
              <a:t>‑t, vagyis </a:t>
            </a:r>
            <a:r>
              <a:rPr lang="hu-HU" altLang="hu-HU" sz="2400">
                <a:solidFill>
                  <a:srgbClr val="FF0000"/>
                </a:solidFill>
                <a:latin typeface="Courier New" panose="02070309020205020404" pitchFamily="49" charset="0"/>
                <a:cs typeface="Times New Roman" panose="02020603050405020304" pitchFamily="18" charset="0"/>
              </a:rPr>
              <a:t>S</a:t>
            </a:r>
            <a:r>
              <a:rPr lang="hu-HU" altLang="hu-HU" sz="2400">
                <a:solidFill>
                  <a:srgbClr val="000000"/>
                </a:solidFill>
                <a:cs typeface="Times New Roman" panose="02020603050405020304" pitchFamily="18" charset="0"/>
              </a:rPr>
              <a:t> a következ</a:t>
            </a:r>
            <a:r>
              <a:rPr lang="hu-HU" altLang="hu-HU" sz="2400">
                <a:solidFill>
                  <a:srgbClr val="000000"/>
                </a:solidFill>
              </a:rPr>
              <a:t>ő</a:t>
            </a:r>
            <a:r>
              <a:rPr lang="hu-HU" altLang="hu-HU" sz="2400">
                <a:solidFill>
                  <a:srgbClr val="000000"/>
                </a:solidFill>
                <a:cs typeface="Times New Roman" panose="02020603050405020304" pitchFamily="18" charset="0"/>
              </a:rPr>
              <a:t>képpen néz ki:</a:t>
            </a:r>
          </a:p>
          <a:p>
            <a:r>
              <a:rPr lang="hu-HU" altLang="hu-HU" sz="2000">
                <a:solidFill>
                  <a:srgbClr val="000000"/>
                </a:solidFill>
                <a:cs typeface="Times New Roman" panose="02020603050405020304" pitchFamily="18" charset="0"/>
              </a:rPr>
              <a:t>…; </a:t>
            </a:r>
            <a:r>
              <a:rPr lang="hu-HU" altLang="hu-HU" sz="2000">
                <a:solidFill>
                  <a:schemeClr val="accent2"/>
                </a:solidFill>
                <a:latin typeface="Courier New" panose="02070309020205020404" pitchFamily="49" charset="0"/>
                <a:cs typeface="Times New Roman" panose="02020603050405020304" pitchFamily="18" charset="0"/>
              </a:rPr>
              <a:t>w</a:t>
            </a:r>
            <a:r>
              <a:rPr lang="hu-HU" altLang="hu-HU" sz="2000" baseline="-30000">
                <a:solidFill>
                  <a:schemeClr val="accent2"/>
                </a:solidFill>
                <a:latin typeface="Courier New" panose="02070309020205020404" pitchFamily="49" charset="0"/>
                <a:cs typeface="Times New Roman" panose="02020603050405020304" pitchFamily="18" charset="0"/>
              </a:rPr>
              <a:t>j</a:t>
            </a:r>
            <a:r>
              <a:rPr lang="hu-HU" altLang="hu-HU" sz="2000">
                <a:solidFill>
                  <a:schemeClr val="accent2"/>
                </a:solidFill>
                <a:latin typeface="Courier New" panose="02070309020205020404" pitchFamily="49" charset="0"/>
                <a:cs typeface="Times New Roman" panose="02020603050405020304" pitchFamily="18" charset="0"/>
              </a:rPr>
              <a:t>(Y)</a:t>
            </a:r>
            <a:r>
              <a:rPr lang="hu-HU" altLang="hu-HU" sz="2000">
                <a:solidFill>
                  <a:srgbClr val="000000"/>
                </a:solidFill>
                <a:cs typeface="Times New Roman" panose="02020603050405020304" pitchFamily="18" charset="0"/>
              </a:rPr>
              <a:t>; …; </a:t>
            </a:r>
            <a:r>
              <a:rPr lang="hu-HU" altLang="hu-HU" sz="2000">
                <a:solidFill>
                  <a:srgbClr val="CC00CC"/>
                </a:solidFill>
                <a:latin typeface="Courier New" panose="02070309020205020404" pitchFamily="49" charset="0"/>
                <a:cs typeface="Times New Roman" panose="02020603050405020304" pitchFamily="18" charset="0"/>
              </a:rPr>
              <a:t>u</a:t>
            </a:r>
            <a:r>
              <a:rPr lang="hu-HU" altLang="hu-HU" sz="2000" baseline="-30000">
                <a:solidFill>
                  <a:srgbClr val="CC00CC"/>
                </a:solidFill>
                <a:latin typeface="Courier New" panose="02070309020205020404" pitchFamily="49" charset="0"/>
                <a:cs typeface="Times New Roman" panose="02020603050405020304" pitchFamily="18" charset="0"/>
              </a:rPr>
              <a:t>i</a:t>
            </a:r>
            <a:r>
              <a:rPr lang="hu-HU" altLang="hu-HU" sz="2000">
                <a:solidFill>
                  <a:srgbClr val="CC00CC"/>
                </a:solidFill>
                <a:latin typeface="Courier New" panose="02070309020205020404" pitchFamily="49" charset="0"/>
                <a:cs typeface="Times New Roman" panose="02020603050405020304" pitchFamily="18" charset="0"/>
              </a:rPr>
              <a:t>(X)</a:t>
            </a:r>
            <a:r>
              <a:rPr lang="hu-HU" altLang="hu-HU" sz="2000">
                <a:solidFill>
                  <a:srgbClr val="000000"/>
                </a:solidFill>
                <a:cs typeface="Times New Roman" panose="02020603050405020304" pitchFamily="18" charset="0"/>
              </a:rPr>
              <a:t>; …; </a:t>
            </a:r>
            <a:r>
              <a:rPr lang="hu-HU" altLang="hu-HU" sz="2000">
                <a:solidFill>
                  <a:srgbClr val="000000"/>
                </a:solidFill>
                <a:latin typeface="Courier New" panose="02070309020205020404" pitchFamily="49" charset="0"/>
                <a:cs typeface="Times New Roman" panose="02020603050405020304" pitchFamily="18" charset="0"/>
              </a:rPr>
              <a:t>u</a:t>
            </a:r>
            <a:r>
              <a:rPr lang="hu-HU" altLang="hu-HU" sz="2000" baseline="-30000">
                <a:solidFill>
                  <a:srgbClr val="000000"/>
                </a:solidFill>
                <a:latin typeface="Courier New" panose="02070309020205020404" pitchFamily="49" charset="0"/>
                <a:cs typeface="Times New Roman" panose="02020603050405020304" pitchFamily="18" charset="0"/>
              </a:rPr>
              <a:t>j</a:t>
            </a:r>
            <a:r>
              <a:rPr lang="hu-HU" altLang="hu-HU" sz="2000">
                <a:solidFill>
                  <a:srgbClr val="000000"/>
                </a:solidFill>
                <a:latin typeface="Courier New" panose="02070309020205020404" pitchFamily="49" charset="0"/>
                <a:cs typeface="Times New Roman" panose="02020603050405020304" pitchFamily="18" charset="0"/>
              </a:rPr>
              <a:t>(Y)</a:t>
            </a:r>
            <a:r>
              <a:rPr lang="hu-HU" altLang="hu-HU" sz="2000">
                <a:solidFill>
                  <a:srgbClr val="000000"/>
                </a:solidFill>
                <a:cs typeface="Times New Roman" panose="02020603050405020304" pitchFamily="18" charset="0"/>
              </a:rPr>
              <a:t>; …; </a:t>
            </a:r>
            <a:r>
              <a:rPr lang="hu-HU" altLang="hu-HU" sz="2000">
                <a:solidFill>
                  <a:srgbClr val="000000"/>
                </a:solidFill>
                <a:latin typeface="Courier New" panose="02070309020205020404" pitchFamily="49" charset="0"/>
                <a:cs typeface="Times New Roman" panose="02020603050405020304" pitchFamily="18" charset="0"/>
              </a:rPr>
              <a:t>l</a:t>
            </a:r>
            <a:r>
              <a:rPr lang="hu-HU" altLang="hu-HU" sz="2000" baseline="-30000">
                <a:solidFill>
                  <a:srgbClr val="000000"/>
                </a:solidFill>
                <a:latin typeface="Courier New" panose="02070309020205020404" pitchFamily="49" charset="0"/>
                <a:cs typeface="Times New Roman" panose="02020603050405020304" pitchFamily="18" charset="0"/>
              </a:rPr>
              <a:t>i</a:t>
            </a:r>
            <a:r>
              <a:rPr lang="hu-HU" altLang="hu-HU" sz="2000">
                <a:solidFill>
                  <a:srgbClr val="000000"/>
                </a:solidFill>
                <a:latin typeface="Courier New" panose="02070309020205020404" pitchFamily="49" charset="0"/>
                <a:cs typeface="Times New Roman" panose="02020603050405020304" pitchFamily="18" charset="0"/>
              </a:rPr>
              <a:t>(Y)</a:t>
            </a:r>
            <a:r>
              <a:rPr lang="hu-HU" altLang="hu-HU" sz="2000">
                <a:solidFill>
                  <a:srgbClr val="000000"/>
                </a:solidFill>
                <a:cs typeface="Times New Roman" panose="02020603050405020304" pitchFamily="18" charset="0"/>
              </a:rPr>
              <a:t>; …; </a:t>
            </a:r>
            <a:r>
              <a:rPr lang="hu-HU" altLang="hu-HU" sz="2000">
                <a:solidFill>
                  <a:srgbClr val="FF0000"/>
                </a:solidFill>
                <a:latin typeface="Courier New" panose="02070309020205020404" pitchFamily="49" charset="0"/>
                <a:cs typeface="Times New Roman" panose="02020603050405020304" pitchFamily="18" charset="0"/>
              </a:rPr>
              <a:t>w</a:t>
            </a:r>
            <a:r>
              <a:rPr lang="hu-HU" altLang="hu-HU" sz="2000" baseline="-30000">
                <a:solidFill>
                  <a:srgbClr val="FF0000"/>
                </a:solidFill>
                <a:latin typeface="Courier New" panose="02070309020205020404" pitchFamily="49" charset="0"/>
                <a:cs typeface="Times New Roman" panose="02020603050405020304" pitchFamily="18" charset="0"/>
              </a:rPr>
              <a:t>i</a:t>
            </a:r>
            <a:r>
              <a:rPr lang="hu-HU" altLang="hu-HU" sz="2000">
                <a:solidFill>
                  <a:srgbClr val="FF0000"/>
                </a:solidFill>
                <a:latin typeface="Courier New" panose="02070309020205020404" pitchFamily="49" charset="0"/>
                <a:cs typeface="Times New Roman" panose="02020603050405020304" pitchFamily="18" charset="0"/>
              </a:rPr>
              <a:t>(Y)</a:t>
            </a:r>
            <a:r>
              <a:rPr lang="hu-HU" altLang="hu-HU" sz="2000">
                <a:solidFill>
                  <a:srgbClr val="000000"/>
                </a:solidFill>
                <a:cs typeface="Times New Roman" panose="02020603050405020304" pitchFamily="18" charset="0"/>
              </a:rPr>
              <a:t>; …</a:t>
            </a:r>
          </a:p>
          <a:p>
            <a:pPr algn="just"/>
            <a:r>
              <a:rPr lang="hu-HU" altLang="hu-HU" sz="2400">
                <a:solidFill>
                  <a:srgbClr val="000000"/>
                </a:solidFill>
                <a:cs typeface="Times New Roman" panose="02020603050405020304" pitchFamily="18" charset="0"/>
              </a:rPr>
              <a:t>Az </a:t>
            </a:r>
            <a:r>
              <a:rPr lang="hu-HU" altLang="hu-HU" sz="2400">
                <a:solidFill>
                  <a:srgbClr val="CC00CC"/>
                </a:solidFill>
                <a:latin typeface="Courier New" panose="02070309020205020404" pitchFamily="49" charset="0"/>
                <a:cs typeface="Times New Roman" panose="02020603050405020304" pitchFamily="18" charset="0"/>
              </a:rPr>
              <a:t>u</a:t>
            </a:r>
            <a:r>
              <a:rPr lang="hu-HU" altLang="hu-HU" sz="2400" baseline="-30000">
                <a:solidFill>
                  <a:srgbClr val="CC00CC"/>
                </a:solidFill>
                <a:latin typeface="Courier New" panose="02070309020205020404" pitchFamily="49" charset="0"/>
                <a:cs typeface="Times New Roman" panose="02020603050405020304" pitchFamily="18" charset="0"/>
              </a:rPr>
              <a:t>i</a:t>
            </a:r>
            <a:r>
              <a:rPr lang="hu-HU" altLang="hu-HU" sz="2400">
                <a:solidFill>
                  <a:srgbClr val="CC00CC"/>
                </a:solidFill>
                <a:latin typeface="Courier New" panose="02070309020205020404" pitchFamily="49" charset="0"/>
                <a:cs typeface="Times New Roman" panose="02020603050405020304" pitchFamily="18" charset="0"/>
              </a:rPr>
              <a:t>(X)</a:t>
            </a:r>
            <a:r>
              <a:rPr lang="hu-HU" altLang="hu-HU" sz="2400">
                <a:solidFill>
                  <a:srgbClr val="000000"/>
                </a:solidFill>
                <a:cs typeface="Times New Roman" panose="02020603050405020304" pitchFamily="18" charset="0"/>
              </a:rPr>
              <a:t> m</a:t>
            </a:r>
            <a:r>
              <a:rPr lang="hu-HU" altLang="hu-HU" sz="2400">
                <a:solidFill>
                  <a:srgbClr val="000000"/>
                </a:solidFill>
              </a:rPr>
              <a:t>ű</a:t>
            </a:r>
            <a:r>
              <a:rPr lang="hu-HU" altLang="hu-HU" sz="2400">
                <a:solidFill>
                  <a:srgbClr val="000000"/>
                </a:solidFill>
                <a:cs typeface="Times New Roman" panose="02020603050405020304" pitchFamily="18" charset="0"/>
              </a:rPr>
              <a:t>velet állhat </a:t>
            </a:r>
            <a:r>
              <a:rPr lang="hu-HU" altLang="hu-HU" sz="2400">
                <a:solidFill>
                  <a:srgbClr val="000000"/>
                </a:solidFill>
                <a:latin typeface="Courier New" panose="02070309020205020404" pitchFamily="49" charset="0"/>
                <a:cs typeface="Times New Roman" panose="02020603050405020304" pitchFamily="18" charset="0"/>
              </a:rPr>
              <a:t>w</a:t>
            </a:r>
            <a:r>
              <a:rPr lang="hu-HU" altLang="hu-HU" sz="2400" baseline="-30000">
                <a:solidFill>
                  <a:srgbClr val="000000"/>
                </a:solidFill>
                <a:latin typeface="Courier New" panose="02070309020205020404" pitchFamily="49" charset="0"/>
                <a:cs typeface="Times New Roman" panose="02020603050405020304" pitchFamily="18" charset="0"/>
              </a:rPr>
              <a:t>j</a:t>
            </a:r>
            <a:r>
              <a:rPr lang="hu-HU" altLang="hu-HU" sz="2400">
                <a:solidFill>
                  <a:srgbClr val="000000"/>
                </a:solidFill>
                <a:latin typeface="Courier New" panose="02070309020205020404" pitchFamily="49" charset="0"/>
                <a:cs typeface="Times New Roman" panose="02020603050405020304" pitchFamily="18" charset="0"/>
              </a:rPr>
              <a:t>(Y)</a:t>
            </a:r>
            <a:r>
              <a:rPr lang="hu-HU" altLang="hu-HU" sz="2400">
                <a:solidFill>
                  <a:srgbClr val="000000"/>
                </a:solidFill>
                <a:cs typeface="Times New Roman" panose="02020603050405020304" pitchFamily="18" charset="0"/>
              </a:rPr>
              <a:t> el</a:t>
            </a:r>
            <a:r>
              <a:rPr lang="hu-HU" altLang="hu-HU" sz="2400">
                <a:solidFill>
                  <a:srgbClr val="000000"/>
                </a:solidFill>
              </a:rPr>
              <a:t>ő</a:t>
            </a:r>
            <a:r>
              <a:rPr lang="hu-HU" altLang="hu-HU" sz="2400">
                <a:solidFill>
                  <a:srgbClr val="000000"/>
                </a:solidFill>
                <a:cs typeface="Times New Roman" panose="02020603050405020304" pitchFamily="18" charset="0"/>
              </a:rPr>
              <a:t>tt is. Mindkét esetben </a:t>
            </a:r>
            <a:r>
              <a:rPr lang="hu-HU" altLang="hu-HU" sz="2400">
                <a:solidFill>
                  <a:srgbClr val="CC00CC"/>
                </a:solidFill>
                <a:latin typeface="Courier New" panose="02070309020205020404" pitchFamily="49" charset="0"/>
                <a:cs typeface="Times New Roman" panose="02020603050405020304" pitchFamily="18" charset="0"/>
              </a:rPr>
              <a:t>u</a:t>
            </a:r>
            <a:r>
              <a:rPr lang="hu-HU" altLang="hu-HU" sz="2400" baseline="-30000">
                <a:solidFill>
                  <a:srgbClr val="CC00CC"/>
                </a:solidFill>
                <a:latin typeface="Courier New" panose="02070309020205020404" pitchFamily="49" charset="0"/>
                <a:cs typeface="Times New Roman" panose="02020603050405020304" pitchFamily="18" charset="0"/>
              </a:rPr>
              <a:t>i</a:t>
            </a:r>
            <a:r>
              <a:rPr lang="hu-HU" altLang="hu-HU" sz="2400">
                <a:solidFill>
                  <a:srgbClr val="CC00CC"/>
                </a:solidFill>
                <a:latin typeface="Courier New" panose="02070309020205020404" pitchFamily="49" charset="0"/>
                <a:cs typeface="Times New Roman" panose="02020603050405020304" pitchFamily="18" charset="0"/>
              </a:rPr>
              <a:t>(X)</a:t>
            </a:r>
            <a:r>
              <a:rPr lang="hu-HU" altLang="hu-HU" sz="2400">
                <a:solidFill>
                  <a:srgbClr val="000000"/>
                </a:solidFill>
                <a:cs typeface="Times New Roman" panose="02020603050405020304" pitchFamily="18" charset="0"/>
              </a:rPr>
              <a:t> </a:t>
            </a:r>
            <a:r>
              <a:rPr lang="hu-HU" altLang="hu-HU" sz="2400">
                <a:solidFill>
                  <a:srgbClr val="000000"/>
                </a:solidFill>
                <a:latin typeface="Courier New" panose="02070309020205020404" pitchFamily="49" charset="0"/>
                <a:cs typeface="Times New Roman" panose="02020603050405020304" pitchFamily="18" charset="0"/>
              </a:rPr>
              <a:t>l</a:t>
            </a:r>
            <a:r>
              <a:rPr lang="hu-HU" altLang="hu-HU" sz="2400" baseline="-30000">
                <a:solidFill>
                  <a:srgbClr val="000000"/>
                </a:solidFill>
                <a:latin typeface="Courier New" panose="02070309020205020404" pitchFamily="49" charset="0"/>
                <a:cs typeface="Times New Roman" panose="02020603050405020304" pitchFamily="18" charset="0"/>
              </a:rPr>
              <a:t>i</a:t>
            </a:r>
            <a:r>
              <a:rPr lang="hu-HU" altLang="hu-HU" sz="2400">
                <a:solidFill>
                  <a:srgbClr val="000000"/>
                </a:solidFill>
                <a:latin typeface="Courier New" panose="02070309020205020404" pitchFamily="49" charset="0"/>
                <a:cs typeface="Times New Roman" panose="02020603050405020304" pitchFamily="18" charset="0"/>
              </a:rPr>
              <a:t>(Y)</a:t>
            </a:r>
            <a:r>
              <a:rPr lang="hu-HU" altLang="hu-HU" sz="2400">
                <a:solidFill>
                  <a:srgbClr val="000000"/>
                </a:solidFill>
                <a:cs typeface="Times New Roman" panose="02020603050405020304" pitchFamily="18" charset="0"/>
              </a:rPr>
              <a:t> el</a:t>
            </a:r>
            <a:r>
              <a:rPr lang="hu-HU" altLang="hu-HU" sz="2400">
                <a:solidFill>
                  <a:srgbClr val="000000"/>
                </a:solidFill>
              </a:rPr>
              <a:t>ő</a:t>
            </a:r>
            <a:r>
              <a:rPr lang="hu-HU" altLang="hu-HU" sz="2400">
                <a:solidFill>
                  <a:srgbClr val="000000"/>
                </a:solidFill>
                <a:cs typeface="Times New Roman" panose="02020603050405020304" pitchFamily="18" charset="0"/>
              </a:rPr>
              <a:t>tt van, ami azt jelenti, hogy </a:t>
            </a:r>
            <a:r>
              <a:rPr lang="hu-HU" altLang="hu-HU" sz="2400">
                <a:solidFill>
                  <a:srgbClr val="CC00CC"/>
                </a:solidFill>
                <a:latin typeface="Courier New" panose="02070309020205020404" pitchFamily="49" charset="0"/>
                <a:cs typeface="Times New Roman" panose="02020603050405020304" pitchFamily="18" charset="0"/>
              </a:rPr>
              <a:t>T</a:t>
            </a:r>
            <a:r>
              <a:rPr lang="hu-HU" altLang="hu-HU" sz="2400" baseline="-30000">
                <a:solidFill>
                  <a:srgbClr val="CC00CC"/>
                </a:solidFill>
                <a:latin typeface="Courier New" panose="02070309020205020404" pitchFamily="49" charset="0"/>
                <a:cs typeface="Times New Roman" panose="02020603050405020304" pitchFamily="18" charset="0"/>
              </a:rPr>
              <a:t>i</a:t>
            </a:r>
            <a:r>
              <a:rPr lang="hu-HU" altLang="hu-HU" sz="2400">
                <a:solidFill>
                  <a:srgbClr val="000000"/>
                </a:solidFill>
                <a:cs typeface="Times New Roman" panose="02020603050405020304" pitchFamily="18" charset="0"/>
              </a:rPr>
              <a:t> nem kétfázisú zárolású, amint azt feltételeztük.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026" name="Rectangle 2">
            <a:extLst>
              <a:ext uri="{FF2B5EF4-FFF2-40B4-BE49-F238E27FC236}">
                <a16:creationId xmlns:a16="http://schemas.microsoft.com/office/drawing/2014/main" id="{E0BF3951-5A71-85ED-C748-417D2F48B54A}"/>
              </a:ext>
            </a:extLst>
          </p:cNvPr>
          <p:cNvSpPr>
            <a:spLocks noGrp="1" noChangeArrowheads="1"/>
          </p:cNvSpPr>
          <p:nvPr>
            <p:ph type="title"/>
          </p:nvPr>
        </p:nvSpPr>
        <p:spPr>
          <a:xfrm>
            <a:off x="636588" y="244475"/>
            <a:ext cx="7686675" cy="179388"/>
          </a:xfrm>
        </p:spPr>
        <p:txBody>
          <a:bodyPr/>
          <a:lstStyle/>
          <a:p>
            <a:r>
              <a:rPr lang="hu-HU" altLang="hu-HU" sz="3200" b="1">
                <a:solidFill>
                  <a:schemeClr val="accent2"/>
                </a:solidFill>
              </a:rPr>
              <a:t>A kétfázisú zárolás</a:t>
            </a:r>
            <a:endParaRPr lang="hu-HU" altLang="hu-HU" sz="3600" b="1">
              <a:solidFill>
                <a:schemeClr val="accent2"/>
              </a:solidFill>
            </a:endParaRPr>
          </a:p>
        </p:txBody>
      </p:sp>
      <p:sp>
        <p:nvSpPr>
          <p:cNvPr id="513027" name="Text Box 3">
            <a:extLst>
              <a:ext uri="{FF2B5EF4-FFF2-40B4-BE49-F238E27FC236}">
                <a16:creationId xmlns:a16="http://schemas.microsoft.com/office/drawing/2014/main" id="{8C8222EF-0C1C-9A51-BA0B-D2FD15625AA6}"/>
              </a:ext>
            </a:extLst>
          </p:cNvPr>
          <p:cNvSpPr txBox="1">
            <a:spLocks noChangeArrowheads="1"/>
          </p:cNvSpPr>
          <p:nvPr/>
        </p:nvSpPr>
        <p:spPr bwMode="auto">
          <a:xfrm>
            <a:off x="0" y="609600"/>
            <a:ext cx="8963025"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a:t>Bebizonyítottuk, hogy </a:t>
            </a:r>
            <a:r>
              <a:rPr lang="hu-HU" altLang="hu-HU">
                <a:solidFill>
                  <a:srgbClr val="FF0000"/>
                </a:solidFill>
              </a:rPr>
              <a:t>S </a:t>
            </a:r>
            <a:r>
              <a:rPr lang="hu-HU" altLang="hu-HU"/>
              <a:t>legelejére lehet vinni </a:t>
            </a:r>
            <a:r>
              <a:rPr lang="hu-HU" altLang="hu-HU">
                <a:solidFill>
                  <a:srgbClr val="CC00CC"/>
                </a:solidFill>
              </a:rPr>
              <a:t>T</a:t>
            </a:r>
            <a:r>
              <a:rPr lang="hu-HU" altLang="hu-HU" baseline="-25000">
                <a:solidFill>
                  <a:srgbClr val="CC00CC"/>
                </a:solidFill>
              </a:rPr>
              <a:t>i</a:t>
            </a:r>
            <a:r>
              <a:rPr lang="hu-HU" altLang="hu-HU"/>
              <a:t> összes műveletét konfliktusmentes olvasási és írási műveletekből álló műveletpárok cseréjével. </a:t>
            </a:r>
          </a:p>
          <a:p>
            <a:pPr algn="l"/>
            <a:r>
              <a:rPr lang="hu-HU" altLang="hu-HU"/>
              <a:t>Ezután elhelyezhetjük </a:t>
            </a:r>
            <a:r>
              <a:rPr lang="hu-HU" altLang="hu-HU">
                <a:solidFill>
                  <a:srgbClr val="CC00CC"/>
                </a:solidFill>
              </a:rPr>
              <a:t>T</a:t>
            </a:r>
            <a:r>
              <a:rPr lang="hu-HU" altLang="hu-HU" baseline="-25000">
                <a:solidFill>
                  <a:srgbClr val="CC00CC"/>
                </a:solidFill>
              </a:rPr>
              <a:t>i</a:t>
            </a:r>
            <a:r>
              <a:rPr lang="hu-HU" altLang="hu-HU"/>
              <a:t> zárolási és zárfeloldási műveleteit. Így </a:t>
            </a:r>
            <a:r>
              <a:rPr lang="hu-HU" altLang="hu-HU">
                <a:solidFill>
                  <a:srgbClr val="FF0000"/>
                </a:solidFill>
              </a:rPr>
              <a:t>S</a:t>
            </a:r>
            <a:r>
              <a:rPr lang="hu-HU" altLang="hu-HU"/>
              <a:t> a következő alakba írható át:</a:t>
            </a:r>
          </a:p>
          <a:p>
            <a:r>
              <a:rPr lang="hu-HU" altLang="hu-HU">
                <a:solidFill>
                  <a:srgbClr val="CC00CC"/>
                </a:solidFill>
              </a:rPr>
              <a:t>(T</a:t>
            </a:r>
            <a:r>
              <a:rPr lang="hu-HU" altLang="hu-HU" baseline="-25000">
                <a:solidFill>
                  <a:srgbClr val="CC00CC"/>
                </a:solidFill>
              </a:rPr>
              <a:t>i </a:t>
            </a:r>
            <a:r>
              <a:rPr lang="hu-HU" altLang="hu-HU">
                <a:solidFill>
                  <a:srgbClr val="CC00CC"/>
                </a:solidFill>
              </a:rPr>
              <a:t>műveletei)</a:t>
            </a:r>
            <a:r>
              <a:rPr lang="hu-HU" altLang="hu-HU">
                <a:solidFill>
                  <a:schemeClr val="accent2"/>
                </a:solidFill>
              </a:rPr>
              <a:t> (a többi n-1 tranzakció műveletei)</a:t>
            </a:r>
          </a:p>
          <a:p>
            <a:pPr algn="l"/>
            <a:r>
              <a:rPr lang="hu-HU" altLang="hu-HU"/>
              <a:t>Az n‑1 tranzakcióból álló második rész szintén konzisztens 2PL tranzakciókból álló jogszerű ütemezés, így alkalmazhatjuk rá az indukciós feltevést. Átalakítjuk a második részt konfliktusekvivalens soros ütemezéssé, így a teljes S konfliktus-sorbarendezhetővé vált. </a:t>
            </a:r>
            <a:r>
              <a:rPr lang="hu-HU" altLang="hu-HU">
                <a:solidFill>
                  <a:srgbClr val="FF0000"/>
                </a:solidFill>
              </a:rPr>
              <a:t>Q.E.D.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4050" name="Rectangle 2">
            <a:extLst>
              <a:ext uri="{FF2B5EF4-FFF2-40B4-BE49-F238E27FC236}">
                <a16:creationId xmlns:a16="http://schemas.microsoft.com/office/drawing/2014/main" id="{04B79892-A9C1-C30C-171E-B96CF4639D2D}"/>
              </a:ext>
            </a:extLst>
          </p:cNvPr>
          <p:cNvSpPr>
            <a:spLocks noGrp="1" noChangeArrowheads="1"/>
          </p:cNvSpPr>
          <p:nvPr>
            <p:ph type="title"/>
          </p:nvPr>
        </p:nvSpPr>
        <p:spPr>
          <a:xfrm>
            <a:off x="636588" y="244475"/>
            <a:ext cx="7686675" cy="179388"/>
          </a:xfrm>
        </p:spPr>
        <p:txBody>
          <a:bodyPr/>
          <a:lstStyle/>
          <a:p>
            <a:r>
              <a:rPr lang="hu-HU" altLang="hu-HU" sz="3200" b="1">
                <a:solidFill>
                  <a:schemeClr val="accent2"/>
                </a:solidFill>
              </a:rPr>
              <a:t>A holtpont kockázata</a:t>
            </a:r>
          </a:p>
        </p:txBody>
      </p:sp>
      <p:sp>
        <p:nvSpPr>
          <p:cNvPr id="514053" name="Rectangle 5">
            <a:extLst>
              <a:ext uri="{FF2B5EF4-FFF2-40B4-BE49-F238E27FC236}">
                <a16:creationId xmlns:a16="http://schemas.microsoft.com/office/drawing/2014/main" id="{0B4F1612-5C6B-22A3-D119-1C5B7F606736}"/>
              </a:ext>
            </a:extLst>
          </p:cNvPr>
          <p:cNvSpPr>
            <a:spLocks noChangeArrowheads="1"/>
          </p:cNvSpPr>
          <p:nvPr/>
        </p:nvSpPr>
        <p:spPr bwMode="auto">
          <a:xfrm>
            <a:off x="153988" y="590550"/>
            <a:ext cx="805021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spcBef>
                <a:spcPct val="0"/>
              </a:spcBef>
            </a:pPr>
            <a:r>
              <a:rPr lang="en-US" altLang="hu-HU">
                <a:solidFill>
                  <a:srgbClr val="FF0000"/>
                </a:solidFill>
                <a:latin typeface="Courier New" panose="02070309020205020404" pitchFamily="49" charset="0"/>
                <a:ea typeface="Times New Roman" panose="02020603050405020304" pitchFamily="18" charset="0"/>
                <a:cs typeface="Courier New" panose="02070309020205020404" pitchFamily="49" charset="0"/>
              </a:rPr>
              <a:t>T</a:t>
            </a:r>
            <a:r>
              <a:rPr lang="en-US" altLang="hu-HU"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en-US"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l</a:t>
            </a:r>
            <a:r>
              <a:rPr lang="en-US"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en-US"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en-US"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en-US"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 := A+100</a:t>
            </a:r>
            <a:r>
              <a:rPr lang="en-US"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en-US"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en-US"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l</a:t>
            </a:r>
            <a:r>
              <a:rPr lang="en-US"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en-US" altLang="hu-HU">
                <a:solidFill>
                  <a:schemeClr val="accent2"/>
                </a:solidFill>
                <a:ea typeface="Times New Roman" panose="02020603050405020304" pitchFamily="18" charset="0"/>
                <a:cs typeface="Courier New" panose="02070309020205020404" pitchFamily="49" charset="0"/>
              </a:rPr>
              <a:t>; </a:t>
            </a:r>
            <a:endParaRPr lang="hu-HU" altLang="hu-HU">
              <a:solidFill>
                <a:schemeClr val="accent2"/>
              </a:solidFill>
              <a:ea typeface="Times New Roman" panose="02020603050405020304" pitchFamily="18" charset="0"/>
              <a:cs typeface="Courier New" panose="02070309020205020404" pitchFamily="49" charset="0"/>
            </a:endParaRPr>
          </a:p>
          <a:p>
            <a:pPr algn="just">
              <a:spcBef>
                <a:spcPct val="0"/>
              </a:spcBef>
            </a:pPr>
            <a:r>
              <a:rPr lang="hu-HU"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u</a:t>
            </a:r>
            <a:r>
              <a:rPr lang="en-US"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en-US"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en-US"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en-US"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 := B+100</a:t>
            </a:r>
            <a:r>
              <a:rPr lang="en-US"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en-US"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en-US"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u</a:t>
            </a:r>
            <a:r>
              <a:rPr lang="en-US"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en-US" altLang="hu-HU">
                <a:solidFill>
                  <a:schemeClr val="accent2"/>
                </a:solidFill>
                <a:ea typeface="Times New Roman" panose="02020603050405020304" pitchFamily="18" charset="0"/>
                <a:cs typeface="Courier New" panose="02070309020205020404" pitchFamily="49" charset="0"/>
              </a:rPr>
              <a:t>;</a:t>
            </a:r>
            <a:endParaRPr lang="en-US" altLang="hu-HU" sz="2400">
              <a:solidFill>
                <a:schemeClr val="accent2"/>
              </a:solidFill>
              <a:ea typeface="Times New Roman" panose="02020603050405020304" pitchFamily="18" charset="0"/>
              <a:cs typeface="Courier New" panose="02070309020205020404" pitchFamily="49" charset="0"/>
            </a:endParaRPr>
          </a:p>
          <a:p>
            <a:pPr algn="just" eaLnBrk="0" hangingPunct="0">
              <a:spcBef>
                <a:spcPct val="0"/>
              </a:spcBef>
            </a:pPr>
            <a:r>
              <a:rPr lang="en-US" altLang="hu-HU">
                <a:solidFill>
                  <a:srgbClr val="FF0000"/>
                </a:solidFill>
                <a:latin typeface="Courier New" panose="02070309020205020404" pitchFamily="49" charset="0"/>
                <a:ea typeface="Times New Roman" panose="02020603050405020304" pitchFamily="18" charset="0"/>
                <a:cs typeface="Courier New" panose="02070309020205020404" pitchFamily="49" charset="0"/>
              </a:rPr>
              <a:t>T</a:t>
            </a:r>
            <a:r>
              <a:rPr lang="en-US" altLang="hu-HU"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2</a:t>
            </a:r>
            <a:r>
              <a:rPr lang="en-US"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l</a:t>
            </a:r>
            <a:r>
              <a:rPr lang="en-US"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en-US"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en-US"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en-US"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 := B*2</a:t>
            </a:r>
            <a:r>
              <a:rPr lang="en-US"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en-US"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en-US"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l</a:t>
            </a:r>
            <a:r>
              <a:rPr lang="en-US"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en-US" altLang="hu-HU">
                <a:solidFill>
                  <a:schemeClr val="accent2"/>
                </a:solidFill>
                <a:ea typeface="Times New Roman" panose="02020603050405020304" pitchFamily="18" charset="0"/>
                <a:cs typeface="Courier New" panose="02070309020205020404" pitchFamily="49" charset="0"/>
              </a:rPr>
              <a:t>; </a:t>
            </a:r>
            <a:endParaRPr lang="hu-HU" altLang="hu-HU">
              <a:solidFill>
                <a:schemeClr val="accent2"/>
              </a:solidFill>
              <a:ea typeface="Times New Roman" panose="02020603050405020304" pitchFamily="18" charset="0"/>
              <a:cs typeface="Courier New" panose="02070309020205020404" pitchFamily="49" charset="0"/>
            </a:endParaRPr>
          </a:p>
          <a:p>
            <a:pPr algn="just" eaLnBrk="0" hangingPunct="0">
              <a:spcBef>
                <a:spcPct val="0"/>
              </a:spcBef>
            </a:pPr>
            <a:r>
              <a:rPr lang="hu-HU"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u</a:t>
            </a:r>
            <a:r>
              <a:rPr lang="en-US"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en-US" altLang="hu-HU">
                <a:solidFill>
                  <a:schemeClr val="accent2"/>
                </a:solidFill>
                <a:ea typeface="Times New Roman" panose="02020603050405020304" pitchFamily="18" charset="0"/>
                <a:cs typeface="Courier New" panose="02070309020205020404" pitchFamily="49" charset="0"/>
              </a:rPr>
              <a:t>;</a:t>
            </a:r>
            <a:r>
              <a:rPr lang="hu-HU"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en-US"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en-US"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 := A*2</a:t>
            </a:r>
            <a:r>
              <a:rPr lang="en-US"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en-US"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en-US" altLang="hu-HU">
                <a:solidFill>
                  <a:schemeClr val="accent2"/>
                </a:solidFill>
                <a:ea typeface="Times New Roman" panose="02020603050405020304" pitchFamily="18" charset="0"/>
                <a:cs typeface="Courier New" panose="02070309020205020404" pitchFamily="49" charset="0"/>
              </a:rPr>
              <a:t>; </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u</a:t>
            </a:r>
            <a:r>
              <a:rPr lang="en-US"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en-US"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en-US" altLang="hu-HU">
                <a:solidFill>
                  <a:schemeClr val="accent2"/>
                </a:solidFill>
                <a:ea typeface="Times New Roman" panose="02020603050405020304" pitchFamily="18" charset="0"/>
                <a:cs typeface="Courier New" panose="02070309020205020404" pitchFamily="49" charset="0"/>
              </a:rPr>
              <a:t>;</a:t>
            </a:r>
          </a:p>
        </p:txBody>
      </p:sp>
      <p:graphicFrame>
        <p:nvGraphicFramePr>
          <p:cNvPr id="514054" name="Object 6">
            <a:extLst>
              <a:ext uri="{FF2B5EF4-FFF2-40B4-BE49-F238E27FC236}">
                <a16:creationId xmlns:a16="http://schemas.microsoft.com/office/drawing/2014/main" id="{DE6577F5-B388-1275-ECBE-BE451AF1EAF3}"/>
              </a:ext>
            </a:extLst>
          </p:cNvPr>
          <p:cNvGraphicFramePr>
            <a:graphicFrameLocks noChangeAspect="1"/>
          </p:cNvGraphicFramePr>
          <p:nvPr/>
        </p:nvGraphicFramePr>
        <p:xfrm>
          <a:off x="0" y="2443163"/>
          <a:ext cx="8497888" cy="3657600"/>
        </p:xfrm>
        <a:graphic>
          <a:graphicData uri="http://schemas.openxmlformats.org/presentationml/2006/ole">
            <mc:AlternateContent xmlns:mc="http://schemas.openxmlformats.org/markup-compatibility/2006">
              <mc:Choice xmlns:v="urn:schemas-microsoft-com:vml" Requires="v">
                <p:oleObj name="Dokumentum" r:id="rId2" imgW="6932998" imgH="2972310" progId="Word.Document.8">
                  <p:embed/>
                </p:oleObj>
              </mc:Choice>
              <mc:Fallback>
                <p:oleObj name="Dokumentum" r:id="rId2" imgW="6932998" imgH="2972310" progId="Word.Document.8">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43163"/>
                        <a:ext cx="849788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4055" name="Text Box 7">
            <a:extLst>
              <a:ext uri="{FF2B5EF4-FFF2-40B4-BE49-F238E27FC236}">
                <a16:creationId xmlns:a16="http://schemas.microsoft.com/office/drawing/2014/main" id="{7F0B670E-7AE6-51BC-7946-B8F6C1732D4F}"/>
              </a:ext>
            </a:extLst>
          </p:cNvPr>
          <p:cNvSpPr txBox="1">
            <a:spLocks noChangeArrowheads="1"/>
          </p:cNvSpPr>
          <p:nvPr/>
        </p:nvSpPr>
        <p:spPr bwMode="auto">
          <a:xfrm>
            <a:off x="768350" y="2816225"/>
            <a:ext cx="7181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14056" name="Text Box 8">
            <a:extLst>
              <a:ext uri="{FF2B5EF4-FFF2-40B4-BE49-F238E27FC236}">
                <a16:creationId xmlns:a16="http://schemas.microsoft.com/office/drawing/2014/main" id="{49840D1E-F588-40E7-F051-EE7DEE7F7B67}"/>
              </a:ext>
            </a:extLst>
          </p:cNvPr>
          <p:cNvSpPr txBox="1">
            <a:spLocks noChangeArrowheads="1"/>
          </p:cNvSpPr>
          <p:nvPr/>
        </p:nvSpPr>
        <p:spPr bwMode="auto">
          <a:xfrm>
            <a:off x="107950" y="4964113"/>
            <a:ext cx="885507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t>Egyik tranzakció sem folytatódhat, hanem örökké várakozniuk kell. </a:t>
            </a:r>
          </a:p>
          <a:p>
            <a:pPr algn="l"/>
            <a:r>
              <a:rPr lang="hu-HU" altLang="hu-HU" sz="2000"/>
              <a:t>Nem tudjuk mind a két tranzakciót folytatni, ugyanis ha így lenne, akkor az adatbázis végső állapotában nem lehetne </a:t>
            </a:r>
            <a:r>
              <a:rPr lang="hu-HU" altLang="hu-HU" sz="2000">
                <a:solidFill>
                  <a:srgbClr val="FF0000"/>
                </a:solidFill>
              </a:rPr>
              <a:t>A=B.</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0434" name="Rectangle 2">
            <a:extLst>
              <a:ext uri="{FF2B5EF4-FFF2-40B4-BE49-F238E27FC236}">
                <a16:creationId xmlns:a16="http://schemas.microsoft.com/office/drawing/2014/main" id="{602750C6-F96E-4226-6C50-4787E34F1027}"/>
              </a:ext>
            </a:extLst>
          </p:cNvPr>
          <p:cNvSpPr>
            <a:spLocks noGrp="1" noChangeArrowheads="1"/>
          </p:cNvSpPr>
          <p:nvPr>
            <p:ph type="title"/>
          </p:nvPr>
        </p:nvSpPr>
        <p:spPr>
          <a:xfrm>
            <a:off x="685800" y="609600"/>
            <a:ext cx="7710488" cy="619125"/>
          </a:xfrm>
        </p:spPr>
        <p:txBody>
          <a:bodyPr/>
          <a:lstStyle/>
          <a:p>
            <a:r>
              <a:rPr lang="hu-HU" altLang="hu-HU" sz="4000" b="1">
                <a:solidFill>
                  <a:schemeClr val="tx1"/>
                </a:solidFill>
              </a:rPr>
              <a:t>Holtpont felismerése</a:t>
            </a:r>
            <a:br>
              <a:rPr lang="hu-HU" altLang="hu-HU" sz="4000">
                <a:solidFill>
                  <a:schemeClr val="tx1"/>
                </a:solidFill>
              </a:rPr>
            </a:br>
            <a:endParaRPr lang="hu-HU" altLang="hu-HU" sz="4000">
              <a:solidFill>
                <a:schemeClr val="tx1"/>
              </a:solidFill>
            </a:endParaRPr>
          </a:p>
        </p:txBody>
      </p:sp>
      <p:sp>
        <p:nvSpPr>
          <p:cNvPr id="530435" name="Rectangle 3">
            <a:extLst>
              <a:ext uri="{FF2B5EF4-FFF2-40B4-BE49-F238E27FC236}">
                <a16:creationId xmlns:a16="http://schemas.microsoft.com/office/drawing/2014/main" id="{C2EC8DA7-B93E-E7E6-305C-60F248A0547F}"/>
              </a:ext>
            </a:extLst>
          </p:cNvPr>
          <p:cNvSpPr>
            <a:spLocks noGrp="1" noChangeArrowheads="1"/>
          </p:cNvSpPr>
          <p:nvPr>
            <p:ph type="body" idx="1"/>
          </p:nvPr>
        </p:nvSpPr>
        <p:spPr>
          <a:xfrm>
            <a:off x="234950" y="1152525"/>
            <a:ext cx="8528050" cy="4943475"/>
          </a:xfrm>
        </p:spPr>
        <p:txBody>
          <a:bodyPr/>
          <a:lstStyle/>
          <a:p>
            <a:r>
              <a:rPr lang="hu-HU" altLang="hu-HU" sz="2000" b="1">
                <a:solidFill>
                  <a:srgbClr val="0000FF"/>
                </a:solidFill>
                <a:latin typeface="Arial" panose="020B0604020202020204" pitchFamily="34" charset="0"/>
              </a:rPr>
              <a:t>A felismerésben segít a zárkérések sorozatához tartozó </a:t>
            </a:r>
            <a:r>
              <a:rPr lang="hu-HU" altLang="hu-HU" sz="2000" b="1">
                <a:solidFill>
                  <a:srgbClr val="FF0000"/>
                </a:solidFill>
                <a:latin typeface="Arial" panose="020B0604020202020204" pitchFamily="34" charset="0"/>
              </a:rPr>
              <a:t>várakozási gráf</a:t>
            </a:r>
            <a:r>
              <a:rPr lang="hu-HU" altLang="hu-HU" sz="2000" b="1">
                <a:solidFill>
                  <a:srgbClr val="0000FF"/>
                </a:solidFill>
                <a:latin typeface="Arial" panose="020B0604020202020204" pitchFamily="34" charset="0"/>
              </a:rPr>
              <a:t>: csúcsai a tranzakciók és akkor van </a:t>
            </a:r>
            <a:r>
              <a:rPr lang="hu-HU" altLang="hu-HU" sz="2000" b="1">
                <a:solidFill>
                  <a:srgbClr val="CC00CC"/>
                </a:solidFill>
                <a:latin typeface="Arial" panose="020B0604020202020204" pitchFamily="34" charset="0"/>
              </a:rPr>
              <a:t>él </a:t>
            </a:r>
            <a:r>
              <a:rPr lang="hu-HU" altLang="hu-HU" sz="2000" b="1" i="1">
                <a:solidFill>
                  <a:srgbClr val="CC00CC"/>
                </a:solidFill>
                <a:latin typeface="Times New Roman" panose="02020603050405020304" pitchFamily="18" charset="0"/>
              </a:rPr>
              <a:t>T</a:t>
            </a:r>
            <a:r>
              <a:rPr lang="hu-HU" altLang="hu-HU" sz="2000" b="1" i="1" baseline="-25000">
                <a:solidFill>
                  <a:srgbClr val="CC00CC"/>
                </a:solidFill>
                <a:latin typeface="Times New Roman" panose="02020603050405020304" pitchFamily="18" charset="0"/>
              </a:rPr>
              <a:t>i</a:t>
            </a:r>
            <a:r>
              <a:rPr lang="hu-HU" altLang="hu-HU" sz="2000" b="1">
                <a:solidFill>
                  <a:srgbClr val="CC00CC"/>
                </a:solidFill>
                <a:latin typeface="Arial" panose="020B0604020202020204" pitchFamily="34" charset="0"/>
              </a:rPr>
              <a:t>-ből </a:t>
            </a:r>
            <a:r>
              <a:rPr lang="hu-HU" altLang="hu-HU" sz="2000" b="1" i="1">
                <a:solidFill>
                  <a:srgbClr val="CC00CC"/>
                </a:solidFill>
                <a:latin typeface="Times New Roman" panose="02020603050405020304" pitchFamily="18" charset="0"/>
              </a:rPr>
              <a:t>T</a:t>
            </a:r>
            <a:r>
              <a:rPr lang="hu-HU" altLang="hu-HU" sz="2000" b="1" i="1" baseline="-25000">
                <a:solidFill>
                  <a:srgbClr val="CC00CC"/>
                </a:solidFill>
                <a:latin typeface="Times New Roman" panose="02020603050405020304" pitchFamily="18" charset="0"/>
              </a:rPr>
              <a:t>j</a:t>
            </a:r>
            <a:r>
              <a:rPr lang="hu-HU" altLang="hu-HU" sz="2000" b="1">
                <a:solidFill>
                  <a:srgbClr val="CC00CC"/>
                </a:solidFill>
                <a:latin typeface="Arial" panose="020B0604020202020204" pitchFamily="34" charset="0"/>
              </a:rPr>
              <a:t>-be</a:t>
            </a:r>
            <a:r>
              <a:rPr lang="hu-HU" altLang="hu-HU" sz="2000" b="1">
                <a:solidFill>
                  <a:srgbClr val="0000FF"/>
                </a:solidFill>
                <a:latin typeface="Arial" panose="020B0604020202020204" pitchFamily="34" charset="0"/>
              </a:rPr>
              <a:t>, ha </a:t>
            </a:r>
            <a:r>
              <a:rPr lang="hu-HU" altLang="hu-HU" sz="2000" b="1" i="1">
                <a:solidFill>
                  <a:srgbClr val="009900"/>
                </a:solidFill>
                <a:latin typeface="Times New Roman" panose="02020603050405020304" pitchFamily="18" charset="0"/>
              </a:rPr>
              <a:t>T</a:t>
            </a:r>
            <a:r>
              <a:rPr lang="hu-HU" altLang="hu-HU" sz="2000" b="1" i="1" baseline="-25000">
                <a:solidFill>
                  <a:srgbClr val="009900"/>
                </a:solidFill>
                <a:latin typeface="Times New Roman" panose="02020603050405020304" pitchFamily="18" charset="0"/>
              </a:rPr>
              <a:t>i</a:t>
            </a:r>
            <a:r>
              <a:rPr lang="hu-HU" altLang="hu-HU" sz="2000" b="1" i="1">
                <a:solidFill>
                  <a:srgbClr val="009900"/>
                </a:solidFill>
                <a:latin typeface="Times New Roman" panose="02020603050405020304" pitchFamily="18" charset="0"/>
              </a:rPr>
              <a:t> </a:t>
            </a:r>
            <a:r>
              <a:rPr lang="hu-HU" altLang="hu-HU" sz="2000" b="1">
                <a:solidFill>
                  <a:srgbClr val="009900"/>
                </a:solidFill>
                <a:latin typeface="Arial" panose="020B0604020202020204" pitchFamily="34" charset="0"/>
              </a:rPr>
              <a:t>vár egy olyan zár elengedésére, amit </a:t>
            </a:r>
            <a:r>
              <a:rPr lang="hu-HU" altLang="hu-HU" sz="2000" b="1" i="1">
                <a:solidFill>
                  <a:srgbClr val="009900"/>
                </a:solidFill>
                <a:latin typeface="Times New Roman" panose="02020603050405020304" pitchFamily="18" charset="0"/>
              </a:rPr>
              <a:t>T</a:t>
            </a:r>
            <a:r>
              <a:rPr lang="hu-HU" altLang="hu-HU" sz="2000" b="1" i="1" baseline="-25000">
                <a:solidFill>
                  <a:srgbClr val="009900"/>
                </a:solidFill>
                <a:latin typeface="Times New Roman" panose="02020603050405020304" pitchFamily="18" charset="0"/>
              </a:rPr>
              <a:t>j</a:t>
            </a:r>
            <a:r>
              <a:rPr lang="hu-HU" altLang="hu-HU" sz="2000" b="1" i="1">
                <a:solidFill>
                  <a:srgbClr val="009900"/>
                </a:solidFill>
                <a:latin typeface="Times New Roman" panose="02020603050405020304" pitchFamily="18" charset="0"/>
              </a:rPr>
              <a:t> </a:t>
            </a:r>
            <a:r>
              <a:rPr lang="hu-HU" altLang="hu-HU" sz="2000" b="1">
                <a:solidFill>
                  <a:srgbClr val="009900"/>
                </a:solidFill>
                <a:latin typeface="Arial" panose="020B0604020202020204" pitchFamily="34" charset="0"/>
              </a:rPr>
              <a:t>tart</a:t>
            </a:r>
            <a:r>
              <a:rPr lang="hu-HU" altLang="hu-HU" sz="2000" b="1">
                <a:solidFill>
                  <a:srgbClr val="0000FF"/>
                </a:solidFill>
                <a:latin typeface="Arial" panose="020B0604020202020204" pitchFamily="34" charset="0"/>
              </a:rPr>
              <a:t> éppen.</a:t>
            </a:r>
          </a:p>
          <a:p>
            <a:r>
              <a:rPr lang="hu-HU" altLang="hu-HU" sz="2000">
                <a:solidFill>
                  <a:srgbClr val="F300CD"/>
                </a:solidFill>
                <a:latin typeface="Arial" panose="020B0604020202020204" pitchFamily="34" charset="0"/>
              </a:rPr>
              <a:t>A várakozási gráf változik az ütemezés során, ahogy újabb zárkérések érkeznek vagy zárelengedések történnek, vagy az ütemező abortáltat egy tranzakciót.</a:t>
            </a:r>
            <a:endParaRPr lang="hu-HU" altLang="hu-HU" sz="2000" b="1">
              <a:solidFill>
                <a:srgbClr val="000000"/>
              </a:solidFill>
              <a:latin typeface="Arial" panose="020B0604020202020204" pitchFamily="34" charset="0"/>
            </a:endParaRPr>
          </a:p>
          <a:p>
            <a:r>
              <a:rPr lang="hu-HU" altLang="hu-HU" b="1" i="1">
                <a:solidFill>
                  <a:srgbClr val="FF0000"/>
                </a:solidFill>
                <a:latin typeface="Times New Roman" panose="02020603050405020304" pitchFamily="18" charset="0"/>
              </a:rPr>
              <a:t>l</a:t>
            </a:r>
            <a:r>
              <a:rPr lang="hu-HU" altLang="hu-HU" b="1" baseline="-25000">
                <a:solidFill>
                  <a:srgbClr val="FF0000"/>
                </a:solidFill>
                <a:latin typeface="Times New Roman" panose="02020603050405020304" pitchFamily="18" charset="0"/>
              </a:rPr>
              <a:t>1</a:t>
            </a:r>
            <a:r>
              <a:rPr lang="hu-HU" altLang="hu-HU" b="1">
                <a:solidFill>
                  <a:srgbClr val="FF0000"/>
                </a:solidFill>
                <a:latin typeface="Times New Roman" panose="02020603050405020304" pitchFamily="18" charset="0"/>
              </a:rPr>
              <a:t>(</a:t>
            </a:r>
            <a:r>
              <a:rPr lang="hu-HU" altLang="hu-HU" b="1" i="1">
                <a:solidFill>
                  <a:srgbClr val="FF0000"/>
                </a:solidFill>
                <a:latin typeface="Times New Roman" panose="02020603050405020304" pitchFamily="18" charset="0"/>
              </a:rPr>
              <a:t>A</a:t>
            </a:r>
            <a:r>
              <a:rPr lang="hu-HU" altLang="hu-HU" b="1">
                <a:solidFill>
                  <a:srgbClr val="FF0000"/>
                </a:solidFill>
                <a:latin typeface="Times New Roman" panose="02020603050405020304" pitchFamily="18" charset="0"/>
              </a:rPr>
              <a:t>)</a:t>
            </a:r>
            <a:r>
              <a:rPr lang="hu-HU" altLang="hu-HU">
                <a:latin typeface="rtxbmi" charset="0"/>
              </a:rPr>
              <a:t>; </a:t>
            </a:r>
            <a:r>
              <a:rPr lang="hu-HU" altLang="hu-HU" b="1" i="1">
                <a:solidFill>
                  <a:srgbClr val="CC00CC"/>
                </a:solidFill>
                <a:latin typeface="Times New Roman" panose="02020603050405020304" pitchFamily="18" charset="0"/>
              </a:rPr>
              <a:t>l</a:t>
            </a:r>
            <a:r>
              <a:rPr lang="hu-HU" altLang="hu-HU" b="1" baseline="-25000">
                <a:solidFill>
                  <a:srgbClr val="CC00CC"/>
                </a:solidFill>
                <a:latin typeface="Times New Roman" panose="02020603050405020304" pitchFamily="18" charset="0"/>
              </a:rPr>
              <a:t>2</a:t>
            </a:r>
            <a:r>
              <a:rPr lang="hu-HU" altLang="hu-HU" b="1">
                <a:solidFill>
                  <a:srgbClr val="CC00CC"/>
                </a:solidFill>
                <a:latin typeface="Times New Roman" panose="02020603050405020304" pitchFamily="18" charset="0"/>
              </a:rPr>
              <a:t>(</a:t>
            </a:r>
            <a:r>
              <a:rPr lang="hu-HU" altLang="hu-HU" b="1" i="1">
                <a:solidFill>
                  <a:srgbClr val="CC00CC"/>
                </a:solidFill>
                <a:latin typeface="Times New Roman" panose="02020603050405020304" pitchFamily="18" charset="0"/>
              </a:rPr>
              <a:t>B</a:t>
            </a:r>
            <a:r>
              <a:rPr lang="hu-HU" altLang="hu-HU" b="1">
                <a:solidFill>
                  <a:srgbClr val="CC00CC"/>
                </a:solidFill>
                <a:latin typeface="Times New Roman" panose="02020603050405020304" pitchFamily="18" charset="0"/>
              </a:rPr>
              <a:t>)</a:t>
            </a:r>
            <a:r>
              <a:rPr lang="hu-HU" altLang="hu-HU">
                <a:latin typeface="rtxbmi" charset="0"/>
              </a:rPr>
              <a:t>; </a:t>
            </a:r>
            <a:r>
              <a:rPr lang="hu-HU" altLang="hu-HU" b="1" i="1">
                <a:latin typeface="Times New Roman" panose="02020603050405020304" pitchFamily="18" charset="0"/>
              </a:rPr>
              <a:t>l</a:t>
            </a:r>
            <a:r>
              <a:rPr lang="hu-HU" altLang="hu-HU" b="1" baseline="-25000">
                <a:latin typeface="Times New Roman" panose="02020603050405020304" pitchFamily="18" charset="0"/>
              </a:rPr>
              <a:t>3</a:t>
            </a:r>
            <a:r>
              <a:rPr lang="hu-HU" altLang="hu-HU" b="1">
                <a:latin typeface="Times New Roman" panose="02020603050405020304" pitchFamily="18" charset="0"/>
              </a:rPr>
              <a:t>(</a:t>
            </a:r>
            <a:r>
              <a:rPr lang="hu-HU" altLang="hu-HU" b="1" i="1">
                <a:latin typeface="Times New Roman" panose="02020603050405020304" pitchFamily="18" charset="0"/>
              </a:rPr>
              <a:t>C</a:t>
            </a:r>
            <a:r>
              <a:rPr lang="hu-HU" altLang="hu-HU" b="1">
                <a:latin typeface="Times New Roman" panose="02020603050405020304" pitchFamily="18" charset="0"/>
              </a:rPr>
              <a:t>)</a:t>
            </a:r>
            <a:r>
              <a:rPr lang="hu-HU" altLang="hu-HU">
                <a:latin typeface="rtxbmi" charset="0"/>
              </a:rPr>
              <a:t>; </a:t>
            </a:r>
            <a:r>
              <a:rPr lang="hu-HU" altLang="hu-HU" b="1" i="1">
                <a:solidFill>
                  <a:srgbClr val="CC00CC"/>
                </a:solidFill>
                <a:latin typeface="Times New Roman" panose="02020603050405020304" pitchFamily="18" charset="0"/>
              </a:rPr>
              <a:t>l</a:t>
            </a:r>
            <a:r>
              <a:rPr lang="hu-HU" altLang="hu-HU" b="1" baseline="-25000">
                <a:solidFill>
                  <a:srgbClr val="CC00CC"/>
                </a:solidFill>
                <a:latin typeface="Times New Roman" panose="02020603050405020304" pitchFamily="18" charset="0"/>
              </a:rPr>
              <a:t>1</a:t>
            </a:r>
            <a:r>
              <a:rPr lang="hu-HU" altLang="hu-HU" b="1">
                <a:solidFill>
                  <a:srgbClr val="CC00CC"/>
                </a:solidFill>
                <a:latin typeface="Times New Roman" panose="02020603050405020304" pitchFamily="18" charset="0"/>
              </a:rPr>
              <a:t>(</a:t>
            </a:r>
            <a:r>
              <a:rPr lang="hu-HU" altLang="hu-HU" b="1" i="1">
                <a:solidFill>
                  <a:srgbClr val="CC00CC"/>
                </a:solidFill>
                <a:latin typeface="Times New Roman" panose="02020603050405020304" pitchFamily="18" charset="0"/>
              </a:rPr>
              <a:t>B</a:t>
            </a:r>
            <a:r>
              <a:rPr lang="hu-HU" altLang="hu-HU" b="1">
                <a:solidFill>
                  <a:srgbClr val="CC00CC"/>
                </a:solidFill>
                <a:latin typeface="Times New Roman" panose="02020603050405020304" pitchFamily="18" charset="0"/>
              </a:rPr>
              <a:t>)</a:t>
            </a:r>
            <a:r>
              <a:rPr lang="hu-HU" altLang="hu-HU">
                <a:latin typeface="rtxbmi" charset="0"/>
              </a:rPr>
              <a:t>; </a:t>
            </a:r>
            <a:r>
              <a:rPr lang="hu-HU" altLang="hu-HU" b="1" i="1">
                <a:latin typeface="Times New Roman" panose="02020603050405020304" pitchFamily="18" charset="0"/>
              </a:rPr>
              <a:t>l</a:t>
            </a:r>
            <a:r>
              <a:rPr lang="hu-HU" altLang="hu-HU" b="1" baseline="-25000">
                <a:latin typeface="Times New Roman" panose="02020603050405020304" pitchFamily="18" charset="0"/>
              </a:rPr>
              <a:t>2</a:t>
            </a:r>
            <a:r>
              <a:rPr lang="hu-HU" altLang="hu-HU" b="1">
                <a:latin typeface="Times New Roman" panose="02020603050405020304" pitchFamily="18" charset="0"/>
              </a:rPr>
              <a:t>(</a:t>
            </a:r>
            <a:r>
              <a:rPr lang="hu-HU" altLang="hu-HU" b="1" i="1">
                <a:latin typeface="Times New Roman" panose="02020603050405020304" pitchFamily="18" charset="0"/>
              </a:rPr>
              <a:t>C</a:t>
            </a:r>
            <a:r>
              <a:rPr lang="hu-HU" altLang="hu-HU" b="1">
                <a:latin typeface="Times New Roman" panose="02020603050405020304" pitchFamily="18" charset="0"/>
              </a:rPr>
              <a:t>)</a:t>
            </a:r>
            <a:r>
              <a:rPr lang="hu-HU" altLang="hu-HU">
                <a:latin typeface="rtxbmi" charset="0"/>
              </a:rPr>
              <a:t>; </a:t>
            </a:r>
            <a:r>
              <a:rPr lang="hu-HU" altLang="hu-HU" b="1" i="1">
                <a:solidFill>
                  <a:srgbClr val="FF0000"/>
                </a:solidFill>
                <a:latin typeface="Times New Roman" panose="02020603050405020304" pitchFamily="18" charset="0"/>
              </a:rPr>
              <a:t>l</a:t>
            </a:r>
            <a:r>
              <a:rPr lang="hu-HU" altLang="hu-HU" b="1" baseline="-25000">
                <a:solidFill>
                  <a:srgbClr val="FF0000"/>
                </a:solidFill>
                <a:latin typeface="Times New Roman" panose="02020603050405020304" pitchFamily="18" charset="0"/>
              </a:rPr>
              <a:t>3</a:t>
            </a:r>
            <a:r>
              <a:rPr lang="hu-HU" altLang="hu-HU" b="1">
                <a:solidFill>
                  <a:srgbClr val="FF0000"/>
                </a:solidFill>
                <a:latin typeface="Times New Roman" panose="02020603050405020304" pitchFamily="18" charset="0"/>
              </a:rPr>
              <a:t>(</a:t>
            </a:r>
            <a:r>
              <a:rPr lang="hu-HU" altLang="hu-HU" b="1" i="1">
                <a:solidFill>
                  <a:srgbClr val="FF0000"/>
                </a:solidFill>
                <a:latin typeface="Times New Roman" panose="02020603050405020304" pitchFamily="18" charset="0"/>
              </a:rPr>
              <a:t>A</a:t>
            </a:r>
            <a:r>
              <a:rPr lang="hu-HU" altLang="hu-HU" b="1">
                <a:solidFill>
                  <a:srgbClr val="FF0000"/>
                </a:solidFill>
                <a:latin typeface="Times New Roman" panose="02020603050405020304" pitchFamily="18" charset="0"/>
              </a:rPr>
              <a:t>)</a:t>
            </a:r>
          </a:p>
          <a:p>
            <a:endParaRPr lang="hu-HU" altLang="hu-HU">
              <a:solidFill>
                <a:srgbClr val="FF0000"/>
              </a:solidFill>
              <a:latin typeface="Times New Roman" panose="02020603050405020304" pitchFamily="18" charset="0"/>
            </a:endParaRPr>
          </a:p>
          <a:p>
            <a:endParaRPr lang="hu-HU" altLang="hu-HU" b="1">
              <a:solidFill>
                <a:srgbClr val="FF0000"/>
              </a:solidFill>
            </a:endParaRPr>
          </a:p>
        </p:txBody>
      </p:sp>
      <p:sp>
        <p:nvSpPr>
          <p:cNvPr id="530436" name="Oval 4">
            <a:extLst>
              <a:ext uri="{FF2B5EF4-FFF2-40B4-BE49-F238E27FC236}">
                <a16:creationId xmlns:a16="http://schemas.microsoft.com/office/drawing/2014/main" id="{7246C18B-FDA1-888B-BFB5-B166FF677ED0}"/>
              </a:ext>
            </a:extLst>
          </p:cNvPr>
          <p:cNvSpPr>
            <a:spLocks noChangeArrowheads="1"/>
          </p:cNvSpPr>
          <p:nvPr/>
        </p:nvSpPr>
        <p:spPr bwMode="auto">
          <a:xfrm>
            <a:off x="2611438" y="4487863"/>
            <a:ext cx="676275" cy="706437"/>
          </a:xfrm>
          <a:prstGeom prst="ellipse">
            <a:avLst/>
          </a:prstGeom>
          <a:solidFill>
            <a:schemeClr val="accent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u-HU" altLang="hu-HU" b="0"/>
              <a:t>T</a:t>
            </a:r>
            <a:r>
              <a:rPr lang="hu-HU" altLang="hu-HU" b="0" baseline="-25000"/>
              <a:t>1</a:t>
            </a:r>
          </a:p>
        </p:txBody>
      </p:sp>
      <p:sp>
        <p:nvSpPr>
          <p:cNvPr id="530437" name="Oval 5">
            <a:extLst>
              <a:ext uri="{FF2B5EF4-FFF2-40B4-BE49-F238E27FC236}">
                <a16:creationId xmlns:a16="http://schemas.microsoft.com/office/drawing/2014/main" id="{6B4FC475-B143-5F47-17B6-C3A2C80AC2B2}"/>
              </a:ext>
            </a:extLst>
          </p:cNvPr>
          <p:cNvSpPr>
            <a:spLocks noChangeArrowheads="1"/>
          </p:cNvSpPr>
          <p:nvPr/>
        </p:nvSpPr>
        <p:spPr bwMode="auto">
          <a:xfrm>
            <a:off x="4437063" y="4497388"/>
            <a:ext cx="676275" cy="706437"/>
          </a:xfrm>
          <a:prstGeom prst="ellipse">
            <a:avLst/>
          </a:prstGeom>
          <a:solidFill>
            <a:schemeClr val="accent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u-HU" altLang="hu-HU" b="0"/>
              <a:t>T</a:t>
            </a:r>
            <a:r>
              <a:rPr lang="hu-HU" altLang="hu-HU" b="0" baseline="-25000"/>
              <a:t>2</a:t>
            </a:r>
          </a:p>
        </p:txBody>
      </p:sp>
      <p:sp>
        <p:nvSpPr>
          <p:cNvPr id="530438" name="Oval 6">
            <a:extLst>
              <a:ext uri="{FF2B5EF4-FFF2-40B4-BE49-F238E27FC236}">
                <a16:creationId xmlns:a16="http://schemas.microsoft.com/office/drawing/2014/main" id="{E9C0A107-768A-741F-BEB8-BC1F82660A2E}"/>
              </a:ext>
            </a:extLst>
          </p:cNvPr>
          <p:cNvSpPr>
            <a:spLocks noChangeArrowheads="1"/>
          </p:cNvSpPr>
          <p:nvPr/>
        </p:nvSpPr>
        <p:spPr bwMode="auto">
          <a:xfrm>
            <a:off x="3668713" y="5510213"/>
            <a:ext cx="676275" cy="706437"/>
          </a:xfrm>
          <a:prstGeom prst="ellipse">
            <a:avLst/>
          </a:prstGeom>
          <a:solidFill>
            <a:schemeClr val="accent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u-HU" altLang="hu-HU" b="0"/>
              <a:t>T</a:t>
            </a:r>
            <a:r>
              <a:rPr lang="hu-HU" altLang="hu-HU" b="0" baseline="-25000"/>
              <a:t>3</a:t>
            </a:r>
          </a:p>
        </p:txBody>
      </p:sp>
      <p:sp>
        <p:nvSpPr>
          <p:cNvPr id="530439" name="Line 7">
            <a:extLst>
              <a:ext uri="{FF2B5EF4-FFF2-40B4-BE49-F238E27FC236}">
                <a16:creationId xmlns:a16="http://schemas.microsoft.com/office/drawing/2014/main" id="{AA4ED349-BBC6-C32F-9F5E-C4A745D89F23}"/>
              </a:ext>
            </a:extLst>
          </p:cNvPr>
          <p:cNvSpPr>
            <a:spLocks noChangeShapeType="1"/>
          </p:cNvSpPr>
          <p:nvPr/>
        </p:nvSpPr>
        <p:spPr bwMode="auto">
          <a:xfrm>
            <a:off x="3279775" y="4803775"/>
            <a:ext cx="1146175" cy="12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530440" name="Line 8">
            <a:extLst>
              <a:ext uri="{FF2B5EF4-FFF2-40B4-BE49-F238E27FC236}">
                <a16:creationId xmlns:a16="http://schemas.microsoft.com/office/drawing/2014/main" id="{397F88BC-F584-DDBA-E061-875FD82D90E5}"/>
              </a:ext>
            </a:extLst>
          </p:cNvPr>
          <p:cNvSpPr>
            <a:spLocks noChangeShapeType="1"/>
          </p:cNvSpPr>
          <p:nvPr/>
        </p:nvSpPr>
        <p:spPr bwMode="auto">
          <a:xfrm flipH="1">
            <a:off x="4170363" y="5132388"/>
            <a:ext cx="401637" cy="4508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530441" name="Line 9">
            <a:extLst>
              <a:ext uri="{FF2B5EF4-FFF2-40B4-BE49-F238E27FC236}">
                <a16:creationId xmlns:a16="http://schemas.microsoft.com/office/drawing/2014/main" id="{F46DEAAC-F0F7-4759-7EA1-93FF12BF1406}"/>
              </a:ext>
            </a:extLst>
          </p:cNvPr>
          <p:cNvSpPr>
            <a:spLocks noChangeShapeType="1"/>
          </p:cNvSpPr>
          <p:nvPr/>
        </p:nvSpPr>
        <p:spPr bwMode="auto">
          <a:xfrm flipH="1" flipV="1">
            <a:off x="3157538" y="5132388"/>
            <a:ext cx="560387" cy="5000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530442" name="Text Box 10">
            <a:extLst>
              <a:ext uri="{FF2B5EF4-FFF2-40B4-BE49-F238E27FC236}">
                <a16:creationId xmlns:a16="http://schemas.microsoft.com/office/drawing/2014/main" id="{6DC30EAB-609A-887A-FAB9-88D84E5E6A25}"/>
              </a:ext>
            </a:extLst>
          </p:cNvPr>
          <p:cNvSpPr txBox="1">
            <a:spLocks noChangeArrowheads="1"/>
          </p:cNvSpPr>
          <p:nvPr/>
        </p:nvSpPr>
        <p:spPr bwMode="auto">
          <a:xfrm>
            <a:off x="803275" y="3913188"/>
            <a:ext cx="73009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b="0"/>
              <a:t>Az ütemezésnek megfelelő várakozási gráf:</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1458" name="Rectangle 2">
            <a:extLst>
              <a:ext uri="{FF2B5EF4-FFF2-40B4-BE49-F238E27FC236}">
                <a16:creationId xmlns:a16="http://schemas.microsoft.com/office/drawing/2014/main" id="{2CC37719-41C9-E651-AD36-73D2066D5EE5}"/>
              </a:ext>
            </a:extLst>
          </p:cNvPr>
          <p:cNvSpPr>
            <a:spLocks noGrp="1" noChangeArrowheads="1"/>
          </p:cNvSpPr>
          <p:nvPr>
            <p:ph type="title"/>
          </p:nvPr>
        </p:nvSpPr>
        <p:spPr/>
        <p:txBody>
          <a:bodyPr/>
          <a:lstStyle/>
          <a:p>
            <a:r>
              <a:rPr lang="hu-HU" altLang="hu-HU" b="1">
                <a:solidFill>
                  <a:schemeClr val="tx1"/>
                </a:solidFill>
              </a:rPr>
              <a:t>Holtpont felismerése</a:t>
            </a:r>
          </a:p>
        </p:txBody>
      </p:sp>
      <p:sp>
        <p:nvSpPr>
          <p:cNvPr id="531459" name="Rectangle 3">
            <a:extLst>
              <a:ext uri="{FF2B5EF4-FFF2-40B4-BE49-F238E27FC236}">
                <a16:creationId xmlns:a16="http://schemas.microsoft.com/office/drawing/2014/main" id="{E97FCEC1-4CB0-DD4A-0A65-BAF51A6D2215}"/>
              </a:ext>
            </a:extLst>
          </p:cNvPr>
          <p:cNvSpPr>
            <a:spLocks noGrp="1" noChangeArrowheads="1"/>
          </p:cNvSpPr>
          <p:nvPr>
            <p:ph type="body" idx="1"/>
          </p:nvPr>
        </p:nvSpPr>
        <p:spPr>
          <a:xfrm>
            <a:off x="685800" y="1627188"/>
            <a:ext cx="7772400" cy="4468812"/>
          </a:xfrm>
        </p:spPr>
        <p:txBody>
          <a:bodyPr/>
          <a:lstStyle/>
          <a:p>
            <a:pPr>
              <a:lnSpc>
                <a:spcPct val="80000"/>
              </a:lnSpc>
            </a:pPr>
            <a:r>
              <a:rPr lang="hu-HU" altLang="hu-HU" sz="2400" b="1">
                <a:solidFill>
                  <a:srgbClr val="00B400"/>
                </a:solidFill>
                <a:latin typeface="Arial" panose="020B0604020202020204" pitchFamily="34" charset="0"/>
              </a:rPr>
              <a:t>Tétel</a:t>
            </a:r>
            <a:r>
              <a:rPr lang="hu-HU" altLang="hu-HU" sz="2400" b="1">
                <a:solidFill>
                  <a:srgbClr val="000000"/>
                </a:solidFill>
                <a:latin typeface="Arial" panose="020B0604020202020204" pitchFamily="34" charset="0"/>
              </a:rPr>
              <a:t>. </a:t>
            </a:r>
            <a:r>
              <a:rPr lang="hu-HU" altLang="hu-HU" sz="2400" b="1" i="1">
                <a:solidFill>
                  <a:srgbClr val="0000FF"/>
                </a:solidFill>
                <a:latin typeface="Arial" panose="020B0604020202020204" pitchFamily="34" charset="0"/>
              </a:rPr>
              <a:t>Az ütemezés során egy adott pillanatban pontosan akkor nincs holtpont, ha az adott pillanathoz tartozó várakozási gráfban nincs irányított kör.</a:t>
            </a:r>
          </a:p>
          <a:p>
            <a:pPr>
              <a:lnSpc>
                <a:spcPct val="80000"/>
              </a:lnSpc>
              <a:buFontTx/>
              <a:buNone/>
            </a:pPr>
            <a:r>
              <a:rPr lang="hu-HU" altLang="hu-HU" sz="2400" b="1">
                <a:solidFill>
                  <a:srgbClr val="808000"/>
                </a:solidFill>
                <a:latin typeface="Arial" panose="020B0604020202020204" pitchFamily="34" charset="0"/>
              </a:rPr>
              <a:t>	Bizonyítás:</a:t>
            </a:r>
            <a:r>
              <a:rPr lang="hu-HU" altLang="hu-HU" sz="2400" b="1">
                <a:solidFill>
                  <a:srgbClr val="000000"/>
                </a:solidFill>
                <a:latin typeface="Arial" panose="020B0604020202020204" pitchFamily="34" charset="0"/>
              </a:rPr>
              <a:t> Ha van irányított kör a várakozási gráfban, akkor a körbeli tranzakciók egyike se tud lefutni, mert vár a mellette levőre. Ez holtpont.</a:t>
            </a:r>
          </a:p>
          <a:p>
            <a:pPr>
              <a:lnSpc>
                <a:spcPct val="80000"/>
              </a:lnSpc>
              <a:buFontTx/>
              <a:buNone/>
            </a:pPr>
            <a:r>
              <a:rPr lang="hu-HU" altLang="hu-HU" sz="2400" b="1">
                <a:solidFill>
                  <a:srgbClr val="000000"/>
                </a:solidFill>
                <a:latin typeface="Arial" panose="020B0604020202020204" pitchFamily="34" charset="0"/>
              </a:rPr>
              <a:t>	Ha a gráfban nincs irányított kör, akkor van topológikus rendezése a tranzakcióknak</a:t>
            </a:r>
            <a:r>
              <a:rPr lang="hu-HU" altLang="hu-HU" sz="2400" b="1">
                <a:solidFill>
                  <a:srgbClr val="FF0000"/>
                </a:solidFill>
                <a:latin typeface="Arial" panose="020B0604020202020204" pitchFamily="34" charset="0"/>
              </a:rPr>
              <a:t> </a:t>
            </a:r>
            <a:r>
              <a:rPr lang="hu-HU" altLang="hu-HU" sz="2400" b="1">
                <a:solidFill>
                  <a:srgbClr val="000000"/>
                </a:solidFill>
                <a:latin typeface="Arial" panose="020B0604020202020204" pitchFamily="34" charset="0"/>
              </a:rPr>
              <a:t>és ebben a sorrendben le tudnak futni a tranzakciók. </a:t>
            </a:r>
            <a:r>
              <a:rPr lang="hu-HU" altLang="hu-HU" sz="2400" b="1">
                <a:solidFill>
                  <a:srgbClr val="808000"/>
                </a:solidFill>
                <a:latin typeface="Arial" panose="020B0604020202020204" pitchFamily="34" charset="0"/>
              </a:rPr>
              <a:t>(Az első nem vár senkire, mert nem megy belőle ki él, így lefuthat; ezután már a másodikba se megy él, az is lefuthat, és így tovább). </a:t>
            </a:r>
            <a:r>
              <a:rPr lang="hu-HU" altLang="hu-HU" sz="2400" b="1">
                <a:solidFill>
                  <a:srgbClr val="FF0000"/>
                </a:solidFill>
                <a:latin typeface="Arial" panose="020B0604020202020204" pitchFamily="34" charset="0"/>
              </a:rPr>
              <a:t>Q.E.D.</a:t>
            </a:r>
          </a:p>
          <a:p>
            <a:pPr>
              <a:lnSpc>
                <a:spcPct val="80000"/>
              </a:lnSpc>
            </a:pPr>
            <a:endParaRPr lang="hu-HU" altLang="hu-HU" sz="2400" b="1">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82" name="Rectangle 2">
            <a:extLst>
              <a:ext uri="{FF2B5EF4-FFF2-40B4-BE49-F238E27FC236}">
                <a16:creationId xmlns:a16="http://schemas.microsoft.com/office/drawing/2014/main" id="{502E1AA8-AB8C-FEB8-E79E-16904C34F828}"/>
              </a:ext>
            </a:extLst>
          </p:cNvPr>
          <p:cNvSpPr>
            <a:spLocks noGrp="1" noChangeArrowheads="1"/>
          </p:cNvSpPr>
          <p:nvPr>
            <p:ph type="title"/>
          </p:nvPr>
        </p:nvSpPr>
        <p:spPr>
          <a:xfrm>
            <a:off x="612775" y="242888"/>
            <a:ext cx="7748588" cy="606425"/>
          </a:xfrm>
        </p:spPr>
        <p:txBody>
          <a:bodyPr/>
          <a:lstStyle/>
          <a:p>
            <a:r>
              <a:rPr lang="hu-HU" altLang="hu-HU" sz="3600" b="1"/>
              <a:t>Megoldások holtpont ellen</a:t>
            </a:r>
            <a:br>
              <a:rPr lang="hu-HU" altLang="hu-HU" sz="3600"/>
            </a:br>
            <a:endParaRPr lang="hu-HU" altLang="hu-HU" sz="3600"/>
          </a:p>
        </p:txBody>
      </p:sp>
      <p:sp>
        <p:nvSpPr>
          <p:cNvPr id="532483" name="Rectangle 3">
            <a:extLst>
              <a:ext uri="{FF2B5EF4-FFF2-40B4-BE49-F238E27FC236}">
                <a16:creationId xmlns:a16="http://schemas.microsoft.com/office/drawing/2014/main" id="{25953134-3B7A-F671-33B9-EA126151C3EA}"/>
              </a:ext>
            </a:extLst>
          </p:cNvPr>
          <p:cNvSpPr>
            <a:spLocks noGrp="1" noChangeArrowheads="1"/>
          </p:cNvSpPr>
          <p:nvPr>
            <p:ph type="body" idx="1"/>
          </p:nvPr>
        </p:nvSpPr>
        <p:spPr>
          <a:xfrm>
            <a:off x="198438" y="531813"/>
            <a:ext cx="8259762" cy="5564187"/>
          </a:xfrm>
        </p:spPr>
        <p:txBody>
          <a:bodyPr/>
          <a:lstStyle/>
          <a:p>
            <a:pPr>
              <a:lnSpc>
                <a:spcPct val="80000"/>
              </a:lnSpc>
              <a:buFontTx/>
              <a:buAutoNum type="arabicPeriod"/>
            </a:pPr>
            <a:r>
              <a:rPr lang="hu-HU" altLang="hu-HU" sz="2000" b="1">
                <a:solidFill>
                  <a:srgbClr val="0000FF"/>
                </a:solidFill>
                <a:latin typeface="Arial" panose="020B0604020202020204" pitchFamily="34" charset="0"/>
              </a:rPr>
              <a:t>Rajzoljuk folyamatosan a várakozási gráfot és ha holtpont alakul ki, akkor </a:t>
            </a:r>
            <a:r>
              <a:rPr lang="hu-HU" altLang="hu-HU" sz="2000" b="1">
                <a:solidFill>
                  <a:srgbClr val="FF0000"/>
                </a:solidFill>
                <a:latin typeface="Arial" panose="020B0604020202020204" pitchFamily="34" charset="0"/>
              </a:rPr>
              <a:t>ABORT</a:t>
            </a:r>
            <a:r>
              <a:rPr lang="hu-HU" altLang="hu-HU" sz="2000" b="1">
                <a:solidFill>
                  <a:srgbClr val="0000FF"/>
                </a:solidFill>
                <a:latin typeface="Arial" panose="020B0604020202020204" pitchFamily="34" charset="0"/>
              </a:rPr>
              <a:t>-áljuk az egyik olyan tranzakciót, aki benne van a kialakult irányított körben.</a:t>
            </a:r>
          </a:p>
          <a:p>
            <a:pPr>
              <a:lnSpc>
                <a:spcPct val="80000"/>
              </a:lnSpc>
              <a:buFontTx/>
              <a:buNone/>
            </a:pPr>
            <a:r>
              <a:rPr lang="hu-HU" altLang="hu-HU" sz="2000" b="1">
                <a:solidFill>
                  <a:srgbClr val="1A9A33"/>
                </a:solidFill>
                <a:latin typeface="Arial" panose="020B0604020202020204" pitchFamily="34" charset="0"/>
              </a:rPr>
              <a:t>	Ez egy megengedő megoldás (</a:t>
            </a:r>
            <a:r>
              <a:rPr lang="hu-HU" altLang="hu-HU" sz="2000" b="1">
                <a:solidFill>
                  <a:srgbClr val="CC00CC"/>
                </a:solidFill>
                <a:latin typeface="Arial" panose="020B0604020202020204" pitchFamily="34" charset="0"/>
              </a:rPr>
              <a:t>optimista)</a:t>
            </a:r>
            <a:r>
              <a:rPr lang="hu-HU" altLang="hu-HU" sz="2000" b="1">
                <a:solidFill>
                  <a:srgbClr val="1A9A33"/>
                </a:solidFill>
                <a:latin typeface="Arial" panose="020B0604020202020204" pitchFamily="34" charset="0"/>
              </a:rPr>
              <a:t>, hagyja az ütemező, hogy mindenki úgy kérjen zárat, ahogy csak akar, de ha baj van, akkor erőszakosan beavatkozik. </a:t>
            </a:r>
            <a:r>
              <a:rPr lang="hu-HU" altLang="hu-HU" sz="2000" b="1">
                <a:solidFill>
                  <a:srgbClr val="808000"/>
                </a:solidFill>
                <a:latin typeface="Arial" panose="020B0604020202020204" pitchFamily="34" charset="0"/>
              </a:rPr>
              <a:t>Az előző példa esetében mondjuk kilövi </a:t>
            </a:r>
            <a:r>
              <a:rPr lang="hu-HU" altLang="hu-HU" sz="2000" b="1" i="1">
                <a:solidFill>
                  <a:srgbClr val="808000"/>
                </a:solidFill>
                <a:latin typeface="Times New Roman" panose="02020603050405020304" pitchFamily="18" charset="0"/>
              </a:rPr>
              <a:t>T</a:t>
            </a:r>
            <a:r>
              <a:rPr lang="hu-HU" altLang="hu-HU" sz="2000" b="1" baseline="-25000">
                <a:solidFill>
                  <a:srgbClr val="808000"/>
                </a:solidFill>
                <a:latin typeface="Times New Roman" panose="02020603050405020304" pitchFamily="18" charset="0"/>
              </a:rPr>
              <a:t>2</a:t>
            </a:r>
            <a:r>
              <a:rPr lang="hu-HU" altLang="hu-HU" sz="2000" b="1">
                <a:solidFill>
                  <a:srgbClr val="808000"/>
                </a:solidFill>
                <a:latin typeface="Arial" panose="020B0604020202020204" pitchFamily="34" charset="0"/>
              </a:rPr>
              <a:t>-t, ettől lefuthat </a:t>
            </a:r>
            <a:r>
              <a:rPr lang="hu-HU" altLang="hu-HU" sz="2000" b="1" i="1">
                <a:solidFill>
                  <a:srgbClr val="808000"/>
                </a:solidFill>
                <a:latin typeface="Times New Roman" panose="02020603050405020304" pitchFamily="18" charset="0"/>
              </a:rPr>
              <a:t>T</a:t>
            </a:r>
            <a:r>
              <a:rPr lang="hu-HU" altLang="hu-HU" sz="2000" b="1" i="1" baseline="-25000">
                <a:solidFill>
                  <a:srgbClr val="808000"/>
                </a:solidFill>
                <a:latin typeface="Times New Roman" panose="02020603050405020304" pitchFamily="18" charset="0"/>
              </a:rPr>
              <a:t>1</a:t>
            </a:r>
            <a:r>
              <a:rPr lang="hu-HU" altLang="hu-HU" sz="2000" b="1">
                <a:solidFill>
                  <a:srgbClr val="808000"/>
                </a:solidFill>
                <a:latin typeface="Arial" panose="020B0604020202020204" pitchFamily="34" charset="0"/>
              </a:rPr>
              <a:t>, majd </a:t>
            </a:r>
            <a:r>
              <a:rPr lang="hu-HU" altLang="hu-HU" sz="2000" b="1" i="1">
                <a:solidFill>
                  <a:srgbClr val="808000"/>
                </a:solidFill>
                <a:latin typeface="Times New Roman" panose="02020603050405020304" pitchFamily="18" charset="0"/>
              </a:rPr>
              <a:t>T</a:t>
            </a:r>
            <a:r>
              <a:rPr lang="hu-HU" altLang="hu-HU" sz="2000" b="1" i="1" baseline="-25000">
                <a:solidFill>
                  <a:srgbClr val="808000"/>
                </a:solidFill>
                <a:latin typeface="Times New Roman" panose="02020603050405020304" pitchFamily="18" charset="0"/>
              </a:rPr>
              <a:t>2</a:t>
            </a:r>
            <a:r>
              <a:rPr lang="hu-HU" altLang="hu-HU" sz="2000" b="1">
                <a:solidFill>
                  <a:srgbClr val="808000"/>
                </a:solidFill>
                <a:latin typeface="Times New Roman" panose="02020603050405020304" pitchFamily="18" charset="0"/>
              </a:rPr>
              <a:t> </a:t>
            </a:r>
            <a:r>
              <a:rPr lang="hu-HU" altLang="hu-HU" sz="2000" b="1">
                <a:solidFill>
                  <a:srgbClr val="808000"/>
                </a:solidFill>
                <a:latin typeface="Arial" panose="020B0604020202020204" pitchFamily="34" charset="0"/>
              </a:rPr>
              <a:t>is.</a:t>
            </a:r>
          </a:p>
          <a:p>
            <a:pPr>
              <a:lnSpc>
                <a:spcPct val="80000"/>
              </a:lnSpc>
              <a:buFontTx/>
              <a:buNone/>
            </a:pPr>
            <a:r>
              <a:rPr lang="hu-HU" altLang="hu-HU" sz="2000" b="1">
                <a:solidFill>
                  <a:srgbClr val="000000"/>
                </a:solidFill>
                <a:latin typeface="Arial" panose="020B0604020202020204" pitchFamily="34" charset="0"/>
              </a:rPr>
              <a:t>2. </a:t>
            </a:r>
            <a:r>
              <a:rPr lang="hu-HU" altLang="hu-HU" sz="2000" b="1">
                <a:solidFill>
                  <a:srgbClr val="F300CD"/>
                </a:solidFill>
                <a:latin typeface="Arial" panose="020B0604020202020204" pitchFamily="34" charset="0"/>
              </a:rPr>
              <a:t>Pesszimista hozzáállás: </a:t>
            </a:r>
            <a:r>
              <a:rPr lang="hu-HU" altLang="hu-HU" sz="2000" b="1">
                <a:solidFill>
                  <a:srgbClr val="1A9A33"/>
                </a:solidFill>
                <a:latin typeface="Arial" panose="020B0604020202020204" pitchFamily="34" charset="0"/>
              </a:rPr>
              <a:t>ha hagyjuk, hogy mindenki össze-vissza kérjen zárat, abból baj lehet. Előzzük inkább meg a holtpont kialakulását valahogyan. </a:t>
            </a:r>
            <a:r>
              <a:rPr lang="hu-HU" altLang="hu-HU" sz="2000" b="1">
                <a:solidFill>
                  <a:srgbClr val="000000"/>
                </a:solidFill>
                <a:latin typeface="Arial" panose="020B0604020202020204" pitchFamily="34" charset="0"/>
              </a:rPr>
              <a:t>Lehetőségek:</a:t>
            </a:r>
          </a:p>
          <a:p>
            <a:pPr>
              <a:lnSpc>
                <a:spcPct val="80000"/>
              </a:lnSpc>
              <a:buFontTx/>
              <a:buNone/>
            </a:pPr>
            <a:r>
              <a:rPr lang="hu-HU" altLang="hu-HU" sz="2000" b="1">
                <a:solidFill>
                  <a:srgbClr val="000000"/>
                </a:solidFill>
                <a:latin typeface="Arial" panose="020B0604020202020204" pitchFamily="34" charset="0"/>
              </a:rPr>
              <a:t>(a) </a:t>
            </a:r>
            <a:r>
              <a:rPr lang="hu-HU" altLang="hu-HU" sz="2000" b="1">
                <a:solidFill>
                  <a:srgbClr val="0000FF"/>
                </a:solidFill>
                <a:latin typeface="Arial" panose="020B0604020202020204" pitchFamily="34" charset="0"/>
              </a:rPr>
              <a:t>Minden egyes tranzakció előre elkéri az összes zárat, ami neki kelleni fog. Ha nem kapja meg az összeset, akkor egyet se kér el, el se indul.</a:t>
            </a:r>
          </a:p>
          <a:p>
            <a:pPr>
              <a:lnSpc>
                <a:spcPct val="80000"/>
              </a:lnSpc>
              <a:buFontTx/>
              <a:buNone/>
            </a:pPr>
            <a:r>
              <a:rPr lang="hu-HU" altLang="hu-HU" sz="2000" b="1">
                <a:solidFill>
                  <a:srgbClr val="1A9A33"/>
                </a:solidFill>
                <a:latin typeface="Arial" panose="020B0604020202020204" pitchFamily="34" charset="0"/>
              </a:rPr>
              <a:t>	Ilyenkor biztos nem lesz holtpont, mert ha valaki megkap egy zárat, akkor le is tud futni, nem akad el. Az csak a baj ezzel, hogy előre kell mindent tudni.</a:t>
            </a:r>
          </a:p>
          <a:p>
            <a:pPr>
              <a:lnSpc>
                <a:spcPct val="80000"/>
              </a:lnSpc>
              <a:buFontTx/>
              <a:buNone/>
            </a:pPr>
            <a:r>
              <a:rPr lang="hu-HU" altLang="hu-HU" sz="2000" b="1">
                <a:solidFill>
                  <a:srgbClr val="000000"/>
                </a:solidFill>
                <a:latin typeface="Arial" panose="020B0604020202020204" pitchFamily="34" charset="0"/>
              </a:rPr>
              <a:t>(b) </a:t>
            </a:r>
            <a:r>
              <a:rPr lang="hu-HU" altLang="hu-HU" sz="2000" b="1">
                <a:solidFill>
                  <a:srgbClr val="0000FF"/>
                </a:solidFill>
                <a:latin typeface="Arial" panose="020B0604020202020204" pitchFamily="34" charset="0"/>
              </a:rPr>
              <a:t>Feltesszük, hogy van egy sorrend az adategységeken és minden egyes tranzakció csak eszerint a sorrend szerint növekvően kérhet újabb zárakat. Itt lehet, hogy lesz várakozás, de holtpont biztos nem lesz. </a:t>
            </a:r>
            <a:r>
              <a:rPr lang="hu-HU" altLang="hu-HU" sz="2000" b="1">
                <a:solidFill>
                  <a:srgbClr val="FF0000"/>
                </a:solidFill>
                <a:latin typeface="Arial" panose="020B0604020202020204" pitchFamily="34" charset="0"/>
              </a:rPr>
              <a:t>Miért?</a:t>
            </a:r>
          </a:p>
          <a:p>
            <a:pPr>
              <a:lnSpc>
                <a:spcPct val="80000"/>
              </a:lnSpc>
              <a:buFontTx/>
              <a:buNone/>
            </a:pPr>
            <a:endParaRPr lang="hu-HU" altLang="hu-HU" sz="2000" b="1">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2088" name="Rectangle 8">
            <a:extLst>
              <a:ext uri="{FF2B5EF4-FFF2-40B4-BE49-F238E27FC236}">
                <a16:creationId xmlns:a16="http://schemas.microsoft.com/office/drawing/2014/main" id="{A7541045-2E83-4FA5-61AC-DFD9CB93EC38}"/>
              </a:ext>
            </a:extLst>
          </p:cNvPr>
          <p:cNvSpPr>
            <a:spLocks noGrp="1" noChangeArrowheads="1"/>
          </p:cNvSpPr>
          <p:nvPr>
            <p:ph type="title"/>
          </p:nvPr>
        </p:nvSpPr>
        <p:spPr>
          <a:xfrm>
            <a:off x="296863" y="390525"/>
            <a:ext cx="8478837" cy="1143000"/>
          </a:xfrm>
        </p:spPr>
        <p:txBody>
          <a:bodyPr/>
          <a:lstStyle/>
          <a:p>
            <a:pPr algn="l">
              <a:buFontTx/>
              <a:buChar char="•"/>
            </a:pPr>
            <a:r>
              <a:rPr lang="hu-HU" altLang="hu-HU" sz="1600" b="1">
                <a:solidFill>
                  <a:schemeClr val="accent2"/>
                </a:solidFill>
              </a:rPr>
              <a:t> A konkurenciakezelés szempontjából a lényeges olvasási és írási műveletek a központi memória puffereiben történnek, nem pedig a lemezen. Tehát csak a </a:t>
            </a:r>
            <a:r>
              <a:rPr lang="hu-HU" altLang="hu-HU" sz="1600" b="1">
                <a:solidFill>
                  <a:srgbClr val="FF0000"/>
                </a:solidFill>
              </a:rPr>
              <a:t>READ és WRITE műveletek sorrendje számít</a:t>
            </a:r>
            <a:r>
              <a:rPr lang="hu-HU" altLang="hu-HU" sz="1600" b="1">
                <a:solidFill>
                  <a:schemeClr val="accent2"/>
                </a:solidFill>
              </a:rPr>
              <a:t>, amikor a konkurenciával foglalkozunk, </a:t>
            </a:r>
            <a:r>
              <a:rPr lang="hu-HU" altLang="hu-HU" sz="1600" b="1">
                <a:solidFill>
                  <a:srgbClr val="FF0000"/>
                </a:solidFill>
              </a:rPr>
              <a:t>az INPUT és OUTPUT műveleteket figyelmen kívül hagyjuk.</a:t>
            </a:r>
            <a:br>
              <a:rPr lang="hu-HU" altLang="hu-HU" sz="1600" b="1">
                <a:solidFill>
                  <a:schemeClr val="accent2"/>
                </a:solidFill>
              </a:rPr>
            </a:br>
            <a:endParaRPr lang="hu-HU" altLang="hu-HU" sz="1600" b="1">
              <a:solidFill>
                <a:schemeClr val="accent2"/>
              </a:solidFill>
            </a:endParaRPr>
          </a:p>
        </p:txBody>
      </p:sp>
      <p:graphicFrame>
        <p:nvGraphicFramePr>
          <p:cNvPr id="302132" name="Group 52">
            <a:extLst>
              <a:ext uri="{FF2B5EF4-FFF2-40B4-BE49-F238E27FC236}">
                <a16:creationId xmlns:a16="http://schemas.microsoft.com/office/drawing/2014/main" id="{B3B76CE0-7D65-8400-3830-2422F1C4038F}"/>
              </a:ext>
            </a:extLst>
          </p:cNvPr>
          <p:cNvGraphicFramePr>
            <a:graphicFrameLocks noGrp="1"/>
          </p:cNvGraphicFramePr>
          <p:nvPr/>
        </p:nvGraphicFramePr>
        <p:xfrm>
          <a:off x="1095375" y="1744663"/>
          <a:ext cx="4476750" cy="3622675"/>
        </p:xfrm>
        <a:graphic>
          <a:graphicData uri="http://schemas.openxmlformats.org/drawingml/2006/table">
            <a:tbl>
              <a:tblPr/>
              <a:tblGrid>
                <a:gridCol w="2238375">
                  <a:extLst>
                    <a:ext uri="{9D8B030D-6E8A-4147-A177-3AD203B41FA5}">
                      <a16:colId xmlns:a16="http://schemas.microsoft.com/office/drawing/2014/main" val="4185059559"/>
                    </a:ext>
                  </a:extLst>
                </a:gridCol>
                <a:gridCol w="2238375">
                  <a:extLst>
                    <a:ext uri="{9D8B030D-6E8A-4147-A177-3AD203B41FA5}">
                      <a16:colId xmlns:a16="http://schemas.microsoft.com/office/drawing/2014/main" val="3668312283"/>
                    </a:ext>
                  </a:extLst>
                </a:gridCol>
              </a:tblGrid>
              <a:tr h="369888">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8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ourier New" panose="02070309020205020404" pitchFamily="49" charset="0"/>
                        </a:rPr>
                        <a:t>T</a:t>
                      </a:r>
                      <a:r>
                        <a:rPr kumimoji="0" lang="en-US" altLang="hu-HU" sz="2800" b="1" i="0" u="none" strike="noStrike" cap="none" normalizeH="0" baseline="-30000">
                          <a:ln>
                            <a:noFill/>
                          </a:ln>
                          <a:solidFill>
                            <a:schemeClr val="tx1"/>
                          </a:solidFill>
                          <a:effectLst/>
                          <a:latin typeface="Times New Roman" panose="02020603050405020304" pitchFamily="18" charset="0"/>
                          <a:ea typeface="Times New Roman" panose="02020603050405020304" pitchFamily="18" charset="0"/>
                          <a:cs typeface="Courier New" panose="02070309020205020404" pitchFamily="49" charset="0"/>
                        </a:rPr>
                        <a:t>1</a:t>
                      </a:r>
                      <a:endParaRPr kumimoji="0" lang="en-US" altLang="hu-HU" sz="54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ourier New" panose="02070309020205020404" pitchFamily="49" charset="0"/>
                      </a:endParaRPr>
                    </a:p>
                  </a:txBody>
                  <a:tcP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8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ourier New" panose="02070309020205020404" pitchFamily="49" charset="0"/>
                        </a:rPr>
                        <a:t>T</a:t>
                      </a:r>
                      <a:r>
                        <a:rPr kumimoji="0" lang="en-US" altLang="hu-HU" sz="2800" b="1" i="0" u="none" strike="noStrike" cap="none" normalizeH="0" baseline="-30000">
                          <a:ln>
                            <a:noFill/>
                          </a:ln>
                          <a:solidFill>
                            <a:schemeClr val="tx1"/>
                          </a:solidFill>
                          <a:effectLst/>
                          <a:latin typeface="Times New Roman" panose="02020603050405020304" pitchFamily="18" charset="0"/>
                          <a:ea typeface="Times New Roman" panose="02020603050405020304" pitchFamily="18" charset="0"/>
                          <a:cs typeface="Courier New" panose="02070309020205020404" pitchFamily="49" charset="0"/>
                        </a:rPr>
                        <a:t>2</a:t>
                      </a:r>
                      <a:endParaRPr kumimoji="0" lang="en-US" altLang="hu-HU" sz="54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ourier New" panose="02070309020205020404" pitchFamily="49" charset="0"/>
                      </a:endParaRPr>
                    </a:p>
                  </a:txBody>
                  <a:tcP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5072275"/>
                  </a:ext>
                </a:extLst>
              </a:tr>
              <a:tr h="369888">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800" b="1" i="0" u="none" strike="noStrike" cap="none" normalizeH="0" baseline="0">
                          <a:ln>
                            <a:noFill/>
                          </a:ln>
                          <a:solidFill>
                            <a:srgbClr val="009900"/>
                          </a:solidFill>
                          <a:effectLst/>
                          <a:latin typeface="Times New Roman" panose="02020603050405020304" pitchFamily="18" charset="0"/>
                          <a:ea typeface="Times New Roman" panose="02020603050405020304" pitchFamily="18" charset="0"/>
                          <a:cs typeface="Courier New" panose="02070309020205020404" pitchFamily="49" charset="0"/>
                        </a:rPr>
                        <a:t>READ(A,t)</a:t>
                      </a:r>
                      <a:endParaRPr kumimoji="0" lang="en-US" altLang="hu-HU" sz="5400" b="1" i="0" u="none" strike="noStrike" cap="none" normalizeH="0" baseline="0">
                        <a:ln>
                          <a:noFill/>
                        </a:ln>
                        <a:solidFill>
                          <a:srgbClr val="009900"/>
                        </a:solidFill>
                        <a:effectLst/>
                        <a:latin typeface="Times New Roman" panose="02020603050405020304" pitchFamily="18" charset="0"/>
                        <a:ea typeface="Times New Roman" panose="02020603050405020304" pitchFamily="18" charset="0"/>
                        <a:cs typeface="Courier New" panose="02070309020205020404" pitchFamily="49" charset="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800" b="1" i="0" u="none" strike="noStrike" cap="none" normalizeH="0" baseline="0">
                          <a:ln>
                            <a:noFill/>
                          </a:ln>
                          <a:solidFill>
                            <a:srgbClr val="CC00CC"/>
                          </a:solidFill>
                          <a:effectLst/>
                          <a:latin typeface="Times New Roman" panose="02020603050405020304" pitchFamily="18" charset="0"/>
                          <a:ea typeface="Times New Roman" panose="02020603050405020304" pitchFamily="18" charset="0"/>
                          <a:cs typeface="Courier New" panose="02070309020205020404" pitchFamily="49" charset="0"/>
                        </a:rPr>
                        <a:t>READ(A,s)</a:t>
                      </a:r>
                      <a:endParaRPr kumimoji="0" lang="en-US" altLang="hu-HU" sz="5400" b="1" i="0" u="none" strike="noStrike" cap="none" normalizeH="0" baseline="0">
                        <a:ln>
                          <a:noFill/>
                        </a:ln>
                        <a:solidFill>
                          <a:srgbClr val="CC00CC"/>
                        </a:solidFill>
                        <a:effectLst/>
                        <a:latin typeface="Times New Roman" panose="02020603050405020304" pitchFamily="18" charset="0"/>
                        <a:ea typeface="Times New Roman" panose="02020603050405020304" pitchFamily="18" charset="0"/>
                        <a:cs typeface="Courier New" panose="02070309020205020404" pitchFamily="49"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192948319"/>
                  </a:ext>
                </a:extLst>
              </a:tr>
              <a:tr h="369888">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800" b="1" i="0" u="none" strike="noStrike" cap="none" normalizeH="0" baseline="0">
                          <a:ln>
                            <a:noFill/>
                          </a:ln>
                          <a:solidFill>
                            <a:srgbClr val="009900"/>
                          </a:solidFill>
                          <a:effectLst/>
                          <a:latin typeface="Times New Roman" panose="02020603050405020304" pitchFamily="18" charset="0"/>
                          <a:ea typeface="Times New Roman" panose="02020603050405020304" pitchFamily="18" charset="0"/>
                          <a:cs typeface="Courier New" panose="02070309020205020404" pitchFamily="49" charset="0"/>
                        </a:rPr>
                        <a:t>t := t+100</a:t>
                      </a:r>
                      <a:endParaRPr kumimoji="0" lang="en-US" altLang="hu-HU" sz="5400" b="1" i="0" u="none" strike="noStrike" cap="none" normalizeH="0" baseline="0">
                        <a:ln>
                          <a:noFill/>
                        </a:ln>
                        <a:solidFill>
                          <a:srgbClr val="009900"/>
                        </a:solidFill>
                        <a:effectLst/>
                        <a:latin typeface="Times New Roman" panose="02020603050405020304" pitchFamily="18" charset="0"/>
                        <a:ea typeface="Times New Roman" panose="02020603050405020304" pitchFamily="18" charset="0"/>
                        <a:cs typeface="Courier New" panose="02070309020205020404" pitchFamily="49"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800" b="1" i="0" u="none" strike="noStrike" cap="none" normalizeH="0" baseline="0">
                          <a:ln>
                            <a:noFill/>
                          </a:ln>
                          <a:solidFill>
                            <a:srgbClr val="CC00CC"/>
                          </a:solidFill>
                          <a:effectLst/>
                          <a:latin typeface="Times New Roman" panose="02020603050405020304" pitchFamily="18" charset="0"/>
                          <a:ea typeface="Times New Roman" panose="02020603050405020304" pitchFamily="18" charset="0"/>
                          <a:cs typeface="Courier New" panose="02070309020205020404" pitchFamily="49" charset="0"/>
                        </a:rPr>
                        <a:t>s := s*2</a:t>
                      </a:r>
                      <a:endParaRPr kumimoji="0" lang="en-US" altLang="hu-HU" sz="5400" b="1" i="0" u="none" strike="noStrike" cap="none" normalizeH="0" baseline="0">
                        <a:ln>
                          <a:noFill/>
                        </a:ln>
                        <a:solidFill>
                          <a:srgbClr val="CC00CC"/>
                        </a:solidFill>
                        <a:effectLst/>
                        <a:latin typeface="Times New Roman" panose="02020603050405020304" pitchFamily="18"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170217245"/>
                  </a:ext>
                </a:extLst>
              </a:tr>
              <a:tr h="369888">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800" b="1" i="0" u="none" strike="noStrike" cap="none" normalizeH="0" baseline="0">
                          <a:ln>
                            <a:noFill/>
                          </a:ln>
                          <a:solidFill>
                            <a:srgbClr val="009900"/>
                          </a:solidFill>
                          <a:effectLst/>
                          <a:latin typeface="Times New Roman" panose="02020603050405020304" pitchFamily="18" charset="0"/>
                          <a:ea typeface="Times New Roman" panose="02020603050405020304" pitchFamily="18" charset="0"/>
                          <a:cs typeface="Courier New" panose="02070309020205020404" pitchFamily="49" charset="0"/>
                        </a:rPr>
                        <a:t>WRITE(A,t)</a:t>
                      </a:r>
                      <a:endParaRPr kumimoji="0" lang="en-US" altLang="hu-HU" sz="5400" b="1" i="0" u="none" strike="noStrike" cap="none" normalizeH="0" baseline="0">
                        <a:ln>
                          <a:noFill/>
                        </a:ln>
                        <a:solidFill>
                          <a:srgbClr val="009900"/>
                        </a:solidFill>
                        <a:effectLst/>
                        <a:latin typeface="Times New Roman" panose="02020603050405020304" pitchFamily="18" charset="0"/>
                        <a:ea typeface="Times New Roman" panose="02020603050405020304" pitchFamily="18" charset="0"/>
                        <a:cs typeface="Courier New" panose="02070309020205020404" pitchFamily="49"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800" b="1" i="0" u="none" strike="noStrike" cap="none" normalizeH="0" baseline="0">
                          <a:ln>
                            <a:noFill/>
                          </a:ln>
                          <a:solidFill>
                            <a:srgbClr val="CC00CC"/>
                          </a:solidFill>
                          <a:effectLst/>
                          <a:latin typeface="Times New Roman" panose="02020603050405020304" pitchFamily="18" charset="0"/>
                          <a:ea typeface="Times New Roman" panose="02020603050405020304" pitchFamily="18" charset="0"/>
                          <a:cs typeface="Courier New" panose="02070309020205020404" pitchFamily="49" charset="0"/>
                        </a:rPr>
                        <a:t>WRITE(A,s)</a:t>
                      </a:r>
                      <a:endParaRPr kumimoji="0" lang="en-US" altLang="hu-HU" sz="5400" b="1" i="0" u="none" strike="noStrike" cap="none" normalizeH="0" baseline="0">
                        <a:ln>
                          <a:noFill/>
                        </a:ln>
                        <a:solidFill>
                          <a:srgbClr val="CC00CC"/>
                        </a:solidFill>
                        <a:effectLst/>
                        <a:latin typeface="Times New Roman" panose="02020603050405020304" pitchFamily="18"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033280055"/>
                  </a:ext>
                </a:extLst>
              </a:tr>
              <a:tr h="369888">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800" b="1" i="0" u="none" strike="noStrike" cap="none" normalizeH="0" baseline="0">
                          <a:ln>
                            <a:noFill/>
                          </a:ln>
                          <a:solidFill>
                            <a:srgbClr val="009900"/>
                          </a:solidFill>
                          <a:effectLst/>
                          <a:latin typeface="Times New Roman" panose="02020603050405020304" pitchFamily="18" charset="0"/>
                          <a:ea typeface="Times New Roman" panose="02020603050405020304" pitchFamily="18" charset="0"/>
                          <a:cs typeface="Courier New" panose="02070309020205020404" pitchFamily="49" charset="0"/>
                        </a:rPr>
                        <a:t>READ(B,t)</a:t>
                      </a:r>
                      <a:endParaRPr kumimoji="0" lang="en-US" altLang="hu-HU" sz="5400" b="1" i="0" u="none" strike="noStrike" cap="none" normalizeH="0" baseline="0">
                        <a:ln>
                          <a:noFill/>
                        </a:ln>
                        <a:solidFill>
                          <a:srgbClr val="009900"/>
                        </a:solidFill>
                        <a:effectLst/>
                        <a:latin typeface="Times New Roman" panose="02020603050405020304" pitchFamily="18" charset="0"/>
                        <a:ea typeface="Times New Roman" panose="02020603050405020304" pitchFamily="18" charset="0"/>
                        <a:cs typeface="Courier New" panose="02070309020205020404" pitchFamily="49"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800" b="1" i="0" u="none" strike="noStrike" cap="none" normalizeH="0" baseline="0">
                          <a:ln>
                            <a:noFill/>
                          </a:ln>
                          <a:solidFill>
                            <a:srgbClr val="CC00CC"/>
                          </a:solidFill>
                          <a:effectLst/>
                          <a:latin typeface="Times New Roman" panose="02020603050405020304" pitchFamily="18" charset="0"/>
                          <a:ea typeface="Times New Roman" panose="02020603050405020304" pitchFamily="18" charset="0"/>
                          <a:cs typeface="Courier New" panose="02070309020205020404" pitchFamily="49" charset="0"/>
                        </a:rPr>
                        <a:t>READ(B,s)</a:t>
                      </a:r>
                      <a:endParaRPr kumimoji="0" lang="en-US" altLang="hu-HU" sz="5400" b="1" i="0" u="none" strike="noStrike" cap="none" normalizeH="0" baseline="0">
                        <a:ln>
                          <a:noFill/>
                        </a:ln>
                        <a:solidFill>
                          <a:srgbClr val="CC00CC"/>
                        </a:solidFill>
                        <a:effectLst/>
                        <a:latin typeface="Times New Roman" panose="02020603050405020304" pitchFamily="18"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226214606"/>
                  </a:ext>
                </a:extLst>
              </a:tr>
              <a:tr h="369888">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800" b="1" i="0" u="none" strike="noStrike" cap="none" normalizeH="0" baseline="0">
                          <a:ln>
                            <a:noFill/>
                          </a:ln>
                          <a:solidFill>
                            <a:srgbClr val="009900"/>
                          </a:solidFill>
                          <a:effectLst/>
                          <a:latin typeface="Times New Roman" panose="02020603050405020304" pitchFamily="18" charset="0"/>
                          <a:ea typeface="Times New Roman" panose="02020603050405020304" pitchFamily="18" charset="0"/>
                          <a:cs typeface="Courier New" panose="02070309020205020404" pitchFamily="49" charset="0"/>
                        </a:rPr>
                        <a:t>t := t+100</a:t>
                      </a:r>
                      <a:endParaRPr kumimoji="0" lang="en-US" altLang="hu-HU" sz="5400" b="1" i="0" u="none" strike="noStrike" cap="none" normalizeH="0" baseline="0">
                        <a:ln>
                          <a:noFill/>
                        </a:ln>
                        <a:solidFill>
                          <a:srgbClr val="009900"/>
                        </a:solidFill>
                        <a:effectLst/>
                        <a:latin typeface="Times New Roman" panose="02020603050405020304" pitchFamily="18" charset="0"/>
                        <a:ea typeface="Times New Roman" panose="02020603050405020304" pitchFamily="18" charset="0"/>
                        <a:cs typeface="Courier New" panose="02070309020205020404" pitchFamily="49"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800" b="1" i="0" u="none" strike="noStrike" cap="none" normalizeH="0" baseline="0">
                          <a:ln>
                            <a:noFill/>
                          </a:ln>
                          <a:solidFill>
                            <a:srgbClr val="CC00CC"/>
                          </a:solidFill>
                          <a:effectLst/>
                          <a:latin typeface="Times New Roman" panose="02020603050405020304" pitchFamily="18" charset="0"/>
                          <a:ea typeface="Times New Roman" panose="02020603050405020304" pitchFamily="18" charset="0"/>
                          <a:cs typeface="Courier New" panose="02070309020205020404" pitchFamily="49" charset="0"/>
                        </a:rPr>
                        <a:t>s := s*2</a:t>
                      </a:r>
                      <a:endParaRPr kumimoji="0" lang="en-US" altLang="hu-HU" sz="5400" b="1" i="0" u="none" strike="noStrike" cap="none" normalizeH="0" baseline="0">
                        <a:ln>
                          <a:noFill/>
                        </a:ln>
                        <a:solidFill>
                          <a:srgbClr val="CC00CC"/>
                        </a:solidFill>
                        <a:effectLst/>
                        <a:latin typeface="Times New Roman" panose="02020603050405020304" pitchFamily="18"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304846718"/>
                  </a:ext>
                </a:extLst>
              </a:tr>
              <a:tr h="369888">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800" b="1" i="0" u="none" strike="noStrike" cap="none" normalizeH="0" baseline="0">
                          <a:ln>
                            <a:noFill/>
                          </a:ln>
                          <a:solidFill>
                            <a:srgbClr val="009900"/>
                          </a:solidFill>
                          <a:effectLst/>
                          <a:latin typeface="Times New Roman" panose="02020603050405020304" pitchFamily="18" charset="0"/>
                          <a:ea typeface="Times New Roman" panose="02020603050405020304" pitchFamily="18" charset="0"/>
                          <a:cs typeface="Courier New" panose="02070309020205020404" pitchFamily="49" charset="0"/>
                        </a:rPr>
                        <a:t>WRITE(B,t)</a:t>
                      </a:r>
                      <a:endParaRPr kumimoji="0" lang="en-US" altLang="hu-HU" sz="5400" b="1" i="0" u="none" strike="noStrike" cap="none" normalizeH="0" baseline="0">
                        <a:ln>
                          <a:noFill/>
                        </a:ln>
                        <a:solidFill>
                          <a:srgbClr val="009900"/>
                        </a:solidFill>
                        <a:effectLst/>
                        <a:latin typeface="Times New Roman" panose="02020603050405020304" pitchFamily="18" charset="0"/>
                        <a:ea typeface="Times New Roman" panose="02020603050405020304" pitchFamily="18" charset="0"/>
                        <a:cs typeface="Courier New" panose="02070309020205020404" pitchFamily="49" charset="0"/>
                      </a:endParaRPr>
                    </a:p>
                  </a:txBody>
                  <a:tcPr horzOverflow="overflow">
                    <a:lnL cap="flat">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800" b="1" i="0" u="none" strike="noStrike" cap="none" normalizeH="0" baseline="0">
                          <a:ln>
                            <a:noFill/>
                          </a:ln>
                          <a:solidFill>
                            <a:srgbClr val="CC00CC"/>
                          </a:solidFill>
                          <a:effectLst/>
                          <a:latin typeface="Times New Roman" panose="02020603050405020304" pitchFamily="18" charset="0"/>
                          <a:ea typeface="Times New Roman" panose="02020603050405020304" pitchFamily="18" charset="0"/>
                          <a:cs typeface="Courier New" panose="02070309020205020404" pitchFamily="49" charset="0"/>
                        </a:rPr>
                        <a:t>WRITE(B,s)</a:t>
                      </a:r>
                      <a:endParaRPr kumimoji="0" lang="en-US" altLang="hu-HU" sz="5400" b="1" i="0" u="none" strike="noStrike" cap="none" normalizeH="0" baseline="0">
                        <a:ln>
                          <a:noFill/>
                        </a:ln>
                        <a:solidFill>
                          <a:srgbClr val="CC00CC"/>
                        </a:solidFill>
                        <a:effectLst/>
                        <a:latin typeface="Times New Roman" panose="02020603050405020304" pitchFamily="18" charset="0"/>
                        <a:ea typeface="Times New Roman" panose="02020603050405020304" pitchFamily="18" charset="0"/>
                        <a:cs typeface="Courier New" panose="02070309020205020404" pitchFamily="49"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2249166000"/>
                  </a:ext>
                </a:extLst>
              </a:tr>
            </a:tbl>
          </a:graphicData>
        </a:graphic>
      </p:graphicFrame>
      <p:sp>
        <p:nvSpPr>
          <p:cNvPr id="302133" name="Text Box 53">
            <a:extLst>
              <a:ext uri="{FF2B5EF4-FFF2-40B4-BE49-F238E27FC236}">
                <a16:creationId xmlns:a16="http://schemas.microsoft.com/office/drawing/2014/main" id="{A4E806E7-229A-CF8B-F1A0-BB1B8E837676}"/>
              </a:ext>
            </a:extLst>
          </p:cNvPr>
          <p:cNvSpPr txBox="1">
            <a:spLocks noChangeArrowheads="1"/>
          </p:cNvSpPr>
          <p:nvPr/>
        </p:nvSpPr>
        <p:spPr bwMode="auto">
          <a:xfrm>
            <a:off x="6048375" y="3219450"/>
            <a:ext cx="2827338" cy="11699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solidFill>
                  <a:srgbClr val="FF0000"/>
                </a:solidFill>
              </a:rPr>
              <a:t>Konzisztencia:</a:t>
            </a:r>
          </a:p>
          <a:p>
            <a:r>
              <a:rPr lang="hu-HU" altLang="hu-HU">
                <a:solidFill>
                  <a:srgbClr val="FF0000"/>
                </a:solidFill>
              </a:rPr>
              <a:t>A=B</a:t>
            </a:r>
          </a:p>
        </p:txBody>
      </p:sp>
      <p:sp>
        <p:nvSpPr>
          <p:cNvPr id="302134" name="Text Box 54">
            <a:extLst>
              <a:ext uri="{FF2B5EF4-FFF2-40B4-BE49-F238E27FC236}">
                <a16:creationId xmlns:a16="http://schemas.microsoft.com/office/drawing/2014/main" id="{07167884-7E04-ECAC-57F7-F200C1CABA08}"/>
              </a:ext>
            </a:extLst>
          </p:cNvPr>
          <p:cNvSpPr txBox="1">
            <a:spLocks noChangeArrowheads="1"/>
          </p:cNvSpPr>
          <p:nvPr/>
        </p:nvSpPr>
        <p:spPr bwMode="auto">
          <a:xfrm>
            <a:off x="6583363" y="4852988"/>
            <a:ext cx="229393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t>Egymás után futtatva, megőrzik a konzisztenciát.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4530" name="Rectangle 2">
            <a:extLst>
              <a:ext uri="{FF2B5EF4-FFF2-40B4-BE49-F238E27FC236}">
                <a16:creationId xmlns:a16="http://schemas.microsoft.com/office/drawing/2014/main" id="{9D285978-DE3E-C008-06E0-1E189434523A}"/>
              </a:ext>
            </a:extLst>
          </p:cNvPr>
          <p:cNvSpPr>
            <a:spLocks noGrp="1" noChangeArrowheads="1"/>
          </p:cNvSpPr>
          <p:nvPr>
            <p:ph type="title"/>
          </p:nvPr>
        </p:nvSpPr>
        <p:spPr>
          <a:xfrm>
            <a:off x="612775" y="438150"/>
            <a:ext cx="7748588" cy="606425"/>
          </a:xfrm>
        </p:spPr>
        <p:txBody>
          <a:bodyPr/>
          <a:lstStyle/>
          <a:p>
            <a:r>
              <a:rPr lang="hu-HU" altLang="hu-HU" sz="3600" b="1"/>
              <a:t>Megoldások holtpont ellen</a:t>
            </a:r>
            <a:br>
              <a:rPr lang="hu-HU" altLang="hu-HU" sz="3600"/>
            </a:br>
            <a:endParaRPr lang="hu-HU" altLang="hu-HU" sz="3600"/>
          </a:p>
        </p:txBody>
      </p:sp>
      <p:sp>
        <p:nvSpPr>
          <p:cNvPr id="534532" name="Rectangle 4">
            <a:extLst>
              <a:ext uri="{FF2B5EF4-FFF2-40B4-BE49-F238E27FC236}">
                <a16:creationId xmlns:a16="http://schemas.microsoft.com/office/drawing/2014/main" id="{00F177D4-EE02-6897-E340-C16FF8F7F2BD}"/>
              </a:ext>
            </a:extLst>
          </p:cNvPr>
          <p:cNvSpPr>
            <a:spLocks noGrp="1" noChangeArrowheads="1"/>
          </p:cNvSpPr>
          <p:nvPr>
            <p:ph type="body" idx="1"/>
          </p:nvPr>
        </p:nvSpPr>
        <p:spPr>
          <a:xfrm>
            <a:off x="258763" y="1103313"/>
            <a:ext cx="8688387" cy="5310187"/>
          </a:xfrm>
        </p:spPr>
        <p:txBody>
          <a:bodyPr/>
          <a:lstStyle/>
          <a:p>
            <a:pPr>
              <a:lnSpc>
                <a:spcPct val="80000"/>
              </a:lnSpc>
              <a:buFontTx/>
              <a:buNone/>
            </a:pPr>
            <a:r>
              <a:rPr lang="hu-HU" altLang="hu-HU" sz="2000">
                <a:solidFill>
                  <a:srgbClr val="0000FF"/>
                </a:solidFill>
                <a:latin typeface="Arial" panose="020B0604020202020204" pitchFamily="34" charset="0"/>
              </a:rPr>
              <a:t>	</a:t>
            </a:r>
            <a:r>
              <a:rPr lang="hu-HU" altLang="hu-HU" sz="2400" b="1">
                <a:solidFill>
                  <a:srgbClr val="0000FF"/>
                </a:solidFill>
                <a:latin typeface="Arial" panose="020B0604020202020204" pitchFamily="34" charset="0"/>
              </a:rPr>
              <a:t>Tegyük fel, hogy </a:t>
            </a:r>
            <a:r>
              <a:rPr lang="hu-HU" altLang="hu-HU" sz="2400" b="1" i="1">
                <a:solidFill>
                  <a:srgbClr val="FF0000"/>
                </a:solidFill>
                <a:latin typeface="Times New Roman" panose="02020603050405020304" pitchFamily="18" charset="0"/>
              </a:rPr>
              <a:t>T</a:t>
            </a:r>
            <a:r>
              <a:rPr lang="hu-HU" altLang="hu-HU" sz="2400" b="1" i="1" baseline="-25000">
                <a:solidFill>
                  <a:srgbClr val="FF0000"/>
                </a:solidFill>
                <a:latin typeface="Times New Roman" panose="02020603050405020304" pitchFamily="18" charset="0"/>
              </a:rPr>
              <a:t>1</a:t>
            </a:r>
            <a:r>
              <a:rPr lang="hu-HU" altLang="hu-HU" sz="2400" b="1">
                <a:solidFill>
                  <a:srgbClr val="FF0000"/>
                </a:solidFill>
                <a:latin typeface="Arial" panose="020B0604020202020204" pitchFamily="34" charset="0"/>
              </a:rPr>
              <a:t>,..., </a:t>
            </a:r>
            <a:r>
              <a:rPr lang="hu-HU" altLang="hu-HU" sz="2400" b="1" i="1">
                <a:solidFill>
                  <a:srgbClr val="FF0000"/>
                </a:solidFill>
                <a:latin typeface="Times New Roman" panose="02020603050405020304" pitchFamily="18" charset="0"/>
              </a:rPr>
              <a:t>T</a:t>
            </a:r>
            <a:r>
              <a:rPr lang="hu-HU" altLang="hu-HU" sz="2400" b="1" i="1" baseline="-25000">
                <a:solidFill>
                  <a:srgbClr val="FF0000"/>
                </a:solidFill>
                <a:latin typeface="Times New Roman" panose="02020603050405020304" pitchFamily="18" charset="0"/>
              </a:rPr>
              <a:t>n</a:t>
            </a:r>
            <a:r>
              <a:rPr lang="hu-HU" altLang="hu-HU" sz="2400" b="1">
                <a:solidFill>
                  <a:srgbClr val="0000FF"/>
                </a:solidFill>
                <a:latin typeface="Arial" panose="020B0604020202020204" pitchFamily="34" charset="0"/>
              </a:rPr>
              <a:t> irányított kört alkot, ahol </a:t>
            </a:r>
            <a:r>
              <a:rPr lang="hu-HU" altLang="hu-HU" sz="2400" b="1" i="1">
                <a:solidFill>
                  <a:srgbClr val="FF0000"/>
                </a:solidFill>
                <a:latin typeface="Times New Roman" panose="02020603050405020304" pitchFamily="18" charset="0"/>
              </a:rPr>
              <a:t>T</a:t>
            </a:r>
            <a:r>
              <a:rPr lang="hu-HU" altLang="hu-HU" sz="2400" b="1" i="1" baseline="-25000">
                <a:solidFill>
                  <a:srgbClr val="FF0000"/>
                </a:solidFill>
                <a:latin typeface="Times New Roman" panose="02020603050405020304" pitchFamily="18" charset="0"/>
              </a:rPr>
              <a:t>i</a:t>
            </a:r>
            <a:r>
              <a:rPr lang="hu-HU" altLang="hu-HU" sz="2400" b="1" i="1">
                <a:solidFill>
                  <a:srgbClr val="CC00CC"/>
                </a:solidFill>
                <a:latin typeface="Times New Roman" panose="02020603050405020304" pitchFamily="18" charset="0"/>
              </a:rPr>
              <a:t> </a:t>
            </a:r>
            <a:r>
              <a:rPr lang="hu-HU" altLang="hu-HU" sz="2400" b="1">
                <a:solidFill>
                  <a:srgbClr val="CC00CC"/>
                </a:solidFill>
                <a:latin typeface="Arial" panose="020B0604020202020204" pitchFamily="34" charset="0"/>
              </a:rPr>
              <a:t>vár </a:t>
            </a:r>
            <a:r>
              <a:rPr lang="hu-HU" altLang="hu-HU" sz="2400" b="1" i="1">
                <a:solidFill>
                  <a:srgbClr val="FF0000"/>
                </a:solidFill>
                <a:latin typeface="Times New Roman" panose="02020603050405020304" pitchFamily="18" charset="0"/>
              </a:rPr>
              <a:t>T</a:t>
            </a:r>
            <a:r>
              <a:rPr lang="hu-HU" altLang="hu-HU" sz="2400" b="1" i="1" baseline="-25000">
                <a:solidFill>
                  <a:srgbClr val="FF0000"/>
                </a:solidFill>
                <a:latin typeface="Times New Roman" panose="02020603050405020304" pitchFamily="18" charset="0"/>
              </a:rPr>
              <a:t>i</a:t>
            </a:r>
            <a:r>
              <a:rPr lang="hu-HU" altLang="hu-HU" sz="2400" b="1" baseline="-25000">
                <a:solidFill>
                  <a:srgbClr val="FF0000"/>
                </a:solidFill>
                <a:latin typeface="rtxb" charset="0"/>
              </a:rPr>
              <a:t>+</a:t>
            </a:r>
            <a:r>
              <a:rPr lang="hu-HU" altLang="hu-HU" sz="2400" b="1" baseline="-25000">
                <a:solidFill>
                  <a:srgbClr val="FF0000"/>
                </a:solidFill>
                <a:latin typeface="Times New Roman" panose="02020603050405020304" pitchFamily="18" charset="0"/>
              </a:rPr>
              <a:t>1</a:t>
            </a:r>
            <a:r>
              <a:rPr lang="hu-HU" altLang="hu-HU" sz="2400" b="1">
                <a:solidFill>
                  <a:srgbClr val="CC00CC"/>
                </a:solidFill>
                <a:latin typeface="Arial" panose="020B0604020202020204" pitchFamily="34" charset="0"/>
              </a:rPr>
              <a:t>-re az </a:t>
            </a:r>
            <a:r>
              <a:rPr lang="hu-HU" altLang="hu-HU" sz="2400" b="1" i="1">
                <a:solidFill>
                  <a:srgbClr val="CC00CC"/>
                </a:solidFill>
                <a:latin typeface="Times New Roman" panose="02020603050405020304" pitchFamily="18" charset="0"/>
              </a:rPr>
              <a:t>A</a:t>
            </a:r>
            <a:r>
              <a:rPr lang="hu-HU" altLang="hu-HU" sz="2400" b="1" i="1" baseline="-25000">
                <a:solidFill>
                  <a:srgbClr val="CC00CC"/>
                </a:solidFill>
                <a:latin typeface="Times New Roman" panose="02020603050405020304" pitchFamily="18" charset="0"/>
              </a:rPr>
              <a:t>i</a:t>
            </a:r>
            <a:r>
              <a:rPr lang="hu-HU" altLang="hu-HU" sz="2400" b="1" i="1">
                <a:solidFill>
                  <a:srgbClr val="CC00CC"/>
                </a:solidFill>
                <a:latin typeface="Times New Roman" panose="02020603050405020304" pitchFamily="18" charset="0"/>
              </a:rPr>
              <a:t> </a:t>
            </a:r>
            <a:r>
              <a:rPr lang="hu-HU" altLang="hu-HU" sz="2400" b="1">
                <a:solidFill>
                  <a:srgbClr val="CC00CC"/>
                </a:solidFill>
                <a:latin typeface="Arial" panose="020B0604020202020204" pitchFamily="34" charset="0"/>
              </a:rPr>
              <a:t>adatelem miatt. </a:t>
            </a:r>
          </a:p>
          <a:p>
            <a:pPr>
              <a:lnSpc>
                <a:spcPct val="80000"/>
              </a:lnSpc>
              <a:buFontTx/>
              <a:buNone/>
            </a:pPr>
            <a:r>
              <a:rPr lang="hu-HU" altLang="hu-HU" sz="2400" b="1">
                <a:solidFill>
                  <a:srgbClr val="0000FF"/>
                </a:solidFill>
                <a:latin typeface="Arial" panose="020B0604020202020204" pitchFamily="34" charset="0"/>
              </a:rPr>
              <a:t>	Ha mindegyik tranzakció betartotta, hogy egyre nagyobb indexű adatelemre kért zárat,</a:t>
            </a:r>
          </a:p>
          <a:p>
            <a:pPr>
              <a:lnSpc>
                <a:spcPct val="80000"/>
              </a:lnSpc>
              <a:buFontTx/>
              <a:buNone/>
            </a:pPr>
            <a:r>
              <a:rPr lang="hu-HU" altLang="hu-HU" sz="2400" b="1">
                <a:solidFill>
                  <a:srgbClr val="0000FF"/>
                </a:solidFill>
                <a:latin typeface="Arial" panose="020B0604020202020204" pitchFamily="34" charset="0"/>
              </a:rPr>
              <a:t>	akkor </a:t>
            </a:r>
            <a:r>
              <a:rPr lang="hu-HU" altLang="hu-HU" sz="2400" b="1" i="1">
                <a:solidFill>
                  <a:srgbClr val="CC00CC"/>
                </a:solidFill>
                <a:latin typeface="Times New Roman" panose="02020603050405020304" pitchFamily="18" charset="0"/>
              </a:rPr>
              <a:t>A</a:t>
            </a:r>
            <a:r>
              <a:rPr lang="hu-HU" altLang="hu-HU" sz="2400" b="1">
                <a:solidFill>
                  <a:srgbClr val="CC00CC"/>
                </a:solidFill>
                <a:latin typeface="Times New Roman" panose="02020603050405020304" pitchFamily="18" charset="0"/>
              </a:rPr>
              <a:t>1 </a:t>
            </a:r>
            <a:r>
              <a:rPr lang="hu-HU" altLang="hu-HU" sz="2400" b="1">
                <a:solidFill>
                  <a:srgbClr val="CC00CC"/>
                </a:solidFill>
                <a:latin typeface="rtxbmi" charset="0"/>
              </a:rPr>
              <a:t>&lt; </a:t>
            </a:r>
            <a:r>
              <a:rPr lang="hu-HU" altLang="hu-HU" sz="2400" b="1" i="1">
                <a:solidFill>
                  <a:srgbClr val="CC00CC"/>
                </a:solidFill>
                <a:latin typeface="Times New Roman" panose="02020603050405020304" pitchFamily="18" charset="0"/>
              </a:rPr>
              <a:t>A</a:t>
            </a:r>
            <a:r>
              <a:rPr lang="hu-HU" altLang="hu-HU" sz="2400" b="1">
                <a:solidFill>
                  <a:srgbClr val="CC00CC"/>
                </a:solidFill>
                <a:latin typeface="Times New Roman" panose="02020603050405020304" pitchFamily="18" charset="0"/>
              </a:rPr>
              <a:t>2 </a:t>
            </a:r>
            <a:r>
              <a:rPr lang="hu-HU" altLang="hu-HU" sz="2400" b="1">
                <a:solidFill>
                  <a:srgbClr val="CC00CC"/>
                </a:solidFill>
                <a:latin typeface="rtxbmi" charset="0"/>
              </a:rPr>
              <a:t>&lt; </a:t>
            </a:r>
            <a:r>
              <a:rPr lang="hu-HU" altLang="hu-HU" sz="2400" b="1" i="1">
                <a:solidFill>
                  <a:srgbClr val="CC00CC"/>
                </a:solidFill>
                <a:latin typeface="Times New Roman" panose="02020603050405020304" pitchFamily="18" charset="0"/>
              </a:rPr>
              <a:t>A</a:t>
            </a:r>
            <a:r>
              <a:rPr lang="hu-HU" altLang="hu-HU" sz="2400" b="1">
                <a:solidFill>
                  <a:srgbClr val="CC00CC"/>
                </a:solidFill>
                <a:latin typeface="Times New Roman" panose="02020603050405020304" pitchFamily="18" charset="0"/>
              </a:rPr>
              <a:t>3 </a:t>
            </a:r>
            <a:r>
              <a:rPr lang="hu-HU" altLang="hu-HU" sz="2400" b="1">
                <a:solidFill>
                  <a:srgbClr val="CC00CC"/>
                </a:solidFill>
                <a:latin typeface="rtxbmi" charset="0"/>
              </a:rPr>
              <a:t>&lt; </a:t>
            </a:r>
            <a:r>
              <a:rPr lang="hu-HU" altLang="hu-HU" sz="2400" b="1" i="1">
                <a:solidFill>
                  <a:srgbClr val="CC00CC"/>
                </a:solidFill>
                <a:latin typeface="Times New Roman" panose="02020603050405020304" pitchFamily="18" charset="0"/>
              </a:rPr>
              <a:t>An </a:t>
            </a:r>
            <a:r>
              <a:rPr lang="hu-HU" altLang="hu-HU" sz="2400" b="1">
                <a:solidFill>
                  <a:srgbClr val="CC00CC"/>
                </a:solidFill>
                <a:latin typeface="rtxbmi" charset="0"/>
              </a:rPr>
              <a:t>&lt; </a:t>
            </a:r>
            <a:r>
              <a:rPr lang="hu-HU" altLang="hu-HU" sz="2400" b="1" i="1">
                <a:solidFill>
                  <a:srgbClr val="CC00CC"/>
                </a:solidFill>
                <a:latin typeface="Times New Roman" panose="02020603050405020304" pitchFamily="18" charset="0"/>
              </a:rPr>
              <a:t>A</a:t>
            </a:r>
            <a:r>
              <a:rPr lang="hu-HU" altLang="hu-HU" sz="2400" b="1">
                <a:solidFill>
                  <a:srgbClr val="CC00CC"/>
                </a:solidFill>
                <a:latin typeface="Times New Roman" panose="02020603050405020304" pitchFamily="18" charset="0"/>
              </a:rPr>
              <a:t>1</a:t>
            </a:r>
            <a:r>
              <a:rPr lang="hu-HU" altLang="hu-HU" sz="2400" b="1">
                <a:solidFill>
                  <a:srgbClr val="0000FF"/>
                </a:solidFill>
                <a:latin typeface="Times New Roman" panose="02020603050405020304" pitchFamily="18" charset="0"/>
              </a:rPr>
              <a:t> </a:t>
            </a:r>
            <a:r>
              <a:rPr lang="hu-HU" altLang="hu-HU" sz="2400" b="1">
                <a:solidFill>
                  <a:srgbClr val="0000FF"/>
                </a:solidFill>
                <a:latin typeface="Arial" panose="020B0604020202020204" pitchFamily="34" charset="0"/>
              </a:rPr>
              <a:t>áll fenn, ami ellentmondás.</a:t>
            </a:r>
            <a:endParaRPr lang="hu-HU" altLang="hu-HU" sz="2400" b="1">
              <a:solidFill>
                <a:srgbClr val="000000"/>
              </a:solidFill>
              <a:latin typeface="Arial" panose="020B0604020202020204" pitchFamily="34" charset="0"/>
            </a:endParaRPr>
          </a:p>
          <a:p>
            <a:pPr>
              <a:lnSpc>
                <a:spcPct val="80000"/>
              </a:lnSpc>
              <a:buFontTx/>
              <a:buNone/>
            </a:pPr>
            <a:r>
              <a:rPr lang="hu-HU" altLang="hu-HU" sz="2400" b="1">
                <a:solidFill>
                  <a:srgbClr val="1A9A33"/>
                </a:solidFill>
                <a:latin typeface="Arial" panose="020B0604020202020204" pitchFamily="34" charset="0"/>
              </a:rPr>
              <a:t>	Tehát ez a protokoll is megelőzi a holtpontot, de itt is előre kell tudni, hogy milyen zárakat fog kérni egy tranzakció.</a:t>
            </a:r>
          </a:p>
          <a:p>
            <a:pPr>
              <a:lnSpc>
                <a:spcPct val="80000"/>
              </a:lnSpc>
              <a:buFontTx/>
              <a:buNone/>
            </a:pPr>
            <a:endParaRPr lang="hu-HU" altLang="hu-HU" sz="2400" b="1">
              <a:solidFill>
                <a:srgbClr val="F300CD"/>
              </a:solidFill>
              <a:latin typeface="Arial" panose="020B0604020202020204" pitchFamily="34" charset="0"/>
            </a:endParaRPr>
          </a:p>
          <a:p>
            <a:pPr>
              <a:lnSpc>
                <a:spcPct val="80000"/>
              </a:lnSpc>
              <a:buFontTx/>
              <a:buNone/>
            </a:pPr>
            <a:r>
              <a:rPr lang="hu-HU" altLang="hu-HU" sz="2400" b="1">
                <a:solidFill>
                  <a:srgbClr val="F300CD"/>
                </a:solidFill>
                <a:latin typeface="Arial" panose="020B0604020202020204" pitchFamily="34" charset="0"/>
              </a:rPr>
              <a:t>	Még egy módszer, ami szintén optimista, mint az első:</a:t>
            </a:r>
          </a:p>
          <a:p>
            <a:pPr>
              <a:lnSpc>
                <a:spcPct val="80000"/>
              </a:lnSpc>
              <a:buFontTx/>
              <a:buNone/>
            </a:pPr>
            <a:r>
              <a:rPr lang="hu-HU" altLang="hu-HU" sz="2400" b="1">
                <a:solidFill>
                  <a:srgbClr val="FF0000"/>
                </a:solidFill>
                <a:latin typeface="Arial" panose="020B0604020202020204" pitchFamily="34" charset="0"/>
              </a:rPr>
              <a:t>	Időkorlát alkalmazása: </a:t>
            </a:r>
            <a:r>
              <a:rPr lang="hu-HU" altLang="hu-HU" sz="2400" b="1">
                <a:solidFill>
                  <a:srgbClr val="0000FF"/>
                </a:solidFill>
                <a:latin typeface="Arial" panose="020B0604020202020204" pitchFamily="34" charset="0"/>
              </a:rPr>
              <a:t>ha egy tranzakció kezdete óta túl sok idő telt el, akkor </a:t>
            </a:r>
            <a:r>
              <a:rPr lang="hu-HU" altLang="hu-HU" sz="2400" b="1">
                <a:solidFill>
                  <a:srgbClr val="FF0000"/>
                </a:solidFill>
                <a:latin typeface="Arial" panose="020B0604020202020204" pitchFamily="34" charset="0"/>
              </a:rPr>
              <a:t>ABORT-áljuk</a:t>
            </a:r>
            <a:r>
              <a:rPr lang="hu-HU" altLang="hu-HU" sz="2400" b="1">
                <a:solidFill>
                  <a:srgbClr val="0000FF"/>
                </a:solidFill>
                <a:latin typeface="Arial" panose="020B0604020202020204" pitchFamily="34" charset="0"/>
              </a:rPr>
              <a:t>.</a:t>
            </a:r>
          </a:p>
          <a:p>
            <a:pPr>
              <a:lnSpc>
                <a:spcPct val="80000"/>
              </a:lnSpc>
              <a:buFontTx/>
              <a:buNone/>
            </a:pPr>
            <a:r>
              <a:rPr lang="hu-HU" altLang="hu-HU" sz="2400" b="1">
                <a:solidFill>
                  <a:srgbClr val="1A9A33"/>
                </a:solidFill>
                <a:latin typeface="Arial" panose="020B0604020202020204" pitchFamily="34" charset="0"/>
              </a:rPr>
              <a:t>	Ehhez az kell, hogy ezt az időkorlátot jól tudjuk megválasztani.</a:t>
            </a:r>
            <a:endParaRPr lang="hu-HU" altLang="hu-HU" sz="2400" b="1">
              <a:solidFill>
                <a:srgbClr val="000000"/>
              </a:solidFill>
              <a:latin typeface="Arial" panose="020B0604020202020204" pitchFamily="34" charset="0"/>
            </a:endParaRPr>
          </a:p>
          <a:p>
            <a:pPr>
              <a:lnSpc>
                <a:spcPct val="80000"/>
              </a:lnSpc>
              <a:buFontTx/>
              <a:buNone/>
            </a:pPr>
            <a:endParaRPr lang="hu-HU" altLang="hu-HU" sz="2400" b="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5554" name="Rectangle 2">
            <a:extLst>
              <a:ext uri="{FF2B5EF4-FFF2-40B4-BE49-F238E27FC236}">
                <a16:creationId xmlns:a16="http://schemas.microsoft.com/office/drawing/2014/main" id="{17057955-0EF5-580E-3508-F2F7B0B74A05}"/>
              </a:ext>
            </a:extLst>
          </p:cNvPr>
          <p:cNvSpPr>
            <a:spLocks noGrp="1" noChangeArrowheads="1"/>
          </p:cNvSpPr>
          <p:nvPr>
            <p:ph type="title"/>
          </p:nvPr>
        </p:nvSpPr>
        <p:spPr>
          <a:xfrm>
            <a:off x="685800" y="609600"/>
            <a:ext cx="7772400" cy="509588"/>
          </a:xfrm>
        </p:spPr>
        <p:txBody>
          <a:bodyPr/>
          <a:lstStyle/>
          <a:p>
            <a:r>
              <a:rPr lang="hu-HU" altLang="hu-HU" sz="4000" b="1"/>
              <a:t>Éhezés</a:t>
            </a:r>
            <a:br>
              <a:rPr lang="hu-HU" altLang="hu-HU" sz="4000"/>
            </a:br>
            <a:endParaRPr lang="hu-HU" altLang="hu-HU" sz="4000"/>
          </a:p>
        </p:txBody>
      </p:sp>
      <p:sp>
        <p:nvSpPr>
          <p:cNvPr id="535555" name="Rectangle 3">
            <a:extLst>
              <a:ext uri="{FF2B5EF4-FFF2-40B4-BE49-F238E27FC236}">
                <a16:creationId xmlns:a16="http://schemas.microsoft.com/office/drawing/2014/main" id="{67CD056E-469F-B9C0-5E19-622E2589E722}"/>
              </a:ext>
            </a:extLst>
          </p:cNvPr>
          <p:cNvSpPr>
            <a:spLocks noGrp="1" noChangeArrowheads="1"/>
          </p:cNvSpPr>
          <p:nvPr>
            <p:ph type="body" idx="1"/>
          </p:nvPr>
        </p:nvSpPr>
        <p:spPr>
          <a:xfrm>
            <a:off x="357188" y="1103313"/>
            <a:ext cx="8502650" cy="4992687"/>
          </a:xfrm>
        </p:spPr>
        <p:txBody>
          <a:bodyPr/>
          <a:lstStyle/>
          <a:p>
            <a:pPr>
              <a:buFontTx/>
              <a:buNone/>
            </a:pPr>
            <a:r>
              <a:rPr lang="hu-HU" altLang="hu-HU" b="1">
                <a:solidFill>
                  <a:srgbClr val="F300CD"/>
                </a:solidFill>
                <a:latin typeface="Arial" panose="020B0604020202020204" pitchFamily="34" charset="0"/>
              </a:rPr>
              <a:t>	Másik probléma, ami zárakkal kapcsolatban előfordulhat: </a:t>
            </a:r>
          </a:p>
          <a:p>
            <a:pPr>
              <a:buFontTx/>
              <a:buNone/>
            </a:pPr>
            <a:r>
              <a:rPr lang="hu-HU" altLang="hu-HU" b="1">
                <a:solidFill>
                  <a:srgbClr val="F300CD"/>
                </a:solidFill>
                <a:latin typeface="Arial" panose="020B0604020202020204" pitchFamily="34" charset="0"/>
              </a:rPr>
              <a:t>	</a:t>
            </a:r>
            <a:r>
              <a:rPr lang="hu-HU" altLang="hu-HU" b="1">
                <a:solidFill>
                  <a:srgbClr val="FF0000"/>
                </a:solidFill>
                <a:latin typeface="Arial" panose="020B0604020202020204" pitchFamily="34" charset="0"/>
              </a:rPr>
              <a:t>éhezés</a:t>
            </a:r>
            <a:r>
              <a:rPr lang="hu-HU" altLang="hu-HU" b="1">
                <a:solidFill>
                  <a:srgbClr val="000000"/>
                </a:solidFill>
                <a:latin typeface="Arial" panose="020B0604020202020204" pitchFamily="34" charset="0"/>
              </a:rPr>
              <a:t>: többen várnak ugyanarra a</a:t>
            </a:r>
          </a:p>
          <a:p>
            <a:pPr>
              <a:buFontTx/>
              <a:buNone/>
            </a:pPr>
            <a:r>
              <a:rPr lang="hu-HU" altLang="hu-HU" b="1">
                <a:solidFill>
                  <a:srgbClr val="000000"/>
                </a:solidFill>
                <a:latin typeface="Arial" panose="020B0604020202020204" pitchFamily="34" charset="0"/>
              </a:rPr>
              <a:t>	zárra, de amikor felszabadul mindig elviszi valaki a tranzakció orra elől.</a:t>
            </a:r>
          </a:p>
          <a:p>
            <a:pPr>
              <a:buFontTx/>
              <a:buNone/>
            </a:pPr>
            <a:r>
              <a:rPr lang="hu-HU" altLang="hu-HU" b="1">
                <a:solidFill>
                  <a:srgbClr val="1A9A33"/>
                </a:solidFill>
                <a:latin typeface="Arial" panose="020B0604020202020204" pitchFamily="34" charset="0"/>
              </a:rPr>
              <a:t>	Megoldás: </a:t>
            </a:r>
            <a:r>
              <a:rPr lang="hu-HU" altLang="hu-HU" b="1">
                <a:solidFill>
                  <a:srgbClr val="0000FF"/>
                </a:solidFill>
                <a:latin typeface="Arial" panose="020B0604020202020204" pitchFamily="34" charset="0"/>
              </a:rPr>
              <a:t>adategységenként FIFO listában tartani a várakozókat, azaz mindig a legrégebben várakozónak adjuk oda a zárolási lehetőséget.</a:t>
            </a:r>
            <a:endParaRPr lang="hu-HU" altLang="hu-HU"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5074" name="Rectangle 2">
            <a:extLst>
              <a:ext uri="{FF2B5EF4-FFF2-40B4-BE49-F238E27FC236}">
                <a16:creationId xmlns:a16="http://schemas.microsoft.com/office/drawing/2014/main" id="{11F92793-E517-DEC1-1AB4-3318753034A6}"/>
              </a:ext>
            </a:extLst>
          </p:cNvPr>
          <p:cNvSpPr>
            <a:spLocks noGrp="1" noChangeArrowheads="1"/>
          </p:cNvSpPr>
          <p:nvPr>
            <p:ph type="title"/>
          </p:nvPr>
        </p:nvSpPr>
        <p:spPr>
          <a:xfrm>
            <a:off x="196850" y="244475"/>
            <a:ext cx="8662988" cy="471488"/>
          </a:xfrm>
        </p:spPr>
        <p:txBody>
          <a:bodyPr/>
          <a:lstStyle/>
          <a:p>
            <a:r>
              <a:rPr lang="hu-HU" altLang="hu-HU" sz="3200" b="1">
                <a:solidFill>
                  <a:schemeClr val="accent2"/>
                </a:solidFill>
              </a:rPr>
              <a:t>Különböző zármódú zárolási rendszerek</a:t>
            </a:r>
          </a:p>
        </p:txBody>
      </p:sp>
      <p:sp>
        <p:nvSpPr>
          <p:cNvPr id="515077" name="Text Box 5">
            <a:extLst>
              <a:ext uri="{FF2B5EF4-FFF2-40B4-BE49-F238E27FC236}">
                <a16:creationId xmlns:a16="http://schemas.microsoft.com/office/drawing/2014/main" id="{EC67C27B-EF89-B93A-2D35-A26F5408D02F}"/>
              </a:ext>
            </a:extLst>
          </p:cNvPr>
          <p:cNvSpPr txBox="1">
            <a:spLocks noChangeArrowheads="1"/>
          </p:cNvSpPr>
          <p:nvPr/>
        </p:nvSpPr>
        <p:spPr bwMode="auto">
          <a:xfrm>
            <a:off x="768350" y="2816225"/>
            <a:ext cx="7181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15079" name="Text Box 7">
            <a:extLst>
              <a:ext uri="{FF2B5EF4-FFF2-40B4-BE49-F238E27FC236}">
                <a16:creationId xmlns:a16="http://schemas.microsoft.com/office/drawing/2014/main" id="{64391C49-6333-49A0-F579-4E783D0CEB61}"/>
              </a:ext>
            </a:extLst>
          </p:cNvPr>
          <p:cNvSpPr txBox="1">
            <a:spLocks noChangeArrowheads="1"/>
          </p:cNvSpPr>
          <p:nvPr/>
        </p:nvSpPr>
        <p:spPr bwMode="auto">
          <a:xfrm>
            <a:off x="268288" y="927100"/>
            <a:ext cx="8693150"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a:solidFill>
                  <a:srgbClr val="FF0000"/>
                </a:solidFill>
              </a:rPr>
              <a:t>Probléma:</a:t>
            </a:r>
            <a:r>
              <a:rPr lang="hu-HU" altLang="hu-HU"/>
              <a:t> </a:t>
            </a:r>
            <a:r>
              <a:rPr lang="hu-HU" altLang="hu-HU" sz="2400"/>
              <a:t>a T tranzakciónak akkor is </a:t>
            </a:r>
            <a:r>
              <a:rPr lang="hu-HU" altLang="hu-HU" sz="2400">
                <a:solidFill>
                  <a:srgbClr val="FF0000"/>
                </a:solidFill>
              </a:rPr>
              <a:t>zárolnia kell</a:t>
            </a:r>
            <a:r>
              <a:rPr lang="hu-HU" altLang="hu-HU" sz="2400"/>
              <a:t> az X adatbáziselemet, ha csak </a:t>
            </a:r>
            <a:r>
              <a:rPr lang="hu-HU" altLang="hu-HU" sz="2400">
                <a:solidFill>
                  <a:srgbClr val="FF0000"/>
                </a:solidFill>
              </a:rPr>
              <a:t>olvasni akarja X-</a:t>
            </a:r>
            <a:r>
              <a:rPr lang="hu-HU" altLang="hu-HU" sz="2400"/>
              <a:t>et, írni nem. </a:t>
            </a:r>
          </a:p>
          <a:p>
            <a:pPr algn="l">
              <a:buFontTx/>
              <a:buChar char="•"/>
            </a:pPr>
            <a:r>
              <a:rPr lang="hu-HU" altLang="hu-HU" sz="2400">
                <a:solidFill>
                  <a:schemeClr val="accent2"/>
                </a:solidFill>
              </a:rPr>
              <a:t>   Ha nem zárolnánk, akkor esetleg egy másik tranzakció azalatt írna X-be új értéket, mialatt T aktív, ami nem sorba rendezhető viselkedést okoz. </a:t>
            </a:r>
          </a:p>
          <a:p>
            <a:pPr algn="l">
              <a:buFontTx/>
              <a:buChar char="•"/>
            </a:pPr>
            <a:r>
              <a:rPr lang="hu-HU" altLang="hu-HU" sz="2400">
                <a:solidFill>
                  <a:schemeClr val="accent2"/>
                </a:solidFill>
              </a:rPr>
              <a:t>   Másrészről pedig miért is ne olvashatná több tranzakció egyidejűleg X értékét mindaddig, amíg egyiknek sincs engedélyezve, hogy írja.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6098" name="Rectangle 2">
            <a:extLst>
              <a:ext uri="{FF2B5EF4-FFF2-40B4-BE49-F238E27FC236}">
                <a16:creationId xmlns:a16="http://schemas.microsoft.com/office/drawing/2014/main" id="{BEB30F41-A09D-A2BD-BEB2-BBE98DE69956}"/>
              </a:ext>
            </a:extLst>
          </p:cNvPr>
          <p:cNvSpPr>
            <a:spLocks noGrp="1" noChangeArrowheads="1"/>
          </p:cNvSpPr>
          <p:nvPr>
            <p:ph type="title"/>
          </p:nvPr>
        </p:nvSpPr>
        <p:spPr>
          <a:xfrm>
            <a:off x="196850" y="244475"/>
            <a:ext cx="8662988" cy="471488"/>
          </a:xfrm>
        </p:spPr>
        <p:txBody>
          <a:bodyPr/>
          <a:lstStyle/>
          <a:p>
            <a:r>
              <a:rPr lang="hu-HU" altLang="hu-HU" sz="3200" b="1">
                <a:solidFill>
                  <a:schemeClr val="accent2"/>
                </a:solidFill>
              </a:rPr>
              <a:t>Osztott és kizárólagos zárak</a:t>
            </a:r>
          </a:p>
        </p:txBody>
      </p:sp>
      <p:sp>
        <p:nvSpPr>
          <p:cNvPr id="516099" name="Text Box 3">
            <a:extLst>
              <a:ext uri="{FF2B5EF4-FFF2-40B4-BE49-F238E27FC236}">
                <a16:creationId xmlns:a16="http://schemas.microsoft.com/office/drawing/2014/main" id="{C0730031-C0A9-6FAD-14E3-DC1A221CD46B}"/>
              </a:ext>
            </a:extLst>
          </p:cNvPr>
          <p:cNvSpPr txBox="1">
            <a:spLocks noChangeArrowheads="1"/>
          </p:cNvSpPr>
          <p:nvPr/>
        </p:nvSpPr>
        <p:spPr bwMode="auto">
          <a:xfrm>
            <a:off x="768350" y="2816225"/>
            <a:ext cx="7181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16100" name="Text Box 4">
            <a:extLst>
              <a:ext uri="{FF2B5EF4-FFF2-40B4-BE49-F238E27FC236}">
                <a16:creationId xmlns:a16="http://schemas.microsoft.com/office/drawing/2014/main" id="{9A9FEDD5-C3FE-F534-CD60-D5874F5F4D22}"/>
              </a:ext>
            </a:extLst>
          </p:cNvPr>
          <p:cNvSpPr txBox="1">
            <a:spLocks noChangeArrowheads="1"/>
          </p:cNvSpPr>
          <p:nvPr/>
        </p:nvSpPr>
        <p:spPr bwMode="auto">
          <a:xfrm>
            <a:off x="268288" y="927100"/>
            <a:ext cx="869315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hu-HU" altLang="hu-HU">
                <a:solidFill>
                  <a:srgbClr val="000000"/>
                </a:solidFill>
                <a:latin typeface="Times New Roman" panose="02020603050405020304" pitchFamily="18" charset="0"/>
                <a:cs typeface="Times New Roman" panose="02020603050405020304" pitchFamily="18" charset="0"/>
              </a:rPr>
              <a:t>Mivel ugyanannak az adatbáziselemnek </a:t>
            </a:r>
            <a:r>
              <a:rPr lang="hu-HU" altLang="hu-HU">
                <a:solidFill>
                  <a:srgbClr val="FF0000"/>
                </a:solidFill>
                <a:latin typeface="Times New Roman" panose="02020603050405020304" pitchFamily="18" charset="0"/>
                <a:cs typeface="Times New Roman" panose="02020603050405020304" pitchFamily="18" charset="0"/>
              </a:rPr>
              <a:t>két olvasási művelete nem eredményez konfliktust</a:t>
            </a:r>
            <a:r>
              <a:rPr lang="hu-HU" altLang="hu-HU">
                <a:solidFill>
                  <a:srgbClr val="000000"/>
                </a:solidFill>
                <a:latin typeface="Times New Roman" panose="02020603050405020304" pitchFamily="18" charset="0"/>
                <a:cs typeface="Times New Roman" panose="02020603050405020304" pitchFamily="18" charset="0"/>
              </a:rPr>
              <a:t>, így ahhoz, hogy az olvasási műveleteket egy bizonyos sorrendbe soroljuk, </a:t>
            </a:r>
            <a:r>
              <a:rPr lang="hu-HU" altLang="hu-HU">
                <a:solidFill>
                  <a:schemeClr val="accent2"/>
                </a:solidFill>
                <a:latin typeface="Times New Roman" panose="02020603050405020304" pitchFamily="18" charset="0"/>
                <a:cs typeface="Times New Roman" panose="02020603050405020304" pitchFamily="18" charset="0"/>
              </a:rPr>
              <a:t>nincs szükség zárolásra</a:t>
            </a:r>
            <a:r>
              <a:rPr lang="hu-HU" altLang="hu-HU">
                <a:solidFill>
                  <a:schemeClr val="accent2"/>
                </a:solidFill>
                <a:latin typeface="Times New Roman" panose="02020603050405020304" pitchFamily="18" charset="0"/>
              </a:rPr>
              <a:t>.</a:t>
            </a:r>
            <a:r>
              <a:rPr lang="hu-HU" altLang="hu-HU">
                <a:solidFill>
                  <a:srgbClr val="000000"/>
                </a:solidFill>
                <a:latin typeface="Times New Roman" panose="02020603050405020304" pitchFamily="18" charset="0"/>
                <a:cs typeface="Times New Roman" panose="02020603050405020304" pitchFamily="18" charset="0"/>
              </a:rPr>
              <a:t> </a:t>
            </a:r>
            <a:endParaRPr lang="hu-HU" altLang="hu-HU">
              <a:solidFill>
                <a:srgbClr val="000000"/>
              </a:solidFill>
              <a:latin typeface="Times New Roman" panose="02020603050405020304" pitchFamily="18" charset="0"/>
            </a:endParaRPr>
          </a:p>
          <a:p>
            <a:pPr algn="just"/>
            <a:r>
              <a:rPr lang="hu-HU" altLang="hu-HU">
                <a:solidFill>
                  <a:srgbClr val="000000"/>
                </a:solidFill>
                <a:latin typeface="Times New Roman" panose="02020603050405020304" pitchFamily="18" charset="0"/>
              </a:rPr>
              <a:t>Viszont </a:t>
            </a:r>
            <a:r>
              <a:rPr lang="hu-HU" altLang="hu-HU">
                <a:solidFill>
                  <a:srgbClr val="000000"/>
                </a:solidFill>
                <a:latin typeface="Times New Roman" panose="02020603050405020304" pitchFamily="18" charset="0"/>
                <a:cs typeface="Times New Roman" panose="02020603050405020304" pitchFamily="18" charset="0"/>
              </a:rPr>
              <a:t>szükséges azt az elemet is zárolni, amelyet </a:t>
            </a:r>
            <a:r>
              <a:rPr lang="hu-HU" altLang="hu-HU">
                <a:solidFill>
                  <a:schemeClr val="accent2"/>
                </a:solidFill>
                <a:latin typeface="Times New Roman" panose="02020603050405020304" pitchFamily="18" charset="0"/>
                <a:cs typeface="Times New Roman" panose="02020603050405020304" pitchFamily="18" charset="0"/>
              </a:rPr>
              <a:t>olvasunk</a:t>
            </a:r>
            <a:r>
              <a:rPr lang="hu-HU" altLang="hu-HU">
                <a:solidFill>
                  <a:srgbClr val="000000"/>
                </a:solidFill>
                <a:latin typeface="Times New Roman" panose="02020603050405020304" pitchFamily="18" charset="0"/>
                <a:cs typeface="Times New Roman" panose="02020603050405020304" pitchFamily="18" charset="0"/>
              </a:rPr>
              <a:t>, </a:t>
            </a:r>
            <a:r>
              <a:rPr lang="hu-HU" altLang="hu-HU">
                <a:solidFill>
                  <a:srgbClr val="000000"/>
                </a:solidFill>
                <a:latin typeface="Times New Roman" panose="02020603050405020304" pitchFamily="18" charset="0"/>
              </a:rPr>
              <a:t>mert</a:t>
            </a:r>
            <a:r>
              <a:rPr lang="hu-HU" altLang="hu-HU">
                <a:solidFill>
                  <a:srgbClr val="000000"/>
                </a:solidFill>
                <a:latin typeface="Times New Roman" panose="02020603050405020304" pitchFamily="18" charset="0"/>
                <a:cs typeface="Times New Roman" panose="02020603050405020304" pitchFamily="18" charset="0"/>
              </a:rPr>
              <a:t> </a:t>
            </a:r>
            <a:r>
              <a:rPr lang="hu-HU" altLang="hu-HU">
                <a:solidFill>
                  <a:srgbClr val="CC0099"/>
                </a:solidFill>
                <a:latin typeface="Times New Roman" panose="02020603050405020304" pitchFamily="18" charset="0"/>
                <a:cs typeface="Times New Roman" panose="02020603050405020304" pitchFamily="18" charset="0"/>
              </a:rPr>
              <a:t>ennek az elemnek az írását nem szabad közben megengednünk. </a:t>
            </a:r>
            <a:endParaRPr lang="hu-HU" altLang="hu-HU">
              <a:solidFill>
                <a:srgbClr val="CC0099"/>
              </a:solidFill>
              <a:latin typeface="Times New Roman" panose="02020603050405020304" pitchFamily="18" charset="0"/>
            </a:endParaRPr>
          </a:p>
          <a:p>
            <a:pPr algn="just"/>
            <a:r>
              <a:rPr lang="hu-HU" altLang="hu-HU">
                <a:solidFill>
                  <a:srgbClr val="000000"/>
                </a:solidFill>
                <a:latin typeface="Times New Roman" panose="02020603050405020304" pitchFamily="18" charset="0"/>
                <a:cs typeface="Times New Roman" panose="02020603050405020304" pitchFamily="18" charset="0"/>
              </a:rPr>
              <a:t>Az </a:t>
            </a:r>
            <a:r>
              <a:rPr lang="hu-HU" altLang="hu-HU">
                <a:solidFill>
                  <a:srgbClr val="FF0000"/>
                </a:solidFill>
                <a:latin typeface="Times New Roman" panose="02020603050405020304" pitchFamily="18" charset="0"/>
                <a:cs typeface="Times New Roman" panose="02020603050405020304" pitchFamily="18" charset="0"/>
              </a:rPr>
              <a:t>íráshoz szükséges zár viszont „erősebb”</a:t>
            </a:r>
            <a:r>
              <a:rPr lang="hu-HU" altLang="hu-HU">
                <a:solidFill>
                  <a:srgbClr val="000000"/>
                </a:solidFill>
                <a:latin typeface="Times New Roman" panose="02020603050405020304" pitchFamily="18" charset="0"/>
                <a:cs typeface="Times New Roman" panose="02020603050405020304" pitchFamily="18" charset="0"/>
              </a:rPr>
              <a:t>, mint az olvasáshoz szükséges zár, mivel ennek mind az olvasásokat, mind az írásokat meg kell akadályoznia.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7122" name="Rectangle 2">
            <a:extLst>
              <a:ext uri="{FF2B5EF4-FFF2-40B4-BE49-F238E27FC236}">
                <a16:creationId xmlns:a16="http://schemas.microsoft.com/office/drawing/2014/main" id="{059B44D8-9E34-CCFB-5336-F6A463FD9D79}"/>
              </a:ext>
            </a:extLst>
          </p:cNvPr>
          <p:cNvSpPr>
            <a:spLocks noGrp="1" noChangeArrowheads="1"/>
          </p:cNvSpPr>
          <p:nvPr>
            <p:ph type="title"/>
          </p:nvPr>
        </p:nvSpPr>
        <p:spPr>
          <a:xfrm>
            <a:off x="196850" y="244475"/>
            <a:ext cx="8662988" cy="471488"/>
          </a:xfrm>
        </p:spPr>
        <p:txBody>
          <a:bodyPr/>
          <a:lstStyle/>
          <a:p>
            <a:r>
              <a:rPr lang="hu-HU" altLang="hu-HU" sz="3200" b="1">
                <a:solidFill>
                  <a:schemeClr val="accent2"/>
                </a:solidFill>
              </a:rPr>
              <a:t>Osztott és kizárólagos zárak</a:t>
            </a:r>
          </a:p>
        </p:txBody>
      </p:sp>
      <p:sp>
        <p:nvSpPr>
          <p:cNvPr id="517123" name="Text Box 3">
            <a:extLst>
              <a:ext uri="{FF2B5EF4-FFF2-40B4-BE49-F238E27FC236}">
                <a16:creationId xmlns:a16="http://schemas.microsoft.com/office/drawing/2014/main" id="{5427AF46-43A5-BFEF-43DC-F4CD549959FA}"/>
              </a:ext>
            </a:extLst>
          </p:cNvPr>
          <p:cNvSpPr txBox="1">
            <a:spLocks noChangeArrowheads="1"/>
          </p:cNvSpPr>
          <p:nvPr/>
        </p:nvSpPr>
        <p:spPr bwMode="auto">
          <a:xfrm>
            <a:off x="768350" y="2816225"/>
            <a:ext cx="7181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17124" name="Text Box 4">
            <a:extLst>
              <a:ext uri="{FF2B5EF4-FFF2-40B4-BE49-F238E27FC236}">
                <a16:creationId xmlns:a16="http://schemas.microsoft.com/office/drawing/2014/main" id="{EFE00054-6590-05A2-32D3-BA11A18DA0CE}"/>
              </a:ext>
            </a:extLst>
          </p:cNvPr>
          <p:cNvSpPr txBox="1">
            <a:spLocks noChangeArrowheads="1"/>
          </p:cNvSpPr>
          <p:nvPr/>
        </p:nvSpPr>
        <p:spPr bwMode="auto">
          <a:xfrm>
            <a:off x="268288" y="742950"/>
            <a:ext cx="8693150"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hu-HU" altLang="hu-HU">
                <a:solidFill>
                  <a:srgbClr val="000000"/>
                </a:solidFill>
                <a:latin typeface="Times New Roman" panose="02020603050405020304" pitchFamily="18" charset="0"/>
              </a:rPr>
              <a:t>A</a:t>
            </a:r>
            <a:r>
              <a:rPr lang="hu-HU" altLang="hu-HU">
                <a:solidFill>
                  <a:srgbClr val="000000"/>
                </a:solidFill>
                <a:latin typeface="Times New Roman" panose="02020603050405020304" pitchFamily="18" charset="0"/>
                <a:cs typeface="Times New Roman" panose="02020603050405020304" pitchFamily="18" charset="0"/>
              </a:rPr>
              <a:t> legelterjedtebb zárolási sém</a:t>
            </a:r>
            <a:r>
              <a:rPr lang="hu-HU" altLang="hu-HU">
                <a:solidFill>
                  <a:srgbClr val="000000"/>
                </a:solidFill>
                <a:latin typeface="Times New Roman" panose="02020603050405020304" pitchFamily="18" charset="0"/>
              </a:rPr>
              <a:t>a</a:t>
            </a:r>
            <a:r>
              <a:rPr lang="hu-HU" altLang="hu-HU">
                <a:solidFill>
                  <a:srgbClr val="000000"/>
                </a:solidFill>
                <a:latin typeface="Times New Roman" panose="02020603050405020304" pitchFamily="18" charset="0"/>
                <a:cs typeface="Times New Roman" panose="02020603050405020304" pitchFamily="18" charset="0"/>
              </a:rPr>
              <a:t> két különböző zárat alkalmaz: az </a:t>
            </a:r>
            <a:r>
              <a:rPr lang="hu-HU" altLang="hu-HU" i="1">
                <a:solidFill>
                  <a:srgbClr val="FF0000"/>
                </a:solidFill>
                <a:latin typeface="Times New Roman" panose="02020603050405020304" pitchFamily="18" charset="0"/>
                <a:cs typeface="Times New Roman" panose="02020603050405020304" pitchFamily="18" charset="0"/>
              </a:rPr>
              <a:t>osztott zárakat</a:t>
            </a:r>
            <a:r>
              <a:rPr lang="hu-HU" altLang="hu-HU">
                <a:solidFill>
                  <a:srgbClr val="FF0000"/>
                </a:solidFill>
                <a:latin typeface="Times New Roman" panose="02020603050405020304" pitchFamily="18" charset="0"/>
                <a:cs typeface="Times New Roman" panose="02020603050405020304" pitchFamily="18" charset="0"/>
              </a:rPr>
              <a:t> </a:t>
            </a:r>
            <a:r>
              <a:rPr lang="hu-HU" altLang="hu-HU">
                <a:solidFill>
                  <a:srgbClr val="000000"/>
                </a:solidFill>
                <a:latin typeface="Times New Roman" panose="02020603050405020304" pitchFamily="18" charset="0"/>
                <a:cs typeface="Times New Roman" panose="02020603050405020304" pitchFamily="18" charset="0"/>
              </a:rPr>
              <a:t>(</a:t>
            </a:r>
            <a:r>
              <a:rPr lang="hu-HU" altLang="hu-HU">
                <a:solidFill>
                  <a:schemeClr val="accent2"/>
                </a:solidFill>
                <a:latin typeface="Times New Roman" panose="02020603050405020304" pitchFamily="18" charset="0"/>
                <a:cs typeface="Times New Roman" panose="02020603050405020304" pitchFamily="18" charset="0"/>
              </a:rPr>
              <a:t>shared locks</a:t>
            </a:r>
            <a:r>
              <a:rPr lang="hu-HU" altLang="hu-HU">
                <a:solidFill>
                  <a:srgbClr val="000000"/>
                </a:solidFill>
                <a:latin typeface="Times New Roman" panose="02020603050405020304" pitchFamily="18" charset="0"/>
                <a:cs typeface="Times New Roman" panose="02020603050405020304" pitchFamily="18" charset="0"/>
              </a:rPr>
              <a:t>) vagy </a:t>
            </a:r>
            <a:r>
              <a:rPr lang="hu-HU" altLang="hu-HU" i="1">
                <a:solidFill>
                  <a:srgbClr val="000000"/>
                </a:solidFill>
                <a:latin typeface="Times New Roman" panose="02020603050405020304" pitchFamily="18" charset="0"/>
                <a:cs typeface="Times New Roman" panose="02020603050405020304" pitchFamily="18" charset="0"/>
              </a:rPr>
              <a:t>olvasási zárakat</a:t>
            </a:r>
            <a:r>
              <a:rPr lang="hu-HU" altLang="hu-HU">
                <a:solidFill>
                  <a:srgbClr val="000000"/>
                </a:solidFill>
                <a:latin typeface="Times New Roman" panose="02020603050405020304" pitchFamily="18" charset="0"/>
                <a:cs typeface="Times New Roman" panose="02020603050405020304" pitchFamily="18" charset="0"/>
              </a:rPr>
              <a:t>, és a </a:t>
            </a:r>
            <a:r>
              <a:rPr lang="hu-HU" altLang="hu-HU" i="1">
                <a:solidFill>
                  <a:srgbClr val="FF0000"/>
                </a:solidFill>
                <a:latin typeface="Times New Roman" panose="02020603050405020304" pitchFamily="18" charset="0"/>
                <a:cs typeface="Times New Roman" panose="02020603050405020304" pitchFamily="18" charset="0"/>
              </a:rPr>
              <a:t>kizárólagos zárakat</a:t>
            </a:r>
            <a:r>
              <a:rPr lang="hu-HU" altLang="hu-HU">
                <a:solidFill>
                  <a:srgbClr val="000000"/>
                </a:solidFill>
                <a:latin typeface="Times New Roman" panose="02020603050405020304" pitchFamily="18" charset="0"/>
                <a:cs typeface="Times New Roman" panose="02020603050405020304" pitchFamily="18" charset="0"/>
              </a:rPr>
              <a:t> (</a:t>
            </a:r>
            <a:r>
              <a:rPr lang="hu-HU" altLang="hu-HU">
                <a:solidFill>
                  <a:schemeClr val="accent2"/>
                </a:solidFill>
                <a:latin typeface="Times New Roman" panose="02020603050405020304" pitchFamily="18" charset="0"/>
                <a:cs typeface="Times New Roman" panose="02020603050405020304" pitchFamily="18" charset="0"/>
              </a:rPr>
              <a:t>exclusive locks</a:t>
            </a:r>
            <a:r>
              <a:rPr lang="hu-HU" altLang="hu-HU">
                <a:solidFill>
                  <a:srgbClr val="000000"/>
                </a:solidFill>
                <a:latin typeface="Times New Roman" panose="02020603050405020304" pitchFamily="18" charset="0"/>
                <a:cs typeface="Times New Roman" panose="02020603050405020304" pitchFamily="18" charset="0"/>
              </a:rPr>
              <a:t>) vagy </a:t>
            </a:r>
            <a:r>
              <a:rPr lang="hu-HU" altLang="hu-HU" i="1">
                <a:solidFill>
                  <a:srgbClr val="000000"/>
                </a:solidFill>
                <a:latin typeface="Times New Roman" panose="02020603050405020304" pitchFamily="18" charset="0"/>
                <a:cs typeface="Times New Roman" panose="02020603050405020304" pitchFamily="18" charset="0"/>
              </a:rPr>
              <a:t>írási zárakat</a:t>
            </a:r>
            <a:r>
              <a:rPr lang="hu-HU" altLang="hu-HU">
                <a:solidFill>
                  <a:srgbClr val="000000"/>
                </a:solidFill>
                <a:latin typeface="Times New Roman" panose="02020603050405020304" pitchFamily="18" charset="0"/>
                <a:cs typeface="Times New Roman" panose="02020603050405020304" pitchFamily="18" charset="0"/>
              </a:rPr>
              <a:t>. </a:t>
            </a:r>
            <a:endParaRPr lang="hu-HU" altLang="hu-HU">
              <a:solidFill>
                <a:srgbClr val="000000"/>
              </a:solidFill>
              <a:latin typeface="Times New Roman" panose="02020603050405020304" pitchFamily="18" charset="0"/>
            </a:endParaRPr>
          </a:p>
          <a:p>
            <a:pPr algn="just"/>
            <a:r>
              <a:rPr lang="hu-HU" altLang="hu-HU">
                <a:solidFill>
                  <a:srgbClr val="000000"/>
                </a:solidFill>
                <a:latin typeface="Times New Roman" panose="02020603050405020304" pitchFamily="18" charset="0"/>
              </a:rPr>
              <a:t>T</a:t>
            </a:r>
            <a:r>
              <a:rPr lang="hu-HU" altLang="hu-HU">
                <a:solidFill>
                  <a:srgbClr val="000000"/>
                </a:solidFill>
                <a:latin typeface="Times New Roman" panose="02020603050405020304" pitchFamily="18" charset="0"/>
                <a:cs typeface="Times New Roman" panose="02020603050405020304" pitchFamily="18" charset="0"/>
              </a:rPr>
              <a:t>etszőleges </a:t>
            </a:r>
            <a:r>
              <a:rPr lang="hu-HU" altLang="hu-HU">
                <a:solidFill>
                  <a:srgbClr val="000000"/>
                </a:solidFill>
                <a:latin typeface="Courier New" panose="02070309020205020404" pitchFamily="49" charset="0"/>
                <a:ea typeface="Times New Roman" panose="02020603050405020304" pitchFamily="18" charset="0"/>
                <a:cs typeface="Courier New" panose="02070309020205020404" pitchFamily="49" charset="0"/>
              </a:rPr>
              <a:t>X</a:t>
            </a:r>
            <a:r>
              <a:rPr lang="hu-HU" altLang="hu-HU">
                <a:solidFill>
                  <a:srgbClr val="000000"/>
                </a:solidFill>
                <a:latin typeface="Times New Roman" panose="02020603050405020304" pitchFamily="18" charset="0"/>
                <a:cs typeface="Times New Roman" panose="02020603050405020304" pitchFamily="18" charset="0"/>
              </a:rPr>
              <a:t> adatbáziselemet vagy </a:t>
            </a:r>
            <a:r>
              <a:rPr lang="hu-HU" altLang="hu-HU">
                <a:solidFill>
                  <a:srgbClr val="FF0000"/>
                </a:solidFill>
                <a:latin typeface="Times New Roman" panose="02020603050405020304" pitchFamily="18" charset="0"/>
                <a:cs typeface="Times New Roman" panose="02020603050405020304" pitchFamily="18" charset="0"/>
              </a:rPr>
              <a:t>egyszer lehet zárolni kizárólagosan</a:t>
            </a:r>
            <a:r>
              <a:rPr lang="hu-HU" altLang="hu-HU">
                <a:solidFill>
                  <a:srgbClr val="000000"/>
                </a:solidFill>
                <a:latin typeface="Times New Roman" panose="02020603050405020304" pitchFamily="18" charset="0"/>
                <a:cs typeface="Times New Roman" panose="02020603050405020304" pitchFamily="18" charset="0"/>
              </a:rPr>
              <a:t>, vagy </a:t>
            </a:r>
            <a:r>
              <a:rPr lang="hu-HU" altLang="hu-HU">
                <a:solidFill>
                  <a:schemeClr val="accent2"/>
                </a:solidFill>
                <a:latin typeface="Times New Roman" panose="02020603050405020304" pitchFamily="18" charset="0"/>
                <a:cs typeface="Times New Roman" panose="02020603050405020304" pitchFamily="18" charset="0"/>
              </a:rPr>
              <a:t>akárhányszor lehet zárolni osztottan</a:t>
            </a:r>
            <a:r>
              <a:rPr lang="hu-HU" altLang="hu-HU">
                <a:solidFill>
                  <a:srgbClr val="000000"/>
                </a:solidFill>
                <a:latin typeface="Times New Roman" panose="02020603050405020304" pitchFamily="18" charset="0"/>
                <a:cs typeface="Times New Roman" panose="02020603050405020304" pitchFamily="18" charset="0"/>
              </a:rPr>
              <a:t>, ha még nincs kizárólagosan zárolva. </a:t>
            </a:r>
            <a:endParaRPr lang="hu-HU" altLang="hu-HU">
              <a:solidFill>
                <a:srgbClr val="000000"/>
              </a:solidFill>
              <a:latin typeface="Times New Roman" panose="02020603050405020304" pitchFamily="18" charset="0"/>
            </a:endParaRPr>
          </a:p>
          <a:p>
            <a:pPr algn="just"/>
            <a:r>
              <a:rPr lang="hu-HU" altLang="hu-HU">
                <a:solidFill>
                  <a:srgbClr val="000000"/>
                </a:solidFill>
                <a:latin typeface="Times New Roman" panose="02020603050405020304" pitchFamily="18" charset="0"/>
                <a:cs typeface="Times New Roman" panose="02020603050405020304" pitchFamily="18" charset="0"/>
              </a:rPr>
              <a:t>Amikor írni akarjuk </a:t>
            </a:r>
            <a:r>
              <a:rPr lang="hu-HU" altLang="hu-HU">
                <a:solidFill>
                  <a:srgbClr val="000000"/>
                </a:solidFill>
                <a:latin typeface="Courier New" panose="02070309020205020404" pitchFamily="49" charset="0"/>
                <a:cs typeface="Times New Roman" panose="02020603050405020304" pitchFamily="18" charset="0"/>
              </a:rPr>
              <a:t>X</a:t>
            </a:r>
            <a:r>
              <a:rPr lang="hu-HU" altLang="hu-HU">
                <a:solidFill>
                  <a:srgbClr val="000000"/>
                </a:solidFill>
                <a:latin typeface="Times New Roman" panose="02020603050405020304" pitchFamily="18" charset="0"/>
                <a:cs typeface="Times New Roman" panose="02020603050405020304" pitchFamily="18" charset="0"/>
              </a:rPr>
              <a:t>-et, akkor </a:t>
            </a:r>
            <a:r>
              <a:rPr lang="hu-HU" altLang="hu-HU">
                <a:solidFill>
                  <a:srgbClr val="000000"/>
                </a:solidFill>
                <a:latin typeface="Courier New" panose="02070309020205020404" pitchFamily="49" charset="0"/>
                <a:cs typeface="Times New Roman" panose="02020603050405020304" pitchFamily="18" charset="0"/>
              </a:rPr>
              <a:t>X</a:t>
            </a:r>
            <a:r>
              <a:rPr lang="hu-HU" altLang="hu-HU">
                <a:solidFill>
                  <a:srgbClr val="000000"/>
                </a:solidFill>
                <a:latin typeface="Times New Roman" panose="02020603050405020304" pitchFamily="18" charset="0"/>
                <a:cs typeface="Times New Roman" panose="02020603050405020304" pitchFamily="18" charset="0"/>
              </a:rPr>
              <a:t>-en kizárólagos zárral kell rendelkeznünk, de ha csak olvasni akarjuk, akkor </a:t>
            </a:r>
            <a:r>
              <a:rPr lang="hu-HU" altLang="hu-HU">
                <a:solidFill>
                  <a:srgbClr val="000000"/>
                </a:solidFill>
                <a:latin typeface="Courier New" panose="02070309020205020404" pitchFamily="49" charset="0"/>
                <a:cs typeface="Times New Roman" panose="02020603050405020304" pitchFamily="18" charset="0"/>
              </a:rPr>
              <a:t>X</a:t>
            </a:r>
            <a:r>
              <a:rPr lang="hu-HU" altLang="hu-HU">
                <a:solidFill>
                  <a:srgbClr val="000000"/>
                </a:solidFill>
                <a:latin typeface="Times New Roman" panose="02020603050405020304" pitchFamily="18" charset="0"/>
                <a:cs typeface="Times New Roman" panose="02020603050405020304" pitchFamily="18" charset="0"/>
              </a:rPr>
              <a:t>-en akár osztott, akár kizárólagos zár megfelel. </a:t>
            </a:r>
            <a:endParaRPr lang="hu-HU" altLang="hu-HU">
              <a:solidFill>
                <a:srgbClr val="000000"/>
              </a:solidFill>
              <a:latin typeface="Times New Roman" panose="02020603050405020304" pitchFamily="18" charset="0"/>
            </a:endParaRPr>
          </a:p>
          <a:p>
            <a:pPr algn="just"/>
            <a:r>
              <a:rPr lang="hu-HU" altLang="hu-HU">
                <a:solidFill>
                  <a:srgbClr val="CC00CC"/>
                </a:solidFill>
                <a:latin typeface="Times New Roman" panose="02020603050405020304" pitchFamily="18" charset="0"/>
                <a:cs typeface="Times New Roman" panose="02020603050405020304" pitchFamily="18" charset="0"/>
              </a:rPr>
              <a:t>Feltételezzük, hogy ha olvasni akarjuk </a:t>
            </a:r>
            <a:r>
              <a:rPr lang="hu-HU" altLang="hu-HU">
                <a:solidFill>
                  <a:srgbClr val="CC00CC"/>
                </a:solidFill>
                <a:latin typeface="Courier New" panose="02070309020205020404" pitchFamily="49" charset="0"/>
                <a:cs typeface="Times New Roman" panose="02020603050405020304" pitchFamily="18" charset="0"/>
              </a:rPr>
              <a:t>X</a:t>
            </a:r>
            <a:r>
              <a:rPr lang="hu-HU" altLang="hu-HU">
                <a:solidFill>
                  <a:srgbClr val="CC00CC"/>
                </a:solidFill>
                <a:latin typeface="Times New Roman" panose="02020603050405020304" pitchFamily="18" charset="0"/>
                <a:cs typeface="Times New Roman" panose="02020603050405020304" pitchFamily="18" charset="0"/>
              </a:rPr>
              <a:t>-et, de írni nem, akkor előnyben részesítjük az osztott zárolást.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8146" name="Rectangle 2">
            <a:extLst>
              <a:ext uri="{FF2B5EF4-FFF2-40B4-BE49-F238E27FC236}">
                <a16:creationId xmlns:a16="http://schemas.microsoft.com/office/drawing/2014/main" id="{CBFE90EF-3928-E905-C691-FA189D9B2A22}"/>
              </a:ext>
            </a:extLst>
          </p:cNvPr>
          <p:cNvSpPr>
            <a:spLocks noGrp="1" noChangeArrowheads="1"/>
          </p:cNvSpPr>
          <p:nvPr>
            <p:ph type="title"/>
          </p:nvPr>
        </p:nvSpPr>
        <p:spPr>
          <a:xfrm>
            <a:off x="196850" y="244475"/>
            <a:ext cx="8662988" cy="471488"/>
          </a:xfrm>
        </p:spPr>
        <p:txBody>
          <a:bodyPr/>
          <a:lstStyle/>
          <a:p>
            <a:r>
              <a:rPr lang="hu-HU" altLang="hu-HU" sz="3200" b="1">
                <a:solidFill>
                  <a:schemeClr val="accent2"/>
                </a:solidFill>
              </a:rPr>
              <a:t>Osztott és kizárólagos zárak</a:t>
            </a:r>
          </a:p>
        </p:txBody>
      </p:sp>
      <p:sp>
        <p:nvSpPr>
          <p:cNvPr id="518147" name="Text Box 3">
            <a:extLst>
              <a:ext uri="{FF2B5EF4-FFF2-40B4-BE49-F238E27FC236}">
                <a16:creationId xmlns:a16="http://schemas.microsoft.com/office/drawing/2014/main" id="{28F804A6-F18D-97CC-98B9-694DE8051777}"/>
              </a:ext>
            </a:extLst>
          </p:cNvPr>
          <p:cNvSpPr txBox="1">
            <a:spLocks noChangeArrowheads="1"/>
          </p:cNvSpPr>
          <p:nvPr/>
        </p:nvSpPr>
        <p:spPr bwMode="auto">
          <a:xfrm>
            <a:off x="768350" y="2816225"/>
            <a:ext cx="7181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18148" name="Text Box 4">
            <a:extLst>
              <a:ext uri="{FF2B5EF4-FFF2-40B4-BE49-F238E27FC236}">
                <a16:creationId xmlns:a16="http://schemas.microsoft.com/office/drawing/2014/main" id="{7F7D2405-702E-077E-6FE3-E2771786D052}"/>
              </a:ext>
            </a:extLst>
          </p:cNvPr>
          <p:cNvSpPr txBox="1">
            <a:spLocks noChangeArrowheads="1"/>
          </p:cNvSpPr>
          <p:nvPr/>
        </p:nvSpPr>
        <p:spPr bwMode="auto">
          <a:xfrm>
            <a:off x="268288" y="742950"/>
            <a:ext cx="869315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hu-HU" altLang="hu-HU">
                <a:solidFill>
                  <a:srgbClr val="000000"/>
                </a:solidFill>
                <a:latin typeface="Times New Roman" panose="02020603050405020304" pitchFamily="18" charset="0"/>
                <a:cs typeface="Times New Roman" panose="02020603050405020304" pitchFamily="18" charset="0"/>
              </a:rPr>
              <a:t>Az </a:t>
            </a:r>
            <a:r>
              <a:rPr lang="hu-HU" altLang="hu-HU">
                <a:solidFill>
                  <a:srgbClr val="FF0000"/>
                </a:solidFill>
                <a:latin typeface="Courier New" panose="02070309020205020404" pitchFamily="49" charset="0"/>
                <a:ea typeface="Times New Roman" panose="02020603050405020304" pitchFamily="18" charset="0"/>
                <a:cs typeface="Courier New" panose="02070309020205020404" pitchFamily="49" charset="0"/>
              </a:rPr>
              <a:t>sl</a:t>
            </a:r>
            <a:r>
              <a:rPr lang="hu-HU" altLang="hu-HU"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i</a:t>
            </a:r>
            <a:r>
              <a:rPr lang="hu-HU" altLang="hu-HU">
                <a:solidFill>
                  <a:srgbClr val="FF0000"/>
                </a:solidFill>
                <a:latin typeface="Courier New" panose="02070309020205020404" pitchFamily="49" charset="0"/>
                <a:ea typeface="Times New Roman" panose="02020603050405020304" pitchFamily="18" charset="0"/>
                <a:cs typeface="Courier New" panose="02070309020205020404" pitchFamily="49" charset="0"/>
              </a:rPr>
              <a:t>(X)</a:t>
            </a:r>
            <a:r>
              <a:rPr lang="hu-HU" altLang="hu-HU">
                <a:solidFill>
                  <a:srgbClr val="000000"/>
                </a:solidFill>
                <a:latin typeface="Times New Roman" panose="02020603050405020304" pitchFamily="18" charset="0"/>
                <a:cs typeface="Times New Roman" panose="02020603050405020304" pitchFamily="18" charset="0"/>
              </a:rPr>
              <a:t> jelölést használjuk arra, hogy a </a:t>
            </a:r>
            <a:r>
              <a:rPr lang="hu-HU" altLang="hu-HU">
                <a:solidFill>
                  <a:srgbClr val="000000"/>
                </a:solidFill>
                <a:latin typeface="Courier New" panose="02070309020205020404" pitchFamily="49" charset="0"/>
                <a:cs typeface="Times New Roman" panose="02020603050405020304" pitchFamily="18" charset="0"/>
              </a:rPr>
              <a:t>T</a:t>
            </a:r>
            <a:r>
              <a:rPr lang="hu-HU" altLang="hu-HU" baseline="-30000">
                <a:solidFill>
                  <a:srgbClr val="000000"/>
                </a:solidFill>
                <a:latin typeface="Courier New" panose="02070309020205020404" pitchFamily="49" charset="0"/>
                <a:cs typeface="Times New Roman" panose="02020603050405020304" pitchFamily="18" charset="0"/>
              </a:rPr>
              <a:t>i</a:t>
            </a:r>
            <a:r>
              <a:rPr lang="hu-HU" altLang="hu-HU">
                <a:solidFill>
                  <a:srgbClr val="000000"/>
                </a:solidFill>
                <a:latin typeface="Times New Roman" panose="02020603050405020304" pitchFamily="18" charset="0"/>
                <a:cs typeface="Times New Roman" panose="02020603050405020304" pitchFamily="18" charset="0"/>
              </a:rPr>
              <a:t> tranzakció </a:t>
            </a:r>
            <a:r>
              <a:rPr lang="hu-HU" altLang="hu-HU">
                <a:solidFill>
                  <a:srgbClr val="FF0000"/>
                </a:solidFill>
                <a:latin typeface="Times New Roman" panose="02020603050405020304" pitchFamily="18" charset="0"/>
                <a:cs typeface="Times New Roman" panose="02020603050405020304" pitchFamily="18" charset="0"/>
              </a:rPr>
              <a:t>osztott zárat kér</a:t>
            </a:r>
            <a:r>
              <a:rPr lang="hu-HU" altLang="hu-HU">
                <a:solidFill>
                  <a:srgbClr val="000000"/>
                </a:solidFill>
                <a:latin typeface="Times New Roman" panose="02020603050405020304" pitchFamily="18" charset="0"/>
                <a:cs typeface="Times New Roman" panose="02020603050405020304" pitchFamily="18" charset="0"/>
              </a:rPr>
              <a:t> az </a:t>
            </a:r>
            <a:r>
              <a:rPr lang="hu-HU" altLang="hu-HU">
                <a:solidFill>
                  <a:srgbClr val="000000"/>
                </a:solidFill>
                <a:latin typeface="Courier New" panose="02070309020205020404" pitchFamily="49" charset="0"/>
                <a:cs typeface="Times New Roman" panose="02020603050405020304" pitchFamily="18" charset="0"/>
              </a:rPr>
              <a:t>X</a:t>
            </a:r>
            <a:r>
              <a:rPr lang="hu-HU" altLang="hu-HU">
                <a:solidFill>
                  <a:srgbClr val="000000"/>
                </a:solidFill>
                <a:latin typeface="Times New Roman" panose="02020603050405020304" pitchFamily="18" charset="0"/>
                <a:cs typeface="Times New Roman" panose="02020603050405020304" pitchFamily="18" charset="0"/>
              </a:rPr>
              <a:t> adatbáziselemre, az </a:t>
            </a:r>
            <a:r>
              <a:rPr lang="hu-HU" altLang="hu-HU">
                <a:solidFill>
                  <a:schemeClr val="accent2"/>
                </a:solidFill>
                <a:latin typeface="Courier New" panose="02070309020205020404" pitchFamily="49" charset="0"/>
                <a:cs typeface="Times New Roman" panose="02020603050405020304" pitchFamily="18" charset="0"/>
              </a:rPr>
              <a:t>xl</a:t>
            </a:r>
            <a:r>
              <a:rPr lang="hu-HU" altLang="hu-HU" baseline="-30000">
                <a:solidFill>
                  <a:schemeClr val="accent2"/>
                </a:solidFill>
                <a:latin typeface="Courier New" panose="02070309020205020404" pitchFamily="49" charset="0"/>
                <a:cs typeface="Times New Roman" panose="02020603050405020304" pitchFamily="18" charset="0"/>
              </a:rPr>
              <a:t>i</a:t>
            </a:r>
            <a:r>
              <a:rPr lang="hu-HU" altLang="hu-HU">
                <a:solidFill>
                  <a:schemeClr val="accent2"/>
                </a:solidFill>
                <a:latin typeface="Courier New" panose="02070309020205020404" pitchFamily="49" charset="0"/>
                <a:cs typeface="Times New Roman" panose="02020603050405020304" pitchFamily="18" charset="0"/>
              </a:rPr>
              <a:t>(X)</a:t>
            </a:r>
            <a:r>
              <a:rPr lang="hu-HU" altLang="hu-HU">
                <a:solidFill>
                  <a:schemeClr val="accent2"/>
                </a:solidFill>
                <a:latin typeface="Times New Roman" panose="02020603050405020304" pitchFamily="18" charset="0"/>
                <a:cs typeface="Times New Roman" panose="02020603050405020304" pitchFamily="18" charset="0"/>
              </a:rPr>
              <a:t> </a:t>
            </a:r>
            <a:r>
              <a:rPr lang="hu-HU" altLang="hu-HU">
                <a:solidFill>
                  <a:srgbClr val="000000"/>
                </a:solidFill>
                <a:latin typeface="Times New Roman" panose="02020603050405020304" pitchFamily="18" charset="0"/>
                <a:cs typeface="Times New Roman" panose="02020603050405020304" pitchFamily="18" charset="0"/>
              </a:rPr>
              <a:t>jelölést pedig arra, hogy a </a:t>
            </a:r>
            <a:r>
              <a:rPr lang="hu-HU" altLang="hu-HU">
                <a:solidFill>
                  <a:srgbClr val="000000"/>
                </a:solidFill>
                <a:latin typeface="Courier New" panose="02070309020205020404" pitchFamily="49" charset="0"/>
                <a:cs typeface="Times New Roman" panose="02020603050405020304" pitchFamily="18" charset="0"/>
              </a:rPr>
              <a:t>T</a:t>
            </a:r>
            <a:r>
              <a:rPr lang="hu-HU" altLang="hu-HU" baseline="-30000">
                <a:solidFill>
                  <a:srgbClr val="000000"/>
                </a:solidFill>
                <a:latin typeface="Courier New" panose="02070309020205020404" pitchFamily="49" charset="0"/>
                <a:cs typeface="Times New Roman" panose="02020603050405020304" pitchFamily="18" charset="0"/>
              </a:rPr>
              <a:t>i</a:t>
            </a:r>
            <a:r>
              <a:rPr lang="hu-HU" altLang="hu-HU">
                <a:solidFill>
                  <a:srgbClr val="000000"/>
                </a:solidFill>
                <a:latin typeface="Times New Roman" panose="02020603050405020304" pitchFamily="18" charset="0"/>
                <a:cs typeface="Times New Roman" panose="02020603050405020304" pitchFamily="18" charset="0"/>
              </a:rPr>
              <a:t> </a:t>
            </a:r>
            <a:r>
              <a:rPr lang="hu-HU" altLang="hu-HU">
                <a:solidFill>
                  <a:schemeClr val="accent2"/>
                </a:solidFill>
                <a:latin typeface="Times New Roman" panose="02020603050405020304" pitchFamily="18" charset="0"/>
                <a:cs typeface="Times New Roman" panose="02020603050405020304" pitchFamily="18" charset="0"/>
              </a:rPr>
              <a:t>kizárólagos zárat</a:t>
            </a:r>
            <a:r>
              <a:rPr lang="hu-HU" altLang="hu-HU">
                <a:solidFill>
                  <a:srgbClr val="000000"/>
                </a:solidFill>
                <a:latin typeface="Times New Roman" panose="02020603050405020304" pitchFamily="18" charset="0"/>
                <a:cs typeface="Times New Roman" panose="02020603050405020304" pitchFamily="18" charset="0"/>
              </a:rPr>
              <a:t> kér </a:t>
            </a:r>
            <a:r>
              <a:rPr lang="hu-HU" altLang="hu-HU">
                <a:solidFill>
                  <a:srgbClr val="000000"/>
                </a:solidFill>
                <a:latin typeface="Courier New" panose="02070309020205020404" pitchFamily="49" charset="0"/>
                <a:cs typeface="Times New Roman" panose="02020603050405020304" pitchFamily="18" charset="0"/>
              </a:rPr>
              <a:t>X</a:t>
            </a:r>
            <a:r>
              <a:rPr lang="hu-HU" altLang="hu-HU">
                <a:solidFill>
                  <a:srgbClr val="000000"/>
                </a:solidFill>
                <a:latin typeface="Times New Roman" panose="02020603050405020304" pitchFamily="18" charset="0"/>
                <a:cs typeface="Times New Roman" panose="02020603050405020304" pitchFamily="18" charset="0"/>
              </a:rPr>
              <a:t>-re. </a:t>
            </a:r>
            <a:endParaRPr lang="hu-HU" altLang="hu-HU">
              <a:solidFill>
                <a:srgbClr val="000000"/>
              </a:solidFill>
              <a:latin typeface="Times New Roman" panose="02020603050405020304" pitchFamily="18" charset="0"/>
            </a:endParaRPr>
          </a:p>
          <a:p>
            <a:pPr algn="just"/>
            <a:r>
              <a:rPr lang="hu-HU" altLang="hu-HU">
                <a:solidFill>
                  <a:srgbClr val="000000"/>
                </a:solidFill>
                <a:latin typeface="Times New Roman" panose="02020603050405020304" pitchFamily="18" charset="0"/>
                <a:cs typeface="Times New Roman" panose="02020603050405020304" pitchFamily="18" charset="0"/>
              </a:rPr>
              <a:t>Továbbra is </a:t>
            </a:r>
            <a:r>
              <a:rPr lang="hu-HU" altLang="hu-HU">
                <a:solidFill>
                  <a:srgbClr val="CC00CC"/>
                </a:solidFill>
                <a:latin typeface="Courier New" panose="02070309020205020404" pitchFamily="49" charset="0"/>
                <a:cs typeface="Times New Roman" panose="02020603050405020304" pitchFamily="18" charset="0"/>
              </a:rPr>
              <a:t>u</a:t>
            </a:r>
            <a:r>
              <a:rPr lang="hu-HU" altLang="hu-HU" baseline="-30000">
                <a:solidFill>
                  <a:srgbClr val="CC00CC"/>
                </a:solidFill>
                <a:latin typeface="Courier New" panose="02070309020205020404" pitchFamily="49" charset="0"/>
                <a:cs typeface="Times New Roman" panose="02020603050405020304" pitchFamily="18" charset="0"/>
              </a:rPr>
              <a:t>i</a:t>
            </a:r>
            <a:r>
              <a:rPr lang="hu-HU" altLang="hu-HU">
                <a:solidFill>
                  <a:srgbClr val="CC00CC"/>
                </a:solidFill>
                <a:latin typeface="Courier New" panose="02070309020205020404" pitchFamily="49" charset="0"/>
                <a:cs typeface="Times New Roman" panose="02020603050405020304" pitchFamily="18" charset="0"/>
              </a:rPr>
              <a:t>(X)</a:t>
            </a:r>
            <a:r>
              <a:rPr lang="hu-HU" altLang="hu-HU">
                <a:solidFill>
                  <a:srgbClr val="000000"/>
                </a:solidFill>
                <a:latin typeface="Times New Roman" panose="02020603050405020304" pitchFamily="18" charset="0"/>
                <a:cs typeface="Times New Roman" panose="02020603050405020304" pitchFamily="18" charset="0"/>
              </a:rPr>
              <a:t>-szel jelöljük, hogy </a:t>
            </a:r>
            <a:r>
              <a:rPr lang="hu-HU" altLang="hu-HU">
                <a:solidFill>
                  <a:srgbClr val="000000"/>
                </a:solidFill>
                <a:latin typeface="Courier New" panose="02070309020205020404" pitchFamily="49" charset="0"/>
                <a:cs typeface="Times New Roman" panose="02020603050405020304" pitchFamily="18" charset="0"/>
              </a:rPr>
              <a:t>T</a:t>
            </a:r>
            <a:r>
              <a:rPr lang="hu-HU" altLang="hu-HU" baseline="-30000">
                <a:solidFill>
                  <a:srgbClr val="000000"/>
                </a:solidFill>
                <a:latin typeface="Courier New" panose="02070309020205020404" pitchFamily="49" charset="0"/>
                <a:cs typeface="Times New Roman" panose="02020603050405020304" pitchFamily="18" charset="0"/>
              </a:rPr>
              <a:t>i</a:t>
            </a:r>
            <a:r>
              <a:rPr lang="hu-HU" altLang="hu-HU">
                <a:solidFill>
                  <a:srgbClr val="000000"/>
                </a:solidFill>
                <a:latin typeface="Times New Roman" panose="02020603050405020304" pitchFamily="18" charset="0"/>
                <a:cs typeface="Times New Roman" panose="02020603050405020304" pitchFamily="18" charset="0"/>
              </a:rPr>
              <a:t> feloldja </a:t>
            </a:r>
            <a:r>
              <a:rPr lang="hu-HU" altLang="hu-HU">
                <a:solidFill>
                  <a:srgbClr val="000000"/>
                </a:solidFill>
                <a:latin typeface="Courier New" panose="02070309020205020404" pitchFamily="49" charset="0"/>
                <a:cs typeface="Times New Roman" panose="02020603050405020304" pitchFamily="18" charset="0"/>
              </a:rPr>
              <a:t>X</a:t>
            </a:r>
            <a:r>
              <a:rPr lang="hu-HU" altLang="hu-HU">
                <a:solidFill>
                  <a:srgbClr val="000000"/>
                </a:solidFill>
                <a:latin typeface="Times New Roman" panose="02020603050405020304" pitchFamily="18" charset="0"/>
                <a:cs typeface="Times New Roman" panose="02020603050405020304" pitchFamily="18" charset="0"/>
              </a:rPr>
              <a:t> zárását, vagyis felszabadítja </a:t>
            </a:r>
            <a:r>
              <a:rPr lang="hu-HU" altLang="hu-HU">
                <a:solidFill>
                  <a:srgbClr val="000000"/>
                </a:solidFill>
                <a:latin typeface="Courier New" panose="02070309020205020404" pitchFamily="49" charset="0"/>
                <a:cs typeface="Times New Roman" panose="02020603050405020304" pitchFamily="18" charset="0"/>
              </a:rPr>
              <a:t>X</a:t>
            </a:r>
            <a:r>
              <a:rPr lang="hu-HU" altLang="hu-HU">
                <a:solidFill>
                  <a:srgbClr val="000000"/>
                </a:solidFill>
                <a:latin typeface="Times New Roman" panose="02020603050405020304" pitchFamily="18" charset="0"/>
                <a:cs typeface="Times New Roman" panose="02020603050405020304" pitchFamily="18" charset="0"/>
              </a:rPr>
              <a:t>-et minden zár alól.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2860B36D-741E-230C-A464-800623974D8B}"/>
              </a:ext>
            </a:extLst>
          </p:cNvPr>
          <p:cNvSpPr>
            <a:spLocks noGrp="1" noChangeArrowheads="1"/>
          </p:cNvSpPr>
          <p:nvPr>
            <p:ph type="title"/>
          </p:nvPr>
        </p:nvSpPr>
        <p:spPr>
          <a:xfrm>
            <a:off x="196850" y="244475"/>
            <a:ext cx="8947150" cy="471488"/>
          </a:xfrm>
        </p:spPr>
        <p:txBody>
          <a:bodyPr/>
          <a:lstStyle/>
          <a:p>
            <a:r>
              <a:rPr lang="hu-HU" altLang="hu-HU" sz="2000" b="1">
                <a:solidFill>
                  <a:schemeClr val="accent2"/>
                </a:solidFill>
              </a:rPr>
              <a:t>A tranzakciók konzisztenciája, </a:t>
            </a:r>
            <a:br>
              <a:rPr lang="hu-HU" altLang="hu-HU" sz="2000" b="1">
                <a:solidFill>
                  <a:schemeClr val="accent2"/>
                </a:solidFill>
              </a:rPr>
            </a:br>
            <a:r>
              <a:rPr lang="hu-HU" altLang="hu-HU" sz="2000" b="1">
                <a:solidFill>
                  <a:schemeClr val="accent2"/>
                </a:solidFill>
              </a:rPr>
              <a:t>a tranzakciók 2PL feltétele és az ütemezések jogszerűsége</a:t>
            </a:r>
          </a:p>
        </p:txBody>
      </p:sp>
      <p:sp>
        <p:nvSpPr>
          <p:cNvPr id="519171" name="Text Box 3">
            <a:extLst>
              <a:ext uri="{FF2B5EF4-FFF2-40B4-BE49-F238E27FC236}">
                <a16:creationId xmlns:a16="http://schemas.microsoft.com/office/drawing/2014/main" id="{A61D8F49-5496-C84A-A307-E3227619DE4A}"/>
              </a:ext>
            </a:extLst>
          </p:cNvPr>
          <p:cNvSpPr txBox="1">
            <a:spLocks noChangeArrowheads="1"/>
          </p:cNvSpPr>
          <p:nvPr/>
        </p:nvSpPr>
        <p:spPr bwMode="auto">
          <a:xfrm>
            <a:off x="768350" y="2816225"/>
            <a:ext cx="7181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19172" name="Text Box 4">
            <a:extLst>
              <a:ext uri="{FF2B5EF4-FFF2-40B4-BE49-F238E27FC236}">
                <a16:creationId xmlns:a16="http://schemas.microsoft.com/office/drawing/2014/main" id="{66B30ECE-20C9-302B-51E5-F9AE1CB18067}"/>
              </a:ext>
            </a:extLst>
          </p:cNvPr>
          <p:cNvSpPr txBox="1">
            <a:spLocks noChangeArrowheads="1"/>
          </p:cNvSpPr>
          <p:nvPr/>
        </p:nvSpPr>
        <p:spPr bwMode="auto">
          <a:xfrm>
            <a:off x="206375" y="803275"/>
            <a:ext cx="8693150" cy="594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lgn="just">
              <a:spcBef>
                <a:spcPct val="50000"/>
              </a:spcBef>
              <a:buFontTx/>
              <a:buAutoNum type="arabicPeriod"/>
            </a:pPr>
            <a:r>
              <a:rPr lang="hu-HU" altLang="hu-HU" i="1">
                <a:solidFill>
                  <a:srgbClr val="FF0000"/>
                </a:solidFill>
                <a:latin typeface="Times New Roman" panose="02020603050405020304" pitchFamily="18" charset="0"/>
                <a:cs typeface="Times New Roman" panose="02020603050405020304" pitchFamily="18" charset="0"/>
              </a:rPr>
              <a:t>Tranzakciók konzisztenciája:</a:t>
            </a:r>
            <a:r>
              <a:rPr lang="hu-HU" altLang="hu-HU">
                <a:solidFill>
                  <a:srgbClr val="000000"/>
                </a:solidFill>
                <a:latin typeface="Times New Roman" panose="02020603050405020304" pitchFamily="18" charset="0"/>
                <a:cs typeface="Times New Roman" panose="02020603050405020304" pitchFamily="18" charset="0"/>
              </a:rPr>
              <a:t> </a:t>
            </a:r>
            <a:r>
              <a:rPr lang="hu-HU" altLang="hu-HU" sz="2000">
                <a:solidFill>
                  <a:srgbClr val="000000"/>
                </a:solidFill>
                <a:latin typeface="Times New Roman" panose="02020603050405020304" pitchFamily="18" charset="0"/>
                <a:cs typeface="Times New Roman" panose="02020603050405020304" pitchFamily="18" charset="0"/>
              </a:rPr>
              <a:t>Nem írhatunk kizárólagos zár fenntartása nélkül, és nem olvashatunk valamilyen zár fenntartása nélkül.</a:t>
            </a:r>
            <a:r>
              <a:rPr lang="hu-HU" altLang="hu-HU">
                <a:solidFill>
                  <a:srgbClr val="000000"/>
                </a:solidFill>
                <a:latin typeface="Times New Roman" panose="02020603050405020304" pitchFamily="18" charset="0"/>
                <a:cs typeface="Times New Roman" panose="02020603050405020304" pitchFamily="18" charset="0"/>
              </a:rPr>
              <a:t> </a:t>
            </a:r>
            <a:endParaRPr lang="hu-HU" altLang="hu-HU">
              <a:solidFill>
                <a:srgbClr val="000000"/>
              </a:solidFill>
              <a:latin typeface="Times New Roman" panose="02020603050405020304" pitchFamily="18" charset="0"/>
            </a:endParaRPr>
          </a:p>
          <a:p>
            <a:pPr algn="just">
              <a:spcBef>
                <a:spcPct val="50000"/>
              </a:spcBef>
            </a:pPr>
            <a:r>
              <a:rPr lang="hu-HU" altLang="hu-HU">
                <a:solidFill>
                  <a:schemeClr val="accent2"/>
                </a:solidFill>
                <a:latin typeface="Times New Roman" panose="02020603050405020304" pitchFamily="18" charset="0"/>
                <a:cs typeface="Times New Roman" panose="02020603050405020304" pitchFamily="18" charset="0"/>
              </a:rPr>
              <a:t>Pontosabban fogalmazva: bármely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i</a:t>
            </a:r>
            <a:r>
              <a:rPr lang="hu-HU" altLang="hu-HU">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 tranzakcióban</a:t>
            </a:r>
          </a:p>
          <a:p>
            <a:pPr algn="just">
              <a:spcBef>
                <a:spcPct val="50000"/>
              </a:spcBef>
              <a:buFontTx/>
              <a:buAutoNum type="alphaLcParenR"/>
            </a:pPr>
            <a:r>
              <a:rPr lang="hu-HU" altLang="hu-HU" sz="2800">
                <a:solidFill>
                  <a:srgbClr val="000000"/>
                </a:solidFill>
                <a:latin typeface="Times New Roman" panose="02020603050405020304" pitchFamily="18" charset="0"/>
                <a:ea typeface="Times New Roman" panose="02020603050405020304" pitchFamily="18" charset="0"/>
                <a:cs typeface="Courier New" panose="02070309020205020404" pitchFamily="49" charset="0"/>
              </a:rPr>
              <a:t>az </a:t>
            </a:r>
            <a:r>
              <a:rPr lang="hu-HU" altLang="hu-HU" sz="28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800"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i</a:t>
            </a:r>
            <a:r>
              <a:rPr lang="hu-HU" altLang="hu-HU" sz="28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a:t>
            </a:r>
            <a:r>
              <a:rPr lang="hu-HU" altLang="hu-HU" sz="2800">
                <a:solidFill>
                  <a:srgbClr val="000000"/>
                </a:solidFill>
                <a:latin typeface="Times New Roman" panose="02020603050405020304" pitchFamily="18" charset="0"/>
                <a:cs typeface="Times New Roman" panose="02020603050405020304" pitchFamily="18" charset="0"/>
              </a:rPr>
              <a:t> olvasási műveletet meg kell, hogy előzze egy </a:t>
            </a:r>
            <a:r>
              <a:rPr lang="hu-HU" altLang="hu-HU" sz="2800">
                <a:solidFill>
                  <a:srgbClr val="000000"/>
                </a:solidFill>
                <a:latin typeface="Courier New" panose="02070309020205020404" pitchFamily="49" charset="0"/>
                <a:cs typeface="Times New Roman" panose="02020603050405020304" pitchFamily="18" charset="0"/>
              </a:rPr>
              <a:t>sl</a:t>
            </a:r>
            <a:r>
              <a:rPr lang="hu-HU" altLang="hu-HU" sz="2800" baseline="-30000">
                <a:solidFill>
                  <a:srgbClr val="000000"/>
                </a:solidFill>
                <a:latin typeface="Courier New" panose="02070309020205020404" pitchFamily="49" charset="0"/>
                <a:cs typeface="Times New Roman" panose="02020603050405020304" pitchFamily="18" charset="0"/>
              </a:rPr>
              <a:t>i</a:t>
            </a:r>
            <a:r>
              <a:rPr lang="hu-HU" altLang="hu-HU" sz="2800">
                <a:solidFill>
                  <a:srgbClr val="000000"/>
                </a:solidFill>
                <a:latin typeface="Courier New" panose="02070309020205020404" pitchFamily="49" charset="0"/>
                <a:cs typeface="Times New Roman" panose="02020603050405020304" pitchFamily="18" charset="0"/>
              </a:rPr>
              <a:t>(X)</a:t>
            </a:r>
            <a:r>
              <a:rPr lang="hu-HU" altLang="hu-HU" sz="2800">
                <a:solidFill>
                  <a:srgbClr val="000000"/>
                </a:solidFill>
                <a:latin typeface="Times New Roman" panose="02020603050405020304" pitchFamily="18" charset="0"/>
                <a:cs typeface="Times New Roman" panose="02020603050405020304" pitchFamily="18" charset="0"/>
              </a:rPr>
              <a:t> vagy egy </a:t>
            </a:r>
            <a:r>
              <a:rPr lang="hu-HU" altLang="hu-HU" sz="2800">
                <a:solidFill>
                  <a:srgbClr val="000000"/>
                </a:solidFill>
                <a:latin typeface="Courier New" panose="02070309020205020404" pitchFamily="49" charset="0"/>
                <a:cs typeface="Times New Roman" panose="02020603050405020304" pitchFamily="18" charset="0"/>
              </a:rPr>
              <a:t>xl</a:t>
            </a:r>
            <a:r>
              <a:rPr lang="hu-HU" altLang="hu-HU" sz="2800" baseline="-30000">
                <a:solidFill>
                  <a:srgbClr val="000000"/>
                </a:solidFill>
                <a:latin typeface="Courier New" panose="02070309020205020404" pitchFamily="49" charset="0"/>
                <a:cs typeface="Times New Roman" panose="02020603050405020304" pitchFamily="18" charset="0"/>
              </a:rPr>
              <a:t>i</a:t>
            </a:r>
            <a:r>
              <a:rPr lang="hu-HU" altLang="hu-HU" sz="2800">
                <a:solidFill>
                  <a:srgbClr val="000000"/>
                </a:solidFill>
                <a:latin typeface="Courier New" panose="02070309020205020404" pitchFamily="49" charset="0"/>
                <a:cs typeface="Times New Roman" panose="02020603050405020304" pitchFamily="18" charset="0"/>
              </a:rPr>
              <a:t>(X)</a:t>
            </a:r>
            <a:r>
              <a:rPr lang="hu-HU" altLang="hu-HU" sz="2800">
                <a:solidFill>
                  <a:srgbClr val="000000"/>
                </a:solidFill>
                <a:latin typeface="Times New Roman" panose="02020603050405020304" pitchFamily="18" charset="0"/>
                <a:cs typeface="Times New Roman" panose="02020603050405020304" pitchFamily="18" charset="0"/>
              </a:rPr>
              <a:t> úgy, hogy közben nincs </a:t>
            </a:r>
            <a:r>
              <a:rPr lang="hu-HU" altLang="hu-HU" sz="2800">
                <a:solidFill>
                  <a:srgbClr val="000000"/>
                </a:solidFill>
                <a:latin typeface="Courier New" panose="02070309020205020404" pitchFamily="49" charset="0"/>
                <a:cs typeface="Times New Roman" panose="02020603050405020304" pitchFamily="18" charset="0"/>
              </a:rPr>
              <a:t>u</a:t>
            </a:r>
            <a:r>
              <a:rPr lang="hu-HU" altLang="hu-HU" sz="2800" baseline="-30000">
                <a:solidFill>
                  <a:srgbClr val="000000"/>
                </a:solidFill>
                <a:latin typeface="Courier New" panose="02070309020205020404" pitchFamily="49" charset="0"/>
                <a:cs typeface="Times New Roman" panose="02020603050405020304" pitchFamily="18" charset="0"/>
              </a:rPr>
              <a:t>i</a:t>
            </a:r>
            <a:r>
              <a:rPr lang="hu-HU" altLang="hu-HU" sz="2800">
                <a:solidFill>
                  <a:srgbClr val="000000"/>
                </a:solidFill>
                <a:latin typeface="Courier New" panose="02070309020205020404" pitchFamily="49" charset="0"/>
                <a:cs typeface="Times New Roman" panose="02020603050405020304" pitchFamily="18" charset="0"/>
              </a:rPr>
              <a:t>(X)</a:t>
            </a:r>
            <a:r>
              <a:rPr lang="hu-HU" altLang="hu-HU" sz="2800">
                <a:solidFill>
                  <a:srgbClr val="000000"/>
                </a:solidFill>
                <a:latin typeface="Times New Roman" panose="02020603050405020304" pitchFamily="18" charset="0"/>
                <a:cs typeface="Times New Roman" panose="02020603050405020304" pitchFamily="18" charset="0"/>
              </a:rPr>
              <a:t>;</a:t>
            </a:r>
            <a:r>
              <a:rPr lang="hu-HU" altLang="hu-HU" sz="2800">
                <a:solidFill>
                  <a:srgbClr val="000000"/>
                </a:solidFill>
                <a:latin typeface="Times New Roman" panose="02020603050405020304" pitchFamily="18" charset="0"/>
              </a:rPr>
              <a:t>	</a:t>
            </a:r>
            <a:r>
              <a:rPr lang="hu-HU" altLang="hu-HU" sz="2000">
                <a:solidFill>
                  <a:srgbClr val="000000"/>
                </a:solidFill>
                <a:latin typeface="Times New Roman" panose="02020603050405020304" pitchFamily="18" charset="0"/>
              </a:rPr>
              <a:t> </a:t>
            </a:r>
          </a:p>
          <a:p>
            <a:pPr lvl="1" algn="just">
              <a:spcBef>
                <a:spcPct val="50000"/>
              </a:spcBef>
            </a:pPr>
            <a:r>
              <a:rPr lang="hu-HU" altLang="hu-HU" sz="2000">
                <a:solidFill>
                  <a:schemeClr val="accent2"/>
                </a:solidFill>
                <a:latin typeface="Courier New" panose="02070309020205020404" pitchFamily="49" charset="0"/>
                <a:cs typeface="Courier New" panose="02070309020205020404" pitchFamily="49" charset="0"/>
              </a:rPr>
              <a:t>		</a:t>
            </a:r>
            <a:r>
              <a:rPr lang="hu-HU" altLang="hu-HU" sz="2000">
                <a:solidFill>
                  <a:srgbClr val="FF0000"/>
                </a:solidFill>
                <a:latin typeface="Courier New" panose="02070309020205020404" pitchFamily="49" charset="0"/>
                <a:cs typeface="Times New Roman" panose="02020603050405020304" pitchFamily="18" charset="0"/>
              </a:rPr>
              <a:t>sl</a:t>
            </a:r>
            <a:r>
              <a:rPr lang="hu-HU" altLang="hu-HU" sz="2000" baseline="-30000">
                <a:solidFill>
                  <a:srgbClr val="FF0000"/>
                </a:solidFill>
                <a:latin typeface="Courier New" panose="02070309020205020404" pitchFamily="49" charset="0"/>
                <a:cs typeface="Times New Roman" panose="02020603050405020304" pitchFamily="18" charset="0"/>
              </a:rPr>
              <a:t>i</a:t>
            </a:r>
            <a:r>
              <a:rPr lang="hu-HU" altLang="hu-HU" sz="2000">
                <a:solidFill>
                  <a:srgbClr val="FF0000"/>
                </a:solidFill>
                <a:latin typeface="Courier New" panose="02070309020205020404" pitchFamily="49" charset="0"/>
                <a:cs typeface="Times New Roman" panose="02020603050405020304" pitchFamily="18" charset="0"/>
              </a:rPr>
              <a:t>(X)</a:t>
            </a:r>
            <a:r>
              <a:rPr lang="hu-HU" altLang="hu-HU" sz="2000">
                <a:solidFill>
                  <a:srgbClr val="FF0000"/>
                </a:solidFill>
                <a:latin typeface="Courier New" panose="02070309020205020404" pitchFamily="49" charset="0"/>
                <a:cs typeface="Courier New" panose="02070309020205020404" pitchFamily="49" charset="0"/>
              </a:rPr>
              <a:t>.... r</a:t>
            </a:r>
            <a:r>
              <a:rPr lang="hu-HU" altLang="hu-HU" sz="2000" baseline="-30000">
                <a:solidFill>
                  <a:srgbClr val="FF0000"/>
                </a:solidFill>
                <a:latin typeface="Courier New" panose="02070309020205020404" pitchFamily="49" charset="0"/>
                <a:cs typeface="Times New Roman" panose="02020603050405020304" pitchFamily="18" charset="0"/>
              </a:rPr>
              <a:t>i</a:t>
            </a:r>
            <a:r>
              <a:rPr lang="hu-HU" altLang="hu-HU" sz="2000">
                <a:solidFill>
                  <a:srgbClr val="FF0000"/>
                </a:solidFill>
                <a:latin typeface="Courier New" panose="02070309020205020404" pitchFamily="49" charset="0"/>
                <a:cs typeface="Times New Roman" panose="02020603050405020304" pitchFamily="18" charset="0"/>
              </a:rPr>
              <a:t>(X)</a:t>
            </a:r>
            <a:r>
              <a:rPr lang="hu-HU" altLang="hu-HU" sz="2000">
                <a:latin typeface="Courier New" panose="02070309020205020404" pitchFamily="49" charset="0"/>
                <a:cs typeface="Courier New" panose="02070309020205020404" pitchFamily="49" charset="0"/>
              </a:rPr>
              <a:t>vagy</a:t>
            </a:r>
            <a:r>
              <a:rPr lang="hu-HU" altLang="hu-HU" sz="2000">
                <a:solidFill>
                  <a:schemeClr val="accent2"/>
                </a:solidFill>
                <a:latin typeface="Courier New" panose="02070309020205020404" pitchFamily="49" charset="0"/>
                <a:cs typeface="Courier New" panose="02070309020205020404" pitchFamily="49" charset="0"/>
              </a:rPr>
              <a:t> </a:t>
            </a:r>
            <a:r>
              <a:rPr lang="hu-HU" altLang="hu-HU" sz="2000">
                <a:solidFill>
                  <a:srgbClr val="FF0000"/>
                </a:solidFill>
                <a:latin typeface="Courier New" panose="02070309020205020404" pitchFamily="49" charset="0"/>
                <a:cs typeface="Courier New" panose="02070309020205020404" pitchFamily="49" charset="0"/>
              </a:rPr>
              <a:t>x</a:t>
            </a:r>
            <a:r>
              <a:rPr lang="hu-HU" altLang="hu-HU" sz="2000">
                <a:solidFill>
                  <a:srgbClr val="FF0000"/>
                </a:solidFill>
                <a:latin typeface="Courier New" panose="02070309020205020404" pitchFamily="49" charset="0"/>
                <a:cs typeface="Times New Roman" panose="02020603050405020304" pitchFamily="18" charset="0"/>
              </a:rPr>
              <a:t>l</a:t>
            </a:r>
            <a:r>
              <a:rPr lang="hu-HU" altLang="hu-HU" sz="2000" baseline="-30000">
                <a:solidFill>
                  <a:srgbClr val="FF0000"/>
                </a:solidFill>
                <a:latin typeface="Courier New" panose="02070309020205020404" pitchFamily="49" charset="0"/>
                <a:cs typeface="Times New Roman" panose="02020603050405020304" pitchFamily="18" charset="0"/>
              </a:rPr>
              <a:t>i</a:t>
            </a:r>
            <a:r>
              <a:rPr lang="hu-HU" altLang="hu-HU" sz="2000">
                <a:solidFill>
                  <a:srgbClr val="FF0000"/>
                </a:solidFill>
                <a:latin typeface="Courier New" panose="02070309020205020404" pitchFamily="49" charset="0"/>
                <a:cs typeface="Times New Roman" panose="02020603050405020304" pitchFamily="18" charset="0"/>
              </a:rPr>
              <a:t>(X)</a:t>
            </a:r>
            <a:r>
              <a:rPr lang="hu-HU" altLang="hu-HU" sz="2000">
                <a:solidFill>
                  <a:srgbClr val="FF0000"/>
                </a:solidFill>
                <a:latin typeface="Courier New" panose="02070309020205020404" pitchFamily="49" charset="0"/>
                <a:cs typeface="Courier New" panose="02070309020205020404" pitchFamily="49" charset="0"/>
              </a:rPr>
              <a:t>.... r</a:t>
            </a:r>
            <a:r>
              <a:rPr lang="hu-HU" altLang="hu-HU" sz="2000" baseline="-30000">
                <a:solidFill>
                  <a:srgbClr val="FF0000"/>
                </a:solidFill>
                <a:latin typeface="Courier New" panose="02070309020205020404" pitchFamily="49" charset="0"/>
                <a:cs typeface="Times New Roman" panose="02020603050405020304" pitchFamily="18" charset="0"/>
              </a:rPr>
              <a:t>i</a:t>
            </a:r>
            <a:r>
              <a:rPr lang="hu-HU" altLang="hu-HU" sz="2000">
                <a:solidFill>
                  <a:srgbClr val="FF0000"/>
                </a:solidFill>
                <a:latin typeface="Courier New" panose="02070309020205020404" pitchFamily="49" charset="0"/>
                <a:cs typeface="Times New Roman" panose="02020603050405020304" pitchFamily="18" charset="0"/>
              </a:rPr>
              <a:t>(X)</a:t>
            </a:r>
            <a:endParaRPr lang="hu-HU" altLang="hu-HU" sz="2000">
              <a:solidFill>
                <a:srgbClr val="FF0000"/>
              </a:solidFill>
              <a:latin typeface="Times New Roman" panose="02020603050405020304" pitchFamily="18" charset="0"/>
            </a:endParaRPr>
          </a:p>
          <a:p>
            <a:pPr algn="just">
              <a:spcBef>
                <a:spcPct val="50000"/>
              </a:spcBef>
              <a:buFontTx/>
              <a:buAutoNum type="alphaLcParenR"/>
            </a:pPr>
            <a:r>
              <a:rPr lang="hu-HU" altLang="hu-HU" sz="2800">
                <a:solidFill>
                  <a:srgbClr val="000000"/>
                </a:solidFill>
                <a:latin typeface="Times New Roman" panose="02020603050405020304" pitchFamily="18" charset="0"/>
                <a:cs typeface="Times New Roman" panose="02020603050405020304" pitchFamily="18" charset="0"/>
              </a:rPr>
              <a:t>a </a:t>
            </a:r>
            <a:r>
              <a:rPr lang="hu-HU" altLang="hu-HU" sz="2800">
                <a:solidFill>
                  <a:srgbClr val="000000"/>
                </a:solidFill>
                <a:latin typeface="Courier New" panose="02070309020205020404" pitchFamily="49" charset="0"/>
                <a:cs typeface="Times New Roman" panose="02020603050405020304" pitchFamily="18" charset="0"/>
              </a:rPr>
              <a:t>w</a:t>
            </a:r>
            <a:r>
              <a:rPr lang="hu-HU" altLang="hu-HU" sz="2800" baseline="-30000">
                <a:solidFill>
                  <a:srgbClr val="000000"/>
                </a:solidFill>
                <a:latin typeface="Courier New" panose="02070309020205020404" pitchFamily="49" charset="0"/>
                <a:cs typeface="Times New Roman" panose="02020603050405020304" pitchFamily="18" charset="0"/>
              </a:rPr>
              <a:t>i</a:t>
            </a:r>
            <a:r>
              <a:rPr lang="hu-HU" altLang="hu-HU" sz="2800">
                <a:solidFill>
                  <a:srgbClr val="000000"/>
                </a:solidFill>
                <a:latin typeface="Courier New" panose="02070309020205020404" pitchFamily="49" charset="0"/>
                <a:cs typeface="Times New Roman" panose="02020603050405020304" pitchFamily="18" charset="0"/>
              </a:rPr>
              <a:t>(X)</a:t>
            </a:r>
            <a:r>
              <a:rPr lang="hu-HU" altLang="hu-HU" sz="2800">
                <a:solidFill>
                  <a:srgbClr val="000000"/>
                </a:solidFill>
                <a:latin typeface="Times New Roman" panose="02020603050405020304" pitchFamily="18" charset="0"/>
                <a:cs typeface="Times New Roman" panose="02020603050405020304" pitchFamily="18" charset="0"/>
              </a:rPr>
              <a:t> írási műveletet meg kell, hogy előzze egy </a:t>
            </a:r>
            <a:r>
              <a:rPr lang="hu-HU" altLang="hu-HU" sz="2800">
                <a:solidFill>
                  <a:srgbClr val="000000"/>
                </a:solidFill>
                <a:latin typeface="Courier New" panose="02070309020205020404" pitchFamily="49" charset="0"/>
                <a:cs typeface="Times New Roman" panose="02020603050405020304" pitchFamily="18" charset="0"/>
              </a:rPr>
              <a:t>xl</a:t>
            </a:r>
            <a:r>
              <a:rPr lang="hu-HU" altLang="hu-HU" sz="2800" baseline="-30000">
                <a:solidFill>
                  <a:srgbClr val="000000"/>
                </a:solidFill>
                <a:latin typeface="Courier New" panose="02070309020205020404" pitchFamily="49" charset="0"/>
                <a:cs typeface="Times New Roman" panose="02020603050405020304" pitchFamily="18" charset="0"/>
              </a:rPr>
              <a:t>i</a:t>
            </a:r>
            <a:r>
              <a:rPr lang="hu-HU" altLang="hu-HU" sz="2800">
                <a:solidFill>
                  <a:srgbClr val="000000"/>
                </a:solidFill>
                <a:latin typeface="Courier New" panose="02070309020205020404" pitchFamily="49" charset="0"/>
                <a:cs typeface="Times New Roman" panose="02020603050405020304" pitchFamily="18" charset="0"/>
              </a:rPr>
              <a:t>(X)</a:t>
            </a:r>
            <a:r>
              <a:rPr lang="hu-HU" altLang="hu-HU" sz="2800">
                <a:solidFill>
                  <a:srgbClr val="000000"/>
                </a:solidFill>
                <a:latin typeface="Times New Roman" panose="02020603050405020304" pitchFamily="18" charset="0"/>
                <a:cs typeface="Times New Roman" panose="02020603050405020304" pitchFamily="18" charset="0"/>
              </a:rPr>
              <a:t> úgy, hogy közben nincs </a:t>
            </a:r>
            <a:r>
              <a:rPr lang="hu-HU" altLang="hu-HU" sz="2800">
                <a:solidFill>
                  <a:srgbClr val="000000"/>
                </a:solidFill>
                <a:latin typeface="Courier New" panose="02070309020205020404" pitchFamily="49" charset="0"/>
                <a:cs typeface="Times New Roman" panose="02020603050405020304" pitchFamily="18" charset="0"/>
              </a:rPr>
              <a:t>u</a:t>
            </a:r>
            <a:r>
              <a:rPr lang="hu-HU" altLang="hu-HU" sz="2800" baseline="-30000">
                <a:solidFill>
                  <a:srgbClr val="000000"/>
                </a:solidFill>
                <a:latin typeface="Courier New" panose="02070309020205020404" pitchFamily="49" charset="0"/>
                <a:cs typeface="Times New Roman" panose="02020603050405020304" pitchFamily="18" charset="0"/>
              </a:rPr>
              <a:t>i</a:t>
            </a:r>
            <a:r>
              <a:rPr lang="hu-HU" altLang="hu-HU" sz="2800">
                <a:solidFill>
                  <a:srgbClr val="000000"/>
                </a:solidFill>
                <a:latin typeface="Courier New" panose="02070309020205020404" pitchFamily="49" charset="0"/>
                <a:cs typeface="Times New Roman" panose="02020603050405020304" pitchFamily="18" charset="0"/>
              </a:rPr>
              <a:t>(X)</a:t>
            </a:r>
            <a:r>
              <a:rPr lang="hu-HU" altLang="hu-HU" sz="2800">
                <a:solidFill>
                  <a:srgbClr val="000000"/>
                </a:solidFill>
                <a:latin typeface="Times New Roman" panose="02020603050405020304" pitchFamily="18" charset="0"/>
                <a:cs typeface="Times New Roman" panose="02020603050405020304" pitchFamily="18" charset="0"/>
              </a:rPr>
              <a:t>.</a:t>
            </a:r>
            <a:r>
              <a:rPr lang="hu-HU" altLang="hu-HU" sz="2800">
                <a:solidFill>
                  <a:srgbClr val="000000"/>
                </a:solidFill>
                <a:latin typeface="Times New Roman" panose="02020603050405020304" pitchFamily="18" charset="0"/>
              </a:rPr>
              <a:t> </a:t>
            </a:r>
          </a:p>
          <a:p>
            <a:pPr algn="just">
              <a:spcBef>
                <a:spcPct val="50000"/>
              </a:spcBef>
            </a:pPr>
            <a:r>
              <a:rPr lang="hu-HU" altLang="hu-HU" sz="2800">
                <a:solidFill>
                  <a:srgbClr val="000000"/>
                </a:solidFill>
                <a:latin typeface="Courier New" panose="02070309020205020404" pitchFamily="49" charset="0"/>
                <a:cs typeface="Courier New" panose="02070309020205020404" pitchFamily="49" charset="0"/>
              </a:rPr>
              <a:t>			</a:t>
            </a:r>
            <a:r>
              <a:rPr lang="hu-HU" altLang="hu-HU" sz="2000">
                <a:solidFill>
                  <a:srgbClr val="FF0000"/>
                </a:solidFill>
                <a:latin typeface="Courier New" panose="02070309020205020404" pitchFamily="49" charset="0"/>
                <a:cs typeface="Times New Roman" panose="02020603050405020304" pitchFamily="18" charset="0"/>
              </a:rPr>
              <a:t>xl</a:t>
            </a:r>
            <a:r>
              <a:rPr lang="hu-HU" altLang="hu-HU" sz="2000" baseline="-30000">
                <a:solidFill>
                  <a:srgbClr val="FF0000"/>
                </a:solidFill>
                <a:latin typeface="Courier New" panose="02070309020205020404" pitchFamily="49" charset="0"/>
                <a:cs typeface="Times New Roman" panose="02020603050405020304" pitchFamily="18" charset="0"/>
              </a:rPr>
              <a:t>i</a:t>
            </a:r>
            <a:r>
              <a:rPr lang="hu-HU" altLang="hu-HU" sz="2000">
                <a:solidFill>
                  <a:srgbClr val="FF0000"/>
                </a:solidFill>
                <a:latin typeface="Courier New" panose="02070309020205020404" pitchFamily="49" charset="0"/>
                <a:cs typeface="Times New Roman" panose="02020603050405020304" pitchFamily="18" charset="0"/>
              </a:rPr>
              <a:t>(X)</a:t>
            </a:r>
            <a:r>
              <a:rPr lang="hu-HU" altLang="hu-HU" sz="2000">
                <a:solidFill>
                  <a:srgbClr val="FF0000"/>
                </a:solidFill>
                <a:latin typeface="Courier New" panose="02070309020205020404" pitchFamily="49" charset="0"/>
                <a:cs typeface="Courier New" panose="02070309020205020404" pitchFamily="49" charset="0"/>
              </a:rPr>
              <a:t>....</a:t>
            </a:r>
            <a:r>
              <a:rPr lang="hu-HU" altLang="hu-HU" sz="2000">
                <a:solidFill>
                  <a:srgbClr val="FF0000"/>
                </a:solidFill>
                <a:latin typeface="Times New Roman" panose="02020603050405020304" pitchFamily="18" charset="0"/>
              </a:rPr>
              <a:t> </a:t>
            </a:r>
            <a:r>
              <a:rPr lang="hu-HU" altLang="hu-HU" sz="2000">
                <a:solidFill>
                  <a:srgbClr val="FF0000"/>
                </a:solidFill>
                <a:latin typeface="Courier New" panose="02070309020205020404" pitchFamily="49" charset="0"/>
                <a:cs typeface="Times New Roman" panose="02020603050405020304" pitchFamily="18" charset="0"/>
              </a:rPr>
              <a:t>w</a:t>
            </a:r>
            <a:r>
              <a:rPr lang="hu-HU" altLang="hu-HU" sz="2000" baseline="-30000">
                <a:solidFill>
                  <a:srgbClr val="FF0000"/>
                </a:solidFill>
                <a:latin typeface="Courier New" panose="02070309020205020404" pitchFamily="49" charset="0"/>
                <a:cs typeface="Times New Roman" panose="02020603050405020304" pitchFamily="18" charset="0"/>
              </a:rPr>
              <a:t>i</a:t>
            </a:r>
            <a:r>
              <a:rPr lang="hu-HU" altLang="hu-HU" sz="2000">
                <a:solidFill>
                  <a:srgbClr val="FF0000"/>
                </a:solidFill>
                <a:latin typeface="Courier New" panose="02070309020205020404" pitchFamily="49" charset="0"/>
                <a:cs typeface="Times New Roman" panose="02020603050405020304" pitchFamily="18" charset="0"/>
              </a:rPr>
              <a:t>(X)</a:t>
            </a:r>
            <a:endParaRPr lang="hu-HU" altLang="hu-HU" sz="2000">
              <a:solidFill>
                <a:srgbClr val="FF0000"/>
              </a:solidFill>
              <a:latin typeface="Times New Roman" panose="02020603050405020304" pitchFamily="18" charset="0"/>
            </a:endParaRPr>
          </a:p>
          <a:p>
            <a:pPr>
              <a:spcBef>
                <a:spcPct val="50000"/>
              </a:spcBef>
            </a:pPr>
            <a:r>
              <a:rPr lang="hu-HU" altLang="hu-HU">
                <a:solidFill>
                  <a:schemeClr val="accent2"/>
                </a:solidFill>
                <a:latin typeface="Times New Roman" panose="02020603050405020304" pitchFamily="18" charset="0"/>
              </a:rPr>
              <a:t>	</a:t>
            </a:r>
            <a:r>
              <a:rPr lang="hu-HU" altLang="hu-HU">
                <a:solidFill>
                  <a:schemeClr val="accent2"/>
                </a:solidFill>
                <a:latin typeface="Times New Roman" panose="02020603050405020304" pitchFamily="18" charset="0"/>
                <a:cs typeface="Times New Roman" panose="02020603050405020304" pitchFamily="18" charset="0"/>
              </a:rPr>
              <a:t>Minden zárolást követnie kell egy ugyanannak az elemnek a zárolását feloldó műveletnek.</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0194" name="Rectangle 2">
            <a:extLst>
              <a:ext uri="{FF2B5EF4-FFF2-40B4-BE49-F238E27FC236}">
                <a16:creationId xmlns:a16="http://schemas.microsoft.com/office/drawing/2014/main" id="{350C796A-EF1D-5D9A-4779-2DE2B305F014}"/>
              </a:ext>
            </a:extLst>
          </p:cNvPr>
          <p:cNvSpPr>
            <a:spLocks noGrp="1" noChangeArrowheads="1"/>
          </p:cNvSpPr>
          <p:nvPr>
            <p:ph type="title"/>
          </p:nvPr>
        </p:nvSpPr>
        <p:spPr>
          <a:xfrm>
            <a:off x="196850" y="244475"/>
            <a:ext cx="8947150" cy="471488"/>
          </a:xfrm>
        </p:spPr>
        <p:txBody>
          <a:bodyPr/>
          <a:lstStyle/>
          <a:p>
            <a:r>
              <a:rPr lang="hu-HU" altLang="hu-HU" sz="2000" b="1">
                <a:solidFill>
                  <a:schemeClr val="accent2"/>
                </a:solidFill>
              </a:rPr>
              <a:t>A tranzakciók konzisztenciája, </a:t>
            </a:r>
            <a:br>
              <a:rPr lang="hu-HU" altLang="hu-HU" sz="2000" b="1">
                <a:solidFill>
                  <a:schemeClr val="accent2"/>
                </a:solidFill>
              </a:rPr>
            </a:br>
            <a:r>
              <a:rPr lang="hu-HU" altLang="hu-HU" sz="2000" b="1">
                <a:solidFill>
                  <a:schemeClr val="accent2"/>
                </a:solidFill>
              </a:rPr>
              <a:t>a tranzakciók 2PL feltétele és az ütemezések jogszerűsége</a:t>
            </a:r>
          </a:p>
        </p:txBody>
      </p:sp>
      <p:sp>
        <p:nvSpPr>
          <p:cNvPr id="520195" name="Text Box 3">
            <a:extLst>
              <a:ext uri="{FF2B5EF4-FFF2-40B4-BE49-F238E27FC236}">
                <a16:creationId xmlns:a16="http://schemas.microsoft.com/office/drawing/2014/main" id="{6FD2B5AA-30CE-240E-ECA9-B15AE684B0C9}"/>
              </a:ext>
            </a:extLst>
          </p:cNvPr>
          <p:cNvSpPr txBox="1">
            <a:spLocks noChangeArrowheads="1"/>
          </p:cNvSpPr>
          <p:nvPr/>
        </p:nvSpPr>
        <p:spPr bwMode="auto">
          <a:xfrm>
            <a:off x="768350" y="2816225"/>
            <a:ext cx="7181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20196" name="Text Box 4">
            <a:extLst>
              <a:ext uri="{FF2B5EF4-FFF2-40B4-BE49-F238E27FC236}">
                <a16:creationId xmlns:a16="http://schemas.microsoft.com/office/drawing/2014/main" id="{56A21B14-C045-7131-5DB6-CE7799953EE6}"/>
              </a:ext>
            </a:extLst>
          </p:cNvPr>
          <p:cNvSpPr txBox="1">
            <a:spLocks noChangeArrowheads="1"/>
          </p:cNvSpPr>
          <p:nvPr/>
        </p:nvSpPr>
        <p:spPr bwMode="auto">
          <a:xfrm>
            <a:off x="206375" y="803275"/>
            <a:ext cx="86931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lgn="just">
              <a:spcBef>
                <a:spcPct val="50000"/>
              </a:spcBef>
              <a:buFontTx/>
              <a:buAutoNum type="arabicPeriod" startAt="2"/>
            </a:pPr>
            <a:r>
              <a:rPr lang="hu-HU" altLang="hu-HU" i="1">
                <a:solidFill>
                  <a:srgbClr val="FF0000"/>
                </a:solidFill>
                <a:latin typeface="Times New Roman" panose="02020603050405020304" pitchFamily="18" charset="0"/>
                <a:cs typeface="Times New Roman" panose="02020603050405020304" pitchFamily="18" charset="0"/>
              </a:rPr>
              <a:t>Tranzakciók kétfázisú zárolása:</a:t>
            </a:r>
            <a:r>
              <a:rPr lang="hu-HU" altLang="hu-HU">
                <a:solidFill>
                  <a:srgbClr val="000000"/>
                </a:solidFill>
                <a:latin typeface="Times New Roman" panose="02020603050405020304" pitchFamily="18" charset="0"/>
                <a:cs typeface="Times New Roman" panose="02020603050405020304" pitchFamily="18" charset="0"/>
              </a:rPr>
              <a:t> A zárolásoknak meg kell előzniük a zárak feloldását. </a:t>
            </a:r>
            <a:endParaRPr lang="hu-HU" altLang="hu-HU">
              <a:solidFill>
                <a:srgbClr val="000000"/>
              </a:solidFill>
              <a:latin typeface="Times New Roman" panose="02020603050405020304" pitchFamily="18" charset="0"/>
            </a:endParaRPr>
          </a:p>
          <a:p>
            <a:pPr algn="just">
              <a:spcBef>
                <a:spcPct val="50000"/>
              </a:spcBef>
            </a:pPr>
            <a:r>
              <a:rPr lang="hu-HU" altLang="hu-HU">
                <a:solidFill>
                  <a:srgbClr val="000000"/>
                </a:solidFill>
                <a:latin typeface="Times New Roman" panose="02020603050405020304" pitchFamily="18" charset="0"/>
              </a:rPr>
              <a:t>	</a:t>
            </a:r>
            <a:r>
              <a:rPr lang="hu-HU" altLang="hu-HU">
                <a:solidFill>
                  <a:srgbClr val="000000"/>
                </a:solidFill>
                <a:latin typeface="Times New Roman" panose="02020603050405020304" pitchFamily="18" charset="0"/>
                <a:cs typeface="Times New Roman" panose="02020603050405020304" pitchFamily="18" charset="0"/>
              </a:rPr>
              <a:t>Pontosabban fogalmazva: bármely </a:t>
            </a:r>
            <a:r>
              <a:rPr lang="hu-HU" altLang="hu-HU">
                <a:solidFill>
                  <a:srgbClr val="00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i</a:t>
            </a:r>
            <a:r>
              <a:rPr lang="hu-HU" altLang="hu-HU">
                <a:solidFill>
                  <a:srgbClr val="000000"/>
                </a:solidFill>
                <a:latin typeface="Times New Roman" panose="02020603050405020304" pitchFamily="18" charset="0"/>
                <a:cs typeface="Times New Roman" panose="02020603050405020304" pitchFamily="18" charset="0"/>
              </a:rPr>
              <a:t> kétfázisú zárolású tranzakcióban egyetlen </a:t>
            </a:r>
            <a:r>
              <a:rPr lang="hu-HU" altLang="hu-HU">
                <a:solidFill>
                  <a:srgbClr val="000000"/>
                </a:solidFill>
                <a:latin typeface="Courier New" panose="02070309020205020404" pitchFamily="49" charset="0"/>
                <a:cs typeface="Times New Roman" panose="02020603050405020304" pitchFamily="18" charset="0"/>
              </a:rPr>
              <a:t>sl</a:t>
            </a:r>
            <a:r>
              <a:rPr lang="hu-HU" altLang="hu-HU" baseline="-30000">
                <a:solidFill>
                  <a:srgbClr val="000000"/>
                </a:solidFill>
                <a:latin typeface="Courier New" panose="02070309020205020404" pitchFamily="49" charset="0"/>
                <a:cs typeface="Times New Roman" panose="02020603050405020304" pitchFamily="18" charset="0"/>
              </a:rPr>
              <a:t>i</a:t>
            </a:r>
            <a:r>
              <a:rPr lang="hu-HU" altLang="hu-HU">
                <a:solidFill>
                  <a:srgbClr val="000000"/>
                </a:solidFill>
                <a:latin typeface="Courier New" panose="02070309020205020404" pitchFamily="49" charset="0"/>
                <a:cs typeface="Times New Roman" panose="02020603050405020304" pitchFamily="18" charset="0"/>
              </a:rPr>
              <a:t>(X)</a:t>
            </a:r>
            <a:r>
              <a:rPr lang="hu-HU" altLang="hu-HU">
                <a:solidFill>
                  <a:srgbClr val="000000"/>
                </a:solidFill>
                <a:latin typeface="Times New Roman" panose="02020603050405020304" pitchFamily="18" charset="0"/>
                <a:cs typeface="Times New Roman" panose="02020603050405020304" pitchFamily="18" charset="0"/>
              </a:rPr>
              <a:t> vagy </a:t>
            </a:r>
            <a:r>
              <a:rPr lang="hu-HU" altLang="hu-HU">
                <a:solidFill>
                  <a:srgbClr val="000000"/>
                </a:solidFill>
                <a:latin typeface="Courier New" panose="02070309020205020404" pitchFamily="49" charset="0"/>
                <a:cs typeface="Times New Roman" panose="02020603050405020304" pitchFamily="18" charset="0"/>
              </a:rPr>
              <a:t>xl</a:t>
            </a:r>
            <a:r>
              <a:rPr lang="hu-HU" altLang="hu-HU" baseline="-30000">
                <a:solidFill>
                  <a:srgbClr val="000000"/>
                </a:solidFill>
                <a:latin typeface="Courier New" panose="02070309020205020404" pitchFamily="49" charset="0"/>
                <a:cs typeface="Times New Roman" panose="02020603050405020304" pitchFamily="18" charset="0"/>
              </a:rPr>
              <a:t>i</a:t>
            </a:r>
            <a:r>
              <a:rPr lang="hu-HU" altLang="hu-HU">
                <a:solidFill>
                  <a:srgbClr val="000000"/>
                </a:solidFill>
                <a:latin typeface="Courier New" panose="02070309020205020404" pitchFamily="49" charset="0"/>
                <a:cs typeface="Times New Roman" panose="02020603050405020304" pitchFamily="18" charset="0"/>
              </a:rPr>
              <a:t>(X)</a:t>
            </a:r>
            <a:r>
              <a:rPr lang="hu-HU" altLang="hu-HU">
                <a:solidFill>
                  <a:srgbClr val="000000"/>
                </a:solidFill>
                <a:latin typeface="Times New Roman" panose="02020603050405020304" pitchFamily="18" charset="0"/>
                <a:cs typeface="Times New Roman" panose="02020603050405020304" pitchFamily="18" charset="0"/>
              </a:rPr>
              <a:t> műveletet sem előzhet meg egyetlen </a:t>
            </a:r>
            <a:r>
              <a:rPr lang="hu-HU" altLang="hu-HU">
                <a:solidFill>
                  <a:srgbClr val="000000"/>
                </a:solidFill>
                <a:latin typeface="Courier New" panose="02070309020205020404" pitchFamily="49" charset="0"/>
                <a:cs typeface="Times New Roman" panose="02020603050405020304" pitchFamily="18" charset="0"/>
              </a:rPr>
              <a:t>u</a:t>
            </a:r>
            <a:r>
              <a:rPr lang="hu-HU" altLang="hu-HU" baseline="-30000">
                <a:solidFill>
                  <a:srgbClr val="000000"/>
                </a:solidFill>
                <a:latin typeface="Courier New" panose="02070309020205020404" pitchFamily="49" charset="0"/>
                <a:cs typeface="Times New Roman" panose="02020603050405020304" pitchFamily="18" charset="0"/>
              </a:rPr>
              <a:t>i</a:t>
            </a:r>
            <a:r>
              <a:rPr lang="hu-HU" altLang="hu-HU">
                <a:solidFill>
                  <a:srgbClr val="000000"/>
                </a:solidFill>
                <a:latin typeface="Courier New" panose="02070309020205020404" pitchFamily="49" charset="0"/>
                <a:cs typeface="Times New Roman" panose="02020603050405020304" pitchFamily="18" charset="0"/>
              </a:rPr>
              <a:t>(Y)</a:t>
            </a:r>
            <a:r>
              <a:rPr lang="hu-HU" altLang="hu-HU">
                <a:solidFill>
                  <a:srgbClr val="000000"/>
                </a:solidFill>
                <a:latin typeface="Times New Roman" panose="02020603050405020304" pitchFamily="18" charset="0"/>
                <a:cs typeface="Times New Roman" panose="02020603050405020304" pitchFamily="18" charset="0"/>
              </a:rPr>
              <a:t> művelet sem semmilyen </a:t>
            </a:r>
            <a:r>
              <a:rPr lang="hu-HU" altLang="hu-HU">
                <a:solidFill>
                  <a:srgbClr val="000000"/>
                </a:solidFill>
                <a:latin typeface="Courier New" panose="02070309020205020404" pitchFamily="49" charset="0"/>
                <a:cs typeface="Times New Roman" panose="02020603050405020304" pitchFamily="18" charset="0"/>
              </a:rPr>
              <a:t>Y</a:t>
            </a:r>
            <a:r>
              <a:rPr lang="hu-HU" altLang="hu-HU">
                <a:solidFill>
                  <a:srgbClr val="000000"/>
                </a:solidFill>
                <a:latin typeface="Times New Roman" panose="02020603050405020304" pitchFamily="18" charset="0"/>
                <a:cs typeface="Times New Roman" panose="02020603050405020304" pitchFamily="18" charset="0"/>
              </a:rPr>
              <a:t>-ra.</a:t>
            </a:r>
            <a:endParaRPr lang="hu-HU" altLang="hu-HU">
              <a:solidFill>
                <a:srgbClr val="000000"/>
              </a:solidFill>
              <a:latin typeface="Times New Roman" panose="02020603050405020304" pitchFamily="18" charset="0"/>
            </a:endParaRPr>
          </a:p>
          <a:p>
            <a:pPr algn="just">
              <a:spcBef>
                <a:spcPct val="50000"/>
              </a:spcBef>
            </a:pPr>
            <a:r>
              <a:rPr lang="hu-HU" altLang="hu-HU">
                <a:solidFill>
                  <a:srgbClr val="000000"/>
                </a:solidFill>
                <a:latin typeface="Courier New" panose="02070309020205020404" pitchFamily="49" charset="0"/>
                <a:cs typeface="Courier New" panose="02070309020205020404" pitchFamily="49" charset="0"/>
              </a:rPr>
              <a:t>			</a:t>
            </a:r>
            <a:r>
              <a:rPr lang="hu-HU" altLang="hu-HU">
                <a:solidFill>
                  <a:srgbClr val="FF0000"/>
                </a:solidFill>
                <a:latin typeface="Courier New" panose="02070309020205020404" pitchFamily="49" charset="0"/>
                <a:cs typeface="Times New Roman" panose="02020603050405020304" pitchFamily="18" charset="0"/>
              </a:rPr>
              <a:t>sl</a:t>
            </a:r>
            <a:r>
              <a:rPr lang="hu-HU" altLang="hu-HU" baseline="-30000">
                <a:solidFill>
                  <a:srgbClr val="FF0000"/>
                </a:solidFill>
                <a:latin typeface="Courier New" panose="02070309020205020404" pitchFamily="49" charset="0"/>
                <a:cs typeface="Times New Roman" panose="02020603050405020304" pitchFamily="18" charset="0"/>
              </a:rPr>
              <a:t>i</a:t>
            </a:r>
            <a:r>
              <a:rPr lang="hu-HU" altLang="hu-HU">
                <a:solidFill>
                  <a:srgbClr val="FF0000"/>
                </a:solidFill>
                <a:latin typeface="Courier New" panose="02070309020205020404" pitchFamily="49" charset="0"/>
                <a:cs typeface="Times New Roman" panose="02020603050405020304" pitchFamily="18" charset="0"/>
              </a:rPr>
              <a:t>(X)</a:t>
            </a:r>
            <a:r>
              <a:rPr lang="hu-HU" altLang="hu-HU">
                <a:solidFill>
                  <a:srgbClr val="FF0000"/>
                </a:solidFill>
                <a:latin typeface="Times New Roman" panose="02020603050405020304" pitchFamily="18" charset="0"/>
                <a:cs typeface="Times New Roman" panose="02020603050405020304" pitchFamily="18" charset="0"/>
              </a:rPr>
              <a:t> </a:t>
            </a:r>
            <a:r>
              <a:rPr lang="hu-HU" altLang="hu-HU">
                <a:solidFill>
                  <a:srgbClr val="FF0000"/>
                </a:solidFill>
                <a:latin typeface="Times New Roman" panose="02020603050405020304" pitchFamily="18" charset="0"/>
              </a:rPr>
              <a:t>....</a:t>
            </a:r>
            <a:r>
              <a:rPr lang="hu-HU" altLang="hu-HU">
                <a:solidFill>
                  <a:srgbClr val="FF0000"/>
                </a:solidFill>
                <a:latin typeface="Times New Roman" panose="02020603050405020304" pitchFamily="18" charset="0"/>
                <a:cs typeface="Times New Roman" panose="02020603050405020304" pitchFamily="18" charset="0"/>
              </a:rPr>
              <a:t> </a:t>
            </a:r>
            <a:r>
              <a:rPr lang="hu-HU" altLang="hu-HU">
                <a:solidFill>
                  <a:srgbClr val="FF0000"/>
                </a:solidFill>
                <a:latin typeface="Courier New" panose="02070309020205020404" pitchFamily="49" charset="0"/>
                <a:cs typeface="Times New Roman" panose="02020603050405020304" pitchFamily="18" charset="0"/>
              </a:rPr>
              <a:t>u</a:t>
            </a:r>
            <a:r>
              <a:rPr lang="hu-HU" altLang="hu-HU" baseline="-30000">
                <a:solidFill>
                  <a:srgbClr val="FF0000"/>
                </a:solidFill>
                <a:latin typeface="Courier New" panose="02070309020205020404" pitchFamily="49" charset="0"/>
                <a:cs typeface="Times New Roman" panose="02020603050405020304" pitchFamily="18" charset="0"/>
              </a:rPr>
              <a:t>i</a:t>
            </a:r>
            <a:r>
              <a:rPr lang="hu-HU" altLang="hu-HU">
                <a:solidFill>
                  <a:srgbClr val="FF0000"/>
                </a:solidFill>
                <a:latin typeface="Courier New" panose="02070309020205020404" pitchFamily="49" charset="0"/>
                <a:cs typeface="Times New Roman" panose="02020603050405020304" pitchFamily="18" charset="0"/>
              </a:rPr>
              <a:t>(Y)</a:t>
            </a:r>
            <a:endParaRPr lang="hu-HU" altLang="hu-HU">
              <a:solidFill>
                <a:srgbClr val="FF0000"/>
              </a:solidFill>
              <a:latin typeface="Times New Roman" panose="02020603050405020304" pitchFamily="18" charset="0"/>
            </a:endParaRPr>
          </a:p>
          <a:p>
            <a:pPr algn="just">
              <a:spcBef>
                <a:spcPct val="50000"/>
              </a:spcBef>
            </a:pPr>
            <a:r>
              <a:rPr lang="hu-HU" altLang="hu-HU">
                <a:solidFill>
                  <a:srgbClr val="FF0000"/>
                </a:solidFill>
                <a:latin typeface="Courier New" panose="02070309020205020404" pitchFamily="49" charset="0"/>
                <a:cs typeface="Courier New" panose="02070309020205020404" pitchFamily="49" charset="0"/>
              </a:rPr>
              <a:t>		 </a:t>
            </a:r>
            <a:r>
              <a:rPr lang="hu-HU" altLang="hu-HU">
                <a:solidFill>
                  <a:srgbClr val="000000"/>
                </a:solidFill>
                <a:latin typeface="Times New Roman" panose="02020603050405020304" pitchFamily="18" charset="0"/>
                <a:cs typeface="Times New Roman" panose="02020603050405020304" pitchFamily="18" charset="0"/>
              </a:rPr>
              <a:t>vagy </a:t>
            </a:r>
            <a:r>
              <a:rPr lang="hu-HU" altLang="hu-HU">
                <a:solidFill>
                  <a:srgbClr val="000000"/>
                </a:solidFill>
                <a:latin typeface="Times New Roman" panose="02020603050405020304" pitchFamily="18" charset="0"/>
              </a:rPr>
              <a:t> </a:t>
            </a:r>
            <a:r>
              <a:rPr lang="hu-HU" altLang="hu-HU">
                <a:solidFill>
                  <a:srgbClr val="FF0000"/>
                </a:solidFill>
                <a:latin typeface="Courier New" panose="02070309020205020404" pitchFamily="49" charset="0"/>
                <a:cs typeface="Times New Roman" panose="02020603050405020304" pitchFamily="18" charset="0"/>
              </a:rPr>
              <a:t>xl</a:t>
            </a:r>
            <a:r>
              <a:rPr lang="hu-HU" altLang="hu-HU" baseline="-30000">
                <a:solidFill>
                  <a:srgbClr val="FF0000"/>
                </a:solidFill>
                <a:latin typeface="Courier New" panose="02070309020205020404" pitchFamily="49" charset="0"/>
                <a:cs typeface="Times New Roman" panose="02020603050405020304" pitchFamily="18" charset="0"/>
              </a:rPr>
              <a:t>i</a:t>
            </a:r>
            <a:r>
              <a:rPr lang="hu-HU" altLang="hu-HU">
                <a:solidFill>
                  <a:srgbClr val="FF0000"/>
                </a:solidFill>
                <a:latin typeface="Courier New" panose="02070309020205020404" pitchFamily="49" charset="0"/>
                <a:cs typeface="Times New Roman" panose="02020603050405020304" pitchFamily="18" charset="0"/>
              </a:rPr>
              <a:t>(X)</a:t>
            </a:r>
            <a:r>
              <a:rPr lang="hu-HU" altLang="hu-HU">
                <a:solidFill>
                  <a:srgbClr val="FF0000"/>
                </a:solidFill>
                <a:latin typeface="Times New Roman" panose="02020603050405020304" pitchFamily="18" charset="0"/>
                <a:cs typeface="Times New Roman" panose="02020603050405020304" pitchFamily="18" charset="0"/>
              </a:rPr>
              <a:t> </a:t>
            </a:r>
            <a:r>
              <a:rPr lang="hu-HU" altLang="hu-HU">
                <a:solidFill>
                  <a:srgbClr val="FF0000"/>
                </a:solidFill>
                <a:latin typeface="Times New Roman" panose="02020603050405020304" pitchFamily="18" charset="0"/>
              </a:rPr>
              <a:t>....</a:t>
            </a:r>
            <a:r>
              <a:rPr lang="hu-HU" altLang="hu-HU">
                <a:solidFill>
                  <a:srgbClr val="FF0000"/>
                </a:solidFill>
                <a:latin typeface="Times New Roman" panose="02020603050405020304" pitchFamily="18" charset="0"/>
                <a:cs typeface="Times New Roman" panose="02020603050405020304" pitchFamily="18" charset="0"/>
              </a:rPr>
              <a:t> </a:t>
            </a:r>
            <a:r>
              <a:rPr lang="hu-HU" altLang="hu-HU">
                <a:solidFill>
                  <a:srgbClr val="FF0000"/>
                </a:solidFill>
                <a:latin typeface="Courier New" panose="02070309020205020404" pitchFamily="49" charset="0"/>
                <a:cs typeface="Times New Roman" panose="02020603050405020304" pitchFamily="18" charset="0"/>
              </a:rPr>
              <a:t>u</a:t>
            </a:r>
            <a:r>
              <a:rPr lang="hu-HU" altLang="hu-HU" baseline="-30000">
                <a:solidFill>
                  <a:srgbClr val="FF0000"/>
                </a:solidFill>
                <a:latin typeface="Courier New" panose="02070309020205020404" pitchFamily="49" charset="0"/>
                <a:cs typeface="Times New Roman" panose="02020603050405020304" pitchFamily="18" charset="0"/>
              </a:rPr>
              <a:t>i</a:t>
            </a:r>
            <a:r>
              <a:rPr lang="hu-HU" altLang="hu-HU">
                <a:solidFill>
                  <a:srgbClr val="FF0000"/>
                </a:solidFill>
                <a:latin typeface="Courier New" panose="02070309020205020404" pitchFamily="49" charset="0"/>
                <a:cs typeface="Times New Roman" panose="02020603050405020304" pitchFamily="18" charset="0"/>
              </a:rPr>
              <a:t>(Y)</a:t>
            </a:r>
            <a:endParaRPr lang="hu-HU" altLang="hu-HU">
              <a:solidFill>
                <a:srgbClr val="FF0000"/>
              </a:solidFill>
              <a:latin typeface="Times New Roman" panose="02020603050405020304" pitchFamily="18" charset="0"/>
            </a:endParaRPr>
          </a:p>
          <a:p>
            <a:pPr algn="just">
              <a:spcBef>
                <a:spcPct val="50000"/>
              </a:spcBef>
            </a:pPr>
            <a:endParaRPr lang="hu-HU" altLang="hu-HU">
              <a:solidFill>
                <a:srgbClr val="FF0000"/>
              </a:solidFill>
              <a:latin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1218" name="Rectangle 2">
            <a:extLst>
              <a:ext uri="{FF2B5EF4-FFF2-40B4-BE49-F238E27FC236}">
                <a16:creationId xmlns:a16="http://schemas.microsoft.com/office/drawing/2014/main" id="{7C8BA090-F5C4-0E0C-CE98-46F85EDC7672}"/>
              </a:ext>
            </a:extLst>
          </p:cNvPr>
          <p:cNvSpPr>
            <a:spLocks noGrp="1" noChangeArrowheads="1"/>
          </p:cNvSpPr>
          <p:nvPr>
            <p:ph type="title"/>
          </p:nvPr>
        </p:nvSpPr>
        <p:spPr>
          <a:xfrm>
            <a:off x="196850" y="244475"/>
            <a:ext cx="8947150" cy="471488"/>
          </a:xfrm>
        </p:spPr>
        <p:txBody>
          <a:bodyPr/>
          <a:lstStyle/>
          <a:p>
            <a:r>
              <a:rPr lang="hu-HU" altLang="hu-HU" sz="2000" b="1">
                <a:solidFill>
                  <a:schemeClr val="accent2"/>
                </a:solidFill>
              </a:rPr>
              <a:t>A tranzakciók konzisztenciája, </a:t>
            </a:r>
            <a:br>
              <a:rPr lang="hu-HU" altLang="hu-HU" sz="2000" b="1">
                <a:solidFill>
                  <a:schemeClr val="accent2"/>
                </a:solidFill>
              </a:rPr>
            </a:br>
            <a:r>
              <a:rPr lang="hu-HU" altLang="hu-HU" sz="2000" b="1">
                <a:solidFill>
                  <a:schemeClr val="accent2"/>
                </a:solidFill>
              </a:rPr>
              <a:t>a tranzakciók 2PL feltétele és az ütemezések jogszerűsége</a:t>
            </a:r>
          </a:p>
        </p:txBody>
      </p:sp>
      <p:sp>
        <p:nvSpPr>
          <p:cNvPr id="521219" name="Text Box 3">
            <a:extLst>
              <a:ext uri="{FF2B5EF4-FFF2-40B4-BE49-F238E27FC236}">
                <a16:creationId xmlns:a16="http://schemas.microsoft.com/office/drawing/2014/main" id="{C179F051-8F60-751C-0424-65A56235242A}"/>
              </a:ext>
            </a:extLst>
          </p:cNvPr>
          <p:cNvSpPr txBox="1">
            <a:spLocks noChangeArrowheads="1"/>
          </p:cNvSpPr>
          <p:nvPr/>
        </p:nvSpPr>
        <p:spPr bwMode="auto">
          <a:xfrm>
            <a:off x="768350" y="2816225"/>
            <a:ext cx="7181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21220" name="Text Box 4">
            <a:extLst>
              <a:ext uri="{FF2B5EF4-FFF2-40B4-BE49-F238E27FC236}">
                <a16:creationId xmlns:a16="http://schemas.microsoft.com/office/drawing/2014/main" id="{60198BE9-B4CE-6E32-ADD7-9F4F6FA3844B}"/>
              </a:ext>
            </a:extLst>
          </p:cNvPr>
          <p:cNvSpPr txBox="1">
            <a:spLocks noChangeArrowheads="1"/>
          </p:cNvSpPr>
          <p:nvPr/>
        </p:nvSpPr>
        <p:spPr bwMode="auto">
          <a:xfrm>
            <a:off x="206375" y="803275"/>
            <a:ext cx="8693150" cy="575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lgn="just">
              <a:spcBef>
                <a:spcPct val="50000"/>
              </a:spcBef>
            </a:pPr>
            <a:r>
              <a:rPr lang="hu-HU" altLang="hu-HU" i="1">
                <a:solidFill>
                  <a:srgbClr val="000000"/>
                </a:solidFill>
                <a:latin typeface="Times New Roman" panose="02020603050405020304" pitchFamily="18" charset="0"/>
              </a:rPr>
              <a:t>3.	</a:t>
            </a:r>
            <a:r>
              <a:rPr lang="hu-HU" altLang="hu-HU" i="1">
                <a:solidFill>
                  <a:srgbClr val="FF0000"/>
                </a:solidFill>
                <a:latin typeface="Times New Roman" panose="02020603050405020304" pitchFamily="18" charset="0"/>
                <a:cs typeface="Times New Roman" panose="02020603050405020304" pitchFamily="18" charset="0"/>
              </a:rPr>
              <a:t>Az ütemezések jogszerűsége:</a:t>
            </a:r>
            <a:r>
              <a:rPr lang="hu-HU" altLang="hu-HU">
                <a:solidFill>
                  <a:srgbClr val="000000"/>
                </a:solidFill>
                <a:latin typeface="Times New Roman" panose="02020603050405020304" pitchFamily="18" charset="0"/>
                <a:cs typeface="Times New Roman" panose="02020603050405020304" pitchFamily="18" charset="0"/>
              </a:rPr>
              <a:t> Egy elemet vagy egyetlen tranzakció zárol kizárólagosan, vagy több is zárolhatja osztottan, de a kettő egyszerre nem lehet. Pontosabban fogalmazva:</a:t>
            </a:r>
          </a:p>
          <a:p>
            <a:pPr algn="just">
              <a:spcBef>
                <a:spcPct val="50000"/>
              </a:spcBef>
              <a:buFontTx/>
              <a:buAutoNum type="alphaLcParenR"/>
            </a:pPr>
            <a:r>
              <a:rPr lang="hu-HU" altLang="hu-HU">
                <a:solidFill>
                  <a:srgbClr val="000000"/>
                </a:solidFill>
                <a:latin typeface="Times New Roman" panose="02020603050405020304" pitchFamily="18" charset="0"/>
                <a:cs typeface="Times New Roman" panose="02020603050405020304" pitchFamily="18" charset="0"/>
              </a:rPr>
              <a:t>Ha </a:t>
            </a:r>
            <a:r>
              <a:rPr lang="hu-HU" altLang="hu-HU">
                <a:solidFill>
                  <a:srgbClr val="000000"/>
                </a:solidFill>
                <a:latin typeface="Courier New" panose="02070309020205020404" pitchFamily="49" charset="0"/>
                <a:ea typeface="Times New Roman" panose="02020603050405020304" pitchFamily="18" charset="0"/>
                <a:cs typeface="Courier New" panose="02070309020205020404" pitchFamily="49" charset="0"/>
              </a:rPr>
              <a:t>xl</a:t>
            </a:r>
            <a:r>
              <a:rPr lang="hu-HU" altLang="hu-HU"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i</a:t>
            </a:r>
            <a:r>
              <a:rPr lang="hu-HU" altLang="hu-HU">
                <a:solidFill>
                  <a:srgbClr val="000000"/>
                </a:solidFill>
                <a:latin typeface="Courier New" panose="02070309020205020404" pitchFamily="49" charset="0"/>
                <a:ea typeface="Times New Roman" panose="02020603050405020304" pitchFamily="18" charset="0"/>
                <a:cs typeface="Courier New" panose="02070309020205020404" pitchFamily="49" charset="0"/>
              </a:rPr>
              <a:t>(X)</a:t>
            </a:r>
            <a:r>
              <a:rPr lang="hu-HU" altLang="hu-HU">
                <a:solidFill>
                  <a:srgbClr val="000000"/>
                </a:solidFill>
                <a:latin typeface="Times New Roman" panose="02020603050405020304" pitchFamily="18" charset="0"/>
                <a:cs typeface="Times New Roman" panose="02020603050405020304" pitchFamily="18" charset="0"/>
              </a:rPr>
              <a:t> szerepel egy ütemezésben, akkor ezután nem következhet </a:t>
            </a:r>
            <a:r>
              <a:rPr lang="hu-HU" altLang="hu-HU">
                <a:solidFill>
                  <a:srgbClr val="000000"/>
                </a:solidFill>
                <a:latin typeface="Courier New" panose="02070309020205020404" pitchFamily="49" charset="0"/>
                <a:cs typeface="Times New Roman" panose="02020603050405020304" pitchFamily="18" charset="0"/>
              </a:rPr>
              <a:t>xl</a:t>
            </a:r>
            <a:r>
              <a:rPr lang="hu-HU" altLang="hu-HU" baseline="-30000">
                <a:solidFill>
                  <a:srgbClr val="000000"/>
                </a:solidFill>
                <a:latin typeface="Courier New" panose="02070309020205020404" pitchFamily="49" charset="0"/>
                <a:cs typeface="Times New Roman" panose="02020603050405020304" pitchFamily="18" charset="0"/>
              </a:rPr>
              <a:t>j</a:t>
            </a:r>
            <a:r>
              <a:rPr lang="hu-HU" altLang="hu-HU">
                <a:solidFill>
                  <a:srgbClr val="000000"/>
                </a:solidFill>
                <a:latin typeface="Courier New" panose="02070309020205020404" pitchFamily="49" charset="0"/>
                <a:cs typeface="Times New Roman" panose="02020603050405020304" pitchFamily="18" charset="0"/>
              </a:rPr>
              <a:t>(X)</a:t>
            </a:r>
            <a:r>
              <a:rPr lang="hu-HU" altLang="hu-HU">
                <a:solidFill>
                  <a:srgbClr val="000000"/>
                </a:solidFill>
                <a:latin typeface="Times New Roman" panose="02020603050405020304" pitchFamily="18" charset="0"/>
                <a:cs typeface="Times New Roman" panose="02020603050405020304" pitchFamily="18" charset="0"/>
              </a:rPr>
              <a:t> vagy </a:t>
            </a:r>
            <a:r>
              <a:rPr lang="hu-HU" altLang="hu-HU">
                <a:solidFill>
                  <a:srgbClr val="000000"/>
                </a:solidFill>
                <a:latin typeface="Courier New" panose="02070309020205020404" pitchFamily="49" charset="0"/>
                <a:cs typeface="Times New Roman" panose="02020603050405020304" pitchFamily="18" charset="0"/>
              </a:rPr>
              <a:t>sl</a:t>
            </a:r>
            <a:r>
              <a:rPr lang="hu-HU" altLang="hu-HU" baseline="-30000">
                <a:solidFill>
                  <a:srgbClr val="000000"/>
                </a:solidFill>
                <a:latin typeface="Courier New" panose="02070309020205020404" pitchFamily="49" charset="0"/>
                <a:cs typeface="Times New Roman" panose="02020603050405020304" pitchFamily="18" charset="0"/>
              </a:rPr>
              <a:t>j</a:t>
            </a:r>
            <a:r>
              <a:rPr lang="hu-HU" altLang="hu-HU">
                <a:solidFill>
                  <a:srgbClr val="000000"/>
                </a:solidFill>
                <a:latin typeface="Courier New" panose="02070309020205020404" pitchFamily="49" charset="0"/>
                <a:cs typeface="Times New Roman" panose="02020603050405020304" pitchFamily="18" charset="0"/>
              </a:rPr>
              <a:t>(X)</a:t>
            </a:r>
            <a:r>
              <a:rPr lang="hu-HU" altLang="hu-HU">
                <a:solidFill>
                  <a:srgbClr val="000000"/>
                </a:solidFill>
                <a:latin typeface="Times New Roman" panose="02020603050405020304" pitchFamily="18" charset="0"/>
                <a:cs typeface="Times New Roman" panose="02020603050405020304" pitchFamily="18" charset="0"/>
              </a:rPr>
              <a:t> valamely </a:t>
            </a:r>
            <a:r>
              <a:rPr lang="hu-HU" altLang="hu-HU">
                <a:solidFill>
                  <a:srgbClr val="000000"/>
                </a:solidFill>
                <a:latin typeface="Courier New" panose="02070309020205020404" pitchFamily="49" charset="0"/>
                <a:cs typeface="Times New Roman" panose="02020603050405020304" pitchFamily="18" charset="0"/>
              </a:rPr>
              <a:t>i</a:t>
            </a:r>
            <a:r>
              <a:rPr lang="hu-HU" altLang="hu-HU">
                <a:solidFill>
                  <a:srgbClr val="000000"/>
                </a:solidFill>
                <a:latin typeface="Times New Roman" panose="02020603050405020304" pitchFamily="18" charset="0"/>
                <a:cs typeface="Times New Roman" panose="02020603050405020304" pitchFamily="18" charset="0"/>
              </a:rPr>
              <a:t>-től különböző </a:t>
            </a:r>
            <a:r>
              <a:rPr lang="hu-HU" altLang="hu-HU">
                <a:solidFill>
                  <a:srgbClr val="000000"/>
                </a:solidFill>
                <a:latin typeface="Courier New" panose="02070309020205020404" pitchFamily="49" charset="0"/>
                <a:cs typeface="Times New Roman" panose="02020603050405020304" pitchFamily="18" charset="0"/>
              </a:rPr>
              <a:t>j</a:t>
            </a:r>
            <a:r>
              <a:rPr lang="hu-HU" altLang="hu-HU">
                <a:solidFill>
                  <a:srgbClr val="000000"/>
                </a:solidFill>
                <a:latin typeface="Times New Roman" panose="02020603050405020304" pitchFamily="18" charset="0"/>
                <a:cs typeface="Times New Roman" panose="02020603050405020304" pitchFamily="18" charset="0"/>
              </a:rPr>
              <a:t>-re anélkül, hogy közben ne szerepelne </a:t>
            </a:r>
            <a:r>
              <a:rPr lang="hu-HU" altLang="hu-HU">
                <a:solidFill>
                  <a:srgbClr val="000000"/>
                </a:solidFill>
                <a:latin typeface="Courier New" panose="02070309020205020404" pitchFamily="49" charset="0"/>
                <a:cs typeface="Times New Roman" panose="02020603050405020304" pitchFamily="18" charset="0"/>
              </a:rPr>
              <a:t>u</a:t>
            </a:r>
            <a:r>
              <a:rPr lang="hu-HU" altLang="hu-HU" baseline="-30000">
                <a:solidFill>
                  <a:srgbClr val="000000"/>
                </a:solidFill>
                <a:latin typeface="Courier New" panose="02070309020205020404" pitchFamily="49" charset="0"/>
                <a:cs typeface="Times New Roman" panose="02020603050405020304" pitchFamily="18" charset="0"/>
              </a:rPr>
              <a:t>i</a:t>
            </a:r>
            <a:r>
              <a:rPr lang="hu-HU" altLang="hu-HU">
                <a:solidFill>
                  <a:srgbClr val="000000"/>
                </a:solidFill>
                <a:latin typeface="Courier New" panose="02070309020205020404" pitchFamily="49" charset="0"/>
                <a:cs typeface="Times New Roman" panose="02020603050405020304" pitchFamily="18" charset="0"/>
              </a:rPr>
              <a:t>(X)</a:t>
            </a:r>
            <a:r>
              <a:rPr lang="hu-HU" altLang="hu-HU">
                <a:solidFill>
                  <a:srgbClr val="000000"/>
                </a:solidFill>
                <a:latin typeface="Times New Roman" panose="02020603050405020304" pitchFamily="18" charset="0"/>
                <a:cs typeface="Times New Roman" panose="02020603050405020304" pitchFamily="18" charset="0"/>
              </a:rPr>
              <a:t>.</a:t>
            </a:r>
            <a:endParaRPr lang="hu-HU" altLang="hu-HU">
              <a:solidFill>
                <a:srgbClr val="000000"/>
              </a:solidFill>
              <a:latin typeface="Times New Roman" panose="02020603050405020304" pitchFamily="18" charset="0"/>
            </a:endParaRPr>
          </a:p>
          <a:p>
            <a:pPr lvl="1" algn="just">
              <a:spcBef>
                <a:spcPct val="50000"/>
              </a:spcBef>
            </a:pPr>
            <a:r>
              <a:rPr lang="hu-HU" altLang="hu-HU">
                <a:solidFill>
                  <a:srgbClr val="000000"/>
                </a:solidFill>
                <a:latin typeface="Courier New" panose="02070309020205020404" pitchFamily="49" charset="0"/>
                <a:cs typeface="Courier New" panose="02070309020205020404" pitchFamily="49" charset="0"/>
              </a:rPr>
              <a:t>		</a:t>
            </a:r>
            <a:r>
              <a:rPr lang="hu-HU" altLang="hu-HU">
                <a:solidFill>
                  <a:srgbClr val="FF0000"/>
                </a:solidFill>
                <a:latin typeface="Courier New" panose="02070309020205020404" pitchFamily="49" charset="0"/>
                <a:cs typeface="Times New Roman" panose="02020603050405020304" pitchFamily="18" charset="0"/>
              </a:rPr>
              <a:t>xl</a:t>
            </a:r>
            <a:r>
              <a:rPr lang="hu-HU" altLang="hu-HU" baseline="-30000">
                <a:solidFill>
                  <a:srgbClr val="FF0000"/>
                </a:solidFill>
                <a:latin typeface="Courier New" panose="02070309020205020404" pitchFamily="49" charset="0"/>
                <a:cs typeface="Times New Roman" panose="02020603050405020304" pitchFamily="18" charset="0"/>
              </a:rPr>
              <a:t>i</a:t>
            </a:r>
            <a:r>
              <a:rPr lang="hu-HU" altLang="hu-HU">
                <a:solidFill>
                  <a:srgbClr val="FF0000"/>
                </a:solidFill>
                <a:latin typeface="Courier New" panose="02070309020205020404" pitchFamily="49" charset="0"/>
                <a:cs typeface="Times New Roman" panose="02020603050405020304" pitchFamily="18" charset="0"/>
              </a:rPr>
              <a:t>(X)</a:t>
            </a:r>
            <a:r>
              <a:rPr lang="hu-HU" altLang="hu-HU">
                <a:solidFill>
                  <a:srgbClr val="FF0000"/>
                </a:solidFill>
                <a:latin typeface="Courier New" panose="02070309020205020404" pitchFamily="49" charset="0"/>
                <a:cs typeface="Courier New" panose="02070309020205020404" pitchFamily="49" charset="0"/>
              </a:rPr>
              <a:t>... u</a:t>
            </a:r>
            <a:r>
              <a:rPr lang="hu-HU" altLang="hu-HU" baseline="-30000">
                <a:solidFill>
                  <a:srgbClr val="FF0000"/>
                </a:solidFill>
                <a:latin typeface="Courier New" panose="02070309020205020404" pitchFamily="49" charset="0"/>
                <a:cs typeface="Times New Roman" panose="02020603050405020304" pitchFamily="18" charset="0"/>
              </a:rPr>
              <a:t>i</a:t>
            </a:r>
            <a:r>
              <a:rPr lang="hu-HU" altLang="hu-HU">
                <a:solidFill>
                  <a:srgbClr val="FF0000"/>
                </a:solidFill>
                <a:latin typeface="Courier New" panose="02070309020205020404" pitchFamily="49" charset="0"/>
                <a:cs typeface="Times New Roman" panose="02020603050405020304" pitchFamily="18" charset="0"/>
              </a:rPr>
              <a:t>(X)</a:t>
            </a:r>
            <a:r>
              <a:rPr lang="hu-HU" altLang="hu-HU">
                <a:solidFill>
                  <a:srgbClr val="FF0000"/>
                </a:solidFill>
                <a:latin typeface="Courier New" panose="02070309020205020404" pitchFamily="49" charset="0"/>
                <a:cs typeface="Courier New" panose="02070309020205020404" pitchFamily="49" charset="0"/>
              </a:rPr>
              <a:t>... </a:t>
            </a:r>
            <a:r>
              <a:rPr lang="hu-HU" altLang="hu-HU">
                <a:solidFill>
                  <a:srgbClr val="FF0000"/>
                </a:solidFill>
                <a:latin typeface="Courier New" panose="02070309020205020404" pitchFamily="49" charset="0"/>
                <a:cs typeface="Times New Roman" panose="02020603050405020304" pitchFamily="18" charset="0"/>
              </a:rPr>
              <a:t>xl</a:t>
            </a:r>
            <a:r>
              <a:rPr lang="hu-HU" altLang="hu-HU" baseline="-30000">
                <a:solidFill>
                  <a:srgbClr val="FF0000"/>
                </a:solidFill>
                <a:latin typeface="Courier New" panose="02070309020205020404" pitchFamily="49" charset="0"/>
                <a:cs typeface="Courier New" panose="02070309020205020404" pitchFamily="49" charset="0"/>
              </a:rPr>
              <a:t>j</a:t>
            </a:r>
            <a:r>
              <a:rPr lang="hu-HU" altLang="hu-HU">
                <a:solidFill>
                  <a:srgbClr val="FF0000"/>
                </a:solidFill>
                <a:latin typeface="Courier New" panose="02070309020205020404" pitchFamily="49" charset="0"/>
                <a:cs typeface="Times New Roman" panose="02020603050405020304" pitchFamily="18" charset="0"/>
              </a:rPr>
              <a:t>(X)</a:t>
            </a:r>
            <a:r>
              <a:rPr lang="hu-HU" altLang="hu-HU">
                <a:solidFill>
                  <a:srgbClr val="FF0000"/>
                </a:solidFill>
                <a:latin typeface="Courier New" panose="02070309020205020404" pitchFamily="49" charset="0"/>
                <a:cs typeface="Courier New" panose="02070309020205020404" pitchFamily="49" charset="0"/>
              </a:rPr>
              <a:t>	</a:t>
            </a:r>
          </a:p>
          <a:p>
            <a:pPr lvl="1" algn="just">
              <a:spcBef>
                <a:spcPct val="50000"/>
              </a:spcBef>
            </a:pPr>
            <a:r>
              <a:rPr lang="hu-HU" altLang="hu-HU">
                <a:solidFill>
                  <a:srgbClr val="FF0000"/>
                </a:solidFill>
                <a:latin typeface="Courier New" panose="02070309020205020404" pitchFamily="49" charset="0"/>
                <a:cs typeface="Courier New" panose="02070309020205020404" pitchFamily="49" charset="0"/>
              </a:rPr>
              <a:t>	</a:t>
            </a:r>
            <a:r>
              <a:rPr lang="hu-HU" altLang="hu-HU">
                <a:latin typeface="Courier New" panose="02070309020205020404" pitchFamily="49" charset="0"/>
                <a:cs typeface="Courier New" panose="02070309020205020404" pitchFamily="49" charset="0"/>
              </a:rPr>
              <a:t>vagy</a:t>
            </a:r>
            <a:r>
              <a:rPr lang="hu-HU" altLang="hu-HU">
                <a:solidFill>
                  <a:srgbClr val="FF0000"/>
                </a:solidFill>
                <a:latin typeface="Courier New" panose="02070309020205020404" pitchFamily="49" charset="0"/>
                <a:cs typeface="Courier New" panose="02070309020205020404" pitchFamily="49" charset="0"/>
              </a:rPr>
              <a:t> </a:t>
            </a:r>
            <a:r>
              <a:rPr lang="hu-HU" altLang="hu-HU">
                <a:solidFill>
                  <a:srgbClr val="FF0000"/>
                </a:solidFill>
                <a:latin typeface="Courier New" panose="02070309020205020404" pitchFamily="49" charset="0"/>
                <a:cs typeface="Times New Roman" panose="02020603050405020304" pitchFamily="18" charset="0"/>
              </a:rPr>
              <a:t>xl</a:t>
            </a:r>
            <a:r>
              <a:rPr lang="hu-HU" altLang="hu-HU" baseline="-30000">
                <a:solidFill>
                  <a:srgbClr val="FF0000"/>
                </a:solidFill>
                <a:latin typeface="Courier New" panose="02070309020205020404" pitchFamily="49" charset="0"/>
                <a:cs typeface="Times New Roman" panose="02020603050405020304" pitchFamily="18" charset="0"/>
              </a:rPr>
              <a:t>i</a:t>
            </a:r>
            <a:r>
              <a:rPr lang="hu-HU" altLang="hu-HU">
                <a:solidFill>
                  <a:srgbClr val="FF0000"/>
                </a:solidFill>
                <a:latin typeface="Courier New" panose="02070309020205020404" pitchFamily="49" charset="0"/>
                <a:cs typeface="Times New Roman" panose="02020603050405020304" pitchFamily="18" charset="0"/>
              </a:rPr>
              <a:t>(X)</a:t>
            </a:r>
            <a:r>
              <a:rPr lang="hu-HU" altLang="hu-HU">
                <a:solidFill>
                  <a:srgbClr val="FF0000"/>
                </a:solidFill>
                <a:latin typeface="Courier New" panose="02070309020205020404" pitchFamily="49" charset="0"/>
                <a:cs typeface="Courier New" panose="02070309020205020404" pitchFamily="49" charset="0"/>
              </a:rPr>
              <a:t>... u</a:t>
            </a:r>
            <a:r>
              <a:rPr lang="hu-HU" altLang="hu-HU" baseline="-30000">
                <a:solidFill>
                  <a:srgbClr val="FF0000"/>
                </a:solidFill>
                <a:latin typeface="Courier New" panose="02070309020205020404" pitchFamily="49" charset="0"/>
                <a:cs typeface="Times New Roman" panose="02020603050405020304" pitchFamily="18" charset="0"/>
              </a:rPr>
              <a:t>i</a:t>
            </a:r>
            <a:r>
              <a:rPr lang="hu-HU" altLang="hu-HU">
                <a:solidFill>
                  <a:srgbClr val="FF0000"/>
                </a:solidFill>
                <a:latin typeface="Courier New" panose="02070309020205020404" pitchFamily="49" charset="0"/>
                <a:cs typeface="Times New Roman" panose="02020603050405020304" pitchFamily="18" charset="0"/>
              </a:rPr>
              <a:t>(X)</a:t>
            </a:r>
            <a:r>
              <a:rPr lang="hu-HU" altLang="hu-HU">
                <a:solidFill>
                  <a:srgbClr val="FF0000"/>
                </a:solidFill>
                <a:latin typeface="Courier New" panose="02070309020205020404" pitchFamily="49" charset="0"/>
                <a:cs typeface="Courier New" panose="02070309020205020404" pitchFamily="49" charset="0"/>
              </a:rPr>
              <a:t>... s</a:t>
            </a:r>
            <a:r>
              <a:rPr lang="hu-HU" altLang="hu-HU">
                <a:solidFill>
                  <a:srgbClr val="FF0000"/>
                </a:solidFill>
                <a:latin typeface="Courier New" panose="02070309020205020404" pitchFamily="49" charset="0"/>
                <a:cs typeface="Times New Roman" panose="02020603050405020304" pitchFamily="18" charset="0"/>
              </a:rPr>
              <a:t>l</a:t>
            </a:r>
            <a:r>
              <a:rPr lang="hu-HU" altLang="hu-HU" baseline="-30000">
                <a:solidFill>
                  <a:srgbClr val="FF0000"/>
                </a:solidFill>
                <a:latin typeface="Courier New" panose="02070309020205020404" pitchFamily="49" charset="0"/>
                <a:cs typeface="Courier New" panose="02070309020205020404" pitchFamily="49" charset="0"/>
              </a:rPr>
              <a:t>j</a:t>
            </a:r>
            <a:r>
              <a:rPr lang="hu-HU" altLang="hu-HU">
                <a:solidFill>
                  <a:srgbClr val="FF0000"/>
                </a:solidFill>
                <a:latin typeface="Courier New" panose="02070309020205020404" pitchFamily="49" charset="0"/>
                <a:cs typeface="Times New Roman" panose="02020603050405020304" pitchFamily="18" charset="0"/>
              </a:rPr>
              <a:t>(X)</a:t>
            </a:r>
            <a:r>
              <a:rPr lang="hu-HU" altLang="hu-HU">
                <a:solidFill>
                  <a:srgbClr val="FF0000"/>
                </a:solidFill>
                <a:latin typeface="Courier New" panose="02070309020205020404" pitchFamily="49" charset="0"/>
                <a:cs typeface="Courier New" panose="02070309020205020404" pitchFamily="49" charset="0"/>
              </a:rPr>
              <a:t>	</a:t>
            </a:r>
            <a:endParaRPr lang="hu-HU" altLang="hu-HU">
              <a:solidFill>
                <a:srgbClr val="FF0000"/>
              </a:solidFill>
              <a:latin typeface="Times New Roman" panose="02020603050405020304" pitchFamily="18" charset="0"/>
            </a:endParaRPr>
          </a:p>
          <a:p>
            <a:pPr algn="just">
              <a:spcBef>
                <a:spcPct val="50000"/>
              </a:spcBef>
              <a:buFontTx/>
              <a:buAutoNum type="alphaLcParenR"/>
            </a:pPr>
            <a:r>
              <a:rPr lang="hu-HU" altLang="hu-HU">
                <a:solidFill>
                  <a:srgbClr val="000000"/>
                </a:solidFill>
                <a:latin typeface="Times New Roman" panose="02020603050405020304" pitchFamily="18" charset="0"/>
                <a:cs typeface="Times New Roman" panose="02020603050405020304" pitchFamily="18" charset="0"/>
              </a:rPr>
              <a:t>Ha </a:t>
            </a:r>
            <a:r>
              <a:rPr lang="hu-HU" altLang="hu-HU">
                <a:solidFill>
                  <a:srgbClr val="000000"/>
                </a:solidFill>
                <a:latin typeface="Courier New" panose="02070309020205020404" pitchFamily="49" charset="0"/>
                <a:cs typeface="Times New Roman" panose="02020603050405020304" pitchFamily="18" charset="0"/>
              </a:rPr>
              <a:t>sl</a:t>
            </a:r>
            <a:r>
              <a:rPr lang="hu-HU" altLang="hu-HU" baseline="-30000">
                <a:solidFill>
                  <a:srgbClr val="000000"/>
                </a:solidFill>
                <a:latin typeface="Courier New" panose="02070309020205020404" pitchFamily="49" charset="0"/>
                <a:cs typeface="Times New Roman" panose="02020603050405020304" pitchFamily="18" charset="0"/>
              </a:rPr>
              <a:t>i</a:t>
            </a:r>
            <a:r>
              <a:rPr lang="hu-HU" altLang="hu-HU">
                <a:solidFill>
                  <a:srgbClr val="000000"/>
                </a:solidFill>
                <a:latin typeface="Courier New" panose="02070309020205020404" pitchFamily="49" charset="0"/>
                <a:cs typeface="Times New Roman" panose="02020603050405020304" pitchFamily="18" charset="0"/>
              </a:rPr>
              <a:t>(X)</a:t>
            </a:r>
            <a:r>
              <a:rPr lang="hu-HU" altLang="hu-HU">
                <a:solidFill>
                  <a:srgbClr val="000000"/>
                </a:solidFill>
                <a:latin typeface="Times New Roman" panose="02020603050405020304" pitchFamily="18" charset="0"/>
                <a:cs typeface="Times New Roman" panose="02020603050405020304" pitchFamily="18" charset="0"/>
              </a:rPr>
              <a:t> szerepel egy ütemezésben, akkor ezután nem következhet </a:t>
            </a:r>
            <a:r>
              <a:rPr lang="hu-HU" altLang="hu-HU">
                <a:solidFill>
                  <a:srgbClr val="000000"/>
                </a:solidFill>
                <a:latin typeface="Courier New" panose="02070309020205020404" pitchFamily="49" charset="0"/>
                <a:cs typeface="Times New Roman" panose="02020603050405020304" pitchFamily="18" charset="0"/>
              </a:rPr>
              <a:t>xl</a:t>
            </a:r>
            <a:r>
              <a:rPr lang="hu-HU" altLang="hu-HU" baseline="-30000">
                <a:solidFill>
                  <a:srgbClr val="000000"/>
                </a:solidFill>
                <a:latin typeface="Courier New" panose="02070309020205020404" pitchFamily="49" charset="0"/>
                <a:cs typeface="Times New Roman" panose="02020603050405020304" pitchFamily="18" charset="0"/>
              </a:rPr>
              <a:t>j</a:t>
            </a:r>
            <a:r>
              <a:rPr lang="hu-HU" altLang="hu-HU">
                <a:solidFill>
                  <a:srgbClr val="000000"/>
                </a:solidFill>
                <a:latin typeface="Courier New" panose="02070309020205020404" pitchFamily="49" charset="0"/>
                <a:cs typeface="Times New Roman" panose="02020603050405020304" pitchFamily="18" charset="0"/>
              </a:rPr>
              <a:t>(X)</a:t>
            </a:r>
            <a:r>
              <a:rPr lang="hu-HU" altLang="hu-HU">
                <a:solidFill>
                  <a:srgbClr val="000000"/>
                </a:solidFill>
                <a:latin typeface="Times New Roman" panose="02020603050405020304" pitchFamily="18" charset="0"/>
                <a:cs typeface="Times New Roman" panose="02020603050405020304" pitchFamily="18" charset="0"/>
              </a:rPr>
              <a:t> valamely </a:t>
            </a:r>
            <a:r>
              <a:rPr lang="hu-HU" altLang="hu-HU">
                <a:solidFill>
                  <a:srgbClr val="000000"/>
                </a:solidFill>
                <a:latin typeface="Courier New" panose="02070309020205020404" pitchFamily="49" charset="0"/>
                <a:cs typeface="Times New Roman" panose="02020603050405020304" pitchFamily="18" charset="0"/>
              </a:rPr>
              <a:t>i</a:t>
            </a:r>
            <a:r>
              <a:rPr lang="hu-HU" altLang="hu-HU">
                <a:solidFill>
                  <a:srgbClr val="000000"/>
                </a:solidFill>
                <a:latin typeface="Times New Roman" panose="02020603050405020304" pitchFamily="18" charset="0"/>
                <a:cs typeface="Times New Roman" panose="02020603050405020304" pitchFamily="18" charset="0"/>
              </a:rPr>
              <a:t>-től különböző </a:t>
            </a:r>
            <a:r>
              <a:rPr lang="hu-HU" altLang="hu-HU">
                <a:solidFill>
                  <a:srgbClr val="000000"/>
                </a:solidFill>
                <a:latin typeface="Courier New" panose="02070309020205020404" pitchFamily="49" charset="0"/>
                <a:cs typeface="Times New Roman" panose="02020603050405020304" pitchFamily="18" charset="0"/>
              </a:rPr>
              <a:t>j</a:t>
            </a:r>
            <a:r>
              <a:rPr lang="hu-HU" altLang="hu-HU">
                <a:solidFill>
                  <a:srgbClr val="000000"/>
                </a:solidFill>
                <a:latin typeface="Times New Roman" panose="02020603050405020304" pitchFamily="18" charset="0"/>
                <a:cs typeface="Times New Roman" panose="02020603050405020304" pitchFamily="18" charset="0"/>
              </a:rPr>
              <a:t>-re anélkül, hogy közben ne szerepelne </a:t>
            </a:r>
            <a:r>
              <a:rPr lang="hu-HU" altLang="hu-HU">
                <a:solidFill>
                  <a:srgbClr val="000000"/>
                </a:solidFill>
                <a:latin typeface="Courier New" panose="02070309020205020404" pitchFamily="49" charset="0"/>
                <a:cs typeface="Times New Roman" panose="02020603050405020304" pitchFamily="18" charset="0"/>
              </a:rPr>
              <a:t>u</a:t>
            </a:r>
            <a:r>
              <a:rPr lang="hu-HU" altLang="hu-HU" baseline="-30000">
                <a:solidFill>
                  <a:srgbClr val="000000"/>
                </a:solidFill>
                <a:latin typeface="Courier New" panose="02070309020205020404" pitchFamily="49" charset="0"/>
                <a:cs typeface="Times New Roman" panose="02020603050405020304" pitchFamily="18" charset="0"/>
              </a:rPr>
              <a:t>i</a:t>
            </a:r>
            <a:r>
              <a:rPr lang="hu-HU" altLang="hu-HU">
                <a:solidFill>
                  <a:srgbClr val="000000"/>
                </a:solidFill>
                <a:latin typeface="Courier New" panose="02070309020205020404" pitchFamily="49" charset="0"/>
                <a:cs typeface="Times New Roman" panose="02020603050405020304" pitchFamily="18" charset="0"/>
              </a:rPr>
              <a:t>(X)</a:t>
            </a:r>
            <a:r>
              <a:rPr lang="hu-HU" altLang="hu-HU">
                <a:solidFill>
                  <a:srgbClr val="000000"/>
                </a:solidFill>
                <a:latin typeface="Times New Roman" panose="02020603050405020304" pitchFamily="18" charset="0"/>
                <a:cs typeface="Times New Roman" panose="02020603050405020304" pitchFamily="18" charset="0"/>
              </a:rPr>
              <a:t>.</a:t>
            </a:r>
            <a:endParaRPr lang="hu-HU" altLang="hu-HU">
              <a:solidFill>
                <a:srgbClr val="000000"/>
              </a:solidFill>
              <a:latin typeface="Times New Roman" panose="02020603050405020304" pitchFamily="18" charset="0"/>
            </a:endParaRPr>
          </a:p>
          <a:p>
            <a:pPr algn="just">
              <a:spcBef>
                <a:spcPct val="50000"/>
              </a:spcBef>
            </a:pPr>
            <a:r>
              <a:rPr lang="hu-HU" altLang="hu-HU">
                <a:solidFill>
                  <a:srgbClr val="000000"/>
                </a:solidFill>
                <a:latin typeface="Times New Roman" panose="02020603050405020304" pitchFamily="18" charset="0"/>
              </a:rPr>
              <a:t>			</a:t>
            </a:r>
            <a:r>
              <a:rPr lang="hu-HU" altLang="hu-HU">
                <a:solidFill>
                  <a:srgbClr val="FF0000"/>
                </a:solidFill>
                <a:latin typeface="Courier New" panose="02070309020205020404" pitchFamily="49" charset="0"/>
                <a:cs typeface="Courier New" panose="02070309020205020404" pitchFamily="49" charset="0"/>
              </a:rPr>
              <a:t>s</a:t>
            </a:r>
            <a:r>
              <a:rPr lang="hu-HU" altLang="hu-HU">
                <a:solidFill>
                  <a:srgbClr val="FF0000"/>
                </a:solidFill>
                <a:latin typeface="Courier New" panose="02070309020205020404" pitchFamily="49" charset="0"/>
                <a:cs typeface="Times New Roman" panose="02020603050405020304" pitchFamily="18" charset="0"/>
              </a:rPr>
              <a:t>l</a:t>
            </a:r>
            <a:r>
              <a:rPr lang="hu-HU" altLang="hu-HU" baseline="-30000">
                <a:solidFill>
                  <a:srgbClr val="FF0000"/>
                </a:solidFill>
                <a:latin typeface="Courier New" panose="02070309020205020404" pitchFamily="49" charset="0"/>
                <a:cs typeface="Times New Roman" panose="02020603050405020304" pitchFamily="18" charset="0"/>
              </a:rPr>
              <a:t>i</a:t>
            </a:r>
            <a:r>
              <a:rPr lang="hu-HU" altLang="hu-HU">
                <a:solidFill>
                  <a:srgbClr val="FF0000"/>
                </a:solidFill>
                <a:latin typeface="Courier New" panose="02070309020205020404" pitchFamily="49" charset="0"/>
                <a:cs typeface="Times New Roman" panose="02020603050405020304" pitchFamily="18" charset="0"/>
              </a:rPr>
              <a:t>(X)</a:t>
            </a:r>
            <a:r>
              <a:rPr lang="hu-HU" altLang="hu-HU">
                <a:solidFill>
                  <a:srgbClr val="FF0000"/>
                </a:solidFill>
                <a:latin typeface="Courier New" panose="02070309020205020404" pitchFamily="49" charset="0"/>
                <a:cs typeface="Courier New" panose="02070309020205020404" pitchFamily="49" charset="0"/>
              </a:rPr>
              <a:t>... u</a:t>
            </a:r>
            <a:r>
              <a:rPr lang="hu-HU" altLang="hu-HU" baseline="-30000">
                <a:solidFill>
                  <a:srgbClr val="FF0000"/>
                </a:solidFill>
                <a:latin typeface="Courier New" panose="02070309020205020404" pitchFamily="49" charset="0"/>
                <a:cs typeface="Times New Roman" panose="02020603050405020304" pitchFamily="18" charset="0"/>
              </a:rPr>
              <a:t>i</a:t>
            </a:r>
            <a:r>
              <a:rPr lang="hu-HU" altLang="hu-HU">
                <a:solidFill>
                  <a:srgbClr val="FF0000"/>
                </a:solidFill>
                <a:latin typeface="Courier New" panose="02070309020205020404" pitchFamily="49" charset="0"/>
                <a:cs typeface="Times New Roman" panose="02020603050405020304" pitchFamily="18" charset="0"/>
              </a:rPr>
              <a:t>(X)</a:t>
            </a:r>
            <a:r>
              <a:rPr lang="hu-HU" altLang="hu-HU">
                <a:solidFill>
                  <a:srgbClr val="FF0000"/>
                </a:solidFill>
                <a:latin typeface="Courier New" panose="02070309020205020404" pitchFamily="49" charset="0"/>
                <a:cs typeface="Courier New" panose="02070309020205020404" pitchFamily="49" charset="0"/>
              </a:rPr>
              <a:t>... x</a:t>
            </a:r>
            <a:r>
              <a:rPr lang="hu-HU" altLang="hu-HU">
                <a:solidFill>
                  <a:srgbClr val="FF0000"/>
                </a:solidFill>
                <a:latin typeface="Courier New" panose="02070309020205020404" pitchFamily="49" charset="0"/>
                <a:cs typeface="Times New Roman" panose="02020603050405020304" pitchFamily="18" charset="0"/>
              </a:rPr>
              <a:t>l</a:t>
            </a:r>
            <a:r>
              <a:rPr lang="hu-HU" altLang="hu-HU" baseline="-30000">
                <a:solidFill>
                  <a:srgbClr val="FF0000"/>
                </a:solidFill>
                <a:latin typeface="Courier New" panose="02070309020205020404" pitchFamily="49" charset="0"/>
                <a:cs typeface="Courier New" panose="02070309020205020404" pitchFamily="49" charset="0"/>
              </a:rPr>
              <a:t>j</a:t>
            </a:r>
            <a:r>
              <a:rPr lang="hu-HU" altLang="hu-HU">
                <a:solidFill>
                  <a:srgbClr val="FF0000"/>
                </a:solidFill>
                <a:latin typeface="Courier New" panose="02070309020205020404" pitchFamily="49" charset="0"/>
                <a:cs typeface="Times New Roman" panose="02020603050405020304" pitchFamily="18" charset="0"/>
              </a:rPr>
              <a:t>(X)</a:t>
            </a:r>
            <a:r>
              <a:rPr lang="hu-HU" altLang="hu-HU">
                <a:solidFill>
                  <a:srgbClr val="FF0000"/>
                </a:solidFill>
                <a:latin typeface="Courier New" panose="02070309020205020404" pitchFamily="49" charset="0"/>
                <a:cs typeface="Courier New" panose="02070309020205020404" pitchFamily="49" charset="0"/>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42" name="Rectangle 2">
            <a:extLst>
              <a:ext uri="{FF2B5EF4-FFF2-40B4-BE49-F238E27FC236}">
                <a16:creationId xmlns:a16="http://schemas.microsoft.com/office/drawing/2014/main" id="{D95DE574-43D6-765A-7835-CA8B61ABBE7C}"/>
              </a:ext>
            </a:extLst>
          </p:cNvPr>
          <p:cNvSpPr>
            <a:spLocks noGrp="1" noChangeArrowheads="1"/>
          </p:cNvSpPr>
          <p:nvPr>
            <p:ph type="title"/>
          </p:nvPr>
        </p:nvSpPr>
        <p:spPr>
          <a:xfrm>
            <a:off x="196850" y="244475"/>
            <a:ext cx="8947150" cy="471488"/>
          </a:xfrm>
        </p:spPr>
        <p:txBody>
          <a:bodyPr/>
          <a:lstStyle/>
          <a:p>
            <a:r>
              <a:rPr lang="hu-HU" altLang="hu-HU" sz="2000" b="1">
                <a:solidFill>
                  <a:schemeClr val="accent2"/>
                </a:solidFill>
              </a:rPr>
              <a:t>A tranzakciók konzisztenciája, </a:t>
            </a:r>
            <a:br>
              <a:rPr lang="hu-HU" altLang="hu-HU" sz="2000" b="1">
                <a:solidFill>
                  <a:schemeClr val="accent2"/>
                </a:solidFill>
              </a:rPr>
            </a:br>
            <a:r>
              <a:rPr lang="hu-HU" altLang="hu-HU" sz="2000" b="1">
                <a:solidFill>
                  <a:schemeClr val="accent2"/>
                </a:solidFill>
              </a:rPr>
              <a:t>a tranzakciók 2PL feltétele és az ütemezések jogszerűsége</a:t>
            </a:r>
          </a:p>
        </p:txBody>
      </p:sp>
      <p:sp>
        <p:nvSpPr>
          <p:cNvPr id="522243" name="Text Box 3">
            <a:extLst>
              <a:ext uri="{FF2B5EF4-FFF2-40B4-BE49-F238E27FC236}">
                <a16:creationId xmlns:a16="http://schemas.microsoft.com/office/drawing/2014/main" id="{4B1FA2D2-8FA8-C7E4-F068-2278F1B4E305}"/>
              </a:ext>
            </a:extLst>
          </p:cNvPr>
          <p:cNvSpPr txBox="1">
            <a:spLocks noChangeArrowheads="1"/>
          </p:cNvSpPr>
          <p:nvPr/>
        </p:nvSpPr>
        <p:spPr bwMode="auto">
          <a:xfrm>
            <a:off x="768350" y="2816225"/>
            <a:ext cx="7181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22244" name="Text Box 4">
            <a:extLst>
              <a:ext uri="{FF2B5EF4-FFF2-40B4-BE49-F238E27FC236}">
                <a16:creationId xmlns:a16="http://schemas.microsoft.com/office/drawing/2014/main" id="{8E3221BC-BA9B-C918-DB31-6604D9A7BE37}"/>
              </a:ext>
            </a:extLst>
          </p:cNvPr>
          <p:cNvSpPr txBox="1">
            <a:spLocks noChangeArrowheads="1"/>
          </p:cNvSpPr>
          <p:nvPr/>
        </p:nvSpPr>
        <p:spPr bwMode="auto">
          <a:xfrm>
            <a:off x="279400" y="1339850"/>
            <a:ext cx="86931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lgn="just">
              <a:spcBef>
                <a:spcPct val="50000"/>
              </a:spcBef>
            </a:pPr>
            <a:r>
              <a:rPr lang="hu-HU" altLang="hu-HU">
                <a:solidFill>
                  <a:srgbClr val="000000"/>
                </a:solidFill>
                <a:latin typeface="Times New Roman" panose="02020603050405020304" pitchFamily="18" charset="0"/>
              </a:rPr>
              <a:t>	</a:t>
            </a:r>
            <a:r>
              <a:rPr lang="hu-HU" altLang="hu-HU">
                <a:solidFill>
                  <a:srgbClr val="009900"/>
                </a:solidFill>
                <a:latin typeface="Times New Roman" panose="02020603050405020304" pitchFamily="18" charset="0"/>
              </a:rPr>
              <a:t>Megjegyzések:</a:t>
            </a:r>
          </a:p>
          <a:p>
            <a:pPr algn="just">
              <a:spcBef>
                <a:spcPct val="50000"/>
              </a:spcBef>
              <a:buFontTx/>
              <a:buAutoNum type="arabicPeriod"/>
            </a:pPr>
            <a:r>
              <a:rPr lang="hu-HU" altLang="hu-HU">
                <a:solidFill>
                  <a:srgbClr val="000000"/>
                </a:solidFill>
                <a:latin typeface="Times New Roman" panose="02020603050405020304" pitchFamily="18" charset="0"/>
              </a:rPr>
              <a:t>	</a:t>
            </a:r>
            <a:r>
              <a:rPr lang="hu-HU" altLang="hu-HU">
                <a:solidFill>
                  <a:srgbClr val="000000"/>
                </a:solidFill>
                <a:latin typeface="Times New Roman" panose="02020603050405020304" pitchFamily="18" charset="0"/>
                <a:cs typeface="Times New Roman" panose="02020603050405020304" pitchFamily="18" charset="0"/>
              </a:rPr>
              <a:t>Az engedélyezett, hogy egy tranzakció ugyanazon elemre kérjen és tartson mind osztott, mind kizárólagos zárat, feltéve, hogy ezzel nem kerül konfliktusba más tranzakciók zárolásaival. </a:t>
            </a:r>
            <a:r>
              <a:rPr lang="hu-HU" altLang="hu-HU">
                <a:solidFill>
                  <a:srgbClr val="000000"/>
                </a:solidFill>
                <a:latin typeface="Times New Roman" panose="02020603050405020304" pitchFamily="18" charset="0"/>
              </a:rPr>
              <a:t> </a:t>
            </a:r>
            <a:r>
              <a:rPr lang="hu-HU" altLang="hu-HU">
                <a:solidFill>
                  <a:srgbClr val="FF0000"/>
                </a:solidFill>
                <a:latin typeface="Courier New" panose="02070309020205020404" pitchFamily="49" charset="0"/>
                <a:cs typeface="Courier New" panose="02070309020205020404" pitchFamily="49" charset="0"/>
              </a:rPr>
              <a:t>s</a:t>
            </a:r>
            <a:r>
              <a:rPr lang="hu-HU" altLang="hu-HU">
                <a:solidFill>
                  <a:srgbClr val="FF0000"/>
                </a:solidFill>
                <a:latin typeface="Courier New" panose="02070309020205020404" pitchFamily="49" charset="0"/>
                <a:ea typeface="Times New Roman" panose="02020603050405020304" pitchFamily="18" charset="0"/>
                <a:cs typeface="Courier New" panose="02070309020205020404" pitchFamily="49" charset="0"/>
              </a:rPr>
              <a:t>l</a:t>
            </a:r>
            <a:r>
              <a:rPr lang="hu-HU" altLang="hu-HU"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i</a:t>
            </a:r>
            <a:r>
              <a:rPr lang="hu-HU" altLang="hu-HU">
                <a:solidFill>
                  <a:srgbClr val="FF0000"/>
                </a:solidFill>
                <a:latin typeface="Courier New" panose="02070309020205020404" pitchFamily="49" charset="0"/>
                <a:ea typeface="Times New Roman" panose="02020603050405020304" pitchFamily="18" charset="0"/>
                <a:cs typeface="Courier New" panose="02070309020205020404" pitchFamily="49" charset="0"/>
              </a:rPr>
              <a:t>(X)</a:t>
            </a:r>
            <a:r>
              <a:rPr lang="hu-HU" altLang="hu-HU">
                <a:solidFill>
                  <a:srgbClr val="FF0000"/>
                </a:solidFill>
                <a:latin typeface="Courier New" panose="02070309020205020404" pitchFamily="49" charset="0"/>
                <a:cs typeface="Courier New" panose="02070309020205020404" pitchFamily="49" charset="0"/>
              </a:rPr>
              <a:t>....</a:t>
            </a:r>
            <a:r>
              <a:rPr lang="hu-HU" altLang="hu-HU">
                <a:solidFill>
                  <a:srgbClr val="FF0000"/>
                </a:solidFill>
                <a:latin typeface="Courier New" panose="02070309020205020404" pitchFamily="49" charset="0"/>
                <a:cs typeface="Times New Roman" panose="02020603050405020304" pitchFamily="18" charset="0"/>
              </a:rPr>
              <a:t> xl</a:t>
            </a:r>
            <a:r>
              <a:rPr lang="hu-HU" altLang="hu-HU" baseline="-30000">
                <a:solidFill>
                  <a:srgbClr val="FF0000"/>
                </a:solidFill>
                <a:latin typeface="Courier New" panose="02070309020205020404" pitchFamily="49" charset="0"/>
                <a:cs typeface="Times New Roman" panose="02020603050405020304" pitchFamily="18" charset="0"/>
              </a:rPr>
              <a:t>i</a:t>
            </a:r>
            <a:r>
              <a:rPr lang="hu-HU" altLang="hu-HU">
                <a:solidFill>
                  <a:srgbClr val="FF0000"/>
                </a:solidFill>
                <a:latin typeface="Courier New" panose="02070309020205020404" pitchFamily="49" charset="0"/>
                <a:cs typeface="Times New Roman" panose="02020603050405020304" pitchFamily="18" charset="0"/>
              </a:rPr>
              <a:t>(X)</a:t>
            </a:r>
            <a:endParaRPr lang="hu-HU" altLang="hu-HU">
              <a:solidFill>
                <a:srgbClr val="FF0000"/>
              </a:solidFill>
              <a:latin typeface="Times New Roman" panose="02020603050405020304" pitchFamily="18" charset="0"/>
            </a:endParaRPr>
          </a:p>
          <a:p>
            <a:pPr algn="just">
              <a:spcBef>
                <a:spcPct val="50000"/>
              </a:spcBef>
              <a:buFontTx/>
              <a:buAutoNum type="arabicPeriod"/>
            </a:pPr>
            <a:r>
              <a:rPr lang="hu-HU" altLang="hu-HU">
                <a:solidFill>
                  <a:srgbClr val="000000"/>
                </a:solidFill>
                <a:latin typeface="Times New Roman" panose="02020603050405020304" pitchFamily="18" charset="0"/>
              </a:rPr>
              <a:t>	</a:t>
            </a:r>
            <a:r>
              <a:rPr lang="hu-HU" altLang="hu-HU">
                <a:solidFill>
                  <a:srgbClr val="000000"/>
                </a:solidFill>
                <a:latin typeface="Times New Roman" panose="02020603050405020304" pitchFamily="18" charset="0"/>
                <a:cs typeface="Times New Roman" panose="02020603050405020304" pitchFamily="18" charset="0"/>
              </a:rPr>
              <a:t>Ha a tranzakciók előre tudnák, milyen zárakra lesz szükségük, akkor biztosan csak a kizárólagos zárolást kérnék, de ha nem láthatók előre a zárolási igények, lehetséges, hogy egy tranzakció osztott és kizárólagos zárakat is kér különböző időpontokban.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9A65C816-DB16-2C96-2086-7DD55BA5A8BB}"/>
              </a:ext>
            </a:extLst>
          </p:cNvPr>
          <p:cNvSpPr>
            <a:spLocks noGrp="1" noChangeArrowheads="1"/>
          </p:cNvSpPr>
          <p:nvPr>
            <p:ph type="title"/>
          </p:nvPr>
        </p:nvSpPr>
        <p:spPr>
          <a:xfrm>
            <a:off x="3055938" y="182563"/>
            <a:ext cx="4064000" cy="533400"/>
          </a:xfrm>
        </p:spPr>
        <p:txBody>
          <a:bodyPr/>
          <a:lstStyle/>
          <a:p>
            <a:pPr algn="l"/>
            <a:r>
              <a:rPr lang="hu-HU" altLang="hu-HU" sz="2800" b="1">
                <a:solidFill>
                  <a:schemeClr val="accent2"/>
                </a:solidFill>
              </a:rPr>
              <a:t>Soros ütemezések</a:t>
            </a:r>
            <a:endParaRPr lang="en-US" altLang="hu-HU" sz="2800" b="1">
              <a:solidFill>
                <a:schemeClr val="accent2"/>
              </a:solidFill>
            </a:endParaRPr>
          </a:p>
        </p:txBody>
      </p:sp>
      <p:graphicFrame>
        <p:nvGraphicFramePr>
          <p:cNvPr id="474450" name="Object 2386">
            <a:extLst>
              <a:ext uri="{FF2B5EF4-FFF2-40B4-BE49-F238E27FC236}">
                <a16:creationId xmlns:a16="http://schemas.microsoft.com/office/drawing/2014/main" id="{11A3C55F-A8AC-F22B-1D4D-4405FBDF54D0}"/>
              </a:ext>
            </a:extLst>
          </p:cNvPr>
          <p:cNvGraphicFramePr>
            <a:graphicFrameLocks noChangeAspect="1"/>
          </p:cNvGraphicFramePr>
          <p:nvPr/>
        </p:nvGraphicFramePr>
        <p:xfrm>
          <a:off x="171450" y="1463675"/>
          <a:ext cx="8618538" cy="4057650"/>
        </p:xfrm>
        <a:graphic>
          <a:graphicData uri="http://schemas.openxmlformats.org/presentationml/2006/ole">
            <mc:AlternateContent xmlns:mc="http://schemas.openxmlformats.org/markup-compatibility/2006">
              <mc:Choice xmlns:v="urn:schemas-microsoft-com:vml" Requires="v">
                <p:oleObj name="Dokumentum" r:id="rId2" imgW="6591303" imgH="2488486" progId="Word.Document.8">
                  <p:embed/>
                </p:oleObj>
              </mc:Choice>
              <mc:Fallback>
                <p:oleObj name="Dokumentum" r:id="rId2" imgW="6591303" imgH="2488486" progId="Word.Document.8">
                  <p:embed/>
                  <p:pic>
                    <p:nvPicPr>
                      <p:cNvPr id="0" name="Object 23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463675"/>
                        <a:ext cx="8618538"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4451" name="Text Box 2387">
            <a:extLst>
              <a:ext uri="{FF2B5EF4-FFF2-40B4-BE49-F238E27FC236}">
                <a16:creationId xmlns:a16="http://schemas.microsoft.com/office/drawing/2014/main" id="{5F61CD9B-CD9B-3406-CDCB-95CDAE1941F7}"/>
              </a:ext>
            </a:extLst>
          </p:cNvPr>
          <p:cNvSpPr txBox="1">
            <a:spLocks noChangeArrowheads="1"/>
          </p:cNvSpPr>
          <p:nvPr/>
        </p:nvSpPr>
        <p:spPr bwMode="auto">
          <a:xfrm>
            <a:off x="404813" y="647700"/>
            <a:ext cx="78882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hu-HU" sz="2000"/>
              <a:t>A </a:t>
            </a:r>
            <a:r>
              <a:rPr lang="hu-HU" altLang="hu-HU" sz="2000"/>
              <a:t>két</a:t>
            </a:r>
            <a:r>
              <a:rPr lang="en-US" altLang="hu-HU" sz="2000"/>
              <a:t> tranzakciónak két soros ütemezése van, az egyikben </a:t>
            </a:r>
            <a:r>
              <a:rPr lang="en-US" altLang="hu-HU" sz="2000">
                <a:solidFill>
                  <a:srgbClr val="FF0000"/>
                </a:solidFill>
              </a:rPr>
              <a:t>T1 megelőzi T2</a:t>
            </a:r>
            <a:r>
              <a:rPr lang="en-US" altLang="hu-HU" sz="2000"/>
              <a:t>‑t, a másikban </a:t>
            </a:r>
            <a:r>
              <a:rPr lang="en-US" altLang="hu-HU" sz="2000">
                <a:solidFill>
                  <a:srgbClr val="FF0000"/>
                </a:solidFill>
              </a:rPr>
              <a:t>T2 előzi meg T1</a:t>
            </a:r>
            <a:r>
              <a:rPr lang="en-US" altLang="hu-HU" sz="2000"/>
              <a:t>-et</a:t>
            </a:r>
            <a:r>
              <a:rPr lang="hu-HU" altLang="hu-HU" sz="2000"/>
              <a:t> </a:t>
            </a:r>
          </a:p>
        </p:txBody>
      </p:sp>
      <p:sp>
        <p:nvSpPr>
          <p:cNvPr id="474452" name="Text Box 2388">
            <a:extLst>
              <a:ext uri="{FF2B5EF4-FFF2-40B4-BE49-F238E27FC236}">
                <a16:creationId xmlns:a16="http://schemas.microsoft.com/office/drawing/2014/main" id="{DBAD6661-6B48-11AE-9496-FA21DC944EFF}"/>
              </a:ext>
            </a:extLst>
          </p:cNvPr>
          <p:cNvSpPr txBox="1">
            <a:spLocks noChangeArrowheads="1"/>
          </p:cNvSpPr>
          <p:nvPr/>
        </p:nvSpPr>
        <p:spPr bwMode="auto">
          <a:xfrm>
            <a:off x="255588" y="5999163"/>
            <a:ext cx="8474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800">
                <a:solidFill>
                  <a:srgbClr val="CC00CC"/>
                </a:solidFill>
              </a:rPr>
              <a:t>Mindkét soros ütemezés konzisztens (</a:t>
            </a:r>
            <a:r>
              <a:rPr lang="hu-HU" altLang="hu-HU" sz="1800">
                <a:solidFill>
                  <a:srgbClr val="FF0000"/>
                </a:solidFill>
              </a:rPr>
              <a:t>A=B</a:t>
            </a:r>
            <a:r>
              <a:rPr lang="hu-HU" altLang="hu-HU" sz="1800">
                <a:solidFill>
                  <a:srgbClr val="CC00CC"/>
                </a:solidFill>
              </a:rPr>
              <a:t>) adatbázist eredményez, bár a két ütemezésben a végeredmények különböznek (</a:t>
            </a:r>
            <a:r>
              <a:rPr lang="hu-HU" altLang="hu-HU" sz="1800">
                <a:solidFill>
                  <a:srgbClr val="FF0000"/>
                </a:solidFill>
              </a:rPr>
              <a:t>250</a:t>
            </a:r>
            <a:r>
              <a:rPr lang="hu-HU" altLang="hu-HU" sz="1800">
                <a:solidFill>
                  <a:srgbClr val="CC00CC"/>
                </a:solidFill>
              </a:rPr>
              <a:t>, illetve </a:t>
            </a:r>
            <a:r>
              <a:rPr lang="hu-HU" altLang="hu-HU" sz="1800">
                <a:solidFill>
                  <a:srgbClr val="FF0000"/>
                </a:solidFill>
              </a:rPr>
              <a:t>150</a:t>
            </a:r>
            <a:r>
              <a:rPr lang="hu-HU" altLang="hu-HU" sz="1800">
                <a:solidFill>
                  <a:srgbClr val="CC00CC"/>
                </a:solidFill>
              </a:rPr>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3266" name="Rectangle 2">
            <a:extLst>
              <a:ext uri="{FF2B5EF4-FFF2-40B4-BE49-F238E27FC236}">
                <a16:creationId xmlns:a16="http://schemas.microsoft.com/office/drawing/2014/main" id="{F013AA4C-8BB2-6DCB-A034-1EB64AD00E69}"/>
              </a:ext>
            </a:extLst>
          </p:cNvPr>
          <p:cNvSpPr>
            <a:spLocks noGrp="1" noChangeArrowheads="1"/>
          </p:cNvSpPr>
          <p:nvPr>
            <p:ph type="title"/>
          </p:nvPr>
        </p:nvSpPr>
        <p:spPr>
          <a:xfrm>
            <a:off x="196850" y="244475"/>
            <a:ext cx="8947150" cy="471488"/>
          </a:xfrm>
        </p:spPr>
        <p:txBody>
          <a:bodyPr/>
          <a:lstStyle/>
          <a:p>
            <a:r>
              <a:rPr lang="hu-HU" altLang="hu-HU" sz="2000" b="1">
                <a:solidFill>
                  <a:schemeClr val="accent2"/>
                </a:solidFill>
              </a:rPr>
              <a:t>A tranzakciók konzisztenciája, </a:t>
            </a:r>
            <a:br>
              <a:rPr lang="hu-HU" altLang="hu-HU" sz="2000" b="1">
                <a:solidFill>
                  <a:schemeClr val="accent2"/>
                </a:solidFill>
              </a:rPr>
            </a:br>
            <a:r>
              <a:rPr lang="hu-HU" altLang="hu-HU" sz="2000" b="1">
                <a:solidFill>
                  <a:schemeClr val="accent2"/>
                </a:solidFill>
              </a:rPr>
              <a:t>a tranzakciók 2PL feltétele és az ütemezések jogszerűsége</a:t>
            </a:r>
          </a:p>
        </p:txBody>
      </p:sp>
      <p:sp>
        <p:nvSpPr>
          <p:cNvPr id="523267" name="Text Box 3">
            <a:extLst>
              <a:ext uri="{FF2B5EF4-FFF2-40B4-BE49-F238E27FC236}">
                <a16:creationId xmlns:a16="http://schemas.microsoft.com/office/drawing/2014/main" id="{E5D82F10-286D-F2B6-96A6-491089667B87}"/>
              </a:ext>
            </a:extLst>
          </p:cNvPr>
          <p:cNvSpPr txBox="1">
            <a:spLocks noChangeArrowheads="1"/>
          </p:cNvSpPr>
          <p:nvPr/>
        </p:nvSpPr>
        <p:spPr bwMode="auto">
          <a:xfrm>
            <a:off x="768350" y="2816225"/>
            <a:ext cx="7181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23268" name="Text Box 4">
            <a:extLst>
              <a:ext uri="{FF2B5EF4-FFF2-40B4-BE49-F238E27FC236}">
                <a16:creationId xmlns:a16="http://schemas.microsoft.com/office/drawing/2014/main" id="{EAF7B66F-C3E3-B0EA-6064-C5764A36AEE5}"/>
              </a:ext>
            </a:extLst>
          </p:cNvPr>
          <p:cNvSpPr txBox="1">
            <a:spLocks noChangeArrowheads="1"/>
          </p:cNvSpPr>
          <p:nvPr/>
        </p:nvSpPr>
        <p:spPr bwMode="auto">
          <a:xfrm>
            <a:off x="266700" y="1047750"/>
            <a:ext cx="869315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lgn="just">
              <a:spcBef>
                <a:spcPct val="50000"/>
              </a:spcBef>
            </a:pPr>
            <a:r>
              <a:rPr lang="hu-HU" altLang="hu-HU">
                <a:solidFill>
                  <a:srgbClr val="FF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a:latin typeface="Courier New" panose="02070309020205020404" pitchFamily="49" charset="0"/>
                <a:ea typeface="Times New Roman" panose="02020603050405020304" pitchFamily="18" charset="0"/>
                <a:cs typeface="Courier New" panose="02070309020205020404" pitchFamily="49" charset="0"/>
              </a:rPr>
              <a:t>sl</a:t>
            </a:r>
            <a:r>
              <a:rPr lang="hu-HU" altLang="hu-HU" baseline="-30000">
                <a:latin typeface="Courier New" panose="02070309020205020404" pitchFamily="49" charset="0"/>
                <a:ea typeface="Times New Roman" panose="02020603050405020304" pitchFamily="18" charset="0"/>
                <a:cs typeface="Courier New" panose="02070309020205020404" pitchFamily="49" charset="0"/>
              </a:rPr>
              <a:t>1</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a:latin typeface="Courier New" panose="02070309020205020404" pitchFamily="49" charset="0"/>
                <a:ea typeface="Times New Roman" panose="02020603050405020304" pitchFamily="18" charset="0"/>
                <a:cs typeface="Courier New" panose="02070309020205020404" pitchFamily="49" charset="0"/>
              </a:rPr>
              <a:t>xl</a:t>
            </a:r>
            <a:r>
              <a:rPr lang="hu-HU" altLang="hu-HU" baseline="-30000">
                <a:latin typeface="Courier New" panose="02070309020205020404" pitchFamily="49" charset="0"/>
                <a:ea typeface="Times New Roman" panose="02020603050405020304" pitchFamily="18" charset="0"/>
                <a:cs typeface="Courier New" panose="02070309020205020404" pitchFamily="49" charset="0"/>
              </a:rPr>
              <a:t>1</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a:t>
            </a:r>
            <a:endPar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endParaRPr>
          </a:p>
          <a:p>
            <a:pPr algn="just">
              <a:spcBef>
                <a:spcPct val="50000"/>
              </a:spcBef>
            </a:pPr>
            <a:r>
              <a:rPr lang="hu-HU" altLang="hu-HU">
                <a:solidFill>
                  <a:srgbClr val="FF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a:latin typeface="Courier New" panose="02070309020205020404" pitchFamily="49" charset="0"/>
                <a:ea typeface="Times New Roman" panose="02020603050405020304" pitchFamily="18" charset="0"/>
                <a:cs typeface="Courier New" panose="02070309020205020404" pitchFamily="49" charset="0"/>
              </a:rPr>
              <a:t>sl</a:t>
            </a:r>
            <a:r>
              <a:rPr lang="hu-HU" altLang="hu-HU" baseline="-30000">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a:latin typeface="Courier New" panose="02070309020205020404" pitchFamily="49" charset="0"/>
                <a:ea typeface="Times New Roman" panose="02020603050405020304" pitchFamily="18" charset="0"/>
                <a:cs typeface="Courier New" panose="02070309020205020404" pitchFamily="49" charset="0"/>
              </a:rPr>
              <a:t>sl</a:t>
            </a:r>
            <a:r>
              <a:rPr lang="hu-HU" altLang="hu-HU" baseline="-30000">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 </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a:solidFill>
                  <a:schemeClr val="accent2"/>
                </a:solidFill>
                <a:latin typeface="Times New Roman" panose="02020603050405020304" pitchFamily="18" charset="0"/>
                <a:ea typeface="Times New Roman" panose="02020603050405020304" pitchFamily="18" charset="0"/>
                <a:cs typeface="Courier New" panose="02070309020205020404" pitchFamily="49" charset="0"/>
              </a:rPr>
              <a:t>;</a:t>
            </a:r>
          </a:p>
        </p:txBody>
      </p:sp>
      <p:graphicFrame>
        <p:nvGraphicFramePr>
          <p:cNvPr id="523269" name="Object 5">
            <a:extLst>
              <a:ext uri="{FF2B5EF4-FFF2-40B4-BE49-F238E27FC236}">
                <a16:creationId xmlns:a16="http://schemas.microsoft.com/office/drawing/2014/main" id="{9A405152-0811-9B94-DCA3-1EA21F5892C4}"/>
              </a:ext>
            </a:extLst>
          </p:cNvPr>
          <p:cNvGraphicFramePr>
            <a:graphicFrameLocks noChangeAspect="1"/>
          </p:cNvGraphicFramePr>
          <p:nvPr/>
        </p:nvGraphicFramePr>
        <p:xfrm>
          <a:off x="255588" y="2181225"/>
          <a:ext cx="8302625" cy="3498850"/>
        </p:xfrm>
        <a:graphic>
          <a:graphicData uri="http://schemas.openxmlformats.org/presentationml/2006/ole">
            <mc:AlternateContent xmlns:mc="http://schemas.openxmlformats.org/markup-compatibility/2006">
              <mc:Choice xmlns:v="urn:schemas-microsoft-com:vml" Requires="v">
                <p:oleObj name="Dokumentum" r:id="rId2" imgW="6610336" imgH="2791943" progId="Word.Document.8">
                  <p:embed/>
                </p:oleObj>
              </mc:Choice>
              <mc:Fallback>
                <p:oleObj name="Dokumentum" r:id="rId2" imgW="6610336" imgH="2791943" progId="Word.Document.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181225"/>
                        <a:ext cx="8302625"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3270" name="Text Box 6">
            <a:extLst>
              <a:ext uri="{FF2B5EF4-FFF2-40B4-BE49-F238E27FC236}">
                <a16:creationId xmlns:a16="http://schemas.microsoft.com/office/drawing/2014/main" id="{42D48197-3A51-27C5-F3D3-FE695E36AECF}"/>
              </a:ext>
            </a:extLst>
          </p:cNvPr>
          <p:cNvSpPr txBox="1">
            <a:spLocks noChangeArrowheads="1"/>
          </p:cNvSpPr>
          <p:nvPr/>
        </p:nvSpPr>
        <p:spPr bwMode="auto">
          <a:xfrm>
            <a:off x="401638" y="5487988"/>
            <a:ext cx="8742362"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400">
                <a:solidFill>
                  <a:srgbClr val="000000"/>
                </a:solidFill>
                <a:cs typeface="Times New Roman" panose="02020603050405020304" pitchFamily="18" charset="0"/>
              </a:rPr>
              <a:t>A</a:t>
            </a:r>
            <a:r>
              <a:rPr lang="hu-HU" altLang="hu-HU" sz="2400">
                <a:solidFill>
                  <a:srgbClr val="000000"/>
                </a:solidFill>
              </a:rPr>
              <a:t>z</a:t>
            </a:r>
            <a:r>
              <a:rPr lang="hu-HU" altLang="hu-HU" sz="2400">
                <a:solidFill>
                  <a:srgbClr val="000000"/>
                </a:solidFill>
                <a:cs typeface="Times New Roman" panose="02020603050405020304" pitchFamily="18" charset="0"/>
              </a:rPr>
              <a:t> ütemezés </a:t>
            </a:r>
            <a:r>
              <a:rPr lang="hu-HU" altLang="hu-HU" sz="2400">
                <a:solidFill>
                  <a:srgbClr val="FF0000"/>
                </a:solidFill>
                <a:cs typeface="Times New Roman" panose="02020603050405020304" pitchFamily="18" charset="0"/>
              </a:rPr>
              <a:t>konfliktus-sorbarendezhet</a:t>
            </a:r>
            <a:r>
              <a:rPr lang="hu-HU" altLang="hu-HU" sz="2400">
                <a:solidFill>
                  <a:srgbClr val="FF0000"/>
                </a:solidFill>
              </a:rPr>
              <a:t>ő</a:t>
            </a:r>
            <a:r>
              <a:rPr lang="hu-HU" altLang="hu-HU" sz="2400">
                <a:solidFill>
                  <a:srgbClr val="FF0000"/>
                </a:solidFill>
                <a:cs typeface="Times New Roman" panose="02020603050405020304" pitchFamily="18" charset="0"/>
              </a:rPr>
              <a:t>. </a:t>
            </a:r>
            <a:endParaRPr lang="hu-HU" altLang="hu-HU" sz="2400">
              <a:solidFill>
                <a:srgbClr val="FF0000"/>
              </a:solidFill>
            </a:endParaRPr>
          </a:p>
          <a:p>
            <a:pPr algn="l"/>
            <a:r>
              <a:rPr lang="hu-HU" altLang="hu-HU" sz="2400">
                <a:solidFill>
                  <a:srgbClr val="000000"/>
                </a:solidFill>
                <a:latin typeface="Times New Roman" panose="02020603050405020304" pitchFamily="18" charset="0"/>
                <a:cs typeface="Times New Roman" panose="02020603050405020304" pitchFamily="18" charset="0"/>
              </a:rPr>
              <a:t>A konfliktusekvivalens soros sorrend a </a:t>
            </a:r>
            <a:r>
              <a:rPr lang="hu-HU" altLang="hu-HU" sz="2400">
                <a:solidFill>
                  <a:srgbClr val="CC00CC"/>
                </a:solidFill>
                <a:latin typeface="Times New Roman" panose="02020603050405020304" pitchFamily="18" charset="0"/>
                <a:cs typeface="Times New Roman" panose="02020603050405020304" pitchFamily="18" charset="0"/>
              </a:rPr>
              <a:t>(</a:t>
            </a:r>
            <a:r>
              <a:rPr lang="hu-HU" altLang="hu-HU" sz="2400">
                <a:solidFill>
                  <a:srgbClr val="CC00CC"/>
                </a:solidFill>
                <a:latin typeface="Times New Roman" panose="02020603050405020304" pitchFamily="18" charset="0"/>
                <a:ea typeface="Times New Roman" panose="02020603050405020304" pitchFamily="18" charset="0"/>
                <a:cs typeface="Courier New" panose="02070309020205020404" pitchFamily="49" charset="0"/>
              </a:rPr>
              <a:t>T</a:t>
            </a:r>
            <a:r>
              <a:rPr lang="hu-HU" altLang="hu-HU" sz="2400" baseline="-30000">
                <a:solidFill>
                  <a:srgbClr val="CC00CC"/>
                </a:solidFill>
                <a:latin typeface="Times New Roman" panose="02020603050405020304" pitchFamily="18" charset="0"/>
                <a:ea typeface="Times New Roman" panose="02020603050405020304" pitchFamily="18" charset="0"/>
                <a:cs typeface="Courier New" panose="02070309020205020404" pitchFamily="49" charset="0"/>
              </a:rPr>
              <a:t>2</a:t>
            </a:r>
            <a:r>
              <a:rPr lang="hu-HU" altLang="hu-HU" sz="2400">
                <a:solidFill>
                  <a:srgbClr val="CC00CC"/>
                </a:solidFill>
                <a:latin typeface="Times New Roman" panose="02020603050405020304" pitchFamily="18" charset="0"/>
                <a:cs typeface="Times New Roman" panose="02020603050405020304" pitchFamily="18" charset="0"/>
              </a:rPr>
              <a:t>, T</a:t>
            </a:r>
            <a:r>
              <a:rPr lang="hu-HU" altLang="hu-HU" sz="2400" baseline="-30000">
                <a:solidFill>
                  <a:srgbClr val="CC00CC"/>
                </a:solidFill>
                <a:latin typeface="Times New Roman" panose="02020603050405020304" pitchFamily="18" charset="0"/>
                <a:cs typeface="Times New Roman" panose="02020603050405020304" pitchFamily="18" charset="0"/>
              </a:rPr>
              <a:t>1</a:t>
            </a:r>
            <a:r>
              <a:rPr lang="hu-HU" altLang="hu-HU" sz="2400">
                <a:solidFill>
                  <a:srgbClr val="CC00CC"/>
                </a:solidFill>
                <a:latin typeface="Times New Roman" panose="02020603050405020304" pitchFamily="18" charset="0"/>
                <a:cs typeface="Times New Roman" panose="02020603050405020304" pitchFamily="18" charset="0"/>
              </a:rPr>
              <a:t>)</a:t>
            </a:r>
            <a:r>
              <a:rPr lang="hu-HU" altLang="hu-HU" sz="2400">
                <a:solidFill>
                  <a:srgbClr val="000000"/>
                </a:solidFill>
                <a:latin typeface="Times New Roman" panose="02020603050405020304" pitchFamily="18" charset="0"/>
                <a:cs typeface="Times New Roman" panose="02020603050405020304" pitchFamily="18" charset="0"/>
              </a:rPr>
              <a:t>, hiába kezd</a:t>
            </a:r>
            <a:r>
              <a:rPr lang="hu-HU" altLang="hu-HU" sz="2400">
                <a:solidFill>
                  <a:srgbClr val="000000"/>
                </a:solidFill>
                <a:latin typeface="Times New Roman" panose="02020603050405020304" pitchFamily="18" charset="0"/>
              </a:rPr>
              <a:t>ő</a:t>
            </a:r>
            <a:r>
              <a:rPr lang="hu-HU" altLang="hu-HU" sz="2400">
                <a:solidFill>
                  <a:srgbClr val="000000"/>
                </a:solidFill>
                <a:latin typeface="Times New Roman" panose="02020603050405020304" pitchFamily="18" charset="0"/>
                <a:cs typeface="Times New Roman" panose="02020603050405020304" pitchFamily="18" charset="0"/>
              </a:rPr>
              <a:t>dött T</a:t>
            </a:r>
            <a:r>
              <a:rPr lang="hu-HU" altLang="hu-HU" sz="2400" baseline="-30000">
                <a:solidFill>
                  <a:srgbClr val="000000"/>
                </a:solidFill>
                <a:latin typeface="Times New Roman" panose="02020603050405020304" pitchFamily="18" charset="0"/>
                <a:cs typeface="Times New Roman" panose="02020603050405020304" pitchFamily="18" charset="0"/>
              </a:rPr>
              <a:t>1</a:t>
            </a:r>
            <a:r>
              <a:rPr lang="hu-HU" altLang="hu-HU" sz="2400">
                <a:solidFill>
                  <a:srgbClr val="000000"/>
                </a:solidFill>
                <a:latin typeface="Times New Roman" panose="02020603050405020304" pitchFamily="18" charset="0"/>
                <a:cs typeface="Times New Roman" panose="02020603050405020304" pitchFamily="18" charset="0"/>
              </a:rPr>
              <a:t> előbb.</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4290" name="Rectangle 2">
            <a:extLst>
              <a:ext uri="{FF2B5EF4-FFF2-40B4-BE49-F238E27FC236}">
                <a16:creationId xmlns:a16="http://schemas.microsoft.com/office/drawing/2014/main" id="{D1A4399E-3CE3-292C-CCC0-D200C25E5A1E}"/>
              </a:ext>
            </a:extLst>
          </p:cNvPr>
          <p:cNvSpPr>
            <a:spLocks noGrp="1" noChangeArrowheads="1"/>
          </p:cNvSpPr>
          <p:nvPr>
            <p:ph type="title"/>
          </p:nvPr>
        </p:nvSpPr>
        <p:spPr>
          <a:xfrm>
            <a:off x="196850" y="244475"/>
            <a:ext cx="8947150" cy="471488"/>
          </a:xfrm>
        </p:spPr>
        <p:txBody>
          <a:bodyPr/>
          <a:lstStyle/>
          <a:p>
            <a:r>
              <a:rPr lang="hu-HU" altLang="hu-HU" sz="2000" b="1">
                <a:solidFill>
                  <a:schemeClr val="accent2"/>
                </a:solidFill>
              </a:rPr>
              <a:t>A tranzakciók konzisztenciája, </a:t>
            </a:r>
            <a:br>
              <a:rPr lang="hu-HU" altLang="hu-HU" sz="2000" b="1">
                <a:solidFill>
                  <a:schemeClr val="accent2"/>
                </a:solidFill>
              </a:rPr>
            </a:br>
            <a:r>
              <a:rPr lang="hu-HU" altLang="hu-HU" sz="2000" b="1">
                <a:solidFill>
                  <a:schemeClr val="accent2"/>
                </a:solidFill>
              </a:rPr>
              <a:t>a tranzakciók 2PL feltétele és az ütemezések jogszerűsége</a:t>
            </a:r>
          </a:p>
        </p:txBody>
      </p:sp>
      <p:sp>
        <p:nvSpPr>
          <p:cNvPr id="524291" name="Text Box 3">
            <a:extLst>
              <a:ext uri="{FF2B5EF4-FFF2-40B4-BE49-F238E27FC236}">
                <a16:creationId xmlns:a16="http://schemas.microsoft.com/office/drawing/2014/main" id="{BEE06649-AA76-3C55-7FBD-B3887B1255E5}"/>
              </a:ext>
            </a:extLst>
          </p:cNvPr>
          <p:cNvSpPr txBox="1">
            <a:spLocks noChangeArrowheads="1"/>
          </p:cNvSpPr>
          <p:nvPr/>
        </p:nvSpPr>
        <p:spPr bwMode="auto">
          <a:xfrm>
            <a:off x="768350" y="2816225"/>
            <a:ext cx="7181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24294" name="Text Box 6">
            <a:extLst>
              <a:ext uri="{FF2B5EF4-FFF2-40B4-BE49-F238E27FC236}">
                <a16:creationId xmlns:a16="http://schemas.microsoft.com/office/drawing/2014/main" id="{ABD2A74F-3E41-922D-8F18-D27444DFD860}"/>
              </a:ext>
            </a:extLst>
          </p:cNvPr>
          <p:cNvSpPr txBox="1">
            <a:spLocks noChangeArrowheads="1"/>
          </p:cNvSpPr>
          <p:nvPr/>
        </p:nvSpPr>
        <p:spPr bwMode="auto">
          <a:xfrm>
            <a:off x="1335088" y="2306638"/>
            <a:ext cx="57070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24295" name="Text Box 7">
            <a:extLst>
              <a:ext uri="{FF2B5EF4-FFF2-40B4-BE49-F238E27FC236}">
                <a16:creationId xmlns:a16="http://schemas.microsoft.com/office/drawing/2014/main" id="{9B468564-89D8-A20E-DF82-E598A07ABC61}"/>
              </a:ext>
            </a:extLst>
          </p:cNvPr>
          <p:cNvSpPr txBox="1">
            <a:spLocks noChangeArrowheads="1"/>
          </p:cNvSpPr>
          <p:nvPr/>
        </p:nvSpPr>
        <p:spPr bwMode="auto">
          <a:xfrm>
            <a:off x="341313" y="2706688"/>
            <a:ext cx="8401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24296" name="Text Box 8">
            <a:extLst>
              <a:ext uri="{FF2B5EF4-FFF2-40B4-BE49-F238E27FC236}">
                <a16:creationId xmlns:a16="http://schemas.microsoft.com/office/drawing/2014/main" id="{22D039BF-8FE5-65DE-25ED-A448AE3A6B4F}"/>
              </a:ext>
            </a:extLst>
          </p:cNvPr>
          <p:cNvSpPr txBox="1">
            <a:spLocks noChangeArrowheads="1"/>
          </p:cNvSpPr>
          <p:nvPr/>
        </p:nvSpPr>
        <p:spPr bwMode="auto">
          <a:xfrm>
            <a:off x="330200" y="1085850"/>
            <a:ext cx="8558213"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hu-HU" altLang="hu-HU">
                <a:solidFill>
                  <a:srgbClr val="FF0000"/>
                </a:solidFill>
              </a:rPr>
              <a:t>Tétel:</a:t>
            </a:r>
            <a:r>
              <a:rPr lang="hu-HU" altLang="hu-HU">
                <a:solidFill>
                  <a:srgbClr val="000000"/>
                </a:solidFill>
              </a:rPr>
              <a:t> </a:t>
            </a:r>
            <a:r>
              <a:rPr lang="hu-HU" altLang="hu-HU">
                <a:solidFill>
                  <a:schemeClr val="accent2"/>
                </a:solidFill>
              </a:rPr>
              <a:t>K</a:t>
            </a:r>
            <a:r>
              <a:rPr lang="hu-HU" altLang="hu-HU">
                <a:solidFill>
                  <a:schemeClr val="accent2"/>
                </a:solidFill>
                <a:cs typeface="Times New Roman" panose="02020603050405020304" pitchFamily="18" charset="0"/>
              </a:rPr>
              <a:t>onzisztens 2PL tranzakciók jogszer</a:t>
            </a:r>
            <a:r>
              <a:rPr lang="hu-HU" altLang="hu-HU">
                <a:solidFill>
                  <a:schemeClr val="accent2"/>
                </a:solidFill>
              </a:rPr>
              <a:t>ű</a:t>
            </a:r>
            <a:r>
              <a:rPr lang="hu-HU" altLang="hu-HU">
                <a:solidFill>
                  <a:schemeClr val="accent2"/>
                </a:solidFill>
                <a:cs typeface="Times New Roman" panose="02020603050405020304" pitchFamily="18" charset="0"/>
              </a:rPr>
              <a:t> ütemezése konfliktus-sorbarendezhet</a:t>
            </a:r>
            <a:r>
              <a:rPr lang="hu-HU" altLang="hu-HU">
                <a:solidFill>
                  <a:schemeClr val="accent2"/>
                </a:solidFill>
              </a:rPr>
              <a:t>ő.</a:t>
            </a:r>
          </a:p>
          <a:p>
            <a:pPr algn="just"/>
            <a:r>
              <a:rPr lang="hu-HU" altLang="hu-HU">
                <a:solidFill>
                  <a:srgbClr val="FF0000"/>
                </a:solidFill>
              </a:rPr>
              <a:t>Bizonyítás:</a:t>
            </a:r>
            <a:r>
              <a:rPr lang="hu-HU" altLang="hu-HU">
                <a:solidFill>
                  <a:srgbClr val="000000"/>
                </a:solidFill>
                <a:cs typeface="Times New Roman" panose="02020603050405020304" pitchFamily="18" charset="0"/>
              </a:rPr>
              <a:t> </a:t>
            </a:r>
            <a:r>
              <a:rPr lang="hu-HU" altLang="hu-HU">
                <a:solidFill>
                  <a:srgbClr val="000000"/>
                </a:solidFill>
              </a:rPr>
              <a:t>U</a:t>
            </a:r>
            <a:r>
              <a:rPr lang="hu-HU" altLang="hu-HU">
                <a:solidFill>
                  <a:srgbClr val="000000"/>
                </a:solidFill>
                <a:cs typeface="Times New Roman" panose="02020603050405020304" pitchFamily="18" charset="0"/>
              </a:rPr>
              <a:t>gyanazok a meggondolások alkalmazhatók az osztott és kizárólagos zárakra is, mint korábban. </a:t>
            </a:r>
            <a:r>
              <a:rPr lang="hu-HU" altLang="hu-HU">
                <a:solidFill>
                  <a:srgbClr val="FF0000"/>
                </a:solidFill>
              </a:rPr>
              <a:t>Q.E.D.</a:t>
            </a:r>
          </a:p>
          <a:p>
            <a:pPr algn="just"/>
            <a:r>
              <a:rPr lang="hu-HU" altLang="hu-HU">
                <a:solidFill>
                  <a:srgbClr val="FF0000"/>
                </a:solidFill>
              </a:rPr>
              <a:t>Megjegyzés:</a:t>
            </a:r>
            <a:r>
              <a:rPr lang="hu-HU" altLang="hu-HU">
                <a:solidFill>
                  <a:srgbClr val="000000"/>
                </a:solidFill>
              </a:rPr>
              <a:t> </a:t>
            </a:r>
            <a:r>
              <a:rPr lang="hu-HU" altLang="hu-HU" sz="2400">
                <a:solidFill>
                  <a:srgbClr val="000000"/>
                </a:solidFill>
                <a:latin typeface="Times New Roman" panose="02020603050405020304" pitchFamily="18" charset="0"/>
                <a:cs typeface="Times New Roman" panose="02020603050405020304" pitchFamily="18" charset="0"/>
              </a:rPr>
              <a:t>Az ábrán </a:t>
            </a:r>
            <a:r>
              <a:rPr lang="hu-HU" altLang="hu-HU" sz="2400">
                <a:solidFill>
                  <a:srgbClr val="000000"/>
                </a:solidFill>
                <a:latin typeface="Times New Roman" panose="02020603050405020304" pitchFamily="18" charset="0"/>
                <a:ea typeface="Times New Roman" panose="02020603050405020304" pitchFamily="18" charset="0"/>
                <a:cs typeface="Courier New" panose="02070309020205020404" pitchFamily="49" charset="0"/>
              </a:rPr>
              <a:t>T</a:t>
            </a:r>
            <a:r>
              <a:rPr lang="hu-HU" altLang="hu-HU" sz="2400" baseline="-30000">
                <a:solidFill>
                  <a:srgbClr val="000000"/>
                </a:solidFill>
                <a:latin typeface="Times New Roman" panose="02020603050405020304" pitchFamily="18" charset="0"/>
                <a:ea typeface="Times New Roman" panose="02020603050405020304" pitchFamily="18" charset="0"/>
                <a:cs typeface="Courier New" panose="02070309020205020404" pitchFamily="49" charset="0"/>
              </a:rPr>
              <a:t>2</a:t>
            </a:r>
            <a:r>
              <a:rPr lang="hu-HU" altLang="hu-HU" sz="2400">
                <a:solidFill>
                  <a:srgbClr val="000000"/>
                </a:solidFill>
                <a:latin typeface="Times New Roman" panose="02020603050405020304" pitchFamily="18" charset="0"/>
                <a:ea typeface="Times New Roman" panose="02020603050405020304" pitchFamily="18" charset="0"/>
                <a:cs typeface="Courier New" panose="02070309020205020404" pitchFamily="49" charset="0"/>
              </a:rPr>
              <a:t> előbb old fel zárat, mint </a:t>
            </a:r>
            <a:r>
              <a:rPr lang="hu-HU" altLang="hu-HU" sz="2400">
                <a:solidFill>
                  <a:srgbClr val="000000"/>
                </a:solidFill>
                <a:latin typeface="Times New Roman" panose="02020603050405020304" pitchFamily="18" charset="0"/>
                <a:cs typeface="Times New Roman" panose="02020603050405020304" pitchFamily="18" charset="0"/>
              </a:rPr>
              <a:t>T</a:t>
            </a:r>
            <a:r>
              <a:rPr lang="hu-HU" altLang="hu-HU" sz="2400" baseline="-30000">
                <a:solidFill>
                  <a:srgbClr val="000000"/>
                </a:solidFill>
                <a:latin typeface="Times New Roman" panose="02020603050405020304" pitchFamily="18" charset="0"/>
                <a:cs typeface="Times New Roman" panose="02020603050405020304" pitchFamily="18" charset="0"/>
              </a:rPr>
              <a:t>1</a:t>
            </a:r>
            <a:r>
              <a:rPr lang="hu-HU" altLang="hu-HU" sz="2400">
                <a:solidFill>
                  <a:srgbClr val="000000"/>
                </a:solidFill>
                <a:latin typeface="Times New Roman" panose="02020603050405020304" pitchFamily="18" charset="0"/>
                <a:cs typeface="Times New Roman" panose="02020603050405020304" pitchFamily="18" charset="0"/>
              </a:rPr>
              <a:t>, így azt várjuk, hogy T</a:t>
            </a:r>
            <a:r>
              <a:rPr lang="hu-HU" altLang="hu-HU" sz="2400" baseline="-30000">
                <a:solidFill>
                  <a:srgbClr val="000000"/>
                </a:solidFill>
                <a:latin typeface="Times New Roman" panose="02020603050405020304" pitchFamily="18" charset="0"/>
                <a:cs typeface="Times New Roman" panose="02020603050405020304" pitchFamily="18" charset="0"/>
              </a:rPr>
              <a:t>2</a:t>
            </a:r>
            <a:r>
              <a:rPr lang="hu-HU" altLang="hu-HU" sz="2400">
                <a:solidFill>
                  <a:srgbClr val="000000"/>
                </a:solidFill>
                <a:latin typeface="Times New Roman" panose="02020603050405020304" pitchFamily="18" charset="0"/>
                <a:cs typeface="Times New Roman" panose="02020603050405020304" pitchFamily="18" charset="0"/>
              </a:rPr>
              <a:t> megelőzi T</a:t>
            </a:r>
            <a:r>
              <a:rPr lang="hu-HU" altLang="hu-HU" sz="2400" baseline="-30000">
                <a:solidFill>
                  <a:srgbClr val="000000"/>
                </a:solidFill>
                <a:latin typeface="Times New Roman" panose="02020603050405020304" pitchFamily="18" charset="0"/>
                <a:cs typeface="Times New Roman" panose="02020603050405020304" pitchFamily="18" charset="0"/>
              </a:rPr>
              <a:t>1</a:t>
            </a:r>
            <a:r>
              <a:rPr lang="hu-HU" altLang="hu-HU" sz="2400">
                <a:solidFill>
                  <a:srgbClr val="000000"/>
                </a:solidFill>
                <a:latin typeface="Times New Roman" panose="02020603050405020304" pitchFamily="18" charset="0"/>
                <a:cs typeface="Times New Roman" panose="02020603050405020304" pitchFamily="18" charset="0"/>
              </a:rPr>
              <a:t>-et a soros sorrendben. Megvizsgálva az olvasási és írási m</a:t>
            </a:r>
            <a:r>
              <a:rPr lang="hu-HU" altLang="hu-HU" sz="2400">
                <a:solidFill>
                  <a:srgbClr val="000000"/>
                </a:solidFill>
                <a:latin typeface="Times New Roman" panose="02020603050405020304" pitchFamily="18" charset="0"/>
              </a:rPr>
              <a:t>ű</a:t>
            </a:r>
            <a:r>
              <a:rPr lang="hu-HU" altLang="hu-HU" sz="2400">
                <a:solidFill>
                  <a:srgbClr val="000000"/>
                </a:solidFill>
                <a:latin typeface="Times New Roman" panose="02020603050405020304" pitchFamily="18" charset="0"/>
                <a:cs typeface="Times New Roman" panose="02020603050405020304" pitchFamily="18" charset="0"/>
              </a:rPr>
              <a:t>veleteket, észrevehet</a:t>
            </a:r>
            <a:r>
              <a:rPr lang="hu-HU" altLang="hu-HU" sz="2400">
                <a:solidFill>
                  <a:srgbClr val="000000"/>
                </a:solidFill>
                <a:latin typeface="Times New Roman" panose="02020603050405020304" pitchFamily="18" charset="0"/>
              </a:rPr>
              <a:t>ő</a:t>
            </a:r>
            <a:r>
              <a:rPr lang="hu-HU" altLang="hu-HU" sz="2400">
                <a:solidFill>
                  <a:srgbClr val="000000"/>
                </a:solidFill>
                <a:latin typeface="Times New Roman" panose="02020603050405020304" pitchFamily="18" charset="0"/>
                <a:cs typeface="Times New Roman" panose="02020603050405020304" pitchFamily="18" charset="0"/>
              </a:rPr>
              <a:t>, hogy r</a:t>
            </a:r>
            <a:r>
              <a:rPr lang="hu-HU" altLang="hu-HU" sz="2400" baseline="-30000">
                <a:solidFill>
                  <a:srgbClr val="000000"/>
                </a:solidFill>
                <a:latin typeface="Times New Roman" panose="02020603050405020304" pitchFamily="18" charset="0"/>
                <a:cs typeface="Times New Roman" panose="02020603050405020304" pitchFamily="18" charset="0"/>
              </a:rPr>
              <a:t>1</a:t>
            </a:r>
            <a:r>
              <a:rPr lang="hu-HU" altLang="hu-HU" sz="2400">
                <a:solidFill>
                  <a:srgbClr val="000000"/>
                </a:solidFill>
                <a:latin typeface="Times New Roman" panose="02020603050405020304" pitchFamily="18" charset="0"/>
                <a:cs typeface="Times New Roman" panose="02020603050405020304" pitchFamily="18" charset="0"/>
              </a:rPr>
              <a:t>(A)‑t T</a:t>
            </a:r>
            <a:r>
              <a:rPr lang="hu-HU" altLang="hu-HU" sz="2400" baseline="-30000">
                <a:solidFill>
                  <a:srgbClr val="000000"/>
                </a:solidFill>
                <a:latin typeface="Times New Roman" panose="02020603050405020304" pitchFamily="18" charset="0"/>
                <a:cs typeface="Times New Roman" panose="02020603050405020304" pitchFamily="18" charset="0"/>
              </a:rPr>
              <a:t>2</a:t>
            </a:r>
            <a:r>
              <a:rPr lang="hu-HU" altLang="hu-HU" sz="2400">
                <a:solidFill>
                  <a:srgbClr val="000000"/>
                </a:solidFill>
                <a:latin typeface="Times New Roman" panose="02020603050405020304" pitchFamily="18" charset="0"/>
                <a:cs typeface="Times New Roman" panose="02020603050405020304" pitchFamily="18" charset="0"/>
              </a:rPr>
              <a:t> összes m</a:t>
            </a:r>
            <a:r>
              <a:rPr lang="hu-HU" altLang="hu-HU" sz="2400">
                <a:solidFill>
                  <a:srgbClr val="000000"/>
                </a:solidFill>
                <a:latin typeface="Times New Roman" panose="02020603050405020304" pitchFamily="18" charset="0"/>
              </a:rPr>
              <a:t>ű</a:t>
            </a:r>
            <a:r>
              <a:rPr lang="hu-HU" altLang="hu-HU" sz="2400">
                <a:solidFill>
                  <a:srgbClr val="000000"/>
                </a:solidFill>
                <a:latin typeface="Times New Roman" panose="02020603050405020304" pitchFamily="18" charset="0"/>
                <a:cs typeface="Times New Roman" panose="02020603050405020304" pitchFamily="18" charset="0"/>
              </a:rPr>
              <a:t>veletén át ugyan hátra tudjuk cserélgetni, de w</a:t>
            </a:r>
            <a:r>
              <a:rPr lang="hu-HU" altLang="hu-HU" sz="2400" baseline="-30000">
                <a:solidFill>
                  <a:srgbClr val="000000"/>
                </a:solidFill>
                <a:latin typeface="Times New Roman" panose="02020603050405020304" pitchFamily="18" charset="0"/>
                <a:cs typeface="Times New Roman" panose="02020603050405020304" pitchFamily="18" charset="0"/>
              </a:rPr>
              <a:t>1</a:t>
            </a:r>
            <a:r>
              <a:rPr lang="hu-HU" altLang="hu-HU" sz="2400">
                <a:solidFill>
                  <a:srgbClr val="000000"/>
                </a:solidFill>
                <a:latin typeface="Times New Roman" panose="02020603050405020304" pitchFamily="18" charset="0"/>
                <a:cs typeface="Times New Roman" panose="02020603050405020304" pitchFamily="18" charset="0"/>
              </a:rPr>
              <a:t>(B)‑t nem tudjuk r</a:t>
            </a:r>
            <a:r>
              <a:rPr lang="hu-HU" altLang="hu-HU" sz="2400" baseline="-30000">
                <a:solidFill>
                  <a:srgbClr val="000000"/>
                </a:solidFill>
                <a:latin typeface="Times New Roman" panose="02020603050405020304" pitchFamily="18" charset="0"/>
                <a:cs typeface="Times New Roman" panose="02020603050405020304" pitchFamily="18" charset="0"/>
              </a:rPr>
              <a:t>2</a:t>
            </a:r>
            <a:r>
              <a:rPr lang="hu-HU" altLang="hu-HU" sz="2400">
                <a:solidFill>
                  <a:srgbClr val="000000"/>
                </a:solidFill>
                <a:latin typeface="Times New Roman" panose="02020603050405020304" pitchFamily="18" charset="0"/>
                <a:cs typeface="Times New Roman" panose="02020603050405020304" pitchFamily="18" charset="0"/>
              </a:rPr>
              <a:t>(B) elé vinni, ami pedig szükséges lenne ahhoz, hogy T</a:t>
            </a:r>
            <a:r>
              <a:rPr lang="hu-HU" altLang="hu-HU" sz="2400" baseline="-30000">
                <a:solidFill>
                  <a:srgbClr val="000000"/>
                </a:solidFill>
                <a:latin typeface="Times New Roman" panose="02020603050405020304" pitchFamily="18" charset="0"/>
                <a:cs typeface="Times New Roman" panose="02020603050405020304" pitchFamily="18" charset="0"/>
              </a:rPr>
              <a:t>1</a:t>
            </a:r>
            <a:r>
              <a:rPr lang="hu-HU" altLang="hu-HU" sz="2400">
                <a:solidFill>
                  <a:srgbClr val="000000"/>
                </a:solidFill>
                <a:latin typeface="Times New Roman" panose="02020603050405020304" pitchFamily="18" charset="0"/>
                <a:cs typeface="Times New Roman" panose="02020603050405020304" pitchFamily="18" charset="0"/>
              </a:rPr>
              <a:t> megel</a:t>
            </a:r>
            <a:r>
              <a:rPr lang="hu-HU" altLang="hu-HU" sz="2400">
                <a:solidFill>
                  <a:srgbClr val="000000"/>
                </a:solidFill>
                <a:latin typeface="Times New Roman" panose="02020603050405020304" pitchFamily="18" charset="0"/>
              </a:rPr>
              <a:t>ő</a:t>
            </a:r>
            <a:r>
              <a:rPr lang="hu-HU" altLang="hu-HU" sz="2400">
                <a:solidFill>
                  <a:srgbClr val="000000"/>
                </a:solidFill>
                <a:latin typeface="Times New Roman" panose="02020603050405020304" pitchFamily="18" charset="0"/>
                <a:cs typeface="Times New Roman" panose="02020603050405020304" pitchFamily="18" charset="0"/>
              </a:rPr>
              <a:t>zze T</a:t>
            </a:r>
            <a:r>
              <a:rPr lang="hu-HU" altLang="hu-HU" sz="2400" baseline="-30000">
                <a:solidFill>
                  <a:srgbClr val="000000"/>
                </a:solidFill>
                <a:latin typeface="Times New Roman" panose="02020603050405020304" pitchFamily="18" charset="0"/>
                <a:cs typeface="Times New Roman" panose="02020603050405020304" pitchFamily="18" charset="0"/>
              </a:rPr>
              <a:t>2</a:t>
            </a:r>
            <a:r>
              <a:rPr lang="hu-HU" altLang="hu-HU" sz="2400">
                <a:solidFill>
                  <a:srgbClr val="000000"/>
                </a:solidFill>
                <a:latin typeface="Times New Roman" panose="02020603050405020304" pitchFamily="18" charset="0"/>
                <a:cs typeface="Times New Roman" panose="02020603050405020304" pitchFamily="18" charset="0"/>
              </a:rPr>
              <a:t>‑t egy konfliktusekvivalens soros ütemezésben.</a:t>
            </a:r>
            <a:endParaRPr lang="en-US" altLang="hu-HU" sz="24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7362" name="Rectangle 2">
            <a:extLst>
              <a:ext uri="{FF2B5EF4-FFF2-40B4-BE49-F238E27FC236}">
                <a16:creationId xmlns:a16="http://schemas.microsoft.com/office/drawing/2014/main" id="{AAFCD8E5-9C73-FCF8-76CE-83DE3BAC3723}"/>
              </a:ext>
            </a:extLst>
          </p:cNvPr>
          <p:cNvSpPr>
            <a:spLocks noGrp="1" noChangeArrowheads="1"/>
          </p:cNvSpPr>
          <p:nvPr>
            <p:ph type="title"/>
          </p:nvPr>
        </p:nvSpPr>
        <p:spPr>
          <a:xfrm>
            <a:off x="685800" y="609600"/>
            <a:ext cx="7772400" cy="496888"/>
          </a:xfrm>
        </p:spPr>
        <p:txBody>
          <a:bodyPr/>
          <a:lstStyle/>
          <a:p>
            <a:r>
              <a:rPr lang="hu-HU" altLang="hu-HU" sz="4000" b="1">
                <a:solidFill>
                  <a:schemeClr val="accent2"/>
                </a:solidFill>
              </a:rPr>
              <a:t>Kompatibilitási mátrixok</a:t>
            </a:r>
          </a:p>
        </p:txBody>
      </p:sp>
      <p:sp>
        <p:nvSpPr>
          <p:cNvPr id="527363" name="Rectangle 3">
            <a:extLst>
              <a:ext uri="{FF2B5EF4-FFF2-40B4-BE49-F238E27FC236}">
                <a16:creationId xmlns:a16="http://schemas.microsoft.com/office/drawing/2014/main" id="{D64A3807-7EF3-72E7-F346-538D65B624ED}"/>
              </a:ext>
            </a:extLst>
          </p:cNvPr>
          <p:cNvSpPr>
            <a:spLocks noGrp="1" noChangeArrowheads="1"/>
          </p:cNvSpPr>
          <p:nvPr>
            <p:ph type="body" idx="1"/>
          </p:nvPr>
        </p:nvSpPr>
        <p:spPr>
          <a:xfrm>
            <a:off x="685800" y="1358900"/>
            <a:ext cx="7772400" cy="3370263"/>
          </a:xfrm>
        </p:spPr>
        <p:txBody>
          <a:bodyPr/>
          <a:lstStyle/>
          <a:p>
            <a:pPr>
              <a:lnSpc>
                <a:spcPct val="80000"/>
              </a:lnSpc>
            </a:pPr>
            <a:r>
              <a:rPr lang="hu-HU" altLang="hu-HU" sz="1800" b="1"/>
              <a:t>A </a:t>
            </a:r>
            <a:r>
              <a:rPr lang="hu-HU" altLang="hu-HU" sz="1800" b="1" i="1">
                <a:solidFill>
                  <a:srgbClr val="CC0099"/>
                </a:solidFill>
              </a:rPr>
              <a:t>kompatibilitási mátrix</a:t>
            </a:r>
            <a:r>
              <a:rPr lang="hu-HU" altLang="hu-HU" sz="1800" b="1">
                <a:solidFill>
                  <a:srgbClr val="CC0099"/>
                </a:solidFill>
              </a:rPr>
              <a:t> </a:t>
            </a:r>
            <a:r>
              <a:rPr lang="hu-HU" altLang="hu-HU" sz="1800" b="1"/>
              <a:t>minden egyes zármódhoz rendelkezik egy-egy sorral és egy-egy oszloppal. </a:t>
            </a:r>
          </a:p>
          <a:p>
            <a:pPr>
              <a:lnSpc>
                <a:spcPct val="80000"/>
              </a:lnSpc>
            </a:pPr>
            <a:r>
              <a:rPr lang="hu-HU" altLang="hu-HU" sz="1800" b="1"/>
              <a:t>A sorok egy másik tranzakció által az X elemre elhelyezett záraknak, az oszlopok pedig az X-re kért zármódoknak felelnek meg. </a:t>
            </a:r>
          </a:p>
          <a:p>
            <a:pPr>
              <a:lnSpc>
                <a:spcPct val="80000"/>
              </a:lnSpc>
            </a:pPr>
            <a:r>
              <a:rPr lang="hu-HU" altLang="hu-HU" sz="1800" b="1">
                <a:solidFill>
                  <a:srgbClr val="FF0000"/>
                </a:solidFill>
              </a:rPr>
              <a:t>A kompatibilitási mátrix használatának szabálya:</a:t>
            </a:r>
          </a:p>
          <a:p>
            <a:pPr>
              <a:lnSpc>
                <a:spcPct val="80000"/>
              </a:lnSpc>
              <a:buFontTx/>
              <a:buNone/>
            </a:pPr>
            <a:r>
              <a:rPr lang="hu-HU" altLang="hu-HU" sz="1800" b="1"/>
              <a:t>	Egy A adatbáziselemre C módú zárat akkor és csak akkor engedélyezhetünk, ha a táblázat minden olyan R sorára, amelyre más tranzakció már zárolta A-t R módban, a C oszlopban „</a:t>
            </a:r>
            <a:r>
              <a:rPr lang="hu-HU" altLang="hu-HU" sz="1800" b="1">
                <a:solidFill>
                  <a:srgbClr val="FF0000"/>
                </a:solidFill>
              </a:rPr>
              <a:t>igen</a:t>
            </a:r>
            <a:r>
              <a:rPr lang="hu-HU" altLang="hu-HU" sz="1800" b="1"/>
              <a:t>” szerepel.</a:t>
            </a:r>
          </a:p>
          <a:p>
            <a:pPr>
              <a:lnSpc>
                <a:spcPct val="80000"/>
              </a:lnSpc>
            </a:pPr>
            <a:endParaRPr lang="hu-HU" altLang="hu-HU" sz="1800" b="1"/>
          </a:p>
          <a:p>
            <a:pPr>
              <a:lnSpc>
                <a:spcPct val="80000"/>
              </a:lnSpc>
            </a:pPr>
            <a:r>
              <a:rPr lang="hu-HU" altLang="hu-HU" sz="1800" b="1">
                <a:solidFill>
                  <a:srgbClr val="008000"/>
                </a:solidFill>
              </a:rPr>
              <a:t>Az osztott (S) és kizárólagos (X) zárak kompatibilitási mátrixa:</a:t>
            </a:r>
          </a:p>
        </p:txBody>
      </p:sp>
      <p:graphicFrame>
        <p:nvGraphicFramePr>
          <p:cNvPr id="527398" name="Group 38">
            <a:extLst>
              <a:ext uri="{FF2B5EF4-FFF2-40B4-BE49-F238E27FC236}">
                <a16:creationId xmlns:a16="http://schemas.microsoft.com/office/drawing/2014/main" id="{3697B061-8474-468F-DD39-900FECA6941F}"/>
              </a:ext>
            </a:extLst>
          </p:cNvPr>
          <p:cNvGraphicFramePr>
            <a:graphicFrameLocks noGrp="1"/>
          </p:cNvGraphicFramePr>
          <p:nvPr/>
        </p:nvGraphicFramePr>
        <p:xfrm>
          <a:off x="2705100" y="4462463"/>
          <a:ext cx="3160713" cy="1779587"/>
        </p:xfrm>
        <a:graphic>
          <a:graphicData uri="http://schemas.openxmlformats.org/drawingml/2006/table">
            <a:tbl>
              <a:tblPr/>
              <a:tblGrid>
                <a:gridCol w="614363">
                  <a:extLst>
                    <a:ext uri="{9D8B030D-6E8A-4147-A177-3AD203B41FA5}">
                      <a16:colId xmlns:a16="http://schemas.microsoft.com/office/drawing/2014/main" val="3796613894"/>
                    </a:ext>
                  </a:extLst>
                </a:gridCol>
                <a:gridCol w="1270000">
                  <a:extLst>
                    <a:ext uri="{9D8B030D-6E8A-4147-A177-3AD203B41FA5}">
                      <a16:colId xmlns:a16="http://schemas.microsoft.com/office/drawing/2014/main" val="3155225438"/>
                    </a:ext>
                  </a:extLst>
                </a:gridCol>
                <a:gridCol w="1276350">
                  <a:extLst>
                    <a:ext uri="{9D8B030D-6E8A-4147-A177-3AD203B41FA5}">
                      <a16:colId xmlns:a16="http://schemas.microsoft.com/office/drawing/2014/main" val="827384341"/>
                    </a:ext>
                  </a:extLst>
                </a:gridCol>
              </a:tblGrid>
              <a:tr h="868363">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1"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rgbClr val="FF0000"/>
                          </a:solidFill>
                          <a:effectLst/>
                          <a:latin typeface="Tahoma" panose="020B0604030504040204" pitchFamily="34" charset="0"/>
                          <a:cs typeface="Times New Roman" panose="02020603050405020304" pitchFamily="18" charset="0"/>
                        </a:rPr>
                        <a:t>S</a:t>
                      </a:r>
                      <a:endParaRPr kumimoji="0" lang="en-US" altLang="hu-HU" sz="2400" b="1" i="0" u="none" strike="noStrike" cap="none" normalizeH="0" baseline="0">
                        <a:ln>
                          <a:noFill/>
                        </a:ln>
                        <a:solidFill>
                          <a:srgbClr val="FF0000"/>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rgbClr val="FF0000"/>
                          </a:solidFill>
                          <a:effectLst/>
                          <a:latin typeface="Tahoma" panose="020B0604030504040204" pitchFamily="34" charset="0"/>
                          <a:cs typeface="Times New Roman" panose="02020603050405020304" pitchFamily="18" charset="0"/>
                        </a:rPr>
                        <a:t>X</a:t>
                      </a:r>
                      <a:r>
                        <a:rPr kumimoji="0" lang="hu-HU" altLang="hu-HU" sz="2400" b="1" i="0" u="none" strike="noStrike" cap="none" normalizeH="0" baseline="0">
                          <a:ln>
                            <a:noFill/>
                          </a:ln>
                          <a:solidFill>
                            <a:srgbClr val="FF0000"/>
                          </a:solidFill>
                          <a:effectLst/>
                          <a:latin typeface="Tahoma" panose="020B0604030504040204" pitchFamily="34" charset="0"/>
                          <a:cs typeface="Times New Roman" panose="02020603050405020304" pitchFamily="18" charset="0"/>
                        </a:rPr>
                        <a:t> </a:t>
                      </a:r>
                      <a:endParaRPr kumimoji="0" lang="en-US" altLang="hu-HU" sz="2400" b="1" i="0" u="none" strike="noStrike" cap="none" normalizeH="0" baseline="0">
                        <a:ln>
                          <a:noFill/>
                        </a:ln>
                        <a:solidFill>
                          <a:srgbClr val="FF0000"/>
                        </a:solidFill>
                        <a:effectLst/>
                        <a:latin typeface="Tahoma" panose="020B0604030504040204" pitchFamily="34" charset="0"/>
                      </a:endParaRPr>
                    </a:p>
                  </a:txBody>
                  <a:tcP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3004111"/>
                  </a:ext>
                </a:extLst>
              </a:tr>
              <a:tr h="411163">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S</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igen</a:t>
                      </a:r>
                      <a:endParaRPr kumimoji="0" lang="en-US" altLang="hu-HU" sz="2400" b="1" i="0" u="none" strike="noStrike" cap="none" normalizeH="0" baseline="0">
                        <a:ln>
                          <a:noFill/>
                        </a:ln>
                        <a:solidFill>
                          <a:srgbClr val="FF0000"/>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tx1"/>
                        </a:solidFill>
                        <a:effectLst/>
                        <a:latin typeface="Tahoma" panose="020B0604030504040204" pitchFamily="34"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391454022"/>
                  </a:ext>
                </a:extLst>
              </a:tr>
              <a:tr h="4095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X</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tx1"/>
                        </a:solidFill>
                        <a:effectLst/>
                        <a:latin typeface="Tahoma" panose="020B0604030504040204"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4041009531"/>
                  </a:ext>
                </a:extLst>
              </a:tr>
            </a:tbl>
          </a:graphicData>
        </a:graphic>
      </p:graphicFrame>
      <p:sp>
        <p:nvSpPr>
          <p:cNvPr id="527399" name="Text Box 39">
            <a:extLst>
              <a:ext uri="{FF2B5EF4-FFF2-40B4-BE49-F238E27FC236}">
                <a16:creationId xmlns:a16="http://schemas.microsoft.com/office/drawing/2014/main" id="{93097994-1DF4-81F8-86D2-C977B1DD579D}"/>
              </a:ext>
            </a:extLst>
          </p:cNvPr>
          <p:cNvSpPr txBox="1">
            <a:spLocks noChangeArrowheads="1"/>
          </p:cNvSpPr>
          <p:nvPr/>
        </p:nvSpPr>
        <p:spPr bwMode="auto">
          <a:xfrm>
            <a:off x="5961063" y="4473575"/>
            <a:ext cx="2633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27400" name="Text Box 40">
            <a:extLst>
              <a:ext uri="{FF2B5EF4-FFF2-40B4-BE49-F238E27FC236}">
                <a16:creationId xmlns:a16="http://schemas.microsoft.com/office/drawing/2014/main" id="{89E8071D-F08B-0404-58F3-1C4B727DEADD}"/>
              </a:ext>
            </a:extLst>
          </p:cNvPr>
          <p:cNvSpPr txBox="1">
            <a:spLocks noChangeArrowheads="1"/>
          </p:cNvSpPr>
          <p:nvPr/>
        </p:nvSpPr>
        <p:spPr bwMode="auto">
          <a:xfrm>
            <a:off x="5913438" y="4400550"/>
            <a:ext cx="28654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b="0">
                <a:solidFill>
                  <a:srgbClr val="FF0000"/>
                </a:solidFill>
              </a:rPr>
              <a:t>Megkaphatjuk-e ezt a típusú zárat? </a:t>
            </a:r>
          </a:p>
        </p:txBody>
      </p:sp>
      <p:sp>
        <p:nvSpPr>
          <p:cNvPr id="527402" name="Text Box 42">
            <a:extLst>
              <a:ext uri="{FF2B5EF4-FFF2-40B4-BE49-F238E27FC236}">
                <a16:creationId xmlns:a16="http://schemas.microsoft.com/office/drawing/2014/main" id="{E8B6E415-F4B6-B09B-293E-6C9357895233}"/>
              </a:ext>
            </a:extLst>
          </p:cNvPr>
          <p:cNvSpPr txBox="1">
            <a:spLocks noChangeArrowheads="1"/>
          </p:cNvSpPr>
          <p:nvPr/>
        </p:nvSpPr>
        <p:spPr bwMode="auto">
          <a:xfrm>
            <a:off x="682625" y="5254625"/>
            <a:ext cx="18780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400" b="0">
                <a:solidFill>
                  <a:schemeClr val="accent2"/>
                </a:solidFill>
              </a:rPr>
              <a:t>Ha ilyen zár van már kiadva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8386" name="Rectangle 2">
            <a:extLst>
              <a:ext uri="{FF2B5EF4-FFF2-40B4-BE49-F238E27FC236}">
                <a16:creationId xmlns:a16="http://schemas.microsoft.com/office/drawing/2014/main" id="{823133E9-BDC9-BF4D-50A6-84469C371842}"/>
              </a:ext>
            </a:extLst>
          </p:cNvPr>
          <p:cNvSpPr>
            <a:spLocks noGrp="1" noChangeArrowheads="1"/>
          </p:cNvSpPr>
          <p:nvPr>
            <p:ph type="title"/>
          </p:nvPr>
        </p:nvSpPr>
        <p:spPr>
          <a:xfrm>
            <a:off x="600075" y="219075"/>
            <a:ext cx="7772400" cy="496888"/>
          </a:xfrm>
        </p:spPr>
        <p:txBody>
          <a:bodyPr/>
          <a:lstStyle/>
          <a:p>
            <a:r>
              <a:rPr lang="hu-HU" altLang="hu-HU" sz="3200" b="1">
                <a:solidFill>
                  <a:schemeClr val="accent2"/>
                </a:solidFill>
              </a:rPr>
              <a:t>Kompatibilitási mátrixok használata</a:t>
            </a:r>
          </a:p>
        </p:txBody>
      </p:sp>
      <p:sp>
        <p:nvSpPr>
          <p:cNvPr id="528404" name="Text Box 20">
            <a:extLst>
              <a:ext uri="{FF2B5EF4-FFF2-40B4-BE49-F238E27FC236}">
                <a16:creationId xmlns:a16="http://schemas.microsoft.com/office/drawing/2014/main" id="{44490AC8-0B7C-A807-E68A-69E591D872FD}"/>
              </a:ext>
            </a:extLst>
          </p:cNvPr>
          <p:cNvSpPr txBox="1">
            <a:spLocks noChangeArrowheads="1"/>
          </p:cNvSpPr>
          <p:nvPr/>
        </p:nvSpPr>
        <p:spPr bwMode="auto">
          <a:xfrm>
            <a:off x="5961063" y="4473575"/>
            <a:ext cx="2633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28409" name="Text Box 25">
            <a:extLst>
              <a:ext uri="{FF2B5EF4-FFF2-40B4-BE49-F238E27FC236}">
                <a16:creationId xmlns:a16="http://schemas.microsoft.com/office/drawing/2014/main" id="{E2A5F753-AA7B-2037-FD76-E2E5C5907334}"/>
              </a:ext>
            </a:extLst>
          </p:cNvPr>
          <p:cNvSpPr txBox="1">
            <a:spLocks noChangeArrowheads="1"/>
          </p:cNvSpPr>
          <p:nvPr/>
        </p:nvSpPr>
        <p:spPr bwMode="auto">
          <a:xfrm>
            <a:off x="354013" y="792163"/>
            <a:ext cx="8509000"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rgbClr val="000000"/>
                </a:solidFill>
                <a:latin typeface="Arial" panose="020B0604020202020204" pitchFamily="34" charset="0"/>
              </a:rPr>
              <a:t>1. </a:t>
            </a:r>
            <a:r>
              <a:rPr lang="hu-HU" altLang="hu-HU" sz="2000">
                <a:solidFill>
                  <a:schemeClr val="accent2"/>
                </a:solidFill>
                <a:latin typeface="Arial" panose="020B0604020202020204" pitchFamily="34" charset="0"/>
              </a:rPr>
              <a:t>A</a:t>
            </a:r>
            <a:r>
              <a:rPr lang="hu-HU" altLang="hu-HU" sz="2000">
                <a:solidFill>
                  <a:srgbClr val="000000"/>
                </a:solidFill>
                <a:latin typeface="Arial" panose="020B0604020202020204" pitchFamily="34" charset="0"/>
              </a:rPr>
              <a:t> </a:t>
            </a:r>
            <a:r>
              <a:rPr lang="hu-HU" altLang="hu-HU" sz="2000">
                <a:solidFill>
                  <a:srgbClr val="FF0000"/>
                </a:solidFill>
                <a:latin typeface="Arial" panose="020B0604020202020204" pitchFamily="34" charset="0"/>
              </a:rPr>
              <a:t>mátrix </a:t>
            </a:r>
            <a:r>
              <a:rPr lang="hu-HU" altLang="hu-HU" sz="2000">
                <a:solidFill>
                  <a:srgbClr val="0000FF"/>
                </a:solidFill>
                <a:latin typeface="Arial" panose="020B0604020202020204" pitchFamily="34" charset="0"/>
              </a:rPr>
              <a:t>alapján dönti el az </a:t>
            </a:r>
            <a:r>
              <a:rPr lang="hu-HU" altLang="hu-HU" sz="2000">
                <a:solidFill>
                  <a:srgbClr val="CC00CC"/>
                </a:solidFill>
                <a:latin typeface="Arial" panose="020B0604020202020204" pitchFamily="34" charset="0"/>
              </a:rPr>
              <a:t>ütemező</a:t>
            </a:r>
            <a:r>
              <a:rPr lang="hu-HU" altLang="hu-HU" sz="2000">
                <a:solidFill>
                  <a:srgbClr val="0000FF"/>
                </a:solidFill>
                <a:latin typeface="Arial" panose="020B0604020202020204" pitchFamily="34" charset="0"/>
              </a:rPr>
              <a:t>, hogy egy ütemezés/zárkérés legális-e, illetve ez alapján </a:t>
            </a:r>
            <a:r>
              <a:rPr lang="hu-HU" altLang="hu-HU" sz="2000">
                <a:solidFill>
                  <a:srgbClr val="CC00CC"/>
                </a:solidFill>
                <a:latin typeface="Arial" panose="020B0604020202020204" pitchFamily="34" charset="0"/>
              </a:rPr>
              <a:t>várakoztatja a tranzakciókat</a:t>
            </a:r>
            <a:r>
              <a:rPr lang="hu-HU" altLang="hu-HU" sz="2000">
                <a:solidFill>
                  <a:srgbClr val="0000FF"/>
                </a:solidFill>
                <a:latin typeface="Arial" panose="020B0604020202020204" pitchFamily="34" charset="0"/>
              </a:rPr>
              <a:t>. Minél több az </a:t>
            </a:r>
            <a:r>
              <a:rPr lang="hu-HU" altLang="hu-HU" sz="2000">
                <a:solidFill>
                  <a:srgbClr val="FF0000"/>
                </a:solidFill>
                <a:latin typeface="Arial" panose="020B0604020202020204" pitchFamily="34" charset="0"/>
              </a:rPr>
              <a:t>Igen</a:t>
            </a:r>
            <a:r>
              <a:rPr lang="hu-HU" altLang="hu-HU" sz="2000">
                <a:solidFill>
                  <a:srgbClr val="1A9A33"/>
                </a:solidFill>
                <a:latin typeface="Courier" pitchFamily="49" charset="0"/>
              </a:rPr>
              <a:t> </a:t>
            </a:r>
            <a:r>
              <a:rPr lang="hu-HU" altLang="hu-HU" sz="2000">
                <a:solidFill>
                  <a:srgbClr val="0000FF"/>
                </a:solidFill>
                <a:latin typeface="Arial" panose="020B0604020202020204" pitchFamily="34" charset="0"/>
              </a:rPr>
              <a:t>a mátrixban, annál kevesebb lesz a várakoztatás.</a:t>
            </a:r>
          </a:p>
          <a:p>
            <a:pPr algn="l"/>
            <a:r>
              <a:rPr lang="hu-HU" altLang="hu-HU" sz="2000">
                <a:solidFill>
                  <a:srgbClr val="000000"/>
                </a:solidFill>
                <a:latin typeface="Arial" panose="020B0604020202020204" pitchFamily="34" charset="0"/>
              </a:rPr>
              <a:t>2. </a:t>
            </a:r>
            <a:r>
              <a:rPr lang="hu-HU" altLang="hu-HU" sz="2000">
                <a:solidFill>
                  <a:srgbClr val="0000FF"/>
                </a:solidFill>
                <a:latin typeface="Arial" panose="020B0604020202020204" pitchFamily="34" charset="0"/>
              </a:rPr>
              <a:t>A </a:t>
            </a:r>
            <a:r>
              <a:rPr lang="hu-HU" altLang="hu-HU" sz="2000">
                <a:solidFill>
                  <a:srgbClr val="FF0000"/>
                </a:solidFill>
                <a:latin typeface="Arial" panose="020B0604020202020204" pitchFamily="34" charset="0"/>
              </a:rPr>
              <a:t>mátrix</a:t>
            </a:r>
            <a:r>
              <a:rPr lang="hu-HU" altLang="hu-HU" sz="2000">
                <a:solidFill>
                  <a:srgbClr val="0000FF"/>
                </a:solidFill>
                <a:latin typeface="Arial" panose="020B0604020202020204" pitchFamily="34" charset="0"/>
              </a:rPr>
              <a:t> alapján keletkező várakozásokhoz elkészített </a:t>
            </a:r>
            <a:r>
              <a:rPr lang="hu-HU" altLang="hu-HU" sz="2000">
                <a:solidFill>
                  <a:srgbClr val="CC00CC"/>
                </a:solidFill>
                <a:latin typeface="Arial" panose="020B0604020202020204" pitchFamily="34" charset="0"/>
              </a:rPr>
              <a:t>várakozási gráf </a:t>
            </a:r>
            <a:r>
              <a:rPr lang="hu-HU" altLang="hu-HU" sz="2000">
                <a:solidFill>
                  <a:srgbClr val="0000FF"/>
                </a:solidFill>
                <a:latin typeface="Arial" panose="020B0604020202020204" pitchFamily="34" charset="0"/>
              </a:rPr>
              <a:t>segítségével az </a:t>
            </a:r>
            <a:r>
              <a:rPr lang="hu-HU" altLang="hu-HU" sz="2000">
                <a:solidFill>
                  <a:srgbClr val="CC00CC"/>
                </a:solidFill>
                <a:latin typeface="Arial" panose="020B0604020202020204" pitchFamily="34" charset="0"/>
              </a:rPr>
              <a:t>ütemező kezeli a holtpontot</a:t>
            </a:r>
            <a:r>
              <a:rPr lang="hu-HU" altLang="hu-HU" sz="2000">
                <a:solidFill>
                  <a:srgbClr val="0000FF"/>
                </a:solidFill>
                <a:latin typeface="Arial" panose="020B0604020202020204" pitchFamily="34" charset="0"/>
              </a:rPr>
              <a:t>.</a:t>
            </a:r>
          </a:p>
          <a:p>
            <a:pPr algn="l"/>
            <a:r>
              <a:rPr lang="hu-HU" altLang="hu-HU" sz="2000">
                <a:solidFill>
                  <a:srgbClr val="000000"/>
                </a:solidFill>
                <a:latin typeface="Arial" panose="020B0604020202020204" pitchFamily="34" charset="0"/>
              </a:rPr>
              <a:t>3. </a:t>
            </a:r>
            <a:r>
              <a:rPr lang="hu-HU" altLang="hu-HU" sz="2000">
                <a:solidFill>
                  <a:srgbClr val="1A9A33"/>
                </a:solidFill>
                <a:latin typeface="Arial" panose="020B0604020202020204" pitchFamily="34" charset="0"/>
              </a:rPr>
              <a:t>A </a:t>
            </a:r>
            <a:r>
              <a:rPr lang="hu-HU" altLang="hu-HU" sz="2000">
                <a:solidFill>
                  <a:srgbClr val="FF0000"/>
                </a:solidFill>
                <a:latin typeface="Arial" panose="020B0604020202020204" pitchFamily="34" charset="0"/>
              </a:rPr>
              <a:t>mátrix</a:t>
            </a:r>
            <a:r>
              <a:rPr lang="hu-HU" altLang="hu-HU" sz="2000">
                <a:solidFill>
                  <a:srgbClr val="1A9A33"/>
                </a:solidFill>
                <a:latin typeface="Arial" panose="020B0604020202020204" pitchFamily="34" charset="0"/>
              </a:rPr>
              <a:t> alapján készíti el az ütemező a </a:t>
            </a:r>
            <a:r>
              <a:rPr lang="hu-HU" altLang="hu-HU" sz="2000">
                <a:latin typeface="Arial" panose="020B0604020202020204" pitchFamily="34" charset="0"/>
              </a:rPr>
              <a:t>megelőzési gráfot</a:t>
            </a:r>
            <a:r>
              <a:rPr lang="hu-HU" altLang="hu-HU" sz="2000">
                <a:solidFill>
                  <a:srgbClr val="1A9A33"/>
                </a:solidFill>
                <a:latin typeface="Arial" panose="020B0604020202020204" pitchFamily="34" charset="0"/>
              </a:rPr>
              <a:t> egy zárkérés-sorozathoz:</a:t>
            </a:r>
          </a:p>
          <a:p>
            <a:pPr algn="l">
              <a:buFontTx/>
              <a:buChar char="•"/>
            </a:pPr>
            <a:r>
              <a:rPr lang="hu-HU" altLang="hu-HU" sz="2000">
                <a:solidFill>
                  <a:srgbClr val="0000FF"/>
                </a:solidFill>
                <a:latin typeface="Arial" panose="020B0604020202020204" pitchFamily="34" charset="0"/>
              </a:rPr>
              <a:t>  a megelőzési gráf csúcsai a tranzakciók és akkor van </a:t>
            </a:r>
            <a:r>
              <a:rPr lang="hu-HU" altLang="hu-HU" sz="2000">
                <a:solidFill>
                  <a:srgbClr val="CC00CC"/>
                </a:solidFill>
                <a:latin typeface="Arial" panose="020B0604020202020204" pitchFamily="34" charset="0"/>
              </a:rPr>
              <a:t>él </a:t>
            </a:r>
            <a:r>
              <a:rPr lang="hu-HU" altLang="hu-HU" sz="2000" i="1">
                <a:solidFill>
                  <a:srgbClr val="CC00CC"/>
                </a:solidFill>
                <a:latin typeface="Times New Roman" panose="02020603050405020304" pitchFamily="18" charset="0"/>
              </a:rPr>
              <a:t>T</a:t>
            </a:r>
            <a:r>
              <a:rPr lang="hu-HU" altLang="hu-HU" sz="2000" i="1" baseline="-25000">
                <a:solidFill>
                  <a:srgbClr val="CC00CC"/>
                </a:solidFill>
                <a:latin typeface="Times New Roman" panose="02020603050405020304" pitchFamily="18" charset="0"/>
              </a:rPr>
              <a:t>i</a:t>
            </a:r>
            <a:r>
              <a:rPr lang="hu-HU" altLang="hu-HU" sz="2000">
                <a:solidFill>
                  <a:srgbClr val="CC00CC"/>
                </a:solidFill>
                <a:latin typeface="Arial" panose="020B0604020202020204" pitchFamily="34" charset="0"/>
              </a:rPr>
              <a:t>-ből </a:t>
            </a:r>
            <a:r>
              <a:rPr lang="hu-HU" altLang="hu-HU" sz="2000" i="1">
                <a:solidFill>
                  <a:srgbClr val="CC00CC"/>
                </a:solidFill>
                <a:latin typeface="Times New Roman" panose="02020603050405020304" pitchFamily="18" charset="0"/>
              </a:rPr>
              <a:t>T</a:t>
            </a:r>
            <a:r>
              <a:rPr lang="hu-HU" altLang="hu-HU" sz="2000" i="1" baseline="-25000">
                <a:solidFill>
                  <a:srgbClr val="CC00CC"/>
                </a:solidFill>
                <a:latin typeface="Times New Roman" panose="02020603050405020304" pitchFamily="18" charset="0"/>
              </a:rPr>
              <a:t>j</a:t>
            </a:r>
            <a:r>
              <a:rPr lang="hu-HU" altLang="hu-HU" sz="2000">
                <a:solidFill>
                  <a:srgbClr val="CC00CC"/>
                </a:solidFill>
                <a:latin typeface="Arial" panose="020B0604020202020204" pitchFamily="34" charset="0"/>
              </a:rPr>
              <a:t>-be</a:t>
            </a:r>
            <a:r>
              <a:rPr lang="hu-HU" altLang="hu-HU" sz="2000">
                <a:solidFill>
                  <a:srgbClr val="0000FF"/>
                </a:solidFill>
                <a:latin typeface="Arial" panose="020B0604020202020204" pitchFamily="34" charset="0"/>
              </a:rPr>
              <a:t>, ha van olyan </a:t>
            </a:r>
            <a:r>
              <a:rPr lang="hu-HU" altLang="hu-HU" sz="2000" i="1">
                <a:solidFill>
                  <a:srgbClr val="0000FF"/>
                </a:solidFill>
                <a:latin typeface="Times New Roman" panose="02020603050405020304" pitchFamily="18" charset="0"/>
              </a:rPr>
              <a:t>A </a:t>
            </a:r>
            <a:r>
              <a:rPr lang="hu-HU" altLang="hu-HU" sz="2000">
                <a:solidFill>
                  <a:srgbClr val="0000FF"/>
                </a:solidFill>
                <a:latin typeface="Arial" panose="020B0604020202020204" pitchFamily="34" charset="0"/>
              </a:rPr>
              <a:t>adategység, amelyre az ütemezés során </a:t>
            </a:r>
            <a:r>
              <a:rPr lang="hu-HU" altLang="hu-HU" sz="2000" i="1">
                <a:solidFill>
                  <a:srgbClr val="0000FF"/>
                </a:solidFill>
                <a:latin typeface="Times New Roman" panose="02020603050405020304" pitchFamily="18" charset="0"/>
              </a:rPr>
              <a:t>Z</a:t>
            </a:r>
            <a:r>
              <a:rPr lang="hu-HU" altLang="hu-HU" sz="2000" i="1" baseline="-25000">
                <a:solidFill>
                  <a:srgbClr val="0000FF"/>
                </a:solidFill>
                <a:latin typeface="Times New Roman" panose="02020603050405020304" pitchFamily="18" charset="0"/>
              </a:rPr>
              <a:t>k</a:t>
            </a:r>
            <a:r>
              <a:rPr lang="hu-HU" altLang="hu-HU" sz="2000" i="1">
                <a:solidFill>
                  <a:srgbClr val="0000FF"/>
                </a:solidFill>
                <a:latin typeface="Times New Roman" panose="02020603050405020304" pitchFamily="18" charset="0"/>
              </a:rPr>
              <a:t> </a:t>
            </a:r>
            <a:r>
              <a:rPr lang="hu-HU" altLang="hu-HU" sz="2000">
                <a:solidFill>
                  <a:srgbClr val="0000FF"/>
                </a:solidFill>
                <a:latin typeface="Arial" panose="020B0604020202020204" pitchFamily="34" charset="0"/>
              </a:rPr>
              <a:t>zárat kért és kapott </a:t>
            </a:r>
            <a:r>
              <a:rPr lang="hu-HU" altLang="hu-HU" sz="2000" i="1">
                <a:solidFill>
                  <a:srgbClr val="0000FF"/>
                </a:solidFill>
                <a:latin typeface="Times New Roman" panose="02020603050405020304" pitchFamily="18" charset="0"/>
              </a:rPr>
              <a:t>T</a:t>
            </a:r>
            <a:r>
              <a:rPr lang="hu-HU" altLang="hu-HU" sz="2000" i="1" baseline="-25000">
                <a:solidFill>
                  <a:srgbClr val="0000FF"/>
                </a:solidFill>
                <a:latin typeface="Times New Roman" panose="02020603050405020304" pitchFamily="18" charset="0"/>
              </a:rPr>
              <a:t>i</a:t>
            </a:r>
            <a:r>
              <a:rPr lang="hu-HU" altLang="hu-HU" sz="2000">
                <a:solidFill>
                  <a:srgbClr val="0000FF"/>
                </a:solidFill>
                <a:latin typeface="Arial" panose="020B0604020202020204" pitchFamily="34" charset="0"/>
              </a:rPr>
              <a:t> , ezt elengedte, majd</a:t>
            </a:r>
          </a:p>
          <a:p>
            <a:pPr algn="l">
              <a:buFontTx/>
              <a:buChar char="•"/>
            </a:pPr>
            <a:r>
              <a:rPr lang="hu-HU" altLang="hu-HU" sz="2000">
                <a:solidFill>
                  <a:srgbClr val="0000FF"/>
                </a:solidFill>
                <a:latin typeface="Arial" panose="020B0604020202020204" pitchFamily="34" charset="0"/>
              </a:rPr>
              <a:t>  ezután </a:t>
            </a:r>
            <a:r>
              <a:rPr lang="hu-HU" altLang="hu-HU" sz="2000" i="1">
                <a:solidFill>
                  <a:srgbClr val="0000FF"/>
                </a:solidFill>
                <a:latin typeface="Times New Roman" panose="02020603050405020304" pitchFamily="18" charset="0"/>
              </a:rPr>
              <a:t>A</a:t>
            </a:r>
            <a:r>
              <a:rPr lang="hu-HU" altLang="hu-HU" sz="2000">
                <a:solidFill>
                  <a:srgbClr val="0000FF"/>
                </a:solidFill>
                <a:latin typeface="Arial" panose="020B0604020202020204" pitchFamily="34" charset="0"/>
              </a:rPr>
              <a:t>-ra legközelebb </a:t>
            </a:r>
            <a:r>
              <a:rPr lang="hu-HU" altLang="hu-HU" sz="2000" i="1">
                <a:solidFill>
                  <a:srgbClr val="0000FF"/>
                </a:solidFill>
                <a:latin typeface="Times New Roman" panose="02020603050405020304" pitchFamily="18" charset="0"/>
              </a:rPr>
              <a:t>T</a:t>
            </a:r>
            <a:r>
              <a:rPr lang="hu-HU" altLang="hu-HU" sz="2000" i="1" baseline="-25000">
                <a:solidFill>
                  <a:srgbClr val="0000FF"/>
                </a:solidFill>
                <a:latin typeface="Times New Roman" panose="02020603050405020304" pitchFamily="18" charset="0"/>
              </a:rPr>
              <a:t>j</a:t>
            </a:r>
            <a:r>
              <a:rPr lang="hu-HU" altLang="hu-HU" sz="2000" i="1">
                <a:solidFill>
                  <a:srgbClr val="0000FF"/>
                </a:solidFill>
                <a:latin typeface="Times New Roman" panose="02020603050405020304" pitchFamily="18" charset="0"/>
              </a:rPr>
              <a:t> </a:t>
            </a:r>
            <a:r>
              <a:rPr lang="hu-HU" altLang="hu-HU" sz="2000">
                <a:solidFill>
                  <a:srgbClr val="0000FF"/>
                </a:solidFill>
                <a:latin typeface="Arial" panose="020B0604020202020204" pitchFamily="34" charset="0"/>
              </a:rPr>
              <a:t>kért és kapott olyan </a:t>
            </a:r>
            <a:r>
              <a:rPr lang="hu-HU" altLang="hu-HU" sz="2000" i="1">
                <a:solidFill>
                  <a:srgbClr val="0000FF"/>
                </a:solidFill>
                <a:latin typeface="Times New Roman" panose="02020603050405020304" pitchFamily="18" charset="0"/>
              </a:rPr>
              <a:t>Z</a:t>
            </a:r>
            <a:r>
              <a:rPr lang="hu-HU" altLang="hu-HU" sz="2000" i="1" baseline="-25000">
                <a:solidFill>
                  <a:srgbClr val="0000FF"/>
                </a:solidFill>
                <a:latin typeface="Times New Roman" panose="02020603050405020304" pitchFamily="18" charset="0"/>
              </a:rPr>
              <a:t>l</a:t>
            </a:r>
            <a:r>
              <a:rPr lang="hu-HU" altLang="hu-HU" sz="2000" i="1">
                <a:solidFill>
                  <a:srgbClr val="0000FF"/>
                </a:solidFill>
                <a:latin typeface="Times New Roman" panose="02020603050405020304" pitchFamily="18" charset="0"/>
              </a:rPr>
              <a:t> </a:t>
            </a:r>
            <a:r>
              <a:rPr lang="hu-HU" altLang="hu-HU" sz="2000">
                <a:solidFill>
                  <a:srgbClr val="0000FF"/>
                </a:solidFill>
                <a:latin typeface="Arial" panose="020B0604020202020204" pitchFamily="34" charset="0"/>
              </a:rPr>
              <a:t>zárat, hogy a mátrixban a </a:t>
            </a:r>
            <a:r>
              <a:rPr lang="hu-HU" altLang="hu-HU" sz="2000" i="1">
                <a:solidFill>
                  <a:srgbClr val="0000FF"/>
                </a:solidFill>
                <a:latin typeface="Times New Roman" panose="02020603050405020304" pitchFamily="18" charset="0"/>
              </a:rPr>
              <a:t>Z</a:t>
            </a:r>
            <a:r>
              <a:rPr lang="hu-HU" altLang="hu-HU" sz="2000" i="1" baseline="-25000">
                <a:solidFill>
                  <a:srgbClr val="0000FF"/>
                </a:solidFill>
                <a:latin typeface="Times New Roman" panose="02020603050405020304" pitchFamily="18" charset="0"/>
              </a:rPr>
              <a:t>k </a:t>
            </a:r>
            <a:r>
              <a:rPr lang="hu-HU" altLang="hu-HU" sz="2000">
                <a:solidFill>
                  <a:srgbClr val="0000FF"/>
                </a:solidFill>
                <a:latin typeface="Arial" panose="020B0604020202020204" pitchFamily="34" charset="0"/>
              </a:rPr>
              <a:t>sor </a:t>
            </a:r>
            <a:r>
              <a:rPr lang="hu-HU" altLang="hu-HU" sz="2000" i="1">
                <a:solidFill>
                  <a:srgbClr val="0000FF"/>
                </a:solidFill>
                <a:latin typeface="Times New Roman" panose="02020603050405020304" pitchFamily="18" charset="0"/>
              </a:rPr>
              <a:t>Z</a:t>
            </a:r>
            <a:r>
              <a:rPr lang="hu-HU" altLang="hu-HU" sz="2000" i="1" baseline="-25000">
                <a:solidFill>
                  <a:srgbClr val="0000FF"/>
                </a:solidFill>
                <a:latin typeface="Times New Roman" panose="02020603050405020304" pitchFamily="18" charset="0"/>
              </a:rPr>
              <a:t>l</a:t>
            </a:r>
            <a:r>
              <a:rPr lang="hu-HU" altLang="hu-HU" sz="2000" i="1">
                <a:solidFill>
                  <a:srgbClr val="0000FF"/>
                </a:solidFill>
                <a:latin typeface="Times New Roman" panose="02020603050405020304" pitchFamily="18" charset="0"/>
              </a:rPr>
              <a:t> </a:t>
            </a:r>
            <a:r>
              <a:rPr lang="hu-HU" altLang="hu-HU" sz="2000">
                <a:solidFill>
                  <a:srgbClr val="0000FF"/>
                </a:solidFill>
                <a:latin typeface="Arial" panose="020B0604020202020204" pitchFamily="34" charset="0"/>
              </a:rPr>
              <a:t>oszlopában </a:t>
            </a:r>
            <a:r>
              <a:rPr lang="hu-HU" altLang="hu-HU" sz="2000">
                <a:solidFill>
                  <a:srgbClr val="FF0000"/>
                </a:solidFill>
                <a:latin typeface="Arial" panose="020B0604020202020204" pitchFamily="34" charset="0"/>
              </a:rPr>
              <a:t>Nem</a:t>
            </a:r>
            <a:r>
              <a:rPr lang="hu-HU" altLang="hu-HU" sz="2000">
                <a:solidFill>
                  <a:srgbClr val="FF0000"/>
                </a:solidFill>
                <a:latin typeface="Courier" pitchFamily="49" charset="0"/>
              </a:rPr>
              <a:t> </a:t>
            </a:r>
            <a:r>
              <a:rPr lang="hu-HU" altLang="hu-HU" sz="2000">
                <a:solidFill>
                  <a:srgbClr val="0000FF"/>
                </a:solidFill>
                <a:latin typeface="Arial" panose="020B0604020202020204" pitchFamily="34" charset="0"/>
              </a:rPr>
              <a:t>áll.</a:t>
            </a:r>
          </a:p>
          <a:p>
            <a:pPr algn="l"/>
            <a:r>
              <a:rPr lang="hu-HU" altLang="hu-HU" sz="2000">
                <a:solidFill>
                  <a:srgbClr val="FF0000"/>
                </a:solidFill>
                <a:latin typeface="Arial" panose="020B0604020202020204" pitchFamily="34" charset="0"/>
              </a:rPr>
              <a:t>Vagyis olyankor lesz él, ha a két zár nem kompatibilis egymással, nem mindegy a két művelet sorrendje.</a:t>
            </a:r>
          </a:p>
          <a:p>
            <a:pPr algn="l"/>
            <a:r>
              <a:rPr lang="hu-HU" altLang="hu-HU" sz="2000">
                <a:solidFill>
                  <a:srgbClr val="FF0000"/>
                </a:solidFill>
                <a:latin typeface="Arial" panose="020B0604020202020204" pitchFamily="34" charset="0"/>
              </a:rPr>
              <a:t>     </a:t>
            </a:r>
            <a:r>
              <a:rPr lang="hu-HU" altLang="hu-HU" sz="2000">
                <a:solidFill>
                  <a:srgbClr val="CC00CC"/>
                </a:solidFill>
                <a:latin typeface="Arial" panose="020B0604020202020204" pitchFamily="34" charset="0"/>
              </a:rPr>
              <a:t> ........ T</a:t>
            </a:r>
            <a:r>
              <a:rPr lang="hu-HU" altLang="hu-HU" sz="2000" baseline="-25000">
                <a:solidFill>
                  <a:srgbClr val="CC00CC"/>
                </a:solidFill>
                <a:latin typeface="Arial" panose="020B0604020202020204" pitchFamily="34" charset="0"/>
              </a:rPr>
              <a:t>i</a:t>
            </a:r>
            <a:r>
              <a:rPr lang="hu-HU" altLang="hu-HU" sz="2000">
                <a:solidFill>
                  <a:srgbClr val="CC00CC"/>
                </a:solidFill>
                <a:latin typeface="Arial" panose="020B0604020202020204" pitchFamily="34" charset="0"/>
              </a:rPr>
              <a:t>:Z</a:t>
            </a:r>
            <a:r>
              <a:rPr lang="hu-HU" altLang="hu-HU" sz="2000" baseline="-25000">
                <a:solidFill>
                  <a:srgbClr val="CC00CC"/>
                </a:solidFill>
                <a:latin typeface="Arial" panose="020B0604020202020204" pitchFamily="34" charset="0"/>
              </a:rPr>
              <a:t>k</a:t>
            </a:r>
            <a:r>
              <a:rPr lang="hu-HU" altLang="hu-HU" sz="2000">
                <a:solidFill>
                  <a:srgbClr val="CC00CC"/>
                </a:solidFill>
                <a:latin typeface="Arial" panose="020B0604020202020204" pitchFamily="34" charset="0"/>
              </a:rPr>
              <a:t>(A) .... T</a:t>
            </a:r>
            <a:r>
              <a:rPr lang="hu-HU" altLang="hu-HU" sz="2000" baseline="-25000">
                <a:solidFill>
                  <a:srgbClr val="CC00CC"/>
                </a:solidFill>
                <a:latin typeface="Arial" panose="020B0604020202020204" pitchFamily="34" charset="0"/>
              </a:rPr>
              <a:t>i</a:t>
            </a:r>
            <a:r>
              <a:rPr lang="hu-HU" altLang="hu-HU" sz="2000">
                <a:solidFill>
                  <a:srgbClr val="CC00CC"/>
                </a:solidFill>
                <a:latin typeface="Arial" panose="020B0604020202020204" pitchFamily="34" charset="0"/>
              </a:rPr>
              <a:t>:UZ</a:t>
            </a:r>
            <a:r>
              <a:rPr lang="hu-HU" altLang="hu-HU" sz="2000" baseline="-25000">
                <a:solidFill>
                  <a:srgbClr val="CC00CC"/>
                </a:solidFill>
                <a:latin typeface="Arial" panose="020B0604020202020204" pitchFamily="34" charset="0"/>
              </a:rPr>
              <a:t>k</a:t>
            </a:r>
            <a:r>
              <a:rPr lang="hu-HU" altLang="hu-HU" sz="2000">
                <a:solidFill>
                  <a:srgbClr val="CC00CC"/>
                </a:solidFill>
                <a:latin typeface="Arial" panose="020B0604020202020204" pitchFamily="34" charset="0"/>
              </a:rPr>
              <a:t>(A) .... T</a:t>
            </a:r>
            <a:r>
              <a:rPr lang="hu-HU" altLang="hu-HU" sz="2000" baseline="-25000">
                <a:solidFill>
                  <a:srgbClr val="CC00CC"/>
                </a:solidFill>
                <a:latin typeface="Arial" panose="020B0604020202020204" pitchFamily="34" charset="0"/>
              </a:rPr>
              <a:t>j</a:t>
            </a:r>
            <a:r>
              <a:rPr lang="hu-HU" altLang="hu-HU" sz="2000">
                <a:solidFill>
                  <a:srgbClr val="CC00CC"/>
                </a:solidFill>
                <a:latin typeface="Arial" panose="020B0604020202020204" pitchFamily="34" charset="0"/>
              </a:rPr>
              <a:t>:Z</a:t>
            </a:r>
            <a:r>
              <a:rPr lang="hu-HU" altLang="hu-HU" sz="2000" baseline="-25000">
                <a:solidFill>
                  <a:srgbClr val="CC00CC"/>
                </a:solidFill>
                <a:latin typeface="Arial" panose="020B0604020202020204" pitchFamily="34" charset="0"/>
              </a:rPr>
              <a:t>l</a:t>
            </a:r>
            <a:r>
              <a:rPr lang="hu-HU" altLang="hu-HU" sz="2000">
                <a:solidFill>
                  <a:srgbClr val="CC00CC"/>
                </a:solidFill>
                <a:latin typeface="Arial" panose="020B0604020202020204" pitchFamily="34" charset="0"/>
              </a:rPr>
              <a:t>(A)...</a:t>
            </a:r>
          </a:p>
          <a:p>
            <a:pPr algn="l"/>
            <a:r>
              <a:rPr lang="hu-HU" altLang="hu-HU" sz="2000">
                <a:solidFill>
                  <a:srgbClr val="CC00CC"/>
                </a:solidFill>
                <a:latin typeface="Arial" panose="020B0604020202020204" pitchFamily="34" charset="0"/>
              </a:rPr>
              <a:t>		</a:t>
            </a:r>
            <a:r>
              <a:rPr lang="hu-HU" altLang="hu-HU" sz="2000">
                <a:latin typeface="Arial" panose="020B0604020202020204" pitchFamily="34" charset="0"/>
              </a:rPr>
              <a:t>nem kompatibilis</a:t>
            </a:r>
            <a:endParaRPr lang="hu-HU" altLang="hu-HU" sz="1200"/>
          </a:p>
        </p:txBody>
      </p:sp>
      <p:sp>
        <p:nvSpPr>
          <p:cNvPr id="528410" name="Line 26">
            <a:extLst>
              <a:ext uri="{FF2B5EF4-FFF2-40B4-BE49-F238E27FC236}">
                <a16:creationId xmlns:a16="http://schemas.microsoft.com/office/drawing/2014/main" id="{78E331C5-B4E4-C520-FDA3-5498279FA2A5}"/>
              </a:ext>
            </a:extLst>
          </p:cNvPr>
          <p:cNvSpPr>
            <a:spLocks noChangeShapeType="1"/>
          </p:cNvSpPr>
          <p:nvPr/>
        </p:nvSpPr>
        <p:spPr bwMode="auto">
          <a:xfrm flipH="1" flipV="1">
            <a:off x="2109788" y="6376988"/>
            <a:ext cx="1035050" cy="18256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528411" name="Line 27">
            <a:extLst>
              <a:ext uri="{FF2B5EF4-FFF2-40B4-BE49-F238E27FC236}">
                <a16:creationId xmlns:a16="http://schemas.microsoft.com/office/drawing/2014/main" id="{736925E2-3169-54E0-9D08-6E569E30E6D9}"/>
              </a:ext>
            </a:extLst>
          </p:cNvPr>
          <p:cNvSpPr>
            <a:spLocks noChangeShapeType="1"/>
          </p:cNvSpPr>
          <p:nvPr/>
        </p:nvSpPr>
        <p:spPr bwMode="auto">
          <a:xfrm flipV="1">
            <a:off x="3157538" y="6351588"/>
            <a:ext cx="1536700" cy="19526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9410" name="Rectangle 2">
            <a:extLst>
              <a:ext uri="{FF2B5EF4-FFF2-40B4-BE49-F238E27FC236}">
                <a16:creationId xmlns:a16="http://schemas.microsoft.com/office/drawing/2014/main" id="{D9D13C9E-0E10-256F-14BA-EF12718FA1D7}"/>
              </a:ext>
            </a:extLst>
          </p:cNvPr>
          <p:cNvSpPr>
            <a:spLocks noGrp="1" noChangeArrowheads="1"/>
          </p:cNvSpPr>
          <p:nvPr>
            <p:ph type="title"/>
          </p:nvPr>
        </p:nvSpPr>
        <p:spPr>
          <a:xfrm>
            <a:off x="685800" y="609600"/>
            <a:ext cx="7772400" cy="252413"/>
          </a:xfrm>
        </p:spPr>
        <p:txBody>
          <a:bodyPr/>
          <a:lstStyle/>
          <a:p>
            <a:r>
              <a:rPr lang="hu-HU" altLang="hu-HU" sz="3200" b="1">
                <a:solidFill>
                  <a:schemeClr val="accent2"/>
                </a:solidFill>
              </a:rPr>
              <a:t>Kompatibilitási mátrixok használata</a:t>
            </a:r>
          </a:p>
        </p:txBody>
      </p:sp>
      <p:sp>
        <p:nvSpPr>
          <p:cNvPr id="529411" name="Rectangle 3">
            <a:extLst>
              <a:ext uri="{FF2B5EF4-FFF2-40B4-BE49-F238E27FC236}">
                <a16:creationId xmlns:a16="http://schemas.microsoft.com/office/drawing/2014/main" id="{106BA639-D3A0-7604-F468-3CC05B217E31}"/>
              </a:ext>
            </a:extLst>
          </p:cNvPr>
          <p:cNvSpPr>
            <a:spLocks noGrp="1" noChangeArrowheads="1"/>
          </p:cNvSpPr>
          <p:nvPr>
            <p:ph type="body" idx="1"/>
          </p:nvPr>
        </p:nvSpPr>
        <p:spPr>
          <a:xfrm>
            <a:off x="173038" y="1176338"/>
            <a:ext cx="8970962" cy="4919662"/>
          </a:xfrm>
        </p:spPr>
        <p:txBody>
          <a:bodyPr/>
          <a:lstStyle/>
          <a:p>
            <a:pPr>
              <a:lnSpc>
                <a:spcPct val="80000"/>
              </a:lnSpc>
            </a:pPr>
            <a:r>
              <a:rPr lang="hu-HU" altLang="hu-HU" sz="2400" b="1">
                <a:solidFill>
                  <a:srgbClr val="FF0000"/>
                </a:solidFill>
                <a:latin typeface="Arial" panose="020B0604020202020204" pitchFamily="34" charset="0"/>
              </a:rPr>
              <a:t>A sorbarendezhetőséget a megelőzési gráf segítségével lehet eldönteni.</a:t>
            </a:r>
          </a:p>
          <a:p>
            <a:pPr>
              <a:lnSpc>
                <a:spcPct val="80000"/>
              </a:lnSpc>
              <a:buFontTx/>
              <a:buNone/>
            </a:pPr>
            <a:endParaRPr lang="hu-HU" altLang="hu-HU" sz="2400" b="1">
              <a:solidFill>
                <a:srgbClr val="FF0000"/>
              </a:solidFill>
              <a:latin typeface="Arial" panose="020B0604020202020204" pitchFamily="34" charset="0"/>
            </a:endParaRPr>
          </a:p>
          <a:p>
            <a:pPr>
              <a:lnSpc>
                <a:spcPct val="80000"/>
              </a:lnSpc>
            </a:pPr>
            <a:r>
              <a:rPr lang="hu-HU" altLang="hu-HU" sz="2400" b="1">
                <a:solidFill>
                  <a:srgbClr val="FF0000"/>
                </a:solidFill>
                <a:latin typeface="Arial" panose="020B0604020202020204" pitchFamily="34" charset="0"/>
              </a:rPr>
              <a:t>Tétel.</a:t>
            </a:r>
            <a:r>
              <a:rPr lang="hu-HU" altLang="hu-HU" sz="2400" b="1">
                <a:solidFill>
                  <a:srgbClr val="000000"/>
                </a:solidFill>
                <a:latin typeface="Arial" panose="020B0604020202020204" pitchFamily="34" charset="0"/>
              </a:rPr>
              <a:t> </a:t>
            </a:r>
            <a:r>
              <a:rPr lang="hu-HU" altLang="hu-HU" sz="2400" b="1" i="1">
                <a:solidFill>
                  <a:srgbClr val="0000FF"/>
                </a:solidFill>
                <a:latin typeface="Arial" panose="020B0604020202020204" pitchFamily="34" charset="0"/>
              </a:rPr>
              <a:t>Egy csak zárkéréseket és zárelengedéseket tartalmazó jogszerű ütemezés sorbarendezhető akkor és csak akkor, ha a kompatibilitási mátrix alapján felrajzolt megelőzési gráf nem tartalmaz irányított kört.</a:t>
            </a:r>
          </a:p>
          <a:p>
            <a:pPr>
              <a:lnSpc>
                <a:spcPct val="80000"/>
              </a:lnSpc>
            </a:pPr>
            <a:endParaRPr lang="hu-HU" altLang="hu-HU" sz="2400" b="1">
              <a:solidFill>
                <a:srgbClr val="808000"/>
              </a:solidFill>
              <a:latin typeface="Arial" panose="020B0604020202020204" pitchFamily="34" charset="0"/>
            </a:endParaRPr>
          </a:p>
          <a:p>
            <a:pPr>
              <a:lnSpc>
                <a:spcPct val="80000"/>
              </a:lnSpc>
              <a:buFontTx/>
              <a:buNone/>
            </a:pPr>
            <a:r>
              <a:rPr lang="hu-HU" altLang="hu-HU" sz="2400" b="1">
                <a:solidFill>
                  <a:srgbClr val="808000"/>
                </a:solidFill>
                <a:latin typeface="Arial" panose="020B0604020202020204" pitchFamily="34" charset="0"/>
              </a:rPr>
              <a:t>	</a:t>
            </a:r>
            <a:r>
              <a:rPr lang="hu-HU" altLang="hu-HU" sz="2400" b="1">
                <a:solidFill>
                  <a:srgbClr val="FF0000"/>
                </a:solidFill>
                <a:latin typeface="Arial" panose="020B0604020202020204" pitchFamily="34" charset="0"/>
              </a:rPr>
              <a:t>Bizonyítás: </a:t>
            </a:r>
          </a:p>
          <a:p>
            <a:pPr>
              <a:lnSpc>
                <a:spcPct val="80000"/>
              </a:lnSpc>
              <a:buFontTx/>
              <a:buNone/>
            </a:pPr>
            <a:r>
              <a:rPr lang="hu-HU" altLang="hu-HU" sz="2400" b="1">
                <a:solidFill>
                  <a:srgbClr val="808000"/>
                </a:solidFill>
                <a:latin typeface="Arial" panose="020B0604020202020204" pitchFamily="34" charset="0"/>
              </a:rPr>
              <a:t>	</a:t>
            </a:r>
            <a:r>
              <a:rPr lang="hu-HU" altLang="hu-HU" sz="2400" b="1">
                <a:solidFill>
                  <a:srgbClr val="008000"/>
                </a:solidFill>
                <a:latin typeface="Arial" panose="020B0604020202020204" pitchFamily="34" charset="0"/>
              </a:rPr>
              <a:t>Ha van irányított kör, akkor ekvivalens soros ütemezésben is ugyanebben a sorrendben következnének a körben szereplő tranzakciók, ami ellentmondás.</a:t>
            </a:r>
          </a:p>
          <a:p>
            <a:pPr>
              <a:lnSpc>
                <a:spcPct val="80000"/>
              </a:lnSpc>
              <a:buFontTx/>
              <a:buNone/>
            </a:pPr>
            <a:r>
              <a:rPr lang="hu-HU" altLang="hu-HU" sz="2400" b="1">
                <a:solidFill>
                  <a:srgbClr val="000000"/>
                </a:solidFill>
                <a:latin typeface="Arial" panose="020B0604020202020204" pitchFamily="34" charset="0"/>
              </a:rPr>
              <a:t>	A másik irány indukcióval. A topológikus sorrendben első tranzakció lépéseit előre mozgathatjuk, a hatás nem változik, és a maradék tranzakciók indukció miatt ekvivalensek egy soros ütemezéssel. </a:t>
            </a:r>
            <a:r>
              <a:rPr lang="hu-HU" altLang="hu-HU" sz="2400" b="1">
                <a:solidFill>
                  <a:srgbClr val="FF0000"/>
                </a:solidFill>
                <a:latin typeface="Arial" panose="020B0604020202020204" pitchFamily="34" charset="0"/>
              </a:rPr>
              <a:t>Q.E.D.</a:t>
            </a:r>
            <a:r>
              <a:rPr lang="hu-HU" altLang="hu-HU" sz="2400">
                <a:solidFill>
                  <a:srgbClr val="F300CD"/>
                </a:solidFill>
                <a:latin typeface="Arial" panose="020B0604020202020204" pitchFamily="34" charset="0"/>
              </a:rPr>
              <a:t>	</a:t>
            </a:r>
          </a:p>
          <a:p>
            <a:pPr>
              <a:lnSpc>
                <a:spcPct val="80000"/>
              </a:lnSpc>
              <a:buFontTx/>
              <a:buNone/>
            </a:pPr>
            <a:r>
              <a:rPr lang="hu-HU" altLang="hu-HU" sz="2400">
                <a:solidFill>
                  <a:srgbClr val="F300CD"/>
                </a:solidFill>
                <a:latin typeface="Arial" panose="020B0604020202020204" pitchFamily="34" charset="0"/>
              </a:rPr>
              <a:t>	</a:t>
            </a:r>
            <a:endParaRPr lang="hu-HU" altLang="hu-HU" sz="2400" b="1">
              <a:solidFill>
                <a:srgbClr val="FF0000"/>
              </a:solidFill>
              <a:latin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78" name="Rectangle 2">
            <a:extLst>
              <a:ext uri="{FF2B5EF4-FFF2-40B4-BE49-F238E27FC236}">
                <a16:creationId xmlns:a16="http://schemas.microsoft.com/office/drawing/2014/main" id="{6D4F9540-392D-DE02-CAC3-4DA998400248}"/>
              </a:ext>
            </a:extLst>
          </p:cNvPr>
          <p:cNvSpPr>
            <a:spLocks noGrp="1" noChangeArrowheads="1"/>
          </p:cNvSpPr>
          <p:nvPr>
            <p:ph type="title"/>
          </p:nvPr>
        </p:nvSpPr>
        <p:spPr>
          <a:xfrm>
            <a:off x="0" y="292100"/>
            <a:ext cx="9144000" cy="314325"/>
          </a:xfrm>
        </p:spPr>
        <p:txBody>
          <a:bodyPr/>
          <a:lstStyle/>
          <a:p>
            <a:r>
              <a:rPr lang="hu-HU" altLang="hu-HU" sz="2000" b="1"/>
              <a:t>A zárakra vonatkozó megelőzési gráf körmentességi feltétel erőssége</a:t>
            </a:r>
          </a:p>
        </p:txBody>
      </p:sp>
      <p:sp>
        <p:nvSpPr>
          <p:cNvPr id="536579" name="Rectangle 3">
            <a:extLst>
              <a:ext uri="{FF2B5EF4-FFF2-40B4-BE49-F238E27FC236}">
                <a16:creationId xmlns:a16="http://schemas.microsoft.com/office/drawing/2014/main" id="{7CC27088-A504-11B6-9B1A-0B56CBB08C94}"/>
              </a:ext>
            </a:extLst>
          </p:cNvPr>
          <p:cNvSpPr>
            <a:spLocks noGrp="1" noChangeArrowheads="1"/>
          </p:cNvSpPr>
          <p:nvPr>
            <p:ph type="body" idx="1"/>
          </p:nvPr>
        </p:nvSpPr>
        <p:spPr>
          <a:xfrm>
            <a:off x="0" y="957263"/>
            <a:ext cx="9144000" cy="5626100"/>
          </a:xfrm>
        </p:spPr>
        <p:txBody>
          <a:bodyPr/>
          <a:lstStyle/>
          <a:p>
            <a:pPr>
              <a:lnSpc>
                <a:spcPct val="80000"/>
              </a:lnSpc>
              <a:buFontTx/>
              <a:buNone/>
            </a:pPr>
            <a:r>
              <a:rPr lang="hu-HU" altLang="hu-HU" sz="2000" b="1">
                <a:solidFill>
                  <a:srgbClr val="1A9A33"/>
                </a:solidFill>
                <a:latin typeface="Arial" panose="020B0604020202020204" pitchFamily="34" charset="0"/>
              </a:rPr>
              <a:t>	Tekintsük az</a:t>
            </a:r>
          </a:p>
          <a:p>
            <a:pPr>
              <a:lnSpc>
                <a:spcPct val="80000"/>
              </a:lnSpc>
              <a:buFontTx/>
              <a:buNone/>
            </a:pPr>
            <a:endParaRPr lang="hu-HU" altLang="hu-HU" sz="2000" b="1">
              <a:solidFill>
                <a:srgbClr val="1A9A33"/>
              </a:solidFill>
              <a:latin typeface="Arial" panose="020B0604020202020204" pitchFamily="34" charset="0"/>
            </a:endParaRPr>
          </a:p>
          <a:p>
            <a:pPr>
              <a:lnSpc>
                <a:spcPct val="80000"/>
              </a:lnSpc>
              <a:buFontTx/>
              <a:buNone/>
            </a:pPr>
            <a:r>
              <a:rPr lang="hu-HU" altLang="hu-HU" sz="2400" b="1" i="1">
                <a:solidFill>
                  <a:srgbClr val="000000"/>
                </a:solidFill>
                <a:latin typeface="Times New Roman" panose="02020603050405020304" pitchFamily="18" charset="0"/>
              </a:rPr>
              <a:t>l</a:t>
            </a:r>
            <a:r>
              <a:rPr lang="hu-HU" altLang="hu-HU" sz="2200" b="1" baseline="-25000">
                <a:solidFill>
                  <a:srgbClr val="000000"/>
                </a:solidFill>
                <a:latin typeface="Times New Roman" panose="02020603050405020304" pitchFamily="18" charset="0"/>
              </a:rPr>
              <a:t>1</a:t>
            </a:r>
            <a:r>
              <a:rPr lang="hu-HU" altLang="hu-HU" sz="2200" b="1">
                <a:solidFill>
                  <a:srgbClr val="000000"/>
                </a:solidFill>
                <a:latin typeface="Times New Roman" panose="02020603050405020304" pitchFamily="18" charset="0"/>
              </a:rPr>
              <a:t>(</a:t>
            </a:r>
            <a:r>
              <a:rPr lang="hu-HU" altLang="hu-HU" sz="2200" b="1" i="1">
                <a:solidFill>
                  <a:srgbClr val="000000"/>
                </a:solidFill>
                <a:latin typeface="Times New Roman" panose="02020603050405020304" pitchFamily="18" charset="0"/>
              </a:rPr>
              <a:t>A</a:t>
            </a:r>
            <a:r>
              <a:rPr lang="hu-HU" altLang="hu-HU" sz="2200" b="1">
                <a:solidFill>
                  <a:srgbClr val="000000"/>
                </a:solidFill>
                <a:latin typeface="Times New Roman" panose="02020603050405020304" pitchFamily="18" charset="0"/>
              </a:rPr>
              <a:t>)</a:t>
            </a:r>
            <a:r>
              <a:rPr lang="hu-HU" altLang="hu-HU" sz="2200" b="1">
                <a:solidFill>
                  <a:srgbClr val="000000"/>
                </a:solidFill>
                <a:latin typeface="rtxbmi" charset="0"/>
              </a:rPr>
              <a:t>; </a:t>
            </a:r>
            <a:r>
              <a:rPr lang="hu-HU" altLang="hu-HU" sz="2200" b="1" i="1">
                <a:solidFill>
                  <a:srgbClr val="FF0000"/>
                </a:solidFill>
                <a:latin typeface="Times New Roman" panose="02020603050405020304" pitchFamily="18" charset="0"/>
              </a:rPr>
              <a:t>r</a:t>
            </a:r>
            <a:r>
              <a:rPr lang="hu-HU" altLang="hu-HU" sz="2200" b="1" baseline="-25000">
                <a:solidFill>
                  <a:srgbClr val="FF0000"/>
                </a:solidFill>
                <a:latin typeface="Times New Roman" panose="02020603050405020304" pitchFamily="18" charset="0"/>
              </a:rPr>
              <a:t>1</a:t>
            </a:r>
            <a:r>
              <a:rPr lang="hu-HU" altLang="hu-HU" sz="2200" b="1">
                <a:solidFill>
                  <a:srgbClr val="FF0000"/>
                </a:solidFill>
                <a:latin typeface="Times New Roman" panose="02020603050405020304" pitchFamily="18" charset="0"/>
              </a:rPr>
              <a:t>(</a:t>
            </a:r>
            <a:r>
              <a:rPr lang="hu-HU" altLang="hu-HU" sz="2200" b="1" i="1">
                <a:solidFill>
                  <a:srgbClr val="FF0000"/>
                </a:solidFill>
                <a:latin typeface="Times New Roman" panose="02020603050405020304" pitchFamily="18" charset="0"/>
              </a:rPr>
              <a:t>A</a:t>
            </a:r>
            <a:r>
              <a:rPr lang="hu-HU" altLang="hu-HU" sz="2200" b="1">
                <a:solidFill>
                  <a:srgbClr val="FF0000"/>
                </a:solidFill>
                <a:latin typeface="Times New Roman" panose="02020603050405020304" pitchFamily="18" charset="0"/>
              </a:rPr>
              <a:t>)</a:t>
            </a:r>
            <a:r>
              <a:rPr lang="hu-HU" altLang="hu-HU" sz="2200" b="1">
                <a:solidFill>
                  <a:srgbClr val="000000"/>
                </a:solidFill>
                <a:latin typeface="rtxbmi" charset="0"/>
              </a:rPr>
              <a:t>; </a:t>
            </a:r>
            <a:r>
              <a:rPr lang="hu-HU" altLang="hu-HU" sz="2200" b="1" i="1">
                <a:solidFill>
                  <a:srgbClr val="000000"/>
                </a:solidFill>
                <a:latin typeface="Times New Roman" panose="02020603050405020304" pitchFamily="18" charset="0"/>
              </a:rPr>
              <a:t>u</a:t>
            </a:r>
            <a:r>
              <a:rPr lang="hu-HU" altLang="hu-HU" sz="2200" b="1" baseline="-25000">
                <a:solidFill>
                  <a:srgbClr val="000000"/>
                </a:solidFill>
                <a:latin typeface="Times New Roman" panose="02020603050405020304" pitchFamily="18" charset="0"/>
              </a:rPr>
              <a:t>1</a:t>
            </a:r>
            <a:r>
              <a:rPr lang="hu-HU" altLang="hu-HU" sz="2200" b="1">
                <a:solidFill>
                  <a:srgbClr val="000000"/>
                </a:solidFill>
                <a:latin typeface="Times New Roman" panose="02020603050405020304" pitchFamily="18" charset="0"/>
              </a:rPr>
              <a:t>(</a:t>
            </a:r>
            <a:r>
              <a:rPr lang="hu-HU" altLang="hu-HU" sz="2200" b="1" i="1">
                <a:solidFill>
                  <a:srgbClr val="000000"/>
                </a:solidFill>
                <a:latin typeface="Times New Roman" panose="02020603050405020304" pitchFamily="18" charset="0"/>
              </a:rPr>
              <a:t>A</a:t>
            </a:r>
            <a:r>
              <a:rPr lang="hu-HU" altLang="hu-HU" sz="2200" b="1">
                <a:solidFill>
                  <a:srgbClr val="000000"/>
                </a:solidFill>
                <a:latin typeface="Times New Roman" panose="02020603050405020304" pitchFamily="18" charset="0"/>
              </a:rPr>
              <a:t>)</a:t>
            </a:r>
            <a:r>
              <a:rPr lang="hu-HU" altLang="hu-HU" sz="2200" b="1">
                <a:solidFill>
                  <a:srgbClr val="000000"/>
                </a:solidFill>
                <a:latin typeface="rtxbmi" charset="0"/>
              </a:rPr>
              <a:t>; </a:t>
            </a:r>
            <a:r>
              <a:rPr lang="hu-HU" altLang="hu-HU" sz="2200" b="1" i="1">
                <a:solidFill>
                  <a:srgbClr val="000000"/>
                </a:solidFill>
                <a:latin typeface="Times New Roman" panose="02020603050405020304" pitchFamily="18" charset="0"/>
              </a:rPr>
              <a:t>l</a:t>
            </a:r>
            <a:r>
              <a:rPr lang="hu-HU" altLang="hu-HU" sz="2200" b="1" baseline="-25000">
                <a:solidFill>
                  <a:srgbClr val="000000"/>
                </a:solidFill>
                <a:latin typeface="Times New Roman" panose="02020603050405020304" pitchFamily="18" charset="0"/>
              </a:rPr>
              <a:t>2</a:t>
            </a:r>
            <a:r>
              <a:rPr lang="hu-HU" altLang="hu-HU" sz="2200" b="1">
                <a:solidFill>
                  <a:srgbClr val="000000"/>
                </a:solidFill>
                <a:latin typeface="Times New Roman" panose="02020603050405020304" pitchFamily="18" charset="0"/>
              </a:rPr>
              <a:t>(</a:t>
            </a:r>
            <a:r>
              <a:rPr lang="hu-HU" altLang="hu-HU" sz="2200" b="1" i="1">
                <a:solidFill>
                  <a:srgbClr val="000000"/>
                </a:solidFill>
                <a:latin typeface="Times New Roman" panose="02020603050405020304" pitchFamily="18" charset="0"/>
              </a:rPr>
              <a:t>A</a:t>
            </a:r>
            <a:r>
              <a:rPr lang="hu-HU" altLang="hu-HU" sz="2200" b="1">
                <a:solidFill>
                  <a:srgbClr val="000000"/>
                </a:solidFill>
                <a:latin typeface="Times New Roman" panose="02020603050405020304" pitchFamily="18" charset="0"/>
              </a:rPr>
              <a:t>)</a:t>
            </a:r>
            <a:r>
              <a:rPr lang="hu-HU" altLang="hu-HU" sz="2200" b="1">
                <a:solidFill>
                  <a:srgbClr val="000000"/>
                </a:solidFill>
                <a:latin typeface="rtxbmi" charset="0"/>
              </a:rPr>
              <a:t>; </a:t>
            </a:r>
            <a:r>
              <a:rPr lang="hu-HU" altLang="hu-HU" sz="2200" b="1" i="1">
                <a:solidFill>
                  <a:srgbClr val="FF0000"/>
                </a:solidFill>
                <a:latin typeface="Times New Roman" panose="02020603050405020304" pitchFamily="18" charset="0"/>
              </a:rPr>
              <a:t>r</a:t>
            </a:r>
            <a:r>
              <a:rPr lang="hu-HU" altLang="hu-HU" sz="2200" b="1" baseline="-25000">
                <a:solidFill>
                  <a:srgbClr val="FF0000"/>
                </a:solidFill>
                <a:latin typeface="Times New Roman" panose="02020603050405020304" pitchFamily="18" charset="0"/>
              </a:rPr>
              <a:t>2</a:t>
            </a:r>
            <a:r>
              <a:rPr lang="hu-HU" altLang="hu-HU" sz="2200" b="1">
                <a:solidFill>
                  <a:srgbClr val="FF0000"/>
                </a:solidFill>
                <a:latin typeface="Times New Roman" panose="02020603050405020304" pitchFamily="18" charset="0"/>
              </a:rPr>
              <a:t>(</a:t>
            </a:r>
            <a:r>
              <a:rPr lang="hu-HU" altLang="hu-HU" sz="2200" b="1" i="1">
                <a:solidFill>
                  <a:srgbClr val="FF0000"/>
                </a:solidFill>
                <a:latin typeface="Times New Roman" panose="02020603050405020304" pitchFamily="18" charset="0"/>
              </a:rPr>
              <a:t>A</a:t>
            </a:r>
            <a:r>
              <a:rPr lang="hu-HU" altLang="hu-HU" sz="2200" b="1">
                <a:solidFill>
                  <a:srgbClr val="FF0000"/>
                </a:solidFill>
                <a:latin typeface="Times New Roman" panose="02020603050405020304" pitchFamily="18" charset="0"/>
              </a:rPr>
              <a:t>)</a:t>
            </a:r>
            <a:r>
              <a:rPr lang="hu-HU" altLang="hu-HU" sz="2200" b="1">
                <a:solidFill>
                  <a:srgbClr val="000000"/>
                </a:solidFill>
                <a:latin typeface="rtxbmi" charset="0"/>
              </a:rPr>
              <a:t>; </a:t>
            </a:r>
            <a:r>
              <a:rPr lang="hu-HU" altLang="hu-HU" sz="2200" b="1" i="1">
                <a:solidFill>
                  <a:srgbClr val="000000"/>
                </a:solidFill>
                <a:latin typeface="Times New Roman" panose="02020603050405020304" pitchFamily="18" charset="0"/>
              </a:rPr>
              <a:t>u</a:t>
            </a:r>
            <a:r>
              <a:rPr lang="hu-HU" altLang="hu-HU" sz="2200" b="1" baseline="-25000">
                <a:solidFill>
                  <a:srgbClr val="000000"/>
                </a:solidFill>
                <a:latin typeface="Times New Roman" panose="02020603050405020304" pitchFamily="18" charset="0"/>
              </a:rPr>
              <a:t>2</a:t>
            </a:r>
            <a:r>
              <a:rPr lang="hu-HU" altLang="hu-HU" sz="2200" b="1">
                <a:solidFill>
                  <a:srgbClr val="000000"/>
                </a:solidFill>
                <a:latin typeface="Times New Roman" panose="02020603050405020304" pitchFamily="18" charset="0"/>
              </a:rPr>
              <a:t>(</a:t>
            </a:r>
            <a:r>
              <a:rPr lang="hu-HU" altLang="hu-HU" sz="2200" b="1" i="1">
                <a:solidFill>
                  <a:srgbClr val="000000"/>
                </a:solidFill>
                <a:latin typeface="Times New Roman" panose="02020603050405020304" pitchFamily="18" charset="0"/>
              </a:rPr>
              <a:t>A</a:t>
            </a:r>
            <a:r>
              <a:rPr lang="hu-HU" altLang="hu-HU" sz="2200" b="1">
                <a:solidFill>
                  <a:srgbClr val="000000"/>
                </a:solidFill>
                <a:latin typeface="Times New Roman" panose="02020603050405020304" pitchFamily="18" charset="0"/>
              </a:rPr>
              <a:t>)</a:t>
            </a:r>
            <a:r>
              <a:rPr lang="hu-HU" altLang="hu-HU" sz="2200" b="1">
                <a:solidFill>
                  <a:srgbClr val="000000"/>
                </a:solidFill>
                <a:latin typeface="rtxbmi" charset="0"/>
              </a:rPr>
              <a:t>; </a:t>
            </a:r>
            <a:r>
              <a:rPr lang="hu-HU" altLang="hu-HU" sz="2200" b="1" i="1">
                <a:solidFill>
                  <a:srgbClr val="000000"/>
                </a:solidFill>
                <a:latin typeface="Times New Roman" panose="02020603050405020304" pitchFamily="18" charset="0"/>
              </a:rPr>
              <a:t>l</a:t>
            </a:r>
            <a:r>
              <a:rPr lang="hu-HU" altLang="hu-HU" sz="2200" b="1" baseline="-25000">
                <a:solidFill>
                  <a:srgbClr val="000000"/>
                </a:solidFill>
                <a:latin typeface="Times New Roman" panose="02020603050405020304" pitchFamily="18" charset="0"/>
              </a:rPr>
              <a:t>1</a:t>
            </a:r>
            <a:r>
              <a:rPr lang="hu-HU" altLang="hu-HU" sz="2200" b="1">
                <a:solidFill>
                  <a:srgbClr val="000000"/>
                </a:solidFill>
                <a:latin typeface="Times New Roman" panose="02020603050405020304" pitchFamily="18" charset="0"/>
              </a:rPr>
              <a:t>(</a:t>
            </a:r>
            <a:r>
              <a:rPr lang="hu-HU" altLang="hu-HU" sz="2200" b="1" i="1">
                <a:solidFill>
                  <a:srgbClr val="000000"/>
                </a:solidFill>
                <a:latin typeface="Times New Roman" panose="02020603050405020304" pitchFamily="18" charset="0"/>
              </a:rPr>
              <a:t>A</a:t>
            </a:r>
            <a:r>
              <a:rPr lang="hu-HU" altLang="hu-HU" sz="2200" b="1">
                <a:solidFill>
                  <a:srgbClr val="000000"/>
                </a:solidFill>
                <a:latin typeface="Times New Roman" panose="02020603050405020304" pitchFamily="18" charset="0"/>
              </a:rPr>
              <a:t>)</a:t>
            </a:r>
            <a:r>
              <a:rPr lang="hu-HU" altLang="hu-HU" sz="2200" b="1">
                <a:solidFill>
                  <a:srgbClr val="000000"/>
                </a:solidFill>
                <a:latin typeface="rtxbmi" charset="0"/>
              </a:rPr>
              <a:t>; </a:t>
            </a:r>
            <a:r>
              <a:rPr lang="hu-HU" altLang="hu-HU" sz="2200" b="1" i="1">
                <a:solidFill>
                  <a:srgbClr val="FF0000"/>
                </a:solidFill>
                <a:latin typeface="Times New Roman" panose="02020603050405020304" pitchFamily="18" charset="0"/>
              </a:rPr>
              <a:t>w</a:t>
            </a:r>
            <a:r>
              <a:rPr lang="hu-HU" altLang="hu-HU" sz="2200" b="1" baseline="-25000">
                <a:solidFill>
                  <a:srgbClr val="FF0000"/>
                </a:solidFill>
                <a:latin typeface="Times New Roman" panose="02020603050405020304" pitchFamily="18" charset="0"/>
              </a:rPr>
              <a:t>1</a:t>
            </a:r>
            <a:r>
              <a:rPr lang="hu-HU" altLang="hu-HU" sz="2200" b="1">
                <a:solidFill>
                  <a:srgbClr val="FF0000"/>
                </a:solidFill>
                <a:latin typeface="Times New Roman" panose="02020603050405020304" pitchFamily="18" charset="0"/>
              </a:rPr>
              <a:t>(</a:t>
            </a:r>
            <a:r>
              <a:rPr lang="hu-HU" altLang="hu-HU" sz="2200" b="1" i="1">
                <a:solidFill>
                  <a:srgbClr val="FF0000"/>
                </a:solidFill>
                <a:latin typeface="Times New Roman" panose="02020603050405020304" pitchFamily="18" charset="0"/>
              </a:rPr>
              <a:t>A</a:t>
            </a:r>
            <a:r>
              <a:rPr lang="hu-HU" altLang="hu-HU" sz="2200" b="1">
                <a:solidFill>
                  <a:srgbClr val="FF0000"/>
                </a:solidFill>
                <a:latin typeface="Times New Roman" panose="02020603050405020304" pitchFamily="18" charset="0"/>
              </a:rPr>
              <a:t>)</a:t>
            </a:r>
            <a:r>
              <a:rPr lang="hu-HU" altLang="hu-HU" sz="2200" b="1">
                <a:solidFill>
                  <a:srgbClr val="000000"/>
                </a:solidFill>
                <a:latin typeface="rtxbmi" charset="0"/>
              </a:rPr>
              <a:t>; </a:t>
            </a:r>
            <a:r>
              <a:rPr lang="hu-HU" altLang="hu-HU" sz="2200" b="1" i="1">
                <a:solidFill>
                  <a:srgbClr val="000000"/>
                </a:solidFill>
                <a:latin typeface="Times New Roman" panose="02020603050405020304" pitchFamily="18" charset="0"/>
              </a:rPr>
              <a:t>u</a:t>
            </a:r>
            <a:r>
              <a:rPr lang="hu-HU" altLang="hu-HU" sz="2200" b="1" baseline="-25000">
                <a:solidFill>
                  <a:srgbClr val="000000"/>
                </a:solidFill>
                <a:latin typeface="Times New Roman" panose="02020603050405020304" pitchFamily="18" charset="0"/>
              </a:rPr>
              <a:t>1</a:t>
            </a:r>
            <a:r>
              <a:rPr lang="hu-HU" altLang="hu-HU" sz="2200" b="1">
                <a:solidFill>
                  <a:srgbClr val="000000"/>
                </a:solidFill>
                <a:latin typeface="Times New Roman" panose="02020603050405020304" pitchFamily="18" charset="0"/>
              </a:rPr>
              <a:t>(</a:t>
            </a:r>
            <a:r>
              <a:rPr lang="hu-HU" altLang="hu-HU" sz="2200" b="1" i="1">
                <a:solidFill>
                  <a:srgbClr val="000000"/>
                </a:solidFill>
                <a:latin typeface="Times New Roman" panose="02020603050405020304" pitchFamily="18" charset="0"/>
              </a:rPr>
              <a:t>A</a:t>
            </a:r>
            <a:r>
              <a:rPr lang="hu-HU" altLang="hu-HU" sz="2200" b="1">
                <a:solidFill>
                  <a:srgbClr val="000000"/>
                </a:solidFill>
                <a:latin typeface="Times New Roman" panose="02020603050405020304" pitchFamily="18" charset="0"/>
              </a:rPr>
              <a:t>)</a:t>
            </a:r>
            <a:r>
              <a:rPr lang="hu-HU" altLang="hu-HU" sz="2200" b="1">
                <a:solidFill>
                  <a:srgbClr val="000000"/>
                </a:solidFill>
                <a:latin typeface="rtxbmi" charset="0"/>
              </a:rPr>
              <a:t>; </a:t>
            </a:r>
            <a:r>
              <a:rPr lang="hu-HU" altLang="hu-HU" sz="2200" b="1" i="1">
                <a:solidFill>
                  <a:srgbClr val="000000"/>
                </a:solidFill>
                <a:latin typeface="Times New Roman" panose="02020603050405020304" pitchFamily="18" charset="0"/>
              </a:rPr>
              <a:t>l</a:t>
            </a:r>
            <a:r>
              <a:rPr lang="hu-HU" altLang="hu-HU" sz="2200" b="1" baseline="-25000">
                <a:solidFill>
                  <a:srgbClr val="000000"/>
                </a:solidFill>
                <a:latin typeface="Times New Roman" panose="02020603050405020304" pitchFamily="18" charset="0"/>
              </a:rPr>
              <a:t>2</a:t>
            </a:r>
            <a:r>
              <a:rPr lang="hu-HU" altLang="hu-HU" sz="2200" b="1">
                <a:solidFill>
                  <a:srgbClr val="000000"/>
                </a:solidFill>
                <a:latin typeface="Times New Roman" panose="02020603050405020304" pitchFamily="18" charset="0"/>
              </a:rPr>
              <a:t>(</a:t>
            </a:r>
            <a:r>
              <a:rPr lang="hu-HU" altLang="hu-HU" sz="2200" b="1" i="1">
                <a:solidFill>
                  <a:srgbClr val="000000"/>
                </a:solidFill>
                <a:latin typeface="Times New Roman" panose="02020603050405020304" pitchFamily="18" charset="0"/>
              </a:rPr>
              <a:t>B</a:t>
            </a:r>
            <a:r>
              <a:rPr lang="hu-HU" altLang="hu-HU" sz="2200" b="1">
                <a:solidFill>
                  <a:srgbClr val="000000"/>
                </a:solidFill>
                <a:latin typeface="Times New Roman" panose="02020603050405020304" pitchFamily="18" charset="0"/>
              </a:rPr>
              <a:t>)</a:t>
            </a:r>
            <a:r>
              <a:rPr lang="hu-HU" altLang="hu-HU" sz="2200" b="1">
                <a:solidFill>
                  <a:srgbClr val="000000"/>
                </a:solidFill>
                <a:latin typeface="rtxbmi" charset="0"/>
              </a:rPr>
              <a:t>; </a:t>
            </a:r>
            <a:r>
              <a:rPr lang="hu-HU" altLang="hu-HU" sz="2200" b="1" i="1">
                <a:solidFill>
                  <a:srgbClr val="FF0000"/>
                </a:solidFill>
                <a:latin typeface="Times New Roman" panose="02020603050405020304" pitchFamily="18" charset="0"/>
              </a:rPr>
              <a:t>r</a:t>
            </a:r>
            <a:r>
              <a:rPr lang="hu-HU" altLang="hu-HU" sz="2200" b="1" baseline="-25000">
                <a:solidFill>
                  <a:srgbClr val="FF0000"/>
                </a:solidFill>
                <a:latin typeface="Times New Roman" panose="02020603050405020304" pitchFamily="18" charset="0"/>
              </a:rPr>
              <a:t>2</a:t>
            </a:r>
            <a:r>
              <a:rPr lang="hu-HU" altLang="hu-HU" sz="2200" b="1">
                <a:solidFill>
                  <a:srgbClr val="FF0000"/>
                </a:solidFill>
                <a:latin typeface="Times New Roman" panose="02020603050405020304" pitchFamily="18" charset="0"/>
              </a:rPr>
              <a:t>(</a:t>
            </a:r>
            <a:r>
              <a:rPr lang="hu-HU" altLang="hu-HU" sz="2200" b="1" i="1">
                <a:solidFill>
                  <a:srgbClr val="FF0000"/>
                </a:solidFill>
                <a:latin typeface="Times New Roman" panose="02020603050405020304" pitchFamily="18" charset="0"/>
              </a:rPr>
              <a:t>B</a:t>
            </a:r>
            <a:r>
              <a:rPr lang="hu-HU" altLang="hu-HU" sz="2200" b="1">
                <a:solidFill>
                  <a:srgbClr val="FF0000"/>
                </a:solidFill>
                <a:latin typeface="Times New Roman" panose="02020603050405020304" pitchFamily="18" charset="0"/>
              </a:rPr>
              <a:t>)</a:t>
            </a:r>
            <a:r>
              <a:rPr lang="hu-HU" altLang="hu-HU" sz="2200" b="1">
                <a:solidFill>
                  <a:srgbClr val="000000"/>
                </a:solidFill>
                <a:latin typeface="rtxbmi" charset="0"/>
              </a:rPr>
              <a:t>; </a:t>
            </a:r>
            <a:r>
              <a:rPr lang="hu-HU" altLang="hu-HU" sz="2200" b="1" i="1">
                <a:solidFill>
                  <a:srgbClr val="000000"/>
                </a:solidFill>
                <a:latin typeface="Times New Roman" panose="02020603050405020304" pitchFamily="18" charset="0"/>
              </a:rPr>
              <a:t>u</a:t>
            </a:r>
            <a:r>
              <a:rPr lang="hu-HU" altLang="hu-HU" sz="2200" b="1" baseline="-25000">
                <a:solidFill>
                  <a:srgbClr val="000000"/>
                </a:solidFill>
                <a:latin typeface="Times New Roman" panose="02020603050405020304" pitchFamily="18" charset="0"/>
              </a:rPr>
              <a:t>2</a:t>
            </a:r>
            <a:r>
              <a:rPr lang="hu-HU" altLang="hu-HU" sz="2200" b="1">
                <a:solidFill>
                  <a:srgbClr val="000000"/>
                </a:solidFill>
                <a:latin typeface="Times New Roman" panose="02020603050405020304" pitchFamily="18" charset="0"/>
              </a:rPr>
              <a:t>(</a:t>
            </a:r>
            <a:r>
              <a:rPr lang="hu-HU" altLang="hu-HU" sz="2200" b="1" i="1">
                <a:solidFill>
                  <a:srgbClr val="000000"/>
                </a:solidFill>
                <a:latin typeface="Times New Roman" panose="02020603050405020304" pitchFamily="18" charset="0"/>
              </a:rPr>
              <a:t>B</a:t>
            </a:r>
            <a:r>
              <a:rPr lang="hu-HU" altLang="hu-HU" sz="2200" b="1">
                <a:solidFill>
                  <a:srgbClr val="000000"/>
                </a:solidFill>
                <a:latin typeface="Times New Roman" panose="02020603050405020304" pitchFamily="18" charset="0"/>
              </a:rPr>
              <a:t>)</a:t>
            </a:r>
          </a:p>
          <a:p>
            <a:pPr>
              <a:lnSpc>
                <a:spcPct val="80000"/>
              </a:lnSpc>
              <a:buFontTx/>
              <a:buNone/>
            </a:pPr>
            <a:r>
              <a:rPr lang="hu-HU" altLang="hu-HU" sz="2000" b="1">
                <a:solidFill>
                  <a:srgbClr val="1A9A33"/>
                </a:solidFill>
                <a:latin typeface="Arial" panose="020B0604020202020204" pitchFamily="34" charset="0"/>
              </a:rPr>
              <a:t>	</a:t>
            </a:r>
          </a:p>
          <a:p>
            <a:pPr>
              <a:lnSpc>
                <a:spcPct val="80000"/>
              </a:lnSpc>
              <a:buFontTx/>
              <a:buNone/>
            </a:pPr>
            <a:r>
              <a:rPr lang="hu-HU" altLang="hu-HU" sz="2000" b="1">
                <a:solidFill>
                  <a:srgbClr val="1A9A33"/>
                </a:solidFill>
                <a:latin typeface="Arial" panose="020B0604020202020204" pitchFamily="34" charset="0"/>
              </a:rPr>
              <a:t>	ütemezést.</a:t>
            </a:r>
          </a:p>
          <a:p>
            <a:pPr>
              <a:lnSpc>
                <a:spcPct val="80000"/>
              </a:lnSpc>
              <a:buFontTx/>
              <a:buNone/>
            </a:pPr>
            <a:endParaRPr lang="hu-HU" altLang="hu-HU" sz="2000" b="1">
              <a:solidFill>
                <a:srgbClr val="1A9A33"/>
              </a:solidFill>
              <a:latin typeface="Arial" panose="020B0604020202020204" pitchFamily="34" charset="0"/>
            </a:endParaRPr>
          </a:p>
          <a:p>
            <a:pPr>
              <a:lnSpc>
                <a:spcPct val="80000"/>
              </a:lnSpc>
              <a:buFontTx/>
              <a:buNone/>
            </a:pPr>
            <a:r>
              <a:rPr lang="hu-HU" altLang="hu-HU" sz="2000" b="1">
                <a:solidFill>
                  <a:srgbClr val="0000FF"/>
                </a:solidFill>
                <a:latin typeface="Arial" panose="020B0604020202020204" pitchFamily="34" charset="0"/>
              </a:rPr>
              <a:t>	Ha megnézzük az írás/olvasás műveleteket </a:t>
            </a:r>
            <a:r>
              <a:rPr lang="hu-HU" altLang="hu-HU" sz="2000" b="1">
                <a:solidFill>
                  <a:srgbClr val="FF0000"/>
                </a:solidFill>
                <a:latin typeface="Arial" panose="020B0604020202020204" pitchFamily="34" charset="0"/>
              </a:rPr>
              <a:t>(</a:t>
            </a:r>
            <a:r>
              <a:rPr lang="hu-HU" altLang="hu-HU" sz="2000" b="1" i="1">
                <a:solidFill>
                  <a:srgbClr val="FF0000"/>
                </a:solidFill>
                <a:latin typeface="Times New Roman" panose="02020603050405020304" pitchFamily="18" charset="0"/>
              </a:rPr>
              <a:t>r</a:t>
            </a:r>
            <a:r>
              <a:rPr lang="hu-HU" altLang="hu-HU" sz="2000" b="1" baseline="-25000">
                <a:solidFill>
                  <a:srgbClr val="FF0000"/>
                </a:solidFill>
                <a:latin typeface="Times New Roman" panose="02020603050405020304" pitchFamily="18" charset="0"/>
              </a:rPr>
              <a:t>1</a:t>
            </a:r>
            <a:r>
              <a:rPr lang="hu-HU" altLang="hu-HU" sz="2000" b="1">
                <a:solidFill>
                  <a:srgbClr val="FF0000"/>
                </a:solidFill>
                <a:latin typeface="Times New Roman" panose="02020603050405020304" pitchFamily="18" charset="0"/>
              </a:rPr>
              <a:t>(</a:t>
            </a:r>
            <a:r>
              <a:rPr lang="hu-HU" altLang="hu-HU" sz="2000" b="1" i="1">
                <a:solidFill>
                  <a:srgbClr val="FF0000"/>
                </a:solidFill>
                <a:latin typeface="Times New Roman" panose="02020603050405020304" pitchFamily="18" charset="0"/>
              </a:rPr>
              <a:t>A</a:t>
            </a:r>
            <a:r>
              <a:rPr lang="hu-HU" altLang="hu-HU" sz="2000" b="1">
                <a:solidFill>
                  <a:srgbClr val="FF0000"/>
                </a:solidFill>
                <a:latin typeface="Times New Roman" panose="02020603050405020304" pitchFamily="18" charset="0"/>
              </a:rPr>
              <a:t>)</a:t>
            </a:r>
            <a:r>
              <a:rPr lang="hu-HU" altLang="hu-HU" sz="2000" b="1">
                <a:solidFill>
                  <a:srgbClr val="FF0000"/>
                </a:solidFill>
                <a:latin typeface="rtxbmi" charset="0"/>
              </a:rPr>
              <a:t>; </a:t>
            </a:r>
            <a:r>
              <a:rPr lang="hu-HU" altLang="hu-HU" sz="2000" b="1" i="1">
                <a:solidFill>
                  <a:srgbClr val="FF0000"/>
                </a:solidFill>
                <a:latin typeface="Times New Roman" panose="02020603050405020304" pitchFamily="18" charset="0"/>
              </a:rPr>
              <a:t>r</a:t>
            </a:r>
            <a:r>
              <a:rPr lang="hu-HU" altLang="hu-HU" sz="2000" b="1" baseline="-25000">
                <a:solidFill>
                  <a:srgbClr val="FF0000"/>
                </a:solidFill>
                <a:latin typeface="Times New Roman" panose="02020603050405020304" pitchFamily="18" charset="0"/>
              </a:rPr>
              <a:t>2</a:t>
            </a:r>
            <a:r>
              <a:rPr lang="hu-HU" altLang="hu-HU" sz="2000" b="1">
                <a:solidFill>
                  <a:srgbClr val="FF0000"/>
                </a:solidFill>
                <a:latin typeface="Times New Roman" panose="02020603050405020304" pitchFamily="18" charset="0"/>
              </a:rPr>
              <a:t>(</a:t>
            </a:r>
            <a:r>
              <a:rPr lang="hu-HU" altLang="hu-HU" sz="2000" b="1" i="1">
                <a:solidFill>
                  <a:srgbClr val="FF0000"/>
                </a:solidFill>
                <a:latin typeface="Times New Roman" panose="02020603050405020304" pitchFamily="18" charset="0"/>
              </a:rPr>
              <a:t>A</a:t>
            </a:r>
            <a:r>
              <a:rPr lang="hu-HU" altLang="hu-HU" sz="2000" b="1">
                <a:solidFill>
                  <a:srgbClr val="FF0000"/>
                </a:solidFill>
                <a:latin typeface="Times New Roman" panose="02020603050405020304" pitchFamily="18" charset="0"/>
              </a:rPr>
              <a:t>)</a:t>
            </a:r>
            <a:r>
              <a:rPr lang="hu-HU" altLang="hu-HU" sz="2000" b="1">
                <a:solidFill>
                  <a:srgbClr val="FF0000"/>
                </a:solidFill>
                <a:latin typeface="rtxbmi" charset="0"/>
              </a:rPr>
              <a:t>; </a:t>
            </a:r>
            <a:r>
              <a:rPr lang="hu-HU" altLang="hu-HU" sz="2000" b="1" i="1">
                <a:solidFill>
                  <a:srgbClr val="FF0000"/>
                </a:solidFill>
                <a:latin typeface="Times New Roman" panose="02020603050405020304" pitchFamily="18" charset="0"/>
              </a:rPr>
              <a:t>w</a:t>
            </a:r>
            <a:r>
              <a:rPr lang="hu-HU" altLang="hu-HU" sz="2000" b="1" baseline="-25000">
                <a:solidFill>
                  <a:srgbClr val="FF0000"/>
                </a:solidFill>
                <a:latin typeface="Times New Roman" panose="02020603050405020304" pitchFamily="18" charset="0"/>
              </a:rPr>
              <a:t>1</a:t>
            </a:r>
            <a:r>
              <a:rPr lang="hu-HU" altLang="hu-HU" sz="2000" b="1">
                <a:solidFill>
                  <a:srgbClr val="FF0000"/>
                </a:solidFill>
                <a:latin typeface="Times New Roman" panose="02020603050405020304" pitchFamily="18" charset="0"/>
              </a:rPr>
              <a:t>(</a:t>
            </a:r>
            <a:r>
              <a:rPr lang="hu-HU" altLang="hu-HU" sz="2000" b="1" i="1">
                <a:solidFill>
                  <a:srgbClr val="FF0000"/>
                </a:solidFill>
                <a:latin typeface="Times New Roman" panose="02020603050405020304" pitchFamily="18" charset="0"/>
              </a:rPr>
              <a:t>A</a:t>
            </a:r>
            <a:r>
              <a:rPr lang="hu-HU" altLang="hu-HU" sz="2000" b="1">
                <a:solidFill>
                  <a:srgbClr val="FF0000"/>
                </a:solidFill>
                <a:latin typeface="Times New Roman" panose="02020603050405020304" pitchFamily="18" charset="0"/>
              </a:rPr>
              <a:t>)</a:t>
            </a:r>
            <a:r>
              <a:rPr lang="hu-HU" altLang="hu-HU" sz="2000" b="1">
                <a:solidFill>
                  <a:srgbClr val="FF0000"/>
                </a:solidFill>
                <a:latin typeface="rtxbmi" charset="0"/>
              </a:rPr>
              <a:t>; </a:t>
            </a:r>
            <a:r>
              <a:rPr lang="hu-HU" altLang="hu-HU" sz="2000" b="1" i="1">
                <a:solidFill>
                  <a:srgbClr val="FF0000"/>
                </a:solidFill>
                <a:latin typeface="Times New Roman" panose="02020603050405020304" pitchFamily="18" charset="0"/>
              </a:rPr>
              <a:t>r</a:t>
            </a:r>
            <a:r>
              <a:rPr lang="hu-HU" altLang="hu-HU" sz="2000" b="1" baseline="-25000">
                <a:solidFill>
                  <a:srgbClr val="FF0000"/>
                </a:solidFill>
                <a:latin typeface="Times New Roman" panose="02020603050405020304" pitchFamily="18" charset="0"/>
              </a:rPr>
              <a:t>2</a:t>
            </a:r>
            <a:r>
              <a:rPr lang="hu-HU" altLang="hu-HU" sz="2000" b="1">
                <a:solidFill>
                  <a:srgbClr val="FF0000"/>
                </a:solidFill>
                <a:latin typeface="Times New Roman" panose="02020603050405020304" pitchFamily="18" charset="0"/>
              </a:rPr>
              <a:t>(</a:t>
            </a:r>
            <a:r>
              <a:rPr lang="hu-HU" altLang="hu-HU" sz="2000" b="1" i="1">
                <a:solidFill>
                  <a:srgbClr val="FF0000"/>
                </a:solidFill>
                <a:latin typeface="Times New Roman" panose="02020603050405020304" pitchFamily="18" charset="0"/>
              </a:rPr>
              <a:t>B</a:t>
            </a:r>
            <a:r>
              <a:rPr lang="hu-HU" altLang="hu-HU" sz="2000" b="1">
                <a:solidFill>
                  <a:srgbClr val="FF0000"/>
                </a:solidFill>
                <a:latin typeface="Times New Roman" panose="02020603050405020304" pitchFamily="18" charset="0"/>
              </a:rPr>
              <a:t>)</a:t>
            </a:r>
            <a:r>
              <a:rPr lang="hu-HU" altLang="hu-HU" sz="2000" b="1">
                <a:solidFill>
                  <a:srgbClr val="FF0000"/>
                </a:solidFill>
                <a:latin typeface="Arial" panose="020B0604020202020204" pitchFamily="34" charset="0"/>
              </a:rPr>
              <a:t>)</a:t>
            </a:r>
            <a:r>
              <a:rPr lang="hu-HU" altLang="hu-HU" sz="2000" b="1">
                <a:solidFill>
                  <a:srgbClr val="0000FF"/>
                </a:solidFill>
                <a:latin typeface="Arial" panose="020B0604020202020204" pitchFamily="34" charset="0"/>
              </a:rPr>
              <a:t>, akkor látszik, hogy az ütemezés hatása azonos a </a:t>
            </a:r>
            <a:r>
              <a:rPr lang="hu-HU" altLang="hu-HU" sz="2000" b="1" i="1">
                <a:solidFill>
                  <a:srgbClr val="0000FF"/>
                </a:solidFill>
                <a:latin typeface="Times New Roman" panose="02020603050405020304" pitchFamily="18" charset="0"/>
              </a:rPr>
              <a:t>T</a:t>
            </a:r>
            <a:r>
              <a:rPr lang="hu-HU" altLang="hu-HU" sz="2000" b="1" baseline="-25000">
                <a:solidFill>
                  <a:srgbClr val="0000FF"/>
                </a:solidFill>
                <a:latin typeface="Times New Roman" panose="02020603050405020304" pitchFamily="18" charset="0"/>
              </a:rPr>
              <a:t>2</a:t>
            </a:r>
            <a:r>
              <a:rPr lang="hu-HU" altLang="hu-HU" sz="2000" b="1" i="1">
                <a:solidFill>
                  <a:srgbClr val="0000FF"/>
                </a:solidFill>
                <a:latin typeface="Times New Roman" panose="02020603050405020304" pitchFamily="18" charset="0"/>
              </a:rPr>
              <a:t>T</a:t>
            </a:r>
            <a:r>
              <a:rPr lang="hu-HU" altLang="hu-HU" sz="2000" b="1" baseline="-25000">
                <a:solidFill>
                  <a:srgbClr val="0000FF"/>
                </a:solidFill>
                <a:latin typeface="Times New Roman" panose="02020603050405020304" pitchFamily="18" charset="0"/>
              </a:rPr>
              <a:t>1</a:t>
            </a:r>
            <a:r>
              <a:rPr lang="hu-HU" altLang="hu-HU" sz="2000" b="1">
                <a:solidFill>
                  <a:srgbClr val="0000FF"/>
                </a:solidFill>
                <a:latin typeface="Times New Roman" panose="02020603050405020304" pitchFamily="18" charset="0"/>
              </a:rPr>
              <a:t> </a:t>
            </a:r>
            <a:r>
              <a:rPr lang="hu-HU" altLang="hu-HU" sz="2000" b="1">
                <a:solidFill>
                  <a:srgbClr val="0000FF"/>
                </a:solidFill>
                <a:latin typeface="Arial" panose="020B0604020202020204" pitchFamily="34" charset="0"/>
              </a:rPr>
              <a:t>soros ütemezés hatásával, vagyis </a:t>
            </a:r>
            <a:r>
              <a:rPr lang="hu-HU" altLang="hu-HU" sz="2000" b="1">
                <a:solidFill>
                  <a:srgbClr val="FF0000"/>
                </a:solidFill>
                <a:latin typeface="Arial" panose="020B0604020202020204" pitchFamily="34" charset="0"/>
              </a:rPr>
              <a:t>ez egy sorbarendezhető ütemezés zárak nélkül.</a:t>
            </a:r>
          </a:p>
          <a:p>
            <a:pPr>
              <a:lnSpc>
                <a:spcPct val="80000"/>
              </a:lnSpc>
              <a:buFontTx/>
              <a:buNone/>
            </a:pPr>
            <a:endParaRPr lang="hu-HU" altLang="hu-HU" sz="2000" b="1">
              <a:solidFill>
                <a:srgbClr val="FF0000"/>
              </a:solidFill>
              <a:latin typeface="Arial" panose="020B0604020202020204" pitchFamily="34" charset="0"/>
            </a:endParaRPr>
          </a:p>
          <a:p>
            <a:pPr>
              <a:lnSpc>
                <a:spcPct val="80000"/>
              </a:lnSpc>
              <a:buFontTx/>
              <a:buNone/>
            </a:pPr>
            <a:r>
              <a:rPr lang="hu-HU" altLang="hu-HU" sz="2000" b="1">
                <a:solidFill>
                  <a:srgbClr val="F300CD"/>
                </a:solidFill>
                <a:latin typeface="Arial" panose="020B0604020202020204" pitchFamily="34" charset="0"/>
              </a:rPr>
              <a:t>	De ha felrajzoljuk a zárakra vonatkozó megelőzési gráfot </a:t>
            </a:r>
            <a:r>
              <a:rPr lang="hu-HU" altLang="hu-HU" sz="2000" b="1">
                <a:solidFill>
                  <a:srgbClr val="808000"/>
                </a:solidFill>
                <a:latin typeface="Arial" panose="020B0604020202020204" pitchFamily="34" charset="0"/>
              </a:rPr>
              <a:t>(és ilyenkor persze nem nézzük, hogy milyen írások/olvasások vannak, hanem a legrosszabb esetre készülünk)</a:t>
            </a:r>
            <a:r>
              <a:rPr lang="hu-HU" altLang="hu-HU" sz="2000" b="1">
                <a:solidFill>
                  <a:srgbClr val="F300CD"/>
                </a:solidFill>
                <a:latin typeface="Arial" panose="020B0604020202020204" pitchFamily="34" charset="0"/>
              </a:rPr>
              <a:t>, akkor</a:t>
            </a:r>
          </a:p>
          <a:p>
            <a:pPr>
              <a:lnSpc>
                <a:spcPct val="80000"/>
              </a:lnSpc>
              <a:buFontTx/>
              <a:buNone/>
            </a:pPr>
            <a:endParaRPr lang="hu-HU" altLang="hu-HU" sz="2000" b="1">
              <a:solidFill>
                <a:srgbClr val="F300CD"/>
              </a:solidFill>
              <a:latin typeface="Arial" panose="020B0604020202020204" pitchFamily="34" charset="0"/>
            </a:endParaRPr>
          </a:p>
          <a:p>
            <a:pPr>
              <a:lnSpc>
                <a:spcPct val="80000"/>
              </a:lnSpc>
              <a:buFontTx/>
              <a:buNone/>
            </a:pPr>
            <a:endParaRPr lang="hu-HU" altLang="hu-HU" sz="2000" b="1">
              <a:solidFill>
                <a:srgbClr val="F300CD"/>
              </a:solidFill>
              <a:latin typeface="Arial" panose="020B0604020202020204" pitchFamily="34" charset="0"/>
            </a:endParaRPr>
          </a:p>
          <a:p>
            <a:pPr>
              <a:lnSpc>
                <a:spcPct val="80000"/>
              </a:lnSpc>
              <a:buFontTx/>
              <a:buNone/>
            </a:pPr>
            <a:r>
              <a:rPr lang="hu-HU" altLang="hu-HU" sz="2000" b="1">
                <a:solidFill>
                  <a:srgbClr val="F300CD"/>
                </a:solidFill>
                <a:latin typeface="Arial" panose="020B0604020202020204" pitchFamily="34" charset="0"/>
              </a:rPr>
              <a:t>	</a:t>
            </a:r>
          </a:p>
          <a:p>
            <a:pPr>
              <a:lnSpc>
                <a:spcPct val="80000"/>
              </a:lnSpc>
              <a:buFontTx/>
              <a:buNone/>
            </a:pPr>
            <a:r>
              <a:rPr lang="hu-HU" altLang="hu-HU" sz="2000" b="1">
                <a:solidFill>
                  <a:srgbClr val="F300CD"/>
                </a:solidFill>
                <a:latin typeface="Arial" panose="020B0604020202020204" pitchFamily="34" charset="0"/>
              </a:rPr>
              <a:t>	lesz a gráf, és mivel ez irányított kört tartalmaz, akkor ezt elvetnénk, mert </a:t>
            </a:r>
            <a:r>
              <a:rPr lang="hu-HU" altLang="hu-HU" sz="2000" b="1">
                <a:solidFill>
                  <a:srgbClr val="FF0000"/>
                </a:solidFill>
                <a:latin typeface="Arial" panose="020B0604020202020204" pitchFamily="34" charset="0"/>
              </a:rPr>
              <a:t>nem lesz sorbarendezhető az az ütemezés, amiben már</a:t>
            </a:r>
          </a:p>
          <a:p>
            <a:pPr>
              <a:lnSpc>
                <a:spcPct val="80000"/>
              </a:lnSpc>
              <a:buFontTx/>
              <a:buNone/>
            </a:pPr>
            <a:r>
              <a:rPr lang="hu-HU" altLang="hu-HU" sz="2000" b="1">
                <a:solidFill>
                  <a:srgbClr val="FF0000"/>
                </a:solidFill>
                <a:latin typeface="Arial" panose="020B0604020202020204" pitchFamily="34" charset="0"/>
              </a:rPr>
              <a:t>	csak a zárak vannak benne</a:t>
            </a:r>
            <a:r>
              <a:rPr lang="hu-HU" altLang="hu-HU" sz="2000" b="1">
                <a:solidFill>
                  <a:srgbClr val="F300CD"/>
                </a:solidFill>
                <a:latin typeface="Arial" panose="020B0604020202020204" pitchFamily="34" charset="0"/>
              </a:rPr>
              <a:t>.</a:t>
            </a:r>
            <a:endParaRPr lang="hu-HU" altLang="hu-HU" sz="2000" b="1">
              <a:solidFill>
                <a:srgbClr val="000000"/>
              </a:solidFill>
              <a:latin typeface="Arial" panose="020B0604020202020204" pitchFamily="34" charset="0"/>
            </a:endParaRPr>
          </a:p>
          <a:p>
            <a:pPr>
              <a:lnSpc>
                <a:spcPct val="80000"/>
              </a:lnSpc>
              <a:buFontTx/>
              <a:buNone/>
            </a:pPr>
            <a:endParaRPr lang="hu-HU" altLang="hu-HU" sz="2000" b="1"/>
          </a:p>
        </p:txBody>
      </p:sp>
      <p:sp>
        <p:nvSpPr>
          <p:cNvPr id="536580" name="Oval 4">
            <a:extLst>
              <a:ext uri="{FF2B5EF4-FFF2-40B4-BE49-F238E27FC236}">
                <a16:creationId xmlns:a16="http://schemas.microsoft.com/office/drawing/2014/main" id="{59638E66-84A2-DDAA-2392-C70051400BFE}"/>
              </a:ext>
            </a:extLst>
          </p:cNvPr>
          <p:cNvSpPr>
            <a:spLocks noChangeArrowheads="1"/>
          </p:cNvSpPr>
          <p:nvPr/>
        </p:nvSpPr>
        <p:spPr bwMode="auto">
          <a:xfrm>
            <a:off x="2740025" y="4852988"/>
            <a:ext cx="676275" cy="706437"/>
          </a:xfrm>
          <a:prstGeom prst="ellipse">
            <a:avLst/>
          </a:prstGeom>
          <a:solidFill>
            <a:schemeClr val="accent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u-HU" altLang="hu-HU" b="0"/>
              <a:t>T</a:t>
            </a:r>
            <a:r>
              <a:rPr lang="hu-HU" altLang="hu-HU" b="0" baseline="-25000"/>
              <a:t>1</a:t>
            </a:r>
          </a:p>
        </p:txBody>
      </p:sp>
      <p:sp>
        <p:nvSpPr>
          <p:cNvPr id="536581" name="Oval 5">
            <a:extLst>
              <a:ext uri="{FF2B5EF4-FFF2-40B4-BE49-F238E27FC236}">
                <a16:creationId xmlns:a16="http://schemas.microsoft.com/office/drawing/2014/main" id="{D9FDCE51-8BD0-DC48-4624-ABD9667480E5}"/>
              </a:ext>
            </a:extLst>
          </p:cNvPr>
          <p:cNvSpPr>
            <a:spLocks noChangeArrowheads="1"/>
          </p:cNvSpPr>
          <p:nvPr/>
        </p:nvSpPr>
        <p:spPr bwMode="auto">
          <a:xfrm>
            <a:off x="4846638" y="4897438"/>
            <a:ext cx="676275" cy="706437"/>
          </a:xfrm>
          <a:prstGeom prst="ellipse">
            <a:avLst/>
          </a:prstGeom>
          <a:solidFill>
            <a:schemeClr val="accent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u-HU" altLang="hu-HU" b="0"/>
              <a:t>T</a:t>
            </a:r>
            <a:r>
              <a:rPr lang="hu-HU" altLang="hu-HU" b="0" baseline="-25000"/>
              <a:t>2</a:t>
            </a:r>
          </a:p>
        </p:txBody>
      </p:sp>
      <p:sp>
        <p:nvSpPr>
          <p:cNvPr id="536583" name="Freeform 7">
            <a:extLst>
              <a:ext uri="{FF2B5EF4-FFF2-40B4-BE49-F238E27FC236}">
                <a16:creationId xmlns:a16="http://schemas.microsoft.com/office/drawing/2014/main" id="{206475E6-89B4-BA45-42B0-24A1B2111623}"/>
              </a:ext>
            </a:extLst>
          </p:cNvPr>
          <p:cNvSpPr>
            <a:spLocks/>
          </p:cNvSpPr>
          <p:nvPr/>
        </p:nvSpPr>
        <p:spPr bwMode="auto">
          <a:xfrm>
            <a:off x="3316288" y="4700588"/>
            <a:ext cx="1657350" cy="249237"/>
          </a:xfrm>
          <a:custGeom>
            <a:avLst/>
            <a:gdLst>
              <a:gd name="T0" fmla="*/ 0 w 1044"/>
              <a:gd name="T1" fmla="*/ 149 h 157"/>
              <a:gd name="T2" fmla="*/ 438 w 1044"/>
              <a:gd name="T3" fmla="*/ 19 h 157"/>
              <a:gd name="T4" fmla="*/ 806 w 1044"/>
              <a:gd name="T5" fmla="*/ 34 h 157"/>
              <a:gd name="T6" fmla="*/ 1044 w 1044"/>
              <a:gd name="T7" fmla="*/ 157 h 157"/>
            </a:gdLst>
            <a:ahLst/>
            <a:cxnLst>
              <a:cxn ang="0">
                <a:pos x="T0" y="T1"/>
              </a:cxn>
              <a:cxn ang="0">
                <a:pos x="T2" y="T3"/>
              </a:cxn>
              <a:cxn ang="0">
                <a:pos x="T4" y="T5"/>
              </a:cxn>
              <a:cxn ang="0">
                <a:pos x="T6" y="T7"/>
              </a:cxn>
            </a:cxnLst>
            <a:rect l="0" t="0" r="r" b="b"/>
            <a:pathLst>
              <a:path w="1044" h="157">
                <a:moveTo>
                  <a:pt x="0" y="149"/>
                </a:moveTo>
                <a:cubicBezTo>
                  <a:pt x="152" y="93"/>
                  <a:pt x="304" y="38"/>
                  <a:pt x="438" y="19"/>
                </a:cubicBezTo>
                <a:cubicBezTo>
                  <a:pt x="572" y="0"/>
                  <a:pt x="705" y="11"/>
                  <a:pt x="806" y="34"/>
                </a:cubicBezTo>
                <a:cubicBezTo>
                  <a:pt x="907" y="57"/>
                  <a:pt x="975" y="107"/>
                  <a:pt x="1044" y="157"/>
                </a:cubicBezTo>
              </a:path>
            </a:pathLst>
          </a:custGeom>
          <a:noFill/>
          <a:ln w="952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536584" name="Freeform 8">
            <a:extLst>
              <a:ext uri="{FF2B5EF4-FFF2-40B4-BE49-F238E27FC236}">
                <a16:creationId xmlns:a16="http://schemas.microsoft.com/office/drawing/2014/main" id="{33E679ED-0865-EF8F-0868-A62F39A4E5BA}"/>
              </a:ext>
            </a:extLst>
          </p:cNvPr>
          <p:cNvSpPr>
            <a:spLocks/>
          </p:cNvSpPr>
          <p:nvPr/>
        </p:nvSpPr>
        <p:spPr bwMode="auto">
          <a:xfrm>
            <a:off x="3219450" y="5462588"/>
            <a:ext cx="1681163" cy="212725"/>
          </a:xfrm>
          <a:custGeom>
            <a:avLst/>
            <a:gdLst>
              <a:gd name="T0" fmla="*/ 0 w 1059"/>
              <a:gd name="T1" fmla="*/ 38 h 134"/>
              <a:gd name="T2" fmla="*/ 499 w 1059"/>
              <a:gd name="T3" fmla="*/ 123 h 134"/>
              <a:gd name="T4" fmla="*/ 883 w 1059"/>
              <a:gd name="T5" fmla="*/ 107 h 134"/>
              <a:gd name="T6" fmla="*/ 1059 w 1059"/>
              <a:gd name="T7" fmla="*/ 0 h 134"/>
            </a:gdLst>
            <a:ahLst/>
            <a:cxnLst>
              <a:cxn ang="0">
                <a:pos x="T0" y="T1"/>
              </a:cxn>
              <a:cxn ang="0">
                <a:pos x="T2" y="T3"/>
              </a:cxn>
              <a:cxn ang="0">
                <a:pos x="T4" y="T5"/>
              </a:cxn>
              <a:cxn ang="0">
                <a:pos x="T6" y="T7"/>
              </a:cxn>
            </a:cxnLst>
            <a:rect l="0" t="0" r="r" b="b"/>
            <a:pathLst>
              <a:path w="1059" h="134">
                <a:moveTo>
                  <a:pt x="0" y="38"/>
                </a:moveTo>
                <a:cubicBezTo>
                  <a:pt x="176" y="75"/>
                  <a:pt x="352" y="112"/>
                  <a:pt x="499" y="123"/>
                </a:cubicBezTo>
                <a:cubicBezTo>
                  <a:pt x="646" y="134"/>
                  <a:pt x="790" y="127"/>
                  <a:pt x="883" y="107"/>
                </a:cubicBezTo>
                <a:cubicBezTo>
                  <a:pt x="976" y="87"/>
                  <a:pt x="1017" y="43"/>
                  <a:pt x="1059" y="0"/>
                </a:cubicBezTo>
              </a:path>
            </a:pathLst>
          </a:custGeom>
          <a:noFill/>
          <a:ln w="952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536585" name="Line 9">
            <a:extLst>
              <a:ext uri="{FF2B5EF4-FFF2-40B4-BE49-F238E27FC236}">
                <a16:creationId xmlns:a16="http://schemas.microsoft.com/office/drawing/2014/main" id="{3E04A8C6-15A2-D484-FD1E-608C6E10F2B1}"/>
              </a:ext>
            </a:extLst>
          </p:cNvPr>
          <p:cNvSpPr>
            <a:spLocks noChangeShapeType="1"/>
          </p:cNvSpPr>
          <p:nvPr/>
        </p:nvSpPr>
        <p:spPr bwMode="auto">
          <a:xfrm>
            <a:off x="4840288" y="4852988"/>
            <a:ext cx="133350" cy="96837"/>
          </a:xfrm>
          <a:prstGeom prst="line">
            <a:avLst/>
          </a:prstGeom>
          <a:noFill/>
          <a:ln w="952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536587" name="Line 11">
            <a:extLst>
              <a:ext uri="{FF2B5EF4-FFF2-40B4-BE49-F238E27FC236}">
                <a16:creationId xmlns:a16="http://schemas.microsoft.com/office/drawing/2014/main" id="{F8586F2F-A415-42E8-DE34-EBE4129EC4EB}"/>
              </a:ext>
            </a:extLst>
          </p:cNvPr>
          <p:cNvSpPr>
            <a:spLocks noChangeShapeType="1"/>
          </p:cNvSpPr>
          <p:nvPr/>
        </p:nvSpPr>
        <p:spPr bwMode="auto">
          <a:xfrm flipH="1" flipV="1">
            <a:off x="3206750" y="5510213"/>
            <a:ext cx="206375" cy="61912"/>
          </a:xfrm>
          <a:prstGeom prst="line">
            <a:avLst/>
          </a:prstGeom>
          <a:noFill/>
          <a:ln w="952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7602" name="Rectangle 2">
            <a:extLst>
              <a:ext uri="{FF2B5EF4-FFF2-40B4-BE49-F238E27FC236}">
                <a16:creationId xmlns:a16="http://schemas.microsoft.com/office/drawing/2014/main" id="{F82122D3-42EC-E702-8E88-60A30F52FB2D}"/>
              </a:ext>
            </a:extLst>
          </p:cNvPr>
          <p:cNvSpPr>
            <a:spLocks noGrp="1" noChangeArrowheads="1"/>
          </p:cNvSpPr>
          <p:nvPr>
            <p:ph type="title"/>
          </p:nvPr>
        </p:nvSpPr>
        <p:spPr>
          <a:xfrm>
            <a:off x="661988" y="330200"/>
            <a:ext cx="7772400" cy="1143000"/>
          </a:xfrm>
        </p:spPr>
        <p:txBody>
          <a:bodyPr/>
          <a:lstStyle/>
          <a:p>
            <a:r>
              <a:rPr lang="hu-HU" altLang="hu-HU" sz="3200" b="1">
                <a:solidFill>
                  <a:schemeClr val="accent2"/>
                </a:solidFill>
              </a:rPr>
              <a:t>A sorbarendezhetőség biztosítása tetszőleges zármodellben</a:t>
            </a:r>
          </a:p>
        </p:txBody>
      </p:sp>
      <p:sp>
        <p:nvSpPr>
          <p:cNvPr id="537603" name="Rectangle 3">
            <a:extLst>
              <a:ext uri="{FF2B5EF4-FFF2-40B4-BE49-F238E27FC236}">
                <a16:creationId xmlns:a16="http://schemas.microsoft.com/office/drawing/2014/main" id="{8F7BFB43-D755-C41E-53A9-4CAE0324F6A1}"/>
              </a:ext>
            </a:extLst>
          </p:cNvPr>
          <p:cNvSpPr>
            <a:spLocks noGrp="1" noChangeArrowheads="1"/>
          </p:cNvSpPr>
          <p:nvPr>
            <p:ph type="body" idx="1"/>
          </p:nvPr>
        </p:nvSpPr>
        <p:spPr>
          <a:xfrm>
            <a:off x="685800" y="1614488"/>
            <a:ext cx="7772400" cy="4481512"/>
          </a:xfrm>
        </p:spPr>
        <p:txBody>
          <a:bodyPr/>
          <a:lstStyle/>
          <a:p>
            <a:pPr>
              <a:lnSpc>
                <a:spcPct val="80000"/>
              </a:lnSpc>
              <a:buFontTx/>
              <a:buNone/>
            </a:pPr>
            <a:r>
              <a:rPr lang="hu-HU" altLang="hu-HU" sz="1800" b="1">
                <a:solidFill>
                  <a:srgbClr val="F300CD"/>
                </a:solidFill>
                <a:latin typeface="Arial" panose="020B0604020202020204" pitchFamily="34" charset="0"/>
              </a:rPr>
              <a:t>	Az ütemező egyik lehetősége a sorbarendezhetőség elérésére, hogy folyamatosan figyeli a megelőzési gráfot és ha irányított kör keletkezne, akkor </a:t>
            </a:r>
            <a:r>
              <a:rPr lang="hu-HU" altLang="hu-HU" sz="1800" b="1">
                <a:solidFill>
                  <a:srgbClr val="FF0000"/>
                </a:solidFill>
                <a:latin typeface="Arial" panose="020B0604020202020204" pitchFamily="34" charset="0"/>
              </a:rPr>
              <a:t>ABORT</a:t>
            </a:r>
            <a:r>
              <a:rPr lang="hu-HU" altLang="hu-HU" sz="1800" b="1">
                <a:solidFill>
                  <a:srgbClr val="F300CD"/>
                </a:solidFill>
                <a:latin typeface="Arial" panose="020B0604020202020204" pitchFamily="34" charset="0"/>
              </a:rPr>
              <a:t>-ot rendel el.</a:t>
            </a:r>
          </a:p>
          <a:p>
            <a:pPr>
              <a:lnSpc>
                <a:spcPct val="80000"/>
              </a:lnSpc>
              <a:buFontTx/>
              <a:buNone/>
            </a:pPr>
            <a:r>
              <a:rPr lang="hu-HU" altLang="hu-HU" sz="1800">
                <a:solidFill>
                  <a:srgbClr val="1A9A33"/>
                </a:solidFill>
                <a:latin typeface="Arial" panose="020B0604020202020204" pitchFamily="34" charset="0"/>
              </a:rPr>
              <a:t>	</a:t>
            </a:r>
            <a:r>
              <a:rPr lang="hu-HU" altLang="hu-HU" sz="1800" b="1">
                <a:solidFill>
                  <a:srgbClr val="1A9A33"/>
                </a:solidFill>
                <a:latin typeface="Arial" panose="020B0604020202020204" pitchFamily="34" charset="0"/>
              </a:rPr>
              <a:t>Másik lehetőség a protokollal való megelőzés. Tetszőleges zármodellben értelmes a 2PL és igaz az alábbi tétel:</a:t>
            </a:r>
          </a:p>
          <a:p>
            <a:pPr>
              <a:lnSpc>
                <a:spcPct val="80000"/>
              </a:lnSpc>
              <a:buFontTx/>
              <a:buNone/>
            </a:pPr>
            <a:endParaRPr lang="hu-HU" altLang="hu-HU" sz="1800" b="1">
              <a:solidFill>
                <a:srgbClr val="00B400"/>
              </a:solidFill>
              <a:latin typeface="Arial" panose="020B0604020202020204" pitchFamily="34" charset="0"/>
            </a:endParaRPr>
          </a:p>
          <a:p>
            <a:pPr>
              <a:lnSpc>
                <a:spcPct val="80000"/>
              </a:lnSpc>
              <a:buFontTx/>
              <a:buNone/>
            </a:pPr>
            <a:r>
              <a:rPr lang="hu-HU" altLang="hu-HU" sz="1800" b="1">
                <a:solidFill>
                  <a:srgbClr val="00B400"/>
                </a:solidFill>
                <a:latin typeface="Arial" panose="020B0604020202020204" pitchFamily="34" charset="0"/>
              </a:rPr>
              <a:t>	Tétel</a:t>
            </a:r>
            <a:r>
              <a:rPr lang="hu-HU" altLang="hu-HU" sz="1800" b="1">
                <a:solidFill>
                  <a:srgbClr val="000000"/>
                </a:solidFill>
                <a:latin typeface="Arial" panose="020B0604020202020204" pitchFamily="34" charset="0"/>
              </a:rPr>
              <a:t>. </a:t>
            </a:r>
            <a:r>
              <a:rPr lang="hu-HU" altLang="hu-HU" sz="1800" b="1" i="1">
                <a:solidFill>
                  <a:srgbClr val="0000FF"/>
                </a:solidFill>
                <a:latin typeface="Arial" panose="020B0604020202020204" pitchFamily="34" charset="0"/>
              </a:rPr>
              <a:t>Ha valamilyen zármodellben egy jogszerű ütemezésben minden tranzakció követi a 2PL-t, akkor az ütemezéshez tartozó megelőzési gráf nem tartalmaz irányított kört, azaz az ütemezés sorbarendezhető.</a:t>
            </a:r>
          </a:p>
          <a:p>
            <a:pPr>
              <a:lnSpc>
                <a:spcPct val="80000"/>
              </a:lnSpc>
              <a:buFontTx/>
              <a:buNone/>
            </a:pPr>
            <a:r>
              <a:rPr lang="hu-HU" altLang="hu-HU" sz="1800" b="1">
                <a:solidFill>
                  <a:srgbClr val="808000"/>
                </a:solidFill>
                <a:latin typeface="Arial" panose="020B0604020202020204" pitchFamily="34" charset="0"/>
              </a:rPr>
              <a:t>	Bizonyítás: </a:t>
            </a:r>
            <a:r>
              <a:rPr lang="hu-HU" altLang="hu-HU" sz="1800" b="1">
                <a:solidFill>
                  <a:srgbClr val="000000"/>
                </a:solidFill>
                <a:latin typeface="Arial" panose="020B0604020202020204" pitchFamily="34" charset="0"/>
              </a:rPr>
              <a:t>Az előzőekhez hasonlóan.</a:t>
            </a:r>
          </a:p>
          <a:p>
            <a:pPr>
              <a:lnSpc>
                <a:spcPct val="80000"/>
              </a:lnSpc>
              <a:buFontTx/>
              <a:buNone/>
            </a:pPr>
            <a:r>
              <a:rPr lang="hu-HU" altLang="hu-HU" sz="1800" b="1">
                <a:solidFill>
                  <a:srgbClr val="1A9A33"/>
                </a:solidFill>
                <a:latin typeface="Arial" panose="020B0604020202020204" pitchFamily="34" charset="0"/>
              </a:rPr>
              <a:t>	</a:t>
            </a:r>
          </a:p>
          <a:p>
            <a:pPr>
              <a:lnSpc>
                <a:spcPct val="80000"/>
              </a:lnSpc>
              <a:buFontTx/>
              <a:buNone/>
            </a:pPr>
            <a:r>
              <a:rPr lang="hu-HU" altLang="hu-HU" sz="1800" b="1">
                <a:solidFill>
                  <a:srgbClr val="1A9A33"/>
                </a:solidFill>
                <a:latin typeface="Arial" panose="020B0604020202020204" pitchFamily="34" charset="0"/>
              </a:rPr>
              <a:t>	Megjegyzés: </a:t>
            </a:r>
            <a:r>
              <a:rPr lang="hu-HU" altLang="hu-HU" sz="1800" b="1">
                <a:solidFill>
                  <a:srgbClr val="F300CD"/>
                </a:solidFill>
                <a:latin typeface="Arial" panose="020B0604020202020204" pitchFamily="34" charset="0"/>
              </a:rPr>
              <a:t>Minél gazdagabb a zármodell, minél több az </a:t>
            </a:r>
            <a:r>
              <a:rPr lang="hu-HU" altLang="hu-HU" sz="1800" b="1">
                <a:solidFill>
                  <a:srgbClr val="FF0000"/>
                </a:solidFill>
                <a:latin typeface="Arial" panose="020B0604020202020204" pitchFamily="34" charset="0"/>
              </a:rPr>
              <a:t>IGEN</a:t>
            </a:r>
            <a:r>
              <a:rPr lang="hu-HU" altLang="hu-HU" sz="1800" b="1">
                <a:solidFill>
                  <a:srgbClr val="1A9A33"/>
                </a:solidFill>
                <a:latin typeface="Courier" pitchFamily="49" charset="0"/>
              </a:rPr>
              <a:t> </a:t>
            </a:r>
            <a:r>
              <a:rPr lang="hu-HU" altLang="hu-HU" sz="1800" b="1">
                <a:solidFill>
                  <a:srgbClr val="F300CD"/>
                </a:solidFill>
                <a:latin typeface="Arial" panose="020B0604020202020204" pitchFamily="34" charset="0"/>
              </a:rPr>
              <a:t>a kompatibilitási mátrixban, annál valószínűbb, hogy a megelőzési gráfban nincs irányított kör, minden külön protokoll nélkül. Ez azt jelenti, ilyenkor egyre jobb lesz az </a:t>
            </a:r>
            <a:r>
              <a:rPr lang="hu-HU" altLang="hu-HU" sz="1800" b="1">
                <a:solidFill>
                  <a:srgbClr val="FF0000"/>
                </a:solidFill>
                <a:latin typeface="Arial" panose="020B0604020202020204" pitchFamily="34" charset="0"/>
              </a:rPr>
              <a:t>ABORT</a:t>
            </a:r>
            <a:r>
              <a:rPr lang="hu-HU" altLang="hu-HU" sz="1800" b="1">
                <a:solidFill>
                  <a:srgbClr val="F300CD"/>
                </a:solidFill>
                <a:latin typeface="Arial" panose="020B0604020202020204" pitchFamily="34" charset="0"/>
              </a:rPr>
              <a:t>-os módszer </a:t>
            </a:r>
            <a:r>
              <a:rPr lang="hu-HU" altLang="hu-HU" sz="1800" b="1">
                <a:solidFill>
                  <a:srgbClr val="808000"/>
                </a:solidFill>
                <a:latin typeface="Arial" panose="020B0604020202020204" pitchFamily="34" charset="0"/>
              </a:rPr>
              <a:t>(azaz ritkán kell visszagörgetni egy tranzakciót)</a:t>
            </a:r>
            <a:r>
              <a:rPr lang="hu-HU" altLang="hu-HU" sz="1800" b="1">
                <a:solidFill>
                  <a:srgbClr val="F300CD"/>
                </a:solidFill>
                <a:latin typeface="Arial" panose="020B0604020202020204" pitchFamily="34" charset="0"/>
              </a:rPr>
              <a:t>.</a:t>
            </a:r>
            <a:endParaRPr lang="hu-HU" altLang="hu-HU" sz="1800" b="1">
              <a:solidFill>
                <a:srgbClr val="000000"/>
              </a:solidFill>
              <a:latin typeface="Arial" panose="020B0604020202020204" pitchFamily="34" charset="0"/>
            </a:endParaRPr>
          </a:p>
          <a:p>
            <a:pPr>
              <a:lnSpc>
                <a:spcPct val="80000"/>
              </a:lnSpc>
              <a:buFontTx/>
              <a:buNone/>
            </a:pPr>
            <a:endParaRPr lang="hu-HU" altLang="hu-HU" sz="1800" b="1">
              <a:solidFill>
                <a:srgbClr val="000000"/>
              </a:solidFill>
              <a:latin typeface="Arial" panose="020B0604020202020204" pitchFamily="34" charset="0"/>
            </a:endParaRPr>
          </a:p>
          <a:p>
            <a:pPr>
              <a:lnSpc>
                <a:spcPct val="80000"/>
              </a:lnSpc>
              <a:buFontTx/>
              <a:buNone/>
            </a:pPr>
            <a:endParaRPr lang="hu-HU" altLang="hu-HU" sz="1800" b="1">
              <a:solidFill>
                <a:srgbClr val="FF0000"/>
              </a:solidFill>
              <a:latin typeface="Arial" panose="020B0604020202020204" pitchFamily="34" charset="0"/>
            </a:endParaRPr>
          </a:p>
          <a:p>
            <a:pPr>
              <a:lnSpc>
                <a:spcPct val="80000"/>
              </a:lnSpc>
            </a:pPr>
            <a:endParaRPr lang="hu-HU" altLang="hu-HU" sz="1800" b="1"/>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8626" name="Rectangle 2">
            <a:extLst>
              <a:ext uri="{FF2B5EF4-FFF2-40B4-BE49-F238E27FC236}">
                <a16:creationId xmlns:a16="http://schemas.microsoft.com/office/drawing/2014/main" id="{3C4666DB-65B7-F35F-3643-11EA5E142198}"/>
              </a:ext>
            </a:extLst>
          </p:cNvPr>
          <p:cNvSpPr>
            <a:spLocks noGrp="1" noChangeArrowheads="1"/>
          </p:cNvSpPr>
          <p:nvPr>
            <p:ph type="title"/>
          </p:nvPr>
        </p:nvSpPr>
        <p:spPr>
          <a:xfrm>
            <a:off x="660400" y="231775"/>
            <a:ext cx="7772400" cy="166688"/>
          </a:xfrm>
        </p:spPr>
        <p:txBody>
          <a:bodyPr/>
          <a:lstStyle/>
          <a:p>
            <a:r>
              <a:rPr lang="hu-HU" altLang="hu-HU" sz="3200" b="1">
                <a:solidFill>
                  <a:schemeClr val="accent2"/>
                </a:solidFill>
              </a:rPr>
              <a:t>Zárak felminősítése</a:t>
            </a:r>
          </a:p>
        </p:txBody>
      </p:sp>
      <p:sp>
        <p:nvSpPr>
          <p:cNvPr id="538627" name="Rectangle 3">
            <a:extLst>
              <a:ext uri="{FF2B5EF4-FFF2-40B4-BE49-F238E27FC236}">
                <a16:creationId xmlns:a16="http://schemas.microsoft.com/office/drawing/2014/main" id="{DF01F2BD-100C-DB71-B329-BC9140E308B6}"/>
              </a:ext>
            </a:extLst>
          </p:cNvPr>
          <p:cNvSpPr>
            <a:spLocks noGrp="1" noChangeArrowheads="1"/>
          </p:cNvSpPr>
          <p:nvPr>
            <p:ph type="body" idx="1"/>
          </p:nvPr>
        </p:nvSpPr>
        <p:spPr>
          <a:xfrm>
            <a:off x="234950" y="517525"/>
            <a:ext cx="8909050" cy="6067425"/>
          </a:xfrm>
        </p:spPr>
        <p:txBody>
          <a:bodyPr/>
          <a:lstStyle/>
          <a:p>
            <a:pPr>
              <a:lnSpc>
                <a:spcPct val="90000"/>
              </a:lnSpc>
            </a:pPr>
            <a:r>
              <a:rPr lang="hu-HU" altLang="hu-HU" sz="2400" b="1">
                <a:solidFill>
                  <a:schemeClr val="accent2"/>
                </a:solidFill>
              </a:rPr>
              <a:t>L2</a:t>
            </a:r>
            <a:r>
              <a:rPr lang="hu-HU" altLang="hu-HU" sz="2400" b="1"/>
              <a:t> </a:t>
            </a:r>
            <a:r>
              <a:rPr lang="hu-HU" altLang="hu-HU" sz="2400" b="1" i="1">
                <a:solidFill>
                  <a:srgbClr val="FF0000"/>
                </a:solidFill>
              </a:rPr>
              <a:t>erősebb</a:t>
            </a:r>
            <a:r>
              <a:rPr lang="hu-HU" altLang="hu-HU" sz="2400" b="1">
                <a:solidFill>
                  <a:srgbClr val="FF0000"/>
                </a:solidFill>
              </a:rPr>
              <a:t> </a:t>
            </a:r>
            <a:r>
              <a:rPr lang="hu-HU" altLang="hu-HU" sz="2400" b="1">
                <a:solidFill>
                  <a:schemeClr val="accent2"/>
                </a:solidFill>
              </a:rPr>
              <a:t>L1</a:t>
            </a:r>
            <a:r>
              <a:rPr lang="hu-HU" altLang="hu-HU" sz="2400" b="1"/>
              <a:t>-nél, ha a kompatibilitási mátrixban </a:t>
            </a:r>
            <a:r>
              <a:rPr lang="hu-HU" altLang="hu-HU" sz="2400" b="1">
                <a:solidFill>
                  <a:schemeClr val="accent2"/>
                </a:solidFill>
              </a:rPr>
              <a:t>L2</a:t>
            </a:r>
            <a:r>
              <a:rPr lang="hu-HU" altLang="hu-HU" sz="2400" b="1"/>
              <a:t> sorában /oszlopában minden olyan pozícióban „</a:t>
            </a:r>
            <a:r>
              <a:rPr lang="hu-HU" altLang="hu-HU" sz="2400" b="1">
                <a:solidFill>
                  <a:srgbClr val="FF0000"/>
                </a:solidFill>
              </a:rPr>
              <a:t>NEM</a:t>
            </a:r>
            <a:r>
              <a:rPr lang="hu-HU" altLang="hu-HU" sz="2400" b="1"/>
              <a:t>” áll, amelyben </a:t>
            </a:r>
            <a:r>
              <a:rPr lang="hu-HU" altLang="hu-HU" sz="2400" b="1">
                <a:solidFill>
                  <a:schemeClr val="accent2"/>
                </a:solidFill>
              </a:rPr>
              <a:t>L1</a:t>
            </a:r>
            <a:r>
              <a:rPr lang="hu-HU" altLang="hu-HU" sz="2400" b="1"/>
              <a:t> sorában /oszlopában „</a:t>
            </a:r>
            <a:r>
              <a:rPr lang="hu-HU" altLang="hu-HU" sz="2400" b="1">
                <a:solidFill>
                  <a:srgbClr val="FF0000"/>
                </a:solidFill>
              </a:rPr>
              <a:t>NEM</a:t>
            </a:r>
            <a:r>
              <a:rPr lang="hu-HU" altLang="hu-HU" sz="2400" b="1"/>
              <a:t>” áll. </a:t>
            </a:r>
          </a:p>
          <a:p>
            <a:pPr>
              <a:lnSpc>
                <a:spcPct val="90000"/>
              </a:lnSpc>
            </a:pPr>
            <a:r>
              <a:rPr lang="hu-HU" altLang="hu-HU" sz="2400" b="1"/>
              <a:t>Például az SX zárolási séma esetén </a:t>
            </a:r>
            <a:r>
              <a:rPr lang="hu-HU" altLang="hu-HU" sz="2400" b="1">
                <a:solidFill>
                  <a:schemeClr val="accent2"/>
                </a:solidFill>
              </a:rPr>
              <a:t>X</a:t>
            </a:r>
            <a:r>
              <a:rPr lang="hu-HU" altLang="hu-HU" sz="2400" b="1"/>
              <a:t> </a:t>
            </a:r>
            <a:r>
              <a:rPr lang="hu-HU" altLang="hu-HU" sz="2400" b="1">
                <a:solidFill>
                  <a:srgbClr val="FF0000"/>
                </a:solidFill>
              </a:rPr>
              <a:t>erősebb</a:t>
            </a:r>
            <a:r>
              <a:rPr lang="hu-HU" altLang="hu-HU" sz="2400" b="1"/>
              <a:t> </a:t>
            </a:r>
            <a:r>
              <a:rPr lang="hu-HU" altLang="hu-HU" sz="2400" b="1">
                <a:solidFill>
                  <a:schemeClr val="accent2"/>
                </a:solidFill>
              </a:rPr>
              <a:t>S</a:t>
            </a:r>
            <a:r>
              <a:rPr lang="hu-HU" altLang="hu-HU" sz="2400" b="1"/>
              <a:t>-nél </a:t>
            </a:r>
          </a:p>
          <a:p>
            <a:pPr>
              <a:lnSpc>
                <a:spcPct val="90000"/>
              </a:lnSpc>
              <a:buFontTx/>
              <a:buNone/>
            </a:pPr>
            <a:r>
              <a:rPr lang="hu-HU" altLang="hu-HU" sz="2400" b="1"/>
              <a:t>	(X minden zármódnál erősebb, hiszen X sorában és oszlopában is minden pozíción „</a:t>
            </a:r>
            <a:r>
              <a:rPr lang="hu-HU" altLang="hu-HU" sz="2400" b="1">
                <a:solidFill>
                  <a:srgbClr val="FF0000"/>
                </a:solidFill>
              </a:rPr>
              <a:t>NEM</a:t>
            </a:r>
            <a:r>
              <a:rPr lang="hu-HU" altLang="hu-HU" sz="2400" b="1"/>
              <a:t>” szerepel).</a:t>
            </a:r>
          </a:p>
          <a:p>
            <a:pPr>
              <a:lnSpc>
                <a:spcPct val="90000"/>
              </a:lnSpc>
            </a:pPr>
            <a:endParaRPr lang="hu-HU" altLang="hu-HU" sz="2400" b="1"/>
          </a:p>
          <a:p>
            <a:pPr>
              <a:lnSpc>
                <a:spcPct val="90000"/>
              </a:lnSpc>
            </a:pPr>
            <a:endParaRPr lang="hu-HU" altLang="hu-HU" sz="2400" b="1"/>
          </a:p>
          <a:p>
            <a:pPr>
              <a:lnSpc>
                <a:spcPct val="90000"/>
              </a:lnSpc>
              <a:buFontTx/>
              <a:buNone/>
            </a:pPr>
            <a:endParaRPr lang="hu-HU" altLang="hu-HU" sz="2400" b="1"/>
          </a:p>
          <a:p>
            <a:pPr>
              <a:lnSpc>
                <a:spcPct val="90000"/>
              </a:lnSpc>
            </a:pPr>
            <a:endParaRPr lang="hu-HU" altLang="hu-HU" sz="2400" b="1"/>
          </a:p>
          <a:p>
            <a:pPr>
              <a:lnSpc>
                <a:spcPct val="90000"/>
              </a:lnSpc>
              <a:buFontTx/>
              <a:buNone/>
            </a:pPr>
            <a:endParaRPr lang="hu-HU" altLang="hu-HU" sz="2400" b="1"/>
          </a:p>
          <a:p>
            <a:pPr>
              <a:lnSpc>
                <a:spcPct val="90000"/>
              </a:lnSpc>
            </a:pPr>
            <a:r>
              <a:rPr lang="hu-HU" altLang="hu-HU" sz="2400" b="1"/>
              <a:t>Azt mondjuk, hogy a </a:t>
            </a:r>
            <a:r>
              <a:rPr lang="hu-HU" altLang="hu-HU" sz="2400" b="1">
                <a:solidFill>
                  <a:srgbClr val="CC00CC"/>
                </a:solidFill>
              </a:rPr>
              <a:t>T</a:t>
            </a:r>
            <a:r>
              <a:rPr lang="hu-HU" altLang="hu-HU" sz="2400" b="1"/>
              <a:t> tranzakció </a:t>
            </a:r>
            <a:r>
              <a:rPr lang="hu-HU" altLang="hu-HU" sz="2400" b="1" i="1">
                <a:solidFill>
                  <a:srgbClr val="FF0000"/>
                </a:solidFill>
              </a:rPr>
              <a:t>felminősíti</a:t>
            </a:r>
            <a:r>
              <a:rPr lang="hu-HU" altLang="hu-HU" sz="2400" b="1">
                <a:solidFill>
                  <a:srgbClr val="FF0000"/>
                </a:solidFill>
              </a:rPr>
              <a:t> </a:t>
            </a:r>
            <a:r>
              <a:rPr lang="hu-HU" altLang="hu-HU" sz="2400" b="1"/>
              <a:t>(upgrade) az </a:t>
            </a:r>
            <a:r>
              <a:rPr lang="hu-HU" altLang="hu-HU" sz="2400" b="1">
                <a:solidFill>
                  <a:schemeClr val="accent2"/>
                </a:solidFill>
              </a:rPr>
              <a:t>L1</a:t>
            </a:r>
            <a:r>
              <a:rPr lang="hu-HU" altLang="hu-HU" sz="2400" b="1"/>
              <a:t> zárját az </a:t>
            </a:r>
            <a:r>
              <a:rPr lang="hu-HU" altLang="hu-HU" sz="2400" b="1">
                <a:solidFill>
                  <a:schemeClr val="accent2"/>
                </a:solidFill>
              </a:rPr>
              <a:t>L1</a:t>
            </a:r>
            <a:r>
              <a:rPr lang="hu-HU" altLang="hu-HU" sz="2400" b="1"/>
              <a:t>-nél </a:t>
            </a:r>
            <a:r>
              <a:rPr lang="hu-HU" altLang="hu-HU" sz="2400" b="1">
                <a:solidFill>
                  <a:srgbClr val="FF0000"/>
                </a:solidFill>
              </a:rPr>
              <a:t>erősebb </a:t>
            </a:r>
            <a:r>
              <a:rPr lang="hu-HU" altLang="hu-HU" sz="2400" b="1">
                <a:solidFill>
                  <a:schemeClr val="accent2"/>
                </a:solidFill>
              </a:rPr>
              <a:t>L2</a:t>
            </a:r>
            <a:r>
              <a:rPr lang="hu-HU" altLang="hu-HU" sz="2400" b="1"/>
              <a:t> zárra az </a:t>
            </a:r>
            <a:r>
              <a:rPr lang="hu-HU" altLang="hu-HU" sz="2400" b="1">
                <a:solidFill>
                  <a:srgbClr val="008000"/>
                </a:solidFill>
              </a:rPr>
              <a:t>A</a:t>
            </a:r>
            <a:r>
              <a:rPr lang="hu-HU" altLang="hu-HU" sz="2400" b="1"/>
              <a:t> adatbáziselemen, ha </a:t>
            </a:r>
            <a:r>
              <a:rPr lang="hu-HU" altLang="hu-HU" sz="2400" b="1">
                <a:solidFill>
                  <a:schemeClr val="accent2"/>
                </a:solidFill>
              </a:rPr>
              <a:t>L2</a:t>
            </a:r>
            <a:r>
              <a:rPr lang="hu-HU" altLang="hu-HU" sz="2400" b="1"/>
              <a:t> zárat kér (és kap) </a:t>
            </a:r>
            <a:r>
              <a:rPr lang="hu-HU" altLang="hu-HU" sz="2400" b="1">
                <a:solidFill>
                  <a:srgbClr val="008000"/>
                </a:solidFill>
              </a:rPr>
              <a:t>A</a:t>
            </a:r>
            <a:r>
              <a:rPr lang="hu-HU" altLang="hu-HU" sz="2400" b="1"/>
              <a:t>-ra, amelyen már birtokol egy </a:t>
            </a:r>
            <a:r>
              <a:rPr lang="hu-HU" altLang="hu-HU" sz="2400" b="1">
                <a:solidFill>
                  <a:schemeClr val="accent2"/>
                </a:solidFill>
              </a:rPr>
              <a:t>L1</a:t>
            </a:r>
            <a:r>
              <a:rPr lang="hu-HU" altLang="hu-HU" sz="2400" b="1"/>
              <a:t> zárat (azaz még nem oldotta fel </a:t>
            </a:r>
            <a:r>
              <a:rPr lang="hu-HU" altLang="hu-HU" sz="2400" b="1">
                <a:solidFill>
                  <a:schemeClr val="accent2"/>
                </a:solidFill>
              </a:rPr>
              <a:t>L1</a:t>
            </a:r>
            <a:r>
              <a:rPr lang="hu-HU" altLang="hu-HU" sz="2400" b="1"/>
              <a:t>-et).   Például: </a:t>
            </a:r>
            <a:r>
              <a:rPr lang="hu-HU" altLang="hu-HU" sz="2400" b="1">
                <a:solidFill>
                  <a:schemeClr val="accent2"/>
                </a:solidFill>
              </a:rPr>
              <a:t>sl</a:t>
            </a:r>
            <a:r>
              <a:rPr lang="hu-HU" altLang="hu-HU" sz="2400" b="1" baseline="-25000">
                <a:solidFill>
                  <a:schemeClr val="accent2"/>
                </a:solidFill>
              </a:rPr>
              <a:t>i</a:t>
            </a:r>
            <a:r>
              <a:rPr lang="hu-HU" altLang="hu-HU" sz="2400" b="1"/>
              <a:t>(</a:t>
            </a:r>
            <a:r>
              <a:rPr lang="hu-HU" altLang="hu-HU" sz="2400" b="1">
                <a:solidFill>
                  <a:srgbClr val="008000"/>
                </a:solidFill>
              </a:rPr>
              <a:t>A</a:t>
            </a:r>
            <a:r>
              <a:rPr lang="hu-HU" altLang="hu-HU" sz="2400" b="1"/>
              <a:t>).....</a:t>
            </a:r>
            <a:r>
              <a:rPr lang="hu-HU" altLang="hu-HU" sz="2400" b="1">
                <a:solidFill>
                  <a:schemeClr val="accent2"/>
                </a:solidFill>
              </a:rPr>
              <a:t>Xl</a:t>
            </a:r>
            <a:r>
              <a:rPr lang="hu-HU" altLang="hu-HU" sz="2400" b="1" baseline="-25000">
                <a:solidFill>
                  <a:schemeClr val="accent2"/>
                </a:solidFill>
              </a:rPr>
              <a:t>i</a:t>
            </a:r>
            <a:r>
              <a:rPr lang="hu-HU" altLang="hu-HU" sz="2400" b="1"/>
              <a:t>(</a:t>
            </a:r>
            <a:r>
              <a:rPr lang="hu-HU" altLang="hu-HU" sz="2400" b="1">
                <a:solidFill>
                  <a:srgbClr val="008000"/>
                </a:solidFill>
              </a:rPr>
              <a:t>A</a:t>
            </a:r>
            <a:r>
              <a:rPr lang="hu-HU" altLang="hu-HU" sz="2400" b="1"/>
              <a:t>)</a:t>
            </a:r>
          </a:p>
        </p:txBody>
      </p:sp>
      <p:graphicFrame>
        <p:nvGraphicFramePr>
          <p:cNvPr id="538647" name="Group 23">
            <a:extLst>
              <a:ext uri="{FF2B5EF4-FFF2-40B4-BE49-F238E27FC236}">
                <a16:creationId xmlns:a16="http://schemas.microsoft.com/office/drawing/2014/main" id="{894E19D1-66BD-2279-EB00-3AFD140F0F8B}"/>
              </a:ext>
            </a:extLst>
          </p:cNvPr>
          <p:cNvGraphicFramePr>
            <a:graphicFrameLocks noGrp="1"/>
          </p:cNvGraphicFramePr>
          <p:nvPr/>
        </p:nvGraphicFramePr>
        <p:xfrm>
          <a:off x="2887663" y="2768600"/>
          <a:ext cx="3160712" cy="1779588"/>
        </p:xfrm>
        <a:graphic>
          <a:graphicData uri="http://schemas.openxmlformats.org/drawingml/2006/table">
            <a:tbl>
              <a:tblPr/>
              <a:tblGrid>
                <a:gridCol w="614362">
                  <a:extLst>
                    <a:ext uri="{9D8B030D-6E8A-4147-A177-3AD203B41FA5}">
                      <a16:colId xmlns:a16="http://schemas.microsoft.com/office/drawing/2014/main" val="690210256"/>
                    </a:ext>
                  </a:extLst>
                </a:gridCol>
                <a:gridCol w="1270000">
                  <a:extLst>
                    <a:ext uri="{9D8B030D-6E8A-4147-A177-3AD203B41FA5}">
                      <a16:colId xmlns:a16="http://schemas.microsoft.com/office/drawing/2014/main" val="289006339"/>
                    </a:ext>
                  </a:extLst>
                </a:gridCol>
                <a:gridCol w="1276350">
                  <a:extLst>
                    <a:ext uri="{9D8B030D-6E8A-4147-A177-3AD203B41FA5}">
                      <a16:colId xmlns:a16="http://schemas.microsoft.com/office/drawing/2014/main" val="23050828"/>
                    </a:ext>
                  </a:extLst>
                </a:gridCol>
              </a:tblGrid>
              <a:tr h="868363">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1" i="0" u="none" strike="noStrike" cap="none" normalizeH="0" baseline="0">
                        <a:ln>
                          <a:noFill/>
                        </a:ln>
                        <a:solidFill>
                          <a:schemeClr val="tx1"/>
                        </a:solidFill>
                        <a:effectLst/>
                        <a:latin typeface="Tahoma" panose="020B0604030504040204" pitchFamily="34" charset="0"/>
                      </a:endParaRPr>
                    </a:p>
                  </a:txBody>
                  <a:tcP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rgbClr val="FF0000"/>
                          </a:solidFill>
                          <a:effectLst/>
                          <a:latin typeface="Tahoma" panose="020B0604030504040204" pitchFamily="34" charset="0"/>
                          <a:cs typeface="Times New Roman" panose="02020603050405020304" pitchFamily="18" charset="0"/>
                        </a:rPr>
                        <a:t>S</a:t>
                      </a:r>
                      <a:endParaRPr kumimoji="0" lang="en-US" altLang="hu-HU" sz="2400" b="1" i="0" u="none" strike="noStrike" cap="none" normalizeH="0" baseline="0">
                        <a:ln>
                          <a:noFill/>
                        </a:ln>
                        <a:solidFill>
                          <a:srgbClr val="FF0000"/>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rgbClr val="FF0000"/>
                          </a:solidFill>
                          <a:effectLst/>
                          <a:latin typeface="Tahoma" panose="020B0604030504040204" pitchFamily="34" charset="0"/>
                          <a:cs typeface="Times New Roman" panose="02020603050405020304" pitchFamily="18" charset="0"/>
                        </a:rPr>
                        <a:t>X</a:t>
                      </a:r>
                      <a:r>
                        <a:rPr kumimoji="0" lang="hu-HU" altLang="hu-HU" sz="2400" b="1" i="0" u="none" strike="noStrike" cap="none" normalizeH="0" baseline="0">
                          <a:ln>
                            <a:noFill/>
                          </a:ln>
                          <a:solidFill>
                            <a:srgbClr val="FF0000"/>
                          </a:solidFill>
                          <a:effectLst/>
                          <a:latin typeface="Tahoma" panose="020B0604030504040204" pitchFamily="34" charset="0"/>
                          <a:cs typeface="Times New Roman" panose="02020603050405020304" pitchFamily="18" charset="0"/>
                        </a:rPr>
                        <a:t> </a:t>
                      </a:r>
                      <a:endParaRPr kumimoji="0" lang="en-US" altLang="hu-HU" sz="2400" b="1" i="0" u="none" strike="noStrike" cap="none" normalizeH="0" baseline="0">
                        <a:ln>
                          <a:noFill/>
                        </a:ln>
                        <a:solidFill>
                          <a:srgbClr val="FF0000"/>
                        </a:solidFill>
                        <a:effectLst/>
                        <a:latin typeface="Tahoma" panose="020B0604030504040204" pitchFamily="34" charset="0"/>
                      </a:endParaRPr>
                    </a:p>
                  </a:txBody>
                  <a:tcP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4462395"/>
                  </a:ext>
                </a:extLst>
              </a:tr>
              <a:tr h="411163">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S</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24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tx1"/>
                        </a:solidFill>
                        <a:effectLst/>
                        <a:latin typeface="Tahoma" panose="020B0604030504040204" pitchFamily="34"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692033410"/>
                  </a:ext>
                </a:extLst>
              </a:tr>
              <a:tr h="4095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X</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tx1"/>
                        </a:solidFill>
                        <a:effectLst/>
                        <a:latin typeface="Tahoma" panose="020B0604030504040204"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958049815"/>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9650" name="Rectangle 2">
            <a:extLst>
              <a:ext uri="{FF2B5EF4-FFF2-40B4-BE49-F238E27FC236}">
                <a16:creationId xmlns:a16="http://schemas.microsoft.com/office/drawing/2014/main" id="{7155458B-AE76-EAE3-3AFB-16B0F8934FFE}"/>
              </a:ext>
            </a:extLst>
          </p:cNvPr>
          <p:cNvSpPr>
            <a:spLocks noGrp="1" noChangeArrowheads="1"/>
          </p:cNvSpPr>
          <p:nvPr>
            <p:ph type="title"/>
          </p:nvPr>
        </p:nvSpPr>
        <p:spPr>
          <a:xfrm>
            <a:off x="638175" y="244475"/>
            <a:ext cx="7772400" cy="387350"/>
          </a:xfrm>
        </p:spPr>
        <p:txBody>
          <a:bodyPr/>
          <a:lstStyle/>
          <a:p>
            <a:r>
              <a:rPr lang="hu-HU" altLang="hu-HU" sz="3200" b="1">
                <a:solidFill>
                  <a:schemeClr val="accent2"/>
                </a:solidFill>
              </a:rPr>
              <a:t>Zárak felminősítése</a:t>
            </a:r>
          </a:p>
        </p:txBody>
      </p:sp>
      <p:sp>
        <p:nvSpPr>
          <p:cNvPr id="539651" name="Rectangle 3">
            <a:extLst>
              <a:ext uri="{FF2B5EF4-FFF2-40B4-BE49-F238E27FC236}">
                <a16:creationId xmlns:a16="http://schemas.microsoft.com/office/drawing/2014/main" id="{C6401FB4-01B8-24B5-3888-50F37EBB9949}"/>
              </a:ext>
            </a:extLst>
          </p:cNvPr>
          <p:cNvSpPr>
            <a:spLocks noGrp="1" noChangeArrowheads="1"/>
          </p:cNvSpPr>
          <p:nvPr>
            <p:ph type="body" idx="1"/>
          </p:nvPr>
        </p:nvSpPr>
        <p:spPr>
          <a:xfrm>
            <a:off x="234950" y="712788"/>
            <a:ext cx="8637588" cy="4114800"/>
          </a:xfrm>
        </p:spPr>
        <p:txBody>
          <a:bodyPr/>
          <a:lstStyle/>
          <a:p>
            <a:pPr algn="just">
              <a:buFontTx/>
              <a:buNone/>
            </a:pPr>
            <a:r>
              <a:rPr lang="hu-HU" altLang="hu-HU" sz="2100"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100"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100" b="1">
                <a:solidFill>
                  <a:srgbClr val="000000"/>
                </a:solidFill>
                <a:ea typeface="Times New Roman" panose="02020603050405020304" pitchFamily="18" charset="0"/>
                <a:cs typeface="Courier New" panose="02070309020205020404" pitchFamily="49" charset="0"/>
              </a:rPr>
              <a:t>: </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sl</a:t>
            </a:r>
            <a:r>
              <a:rPr lang="hu-HU" altLang="hu-HU" sz="21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100" b="1">
                <a:solidFill>
                  <a:srgbClr val="000000"/>
                </a:solidFill>
                <a:ea typeface="Times New Roman" panose="02020603050405020304" pitchFamily="18" charset="0"/>
                <a:cs typeface="Courier New" panose="02070309020205020404" pitchFamily="49" charset="0"/>
              </a:rPr>
              <a:t>; </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1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100" b="1">
                <a:solidFill>
                  <a:srgbClr val="000000"/>
                </a:solidFill>
                <a:ea typeface="Times New Roman" panose="02020603050405020304" pitchFamily="18" charset="0"/>
                <a:cs typeface="Courier New" panose="02070309020205020404" pitchFamily="49" charset="0"/>
              </a:rPr>
              <a:t>; </a:t>
            </a:r>
            <a:r>
              <a:rPr lang="hu-HU" altLang="hu-HU" sz="21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sl</a:t>
            </a:r>
            <a:r>
              <a:rPr lang="hu-HU" altLang="hu-HU" sz="2100"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1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100" b="1">
                <a:solidFill>
                  <a:srgbClr val="000000"/>
                </a:solidFill>
                <a:ea typeface="Times New Roman" panose="02020603050405020304" pitchFamily="18" charset="0"/>
                <a:cs typeface="Courier New" panose="02070309020205020404" pitchFamily="49" charset="0"/>
              </a:rPr>
              <a:t>; </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1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100" b="1">
                <a:solidFill>
                  <a:srgbClr val="000000"/>
                </a:solidFill>
                <a:ea typeface="Times New Roman" panose="02020603050405020304" pitchFamily="18" charset="0"/>
                <a:cs typeface="Courier New" panose="02070309020205020404" pitchFamily="49" charset="0"/>
              </a:rPr>
              <a:t>; </a:t>
            </a:r>
            <a:r>
              <a:rPr lang="hu-HU" altLang="hu-HU" sz="21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xl</a:t>
            </a:r>
            <a:r>
              <a:rPr lang="hu-HU" altLang="hu-HU" sz="2100"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1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100" b="1">
                <a:solidFill>
                  <a:srgbClr val="000000"/>
                </a:solidFill>
                <a:ea typeface="Times New Roman" panose="02020603050405020304" pitchFamily="18" charset="0"/>
                <a:cs typeface="Courier New" panose="02070309020205020404" pitchFamily="49" charset="0"/>
              </a:rPr>
              <a:t>; </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w</a:t>
            </a:r>
            <a:r>
              <a:rPr lang="hu-HU" altLang="hu-HU" sz="21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100" b="1">
                <a:solidFill>
                  <a:srgbClr val="000000"/>
                </a:solidFill>
                <a:ea typeface="Times New Roman" panose="02020603050405020304" pitchFamily="18" charset="0"/>
                <a:cs typeface="Courier New" panose="02070309020205020404" pitchFamily="49" charset="0"/>
              </a:rPr>
              <a:t>; </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sz="21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100" b="1">
                <a:solidFill>
                  <a:srgbClr val="000000"/>
                </a:solidFill>
                <a:ea typeface="Times New Roman" panose="02020603050405020304" pitchFamily="18" charset="0"/>
                <a:cs typeface="Courier New" panose="02070309020205020404" pitchFamily="49" charset="0"/>
              </a:rPr>
              <a:t>; </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sz="21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100" b="1">
                <a:solidFill>
                  <a:srgbClr val="000000"/>
                </a:solidFill>
                <a:ea typeface="Times New Roman" panose="02020603050405020304" pitchFamily="18" charset="0"/>
                <a:cs typeface="Courier New" panose="02070309020205020404" pitchFamily="49" charset="0"/>
              </a:rPr>
              <a:t>;</a:t>
            </a:r>
            <a:endPar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endParaRPr>
          </a:p>
          <a:p>
            <a:pPr algn="just">
              <a:buFontTx/>
              <a:buNone/>
            </a:pPr>
            <a:r>
              <a:rPr lang="hu-HU" altLang="hu-HU" sz="2100"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100"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100" b="1">
                <a:solidFill>
                  <a:srgbClr val="000000"/>
                </a:solidFill>
                <a:ea typeface="Times New Roman" panose="02020603050405020304" pitchFamily="18" charset="0"/>
                <a:cs typeface="Courier New" panose="02070309020205020404" pitchFamily="49" charset="0"/>
              </a:rPr>
              <a:t>: </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sl</a:t>
            </a:r>
            <a:r>
              <a:rPr lang="hu-HU" altLang="hu-HU" sz="21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100" b="1">
                <a:solidFill>
                  <a:srgbClr val="000000"/>
                </a:solidFill>
                <a:ea typeface="Times New Roman" panose="02020603050405020304" pitchFamily="18" charset="0"/>
                <a:cs typeface="Courier New" panose="02070309020205020404" pitchFamily="49" charset="0"/>
              </a:rPr>
              <a:t>; </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1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100" b="1">
                <a:solidFill>
                  <a:srgbClr val="000000"/>
                </a:solidFill>
                <a:ea typeface="Times New Roman" panose="02020603050405020304" pitchFamily="18" charset="0"/>
                <a:cs typeface="Courier New" panose="02070309020205020404" pitchFamily="49" charset="0"/>
              </a:rPr>
              <a:t>; </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sl</a:t>
            </a:r>
            <a:r>
              <a:rPr lang="hu-HU" altLang="hu-HU" sz="21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100" b="1">
                <a:solidFill>
                  <a:srgbClr val="000000"/>
                </a:solidFill>
                <a:ea typeface="Times New Roman" panose="02020603050405020304" pitchFamily="18" charset="0"/>
                <a:cs typeface="Courier New" panose="02070309020205020404" pitchFamily="49" charset="0"/>
              </a:rPr>
              <a:t>; </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1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100" b="1">
                <a:solidFill>
                  <a:srgbClr val="000000"/>
                </a:solidFill>
                <a:ea typeface="Times New Roman" panose="02020603050405020304" pitchFamily="18" charset="0"/>
                <a:cs typeface="Courier New" panose="02070309020205020404" pitchFamily="49" charset="0"/>
              </a:rPr>
              <a:t>; </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sz="21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100" b="1">
                <a:solidFill>
                  <a:srgbClr val="000000"/>
                </a:solidFill>
                <a:ea typeface="Times New Roman" panose="02020603050405020304" pitchFamily="18" charset="0"/>
                <a:cs typeface="Courier New" panose="02070309020205020404" pitchFamily="49" charset="0"/>
              </a:rPr>
              <a:t>; </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sz="21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1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100" b="1">
                <a:solidFill>
                  <a:srgbClr val="000000"/>
                </a:solidFill>
                <a:ea typeface="Times New Roman" panose="02020603050405020304" pitchFamily="18" charset="0"/>
                <a:cs typeface="Courier New" panose="02070309020205020404" pitchFamily="49" charset="0"/>
              </a:rPr>
              <a:t>;</a:t>
            </a:r>
          </a:p>
        </p:txBody>
      </p:sp>
      <p:graphicFrame>
        <p:nvGraphicFramePr>
          <p:cNvPr id="539739" name="Group 91">
            <a:extLst>
              <a:ext uri="{FF2B5EF4-FFF2-40B4-BE49-F238E27FC236}">
                <a16:creationId xmlns:a16="http://schemas.microsoft.com/office/drawing/2014/main" id="{9EBD2DC8-4631-4E4B-A3AE-06556435A01A}"/>
              </a:ext>
            </a:extLst>
          </p:cNvPr>
          <p:cNvGraphicFramePr>
            <a:graphicFrameLocks noGrp="1"/>
          </p:cNvGraphicFramePr>
          <p:nvPr/>
        </p:nvGraphicFramePr>
        <p:xfrm>
          <a:off x="254000" y="1614488"/>
          <a:ext cx="4086225" cy="2924175"/>
        </p:xfrm>
        <a:graphic>
          <a:graphicData uri="http://schemas.openxmlformats.org/drawingml/2006/table">
            <a:tbl>
              <a:tblPr/>
              <a:tblGrid>
                <a:gridCol w="2043113">
                  <a:extLst>
                    <a:ext uri="{9D8B030D-6E8A-4147-A177-3AD203B41FA5}">
                      <a16:colId xmlns:a16="http://schemas.microsoft.com/office/drawing/2014/main" val="1970829768"/>
                    </a:ext>
                  </a:extLst>
                </a:gridCol>
                <a:gridCol w="2043112">
                  <a:extLst>
                    <a:ext uri="{9D8B030D-6E8A-4147-A177-3AD203B41FA5}">
                      <a16:colId xmlns:a16="http://schemas.microsoft.com/office/drawing/2014/main" val="360171057"/>
                    </a:ext>
                  </a:extLst>
                </a:gridCol>
              </a:tblGrid>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T</a:t>
                      </a:r>
                      <a:r>
                        <a:rPr kumimoji="0" lang="en-US" altLang="hu-HU" sz="1600" b="1" i="0" u="none" strike="noStrike" cap="none" normalizeH="0" baseline="-3000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1</a:t>
                      </a:r>
                      <a:endParaRPr kumimoji="0" lang="en-US" altLang="hu-HU" sz="1600" b="1" i="0" u="none" strike="noStrike" cap="none" normalizeH="0" baseline="0">
                        <a:ln>
                          <a:noFill/>
                        </a:ln>
                        <a:solidFill>
                          <a:schemeClr val="tx1"/>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T</a:t>
                      </a:r>
                      <a:r>
                        <a:rPr kumimoji="0" lang="en-US" altLang="hu-HU" sz="1600" b="1" i="0" u="none" strike="noStrike" cap="none" normalizeH="0" baseline="-3000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2</a:t>
                      </a:r>
                      <a:endParaRPr kumimoji="0" lang="en-US" altLang="hu-HU" sz="1600" b="1" i="0" u="none" strike="noStrike" cap="none" normalizeH="0" baseline="0">
                        <a:ln>
                          <a:noFill/>
                        </a:ln>
                        <a:solidFill>
                          <a:schemeClr val="tx1"/>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1270679"/>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sl</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r</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a:t>
                      </a:r>
                      <a:endParaRPr kumimoji="0" lang="en-US" altLang="hu-HU" sz="16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667928578"/>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sl</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r</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a:t>
                      </a:r>
                      <a:endParaRPr kumimoji="0" lang="en-US" altLang="hu-HU" sz="16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083358253"/>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sl</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 r</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16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351895872"/>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xl</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r>
                        <a:rPr kumimoji="0" lang="en-US" altLang="hu-HU" sz="1600" b="1" i="0" u="none" strike="noStrike" cap="none" normalizeH="0" baseline="0">
                          <a:ln>
                            <a:noFill/>
                          </a:ln>
                          <a:solidFill>
                            <a:schemeClr val="accent2"/>
                          </a:solidFill>
                          <a:effectLst/>
                          <a:latin typeface="Times New Roman" panose="02020603050405020304" pitchFamily="18" charset="0"/>
                          <a:ea typeface="Times New Roman" panose="02020603050405020304" pitchFamily="18" charset="0"/>
                          <a:cs typeface="Courier New" panose="02070309020205020404" pitchFamily="49" charset="0"/>
                        </a:rPr>
                        <a:t> </a:t>
                      </a:r>
                      <a:r>
                        <a:rPr kumimoji="0" lang="en-US" altLang="hu-HU" sz="16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Courier New" panose="02070309020205020404" pitchFamily="49" charset="0"/>
                        </a:rPr>
                        <a:t>elutasítva</a:t>
                      </a:r>
                      <a:endParaRPr kumimoji="0" lang="en-US" altLang="hu-HU" sz="1600" b="1" i="0" u="none" strike="noStrike" cap="none" normalizeH="0" baseline="0">
                        <a:ln>
                          <a:noFill/>
                        </a:ln>
                        <a:solidFill>
                          <a:srgbClr val="FF0000"/>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893408686"/>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u</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u</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16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966271154"/>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xl</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 r</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16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w</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63255089"/>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u</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u</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16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30788611"/>
                  </a:ext>
                </a:extLst>
              </a:tr>
            </a:tbl>
          </a:graphicData>
        </a:graphic>
      </p:graphicFrame>
      <p:graphicFrame>
        <p:nvGraphicFramePr>
          <p:cNvPr id="539731" name="Group 83">
            <a:extLst>
              <a:ext uri="{FF2B5EF4-FFF2-40B4-BE49-F238E27FC236}">
                <a16:creationId xmlns:a16="http://schemas.microsoft.com/office/drawing/2014/main" id="{4F3D9593-50A1-07D7-DD77-0594260A2433}"/>
              </a:ext>
            </a:extLst>
          </p:cNvPr>
          <p:cNvGraphicFramePr>
            <a:graphicFrameLocks noGrp="1"/>
          </p:cNvGraphicFramePr>
          <p:nvPr/>
        </p:nvGraphicFramePr>
        <p:xfrm>
          <a:off x="4810125" y="1598613"/>
          <a:ext cx="4148138" cy="3014662"/>
        </p:xfrm>
        <a:graphic>
          <a:graphicData uri="http://schemas.openxmlformats.org/drawingml/2006/table">
            <a:tbl>
              <a:tblPr/>
              <a:tblGrid>
                <a:gridCol w="2074863">
                  <a:extLst>
                    <a:ext uri="{9D8B030D-6E8A-4147-A177-3AD203B41FA5}">
                      <a16:colId xmlns:a16="http://schemas.microsoft.com/office/drawing/2014/main" val="3070270630"/>
                    </a:ext>
                  </a:extLst>
                </a:gridCol>
                <a:gridCol w="2073275">
                  <a:extLst>
                    <a:ext uri="{9D8B030D-6E8A-4147-A177-3AD203B41FA5}">
                      <a16:colId xmlns:a16="http://schemas.microsoft.com/office/drawing/2014/main" val="2865438583"/>
                    </a:ext>
                  </a:extLst>
                </a:gridCol>
              </a:tblGrid>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T</a:t>
                      </a:r>
                      <a:r>
                        <a:rPr kumimoji="0" lang="en-US" altLang="hu-HU" sz="1600" b="1" i="0" u="none" strike="noStrike" cap="none" normalizeH="0" baseline="-3000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1</a:t>
                      </a:r>
                      <a:endParaRPr kumimoji="0" lang="en-US" altLang="hu-HU" sz="1600" b="1" i="0" u="none" strike="noStrike" cap="none" normalizeH="0" baseline="0">
                        <a:ln>
                          <a:noFill/>
                        </a:ln>
                        <a:solidFill>
                          <a:schemeClr val="tx1"/>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T</a:t>
                      </a:r>
                      <a:r>
                        <a:rPr kumimoji="0" lang="en-US" altLang="hu-HU" sz="1600" b="1" i="0" u="none" strike="noStrike" cap="none" normalizeH="0" baseline="-3000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2</a:t>
                      </a:r>
                      <a:endParaRPr kumimoji="0" lang="en-US" altLang="hu-HU" sz="1600" b="1" i="0" u="none" strike="noStrike" cap="none" normalizeH="0" baseline="0">
                        <a:ln>
                          <a:noFill/>
                        </a:ln>
                        <a:solidFill>
                          <a:schemeClr val="tx1"/>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3367478"/>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sl</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r</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a:t>
                      </a:r>
                      <a:endParaRPr kumimoji="0" lang="en-US" altLang="hu-HU" sz="16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667638255"/>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sl</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r</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a:t>
                      </a:r>
                      <a:endParaRPr kumimoji="0" lang="en-US" altLang="hu-HU" sz="16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432186494"/>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sl</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 r</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16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130218731"/>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sl</a:t>
                      </a:r>
                      <a:r>
                        <a:rPr kumimoji="0" lang="en-US" altLang="hu-HU" sz="1600" b="1" i="0" u="none" strike="noStrike" cap="none" normalizeH="0" baseline="-3000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600" b="1" i="0" u="none" strike="noStrike" cap="none" normalizeH="0" baseline="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(B)</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 r</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16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843906873"/>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rgbClr val="CC00CC"/>
                          </a:solidFill>
                          <a:effectLst/>
                          <a:latin typeface="Courier New" panose="02070309020205020404" pitchFamily="49" charset="0"/>
                          <a:ea typeface="Times New Roman" panose="02020603050405020304" pitchFamily="18" charset="0"/>
                          <a:cs typeface="Courier New" panose="02070309020205020404" pitchFamily="49" charset="0"/>
                        </a:rPr>
                        <a:t>xl</a:t>
                      </a:r>
                      <a:r>
                        <a:rPr kumimoji="0" lang="en-US" altLang="hu-HU" sz="1600" b="1" i="0" u="none" strike="noStrike" cap="none" normalizeH="0" baseline="-30000">
                          <a:ln>
                            <a:noFill/>
                          </a:ln>
                          <a:solidFill>
                            <a:srgbClr val="CC00CC"/>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600" b="1" i="0" u="none" strike="noStrike" cap="none" normalizeH="0" baseline="0">
                          <a:ln>
                            <a:noFill/>
                          </a:ln>
                          <a:solidFill>
                            <a:srgbClr val="CC00CC"/>
                          </a:solidFill>
                          <a:effectLst/>
                          <a:latin typeface="Courier New" panose="02070309020205020404" pitchFamily="49" charset="0"/>
                          <a:ea typeface="Times New Roman" panose="02020603050405020304" pitchFamily="18" charset="0"/>
                          <a:cs typeface="Courier New" panose="02070309020205020404" pitchFamily="49" charset="0"/>
                        </a:rPr>
                        <a:t>(B)</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US" altLang="hu-HU" sz="1600" b="1" i="0" u="none" strike="noStrike" cap="none" normalizeH="0" baseline="0">
                          <a:ln>
                            <a:noFill/>
                          </a:ln>
                          <a:solidFill>
                            <a:schemeClr val="accent2"/>
                          </a:solidFill>
                          <a:effectLst/>
                          <a:latin typeface="Times New Roman" panose="02020603050405020304" pitchFamily="18" charset="0"/>
                          <a:ea typeface="Times New Roman" panose="02020603050405020304" pitchFamily="18" charset="0"/>
                          <a:cs typeface="Courier New" panose="02070309020205020404" pitchFamily="49" charset="0"/>
                        </a:rPr>
                        <a:t> </a:t>
                      </a:r>
                      <a:r>
                        <a:rPr kumimoji="0" lang="en-US" altLang="hu-HU" sz="16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Courier New" panose="02070309020205020404" pitchFamily="49" charset="0"/>
                        </a:rPr>
                        <a:t>elutasítva</a:t>
                      </a:r>
                      <a:endParaRPr kumimoji="0" lang="en-US" altLang="hu-HU" sz="1600" b="1" i="0" u="none" strike="noStrike" cap="none" normalizeH="0" baseline="0">
                        <a:ln>
                          <a:noFill/>
                        </a:ln>
                        <a:solidFill>
                          <a:srgbClr val="FF0000"/>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951930954"/>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u</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u</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16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811324348"/>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xl</a:t>
                      </a:r>
                      <a:r>
                        <a:rPr kumimoji="0" lang="en-US" altLang="hu-HU" sz="1600" b="1" i="0" u="none" strike="noStrike" cap="none" normalizeH="0" baseline="-3000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600" b="1" i="0" u="none" strike="noStrike" cap="none" normalizeH="0" baseline="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(B)</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 w</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16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959879729"/>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u</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u</a:t>
                      </a:r>
                      <a:r>
                        <a:rPr kumimoji="0" lang="en-US" altLang="hu-HU" sz="16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6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16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986296267"/>
                  </a:ext>
                </a:extLst>
              </a:tr>
            </a:tbl>
          </a:graphicData>
        </a:graphic>
      </p:graphicFrame>
      <p:sp>
        <p:nvSpPr>
          <p:cNvPr id="539740" name="Text Box 92">
            <a:extLst>
              <a:ext uri="{FF2B5EF4-FFF2-40B4-BE49-F238E27FC236}">
                <a16:creationId xmlns:a16="http://schemas.microsoft.com/office/drawing/2014/main" id="{739A0C99-E7DC-4EDC-8E69-A8A814C3489F}"/>
              </a:ext>
            </a:extLst>
          </p:cNvPr>
          <p:cNvSpPr txBox="1">
            <a:spLocks noChangeArrowheads="1"/>
          </p:cNvSpPr>
          <p:nvPr/>
        </p:nvSpPr>
        <p:spPr bwMode="auto">
          <a:xfrm>
            <a:off x="0" y="5305425"/>
            <a:ext cx="90106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400">
                <a:solidFill>
                  <a:srgbClr val="000000"/>
                </a:solidFill>
              </a:rPr>
              <a:t>A</a:t>
            </a:r>
            <a:r>
              <a:rPr lang="en-US" altLang="hu-HU" sz="2400">
                <a:solidFill>
                  <a:srgbClr val="000000"/>
                </a:solidFill>
                <a:cs typeface="Times New Roman" panose="02020603050405020304" pitchFamily="18" charset="0"/>
              </a:rPr>
              <a:t> </a:t>
            </a:r>
            <a:r>
              <a:rPr lang="en-US" altLang="hu-HU" sz="24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T</a:t>
            </a:r>
            <a:r>
              <a:rPr lang="en-US" altLang="hu-HU" sz="2400"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1</a:t>
            </a:r>
            <a:r>
              <a:rPr lang="en-US" altLang="hu-HU" sz="2400">
                <a:solidFill>
                  <a:srgbClr val="000000"/>
                </a:solidFill>
                <a:cs typeface="Times New Roman" panose="02020603050405020304" pitchFamily="18" charset="0"/>
              </a:rPr>
              <a:t> tranzakció </a:t>
            </a:r>
            <a:r>
              <a:rPr lang="en-US" altLang="hu-HU" sz="2400">
                <a:solidFill>
                  <a:srgbClr val="000000"/>
                </a:solidFill>
                <a:latin typeface="Courier New" panose="02070309020205020404" pitchFamily="49" charset="0"/>
                <a:cs typeface="Times New Roman" panose="02020603050405020304" pitchFamily="18" charset="0"/>
              </a:rPr>
              <a:t>T</a:t>
            </a:r>
            <a:r>
              <a:rPr lang="en-US" altLang="hu-HU" sz="2400" baseline="-30000">
                <a:solidFill>
                  <a:srgbClr val="000000"/>
                </a:solidFill>
                <a:latin typeface="Courier New" panose="02070309020205020404" pitchFamily="49" charset="0"/>
                <a:cs typeface="Times New Roman" panose="02020603050405020304" pitchFamily="18" charset="0"/>
              </a:rPr>
              <a:t>2</a:t>
            </a:r>
            <a:r>
              <a:rPr lang="en-US" altLang="hu-HU" sz="2400">
                <a:solidFill>
                  <a:srgbClr val="000000"/>
                </a:solidFill>
                <a:cs typeface="Times New Roman" panose="02020603050405020304" pitchFamily="18" charset="0"/>
              </a:rPr>
              <a:t>-vel konkurensen tudja végrehajtani a</a:t>
            </a:r>
            <a:r>
              <a:rPr lang="hu-HU" altLang="hu-HU" sz="2400">
                <a:solidFill>
                  <a:srgbClr val="000000"/>
                </a:solidFill>
              </a:rPr>
              <a:t>z írás előtti, esetleg hosszadalmas</a:t>
            </a:r>
            <a:r>
              <a:rPr lang="en-US" altLang="hu-HU" sz="2400">
                <a:solidFill>
                  <a:srgbClr val="000000"/>
                </a:solidFill>
                <a:cs typeface="Times New Roman" panose="02020603050405020304" pitchFamily="18" charset="0"/>
              </a:rPr>
              <a:t> számításait, amely nem lenne lehetséges, ha </a:t>
            </a:r>
            <a:r>
              <a:rPr lang="en-US" altLang="hu-HU" sz="2400">
                <a:solidFill>
                  <a:srgbClr val="000000"/>
                </a:solidFill>
                <a:latin typeface="Courier New" panose="02070309020205020404" pitchFamily="49" charset="0"/>
                <a:cs typeface="Times New Roman" panose="02020603050405020304" pitchFamily="18" charset="0"/>
              </a:rPr>
              <a:t>T</a:t>
            </a:r>
            <a:r>
              <a:rPr lang="en-US" altLang="hu-HU" sz="2400" baseline="-30000">
                <a:solidFill>
                  <a:srgbClr val="000000"/>
                </a:solidFill>
                <a:latin typeface="Courier New" panose="02070309020205020404" pitchFamily="49" charset="0"/>
                <a:cs typeface="Times New Roman" panose="02020603050405020304" pitchFamily="18" charset="0"/>
              </a:rPr>
              <a:t>1</a:t>
            </a:r>
            <a:r>
              <a:rPr lang="en-US" altLang="hu-HU" sz="2400">
                <a:solidFill>
                  <a:srgbClr val="000000"/>
                </a:solidFill>
                <a:cs typeface="Times New Roman" panose="02020603050405020304" pitchFamily="18" charset="0"/>
              </a:rPr>
              <a:t> kezdetben kizárólagosan zárolta volna </a:t>
            </a:r>
            <a:r>
              <a:rPr lang="en-US" altLang="hu-HU" sz="2400">
                <a:solidFill>
                  <a:srgbClr val="000000"/>
                </a:solidFill>
                <a:latin typeface="Courier New" panose="02070309020205020404" pitchFamily="49" charset="0"/>
                <a:cs typeface="Times New Roman" panose="02020603050405020304" pitchFamily="18" charset="0"/>
              </a:rPr>
              <a:t>B</a:t>
            </a:r>
            <a:r>
              <a:rPr lang="en-US" altLang="hu-HU" sz="2400">
                <a:solidFill>
                  <a:srgbClr val="000000"/>
                </a:solidFill>
                <a:cs typeface="Times New Roman" panose="02020603050405020304" pitchFamily="18" charset="0"/>
              </a:rPr>
              <a:t>‑t.</a:t>
            </a:r>
            <a:r>
              <a:rPr lang="hu-HU" altLang="hu-HU" sz="2400"/>
              <a:t> </a:t>
            </a:r>
          </a:p>
        </p:txBody>
      </p:sp>
      <p:sp>
        <p:nvSpPr>
          <p:cNvPr id="539741" name="Text Box 93">
            <a:extLst>
              <a:ext uri="{FF2B5EF4-FFF2-40B4-BE49-F238E27FC236}">
                <a16:creationId xmlns:a16="http://schemas.microsoft.com/office/drawing/2014/main" id="{40FDD29E-D377-AEA8-873D-C4599D53E3FD}"/>
              </a:ext>
            </a:extLst>
          </p:cNvPr>
          <p:cNvSpPr txBox="1">
            <a:spLocks noChangeArrowheads="1"/>
          </p:cNvSpPr>
          <p:nvPr/>
        </p:nvSpPr>
        <p:spPr bwMode="auto">
          <a:xfrm>
            <a:off x="5121275" y="4864100"/>
            <a:ext cx="345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a:solidFill>
                  <a:srgbClr val="FF0000"/>
                </a:solidFill>
              </a:rPr>
              <a:t>Felminősítéssel</a:t>
            </a:r>
          </a:p>
        </p:txBody>
      </p:sp>
      <p:sp>
        <p:nvSpPr>
          <p:cNvPr id="539742" name="Text Box 94">
            <a:extLst>
              <a:ext uri="{FF2B5EF4-FFF2-40B4-BE49-F238E27FC236}">
                <a16:creationId xmlns:a16="http://schemas.microsoft.com/office/drawing/2014/main" id="{E6FDB0A9-EBFE-BE93-2E79-C67CE3638E49}"/>
              </a:ext>
            </a:extLst>
          </p:cNvPr>
          <p:cNvSpPr txBox="1">
            <a:spLocks noChangeArrowheads="1"/>
          </p:cNvSpPr>
          <p:nvPr/>
        </p:nvSpPr>
        <p:spPr bwMode="auto">
          <a:xfrm>
            <a:off x="471488" y="4860925"/>
            <a:ext cx="345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a:solidFill>
                  <a:srgbClr val="FF0000"/>
                </a:solidFill>
              </a:rPr>
              <a:t>Felminősítés nélkül</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0674" name="Rectangle 2">
            <a:extLst>
              <a:ext uri="{FF2B5EF4-FFF2-40B4-BE49-F238E27FC236}">
                <a16:creationId xmlns:a16="http://schemas.microsoft.com/office/drawing/2014/main" id="{503C9020-AF7D-B5B5-D5ED-43FFA71A143B}"/>
              </a:ext>
            </a:extLst>
          </p:cNvPr>
          <p:cNvSpPr>
            <a:spLocks noGrp="1" noChangeArrowheads="1"/>
          </p:cNvSpPr>
          <p:nvPr>
            <p:ph type="title"/>
          </p:nvPr>
        </p:nvSpPr>
        <p:spPr>
          <a:xfrm>
            <a:off x="587375" y="317500"/>
            <a:ext cx="7772400" cy="509588"/>
          </a:xfrm>
        </p:spPr>
        <p:txBody>
          <a:bodyPr/>
          <a:lstStyle/>
          <a:p>
            <a:r>
              <a:rPr lang="hu-HU" altLang="hu-HU" sz="2800" b="1">
                <a:solidFill>
                  <a:schemeClr val="accent2"/>
                </a:solidFill>
              </a:rPr>
              <a:t>Új típusú holtpontok felminősítés esetén</a:t>
            </a:r>
          </a:p>
        </p:txBody>
      </p:sp>
      <p:graphicFrame>
        <p:nvGraphicFramePr>
          <p:cNvPr id="540708" name="Group 36">
            <a:extLst>
              <a:ext uri="{FF2B5EF4-FFF2-40B4-BE49-F238E27FC236}">
                <a16:creationId xmlns:a16="http://schemas.microsoft.com/office/drawing/2014/main" id="{6D031A4D-EB63-B7F0-6D18-D4242DEB88D2}"/>
              </a:ext>
            </a:extLst>
          </p:cNvPr>
          <p:cNvGraphicFramePr>
            <a:graphicFrameLocks noGrp="1"/>
          </p:cNvGraphicFramePr>
          <p:nvPr/>
        </p:nvGraphicFramePr>
        <p:xfrm>
          <a:off x="1414463" y="1039813"/>
          <a:ext cx="6072187" cy="2278062"/>
        </p:xfrm>
        <a:graphic>
          <a:graphicData uri="http://schemas.openxmlformats.org/drawingml/2006/table">
            <a:tbl>
              <a:tblPr/>
              <a:tblGrid>
                <a:gridCol w="3036887">
                  <a:extLst>
                    <a:ext uri="{9D8B030D-6E8A-4147-A177-3AD203B41FA5}">
                      <a16:colId xmlns:a16="http://schemas.microsoft.com/office/drawing/2014/main" val="440707398"/>
                    </a:ext>
                  </a:extLst>
                </a:gridCol>
                <a:gridCol w="3035300">
                  <a:extLst>
                    <a:ext uri="{9D8B030D-6E8A-4147-A177-3AD203B41FA5}">
                      <a16:colId xmlns:a16="http://schemas.microsoft.com/office/drawing/2014/main" val="545540305"/>
                    </a:ext>
                  </a:extLst>
                </a:gridCol>
              </a:tblGrid>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rgbClr val="CC0099"/>
                          </a:solidFill>
                          <a:effectLst/>
                          <a:latin typeface="Courier New" panose="02070309020205020404" pitchFamily="49" charset="0"/>
                          <a:ea typeface="Times New Roman" panose="02020603050405020304" pitchFamily="18" charset="0"/>
                          <a:cs typeface="Courier New" panose="02070309020205020404" pitchFamily="49" charset="0"/>
                        </a:rPr>
                        <a:t>T</a:t>
                      </a:r>
                      <a:r>
                        <a:rPr kumimoji="0" lang="en-US" altLang="hu-HU" sz="2400" b="1" i="0" u="none" strike="noStrike" cap="none" normalizeH="0" baseline="-30000">
                          <a:ln>
                            <a:noFill/>
                          </a:ln>
                          <a:solidFill>
                            <a:srgbClr val="CC0099"/>
                          </a:solidFill>
                          <a:effectLst/>
                          <a:latin typeface="Courier New" panose="02070309020205020404" pitchFamily="49" charset="0"/>
                          <a:ea typeface="Times New Roman" panose="02020603050405020304" pitchFamily="18" charset="0"/>
                          <a:cs typeface="Courier New" panose="02070309020205020404" pitchFamily="49" charset="0"/>
                        </a:rPr>
                        <a:t>1</a:t>
                      </a:r>
                      <a:endParaRPr kumimoji="0" lang="en-US" altLang="hu-HU" sz="2400" b="1" i="0" u="none" strike="noStrike" cap="none" normalizeH="0" baseline="0">
                        <a:ln>
                          <a:noFill/>
                        </a:ln>
                        <a:solidFill>
                          <a:srgbClr val="CC0099"/>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rgbClr val="CC0099"/>
                          </a:solidFill>
                          <a:effectLst/>
                          <a:latin typeface="Courier New" panose="02070309020205020404" pitchFamily="49" charset="0"/>
                          <a:ea typeface="Times New Roman" panose="02020603050405020304" pitchFamily="18" charset="0"/>
                          <a:cs typeface="Courier New" panose="02070309020205020404" pitchFamily="49" charset="0"/>
                        </a:rPr>
                        <a:t>T</a:t>
                      </a:r>
                      <a:r>
                        <a:rPr kumimoji="0" lang="en-US" altLang="hu-HU" sz="2400" b="1" i="0" u="none" strike="noStrike" cap="none" normalizeH="0" baseline="-30000">
                          <a:ln>
                            <a:noFill/>
                          </a:ln>
                          <a:solidFill>
                            <a:srgbClr val="CC0099"/>
                          </a:solidFill>
                          <a:effectLst/>
                          <a:latin typeface="Courier New" panose="02070309020205020404" pitchFamily="49" charset="0"/>
                          <a:ea typeface="Times New Roman" panose="02020603050405020304" pitchFamily="18" charset="0"/>
                          <a:cs typeface="Courier New" panose="02070309020205020404" pitchFamily="49" charset="0"/>
                        </a:rPr>
                        <a:t>2</a:t>
                      </a:r>
                      <a:endParaRPr kumimoji="0" lang="en-US" altLang="hu-HU" sz="2400" b="1" i="0" u="none" strike="noStrike" cap="none" normalizeH="0" baseline="0">
                        <a:ln>
                          <a:noFill/>
                        </a:ln>
                        <a:solidFill>
                          <a:srgbClr val="CC0099"/>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7373998"/>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sl</a:t>
                      </a:r>
                      <a:r>
                        <a:rPr kumimoji="0" lang="en-US" altLang="hu-HU" sz="2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a:t>
                      </a:r>
                      <a:endParaRPr kumimoji="0" lang="en-US" altLang="hu-HU" sz="24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115592086"/>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sl</a:t>
                      </a:r>
                      <a:r>
                        <a:rPr kumimoji="0" lang="en-US" altLang="hu-HU" sz="2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a:t>
                      </a:r>
                      <a:endParaRPr kumimoji="0" lang="en-US" altLang="hu-HU" sz="24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618743390"/>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xl</a:t>
                      </a:r>
                      <a:r>
                        <a:rPr kumimoji="0" lang="en-US" altLang="hu-HU" sz="2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a:t>
                      </a:r>
                      <a:r>
                        <a:rPr kumimoji="0" lang="en-US" altLang="hu-HU" sz="2400" b="1" i="0" u="none" strike="noStrike" cap="none" normalizeH="0" baseline="0">
                          <a:ln>
                            <a:noFill/>
                          </a:ln>
                          <a:solidFill>
                            <a:schemeClr val="accent2"/>
                          </a:solidFill>
                          <a:effectLst/>
                          <a:latin typeface="Times New Roman" panose="02020603050405020304" pitchFamily="18" charset="0"/>
                          <a:ea typeface="Times New Roman" panose="02020603050405020304" pitchFamily="18" charset="0"/>
                          <a:cs typeface="Courier New" panose="02070309020205020404" pitchFamily="49" charset="0"/>
                        </a:rPr>
                        <a:t> </a:t>
                      </a:r>
                      <a:r>
                        <a:rPr kumimoji="0" lang="en-US" altLang="hu-HU" sz="24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Courier New" panose="02070309020205020404" pitchFamily="49" charset="0"/>
                        </a:rPr>
                        <a:t>elutasítva</a:t>
                      </a:r>
                      <a:endParaRPr kumimoji="0" lang="en-US" altLang="hu-HU" sz="2400" b="1" i="0" u="none" strike="noStrike" cap="none" normalizeH="0" baseline="0">
                        <a:ln>
                          <a:noFill/>
                        </a:ln>
                        <a:solidFill>
                          <a:srgbClr val="FF0000"/>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40604850"/>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xl</a:t>
                      </a:r>
                      <a:r>
                        <a:rPr kumimoji="0" lang="en-US" altLang="hu-HU" sz="2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a:t>
                      </a:r>
                      <a:r>
                        <a:rPr kumimoji="0" lang="en-US" altLang="hu-HU" sz="2400" b="1" i="0" u="none" strike="noStrike" cap="none" normalizeH="0" baseline="0">
                          <a:ln>
                            <a:noFill/>
                          </a:ln>
                          <a:solidFill>
                            <a:schemeClr val="accent2"/>
                          </a:solidFill>
                          <a:effectLst/>
                          <a:latin typeface="Times New Roman" panose="02020603050405020304" pitchFamily="18" charset="0"/>
                          <a:ea typeface="Times New Roman" panose="02020603050405020304" pitchFamily="18" charset="0"/>
                          <a:cs typeface="Courier New" panose="02070309020205020404" pitchFamily="49" charset="0"/>
                        </a:rPr>
                        <a:t> </a:t>
                      </a:r>
                      <a:r>
                        <a:rPr kumimoji="0" lang="en-US" altLang="hu-HU" sz="24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Courier New" panose="02070309020205020404" pitchFamily="49" charset="0"/>
                        </a:rPr>
                        <a:t>elutasítva</a:t>
                      </a:r>
                      <a:endParaRPr kumimoji="0" lang="en-US" altLang="hu-HU" sz="2400" b="1" i="0" u="none" strike="noStrike" cap="none" normalizeH="0" baseline="0">
                        <a:ln>
                          <a:noFill/>
                        </a:ln>
                        <a:solidFill>
                          <a:srgbClr val="FF0000"/>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517702460"/>
                  </a:ext>
                </a:extLst>
              </a:tr>
            </a:tbl>
          </a:graphicData>
        </a:graphic>
      </p:graphicFrame>
      <p:sp>
        <p:nvSpPr>
          <p:cNvPr id="540709" name="Text Box 37">
            <a:extLst>
              <a:ext uri="{FF2B5EF4-FFF2-40B4-BE49-F238E27FC236}">
                <a16:creationId xmlns:a16="http://schemas.microsoft.com/office/drawing/2014/main" id="{DFA5A737-DF61-785F-31C5-25F522CE589E}"/>
              </a:ext>
            </a:extLst>
          </p:cNvPr>
          <p:cNvSpPr txBox="1">
            <a:spLocks noChangeArrowheads="1"/>
          </p:cNvSpPr>
          <p:nvPr/>
        </p:nvSpPr>
        <p:spPr bwMode="auto">
          <a:xfrm>
            <a:off x="171450" y="3495675"/>
            <a:ext cx="8789988"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400">
                <a:solidFill>
                  <a:srgbClr val="FF0000"/>
                </a:solidFill>
                <a:cs typeface="Times New Roman" panose="02020603050405020304" pitchFamily="18" charset="0"/>
              </a:rPr>
              <a:t>Egyik</a:t>
            </a:r>
            <a:r>
              <a:rPr lang="hu-HU" altLang="hu-HU" sz="2400">
                <a:solidFill>
                  <a:srgbClr val="FF0000"/>
                </a:solidFill>
              </a:rPr>
              <a:t> tranzakció</a:t>
            </a:r>
            <a:r>
              <a:rPr lang="hu-HU" altLang="hu-HU" sz="2400">
                <a:solidFill>
                  <a:srgbClr val="FF0000"/>
                </a:solidFill>
                <a:cs typeface="Times New Roman" panose="02020603050405020304" pitchFamily="18" charset="0"/>
              </a:rPr>
              <a:t> végrehajtása sem folytatódhat</a:t>
            </a:r>
            <a:r>
              <a:rPr lang="hu-HU" altLang="hu-HU" sz="2400">
                <a:solidFill>
                  <a:srgbClr val="FF0000"/>
                </a:solidFill>
              </a:rPr>
              <a:t>:</a:t>
            </a:r>
            <a:r>
              <a:rPr lang="hu-HU" altLang="hu-HU" sz="2400">
                <a:solidFill>
                  <a:srgbClr val="FF0000"/>
                </a:solidFill>
                <a:cs typeface="Times New Roman" panose="02020603050405020304" pitchFamily="18" charset="0"/>
              </a:rPr>
              <a:t> </a:t>
            </a:r>
            <a:endParaRPr lang="hu-HU" altLang="hu-HU" sz="2400">
              <a:solidFill>
                <a:srgbClr val="FF0000"/>
              </a:solidFill>
            </a:endParaRPr>
          </a:p>
          <a:p>
            <a:pPr algn="l">
              <a:buFontTx/>
              <a:buChar char="•"/>
            </a:pPr>
            <a:r>
              <a:rPr lang="hu-HU" altLang="hu-HU" sz="2400">
                <a:solidFill>
                  <a:srgbClr val="008000"/>
                </a:solidFill>
              </a:rPr>
              <a:t>  </a:t>
            </a:r>
            <a:r>
              <a:rPr lang="hu-HU" altLang="hu-HU" sz="2400">
                <a:solidFill>
                  <a:srgbClr val="008000"/>
                </a:solidFill>
                <a:cs typeface="Times New Roman" panose="02020603050405020304" pitchFamily="18" charset="0"/>
              </a:rPr>
              <a:t>vagy mindkett</a:t>
            </a:r>
            <a:r>
              <a:rPr lang="hu-HU" altLang="hu-HU" sz="2400">
                <a:solidFill>
                  <a:srgbClr val="008000"/>
                </a:solidFill>
              </a:rPr>
              <a:t>ő</a:t>
            </a:r>
            <a:r>
              <a:rPr lang="hu-HU" altLang="hu-HU" sz="2400">
                <a:solidFill>
                  <a:srgbClr val="008000"/>
                </a:solidFill>
                <a:cs typeface="Times New Roman" panose="02020603050405020304" pitchFamily="18" charset="0"/>
              </a:rPr>
              <a:t>nek örökösen kell várakoznia</a:t>
            </a:r>
            <a:r>
              <a:rPr lang="hu-HU" altLang="hu-HU" sz="2400">
                <a:solidFill>
                  <a:srgbClr val="000000"/>
                </a:solidFill>
                <a:cs typeface="Times New Roman" panose="02020603050405020304" pitchFamily="18" charset="0"/>
              </a:rPr>
              <a:t>, </a:t>
            </a:r>
            <a:endParaRPr lang="hu-HU" altLang="hu-HU" sz="2400">
              <a:solidFill>
                <a:srgbClr val="000000"/>
              </a:solidFill>
            </a:endParaRPr>
          </a:p>
          <a:p>
            <a:pPr algn="l">
              <a:buFontTx/>
              <a:buChar char="•"/>
            </a:pPr>
            <a:r>
              <a:rPr lang="hu-HU" altLang="hu-HU" sz="2400">
                <a:solidFill>
                  <a:srgbClr val="CC00CC"/>
                </a:solidFill>
              </a:rPr>
              <a:t>  </a:t>
            </a:r>
            <a:r>
              <a:rPr lang="hu-HU" altLang="hu-HU" sz="2400">
                <a:solidFill>
                  <a:srgbClr val="CC00CC"/>
                </a:solidFill>
                <a:cs typeface="Times New Roman" panose="02020603050405020304" pitchFamily="18" charset="0"/>
              </a:rPr>
              <a:t>vagy addig kell várakozniuk, amíg a rendszer fel nem fedezi, hogy holtpont alakult ki, abortálja valamelyik tranzakciót, és a másiknak engedélyezi </a:t>
            </a:r>
            <a:r>
              <a:rPr lang="hu-HU" altLang="hu-HU" sz="2400">
                <a:solidFill>
                  <a:srgbClr val="CC00CC"/>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400">
                <a:solidFill>
                  <a:srgbClr val="CC00CC"/>
                </a:solidFill>
                <a:cs typeface="Times New Roman" panose="02020603050405020304" pitchFamily="18" charset="0"/>
              </a:rPr>
              <a:t>-ra a kizáró</a:t>
            </a:r>
            <a:r>
              <a:rPr lang="hu-HU" altLang="hu-HU" sz="2400">
                <a:solidFill>
                  <a:srgbClr val="CC00CC"/>
                </a:solidFill>
              </a:rPr>
              <a:t>-</a:t>
            </a:r>
            <a:r>
              <a:rPr lang="hu-HU" altLang="hu-HU" sz="2400">
                <a:solidFill>
                  <a:srgbClr val="CC00CC"/>
                </a:solidFill>
                <a:cs typeface="Times New Roman" panose="02020603050405020304" pitchFamily="18" charset="0"/>
              </a:rPr>
              <a:t>lagos zárat</a:t>
            </a:r>
            <a:r>
              <a:rPr lang="hu-HU" altLang="hu-HU" sz="2400">
                <a:solidFill>
                  <a:srgbClr val="000000"/>
                </a:solidFill>
                <a:cs typeface="Times New Roman" panose="02020603050405020304" pitchFamily="18" charset="0"/>
              </a:rPr>
              <a:t>.</a:t>
            </a:r>
            <a:r>
              <a:rPr lang="hu-HU" altLang="hu-HU" sz="2400">
                <a:solidFill>
                  <a:srgbClr val="000000"/>
                </a:solidFill>
              </a:rPr>
              <a:t> </a:t>
            </a:r>
          </a:p>
          <a:p>
            <a:pPr algn="l">
              <a:buFontTx/>
              <a:buChar char="•"/>
            </a:pPr>
            <a:r>
              <a:rPr lang="hu-HU" altLang="hu-HU" sz="2400">
                <a:solidFill>
                  <a:srgbClr val="000000"/>
                </a:solidFill>
              </a:rPr>
              <a:t> Megoldás: </a:t>
            </a:r>
            <a:r>
              <a:rPr lang="hu-HU" altLang="hu-HU" sz="2400">
                <a:solidFill>
                  <a:schemeClr val="accent2"/>
                </a:solidFill>
              </a:rPr>
              <a:t>módosítási zárak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38" name="Rectangle 2">
            <a:extLst>
              <a:ext uri="{FF2B5EF4-FFF2-40B4-BE49-F238E27FC236}">
                <a16:creationId xmlns:a16="http://schemas.microsoft.com/office/drawing/2014/main" id="{02258647-EDC8-4057-3066-C40F0F0EF394}"/>
              </a:ext>
            </a:extLst>
          </p:cNvPr>
          <p:cNvSpPr>
            <a:spLocks noGrp="1" noChangeArrowheads="1"/>
          </p:cNvSpPr>
          <p:nvPr>
            <p:ph type="title"/>
          </p:nvPr>
        </p:nvSpPr>
        <p:spPr>
          <a:xfrm>
            <a:off x="660400" y="280988"/>
            <a:ext cx="7699375" cy="374650"/>
          </a:xfrm>
        </p:spPr>
        <p:txBody>
          <a:bodyPr/>
          <a:lstStyle/>
          <a:p>
            <a:r>
              <a:rPr lang="hu-HU" altLang="hu-HU" sz="2400" b="1">
                <a:solidFill>
                  <a:schemeClr val="accent2"/>
                </a:solidFill>
              </a:rPr>
              <a:t>Sorbarendezhető ütemezések</a:t>
            </a:r>
          </a:p>
        </p:txBody>
      </p:sp>
      <p:graphicFrame>
        <p:nvGraphicFramePr>
          <p:cNvPr id="475140" name="Object 4">
            <a:extLst>
              <a:ext uri="{FF2B5EF4-FFF2-40B4-BE49-F238E27FC236}">
                <a16:creationId xmlns:a16="http://schemas.microsoft.com/office/drawing/2014/main" id="{02FB4BD2-0A26-8CE4-A5F1-FF59F8EAF9D8}"/>
              </a:ext>
            </a:extLst>
          </p:cNvPr>
          <p:cNvGraphicFramePr>
            <a:graphicFrameLocks noChangeAspect="1"/>
          </p:cNvGraphicFramePr>
          <p:nvPr/>
        </p:nvGraphicFramePr>
        <p:xfrm>
          <a:off x="184150" y="1865313"/>
          <a:ext cx="8789988" cy="4217987"/>
        </p:xfrm>
        <a:graphic>
          <a:graphicData uri="http://schemas.openxmlformats.org/presentationml/2006/ole">
            <mc:AlternateContent xmlns:mc="http://schemas.openxmlformats.org/markup-compatibility/2006">
              <mc:Choice xmlns:v="urn:schemas-microsoft-com:vml" Requires="v">
                <p:oleObj name="Dokumentum" r:id="rId2" imgW="6591303" imgH="2459329" progId="Word.Document.8">
                  <p:embed/>
                </p:oleObj>
              </mc:Choice>
              <mc:Fallback>
                <p:oleObj name="Dokumentum" r:id="rId2" imgW="6591303" imgH="2459329"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1865313"/>
                        <a:ext cx="8789988" cy="421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5141" name="Text Box 5">
            <a:extLst>
              <a:ext uri="{FF2B5EF4-FFF2-40B4-BE49-F238E27FC236}">
                <a16:creationId xmlns:a16="http://schemas.microsoft.com/office/drawing/2014/main" id="{22C65208-280D-C51D-F0E4-B3871757FA1E}"/>
              </a:ext>
            </a:extLst>
          </p:cNvPr>
          <p:cNvSpPr txBox="1">
            <a:spLocks noChangeArrowheads="1"/>
          </p:cNvSpPr>
          <p:nvPr/>
        </p:nvSpPr>
        <p:spPr bwMode="auto">
          <a:xfrm>
            <a:off x="204788" y="658813"/>
            <a:ext cx="868203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600"/>
              <a:t>Az első ütemezés egy </a:t>
            </a:r>
            <a:r>
              <a:rPr lang="hu-HU" altLang="hu-HU" sz="1600">
                <a:solidFill>
                  <a:srgbClr val="FF0000"/>
                </a:solidFill>
              </a:rPr>
              <a:t>sorbarendezhető</a:t>
            </a:r>
            <a:r>
              <a:rPr lang="hu-HU" altLang="hu-HU" sz="1600"/>
              <a:t>, de nem soros. </a:t>
            </a:r>
            <a:r>
              <a:rPr lang="hu-HU" altLang="hu-HU" sz="1600">
                <a:solidFill>
                  <a:srgbClr val="FF0000"/>
                </a:solidFill>
              </a:rPr>
              <a:t>A hatása megegyezik a (T1, T2) soros ütemezés hatásával</a:t>
            </a:r>
            <a:r>
              <a:rPr lang="hu-HU" altLang="hu-HU" sz="1600"/>
              <a:t>: tetszőleges konzisztens kiindulási állapotra: </a:t>
            </a:r>
            <a:r>
              <a:rPr lang="hu-HU" altLang="hu-HU" sz="1600">
                <a:solidFill>
                  <a:srgbClr val="CC00CC"/>
                </a:solidFill>
              </a:rPr>
              <a:t>A = B = c</a:t>
            </a:r>
            <a:r>
              <a:rPr lang="hu-HU" altLang="hu-HU" sz="1600"/>
              <a:t>-ből kiindulva A-nak is és B-nek is </a:t>
            </a:r>
            <a:r>
              <a:rPr lang="hu-HU" altLang="hu-HU" sz="1600">
                <a:solidFill>
                  <a:srgbClr val="CC00CC"/>
                </a:solidFill>
              </a:rPr>
              <a:t>2(c + 100)</a:t>
            </a:r>
            <a:r>
              <a:rPr lang="hu-HU" altLang="hu-HU" sz="1600"/>
              <a:t> lesz az értéke, tehát a </a:t>
            </a:r>
            <a:r>
              <a:rPr lang="hu-HU" altLang="hu-HU" sz="1600">
                <a:solidFill>
                  <a:srgbClr val="FF0000"/>
                </a:solidFill>
              </a:rPr>
              <a:t>konzisztenciát mindig megőrizzük</a:t>
            </a:r>
            <a:r>
              <a:rPr lang="hu-HU" altLang="hu-HU" sz="1600"/>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1698" name="Rectangle 2">
            <a:extLst>
              <a:ext uri="{FF2B5EF4-FFF2-40B4-BE49-F238E27FC236}">
                <a16:creationId xmlns:a16="http://schemas.microsoft.com/office/drawing/2014/main" id="{2E0451B3-4F8D-AF2E-A86C-470408C300A8}"/>
              </a:ext>
            </a:extLst>
          </p:cNvPr>
          <p:cNvSpPr>
            <a:spLocks noGrp="1" noChangeArrowheads="1"/>
          </p:cNvSpPr>
          <p:nvPr>
            <p:ph type="title"/>
          </p:nvPr>
        </p:nvSpPr>
        <p:spPr>
          <a:xfrm>
            <a:off x="612775" y="317500"/>
            <a:ext cx="7772400" cy="179388"/>
          </a:xfrm>
        </p:spPr>
        <p:txBody>
          <a:bodyPr/>
          <a:lstStyle/>
          <a:p>
            <a:r>
              <a:rPr lang="hu-HU" altLang="hu-HU" sz="3200" b="1">
                <a:solidFill>
                  <a:schemeClr val="accent2"/>
                </a:solidFill>
              </a:rPr>
              <a:t>Módosítási zárak</a:t>
            </a:r>
          </a:p>
        </p:txBody>
      </p:sp>
      <p:sp>
        <p:nvSpPr>
          <p:cNvPr id="541699" name="Rectangle 3">
            <a:extLst>
              <a:ext uri="{FF2B5EF4-FFF2-40B4-BE49-F238E27FC236}">
                <a16:creationId xmlns:a16="http://schemas.microsoft.com/office/drawing/2014/main" id="{A0FB9DB0-A1EA-6317-4FC7-C8BF03420364}"/>
              </a:ext>
            </a:extLst>
          </p:cNvPr>
          <p:cNvSpPr>
            <a:spLocks noGrp="1" noChangeArrowheads="1"/>
          </p:cNvSpPr>
          <p:nvPr>
            <p:ph type="body" idx="1"/>
          </p:nvPr>
        </p:nvSpPr>
        <p:spPr>
          <a:xfrm>
            <a:off x="222250" y="920750"/>
            <a:ext cx="8759825" cy="5175250"/>
          </a:xfrm>
        </p:spPr>
        <p:txBody>
          <a:bodyPr/>
          <a:lstStyle/>
          <a:p>
            <a:r>
              <a:rPr lang="en-US" altLang="hu-HU" sz="2400" b="1">
                <a:solidFill>
                  <a:srgbClr val="000000"/>
                </a:solidFill>
                <a:cs typeface="Times New Roman" panose="02020603050405020304" pitchFamily="18" charset="0"/>
              </a:rPr>
              <a:t>Az </a:t>
            </a:r>
            <a:r>
              <a:rPr lang="en-US" altLang="hu-HU" sz="24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ul</a:t>
            </a:r>
            <a:r>
              <a:rPr lang="en-US" altLang="hu-HU" sz="2400"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i</a:t>
            </a:r>
            <a:r>
              <a:rPr lang="en-US" altLang="hu-HU" sz="24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(X)</a:t>
            </a:r>
            <a:r>
              <a:rPr lang="en-US" altLang="hu-HU" sz="2400" b="1">
                <a:solidFill>
                  <a:srgbClr val="FF0000"/>
                </a:solidFill>
                <a:cs typeface="Times New Roman" panose="02020603050405020304" pitchFamily="18" charset="0"/>
              </a:rPr>
              <a:t> módosítási zár</a:t>
            </a:r>
            <a:r>
              <a:rPr lang="en-US" altLang="hu-HU" sz="2400" b="1">
                <a:solidFill>
                  <a:srgbClr val="000000"/>
                </a:solidFill>
                <a:cs typeface="Times New Roman" panose="02020603050405020304" pitchFamily="18" charset="0"/>
              </a:rPr>
              <a:t> a </a:t>
            </a:r>
            <a:r>
              <a:rPr lang="en-US" altLang="hu-HU" sz="2400" b="1">
                <a:solidFill>
                  <a:srgbClr val="000000"/>
                </a:solidFill>
                <a:latin typeface="Courier New" panose="02070309020205020404" pitchFamily="49" charset="0"/>
                <a:cs typeface="Times New Roman" panose="02020603050405020304" pitchFamily="18" charset="0"/>
              </a:rPr>
              <a:t>T</a:t>
            </a:r>
            <a:r>
              <a:rPr lang="en-US" altLang="hu-HU" sz="2400" b="1" baseline="-30000">
                <a:solidFill>
                  <a:srgbClr val="000000"/>
                </a:solidFill>
                <a:latin typeface="Courier New" panose="02070309020205020404" pitchFamily="49" charset="0"/>
                <a:cs typeface="Times New Roman" panose="02020603050405020304" pitchFamily="18" charset="0"/>
              </a:rPr>
              <a:t>i</a:t>
            </a:r>
            <a:r>
              <a:rPr lang="en-US" altLang="hu-HU" sz="2400" b="1">
                <a:solidFill>
                  <a:srgbClr val="000000"/>
                </a:solidFill>
                <a:cs typeface="Times New Roman" panose="02020603050405020304" pitchFamily="18" charset="0"/>
              </a:rPr>
              <a:t> tranzakciónak csak </a:t>
            </a:r>
            <a:r>
              <a:rPr lang="en-US" altLang="hu-HU" sz="2400" b="1">
                <a:solidFill>
                  <a:srgbClr val="000000"/>
                </a:solidFill>
                <a:latin typeface="Courier New" panose="02070309020205020404" pitchFamily="49" charset="0"/>
                <a:cs typeface="Times New Roman" panose="02020603050405020304" pitchFamily="18" charset="0"/>
              </a:rPr>
              <a:t>X</a:t>
            </a:r>
            <a:r>
              <a:rPr lang="en-US" altLang="hu-HU" sz="2400" b="1">
                <a:solidFill>
                  <a:srgbClr val="000000"/>
                </a:solidFill>
                <a:cs typeface="Times New Roman" panose="02020603050405020304" pitchFamily="18" charset="0"/>
              </a:rPr>
              <a:t> olvasására ad jogot, </a:t>
            </a:r>
            <a:r>
              <a:rPr lang="en-US" altLang="hu-HU" sz="2400" b="1">
                <a:solidFill>
                  <a:srgbClr val="000000"/>
                </a:solidFill>
                <a:latin typeface="Courier New" panose="02070309020205020404" pitchFamily="49" charset="0"/>
                <a:cs typeface="Times New Roman" panose="02020603050405020304" pitchFamily="18" charset="0"/>
              </a:rPr>
              <a:t>X</a:t>
            </a:r>
            <a:r>
              <a:rPr lang="en-US" altLang="hu-HU" sz="2400" b="1">
                <a:solidFill>
                  <a:srgbClr val="000000"/>
                </a:solidFill>
                <a:cs typeface="Times New Roman" panose="02020603050405020304" pitchFamily="18" charset="0"/>
              </a:rPr>
              <a:t> írására nem. Kés</a:t>
            </a:r>
            <a:r>
              <a:rPr lang="hu-HU" altLang="hu-HU" sz="2400" b="1">
                <a:solidFill>
                  <a:srgbClr val="000000"/>
                </a:solidFill>
              </a:rPr>
              <a:t>ő</a:t>
            </a:r>
            <a:r>
              <a:rPr lang="en-US" altLang="hu-HU" sz="2400" b="1">
                <a:solidFill>
                  <a:srgbClr val="000000"/>
                </a:solidFill>
                <a:cs typeface="Times New Roman" panose="02020603050405020304" pitchFamily="18" charset="0"/>
              </a:rPr>
              <a:t>bb azonban csak a módosítási zárat lehet felmin</a:t>
            </a:r>
            <a:r>
              <a:rPr lang="hu-HU" altLang="hu-HU" sz="2400" b="1">
                <a:solidFill>
                  <a:srgbClr val="000000"/>
                </a:solidFill>
              </a:rPr>
              <a:t>ő</a:t>
            </a:r>
            <a:r>
              <a:rPr lang="en-US" altLang="hu-HU" sz="2400" b="1">
                <a:solidFill>
                  <a:srgbClr val="000000"/>
                </a:solidFill>
                <a:cs typeface="Times New Roman" panose="02020603050405020304" pitchFamily="18" charset="0"/>
              </a:rPr>
              <a:t>síteni írásira, az olvasási zárat nem (azt csak módosításira).</a:t>
            </a:r>
            <a:r>
              <a:rPr lang="en-US" altLang="hu-HU" sz="2400" b="1"/>
              <a:t> </a:t>
            </a:r>
            <a:endParaRPr lang="hu-HU" altLang="hu-HU" sz="2400" b="1"/>
          </a:p>
          <a:p>
            <a:r>
              <a:rPr lang="hu-HU" altLang="hu-HU" sz="2400" b="1">
                <a:solidFill>
                  <a:srgbClr val="008000"/>
                </a:solidFill>
              </a:rPr>
              <a:t>A módosítási zár tehát nem csak a holtpontproblémát oldja meg, hanem a kiéheztetés problémáját is.</a:t>
            </a:r>
          </a:p>
        </p:txBody>
      </p:sp>
      <p:graphicFrame>
        <p:nvGraphicFramePr>
          <p:cNvPr id="541752" name="Group 56">
            <a:extLst>
              <a:ext uri="{FF2B5EF4-FFF2-40B4-BE49-F238E27FC236}">
                <a16:creationId xmlns:a16="http://schemas.microsoft.com/office/drawing/2014/main" id="{D2AD559C-A35D-E7F6-9390-4D42688B59C4}"/>
              </a:ext>
            </a:extLst>
          </p:cNvPr>
          <p:cNvGraphicFramePr>
            <a:graphicFrameLocks noGrp="1"/>
          </p:cNvGraphicFramePr>
          <p:nvPr/>
        </p:nvGraphicFramePr>
        <p:xfrm>
          <a:off x="688975" y="3387725"/>
          <a:ext cx="4338638" cy="1822450"/>
        </p:xfrm>
        <a:graphic>
          <a:graphicData uri="http://schemas.openxmlformats.org/drawingml/2006/table">
            <a:tbl>
              <a:tblPr/>
              <a:tblGrid>
                <a:gridCol w="601663">
                  <a:extLst>
                    <a:ext uri="{9D8B030D-6E8A-4147-A177-3AD203B41FA5}">
                      <a16:colId xmlns:a16="http://schemas.microsoft.com/office/drawing/2014/main" val="1722237875"/>
                    </a:ext>
                  </a:extLst>
                </a:gridCol>
                <a:gridCol w="1243012">
                  <a:extLst>
                    <a:ext uri="{9D8B030D-6E8A-4147-A177-3AD203B41FA5}">
                      <a16:colId xmlns:a16="http://schemas.microsoft.com/office/drawing/2014/main" val="1205634526"/>
                    </a:ext>
                  </a:extLst>
                </a:gridCol>
                <a:gridCol w="1246188">
                  <a:extLst>
                    <a:ext uri="{9D8B030D-6E8A-4147-A177-3AD203B41FA5}">
                      <a16:colId xmlns:a16="http://schemas.microsoft.com/office/drawing/2014/main" val="291090415"/>
                    </a:ext>
                  </a:extLst>
                </a:gridCol>
                <a:gridCol w="1247775">
                  <a:extLst>
                    <a:ext uri="{9D8B030D-6E8A-4147-A177-3AD203B41FA5}">
                      <a16:colId xmlns:a16="http://schemas.microsoft.com/office/drawing/2014/main" val="1732882600"/>
                    </a:ext>
                  </a:extLst>
                </a:gridCol>
              </a:tblGrid>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S</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X</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U</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4581175"/>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S</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igen</a:t>
                      </a:r>
                      <a:endParaRPr kumimoji="0" lang="en-US" altLang="hu-HU" sz="2400" b="1" i="0" u="none" strike="noStrike" cap="none" normalizeH="0" baseline="0">
                        <a:ln>
                          <a:noFill/>
                        </a:ln>
                        <a:solidFill>
                          <a:srgbClr val="FF0000"/>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igen</a:t>
                      </a:r>
                      <a:endParaRPr kumimoji="0" lang="en-US" altLang="hu-HU" sz="2400" b="1" i="0" u="none" strike="noStrike" cap="none" normalizeH="0" baseline="0">
                        <a:ln>
                          <a:noFill/>
                        </a:ln>
                        <a:solidFill>
                          <a:srgbClr val="FF0000"/>
                        </a:solidFill>
                        <a:effectLst/>
                        <a:latin typeface="Tahoma" panose="020B0604030504040204" pitchFamily="34"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146880241"/>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X</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809448052"/>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U</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388583515"/>
                  </a:ext>
                </a:extLst>
              </a:tr>
            </a:tbl>
          </a:graphicData>
        </a:graphic>
      </p:graphicFrame>
      <p:sp>
        <p:nvSpPr>
          <p:cNvPr id="541753" name="Text Box 57">
            <a:extLst>
              <a:ext uri="{FF2B5EF4-FFF2-40B4-BE49-F238E27FC236}">
                <a16:creationId xmlns:a16="http://schemas.microsoft.com/office/drawing/2014/main" id="{7A6D767D-64A9-A447-CAEB-B7BBAFB309CD}"/>
              </a:ext>
            </a:extLst>
          </p:cNvPr>
          <p:cNvSpPr txBox="1">
            <a:spLocks noChangeArrowheads="1"/>
          </p:cNvSpPr>
          <p:nvPr/>
        </p:nvSpPr>
        <p:spPr bwMode="auto">
          <a:xfrm>
            <a:off x="4997450" y="3949700"/>
            <a:ext cx="3681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a:t>NEM SZIMMETRIKUS!</a:t>
            </a:r>
          </a:p>
        </p:txBody>
      </p:sp>
      <p:sp>
        <p:nvSpPr>
          <p:cNvPr id="541754" name="Text Box 58">
            <a:extLst>
              <a:ext uri="{FF2B5EF4-FFF2-40B4-BE49-F238E27FC236}">
                <a16:creationId xmlns:a16="http://schemas.microsoft.com/office/drawing/2014/main" id="{66E4BB48-ACF3-E5C5-CEB3-90534D726287}"/>
              </a:ext>
            </a:extLst>
          </p:cNvPr>
          <p:cNvSpPr txBox="1">
            <a:spLocks noChangeArrowheads="1"/>
          </p:cNvSpPr>
          <p:nvPr/>
        </p:nvSpPr>
        <p:spPr bwMode="auto">
          <a:xfrm>
            <a:off x="107950" y="5400675"/>
            <a:ext cx="88884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400">
                <a:solidFill>
                  <a:schemeClr val="accent2"/>
                </a:solidFill>
              </a:rPr>
              <a:t>A</a:t>
            </a:r>
            <a:r>
              <a:rPr lang="en-US" altLang="hu-HU" sz="2400">
                <a:solidFill>
                  <a:schemeClr val="accent2"/>
                </a:solidFill>
                <a:cs typeface="Times New Roman" panose="02020603050405020304" pitchFamily="18" charset="0"/>
              </a:rPr>
              <a:t>z </a:t>
            </a:r>
            <a:r>
              <a:rPr lang="en-US" altLang="hu-HU" sz="24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U</a:t>
            </a:r>
            <a:r>
              <a:rPr lang="en-US" altLang="hu-HU" sz="2400">
                <a:solidFill>
                  <a:srgbClr val="FF0000"/>
                </a:solidFill>
                <a:cs typeface="Times New Roman" panose="02020603050405020304" pitchFamily="18" charset="0"/>
              </a:rPr>
              <a:t> módosítási zár </a:t>
            </a:r>
            <a:r>
              <a:rPr lang="en-US" altLang="hu-HU" sz="2400">
                <a:solidFill>
                  <a:schemeClr val="accent2"/>
                </a:solidFill>
                <a:cs typeface="Times New Roman" panose="02020603050405020304" pitchFamily="18" charset="0"/>
              </a:rPr>
              <a:t>úgy néz ki, mintha </a:t>
            </a:r>
            <a:r>
              <a:rPr lang="en-US" altLang="hu-HU" sz="2400">
                <a:solidFill>
                  <a:srgbClr val="FF0000"/>
                </a:solidFill>
                <a:cs typeface="Times New Roman" panose="02020603050405020304" pitchFamily="18" charset="0"/>
              </a:rPr>
              <a:t>osztott zár </a:t>
            </a:r>
            <a:r>
              <a:rPr lang="en-US" altLang="hu-HU" sz="2400">
                <a:solidFill>
                  <a:schemeClr val="accent2"/>
                </a:solidFill>
                <a:cs typeface="Times New Roman" panose="02020603050405020304" pitchFamily="18" charset="0"/>
              </a:rPr>
              <a:t>lenne,</a:t>
            </a:r>
            <a:r>
              <a:rPr lang="en-US" altLang="hu-HU" sz="2400">
                <a:solidFill>
                  <a:srgbClr val="FF0000"/>
                </a:solidFill>
                <a:cs typeface="Times New Roman" panose="02020603050405020304" pitchFamily="18" charset="0"/>
              </a:rPr>
              <a:t> amikor kérjük</a:t>
            </a:r>
            <a:r>
              <a:rPr lang="en-US" altLang="hu-HU" sz="2400">
                <a:solidFill>
                  <a:schemeClr val="accent2"/>
                </a:solidFill>
                <a:cs typeface="Times New Roman" panose="02020603050405020304" pitchFamily="18" charset="0"/>
              </a:rPr>
              <a:t>, és úgy néz ki, mintha </a:t>
            </a:r>
            <a:r>
              <a:rPr lang="en-US" altLang="hu-HU" sz="2400">
                <a:solidFill>
                  <a:srgbClr val="008000"/>
                </a:solidFill>
                <a:cs typeface="Times New Roman" panose="02020603050405020304" pitchFamily="18" charset="0"/>
              </a:rPr>
              <a:t>kizárólagos zár</a:t>
            </a:r>
            <a:r>
              <a:rPr lang="en-US" altLang="hu-HU" sz="2400">
                <a:solidFill>
                  <a:schemeClr val="accent2"/>
                </a:solidFill>
                <a:cs typeface="Times New Roman" panose="02020603050405020304" pitchFamily="18" charset="0"/>
              </a:rPr>
              <a:t> lenne, </a:t>
            </a:r>
            <a:r>
              <a:rPr lang="en-US" altLang="hu-HU" sz="2400">
                <a:solidFill>
                  <a:srgbClr val="008000"/>
                </a:solidFill>
                <a:cs typeface="Times New Roman" panose="02020603050405020304" pitchFamily="18" charset="0"/>
              </a:rPr>
              <a:t>amikor már megvan</a:t>
            </a:r>
            <a:r>
              <a:rPr lang="en-US" altLang="hu-HU" sz="2400">
                <a:solidFill>
                  <a:schemeClr val="accent2"/>
                </a:solidFill>
                <a:cs typeface="Times New Roman" panose="02020603050405020304" pitchFamily="18" charset="0"/>
              </a:rPr>
              <a:t>.</a:t>
            </a:r>
            <a:r>
              <a:rPr lang="en-US" altLang="hu-HU" sz="2400">
                <a:solidFill>
                  <a:schemeClr val="accent2"/>
                </a:solidFill>
              </a:rPr>
              <a:t> </a:t>
            </a:r>
            <a:endParaRPr lang="hu-HU" altLang="hu-HU" sz="2400">
              <a:solidFill>
                <a:schemeClr val="accent2"/>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22" name="Rectangle 2">
            <a:extLst>
              <a:ext uri="{FF2B5EF4-FFF2-40B4-BE49-F238E27FC236}">
                <a16:creationId xmlns:a16="http://schemas.microsoft.com/office/drawing/2014/main" id="{9886A6C0-22C4-E96A-E3EC-136D7FDA6AFF}"/>
              </a:ext>
            </a:extLst>
          </p:cNvPr>
          <p:cNvSpPr>
            <a:spLocks noGrp="1" noChangeArrowheads="1"/>
          </p:cNvSpPr>
          <p:nvPr>
            <p:ph type="title"/>
          </p:nvPr>
        </p:nvSpPr>
        <p:spPr>
          <a:xfrm>
            <a:off x="685800" y="354013"/>
            <a:ext cx="7772400" cy="423862"/>
          </a:xfrm>
        </p:spPr>
        <p:txBody>
          <a:bodyPr/>
          <a:lstStyle/>
          <a:p>
            <a:r>
              <a:rPr lang="hu-HU" altLang="hu-HU" sz="3200" b="1">
                <a:solidFill>
                  <a:schemeClr val="accent2"/>
                </a:solidFill>
              </a:rPr>
              <a:t>Módosítási zárak</a:t>
            </a:r>
          </a:p>
        </p:txBody>
      </p:sp>
      <p:sp>
        <p:nvSpPr>
          <p:cNvPr id="542723" name="Rectangle 3">
            <a:extLst>
              <a:ext uri="{FF2B5EF4-FFF2-40B4-BE49-F238E27FC236}">
                <a16:creationId xmlns:a16="http://schemas.microsoft.com/office/drawing/2014/main" id="{7E2A2783-8654-0BE4-0D67-B659E810C10E}"/>
              </a:ext>
            </a:extLst>
          </p:cNvPr>
          <p:cNvSpPr>
            <a:spLocks noGrp="1" noChangeArrowheads="1"/>
          </p:cNvSpPr>
          <p:nvPr>
            <p:ph type="body" idx="1"/>
          </p:nvPr>
        </p:nvSpPr>
        <p:spPr>
          <a:xfrm>
            <a:off x="236538" y="873125"/>
            <a:ext cx="8283575" cy="5359400"/>
          </a:xfrm>
        </p:spPr>
        <p:txBody>
          <a:bodyPr/>
          <a:lstStyle/>
          <a:p>
            <a:pPr algn="just">
              <a:buFontTx/>
              <a:buNone/>
            </a:pP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ul</a:t>
            </a:r>
            <a:r>
              <a:rPr lang="hu-HU" altLang="hu-HU"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b="1">
                <a:latin typeface="Courier New" panose="02070309020205020404" pitchFamily="49" charset="0"/>
                <a:ea typeface="Times New Roman" panose="02020603050405020304" pitchFamily="18" charset="0"/>
                <a:cs typeface="Courier New" panose="02070309020205020404" pitchFamily="49" charset="0"/>
              </a:rPr>
              <a:t>(A)</a:t>
            </a:r>
            <a:r>
              <a:rPr lang="hu-HU" altLang="hu-HU" b="1">
                <a:ea typeface="Times New Roman" panose="02020603050405020304" pitchFamily="18" charset="0"/>
                <a:cs typeface="Courier New" panose="02070309020205020404" pitchFamily="49" charset="0"/>
              </a:rPr>
              <a:t>; </a:t>
            </a:r>
            <a:r>
              <a:rPr lang="hu-HU" altLang="hu-HU" b="1">
                <a:latin typeface="Courier New" panose="02070309020205020404" pitchFamily="49" charset="0"/>
                <a:ea typeface="Times New Roman" panose="02020603050405020304" pitchFamily="18" charset="0"/>
                <a:cs typeface="Courier New" panose="02070309020205020404" pitchFamily="49" charset="0"/>
              </a:rPr>
              <a:t>r</a:t>
            </a:r>
            <a:r>
              <a:rPr lang="hu-HU" altLang="hu-HU" b="1" baseline="-30000">
                <a:latin typeface="Courier New" panose="02070309020205020404" pitchFamily="49" charset="0"/>
                <a:ea typeface="Times New Roman" panose="02020603050405020304" pitchFamily="18" charset="0"/>
                <a:cs typeface="Courier New" panose="02070309020205020404" pitchFamily="49" charset="0"/>
              </a:rPr>
              <a:t>1</a:t>
            </a:r>
            <a:r>
              <a:rPr lang="hu-HU" altLang="hu-HU" b="1">
                <a:latin typeface="Courier New" panose="02070309020205020404" pitchFamily="49" charset="0"/>
                <a:ea typeface="Times New Roman" panose="02020603050405020304" pitchFamily="18" charset="0"/>
                <a:cs typeface="Courier New" panose="02070309020205020404" pitchFamily="49" charset="0"/>
              </a:rPr>
              <a:t>(A)</a:t>
            </a:r>
            <a:r>
              <a:rPr lang="hu-HU" altLang="hu-HU" b="1">
                <a:ea typeface="Times New Roman" panose="02020603050405020304" pitchFamily="18" charset="0"/>
                <a:cs typeface="Courier New" panose="02070309020205020404" pitchFamily="49" charset="0"/>
              </a:rPr>
              <a:t>; </a:t>
            </a:r>
            <a:r>
              <a:rPr lang="hu-HU" altLang="hu-HU"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xl</a:t>
            </a:r>
            <a:r>
              <a:rPr lang="hu-HU" altLang="hu-HU"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b="1">
                <a:latin typeface="Courier New" panose="02070309020205020404" pitchFamily="49" charset="0"/>
                <a:ea typeface="Times New Roman" panose="02020603050405020304" pitchFamily="18" charset="0"/>
                <a:cs typeface="Courier New" panose="02070309020205020404" pitchFamily="49" charset="0"/>
              </a:rPr>
              <a:t>(A)</a:t>
            </a:r>
            <a:r>
              <a:rPr lang="hu-HU" altLang="hu-HU" b="1">
                <a:ea typeface="Times New Roman" panose="02020603050405020304" pitchFamily="18" charset="0"/>
                <a:cs typeface="Courier New" panose="02070309020205020404" pitchFamily="49" charset="0"/>
              </a:rPr>
              <a:t>; </a:t>
            </a:r>
            <a:r>
              <a:rPr lang="hu-HU" altLang="hu-HU" b="1">
                <a:latin typeface="Courier New" panose="02070309020205020404" pitchFamily="49" charset="0"/>
                <a:ea typeface="Times New Roman" panose="02020603050405020304" pitchFamily="18" charset="0"/>
                <a:cs typeface="Courier New" panose="02070309020205020404" pitchFamily="49" charset="0"/>
              </a:rPr>
              <a:t>w</a:t>
            </a:r>
            <a:r>
              <a:rPr lang="hu-HU" altLang="hu-HU" b="1" baseline="-30000">
                <a:latin typeface="Courier New" panose="02070309020205020404" pitchFamily="49" charset="0"/>
                <a:ea typeface="Times New Roman" panose="02020603050405020304" pitchFamily="18" charset="0"/>
                <a:cs typeface="Courier New" panose="02070309020205020404" pitchFamily="49" charset="0"/>
              </a:rPr>
              <a:t>1</a:t>
            </a:r>
            <a:r>
              <a:rPr lang="hu-HU" altLang="hu-HU" b="1">
                <a:latin typeface="Courier New" panose="02070309020205020404" pitchFamily="49" charset="0"/>
                <a:ea typeface="Times New Roman" panose="02020603050405020304" pitchFamily="18" charset="0"/>
                <a:cs typeface="Courier New" panose="02070309020205020404" pitchFamily="49" charset="0"/>
              </a:rPr>
              <a:t>(A)</a:t>
            </a:r>
            <a:r>
              <a:rPr lang="hu-HU" altLang="hu-HU" b="1">
                <a:ea typeface="Times New Roman" panose="02020603050405020304" pitchFamily="18" charset="0"/>
                <a:cs typeface="Courier New" panose="02070309020205020404" pitchFamily="49" charset="0"/>
              </a:rPr>
              <a:t>; </a:t>
            </a:r>
            <a:r>
              <a:rPr lang="hu-HU" altLang="hu-HU" b="1">
                <a:latin typeface="Courier New" panose="02070309020205020404" pitchFamily="49" charset="0"/>
                <a:ea typeface="Times New Roman" panose="02020603050405020304" pitchFamily="18" charset="0"/>
                <a:cs typeface="Courier New" panose="02070309020205020404" pitchFamily="49" charset="0"/>
              </a:rPr>
              <a:t>u</a:t>
            </a:r>
            <a:r>
              <a:rPr lang="hu-HU" altLang="hu-HU" b="1" baseline="-30000">
                <a:latin typeface="Courier New" panose="02070309020205020404" pitchFamily="49" charset="0"/>
                <a:ea typeface="Times New Roman" panose="02020603050405020304" pitchFamily="18" charset="0"/>
                <a:cs typeface="Courier New" panose="02070309020205020404" pitchFamily="49" charset="0"/>
              </a:rPr>
              <a:t>1</a:t>
            </a:r>
            <a:r>
              <a:rPr lang="hu-HU" altLang="hu-HU" b="1">
                <a:latin typeface="Courier New" panose="02070309020205020404" pitchFamily="49" charset="0"/>
                <a:ea typeface="Times New Roman" panose="02020603050405020304" pitchFamily="18" charset="0"/>
                <a:cs typeface="Courier New" panose="02070309020205020404" pitchFamily="49" charset="0"/>
              </a:rPr>
              <a:t>(A)</a:t>
            </a:r>
            <a:r>
              <a:rPr lang="hu-HU" altLang="hu-HU" b="1">
                <a:ea typeface="Times New Roman" panose="02020603050405020304" pitchFamily="18" charset="0"/>
                <a:cs typeface="Courier New" panose="02070309020205020404" pitchFamily="49" charset="0"/>
              </a:rPr>
              <a:t>;</a:t>
            </a:r>
            <a:endParaRPr lang="hu-HU" altLang="hu-HU" b="1">
              <a:latin typeface="Courier New" panose="02070309020205020404" pitchFamily="49" charset="0"/>
              <a:ea typeface="Times New Roman" panose="02020603050405020304" pitchFamily="18" charset="0"/>
              <a:cs typeface="Courier New" panose="02070309020205020404" pitchFamily="49" charset="0"/>
            </a:endParaRPr>
          </a:p>
          <a:p>
            <a:pPr algn="just">
              <a:buFontTx/>
              <a:buNone/>
            </a:pPr>
            <a:r>
              <a:rPr lang="hu-HU" altLang="hu-HU"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b="1">
                <a:solidFill>
                  <a:schemeClr val="accent2"/>
                </a:solidFill>
                <a:ea typeface="Times New Roman" panose="02020603050405020304" pitchFamily="18" charset="0"/>
                <a:cs typeface="Courier New" panose="02070309020205020404" pitchFamily="49" charset="0"/>
              </a:rPr>
              <a:t>: </a:t>
            </a:r>
            <a:r>
              <a:rPr lang="hu-HU" altLang="hu-HU"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ul</a:t>
            </a:r>
            <a:r>
              <a:rPr lang="hu-HU" altLang="hu-HU"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b="1">
                <a:latin typeface="Courier New" panose="02070309020205020404" pitchFamily="49" charset="0"/>
                <a:ea typeface="Times New Roman" panose="02020603050405020304" pitchFamily="18" charset="0"/>
                <a:cs typeface="Courier New" panose="02070309020205020404" pitchFamily="49" charset="0"/>
              </a:rPr>
              <a:t>(A)</a:t>
            </a:r>
            <a:r>
              <a:rPr lang="hu-HU" altLang="hu-HU" b="1">
                <a:ea typeface="Times New Roman" panose="02020603050405020304" pitchFamily="18" charset="0"/>
                <a:cs typeface="Courier New" panose="02070309020205020404" pitchFamily="49" charset="0"/>
              </a:rPr>
              <a:t>; </a:t>
            </a:r>
            <a:r>
              <a:rPr lang="hu-HU" altLang="hu-HU" b="1">
                <a:latin typeface="Courier New" panose="02070309020205020404" pitchFamily="49" charset="0"/>
                <a:ea typeface="Times New Roman" panose="02020603050405020304" pitchFamily="18" charset="0"/>
                <a:cs typeface="Courier New" panose="02070309020205020404" pitchFamily="49" charset="0"/>
              </a:rPr>
              <a:t>r</a:t>
            </a:r>
            <a:r>
              <a:rPr lang="hu-HU" altLang="hu-HU" b="1" baseline="-30000">
                <a:latin typeface="Courier New" panose="02070309020205020404" pitchFamily="49" charset="0"/>
                <a:ea typeface="Times New Roman" panose="02020603050405020304" pitchFamily="18" charset="0"/>
                <a:cs typeface="Courier New" panose="02070309020205020404" pitchFamily="49" charset="0"/>
              </a:rPr>
              <a:t>2</a:t>
            </a:r>
            <a:r>
              <a:rPr lang="hu-HU" altLang="hu-HU" b="1">
                <a:latin typeface="Courier New" panose="02070309020205020404" pitchFamily="49" charset="0"/>
                <a:ea typeface="Times New Roman" panose="02020603050405020304" pitchFamily="18" charset="0"/>
                <a:cs typeface="Courier New" panose="02070309020205020404" pitchFamily="49" charset="0"/>
              </a:rPr>
              <a:t>(A)</a:t>
            </a:r>
            <a:r>
              <a:rPr lang="hu-HU" altLang="hu-HU" b="1">
                <a:ea typeface="Times New Roman" panose="02020603050405020304" pitchFamily="18" charset="0"/>
                <a:cs typeface="Courier New" panose="02070309020205020404" pitchFamily="49" charset="0"/>
              </a:rPr>
              <a:t>; </a:t>
            </a:r>
            <a:r>
              <a:rPr lang="hu-HU" altLang="hu-HU"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xl</a:t>
            </a:r>
            <a:r>
              <a:rPr lang="hu-HU" altLang="hu-HU"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b="1">
                <a:latin typeface="Courier New" panose="02070309020205020404" pitchFamily="49" charset="0"/>
                <a:ea typeface="Times New Roman" panose="02020603050405020304" pitchFamily="18" charset="0"/>
                <a:cs typeface="Courier New" panose="02070309020205020404" pitchFamily="49" charset="0"/>
              </a:rPr>
              <a:t>(A)</a:t>
            </a:r>
            <a:r>
              <a:rPr lang="hu-HU" altLang="hu-HU" b="1">
                <a:ea typeface="Times New Roman" panose="02020603050405020304" pitchFamily="18" charset="0"/>
                <a:cs typeface="Courier New" panose="02070309020205020404" pitchFamily="49" charset="0"/>
              </a:rPr>
              <a:t>; </a:t>
            </a:r>
            <a:r>
              <a:rPr lang="hu-HU" altLang="hu-HU" b="1">
                <a:latin typeface="Courier New" panose="02070309020205020404" pitchFamily="49" charset="0"/>
                <a:ea typeface="Times New Roman" panose="02020603050405020304" pitchFamily="18" charset="0"/>
                <a:cs typeface="Courier New" panose="02070309020205020404" pitchFamily="49" charset="0"/>
              </a:rPr>
              <a:t>w</a:t>
            </a:r>
            <a:r>
              <a:rPr lang="hu-HU" altLang="hu-HU" b="1" baseline="-30000">
                <a:latin typeface="Courier New" panose="02070309020205020404" pitchFamily="49" charset="0"/>
                <a:ea typeface="Times New Roman" panose="02020603050405020304" pitchFamily="18" charset="0"/>
                <a:cs typeface="Courier New" panose="02070309020205020404" pitchFamily="49" charset="0"/>
              </a:rPr>
              <a:t>2</a:t>
            </a:r>
            <a:r>
              <a:rPr lang="hu-HU" altLang="hu-HU" b="1">
                <a:latin typeface="Courier New" panose="02070309020205020404" pitchFamily="49" charset="0"/>
                <a:ea typeface="Times New Roman" panose="02020603050405020304" pitchFamily="18" charset="0"/>
                <a:cs typeface="Courier New" panose="02070309020205020404" pitchFamily="49" charset="0"/>
              </a:rPr>
              <a:t>(A)</a:t>
            </a:r>
            <a:r>
              <a:rPr lang="hu-HU" altLang="hu-HU" b="1">
                <a:ea typeface="Times New Roman" panose="02020603050405020304" pitchFamily="18" charset="0"/>
                <a:cs typeface="Courier New" panose="02070309020205020404" pitchFamily="49" charset="0"/>
              </a:rPr>
              <a:t>; </a:t>
            </a:r>
            <a:r>
              <a:rPr lang="hu-HU" altLang="hu-HU" b="1">
                <a:latin typeface="Courier New" panose="02070309020205020404" pitchFamily="49" charset="0"/>
                <a:ea typeface="Times New Roman" panose="02020603050405020304" pitchFamily="18" charset="0"/>
                <a:cs typeface="Courier New" panose="02070309020205020404" pitchFamily="49" charset="0"/>
              </a:rPr>
              <a:t>u</a:t>
            </a:r>
            <a:r>
              <a:rPr lang="hu-HU" altLang="hu-HU" b="1" baseline="-30000">
                <a:latin typeface="Courier New" panose="02070309020205020404" pitchFamily="49" charset="0"/>
                <a:ea typeface="Times New Roman" panose="02020603050405020304" pitchFamily="18" charset="0"/>
                <a:cs typeface="Courier New" panose="02070309020205020404" pitchFamily="49" charset="0"/>
              </a:rPr>
              <a:t>2</a:t>
            </a:r>
            <a:r>
              <a:rPr lang="hu-HU" altLang="hu-HU" b="1">
                <a:latin typeface="Courier New" panose="02070309020205020404" pitchFamily="49" charset="0"/>
                <a:ea typeface="Times New Roman" panose="02020603050405020304" pitchFamily="18" charset="0"/>
                <a:cs typeface="Courier New" panose="02070309020205020404" pitchFamily="49" charset="0"/>
              </a:rPr>
              <a:t>(A)</a:t>
            </a:r>
            <a:r>
              <a:rPr lang="hu-HU" altLang="hu-HU" b="1">
                <a:ea typeface="Times New Roman" panose="02020603050405020304" pitchFamily="18" charset="0"/>
                <a:cs typeface="Courier New" panose="02070309020205020404" pitchFamily="49" charset="0"/>
              </a:rPr>
              <a:t>;</a:t>
            </a:r>
          </a:p>
        </p:txBody>
      </p:sp>
      <p:graphicFrame>
        <p:nvGraphicFramePr>
          <p:cNvPr id="542760" name="Group 40">
            <a:extLst>
              <a:ext uri="{FF2B5EF4-FFF2-40B4-BE49-F238E27FC236}">
                <a16:creationId xmlns:a16="http://schemas.microsoft.com/office/drawing/2014/main" id="{F19A18B0-773B-1A08-2ACF-12BB4BE80CD1}"/>
              </a:ext>
            </a:extLst>
          </p:cNvPr>
          <p:cNvGraphicFramePr>
            <a:graphicFrameLocks noGrp="1"/>
          </p:cNvGraphicFramePr>
          <p:nvPr/>
        </p:nvGraphicFramePr>
        <p:xfrm>
          <a:off x="328613" y="2354263"/>
          <a:ext cx="8107362" cy="2733675"/>
        </p:xfrm>
        <a:graphic>
          <a:graphicData uri="http://schemas.openxmlformats.org/drawingml/2006/table">
            <a:tbl>
              <a:tblPr/>
              <a:tblGrid>
                <a:gridCol w="4054475">
                  <a:extLst>
                    <a:ext uri="{9D8B030D-6E8A-4147-A177-3AD203B41FA5}">
                      <a16:colId xmlns:a16="http://schemas.microsoft.com/office/drawing/2014/main" val="2812100643"/>
                    </a:ext>
                  </a:extLst>
                </a:gridCol>
                <a:gridCol w="4052887">
                  <a:extLst>
                    <a:ext uri="{9D8B030D-6E8A-4147-A177-3AD203B41FA5}">
                      <a16:colId xmlns:a16="http://schemas.microsoft.com/office/drawing/2014/main" val="1406329226"/>
                    </a:ext>
                  </a:extLst>
                </a:gridCol>
              </a:tblGrid>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rgbClr val="CC0099"/>
                          </a:solidFill>
                          <a:effectLst/>
                          <a:latin typeface="Courier New" panose="02070309020205020404" pitchFamily="49" charset="0"/>
                          <a:ea typeface="Times New Roman" panose="02020603050405020304" pitchFamily="18" charset="0"/>
                          <a:cs typeface="Courier New" panose="02070309020205020404" pitchFamily="49" charset="0"/>
                        </a:rPr>
                        <a:t>T</a:t>
                      </a:r>
                      <a:r>
                        <a:rPr kumimoji="0" lang="en-US" altLang="hu-HU" sz="2400" b="1" i="0" u="none" strike="noStrike" cap="none" normalizeH="0" baseline="-30000">
                          <a:ln>
                            <a:noFill/>
                          </a:ln>
                          <a:solidFill>
                            <a:srgbClr val="CC0099"/>
                          </a:solidFill>
                          <a:effectLst/>
                          <a:latin typeface="Courier New" panose="02070309020205020404" pitchFamily="49" charset="0"/>
                          <a:ea typeface="Times New Roman" panose="02020603050405020304" pitchFamily="18" charset="0"/>
                          <a:cs typeface="Courier New" panose="02070309020205020404" pitchFamily="49" charset="0"/>
                        </a:rPr>
                        <a:t>1</a:t>
                      </a:r>
                      <a:endParaRPr kumimoji="0" lang="en-US" altLang="hu-HU" sz="2400" b="1" i="0" u="none" strike="noStrike" cap="none" normalizeH="0" baseline="0">
                        <a:ln>
                          <a:noFill/>
                        </a:ln>
                        <a:solidFill>
                          <a:srgbClr val="CC0099"/>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rgbClr val="CC0099"/>
                          </a:solidFill>
                          <a:effectLst/>
                          <a:latin typeface="Courier New" panose="02070309020205020404" pitchFamily="49" charset="0"/>
                          <a:ea typeface="Times New Roman" panose="02020603050405020304" pitchFamily="18" charset="0"/>
                          <a:cs typeface="Courier New" panose="02070309020205020404" pitchFamily="49" charset="0"/>
                        </a:rPr>
                        <a:t>T</a:t>
                      </a:r>
                      <a:r>
                        <a:rPr kumimoji="0" lang="en-US" altLang="hu-HU" sz="2400" b="1" i="0" u="none" strike="noStrike" cap="none" normalizeH="0" baseline="-30000">
                          <a:ln>
                            <a:noFill/>
                          </a:ln>
                          <a:solidFill>
                            <a:srgbClr val="CC0099"/>
                          </a:solidFill>
                          <a:effectLst/>
                          <a:latin typeface="Courier New" panose="02070309020205020404" pitchFamily="49" charset="0"/>
                          <a:ea typeface="Times New Roman" panose="02020603050405020304" pitchFamily="18" charset="0"/>
                          <a:cs typeface="Courier New" panose="02070309020205020404" pitchFamily="49" charset="0"/>
                        </a:rPr>
                        <a:t>2</a:t>
                      </a:r>
                      <a:endParaRPr kumimoji="0" lang="en-US" altLang="hu-HU" sz="2400" b="1" i="0" u="none" strike="noStrike" cap="none" normalizeH="0" baseline="0">
                        <a:ln>
                          <a:noFill/>
                        </a:ln>
                        <a:solidFill>
                          <a:srgbClr val="CC0099"/>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2596190"/>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ul</a:t>
                      </a:r>
                      <a:r>
                        <a:rPr kumimoji="0" lang="en-US" altLang="hu-HU" sz="2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r</a:t>
                      </a:r>
                      <a:r>
                        <a:rPr kumimoji="0" lang="en-US" altLang="hu-HU" sz="2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a:t>
                      </a:r>
                      <a:endParaRPr kumimoji="0" lang="en-US" altLang="hu-HU" sz="24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386251159"/>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ul</a:t>
                      </a:r>
                      <a:r>
                        <a:rPr kumimoji="0" lang="en-US" altLang="hu-HU" sz="2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a:t>
                      </a:r>
                      <a:r>
                        <a:rPr kumimoji="0" lang="en-US" altLang="hu-HU" sz="2400" b="1" i="0" u="none" strike="noStrike" cap="none" normalizeH="0" baseline="0">
                          <a:ln>
                            <a:noFill/>
                          </a:ln>
                          <a:solidFill>
                            <a:schemeClr val="accent2"/>
                          </a:solidFill>
                          <a:effectLst/>
                          <a:latin typeface="Times New Roman" panose="02020603050405020304" pitchFamily="18" charset="0"/>
                          <a:ea typeface="Times New Roman" panose="02020603050405020304" pitchFamily="18" charset="0"/>
                          <a:cs typeface="Courier New" panose="02070309020205020404" pitchFamily="49" charset="0"/>
                        </a:rPr>
                        <a:t> </a:t>
                      </a:r>
                      <a:r>
                        <a:rPr kumimoji="0" lang="en-US" altLang="hu-HU" sz="24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Courier New" panose="02070309020205020404" pitchFamily="49" charset="0"/>
                        </a:rPr>
                        <a:t>elutasítva</a:t>
                      </a:r>
                      <a:endParaRPr kumimoji="0" lang="en-US" altLang="hu-HU" sz="2400" b="1" i="0" u="none" strike="noStrike" cap="none" normalizeH="0" baseline="0">
                        <a:ln>
                          <a:noFill/>
                        </a:ln>
                        <a:solidFill>
                          <a:srgbClr val="FF0000"/>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192463835"/>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xl</a:t>
                      </a:r>
                      <a:r>
                        <a:rPr kumimoji="0" lang="en-US" altLang="hu-HU" sz="2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w</a:t>
                      </a:r>
                      <a:r>
                        <a:rPr kumimoji="0" lang="en-US" altLang="hu-HU" sz="2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u</a:t>
                      </a:r>
                      <a:r>
                        <a:rPr kumimoji="0" lang="en-US" altLang="hu-HU" sz="2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a:t>
                      </a:r>
                      <a:endParaRPr kumimoji="0" lang="en-US" altLang="hu-HU" sz="24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093865318"/>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ul</a:t>
                      </a:r>
                      <a:r>
                        <a:rPr kumimoji="0" lang="en-US" altLang="hu-HU" sz="2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r</a:t>
                      </a:r>
                      <a:r>
                        <a:rPr kumimoji="0" lang="en-US" altLang="hu-HU" sz="2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a:t>
                      </a:r>
                      <a:endParaRPr kumimoji="0" lang="en-US" altLang="hu-HU" sz="24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884604941"/>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xl</a:t>
                      </a:r>
                      <a:r>
                        <a:rPr kumimoji="0" lang="en-US" altLang="hu-HU" sz="2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w</a:t>
                      </a:r>
                      <a:r>
                        <a:rPr kumimoji="0" lang="en-US" altLang="hu-HU" sz="2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u</a:t>
                      </a:r>
                      <a:r>
                        <a:rPr kumimoji="0" lang="en-US" altLang="hu-HU" sz="2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2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a:t>
                      </a:r>
                      <a:endParaRPr kumimoji="0" lang="en-US" altLang="hu-HU" sz="24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681830742"/>
                  </a:ext>
                </a:extLst>
              </a:tr>
            </a:tbl>
          </a:graphicData>
        </a:graphic>
      </p:graphicFrame>
      <p:sp>
        <p:nvSpPr>
          <p:cNvPr id="542761" name="Text Box 41">
            <a:extLst>
              <a:ext uri="{FF2B5EF4-FFF2-40B4-BE49-F238E27FC236}">
                <a16:creationId xmlns:a16="http://schemas.microsoft.com/office/drawing/2014/main" id="{6501FC65-012C-7E87-6F6D-D8D473379091}"/>
              </a:ext>
            </a:extLst>
          </p:cNvPr>
          <p:cNvSpPr txBox="1">
            <a:spLocks noChangeArrowheads="1"/>
          </p:cNvSpPr>
          <p:nvPr/>
        </p:nvSpPr>
        <p:spPr bwMode="auto">
          <a:xfrm>
            <a:off x="2255838" y="5400675"/>
            <a:ext cx="36814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solidFill>
                  <a:srgbClr val="008000"/>
                </a:solidFill>
              </a:rPr>
              <a:t>Nincs holtpont!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3746" name="Rectangle 2">
            <a:extLst>
              <a:ext uri="{FF2B5EF4-FFF2-40B4-BE49-F238E27FC236}">
                <a16:creationId xmlns:a16="http://schemas.microsoft.com/office/drawing/2014/main" id="{F51B0C46-7234-1608-6C86-0AA8513BBF7A}"/>
              </a:ext>
            </a:extLst>
          </p:cNvPr>
          <p:cNvSpPr>
            <a:spLocks noGrp="1" noChangeArrowheads="1"/>
          </p:cNvSpPr>
          <p:nvPr>
            <p:ph type="title"/>
          </p:nvPr>
        </p:nvSpPr>
        <p:spPr>
          <a:xfrm>
            <a:off x="600075" y="292100"/>
            <a:ext cx="7772400" cy="423863"/>
          </a:xfrm>
        </p:spPr>
        <p:txBody>
          <a:bodyPr/>
          <a:lstStyle/>
          <a:p>
            <a:r>
              <a:rPr lang="hu-HU" altLang="hu-HU" sz="3200" b="1">
                <a:solidFill>
                  <a:schemeClr val="accent2"/>
                </a:solidFill>
              </a:rPr>
              <a:t>Növelési zárak</a:t>
            </a:r>
          </a:p>
        </p:txBody>
      </p:sp>
      <p:sp>
        <p:nvSpPr>
          <p:cNvPr id="543747" name="Rectangle 3">
            <a:extLst>
              <a:ext uri="{FF2B5EF4-FFF2-40B4-BE49-F238E27FC236}">
                <a16:creationId xmlns:a16="http://schemas.microsoft.com/office/drawing/2014/main" id="{4CB76984-7134-2E52-D0E5-BB0C8F81F92F}"/>
              </a:ext>
            </a:extLst>
          </p:cNvPr>
          <p:cNvSpPr>
            <a:spLocks noGrp="1" noChangeArrowheads="1"/>
          </p:cNvSpPr>
          <p:nvPr>
            <p:ph type="body" idx="1"/>
          </p:nvPr>
        </p:nvSpPr>
        <p:spPr>
          <a:xfrm>
            <a:off x="0" y="811213"/>
            <a:ext cx="9144000" cy="6046787"/>
          </a:xfrm>
        </p:spPr>
        <p:txBody>
          <a:bodyPr/>
          <a:lstStyle/>
          <a:p>
            <a:pPr>
              <a:lnSpc>
                <a:spcPct val="80000"/>
              </a:lnSpc>
            </a:pPr>
            <a:r>
              <a:rPr lang="hu-HU" altLang="hu-HU" sz="2000" b="1">
                <a:solidFill>
                  <a:srgbClr val="000000"/>
                </a:solidFill>
              </a:rPr>
              <a:t>A</a:t>
            </a:r>
            <a:r>
              <a:rPr lang="hu-HU" altLang="hu-HU" sz="2000" b="1">
                <a:solidFill>
                  <a:srgbClr val="000000"/>
                </a:solidFill>
                <a:cs typeface="Times New Roman" panose="02020603050405020304" pitchFamily="18" charset="0"/>
              </a:rPr>
              <a:t>z </a:t>
            </a:r>
            <a:r>
              <a:rPr lang="hu-HU" altLang="hu-HU" sz="20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INC(A,c)</a:t>
            </a:r>
            <a:r>
              <a:rPr lang="hu-HU" altLang="hu-HU" sz="2000" b="1">
                <a:solidFill>
                  <a:srgbClr val="000000"/>
                </a:solidFill>
                <a:cs typeface="Times New Roman" panose="02020603050405020304" pitchFamily="18" charset="0"/>
              </a:rPr>
              <a:t> m</a:t>
            </a:r>
            <a:r>
              <a:rPr lang="hu-HU" altLang="hu-HU" sz="2000" b="1">
                <a:solidFill>
                  <a:srgbClr val="000000"/>
                </a:solidFill>
              </a:rPr>
              <a:t>ű</a:t>
            </a:r>
            <a:r>
              <a:rPr lang="hu-HU" altLang="hu-HU" sz="2000" b="1">
                <a:solidFill>
                  <a:srgbClr val="000000"/>
                </a:solidFill>
                <a:cs typeface="Times New Roman" panose="02020603050405020304" pitchFamily="18" charset="0"/>
              </a:rPr>
              <a:t>velet: </a:t>
            </a:r>
            <a:endParaRPr lang="hu-HU" altLang="hu-HU" sz="2000" b="1">
              <a:solidFill>
                <a:srgbClr val="000000"/>
              </a:solidFill>
            </a:endParaRPr>
          </a:p>
          <a:p>
            <a:pPr>
              <a:lnSpc>
                <a:spcPct val="80000"/>
              </a:lnSpc>
              <a:buFontTx/>
              <a:buNone/>
            </a:pPr>
            <a:r>
              <a:rPr lang="hu-HU" altLang="hu-HU" sz="2000" b="1">
                <a:solidFill>
                  <a:srgbClr val="000000"/>
                </a:solidFill>
                <a:latin typeface="Courier New" panose="02070309020205020404" pitchFamily="49" charset="0"/>
                <a:cs typeface="Courier New" panose="02070309020205020404" pitchFamily="49" charset="0"/>
              </a:rPr>
              <a:t>	</a:t>
            </a:r>
            <a:r>
              <a:rPr lang="hu-HU" altLang="hu-HU" sz="2000" b="1">
                <a:solidFill>
                  <a:schemeClr val="accent2"/>
                </a:solidFill>
                <a:latin typeface="Courier New" panose="02070309020205020404" pitchFamily="49" charset="0"/>
                <a:cs typeface="Times New Roman" panose="02020603050405020304" pitchFamily="18" charset="0"/>
              </a:rPr>
              <a:t>READ(A,t); </a:t>
            </a:r>
            <a:r>
              <a:rPr lang="hu-HU" altLang="hu-HU" sz="2000" b="1">
                <a:solidFill>
                  <a:srgbClr val="FF0000"/>
                </a:solidFill>
                <a:latin typeface="Courier New" panose="02070309020205020404" pitchFamily="49" charset="0"/>
                <a:cs typeface="Times New Roman" panose="02020603050405020304" pitchFamily="18" charset="0"/>
              </a:rPr>
              <a:t>t := t+c;</a:t>
            </a:r>
            <a:r>
              <a:rPr lang="hu-HU" altLang="hu-HU" sz="2000" b="1">
                <a:solidFill>
                  <a:schemeClr val="accent2"/>
                </a:solidFill>
                <a:latin typeface="Courier New" panose="02070309020205020404" pitchFamily="49" charset="0"/>
                <a:cs typeface="Times New Roman" panose="02020603050405020304" pitchFamily="18" charset="0"/>
              </a:rPr>
              <a:t> WRITE(A,t);</a:t>
            </a:r>
            <a:endParaRPr lang="hu-HU" altLang="hu-HU" sz="2000" b="1">
              <a:solidFill>
                <a:schemeClr val="accent2"/>
              </a:solidFill>
            </a:endParaRPr>
          </a:p>
          <a:p>
            <a:pPr>
              <a:lnSpc>
                <a:spcPct val="80000"/>
              </a:lnSpc>
              <a:buFontTx/>
              <a:buNone/>
            </a:pPr>
            <a:r>
              <a:rPr lang="hu-HU" altLang="hu-HU" sz="2000" b="1">
                <a:solidFill>
                  <a:srgbClr val="000000"/>
                </a:solidFill>
              </a:rPr>
              <a:t>	műveletek atomi végrehajtása, ahol c egy konstans.</a:t>
            </a:r>
            <a:r>
              <a:rPr lang="hu-HU" altLang="hu-HU" sz="2000" b="1">
                <a:solidFill>
                  <a:srgbClr val="000000"/>
                </a:solidFill>
                <a:cs typeface="Times New Roman" panose="02020603050405020304" pitchFamily="18" charset="0"/>
              </a:rPr>
              <a:t> </a:t>
            </a:r>
            <a:endParaRPr lang="hu-HU" altLang="hu-HU" sz="2000" b="1">
              <a:solidFill>
                <a:srgbClr val="000000"/>
              </a:solidFill>
            </a:endParaRPr>
          </a:p>
          <a:p>
            <a:pPr>
              <a:lnSpc>
                <a:spcPct val="80000"/>
              </a:lnSpc>
            </a:pPr>
            <a:endParaRPr lang="hu-HU" altLang="hu-HU" sz="2000" b="1">
              <a:solidFill>
                <a:schemeClr val="accent1"/>
              </a:solidFill>
            </a:endParaRPr>
          </a:p>
          <a:p>
            <a:pPr>
              <a:lnSpc>
                <a:spcPct val="80000"/>
              </a:lnSpc>
            </a:pPr>
            <a:r>
              <a:rPr lang="hu-HU" altLang="hu-HU" sz="2000" b="1">
                <a:solidFill>
                  <a:schemeClr val="accent1"/>
                </a:solidFill>
              </a:rPr>
              <a:t>Tetszőleges sorrendben kiszámíthatók.</a:t>
            </a:r>
          </a:p>
          <a:p>
            <a:pPr>
              <a:lnSpc>
                <a:spcPct val="80000"/>
              </a:lnSpc>
            </a:pPr>
            <a:r>
              <a:rPr lang="hu-HU" altLang="hu-HU" sz="2000" b="1">
                <a:solidFill>
                  <a:srgbClr val="FF0000"/>
                </a:solidFill>
              </a:rPr>
              <a:t>A növelés nem cserélhető fel sem az olvasással, sem az írással. </a:t>
            </a:r>
          </a:p>
          <a:p>
            <a:pPr lvl="1">
              <a:lnSpc>
                <a:spcPct val="80000"/>
              </a:lnSpc>
            </a:pPr>
            <a:r>
              <a:rPr lang="hu-HU" altLang="hu-HU" sz="1800" b="1"/>
              <a:t>Ha azelőtt vagy azután olvassuk be A‑t, hogy valaki növelte, különböző értékeket kapunk, </a:t>
            </a:r>
          </a:p>
          <a:p>
            <a:pPr lvl="1">
              <a:lnSpc>
                <a:spcPct val="80000"/>
              </a:lnSpc>
            </a:pPr>
            <a:r>
              <a:rPr lang="hu-HU" altLang="hu-HU" sz="1800" b="1"/>
              <a:t>és ha azelőtt vagy azután növeljük A‑t, hogy más tranzakció új értéket írt be A-ba, akkor is különböző értékei lesznek A-nak az adatbázisban.</a:t>
            </a:r>
          </a:p>
          <a:p>
            <a:pPr>
              <a:lnSpc>
                <a:spcPct val="80000"/>
              </a:lnSpc>
            </a:pPr>
            <a:endParaRPr lang="hu-HU" altLang="hu-HU" sz="2000" b="1">
              <a:solidFill>
                <a:schemeClr val="accent2"/>
              </a:solidFill>
            </a:endParaRPr>
          </a:p>
          <a:p>
            <a:pPr>
              <a:lnSpc>
                <a:spcPct val="80000"/>
              </a:lnSpc>
            </a:pPr>
            <a:r>
              <a:rPr lang="hu-HU" altLang="hu-HU" sz="2000" b="1">
                <a:solidFill>
                  <a:schemeClr val="accent2"/>
                </a:solidFill>
                <a:cs typeface="Times New Roman" panose="02020603050405020304" pitchFamily="18" charset="0"/>
              </a:rPr>
              <a:t>Az </a:t>
            </a:r>
            <a:r>
              <a:rPr lang="hu-HU" altLang="hu-HU" sz="2000" b="1">
                <a:solidFill>
                  <a:srgbClr val="FF0000"/>
                </a:solidFill>
                <a:latin typeface="Courier New" panose="02070309020205020404" pitchFamily="49" charset="0"/>
                <a:cs typeface="Times New Roman" panose="02020603050405020304" pitchFamily="18" charset="0"/>
              </a:rPr>
              <a:t>inc</a:t>
            </a:r>
            <a:r>
              <a:rPr lang="hu-HU" altLang="hu-HU" sz="2000" b="1" baseline="-30000">
                <a:solidFill>
                  <a:srgbClr val="FF0000"/>
                </a:solidFill>
                <a:latin typeface="Courier New" panose="02070309020205020404" pitchFamily="49" charset="0"/>
                <a:cs typeface="Times New Roman" panose="02020603050405020304" pitchFamily="18" charset="0"/>
              </a:rPr>
              <a:t>i</a:t>
            </a:r>
            <a:r>
              <a:rPr lang="hu-HU" altLang="hu-HU" sz="2000" b="1">
                <a:solidFill>
                  <a:srgbClr val="FF0000"/>
                </a:solidFill>
                <a:latin typeface="Courier New" panose="02070309020205020404" pitchFamily="49" charset="0"/>
                <a:cs typeface="Times New Roman" panose="02020603050405020304" pitchFamily="18" charset="0"/>
              </a:rPr>
              <a:t>(X)</a:t>
            </a:r>
            <a:r>
              <a:rPr lang="hu-HU" altLang="hu-HU" sz="2000" b="1">
                <a:solidFill>
                  <a:schemeClr val="accent2"/>
                </a:solidFill>
                <a:cs typeface="Times New Roman" panose="02020603050405020304" pitchFamily="18" charset="0"/>
              </a:rPr>
              <a:t> m</a:t>
            </a:r>
            <a:r>
              <a:rPr lang="hu-HU" altLang="hu-HU" sz="2000" b="1">
                <a:solidFill>
                  <a:schemeClr val="accent2"/>
                </a:solidFill>
              </a:rPr>
              <a:t>ű</a:t>
            </a:r>
            <a:r>
              <a:rPr lang="hu-HU" altLang="hu-HU" sz="2000" b="1">
                <a:solidFill>
                  <a:schemeClr val="accent2"/>
                </a:solidFill>
                <a:cs typeface="Times New Roman" panose="02020603050405020304" pitchFamily="18" charset="0"/>
              </a:rPr>
              <a:t>velet</a:t>
            </a:r>
            <a:r>
              <a:rPr lang="hu-HU" altLang="hu-HU" sz="2000" b="1">
                <a:solidFill>
                  <a:schemeClr val="accent2"/>
                </a:solidFill>
              </a:rPr>
              <a:t>:</a:t>
            </a:r>
          </a:p>
          <a:p>
            <a:pPr>
              <a:lnSpc>
                <a:spcPct val="80000"/>
              </a:lnSpc>
              <a:buFontTx/>
              <a:buNone/>
            </a:pPr>
            <a:r>
              <a:rPr lang="hu-HU" altLang="hu-HU" sz="2000" b="1">
                <a:solidFill>
                  <a:schemeClr val="accent2"/>
                </a:solidFill>
              </a:rPr>
              <a:t>	</a:t>
            </a:r>
            <a:r>
              <a:rPr lang="hu-HU" altLang="hu-HU" sz="2000" b="1">
                <a:solidFill>
                  <a:schemeClr val="accent2"/>
                </a:solidFill>
                <a:cs typeface="Times New Roman" panose="02020603050405020304" pitchFamily="18" charset="0"/>
              </a:rPr>
              <a:t>a </a:t>
            </a:r>
            <a:r>
              <a:rPr lang="hu-HU" altLang="hu-HU" sz="2000" b="1">
                <a:solidFill>
                  <a:schemeClr val="accent2"/>
                </a:solidFill>
                <a:latin typeface="Courier New" panose="02070309020205020404" pitchFamily="49" charset="0"/>
                <a:cs typeface="Times New Roman" panose="02020603050405020304" pitchFamily="18" charset="0"/>
              </a:rPr>
              <a:t>T</a:t>
            </a:r>
            <a:r>
              <a:rPr lang="hu-HU" altLang="hu-HU" sz="2000" b="1" baseline="-30000">
                <a:solidFill>
                  <a:schemeClr val="accent2"/>
                </a:solidFill>
                <a:latin typeface="Courier New" panose="02070309020205020404" pitchFamily="49" charset="0"/>
                <a:cs typeface="Times New Roman" panose="02020603050405020304" pitchFamily="18" charset="0"/>
              </a:rPr>
              <a:t>i</a:t>
            </a:r>
            <a:r>
              <a:rPr lang="hu-HU" altLang="hu-HU" sz="2000" b="1">
                <a:solidFill>
                  <a:schemeClr val="accent2"/>
                </a:solidFill>
                <a:cs typeface="Times New Roman" panose="02020603050405020304" pitchFamily="18" charset="0"/>
              </a:rPr>
              <a:t> tranzakció megnöveli az </a:t>
            </a:r>
            <a:r>
              <a:rPr lang="hu-HU" altLang="hu-HU" sz="2000" b="1">
                <a:solidFill>
                  <a:schemeClr val="accent2"/>
                </a:solidFill>
                <a:latin typeface="Courier New" panose="02070309020205020404" pitchFamily="49" charset="0"/>
                <a:cs typeface="Times New Roman" panose="02020603050405020304" pitchFamily="18" charset="0"/>
              </a:rPr>
              <a:t>X</a:t>
            </a:r>
            <a:r>
              <a:rPr lang="hu-HU" altLang="hu-HU" sz="2000" b="1">
                <a:solidFill>
                  <a:schemeClr val="accent2"/>
                </a:solidFill>
                <a:cs typeface="Times New Roman" panose="02020603050405020304" pitchFamily="18" charset="0"/>
              </a:rPr>
              <a:t> adatbáziselemet valamely konstanssal. </a:t>
            </a:r>
            <a:endParaRPr lang="hu-HU" altLang="hu-HU" sz="2000" b="1">
              <a:solidFill>
                <a:schemeClr val="accent2"/>
              </a:solidFill>
            </a:endParaRPr>
          </a:p>
          <a:p>
            <a:pPr>
              <a:lnSpc>
                <a:spcPct val="80000"/>
              </a:lnSpc>
              <a:buFontTx/>
              <a:buNone/>
            </a:pPr>
            <a:r>
              <a:rPr lang="hu-HU" altLang="hu-HU" sz="2000" b="1">
                <a:solidFill>
                  <a:schemeClr val="accent2"/>
                </a:solidFill>
              </a:rPr>
              <a:t>	</a:t>
            </a:r>
            <a:r>
              <a:rPr lang="hu-HU" altLang="hu-HU" sz="2000" b="1">
                <a:solidFill>
                  <a:srgbClr val="CC00CC"/>
                </a:solidFill>
              </a:rPr>
              <a:t>(</a:t>
            </a:r>
            <a:r>
              <a:rPr lang="hu-HU" altLang="hu-HU" sz="2000" b="1">
                <a:solidFill>
                  <a:srgbClr val="CC00CC"/>
                </a:solidFill>
                <a:cs typeface="Times New Roman" panose="02020603050405020304" pitchFamily="18" charset="0"/>
              </a:rPr>
              <a:t>Annak, hogy pontosan mennyi ez a konstans, nincs</a:t>
            </a:r>
            <a:r>
              <a:rPr lang="hu-HU" altLang="hu-HU" sz="2000" b="1">
                <a:solidFill>
                  <a:srgbClr val="CC00CC"/>
                </a:solidFill>
              </a:rPr>
              <a:t> </a:t>
            </a:r>
            <a:r>
              <a:rPr lang="hu-HU" altLang="hu-HU" sz="2000" b="1">
                <a:solidFill>
                  <a:srgbClr val="CC00CC"/>
                </a:solidFill>
                <a:cs typeface="Times New Roman" panose="02020603050405020304" pitchFamily="18" charset="0"/>
              </a:rPr>
              <a:t>jelent</a:t>
            </a:r>
            <a:r>
              <a:rPr lang="hu-HU" altLang="hu-HU" sz="2000" b="1">
                <a:solidFill>
                  <a:srgbClr val="CC00CC"/>
                </a:solidFill>
              </a:rPr>
              <a:t>ő</a:t>
            </a:r>
            <a:r>
              <a:rPr lang="hu-HU" altLang="hu-HU" sz="2000" b="1">
                <a:solidFill>
                  <a:srgbClr val="CC00CC"/>
                </a:solidFill>
                <a:cs typeface="Times New Roman" panose="02020603050405020304" pitchFamily="18" charset="0"/>
              </a:rPr>
              <a:t>sége.</a:t>
            </a:r>
            <a:r>
              <a:rPr lang="hu-HU" altLang="hu-HU" sz="2000" b="1">
                <a:solidFill>
                  <a:srgbClr val="CC00CC"/>
                </a:solidFill>
              </a:rPr>
              <a:t>)</a:t>
            </a:r>
          </a:p>
          <a:p>
            <a:pPr>
              <a:lnSpc>
                <a:spcPct val="80000"/>
              </a:lnSpc>
              <a:buFontTx/>
              <a:buNone/>
            </a:pPr>
            <a:endParaRPr lang="hu-HU" altLang="hu-HU" sz="2000" b="1">
              <a:solidFill>
                <a:srgbClr val="CC00CC"/>
              </a:solidFill>
            </a:endParaRPr>
          </a:p>
          <a:p>
            <a:pPr>
              <a:lnSpc>
                <a:spcPct val="80000"/>
              </a:lnSpc>
            </a:pPr>
            <a:r>
              <a:rPr lang="hu-HU" altLang="hu-HU" sz="2000" b="1">
                <a:solidFill>
                  <a:srgbClr val="000000"/>
                </a:solidFill>
              </a:rPr>
              <a:t>A </a:t>
            </a:r>
            <a:r>
              <a:rPr lang="en-US" altLang="hu-HU" sz="2000" b="1">
                <a:solidFill>
                  <a:srgbClr val="000000"/>
                </a:solidFill>
                <a:cs typeface="Times New Roman" panose="02020603050405020304" pitchFamily="18" charset="0"/>
              </a:rPr>
              <a:t>m</a:t>
            </a:r>
            <a:r>
              <a:rPr lang="hu-HU" altLang="hu-HU" sz="2000" b="1">
                <a:solidFill>
                  <a:srgbClr val="000000"/>
                </a:solidFill>
              </a:rPr>
              <a:t>ű</a:t>
            </a:r>
            <a:r>
              <a:rPr lang="en-US" altLang="hu-HU" sz="2000" b="1">
                <a:solidFill>
                  <a:srgbClr val="000000"/>
                </a:solidFill>
                <a:cs typeface="Times New Roman" panose="02020603050405020304" pitchFamily="18" charset="0"/>
              </a:rPr>
              <a:t>veletnek megfelel</a:t>
            </a:r>
            <a:r>
              <a:rPr lang="hu-HU" altLang="hu-HU" sz="2000" b="1">
                <a:solidFill>
                  <a:srgbClr val="000000"/>
                </a:solidFill>
              </a:rPr>
              <a:t>ő</a:t>
            </a:r>
            <a:r>
              <a:rPr lang="en-US" altLang="hu-HU" sz="2000" b="1">
                <a:solidFill>
                  <a:srgbClr val="000000"/>
                </a:solidFill>
                <a:cs typeface="Times New Roman" panose="02020603050405020304" pitchFamily="18" charset="0"/>
              </a:rPr>
              <a:t> </a:t>
            </a:r>
            <a:r>
              <a:rPr lang="en-US" altLang="hu-HU" sz="2000" b="1" i="1">
                <a:solidFill>
                  <a:srgbClr val="FF0000"/>
                </a:solidFill>
                <a:cs typeface="Times New Roman" panose="02020603050405020304" pitchFamily="18" charset="0"/>
              </a:rPr>
              <a:t>növelési zár</a:t>
            </a:r>
            <a:r>
              <a:rPr lang="hu-HU" altLang="hu-HU" sz="2000" b="1" i="1">
                <a:solidFill>
                  <a:srgbClr val="FF0000"/>
                </a:solidFill>
              </a:rPr>
              <a:t>at</a:t>
            </a:r>
            <a:r>
              <a:rPr lang="en-US" altLang="hu-HU" sz="2000" b="1">
                <a:solidFill>
                  <a:srgbClr val="000000"/>
                </a:solidFill>
                <a:cs typeface="Times New Roman" panose="02020603050405020304" pitchFamily="18" charset="0"/>
              </a:rPr>
              <a:t> (increment lock) </a:t>
            </a:r>
            <a:r>
              <a:rPr lang="en-US" altLang="hu-HU" sz="2000" b="1">
                <a:solidFill>
                  <a:srgbClr val="FF0000"/>
                </a:solidFill>
                <a:latin typeface="Courier New" panose="02070309020205020404" pitchFamily="49" charset="0"/>
                <a:cs typeface="Times New Roman" panose="02020603050405020304" pitchFamily="18" charset="0"/>
              </a:rPr>
              <a:t>il</a:t>
            </a:r>
            <a:r>
              <a:rPr lang="en-US" altLang="hu-HU" sz="2000" b="1" baseline="-30000">
                <a:solidFill>
                  <a:srgbClr val="FF0000"/>
                </a:solidFill>
                <a:latin typeface="Courier New" panose="02070309020205020404" pitchFamily="49" charset="0"/>
                <a:cs typeface="Times New Roman" panose="02020603050405020304" pitchFamily="18" charset="0"/>
              </a:rPr>
              <a:t>i</a:t>
            </a:r>
            <a:r>
              <a:rPr lang="en-US" altLang="hu-HU" sz="2000" b="1">
                <a:solidFill>
                  <a:srgbClr val="FF0000"/>
                </a:solidFill>
                <a:latin typeface="Courier New" panose="02070309020205020404" pitchFamily="49" charset="0"/>
                <a:cs typeface="Times New Roman" panose="02020603050405020304" pitchFamily="18" charset="0"/>
              </a:rPr>
              <a:t>(X)</a:t>
            </a:r>
            <a:r>
              <a:rPr lang="en-US" altLang="hu-HU" sz="2000" b="1">
                <a:solidFill>
                  <a:srgbClr val="000000"/>
                </a:solidFill>
                <a:cs typeface="Times New Roman" panose="02020603050405020304" pitchFamily="18" charset="0"/>
              </a:rPr>
              <a:t>-szel jelöl</a:t>
            </a:r>
            <a:r>
              <a:rPr lang="hu-HU" altLang="hu-HU" sz="2000" b="1">
                <a:solidFill>
                  <a:srgbClr val="000000"/>
                </a:solidFill>
              </a:rPr>
              <a:t>jük.</a:t>
            </a:r>
            <a:endParaRPr lang="hu-HU" altLang="hu-HU" sz="2000" b="1"/>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0" name="Rectangle 2">
            <a:extLst>
              <a:ext uri="{FF2B5EF4-FFF2-40B4-BE49-F238E27FC236}">
                <a16:creationId xmlns:a16="http://schemas.microsoft.com/office/drawing/2014/main" id="{7C30D91F-3571-6ADA-9009-243E00ACC726}"/>
              </a:ext>
            </a:extLst>
          </p:cNvPr>
          <p:cNvSpPr>
            <a:spLocks noGrp="1" noChangeArrowheads="1"/>
          </p:cNvSpPr>
          <p:nvPr>
            <p:ph type="title"/>
          </p:nvPr>
        </p:nvSpPr>
        <p:spPr>
          <a:xfrm>
            <a:off x="698500" y="341313"/>
            <a:ext cx="7772400" cy="385762"/>
          </a:xfrm>
        </p:spPr>
        <p:txBody>
          <a:bodyPr/>
          <a:lstStyle/>
          <a:p>
            <a:r>
              <a:rPr lang="hu-HU" altLang="hu-HU" sz="3200" b="1">
                <a:solidFill>
                  <a:schemeClr val="accent2"/>
                </a:solidFill>
              </a:rPr>
              <a:t>Növelési zárak</a:t>
            </a:r>
          </a:p>
        </p:txBody>
      </p:sp>
      <p:graphicFrame>
        <p:nvGraphicFramePr>
          <p:cNvPr id="544826" name="Group 58">
            <a:extLst>
              <a:ext uri="{FF2B5EF4-FFF2-40B4-BE49-F238E27FC236}">
                <a16:creationId xmlns:a16="http://schemas.microsoft.com/office/drawing/2014/main" id="{10EF9CF0-EDCA-D3A6-00A2-0D597CB1900F}"/>
              </a:ext>
            </a:extLst>
          </p:cNvPr>
          <p:cNvGraphicFramePr>
            <a:graphicFrameLocks noGrp="1"/>
          </p:cNvGraphicFramePr>
          <p:nvPr/>
        </p:nvGraphicFramePr>
        <p:xfrm>
          <a:off x="995363" y="863600"/>
          <a:ext cx="4886325" cy="1822450"/>
        </p:xfrm>
        <a:graphic>
          <a:graphicData uri="http://schemas.openxmlformats.org/drawingml/2006/table">
            <a:tbl>
              <a:tblPr/>
              <a:tblGrid>
                <a:gridCol w="677862">
                  <a:extLst>
                    <a:ext uri="{9D8B030D-6E8A-4147-A177-3AD203B41FA5}">
                      <a16:colId xmlns:a16="http://schemas.microsoft.com/office/drawing/2014/main" val="3932042058"/>
                    </a:ext>
                  </a:extLst>
                </a:gridCol>
                <a:gridCol w="1398588">
                  <a:extLst>
                    <a:ext uri="{9D8B030D-6E8A-4147-A177-3AD203B41FA5}">
                      <a16:colId xmlns:a16="http://schemas.microsoft.com/office/drawing/2014/main" val="1877098972"/>
                    </a:ext>
                  </a:extLst>
                </a:gridCol>
                <a:gridCol w="1404937">
                  <a:extLst>
                    <a:ext uri="{9D8B030D-6E8A-4147-A177-3AD203B41FA5}">
                      <a16:colId xmlns:a16="http://schemas.microsoft.com/office/drawing/2014/main" val="464701668"/>
                    </a:ext>
                  </a:extLst>
                </a:gridCol>
                <a:gridCol w="1404938">
                  <a:extLst>
                    <a:ext uri="{9D8B030D-6E8A-4147-A177-3AD203B41FA5}">
                      <a16:colId xmlns:a16="http://schemas.microsoft.com/office/drawing/2014/main" val="573061876"/>
                    </a:ext>
                  </a:extLst>
                </a:gridCol>
              </a:tblGrid>
              <a:tr h="322263">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S</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X</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I</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7657930"/>
                  </a:ext>
                </a:extLst>
              </a:tr>
              <a:tr h="3206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S</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igen</a:t>
                      </a:r>
                      <a:endParaRPr kumimoji="0" lang="en-US" altLang="hu-HU" sz="2400" b="1" i="0" u="none" strike="noStrike" cap="none" normalizeH="0" baseline="0">
                        <a:ln>
                          <a:noFill/>
                        </a:ln>
                        <a:solidFill>
                          <a:srgbClr val="FF0000"/>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428995494"/>
                  </a:ext>
                </a:extLst>
              </a:tr>
              <a:tr h="322263">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X</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306008188"/>
                  </a:ext>
                </a:extLst>
              </a:tr>
              <a:tr h="3206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I</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rPr>
                        <a:t>nem</a:t>
                      </a:r>
                      <a:endParaRPr kumimoji="0" lang="en-US" altLang="hu-HU" sz="2400" b="1" i="0" u="none" strike="noStrike" cap="none" normalizeH="0" baseline="0">
                        <a:ln>
                          <a:noFill/>
                        </a:ln>
                        <a:solidFill>
                          <a:schemeClr val="accent2"/>
                        </a:solidFill>
                        <a:effectLst/>
                        <a:latin typeface="Tahoma" panose="020B0604030504040204" pitchFamily="34" charset="0"/>
                      </a:endParaRPr>
                    </a:p>
                  </a:txBody>
                  <a:tcPr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4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igen</a:t>
                      </a:r>
                      <a:endParaRPr kumimoji="0" lang="en-US" altLang="hu-HU" sz="2400" b="1" i="0" u="none" strike="noStrike" cap="none" normalizeH="0" baseline="0">
                        <a:ln>
                          <a:noFill/>
                        </a:ln>
                        <a:solidFill>
                          <a:srgbClr val="FF0000"/>
                        </a:solidFill>
                        <a:effectLst/>
                        <a:latin typeface="Tahoma" panose="020B0604030504040204"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2778973044"/>
                  </a:ext>
                </a:extLst>
              </a:tr>
            </a:tbl>
          </a:graphicData>
        </a:graphic>
      </p:graphicFrame>
      <p:sp>
        <p:nvSpPr>
          <p:cNvPr id="544825" name="Text Box 57">
            <a:extLst>
              <a:ext uri="{FF2B5EF4-FFF2-40B4-BE49-F238E27FC236}">
                <a16:creationId xmlns:a16="http://schemas.microsoft.com/office/drawing/2014/main" id="{2CA63A28-FC2C-42D3-FF8E-1FD0FE058996}"/>
              </a:ext>
            </a:extLst>
          </p:cNvPr>
          <p:cNvSpPr txBox="1">
            <a:spLocks noChangeArrowheads="1"/>
          </p:cNvSpPr>
          <p:nvPr/>
        </p:nvSpPr>
        <p:spPr bwMode="auto">
          <a:xfrm>
            <a:off x="171450" y="2779713"/>
            <a:ext cx="8669338"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buFontTx/>
              <a:buAutoNum type="alphaLcParenR"/>
            </a:pPr>
            <a:r>
              <a:rPr lang="hu-HU" altLang="hu-HU" sz="2000">
                <a:solidFill>
                  <a:srgbClr val="000000"/>
                </a:solidFill>
                <a:cs typeface="Times New Roman" panose="02020603050405020304" pitchFamily="18" charset="0"/>
              </a:rPr>
              <a:t>Egy konzisztens tranzakció csak akkor végezheti el </a:t>
            </a:r>
            <a:r>
              <a:rPr lang="hu-HU" altLang="hu-HU" sz="2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a:t>
            </a:r>
            <a:r>
              <a:rPr lang="hu-HU" altLang="hu-HU" sz="2000">
                <a:solidFill>
                  <a:srgbClr val="000000"/>
                </a:solidFill>
                <a:cs typeface="Times New Roman" panose="02020603050405020304" pitchFamily="18" charset="0"/>
              </a:rPr>
              <a:t>-en a növelési m</a:t>
            </a:r>
            <a:r>
              <a:rPr lang="hu-HU" altLang="hu-HU" sz="2000">
                <a:solidFill>
                  <a:srgbClr val="000000"/>
                </a:solidFill>
              </a:rPr>
              <a:t>ű</a:t>
            </a:r>
            <a:r>
              <a:rPr lang="hu-HU" altLang="hu-HU" sz="2000">
                <a:solidFill>
                  <a:srgbClr val="000000"/>
                </a:solidFill>
                <a:cs typeface="Times New Roman" panose="02020603050405020304" pitchFamily="18" charset="0"/>
              </a:rPr>
              <a:t>veletet, ha egyidej</a:t>
            </a:r>
            <a:r>
              <a:rPr lang="hu-HU" altLang="hu-HU" sz="2000">
                <a:solidFill>
                  <a:srgbClr val="000000"/>
                </a:solidFill>
              </a:rPr>
              <a:t>ű</a:t>
            </a:r>
            <a:r>
              <a:rPr lang="hu-HU" altLang="hu-HU" sz="2000">
                <a:solidFill>
                  <a:srgbClr val="000000"/>
                </a:solidFill>
                <a:cs typeface="Times New Roman" panose="02020603050405020304" pitchFamily="18" charset="0"/>
              </a:rPr>
              <a:t>leg növelési zárat tart fenn rajta. A növelési zár viszont nem teszi lehet</a:t>
            </a:r>
            <a:r>
              <a:rPr lang="hu-HU" altLang="hu-HU" sz="2000">
                <a:solidFill>
                  <a:srgbClr val="000000"/>
                </a:solidFill>
              </a:rPr>
              <a:t>ő</a:t>
            </a:r>
            <a:r>
              <a:rPr lang="hu-HU" altLang="hu-HU" sz="2000">
                <a:solidFill>
                  <a:srgbClr val="000000"/>
                </a:solidFill>
                <a:cs typeface="Times New Roman" panose="02020603050405020304" pitchFamily="18" charset="0"/>
              </a:rPr>
              <a:t>vé sem az olvasási, sem az írási m</a:t>
            </a:r>
            <a:r>
              <a:rPr lang="hu-HU" altLang="hu-HU" sz="2000">
                <a:solidFill>
                  <a:srgbClr val="000000"/>
                </a:solidFill>
              </a:rPr>
              <a:t>ű</a:t>
            </a:r>
            <a:r>
              <a:rPr lang="hu-HU" altLang="hu-HU" sz="2000">
                <a:solidFill>
                  <a:srgbClr val="000000"/>
                </a:solidFill>
                <a:cs typeface="Times New Roman" panose="02020603050405020304" pitchFamily="18" charset="0"/>
              </a:rPr>
              <a:t>veleteket.</a:t>
            </a:r>
            <a:r>
              <a:rPr lang="hu-HU" altLang="hu-HU" sz="2000">
                <a:solidFill>
                  <a:srgbClr val="000000"/>
                </a:solidFill>
              </a:rPr>
              <a:t> </a:t>
            </a:r>
            <a:r>
              <a:rPr lang="en-US" altLang="hu-HU" sz="2000">
                <a:solidFill>
                  <a:srgbClr val="FF0000"/>
                </a:solidFill>
                <a:latin typeface="Courier New" panose="02070309020205020404" pitchFamily="49" charset="0"/>
                <a:cs typeface="Times New Roman" panose="02020603050405020304" pitchFamily="18" charset="0"/>
              </a:rPr>
              <a:t>il</a:t>
            </a:r>
            <a:r>
              <a:rPr lang="en-US" altLang="hu-HU" sz="2000" baseline="-30000">
                <a:solidFill>
                  <a:srgbClr val="FF0000"/>
                </a:solidFill>
                <a:latin typeface="Courier New" panose="02070309020205020404" pitchFamily="49" charset="0"/>
                <a:cs typeface="Times New Roman" panose="02020603050405020304" pitchFamily="18" charset="0"/>
              </a:rPr>
              <a:t>i</a:t>
            </a:r>
            <a:r>
              <a:rPr lang="en-US" altLang="hu-HU" sz="2000">
                <a:solidFill>
                  <a:srgbClr val="FF0000"/>
                </a:solidFill>
                <a:latin typeface="Courier New" panose="02070309020205020404" pitchFamily="49" charset="0"/>
                <a:cs typeface="Times New Roman" panose="02020603050405020304" pitchFamily="18" charset="0"/>
              </a:rPr>
              <a:t>(X)</a:t>
            </a:r>
            <a:r>
              <a:rPr lang="hu-HU" altLang="hu-HU" sz="2000">
                <a:solidFill>
                  <a:srgbClr val="FF0000"/>
                </a:solidFill>
                <a:latin typeface="Courier New" panose="02070309020205020404" pitchFamily="49" charset="0"/>
                <a:cs typeface="Courier New" panose="02070309020205020404" pitchFamily="49" charset="0"/>
              </a:rPr>
              <a:t>... </a:t>
            </a:r>
            <a:r>
              <a:rPr lang="hu-HU" altLang="hu-HU" sz="2000">
                <a:solidFill>
                  <a:srgbClr val="FF0000"/>
                </a:solidFill>
                <a:latin typeface="Courier New" panose="02070309020205020404" pitchFamily="49" charset="0"/>
                <a:cs typeface="Times New Roman" panose="02020603050405020304" pitchFamily="18" charset="0"/>
              </a:rPr>
              <a:t>inc</a:t>
            </a:r>
            <a:r>
              <a:rPr lang="hu-HU" altLang="hu-HU" sz="2000" baseline="-30000">
                <a:solidFill>
                  <a:srgbClr val="FF0000"/>
                </a:solidFill>
                <a:latin typeface="Courier New" panose="02070309020205020404" pitchFamily="49" charset="0"/>
                <a:cs typeface="Times New Roman" panose="02020603050405020304" pitchFamily="18" charset="0"/>
              </a:rPr>
              <a:t>i</a:t>
            </a:r>
            <a:r>
              <a:rPr lang="hu-HU" altLang="hu-HU" sz="2000">
                <a:solidFill>
                  <a:srgbClr val="FF0000"/>
                </a:solidFill>
                <a:latin typeface="Courier New" panose="02070309020205020404" pitchFamily="49" charset="0"/>
                <a:cs typeface="Times New Roman" panose="02020603050405020304" pitchFamily="18" charset="0"/>
              </a:rPr>
              <a:t>(X)</a:t>
            </a:r>
            <a:endParaRPr lang="hu-HU" altLang="hu-HU" sz="2000">
              <a:solidFill>
                <a:srgbClr val="000000"/>
              </a:solidFill>
            </a:endParaRPr>
          </a:p>
          <a:p>
            <a:pPr>
              <a:spcBef>
                <a:spcPct val="50000"/>
              </a:spcBef>
              <a:buFontTx/>
              <a:buAutoNum type="alphaLcParenR"/>
            </a:pPr>
            <a:r>
              <a:rPr lang="hu-HU" altLang="hu-HU" sz="2000">
                <a:solidFill>
                  <a:srgbClr val="000000"/>
                </a:solidFill>
                <a:cs typeface="Times New Roman" panose="02020603050405020304" pitchFamily="18" charset="0"/>
              </a:rPr>
              <a:t>Az </a:t>
            </a:r>
            <a:r>
              <a:rPr lang="hu-HU" altLang="hu-HU" sz="2000">
                <a:solidFill>
                  <a:srgbClr val="FF0000"/>
                </a:solidFill>
                <a:latin typeface="Courier New" panose="02070309020205020404" pitchFamily="49" charset="0"/>
                <a:cs typeface="Times New Roman" panose="02020603050405020304" pitchFamily="18" charset="0"/>
              </a:rPr>
              <a:t>inc</a:t>
            </a:r>
            <a:r>
              <a:rPr lang="hu-HU" altLang="hu-HU" sz="2000" baseline="-30000">
                <a:solidFill>
                  <a:srgbClr val="FF0000"/>
                </a:solidFill>
                <a:latin typeface="Courier New" panose="02070309020205020404" pitchFamily="49" charset="0"/>
                <a:cs typeface="Times New Roman" panose="02020603050405020304" pitchFamily="18" charset="0"/>
              </a:rPr>
              <a:t>i</a:t>
            </a:r>
            <a:r>
              <a:rPr lang="hu-HU" altLang="hu-HU" sz="2000">
                <a:solidFill>
                  <a:srgbClr val="FF0000"/>
                </a:solidFill>
                <a:latin typeface="Courier New" panose="02070309020205020404" pitchFamily="49" charset="0"/>
                <a:cs typeface="Times New Roman" panose="02020603050405020304" pitchFamily="18" charset="0"/>
              </a:rPr>
              <a:t>(X)</a:t>
            </a:r>
            <a:r>
              <a:rPr lang="hu-HU" altLang="hu-HU" sz="2000">
                <a:solidFill>
                  <a:srgbClr val="000000"/>
                </a:solidFill>
                <a:cs typeface="Times New Roman" panose="02020603050405020304" pitchFamily="18" charset="0"/>
              </a:rPr>
              <a:t> m</a:t>
            </a:r>
            <a:r>
              <a:rPr lang="hu-HU" altLang="hu-HU" sz="2000">
                <a:solidFill>
                  <a:srgbClr val="000000"/>
                </a:solidFill>
              </a:rPr>
              <a:t>ű</a:t>
            </a:r>
            <a:r>
              <a:rPr lang="hu-HU" altLang="hu-HU" sz="2000">
                <a:solidFill>
                  <a:srgbClr val="000000"/>
                </a:solidFill>
                <a:cs typeface="Times New Roman" panose="02020603050405020304" pitchFamily="18" charset="0"/>
              </a:rPr>
              <a:t>velet konfliktusban áll </a:t>
            </a:r>
            <a:r>
              <a:rPr lang="hu-HU" altLang="hu-HU" sz="2000">
                <a:solidFill>
                  <a:srgbClr val="FF0000"/>
                </a:solidFill>
                <a:latin typeface="Courier New" panose="02070309020205020404" pitchFamily="49" charset="0"/>
                <a:cs typeface="Times New Roman" panose="02020603050405020304" pitchFamily="18" charset="0"/>
              </a:rPr>
              <a:t>r</a:t>
            </a:r>
            <a:r>
              <a:rPr lang="hu-HU" altLang="hu-HU" sz="2000" baseline="-30000">
                <a:solidFill>
                  <a:srgbClr val="FF0000"/>
                </a:solidFill>
                <a:latin typeface="Courier New" panose="02070309020205020404" pitchFamily="49" charset="0"/>
                <a:cs typeface="Times New Roman" panose="02020603050405020304" pitchFamily="18" charset="0"/>
              </a:rPr>
              <a:t>j</a:t>
            </a:r>
            <a:r>
              <a:rPr lang="hu-HU" altLang="hu-HU" sz="2000">
                <a:solidFill>
                  <a:srgbClr val="FF0000"/>
                </a:solidFill>
                <a:latin typeface="Courier New" panose="02070309020205020404" pitchFamily="49" charset="0"/>
                <a:cs typeface="Times New Roman" panose="02020603050405020304" pitchFamily="18" charset="0"/>
              </a:rPr>
              <a:t>(X)</a:t>
            </a:r>
            <a:r>
              <a:rPr lang="hu-HU" altLang="hu-HU" sz="2000">
                <a:solidFill>
                  <a:srgbClr val="000000"/>
                </a:solidFill>
                <a:cs typeface="Times New Roman" panose="02020603050405020304" pitchFamily="18" charset="0"/>
              </a:rPr>
              <a:t>-szel és </a:t>
            </a:r>
            <a:r>
              <a:rPr lang="hu-HU" altLang="hu-HU" sz="2000">
                <a:solidFill>
                  <a:srgbClr val="FF0000"/>
                </a:solidFill>
                <a:latin typeface="Courier New" panose="02070309020205020404" pitchFamily="49" charset="0"/>
                <a:cs typeface="Times New Roman" panose="02020603050405020304" pitchFamily="18" charset="0"/>
              </a:rPr>
              <a:t>w</a:t>
            </a:r>
            <a:r>
              <a:rPr lang="hu-HU" altLang="hu-HU" sz="2000" baseline="-30000">
                <a:solidFill>
                  <a:srgbClr val="FF0000"/>
                </a:solidFill>
                <a:latin typeface="Courier New" panose="02070309020205020404" pitchFamily="49" charset="0"/>
                <a:cs typeface="Times New Roman" panose="02020603050405020304" pitchFamily="18" charset="0"/>
              </a:rPr>
              <a:t>j</a:t>
            </a:r>
            <a:r>
              <a:rPr lang="hu-HU" altLang="hu-HU" sz="2000">
                <a:solidFill>
                  <a:srgbClr val="FF0000"/>
                </a:solidFill>
                <a:latin typeface="Courier New" panose="02070309020205020404" pitchFamily="49" charset="0"/>
                <a:cs typeface="Times New Roman" panose="02020603050405020304" pitchFamily="18" charset="0"/>
              </a:rPr>
              <a:t>(X)</a:t>
            </a:r>
            <a:r>
              <a:rPr lang="hu-HU" altLang="hu-HU" sz="2000">
                <a:solidFill>
                  <a:srgbClr val="000000"/>
                </a:solidFill>
                <a:cs typeface="Times New Roman" panose="02020603050405020304" pitchFamily="18" charset="0"/>
              </a:rPr>
              <a:t>-szel is </a:t>
            </a:r>
            <a:r>
              <a:rPr lang="hu-HU" altLang="hu-HU" sz="2000">
                <a:solidFill>
                  <a:srgbClr val="FF0000"/>
                </a:solidFill>
                <a:latin typeface="Courier New" panose="02070309020205020404" pitchFamily="49" charset="0"/>
                <a:cs typeface="Times New Roman" panose="02020603050405020304" pitchFamily="18" charset="0"/>
              </a:rPr>
              <a:t>j</a:t>
            </a:r>
            <a:r>
              <a:rPr lang="hu-HU" altLang="hu-HU" sz="2000">
                <a:solidFill>
                  <a:srgbClr val="FF0000"/>
                </a:solidFill>
                <a:cs typeface="Times New Roman" panose="02020603050405020304" pitchFamily="18" charset="0"/>
              </a:rPr>
              <a:t> </a:t>
            </a:r>
            <a:r>
              <a:rPr lang="hu-HU" altLang="hu-HU" sz="200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hu-HU" altLang="hu-HU" sz="2000">
                <a:solidFill>
                  <a:srgbClr val="FF0000"/>
                </a:solidFill>
                <a:cs typeface="Times New Roman" panose="02020603050405020304" pitchFamily="18" charset="0"/>
              </a:rPr>
              <a:t> </a:t>
            </a:r>
            <a:r>
              <a:rPr lang="hu-HU" altLang="hu-HU" sz="2000">
                <a:solidFill>
                  <a:srgbClr val="FF0000"/>
                </a:solidFill>
                <a:latin typeface="Courier New" panose="02070309020205020404" pitchFamily="49" charset="0"/>
                <a:cs typeface="Times New Roman" panose="02020603050405020304" pitchFamily="18" charset="0"/>
              </a:rPr>
              <a:t>i</a:t>
            </a:r>
            <a:r>
              <a:rPr lang="hu-HU" altLang="hu-HU" sz="2000">
                <a:solidFill>
                  <a:srgbClr val="000000"/>
                </a:solidFill>
                <a:cs typeface="Times New Roman" panose="02020603050405020304" pitchFamily="18" charset="0"/>
              </a:rPr>
              <a:t>-re, de nem áll konfliktusban </a:t>
            </a:r>
            <a:r>
              <a:rPr lang="hu-HU" altLang="hu-HU" sz="2000">
                <a:solidFill>
                  <a:schemeClr val="accent2"/>
                </a:solidFill>
                <a:latin typeface="Courier New" panose="02070309020205020404" pitchFamily="49" charset="0"/>
                <a:cs typeface="Times New Roman" panose="02020603050405020304" pitchFamily="18" charset="0"/>
              </a:rPr>
              <a:t>inc</a:t>
            </a:r>
            <a:r>
              <a:rPr lang="hu-HU" altLang="hu-HU" sz="2000" baseline="-30000">
                <a:solidFill>
                  <a:schemeClr val="accent2"/>
                </a:solidFill>
                <a:latin typeface="Courier New" panose="02070309020205020404" pitchFamily="49" charset="0"/>
                <a:cs typeface="Times New Roman" panose="02020603050405020304" pitchFamily="18" charset="0"/>
              </a:rPr>
              <a:t>j</a:t>
            </a:r>
            <a:r>
              <a:rPr lang="hu-HU" altLang="hu-HU" sz="2000">
                <a:solidFill>
                  <a:schemeClr val="accent2"/>
                </a:solidFill>
                <a:latin typeface="Courier New" panose="02070309020205020404" pitchFamily="49" charset="0"/>
                <a:cs typeface="Times New Roman" panose="02020603050405020304" pitchFamily="18" charset="0"/>
              </a:rPr>
              <a:t>(X)</a:t>
            </a:r>
            <a:r>
              <a:rPr lang="hu-HU" altLang="hu-HU" sz="2000">
                <a:solidFill>
                  <a:srgbClr val="000000"/>
                </a:solidFill>
                <a:cs typeface="Times New Roman" panose="02020603050405020304" pitchFamily="18" charset="0"/>
              </a:rPr>
              <a:t>-szel.</a:t>
            </a:r>
            <a:endParaRPr lang="en-US" altLang="hu-HU" sz="2000">
              <a:solidFill>
                <a:srgbClr val="000000"/>
              </a:solidFill>
              <a:cs typeface="Times New Roman" panose="02020603050405020304" pitchFamily="18" charset="0"/>
            </a:endParaRPr>
          </a:p>
          <a:p>
            <a:pPr>
              <a:spcBef>
                <a:spcPct val="50000"/>
              </a:spcBef>
            </a:pPr>
            <a:r>
              <a:rPr lang="hu-HU" altLang="hu-HU" sz="2000">
                <a:solidFill>
                  <a:srgbClr val="000000"/>
                </a:solidFill>
              </a:rPr>
              <a:t>c)	</a:t>
            </a:r>
            <a:r>
              <a:rPr lang="en-US" altLang="hu-HU" sz="2000">
                <a:solidFill>
                  <a:srgbClr val="000000"/>
                </a:solidFill>
                <a:cs typeface="Times New Roman" panose="02020603050405020304" pitchFamily="18" charset="0"/>
              </a:rPr>
              <a:t>Egy jogszer</a:t>
            </a:r>
            <a:r>
              <a:rPr lang="hu-HU" altLang="hu-HU" sz="2000">
                <a:solidFill>
                  <a:srgbClr val="000000"/>
                </a:solidFill>
              </a:rPr>
              <a:t>ű</a:t>
            </a:r>
            <a:r>
              <a:rPr lang="en-US" altLang="hu-HU" sz="2000">
                <a:solidFill>
                  <a:srgbClr val="000000"/>
                </a:solidFill>
                <a:cs typeface="Times New Roman" panose="02020603050405020304" pitchFamily="18" charset="0"/>
              </a:rPr>
              <a:t> ütemezésben bármennyi tranzakció bármikor fenntarthat </a:t>
            </a:r>
            <a:r>
              <a:rPr lang="en-US" altLang="hu-HU" sz="2000">
                <a:solidFill>
                  <a:srgbClr val="000000"/>
                </a:solidFill>
                <a:latin typeface="Courier New" panose="02070309020205020404" pitchFamily="49" charset="0"/>
                <a:cs typeface="Times New Roman" panose="02020603050405020304" pitchFamily="18" charset="0"/>
              </a:rPr>
              <a:t>X</a:t>
            </a:r>
            <a:r>
              <a:rPr lang="en-US" altLang="hu-HU" sz="2000">
                <a:solidFill>
                  <a:srgbClr val="000000"/>
                </a:solidFill>
                <a:cs typeface="Times New Roman" panose="02020603050405020304" pitchFamily="18" charset="0"/>
              </a:rPr>
              <a:t>-en növelési zárat. Ha viszont egy tranzakció növelési zárat tart fenn </a:t>
            </a:r>
            <a:r>
              <a:rPr lang="en-US" altLang="hu-HU" sz="2000">
                <a:solidFill>
                  <a:srgbClr val="000000"/>
                </a:solidFill>
                <a:latin typeface="Courier New" panose="02070309020205020404" pitchFamily="49" charset="0"/>
                <a:cs typeface="Times New Roman" panose="02020603050405020304" pitchFamily="18" charset="0"/>
              </a:rPr>
              <a:t>X</a:t>
            </a:r>
            <a:r>
              <a:rPr lang="en-US" altLang="hu-HU" sz="2000">
                <a:solidFill>
                  <a:srgbClr val="000000"/>
                </a:solidFill>
                <a:cs typeface="Times New Roman" panose="02020603050405020304" pitchFamily="18" charset="0"/>
              </a:rPr>
              <a:t>-en, akkor egyidej</a:t>
            </a:r>
            <a:r>
              <a:rPr lang="hu-HU" altLang="hu-HU" sz="2000">
                <a:solidFill>
                  <a:srgbClr val="000000"/>
                </a:solidFill>
              </a:rPr>
              <a:t>ű</a:t>
            </a:r>
            <a:r>
              <a:rPr lang="en-US" altLang="hu-HU" sz="2000">
                <a:solidFill>
                  <a:srgbClr val="000000"/>
                </a:solidFill>
                <a:cs typeface="Times New Roman" panose="02020603050405020304" pitchFamily="18" charset="0"/>
              </a:rPr>
              <a:t>leg semelyik más tranzakció sem tarthat fenn sem osztott, sem kizárólagos zárat </a:t>
            </a:r>
            <a:r>
              <a:rPr lang="en-US" altLang="hu-HU" sz="2000">
                <a:solidFill>
                  <a:srgbClr val="000000"/>
                </a:solidFill>
                <a:latin typeface="Courier New" panose="02070309020205020404" pitchFamily="49" charset="0"/>
                <a:cs typeface="Times New Roman" panose="02020603050405020304" pitchFamily="18" charset="0"/>
              </a:rPr>
              <a:t>X</a:t>
            </a:r>
            <a:r>
              <a:rPr lang="en-US" altLang="hu-HU" sz="2000">
                <a:solidFill>
                  <a:srgbClr val="000000"/>
                </a:solidFill>
                <a:cs typeface="Times New Roman" panose="02020603050405020304" pitchFamily="18" charset="0"/>
              </a:rPr>
              <a:t>-en.</a:t>
            </a:r>
            <a:r>
              <a:rPr lang="en-US" altLang="hu-HU" sz="2000"/>
              <a:t> </a:t>
            </a:r>
            <a:endParaRPr lang="hu-HU" altLang="hu-HU" sz="20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5794" name="Rectangle 2">
            <a:extLst>
              <a:ext uri="{FF2B5EF4-FFF2-40B4-BE49-F238E27FC236}">
                <a16:creationId xmlns:a16="http://schemas.microsoft.com/office/drawing/2014/main" id="{F35F3049-7CCD-C4EF-1E03-C749D48DC89E}"/>
              </a:ext>
            </a:extLst>
          </p:cNvPr>
          <p:cNvSpPr>
            <a:spLocks noGrp="1" noChangeArrowheads="1"/>
          </p:cNvSpPr>
          <p:nvPr>
            <p:ph type="title"/>
          </p:nvPr>
        </p:nvSpPr>
        <p:spPr>
          <a:xfrm>
            <a:off x="673100" y="304800"/>
            <a:ext cx="7772400" cy="400050"/>
          </a:xfrm>
        </p:spPr>
        <p:txBody>
          <a:bodyPr/>
          <a:lstStyle/>
          <a:p>
            <a:r>
              <a:rPr lang="hu-HU" altLang="hu-HU" sz="3200" b="1">
                <a:solidFill>
                  <a:schemeClr val="accent2"/>
                </a:solidFill>
              </a:rPr>
              <a:t>Növelési zárak</a:t>
            </a:r>
          </a:p>
        </p:txBody>
      </p:sp>
      <p:sp>
        <p:nvSpPr>
          <p:cNvPr id="545795" name="Rectangle 3">
            <a:extLst>
              <a:ext uri="{FF2B5EF4-FFF2-40B4-BE49-F238E27FC236}">
                <a16:creationId xmlns:a16="http://schemas.microsoft.com/office/drawing/2014/main" id="{312BB1EB-91C8-989B-8C31-F37BD0878124}"/>
              </a:ext>
            </a:extLst>
          </p:cNvPr>
          <p:cNvSpPr>
            <a:spLocks noGrp="1" noChangeArrowheads="1"/>
          </p:cNvSpPr>
          <p:nvPr>
            <p:ph type="body" idx="1"/>
          </p:nvPr>
        </p:nvSpPr>
        <p:spPr>
          <a:xfrm>
            <a:off x="223838" y="700088"/>
            <a:ext cx="8636000" cy="5151437"/>
          </a:xfrm>
        </p:spPr>
        <p:txBody>
          <a:bodyPr/>
          <a:lstStyle/>
          <a:p>
            <a:pPr algn="just">
              <a:buFontTx/>
              <a:buNone/>
            </a:pPr>
            <a:r>
              <a:rPr lang="hu-HU" altLang="hu-HU" sz="2800"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800"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800" b="1">
                <a:solidFill>
                  <a:srgbClr val="000000"/>
                </a:solidFill>
                <a:ea typeface="Times New Roman" panose="02020603050405020304" pitchFamily="18" charset="0"/>
                <a:cs typeface="Courier New" panose="02070309020205020404" pitchFamily="49" charset="0"/>
              </a:rPr>
              <a:t>: </a:t>
            </a:r>
            <a:r>
              <a:rPr lang="hu-HU" altLang="hu-HU" sz="28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sl</a:t>
            </a:r>
            <a:r>
              <a:rPr lang="hu-HU" altLang="hu-HU" sz="28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8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800" b="1">
                <a:solidFill>
                  <a:srgbClr val="000000"/>
                </a:solidFill>
                <a:ea typeface="Times New Roman" panose="02020603050405020304" pitchFamily="18" charset="0"/>
                <a:cs typeface="Courier New" panose="02070309020205020404" pitchFamily="49" charset="0"/>
              </a:rPr>
              <a:t>;</a:t>
            </a:r>
            <a:r>
              <a:rPr lang="hu-HU" altLang="hu-HU" sz="28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8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8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800" b="1">
                <a:solidFill>
                  <a:srgbClr val="000000"/>
                </a:solidFill>
                <a:ea typeface="Times New Roman" panose="02020603050405020304" pitchFamily="18" charset="0"/>
                <a:cs typeface="Courier New" panose="02070309020205020404" pitchFamily="49" charset="0"/>
              </a:rPr>
              <a:t>;</a:t>
            </a:r>
            <a:r>
              <a:rPr lang="hu-HU" altLang="hu-HU" sz="28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il</a:t>
            </a:r>
            <a:r>
              <a:rPr lang="hu-HU" altLang="hu-HU" sz="2800"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8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800" b="1">
                <a:solidFill>
                  <a:srgbClr val="FF0000"/>
                </a:solidFill>
                <a:ea typeface="Times New Roman" panose="02020603050405020304" pitchFamily="18" charset="0"/>
                <a:cs typeface="Courier New" panose="02070309020205020404" pitchFamily="49" charset="0"/>
              </a:rPr>
              <a:t>;</a:t>
            </a:r>
            <a:r>
              <a:rPr lang="hu-HU" altLang="hu-HU" sz="28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inc</a:t>
            </a:r>
            <a:r>
              <a:rPr lang="hu-HU" altLang="hu-HU" sz="2800"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8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800" b="1">
                <a:solidFill>
                  <a:srgbClr val="000000"/>
                </a:solidFill>
                <a:ea typeface="Times New Roman" panose="02020603050405020304" pitchFamily="18" charset="0"/>
                <a:cs typeface="Courier New" panose="02070309020205020404" pitchFamily="49" charset="0"/>
              </a:rPr>
              <a:t>;</a:t>
            </a:r>
            <a:r>
              <a:rPr lang="hu-HU" altLang="hu-HU" sz="28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sz="28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8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800" b="1">
                <a:solidFill>
                  <a:srgbClr val="000000"/>
                </a:solidFill>
                <a:ea typeface="Times New Roman" panose="02020603050405020304" pitchFamily="18" charset="0"/>
                <a:cs typeface="Courier New" panose="02070309020205020404" pitchFamily="49" charset="0"/>
              </a:rPr>
              <a:t>;</a:t>
            </a:r>
            <a:r>
              <a:rPr lang="hu-HU" altLang="hu-HU" sz="28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sz="28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8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800" b="1">
                <a:solidFill>
                  <a:srgbClr val="000000"/>
                </a:solidFill>
                <a:ea typeface="Times New Roman" panose="02020603050405020304" pitchFamily="18" charset="0"/>
                <a:cs typeface="Courier New" panose="02070309020205020404" pitchFamily="49" charset="0"/>
              </a:rPr>
              <a:t>;</a:t>
            </a:r>
            <a:endParaRPr lang="hu-HU" altLang="hu-HU" sz="2800" b="1">
              <a:solidFill>
                <a:srgbClr val="000000"/>
              </a:solidFill>
              <a:latin typeface="Courier New" panose="02070309020205020404" pitchFamily="49" charset="0"/>
              <a:ea typeface="Times New Roman" panose="02020603050405020304" pitchFamily="18" charset="0"/>
              <a:cs typeface="Courier New" panose="02070309020205020404" pitchFamily="49" charset="0"/>
            </a:endParaRPr>
          </a:p>
          <a:p>
            <a:pPr algn="just">
              <a:buFontTx/>
              <a:buNone/>
            </a:pPr>
            <a:r>
              <a:rPr lang="hu-HU" altLang="hu-HU" sz="2800" b="1">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2800" b="1"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800" b="1">
                <a:solidFill>
                  <a:srgbClr val="000000"/>
                </a:solidFill>
                <a:ea typeface="Times New Roman" panose="02020603050405020304" pitchFamily="18" charset="0"/>
                <a:cs typeface="Courier New" panose="02070309020205020404" pitchFamily="49" charset="0"/>
              </a:rPr>
              <a:t>: </a:t>
            </a:r>
            <a:r>
              <a:rPr lang="hu-HU" altLang="hu-HU" sz="28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sl</a:t>
            </a:r>
            <a:r>
              <a:rPr lang="hu-HU" altLang="hu-HU" sz="28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8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800" b="1">
                <a:solidFill>
                  <a:srgbClr val="000000"/>
                </a:solidFill>
                <a:ea typeface="Times New Roman" panose="02020603050405020304" pitchFamily="18" charset="0"/>
                <a:cs typeface="Courier New" panose="02070309020205020404" pitchFamily="49" charset="0"/>
              </a:rPr>
              <a:t>;</a:t>
            </a:r>
            <a:r>
              <a:rPr lang="hu-HU" altLang="hu-HU" sz="28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8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8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800" b="1">
                <a:solidFill>
                  <a:srgbClr val="000000"/>
                </a:solidFill>
                <a:ea typeface="Times New Roman" panose="02020603050405020304" pitchFamily="18" charset="0"/>
                <a:cs typeface="Courier New" panose="02070309020205020404" pitchFamily="49" charset="0"/>
              </a:rPr>
              <a:t>;</a:t>
            </a:r>
            <a:r>
              <a:rPr lang="hu-HU" altLang="hu-HU" sz="28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il</a:t>
            </a:r>
            <a:r>
              <a:rPr lang="hu-HU" altLang="hu-HU" sz="2800"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8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800" b="1">
                <a:solidFill>
                  <a:srgbClr val="FF0000"/>
                </a:solidFill>
                <a:ea typeface="Times New Roman" panose="02020603050405020304" pitchFamily="18" charset="0"/>
                <a:cs typeface="Courier New" panose="02070309020205020404" pitchFamily="49" charset="0"/>
              </a:rPr>
              <a:t>;</a:t>
            </a:r>
            <a:r>
              <a:rPr lang="hu-HU" altLang="hu-HU" sz="28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inc</a:t>
            </a:r>
            <a:r>
              <a:rPr lang="hu-HU" altLang="hu-HU" sz="2800"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8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800" b="1">
                <a:solidFill>
                  <a:srgbClr val="000000"/>
                </a:solidFill>
                <a:ea typeface="Times New Roman" panose="02020603050405020304" pitchFamily="18" charset="0"/>
                <a:cs typeface="Courier New" panose="02070309020205020404" pitchFamily="49" charset="0"/>
              </a:rPr>
              <a:t>;</a:t>
            </a:r>
            <a:r>
              <a:rPr lang="hu-HU" altLang="hu-HU" sz="28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sz="28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8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800" b="1">
                <a:solidFill>
                  <a:srgbClr val="000000"/>
                </a:solidFill>
                <a:ea typeface="Times New Roman" panose="02020603050405020304" pitchFamily="18" charset="0"/>
                <a:cs typeface="Courier New" panose="02070309020205020404" pitchFamily="49" charset="0"/>
              </a:rPr>
              <a:t>;</a:t>
            </a:r>
            <a:r>
              <a:rPr lang="hu-HU" altLang="hu-HU" sz="28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u</a:t>
            </a:r>
            <a:r>
              <a:rPr lang="hu-HU" altLang="hu-HU" sz="2800" b="1" baseline="-300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2</a:t>
            </a:r>
            <a:r>
              <a:rPr lang="hu-HU" altLang="hu-HU" sz="2800" b="1">
                <a:solidFill>
                  <a:srgbClr val="000000"/>
                </a:solidFill>
                <a:latin typeface="Courier New" panose="02070309020205020404" pitchFamily="49" charset="0"/>
                <a:ea typeface="Times New Roman" panose="02020603050405020304" pitchFamily="18" charset="0"/>
                <a:cs typeface="Courier New" panose="02070309020205020404" pitchFamily="49" charset="0"/>
              </a:rPr>
              <a:t>(B)</a:t>
            </a:r>
            <a:r>
              <a:rPr lang="hu-HU" altLang="hu-HU" sz="2800" b="1">
                <a:solidFill>
                  <a:srgbClr val="000000"/>
                </a:solidFill>
                <a:ea typeface="Times New Roman" panose="02020603050405020304" pitchFamily="18" charset="0"/>
                <a:cs typeface="Courier New" panose="02070309020205020404" pitchFamily="49" charset="0"/>
              </a:rPr>
              <a:t>;</a:t>
            </a:r>
          </a:p>
        </p:txBody>
      </p:sp>
      <p:graphicFrame>
        <p:nvGraphicFramePr>
          <p:cNvPr id="545839" name="Group 47">
            <a:extLst>
              <a:ext uri="{FF2B5EF4-FFF2-40B4-BE49-F238E27FC236}">
                <a16:creationId xmlns:a16="http://schemas.microsoft.com/office/drawing/2014/main" id="{08639414-5881-86F5-7BFF-EFA32852E932}"/>
              </a:ext>
            </a:extLst>
          </p:cNvPr>
          <p:cNvGraphicFramePr>
            <a:graphicFrameLocks noGrp="1"/>
          </p:cNvGraphicFramePr>
          <p:nvPr/>
        </p:nvGraphicFramePr>
        <p:xfrm>
          <a:off x="1169988" y="1666875"/>
          <a:ext cx="6024562" cy="2767013"/>
        </p:xfrm>
        <a:graphic>
          <a:graphicData uri="http://schemas.openxmlformats.org/drawingml/2006/table">
            <a:tbl>
              <a:tblPr/>
              <a:tblGrid>
                <a:gridCol w="3013075">
                  <a:extLst>
                    <a:ext uri="{9D8B030D-6E8A-4147-A177-3AD203B41FA5}">
                      <a16:colId xmlns:a16="http://schemas.microsoft.com/office/drawing/2014/main" val="3454501768"/>
                    </a:ext>
                  </a:extLst>
                </a:gridCol>
                <a:gridCol w="3011487">
                  <a:extLst>
                    <a:ext uri="{9D8B030D-6E8A-4147-A177-3AD203B41FA5}">
                      <a16:colId xmlns:a16="http://schemas.microsoft.com/office/drawing/2014/main" val="1656701232"/>
                    </a:ext>
                  </a:extLst>
                </a:gridCol>
              </a:tblGrid>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0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T</a:t>
                      </a:r>
                      <a:r>
                        <a:rPr kumimoji="0" lang="en-US" altLang="hu-HU" sz="20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endParaRPr kumimoji="0" lang="en-US" altLang="hu-HU" sz="20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20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T</a:t>
                      </a:r>
                      <a:r>
                        <a:rPr kumimoji="0" lang="en-US" altLang="hu-HU" sz="20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endParaRPr kumimoji="0" lang="en-US" altLang="hu-HU" sz="20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0739399"/>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0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sl</a:t>
                      </a:r>
                      <a:r>
                        <a:rPr kumimoji="0" lang="en-US" altLang="hu-HU" sz="20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20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r</a:t>
                      </a:r>
                      <a:r>
                        <a:rPr kumimoji="0" lang="en-US" altLang="hu-HU" sz="20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20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a:t>
                      </a:r>
                      <a:endParaRPr kumimoji="0" lang="en-US" altLang="hu-HU" sz="20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0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324671556"/>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0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0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sl</a:t>
                      </a:r>
                      <a:r>
                        <a:rPr kumimoji="0" lang="en-US" altLang="hu-HU" sz="20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20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r</a:t>
                      </a:r>
                      <a:r>
                        <a:rPr kumimoji="0" lang="en-US" altLang="hu-HU" sz="20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20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a:t>
                      </a:r>
                      <a:endParaRPr kumimoji="0" lang="en-US" altLang="hu-HU" sz="20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763284111"/>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0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000" b="1" i="0" u="none" strike="noStrike" cap="none" normalizeH="0" baseline="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il</a:t>
                      </a:r>
                      <a:r>
                        <a:rPr kumimoji="0" lang="en-US" altLang="hu-HU" sz="2000" b="1" i="0" u="none" strike="noStrike" cap="none" normalizeH="0" baseline="-3000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2000" b="1" i="0" u="none" strike="noStrike" cap="none" normalizeH="0" baseline="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(B); inc</a:t>
                      </a:r>
                      <a:r>
                        <a:rPr kumimoji="0" lang="en-US" altLang="hu-HU" sz="2000" b="1" i="0" u="none" strike="noStrike" cap="none" normalizeH="0" baseline="-3000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2000" b="1" i="0" u="none" strike="noStrike" cap="none" normalizeH="0" baseline="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2000" b="1" i="0" u="none" strike="noStrike" cap="none" normalizeH="0" baseline="0">
                        <a:ln>
                          <a:noFill/>
                        </a:ln>
                        <a:solidFill>
                          <a:srgbClr val="FF0000"/>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2902817"/>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000" b="1" i="0" u="none" strike="noStrike" cap="none" normalizeH="0" baseline="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il</a:t>
                      </a:r>
                      <a:r>
                        <a:rPr kumimoji="0" lang="en-US" altLang="hu-HU" sz="2000" b="1" i="0" u="none" strike="noStrike" cap="none" normalizeH="0" baseline="-3000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2000" b="1" i="0" u="none" strike="noStrike" cap="none" normalizeH="0" baseline="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(B); inc</a:t>
                      </a:r>
                      <a:r>
                        <a:rPr kumimoji="0" lang="en-US" altLang="hu-HU" sz="2000" b="1" i="0" u="none" strike="noStrike" cap="none" normalizeH="0" baseline="-3000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2000" b="1" i="0" u="none" strike="noStrike" cap="none" normalizeH="0" baseline="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2000" b="1" i="0" u="none" strike="noStrike" cap="none" normalizeH="0" baseline="0">
                        <a:ln>
                          <a:noFill/>
                        </a:ln>
                        <a:solidFill>
                          <a:srgbClr val="FF0000"/>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0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120242350"/>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0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0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u</a:t>
                      </a:r>
                      <a:r>
                        <a:rPr kumimoji="0" lang="en-US" altLang="hu-HU" sz="20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20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u</a:t>
                      </a:r>
                      <a:r>
                        <a:rPr kumimoji="0" lang="en-US" altLang="hu-HU" sz="20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20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20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939543327"/>
                  </a:ext>
                </a:extLst>
              </a:tr>
              <a:tr h="2444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20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u</a:t>
                      </a:r>
                      <a:r>
                        <a:rPr kumimoji="0" lang="en-US" altLang="hu-HU" sz="20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20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u</a:t>
                      </a:r>
                      <a:r>
                        <a:rPr kumimoji="0" lang="en-US" altLang="hu-HU" sz="20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20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20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20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865629341"/>
                  </a:ext>
                </a:extLst>
              </a:tr>
            </a:tbl>
          </a:graphicData>
        </a:graphic>
      </p:graphicFrame>
      <p:sp>
        <p:nvSpPr>
          <p:cNvPr id="545838" name="Text Box 46">
            <a:extLst>
              <a:ext uri="{FF2B5EF4-FFF2-40B4-BE49-F238E27FC236}">
                <a16:creationId xmlns:a16="http://schemas.microsoft.com/office/drawing/2014/main" id="{38D675D3-A802-3957-CF77-F503DB67570C}"/>
              </a:ext>
            </a:extLst>
          </p:cNvPr>
          <p:cNvSpPr txBox="1">
            <a:spLocks noChangeArrowheads="1"/>
          </p:cNvSpPr>
          <p:nvPr/>
        </p:nvSpPr>
        <p:spPr bwMode="auto">
          <a:xfrm>
            <a:off x="0" y="4413250"/>
            <a:ext cx="8986838" cy="225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000"/>
              <a:t>Az </a:t>
            </a:r>
            <a:r>
              <a:rPr lang="en-US" altLang="hu-HU" sz="2000"/>
              <a:t>ütemezőnek egyik kérést sem kell késleltetnie</a:t>
            </a:r>
            <a:r>
              <a:rPr lang="hu-HU" altLang="hu-HU" sz="2000"/>
              <a:t>!</a:t>
            </a:r>
          </a:p>
          <a:p>
            <a:r>
              <a:rPr lang="hu-HU" altLang="hu-HU" sz="2400">
                <a:solidFill>
                  <a:srgbClr val="CC00CC"/>
                </a:solidFill>
                <a:latin typeface="Times New Roman" panose="02020603050405020304" pitchFamily="18" charset="0"/>
                <a:cs typeface="Courier New" panose="02070309020205020404" pitchFamily="49" charset="0"/>
              </a:rPr>
              <a:t>Zárak nélkül: </a:t>
            </a:r>
            <a:r>
              <a:rPr lang="hu-HU" altLang="hu-HU" sz="24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S</a:t>
            </a:r>
            <a:r>
              <a:rPr lang="hu-HU" altLang="hu-HU" sz="2400">
                <a:solidFill>
                  <a:schemeClr val="accent2"/>
                </a:solidFill>
                <a:ea typeface="Times New Roman" panose="02020603050405020304" pitchFamily="18" charset="0"/>
                <a:cs typeface="Courier New" panose="02070309020205020404" pitchFamily="49" charset="0"/>
              </a:rPr>
              <a:t>: </a:t>
            </a:r>
            <a:r>
              <a:rPr lang="hu-HU" altLang="hu-HU" sz="24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r</a:t>
            </a:r>
            <a:r>
              <a:rPr lang="hu-HU" altLang="hu-HU" sz="2400" baseline="-300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2400">
                <a:solidFill>
                  <a:schemeClr val="accent2"/>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400">
                <a:solidFill>
                  <a:schemeClr val="accent2"/>
                </a:solidFill>
                <a:cs typeface="Times New Roman" panose="02020603050405020304" pitchFamily="18" charset="0"/>
              </a:rPr>
              <a:t>; </a:t>
            </a:r>
            <a:r>
              <a:rPr lang="hu-HU" altLang="hu-HU" sz="2400">
                <a:solidFill>
                  <a:schemeClr val="accent2"/>
                </a:solidFill>
                <a:latin typeface="Courier New" panose="02070309020205020404" pitchFamily="49" charset="0"/>
                <a:cs typeface="Times New Roman" panose="02020603050405020304" pitchFamily="18" charset="0"/>
              </a:rPr>
              <a:t>r</a:t>
            </a:r>
            <a:r>
              <a:rPr lang="hu-HU" altLang="hu-HU" sz="2400" baseline="-30000">
                <a:solidFill>
                  <a:schemeClr val="accent2"/>
                </a:solidFill>
                <a:latin typeface="Courier New" panose="02070309020205020404" pitchFamily="49" charset="0"/>
                <a:cs typeface="Times New Roman" panose="02020603050405020304" pitchFamily="18" charset="0"/>
              </a:rPr>
              <a:t>2</a:t>
            </a:r>
            <a:r>
              <a:rPr lang="hu-HU" altLang="hu-HU" sz="2400">
                <a:solidFill>
                  <a:schemeClr val="accent2"/>
                </a:solidFill>
                <a:latin typeface="Courier New" panose="02070309020205020404" pitchFamily="49" charset="0"/>
                <a:cs typeface="Times New Roman" panose="02020603050405020304" pitchFamily="18" charset="0"/>
              </a:rPr>
              <a:t>(A)</a:t>
            </a:r>
            <a:r>
              <a:rPr lang="hu-HU" altLang="hu-HU" sz="2400">
                <a:solidFill>
                  <a:schemeClr val="accent2"/>
                </a:solidFill>
                <a:cs typeface="Times New Roman" panose="02020603050405020304" pitchFamily="18" charset="0"/>
              </a:rPr>
              <a:t>; </a:t>
            </a:r>
            <a:r>
              <a:rPr lang="hu-HU" altLang="hu-HU" sz="2400">
                <a:solidFill>
                  <a:schemeClr val="accent2"/>
                </a:solidFill>
                <a:latin typeface="Courier New" panose="02070309020205020404" pitchFamily="49" charset="0"/>
                <a:cs typeface="Times New Roman" panose="02020603050405020304" pitchFamily="18" charset="0"/>
              </a:rPr>
              <a:t>inc</a:t>
            </a:r>
            <a:r>
              <a:rPr lang="hu-HU" altLang="hu-HU" sz="2400" baseline="-30000">
                <a:solidFill>
                  <a:schemeClr val="accent2"/>
                </a:solidFill>
                <a:latin typeface="Courier New" panose="02070309020205020404" pitchFamily="49" charset="0"/>
                <a:cs typeface="Times New Roman" panose="02020603050405020304" pitchFamily="18" charset="0"/>
              </a:rPr>
              <a:t>2</a:t>
            </a:r>
            <a:r>
              <a:rPr lang="hu-HU" altLang="hu-HU" sz="2400">
                <a:solidFill>
                  <a:schemeClr val="accent2"/>
                </a:solidFill>
                <a:latin typeface="Courier New" panose="02070309020205020404" pitchFamily="49" charset="0"/>
                <a:cs typeface="Times New Roman" panose="02020603050405020304" pitchFamily="18" charset="0"/>
              </a:rPr>
              <a:t>(B)</a:t>
            </a:r>
            <a:r>
              <a:rPr lang="hu-HU" altLang="hu-HU" sz="2400">
                <a:solidFill>
                  <a:schemeClr val="accent2"/>
                </a:solidFill>
                <a:cs typeface="Times New Roman" panose="02020603050405020304" pitchFamily="18" charset="0"/>
              </a:rPr>
              <a:t>; </a:t>
            </a:r>
            <a:r>
              <a:rPr lang="hu-HU" altLang="hu-HU" sz="2400">
                <a:solidFill>
                  <a:schemeClr val="accent2"/>
                </a:solidFill>
                <a:latin typeface="Courier New" panose="02070309020205020404" pitchFamily="49" charset="0"/>
                <a:cs typeface="Times New Roman" panose="02020603050405020304" pitchFamily="18" charset="0"/>
              </a:rPr>
              <a:t>inc</a:t>
            </a:r>
            <a:r>
              <a:rPr lang="hu-HU" altLang="hu-HU" sz="2400" baseline="-30000">
                <a:solidFill>
                  <a:schemeClr val="accent2"/>
                </a:solidFill>
                <a:latin typeface="Courier New" panose="02070309020205020404" pitchFamily="49" charset="0"/>
                <a:cs typeface="Times New Roman" panose="02020603050405020304" pitchFamily="18" charset="0"/>
              </a:rPr>
              <a:t>1</a:t>
            </a:r>
            <a:r>
              <a:rPr lang="hu-HU" altLang="hu-HU" sz="2400">
                <a:solidFill>
                  <a:schemeClr val="accent2"/>
                </a:solidFill>
                <a:latin typeface="Courier New" panose="02070309020205020404" pitchFamily="49" charset="0"/>
                <a:cs typeface="Times New Roman" panose="02020603050405020304" pitchFamily="18" charset="0"/>
              </a:rPr>
              <a:t>(B)</a:t>
            </a:r>
            <a:r>
              <a:rPr lang="hu-HU" altLang="hu-HU" sz="2400">
                <a:solidFill>
                  <a:schemeClr val="accent2"/>
                </a:solidFill>
                <a:cs typeface="Times New Roman" panose="02020603050405020304" pitchFamily="18" charset="0"/>
              </a:rPr>
              <a:t>;</a:t>
            </a:r>
            <a:endParaRPr lang="hu-HU" altLang="hu-HU" sz="2400">
              <a:solidFill>
                <a:schemeClr val="accent2"/>
              </a:solidFill>
            </a:endParaRPr>
          </a:p>
          <a:p>
            <a:r>
              <a:rPr lang="hu-HU" altLang="hu-HU" sz="2000">
                <a:solidFill>
                  <a:schemeClr val="accent2"/>
                </a:solidFill>
              </a:rPr>
              <a:t>Az utolsó művelet nincs konfliktusban az előzőekkel, így előre hozható a második helyre, így a T</a:t>
            </a:r>
            <a:r>
              <a:rPr lang="hu-HU" altLang="hu-HU" sz="2000" baseline="-25000">
                <a:solidFill>
                  <a:schemeClr val="accent2"/>
                </a:solidFill>
              </a:rPr>
              <a:t>1</a:t>
            </a:r>
            <a:r>
              <a:rPr lang="hu-HU" altLang="hu-HU" sz="2000">
                <a:solidFill>
                  <a:schemeClr val="accent2"/>
                </a:solidFill>
              </a:rPr>
              <a:t>,T</a:t>
            </a:r>
            <a:r>
              <a:rPr lang="hu-HU" altLang="hu-HU" sz="2000" baseline="-25000">
                <a:solidFill>
                  <a:schemeClr val="accent2"/>
                </a:solidFill>
              </a:rPr>
              <a:t>2</a:t>
            </a:r>
            <a:r>
              <a:rPr lang="hu-HU" altLang="hu-HU" sz="2000">
                <a:solidFill>
                  <a:schemeClr val="accent2"/>
                </a:solidFill>
              </a:rPr>
              <a:t> soros ütemezést kapjuk:</a:t>
            </a:r>
          </a:p>
          <a:p>
            <a:r>
              <a:rPr lang="hu-HU" altLang="hu-HU" sz="2400">
                <a:solidFill>
                  <a:srgbClr val="FF0000"/>
                </a:solidFill>
                <a:latin typeface="Courier New" panose="02070309020205020404" pitchFamily="49" charset="0"/>
                <a:cs typeface="Courier New" panose="02070309020205020404" pitchFamily="49" charset="0"/>
              </a:rPr>
              <a:t>S1</a:t>
            </a:r>
            <a:r>
              <a:rPr lang="hu-HU" altLang="hu-HU" sz="2400">
                <a:solidFill>
                  <a:srgbClr val="000000"/>
                </a:solidFill>
                <a:latin typeface="Courier New" panose="02070309020205020404" pitchFamily="49" charset="0"/>
                <a:cs typeface="Courier New" panose="02070309020205020404" pitchFamily="49" charset="0"/>
              </a:rPr>
              <a:t>: </a:t>
            </a:r>
            <a:r>
              <a:rPr lang="hu-HU" altLang="hu-HU" sz="2400">
                <a:solidFill>
                  <a:schemeClr val="accent2"/>
                </a:solidFill>
                <a:latin typeface="Courier New" panose="02070309020205020404" pitchFamily="49" charset="0"/>
                <a:cs typeface="Times New Roman" panose="02020603050405020304" pitchFamily="18" charset="0"/>
              </a:rPr>
              <a:t>r</a:t>
            </a:r>
            <a:r>
              <a:rPr lang="hu-HU" altLang="hu-HU" sz="2400" baseline="-30000">
                <a:solidFill>
                  <a:schemeClr val="accent2"/>
                </a:solidFill>
                <a:latin typeface="Courier New" panose="02070309020205020404" pitchFamily="49" charset="0"/>
                <a:cs typeface="Times New Roman" panose="02020603050405020304" pitchFamily="18" charset="0"/>
              </a:rPr>
              <a:t>1</a:t>
            </a:r>
            <a:r>
              <a:rPr lang="hu-HU" altLang="hu-HU" sz="2400">
                <a:solidFill>
                  <a:schemeClr val="accent2"/>
                </a:solidFill>
                <a:latin typeface="Courier New" panose="02070309020205020404" pitchFamily="49" charset="0"/>
                <a:cs typeface="Times New Roman" panose="02020603050405020304" pitchFamily="18" charset="0"/>
              </a:rPr>
              <a:t>(A)</a:t>
            </a:r>
            <a:r>
              <a:rPr lang="hu-HU" altLang="hu-HU" sz="2400">
                <a:solidFill>
                  <a:schemeClr val="accent2"/>
                </a:solidFill>
                <a:cs typeface="Times New Roman" panose="02020603050405020304" pitchFamily="18" charset="0"/>
              </a:rPr>
              <a:t>; </a:t>
            </a:r>
            <a:r>
              <a:rPr lang="hu-HU" altLang="hu-HU" sz="2400">
                <a:solidFill>
                  <a:schemeClr val="accent2"/>
                </a:solidFill>
                <a:latin typeface="Courier New" panose="02070309020205020404" pitchFamily="49" charset="0"/>
                <a:cs typeface="Times New Roman" panose="02020603050405020304" pitchFamily="18" charset="0"/>
              </a:rPr>
              <a:t>inc</a:t>
            </a:r>
            <a:r>
              <a:rPr lang="hu-HU" altLang="hu-HU" sz="2400" baseline="-30000">
                <a:solidFill>
                  <a:schemeClr val="accent2"/>
                </a:solidFill>
                <a:latin typeface="Courier New" panose="02070309020205020404" pitchFamily="49" charset="0"/>
                <a:cs typeface="Times New Roman" panose="02020603050405020304" pitchFamily="18" charset="0"/>
              </a:rPr>
              <a:t>1</a:t>
            </a:r>
            <a:r>
              <a:rPr lang="hu-HU" altLang="hu-HU" sz="2400">
                <a:solidFill>
                  <a:schemeClr val="accent2"/>
                </a:solidFill>
                <a:latin typeface="Courier New" panose="02070309020205020404" pitchFamily="49" charset="0"/>
                <a:cs typeface="Times New Roman" panose="02020603050405020304" pitchFamily="18" charset="0"/>
              </a:rPr>
              <a:t>(B)</a:t>
            </a:r>
            <a:r>
              <a:rPr lang="hu-HU" altLang="hu-HU" sz="2400">
                <a:solidFill>
                  <a:schemeClr val="accent2"/>
                </a:solidFill>
                <a:cs typeface="Times New Roman" panose="02020603050405020304" pitchFamily="18" charset="0"/>
              </a:rPr>
              <a:t>; </a:t>
            </a:r>
            <a:r>
              <a:rPr lang="hu-HU" altLang="hu-HU" sz="2400">
                <a:solidFill>
                  <a:schemeClr val="accent2"/>
                </a:solidFill>
                <a:latin typeface="Courier New" panose="02070309020205020404" pitchFamily="49" charset="0"/>
                <a:cs typeface="Times New Roman" panose="02020603050405020304" pitchFamily="18" charset="0"/>
              </a:rPr>
              <a:t>r</a:t>
            </a:r>
            <a:r>
              <a:rPr lang="hu-HU" altLang="hu-HU" sz="2400" baseline="-30000">
                <a:solidFill>
                  <a:schemeClr val="accent2"/>
                </a:solidFill>
                <a:latin typeface="Courier New" panose="02070309020205020404" pitchFamily="49" charset="0"/>
                <a:cs typeface="Times New Roman" panose="02020603050405020304" pitchFamily="18" charset="0"/>
              </a:rPr>
              <a:t>2</a:t>
            </a:r>
            <a:r>
              <a:rPr lang="hu-HU" altLang="hu-HU" sz="2400">
                <a:solidFill>
                  <a:schemeClr val="accent2"/>
                </a:solidFill>
                <a:latin typeface="Courier New" panose="02070309020205020404" pitchFamily="49" charset="0"/>
                <a:cs typeface="Times New Roman" panose="02020603050405020304" pitchFamily="18" charset="0"/>
              </a:rPr>
              <a:t>(A)</a:t>
            </a:r>
            <a:r>
              <a:rPr lang="hu-HU" altLang="hu-HU" sz="2400">
                <a:solidFill>
                  <a:schemeClr val="accent2"/>
                </a:solidFill>
                <a:cs typeface="Times New Roman" panose="02020603050405020304" pitchFamily="18" charset="0"/>
              </a:rPr>
              <a:t>; </a:t>
            </a:r>
            <a:r>
              <a:rPr lang="hu-HU" altLang="hu-HU" sz="2400">
                <a:solidFill>
                  <a:schemeClr val="accent2"/>
                </a:solidFill>
                <a:latin typeface="Courier New" panose="02070309020205020404" pitchFamily="49" charset="0"/>
                <a:cs typeface="Times New Roman" panose="02020603050405020304" pitchFamily="18" charset="0"/>
              </a:rPr>
              <a:t>inc</a:t>
            </a:r>
            <a:r>
              <a:rPr lang="hu-HU" altLang="hu-HU" sz="2400" baseline="-30000">
                <a:solidFill>
                  <a:schemeClr val="accent2"/>
                </a:solidFill>
                <a:latin typeface="Courier New" panose="02070309020205020404" pitchFamily="49" charset="0"/>
                <a:cs typeface="Times New Roman" panose="02020603050405020304" pitchFamily="18" charset="0"/>
              </a:rPr>
              <a:t>2</a:t>
            </a:r>
            <a:r>
              <a:rPr lang="hu-HU" altLang="hu-HU" sz="2400">
                <a:solidFill>
                  <a:schemeClr val="accent2"/>
                </a:solidFill>
                <a:latin typeface="Courier New" panose="02070309020205020404" pitchFamily="49" charset="0"/>
                <a:cs typeface="Times New Roman" panose="02020603050405020304" pitchFamily="18" charset="0"/>
              </a:rPr>
              <a:t>(B)</a:t>
            </a:r>
            <a:r>
              <a:rPr lang="hu-HU" altLang="hu-HU" sz="2400">
                <a:solidFill>
                  <a:schemeClr val="accent2"/>
                </a:solidFill>
                <a:cs typeface="Times New Roman" panose="02020603050405020304" pitchFamily="18" charset="0"/>
              </a:rPr>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6818" name="Rectangle 2">
            <a:extLst>
              <a:ext uri="{FF2B5EF4-FFF2-40B4-BE49-F238E27FC236}">
                <a16:creationId xmlns:a16="http://schemas.microsoft.com/office/drawing/2014/main" id="{C1FEC1E1-B035-0B8E-7158-5AF6291CC59C}"/>
              </a:ext>
            </a:extLst>
          </p:cNvPr>
          <p:cNvSpPr>
            <a:spLocks noGrp="1" noChangeArrowheads="1"/>
          </p:cNvSpPr>
          <p:nvPr>
            <p:ph type="title"/>
          </p:nvPr>
        </p:nvSpPr>
        <p:spPr>
          <a:xfrm>
            <a:off x="685800" y="255588"/>
            <a:ext cx="7772400" cy="338137"/>
          </a:xfrm>
        </p:spPr>
        <p:txBody>
          <a:bodyPr/>
          <a:lstStyle/>
          <a:p>
            <a:r>
              <a:rPr lang="hu-HU" altLang="hu-HU" sz="3200" b="1">
                <a:solidFill>
                  <a:schemeClr val="accent2"/>
                </a:solidFill>
              </a:rPr>
              <a:t>A zárolási ütemező felépítése</a:t>
            </a:r>
          </a:p>
        </p:txBody>
      </p:sp>
      <p:sp>
        <p:nvSpPr>
          <p:cNvPr id="546819" name="Rectangle 3">
            <a:extLst>
              <a:ext uri="{FF2B5EF4-FFF2-40B4-BE49-F238E27FC236}">
                <a16:creationId xmlns:a16="http://schemas.microsoft.com/office/drawing/2014/main" id="{CD7B08F8-8C61-31E8-B2A1-28402C40D88C}"/>
              </a:ext>
            </a:extLst>
          </p:cNvPr>
          <p:cNvSpPr>
            <a:spLocks noGrp="1" noChangeArrowheads="1"/>
          </p:cNvSpPr>
          <p:nvPr>
            <p:ph type="body" idx="1"/>
          </p:nvPr>
        </p:nvSpPr>
        <p:spPr>
          <a:xfrm>
            <a:off x="211138" y="884238"/>
            <a:ext cx="8564562" cy="4114800"/>
          </a:xfrm>
        </p:spPr>
        <p:txBody>
          <a:bodyPr/>
          <a:lstStyle/>
          <a:p>
            <a:pPr marL="609600" indent="-609600">
              <a:lnSpc>
                <a:spcPct val="90000"/>
              </a:lnSpc>
              <a:buFontTx/>
              <a:buAutoNum type="arabicPeriod"/>
            </a:pPr>
            <a:r>
              <a:rPr lang="hu-HU" altLang="hu-HU" sz="2400" b="1"/>
              <a:t>Maguk a </a:t>
            </a:r>
            <a:r>
              <a:rPr lang="hu-HU" altLang="hu-HU" sz="2400" b="1">
                <a:solidFill>
                  <a:srgbClr val="FF0000"/>
                </a:solidFill>
              </a:rPr>
              <a:t>tranzakciók nem kérnek zárakat</a:t>
            </a:r>
            <a:r>
              <a:rPr lang="hu-HU" altLang="hu-HU" sz="2400" b="1"/>
              <a:t>, vagy figyelmen kívül hagyjuk, hogy ezt teszik. Az </a:t>
            </a:r>
            <a:r>
              <a:rPr lang="hu-HU" altLang="hu-HU" sz="2400" b="1">
                <a:solidFill>
                  <a:schemeClr val="accent2"/>
                </a:solidFill>
              </a:rPr>
              <a:t>ütemező szúrja be a zárolási műveleteket</a:t>
            </a:r>
            <a:r>
              <a:rPr lang="hu-HU" altLang="hu-HU" sz="2400" b="1"/>
              <a:t> az adatokhoz hozzáférő olvasási, írási, illetve egyéb műveletek sorába.</a:t>
            </a:r>
          </a:p>
          <a:p>
            <a:pPr marL="609600" indent="-609600">
              <a:lnSpc>
                <a:spcPct val="90000"/>
              </a:lnSpc>
              <a:buFontTx/>
              <a:buAutoNum type="arabicPeriod"/>
            </a:pPr>
            <a:r>
              <a:rPr lang="hu-HU" altLang="hu-HU" sz="2400" b="1"/>
              <a:t>Nem a tranzakciók, hanem az </a:t>
            </a:r>
            <a:r>
              <a:rPr lang="hu-HU" altLang="hu-HU" sz="2400" b="1">
                <a:solidFill>
                  <a:srgbClr val="CC00CC"/>
                </a:solidFill>
              </a:rPr>
              <a:t>ütemező oldja fel a zárakat</a:t>
            </a:r>
            <a:r>
              <a:rPr lang="hu-HU" altLang="hu-HU" sz="2400" b="1"/>
              <a:t>, mégpedig akkor, amikor a tranzakciókezelő a tranzakció véglegesítésére vagy abortálására készül.</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7842" name="Rectangle 2">
            <a:extLst>
              <a:ext uri="{FF2B5EF4-FFF2-40B4-BE49-F238E27FC236}">
                <a16:creationId xmlns:a16="http://schemas.microsoft.com/office/drawing/2014/main" id="{3F189188-2667-5CD6-1F3C-17B18C799018}"/>
              </a:ext>
            </a:extLst>
          </p:cNvPr>
          <p:cNvSpPr>
            <a:spLocks noGrp="1" noChangeArrowheads="1"/>
          </p:cNvSpPr>
          <p:nvPr>
            <p:ph type="title"/>
          </p:nvPr>
        </p:nvSpPr>
        <p:spPr>
          <a:xfrm>
            <a:off x="685800" y="609600"/>
            <a:ext cx="7772400" cy="325438"/>
          </a:xfrm>
        </p:spPr>
        <p:txBody>
          <a:bodyPr/>
          <a:lstStyle/>
          <a:p>
            <a:r>
              <a:rPr lang="hu-HU" altLang="hu-HU" sz="2800" b="1" i="1">
                <a:solidFill>
                  <a:schemeClr val="accent2"/>
                </a:solidFill>
              </a:rPr>
              <a:t>Zárolási műveleteket beszúró ütemező</a:t>
            </a:r>
          </a:p>
        </p:txBody>
      </p:sp>
      <p:sp>
        <p:nvSpPr>
          <p:cNvPr id="547845" name="Rectangle 5">
            <a:extLst>
              <a:ext uri="{FF2B5EF4-FFF2-40B4-BE49-F238E27FC236}">
                <a16:creationId xmlns:a16="http://schemas.microsoft.com/office/drawing/2014/main" id="{CD8391A9-E726-3EF7-F613-83BB42F07F2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547844" name="Object 4">
            <a:extLst>
              <a:ext uri="{FF2B5EF4-FFF2-40B4-BE49-F238E27FC236}">
                <a16:creationId xmlns:a16="http://schemas.microsoft.com/office/drawing/2014/main" id="{735364CB-8771-F4D4-65AC-27471D15255A}"/>
              </a:ext>
            </a:extLst>
          </p:cNvPr>
          <p:cNvGraphicFramePr>
            <a:graphicFrameLocks noChangeAspect="1"/>
          </p:cNvGraphicFramePr>
          <p:nvPr/>
        </p:nvGraphicFramePr>
        <p:xfrm>
          <a:off x="869950" y="1074738"/>
          <a:ext cx="7002463" cy="3590925"/>
        </p:xfrm>
        <a:graphic>
          <a:graphicData uri="http://schemas.openxmlformats.org/presentationml/2006/ole">
            <mc:AlternateContent xmlns:mc="http://schemas.openxmlformats.org/markup-compatibility/2006">
              <mc:Choice xmlns:v="urn:schemas-microsoft-com:vml" Requires="v">
                <p:oleObj name="Kép" r:id="rId2" imgW="4572000" imgH="3093120" progId="Word.Picture.8">
                  <p:embed/>
                </p:oleObj>
              </mc:Choice>
              <mc:Fallback>
                <p:oleObj name="Kép" r:id="rId2" imgW="4572000" imgH="3093120"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 y="1074738"/>
                        <a:ext cx="7002463" cy="359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7846" name="Text Box 6">
            <a:extLst>
              <a:ext uri="{FF2B5EF4-FFF2-40B4-BE49-F238E27FC236}">
                <a16:creationId xmlns:a16="http://schemas.microsoft.com/office/drawing/2014/main" id="{A613FEED-EC7C-CB06-F29F-4FF793A4511F}"/>
              </a:ext>
            </a:extLst>
          </p:cNvPr>
          <p:cNvSpPr txBox="1">
            <a:spLocks noChangeArrowheads="1"/>
          </p:cNvSpPr>
          <p:nvPr/>
        </p:nvSpPr>
        <p:spPr bwMode="auto">
          <a:xfrm>
            <a:off x="817563" y="4973638"/>
            <a:ext cx="7800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47847" name="Text Box 7">
            <a:extLst>
              <a:ext uri="{FF2B5EF4-FFF2-40B4-BE49-F238E27FC236}">
                <a16:creationId xmlns:a16="http://schemas.microsoft.com/office/drawing/2014/main" id="{98B8A045-036E-B72F-72D4-9361A176E6E5}"/>
              </a:ext>
            </a:extLst>
          </p:cNvPr>
          <p:cNvSpPr txBox="1">
            <a:spLocks noChangeArrowheads="1"/>
          </p:cNvSpPr>
          <p:nvPr/>
        </p:nvSpPr>
        <p:spPr bwMode="auto">
          <a:xfrm>
            <a:off x="0" y="5132388"/>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hu-HU" altLang="hu-HU" sz="1800">
                <a:solidFill>
                  <a:srgbClr val="000000"/>
                </a:solidFill>
              </a:rPr>
              <a:t>	</a:t>
            </a:r>
            <a:r>
              <a:rPr lang="hu-HU" altLang="hu-HU" sz="1800">
                <a:solidFill>
                  <a:srgbClr val="000000"/>
                </a:solidFill>
                <a:latin typeface="Times New Roman" panose="02020603050405020304" pitchFamily="18" charset="0"/>
              </a:rPr>
              <a:t>1. </a:t>
            </a:r>
            <a:r>
              <a:rPr lang="hu-HU" altLang="hu-HU" sz="1800">
                <a:solidFill>
                  <a:srgbClr val="000000"/>
                </a:solidFill>
                <a:latin typeface="Times New Roman" panose="02020603050405020304" pitchFamily="18" charset="0"/>
                <a:cs typeface="Times New Roman" panose="02020603050405020304" pitchFamily="18" charset="0"/>
              </a:rPr>
              <a:t>Az I. rész fogadja a tranzakciók által generált kérések sorát, és minden adatbázis-hozzáférési m</a:t>
            </a:r>
            <a:r>
              <a:rPr lang="hu-HU" altLang="hu-HU" sz="1800">
                <a:solidFill>
                  <a:srgbClr val="000000"/>
                </a:solidFill>
                <a:latin typeface="Times New Roman" panose="02020603050405020304" pitchFamily="18" charset="0"/>
              </a:rPr>
              <a:t>ű</a:t>
            </a:r>
            <a:r>
              <a:rPr lang="hu-HU" altLang="hu-HU" sz="1800">
                <a:solidFill>
                  <a:srgbClr val="000000"/>
                </a:solidFill>
                <a:latin typeface="Times New Roman" panose="02020603050405020304" pitchFamily="18" charset="0"/>
                <a:cs typeface="Times New Roman" panose="02020603050405020304" pitchFamily="18" charset="0"/>
              </a:rPr>
              <a:t>velet elé beszúrja a megfelel</a:t>
            </a:r>
            <a:r>
              <a:rPr lang="hu-HU" altLang="hu-HU" sz="1800">
                <a:solidFill>
                  <a:srgbClr val="000000"/>
                </a:solidFill>
                <a:latin typeface="Times New Roman" panose="02020603050405020304" pitchFamily="18" charset="0"/>
              </a:rPr>
              <a:t>ő</a:t>
            </a:r>
            <a:r>
              <a:rPr lang="hu-HU" altLang="hu-HU" sz="1800">
                <a:solidFill>
                  <a:srgbClr val="000000"/>
                </a:solidFill>
                <a:latin typeface="Times New Roman" panose="02020603050405020304" pitchFamily="18" charset="0"/>
                <a:cs typeface="Times New Roman" panose="02020603050405020304" pitchFamily="18" charset="0"/>
              </a:rPr>
              <a:t> zárolási műveletet. Az adatbázis-hozzáférési és zárolási műveleteket ezután átküldi a II. részhez (a </a:t>
            </a:r>
            <a:r>
              <a:rPr lang="hu-HU" altLang="hu-HU" sz="1800">
                <a:solidFill>
                  <a:srgbClr val="FF0000"/>
                </a:solidFill>
                <a:latin typeface="Times New Roman" panose="02020603050405020304" pitchFamily="18" charset="0"/>
                <a:ea typeface="Times New Roman" panose="02020603050405020304" pitchFamily="18" charset="0"/>
                <a:cs typeface="Courier New" panose="02070309020205020404" pitchFamily="49" charset="0"/>
              </a:rPr>
              <a:t>COMMIT</a:t>
            </a:r>
            <a:r>
              <a:rPr lang="hu-HU" altLang="hu-HU" sz="1800">
                <a:solidFill>
                  <a:srgbClr val="000000"/>
                </a:solidFill>
                <a:latin typeface="Times New Roman" panose="02020603050405020304" pitchFamily="18" charset="0"/>
                <a:cs typeface="Times New Roman" panose="02020603050405020304" pitchFamily="18" charset="0"/>
              </a:rPr>
              <a:t> és </a:t>
            </a:r>
            <a:r>
              <a:rPr lang="hu-HU" altLang="hu-HU" sz="1800">
                <a:solidFill>
                  <a:srgbClr val="FF0000"/>
                </a:solidFill>
                <a:latin typeface="Times New Roman" panose="02020603050405020304" pitchFamily="18" charset="0"/>
                <a:cs typeface="Times New Roman" panose="02020603050405020304" pitchFamily="18" charset="0"/>
              </a:rPr>
              <a:t>ABORT</a:t>
            </a:r>
            <a:r>
              <a:rPr lang="hu-HU" altLang="hu-HU" sz="1800">
                <a:solidFill>
                  <a:srgbClr val="000000"/>
                </a:solidFill>
                <a:latin typeface="Times New Roman" panose="02020603050405020304" pitchFamily="18" charset="0"/>
                <a:cs typeface="Times New Roman" panose="02020603050405020304" pitchFamily="18" charset="0"/>
              </a:rPr>
              <a:t> m</a:t>
            </a:r>
            <a:r>
              <a:rPr lang="hu-HU" altLang="hu-HU" sz="1800">
                <a:solidFill>
                  <a:srgbClr val="000000"/>
                </a:solidFill>
                <a:latin typeface="Times New Roman" panose="02020603050405020304" pitchFamily="18" charset="0"/>
              </a:rPr>
              <a:t>ű</a:t>
            </a:r>
            <a:r>
              <a:rPr lang="hu-HU" altLang="hu-HU" sz="1800">
                <a:solidFill>
                  <a:srgbClr val="000000"/>
                </a:solidFill>
                <a:latin typeface="Times New Roman" panose="02020603050405020304" pitchFamily="18" charset="0"/>
                <a:cs typeface="Times New Roman" panose="02020603050405020304" pitchFamily="18" charset="0"/>
              </a:rPr>
              <a:t>veleteket nem).</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8866" name="Rectangle 2">
            <a:extLst>
              <a:ext uri="{FF2B5EF4-FFF2-40B4-BE49-F238E27FC236}">
                <a16:creationId xmlns:a16="http://schemas.microsoft.com/office/drawing/2014/main" id="{F3AA7CB5-91A1-B4DA-D719-3295C59E1054}"/>
              </a:ext>
            </a:extLst>
          </p:cNvPr>
          <p:cNvSpPr>
            <a:spLocks noGrp="1" noChangeArrowheads="1"/>
          </p:cNvSpPr>
          <p:nvPr>
            <p:ph type="title"/>
          </p:nvPr>
        </p:nvSpPr>
        <p:spPr>
          <a:xfrm>
            <a:off x="576263" y="195263"/>
            <a:ext cx="7772400" cy="325437"/>
          </a:xfrm>
        </p:spPr>
        <p:txBody>
          <a:bodyPr/>
          <a:lstStyle/>
          <a:p>
            <a:r>
              <a:rPr lang="hu-HU" altLang="hu-HU" sz="2800" b="1" i="1">
                <a:solidFill>
                  <a:schemeClr val="accent2"/>
                </a:solidFill>
              </a:rPr>
              <a:t>Zárolási műveleteket beszúró ütemező</a:t>
            </a:r>
          </a:p>
        </p:txBody>
      </p:sp>
      <p:sp>
        <p:nvSpPr>
          <p:cNvPr id="548867" name="Rectangle 3">
            <a:extLst>
              <a:ext uri="{FF2B5EF4-FFF2-40B4-BE49-F238E27FC236}">
                <a16:creationId xmlns:a16="http://schemas.microsoft.com/office/drawing/2014/main" id="{A136D855-23EB-318F-CAD2-2B686ECFC9F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548868" name="Object 4">
            <a:extLst>
              <a:ext uri="{FF2B5EF4-FFF2-40B4-BE49-F238E27FC236}">
                <a16:creationId xmlns:a16="http://schemas.microsoft.com/office/drawing/2014/main" id="{DB46FC55-E295-D08B-21E7-1993EB8C7368}"/>
              </a:ext>
            </a:extLst>
          </p:cNvPr>
          <p:cNvGraphicFramePr>
            <a:graphicFrameLocks noChangeAspect="1"/>
          </p:cNvGraphicFramePr>
          <p:nvPr/>
        </p:nvGraphicFramePr>
        <p:xfrm>
          <a:off x="882650" y="623888"/>
          <a:ext cx="6978650" cy="3578225"/>
        </p:xfrm>
        <a:graphic>
          <a:graphicData uri="http://schemas.openxmlformats.org/presentationml/2006/ole">
            <mc:AlternateContent xmlns:mc="http://schemas.openxmlformats.org/markup-compatibility/2006">
              <mc:Choice xmlns:v="urn:schemas-microsoft-com:vml" Requires="v">
                <p:oleObj name="Kép" r:id="rId2" imgW="4572000" imgH="3093120" progId="Word.Picture.8">
                  <p:embed/>
                </p:oleObj>
              </mc:Choice>
              <mc:Fallback>
                <p:oleObj name="Kép" r:id="rId2" imgW="4572000" imgH="3093120"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623888"/>
                        <a:ext cx="6978650" cy="357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8869" name="Text Box 5">
            <a:extLst>
              <a:ext uri="{FF2B5EF4-FFF2-40B4-BE49-F238E27FC236}">
                <a16:creationId xmlns:a16="http://schemas.microsoft.com/office/drawing/2014/main" id="{2C539EB4-CC59-A5FF-3BE8-3C3B0D5A7F1D}"/>
              </a:ext>
            </a:extLst>
          </p:cNvPr>
          <p:cNvSpPr txBox="1">
            <a:spLocks noChangeArrowheads="1"/>
          </p:cNvSpPr>
          <p:nvPr/>
        </p:nvSpPr>
        <p:spPr bwMode="auto">
          <a:xfrm>
            <a:off x="817563" y="4973638"/>
            <a:ext cx="7800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48870" name="Text Box 6">
            <a:extLst>
              <a:ext uri="{FF2B5EF4-FFF2-40B4-BE49-F238E27FC236}">
                <a16:creationId xmlns:a16="http://schemas.microsoft.com/office/drawing/2014/main" id="{E2106AB7-8F05-9B86-78E5-CE53CE0F9F00}"/>
              </a:ext>
            </a:extLst>
          </p:cNvPr>
          <p:cNvSpPr txBox="1">
            <a:spLocks noChangeArrowheads="1"/>
          </p:cNvSpPr>
          <p:nvPr/>
        </p:nvSpPr>
        <p:spPr bwMode="auto">
          <a:xfrm>
            <a:off x="0" y="4316413"/>
            <a:ext cx="91440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hu-HU" altLang="hu-HU" sz="1800">
                <a:solidFill>
                  <a:srgbClr val="000000"/>
                </a:solidFill>
                <a:latin typeface="Times New Roman" panose="02020603050405020304" pitchFamily="18" charset="0"/>
              </a:rPr>
              <a:t>	</a:t>
            </a:r>
            <a:r>
              <a:rPr lang="hu-HU" altLang="hu-HU" sz="1800">
                <a:solidFill>
                  <a:srgbClr val="000000"/>
                </a:solidFill>
                <a:latin typeface="Times New Roman" panose="02020603050405020304" pitchFamily="18" charset="0"/>
                <a:cs typeface="Times New Roman" panose="02020603050405020304" pitchFamily="18" charset="0"/>
              </a:rPr>
              <a:t>2.	A II. rész fogadja az I. részen keresztül érkez</a:t>
            </a:r>
            <a:r>
              <a:rPr lang="hu-HU" altLang="hu-HU" sz="1800">
                <a:solidFill>
                  <a:srgbClr val="000000"/>
                </a:solidFill>
                <a:latin typeface="Times New Roman" panose="02020603050405020304" pitchFamily="18" charset="0"/>
              </a:rPr>
              <a:t>ő</a:t>
            </a:r>
            <a:r>
              <a:rPr lang="hu-HU" altLang="hu-HU" sz="1800">
                <a:solidFill>
                  <a:srgbClr val="000000"/>
                </a:solidFill>
                <a:latin typeface="Times New Roman" panose="02020603050405020304" pitchFamily="18" charset="0"/>
                <a:cs typeface="Times New Roman" panose="02020603050405020304" pitchFamily="18" charset="0"/>
              </a:rPr>
              <a:t> zárolási és adatbázis-hozzáférési műveletek sorozatát. Eldönti, hogy a T tranzakció késleltetett</a:t>
            </a:r>
            <a:r>
              <a:rPr lang="hu-HU" altLang="hu-HU" sz="1800">
                <a:solidFill>
                  <a:srgbClr val="000000"/>
                </a:solidFill>
                <a:latin typeface="Times New Roman" panose="02020603050405020304" pitchFamily="18" charset="0"/>
              </a:rPr>
              <a:t>-</a:t>
            </a:r>
            <a:r>
              <a:rPr lang="hu-HU" altLang="hu-HU" sz="1800">
                <a:solidFill>
                  <a:srgbClr val="000000"/>
                </a:solidFill>
                <a:latin typeface="Times New Roman" panose="02020603050405020304" pitchFamily="18" charset="0"/>
                <a:cs typeface="Times New Roman" panose="02020603050405020304" pitchFamily="18" charset="0"/>
              </a:rPr>
              <a:t>e (mivel zárolásra vár). Ha igen, akkor magát a m</a:t>
            </a:r>
            <a:r>
              <a:rPr lang="hu-HU" altLang="hu-HU" sz="1800">
                <a:solidFill>
                  <a:srgbClr val="000000"/>
                </a:solidFill>
                <a:latin typeface="Times New Roman" panose="02020603050405020304" pitchFamily="18" charset="0"/>
              </a:rPr>
              <a:t>ű</a:t>
            </a:r>
            <a:r>
              <a:rPr lang="hu-HU" altLang="hu-HU" sz="1800">
                <a:solidFill>
                  <a:srgbClr val="000000"/>
                </a:solidFill>
                <a:latin typeface="Times New Roman" panose="02020603050405020304" pitchFamily="18" charset="0"/>
                <a:cs typeface="Times New Roman" panose="02020603050405020304" pitchFamily="18" charset="0"/>
              </a:rPr>
              <a:t>veletet késlelteti, azaz hozzáadja azoknak a m</a:t>
            </a:r>
            <a:r>
              <a:rPr lang="hu-HU" altLang="hu-HU" sz="1800">
                <a:solidFill>
                  <a:srgbClr val="000000"/>
                </a:solidFill>
                <a:latin typeface="Times New Roman" panose="02020603050405020304" pitchFamily="18" charset="0"/>
              </a:rPr>
              <a:t>ű</a:t>
            </a:r>
            <a:r>
              <a:rPr lang="hu-HU" altLang="hu-HU" sz="1800">
                <a:solidFill>
                  <a:srgbClr val="000000"/>
                </a:solidFill>
                <a:latin typeface="Times New Roman" panose="02020603050405020304" pitchFamily="18" charset="0"/>
                <a:cs typeface="Times New Roman" panose="02020603050405020304" pitchFamily="18" charset="0"/>
              </a:rPr>
              <a:t>veleteknek a listájához, amelyeket a T tranzakciónak még végre kell hajtania. Ha T nem késleltetett, vagyis az összes el</a:t>
            </a:r>
            <a:r>
              <a:rPr lang="hu-HU" altLang="hu-HU" sz="1800">
                <a:solidFill>
                  <a:srgbClr val="000000"/>
                </a:solidFill>
                <a:latin typeface="Times New Roman" panose="02020603050405020304" pitchFamily="18" charset="0"/>
              </a:rPr>
              <a:t>ő</a:t>
            </a:r>
            <a:r>
              <a:rPr lang="hu-HU" altLang="hu-HU" sz="1800">
                <a:solidFill>
                  <a:srgbClr val="000000"/>
                </a:solidFill>
                <a:latin typeface="Times New Roman" panose="02020603050405020304" pitchFamily="18" charset="0"/>
                <a:cs typeface="Times New Roman" panose="02020603050405020304" pitchFamily="18" charset="0"/>
              </a:rPr>
              <a:t>z</a:t>
            </a:r>
            <a:r>
              <a:rPr lang="hu-HU" altLang="hu-HU" sz="1800">
                <a:solidFill>
                  <a:srgbClr val="000000"/>
                </a:solidFill>
                <a:latin typeface="Times New Roman" panose="02020603050405020304" pitchFamily="18" charset="0"/>
              </a:rPr>
              <a:t>ő</a:t>
            </a:r>
            <a:r>
              <a:rPr lang="hu-HU" altLang="hu-HU" sz="1800">
                <a:solidFill>
                  <a:srgbClr val="000000"/>
                </a:solidFill>
                <a:latin typeface="Times New Roman" panose="02020603050405020304" pitchFamily="18" charset="0"/>
                <a:cs typeface="Times New Roman" panose="02020603050405020304" pitchFamily="18" charset="0"/>
              </a:rPr>
              <a:t>leg kért zár már engedélyezve van, akkor megnézi, hogy milyen m</a:t>
            </a:r>
            <a:r>
              <a:rPr lang="hu-HU" altLang="hu-HU" sz="1800">
                <a:solidFill>
                  <a:srgbClr val="000000"/>
                </a:solidFill>
                <a:latin typeface="Times New Roman" panose="02020603050405020304" pitchFamily="18" charset="0"/>
              </a:rPr>
              <a:t>ű</a:t>
            </a:r>
            <a:r>
              <a:rPr lang="hu-HU" altLang="hu-HU" sz="1800">
                <a:solidFill>
                  <a:srgbClr val="000000"/>
                </a:solidFill>
                <a:latin typeface="Times New Roman" panose="02020603050405020304" pitchFamily="18" charset="0"/>
                <a:cs typeface="Times New Roman" panose="02020603050405020304" pitchFamily="18" charset="0"/>
              </a:rPr>
              <a:t>veletet kell végrehajtania.</a:t>
            </a:r>
          </a:p>
          <a:p>
            <a:pPr>
              <a:spcBef>
                <a:spcPct val="50000"/>
              </a:spcBef>
            </a:pPr>
            <a:endParaRPr lang="hu-HU" altLang="hu-HU" sz="18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0914" name="Rectangle 2">
            <a:extLst>
              <a:ext uri="{FF2B5EF4-FFF2-40B4-BE49-F238E27FC236}">
                <a16:creationId xmlns:a16="http://schemas.microsoft.com/office/drawing/2014/main" id="{197DCE55-831E-A7D6-1DC2-5374CFD3C1A6}"/>
              </a:ext>
            </a:extLst>
          </p:cNvPr>
          <p:cNvSpPr>
            <a:spLocks noGrp="1" noChangeArrowheads="1"/>
          </p:cNvSpPr>
          <p:nvPr>
            <p:ph type="title"/>
          </p:nvPr>
        </p:nvSpPr>
        <p:spPr>
          <a:xfrm>
            <a:off x="576263" y="195263"/>
            <a:ext cx="7772400" cy="325437"/>
          </a:xfrm>
        </p:spPr>
        <p:txBody>
          <a:bodyPr/>
          <a:lstStyle/>
          <a:p>
            <a:r>
              <a:rPr lang="hu-HU" altLang="hu-HU" sz="2800" b="1" i="1">
                <a:solidFill>
                  <a:schemeClr val="accent2"/>
                </a:solidFill>
              </a:rPr>
              <a:t>Zárolási műveleteket beszúró ütemező</a:t>
            </a:r>
          </a:p>
        </p:txBody>
      </p:sp>
      <p:sp>
        <p:nvSpPr>
          <p:cNvPr id="550915" name="Rectangle 3">
            <a:extLst>
              <a:ext uri="{FF2B5EF4-FFF2-40B4-BE49-F238E27FC236}">
                <a16:creationId xmlns:a16="http://schemas.microsoft.com/office/drawing/2014/main" id="{73DBAF77-AFC9-075F-315C-D6F399848F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550916" name="Object 4">
            <a:extLst>
              <a:ext uri="{FF2B5EF4-FFF2-40B4-BE49-F238E27FC236}">
                <a16:creationId xmlns:a16="http://schemas.microsoft.com/office/drawing/2014/main" id="{587BD4CA-6364-E470-3D08-269F4368DC5F}"/>
              </a:ext>
            </a:extLst>
          </p:cNvPr>
          <p:cNvGraphicFramePr>
            <a:graphicFrameLocks noChangeAspect="1"/>
          </p:cNvGraphicFramePr>
          <p:nvPr/>
        </p:nvGraphicFramePr>
        <p:xfrm>
          <a:off x="882650" y="623888"/>
          <a:ext cx="6978650" cy="3578225"/>
        </p:xfrm>
        <a:graphic>
          <a:graphicData uri="http://schemas.openxmlformats.org/presentationml/2006/ole">
            <mc:AlternateContent xmlns:mc="http://schemas.openxmlformats.org/markup-compatibility/2006">
              <mc:Choice xmlns:v="urn:schemas-microsoft-com:vml" Requires="v">
                <p:oleObj name="Kép" r:id="rId2" imgW="4572000" imgH="3093120" progId="Word.Picture.8">
                  <p:embed/>
                </p:oleObj>
              </mc:Choice>
              <mc:Fallback>
                <p:oleObj name="Kép" r:id="rId2" imgW="4572000" imgH="3093120"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623888"/>
                        <a:ext cx="6978650" cy="357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0917" name="Text Box 5">
            <a:extLst>
              <a:ext uri="{FF2B5EF4-FFF2-40B4-BE49-F238E27FC236}">
                <a16:creationId xmlns:a16="http://schemas.microsoft.com/office/drawing/2014/main" id="{E78DEE96-2877-F2BD-9753-7D535FBBF087}"/>
              </a:ext>
            </a:extLst>
          </p:cNvPr>
          <p:cNvSpPr txBox="1">
            <a:spLocks noChangeArrowheads="1"/>
          </p:cNvSpPr>
          <p:nvPr/>
        </p:nvSpPr>
        <p:spPr bwMode="auto">
          <a:xfrm>
            <a:off x="817563" y="4973638"/>
            <a:ext cx="7800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50918" name="Text Box 6">
            <a:extLst>
              <a:ext uri="{FF2B5EF4-FFF2-40B4-BE49-F238E27FC236}">
                <a16:creationId xmlns:a16="http://schemas.microsoft.com/office/drawing/2014/main" id="{921D3ACE-4807-2A1F-AED5-92406830F94E}"/>
              </a:ext>
            </a:extLst>
          </p:cNvPr>
          <p:cNvSpPr txBox="1">
            <a:spLocks noChangeArrowheads="1"/>
          </p:cNvSpPr>
          <p:nvPr/>
        </p:nvSpPr>
        <p:spPr bwMode="auto">
          <a:xfrm>
            <a:off x="0" y="4316413"/>
            <a:ext cx="9144000"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hu-HU" altLang="hu-HU" sz="1800">
                <a:solidFill>
                  <a:srgbClr val="000000"/>
                </a:solidFill>
                <a:latin typeface="Times New Roman" panose="02020603050405020304" pitchFamily="18" charset="0"/>
                <a:cs typeface="Times New Roman" panose="02020603050405020304" pitchFamily="18" charset="0"/>
              </a:rPr>
              <a:t>a)	Ha a m</a:t>
            </a:r>
            <a:r>
              <a:rPr lang="hu-HU" altLang="hu-HU" sz="1800">
                <a:solidFill>
                  <a:srgbClr val="000000"/>
                </a:solidFill>
                <a:latin typeface="Times New Roman" panose="02020603050405020304" pitchFamily="18" charset="0"/>
              </a:rPr>
              <a:t>ű</a:t>
            </a:r>
            <a:r>
              <a:rPr lang="hu-HU" altLang="hu-HU" sz="1800">
                <a:solidFill>
                  <a:srgbClr val="000000"/>
                </a:solidFill>
                <a:latin typeface="Times New Roman" panose="02020603050405020304" pitchFamily="18" charset="0"/>
                <a:cs typeface="Times New Roman" panose="02020603050405020304" pitchFamily="18" charset="0"/>
              </a:rPr>
              <a:t>velet adatbázis-hozzáférés, akkor továbbítja az adatbázishoz, és végrehajtja.</a:t>
            </a:r>
          </a:p>
          <a:p>
            <a:pPr>
              <a:spcBef>
                <a:spcPct val="50000"/>
              </a:spcBef>
            </a:pPr>
            <a:r>
              <a:rPr lang="hu-HU" altLang="hu-HU" sz="1800">
                <a:solidFill>
                  <a:srgbClr val="000000"/>
                </a:solidFill>
                <a:latin typeface="Times New Roman" panose="02020603050405020304" pitchFamily="18" charset="0"/>
                <a:cs typeface="Times New Roman" panose="02020603050405020304" pitchFamily="18" charset="0"/>
              </a:rPr>
              <a:t>b)	Ha zárolási m</a:t>
            </a:r>
            <a:r>
              <a:rPr lang="hu-HU" altLang="hu-HU" sz="1800">
                <a:solidFill>
                  <a:srgbClr val="000000"/>
                </a:solidFill>
                <a:latin typeface="Times New Roman" panose="02020603050405020304" pitchFamily="18" charset="0"/>
              </a:rPr>
              <a:t>ű</a:t>
            </a:r>
            <a:r>
              <a:rPr lang="hu-HU" altLang="hu-HU" sz="1800">
                <a:solidFill>
                  <a:srgbClr val="000000"/>
                </a:solidFill>
                <a:latin typeface="Times New Roman" panose="02020603050405020304" pitchFamily="18" charset="0"/>
                <a:cs typeface="Times New Roman" panose="02020603050405020304" pitchFamily="18" charset="0"/>
              </a:rPr>
              <a:t>velet érkezik, akkor megvizsgálja a zártáblát, hogy a zár engedélyezhet</a:t>
            </a:r>
            <a:r>
              <a:rPr lang="hu-HU" altLang="hu-HU" sz="1800">
                <a:solidFill>
                  <a:srgbClr val="000000"/>
                </a:solidFill>
                <a:latin typeface="Times New Roman" panose="02020603050405020304" pitchFamily="18" charset="0"/>
              </a:rPr>
              <a:t>ő-</a:t>
            </a:r>
            <a:r>
              <a:rPr lang="hu-HU" altLang="hu-HU" sz="1800">
                <a:solidFill>
                  <a:srgbClr val="000000"/>
                </a:solidFill>
                <a:latin typeface="Times New Roman" panose="02020603050405020304" pitchFamily="18" charset="0"/>
                <a:cs typeface="Times New Roman" panose="02020603050405020304" pitchFamily="18" charset="0"/>
              </a:rPr>
              <a:t>e. Ha igen, akkor úgy módosítja a zártáblát, hogy az az éppen engedélyezett zárat is tartalmazza. Ha nem, akkor egy olyan bejegyzést készít a zártáblában, amely jelzi a zárolási kérést. Az ütemez</a:t>
            </a:r>
            <a:r>
              <a:rPr lang="hu-HU" altLang="hu-HU" sz="1800">
                <a:solidFill>
                  <a:srgbClr val="000000"/>
                </a:solidFill>
                <a:latin typeface="Times New Roman" panose="02020603050405020304" pitchFamily="18" charset="0"/>
              </a:rPr>
              <a:t>ő</a:t>
            </a:r>
            <a:r>
              <a:rPr lang="hu-HU" altLang="hu-HU" sz="1800">
                <a:solidFill>
                  <a:srgbClr val="000000"/>
                </a:solidFill>
                <a:latin typeface="Times New Roman" panose="02020603050405020304" pitchFamily="18" charset="0"/>
                <a:cs typeface="Times New Roman" panose="02020603050405020304" pitchFamily="18" charset="0"/>
              </a:rPr>
              <a:t> II. része ezután késlelteti a T tranzakció további m</a:t>
            </a:r>
            <a:r>
              <a:rPr lang="hu-HU" altLang="hu-HU" sz="1800">
                <a:solidFill>
                  <a:srgbClr val="000000"/>
                </a:solidFill>
                <a:latin typeface="Times New Roman" panose="02020603050405020304" pitchFamily="18" charset="0"/>
              </a:rPr>
              <a:t>ű</a:t>
            </a:r>
            <a:r>
              <a:rPr lang="hu-HU" altLang="hu-HU" sz="1800">
                <a:solidFill>
                  <a:srgbClr val="000000"/>
                </a:solidFill>
                <a:latin typeface="Times New Roman" panose="02020603050405020304" pitchFamily="18" charset="0"/>
                <a:cs typeface="Times New Roman" panose="02020603050405020304" pitchFamily="18" charset="0"/>
              </a:rPr>
              <a:t>veleteit mindaddig, amíg nem tudja engedélyezni a zárat.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1938" name="Rectangle 2">
            <a:extLst>
              <a:ext uri="{FF2B5EF4-FFF2-40B4-BE49-F238E27FC236}">
                <a16:creationId xmlns:a16="http://schemas.microsoft.com/office/drawing/2014/main" id="{6A7F2A7D-651B-CF6D-C4E4-A4C8454551EE}"/>
              </a:ext>
            </a:extLst>
          </p:cNvPr>
          <p:cNvSpPr>
            <a:spLocks noGrp="1" noChangeArrowheads="1"/>
          </p:cNvSpPr>
          <p:nvPr>
            <p:ph type="title"/>
          </p:nvPr>
        </p:nvSpPr>
        <p:spPr>
          <a:xfrm>
            <a:off x="576263" y="195263"/>
            <a:ext cx="7772400" cy="325437"/>
          </a:xfrm>
        </p:spPr>
        <p:txBody>
          <a:bodyPr/>
          <a:lstStyle/>
          <a:p>
            <a:r>
              <a:rPr lang="hu-HU" altLang="hu-HU" sz="2800" b="1" i="1">
                <a:solidFill>
                  <a:schemeClr val="accent2"/>
                </a:solidFill>
              </a:rPr>
              <a:t>Zárolási műveleteket beszúró ütemező</a:t>
            </a:r>
          </a:p>
        </p:txBody>
      </p:sp>
      <p:sp>
        <p:nvSpPr>
          <p:cNvPr id="551939" name="Rectangle 3">
            <a:extLst>
              <a:ext uri="{FF2B5EF4-FFF2-40B4-BE49-F238E27FC236}">
                <a16:creationId xmlns:a16="http://schemas.microsoft.com/office/drawing/2014/main" id="{EAEEA6F9-526C-3782-ECCD-DF8A3D95C87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551940" name="Object 4">
            <a:extLst>
              <a:ext uri="{FF2B5EF4-FFF2-40B4-BE49-F238E27FC236}">
                <a16:creationId xmlns:a16="http://schemas.microsoft.com/office/drawing/2014/main" id="{9EFEEC6B-E3C3-0B83-114D-9677280D3800}"/>
              </a:ext>
            </a:extLst>
          </p:cNvPr>
          <p:cNvGraphicFramePr>
            <a:graphicFrameLocks noChangeAspect="1"/>
          </p:cNvGraphicFramePr>
          <p:nvPr/>
        </p:nvGraphicFramePr>
        <p:xfrm>
          <a:off x="882650" y="623888"/>
          <a:ext cx="6978650" cy="3578225"/>
        </p:xfrm>
        <a:graphic>
          <a:graphicData uri="http://schemas.openxmlformats.org/presentationml/2006/ole">
            <mc:AlternateContent xmlns:mc="http://schemas.openxmlformats.org/markup-compatibility/2006">
              <mc:Choice xmlns:v="urn:schemas-microsoft-com:vml" Requires="v">
                <p:oleObj name="Kép" r:id="rId2" imgW="4572000" imgH="3093120" progId="Word.Picture.8">
                  <p:embed/>
                </p:oleObj>
              </mc:Choice>
              <mc:Fallback>
                <p:oleObj name="Kép" r:id="rId2" imgW="4572000" imgH="3093120"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623888"/>
                        <a:ext cx="6978650" cy="357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1941" name="Text Box 5">
            <a:extLst>
              <a:ext uri="{FF2B5EF4-FFF2-40B4-BE49-F238E27FC236}">
                <a16:creationId xmlns:a16="http://schemas.microsoft.com/office/drawing/2014/main" id="{6918E79D-78CA-08D5-47C6-4CF3A8F02A49}"/>
              </a:ext>
            </a:extLst>
          </p:cNvPr>
          <p:cNvSpPr txBox="1">
            <a:spLocks noChangeArrowheads="1"/>
          </p:cNvSpPr>
          <p:nvPr/>
        </p:nvSpPr>
        <p:spPr bwMode="auto">
          <a:xfrm>
            <a:off x="817563" y="4973638"/>
            <a:ext cx="7800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51942" name="Text Box 6">
            <a:extLst>
              <a:ext uri="{FF2B5EF4-FFF2-40B4-BE49-F238E27FC236}">
                <a16:creationId xmlns:a16="http://schemas.microsoft.com/office/drawing/2014/main" id="{7F9EA019-B458-BFBE-F3B4-63E0734BCEA9}"/>
              </a:ext>
            </a:extLst>
          </p:cNvPr>
          <p:cNvSpPr txBox="1">
            <a:spLocks noChangeArrowheads="1"/>
          </p:cNvSpPr>
          <p:nvPr/>
        </p:nvSpPr>
        <p:spPr bwMode="auto">
          <a:xfrm>
            <a:off x="0" y="4316413"/>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hu-HU" altLang="hu-HU" sz="1800">
                <a:solidFill>
                  <a:srgbClr val="000000"/>
                </a:solidFill>
                <a:latin typeface="Times New Roman" panose="02020603050405020304" pitchFamily="18" charset="0"/>
                <a:cs typeface="Times New Roman" panose="02020603050405020304" pitchFamily="18" charset="0"/>
              </a:rPr>
              <a:t>3.	Amikor a T tranzakciót véglegesítjük vagy abortáljuk, akkor a tranzakciókezel</a:t>
            </a:r>
            <a:r>
              <a:rPr lang="hu-HU" altLang="hu-HU" sz="1800">
                <a:solidFill>
                  <a:srgbClr val="000000"/>
                </a:solidFill>
                <a:latin typeface="Times New Roman" panose="02020603050405020304" pitchFamily="18" charset="0"/>
              </a:rPr>
              <a:t>ő</a:t>
            </a:r>
            <a:r>
              <a:rPr lang="hu-HU" altLang="hu-HU" sz="1800">
                <a:solidFill>
                  <a:srgbClr val="000000"/>
                </a:solidFill>
                <a:latin typeface="Times New Roman" panose="02020603050405020304" pitchFamily="18" charset="0"/>
                <a:cs typeface="Times New Roman" panose="02020603050405020304" pitchFamily="18" charset="0"/>
              </a:rPr>
              <a:t> </a:t>
            </a:r>
            <a:r>
              <a:rPr lang="hu-HU" altLang="hu-HU" sz="1800">
                <a:solidFill>
                  <a:srgbClr val="FF0000"/>
                </a:solidFill>
                <a:latin typeface="Times New Roman" panose="02020603050405020304" pitchFamily="18" charset="0"/>
                <a:cs typeface="Times New Roman" panose="02020603050405020304" pitchFamily="18" charset="0"/>
              </a:rPr>
              <a:t>COMMIT</a:t>
            </a:r>
            <a:r>
              <a:rPr lang="hu-HU" altLang="hu-HU" sz="1800">
                <a:solidFill>
                  <a:srgbClr val="000000"/>
                </a:solidFill>
                <a:latin typeface="Times New Roman" panose="02020603050405020304" pitchFamily="18" charset="0"/>
                <a:cs typeface="Times New Roman" panose="02020603050405020304" pitchFamily="18" charset="0"/>
              </a:rPr>
              <a:t>, illetve </a:t>
            </a:r>
            <a:r>
              <a:rPr lang="hu-HU" altLang="hu-HU" sz="1800">
                <a:solidFill>
                  <a:srgbClr val="FF0000"/>
                </a:solidFill>
                <a:latin typeface="Times New Roman" panose="02020603050405020304" pitchFamily="18" charset="0"/>
                <a:cs typeface="Times New Roman" panose="02020603050405020304" pitchFamily="18" charset="0"/>
              </a:rPr>
              <a:t>ABORT</a:t>
            </a:r>
            <a:r>
              <a:rPr lang="hu-HU" altLang="hu-HU" sz="1800">
                <a:solidFill>
                  <a:srgbClr val="000000"/>
                </a:solidFill>
                <a:latin typeface="Times New Roman" panose="02020603050405020304" pitchFamily="18" charset="0"/>
                <a:cs typeface="Times New Roman" panose="02020603050405020304" pitchFamily="18" charset="0"/>
              </a:rPr>
              <a:t> műveletek küldésével értesíti az I. részt, hogy oldja fel az összes T által fenntartott zárat. Ha bármelyik tranzakció várakozik ezen zárfeloldások valamelyikére, akkor az I. rész értesíti a II. részt.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6162" name="Rectangle 2">
            <a:extLst>
              <a:ext uri="{FF2B5EF4-FFF2-40B4-BE49-F238E27FC236}">
                <a16:creationId xmlns:a16="http://schemas.microsoft.com/office/drawing/2014/main" id="{F904BC13-FA97-0481-56BD-1092A90A9F5B}"/>
              </a:ext>
            </a:extLst>
          </p:cNvPr>
          <p:cNvSpPr>
            <a:spLocks noGrp="1" noChangeArrowheads="1"/>
          </p:cNvSpPr>
          <p:nvPr>
            <p:ph type="title"/>
          </p:nvPr>
        </p:nvSpPr>
        <p:spPr>
          <a:xfrm>
            <a:off x="660400" y="280988"/>
            <a:ext cx="7699375" cy="374650"/>
          </a:xfrm>
        </p:spPr>
        <p:txBody>
          <a:bodyPr/>
          <a:lstStyle/>
          <a:p>
            <a:r>
              <a:rPr lang="hu-HU" altLang="hu-HU" sz="2400" b="1">
                <a:solidFill>
                  <a:schemeClr val="accent2"/>
                </a:solidFill>
              </a:rPr>
              <a:t>Sorbarendezhető ütemezések</a:t>
            </a:r>
          </a:p>
        </p:txBody>
      </p:sp>
      <p:graphicFrame>
        <p:nvGraphicFramePr>
          <p:cNvPr id="476163" name="Object 3">
            <a:extLst>
              <a:ext uri="{FF2B5EF4-FFF2-40B4-BE49-F238E27FC236}">
                <a16:creationId xmlns:a16="http://schemas.microsoft.com/office/drawing/2014/main" id="{B392D837-4B2C-3760-05C0-B13161C01EB6}"/>
              </a:ext>
            </a:extLst>
          </p:cNvPr>
          <p:cNvGraphicFramePr>
            <a:graphicFrameLocks noChangeAspect="1"/>
          </p:cNvGraphicFramePr>
          <p:nvPr/>
        </p:nvGraphicFramePr>
        <p:xfrm>
          <a:off x="184150" y="1865313"/>
          <a:ext cx="8789988" cy="4217987"/>
        </p:xfrm>
        <a:graphic>
          <a:graphicData uri="http://schemas.openxmlformats.org/presentationml/2006/ole">
            <mc:AlternateContent xmlns:mc="http://schemas.openxmlformats.org/markup-compatibility/2006">
              <mc:Choice xmlns:v="urn:schemas-microsoft-com:vml" Requires="v">
                <p:oleObj name="Dokumentum" r:id="rId2" imgW="6591303" imgH="2459329" progId="Word.Document.8">
                  <p:embed/>
                </p:oleObj>
              </mc:Choice>
              <mc:Fallback>
                <p:oleObj name="Dokumentum" r:id="rId2" imgW="6591303" imgH="2459329"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1865313"/>
                        <a:ext cx="8789988" cy="421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6164" name="Text Box 4">
            <a:extLst>
              <a:ext uri="{FF2B5EF4-FFF2-40B4-BE49-F238E27FC236}">
                <a16:creationId xmlns:a16="http://schemas.microsoft.com/office/drawing/2014/main" id="{5B5E129A-FD18-02EB-E0ED-BAF9C0EC955E}"/>
              </a:ext>
            </a:extLst>
          </p:cNvPr>
          <p:cNvSpPr txBox="1">
            <a:spLocks noChangeArrowheads="1"/>
          </p:cNvSpPr>
          <p:nvPr/>
        </p:nvSpPr>
        <p:spPr bwMode="auto">
          <a:xfrm>
            <a:off x="204788" y="658813"/>
            <a:ext cx="868203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600"/>
              <a:t>A második példában szereplő ütemezés </a:t>
            </a:r>
            <a:r>
              <a:rPr lang="hu-HU" altLang="hu-HU" sz="1600">
                <a:solidFill>
                  <a:srgbClr val="FF0000"/>
                </a:solidFill>
              </a:rPr>
              <a:t>nem sorbarendezhető</a:t>
            </a:r>
            <a:r>
              <a:rPr lang="hu-HU" altLang="hu-HU" sz="1600"/>
              <a:t>. A végeredmény sosem konzisztens A := 2(A + 100), B := 2B + 100, így </a:t>
            </a:r>
            <a:r>
              <a:rPr lang="hu-HU" altLang="hu-HU" sz="1600">
                <a:solidFill>
                  <a:srgbClr val="FF0000"/>
                </a:solidFill>
              </a:rPr>
              <a:t>nem lehet a hatása soros ütemezéssel megegyező.</a:t>
            </a:r>
            <a:r>
              <a:rPr lang="hu-HU" altLang="hu-HU" sz="1600"/>
              <a:t> Az ilyen viselkedést a különböző konkurenciavezérlési technikákkal el kell kerülnünk.</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62" name="Rectangle 2">
            <a:extLst>
              <a:ext uri="{FF2B5EF4-FFF2-40B4-BE49-F238E27FC236}">
                <a16:creationId xmlns:a16="http://schemas.microsoft.com/office/drawing/2014/main" id="{21C4A59C-DBB4-4A0F-969C-8AABE5B3F444}"/>
              </a:ext>
            </a:extLst>
          </p:cNvPr>
          <p:cNvSpPr>
            <a:spLocks noGrp="1" noChangeArrowheads="1"/>
          </p:cNvSpPr>
          <p:nvPr>
            <p:ph type="title"/>
          </p:nvPr>
        </p:nvSpPr>
        <p:spPr>
          <a:xfrm>
            <a:off x="576263" y="195263"/>
            <a:ext cx="7772400" cy="325437"/>
          </a:xfrm>
        </p:spPr>
        <p:txBody>
          <a:bodyPr/>
          <a:lstStyle/>
          <a:p>
            <a:r>
              <a:rPr lang="hu-HU" altLang="hu-HU" sz="2800" b="1" i="1">
                <a:solidFill>
                  <a:schemeClr val="accent2"/>
                </a:solidFill>
              </a:rPr>
              <a:t>Zárolási műveleteket beszúró ütemező</a:t>
            </a:r>
          </a:p>
        </p:txBody>
      </p:sp>
      <p:sp>
        <p:nvSpPr>
          <p:cNvPr id="552963" name="Rectangle 3">
            <a:extLst>
              <a:ext uri="{FF2B5EF4-FFF2-40B4-BE49-F238E27FC236}">
                <a16:creationId xmlns:a16="http://schemas.microsoft.com/office/drawing/2014/main" id="{CD854B87-396A-F934-59DE-39AB11567EA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552964" name="Object 4">
            <a:extLst>
              <a:ext uri="{FF2B5EF4-FFF2-40B4-BE49-F238E27FC236}">
                <a16:creationId xmlns:a16="http://schemas.microsoft.com/office/drawing/2014/main" id="{36B9AB1F-57AA-37BC-1FEA-B65E9221A7E5}"/>
              </a:ext>
            </a:extLst>
          </p:cNvPr>
          <p:cNvGraphicFramePr>
            <a:graphicFrameLocks noChangeAspect="1"/>
          </p:cNvGraphicFramePr>
          <p:nvPr/>
        </p:nvGraphicFramePr>
        <p:xfrm>
          <a:off x="882650" y="623888"/>
          <a:ext cx="6978650" cy="3578225"/>
        </p:xfrm>
        <a:graphic>
          <a:graphicData uri="http://schemas.openxmlformats.org/presentationml/2006/ole">
            <mc:AlternateContent xmlns:mc="http://schemas.openxmlformats.org/markup-compatibility/2006">
              <mc:Choice xmlns:v="urn:schemas-microsoft-com:vml" Requires="v">
                <p:oleObj name="Kép" r:id="rId2" imgW="4572000" imgH="3093120" progId="Word.Picture.8">
                  <p:embed/>
                </p:oleObj>
              </mc:Choice>
              <mc:Fallback>
                <p:oleObj name="Kép" r:id="rId2" imgW="4572000" imgH="3093120"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623888"/>
                        <a:ext cx="6978650" cy="357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2965" name="Text Box 5">
            <a:extLst>
              <a:ext uri="{FF2B5EF4-FFF2-40B4-BE49-F238E27FC236}">
                <a16:creationId xmlns:a16="http://schemas.microsoft.com/office/drawing/2014/main" id="{C98ACAB8-9164-4226-8353-6189EFA517FC}"/>
              </a:ext>
            </a:extLst>
          </p:cNvPr>
          <p:cNvSpPr txBox="1">
            <a:spLocks noChangeArrowheads="1"/>
          </p:cNvSpPr>
          <p:nvPr/>
        </p:nvSpPr>
        <p:spPr bwMode="auto">
          <a:xfrm>
            <a:off x="817563" y="4973638"/>
            <a:ext cx="7800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ltLang="hu-HU" b="0"/>
          </a:p>
        </p:txBody>
      </p:sp>
      <p:sp>
        <p:nvSpPr>
          <p:cNvPr id="552966" name="Text Box 6">
            <a:extLst>
              <a:ext uri="{FF2B5EF4-FFF2-40B4-BE49-F238E27FC236}">
                <a16:creationId xmlns:a16="http://schemas.microsoft.com/office/drawing/2014/main" id="{8267387D-61E0-E17C-FFB1-60373FB4758C}"/>
              </a:ext>
            </a:extLst>
          </p:cNvPr>
          <p:cNvSpPr txBox="1">
            <a:spLocks noChangeArrowheads="1"/>
          </p:cNvSpPr>
          <p:nvPr/>
        </p:nvSpPr>
        <p:spPr bwMode="auto">
          <a:xfrm>
            <a:off x="0" y="4316413"/>
            <a:ext cx="9144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hu-HU" altLang="hu-HU" sz="1800">
                <a:solidFill>
                  <a:srgbClr val="000000"/>
                </a:solidFill>
                <a:latin typeface="Times New Roman" panose="02020603050405020304" pitchFamily="18" charset="0"/>
              </a:rPr>
              <a:t>4.	</a:t>
            </a:r>
            <a:r>
              <a:rPr lang="hu-HU" altLang="hu-HU" sz="1800">
                <a:solidFill>
                  <a:srgbClr val="000000"/>
                </a:solidFill>
                <a:latin typeface="Times New Roman" panose="02020603050405020304" pitchFamily="18" charset="0"/>
                <a:cs typeface="Times New Roman" panose="02020603050405020304" pitchFamily="18" charset="0"/>
              </a:rPr>
              <a:t>Amikor a II. rész értesül, hogy egy </a:t>
            </a:r>
            <a:r>
              <a:rPr lang="hu-HU" altLang="hu-HU" sz="1800">
                <a:solidFill>
                  <a:srgbClr val="000000"/>
                </a:solidFill>
                <a:latin typeface="Times New Roman" panose="02020603050405020304" pitchFamily="18" charset="0"/>
                <a:ea typeface="Times New Roman" panose="02020603050405020304" pitchFamily="18" charset="0"/>
                <a:cs typeface="Courier New" panose="02070309020205020404" pitchFamily="49" charset="0"/>
              </a:rPr>
              <a:t>X</a:t>
            </a:r>
            <a:r>
              <a:rPr lang="hu-HU" altLang="hu-HU" sz="1800">
                <a:solidFill>
                  <a:srgbClr val="000000"/>
                </a:solidFill>
                <a:latin typeface="Times New Roman" panose="02020603050405020304" pitchFamily="18" charset="0"/>
                <a:cs typeface="Times New Roman" panose="02020603050405020304" pitchFamily="18" charset="0"/>
              </a:rPr>
              <a:t> adatbáziselemen felszabadult egy zár, akkor eldönti, hogy melyik az a tranzakció, vagy melyek azok a tranzakciók, amelyek megkapják a zárat X-re. A tranzakciók, amelyek megkapták a zárat, a késleltetett m</a:t>
            </a:r>
            <a:r>
              <a:rPr lang="hu-HU" altLang="hu-HU" sz="1800">
                <a:solidFill>
                  <a:srgbClr val="000000"/>
                </a:solidFill>
                <a:latin typeface="Times New Roman" panose="02020603050405020304" pitchFamily="18" charset="0"/>
              </a:rPr>
              <a:t>ű</a:t>
            </a:r>
            <a:r>
              <a:rPr lang="hu-HU" altLang="hu-HU" sz="1800">
                <a:solidFill>
                  <a:srgbClr val="000000"/>
                </a:solidFill>
                <a:latin typeface="Times New Roman" panose="02020603050405020304" pitchFamily="18" charset="0"/>
                <a:cs typeface="Times New Roman" panose="02020603050405020304" pitchFamily="18" charset="0"/>
              </a:rPr>
              <a:t>veleteik közül annyit végrehajtanak, amennyit csak végre tudnak hajtani mindaddig, amíg vagy befejez</a:t>
            </a:r>
            <a:r>
              <a:rPr lang="hu-HU" altLang="hu-HU" sz="1800">
                <a:solidFill>
                  <a:srgbClr val="000000"/>
                </a:solidFill>
                <a:latin typeface="Times New Roman" panose="02020603050405020304" pitchFamily="18" charset="0"/>
              </a:rPr>
              <a:t>ő</a:t>
            </a:r>
            <a:r>
              <a:rPr lang="hu-HU" altLang="hu-HU" sz="1800">
                <a:solidFill>
                  <a:srgbClr val="000000"/>
                </a:solidFill>
                <a:latin typeface="Times New Roman" panose="02020603050405020304" pitchFamily="18" charset="0"/>
                <a:cs typeface="Times New Roman" panose="02020603050405020304" pitchFamily="18" charset="0"/>
              </a:rPr>
              <a:t>dnek, vagy egy másik olyan zárolási kéréshez érkeznek el, amely nem engedélyezhet</a:t>
            </a:r>
            <a:r>
              <a:rPr lang="hu-HU" altLang="hu-HU" sz="1800">
                <a:solidFill>
                  <a:srgbClr val="000000"/>
                </a:solidFill>
                <a:latin typeface="Times New Roman" panose="02020603050405020304" pitchFamily="18" charset="0"/>
              </a:rPr>
              <a:t>ő</a:t>
            </a:r>
            <a:r>
              <a:rPr lang="hu-HU" altLang="hu-HU" sz="1800">
                <a:solidFill>
                  <a:srgbClr val="000000"/>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986" name="Rectangle 2">
            <a:extLst>
              <a:ext uri="{FF2B5EF4-FFF2-40B4-BE49-F238E27FC236}">
                <a16:creationId xmlns:a16="http://schemas.microsoft.com/office/drawing/2014/main" id="{FFA8519B-1DC3-456B-E998-5B2ED8106E54}"/>
              </a:ext>
            </a:extLst>
          </p:cNvPr>
          <p:cNvSpPr>
            <a:spLocks noGrp="1" noChangeArrowheads="1"/>
          </p:cNvSpPr>
          <p:nvPr>
            <p:ph type="title"/>
          </p:nvPr>
        </p:nvSpPr>
        <p:spPr>
          <a:xfrm>
            <a:off x="685800" y="609600"/>
            <a:ext cx="8199438" cy="387350"/>
          </a:xfrm>
        </p:spPr>
        <p:txBody>
          <a:bodyPr/>
          <a:lstStyle/>
          <a:p>
            <a:r>
              <a:rPr lang="hu-HU" altLang="hu-HU" sz="2800" b="1" i="1">
                <a:solidFill>
                  <a:schemeClr val="accent2"/>
                </a:solidFill>
              </a:rPr>
              <a:t>Zárolási műveleteket beszúró ütemező</a:t>
            </a:r>
          </a:p>
        </p:txBody>
      </p:sp>
      <p:sp>
        <p:nvSpPr>
          <p:cNvPr id="553987" name="Rectangle 3">
            <a:extLst>
              <a:ext uri="{FF2B5EF4-FFF2-40B4-BE49-F238E27FC236}">
                <a16:creationId xmlns:a16="http://schemas.microsoft.com/office/drawing/2014/main" id="{3A4F1734-2B0A-95A4-B738-6B204A033765}"/>
              </a:ext>
            </a:extLst>
          </p:cNvPr>
          <p:cNvSpPr>
            <a:spLocks noGrp="1" noChangeArrowheads="1"/>
          </p:cNvSpPr>
          <p:nvPr>
            <p:ph type="body" idx="1"/>
          </p:nvPr>
        </p:nvSpPr>
        <p:spPr>
          <a:xfrm>
            <a:off x="295275" y="1128713"/>
            <a:ext cx="8394700" cy="4967287"/>
          </a:xfrm>
        </p:spPr>
        <p:txBody>
          <a:bodyPr/>
          <a:lstStyle/>
          <a:p>
            <a:pPr marL="609600" indent="-609600"/>
            <a:r>
              <a:rPr lang="hu-HU" altLang="hu-HU" sz="2000" b="1"/>
              <a:t>Ha </a:t>
            </a:r>
            <a:r>
              <a:rPr lang="hu-HU" altLang="hu-HU" sz="2000" b="1">
                <a:solidFill>
                  <a:srgbClr val="FF0000"/>
                </a:solidFill>
              </a:rPr>
              <a:t>csak egymódú zárak</a:t>
            </a:r>
            <a:r>
              <a:rPr lang="hu-HU" altLang="hu-HU" sz="2000" b="1"/>
              <a:t> vannak, akkor az ütemező I. részének a feladata egyszerű. Ha </a:t>
            </a:r>
            <a:r>
              <a:rPr lang="hu-HU" altLang="hu-HU" sz="2000" b="1">
                <a:solidFill>
                  <a:schemeClr val="accent2"/>
                </a:solidFill>
              </a:rPr>
              <a:t>bármilyen műveletet</a:t>
            </a:r>
            <a:r>
              <a:rPr lang="hu-HU" altLang="hu-HU" sz="2000" b="1"/>
              <a:t> lát az A adatbáziselemen, és </a:t>
            </a:r>
            <a:r>
              <a:rPr lang="hu-HU" altLang="hu-HU" sz="2000" b="1">
                <a:solidFill>
                  <a:srgbClr val="CC00CC"/>
                </a:solidFill>
              </a:rPr>
              <a:t>még nem szúrt be zárolási kérést</a:t>
            </a:r>
            <a:r>
              <a:rPr lang="hu-HU" altLang="hu-HU" sz="2000" b="1"/>
              <a:t> A-ra az adott tranzakcióhoz, </a:t>
            </a:r>
            <a:r>
              <a:rPr lang="hu-HU" altLang="hu-HU" sz="2000" b="1">
                <a:solidFill>
                  <a:srgbClr val="FF0000"/>
                </a:solidFill>
              </a:rPr>
              <a:t>akkor beszúrja a kérést</a:t>
            </a:r>
            <a:r>
              <a:rPr lang="hu-HU" altLang="hu-HU" sz="2000" b="1"/>
              <a:t>. Amikor </a:t>
            </a:r>
            <a:r>
              <a:rPr lang="hu-HU" altLang="hu-HU" sz="2000" b="1">
                <a:solidFill>
                  <a:srgbClr val="008000"/>
                </a:solidFill>
              </a:rPr>
              <a:t>véglegesítjük vagy abortáljuk</a:t>
            </a:r>
            <a:r>
              <a:rPr lang="hu-HU" altLang="hu-HU" sz="2000" b="1"/>
              <a:t> a tranzakciót, az I. rész </a:t>
            </a:r>
            <a:r>
              <a:rPr lang="hu-HU" altLang="hu-HU" sz="2000" b="1">
                <a:solidFill>
                  <a:schemeClr val="accent2"/>
                </a:solidFill>
              </a:rPr>
              <a:t>törölheti ezt a tranzakciót</a:t>
            </a:r>
            <a:r>
              <a:rPr lang="hu-HU" altLang="hu-HU" sz="2000" b="1"/>
              <a:t>, </a:t>
            </a:r>
            <a:r>
              <a:rPr lang="hu-HU" altLang="hu-HU" sz="2000" b="1">
                <a:solidFill>
                  <a:srgbClr val="FF0000"/>
                </a:solidFill>
              </a:rPr>
              <a:t>miután feloldotta a zárakat</a:t>
            </a:r>
            <a:r>
              <a:rPr lang="hu-HU" altLang="hu-HU" sz="2000" b="1"/>
              <a:t>, így az I. részhez igényelt memória nem nő korlátlanul.</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5010" name="Rectangle 2">
            <a:extLst>
              <a:ext uri="{FF2B5EF4-FFF2-40B4-BE49-F238E27FC236}">
                <a16:creationId xmlns:a16="http://schemas.microsoft.com/office/drawing/2014/main" id="{79F521C2-971B-77F5-C864-4C0E4DE8C1CE}"/>
              </a:ext>
            </a:extLst>
          </p:cNvPr>
          <p:cNvSpPr>
            <a:spLocks noGrp="1" noChangeArrowheads="1"/>
          </p:cNvSpPr>
          <p:nvPr>
            <p:ph type="title"/>
          </p:nvPr>
        </p:nvSpPr>
        <p:spPr>
          <a:xfrm>
            <a:off x="638175" y="231775"/>
            <a:ext cx="8199438" cy="387350"/>
          </a:xfrm>
        </p:spPr>
        <p:txBody>
          <a:bodyPr/>
          <a:lstStyle/>
          <a:p>
            <a:r>
              <a:rPr lang="hu-HU" altLang="hu-HU" sz="2800" b="1" i="1">
                <a:solidFill>
                  <a:schemeClr val="accent2"/>
                </a:solidFill>
              </a:rPr>
              <a:t>Zárolási műveleteket beszúró ütemező</a:t>
            </a:r>
          </a:p>
        </p:txBody>
      </p:sp>
      <p:sp>
        <p:nvSpPr>
          <p:cNvPr id="555011" name="Rectangle 3">
            <a:extLst>
              <a:ext uri="{FF2B5EF4-FFF2-40B4-BE49-F238E27FC236}">
                <a16:creationId xmlns:a16="http://schemas.microsoft.com/office/drawing/2014/main" id="{1938326B-52B9-8E68-0C65-3CFD6F4AAA1B}"/>
              </a:ext>
            </a:extLst>
          </p:cNvPr>
          <p:cNvSpPr>
            <a:spLocks noGrp="1" noChangeArrowheads="1"/>
          </p:cNvSpPr>
          <p:nvPr>
            <p:ph type="body" idx="1"/>
          </p:nvPr>
        </p:nvSpPr>
        <p:spPr>
          <a:xfrm>
            <a:off x="295275" y="676275"/>
            <a:ext cx="8394700" cy="6029325"/>
          </a:xfrm>
        </p:spPr>
        <p:txBody>
          <a:bodyPr/>
          <a:lstStyle/>
          <a:p>
            <a:pPr marL="609600" indent="-609600">
              <a:lnSpc>
                <a:spcPct val="90000"/>
              </a:lnSpc>
            </a:pPr>
            <a:r>
              <a:rPr lang="hu-HU" altLang="hu-HU" sz="1800" b="1"/>
              <a:t>Amikor többmódú zárak vannak, az ütemezőnek szüksége lehet arra (</a:t>
            </a:r>
            <a:r>
              <a:rPr lang="hu-HU" altLang="hu-HU" sz="1800" b="1">
                <a:solidFill>
                  <a:srgbClr val="FF0000"/>
                </a:solidFill>
              </a:rPr>
              <a:t>például felminősítésnél</a:t>
            </a:r>
            <a:r>
              <a:rPr lang="hu-HU" altLang="hu-HU" sz="1800" b="1"/>
              <a:t>), hogy azonnal értesüljön, </a:t>
            </a:r>
            <a:r>
              <a:rPr lang="hu-HU" altLang="hu-HU" sz="1800" b="1">
                <a:solidFill>
                  <a:srgbClr val="CC00CC"/>
                </a:solidFill>
              </a:rPr>
              <a:t>milyen későbbi műveletek fognak előfordulni ugyanazon az adatbáziselemen</a:t>
            </a:r>
            <a:r>
              <a:rPr lang="hu-HU" altLang="hu-HU" sz="1800" b="1"/>
              <a:t>. </a:t>
            </a:r>
          </a:p>
          <a:p>
            <a:pPr marL="609600" indent="-609600" algn="just">
              <a:lnSpc>
                <a:spcPct val="90000"/>
              </a:lnSpc>
              <a:buFontTx/>
              <a:buNone/>
            </a:pPr>
            <a:r>
              <a:rPr lang="hu-HU" altLang="hu-HU" sz="1800" b="1">
                <a:solidFill>
                  <a:srgbClr val="FF0000"/>
                </a:solidFill>
                <a:latin typeface="Courier New" panose="02070309020205020404" pitchFamily="49" charset="0"/>
                <a:cs typeface="Courier New" panose="02070309020205020404" pitchFamily="49" charset="0"/>
              </a:rPr>
              <a:t>	</a:t>
            </a:r>
            <a:r>
              <a:rPr lang="hu-HU" altLang="hu-HU" sz="1800" b="1">
                <a:solidFill>
                  <a:srgbClr val="FF0000"/>
                </a:solidFill>
                <a:latin typeface="Courier New" panose="02070309020205020404" pitchFamily="49" charset="0"/>
                <a:ea typeface="Times New Roman" panose="02020603050405020304" pitchFamily="18" charset="0"/>
                <a:cs typeface="Courier New" panose="02070309020205020404" pitchFamily="49" charset="0"/>
              </a:rPr>
              <a:t>T</a:t>
            </a:r>
            <a:r>
              <a:rPr lang="hu-HU" altLang="hu-HU" sz="1800" b="1" baseline="-30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1</a:t>
            </a:r>
            <a:r>
              <a:rPr lang="hu-HU" altLang="hu-HU" sz="1800" b="1">
                <a:solidFill>
                  <a:schemeClr val="accent2"/>
                </a:solidFill>
                <a:ea typeface="Times New Roman" panose="02020603050405020304" pitchFamily="18" charset="0"/>
                <a:cs typeface="Courier New" panose="02070309020205020404" pitchFamily="49" charset="0"/>
              </a:rPr>
              <a:t>: </a:t>
            </a:r>
            <a:r>
              <a:rPr lang="hu-HU" altLang="hu-HU" sz="1800" b="1">
                <a:solidFill>
                  <a:schemeClr val="accent2"/>
                </a:solidFill>
                <a:latin typeface="Courier New" panose="02070309020205020404" pitchFamily="49" charset="0"/>
                <a:cs typeface="Times New Roman" panose="02020603050405020304" pitchFamily="18" charset="0"/>
              </a:rPr>
              <a:t>r</a:t>
            </a:r>
            <a:r>
              <a:rPr lang="hu-HU" altLang="hu-HU" sz="1800" b="1" baseline="-30000">
                <a:solidFill>
                  <a:schemeClr val="accent2"/>
                </a:solidFill>
                <a:latin typeface="Courier New" panose="02070309020205020404" pitchFamily="49" charset="0"/>
                <a:cs typeface="Times New Roman" panose="02020603050405020304" pitchFamily="18" charset="0"/>
              </a:rPr>
              <a:t>1</a:t>
            </a:r>
            <a:r>
              <a:rPr lang="hu-HU" altLang="hu-HU" sz="1800" b="1">
                <a:solidFill>
                  <a:schemeClr val="accent2"/>
                </a:solidFill>
                <a:latin typeface="Courier New" panose="02070309020205020404" pitchFamily="49" charset="0"/>
                <a:cs typeface="Times New Roman" panose="02020603050405020304" pitchFamily="18" charset="0"/>
              </a:rPr>
              <a:t>(A)</a:t>
            </a:r>
            <a:r>
              <a:rPr lang="hu-HU" altLang="hu-HU" sz="1800" b="1">
                <a:solidFill>
                  <a:schemeClr val="accent2"/>
                </a:solidFill>
                <a:cs typeface="Times New Roman" panose="02020603050405020304" pitchFamily="18" charset="0"/>
              </a:rPr>
              <a:t>; </a:t>
            </a:r>
            <a:r>
              <a:rPr lang="hu-HU" altLang="hu-HU" sz="1800" b="1">
                <a:solidFill>
                  <a:schemeClr val="accent2"/>
                </a:solidFill>
                <a:latin typeface="Courier New" panose="02070309020205020404" pitchFamily="49" charset="0"/>
                <a:cs typeface="Times New Roman" panose="02020603050405020304" pitchFamily="18" charset="0"/>
              </a:rPr>
              <a:t>r</a:t>
            </a:r>
            <a:r>
              <a:rPr lang="hu-HU" altLang="hu-HU" sz="1800" b="1" baseline="-30000">
                <a:solidFill>
                  <a:schemeClr val="accent2"/>
                </a:solidFill>
                <a:latin typeface="Courier New" panose="02070309020205020404" pitchFamily="49" charset="0"/>
                <a:cs typeface="Times New Roman" panose="02020603050405020304" pitchFamily="18" charset="0"/>
              </a:rPr>
              <a:t>1</a:t>
            </a:r>
            <a:r>
              <a:rPr lang="hu-HU" altLang="hu-HU" sz="1800" b="1">
                <a:solidFill>
                  <a:schemeClr val="accent2"/>
                </a:solidFill>
                <a:latin typeface="Courier New" panose="02070309020205020404" pitchFamily="49" charset="0"/>
                <a:cs typeface="Times New Roman" panose="02020603050405020304" pitchFamily="18" charset="0"/>
              </a:rPr>
              <a:t>(B)</a:t>
            </a:r>
            <a:r>
              <a:rPr lang="hu-HU" altLang="hu-HU" sz="1800" b="1">
                <a:solidFill>
                  <a:schemeClr val="accent2"/>
                </a:solidFill>
                <a:cs typeface="Times New Roman" panose="02020603050405020304" pitchFamily="18" charset="0"/>
              </a:rPr>
              <a:t>; </a:t>
            </a:r>
            <a:r>
              <a:rPr lang="hu-HU" altLang="hu-HU" sz="1800" b="1">
                <a:solidFill>
                  <a:schemeClr val="accent2"/>
                </a:solidFill>
                <a:latin typeface="Courier New" panose="02070309020205020404" pitchFamily="49" charset="0"/>
                <a:cs typeface="Times New Roman" panose="02020603050405020304" pitchFamily="18" charset="0"/>
              </a:rPr>
              <a:t>w</a:t>
            </a:r>
            <a:r>
              <a:rPr lang="hu-HU" altLang="hu-HU" sz="1800" b="1" baseline="-30000">
                <a:solidFill>
                  <a:schemeClr val="accent2"/>
                </a:solidFill>
                <a:latin typeface="Courier New" panose="02070309020205020404" pitchFamily="49" charset="0"/>
                <a:cs typeface="Times New Roman" panose="02020603050405020304" pitchFamily="18" charset="0"/>
              </a:rPr>
              <a:t>1</a:t>
            </a:r>
            <a:r>
              <a:rPr lang="hu-HU" altLang="hu-HU" sz="1800" b="1">
                <a:solidFill>
                  <a:schemeClr val="accent2"/>
                </a:solidFill>
                <a:latin typeface="Courier New" panose="02070309020205020404" pitchFamily="49" charset="0"/>
                <a:cs typeface="Times New Roman" panose="02020603050405020304" pitchFamily="18" charset="0"/>
              </a:rPr>
              <a:t>(B)</a:t>
            </a:r>
            <a:r>
              <a:rPr lang="hu-HU" altLang="hu-HU" sz="1800" b="1">
                <a:solidFill>
                  <a:schemeClr val="accent2"/>
                </a:solidFill>
                <a:cs typeface="Times New Roman" panose="02020603050405020304" pitchFamily="18" charset="0"/>
              </a:rPr>
              <a:t>;</a:t>
            </a:r>
            <a:endParaRPr lang="hu-HU" altLang="hu-HU" sz="1800" b="1">
              <a:solidFill>
                <a:schemeClr val="accent2"/>
              </a:solidFill>
              <a:latin typeface="Courier New" panose="02070309020205020404" pitchFamily="49" charset="0"/>
              <a:cs typeface="Times New Roman" panose="02020603050405020304" pitchFamily="18" charset="0"/>
            </a:endParaRPr>
          </a:p>
          <a:p>
            <a:pPr marL="609600" indent="-609600" algn="just">
              <a:lnSpc>
                <a:spcPct val="90000"/>
              </a:lnSpc>
              <a:buFontTx/>
              <a:buNone/>
            </a:pPr>
            <a:r>
              <a:rPr lang="hu-HU" altLang="hu-HU" sz="1800" b="1">
                <a:solidFill>
                  <a:srgbClr val="FF0000"/>
                </a:solidFill>
                <a:latin typeface="Courier New" panose="02070309020205020404" pitchFamily="49" charset="0"/>
                <a:cs typeface="Courier New" panose="02070309020205020404" pitchFamily="49" charset="0"/>
              </a:rPr>
              <a:t>	</a:t>
            </a:r>
            <a:r>
              <a:rPr lang="hu-HU" altLang="hu-HU" sz="1800" b="1">
                <a:solidFill>
                  <a:srgbClr val="FF0000"/>
                </a:solidFill>
                <a:latin typeface="Courier New" panose="02070309020205020404" pitchFamily="49" charset="0"/>
                <a:cs typeface="Times New Roman" panose="02020603050405020304" pitchFamily="18" charset="0"/>
              </a:rPr>
              <a:t>T</a:t>
            </a:r>
            <a:r>
              <a:rPr lang="hu-HU" altLang="hu-HU" sz="1800" b="1" baseline="-30000">
                <a:solidFill>
                  <a:srgbClr val="FF0000"/>
                </a:solidFill>
                <a:latin typeface="Courier New" panose="02070309020205020404" pitchFamily="49" charset="0"/>
                <a:cs typeface="Times New Roman" panose="02020603050405020304" pitchFamily="18" charset="0"/>
              </a:rPr>
              <a:t>2</a:t>
            </a:r>
            <a:r>
              <a:rPr lang="hu-HU" altLang="hu-HU" sz="1800" b="1">
                <a:solidFill>
                  <a:schemeClr val="accent2"/>
                </a:solidFill>
                <a:cs typeface="Times New Roman" panose="02020603050405020304" pitchFamily="18" charset="0"/>
              </a:rPr>
              <a:t>: </a:t>
            </a:r>
            <a:r>
              <a:rPr lang="hu-HU" altLang="hu-HU" sz="1800" b="1">
                <a:solidFill>
                  <a:schemeClr val="accent2"/>
                </a:solidFill>
                <a:latin typeface="Courier New" panose="02070309020205020404" pitchFamily="49" charset="0"/>
                <a:cs typeface="Times New Roman" panose="02020603050405020304" pitchFamily="18" charset="0"/>
              </a:rPr>
              <a:t>r</a:t>
            </a:r>
            <a:r>
              <a:rPr lang="hu-HU" altLang="hu-HU" sz="1800" b="1" baseline="-30000">
                <a:solidFill>
                  <a:schemeClr val="accent2"/>
                </a:solidFill>
                <a:latin typeface="Courier New" panose="02070309020205020404" pitchFamily="49" charset="0"/>
                <a:cs typeface="Times New Roman" panose="02020603050405020304" pitchFamily="18" charset="0"/>
              </a:rPr>
              <a:t>2</a:t>
            </a:r>
            <a:r>
              <a:rPr lang="hu-HU" altLang="hu-HU" sz="1800" b="1">
                <a:solidFill>
                  <a:schemeClr val="accent2"/>
                </a:solidFill>
                <a:latin typeface="Courier New" panose="02070309020205020404" pitchFamily="49" charset="0"/>
                <a:cs typeface="Times New Roman" panose="02020603050405020304" pitchFamily="18" charset="0"/>
              </a:rPr>
              <a:t>(A)</a:t>
            </a:r>
            <a:r>
              <a:rPr lang="hu-HU" altLang="hu-HU" sz="1800" b="1">
                <a:solidFill>
                  <a:schemeClr val="accent2"/>
                </a:solidFill>
                <a:cs typeface="Times New Roman" panose="02020603050405020304" pitchFamily="18" charset="0"/>
              </a:rPr>
              <a:t>; </a:t>
            </a:r>
            <a:r>
              <a:rPr lang="hu-HU" altLang="hu-HU" sz="1800" b="1">
                <a:solidFill>
                  <a:schemeClr val="accent2"/>
                </a:solidFill>
                <a:latin typeface="Courier New" panose="02070309020205020404" pitchFamily="49" charset="0"/>
                <a:cs typeface="Times New Roman" panose="02020603050405020304" pitchFamily="18" charset="0"/>
              </a:rPr>
              <a:t>r</a:t>
            </a:r>
            <a:r>
              <a:rPr lang="hu-HU" altLang="hu-HU" sz="1800" b="1" baseline="-30000">
                <a:solidFill>
                  <a:schemeClr val="accent2"/>
                </a:solidFill>
                <a:latin typeface="Courier New" panose="02070309020205020404" pitchFamily="49" charset="0"/>
                <a:cs typeface="Times New Roman" panose="02020603050405020304" pitchFamily="18" charset="0"/>
              </a:rPr>
              <a:t>2</a:t>
            </a:r>
            <a:r>
              <a:rPr lang="hu-HU" altLang="hu-HU" sz="1800" b="1">
                <a:solidFill>
                  <a:schemeClr val="accent2"/>
                </a:solidFill>
                <a:latin typeface="Courier New" panose="02070309020205020404" pitchFamily="49" charset="0"/>
                <a:cs typeface="Times New Roman" panose="02020603050405020304" pitchFamily="18" charset="0"/>
              </a:rPr>
              <a:t>(B)</a:t>
            </a:r>
            <a:r>
              <a:rPr lang="hu-HU" altLang="hu-HU" sz="1800" b="1">
                <a:solidFill>
                  <a:schemeClr val="accent2"/>
                </a:solidFill>
                <a:cs typeface="Times New Roman" panose="02020603050405020304" pitchFamily="18" charset="0"/>
              </a:rPr>
              <a:t>;</a:t>
            </a:r>
            <a:endParaRPr lang="hu-HU" altLang="hu-HU" sz="1800" b="1">
              <a:solidFill>
                <a:schemeClr val="accent2"/>
              </a:solidFill>
            </a:endParaRPr>
          </a:p>
          <a:p>
            <a:pPr marL="609600" indent="-609600" algn="just">
              <a:lnSpc>
                <a:spcPct val="90000"/>
              </a:lnSpc>
              <a:buFontTx/>
              <a:buNone/>
            </a:pPr>
            <a:endParaRPr lang="hu-HU" altLang="hu-HU" sz="1800" b="1">
              <a:solidFill>
                <a:schemeClr val="accent2"/>
              </a:solidFill>
            </a:endParaRPr>
          </a:p>
          <a:p>
            <a:pPr marL="609600" indent="-609600" algn="just">
              <a:lnSpc>
                <a:spcPct val="90000"/>
              </a:lnSpc>
              <a:buFontTx/>
              <a:buNone/>
            </a:pPr>
            <a:r>
              <a:rPr lang="hu-HU" altLang="hu-HU" sz="1800" b="1">
                <a:solidFill>
                  <a:srgbClr val="000000"/>
                </a:solidFill>
              </a:rPr>
              <a:t>Az </a:t>
            </a:r>
            <a:r>
              <a:rPr lang="hu-HU" altLang="hu-HU" sz="1800" b="1">
                <a:solidFill>
                  <a:srgbClr val="000000"/>
                </a:solidFill>
                <a:cs typeface="Times New Roman" panose="02020603050405020304" pitchFamily="18" charset="0"/>
              </a:rPr>
              <a:t>ütemez</a:t>
            </a:r>
            <a:r>
              <a:rPr lang="hu-HU" altLang="hu-HU" sz="1800" b="1">
                <a:solidFill>
                  <a:srgbClr val="000000"/>
                </a:solidFill>
              </a:rPr>
              <a:t>ő</a:t>
            </a:r>
            <a:r>
              <a:rPr lang="hu-HU" altLang="hu-HU" sz="1800" b="1">
                <a:solidFill>
                  <a:srgbClr val="000000"/>
                </a:solidFill>
                <a:cs typeface="Times New Roman" panose="02020603050405020304" pitchFamily="18" charset="0"/>
              </a:rPr>
              <a:t> I. része a </a:t>
            </a:r>
            <a:endParaRPr lang="hu-HU" altLang="hu-HU" sz="1800" b="1">
              <a:solidFill>
                <a:srgbClr val="000000"/>
              </a:solidFill>
            </a:endParaRPr>
          </a:p>
          <a:p>
            <a:pPr marL="609600" indent="-609600" algn="just">
              <a:lnSpc>
                <a:spcPct val="90000"/>
              </a:lnSpc>
              <a:buFontTx/>
              <a:buNone/>
            </a:pPr>
            <a:r>
              <a:rPr lang="hu-HU" altLang="hu-HU" sz="1800" b="1">
                <a:solidFill>
                  <a:srgbClr val="000000"/>
                </a:solidFill>
                <a:cs typeface="Times New Roman" panose="02020603050405020304" pitchFamily="18" charset="0"/>
              </a:rPr>
              <a:t>következ</a:t>
            </a:r>
            <a:r>
              <a:rPr lang="hu-HU" altLang="hu-HU" sz="1800" b="1">
                <a:solidFill>
                  <a:srgbClr val="000000"/>
                </a:solidFill>
              </a:rPr>
              <a:t>ő</a:t>
            </a:r>
            <a:r>
              <a:rPr lang="hu-HU" altLang="hu-HU" sz="1800" b="1">
                <a:solidFill>
                  <a:srgbClr val="000000"/>
                </a:solidFill>
                <a:cs typeface="Times New Roman" panose="02020603050405020304" pitchFamily="18" charset="0"/>
              </a:rPr>
              <a:t> m</a:t>
            </a:r>
            <a:r>
              <a:rPr lang="hu-HU" altLang="hu-HU" sz="1800" b="1">
                <a:solidFill>
                  <a:srgbClr val="000000"/>
                </a:solidFill>
              </a:rPr>
              <a:t>ű</a:t>
            </a:r>
            <a:r>
              <a:rPr lang="hu-HU" altLang="hu-HU" sz="1800" b="1">
                <a:solidFill>
                  <a:srgbClr val="000000"/>
                </a:solidFill>
                <a:cs typeface="Times New Roman" panose="02020603050405020304" pitchFamily="18" charset="0"/>
              </a:rPr>
              <a:t>veletsorozatot </a:t>
            </a:r>
            <a:endParaRPr lang="hu-HU" altLang="hu-HU" sz="1800" b="1">
              <a:solidFill>
                <a:srgbClr val="000000"/>
              </a:solidFill>
            </a:endParaRPr>
          </a:p>
          <a:p>
            <a:pPr marL="609600" indent="-609600" algn="just">
              <a:lnSpc>
                <a:spcPct val="90000"/>
              </a:lnSpc>
              <a:buFontTx/>
              <a:buNone/>
            </a:pPr>
            <a:r>
              <a:rPr lang="hu-HU" altLang="hu-HU" sz="1800" b="1">
                <a:solidFill>
                  <a:srgbClr val="000000"/>
                </a:solidFill>
                <a:cs typeface="Times New Roman" panose="02020603050405020304" pitchFamily="18" charset="0"/>
              </a:rPr>
              <a:t>adja ki: </a:t>
            </a:r>
            <a:endParaRPr lang="hu-HU" altLang="hu-HU" sz="1800" b="1">
              <a:solidFill>
                <a:srgbClr val="000000"/>
              </a:solidFill>
            </a:endParaRPr>
          </a:p>
          <a:p>
            <a:pPr marL="609600" indent="-609600" algn="just">
              <a:lnSpc>
                <a:spcPct val="90000"/>
              </a:lnSpc>
              <a:buFontTx/>
              <a:buNone/>
            </a:pPr>
            <a:r>
              <a:rPr lang="en-US" altLang="hu-HU" sz="1800" b="1">
                <a:solidFill>
                  <a:schemeClr val="accent2"/>
                </a:solidFill>
                <a:latin typeface="Courier New" panose="02070309020205020404" pitchFamily="49" charset="0"/>
                <a:cs typeface="Times New Roman" panose="02020603050405020304" pitchFamily="18" charset="0"/>
              </a:rPr>
              <a:t>sl</a:t>
            </a:r>
            <a:r>
              <a:rPr lang="en-US" altLang="hu-HU" sz="1800" b="1" baseline="-30000">
                <a:solidFill>
                  <a:schemeClr val="accent2"/>
                </a:solidFill>
                <a:latin typeface="Courier New" panose="02070309020205020404" pitchFamily="49" charset="0"/>
                <a:cs typeface="Times New Roman" panose="02020603050405020304" pitchFamily="18" charset="0"/>
              </a:rPr>
              <a:t>1</a:t>
            </a:r>
            <a:r>
              <a:rPr lang="en-US" altLang="hu-HU" sz="1800" b="1">
                <a:solidFill>
                  <a:schemeClr val="accent2"/>
                </a:solidFill>
                <a:latin typeface="Courier New" panose="02070309020205020404" pitchFamily="49" charset="0"/>
                <a:cs typeface="Times New Roman" panose="02020603050405020304" pitchFamily="18" charset="0"/>
              </a:rPr>
              <a:t>(A)</a:t>
            </a:r>
            <a:r>
              <a:rPr lang="hu-HU" altLang="hu-HU" sz="1800" b="1">
                <a:solidFill>
                  <a:schemeClr val="accent2"/>
                </a:solidFill>
                <a:latin typeface="Courier New" panose="02070309020205020404" pitchFamily="49" charset="0"/>
                <a:cs typeface="Courier New" panose="02070309020205020404" pitchFamily="49" charset="0"/>
              </a:rPr>
              <a:t>;</a:t>
            </a:r>
            <a:r>
              <a:rPr lang="en-US" altLang="hu-HU" sz="1800" b="1">
                <a:solidFill>
                  <a:schemeClr val="accent2"/>
                </a:solidFill>
                <a:latin typeface="Courier New" panose="02070309020205020404" pitchFamily="49" charset="0"/>
                <a:cs typeface="Times New Roman" panose="02020603050405020304" pitchFamily="18" charset="0"/>
              </a:rPr>
              <a:t>r</a:t>
            </a:r>
            <a:r>
              <a:rPr lang="en-US" altLang="hu-HU" sz="1800" b="1" baseline="-30000">
                <a:solidFill>
                  <a:schemeClr val="accent2"/>
                </a:solidFill>
                <a:latin typeface="Courier New" panose="02070309020205020404" pitchFamily="49" charset="0"/>
                <a:cs typeface="Times New Roman" panose="02020603050405020304" pitchFamily="18" charset="0"/>
              </a:rPr>
              <a:t>1</a:t>
            </a:r>
            <a:r>
              <a:rPr lang="en-US" altLang="hu-HU" sz="1800" b="1">
                <a:solidFill>
                  <a:schemeClr val="accent2"/>
                </a:solidFill>
                <a:latin typeface="Courier New" panose="02070309020205020404" pitchFamily="49" charset="0"/>
                <a:cs typeface="Times New Roman" panose="02020603050405020304" pitchFamily="18" charset="0"/>
              </a:rPr>
              <a:t>(A)</a:t>
            </a:r>
            <a:r>
              <a:rPr lang="hu-HU" altLang="hu-HU" sz="1800" b="1">
                <a:solidFill>
                  <a:schemeClr val="accent2"/>
                </a:solidFill>
                <a:latin typeface="Courier New" panose="02070309020205020404" pitchFamily="49" charset="0"/>
                <a:cs typeface="Courier New" panose="02070309020205020404" pitchFamily="49" charset="0"/>
              </a:rPr>
              <a:t>;</a:t>
            </a:r>
            <a:r>
              <a:rPr lang="en-US" altLang="hu-HU" sz="1800" b="1">
                <a:solidFill>
                  <a:schemeClr val="accent2"/>
                </a:solidFill>
                <a:latin typeface="Courier New" panose="02070309020205020404" pitchFamily="49" charset="0"/>
                <a:cs typeface="Courier New" panose="02070309020205020404" pitchFamily="49" charset="0"/>
              </a:rPr>
              <a:t> </a:t>
            </a:r>
            <a:endParaRPr lang="hu-HU" altLang="hu-HU" sz="1800" b="1">
              <a:solidFill>
                <a:schemeClr val="accent2"/>
              </a:solidFill>
              <a:latin typeface="Courier New" panose="02070309020205020404" pitchFamily="49" charset="0"/>
              <a:cs typeface="Courier New" panose="02070309020205020404" pitchFamily="49" charset="0"/>
            </a:endParaRPr>
          </a:p>
          <a:p>
            <a:pPr marL="609600" indent="-609600" algn="just">
              <a:lnSpc>
                <a:spcPct val="90000"/>
              </a:lnSpc>
              <a:buFontTx/>
              <a:buNone/>
            </a:pPr>
            <a:r>
              <a:rPr lang="hu-HU" altLang="hu-HU" sz="1800" b="1">
                <a:solidFill>
                  <a:schemeClr val="accent2"/>
                </a:solidFill>
                <a:latin typeface="Courier New" panose="02070309020205020404" pitchFamily="49" charset="0"/>
                <a:cs typeface="Times New Roman" panose="02020603050405020304" pitchFamily="18" charset="0"/>
              </a:rPr>
              <a:t>sl</a:t>
            </a:r>
            <a:r>
              <a:rPr lang="hu-HU" altLang="hu-HU" sz="1800" b="1" baseline="-30000">
                <a:solidFill>
                  <a:schemeClr val="accent2"/>
                </a:solidFill>
                <a:latin typeface="Courier New" panose="02070309020205020404" pitchFamily="49" charset="0"/>
                <a:cs typeface="Times New Roman" panose="02020603050405020304" pitchFamily="18" charset="0"/>
              </a:rPr>
              <a:t>2</a:t>
            </a:r>
            <a:r>
              <a:rPr lang="hu-HU" altLang="hu-HU" sz="1800" b="1">
                <a:solidFill>
                  <a:schemeClr val="accent2"/>
                </a:solidFill>
                <a:latin typeface="Courier New" panose="02070309020205020404" pitchFamily="49" charset="0"/>
                <a:cs typeface="Times New Roman" panose="02020603050405020304" pitchFamily="18" charset="0"/>
              </a:rPr>
              <a:t>(A)</a:t>
            </a:r>
            <a:r>
              <a:rPr lang="hu-HU" altLang="hu-HU" sz="1800" b="1">
                <a:solidFill>
                  <a:schemeClr val="accent2"/>
                </a:solidFill>
                <a:cs typeface="Times New Roman" panose="02020603050405020304" pitchFamily="18" charset="0"/>
              </a:rPr>
              <a:t>; </a:t>
            </a:r>
            <a:r>
              <a:rPr lang="hu-HU" altLang="hu-HU" sz="1800" b="1">
                <a:solidFill>
                  <a:schemeClr val="accent2"/>
                </a:solidFill>
                <a:latin typeface="Courier New" panose="02070309020205020404" pitchFamily="49" charset="0"/>
                <a:cs typeface="Times New Roman" panose="02020603050405020304" pitchFamily="18" charset="0"/>
              </a:rPr>
              <a:t>r</a:t>
            </a:r>
            <a:r>
              <a:rPr lang="hu-HU" altLang="hu-HU" sz="1800" b="1" baseline="-30000">
                <a:solidFill>
                  <a:schemeClr val="accent2"/>
                </a:solidFill>
                <a:latin typeface="Courier New" panose="02070309020205020404" pitchFamily="49" charset="0"/>
                <a:cs typeface="Times New Roman" panose="02020603050405020304" pitchFamily="18" charset="0"/>
              </a:rPr>
              <a:t>2</a:t>
            </a:r>
            <a:r>
              <a:rPr lang="hu-HU" altLang="hu-HU" sz="1800" b="1">
                <a:solidFill>
                  <a:schemeClr val="accent2"/>
                </a:solidFill>
                <a:latin typeface="Courier New" panose="02070309020205020404" pitchFamily="49" charset="0"/>
                <a:cs typeface="Times New Roman" panose="02020603050405020304" pitchFamily="18" charset="0"/>
              </a:rPr>
              <a:t>(A)</a:t>
            </a:r>
            <a:r>
              <a:rPr lang="hu-HU" altLang="hu-HU" sz="1800" b="1">
                <a:solidFill>
                  <a:schemeClr val="accent2"/>
                </a:solidFill>
                <a:cs typeface="Times New Roman" panose="02020603050405020304" pitchFamily="18" charset="0"/>
              </a:rPr>
              <a:t>; </a:t>
            </a:r>
            <a:r>
              <a:rPr lang="hu-HU" altLang="hu-HU" sz="1800" b="1">
                <a:solidFill>
                  <a:schemeClr val="accent2"/>
                </a:solidFill>
                <a:latin typeface="Courier New" panose="02070309020205020404" pitchFamily="49" charset="0"/>
                <a:cs typeface="Times New Roman" panose="02020603050405020304" pitchFamily="18" charset="0"/>
              </a:rPr>
              <a:t>sl</a:t>
            </a:r>
            <a:r>
              <a:rPr lang="hu-HU" altLang="hu-HU" sz="1800" b="1" baseline="-30000">
                <a:solidFill>
                  <a:schemeClr val="accent2"/>
                </a:solidFill>
                <a:latin typeface="Courier New" panose="02070309020205020404" pitchFamily="49" charset="0"/>
                <a:cs typeface="Times New Roman" panose="02020603050405020304" pitchFamily="18" charset="0"/>
              </a:rPr>
              <a:t>2</a:t>
            </a:r>
            <a:r>
              <a:rPr lang="hu-HU" altLang="hu-HU" sz="1800" b="1">
                <a:solidFill>
                  <a:schemeClr val="accent2"/>
                </a:solidFill>
                <a:latin typeface="Courier New" panose="02070309020205020404" pitchFamily="49" charset="0"/>
                <a:cs typeface="Times New Roman" panose="02020603050405020304" pitchFamily="18" charset="0"/>
              </a:rPr>
              <a:t>(B)</a:t>
            </a:r>
            <a:r>
              <a:rPr lang="hu-HU" altLang="hu-HU" sz="1800" b="1">
                <a:solidFill>
                  <a:schemeClr val="accent2"/>
                </a:solidFill>
                <a:cs typeface="Times New Roman" panose="02020603050405020304" pitchFamily="18" charset="0"/>
              </a:rPr>
              <a:t>; </a:t>
            </a:r>
            <a:r>
              <a:rPr lang="hu-HU" altLang="hu-HU" sz="1800" b="1">
                <a:solidFill>
                  <a:schemeClr val="accent2"/>
                </a:solidFill>
                <a:latin typeface="Courier New" panose="02070309020205020404" pitchFamily="49" charset="0"/>
                <a:cs typeface="Times New Roman" panose="02020603050405020304" pitchFamily="18" charset="0"/>
              </a:rPr>
              <a:t>r</a:t>
            </a:r>
            <a:r>
              <a:rPr lang="hu-HU" altLang="hu-HU" sz="1800" b="1" baseline="-30000">
                <a:solidFill>
                  <a:schemeClr val="accent2"/>
                </a:solidFill>
                <a:latin typeface="Courier New" panose="02070309020205020404" pitchFamily="49" charset="0"/>
                <a:cs typeface="Times New Roman" panose="02020603050405020304" pitchFamily="18" charset="0"/>
              </a:rPr>
              <a:t>2</a:t>
            </a:r>
            <a:r>
              <a:rPr lang="hu-HU" altLang="hu-HU" sz="1800" b="1">
                <a:solidFill>
                  <a:schemeClr val="accent2"/>
                </a:solidFill>
                <a:latin typeface="Courier New" panose="02070309020205020404" pitchFamily="49" charset="0"/>
                <a:cs typeface="Times New Roman" panose="02020603050405020304" pitchFamily="18" charset="0"/>
              </a:rPr>
              <a:t>(B)</a:t>
            </a:r>
            <a:r>
              <a:rPr lang="hu-HU" altLang="hu-HU" sz="1800" b="1">
                <a:solidFill>
                  <a:schemeClr val="accent2"/>
                </a:solidFill>
                <a:cs typeface="Times New Roman" panose="02020603050405020304" pitchFamily="18" charset="0"/>
              </a:rPr>
              <a:t>;</a:t>
            </a:r>
            <a:endParaRPr lang="hu-HU" altLang="hu-HU" sz="1800" b="1">
              <a:solidFill>
                <a:schemeClr val="accent2"/>
              </a:solidFill>
            </a:endParaRPr>
          </a:p>
          <a:p>
            <a:pPr marL="609600" indent="-609600" algn="just">
              <a:lnSpc>
                <a:spcPct val="90000"/>
              </a:lnSpc>
              <a:buFontTx/>
              <a:buNone/>
            </a:pPr>
            <a:r>
              <a:rPr lang="en-US" altLang="hu-HU" sz="1800" b="1">
                <a:solidFill>
                  <a:srgbClr val="FF0000"/>
                </a:solidFill>
                <a:latin typeface="Courier New" panose="02070309020205020404" pitchFamily="49" charset="0"/>
                <a:cs typeface="Times New Roman" panose="02020603050405020304" pitchFamily="18" charset="0"/>
              </a:rPr>
              <a:t>ul</a:t>
            </a:r>
            <a:r>
              <a:rPr lang="en-US" altLang="hu-HU" sz="1800" b="1" baseline="-30000">
                <a:solidFill>
                  <a:srgbClr val="FF0000"/>
                </a:solidFill>
                <a:latin typeface="Courier New" panose="02070309020205020404" pitchFamily="49" charset="0"/>
                <a:cs typeface="Times New Roman" panose="02020603050405020304" pitchFamily="18" charset="0"/>
              </a:rPr>
              <a:t>1</a:t>
            </a:r>
            <a:r>
              <a:rPr lang="en-US" altLang="hu-HU" sz="1800" b="1">
                <a:solidFill>
                  <a:srgbClr val="FF0000"/>
                </a:solidFill>
                <a:latin typeface="Courier New" panose="02070309020205020404" pitchFamily="49" charset="0"/>
                <a:cs typeface="Times New Roman" panose="02020603050405020304" pitchFamily="18" charset="0"/>
              </a:rPr>
              <a:t>(B); r</a:t>
            </a:r>
            <a:r>
              <a:rPr lang="en-US" altLang="hu-HU" sz="1800" b="1" baseline="-30000">
                <a:solidFill>
                  <a:srgbClr val="FF0000"/>
                </a:solidFill>
                <a:latin typeface="Courier New" panose="02070309020205020404" pitchFamily="49" charset="0"/>
                <a:cs typeface="Times New Roman" panose="02020603050405020304" pitchFamily="18" charset="0"/>
              </a:rPr>
              <a:t>1</a:t>
            </a:r>
            <a:r>
              <a:rPr lang="en-US" altLang="hu-HU" sz="1800" b="1">
                <a:solidFill>
                  <a:srgbClr val="FF0000"/>
                </a:solidFill>
                <a:latin typeface="Courier New" panose="02070309020205020404" pitchFamily="49" charset="0"/>
                <a:cs typeface="Times New Roman" panose="02020603050405020304" pitchFamily="18" charset="0"/>
              </a:rPr>
              <a:t>(B)</a:t>
            </a:r>
            <a:r>
              <a:rPr lang="hu-HU" altLang="hu-HU" sz="1800" b="1">
                <a:solidFill>
                  <a:srgbClr val="FF0000"/>
                </a:solidFill>
                <a:latin typeface="Courier New" panose="02070309020205020404" pitchFamily="49" charset="0"/>
                <a:cs typeface="Courier New" panose="02070309020205020404" pitchFamily="49" charset="0"/>
              </a:rPr>
              <a:t> </a:t>
            </a:r>
          </a:p>
          <a:p>
            <a:pPr marL="609600" indent="-609600" algn="just">
              <a:lnSpc>
                <a:spcPct val="90000"/>
              </a:lnSpc>
              <a:buFontTx/>
              <a:buNone/>
            </a:pPr>
            <a:r>
              <a:rPr lang="en-US" altLang="hu-HU" sz="1800" b="1">
                <a:solidFill>
                  <a:srgbClr val="CC00CC"/>
                </a:solidFill>
                <a:latin typeface="Courier New" panose="02070309020205020404" pitchFamily="49" charset="0"/>
                <a:cs typeface="Times New Roman" panose="02020603050405020304" pitchFamily="18" charset="0"/>
              </a:rPr>
              <a:t>xl</a:t>
            </a:r>
            <a:r>
              <a:rPr lang="en-US" altLang="hu-HU" sz="1800" b="1" baseline="-30000">
                <a:solidFill>
                  <a:srgbClr val="CC00CC"/>
                </a:solidFill>
                <a:latin typeface="Courier New" panose="02070309020205020404" pitchFamily="49" charset="0"/>
                <a:cs typeface="Times New Roman" panose="02020603050405020304" pitchFamily="18" charset="0"/>
              </a:rPr>
              <a:t>1</a:t>
            </a:r>
            <a:r>
              <a:rPr lang="en-US" altLang="hu-HU" sz="1800" b="1">
                <a:solidFill>
                  <a:srgbClr val="CC00CC"/>
                </a:solidFill>
                <a:latin typeface="Courier New" panose="02070309020205020404" pitchFamily="49" charset="0"/>
                <a:cs typeface="Times New Roman" panose="02020603050405020304" pitchFamily="18" charset="0"/>
              </a:rPr>
              <a:t>(B)</a:t>
            </a:r>
            <a:r>
              <a:rPr lang="en-US" altLang="hu-HU" sz="1800" b="1">
                <a:solidFill>
                  <a:schemeClr val="accent2"/>
                </a:solidFill>
                <a:cs typeface="Times New Roman" panose="02020603050405020304" pitchFamily="18" charset="0"/>
              </a:rPr>
              <a:t>; </a:t>
            </a:r>
            <a:r>
              <a:rPr lang="en-US" altLang="hu-HU" sz="1800" b="1">
                <a:solidFill>
                  <a:schemeClr val="accent2"/>
                </a:solidFill>
                <a:latin typeface="Courier New" panose="02070309020205020404" pitchFamily="49" charset="0"/>
                <a:cs typeface="Times New Roman" panose="02020603050405020304" pitchFamily="18" charset="0"/>
              </a:rPr>
              <a:t>w</a:t>
            </a:r>
            <a:r>
              <a:rPr lang="en-US" altLang="hu-HU" sz="1800" b="1" baseline="-30000">
                <a:solidFill>
                  <a:schemeClr val="accent2"/>
                </a:solidFill>
                <a:latin typeface="Courier New" panose="02070309020205020404" pitchFamily="49" charset="0"/>
                <a:cs typeface="Times New Roman" panose="02020603050405020304" pitchFamily="18" charset="0"/>
              </a:rPr>
              <a:t>1</a:t>
            </a:r>
            <a:r>
              <a:rPr lang="en-US" altLang="hu-HU" sz="1800" b="1">
                <a:solidFill>
                  <a:schemeClr val="accent2"/>
                </a:solidFill>
                <a:latin typeface="Courier New" panose="02070309020205020404" pitchFamily="49" charset="0"/>
                <a:cs typeface="Times New Roman" panose="02020603050405020304" pitchFamily="18" charset="0"/>
              </a:rPr>
              <a:t>(B)</a:t>
            </a:r>
            <a:r>
              <a:rPr lang="hu-HU" altLang="hu-HU" sz="1800" b="1">
                <a:solidFill>
                  <a:schemeClr val="accent2"/>
                </a:solidFill>
              </a:rPr>
              <a:t> </a:t>
            </a:r>
          </a:p>
          <a:p>
            <a:pPr marL="609600" indent="-609600" algn="just">
              <a:lnSpc>
                <a:spcPct val="90000"/>
              </a:lnSpc>
              <a:buFontTx/>
              <a:buNone/>
            </a:pPr>
            <a:r>
              <a:rPr lang="en-US" altLang="hu-HU" sz="1800" b="1">
                <a:solidFill>
                  <a:srgbClr val="FF0000"/>
                </a:solidFill>
                <a:cs typeface="Times New Roman" panose="02020603050405020304" pitchFamily="18" charset="0"/>
              </a:rPr>
              <a:t>A II. rész viszont nem teljesítheti az </a:t>
            </a:r>
            <a:r>
              <a:rPr lang="en-US" altLang="hu-HU" sz="1800" b="1">
                <a:solidFill>
                  <a:srgbClr val="FF0000"/>
                </a:solidFill>
                <a:latin typeface="Courier New" panose="02070309020205020404" pitchFamily="49" charset="0"/>
                <a:cs typeface="Times New Roman" panose="02020603050405020304" pitchFamily="18" charset="0"/>
              </a:rPr>
              <a:t>xl</a:t>
            </a:r>
            <a:r>
              <a:rPr lang="en-US" altLang="hu-HU" sz="1800" b="1" baseline="-30000">
                <a:solidFill>
                  <a:srgbClr val="FF0000"/>
                </a:solidFill>
                <a:latin typeface="Courier New" panose="02070309020205020404" pitchFamily="49" charset="0"/>
                <a:cs typeface="Times New Roman" panose="02020603050405020304" pitchFamily="18" charset="0"/>
              </a:rPr>
              <a:t>1</a:t>
            </a:r>
            <a:r>
              <a:rPr lang="en-US" altLang="hu-HU" sz="1800" b="1">
                <a:solidFill>
                  <a:srgbClr val="FF0000"/>
                </a:solidFill>
                <a:latin typeface="Courier New" panose="02070309020205020404" pitchFamily="49" charset="0"/>
                <a:cs typeface="Times New Roman" panose="02020603050405020304" pitchFamily="18" charset="0"/>
              </a:rPr>
              <a:t>(B)</a:t>
            </a:r>
            <a:r>
              <a:rPr lang="hu-HU" altLang="hu-HU" sz="1800" b="1">
                <a:solidFill>
                  <a:srgbClr val="FF0000"/>
                </a:solidFill>
                <a:cs typeface="Courier New" panose="02070309020205020404" pitchFamily="49" charset="0"/>
              </a:rPr>
              <a:t>-t, várakoztatja T</a:t>
            </a:r>
            <a:r>
              <a:rPr lang="hu-HU" altLang="hu-HU" sz="1800" b="1" baseline="-25000">
                <a:solidFill>
                  <a:srgbClr val="FF0000"/>
                </a:solidFill>
                <a:cs typeface="Courier New" panose="02070309020205020404" pitchFamily="49" charset="0"/>
              </a:rPr>
              <a:t>1</a:t>
            </a:r>
            <a:r>
              <a:rPr lang="hu-HU" altLang="hu-HU" sz="1800" b="1">
                <a:solidFill>
                  <a:srgbClr val="FF0000"/>
                </a:solidFill>
                <a:cs typeface="Courier New" panose="02070309020205020404" pitchFamily="49" charset="0"/>
              </a:rPr>
              <a:t>-et.</a:t>
            </a:r>
            <a:r>
              <a:rPr lang="hu-HU" altLang="hu-HU" sz="1800" b="1">
                <a:solidFill>
                  <a:srgbClr val="FF0000"/>
                </a:solidFill>
              </a:rPr>
              <a:t> </a:t>
            </a:r>
          </a:p>
          <a:p>
            <a:pPr marL="609600" indent="-609600" algn="just">
              <a:lnSpc>
                <a:spcPct val="90000"/>
              </a:lnSpc>
              <a:buFontTx/>
              <a:buNone/>
            </a:pPr>
            <a:r>
              <a:rPr lang="hu-HU" altLang="hu-HU" sz="1800" b="1">
                <a:solidFill>
                  <a:srgbClr val="000000"/>
                </a:solidFill>
              </a:rPr>
              <a:t>	</a:t>
            </a:r>
            <a:r>
              <a:rPr lang="hu-HU" altLang="hu-HU" sz="1800" b="1">
                <a:solidFill>
                  <a:srgbClr val="000000"/>
                </a:solidFill>
                <a:latin typeface="Times New Roman" panose="02020603050405020304" pitchFamily="18" charset="0"/>
                <a:cs typeface="Times New Roman" panose="02020603050405020304" pitchFamily="18" charset="0"/>
              </a:rPr>
              <a:t>Végül T</a:t>
            </a:r>
            <a:r>
              <a:rPr lang="hu-HU" altLang="hu-HU" sz="1800" b="1" baseline="-30000">
                <a:solidFill>
                  <a:srgbClr val="000000"/>
                </a:solidFill>
                <a:latin typeface="Times New Roman" panose="02020603050405020304" pitchFamily="18" charset="0"/>
                <a:cs typeface="Times New Roman" panose="02020603050405020304" pitchFamily="18" charset="0"/>
              </a:rPr>
              <a:t>2</a:t>
            </a:r>
            <a:r>
              <a:rPr lang="hu-HU" altLang="hu-HU" sz="1800" b="1">
                <a:solidFill>
                  <a:srgbClr val="000000"/>
                </a:solidFill>
                <a:latin typeface="Times New Roman" panose="02020603050405020304" pitchFamily="18" charset="0"/>
                <a:cs typeface="Times New Roman" panose="02020603050405020304" pitchFamily="18" charset="0"/>
              </a:rPr>
              <a:t> végrehajtja a véglegesítést, és az I. rész feloldja a zárakat A‑n és B‑n. Ugyanekkor felfedezi, hogy T</a:t>
            </a:r>
            <a:r>
              <a:rPr lang="hu-HU" altLang="hu-HU" sz="1800" b="1" baseline="-30000">
                <a:solidFill>
                  <a:srgbClr val="000000"/>
                </a:solidFill>
                <a:latin typeface="Times New Roman" panose="02020603050405020304" pitchFamily="18" charset="0"/>
                <a:cs typeface="Times New Roman" panose="02020603050405020304" pitchFamily="18" charset="0"/>
              </a:rPr>
              <a:t>1</a:t>
            </a:r>
            <a:r>
              <a:rPr lang="hu-HU" altLang="hu-HU" sz="1800" b="1">
                <a:solidFill>
                  <a:srgbClr val="000000"/>
                </a:solidFill>
                <a:latin typeface="Times New Roman" panose="02020603050405020304" pitchFamily="18" charset="0"/>
                <a:cs typeface="Times New Roman" panose="02020603050405020304" pitchFamily="18" charset="0"/>
              </a:rPr>
              <a:t> várakozik B zárolására. Értesíti a II. részt, amely az </a:t>
            </a:r>
            <a:r>
              <a:rPr lang="hu-HU" altLang="hu-HU" sz="1800" b="1">
                <a:solidFill>
                  <a:srgbClr val="FF0000"/>
                </a:solidFill>
                <a:latin typeface="Times New Roman" panose="02020603050405020304" pitchFamily="18" charset="0"/>
                <a:cs typeface="Times New Roman" panose="02020603050405020304" pitchFamily="18" charset="0"/>
              </a:rPr>
              <a:t>xl</a:t>
            </a:r>
            <a:r>
              <a:rPr lang="hu-HU" altLang="hu-HU" sz="1800" b="1" baseline="-30000">
                <a:solidFill>
                  <a:srgbClr val="FF0000"/>
                </a:solidFill>
                <a:latin typeface="Times New Roman" panose="02020603050405020304" pitchFamily="18" charset="0"/>
                <a:cs typeface="Times New Roman" panose="02020603050405020304" pitchFamily="18" charset="0"/>
              </a:rPr>
              <a:t>1</a:t>
            </a:r>
            <a:r>
              <a:rPr lang="hu-HU" altLang="hu-HU" sz="1800" b="1">
                <a:solidFill>
                  <a:srgbClr val="FF0000"/>
                </a:solidFill>
                <a:latin typeface="Times New Roman" panose="02020603050405020304" pitchFamily="18" charset="0"/>
                <a:cs typeface="Times New Roman" panose="02020603050405020304" pitchFamily="18" charset="0"/>
              </a:rPr>
              <a:t>(B)</a:t>
            </a:r>
            <a:r>
              <a:rPr lang="hu-HU" altLang="hu-HU" sz="1800" b="1">
                <a:solidFill>
                  <a:srgbClr val="000000"/>
                </a:solidFill>
                <a:latin typeface="Times New Roman" panose="02020603050405020304" pitchFamily="18" charset="0"/>
                <a:cs typeface="Times New Roman" panose="02020603050405020304" pitchFamily="18" charset="0"/>
              </a:rPr>
              <a:t> zárolást most már végrehajthatónak találja. Beviszi ezt a zárat a zártáblába, és folytatja T</a:t>
            </a:r>
            <a:r>
              <a:rPr lang="hu-HU" altLang="hu-HU" sz="1800" b="1" baseline="-30000">
                <a:solidFill>
                  <a:srgbClr val="000000"/>
                </a:solidFill>
                <a:latin typeface="Times New Roman" panose="02020603050405020304" pitchFamily="18" charset="0"/>
                <a:cs typeface="Times New Roman" panose="02020603050405020304" pitchFamily="18" charset="0"/>
              </a:rPr>
              <a:t>1</a:t>
            </a:r>
            <a:r>
              <a:rPr lang="hu-HU" altLang="hu-HU" sz="1800" b="1">
                <a:solidFill>
                  <a:srgbClr val="000000"/>
                </a:solidFill>
                <a:latin typeface="Times New Roman" panose="02020603050405020304" pitchFamily="18" charset="0"/>
                <a:cs typeface="Times New Roman" panose="02020603050405020304" pitchFamily="18" charset="0"/>
              </a:rPr>
              <a:t> tárolt műveleteinek a végrehajtását mindaddig, ameddig tudja. Esetünkben T</a:t>
            </a:r>
            <a:r>
              <a:rPr lang="hu-HU" altLang="hu-HU" sz="1800" b="1" baseline="-30000">
                <a:solidFill>
                  <a:srgbClr val="000000"/>
                </a:solidFill>
                <a:latin typeface="Times New Roman" panose="02020603050405020304" pitchFamily="18" charset="0"/>
                <a:cs typeface="Times New Roman" panose="02020603050405020304" pitchFamily="18" charset="0"/>
              </a:rPr>
              <a:t>1</a:t>
            </a:r>
            <a:r>
              <a:rPr lang="hu-HU" altLang="hu-HU" sz="1800" b="1">
                <a:solidFill>
                  <a:srgbClr val="000000"/>
                </a:solidFill>
                <a:latin typeface="Times New Roman" panose="02020603050405020304" pitchFamily="18" charset="0"/>
                <a:cs typeface="Times New Roman" panose="02020603050405020304" pitchFamily="18" charset="0"/>
              </a:rPr>
              <a:t> befejeződik.</a:t>
            </a:r>
          </a:p>
        </p:txBody>
      </p:sp>
      <p:graphicFrame>
        <p:nvGraphicFramePr>
          <p:cNvPr id="555039" name="Group 31">
            <a:extLst>
              <a:ext uri="{FF2B5EF4-FFF2-40B4-BE49-F238E27FC236}">
                <a16:creationId xmlns:a16="http://schemas.microsoft.com/office/drawing/2014/main" id="{921ABB9E-49A5-148C-2104-EB5D7DAF2945}"/>
              </a:ext>
            </a:extLst>
          </p:cNvPr>
          <p:cNvGraphicFramePr>
            <a:graphicFrameLocks noGrp="1"/>
          </p:cNvGraphicFramePr>
          <p:nvPr/>
        </p:nvGraphicFramePr>
        <p:xfrm>
          <a:off x="4629150" y="1863725"/>
          <a:ext cx="3843338" cy="2824163"/>
        </p:xfrm>
        <a:graphic>
          <a:graphicData uri="http://schemas.openxmlformats.org/drawingml/2006/table">
            <a:tbl>
              <a:tblPr/>
              <a:tblGrid>
                <a:gridCol w="1922463">
                  <a:extLst>
                    <a:ext uri="{9D8B030D-6E8A-4147-A177-3AD203B41FA5}">
                      <a16:colId xmlns:a16="http://schemas.microsoft.com/office/drawing/2014/main" val="4163387491"/>
                    </a:ext>
                  </a:extLst>
                </a:gridCol>
                <a:gridCol w="1920875">
                  <a:extLst>
                    <a:ext uri="{9D8B030D-6E8A-4147-A177-3AD203B41FA5}">
                      <a16:colId xmlns:a16="http://schemas.microsoft.com/office/drawing/2014/main" val="2971127830"/>
                    </a:ext>
                  </a:extLst>
                </a:gridCol>
              </a:tblGrid>
              <a:tr h="398463">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400" b="1" i="0" u="none" strike="noStrike" cap="none" normalizeH="0" baseline="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T</a:t>
                      </a:r>
                      <a:r>
                        <a:rPr kumimoji="0" lang="en-US" altLang="hu-HU" sz="1400" b="1" i="0" u="none" strike="noStrike" cap="none" normalizeH="0" baseline="-3000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1</a:t>
                      </a:r>
                      <a:endParaRPr kumimoji="0" lang="en-US" altLang="hu-HU" sz="1400" b="1" i="0" u="none" strike="noStrike" cap="none" normalizeH="0" baseline="0">
                        <a:ln>
                          <a:noFill/>
                        </a:ln>
                        <a:solidFill>
                          <a:schemeClr val="tx1"/>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400" b="1" i="0" u="none" strike="noStrike" cap="none" normalizeH="0" baseline="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T</a:t>
                      </a:r>
                      <a:r>
                        <a:rPr kumimoji="0" lang="en-US" altLang="hu-HU" sz="1400" b="1" i="0" u="none" strike="noStrike" cap="none" normalizeH="0" baseline="-3000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2</a:t>
                      </a:r>
                      <a:endParaRPr kumimoji="0" lang="en-US" altLang="hu-HU" sz="1400" b="1" i="0" u="none" strike="noStrike" cap="none" normalizeH="0" baseline="0">
                        <a:ln>
                          <a:noFill/>
                        </a:ln>
                        <a:solidFill>
                          <a:schemeClr val="tx1"/>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1948173"/>
                  </a:ext>
                </a:extLst>
              </a:tr>
              <a:tr h="217488">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sl</a:t>
                      </a:r>
                      <a:r>
                        <a:rPr kumimoji="0" lang="en-US" altLang="hu-HU" sz="1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r</a:t>
                      </a:r>
                      <a:r>
                        <a:rPr kumimoji="0" lang="en-US" altLang="hu-HU" sz="1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a:t>
                      </a:r>
                      <a:endParaRPr kumimoji="0" lang="en-US" altLang="hu-HU" sz="14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4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833729480"/>
                  </a:ext>
                </a:extLst>
              </a:tr>
              <a:tr h="2190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sl</a:t>
                      </a:r>
                      <a:r>
                        <a:rPr kumimoji="0" lang="en-US" altLang="hu-HU" sz="1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r</a:t>
                      </a:r>
                      <a:r>
                        <a:rPr kumimoji="0" lang="en-US" altLang="hu-HU" sz="1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a:t>
                      </a:r>
                      <a:endParaRPr kumimoji="0" lang="en-US" altLang="hu-HU" sz="14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585113097"/>
                  </a:ext>
                </a:extLst>
              </a:tr>
              <a:tr h="217488">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sl</a:t>
                      </a:r>
                      <a:r>
                        <a:rPr kumimoji="0" lang="en-US" altLang="hu-HU" sz="1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 r</a:t>
                      </a:r>
                      <a:r>
                        <a:rPr kumimoji="0" lang="en-US" altLang="hu-HU" sz="1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14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191564798"/>
                  </a:ext>
                </a:extLst>
              </a:tr>
              <a:tr h="2190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u-HU" altLang="hu-HU" sz="1400" b="1" i="0" u="none" strike="noStrike" cap="none" normalizeH="0" baseline="0">
                          <a:ln>
                            <a:noFill/>
                          </a:ln>
                          <a:solidFill>
                            <a:srgbClr val="FF0000"/>
                          </a:solidFill>
                          <a:effectLst/>
                          <a:latin typeface="Courier New" panose="02070309020205020404" pitchFamily="49" charset="0"/>
                          <a:cs typeface="Courier New" panose="02070309020205020404" pitchFamily="49" charset="0"/>
                        </a:rPr>
                        <a:t>u</a:t>
                      </a:r>
                      <a:r>
                        <a:rPr kumimoji="0" lang="en-US" altLang="hu-HU" sz="1400" b="1" i="0" u="none" strike="noStrike" cap="none" normalizeH="0" baseline="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l</a:t>
                      </a:r>
                      <a:r>
                        <a:rPr kumimoji="0" lang="en-US" altLang="hu-HU" sz="1400" b="1" i="0" u="none" strike="noStrike" cap="none" normalizeH="0" baseline="-3000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400" b="1" i="0" u="none" strike="noStrike" cap="none" normalizeH="0" baseline="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(B)</a:t>
                      </a: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 r</a:t>
                      </a:r>
                      <a:r>
                        <a:rPr kumimoji="0" lang="en-US" altLang="hu-HU" sz="1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14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4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115151821"/>
                  </a:ext>
                </a:extLst>
              </a:tr>
              <a:tr h="217488">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400" b="1" i="0" u="none" strike="noStrike" cap="none" normalizeH="0" baseline="0">
                          <a:ln>
                            <a:noFill/>
                          </a:ln>
                          <a:solidFill>
                            <a:srgbClr val="CC00CC"/>
                          </a:solidFill>
                          <a:effectLst/>
                          <a:latin typeface="Courier New" panose="02070309020205020404" pitchFamily="49" charset="0"/>
                          <a:ea typeface="Times New Roman" panose="02020603050405020304" pitchFamily="18" charset="0"/>
                          <a:cs typeface="Courier New" panose="02070309020205020404" pitchFamily="49" charset="0"/>
                        </a:rPr>
                        <a:t>xl</a:t>
                      </a:r>
                      <a:r>
                        <a:rPr kumimoji="0" lang="en-US" altLang="hu-HU" sz="1400" b="1" i="0" u="none" strike="noStrike" cap="none" normalizeH="0" baseline="-30000">
                          <a:ln>
                            <a:noFill/>
                          </a:ln>
                          <a:solidFill>
                            <a:srgbClr val="CC00CC"/>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400" b="1" i="0" u="none" strike="noStrike" cap="none" normalizeH="0" baseline="0">
                          <a:ln>
                            <a:noFill/>
                          </a:ln>
                          <a:solidFill>
                            <a:srgbClr val="CC00CC"/>
                          </a:solidFill>
                          <a:effectLst/>
                          <a:latin typeface="Courier New" panose="02070309020205020404" pitchFamily="49" charset="0"/>
                          <a:ea typeface="Times New Roman" panose="02020603050405020304" pitchFamily="18" charset="0"/>
                          <a:cs typeface="Courier New" panose="02070309020205020404" pitchFamily="49" charset="0"/>
                        </a:rPr>
                        <a:t>(B)</a:t>
                      </a: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US" altLang="hu-HU" sz="1400" b="1" i="0" u="none" strike="noStrike" cap="none" normalizeH="0" baseline="0">
                          <a:ln>
                            <a:noFill/>
                          </a:ln>
                          <a:solidFill>
                            <a:schemeClr val="accent2"/>
                          </a:solidFill>
                          <a:effectLst/>
                          <a:latin typeface="Times New Roman" panose="02020603050405020304" pitchFamily="18" charset="0"/>
                          <a:ea typeface="Times New Roman" panose="02020603050405020304" pitchFamily="18" charset="0"/>
                          <a:cs typeface="Courier New" panose="02070309020205020404" pitchFamily="49" charset="0"/>
                        </a:rPr>
                        <a:t> </a:t>
                      </a:r>
                      <a:r>
                        <a:rPr kumimoji="0" lang="en-US" altLang="hu-HU" sz="14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Courier New" panose="02070309020205020404" pitchFamily="49" charset="0"/>
                        </a:rPr>
                        <a:t>elutasítva</a:t>
                      </a:r>
                      <a:endParaRPr kumimoji="0" lang="en-US" altLang="hu-HU" sz="1400" b="1" i="0" u="none" strike="noStrike" cap="none" normalizeH="0" baseline="0">
                        <a:ln>
                          <a:noFill/>
                        </a:ln>
                        <a:solidFill>
                          <a:srgbClr val="FF0000"/>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4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938432872"/>
                  </a:ext>
                </a:extLst>
              </a:tr>
              <a:tr h="2190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400" b="1" i="0" u="none" strike="noStrike" cap="none" normalizeH="0" baseline="0">
                        <a:ln>
                          <a:noFill/>
                        </a:ln>
                        <a:solidFill>
                          <a:schemeClr val="accent2"/>
                        </a:solidFill>
                        <a:effectLst/>
                        <a:latin typeface="Tahoma" panose="020B0604030504040204" pitchFamily="34"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u</a:t>
                      </a:r>
                      <a:r>
                        <a:rPr kumimoji="0" lang="en-US" altLang="hu-HU" sz="1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u</a:t>
                      </a:r>
                      <a:r>
                        <a:rPr kumimoji="0" lang="en-US" altLang="hu-HU" sz="1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2</a:t>
                      </a: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14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526484461"/>
                  </a:ext>
                </a:extLst>
              </a:tr>
              <a:tr h="217488">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400" b="1" i="0" u="none" strike="noStrike" cap="none" normalizeH="0" baseline="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xl</a:t>
                      </a:r>
                      <a:r>
                        <a:rPr kumimoji="0" lang="en-US" altLang="hu-HU" sz="1400" b="1" i="0" u="none" strike="noStrike" cap="none" normalizeH="0" baseline="-3000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400" b="1" i="0" u="none" strike="noStrike" cap="none" normalizeH="0" baseline="0">
                          <a:ln>
                            <a:noFill/>
                          </a:ln>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(B)</a:t>
                      </a: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 w</a:t>
                      </a:r>
                      <a:r>
                        <a:rPr kumimoji="0" lang="en-US" altLang="hu-HU" sz="1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14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4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711541841"/>
                  </a:ext>
                </a:extLst>
              </a:tr>
              <a:tr h="21907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u</a:t>
                      </a:r>
                      <a:r>
                        <a:rPr kumimoji="0" lang="en-US" altLang="hu-HU" sz="1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(A); u</a:t>
                      </a:r>
                      <a:r>
                        <a:rPr kumimoji="0" lang="en-US" altLang="hu-HU" sz="1400" b="1" i="0" u="none" strike="noStrike" cap="none" normalizeH="0" baseline="-3000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1</a:t>
                      </a:r>
                      <a:r>
                        <a:rPr kumimoji="0" lang="en-US" altLang="hu-HU" sz="1400" b="1" i="0" u="none" strike="noStrike" cap="none" normalizeH="0" baseline="0">
                          <a:ln>
                            <a:noFill/>
                          </a:ln>
                          <a:solidFill>
                            <a:schemeClr val="accent2"/>
                          </a:solidFill>
                          <a:effectLst/>
                          <a:latin typeface="Courier New" panose="02070309020205020404" pitchFamily="49" charset="0"/>
                          <a:ea typeface="Times New Roman" panose="02020603050405020304" pitchFamily="18" charset="0"/>
                          <a:cs typeface="Courier New" panose="02070309020205020404" pitchFamily="49" charset="0"/>
                        </a:rPr>
                        <a:t>(B);</a:t>
                      </a:r>
                      <a:endParaRPr kumimoji="0" lang="en-US" altLang="hu-HU" sz="1400" b="1" i="0" u="none" strike="noStrike" cap="none" normalizeH="0" baseline="0">
                        <a:ln>
                          <a:noFill/>
                        </a:ln>
                        <a:solidFill>
                          <a:schemeClr val="accent2"/>
                        </a:solidFill>
                        <a:effectLst/>
                        <a:latin typeface="Tahoma" panose="020B0604030504040204" pitchFamily="34" charset="0"/>
                        <a:ea typeface="Times New Roman" panose="02020603050405020304" pitchFamily="18" charset="0"/>
                        <a:cs typeface="Courier New" panose="02070309020205020404" pitchFamily="49" charset="0"/>
                      </a:endParaRPr>
                    </a:p>
                  </a:txBody>
                  <a:tcPr horzOverflow="overflow">
                    <a:lnL cap="flat">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400" b="1" i="0" u="none" strike="noStrike" cap="none" normalizeH="0" baseline="0">
                        <a:ln>
                          <a:noFill/>
                        </a:ln>
                        <a:solidFill>
                          <a:schemeClr val="accent2"/>
                        </a:solidFill>
                        <a:effectLst/>
                        <a:latin typeface="Tahoma" panose="020B0604030504040204"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477635459"/>
                  </a:ext>
                </a:extLst>
              </a:tr>
            </a:tbl>
          </a:graphicData>
        </a:graphic>
      </p:graphicFrame>
      <p:sp>
        <p:nvSpPr>
          <p:cNvPr id="555037" name="Text Box 29">
            <a:extLst>
              <a:ext uri="{FF2B5EF4-FFF2-40B4-BE49-F238E27FC236}">
                <a16:creationId xmlns:a16="http://schemas.microsoft.com/office/drawing/2014/main" id="{87A0FFFF-7DA2-20D8-E025-5A1FAA47056A}"/>
              </a:ext>
            </a:extLst>
          </p:cNvPr>
          <p:cNvSpPr txBox="1">
            <a:spLocks noChangeArrowheads="1"/>
          </p:cNvSpPr>
          <p:nvPr/>
        </p:nvSpPr>
        <p:spPr bwMode="auto">
          <a:xfrm>
            <a:off x="4765675" y="1487488"/>
            <a:ext cx="3546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1800" b="0">
                <a:solidFill>
                  <a:srgbClr val="FF0000"/>
                </a:solidFill>
              </a:rPr>
              <a:t>Felminősítés módosítási zárral:</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7058" name="Rectangle 2">
            <a:extLst>
              <a:ext uri="{FF2B5EF4-FFF2-40B4-BE49-F238E27FC236}">
                <a16:creationId xmlns:a16="http://schemas.microsoft.com/office/drawing/2014/main" id="{7342C429-7420-8ECC-BCC5-96C8563D1C51}"/>
              </a:ext>
            </a:extLst>
          </p:cNvPr>
          <p:cNvSpPr>
            <a:spLocks noGrp="1" noChangeArrowheads="1"/>
          </p:cNvSpPr>
          <p:nvPr>
            <p:ph type="title"/>
          </p:nvPr>
        </p:nvSpPr>
        <p:spPr>
          <a:xfrm>
            <a:off x="673100" y="268288"/>
            <a:ext cx="7772400" cy="533400"/>
          </a:xfrm>
        </p:spPr>
        <p:txBody>
          <a:bodyPr/>
          <a:lstStyle/>
          <a:p>
            <a:r>
              <a:rPr lang="hu-HU" altLang="hu-HU" sz="3200" b="1" i="1">
                <a:solidFill>
                  <a:schemeClr val="accent2"/>
                </a:solidFill>
              </a:rPr>
              <a:t>A zártábla</a:t>
            </a:r>
          </a:p>
        </p:txBody>
      </p:sp>
      <p:sp>
        <p:nvSpPr>
          <p:cNvPr id="557061" name="Rectangle 5">
            <a:extLst>
              <a:ext uri="{FF2B5EF4-FFF2-40B4-BE49-F238E27FC236}">
                <a16:creationId xmlns:a16="http://schemas.microsoft.com/office/drawing/2014/main" id="{109F1272-4A68-8907-B751-FE303C829DC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557060" name="Object 4">
            <a:extLst>
              <a:ext uri="{FF2B5EF4-FFF2-40B4-BE49-F238E27FC236}">
                <a16:creationId xmlns:a16="http://schemas.microsoft.com/office/drawing/2014/main" id="{C5BB28D2-AEC4-F726-7522-B3315B9791D5}"/>
              </a:ext>
            </a:extLst>
          </p:cNvPr>
          <p:cNvGraphicFramePr>
            <a:graphicFrameLocks noChangeAspect="1"/>
          </p:cNvGraphicFramePr>
          <p:nvPr/>
        </p:nvGraphicFramePr>
        <p:xfrm>
          <a:off x="915988" y="658813"/>
          <a:ext cx="6089650" cy="4081462"/>
        </p:xfrm>
        <a:graphic>
          <a:graphicData uri="http://schemas.openxmlformats.org/presentationml/2006/ole">
            <mc:AlternateContent xmlns:mc="http://schemas.openxmlformats.org/markup-compatibility/2006">
              <mc:Choice xmlns:v="urn:schemas-microsoft-com:vml" Requires="v">
                <p:oleObj name="Kép" r:id="rId2" imgW="4800600" imgH="3549600" progId="Word.Picture.8">
                  <p:embed/>
                </p:oleObj>
              </mc:Choice>
              <mc:Fallback>
                <p:oleObj name="Kép" r:id="rId2" imgW="4800600" imgH="3549600"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8" y="658813"/>
                        <a:ext cx="6089650" cy="408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7063" name="Text Box 7">
            <a:extLst>
              <a:ext uri="{FF2B5EF4-FFF2-40B4-BE49-F238E27FC236}">
                <a16:creationId xmlns:a16="http://schemas.microsoft.com/office/drawing/2014/main" id="{76F28F68-3F4A-424B-29CA-ED25AE8B22CC}"/>
              </a:ext>
            </a:extLst>
          </p:cNvPr>
          <p:cNvSpPr txBox="1">
            <a:spLocks noChangeArrowheads="1"/>
          </p:cNvSpPr>
          <p:nvPr/>
        </p:nvSpPr>
        <p:spPr bwMode="auto">
          <a:xfrm>
            <a:off x="169863" y="4479925"/>
            <a:ext cx="8766175"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lgn="just">
              <a:spcBef>
                <a:spcPct val="50000"/>
              </a:spcBef>
            </a:pPr>
            <a:r>
              <a:rPr lang="hu-HU" altLang="hu-HU" sz="2000">
                <a:solidFill>
                  <a:srgbClr val="FF0000"/>
                </a:solidFill>
              </a:rPr>
              <a:t>Cs</a:t>
            </a:r>
            <a:r>
              <a:rPr lang="hu-HU" altLang="hu-HU" sz="2000">
                <a:solidFill>
                  <a:srgbClr val="FF0000"/>
                </a:solidFill>
                <a:cs typeface="Times New Roman" panose="02020603050405020304" pitchFamily="18" charset="0"/>
              </a:rPr>
              <a:t>oportos mód</a:t>
            </a:r>
            <a:r>
              <a:rPr lang="hu-HU" altLang="hu-HU" sz="2000">
                <a:solidFill>
                  <a:srgbClr val="000000"/>
                </a:solidFill>
              </a:rPr>
              <a:t> az adatelemre kiadott </a:t>
            </a:r>
            <a:r>
              <a:rPr lang="hu-HU" altLang="hu-HU" sz="2000">
                <a:solidFill>
                  <a:srgbClr val="FF0000"/>
                </a:solidFill>
              </a:rPr>
              <a:t>legerősebb</a:t>
            </a:r>
            <a:r>
              <a:rPr lang="hu-HU" altLang="hu-HU" sz="2000">
                <a:solidFill>
                  <a:srgbClr val="000000"/>
                </a:solidFill>
              </a:rPr>
              <a:t> zár</a:t>
            </a:r>
            <a:r>
              <a:rPr lang="hu-HU" altLang="hu-HU" sz="2000">
                <a:solidFill>
                  <a:srgbClr val="000000"/>
                </a:solidFill>
                <a:cs typeface="Times New Roman" panose="02020603050405020304" pitchFamily="18" charset="0"/>
              </a:rPr>
              <a:t>:</a:t>
            </a:r>
          </a:p>
          <a:p>
            <a:pPr algn="just">
              <a:spcBef>
                <a:spcPct val="50000"/>
              </a:spcBef>
              <a:buFontTx/>
              <a:buAutoNum type="alphaLcParenR"/>
            </a:pPr>
            <a:r>
              <a:rPr lang="hu-HU" altLang="hu-HU" sz="2000">
                <a:solidFill>
                  <a:srgbClr val="FF0000"/>
                </a:solidFill>
                <a:cs typeface="Times New Roman" panose="02020603050405020304" pitchFamily="18" charset="0"/>
              </a:rPr>
              <a:t>S</a:t>
            </a:r>
            <a:r>
              <a:rPr lang="hu-HU" altLang="hu-HU" sz="2000">
                <a:solidFill>
                  <a:srgbClr val="000000"/>
                </a:solidFill>
                <a:cs typeface="Times New Roman" panose="02020603050405020304" pitchFamily="18" charset="0"/>
              </a:rPr>
              <a:t> azt jelenti, hogy csak osztott zárak vannak;</a:t>
            </a:r>
          </a:p>
          <a:p>
            <a:pPr algn="just">
              <a:spcBef>
                <a:spcPct val="50000"/>
              </a:spcBef>
              <a:buFontTx/>
              <a:buAutoNum type="alphaLcParenR"/>
            </a:pPr>
            <a:r>
              <a:rPr lang="hu-HU" altLang="hu-HU" sz="2000">
                <a:solidFill>
                  <a:srgbClr val="FF0000"/>
                </a:solidFill>
                <a:cs typeface="Times New Roman" panose="02020603050405020304" pitchFamily="18" charset="0"/>
              </a:rPr>
              <a:t>U</a:t>
            </a:r>
            <a:r>
              <a:rPr lang="hu-HU" altLang="hu-HU" sz="2000">
                <a:solidFill>
                  <a:srgbClr val="000000"/>
                </a:solidFill>
                <a:cs typeface="Times New Roman" panose="02020603050405020304" pitchFamily="18" charset="0"/>
              </a:rPr>
              <a:t> azt jelenti, hogy egy módosítási zár van, és lehet még egy vagy több osztott zár is;</a:t>
            </a:r>
          </a:p>
          <a:p>
            <a:pPr algn="just">
              <a:spcBef>
                <a:spcPct val="50000"/>
              </a:spcBef>
              <a:buFontTx/>
              <a:buAutoNum type="alphaLcParenR"/>
            </a:pPr>
            <a:r>
              <a:rPr lang="hu-HU" altLang="hu-HU" sz="2000">
                <a:solidFill>
                  <a:srgbClr val="FF0000"/>
                </a:solidFill>
                <a:cs typeface="Times New Roman" panose="02020603050405020304" pitchFamily="18" charset="0"/>
              </a:rPr>
              <a:t>X</a:t>
            </a:r>
            <a:r>
              <a:rPr lang="hu-HU" altLang="hu-HU" sz="2000">
                <a:solidFill>
                  <a:srgbClr val="000000"/>
                </a:solidFill>
                <a:cs typeface="Times New Roman" panose="02020603050405020304" pitchFamily="18" charset="0"/>
              </a:rPr>
              <a:t> azt jelenti, hogy csak egy kizárólagos zár van, és semmilyen más zár nincs.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9106" name="Rectangle 2">
            <a:extLst>
              <a:ext uri="{FF2B5EF4-FFF2-40B4-BE49-F238E27FC236}">
                <a16:creationId xmlns:a16="http://schemas.microsoft.com/office/drawing/2014/main" id="{DF662B94-6BEC-B613-6FA7-CFE0B633B66D}"/>
              </a:ext>
            </a:extLst>
          </p:cNvPr>
          <p:cNvSpPr>
            <a:spLocks noGrp="1" noChangeArrowheads="1"/>
          </p:cNvSpPr>
          <p:nvPr>
            <p:ph type="title"/>
          </p:nvPr>
        </p:nvSpPr>
        <p:spPr>
          <a:xfrm>
            <a:off x="673100" y="268288"/>
            <a:ext cx="7772400" cy="533400"/>
          </a:xfrm>
        </p:spPr>
        <p:txBody>
          <a:bodyPr/>
          <a:lstStyle/>
          <a:p>
            <a:r>
              <a:rPr lang="hu-HU" altLang="hu-HU" sz="3200" b="1" i="1">
                <a:solidFill>
                  <a:schemeClr val="accent2"/>
                </a:solidFill>
              </a:rPr>
              <a:t>A zártábla</a:t>
            </a:r>
          </a:p>
        </p:txBody>
      </p:sp>
      <p:sp>
        <p:nvSpPr>
          <p:cNvPr id="559107" name="Rectangle 3">
            <a:extLst>
              <a:ext uri="{FF2B5EF4-FFF2-40B4-BE49-F238E27FC236}">
                <a16:creationId xmlns:a16="http://schemas.microsoft.com/office/drawing/2014/main" id="{FEF6B123-C26D-8EDF-7365-C537C879720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559108" name="Object 4">
            <a:extLst>
              <a:ext uri="{FF2B5EF4-FFF2-40B4-BE49-F238E27FC236}">
                <a16:creationId xmlns:a16="http://schemas.microsoft.com/office/drawing/2014/main" id="{A81E4F69-230F-8297-7F3B-6F0CAD6D73C8}"/>
              </a:ext>
            </a:extLst>
          </p:cNvPr>
          <p:cNvGraphicFramePr>
            <a:graphicFrameLocks noChangeAspect="1"/>
          </p:cNvGraphicFramePr>
          <p:nvPr/>
        </p:nvGraphicFramePr>
        <p:xfrm>
          <a:off x="915988" y="658813"/>
          <a:ext cx="6089650" cy="4081462"/>
        </p:xfrm>
        <a:graphic>
          <a:graphicData uri="http://schemas.openxmlformats.org/presentationml/2006/ole">
            <mc:AlternateContent xmlns:mc="http://schemas.openxmlformats.org/markup-compatibility/2006">
              <mc:Choice xmlns:v="urn:schemas-microsoft-com:vml" Requires="v">
                <p:oleObj name="Kép" r:id="rId2" imgW="4800600" imgH="3549600" progId="Word.Picture.8">
                  <p:embed/>
                </p:oleObj>
              </mc:Choice>
              <mc:Fallback>
                <p:oleObj name="Kép" r:id="rId2" imgW="4800600" imgH="3549600"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8" y="658813"/>
                        <a:ext cx="6089650" cy="408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9109" name="Text Box 5">
            <a:extLst>
              <a:ext uri="{FF2B5EF4-FFF2-40B4-BE49-F238E27FC236}">
                <a16:creationId xmlns:a16="http://schemas.microsoft.com/office/drawing/2014/main" id="{3143C74C-EFD6-4AF3-3462-69EAF61160F1}"/>
              </a:ext>
            </a:extLst>
          </p:cNvPr>
          <p:cNvSpPr txBox="1">
            <a:spLocks noChangeArrowheads="1"/>
          </p:cNvSpPr>
          <p:nvPr/>
        </p:nvSpPr>
        <p:spPr bwMode="auto">
          <a:xfrm>
            <a:off x="158750" y="4638675"/>
            <a:ext cx="8766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lgn="just">
              <a:spcBef>
                <a:spcPct val="50000"/>
              </a:spcBef>
            </a:pPr>
            <a:r>
              <a:rPr lang="hu-HU" altLang="hu-HU" sz="2000"/>
              <a:t>	A </a:t>
            </a:r>
            <a:r>
              <a:rPr lang="hu-HU" altLang="hu-HU" sz="2000" i="1">
                <a:solidFill>
                  <a:srgbClr val="FF0000"/>
                </a:solidFill>
              </a:rPr>
              <a:t>várakozási bit</a:t>
            </a:r>
            <a:r>
              <a:rPr lang="hu-HU" altLang="hu-HU" sz="2000"/>
              <a:t> (waiting bit) azt adja meg, hogy van‑e legalább egy tranzakció, amely az A zárolására várakozik.</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8082" name="Rectangle 2">
            <a:extLst>
              <a:ext uri="{FF2B5EF4-FFF2-40B4-BE49-F238E27FC236}">
                <a16:creationId xmlns:a16="http://schemas.microsoft.com/office/drawing/2014/main" id="{E13AFA2E-1A41-E240-D178-58B6983E999C}"/>
              </a:ext>
            </a:extLst>
          </p:cNvPr>
          <p:cNvSpPr>
            <a:spLocks noGrp="1" noChangeArrowheads="1"/>
          </p:cNvSpPr>
          <p:nvPr>
            <p:ph type="title"/>
          </p:nvPr>
        </p:nvSpPr>
        <p:spPr>
          <a:xfrm>
            <a:off x="673100" y="268288"/>
            <a:ext cx="7772400" cy="533400"/>
          </a:xfrm>
        </p:spPr>
        <p:txBody>
          <a:bodyPr/>
          <a:lstStyle/>
          <a:p>
            <a:r>
              <a:rPr lang="hu-HU" altLang="hu-HU" sz="3200" b="1" i="1">
                <a:solidFill>
                  <a:schemeClr val="accent2"/>
                </a:solidFill>
              </a:rPr>
              <a:t>A zártábla</a:t>
            </a:r>
          </a:p>
        </p:txBody>
      </p:sp>
      <p:sp>
        <p:nvSpPr>
          <p:cNvPr id="558083" name="Rectangle 3">
            <a:extLst>
              <a:ext uri="{FF2B5EF4-FFF2-40B4-BE49-F238E27FC236}">
                <a16:creationId xmlns:a16="http://schemas.microsoft.com/office/drawing/2014/main" id="{99358BA1-935C-63AA-8AC4-4C2955EDBF9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558084" name="Object 4">
            <a:extLst>
              <a:ext uri="{FF2B5EF4-FFF2-40B4-BE49-F238E27FC236}">
                <a16:creationId xmlns:a16="http://schemas.microsoft.com/office/drawing/2014/main" id="{496FCF5B-C75E-2C41-7648-ADB93042C172}"/>
              </a:ext>
            </a:extLst>
          </p:cNvPr>
          <p:cNvGraphicFramePr>
            <a:graphicFrameLocks noChangeAspect="1"/>
          </p:cNvGraphicFramePr>
          <p:nvPr/>
        </p:nvGraphicFramePr>
        <p:xfrm>
          <a:off x="708025" y="352425"/>
          <a:ext cx="6149975" cy="4122738"/>
        </p:xfrm>
        <a:graphic>
          <a:graphicData uri="http://schemas.openxmlformats.org/presentationml/2006/ole">
            <mc:AlternateContent xmlns:mc="http://schemas.openxmlformats.org/markup-compatibility/2006">
              <mc:Choice xmlns:v="urn:schemas-microsoft-com:vml" Requires="v">
                <p:oleObj name="Kép" r:id="rId2" imgW="4800600" imgH="3549600" progId="Word.Picture.8">
                  <p:embed/>
                </p:oleObj>
              </mc:Choice>
              <mc:Fallback>
                <p:oleObj name="Kép" r:id="rId2" imgW="4800600" imgH="3549600"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352425"/>
                        <a:ext cx="6149975" cy="412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8086" name="Text Box 6">
            <a:extLst>
              <a:ext uri="{FF2B5EF4-FFF2-40B4-BE49-F238E27FC236}">
                <a16:creationId xmlns:a16="http://schemas.microsoft.com/office/drawing/2014/main" id="{C9F0D9D3-1A87-6B33-DA69-1E50ADFA5683}"/>
              </a:ext>
            </a:extLst>
          </p:cNvPr>
          <p:cNvSpPr txBox="1">
            <a:spLocks noChangeArrowheads="1"/>
          </p:cNvSpPr>
          <p:nvPr/>
        </p:nvSpPr>
        <p:spPr bwMode="auto">
          <a:xfrm>
            <a:off x="0" y="4321175"/>
            <a:ext cx="87661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lgn="just">
              <a:spcBef>
                <a:spcPct val="50000"/>
              </a:spcBef>
            </a:pPr>
            <a:r>
              <a:rPr lang="hu-HU" altLang="hu-HU" sz="2000">
                <a:solidFill>
                  <a:srgbClr val="000000"/>
                </a:solidFill>
              </a:rPr>
              <a:t>	</a:t>
            </a:r>
            <a:r>
              <a:rPr lang="hu-HU" altLang="hu-HU" sz="2000">
                <a:solidFill>
                  <a:srgbClr val="000000"/>
                </a:solidFill>
                <a:cs typeface="Times New Roman" panose="02020603050405020304" pitchFamily="18" charset="0"/>
              </a:rPr>
              <a:t>Az összes olyan tranzakciót leíró lista, amelyek vagy jelenleg zárolják </a:t>
            </a:r>
            <a:r>
              <a:rPr lang="hu-HU" altLang="hu-HU" sz="2000">
                <a:solidFill>
                  <a:srgbClr val="FF0000"/>
                </a:solidFill>
                <a:latin typeface="Courier New" panose="02070309020205020404" pitchFamily="49" charset="0"/>
                <a:ea typeface="Times New Roman" panose="02020603050405020304" pitchFamily="18" charset="0"/>
                <a:cs typeface="Courier New" panose="02070309020205020404" pitchFamily="49" charset="0"/>
              </a:rPr>
              <a:t>A</a:t>
            </a:r>
            <a:r>
              <a:rPr lang="hu-HU" altLang="hu-HU" sz="2000">
                <a:solidFill>
                  <a:srgbClr val="000000"/>
                </a:solidFill>
                <a:cs typeface="Times New Roman" panose="02020603050405020304" pitchFamily="18" charset="0"/>
              </a:rPr>
              <a:t>‑t, vagy </a:t>
            </a:r>
            <a:r>
              <a:rPr lang="hu-HU" altLang="hu-HU" sz="2000">
                <a:solidFill>
                  <a:srgbClr val="FF0000"/>
                </a:solidFill>
                <a:latin typeface="Courier New" panose="02070309020205020404" pitchFamily="49" charset="0"/>
                <a:cs typeface="Times New Roman" panose="02020603050405020304" pitchFamily="18" charset="0"/>
              </a:rPr>
              <a:t>A</a:t>
            </a:r>
            <a:r>
              <a:rPr lang="hu-HU" altLang="hu-HU" sz="2000">
                <a:solidFill>
                  <a:srgbClr val="000000"/>
                </a:solidFill>
                <a:cs typeface="Times New Roman" panose="02020603050405020304" pitchFamily="18" charset="0"/>
              </a:rPr>
              <a:t> zárolására várakoznak. </a:t>
            </a:r>
            <a:endParaRPr lang="hu-HU" altLang="hu-HU" sz="2000">
              <a:solidFill>
                <a:srgbClr val="000000"/>
              </a:solidFill>
            </a:endParaRPr>
          </a:p>
          <a:p>
            <a:pPr algn="just">
              <a:spcBef>
                <a:spcPct val="50000"/>
              </a:spcBef>
            </a:pPr>
            <a:r>
              <a:rPr lang="hu-HU" altLang="hu-HU" sz="2000">
                <a:solidFill>
                  <a:srgbClr val="000000"/>
                </a:solidFill>
              </a:rPr>
              <a:t>a)	</a:t>
            </a:r>
            <a:r>
              <a:rPr lang="hu-HU" altLang="hu-HU" sz="2000">
                <a:solidFill>
                  <a:srgbClr val="000000"/>
                </a:solidFill>
                <a:cs typeface="Times New Roman" panose="02020603050405020304" pitchFamily="18" charset="0"/>
              </a:rPr>
              <a:t>a zárolást fenntartó vagy a zárolásra váró </a:t>
            </a:r>
            <a:r>
              <a:rPr lang="hu-HU" altLang="hu-HU" sz="2000">
                <a:solidFill>
                  <a:srgbClr val="FF0000"/>
                </a:solidFill>
                <a:cs typeface="Times New Roman" panose="02020603050405020304" pitchFamily="18" charset="0"/>
              </a:rPr>
              <a:t>tranzakció neve</a:t>
            </a:r>
            <a:r>
              <a:rPr lang="hu-HU" altLang="hu-HU" sz="2000">
                <a:solidFill>
                  <a:srgbClr val="000000"/>
                </a:solidFill>
                <a:cs typeface="Times New Roman" panose="02020603050405020304" pitchFamily="18" charset="0"/>
              </a:rPr>
              <a:t>;</a:t>
            </a:r>
          </a:p>
          <a:p>
            <a:pPr algn="just">
              <a:spcBef>
                <a:spcPct val="50000"/>
              </a:spcBef>
            </a:pPr>
            <a:r>
              <a:rPr lang="hu-HU" altLang="hu-HU" sz="2000">
                <a:solidFill>
                  <a:srgbClr val="000000"/>
                </a:solidFill>
              </a:rPr>
              <a:t>b)	</a:t>
            </a:r>
            <a:r>
              <a:rPr lang="hu-HU" altLang="hu-HU" sz="2000">
                <a:solidFill>
                  <a:srgbClr val="000000"/>
                </a:solidFill>
                <a:cs typeface="Times New Roman" panose="02020603050405020304" pitchFamily="18" charset="0"/>
              </a:rPr>
              <a:t>ennek a zárnak a </a:t>
            </a:r>
            <a:r>
              <a:rPr lang="hu-HU" altLang="hu-HU" sz="2000">
                <a:solidFill>
                  <a:srgbClr val="FF0000"/>
                </a:solidFill>
                <a:cs typeface="Times New Roman" panose="02020603050405020304" pitchFamily="18" charset="0"/>
              </a:rPr>
              <a:t>módja</a:t>
            </a:r>
            <a:r>
              <a:rPr lang="hu-HU" altLang="hu-HU" sz="2000">
                <a:solidFill>
                  <a:srgbClr val="000000"/>
                </a:solidFill>
                <a:cs typeface="Times New Roman" panose="02020603050405020304" pitchFamily="18" charset="0"/>
              </a:rPr>
              <a:t>;</a:t>
            </a:r>
          </a:p>
          <a:p>
            <a:pPr algn="just">
              <a:spcBef>
                <a:spcPct val="50000"/>
              </a:spcBef>
              <a:buFontTx/>
              <a:buAutoNum type="alphaLcParenR" startAt="3"/>
            </a:pPr>
            <a:r>
              <a:rPr lang="hu-HU" altLang="hu-HU" sz="2000">
                <a:solidFill>
                  <a:srgbClr val="000000"/>
                </a:solidFill>
                <a:cs typeface="Times New Roman" panose="02020603050405020304" pitchFamily="18" charset="0"/>
              </a:rPr>
              <a:t>a tranzakció </a:t>
            </a:r>
            <a:r>
              <a:rPr lang="hu-HU" altLang="hu-HU" sz="2000">
                <a:solidFill>
                  <a:srgbClr val="CC00CC"/>
                </a:solidFill>
                <a:cs typeface="Times New Roman" panose="02020603050405020304" pitchFamily="18" charset="0"/>
              </a:rPr>
              <a:t>fenntartja‑e a zárat</a:t>
            </a:r>
            <a:r>
              <a:rPr lang="hu-HU" altLang="hu-HU" sz="2000">
                <a:solidFill>
                  <a:srgbClr val="000000"/>
                </a:solidFill>
                <a:cs typeface="Times New Roman" panose="02020603050405020304" pitchFamily="18" charset="0"/>
              </a:rPr>
              <a:t>, vagy </a:t>
            </a:r>
            <a:r>
              <a:rPr lang="hu-HU" altLang="hu-HU" sz="2000">
                <a:solidFill>
                  <a:srgbClr val="FF0000"/>
                </a:solidFill>
                <a:cs typeface="Times New Roman" panose="02020603050405020304" pitchFamily="18" charset="0"/>
              </a:rPr>
              <a:t>várakozik‑e a zárra</a:t>
            </a:r>
            <a:r>
              <a:rPr lang="hu-HU" altLang="hu-HU" sz="2000">
                <a:solidFill>
                  <a:srgbClr val="000000"/>
                </a:solidFill>
              </a:rPr>
              <a:t>;</a:t>
            </a:r>
          </a:p>
          <a:p>
            <a:pPr algn="just">
              <a:spcBef>
                <a:spcPct val="50000"/>
              </a:spcBef>
              <a:buFontTx/>
              <a:buAutoNum type="alphaLcParenR" startAt="3"/>
            </a:pPr>
            <a:r>
              <a:rPr lang="hu-HU" altLang="hu-HU" sz="2000">
                <a:solidFill>
                  <a:srgbClr val="000000"/>
                </a:solidFill>
              </a:rPr>
              <a:t>az adott tranzakció következő bejegyzése </a:t>
            </a:r>
            <a:r>
              <a:rPr lang="hu-HU" altLang="hu-HU" sz="2000">
                <a:solidFill>
                  <a:srgbClr val="FF0000"/>
                </a:solidFill>
              </a:rPr>
              <a:t>Tköv</a:t>
            </a:r>
            <a:r>
              <a:rPr lang="hu-HU" altLang="hu-HU" sz="2000">
                <a:solidFill>
                  <a:srgbClr val="000000"/>
                </a:solidFill>
              </a:rPr>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0130" name="Rectangle 2">
            <a:extLst>
              <a:ext uri="{FF2B5EF4-FFF2-40B4-BE49-F238E27FC236}">
                <a16:creationId xmlns:a16="http://schemas.microsoft.com/office/drawing/2014/main" id="{630BE5B4-2A00-B3F3-9F21-F370A48158D3}"/>
              </a:ext>
            </a:extLst>
          </p:cNvPr>
          <p:cNvSpPr>
            <a:spLocks noGrp="1" noChangeArrowheads="1"/>
          </p:cNvSpPr>
          <p:nvPr>
            <p:ph type="title"/>
          </p:nvPr>
        </p:nvSpPr>
        <p:spPr>
          <a:xfrm>
            <a:off x="673100" y="268288"/>
            <a:ext cx="7772400" cy="533400"/>
          </a:xfrm>
        </p:spPr>
        <p:txBody>
          <a:bodyPr/>
          <a:lstStyle/>
          <a:p>
            <a:r>
              <a:rPr lang="hu-HU" altLang="hu-HU" sz="3200" b="1" i="1">
                <a:solidFill>
                  <a:schemeClr val="accent2"/>
                </a:solidFill>
              </a:rPr>
              <a:t>A zárolási kérések kezelése</a:t>
            </a:r>
          </a:p>
        </p:txBody>
      </p:sp>
      <p:sp>
        <p:nvSpPr>
          <p:cNvPr id="560131" name="Rectangle 3">
            <a:extLst>
              <a:ext uri="{FF2B5EF4-FFF2-40B4-BE49-F238E27FC236}">
                <a16:creationId xmlns:a16="http://schemas.microsoft.com/office/drawing/2014/main" id="{88EFAC1D-8FCB-B782-60A6-00C03D2AFA1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560132" name="Object 4">
            <a:extLst>
              <a:ext uri="{FF2B5EF4-FFF2-40B4-BE49-F238E27FC236}">
                <a16:creationId xmlns:a16="http://schemas.microsoft.com/office/drawing/2014/main" id="{B28EE734-49C0-71FC-3227-2DFD1C3623BE}"/>
              </a:ext>
            </a:extLst>
          </p:cNvPr>
          <p:cNvGraphicFramePr>
            <a:graphicFrameLocks noChangeAspect="1"/>
          </p:cNvGraphicFramePr>
          <p:nvPr/>
        </p:nvGraphicFramePr>
        <p:xfrm>
          <a:off x="696913" y="876300"/>
          <a:ext cx="6149975" cy="4122738"/>
        </p:xfrm>
        <a:graphic>
          <a:graphicData uri="http://schemas.openxmlformats.org/presentationml/2006/ole">
            <mc:AlternateContent xmlns:mc="http://schemas.openxmlformats.org/markup-compatibility/2006">
              <mc:Choice xmlns:v="urn:schemas-microsoft-com:vml" Requires="v">
                <p:oleObj name="Kép" r:id="rId2" imgW="4800600" imgH="3549600" progId="Word.Picture.8">
                  <p:embed/>
                </p:oleObj>
              </mc:Choice>
              <mc:Fallback>
                <p:oleObj name="Kép" r:id="rId2" imgW="4800600" imgH="3549600"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3" y="876300"/>
                        <a:ext cx="6149975" cy="412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0133" name="Text Box 5">
            <a:extLst>
              <a:ext uri="{FF2B5EF4-FFF2-40B4-BE49-F238E27FC236}">
                <a16:creationId xmlns:a16="http://schemas.microsoft.com/office/drawing/2014/main" id="{AC248B78-4C43-9F3E-77E9-1FE84ADAD20A}"/>
              </a:ext>
            </a:extLst>
          </p:cNvPr>
          <p:cNvSpPr txBox="1">
            <a:spLocks noChangeArrowheads="1"/>
          </p:cNvSpPr>
          <p:nvPr/>
        </p:nvSpPr>
        <p:spPr bwMode="auto">
          <a:xfrm>
            <a:off x="0" y="4321175"/>
            <a:ext cx="8766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lgn="just">
              <a:spcBef>
                <a:spcPct val="50000"/>
              </a:spcBef>
            </a:pPr>
            <a:r>
              <a:rPr lang="hu-HU" altLang="hu-HU" sz="2000">
                <a:solidFill>
                  <a:srgbClr val="000000"/>
                </a:solidFill>
              </a:rPr>
              <a:t>	</a:t>
            </a:r>
          </a:p>
        </p:txBody>
      </p:sp>
      <p:sp>
        <p:nvSpPr>
          <p:cNvPr id="560134" name="Text Box 6">
            <a:extLst>
              <a:ext uri="{FF2B5EF4-FFF2-40B4-BE49-F238E27FC236}">
                <a16:creationId xmlns:a16="http://schemas.microsoft.com/office/drawing/2014/main" id="{BAE8C9B9-AD8E-03CF-7F57-3EBD656E16E0}"/>
              </a:ext>
            </a:extLst>
          </p:cNvPr>
          <p:cNvSpPr txBox="1">
            <a:spLocks noChangeArrowheads="1"/>
          </p:cNvSpPr>
          <p:nvPr/>
        </p:nvSpPr>
        <p:spPr bwMode="auto">
          <a:xfrm>
            <a:off x="292100" y="4962525"/>
            <a:ext cx="865663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800"/>
              <a:t>Ha a T tranzakció zárat kér A-ra. </a:t>
            </a:r>
            <a:r>
              <a:rPr lang="hu-HU" altLang="hu-HU" sz="1800">
                <a:solidFill>
                  <a:srgbClr val="009900"/>
                </a:solidFill>
              </a:rPr>
              <a:t>Ha nincs A-ra bejegyzés </a:t>
            </a:r>
            <a:r>
              <a:rPr lang="hu-HU" altLang="hu-HU" sz="1800"/>
              <a:t>a zártáblában, akkor biztos, hogy zárak sincsenek A‑n, így létrehozhatjuk a bejegyzést, és engedélyezhetjük a kérést. </a:t>
            </a:r>
            <a:r>
              <a:rPr lang="hu-HU" altLang="hu-HU" sz="1800">
                <a:solidFill>
                  <a:srgbClr val="FF0000"/>
                </a:solidFill>
              </a:rPr>
              <a:t>Ha a zártáblában létezik bejegyzés A-ra,</a:t>
            </a:r>
            <a:r>
              <a:rPr lang="hu-HU" altLang="hu-HU" sz="1800"/>
              <a:t> akkor megkeressük a csoportos módot, és ez alapján várakoztatunk, beírjuk a várakozási listába, vagy megengedjük a zárat (például ha T</a:t>
            </a:r>
            <a:r>
              <a:rPr lang="hu-HU" altLang="hu-HU" sz="1800" baseline="-25000"/>
              <a:t>2</a:t>
            </a:r>
            <a:r>
              <a:rPr lang="hu-HU" altLang="hu-HU" sz="1800"/>
              <a:t> X-et kér A-ra.)</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1154" name="Rectangle 2">
            <a:extLst>
              <a:ext uri="{FF2B5EF4-FFF2-40B4-BE49-F238E27FC236}">
                <a16:creationId xmlns:a16="http://schemas.microsoft.com/office/drawing/2014/main" id="{896EDCF1-1993-1875-1CFC-5827A42F15D3}"/>
              </a:ext>
            </a:extLst>
          </p:cNvPr>
          <p:cNvSpPr>
            <a:spLocks noGrp="1" noChangeArrowheads="1"/>
          </p:cNvSpPr>
          <p:nvPr>
            <p:ph type="title"/>
          </p:nvPr>
        </p:nvSpPr>
        <p:spPr>
          <a:xfrm>
            <a:off x="673100" y="268288"/>
            <a:ext cx="7772400" cy="533400"/>
          </a:xfrm>
        </p:spPr>
        <p:txBody>
          <a:bodyPr/>
          <a:lstStyle/>
          <a:p>
            <a:r>
              <a:rPr lang="hu-HU" altLang="hu-HU" sz="3200" b="1" i="1">
                <a:solidFill>
                  <a:schemeClr val="accent2"/>
                </a:solidFill>
              </a:rPr>
              <a:t>A zárfeloldások kezelése</a:t>
            </a:r>
          </a:p>
        </p:txBody>
      </p:sp>
      <p:sp>
        <p:nvSpPr>
          <p:cNvPr id="561155" name="Rectangle 3">
            <a:extLst>
              <a:ext uri="{FF2B5EF4-FFF2-40B4-BE49-F238E27FC236}">
                <a16:creationId xmlns:a16="http://schemas.microsoft.com/office/drawing/2014/main" id="{00427B29-96E4-F9AA-838F-B9CCBECBD1D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561156" name="Object 4">
            <a:extLst>
              <a:ext uri="{FF2B5EF4-FFF2-40B4-BE49-F238E27FC236}">
                <a16:creationId xmlns:a16="http://schemas.microsoft.com/office/drawing/2014/main" id="{6C986738-76DA-38CB-C86F-6691571FD4BC}"/>
              </a:ext>
            </a:extLst>
          </p:cNvPr>
          <p:cNvGraphicFramePr>
            <a:graphicFrameLocks noChangeAspect="1"/>
          </p:cNvGraphicFramePr>
          <p:nvPr/>
        </p:nvGraphicFramePr>
        <p:xfrm>
          <a:off x="696913" y="876300"/>
          <a:ext cx="6149975" cy="4122738"/>
        </p:xfrm>
        <a:graphic>
          <a:graphicData uri="http://schemas.openxmlformats.org/presentationml/2006/ole">
            <mc:AlternateContent xmlns:mc="http://schemas.openxmlformats.org/markup-compatibility/2006">
              <mc:Choice xmlns:v="urn:schemas-microsoft-com:vml" Requires="v">
                <p:oleObj name="Kép" r:id="rId2" imgW="4800600" imgH="3549600" progId="Word.Picture.8">
                  <p:embed/>
                </p:oleObj>
              </mc:Choice>
              <mc:Fallback>
                <p:oleObj name="Kép" r:id="rId2" imgW="4800600" imgH="3549600"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3" y="876300"/>
                        <a:ext cx="6149975" cy="412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1157" name="Text Box 5">
            <a:extLst>
              <a:ext uri="{FF2B5EF4-FFF2-40B4-BE49-F238E27FC236}">
                <a16:creationId xmlns:a16="http://schemas.microsoft.com/office/drawing/2014/main" id="{D6EA2331-2992-8220-831A-C5D04E8D75D6}"/>
              </a:ext>
            </a:extLst>
          </p:cNvPr>
          <p:cNvSpPr txBox="1">
            <a:spLocks noChangeArrowheads="1"/>
          </p:cNvSpPr>
          <p:nvPr/>
        </p:nvSpPr>
        <p:spPr bwMode="auto">
          <a:xfrm>
            <a:off x="0" y="4321175"/>
            <a:ext cx="8766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lgn="just">
              <a:spcBef>
                <a:spcPct val="50000"/>
              </a:spcBef>
            </a:pPr>
            <a:r>
              <a:rPr lang="hu-HU" altLang="hu-HU" sz="2000">
                <a:solidFill>
                  <a:srgbClr val="000000"/>
                </a:solidFill>
              </a:rPr>
              <a:t>	</a:t>
            </a:r>
          </a:p>
        </p:txBody>
      </p:sp>
      <p:sp>
        <p:nvSpPr>
          <p:cNvPr id="561159" name="Text Box 7">
            <a:extLst>
              <a:ext uri="{FF2B5EF4-FFF2-40B4-BE49-F238E27FC236}">
                <a16:creationId xmlns:a16="http://schemas.microsoft.com/office/drawing/2014/main" id="{FF00E84F-316E-FB24-02B8-CE3A6E15869C}"/>
              </a:ext>
            </a:extLst>
          </p:cNvPr>
          <p:cNvSpPr txBox="1">
            <a:spLocks noChangeArrowheads="1"/>
          </p:cNvSpPr>
          <p:nvPr/>
        </p:nvSpPr>
        <p:spPr bwMode="auto">
          <a:xfrm>
            <a:off x="487363" y="4962525"/>
            <a:ext cx="84613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rgbClr val="009900"/>
                </a:solidFill>
              </a:rPr>
              <a:t>Ha T tranzakció feloldja az A‑n lévő zárakat.</a:t>
            </a:r>
            <a:r>
              <a:rPr lang="hu-HU" altLang="hu-HU" sz="2000"/>
              <a:t> Ekkor T bejegyzését A-ra a listában töröljük, és ha kell a csoportos módot is megváltoztatjuk. </a:t>
            </a:r>
            <a:r>
              <a:rPr lang="en-US" altLang="hu-HU" sz="2000">
                <a:solidFill>
                  <a:srgbClr val="000000"/>
                </a:solidFill>
                <a:cs typeface="Times New Roman" panose="02020603050405020304" pitchFamily="18" charset="0"/>
              </a:rPr>
              <a:t>Ha </a:t>
            </a:r>
            <a:r>
              <a:rPr lang="hu-HU" altLang="hu-HU" sz="2000">
                <a:solidFill>
                  <a:srgbClr val="000000"/>
                </a:solidFill>
              </a:rPr>
              <a:t>maradnak várakozó tranzakciók, akkor</a:t>
            </a:r>
            <a:r>
              <a:rPr lang="en-US" altLang="hu-HU" sz="2000">
                <a:solidFill>
                  <a:srgbClr val="000000"/>
                </a:solidFill>
                <a:cs typeface="Times New Roman" panose="02020603050405020304" pitchFamily="18" charset="0"/>
              </a:rPr>
              <a:t> engedélyeznünk kell egy vagy több zárat a kért zárak listájáról.</a:t>
            </a:r>
            <a:r>
              <a:rPr lang="en-US" altLang="hu-HU" sz="2000"/>
              <a:t> </a:t>
            </a:r>
            <a:endParaRPr lang="hu-HU" altLang="hu-HU" sz="20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2178" name="Rectangle 2">
            <a:extLst>
              <a:ext uri="{FF2B5EF4-FFF2-40B4-BE49-F238E27FC236}">
                <a16:creationId xmlns:a16="http://schemas.microsoft.com/office/drawing/2014/main" id="{B7A0A622-6468-7B76-DA43-0CC353233E9D}"/>
              </a:ext>
            </a:extLst>
          </p:cNvPr>
          <p:cNvSpPr>
            <a:spLocks noGrp="1" noChangeArrowheads="1"/>
          </p:cNvSpPr>
          <p:nvPr>
            <p:ph type="title"/>
          </p:nvPr>
        </p:nvSpPr>
        <p:spPr>
          <a:xfrm>
            <a:off x="673100" y="268288"/>
            <a:ext cx="7772400" cy="533400"/>
          </a:xfrm>
        </p:spPr>
        <p:txBody>
          <a:bodyPr/>
          <a:lstStyle/>
          <a:p>
            <a:r>
              <a:rPr lang="hu-HU" altLang="hu-HU" sz="3200" b="1" i="1">
                <a:solidFill>
                  <a:schemeClr val="accent2"/>
                </a:solidFill>
              </a:rPr>
              <a:t>A zárfeloldások kezelése</a:t>
            </a:r>
          </a:p>
        </p:txBody>
      </p:sp>
      <p:sp>
        <p:nvSpPr>
          <p:cNvPr id="562179" name="Rectangle 3">
            <a:extLst>
              <a:ext uri="{FF2B5EF4-FFF2-40B4-BE49-F238E27FC236}">
                <a16:creationId xmlns:a16="http://schemas.microsoft.com/office/drawing/2014/main" id="{CAF9AAB7-827B-B29A-DD22-39242D153D7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562181" name="Text Box 5">
            <a:extLst>
              <a:ext uri="{FF2B5EF4-FFF2-40B4-BE49-F238E27FC236}">
                <a16:creationId xmlns:a16="http://schemas.microsoft.com/office/drawing/2014/main" id="{D8550F05-2AEB-6568-AC02-D2D90C8A89B9}"/>
              </a:ext>
            </a:extLst>
          </p:cNvPr>
          <p:cNvSpPr txBox="1">
            <a:spLocks noChangeArrowheads="1"/>
          </p:cNvSpPr>
          <p:nvPr/>
        </p:nvSpPr>
        <p:spPr bwMode="auto">
          <a:xfrm>
            <a:off x="0" y="4321175"/>
            <a:ext cx="8766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lgn="just">
              <a:spcBef>
                <a:spcPct val="50000"/>
              </a:spcBef>
            </a:pPr>
            <a:r>
              <a:rPr lang="hu-HU" altLang="hu-HU" sz="2000">
                <a:solidFill>
                  <a:srgbClr val="000000"/>
                </a:solidFill>
              </a:rPr>
              <a:t>	</a:t>
            </a:r>
          </a:p>
        </p:txBody>
      </p:sp>
      <p:sp>
        <p:nvSpPr>
          <p:cNvPr id="562182" name="Text Box 6">
            <a:extLst>
              <a:ext uri="{FF2B5EF4-FFF2-40B4-BE49-F238E27FC236}">
                <a16:creationId xmlns:a16="http://schemas.microsoft.com/office/drawing/2014/main" id="{6C29AB56-F916-5964-CED0-08A69A4C5E8D}"/>
              </a:ext>
            </a:extLst>
          </p:cNvPr>
          <p:cNvSpPr txBox="1">
            <a:spLocks noChangeArrowheads="1"/>
          </p:cNvSpPr>
          <p:nvPr/>
        </p:nvSpPr>
        <p:spPr bwMode="auto">
          <a:xfrm>
            <a:off x="352425" y="901700"/>
            <a:ext cx="8461375"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t>Több különböző megközelítés lehetséges, mindegyiknek megvan a saját előnye:</a:t>
            </a:r>
          </a:p>
          <a:p>
            <a:pPr algn="l"/>
            <a:r>
              <a:rPr lang="hu-HU" altLang="hu-HU" sz="2000"/>
              <a:t>1.	</a:t>
            </a:r>
            <a:r>
              <a:rPr lang="hu-HU" altLang="hu-HU" sz="2000">
                <a:solidFill>
                  <a:srgbClr val="009900"/>
                </a:solidFill>
              </a:rPr>
              <a:t>Első beérkezett első kiszolgálása </a:t>
            </a:r>
            <a:r>
              <a:rPr lang="hu-HU" altLang="hu-HU" sz="2000"/>
              <a:t>(first-come-first-served): Azt a zárolási kérést engedélyezzük, amelyik a legrégebb óta várakozik. Ez a stratégia </a:t>
            </a:r>
            <a:r>
              <a:rPr lang="hu-HU" altLang="hu-HU" sz="2000">
                <a:solidFill>
                  <a:srgbClr val="CC00CC"/>
                </a:solidFill>
              </a:rPr>
              <a:t>azt biztosítja, hogy ne legyen kiéheztetés</a:t>
            </a:r>
            <a:r>
              <a:rPr lang="hu-HU" altLang="hu-HU" sz="2000"/>
              <a:t>, vagyis a tranzakció ne várjon örökké egy zárra.</a:t>
            </a:r>
          </a:p>
          <a:p>
            <a:pPr algn="l"/>
            <a:r>
              <a:rPr lang="hu-HU" altLang="hu-HU" sz="2000"/>
              <a:t>2.	</a:t>
            </a:r>
            <a:r>
              <a:rPr lang="hu-HU" altLang="hu-HU" sz="2000">
                <a:solidFill>
                  <a:srgbClr val="009900"/>
                </a:solidFill>
              </a:rPr>
              <a:t>Elsőbbségadás az osztott záraknak </a:t>
            </a:r>
            <a:r>
              <a:rPr lang="hu-HU" altLang="hu-HU" sz="2000"/>
              <a:t>(priority to shared locks): Először az összes várakozó osztott zárat engedélyezzük. Ezután egy módosítási zárolást engedélyezünk, ha várakozik ilyen. A kizárólagos zárolást csak akkor engedélyezzük, ha semmilyen más igény nem várakozik. Ez a stratégia csak akkor engedi a kiéheztetést, ha a tranzakció U vagy X zárolásra vár.</a:t>
            </a:r>
          </a:p>
          <a:p>
            <a:pPr algn="l"/>
            <a:r>
              <a:rPr lang="hu-HU" altLang="hu-HU" sz="2000"/>
              <a:t>3.	</a:t>
            </a:r>
            <a:r>
              <a:rPr lang="hu-HU" altLang="hu-HU" sz="2000">
                <a:solidFill>
                  <a:srgbClr val="009900"/>
                </a:solidFill>
              </a:rPr>
              <a:t>Elsőbbségadás a felminősítésnek</a:t>
            </a:r>
            <a:r>
              <a:rPr lang="hu-HU" altLang="hu-HU" sz="2000"/>
              <a:t> (priority to upgrading): Ha van olyan U zárral rendelkező tranzakció, amely X zárrá való felminősítésre vár, akkor ezt engedélyezzük előbb. Máskülönben a fent említett stratégiák valamelyikét követjük.</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02" name="Rectangle 2">
            <a:extLst>
              <a:ext uri="{FF2B5EF4-FFF2-40B4-BE49-F238E27FC236}">
                <a16:creationId xmlns:a16="http://schemas.microsoft.com/office/drawing/2014/main" id="{0133894D-74E3-1AC0-0CAD-8302585CE1A0}"/>
              </a:ext>
            </a:extLst>
          </p:cNvPr>
          <p:cNvSpPr>
            <a:spLocks noGrp="1" noChangeArrowheads="1"/>
          </p:cNvSpPr>
          <p:nvPr>
            <p:ph type="title"/>
          </p:nvPr>
        </p:nvSpPr>
        <p:spPr>
          <a:xfrm>
            <a:off x="673100" y="268288"/>
            <a:ext cx="7772400" cy="533400"/>
          </a:xfrm>
        </p:spPr>
        <p:txBody>
          <a:bodyPr/>
          <a:lstStyle/>
          <a:p>
            <a:r>
              <a:rPr lang="hu-HU" altLang="hu-HU" sz="3200" b="1" i="1">
                <a:solidFill>
                  <a:schemeClr val="accent2"/>
                </a:solidFill>
              </a:rPr>
              <a:t>Adatbáziselemekből álló hierarchiák kezelése</a:t>
            </a:r>
          </a:p>
        </p:txBody>
      </p:sp>
      <p:sp>
        <p:nvSpPr>
          <p:cNvPr id="563203" name="Rectangle 3">
            <a:extLst>
              <a:ext uri="{FF2B5EF4-FFF2-40B4-BE49-F238E27FC236}">
                <a16:creationId xmlns:a16="http://schemas.microsoft.com/office/drawing/2014/main" id="{5BF2D812-8717-F75F-E116-1E0EED4259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563204" name="Text Box 4">
            <a:extLst>
              <a:ext uri="{FF2B5EF4-FFF2-40B4-BE49-F238E27FC236}">
                <a16:creationId xmlns:a16="http://schemas.microsoft.com/office/drawing/2014/main" id="{4A22F04B-47CC-59EF-C688-8D3213D21228}"/>
              </a:ext>
            </a:extLst>
          </p:cNvPr>
          <p:cNvSpPr txBox="1">
            <a:spLocks noChangeArrowheads="1"/>
          </p:cNvSpPr>
          <p:nvPr/>
        </p:nvSpPr>
        <p:spPr bwMode="auto">
          <a:xfrm>
            <a:off x="0" y="4321175"/>
            <a:ext cx="8766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lgn="just">
              <a:spcBef>
                <a:spcPct val="50000"/>
              </a:spcBef>
            </a:pPr>
            <a:r>
              <a:rPr lang="hu-HU" altLang="hu-HU" sz="2000">
                <a:solidFill>
                  <a:srgbClr val="000000"/>
                </a:solidFill>
              </a:rPr>
              <a:t>	</a:t>
            </a:r>
          </a:p>
        </p:txBody>
      </p:sp>
      <p:sp>
        <p:nvSpPr>
          <p:cNvPr id="563205" name="Text Box 5">
            <a:extLst>
              <a:ext uri="{FF2B5EF4-FFF2-40B4-BE49-F238E27FC236}">
                <a16:creationId xmlns:a16="http://schemas.microsoft.com/office/drawing/2014/main" id="{FD96B715-F992-8436-CE87-02844D756E98}"/>
              </a:ext>
            </a:extLst>
          </p:cNvPr>
          <p:cNvSpPr txBox="1">
            <a:spLocks noChangeArrowheads="1"/>
          </p:cNvSpPr>
          <p:nvPr/>
        </p:nvSpPr>
        <p:spPr bwMode="auto">
          <a:xfrm>
            <a:off x="279400" y="1338263"/>
            <a:ext cx="8461375"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rgbClr val="CC00CC"/>
                </a:solidFill>
              </a:rPr>
              <a:t>Kétféle fastruktúrával fogunk foglalkozni:</a:t>
            </a:r>
          </a:p>
          <a:p>
            <a:pPr algn="l"/>
            <a:r>
              <a:rPr lang="hu-HU" altLang="hu-HU" sz="2000"/>
              <a:t>1.	Az első fajta fastruktúra, amelyet figyelembe veszünk, a </a:t>
            </a:r>
            <a:r>
              <a:rPr lang="hu-HU" altLang="hu-HU" sz="2000">
                <a:solidFill>
                  <a:srgbClr val="009900"/>
                </a:solidFill>
              </a:rPr>
              <a:t>zárolható elemek (zárolási egységek) hierarchiája.</a:t>
            </a:r>
            <a:r>
              <a:rPr lang="hu-HU" altLang="hu-HU" sz="2000"/>
              <a:t> Megvizsgáljuk, hogyan engedélyezünk zárolást mind a nagy elemekre, mint például a relációkra, mind a kisebb elemekre, mint például a reláció néhány sorát tartalmazó blokkokra vagy egyedi sorokra.</a:t>
            </a:r>
          </a:p>
          <a:p>
            <a:pPr algn="l"/>
            <a:r>
              <a:rPr lang="hu-HU" altLang="hu-HU" sz="2000"/>
              <a:t>2.	A másik lényeges hierarchiafajtát képezik a konkurenciavezérlési rendszerekben </a:t>
            </a:r>
            <a:r>
              <a:rPr lang="hu-HU" altLang="hu-HU" sz="2000">
                <a:solidFill>
                  <a:srgbClr val="FF0000"/>
                </a:solidFill>
              </a:rPr>
              <a:t>azok az adatok, amelyek önmagukban faszervezésűek</a:t>
            </a:r>
            <a:r>
              <a:rPr lang="hu-HU" altLang="hu-HU" sz="2000"/>
              <a:t>. Ilyenek például a B-fa-indexek. A B-fák csomópontjait adatbáziselemeknek tekinthetjük, így viszont az eddig tanult zárolási sémákat szegényesen használhatjuk, emiatt egy új megközelítésre van szükségünk.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7186" name="Rectangle 2">
            <a:extLst>
              <a:ext uri="{FF2B5EF4-FFF2-40B4-BE49-F238E27FC236}">
                <a16:creationId xmlns:a16="http://schemas.microsoft.com/office/drawing/2014/main" id="{F081B3A6-DD55-5261-92C8-BF59ACAACBE1}"/>
              </a:ext>
            </a:extLst>
          </p:cNvPr>
          <p:cNvSpPr>
            <a:spLocks noGrp="1" noChangeArrowheads="1"/>
          </p:cNvSpPr>
          <p:nvPr>
            <p:ph type="title"/>
          </p:nvPr>
        </p:nvSpPr>
        <p:spPr>
          <a:xfrm>
            <a:off x="660400" y="280988"/>
            <a:ext cx="7699375" cy="374650"/>
          </a:xfrm>
        </p:spPr>
        <p:txBody>
          <a:bodyPr/>
          <a:lstStyle/>
          <a:p>
            <a:r>
              <a:rPr lang="hu-HU" altLang="hu-HU" sz="2400" b="1">
                <a:solidFill>
                  <a:schemeClr val="accent2"/>
                </a:solidFill>
              </a:rPr>
              <a:t>A tranzakció szemantikájának hatása</a:t>
            </a:r>
          </a:p>
        </p:txBody>
      </p:sp>
      <p:sp>
        <p:nvSpPr>
          <p:cNvPr id="477188" name="Text Box 4">
            <a:extLst>
              <a:ext uri="{FF2B5EF4-FFF2-40B4-BE49-F238E27FC236}">
                <a16:creationId xmlns:a16="http://schemas.microsoft.com/office/drawing/2014/main" id="{1AE9271A-3632-9453-5F48-17211D7250E1}"/>
              </a:ext>
            </a:extLst>
          </p:cNvPr>
          <p:cNvSpPr txBox="1">
            <a:spLocks noChangeArrowheads="1"/>
          </p:cNvSpPr>
          <p:nvPr/>
        </p:nvSpPr>
        <p:spPr bwMode="auto">
          <a:xfrm>
            <a:off x="204788" y="658813"/>
            <a:ext cx="868203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600"/>
              <a:t>Ez az ütemezés </a:t>
            </a:r>
            <a:r>
              <a:rPr lang="hu-HU" altLang="hu-HU" sz="1600">
                <a:solidFill>
                  <a:srgbClr val="99CC00"/>
                </a:solidFill>
              </a:rPr>
              <a:t>elvileg sorbarendezhető</a:t>
            </a:r>
            <a:r>
              <a:rPr lang="hu-HU" altLang="hu-HU" sz="1600"/>
              <a:t>, de csak T2 speciális aritmetikai művelete (1-gyel szorzás) miatt. Az, hogy mivel szorzunk, lehet, hogy egy bonyolult függvény eredményeképpen dől el. Az ütemező csak az írási, olvasási műveleteket figyelve </a:t>
            </a:r>
            <a:r>
              <a:rPr lang="hu-HU" altLang="hu-HU" sz="1600">
                <a:solidFill>
                  <a:srgbClr val="FF0000"/>
                </a:solidFill>
              </a:rPr>
              <a:t>pesszimista </a:t>
            </a:r>
            <a:r>
              <a:rPr lang="hu-HU" altLang="hu-HU" sz="1600"/>
              <a:t>alapon dönt a sorbarendezhetőségről:</a:t>
            </a:r>
          </a:p>
          <a:p>
            <a:pPr algn="l">
              <a:buFontTx/>
              <a:buChar char="•"/>
            </a:pPr>
            <a:r>
              <a:rPr lang="hu-HU" altLang="hu-HU" sz="1600">
                <a:solidFill>
                  <a:srgbClr val="CC00CC"/>
                </a:solidFill>
              </a:rPr>
              <a:t>    Ha T tudna A-ra olyan hatással lenni, hogy az adatbázis-állapot inkonzisztenssé váljon, akkor T ezt meg is teszi. </a:t>
            </a:r>
          </a:p>
          <a:p>
            <a:pPr algn="l"/>
            <a:r>
              <a:rPr lang="hu-HU" altLang="hu-HU" sz="1600">
                <a:solidFill>
                  <a:schemeClr val="accent2"/>
                </a:solidFill>
              </a:rPr>
              <a:t>A feltevés miatt az </a:t>
            </a:r>
            <a:r>
              <a:rPr lang="hu-HU" altLang="hu-HU" sz="1600">
                <a:solidFill>
                  <a:srgbClr val="99CC00"/>
                </a:solidFill>
              </a:rPr>
              <a:t>ütemező szerint</a:t>
            </a:r>
            <a:r>
              <a:rPr lang="hu-HU" altLang="hu-HU" sz="1600">
                <a:solidFill>
                  <a:schemeClr val="accent2"/>
                </a:solidFill>
              </a:rPr>
              <a:t> ez az ütemezés </a:t>
            </a:r>
            <a:r>
              <a:rPr lang="hu-HU" altLang="hu-HU" sz="1600">
                <a:solidFill>
                  <a:srgbClr val="99CC00"/>
                </a:solidFill>
              </a:rPr>
              <a:t>nem lesz sorbarendezhető</a:t>
            </a:r>
            <a:r>
              <a:rPr lang="hu-HU" altLang="hu-HU" sz="1600">
                <a:solidFill>
                  <a:schemeClr val="accent2"/>
                </a:solidFill>
              </a:rPr>
              <a:t>.</a:t>
            </a:r>
          </a:p>
        </p:txBody>
      </p:sp>
      <p:graphicFrame>
        <p:nvGraphicFramePr>
          <p:cNvPr id="477330" name="Object 146">
            <a:extLst>
              <a:ext uri="{FF2B5EF4-FFF2-40B4-BE49-F238E27FC236}">
                <a16:creationId xmlns:a16="http://schemas.microsoft.com/office/drawing/2014/main" id="{7FB3F163-6E28-1274-0814-A762FFFE8EDA}"/>
              </a:ext>
            </a:extLst>
          </p:cNvPr>
          <p:cNvGraphicFramePr>
            <a:graphicFrameLocks noChangeAspect="1"/>
          </p:cNvGraphicFramePr>
          <p:nvPr/>
        </p:nvGraphicFramePr>
        <p:xfrm>
          <a:off x="0" y="2755900"/>
          <a:ext cx="8948738" cy="3778250"/>
        </p:xfrm>
        <a:graphic>
          <a:graphicData uri="http://schemas.openxmlformats.org/presentationml/2006/ole">
            <mc:AlternateContent xmlns:mc="http://schemas.openxmlformats.org/markup-compatibility/2006">
              <mc:Choice xmlns:v="urn:schemas-microsoft-com:vml" Requires="v">
                <p:oleObj name="Dokumentum" r:id="rId2" imgW="6591303" imgH="2488486" progId="Word.Document.8">
                  <p:embed/>
                </p:oleObj>
              </mc:Choice>
              <mc:Fallback>
                <p:oleObj name="Dokumentum" r:id="rId2" imgW="6591303" imgH="2488486" progId="Word.Document.8">
                  <p:embed/>
                  <p:pic>
                    <p:nvPicPr>
                      <p:cNvPr id="0" name="Object 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55900"/>
                        <a:ext cx="8948738"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5250" name="Rectangle 2">
            <a:extLst>
              <a:ext uri="{FF2B5EF4-FFF2-40B4-BE49-F238E27FC236}">
                <a16:creationId xmlns:a16="http://schemas.microsoft.com/office/drawing/2014/main" id="{F1A461BE-98DB-650A-FCED-1CB89EC0F478}"/>
              </a:ext>
            </a:extLst>
          </p:cNvPr>
          <p:cNvSpPr>
            <a:spLocks noGrp="1" noChangeArrowheads="1"/>
          </p:cNvSpPr>
          <p:nvPr>
            <p:ph type="title"/>
          </p:nvPr>
        </p:nvSpPr>
        <p:spPr>
          <a:xfrm>
            <a:off x="534988" y="590550"/>
            <a:ext cx="7772400" cy="1143000"/>
          </a:xfrm>
        </p:spPr>
        <p:txBody>
          <a:bodyPr/>
          <a:lstStyle/>
          <a:p>
            <a:pPr algn="l"/>
            <a:r>
              <a:rPr lang="hu-HU" altLang="hu-HU" sz="2400" b="1">
                <a:solidFill>
                  <a:srgbClr val="FF0000"/>
                </a:solidFill>
              </a:rPr>
              <a:t>Milyen objektumokat zároljunk?</a:t>
            </a:r>
            <a:endParaRPr lang="en-US" altLang="hu-HU" sz="2400" b="1">
              <a:solidFill>
                <a:srgbClr val="FF0000"/>
              </a:solidFill>
            </a:endParaRPr>
          </a:p>
        </p:txBody>
      </p:sp>
      <p:sp>
        <p:nvSpPr>
          <p:cNvPr id="565251" name="Rectangle 3">
            <a:extLst>
              <a:ext uri="{FF2B5EF4-FFF2-40B4-BE49-F238E27FC236}">
                <a16:creationId xmlns:a16="http://schemas.microsoft.com/office/drawing/2014/main" id="{2E743018-3BF8-7465-33A1-5388E1F84330}"/>
              </a:ext>
            </a:extLst>
          </p:cNvPr>
          <p:cNvSpPr>
            <a:spLocks noGrp="1" noChangeArrowheads="1"/>
          </p:cNvSpPr>
          <p:nvPr>
            <p:ph type="body" idx="1"/>
          </p:nvPr>
        </p:nvSpPr>
        <p:spPr>
          <a:xfrm>
            <a:off x="742950" y="1484313"/>
            <a:ext cx="7772400" cy="4114800"/>
          </a:xfrm>
        </p:spPr>
        <p:txBody>
          <a:bodyPr/>
          <a:lstStyle/>
          <a:p>
            <a:pPr>
              <a:buFontTx/>
              <a:buNone/>
            </a:pPr>
            <a:r>
              <a:rPr lang="en-US" altLang="hu-HU"/>
              <a:t>								</a:t>
            </a:r>
          </a:p>
          <a:p>
            <a:pPr>
              <a:buFontTx/>
              <a:buNone/>
            </a:pPr>
            <a:endParaRPr lang="en-US" altLang="hu-HU"/>
          </a:p>
          <a:p>
            <a:pPr>
              <a:buFontTx/>
              <a:buNone/>
            </a:pPr>
            <a:endParaRPr lang="en-US" altLang="hu-HU"/>
          </a:p>
          <a:p>
            <a:pPr>
              <a:buFontTx/>
              <a:buNone/>
            </a:pPr>
            <a:r>
              <a:rPr lang="en-US" altLang="hu-HU"/>
              <a:t>								</a:t>
            </a:r>
            <a:r>
              <a:rPr lang="en-US" altLang="hu-HU" sz="5400" b="1">
                <a:solidFill>
                  <a:srgbClr val="FF0000"/>
                </a:solidFill>
              </a:rPr>
              <a:t>?</a:t>
            </a:r>
          </a:p>
          <a:p>
            <a:pPr>
              <a:buFontTx/>
              <a:buNone/>
            </a:pPr>
            <a:endParaRPr lang="en-US" altLang="hu-HU" sz="5400" b="1">
              <a:solidFill>
                <a:srgbClr val="FF0000"/>
              </a:solidFill>
            </a:endParaRPr>
          </a:p>
        </p:txBody>
      </p:sp>
      <p:sp>
        <p:nvSpPr>
          <p:cNvPr id="565252" name="Rectangle 4">
            <a:extLst>
              <a:ext uri="{FF2B5EF4-FFF2-40B4-BE49-F238E27FC236}">
                <a16:creationId xmlns:a16="http://schemas.microsoft.com/office/drawing/2014/main" id="{A1FAFCB8-F989-BFE2-A5DC-B84486AF5459}"/>
              </a:ext>
            </a:extLst>
          </p:cNvPr>
          <p:cNvSpPr>
            <a:spLocks noChangeArrowheads="1"/>
          </p:cNvSpPr>
          <p:nvPr/>
        </p:nvSpPr>
        <p:spPr bwMode="auto">
          <a:xfrm>
            <a:off x="1047750" y="1712913"/>
            <a:ext cx="1371600" cy="762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2400"/>
              <a:t>A tábla</a:t>
            </a:r>
            <a:endParaRPr lang="en-US" altLang="hu-HU" sz="2400"/>
          </a:p>
        </p:txBody>
      </p:sp>
      <p:sp>
        <p:nvSpPr>
          <p:cNvPr id="565253" name="Rectangle 5">
            <a:extLst>
              <a:ext uri="{FF2B5EF4-FFF2-40B4-BE49-F238E27FC236}">
                <a16:creationId xmlns:a16="http://schemas.microsoft.com/office/drawing/2014/main" id="{B9F0416E-4AC7-4FC5-74A7-FF69B8C711D0}"/>
              </a:ext>
            </a:extLst>
          </p:cNvPr>
          <p:cNvSpPr>
            <a:spLocks noChangeArrowheads="1"/>
          </p:cNvSpPr>
          <p:nvPr/>
        </p:nvSpPr>
        <p:spPr bwMode="auto">
          <a:xfrm>
            <a:off x="1047750" y="2474913"/>
            <a:ext cx="1371600" cy="762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2400"/>
              <a:t>B tábla</a:t>
            </a:r>
            <a:endParaRPr lang="en-US" altLang="hu-HU" sz="2400"/>
          </a:p>
        </p:txBody>
      </p:sp>
      <p:sp>
        <p:nvSpPr>
          <p:cNvPr id="565254" name="Rectangle 6">
            <a:extLst>
              <a:ext uri="{FF2B5EF4-FFF2-40B4-BE49-F238E27FC236}">
                <a16:creationId xmlns:a16="http://schemas.microsoft.com/office/drawing/2014/main" id="{0E8982A7-A0E2-FDEE-5207-1A132265A4E1}"/>
              </a:ext>
            </a:extLst>
          </p:cNvPr>
          <p:cNvSpPr>
            <a:spLocks noChangeArrowheads="1"/>
          </p:cNvSpPr>
          <p:nvPr/>
        </p:nvSpPr>
        <p:spPr bwMode="auto">
          <a:xfrm>
            <a:off x="1047750" y="3236913"/>
            <a:ext cx="1371600" cy="2133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65255" name="Text Box 7">
            <a:extLst>
              <a:ext uri="{FF2B5EF4-FFF2-40B4-BE49-F238E27FC236}">
                <a16:creationId xmlns:a16="http://schemas.microsoft.com/office/drawing/2014/main" id="{91432F72-A0F2-1D8B-945F-0042F5C5C1DB}"/>
              </a:ext>
            </a:extLst>
          </p:cNvPr>
          <p:cNvSpPr txBox="1">
            <a:spLocks noChangeArrowheads="1"/>
          </p:cNvSpPr>
          <p:nvPr/>
        </p:nvSpPr>
        <p:spPr bwMode="auto">
          <a:xfrm rot="5400000">
            <a:off x="1593056" y="3606007"/>
            <a:ext cx="555625"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hu-HU" sz="3200" b="0"/>
              <a:t>...</a:t>
            </a:r>
          </a:p>
        </p:txBody>
      </p:sp>
      <p:sp>
        <p:nvSpPr>
          <p:cNvPr id="565256" name="Rectangle 8">
            <a:extLst>
              <a:ext uri="{FF2B5EF4-FFF2-40B4-BE49-F238E27FC236}">
                <a16:creationId xmlns:a16="http://schemas.microsoft.com/office/drawing/2014/main" id="{D0C20B1E-80FE-D60E-2F88-66F4AB13EBA2}"/>
              </a:ext>
            </a:extLst>
          </p:cNvPr>
          <p:cNvSpPr>
            <a:spLocks noChangeArrowheads="1"/>
          </p:cNvSpPr>
          <p:nvPr/>
        </p:nvSpPr>
        <p:spPr bwMode="auto">
          <a:xfrm>
            <a:off x="2952750" y="1712913"/>
            <a:ext cx="1371600" cy="457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2400"/>
              <a:t>A sor</a:t>
            </a:r>
            <a:endParaRPr lang="en-US" altLang="hu-HU" sz="2400"/>
          </a:p>
        </p:txBody>
      </p:sp>
      <p:sp>
        <p:nvSpPr>
          <p:cNvPr id="565257" name="Rectangle 9">
            <a:extLst>
              <a:ext uri="{FF2B5EF4-FFF2-40B4-BE49-F238E27FC236}">
                <a16:creationId xmlns:a16="http://schemas.microsoft.com/office/drawing/2014/main" id="{EF21AEF1-F434-627A-9C75-D87EF06A386A}"/>
              </a:ext>
            </a:extLst>
          </p:cNvPr>
          <p:cNvSpPr>
            <a:spLocks noChangeArrowheads="1"/>
          </p:cNvSpPr>
          <p:nvPr/>
        </p:nvSpPr>
        <p:spPr bwMode="auto">
          <a:xfrm>
            <a:off x="2952750" y="2170113"/>
            <a:ext cx="1371600" cy="457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2400"/>
              <a:t>B sor</a:t>
            </a:r>
            <a:endParaRPr lang="en-US" altLang="hu-HU" sz="2400"/>
          </a:p>
        </p:txBody>
      </p:sp>
      <p:sp>
        <p:nvSpPr>
          <p:cNvPr id="565258" name="Rectangle 10">
            <a:extLst>
              <a:ext uri="{FF2B5EF4-FFF2-40B4-BE49-F238E27FC236}">
                <a16:creationId xmlns:a16="http://schemas.microsoft.com/office/drawing/2014/main" id="{627A23BC-D6DE-E2E0-78CC-3312E0BEC922}"/>
              </a:ext>
            </a:extLst>
          </p:cNvPr>
          <p:cNvSpPr>
            <a:spLocks noChangeArrowheads="1"/>
          </p:cNvSpPr>
          <p:nvPr/>
        </p:nvSpPr>
        <p:spPr bwMode="auto">
          <a:xfrm>
            <a:off x="2952750" y="2627313"/>
            <a:ext cx="1371600" cy="381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2400"/>
              <a:t>C sor</a:t>
            </a:r>
            <a:endParaRPr lang="en-US" altLang="hu-HU" sz="2400"/>
          </a:p>
        </p:txBody>
      </p:sp>
      <p:sp>
        <p:nvSpPr>
          <p:cNvPr id="565259" name="Rectangle 11">
            <a:extLst>
              <a:ext uri="{FF2B5EF4-FFF2-40B4-BE49-F238E27FC236}">
                <a16:creationId xmlns:a16="http://schemas.microsoft.com/office/drawing/2014/main" id="{4CC51092-42C2-9C84-EB59-AEB79D3B7FC9}"/>
              </a:ext>
            </a:extLst>
          </p:cNvPr>
          <p:cNvSpPr>
            <a:spLocks noChangeArrowheads="1"/>
          </p:cNvSpPr>
          <p:nvPr/>
        </p:nvSpPr>
        <p:spPr bwMode="auto">
          <a:xfrm>
            <a:off x="2952750" y="3008313"/>
            <a:ext cx="1371600" cy="24384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65260" name="Text Box 12">
            <a:extLst>
              <a:ext uri="{FF2B5EF4-FFF2-40B4-BE49-F238E27FC236}">
                <a16:creationId xmlns:a16="http://schemas.microsoft.com/office/drawing/2014/main" id="{CDB9EF7F-457E-611C-E7CE-4E4E1378F7C5}"/>
              </a:ext>
            </a:extLst>
          </p:cNvPr>
          <p:cNvSpPr txBox="1">
            <a:spLocks noChangeArrowheads="1"/>
          </p:cNvSpPr>
          <p:nvPr/>
        </p:nvSpPr>
        <p:spPr bwMode="auto">
          <a:xfrm rot="5400000">
            <a:off x="3498056" y="3682207"/>
            <a:ext cx="555625"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hu-HU" sz="3200" b="0"/>
              <a:t>...</a:t>
            </a:r>
          </a:p>
        </p:txBody>
      </p:sp>
      <p:sp>
        <p:nvSpPr>
          <p:cNvPr id="565261" name="Rectangle 13">
            <a:extLst>
              <a:ext uri="{FF2B5EF4-FFF2-40B4-BE49-F238E27FC236}">
                <a16:creationId xmlns:a16="http://schemas.microsoft.com/office/drawing/2014/main" id="{42BBE858-E3EF-B450-FDAF-D6C576CA9F8A}"/>
              </a:ext>
            </a:extLst>
          </p:cNvPr>
          <p:cNvSpPr>
            <a:spLocks noChangeArrowheads="1"/>
          </p:cNvSpPr>
          <p:nvPr/>
        </p:nvSpPr>
        <p:spPr bwMode="auto">
          <a:xfrm>
            <a:off x="5238750" y="1712913"/>
            <a:ext cx="1219200" cy="12954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2000"/>
              <a:t>A lemez-</a:t>
            </a:r>
          </a:p>
          <a:p>
            <a:pPr>
              <a:spcBef>
                <a:spcPct val="0"/>
              </a:spcBef>
            </a:pPr>
            <a:r>
              <a:rPr lang="hu-HU" altLang="hu-HU" sz="2000"/>
              <a:t>blokk</a:t>
            </a:r>
            <a:endParaRPr lang="en-US" altLang="hu-HU" sz="2000"/>
          </a:p>
        </p:txBody>
      </p:sp>
      <p:sp>
        <p:nvSpPr>
          <p:cNvPr id="565262" name="Rectangle 14">
            <a:extLst>
              <a:ext uri="{FF2B5EF4-FFF2-40B4-BE49-F238E27FC236}">
                <a16:creationId xmlns:a16="http://schemas.microsoft.com/office/drawing/2014/main" id="{FC38121F-0B3B-38AB-481B-3219A33B3AA8}"/>
              </a:ext>
            </a:extLst>
          </p:cNvPr>
          <p:cNvSpPr>
            <a:spLocks noChangeArrowheads="1"/>
          </p:cNvSpPr>
          <p:nvPr/>
        </p:nvSpPr>
        <p:spPr bwMode="auto">
          <a:xfrm>
            <a:off x="5238750" y="3008313"/>
            <a:ext cx="1219200" cy="12954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2000"/>
              <a:t>B lemez-</a:t>
            </a:r>
          </a:p>
          <a:p>
            <a:pPr>
              <a:spcBef>
                <a:spcPct val="0"/>
              </a:spcBef>
            </a:pPr>
            <a:r>
              <a:rPr lang="hu-HU" altLang="hu-HU" sz="2000"/>
              <a:t>blokk</a:t>
            </a:r>
            <a:endParaRPr lang="en-US" altLang="hu-HU" sz="2000"/>
          </a:p>
        </p:txBody>
      </p:sp>
      <p:sp>
        <p:nvSpPr>
          <p:cNvPr id="565263" name="Rectangle 15">
            <a:extLst>
              <a:ext uri="{FF2B5EF4-FFF2-40B4-BE49-F238E27FC236}">
                <a16:creationId xmlns:a16="http://schemas.microsoft.com/office/drawing/2014/main" id="{88E04B24-50B3-BC0A-068C-E70D3EBBBAB0}"/>
              </a:ext>
            </a:extLst>
          </p:cNvPr>
          <p:cNvSpPr>
            <a:spLocks noChangeArrowheads="1"/>
          </p:cNvSpPr>
          <p:nvPr/>
        </p:nvSpPr>
        <p:spPr bwMode="auto">
          <a:xfrm>
            <a:off x="5238750" y="4303713"/>
            <a:ext cx="1219200" cy="12192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65264" name="Text Box 16">
            <a:extLst>
              <a:ext uri="{FF2B5EF4-FFF2-40B4-BE49-F238E27FC236}">
                <a16:creationId xmlns:a16="http://schemas.microsoft.com/office/drawing/2014/main" id="{180C5D5D-A0F1-60AF-D140-D9EED8F49CE4}"/>
              </a:ext>
            </a:extLst>
          </p:cNvPr>
          <p:cNvSpPr txBox="1">
            <a:spLocks noChangeArrowheads="1"/>
          </p:cNvSpPr>
          <p:nvPr/>
        </p:nvSpPr>
        <p:spPr bwMode="auto">
          <a:xfrm rot="5400000">
            <a:off x="5707856" y="4520407"/>
            <a:ext cx="555625"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hu-HU" sz="3200" b="0"/>
              <a:t>...</a:t>
            </a:r>
          </a:p>
        </p:txBody>
      </p:sp>
      <p:sp>
        <p:nvSpPr>
          <p:cNvPr id="565265" name="Text Box 17">
            <a:extLst>
              <a:ext uri="{FF2B5EF4-FFF2-40B4-BE49-F238E27FC236}">
                <a16:creationId xmlns:a16="http://schemas.microsoft.com/office/drawing/2014/main" id="{CC4D4BEA-3E78-A361-24DD-DAA320BF2B36}"/>
              </a:ext>
            </a:extLst>
          </p:cNvPr>
          <p:cNvSpPr txBox="1">
            <a:spLocks noChangeArrowheads="1"/>
          </p:cNvSpPr>
          <p:nvPr/>
        </p:nvSpPr>
        <p:spPr bwMode="auto">
          <a:xfrm>
            <a:off x="904875" y="5691188"/>
            <a:ext cx="16779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hu-HU" altLang="hu-HU" sz="2400">
                <a:solidFill>
                  <a:srgbClr val="009900"/>
                </a:solidFill>
              </a:rPr>
              <a:t>Adatbázis</a:t>
            </a:r>
            <a:endParaRPr lang="en-US" altLang="hu-HU" sz="2400">
              <a:solidFill>
                <a:srgbClr val="009900"/>
              </a:solidFill>
            </a:endParaRPr>
          </a:p>
        </p:txBody>
      </p:sp>
      <p:sp>
        <p:nvSpPr>
          <p:cNvPr id="565268" name="Rectangle 20">
            <a:extLst>
              <a:ext uri="{FF2B5EF4-FFF2-40B4-BE49-F238E27FC236}">
                <a16:creationId xmlns:a16="http://schemas.microsoft.com/office/drawing/2014/main" id="{4AF2AAF5-FA0A-EB9F-521C-6B54173121CA}"/>
              </a:ext>
            </a:extLst>
          </p:cNvPr>
          <p:cNvSpPr>
            <a:spLocks noChangeArrowheads="1"/>
          </p:cNvSpPr>
          <p:nvPr/>
        </p:nvSpPr>
        <p:spPr bwMode="auto">
          <a:xfrm>
            <a:off x="673100" y="268288"/>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ahoma" panose="020B0604030504040204" pitchFamily="34" charset="0"/>
              </a:defRPr>
            </a:lvl1pPr>
            <a:lvl2pPr>
              <a:spcBef>
                <a:spcPct val="0"/>
              </a:spcBef>
              <a:defRPr sz="4400">
                <a:solidFill>
                  <a:schemeClr val="tx2"/>
                </a:solidFill>
                <a:latin typeface="Tahoma" panose="020B0604030504040204" pitchFamily="34" charset="0"/>
              </a:defRPr>
            </a:lvl2pPr>
            <a:lvl3pPr>
              <a:spcBef>
                <a:spcPct val="0"/>
              </a:spcBef>
              <a:defRPr sz="4400">
                <a:solidFill>
                  <a:schemeClr val="tx2"/>
                </a:solidFill>
                <a:latin typeface="Tahoma" panose="020B0604030504040204" pitchFamily="34" charset="0"/>
              </a:defRPr>
            </a:lvl3pPr>
            <a:lvl4pPr>
              <a:spcBef>
                <a:spcPct val="0"/>
              </a:spcBef>
              <a:defRPr sz="4400">
                <a:solidFill>
                  <a:schemeClr val="tx2"/>
                </a:solidFill>
                <a:latin typeface="Tahoma" panose="020B0604030504040204" pitchFamily="34" charset="0"/>
              </a:defRPr>
            </a:lvl4pPr>
            <a:lvl5pPr>
              <a:spcBef>
                <a:spcPct val="0"/>
              </a:spcBef>
              <a:defRPr sz="4400">
                <a:solidFill>
                  <a:schemeClr val="tx2"/>
                </a:solidFill>
                <a:latin typeface="Tahoma" panose="020B0604030504040204" pitchFamily="34" charset="0"/>
              </a:defRPr>
            </a:lvl5pPr>
            <a:lvl6pPr marL="457200" algn="ctr" fontAlgn="base">
              <a:spcBef>
                <a:spcPct val="0"/>
              </a:spcBef>
              <a:spcAft>
                <a:spcPct val="0"/>
              </a:spcAft>
              <a:defRPr sz="4400">
                <a:solidFill>
                  <a:schemeClr val="tx2"/>
                </a:solidFill>
                <a:latin typeface="Tahoma" panose="020B0604030504040204" pitchFamily="34" charset="0"/>
              </a:defRPr>
            </a:lvl6pPr>
            <a:lvl7pPr marL="914400" algn="ctr" fontAlgn="base">
              <a:spcBef>
                <a:spcPct val="0"/>
              </a:spcBef>
              <a:spcAft>
                <a:spcPct val="0"/>
              </a:spcAft>
              <a:defRPr sz="4400">
                <a:solidFill>
                  <a:schemeClr val="tx2"/>
                </a:solidFill>
                <a:latin typeface="Tahoma" panose="020B0604030504040204" pitchFamily="34" charset="0"/>
              </a:defRPr>
            </a:lvl7pPr>
            <a:lvl8pPr marL="1371600" algn="ctr" fontAlgn="base">
              <a:spcBef>
                <a:spcPct val="0"/>
              </a:spcBef>
              <a:spcAft>
                <a:spcPct val="0"/>
              </a:spcAft>
              <a:defRPr sz="4400">
                <a:solidFill>
                  <a:schemeClr val="tx2"/>
                </a:solidFill>
                <a:latin typeface="Tahoma" panose="020B0604030504040204" pitchFamily="34" charset="0"/>
              </a:defRPr>
            </a:lvl8pPr>
            <a:lvl9pPr marL="1828800" algn="ctr" fontAlgn="base">
              <a:spcBef>
                <a:spcPct val="0"/>
              </a:spcBef>
              <a:spcAft>
                <a:spcPct val="0"/>
              </a:spcAft>
              <a:defRPr sz="4400">
                <a:solidFill>
                  <a:schemeClr val="tx2"/>
                </a:solidFill>
                <a:latin typeface="Tahoma" panose="020B0604030504040204" pitchFamily="34" charset="0"/>
              </a:defRPr>
            </a:lvl9pPr>
          </a:lstStyle>
          <a:p>
            <a:r>
              <a:rPr lang="hu-HU" altLang="hu-HU" sz="3200" i="1">
                <a:solidFill>
                  <a:schemeClr val="accent2"/>
                </a:solidFill>
              </a:rPr>
              <a:t>Többszörös szemcsézettségű zárak</a:t>
            </a:r>
          </a:p>
        </p:txBody>
      </p:sp>
      <p:sp>
        <p:nvSpPr>
          <p:cNvPr id="565269" name="Text Box 21">
            <a:extLst>
              <a:ext uri="{FF2B5EF4-FFF2-40B4-BE49-F238E27FC236}">
                <a16:creationId xmlns:a16="http://schemas.microsoft.com/office/drawing/2014/main" id="{3E9112B5-DA42-134C-5088-24631120A07A}"/>
              </a:ext>
            </a:extLst>
          </p:cNvPr>
          <p:cNvSpPr txBox="1">
            <a:spLocks noChangeArrowheads="1"/>
          </p:cNvSpPr>
          <p:nvPr/>
        </p:nvSpPr>
        <p:spPr bwMode="auto">
          <a:xfrm>
            <a:off x="2852738" y="5699125"/>
            <a:ext cx="16779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hu-HU" altLang="hu-HU" sz="2400">
                <a:solidFill>
                  <a:srgbClr val="009900"/>
                </a:solidFill>
              </a:rPr>
              <a:t>Adatbázis</a:t>
            </a:r>
            <a:endParaRPr lang="en-US" altLang="hu-HU" sz="2400">
              <a:solidFill>
                <a:srgbClr val="009900"/>
              </a:solidFill>
            </a:endParaRPr>
          </a:p>
        </p:txBody>
      </p:sp>
      <p:sp>
        <p:nvSpPr>
          <p:cNvPr id="565270" name="Text Box 22">
            <a:extLst>
              <a:ext uri="{FF2B5EF4-FFF2-40B4-BE49-F238E27FC236}">
                <a16:creationId xmlns:a16="http://schemas.microsoft.com/office/drawing/2014/main" id="{466CF15C-B860-83CE-DA83-E77274516621}"/>
              </a:ext>
            </a:extLst>
          </p:cNvPr>
          <p:cNvSpPr txBox="1">
            <a:spLocks noChangeArrowheads="1"/>
          </p:cNvSpPr>
          <p:nvPr/>
        </p:nvSpPr>
        <p:spPr bwMode="auto">
          <a:xfrm>
            <a:off x="5078413" y="5708650"/>
            <a:ext cx="16779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hu-HU" altLang="hu-HU" sz="2400">
                <a:solidFill>
                  <a:srgbClr val="009900"/>
                </a:solidFill>
              </a:rPr>
              <a:t>Adatbázis</a:t>
            </a:r>
            <a:endParaRPr lang="en-US" altLang="hu-HU" sz="2400">
              <a:solidFill>
                <a:srgbClr val="009900"/>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6274" name="Rectangle 2">
            <a:extLst>
              <a:ext uri="{FF2B5EF4-FFF2-40B4-BE49-F238E27FC236}">
                <a16:creationId xmlns:a16="http://schemas.microsoft.com/office/drawing/2014/main" id="{E312104C-63D4-AE63-F3F1-FD27D54B7AD3}"/>
              </a:ext>
            </a:extLst>
          </p:cNvPr>
          <p:cNvSpPr>
            <a:spLocks noGrp="1" noChangeArrowheads="1"/>
          </p:cNvSpPr>
          <p:nvPr>
            <p:ph type="body" idx="1"/>
          </p:nvPr>
        </p:nvSpPr>
        <p:spPr>
          <a:xfrm>
            <a:off x="203200" y="1020763"/>
            <a:ext cx="8613775" cy="720725"/>
          </a:xfrm>
        </p:spPr>
        <p:txBody>
          <a:bodyPr/>
          <a:lstStyle/>
          <a:p>
            <a:r>
              <a:rPr lang="hu-HU" altLang="hu-HU" sz="2000" b="1">
                <a:solidFill>
                  <a:srgbClr val="CC00CC"/>
                </a:solidFill>
              </a:rPr>
              <a:t>Az alapkérdés, hogy kicsi </a:t>
            </a:r>
            <a:r>
              <a:rPr lang="hu-HU" altLang="hu-HU" sz="2000" b="1">
                <a:solidFill>
                  <a:srgbClr val="FF0000"/>
                </a:solidFill>
              </a:rPr>
              <a:t>vagy </a:t>
            </a:r>
            <a:r>
              <a:rPr lang="hu-HU" altLang="hu-HU" sz="2000" b="1">
                <a:solidFill>
                  <a:srgbClr val="CC00CC"/>
                </a:solidFill>
              </a:rPr>
              <a:t>nagy objektumokat zároljunk?</a:t>
            </a:r>
            <a:endParaRPr lang="en-US" altLang="hu-HU" sz="2000" b="1">
              <a:solidFill>
                <a:srgbClr val="CC00CC"/>
              </a:solidFill>
            </a:endParaRPr>
          </a:p>
        </p:txBody>
      </p:sp>
      <p:sp>
        <p:nvSpPr>
          <p:cNvPr id="566275" name="Rectangle 3">
            <a:extLst>
              <a:ext uri="{FF2B5EF4-FFF2-40B4-BE49-F238E27FC236}">
                <a16:creationId xmlns:a16="http://schemas.microsoft.com/office/drawing/2014/main" id="{8B7D8362-5944-955E-96DE-1D77E75CAC4A}"/>
              </a:ext>
            </a:extLst>
          </p:cNvPr>
          <p:cNvSpPr>
            <a:spLocks noChangeArrowheads="1"/>
          </p:cNvSpPr>
          <p:nvPr/>
        </p:nvSpPr>
        <p:spPr bwMode="auto">
          <a:xfrm>
            <a:off x="277813" y="2038350"/>
            <a:ext cx="8612187"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Tahoma" panose="020B0604030504040204" pitchFamily="34" charset="0"/>
              </a:defRPr>
            </a:lvl1pPr>
            <a:lvl2pPr marL="742950" indent="-285750" algn="l">
              <a:spcBef>
                <a:spcPct val="20000"/>
              </a:spcBef>
              <a:buChar char="–"/>
              <a:defRPr sz="2800">
                <a:solidFill>
                  <a:schemeClr val="tx1"/>
                </a:solidFill>
                <a:latin typeface="Tahoma" panose="020B0604030504040204" pitchFamily="34" charset="0"/>
              </a:defRPr>
            </a:lvl2pPr>
            <a:lvl3pPr marL="1143000" indent="-228600" algn="l">
              <a:spcBef>
                <a:spcPct val="20000"/>
              </a:spcBef>
              <a:buChar char="•"/>
              <a:defRPr sz="2400">
                <a:solidFill>
                  <a:schemeClr val="tx1"/>
                </a:solidFill>
                <a:latin typeface="Tahoma" panose="020B0604030504040204" pitchFamily="34" charset="0"/>
              </a:defRPr>
            </a:lvl3pPr>
            <a:lvl4pPr marL="1600200" indent="-228600" algn="l">
              <a:spcBef>
                <a:spcPct val="20000"/>
              </a:spcBef>
              <a:buChar char="–"/>
              <a:defRPr sz="2000">
                <a:solidFill>
                  <a:schemeClr val="tx1"/>
                </a:solidFill>
                <a:latin typeface="Tahoma" panose="020B0604030504040204" pitchFamily="34" charset="0"/>
              </a:defRPr>
            </a:lvl4pPr>
            <a:lvl5pPr marL="2057400" indent="-228600" algn="l">
              <a:spcBef>
                <a:spcPct val="20000"/>
              </a:spcBef>
              <a:buChar char="»"/>
              <a:defRPr sz="2000">
                <a:solidFill>
                  <a:schemeClr val="tx1"/>
                </a:solidFill>
                <a:latin typeface="Tahoma" panose="020B0604030504040204" pitchFamily="34" charset="0"/>
              </a:defRPr>
            </a:lvl5pPr>
            <a:lvl6pPr marL="2514600" indent="-228600" fontAlgn="base">
              <a:spcBef>
                <a:spcPct val="20000"/>
              </a:spcBef>
              <a:spcAft>
                <a:spcPct val="0"/>
              </a:spcAft>
              <a:buChar char="»"/>
              <a:defRPr sz="2000">
                <a:solidFill>
                  <a:schemeClr val="tx1"/>
                </a:solidFill>
                <a:latin typeface="Tahoma" panose="020B0604030504040204" pitchFamily="34" charset="0"/>
              </a:defRPr>
            </a:lvl6pPr>
            <a:lvl7pPr marL="2971800" indent="-228600" fontAlgn="base">
              <a:spcBef>
                <a:spcPct val="20000"/>
              </a:spcBef>
              <a:spcAft>
                <a:spcPct val="0"/>
              </a:spcAft>
              <a:buChar char="»"/>
              <a:defRPr sz="2000">
                <a:solidFill>
                  <a:schemeClr val="tx1"/>
                </a:solidFill>
                <a:latin typeface="Tahoma" panose="020B0604030504040204" pitchFamily="34" charset="0"/>
              </a:defRPr>
            </a:lvl7pPr>
            <a:lvl8pPr marL="3429000" indent="-228600" fontAlgn="base">
              <a:spcBef>
                <a:spcPct val="20000"/>
              </a:spcBef>
              <a:spcAft>
                <a:spcPct val="0"/>
              </a:spcAft>
              <a:buChar char="»"/>
              <a:defRPr sz="2000">
                <a:solidFill>
                  <a:schemeClr val="tx1"/>
                </a:solidFill>
                <a:latin typeface="Tahoma" panose="020B0604030504040204" pitchFamily="34" charset="0"/>
              </a:defRPr>
            </a:lvl8pPr>
            <a:lvl9pPr marL="3886200" indent="-228600" fontAlgn="base">
              <a:spcBef>
                <a:spcPct val="20000"/>
              </a:spcBef>
              <a:spcAft>
                <a:spcPct val="0"/>
              </a:spcAft>
              <a:buChar char="»"/>
              <a:defRPr sz="2000">
                <a:solidFill>
                  <a:schemeClr val="tx1"/>
                </a:solidFill>
                <a:latin typeface="Tahoma" panose="020B0604030504040204" pitchFamily="34" charset="0"/>
              </a:defRPr>
            </a:lvl9pPr>
          </a:lstStyle>
          <a:p>
            <a:r>
              <a:rPr lang="hu-HU" altLang="hu-HU" sz="2800"/>
              <a:t>Ha </a:t>
            </a:r>
            <a:r>
              <a:rPr lang="hu-HU" altLang="hu-HU" sz="2800">
                <a:solidFill>
                  <a:srgbClr val="FF9900"/>
                </a:solidFill>
              </a:rPr>
              <a:t>nagy</a:t>
            </a:r>
            <a:r>
              <a:rPr lang="hu-HU" altLang="hu-HU" sz="2800"/>
              <a:t> objektumokat (például dokumentumokat, táblákat) zárolunk, akkor</a:t>
            </a:r>
            <a:endParaRPr lang="en-US" altLang="hu-HU" sz="2800"/>
          </a:p>
          <a:p>
            <a:pPr lvl="1"/>
            <a:r>
              <a:rPr lang="hu-HU" altLang="hu-HU" sz="2400">
                <a:solidFill>
                  <a:srgbClr val="009900"/>
                </a:solidFill>
              </a:rPr>
              <a:t>kevesebb zárra lesz szükség, de</a:t>
            </a:r>
            <a:endParaRPr lang="en-US" altLang="hu-HU" sz="2400">
              <a:solidFill>
                <a:srgbClr val="009900"/>
              </a:solidFill>
            </a:endParaRPr>
          </a:p>
          <a:p>
            <a:pPr lvl="1"/>
            <a:r>
              <a:rPr lang="hu-HU" altLang="hu-HU" sz="2400">
                <a:solidFill>
                  <a:srgbClr val="FF0000"/>
                </a:solidFill>
              </a:rPr>
              <a:t>csökken a konkurens működés lehetősége.</a:t>
            </a:r>
            <a:endParaRPr lang="en-US" altLang="hu-HU" sz="2400">
              <a:solidFill>
                <a:srgbClr val="FF0000"/>
              </a:solidFill>
            </a:endParaRPr>
          </a:p>
          <a:p>
            <a:r>
              <a:rPr lang="hu-HU" altLang="hu-HU" sz="2800"/>
              <a:t>Ha </a:t>
            </a:r>
            <a:r>
              <a:rPr lang="hu-HU" altLang="hu-HU" sz="2800">
                <a:solidFill>
                  <a:srgbClr val="FF9900"/>
                </a:solidFill>
              </a:rPr>
              <a:t>kicsi</a:t>
            </a:r>
            <a:r>
              <a:rPr lang="hu-HU" altLang="hu-HU" sz="2800"/>
              <a:t> objektumokat, például számlákat, sorokat vagy mezőket) zárolunk, akkor</a:t>
            </a:r>
            <a:endParaRPr lang="en-US" altLang="hu-HU" sz="2800"/>
          </a:p>
          <a:p>
            <a:pPr lvl="1"/>
            <a:r>
              <a:rPr lang="hu-HU" altLang="hu-HU" sz="2400">
                <a:solidFill>
                  <a:srgbClr val="FF0000"/>
                </a:solidFill>
              </a:rPr>
              <a:t>több zárra lesz szükség, de</a:t>
            </a:r>
            <a:endParaRPr lang="en-US" altLang="hu-HU" sz="2400">
              <a:solidFill>
                <a:srgbClr val="FF0000"/>
              </a:solidFill>
            </a:endParaRPr>
          </a:p>
          <a:p>
            <a:pPr lvl="1"/>
            <a:r>
              <a:rPr lang="hu-HU" altLang="hu-HU" sz="2400">
                <a:solidFill>
                  <a:srgbClr val="009900"/>
                </a:solidFill>
              </a:rPr>
              <a:t>nő a konkurens működés lehetősége.</a:t>
            </a:r>
            <a:endParaRPr lang="en-US" altLang="hu-HU" sz="2400">
              <a:solidFill>
                <a:srgbClr val="009900"/>
              </a:solidFill>
            </a:endParaRPr>
          </a:p>
        </p:txBody>
      </p:sp>
      <p:sp>
        <p:nvSpPr>
          <p:cNvPr id="566276" name="Rectangle 4">
            <a:extLst>
              <a:ext uri="{FF2B5EF4-FFF2-40B4-BE49-F238E27FC236}">
                <a16:creationId xmlns:a16="http://schemas.microsoft.com/office/drawing/2014/main" id="{DA48B864-AC3A-6211-DBDA-5A9E9D99B00F}"/>
              </a:ext>
            </a:extLst>
          </p:cNvPr>
          <p:cNvSpPr>
            <a:spLocks noChangeArrowheads="1"/>
          </p:cNvSpPr>
          <p:nvPr/>
        </p:nvSpPr>
        <p:spPr bwMode="auto">
          <a:xfrm>
            <a:off x="673100" y="268288"/>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ahoma" panose="020B0604030504040204" pitchFamily="34" charset="0"/>
              </a:defRPr>
            </a:lvl1pPr>
            <a:lvl2pPr>
              <a:spcBef>
                <a:spcPct val="0"/>
              </a:spcBef>
              <a:defRPr sz="4400">
                <a:solidFill>
                  <a:schemeClr val="tx2"/>
                </a:solidFill>
                <a:latin typeface="Tahoma" panose="020B0604030504040204" pitchFamily="34" charset="0"/>
              </a:defRPr>
            </a:lvl2pPr>
            <a:lvl3pPr>
              <a:spcBef>
                <a:spcPct val="0"/>
              </a:spcBef>
              <a:defRPr sz="4400">
                <a:solidFill>
                  <a:schemeClr val="tx2"/>
                </a:solidFill>
                <a:latin typeface="Tahoma" panose="020B0604030504040204" pitchFamily="34" charset="0"/>
              </a:defRPr>
            </a:lvl3pPr>
            <a:lvl4pPr>
              <a:spcBef>
                <a:spcPct val="0"/>
              </a:spcBef>
              <a:defRPr sz="4400">
                <a:solidFill>
                  <a:schemeClr val="tx2"/>
                </a:solidFill>
                <a:latin typeface="Tahoma" panose="020B0604030504040204" pitchFamily="34" charset="0"/>
              </a:defRPr>
            </a:lvl4pPr>
            <a:lvl5pPr>
              <a:spcBef>
                <a:spcPct val="0"/>
              </a:spcBef>
              <a:defRPr sz="4400">
                <a:solidFill>
                  <a:schemeClr val="tx2"/>
                </a:solidFill>
                <a:latin typeface="Tahoma" panose="020B0604030504040204" pitchFamily="34" charset="0"/>
              </a:defRPr>
            </a:lvl5pPr>
            <a:lvl6pPr marL="457200" algn="ctr" fontAlgn="base">
              <a:spcBef>
                <a:spcPct val="0"/>
              </a:spcBef>
              <a:spcAft>
                <a:spcPct val="0"/>
              </a:spcAft>
              <a:defRPr sz="4400">
                <a:solidFill>
                  <a:schemeClr val="tx2"/>
                </a:solidFill>
                <a:latin typeface="Tahoma" panose="020B0604030504040204" pitchFamily="34" charset="0"/>
              </a:defRPr>
            </a:lvl6pPr>
            <a:lvl7pPr marL="914400" algn="ctr" fontAlgn="base">
              <a:spcBef>
                <a:spcPct val="0"/>
              </a:spcBef>
              <a:spcAft>
                <a:spcPct val="0"/>
              </a:spcAft>
              <a:defRPr sz="4400">
                <a:solidFill>
                  <a:schemeClr val="tx2"/>
                </a:solidFill>
                <a:latin typeface="Tahoma" panose="020B0604030504040204" pitchFamily="34" charset="0"/>
              </a:defRPr>
            </a:lvl7pPr>
            <a:lvl8pPr marL="1371600" algn="ctr" fontAlgn="base">
              <a:spcBef>
                <a:spcPct val="0"/>
              </a:spcBef>
              <a:spcAft>
                <a:spcPct val="0"/>
              </a:spcAft>
              <a:defRPr sz="4400">
                <a:solidFill>
                  <a:schemeClr val="tx2"/>
                </a:solidFill>
                <a:latin typeface="Tahoma" panose="020B0604030504040204" pitchFamily="34" charset="0"/>
              </a:defRPr>
            </a:lvl8pPr>
            <a:lvl9pPr marL="1828800" algn="ctr" fontAlgn="base">
              <a:spcBef>
                <a:spcPct val="0"/>
              </a:spcBef>
              <a:spcAft>
                <a:spcPct val="0"/>
              </a:spcAft>
              <a:defRPr sz="4400">
                <a:solidFill>
                  <a:schemeClr val="tx2"/>
                </a:solidFill>
                <a:latin typeface="Tahoma" panose="020B0604030504040204" pitchFamily="34" charset="0"/>
              </a:defRPr>
            </a:lvl9pPr>
          </a:lstStyle>
          <a:p>
            <a:r>
              <a:rPr lang="hu-HU" altLang="hu-HU" sz="3200" i="1">
                <a:solidFill>
                  <a:schemeClr val="accent2"/>
                </a:solidFill>
              </a:rPr>
              <a:t>Többszörös szemcsézettségű zárak</a:t>
            </a:r>
          </a:p>
        </p:txBody>
      </p:sp>
      <p:sp>
        <p:nvSpPr>
          <p:cNvPr id="566277" name="Text Box 5">
            <a:extLst>
              <a:ext uri="{FF2B5EF4-FFF2-40B4-BE49-F238E27FC236}">
                <a16:creationId xmlns:a16="http://schemas.microsoft.com/office/drawing/2014/main" id="{5CD0E2BE-0A6B-F605-7CA4-D40B8B59D583}"/>
              </a:ext>
            </a:extLst>
          </p:cNvPr>
          <p:cNvSpPr txBox="1">
            <a:spLocks noChangeArrowheads="1"/>
          </p:cNvSpPr>
          <p:nvPr/>
        </p:nvSpPr>
        <p:spPr bwMode="auto">
          <a:xfrm>
            <a:off x="230188" y="5888038"/>
            <a:ext cx="8913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400">
                <a:solidFill>
                  <a:srgbClr val="FF0000"/>
                </a:solidFill>
              </a:rPr>
              <a:t>Megoldás:</a:t>
            </a:r>
            <a:r>
              <a:rPr lang="hu-HU" altLang="hu-HU" sz="2400"/>
              <a:t> Kicsi </a:t>
            </a:r>
            <a:r>
              <a:rPr lang="hu-HU" altLang="hu-HU" sz="2400">
                <a:solidFill>
                  <a:srgbClr val="FF0000"/>
                </a:solidFill>
              </a:rPr>
              <a:t>ÉS</a:t>
            </a:r>
            <a:r>
              <a:rPr lang="hu-HU" altLang="hu-HU" sz="2400"/>
              <a:t> nagy objektumokat is zárolhassunk!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66275"/>
                                        </p:tgtEl>
                                        <p:attrNameLst>
                                          <p:attrName>style.visibility</p:attrName>
                                        </p:attrNameLst>
                                      </p:cBhvr>
                                      <p:to>
                                        <p:strVal val="visible"/>
                                      </p:to>
                                    </p:set>
                                    <p:anim calcmode="lin" valueType="num">
                                      <p:cBhvr additive="base">
                                        <p:cTn id="7" dur="500" fill="hold"/>
                                        <p:tgtEl>
                                          <p:spTgt spid="566275"/>
                                        </p:tgtEl>
                                        <p:attrNameLst>
                                          <p:attrName>ppt_x</p:attrName>
                                        </p:attrNameLst>
                                      </p:cBhvr>
                                      <p:tavLst>
                                        <p:tav tm="0">
                                          <p:val>
                                            <p:strVal val="0-#ppt_w/2"/>
                                          </p:val>
                                        </p:tav>
                                        <p:tav tm="100000">
                                          <p:val>
                                            <p:strVal val="#ppt_x"/>
                                          </p:val>
                                        </p:tav>
                                      </p:tavLst>
                                    </p:anim>
                                    <p:anim calcmode="lin" valueType="num">
                                      <p:cBhvr additive="base">
                                        <p:cTn id="8" dur="500" fill="hold"/>
                                        <p:tgtEl>
                                          <p:spTgt spid="566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7300" name="Rectangle 4">
            <a:extLst>
              <a:ext uri="{FF2B5EF4-FFF2-40B4-BE49-F238E27FC236}">
                <a16:creationId xmlns:a16="http://schemas.microsoft.com/office/drawing/2014/main" id="{37AF4D2A-FC20-2771-2434-FCF05995137E}"/>
              </a:ext>
            </a:extLst>
          </p:cNvPr>
          <p:cNvSpPr>
            <a:spLocks noChangeArrowheads="1"/>
          </p:cNvSpPr>
          <p:nvPr/>
        </p:nvSpPr>
        <p:spPr bwMode="auto">
          <a:xfrm>
            <a:off x="673100" y="268288"/>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Tahoma" panose="020B0604030504040204" pitchFamily="34" charset="0"/>
              </a:defRPr>
            </a:lvl1pPr>
            <a:lvl2pPr>
              <a:spcBef>
                <a:spcPct val="0"/>
              </a:spcBef>
              <a:defRPr sz="4400">
                <a:solidFill>
                  <a:schemeClr val="tx2"/>
                </a:solidFill>
                <a:latin typeface="Tahoma" panose="020B0604030504040204" pitchFamily="34" charset="0"/>
              </a:defRPr>
            </a:lvl2pPr>
            <a:lvl3pPr>
              <a:spcBef>
                <a:spcPct val="0"/>
              </a:spcBef>
              <a:defRPr sz="4400">
                <a:solidFill>
                  <a:schemeClr val="tx2"/>
                </a:solidFill>
                <a:latin typeface="Tahoma" panose="020B0604030504040204" pitchFamily="34" charset="0"/>
              </a:defRPr>
            </a:lvl3pPr>
            <a:lvl4pPr>
              <a:spcBef>
                <a:spcPct val="0"/>
              </a:spcBef>
              <a:defRPr sz="4400">
                <a:solidFill>
                  <a:schemeClr val="tx2"/>
                </a:solidFill>
                <a:latin typeface="Tahoma" panose="020B0604030504040204" pitchFamily="34" charset="0"/>
              </a:defRPr>
            </a:lvl4pPr>
            <a:lvl5pPr>
              <a:spcBef>
                <a:spcPct val="0"/>
              </a:spcBef>
              <a:defRPr sz="4400">
                <a:solidFill>
                  <a:schemeClr val="tx2"/>
                </a:solidFill>
                <a:latin typeface="Tahoma" panose="020B0604030504040204" pitchFamily="34" charset="0"/>
              </a:defRPr>
            </a:lvl5pPr>
            <a:lvl6pPr marL="457200" algn="ctr" fontAlgn="base">
              <a:spcBef>
                <a:spcPct val="0"/>
              </a:spcBef>
              <a:spcAft>
                <a:spcPct val="0"/>
              </a:spcAft>
              <a:defRPr sz="4400">
                <a:solidFill>
                  <a:schemeClr val="tx2"/>
                </a:solidFill>
                <a:latin typeface="Tahoma" panose="020B0604030504040204" pitchFamily="34" charset="0"/>
              </a:defRPr>
            </a:lvl6pPr>
            <a:lvl7pPr marL="914400" algn="ctr" fontAlgn="base">
              <a:spcBef>
                <a:spcPct val="0"/>
              </a:spcBef>
              <a:spcAft>
                <a:spcPct val="0"/>
              </a:spcAft>
              <a:defRPr sz="4400">
                <a:solidFill>
                  <a:schemeClr val="tx2"/>
                </a:solidFill>
                <a:latin typeface="Tahoma" panose="020B0604030504040204" pitchFamily="34" charset="0"/>
              </a:defRPr>
            </a:lvl7pPr>
            <a:lvl8pPr marL="1371600" algn="ctr" fontAlgn="base">
              <a:spcBef>
                <a:spcPct val="0"/>
              </a:spcBef>
              <a:spcAft>
                <a:spcPct val="0"/>
              </a:spcAft>
              <a:defRPr sz="4400">
                <a:solidFill>
                  <a:schemeClr val="tx2"/>
                </a:solidFill>
                <a:latin typeface="Tahoma" panose="020B0604030504040204" pitchFamily="34" charset="0"/>
              </a:defRPr>
            </a:lvl8pPr>
            <a:lvl9pPr marL="1828800" algn="ctr" fontAlgn="base">
              <a:spcBef>
                <a:spcPct val="0"/>
              </a:spcBef>
              <a:spcAft>
                <a:spcPct val="0"/>
              </a:spcAft>
              <a:defRPr sz="4400">
                <a:solidFill>
                  <a:schemeClr val="tx2"/>
                </a:solidFill>
                <a:latin typeface="Tahoma" panose="020B0604030504040204" pitchFamily="34" charset="0"/>
              </a:defRPr>
            </a:lvl9pPr>
          </a:lstStyle>
          <a:p>
            <a:r>
              <a:rPr lang="hu-HU" altLang="hu-HU" sz="3200" i="1">
                <a:solidFill>
                  <a:schemeClr val="accent2"/>
                </a:solidFill>
              </a:rPr>
              <a:t>Figyelmeztető zárak</a:t>
            </a:r>
          </a:p>
        </p:txBody>
      </p:sp>
      <p:sp>
        <p:nvSpPr>
          <p:cNvPr id="567304" name="Rectangle 8">
            <a:extLst>
              <a:ext uri="{FF2B5EF4-FFF2-40B4-BE49-F238E27FC236}">
                <a16:creationId xmlns:a16="http://schemas.microsoft.com/office/drawing/2014/main" id="{438D4091-59AF-979E-4D0F-28A6A7651A28}"/>
              </a:ext>
            </a:extLst>
          </p:cNvPr>
          <p:cNvSpPr>
            <a:spLocks noChangeArrowheads="1"/>
          </p:cNvSpPr>
          <p:nvPr/>
        </p:nvSpPr>
        <p:spPr bwMode="auto">
          <a:xfrm>
            <a:off x="0" y="2452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567303" name="Object 7">
            <a:extLst>
              <a:ext uri="{FF2B5EF4-FFF2-40B4-BE49-F238E27FC236}">
                <a16:creationId xmlns:a16="http://schemas.microsoft.com/office/drawing/2014/main" id="{F9CC063E-7C28-612A-D4E6-D8CEE331E501}"/>
              </a:ext>
            </a:extLst>
          </p:cNvPr>
          <p:cNvGraphicFramePr>
            <a:graphicFrameLocks noChangeAspect="1"/>
          </p:cNvGraphicFramePr>
          <p:nvPr/>
        </p:nvGraphicFramePr>
        <p:xfrm>
          <a:off x="3998913" y="952500"/>
          <a:ext cx="4462462" cy="2989263"/>
        </p:xfrm>
        <a:graphic>
          <a:graphicData uri="http://schemas.openxmlformats.org/presentationml/2006/ole">
            <mc:AlternateContent xmlns:mc="http://schemas.openxmlformats.org/markup-compatibility/2006">
              <mc:Choice xmlns:v="urn:schemas-microsoft-com:vml" Requires="v">
                <p:oleObj name="Kép" r:id="rId2" imgW="2857680" imgH="1951920" progId="Word.Picture.8">
                  <p:embed/>
                </p:oleObj>
              </mc:Choice>
              <mc:Fallback>
                <p:oleObj name="Kép" r:id="rId2" imgW="2857680" imgH="1951920" progId="Word.Picture.8">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913" y="952500"/>
                        <a:ext cx="4462462" cy="298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7305" name="Text Box 9">
            <a:extLst>
              <a:ext uri="{FF2B5EF4-FFF2-40B4-BE49-F238E27FC236}">
                <a16:creationId xmlns:a16="http://schemas.microsoft.com/office/drawing/2014/main" id="{B9FA282D-F8A5-6546-6912-25CA7A32FB60}"/>
              </a:ext>
            </a:extLst>
          </p:cNvPr>
          <p:cNvSpPr txBox="1">
            <a:spLocks noChangeArrowheads="1"/>
          </p:cNvSpPr>
          <p:nvPr/>
        </p:nvSpPr>
        <p:spPr bwMode="auto">
          <a:xfrm>
            <a:off x="0" y="865188"/>
            <a:ext cx="43180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hu-HU" altLang="hu-HU" sz="2000"/>
              <a:t>	Az adatbáziselemek több (például:három) szintjét különböztetjük meg:</a:t>
            </a:r>
          </a:p>
          <a:p>
            <a:pPr>
              <a:spcBef>
                <a:spcPct val="50000"/>
              </a:spcBef>
              <a:buFontTx/>
              <a:buAutoNum type="arabicPeriod"/>
            </a:pPr>
            <a:r>
              <a:rPr lang="hu-HU" altLang="hu-HU" sz="2000"/>
              <a:t> a </a:t>
            </a:r>
            <a:r>
              <a:rPr lang="hu-HU" altLang="hu-HU" sz="2000">
                <a:solidFill>
                  <a:srgbClr val="FF0000"/>
                </a:solidFill>
              </a:rPr>
              <a:t>relációk</a:t>
            </a:r>
            <a:r>
              <a:rPr lang="hu-HU" altLang="hu-HU" sz="2000"/>
              <a:t> a legnagyobb zárolható elemek;</a:t>
            </a:r>
          </a:p>
          <a:p>
            <a:pPr>
              <a:spcBef>
                <a:spcPct val="50000"/>
              </a:spcBef>
            </a:pPr>
            <a:r>
              <a:rPr lang="hu-HU" altLang="hu-HU" sz="2000"/>
              <a:t>2. minden reláció egy vagy több </a:t>
            </a:r>
            <a:r>
              <a:rPr lang="hu-HU" altLang="hu-HU" sz="2000">
                <a:solidFill>
                  <a:schemeClr val="accent2"/>
                </a:solidFill>
              </a:rPr>
              <a:t>blokk</a:t>
            </a:r>
            <a:r>
              <a:rPr lang="hu-HU" altLang="hu-HU" sz="2000"/>
              <a:t>ból vagy lapból épül fel, amelyekben a soraik vannak;</a:t>
            </a:r>
          </a:p>
          <a:p>
            <a:pPr>
              <a:spcBef>
                <a:spcPct val="50000"/>
              </a:spcBef>
            </a:pPr>
            <a:r>
              <a:rPr lang="hu-HU" altLang="hu-HU" sz="2000"/>
              <a:t>3. minden blokk egy vagy több </a:t>
            </a:r>
            <a:r>
              <a:rPr lang="hu-HU" altLang="hu-HU" sz="2000">
                <a:solidFill>
                  <a:srgbClr val="009900"/>
                </a:solidFill>
              </a:rPr>
              <a:t>sor</a:t>
            </a:r>
            <a:r>
              <a:rPr lang="hu-HU" altLang="hu-HU" sz="2000"/>
              <a:t>t tartalmaz.</a:t>
            </a:r>
          </a:p>
        </p:txBody>
      </p:sp>
      <p:sp>
        <p:nvSpPr>
          <p:cNvPr id="567306" name="Text Box 10">
            <a:extLst>
              <a:ext uri="{FF2B5EF4-FFF2-40B4-BE49-F238E27FC236}">
                <a16:creationId xmlns:a16="http://schemas.microsoft.com/office/drawing/2014/main" id="{C1250DB0-4419-8B81-92E2-8F05C211FCC3}"/>
              </a:ext>
            </a:extLst>
          </p:cNvPr>
          <p:cNvSpPr txBox="1">
            <a:spLocks noChangeArrowheads="1"/>
          </p:cNvSpPr>
          <p:nvPr/>
        </p:nvSpPr>
        <p:spPr bwMode="auto">
          <a:xfrm>
            <a:off x="244475" y="4816475"/>
            <a:ext cx="8704263"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ahoma" panose="020B0604030504040204" pitchFamily="34" charset="0"/>
              </a:defRPr>
            </a:lvl1pPr>
            <a:lvl2pPr marL="914400" indent="-457200" algn="l">
              <a:spcBef>
                <a:spcPct val="0"/>
              </a:spcBef>
              <a:defRPr sz="2400">
                <a:solidFill>
                  <a:schemeClr val="tx1"/>
                </a:solidFill>
                <a:latin typeface="Tahoma" panose="020B0604030504040204" pitchFamily="34" charset="0"/>
              </a:defRPr>
            </a:lvl2pPr>
            <a:lvl3pPr marL="1371600" indent="-457200" algn="l">
              <a:spcBef>
                <a:spcPct val="0"/>
              </a:spcBef>
              <a:defRPr sz="2400">
                <a:solidFill>
                  <a:schemeClr val="tx1"/>
                </a:solidFill>
                <a:latin typeface="Tahoma" panose="020B0604030504040204" pitchFamily="34" charset="0"/>
              </a:defRPr>
            </a:lvl3pPr>
            <a:lvl4pPr marL="1828800" indent="-457200" algn="l">
              <a:spcBef>
                <a:spcPct val="0"/>
              </a:spcBef>
              <a:defRPr sz="2400">
                <a:solidFill>
                  <a:schemeClr val="tx1"/>
                </a:solidFill>
                <a:latin typeface="Tahoma" panose="020B0604030504040204" pitchFamily="34" charset="0"/>
              </a:defRPr>
            </a:lvl4pPr>
            <a:lvl5pPr marL="2286000" indent="-457200" algn="l">
              <a:spcBef>
                <a:spcPct val="0"/>
              </a:spcBef>
              <a:defRPr sz="2400">
                <a:solidFill>
                  <a:schemeClr val="tx1"/>
                </a:solidFill>
                <a:latin typeface="Tahoma" panose="020B0604030504040204" pitchFamily="34" charset="0"/>
              </a:defRPr>
            </a:lvl5pPr>
            <a:lvl6pPr marL="2743200" indent="-457200" fontAlgn="base">
              <a:spcBef>
                <a:spcPct val="0"/>
              </a:spcBef>
              <a:spcAft>
                <a:spcPct val="0"/>
              </a:spcAft>
              <a:defRPr sz="2400">
                <a:solidFill>
                  <a:schemeClr val="tx1"/>
                </a:solidFill>
                <a:latin typeface="Tahoma" panose="020B0604030504040204" pitchFamily="34" charset="0"/>
              </a:defRPr>
            </a:lvl6pPr>
            <a:lvl7pPr marL="3200400" indent="-457200" fontAlgn="base">
              <a:spcBef>
                <a:spcPct val="0"/>
              </a:spcBef>
              <a:spcAft>
                <a:spcPct val="0"/>
              </a:spcAft>
              <a:defRPr sz="2400">
                <a:solidFill>
                  <a:schemeClr val="tx1"/>
                </a:solidFill>
                <a:latin typeface="Tahoma" panose="020B0604030504040204" pitchFamily="34" charset="0"/>
              </a:defRPr>
            </a:lvl7pPr>
            <a:lvl8pPr marL="3657600" indent="-457200" fontAlgn="base">
              <a:spcBef>
                <a:spcPct val="0"/>
              </a:spcBef>
              <a:spcAft>
                <a:spcPct val="0"/>
              </a:spcAft>
              <a:defRPr sz="2400">
                <a:solidFill>
                  <a:schemeClr val="tx1"/>
                </a:solidFill>
                <a:latin typeface="Tahoma" panose="020B0604030504040204" pitchFamily="34" charset="0"/>
              </a:defRPr>
            </a:lvl8pPr>
            <a:lvl9pPr marL="4114800" indent="-457200" fontAlgn="base">
              <a:spcBef>
                <a:spcPct val="0"/>
              </a:spcBef>
              <a:spcAft>
                <a:spcPct val="0"/>
              </a:spcAft>
              <a:defRPr sz="2400">
                <a:solidFill>
                  <a:schemeClr val="tx1"/>
                </a:solidFill>
                <a:latin typeface="Tahoma" panose="020B0604030504040204" pitchFamily="34" charset="0"/>
              </a:defRPr>
            </a:lvl9pPr>
          </a:lstStyle>
          <a:p>
            <a:pPr>
              <a:spcBef>
                <a:spcPct val="50000"/>
              </a:spcBef>
            </a:pPr>
            <a:r>
              <a:rPr lang="hu-HU" altLang="hu-HU" sz="2000"/>
              <a:t>A </a:t>
            </a:r>
            <a:r>
              <a:rPr lang="hu-HU" altLang="hu-HU" sz="2000" i="1">
                <a:solidFill>
                  <a:srgbClr val="FF0000"/>
                </a:solidFill>
              </a:rPr>
              <a:t>figyelmeztető protokoll</a:t>
            </a:r>
            <a:r>
              <a:rPr lang="hu-HU" altLang="hu-HU" sz="2000">
                <a:solidFill>
                  <a:srgbClr val="FF0000"/>
                </a:solidFill>
              </a:rPr>
              <a:t>  zárjai </a:t>
            </a:r>
            <a:r>
              <a:rPr lang="hu-HU" altLang="hu-HU" sz="2000"/>
              <a:t>(warning protocol):</a:t>
            </a:r>
          </a:p>
          <a:p>
            <a:pPr>
              <a:spcBef>
                <a:spcPct val="50000"/>
              </a:spcBef>
              <a:buFontTx/>
              <a:buAutoNum type="arabicPeriod"/>
            </a:pPr>
            <a:r>
              <a:rPr lang="hu-HU" altLang="hu-HU" sz="2000"/>
              <a:t>a közönséges zárak: </a:t>
            </a:r>
            <a:r>
              <a:rPr lang="hu-HU" altLang="hu-HU" sz="2000">
                <a:solidFill>
                  <a:srgbClr val="CC00CC"/>
                </a:solidFill>
              </a:rPr>
              <a:t>S</a:t>
            </a:r>
            <a:r>
              <a:rPr lang="hu-HU" altLang="hu-HU" sz="2000"/>
              <a:t> és </a:t>
            </a:r>
            <a:r>
              <a:rPr lang="hu-HU" altLang="hu-HU" sz="2000">
                <a:solidFill>
                  <a:srgbClr val="CC00CC"/>
                </a:solidFill>
              </a:rPr>
              <a:t>X</a:t>
            </a:r>
            <a:r>
              <a:rPr lang="hu-HU" altLang="hu-HU" sz="2000"/>
              <a:t> (osztott és kizárólagos), </a:t>
            </a:r>
          </a:p>
          <a:p>
            <a:pPr>
              <a:spcBef>
                <a:spcPct val="50000"/>
              </a:spcBef>
              <a:buFontTx/>
              <a:buAutoNum type="arabicPeriod"/>
            </a:pPr>
            <a:r>
              <a:rPr lang="hu-HU" altLang="hu-HU" sz="2000"/>
              <a:t>figyelmeztető zárak: </a:t>
            </a:r>
            <a:r>
              <a:rPr lang="hu-HU" altLang="hu-HU" sz="2000">
                <a:solidFill>
                  <a:srgbClr val="CC00CC"/>
                </a:solidFill>
              </a:rPr>
              <a:t>IS</a:t>
            </a:r>
            <a:r>
              <a:rPr lang="hu-HU" altLang="hu-HU" sz="2000"/>
              <a:t>, </a:t>
            </a:r>
            <a:r>
              <a:rPr lang="hu-HU" altLang="hu-HU" sz="2000">
                <a:solidFill>
                  <a:srgbClr val="CC00CC"/>
                </a:solidFill>
              </a:rPr>
              <a:t>IX</a:t>
            </a:r>
            <a:r>
              <a:rPr lang="hu-HU" altLang="hu-HU" sz="2000"/>
              <a:t> (I=intention) </a:t>
            </a:r>
          </a:p>
          <a:p>
            <a:pPr>
              <a:spcBef>
                <a:spcPct val="50000"/>
              </a:spcBef>
              <a:buFontTx/>
              <a:buChar char="•"/>
            </a:pPr>
            <a:r>
              <a:rPr lang="hu-HU" altLang="hu-HU" sz="2000"/>
              <a:t>Például IS azt jelenti, hogy szándékunkban áll osztott zárat kapni egy részelemen.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9346" name="Rectangle 2">
            <a:extLst>
              <a:ext uri="{FF2B5EF4-FFF2-40B4-BE49-F238E27FC236}">
                <a16:creationId xmlns:a16="http://schemas.microsoft.com/office/drawing/2014/main" id="{D76A8C15-0ABF-0A9B-4FA2-CDC896439E33}"/>
              </a:ext>
            </a:extLst>
          </p:cNvPr>
          <p:cNvSpPr>
            <a:spLocks noGrp="1" noChangeArrowheads="1"/>
          </p:cNvSpPr>
          <p:nvPr>
            <p:ph type="title"/>
          </p:nvPr>
        </p:nvSpPr>
        <p:spPr>
          <a:xfrm>
            <a:off x="512763" y="403225"/>
            <a:ext cx="7675562" cy="388938"/>
          </a:xfrm>
        </p:spPr>
        <p:txBody>
          <a:bodyPr/>
          <a:lstStyle/>
          <a:p>
            <a:r>
              <a:rPr lang="hu-HU" altLang="hu-HU" sz="3200" b="1" i="1">
                <a:solidFill>
                  <a:schemeClr val="accent2"/>
                </a:solidFill>
              </a:rPr>
              <a:t>Figyelmeztető zárak</a:t>
            </a:r>
            <a:br>
              <a:rPr lang="hu-HU" altLang="hu-HU" sz="3200" b="1" i="1">
                <a:solidFill>
                  <a:schemeClr val="accent2"/>
                </a:solidFill>
              </a:rPr>
            </a:br>
            <a:endParaRPr lang="en-US" altLang="hu-HU" sz="3200" b="1" i="1">
              <a:solidFill>
                <a:schemeClr val="accent2"/>
              </a:solidFill>
            </a:endParaRPr>
          </a:p>
        </p:txBody>
      </p:sp>
      <p:sp>
        <p:nvSpPr>
          <p:cNvPr id="569347" name="Rectangle 3">
            <a:extLst>
              <a:ext uri="{FF2B5EF4-FFF2-40B4-BE49-F238E27FC236}">
                <a16:creationId xmlns:a16="http://schemas.microsoft.com/office/drawing/2014/main" id="{A4C6D94F-EE66-E493-1011-B60E7DE69EAD}"/>
              </a:ext>
            </a:extLst>
          </p:cNvPr>
          <p:cNvSpPr>
            <a:spLocks noGrp="1" noChangeArrowheads="1"/>
          </p:cNvSpPr>
          <p:nvPr>
            <p:ph type="body" idx="1"/>
          </p:nvPr>
        </p:nvSpPr>
        <p:spPr>
          <a:xfrm>
            <a:off x="374650" y="733425"/>
            <a:ext cx="8383588" cy="1562100"/>
          </a:xfrm>
        </p:spPr>
        <p:txBody>
          <a:bodyPr/>
          <a:lstStyle/>
          <a:p>
            <a:pPr>
              <a:lnSpc>
                <a:spcPct val="80000"/>
              </a:lnSpc>
            </a:pPr>
            <a:r>
              <a:rPr lang="hu-HU" altLang="hu-HU" sz="1800" b="1">
                <a:solidFill>
                  <a:srgbClr val="FF0000"/>
                </a:solidFill>
              </a:rPr>
              <a:t>A kért zárnak megfelelő figyelmeztető zárakat kérünk</a:t>
            </a:r>
            <a:r>
              <a:rPr lang="hu-HU" altLang="hu-HU" sz="1800" b="1"/>
              <a:t> </a:t>
            </a:r>
            <a:r>
              <a:rPr lang="hu-HU" altLang="hu-HU" sz="1800" b="1">
                <a:solidFill>
                  <a:srgbClr val="009900"/>
                </a:solidFill>
              </a:rPr>
              <a:t>az útvonal mentén a gyökérből kiindulva az adatelemig. </a:t>
            </a:r>
          </a:p>
          <a:p>
            <a:pPr>
              <a:lnSpc>
                <a:spcPct val="80000"/>
              </a:lnSpc>
            </a:pPr>
            <a:r>
              <a:rPr lang="hu-HU" altLang="hu-HU" sz="1800" b="1"/>
              <a:t>Addig nem megyünk lejjebb, amíg a figyelmeztető zárat meg nem kapjuk.</a:t>
            </a:r>
          </a:p>
          <a:p>
            <a:pPr>
              <a:lnSpc>
                <a:spcPct val="80000"/>
              </a:lnSpc>
            </a:pPr>
            <a:r>
              <a:rPr lang="hu-HU" altLang="hu-HU" sz="1800" b="1"/>
              <a:t>Így a konfliktusos helyzetek alsóbb szintekre kerülnek a fában.</a:t>
            </a:r>
          </a:p>
        </p:txBody>
      </p:sp>
      <p:sp>
        <p:nvSpPr>
          <p:cNvPr id="569348" name="Oval 4">
            <a:extLst>
              <a:ext uri="{FF2B5EF4-FFF2-40B4-BE49-F238E27FC236}">
                <a16:creationId xmlns:a16="http://schemas.microsoft.com/office/drawing/2014/main" id="{4556C44A-AB93-C436-4BC3-DA1CDFF9A565}"/>
              </a:ext>
            </a:extLst>
          </p:cNvPr>
          <p:cNvSpPr>
            <a:spLocks noChangeArrowheads="1"/>
          </p:cNvSpPr>
          <p:nvPr/>
        </p:nvSpPr>
        <p:spPr bwMode="auto">
          <a:xfrm>
            <a:off x="3944938" y="2559050"/>
            <a:ext cx="762000" cy="68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R1</a:t>
            </a:r>
          </a:p>
        </p:txBody>
      </p:sp>
      <p:sp>
        <p:nvSpPr>
          <p:cNvPr id="569349" name="Oval 5">
            <a:extLst>
              <a:ext uri="{FF2B5EF4-FFF2-40B4-BE49-F238E27FC236}">
                <a16:creationId xmlns:a16="http://schemas.microsoft.com/office/drawing/2014/main" id="{22583A58-4187-52AA-B9EF-81EAE59A09F7}"/>
              </a:ext>
            </a:extLst>
          </p:cNvPr>
          <p:cNvSpPr>
            <a:spLocks noChangeArrowheads="1"/>
          </p:cNvSpPr>
          <p:nvPr/>
        </p:nvSpPr>
        <p:spPr bwMode="auto">
          <a:xfrm>
            <a:off x="1152525" y="3325813"/>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a:t>1</a:t>
            </a:r>
            <a:endParaRPr lang="en-US" altLang="hu-HU" sz="3200" b="0"/>
          </a:p>
        </p:txBody>
      </p:sp>
      <p:sp>
        <p:nvSpPr>
          <p:cNvPr id="569350" name="Oval 6">
            <a:extLst>
              <a:ext uri="{FF2B5EF4-FFF2-40B4-BE49-F238E27FC236}">
                <a16:creationId xmlns:a16="http://schemas.microsoft.com/office/drawing/2014/main" id="{BCEB5052-639D-F642-927F-0D7C637DE9FA}"/>
              </a:ext>
            </a:extLst>
          </p:cNvPr>
          <p:cNvSpPr>
            <a:spLocks noChangeArrowheads="1"/>
          </p:cNvSpPr>
          <p:nvPr/>
        </p:nvSpPr>
        <p:spPr bwMode="auto">
          <a:xfrm>
            <a:off x="3187700" y="3768725"/>
            <a:ext cx="762000" cy="68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a:t>2</a:t>
            </a:r>
            <a:endParaRPr lang="en-US" altLang="hu-HU" sz="3200" b="0"/>
          </a:p>
        </p:txBody>
      </p:sp>
      <p:sp>
        <p:nvSpPr>
          <p:cNvPr id="569351" name="Oval 7">
            <a:extLst>
              <a:ext uri="{FF2B5EF4-FFF2-40B4-BE49-F238E27FC236}">
                <a16:creationId xmlns:a16="http://schemas.microsoft.com/office/drawing/2014/main" id="{35AE6D19-494B-2140-9972-F2947DE571D7}"/>
              </a:ext>
            </a:extLst>
          </p:cNvPr>
          <p:cNvSpPr>
            <a:spLocks noChangeArrowheads="1"/>
          </p:cNvSpPr>
          <p:nvPr/>
        </p:nvSpPr>
        <p:spPr bwMode="auto">
          <a:xfrm>
            <a:off x="4935538" y="39306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a:t>3</a:t>
            </a:r>
            <a:endParaRPr lang="en-US" altLang="hu-HU" sz="3200" b="0"/>
          </a:p>
        </p:txBody>
      </p:sp>
      <p:sp>
        <p:nvSpPr>
          <p:cNvPr id="569352" name="Oval 8">
            <a:extLst>
              <a:ext uri="{FF2B5EF4-FFF2-40B4-BE49-F238E27FC236}">
                <a16:creationId xmlns:a16="http://schemas.microsoft.com/office/drawing/2014/main" id="{FFE8F608-CF6E-C7D5-A89D-3A2E236A3B86}"/>
              </a:ext>
            </a:extLst>
          </p:cNvPr>
          <p:cNvSpPr>
            <a:spLocks noChangeArrowheads="1"/>
          </p:cNvSpPr>
          <p:nvPr/>
        </p:nvSpPr>
        <p:spPr bwMode="auto">
          <a:xfrm>
            <a:off x="6611938" y="37020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a:t>4</a:t>
            </a:r>
            <a:endParaRPr lang="en-US" altLang="hu-HU" sz="3200" b="0"/>
          </a:p>
        </p:txBody>
      </p:sp>
      <p:sp>
        <p:nvSpPr>
          <p:cNvPr id="569353" name="Line 9">
            <a:extLst>
              <a:ext uri="{FF2B5EF4-FFF2-40B4-BE49-F238E27FC236}">
                <a16:creationId xmlns:a16="http://schemas.microsoft.com/office/drawing/2014/main" id="{C5F2B175-CA91-7E43-F63A-1E13DA8E8993}"/>
              </a:ext>
            </a:extLst>
          </p:cNvPr>
          <p:cNvSpPr>
            <a:spLocks noChangeShapeType="1"/>
          </p:cNvSpPr>
          <p:nvPr/>
        </p:nvSpPr>
        <p:spPr bwMode="auto">
          <a:xfrm flipH="1">
            <a:off x="1908175" y="2940050"/>
            <a:ext cx="2036763" cy="641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69354" name="Line 10">
            <a:extLst>
              <a:ext uri="{FF2B5EF4-FFF2-40B4-BE49-F238E27FC236}">
                <a16:creationId xmlns:a16="http://schemas.microsoft.com/office/drawing/2014/main" id="{13F852C0-D316-5A0A-91EC-90725337589F}"/>
              </a:ext>
            </a:extLst>
          </p:cNvPr>
          <p:cNvSpPr>
            <a:spLocks noChangeShapeType="1"/>
          </p:cNvSpPr>
          <p:nvPr/>
        </p:nvSpPr>
        <p:spPr bwMode="auto">
          <a:xfrm flipH="1">
            <a:off x="3744913" y="3244850"/>
            <a:ext cx="428625" cy="588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69355" name="Line 11">
            <a:extLst>
              <a:ext uri="{FF2B5EF4-FFF2-40B4-BE49-F238E27FC236}">
                <a16:creationId xmlns:a16="http://schemas.microsoft.com/office/drawing/2014/main" id="{6E9C9746-B8DE-E158-A512-02C1A5C17857}"/>
              </a:ext>
            </a:extLst>
          </p:cNvPr>
          <p:cNvSpPr>
            <a:spLocks noChangeShapeType="1"/>
          </p:cNvSpPr>
          <p:nvPr/>
        </p:nvSpPr>
        <p:spPr bwMode="auto">
          <a:xfrm>
            <a:off x="4554538" y="3168650"/>
            <a:ext cx="6858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69356" name="Line 12">
            <a:extLst>
              <a:ext uri="{FF2B5EF4-FFF2-40B4-BE49-F238E27FC236}">
                <a16:creationId xmlns:a16="http://schemas.microsoft.com/office/drawing/2014/main" id="{D9523844-6B90-8404-7076-3FE3BBD2F1C8}"/>
              </a:ext>
            </a:extLst>
          </p:cNvPr>
          <p:cNvSpPr>
            <a:spLocks noChangeShapeType="1"/>
          </p:cNvSpPr>
          <p:nvPr/>
        </p:nvSpPr>
        <p:spPr bwMode="auto">
          <a:xfrm>
            <a:off x="4706938" y="2787650"/>
            <a:ext cx="21336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69357" name="Text Box 13">
            <a:extLst>
              <a:ext uri="{FF2B5EF4-FFF2-40B4-BE49-F238E27FC236}">
                <a16:creationId xmlns:a16="http://schemas.microsoft.com/office/drawing/2014/main" id="{B1ABCB88-48FF-F389-9DAB-487E51B05351}"/>
              </a:ext>
            </a:extLst>
          </p:cNvPr>
          <p:cNvSpPr txBox="1">
            <a:spLocks noChangeArrowheads="1"/>
          </p:cNvSpPr>
          <p:nvPr/>
        </p:nvSpPr>
        <p:spPr bwMode="auto">
          <a:xfrm>
            <a:off x="2025650" y="3798888"/>
            <a:ext cx="124460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chemeClr val="accent2"/>
                </a:solidFill>
              </a:rPr>
              <a:t>T</a:t>
            </a:r>
            <a:r>
              <a:rPr lang="en-US" altLang="hu-HU" sz="2000" baseline="-25000">
                <a:solidFill>
                  <a:schemeClr val="accent2"/>
                </a:solidFill>
              </a:rPr>
              <a:t>1</a:t>
            </a:r>
            <a:r>
              <a:rPr lang="en-US" altLang="hu-HU">
                <a:solidFill>
                  <a:schemeClr val="accent2"/>
                </a:solidFill>
              </a:rPr>
              <a:t>(IX)</a:t>
            </a:r>
            <a:endParaRPr lang="en-US" altLang="hu-HU">
              <a:solidFill>
                <a:srgbClr val="FF0000"/>
              </a:solidFill>
            </a:endParaRPr>
          </a:p>
        </p:txBody>
      </p:sp>
      <p:sp>
        <p:nvSpPr>
          <p:cNvPr id="569358" name="Oval 14">
            <a:extLst>
              <a:ext uri="{FF2B5EF4-FFF2-40B4-BE49-F238E27FC236}">
                <a16:creationId xmlns:a16="http://schemas.microsoft.com/office/drawing/2014/main" id="{EF883B8E-7242-EB83-517F-880AA9310414}"/>
              </a:ext>
            </a:extLst>
          </p:cNvPr>
          <p:cNvSpPr>
            <a:spLocks noChangeArrowheads="1"/>
          </p:cNvSpPr>
          <p:nvPr/>
        </p:nvSpPr>
        <p:spPr bwMode="auto">
          <a:xfrm>
            <a:off x="2012950" y="4984750"/>
            <a:ext cx="762000" cy="68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2</a:t>
            </a:r>
            <a:r>
              <a:rPr lang="hu-HU" altLang="hu-HU" sz="2000" b="0" baseline="-25000"/>
              <a:t>,</a:t>
            </a:r>
            <a:r>
              <a:rPr lang="en-US" altLang="hu-HU" sz="2000" b="0" baseline="-25000"/>
              <a:t>1</a:t>
            </a:r>
            <a:endParaRPr lang="en-US" altLang="hu-HU" sz="3200" b="0" baseline="-25000"/>
          </a:p>
        </p:txBody>
      </p:sp>
      <p:sp>
        <p:nvSpPr>
          <p:cNvPr id="569359" name="Oval 15">
            <a:extLst>
              <a:ext uri="{FF2B5EF4-FFF2-40B4-BE49-F238E27FC236}">
                <a16:creationId xmlns:a16="http://schemas.microsoft.com/office/drawing/2014/main" id="{E99FBFFC-CED4-6338-BAA8-09D5E877CBC4}"/>
              </a:ext>
            </a:extLst>
          </p:cNvPr>
          <p:cNvSpPr>
            <a:spLocks noChangeArrowheads="1"/>
          </p:cNvSpPr>
          <p:nvPr/>
        </p:nvSpPr>
        <p:spPr bwMode="auto">
          <a:xfrm>
            <a:off x="3205163" y="4986338"/>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2</a:t>
            </a:r>
            <a:r>
              <a:rPr lang="hu-HU" altLang="hu-HU" sz="2000" b="0" baseline="-25000"/>
              <a:t>,</a:t>
            </a:r>
            <a:r>
              <a:rPr lang="en-US" altLang="hu-HU" sz="2000" b="0" baseline="-25000"/>
              <a:t>2</a:t>
            </a:r>
            <a:endParaRPr lang="en-US" altLang="hu-HU" sz="3200" b="0" baseline="-25000"/>
          </a:p>
        </p:txBody>
      </p:sp>
      <p:sp>
        <p:nvSpPr>
          <p:cNvPr id="569360" name="Oval 16">
            <a:extLst>
              <a:ext uri="{FF2B5EF4-FFF2-40B4-BE49-F238E27FC236}">
                <a16:creationId xmlns:a16="http://schemas.microsoft.com/office/drawing/2014/main" id="{30604A65-F844-EA28-07C1-E0E32148785D}"/>
              </a:ext>
            </a:extLst>
          </p:cNvPr>
          <p:cNvSpPr>
            <a:spLocks noChangeArrowheads="1"/>
          </p:cNvSpPr>
          <p:nvPr/>
        </p:nvSpPr>
        <p:spPr bwMode="auto">
          <a:xfrm>
            <a:off x="4511675" y="50228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3</a:t>
            </a:r>
            <a:r>
              <a:rPr lang="hu-HU" altLang="hu-HU" sz="2000" b="0" baseline="-25000"/>
              <a:t>,</a:t>
            </a:r>
            <a:r>
              <a:rPr lang="en-US" altLang="hu-HU" sz="2000" b="0" baseline="-25000"/>
              <a:t>1</a:t>
            </a:r>
            <a:endParaRPr lang="en-US" altLang="hu-HU" sz="3200" b="0" baseline="-25000"/>
          </a:p>
        </p:txBody>
      </p:sp>
      <p:sp>
        <p:nvSpPr>
          <p:cNvPr id="569361" name="Oval 17">
            <a:extLst>
              <a:ext uri="{FF2B5EF4-FFF2-40B4-BE49-F238E27FC236}">
                <a16:creationId xmlns:a16="http://schemas.microsoft.com/office/drawing/2014/main" id="{7BDC6EA0-DE6E-974B-3018-99B5E6DA33FA}"/>
              </a:ext>
            </a:extLst>
          </p:cNvPr>
          <p:cNvSpPr>
            <a:spLocks noChangeArrowheads="1"/>
          </p:cNvSpPr>
          <p:nvPr/>
        </p:nvSpPr>
        <p:spPr bwMode="auto">
          <a:xfrm>
            <a:off x="5702300" y="50482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3</a:t>
            </a:r>
            <a:r>
              <a:rPr lang="hu-HU" altLang="hu-HU" sz="2000" b="0" baseline="-25000"/>
              <a:t>,</a:t>
            </a:r>
            <a:r>
              <a:rPr lang="en-US" altLang="hu-HU" sz="2000" b="0" baseline="-25000"/>
              <a:t>2</a:t>
            </a:r>
            <a:endParaRPr lang="en-US" altLang="hu-HU" sz="3200" b="0" baseline="-25000"/>
          </a:p>
        </p:txBody>
      </p:sp>
      <p:sp>
        <p:nvSpPr>
          <p:cNvPr id="569362" name="Line 18">
            <a:extLst>
              <a:ext uri="{FF2B5EF4-FFF2-40B4-BE49-F238E27FC236}">
                <a16:creationId xmlns:a16="http://schemas.microsoft.com/office/drawing/2014/main" id="{8A3617E9-8744-DC60-3CE7-7C88B592E02C}"/>
              </a:ext>
            </a:extLst>
          </p:cNvPr>
          <p:cNvSpPr>
            <a:spLocks noChangeShapeType="1"/>
          </p:cNvSpPr>
          <p:nvPr/>
        </p:nvSpPr>
        <p:spPr bwMode="auto">
          <a:xfrm flipH="1">
            <a:off x="2620963" y="4352925"/>
            <a:ext cx="658812" cy="692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69363" name="Line 19">
            <a:extLst>
              <a:ext uri="{FF2B5EF4-FFF2-40B4-BE49-F238E27FC236}">
                <a16:creationId xmlns:a16="http://schemas.microsoft.com/office/drawing/2014/main" id="{3BD7510B-236C-EDAB-43B8-D99C0C6FD01A}"/>
              </a:ext>
            </a:extLst>
          </p:cNvPr>
          <p:cNvSpPr>
            <a:spLocks noChangeShapeType="1"/>
          </p:cNvSpPr>
          <p:nvPr/>
        </p:nvSpPr>
        <p:spPr bwMode="auto">
          <a:xfrm>
            <a:off x="3567113" y="4456113"/>
            <a:ext cx="12700" cy="542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69364" name="Line 20">
            <a:extLst>
              <a:ext uri="{FF2B5EF4-FFF2-40B4-BE49-F238E27FC236}">
                <a16:creationId xmlns:a16="http://schemas.microsoft.com/office/drawing/2014/main" id="{88CF034C-A092-1B19-7485-6F2B2E793CA3}"/>
              </a:ext>
            </a:extLst>
          </p:cNvPr>
          <p:cNvSpPr>
            <a:spLocks noChangeShapeType="1"/>
          </p:cNvSpPr>
          <p:nvPr/>
        </p:nvSpPr>
        <p:spPr bwMode="auto">
          <a:xfrm flipH="1">
            <a:off x="4906963" y="4606925"/>
            <a:ext cx="323850" cy="403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69365" name="Line 21">
            <a:extLst>
              <a:ext uri="{FF2B5EF4-FFF2-40B4-BE49-F238E27FC236}">
                <a16:creationId xmlns:a16="http://schemas.microsoft.com/office/drawing/2014/main" id="{3ECC927B-B3F7-6813-6EF2-3203C9F30595}"/>
              </a:ext>
            </a:extLst>
          </p:cNvPr>
          <p:cNvSpPr>
            <a:spLocks noChangeShapeType="1"/>
          </p:cNvSpPr>
          <p:nvPr/>
        </p:nvSpPr>
        <p:spPr bwMode="auto">
          <a:xfrm>
            <a:off x="5541963" y="4560888"/>
            <a:ext cx="415925" cy="495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69366" name="Text Box 22">
            <a:extLst>
              <a:ext uri="{FF2B5EF4-FFF2-40B4-BE49-F238E27FC236}">
                <a16:creationId xmlns:a16="http://schemas.microsoft.com/office/drawing/2014/main" id="{069C2E4D-FA8A-FC55-10C7-05F6404D06CA}"/>
              </a:ext>
            </a:extLst>
          </p:cNvPr>
          <p:cNvSpPr txBox="1">
            <a:spLocks noChangeArrowheads="1"/>
          </p:cNvSpPr>
          <p:nvPr/>
        </p:nvSpPr>
        <p:spPr bwMode="auto">
          <a:xfrm>
            <a:off x="2847975" y="2347913"/>
            <a:ext cx="124460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chemeClr val="accent2"/>
                </a:solidFill>
              </a:rPr>
              <a:t>T</a:t>
            </a:r>
            <a:r>
              <a:rPr lang="en-US" altLang="hu-HU" sz="2000" baseline="-25000">
                <a:solidFill>
                  <a:schemeClr val="accent2"/>
                </a:solidFill>
              </a:rPr>
              <a:t>1</a:t>
            </a:r>
            <a:r>
              <a:rPr lang="en-US" altLang="hu-HU">
                <a:solidFill>
                  <a:schemeClr val="accent2"/>
                </a:solidFill>
              </a:rPr>
              <a:t>(IX)</a:t>
            </a:r>
            <a:endParaRPr lang="en-US" altLang="hu-HU">
              <a:solidFill>
                <a:srgbClr val="FF0000"/>
              </a:solidFill>
            </a:endParaRPr>
          </a:p>
        </p:txBody>
      </p:sp>
      <p:sp>
        <p:nvSpPr>
          <p:cNvPr id="569367" name="Text Box 23">
            <a:extLst>
              <a:ext uri="{FF2B5EF4-FFF2-40B4-BE49-F238E27FC236}">
                <a16:creationId xmlns:a16="http://schemas.microsoft.com/office/drawing/2014/main" id="{67D7E40A-14F0-C719-A539-EEE525921765}"/>
              </a:ext>
            </a:extLst>
          </p:cNvPr>
          <p:cNvSpPr txBox="1">
            <a:spLocks noChangeArrowheads="1"/>
          </p:cNvSpPr>
          <p:nvPr/>
        </p:nvSpPr>
        <p:spPr bwMode="auto">
          <a:xfrm>
            <a:off x="968375" y="5129213"/>
            <a:ext cx="107315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chemeClr val="accent2"/>
                </a:solidFill>
              </a:rPr>
              <a:t>T</a:t>
            </a:r>
            <a:r>
              <a:rPr lang="en-US" altLang="hu-HU" sz="2000" baseline="-25000">
                <a:solidFill>
                  <a:schemeClr val="accent2"/>
                </a:solidFill>
              </a:rPr>
              <a:t>1</a:t>
            </a:r>
            <a:r>
              <a:rPr lang="en-US" altLang="hu-HU">
                <a:solidFill>
                  <a:schemeClr val="accent2"/>
                </a:solidFill>
              </a:rPr>
              <a:t>(X)</a:t>
            </a:r>
            <a:endParaRPr lang="en-US" altLang="hu-HU">
              <a:solidFill>
                <a:srgbClr val="FF0000"/>
              </a:solidFill>
            </a:endParaRPr>
          </a:p>
        </p:txBody>
      </p:sp>
      <p:sp>
        <p:nvSpPr>
          <p:cNvPr id="569368" name="Freeform 24">
            <a:extLst>
              <a:ext uri="{FF2B5EF4-FFF2-40B4-BE49-F238E27FC236}">
                <a16:creationId xmlns:a16="http://schemas.microsoft.com/office/drawing/2014/main" id="{C7C5C53D-7B78-39EB-DEE4-CE231A957091}"/>
              </a:ext>
            </a:extLst>
          </p:cNvPr>
          <p:cNvSpPr>
            <a:spLocks/>
          </p:cNvSpPr>
          <p:nvPr/>
        </p:nvSpPr>
        <p:spPr bwMode="auto">
          <a:xfrm>
            <a:off x="3948113" y="2593975"/>
            <a:ext cx="207962" cy="133350"/>
          </a:xfrm>
          <a:custGeom>
            <a:avLst/>
            <a:gdLst>
              <a:gd name="T0" fmla="*/ 0 w 131"/>
              <a:gd name="T1" fmla="*/ 17 h 84"/>
              <a:gd name="T2" fmla="*/ 110 w 131"/>
              <a:gd name="T3" fmla="*/ 38 h 84"/>
              <a:gd name="T4" fmla="*/ 131 w 131"/>
              <a:gd name="T5" fmla="*/ 82 h 84"/>
            </a:gdLst>
            <a:ahLst/>
            <a:cxnLst>
              <a:cxn ang="0">
                <a:pos x="T0" y="T1"/>
              </a:cxn>
              <a:cxn ang="0">
                <a:pos x="T2" y="T3"/>
              </a:cxn>
              <a:cxn ang="0">
                <a:pos x="T4" y="T5"/>
              </a:cxn>
            </a:cxnLst>
            <a:rect l="0" t="0" r="r" b="b"/>
            <a:pathLst>
              <a:path w="131" h="84">
                <a:moveTo>
                  <a:pt x="0" y="17"/>
                </a:moveTo>
                <a:cubicBezTo>
                  <a:pt x="41" y="2"/>
                  <a:pt x="83" y="0"/>
                  <a:pt x="110" y="38"/>
                </a:cubicBezTo>
                <a:cubicBezTo>
                  <a:pt x="125" y="84"/>
                  <a:pt x="109" y="82"/>
                  <a:pt x="131" y="82"/>
                </a:cubicBez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69369" name="Freeform 25">
            <a:extLst>
              <a:ext uri="{FF2B5EF4-FFF2-40B4-BE49-F238E27FC236}">
                <a16:creationId xmlns:a16="http://schemas.microsoft.com/office/drawing/2014/main" id="{A8CF6695-653E-0067-6485-A1C4D0C648EB}"/>
              </a:ext>
            </a:extLst>
          </p:cNvPr>
          <p:cNvSpPr>
            <a:spLocks/>
          </p:cNvSpPr>
          <p:nvPr/>
        </p:nvSpPr>
        <p:spPr bwMode="auto">
          <a:xfrm>
            <a:off x="3094038" y="3990975"/>
            <a:ext cx="266700" cy="61913"/>
          </a:xfrm>
          <a:custGeom>
            <a:avLst/>
            <a:gdLst>
              <a:gd name="T0" fmla="*/ 0 w 168"/>
              <a:gd name="T1" fmla="*/ 17 h 39"/>
              <a:gd name="T2" fmla="*/ 139 w 168"/>
              <a:gd name="T3" fmla="*/ 9 h 39"/>
              <a:gd name="T4" fmla="*/ 168 w 168"/>
              <a:gd name="T5" fmla="*/ 39 h 39"/>
            </a:gdLst>
            <a:ahLst/>
            <a:cxnLst>
              <a:cxn ang="0">
                <a:pos x="T0" y="T1"/>
              </a:cxn>
              <a:cxn ang="0">
                <a:pos x="T2" y="T3"/>
              </a:cxn>
              <a:cxn ang="0">
                <a:pos x="T4" y="T5"/>
              </a:cxn>
            </a:cxnLst>
            <a:rect l="0" t="0" r="r" b="b"/>
            <a:pathLst>
              <a:path w="168" h="39">
                <a:moveTo>
                  <a:pt x="0" y="17"/>
                </a:moveTo>
                <a:cubicBezTo>
                  <a:pt x="60" y="0"/>
                  <a:pt x="61" y="3"/>
                  <a:pt x="139" y="9"/>
                </a:cubicBezTo>
                <a:cubicBezTo>
                  <a:pt x="165" y="27"/>
                  <a:pt x="156" y="16"/>
                  <a:pt x="168" y="39"/>
                </a:cubicBez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69370" name="Freeform 26">
            <a:extLst>
              <a:ext uri="{FF2B5EF4-FFF2-40B4-BE49-F238E27FC236}">
                <a16:creationId xmlns:a16="http://schemas.microsoft.com/office/drawing/2014/main" id="{6CEB0951-30F1-58FE-ADFA-0B7D5461B1D8}"/>
              </a:ext>
            </a:extLst>
          </p:cNvPr>
          <p:cNvSpPr>
            <a:spLocks/>
          </p:cNvSpPr>
          <p:nvPr/>
        </p:nvSpPr>
        <p:spPr bwMode="auto">
          <a:xfrm>
            <a:off x="1801813" y="5160963"/>
            <a:ext cx="357187" cy="46037"/>
          </a:xfrm>
          <a:custGeom>
            <a:avLst/>
            <a:gdLst>
              <a:gd name="T0" fmla="*/ 0 w 225"/>
              <a:gd name="T1" fmla="*/ 29 h 29"/>
              <a:gd name="T2" fmla="*/ 225 w 225"/>
              <a:gd name="T3" fmla="*/ 0 h 29"/>
            </a:gdLst>
            <a:ahLst/>
            <a:cxnLst>
              <a:cxn ang="0">
                <a:pos x="T0" y="T1"/>
              </a:cxn>
              <a:cxn ang="0">
                <a:pos x="T2" y="T3"/>
              </a:cxn>
            </a:cxnLst>
            <a:rect l="0" t="0" r="r" b="b"/>
            <a:pathLst>
              <a:path w="225" h="29">
                <a:moveTo>
                  <a:pt x="0" y="29"/>
                </a:moveTo>
                <a:cubicBezTo>
                  <a:pt x="80" y="10"/>
                  <a:pt x="140" y="0"/>
                  <a:pt x="225" y="0"/>
                </a:cubicBezTo>
              </a:path>
            </a:pathLst>
          </a:custGeom>
          <a:noFill/>
          <a:ln w="38100" cap="flat" cmpd="sng">
            <a:solidFill>
              <a:schemeClr val="accent2"/>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69371" name="Text Box 27">
            <a:extLst>
              <a:ext uri="{FF2B5EF4-FFF2-40B4-BE49-F238E27FC236}">
                <a16:creationId xmlns:a16="http://schemas.microsoft.com/office/drawing/2014/main" id="{7C34DBA7-F755-5F7B-082C-B49AB7049618}"/>
              </a:ext>
            </a:extLst>
          </p:cNvPr>
          <p:cNvSpPr txBox="1">
            <a:spLocks noChangeArrowheads="1"/>
          </p:cNvSpPr>
          <p:nvPr/>
        </p:nvSpPr>
        <p:spPr bwMode="auto">
          <a:xfrm>
            <a:off x="330200" y="6149975"/>
            <a:ext cx="8485188"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20000"/>
              </a:spcBef>
              <a:buFontTx/>
              <a:buChar char="•"/>
            </a:pPr>
            <a:r>
              <a:rPr lang="hu-HU" altLang="hu-HU">
                <a:solidFill>
                  <a:srgbClr val="CC00CC"/>
                </a:solidFill>
              </a:rPr>
              <a:t> Megkaphatja-e</a:t>
            </a:r>
            <a:r>
              <a:rPr lang="en-US" altLang="hu-HU">
                <a:solidFill>
                  <a:srgbClr val="CC00CC"/>
                </a:solidFill>
              </a:rPr>
              <a:t> T</a:t>
            </a:r>
            <a:r>
              <a:rPr lang="en-US" altLang="hu-HU" baseline="-25000">
                <a:solidFill>
                  <a:srgbClr val="CC00CC"/>
                </a:solidFill>
              </a:rPr>
              <a:t>2</a:t>
            </a:r>
            <a:r>
              <a:rPr lang="en-US" altLang="hu-HU">
                <a:solidFill>
                  <a:srgbClr val="CC00CC"/>
                </a:solidFill>
              </a:rPr>
              <a:t> </a:t>
            </a:r>
            <a:r>
              <a:rPr lang="hu-HU" altLang="hu-HU">
                <a:solidFill>
                  <a:srgbClr val="CC00CC"/>
                </a:solidFill>
              </a:rPr>
              <a:t>az X zárat a</a:t>
            </a:r>
            <a:r>
              <a:rPr lang="en-US" altLang="hu-HU">
                <a:solidFill>
                  <a:srgbClr val="CC00CC"/>
                </a:solidFill>
              </a:rPr>
              <a:t> </a:t>
            </a:r>
            <a:r>
              <a:rPr lang="hu-HU" altLang="hu-HU">
                <a:solidFill>
                  <a:srgbClr val="CC00CC"/>
                </a:solidFill>
              </a:rPr>
              <a:t>t</a:t>
            </a:r>
            <a:r>
              <a:rPr lang="en-US" altLang="hu-HU" baseline="-25000">
                <a:solidFill>
                  <a:srgbClr val="CC00CC"/>
                </a:solidFill>
              </a:rPr>
              <a:t>2</a:t>
            </a:r>
            <a:r>
              <a:rPr lang="hu-HU" altLang="hu-HU" baseline="-25000">
                <a:solidFill>
                  <a:srgbClr val="CC00CC"/>
                </a:solidFill>
              </a:rPr>
              <a:t>,</a:t>
            </a:r>
            <a:r>
              <a:rPr lang="en-US" altLang="hu-HU" baseline="-25000">
                <a:solidFill>
                  <a:srgbClr val="CC00CC"/>
                </a:solidFill>
              </a:rPr>
              <a:t>2 </a:t>
            </a:r>
            <a:r>
              <a:rPr lang="hu-HU" altLang="hu-HU">
                <a:solidFill>
                  <a:srgbClr val="CC00CC"/>
                </a:solidFill>
              </a:rPr>
              <a:t>sorra?</a:t>
            </a:r>
            <a:r>
              <a:rPr lang="en-US" altLang="hu-HU">
                <a:solidFill>
                  <a:srgbClr val="CC00CC"/>
                </a:solidFill>
              </a:rPr>
              <a:t> </a:t>
            </a:r>
            <a:endParaRPr lang="hu-HU" altLang="hu-HU" b="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4466" name="Rectangle 2">
            <a:extLst>
              <a:ext uri="{FF2B5EF4-FFF2-40B4-BE49-F238E27FC236}">
                <a16:creationId xmlns:a16="http://schemas.microsoft.com/office/drawing/2014/main" id="{2B6B4D4C-44E2-B6CF-B53D-4F5FF0EA6658}"/>
              </a:ext>
            </a:extLst>
          </p:cNvPr>
          <p:cNvSpPr>
            <a:spLocks noGrp="1" noChangeArrowheads="1"/>
          </p:cNvSpPr>
          <p:nvPr>
            <p:ph type="title"/>
          </p:nvPr>
        </p:nvSpPr>
        <p:spPr>
          <a:xfrm>
            <a:off x="512763" y="403225"/>
            <a:ext cx="7675562" cy="388938"/>
          </a:xfrm>
        </p:spPr>
        <p:txBody>
          <a:bodyPr/>
          <a:lstStyle/>
          <a:p>
            <a:r>
              <a:rPr lang="hu-HU" altLang="hu-HU" sz="3600" b="1" i="1">
                <a:solidFill>
                  <a:schemeClr val="accent2"/>
                </a:solidFill>
              </a:rPr>
              <a:t>Figyelmeztető zárak</a:t>
            </a:r>
            <a:br>
              <a:rPr lang="hu-HU" altLang="hu-HU" sz="3600" b="1" i="1">
                <a:solidFill>
                  <a:schemeClr val="accent2"/>
                </a:solidFill>
              </a:rPr>
            </a:br>
            <a:endParaRPr lang="en-US" altLang="hu-HU" sz="3600" b="1" i="1">
              <a:solidFill>
                <a:schemeClr val="accent2"/>
              </a:solidFill>
            </a:endParaRPr>
          </a:p>
        </p:txBody>
      </p:sp>
      <p:sp>
        <p:nvSpPr>
          <p:cNvPr id="574468" name="Oval 4">
            <a:extLst>
              <a:ext uri="{FF2B5EF4-FFF2-40B4-BE49-F238E27FC236}">
                <a16:creationId xmlns:a16="http://schemas.microsoft.com/office/drawing/2014/main" id="{89E82C52-DD6B-40EB-6BEA-EDEEFAA48BBF}"/>
              </a:ext>
            </a:extLst>
          </p:cNvPr>
          <p:cNvSpPr>
            <a:spLocks noChangeArrowheads="1"/>
          </p:cNvSpPr>
          <p:nvPr/>
        </p:nvSpPr>
        <p:spPr bwMode="auto">
          <a:xfrm>
            <a:off x="3944938" y="2559050"/>
            <a:ext cx="762000" cy="68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R1</a:t>
            </a:r>
          </a:p>
        </p:txBody>
      </p:sp>
      <p:sp>
        <p:nvSpPr>
          <p:cNvPr id="574469" name="Oval 5">
            <a:extLst>
              <a:ext uri="{FF2B5EF4-FFF2-40B4-BE49-F238E27FC236}">
                <a16:creationId xmlns:a16="http://schemas.microsoft.com/office/drawing/2014/main" id="{3EAAB8EB-F0D2-643C-B5FC-192299A0FF66}"/>
              </a:ext>
            </a:extLst>
          </p:cNvPr>
          <p:cNvSpPr>
            <a:spLocks noChangeArrowheads="1"/>
          </p:cNvSpPr>
          <p:nvPr/>
        </p:nvSpPr>
        <p:spPr bwMode="auto">
          <a:xfrm>
            <a:off x="1152525" y="3325813"/>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a:t>1</a:t>
            </a:r>
            <a:endParaRPr lang="en-US" altLang="hu-HU" sz="3200" b="0"/>
          </a:p>
        </p:txBody>
      </p:sp>
      <p:sp>
        <p:nvSpPr>
          <p:cNvPr id="574470" name="Oval 6">
            <a:extLst>
              <a:ext uri="{FF2B5EF4-FFF2-40B4-BE49-F238E27FC236}">
                <a16:creationId xmlns:a16="http://schemas.microsoft.com/office/drawing/2014/main" id="{AD19DBE3-03AF-4A0F-B4E0-65C7C345461D}"/>
              </a:ext>
            </a:extLst>
          </p:cNvPr>
          <p:cNvSpPr>
            <a:spLocks noChangeArrowheads="1"/>
          </p:cNvSpPr>
          <p:nvPr/>
        </p:nvSpPr>
        <p:spPr bwMode="auto">
          <a:xfrm>
            <a:off x="3187700" y="3768725"/>
            <a:ext cx="762000" cy="68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a:t>2</a:t>
            </a:r>
            <a:endParaRPr lang="en-US" altLang="hu-HU" sz="3200" b="0"/>
          </a:p>
        </p:txBody>
      </p:sp>
      <p:sp>
        <p:nvSpPr>
          <p:cNvPr id="574471" name="Oval 7">
            <a:extLst>
              <a:ext uri="{FF2B5EF4-FFF2-40B4-BE49-F238E27FC236}">
                <a16:creationId xmlns:a16="http://schemas.microsoft.com/office/drawing/2014/main" id="{778A6521-4E10-4D8D-AD47-05C639FF43BE}"/>
              </a:ext>
            </a:extLst>
          </p:cNvPr>
          <p:cNvSpPr>
            <a:spLocks noChangeArrowheads="1"/>
          </p:cNvSpPr>
          <p:nvPr/>
        </p:nvSpPr>
        <p:spPr bwMode="auto">
          <a:xfrm>
            <a:off x="4935538" y="39306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a:t>3</a:t>
            </a:r>
            <a:endParaRPr lang="en-US" altLang="hu-HU" sz="3200" b="0"/>
          </a:p>
        </p:txBody>
      </p:sp>
      <p:sp>
        <p:nvSpPr>
          <p:cNvPr id="574472" name="Oval 8">
            <a:extLst>
              <a:ext uri="{FF2B5EF4-FFF2-40B4-BE49-F238E27FC236}">
                <a16:creationId xmlns:a16="http://schemas.microsoft.com/office/drawing/2014/main" id="{BCCDF16B-F5EC-0DCB-9D92-0FD6323EAE14}"/>
              </a:ext>
            </a:extLst>
          </p:cNvPr>
          <p:cNvSpPr>
            <a:spLocks noChangeArrowheads="1"/>
          </p:cNvSpPr>
          <p:nvPr/>
        </p:nvSpPr>
        <p:spPr bwMode="auto">
          <a:xfrm>
            <a:off x="6611938" y="37020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a:t>4</a:t>
            </a:r>
            <a:endParaRPr lang="en-US" altLang="hu-HU" sz="3200" b="0"/>
          </a:p>
        </p:txBody>
      </p:sp>
      <p:sp>
        <p:nvSpPr>
          <p:cNvPr id="574473" name="Line 9">
            <a:extLst>
              <a:ext uri="{FF2B5EF4-FFF2-40B4-BE49-F238E27FC236}">
                <a16:creationId xmlns:a16="http://schemas.microsoft.com/office/drawing/2014/main" id="{E657BB29-5E17-91C1-9CF7-B6903C767590}"/>
              </a:ext>
            </a:extLst>
          </p:cNvPr>
          <p:cNvSpPr>
            <a:spLocks noChangeShapeType="1"/>
          </p:cNvSpPr>
          <p:nvPr/>
        </p:nvSpPr>
        <p:spPr bwMode="auto">
          <a:xfrm flipH="1">
            <a:off x="1908175" y="2940050"/>
            <a:ext cx="2036763" cy="641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4474" name="Line 10">
            <a:extLst>
              <a:ext uri="{FF2B5EF4-FFF2-40B4-BE49-F238E27FC236}">
                <a16:creationId xmlns:a16="http://schemas.microsoft.com/office/drawing/2014/main" id="{588AAEE4-0D17-FB0D-B8DA-44D8BC5E8429}"/>
              </a:ext>
            </a:extLst>
          </p:cNvPr>
          <p:cNvSpPr>
            <a:spLocks noChangeShapeType="1"/>
          </p:cNvSpPr>
          <p:nvPr/>
        </p:nvSpPr>
        <p:spPr bwMode="auto">
          <a:xfrm flipH="1">
            <a:off x="3744913" y="3244850"/>
            <a:ext cx="428625" cy="588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4475" name="Line 11">
            <a:extLst>
              <a:ext uri="{FF2B5EF4-FFF2-40B4-BE49-F238E27FC236}">
                <a16:creationId xmlns:a16="http://schemas.microsoft.com/office/drawing/2014/main" id="{7EFBF896-1D90-1040-00C1-3BFA8853B334}"/>
              </a:ext>
            </a:extLst>
          </p:cNvPr>
          <p:cNvSpPr>
            <a:spLocks noChangeShapeType="1"/>
          </p:cNvSpPr>
          <p:nvPr/>
        </p:nvSpPr>
        <p:spPr bwMode="auto">
          <a:xfrm>
            <a:off x="4554538" y="3168650"/>
            <a:ext cx="6858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4476" name="Line 12">
            <a:extLst>
              <a:ext uri="{FF2B5EF4-FFF2-40B4-BE49-F238E27FC236}">
                <a16:creationId xmlns:a16="http://schemas.microsoft.com/office/drawing/2014/main" id="{A947FE97-F069-5170-8B4F-F2AF558EBEF7}"/>
              </a:ext>
            </a:extLst>
          </p:cNvPr>
          <p:cNvSpPr>
            <a:spLocks noChangeShapeType="1"/>
          </p:cNvSpPr>
          <p:nvPr/>
        </p:nvSpPr>
        <p:spPr bwMode="auto">
          <a:xfrm>
            <a:off x="4706938" y="2787650"/>
            <a:ext cx="21336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4477" name="Text Box 13">
            <a:extLst>
              <a:ext uri="{FF2B5EF4-FFF2-40B4-BE49-F238E27FC236}">
                <a16:creationId xmlns:a16="http://schemas.microsoft.com/office/drawing/2014/main" id="{1E49F0B7-DDA6-90F1-A5DB-8A37250932DE}"/>
              </a:ext>
            </a:extLst>
          </p:cNvPr>
          <p:cNvSpPr txBox="1">
            <a:spLocks noChangeArrowheads="1"/>
          </p:cNvSpPr>
          <p:nvPr/>
        </p:nvSpPr>
        <p:spPr bwMode="auto">
          <a:xfrm>
            <a:off x="2025650" y="3798888"/>
            <a:ext cx="124460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chemeClr val="accent2"/>
                </a:solidFill>
              </a:rPr>
              <a:t>T</a:t>
            </a:r>
            <a:r>
              <a:rPr lang="en-US" altLang="hu-HU" sz="2000" baseline="-25000">
                <a:solidFill>
                  <a:schemeClr val="accent2"/>
                </a:solidFill>
              </a:rPr>
              <a:t>1</a:t>
            </a:r>
            <a:r>
              <a:rPr lang="en-US" altLang="hu-HU">
                <a:solidFill>
                  <a:schemeClr val="accent2"/>
                </a:solidFill>
              </a:rPr>
              <a:t>(IX)</a:t>
            </a:r>
            <a:endParaRPr lang="en-US" altLang="hu-HU">
              <a:solidFill>
                <a:srgbClr val="FF0000"/>
              </a:solidFill>
            </a:endParaRPr>
          </a:p>
        </p:txBody>
      </p:sp>
      <p:sp>
        <p:nvSpPr>
          <p:cNvPr id="574478" name="Oval 14">
            <a:extLst>
              <a:ext uri="{FF2B5EF4-FFF2-40B4-BE49-F238E27FC236}">
                <a16:creationId xmlns:a16="http://schemas.microsoft.com/office/drawing/2014/main" id="{58C01F4C-5C03-0A02-DEBD-68C8BCDDEC69}"/>
              </a:ext>
            </a:extLst>
          </p:cNvPr>
          <p:cNvSpPr>
            <a:spLocks noChangeArrowheads="1"/>
          </p:cNvSpPr>
          <p:nvPr/>
        </p:nvSpPr>
        <p:spPr bwMode="auto">
          <a:xfrm>
            <a:off x="2012950" y="4984750"/>
            <a:ext cx="762000" cy="68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2</a:t>
            </a:r>
            <a:r>
              <a:rPr lang="hu-HU" altLang="hu-HU" sz="2000" b="0" baseline="-25000"/>
              <a:t>,</a:t>
            </a:r>
            <a:r>
              <a:rPr lang="en-US" altLang="hu-HU" sz="2000" b="0" baseline="-25000"/>
              <a:t>1</a:t>
            </a:r>
            <a:endParaRPr lang="en-US" altLang="hu-HU" sz="3200" b="0" baseline="-25000"/>
          </a:p>
        </p:txBody>
      </p:sp>
      <p:sp>
        <p:nvSpPr>
          <p:cNvPr id="574479" name="Oval 15">
            <a:extLst>
              <a:ext uri="{FF2B5EF4-FFF2-40B4-BE49-F238E27FC236}">
                <a16:creationId xmlns:a16="http://schemas.microsoft.com/office/drawing/2014/main" id="{CBA7A119-BF8D-4EF2-7FA1-A7B7B8D4CDF9}"/>
              </a:ext>
            </a:extLst>
          </p:cNvPr>
          <p:cNvSpPr>
            <a:spLocks noChangeArrowheads="1"/>
          </p:cNvSpPr>
          <p:nvPr/>
        </p:nvSpPr>
        <p:spPr bwMode="auto">
          <a:xfrm>
            <a:off x="3205163" y="4986338"/>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2</a:t>
            </a:r>
            <a:r>
              <a:rPr lang="hu-HU" altLang="hu-HU" sz="2000" b="0" baseline="-25000"/>
              <a:t>,</a:t>
            </a:r>
            <a:r>
              <a:rPr lang="en-US" altLang="hu-HU" sz="2000" b="0" baseline="-25000"/>
              <a:t>2</a:t>
            </a:r>
            <a:endParaRPr lang="en-US" altLang="hu-HU" sz="3200" b="0" baseline="-25000"/>
          </a:p>
        </p:txBody>
      </p:sp>
      <p:sp>
        <p:nvSpPr>
          <p:cNvPr id="574480" name="Oval 16">
            <a:extLst>
              <a:ext uri="{FF2B5EF4-FFF2-40B4-BE49-F238E27FC236}">
                <a16:creationId xmlns:a16="http://schemas.microsoft.com/office/drawing/2014/main" id="{1C9135FF-6225-D575-BB97-9F56273E0E51}"/>
              </a:ext>
            </a:extLst>
          </p:cNvPr>
          <p:cNvSpPr>
            <a:spLocks noChangeArrowheads="1"/>
          </p:cNvSpPr>
          <p:nvPr/>
        </p:nvSpPr>
        <p:spPr bwMode="auto">
          <a:xfrm>
            <a:off x="4511675" y="50228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3</a:t>
            </a:r>
            <a:r>
              <a:rPr lang="hu-HU" altLang="hu-HU" sz="2000" b="0" baseline="-25000"/>
              <a:t>,</a:t>
            </a:r>
            <a:r>
              <a:rPr lang="en-US" altLang="hu-HU" sz="2000" b="0" baseline="-25000"/>
              <a:t>1</a:t>
            </a:r>
            <a:endParaRPr lang="en-US" altLang="hu-HU" sz="3200" b="0" baseline="-25000"/>
          </a:p>
        </p:txBody>
      </p:sp>
      <p:sp>
        <p:nvSpPr>
          <p:cNvPr id="574481" name="Oval 17">
            <a:extLst>
              <a:ext uri="{FF2B5EF4-FFF2-40B4-BE49-F238E27FC236}">
                <a16:creationId xmlns:a16="http://schemas.microsoft.com/office/drawing/2014/main" id="{E2EE1DC9-CA81-0C6B-E1DB-545487F75A7F}"/>
              </a:ext>
            </a:extLst>
          </p:cNvPr>
          <p:cNvSpPr>
            <a:spLocks noChangeArrowheads="1"/>
          </p:cNvSpPr>
          <p:nvPr/>
        </p:nvSpPr>
        <p:spPr bwMode="auto">
          <a:xfrm>
            <a:off x="5702300" y="50482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3</a:t>
            </a:r>
            <a:r>
              <a:rPr lang="hu-HU" altLang="hu-HU" sz="2000" b="0" baseline="-25000"/>
              <a:t>,</a:t>
            </a:r>
            <a:r>
              <a:rPr lang="en-US" altLang="hu-HU" sz="2000" b="0" baseline="-25000"/>
              <a:t>2</a:t>
            </a:r>
            <a:endParaRPr lang="en-US" altLang="hu-HU" sz="3200" b="0" baseline="-25000"/>
          </a:p>
        </p:txBody>
      </p:sp>
      <p:sp>
        <p:nvSpPr>
          <p:cNvPr id="574482" name="Line 18">
            <a:extLst>
              <a:ext uri="{FF2B5EF4-FFF2-40B4-BE49-F238E27FC236}">
                <a16:creationId xmlns:a16="http://schemas.microsoft.com/office/drawing/2014/main" id="{B3AF5938-FEB7-8CBA-58A4-E2D9F53FA9D8}"/>
              </a:ext>
            </a:extLst>
          </p:cNvPr>
          <p:cNvSpPr>
            <a:spLocks noChangeShapeType="1"/>
          </p:cNvSpPr>
          <p:nvPr/>
        </p:nvSpPr>
        <p:spPr bwMode="auto">
          <a:xfrm flipH="1">
            <a:off x="2620963" y="4352925"/>
            <a:ext cx="658812" cy="692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4483" name="Line 19">
            <a:extLst>
              <a:ext uri="{FF2B5EF4-FFF2-40B4-BE49-F238E27FC236}">
                <a16:creationId xmlns:a16="http://schemas.microsoft.com/office/drawing/2014/main" id="{1E932598-09C5-8C84-112D-268EE52DF245}"/>
              </a:ext>
            </a:extLst>
          </p:cNvPr>
          <p:cNvSpPr>
            <a:spLocks noChangeShapeType="1"/>
          </p:cNvSpPr>
          <p:nvPr/>
        </p:nvSpPr>
        <p:spPr bwMode="auto">
          <a:xfrm>
            <a:off x="3567113" y="4456113"/>
            <a:ext cx="12700" cy="542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4484" name="Line 20">
            <a:extLst>
              <a:ext uri="{FF2B5EF4-FFF2-40B4-BE49-F238E27FC236}">
                <a16:creationId xmlns:a16="http://schemas.microsoft.com/office/drawing/2014/main" id="{AE43A815-B298-3F4E-D2B3-2F8FC2BDF0D3}"/>
              </a:ext>
            </a:extLst>
          </p:cNvPr>
          <p:cNvSpPr>
            <a:spLocks noChangeShapeType="1"/>
          </p:cNvSpPr>
          <p:nvPr/>
        </p:nvSpPr>
        <p:spPr bwMode="auto">
          <a:xfrm flipH="1">
            <a:off x="4906963" y="4606925"/>
            <a:ext cx="323850" cy="403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4485" name="Line 21">
            <a:extLst>
              <a:ext uri="{FF2B5EF4-FFF2-40B4-BE49-F238E27FC236}">
                <a16:creationId xmlns:a16="http://schemas.microsoft.com/office/drawing/2014/main" id="{BD71334A-A7F9-25F4-D215-63F3D0FB375A}"/>
              </a:ext>
            </a:extLst>
          </p:cNvPr>
          <p:cNvSpPr>
            <a:spLocks noChangeShapeType="1"/>
          </p:cNvSpPr>
          <p:nvPr/>
        </p:nvSpPr>
        <p:spPr bwMode="auto">
          <a:xfrm>
            <a:off x="5541963" y="4560888"/>
            <a:ext cx="415925" cy="495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4486" name="Text Box 22">
            <a:extLst>
              <a:ext uri="{FF2B5EF4-FFF2-40B4-BE49-F238E27FC236}">
                <a16:creationId xmlns:a16="http://schemas.microsoft.com/office/drawing/2014/main" id="{C9F8502D-750F-2EE2-F786-55A0648ED6CD}"/>
              </a:ext>
            </a:extLst>
          </p:cNvPr>
          <p:cNvSpPr txBox="1">
            <a:spLocks noChangeArrowheads="1"/>
          </p:cNvSpPr>
          <p:nvPr/>
        </p:nvSpPr>
        <p:spPr bwMode="auto">
          <a:xfrm>
            <a:off x="2847975" y="2347913"/>
            <a:ext cx="124460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chemeClr val="accent2"/>
                </a:solidFill>
              </a:rPr>
              <a:t>T</a:t>
            </a:r>
            <a:r>
              <a:rPr lang="en-US" altLang="hu-HU" sz="2000" baseline="-25000">
                <a:solidFill>
                  <a:schemeClr val="accent2"/>
                </a:solidFill>
              </a:rPr>
              <a:t>1</a:t>
            </a:r>
            <a:r>
              <a:rPr lang="en-US" altLang="hu-HU">
                <a:solidFill>
                  <a:schemeClr val="accent2"/>
                </a:solidFill>
              </a:rPr>
              <a:t>(IX)</a:t>
            </a:r>
            <a:endParaRPr lang="en-US" altLang="hu-HU">
              <a:solidFill>
                <a:srgbClr val="FF0000"/>
              </a:solidFill>
            </a:endParaRPr>
          </a:p>
        </p:txBody>
      </p:sp>
      <p:sp>
        <p:nvSpPr>
          <p:cNvPr id="574487" name="Text Box 23">
            <a:extLst>
              <a:ext uri="{FF2B5EF4-FFF2-40B4-BE49-F238E27FC236}">
                <a16:creationId xmlns:a16="http://schemas.microsoft.com/office/drawing/2014/main" id="{1912EC21-A959-8451-184D-DB05ACE2A875}"/>
              </a:ext>
            </a:extLst>
          </p:cNvPr>
          <p:cNvSpPr txBox="1">
            <a:spLocks noChangeArrowheads="1"/>
          </p:cNvSpPr>
          <p:nvPr/>
        </p:nvSpPr>
        <p:spPr bwMode="auto">
          <a:xfrm>
            <a:off x="968375" y="5129213"/>
            <a:ext cx="107315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chemeClr val="accent2"/>
                </a:solidFill>
              </a:rPr>
              <a:t>T</a:t>
            </a:r>
            <a:r>
              <a:rPr lang="en-US" altLang="hu-HU" sz="2000" baseline="-25000">
                <a:solidFill>
                  <a:schemeClr val="accent2"/>
                </a:solidFill>
              </a:rPr>
              <a:t>1</a:t>
            </a:r>
            <a:r>
              <a:rPr lang="en-US" altLang="hu-HU">
                <a:solidFill>
                  <a:schemeClr val="accent2"/>
                </a:solidFill>
              </a:rPr>
              <a:t>(X)</a:t>
            </a:r>
            <a:endParaRPr lang="en-US" altLang="hu-HU">
              <a:solidFill>
                <a:srgbClr val="FF0000"/>
              </a:solidFill>
            </a:endParaRPr>
          </a:p>
        </p:txBody>
      </p:sp>
      <p:sp>
        <p:nvSpPr>
          <p:cNvPr id="574488" name="Freeform 24">
            <a:extLst>
              <a:ext uri="{FF2B5EF4-FFF2-40B4-BE49-F238E27FC236}">
                <a16:creationId xmlns:a16="http://schemas.microsoft.com/office/drawing/2014/main" id="{3058F8D4-1A05-A927-1527-627C7DA9E06E}"/>
              </a:ext>
            </a:extLst>
          </p:cNvPr>
          <p:cNvSpPr>
            <a:spLocks/>
          </p:cNvSpPr>
          <p:nvPr/>
        </p:nvSpPr>
        <p:spPr bwMode="auto">
          <a:xfrm>
            <a:off x="3948113" y="2593975"/>
            <a:ext cx="207962" cy="133350"/>
          </a:xfrm>
          <a:custGeom>
            <a:avLst/>
            <a:gdLst>
              <a:gd name="T0" fmla="*/ 0 w 131"/>
              <a:gd name="T1" fmla="*/ 17 h 84"/>
              <a:gd name="T2" fmla="*/ 110 w 131"/>
              <a:gd name="T3" fmla="*/ 38 h 84"/>
              <a:gd name="T4" fmla="*/ 131 w 131"/>
              <a:gd name="T5" fmla="*/ 82 h 84"/>
            </a:gdLst>
            <a:ahLst/>
            <a:cxnLst>
              <a:cxn ang="0">
                <a:pos x="T0" y="T1"/>
              </a:cxn>
              <a:cxn ang="0">
                <a:pos x="T2" y="T3"/>
              </a:cxn>
              <a:cxn ang="0">
                <a:pos x="T4" y="T5"/>
              </a:cxn>
            </a:cxnLst>
            <a:rect l="0" t="0" r="r" b="b"/>
            <a:pathLst>
              <a:path w="131" h="84">
                <a:moveTo>
                  <a:pt x="0" y="17"/>
                </a:moveTo>
                <a:cubicBezTo>
                  <a:pt x="41" y="2"/>
                  <a:pt x="83" y="0"/>
                  <a:pt x="110" y="38"/>
                </a:cubicBezTo>
                <a:cubicBezTo>
                  <a:pt x="125" y="84"/>
                  <a:pt x="109" y="82"/>
                  <a:pt x="131" y="82"/>
                </a:cubicBez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4489" name="Freeform 25">
            <a:extLst>
              <a:ext uri="{FF2B5EF4-FFF2-40B4-BE49-F238E27FC236}">
                <a16:creationId xmlns:a16="http://schemas.microsoft.com/office/drawing/2014/main" id="{CA067C60-47C8-E88A-6907-BF550BCB1A79}"/>
              </a:ext>
            </a:extLst>
          </p:cNvPr>
          <p:cNvSpPr>
            <a:spLocks/>
          </p:cNvSpPr>
          <p:nvPr/>
        </p:nvSpPr>
        <p:spPr bwMode="auto">
          <a:xfrm>
            <a:off x="3094038" y="3990975"/>
            <a:ext cx="266700" cy="61913"/>
          </a:xfrm>
          <a:custGeom>
            <a:avLst/>
            <a:gdLst>
              <a:gd name="T0" fmla="*/ 0 w 168"/>
              <a:gd name="T1" fmla="*/ 17 h 39"/>
              <a:gd name="T2" fmla="*/ 139 w 168"/>
              <a:gd name="T3" fmla="*/ 9 h 39"/>
              <a:gd name="T4" fmla="*/ 168 w 168"/>
              <a:gd name="T5" fmla="*/ 39 h 39"/>
            </a:gdLst>
            <a:ahLst/>
            <a:cxnLst>
              <a:cxn ang="0">
                <a:pos x="T0" y="T1"/>
              </a:cxn>
              <a:cxn ang="0">
                <a:pos x="T2" y="T3"/>
              </a:cxn>
              <a:cxn ang="0">
                <a:pos x="T4" y="T5"/>
              </a:cxn>
            </a:cxnLst>
            <a:rect l="0" t="0" r="r" b="b"/>
            <a:pathLst>
              <a:path w="168" h="39">
                <a:moveTo>
                  <a:pt x="0" y="17"/>
                </a:moveTo>
                <a:cubicBezTo>
                  <a:pt x="60" y="0"/>
                  <a:pt x="61" y="3"/>
                  <a:pt x="139" y="9"/>
                </a:cubicBezTo>
                <a:cubicBezTo>
                  <a:pt x="165" y="27"/>
                  <a:pt x="156" y="16"/>
                  <a:pt x="168" y="39"/>
                </a:cubicBez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4490" name="Freeform 26">
            <a:extLst>
              <a:ext uri="{FF2B5EF4-FFF2-40B4-BE49-F238E27FC236}">
                <a16:creationId xmlns:a16="http://schemas.microsoft.com/office/drawing/2014/main" id="{AF52B0F3-0AE9-D81C-2D73-559C26516EE9}"/>
              </a:ext>
            </a:extLst>
          </p:cNvPr>
          <p:cNvSpPr>
            <a:spLocks/>
          </p:cNvSpPr>
          <p:nvPr/>
        </p:nvSpPr>
        <p:spPr bwMode="auto">
          <a:xfrm>
            <a:off x="1801813" y="5160963"/>
            <a:ext cx="357187" cy="46037"/>
          </a:xfrm>
          <a:custGeom>
            <a:avLst/>
            <a:gdLst>
              <a:gd name="T0" fmla="*/ 0 w 225"/>
              <a:gd name="T1" fmla="*/ 29 h 29"/>
              <a:gd name="T2" fmla="*/ 225 w 225"/>
              <a:gd name="T3" fmla="*/ 0 h 29"/>
            </a:gdLst>
            <a:ahLst/>
            <a:cxnLst>
              <a:cxn ang="0">
                <a:pos x="T0" y="T1"/>
              </a:cxn>
              <a:cxn ang="0">
                <a:pos x="T2" y="T3"/>
              </a:cxn>
            </a:cxnLst>
            <a:rect l="0" t="0" r="r" b="b"/>
            <a:pathLst>
              <a:path w="225" h="29">
                <a:moveTo>
                  <a:pt x="0" y="29"/>
                </a:moveTo>
                <a:cubicBezTo>
                  <a:pt x="80" y="10"/>
                  <a:pt x="140" y="0"/>
                  <a:pt x="225" y="0"/>
                </a:cubicBezTo>
              </a:path>
            </a:pathLst>
          </a:custGeom>
          <a:noFill/>
          <a:ln w="38100" cap="flat" cmpd="sng">
            <a:solidFill>
              <a:schemeClr val="accent2"/>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4491" name="Text Box 27">
            <a:extLst>
              <a:ext uri="{FF2B5EF4-FFF2-40B4-BE49-F238E27FC236}">
                <a16:creationId xmlns:a16="http://schemas.microsoft.com/office/drawing/2014/main" id="{E5C167E0-3E04-53CA-F89D-87BA47DD8E61}"/>
              </a:ext>
            </a:extLst>
          </p:cNvPr>
          <p:cNvSpPr txBox="1">
            <a:spLocks noChangeArrowheads="1"/>
          </p:cNvSpPr>
          <p:nvPr/>
        </p:nvSpPr>
        <p:spPr bwMode="auto">
          <a:xfrm>
            <a:off x="330200" y="6149975"/>
            <a:ext cx="88138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20000"/>
              </a:spcBef>
              <a:buFontTx/>
              <a:buChar char="•"/>
            </a:pPr>
            <a:r>
              <a:rPr lang="hu-HU" altLang="hu-HU">
                <a:solidFill>
                  <a:srgbClr val="CC00CC"/>
                </a:solidFill>
              </a:rPr>
              <a:t> Megkaphatja-e</a:t>
            </a:r>
            <a:r>
              <a:rPr lang="en-US" altLang="hu-HU">
                <a:solidFill>
                  <a:srgbClr val="CC00CC"/>
                </a:solidFill>
              </a:rPr>
              <a:t> T</a:t>
            </a:r>
            <a:r>
              <a:rPr lang="en-US" altLang="hu-HU" baseline="-25000">
                <a:solidFill>
                  <a:srgbClr val="CC00CC"/>
                </a:solidFill>
              </a:rPr>
              <a:t>2</a:t>
            </a:r>
            <a:r>
              <a:rPr lang="en-US" altLang="hu-HU">
                <a:solidFill>
                  <a:srgbClr val="CC00CC"/>
                </a:solidFill>
              </a:rPr>
              <a:t> </a:t>
            </a:r>
            <a:r>
              <a:rPr lang="hu-HU" altLang="hu-HU">
                <a:solidFill>
                  <a:srgbClr val="CC00CC"/>
                </a:solidFill>
              </a:rPr>
              <a:t>az X zárat a</a:t>
            </a:r>
            <a:r>
              <a:rPr lang="en-US" altLang="hu-HU">
                <a:solidFill>
                  <a:srgbClr val="CC00CC"/>
                </a:solidFill>
              </a:rPr>
              <a:t> </a:t>
            </a:r>
            <a:r>
              <a:rPr lang="hu-HU" altLang="hu-HU">
                <a:solidFill>
                  <a:srgbClr val="CC00CC"/>
                </a:solidFill>
              </a:rPr>
              <a:t>t</a:t>
            </a:r>
            <a:r>
              <a:rPr lang="en-US" altLang="hu-HU" baseline="-25000">
                <a:solidFill>
                  <a:srgbClr val="CC00CC"/>
                </a:solidFill>
              </a:rPr>
              <a:t>2</a:t>
            </a:r>
            <a:r>
              <a:rPr lang="hu-HU" altLang="hu-HU" baseline="-25000">
                <a:solidFill>
                  <a:srgbClr val="CC00CC"/>
                </a:solidFill>
              </a:rPr>
              <a:t>,</a:t>
            </a:r>
            <a:r>
              <a:rPr lang="en-US" altLang="hu-HU" baseline="-25000">
                <a:solidFill>
                  <a:srgbClr val="CC00CC"/>
                </a:solidFill>
              </a:rPr>
              <a:t>2 </a:t>
            </a:r>
            <a:r>
              <a:rPr lang="hu-HU" altLang="hu-HU">
                <a:solidFill>
                  <a:srgbClr val="CC00CC"/>
                </a:solidFill>
              </a:rPr>
              <a:t>sorra?</a:t>
            </a:r>
            <a:r>
              <a:rPr lang="en-US" altLang="hu-HU">
                <a:solidFill>
                  <a:srgbClr val="CC00CC"/>
                </a:solidFill>
              </a:rPr>
              <a:t> </a:t>
            </a:r>
            <a:r>
              <a:rPr lang="hu-HU" altLang="hu-HU">
                <a:solidFill>
                  <a:srgbClr val="009900"/>
                </a:solidFill>
              </a:rPr>
              <a:t>IGEN</a:t>
            </a:r>
            <a:endParaRPr lang="hu-HU" altLang="hu-HU" b="0">
              <a:solidFill>
                <a:srgbClr val="009900"/>
              </a:solidFill>
            </a:endParaRPr>
          </a:p>
        </p:txBody>
      </p:sp>
      <p:graphicFrame>
        <p:nvGraphicFramePr>
          <p:cNvPr id="574584" name="Group 120">
            <a:extLst>
              <a:ext uri="{FF2B5EF4-FFF2-40B4-BE49-F238E27FC236}">
                <a16:creationId xmlns:a16="http://schemas.microsoft.com/office/drawing/2014/main" id="{89D5DA45-5D26-391C-4502-97A410E3AB38}"/>
              </a:ext>
            </a:extLst>
          </p:cNvPr>
          <p:cNvGraphicFramePr>
            <a:graphicFrameLocks noGrp="1"/>
          </p:cNvGraphicFramePr>
          <p:nvPr/>
        </p:nvGraphicFramePr>
        <p:xfrm>
          <a:off x="4757738" y="630238"/>
          <a:ext cx="4210050" cy="2066925"/>
        </p:xfrm>
        <a:graphic>
          <a:graphicData uri="http://schemas.openxmlformats.org/drawingml/2006/table">
            <a:tbl>
              <a:tblPr/>
              <a:tblGrid>
                <a:gridCol w="452437">
                  <a:extLst>
                    <a:ext uri="{9D8B030D-6E8A-4147-A177-3AD203B41FA5}">
                      <a16:colId xmlns:a16="http://schemas.microsoft.com/office/drawing/2014/main" val="596316980"/>
                    </a:ext>
                  </a:extLst>
                </a:gridCol>
                <a:gridCol w="938213">
                  <a:extLst>
                    <a:ext uri="{9D8B030D-6E8A-4147-A177-3AD203B41FA5}">
                      <a16:colId xmlns:a16="http://schemas.microsoft.com/office/drawing/2014/main" val="3358877804"/>
                    </a:ext>
                  </a:extLst>
                </a:gridCol>
                <a:gridCol w="939800">
                  <a:extLst>
                    <a:ext uri="{9D8B030D-6E8A-4147-A177-3AD203B41FA5}">
                      <a16:colId xmlns:a16="http://schemas.microsoft.com/office/drawing/2014/main" val="2937362072"/>
                    </a:ext>
                  </a:extLst>
                </a:gridCol>
                <a:gridCol w="939800">
                  <a:extLst>
                    <a:ext uri="{9D8B030D-6E8A-4147-A177-3AD203B41FA5}">
                      <a16:colId xmlns:a16="http://schemas.microsoft.com/office/drawing/2014/main" val="199745083"/>
                    </a:ext>
                  </a:extLst>
                </a:gridCol>
                <a:gridCol w="939800">
                  <a:extLst>
                    <a:ext uri="{9D8B030D-6E8A-4147-A177-3AD203B41FA5}">
                      <a16:colId xmlns:a16="http://schemas.microsoft.com/office/drawing/2014/main" val="2729723838"/>
                    </a:ext>
                  </a:extLst>
                </a:gridCol>
              </a:tblGrid>
              <a:tr h="60642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2261"/>
                  </a:ext>
                </a:extLst>
              </a:tr>
              <a:tr h="285750">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4134618939"/>
                  </a:ext>
                </a:extLst>
              </a:tr>
              <a:tr h="285750">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744490647"/>
                  </a:ext>
                </a:extLst>
              </a:tr>
              <a:tr h="287338">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745423993"/>
                  </a:ext>
                </a:extLst>
              </a:tr>
              <a:tr h="285750">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751667"/>
                  </a:ext>
                </a:extLst>
              </a:tr>
            </a:tbl>
          </a:graphicData>
        </a:graphic>
      </p:graphicFrame>
      <p:sp>
        <p:nvSpPr>
          <p:cNvPr id="574586" name="Text Box 122">
            <a:extLst>
              <a:ext uri="{FF2B5EF4-FFF2-40B4-BE49-F238E27FC236}">
                <a16:creationId xmlns:a16="http://schemas.microsoft.com/office/drawing/2014/main" id="{89F63C68-E523-700B-487A-41A864CCB48C}"/>
              </a:ext>
            </a:extLst>
          </p:cNvPr>
          <p:cNvSpPr txBox="1">
            <a:spLocks noChangeArrowheads="1"/>
          </p:cNvSpPr>
          <p:nvPr/>
        </p:nvSpPr>
        <p:spPr bwMode="auto">
          <a:xfrm>
            <a:off x="280988" y="706438"/>
            <a:ext cx="4352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K</a:t>
            </a:r>
            <a:r>
              <a:rPr lang="en-US" altLang="hu-HU"/>
              <a:t>ompatibilitási mátrix</a:t>
            </a:r>
            <a:r>
              <a:rPr lang="hu-HU" altLang="hu-HU"/>
              <a:t>:</a:t>
            </a:r>
            <a:r>
              <a:rPr lang="en-US" altLang="hu-HU"/>
              <a:t> </a:t>
            </a:r>
            <a:endParaRPr lang="hu-HU" altLang="hu-HU"/>
          </a:p>
        </p:txBody>
      </p:sp>
      <p:sp>
        <p:nvSpPr>
          <p:cNvPr id="574587" name="Text Box 123">
            <a:extLst>
              <a:ext uri="{FF2B5EF4-FFF2-40B4-BE49-F238E27FC236}">
                <a16:creationId xmlns:a16="http://schemas.microsoft.com/office/drawing/2014/main" id="{EE28A6C4-4737-206C-23D5-D8D50E2F23E1}"/>
              </a:ext>
            </a:extLst>
          </p:cNvPr>
          <p:cNvSpPr txBox="1">
            <a:spLocks noChangeArrowheads="1"/>
          </p:cNvSpPr>
          <p:nvPr/>
        </p:nvSpPr>
        <p:spPr bwMode="auto">
          <a:xfrm>
            <a:off x="2819400" y="1820863"/>
            <a:ext cx="124460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rgbClr val="009900"/>
                </a:solidFill>
              </a:rPr>
              <a:t>T</a:t>
            </a:r>
            <a:r>
              <a:rPr lang="hu-HU" altLang="hu-HU" sz="2000" baseline="-25000">
                <a:solidFill>
                  <a:srgbClr val="009900"/>
                </a:solidFill>
              </a:rPr>
              <a:t>2</a:t>
            </a:r>
            <a:r>
              <a:rPr lang="en-US" altLang="hu-HU">
                <a:solidFill>
                  <a:srgbClr val="009900"/>
                </a:solidFill>
              </a:rPr>
              <a:t>(IX)</a:t>
            </a:r>
          </a:p>
        </p:txBody>
      </p:sp>
      <p:sp>
        <p:nvSpPr>
          <p:cNvPr id="574588" name="Text Box 124">
            <a:extLst>
              <a:ext uri="{FF2B5EF4-FFF2-40B4-BE49-F238E27FC236}">
                <a16:creationId xmlns:a16="http://schemas.microsoft.com/office/drawing/2014/main" id="{0185A3AE-A38B-7665-B0A3-3F294143D2D3}"/>
              </a:ext>
            </a:extLst>
          </p:cNvPr>
          <p:cNvSpPr txBox="1">
            <a:spLocks noChangeArrowheads="1"/>
          </p:cNvSpPr>
          <p:nvPr/>
        </p:nvSpPr>
        <p:spPr bwMode="auto">
          <a:xfrm>
            <a:off x="2084388" y="3305175"/>
            <a:ext cx="1244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rgbClr val="009900"/>
                </a:solidFill>
              </a:rPr>
              <a:t>T</a:t>
            </a:r>
            <a:r>
              <a:rPr lang="hu-HU" altLang="hu-HU" sz="2000" baseline="-25000">
                <a:solidFill>
                  <a:srgbClr val="009900"/>
                </a:solidFill>
              </a:rPr>
              <a:t>2</a:t>
            </a:r>
            <a:r>
              <a:rPr lang="en-US" altLang="hu-HU">
                <a:solidFill>
                  <a:srgbClr val="009900"/>
                </a:solidFill>
              </a:rPr>
              <a:t>(IX)</a:t>
            </a:r>
          </a:p>
        </p:txBody>
      </p:sp>
      <p:sp>
        <p:nvSpPr>
          <p:cNvPr id="574589" name="Text Box 125">
            <a:extLst>
              <a:ext uri="{FF2B5EF4-FFF2-40B4-BE49-F238E27FC236}">
                <a16:creationId xmlns:a16="http://schemas.microsoft.com/office/drawing/2014/main" id="{F071C2B3-A3A4-0F0F-94FC-C2FE24DA2C2D}"/>
              </a:ext>
            </a:extLst>
          </p:cNvPr>
          <p:cNvSpPr txBox="1">
            <a:spLocks noChangeArrowheads="1"/>
          </p:cNvSpPr>
          <p:nvPr/>
        </p:nvSpPr>
        <p:spPr bwMode="auto">
          <a:xfrm>
            <a:off x="3060700" y="5670550"/>
            <a:ext cx="107315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rgbClr val="009900"/>
                </a:solidFill>
              </a:rPr>
              <a:t>T</a:t>
            </a:r>
            <a:r>
              <a:rPr lang="hu-HU" altLang="hu-HU" sz="2000" baseline="-25000">
                <a:solidFill>
                  <a:srgbClr val="009900"/>
                </a:solidFill>
              </a:rPr>
              <a:t>2</a:t>
            </a:r>
            <a:r>
              <a:rPr lang="en-US" altLang="hu-HU">
                <a:solidFill>
                  <a:srgbClr val="009900"/>
                </a:solidFill>
              </a:rPr>
              <a:t>(X)</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6514" name="Rectangle 2">
            <a:extLst>
              <a:ext uri="{FF2B5EF4-FFF2-40B4-BE49-F238E27FC236}">
                <a16:creationId xmlns:a16="http://schemas.microsoft.com/office/drawing/2014/main" id="{2436A876-3F18-05CC-B0EB-C673ECD6701C}"/>
              </a:ext>
            </a:extLst>
          </p:cNvPr>
          <p:cNvSpPr>
            <a:spLocks noGrp="1" noChangeArrowheads="1"/>
          </p:cNvSpPr>
          <p:nvPr>
            <p:ph type="title"/>
          </p:nvPr>
        </p:nvSpPr>
        <p:spPr>
          <a:xfrm>
            <a:off x="512763" y="403225"/>
            <a:ext cx="7675562" cy="388938"/>
          </a:xfrm>
        </p:spPr>
        <p:txBody>
          <a:bodyPr/>
          <a:lstStyle/>
          <a:p>
            <a:r>
              <a:rPr lang="hu-HU" altLang="hu-HU" sz="3600" b="1" i="1">
                <a:solidFill>
                  <a:schemeClr val="accent2"/>
                </a:solidFill>
              </a:rPr>
              <a:t>Figyelmeztető zárak</a:t>
            </a:r>
            <a:br>
              <a:rPr lang="hu-HU" altLang="hu-HU" sz="3600" b="1" i="1">
                <a:solidFill>
                  <a:schemeClr val="accent2"/>
                </a:solidFill>
              </a:rPr>
            </a:br>
            <a:endParaRPr lang="en-US" altLang="hu-HU" sz="3600" b="1" i="1">
              <a:solidFill>
                <a:schemeClr val="accent2"/>
              </a:solidFill>
            </a:endParaRPr>
          </a:p>
        </p:txBody>
      </p:sp>
      <p:sp>
        <p:nvSpPr>
          <p:cNvPr id="576515" name="Oval 3">
            <a:extLst>
              <a:ext uri="{FF2B5EF4-FFF2-40B4-BE49-F238E27FC236}">
                <a16:creationId xmlns:a16="http://schemas.microsoft.com/office/drawing/2014/main" id="{9EE57F97-BD44-8B05-0CA8-D1521383043B}"/>
              </a:ext>
            </a:extLst>
          </p:cNvPr>
          <p:cNvSpPr>
            <a:spLocks noChangeArrowheads="1"/>
          </p:cNvSpPr>
          <p:nvPr/>
        </p:nvSpPr>
        <p:spPr bwMode="auto">
          <a:xfrm>
            <a:off x="3944938" y="2559050"/>
            <a:ext cx="762000" cy="68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R1</a:t>
            </a:r>
          </a:p>
        </p:txBody>
      </p:sp>
      <p:sp>
        <p:nvSpPr>
          <p:cNvPr id="576516" name="Oval 4">
            <a:extLst>
              <a:ext uri="{FF2B5EF4-FFF2-40B4-BE49-F238E27FC236}">
                <a16:creationId xmlns:a16="http://schemas.microsoft.com/office/drawing/2014/main" id="{51B4DA2F-6AD6-0C1D-31FB-732A35BDCF2F}"/>
              </a:ext>
            </a:extLst>
          </p:cNvPr>
          <p:cNvSpPr>
            <a:spLocks noChangeArrowheads="1"/>
          </p:cNvSpPr>
          <p:nvPr/>
        </p:nvSpPr>
        <p:spPr bwMode="auto">
          <a:xfrm>
            <a:off x="1152525" y="3325813"/>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a:t>1</a:t>
            </a:r>
            <a:endParaRPr lang="en-US" altLang="hu-HU" sz="3200" b="0"/>
          </a:p>
        </p:txBody>
      </p:sp>
      <p:sp>
        <p:nvSpPr>
          <p:cNvPr id="576517" name="Oval 5">
            <a:extLst>
              <a:ext uri="{FF2B5EF4-FFF2-40B4-BE49-F238E27FC236}">
                <a16:creationId xmlns:a16="http://schemas.microsoft.com/office/drawing/2014/main" id="{7170B661-82C2-4A3F-20BE-42DB6EDF3099}"/>
              </a:ext>
            </a:extLst>
          </p:cNvPr>
          <p:cNvSpPr>
            <a:spLocks noChangeArrowheads="1"/>
          </p:cNvSpPr>
          <p:nvPr/>
        </p:nvSpPr>
        <p:spPr bwMode="auto">
          <a:xfrm>
            <a:off x="3187700" y="3768725"/>
            <a:ext cx="762000" cy="68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a:t>2</a:t>
            </a:r>
            <a:endParaRPr lang="en-US" altLang="hu-HU" sz="3200" b="0"/>
          </a:p>
        </p:txBody>
      </p:sp>
      <p:sp>
        <p:nvSpPr>
          <p:cNvPr id="576518" name="Oval 6">
            <a:extLst>
              <a:ext uri="{FF2B5EF4-FFF2-40B4-BE49-F238E27FC236}">
                <a16:creationId xmlns:a16="http://schemas.microsoft.com/office/drawing/2014/main" id="{4BB5DE88-E1D5-C04A-4CDB-4DB6CE4846F0}"/>
              </a:ext>
            </a:extLst>
          </p:cNvPr>
          <p:cNvSpPr>
            <a:spLocks noChangeArrowheads="1"/>
          </p:cNvSpPr>
          <p:nvPr/>
        </p:nvSpPr>
        <p:spPr bwMode="auto">
          <a:xfrm>
            <a:off x="4935538" y="39306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a:t>3</a:t>
            </a:r>
            <a:endParaRPr lang="en-US" altLang="hu-HU" sz="3200" b="0"/>
          </a:p>
        </p:txBody>
      </p:sp>
      <p:sp>
        <p:nvSpPr>
          <p:cNvPr id="576519" name="Oval 7">
            <a:extLst>
              <a:ext uri="{FF2B5EF4-FFF2-40B4-BE49-F238E27FC236}">
                <a16:creationId xmlns:a16="http://schemas.microsoft.com/office/drawing/2014/main" id="{666C643E-2A20-0749-4A16-51ED283EAC53}"/>
              </a:ext>
            </a:extLst>
          </p:cNvPr>
          <p:cNvSpPr>
            <a:spLocks noChangeArrowheads="1"/>
          </p:cNvSpPr>
          <p:nvPr/>
        </p:nvSpPr>
        <p:spPr bwMode="auto">
          <a:xfrm>
            <a:off x="6611938" y="37020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a:t>4</a:t>
            </a:r>
            <a:endParaRPr lang="en-US" altLang="hu-HU" sz="3200" b="0"/>
          </a:p>
        </p:txBody>
      </p:sp>
      <p:sp>
        <p:nvSpPr>
          <p:cNvPr id="576520" name="Line 8">
            <a:extLst>
              <a:ext uri="{FF2B5EF4-FFF2-40B4-BE49-F238E27FC236}">
                <a16:creationId xmlns:a16="http://schemas.microsoft.com/office/drawing/2014/main" id="{9413FA61-E761-614C-E9B7-760977C55A1A}"/>
              </a:ext>
            </a:extLst>
          </p:cNvPr>
          <p:cNvSpPr>
            <a:spLocks noChangeShapeType="1"/>
          </p:cNvSpPr>
          <p:nvPr/>
        </p:nvSpPr>
        <p:spPr bwMode="auto">
          <a:xfrm flipH="1">
            <a:off x="1908175" y="2940050"/>
            <a:ext cx="2036763" cy="641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6521" name="Line 9">
            <a:extLst>
              <a:ext uri="{FF2B5EF4-FFF2-40B4-BE49-F238E27FC236}">
                <a16:creationId xmlns:a16="http://schemas.microsoft.com/office/drawing/2014/main" id="{E31603DA-E526-F57E-9140-CA9A0DA97AE7}"/>
              </a:ext>
            </a:extLst>
          </p:cNvPr>
          <p:cNvSpPr>
            <a:spLocks noChangeShapeType="1"/>
          </p:cNvSpPr>
          <p:nvPr/>
        </p:nvSpPr>
        <p:spPr bwMode="auto">
          <a:xfrm flipH="1">
            <a:off x="3744913" y="3244850"/>
            <a:ext cx="428625" cy="588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6522" name="Line 10">
            <a:extLst>
              <a:ext uri="{FF2B5EF4-FFF2-40B4-BE49-F238E27FC236}">
                <a16:creationId xmlns:a16="http://schemas.microsoft.com/office/drawing/2014/main" id="{CCC8C618-FEA7-4412-9147-D6E956B7580A}"/>
              </a:ext>
            </a:extLst>
          </p:cNvPr>
          <p:cNvSpPr>
            <a:spLocks noChangeShapeType="1"/>
          </p:cNvSpPr>
          <p:nvPr/>
        </p:nvSpPr>
        <p:spPr bwMode="auto">
          <a:xfrm>
            <a:off x="4554538" y="3168650"/>
            <a:ext cx="6858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6523" name="Line 11">
            <a:extLst>
              <a:ext uri="{FF2B5EF4-FFF2-40B4-BE49-F238E27FC236}">
                <a16:creationId xmlns:a16="http://schemas.microsoft.com/office/drawing/2014/main" id="{1A164EFA-F027-D42D-8098-F19E04113E39}"/>
              </a:ext>
            </a:extLst>
          </p:cNvPr>
          <p:cNvSpPr>
            <a:spLocks noChangeShapeType="1"/>
          </p:cNvSpPr>
          <p:nvPr/>
        </p:nvSpPr>
        <p:spPr bwMode="auto">
          <a:xfrm>
            <a:off x="4706938" y="2787650"/>
            <a:ext cx="21336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6524" name="Text Box 12">
            <a:extLst>
              <a:ext uri="{FF2B5EF4-FFF2-40B4-BE49-F238E27FC236}">
                <a16:creationId xmlns:a16="http://schemas.microsoft.com/office/drawing/2014/main" id="{331CBAF9-A760-28B4-BC06-B01CD2EFB557}"/>
              </a:ext>
            </a:extLst>
          </p:cNvPr>
          <p:cNvSpPr txBox="1">
            <a:spLocks noChangeArrowheads="1"/>
          </p:cNvSpPr>
          <p:nvPr/>
        </p:nvSpPr>
        <p:spPr bwMode="auto">
          <a:xfrm>
            <a:off x="2111375" y="3798888"/>
            <a:ext cx="107315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chemeClr val="accent2"/>
                </a:solidFill>
              </a:rPr>
              <a:t>T</a:t>
            </a:r>
            <a:r>
              <a:rPr lang="en-US" altLang="hu-HU" sz="2000" baseline="-25000">
                <a:solidFill>
                  <a:schemeClr val="accent2"/>
                </a:solidFill>
              </a:rPr>
              <a:t>1</a:t>
            </a:r>
            <a:r>
              <a:rPr lang="en-US" altLang="hu-HU">
                <a:solidFill>
                  <a:schemeClr val="accent2"/>
                </a:solidFill>
              </a:rPr>
              <a:t>(X)</a:t>
            </a:r>
            <a:endParaRPr lang="en-US" altLang="hu-HU">
              <a:solidFill>
                <a:srgbClr val="FF0000"/>
              </a:solidFill>
            </a:endParaRPr>
          </a:p>
        </p:txBody>
      </p:sp>
      <p:sp>
        <p:nvSpPr>
          <p:cNvPr id="576525" name="Oval 13">
            <a:extLst>
              <a:ext uri="{FF2B5EF4-FFF2-40B4-BE49-F238E27FC236}">
                <a16:creationId xmlns:a16="http://schemas.microsoft.com/office/drawing/2014/main" id="{7CEB1BDD-4F99-BE91-243B-65E92A75BF45}"/>
              </a:ext>
            </a:extLst>
          </p:cNvPr>
          <p:cNvSpPr>
            <a:spLocks noChangeArrowheads="1"/>
          </p:cNvSpPr>
          <p:nvPr/>
        </p:nvSpPr>
        <p:spPr bwMode="auto">
          <a:xfrm>
            <a:off x="2012950" y="49847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2</a:t>
            </a:r>
            <a:r>
              <a:rPr lang="hu-HU" altLang="hu-HU" sz="2000" b="0" baseline="-25000"/>
              <a:t>,</a:t>
            </a:r>
            <a:r>
              <a:rPr lang="en-US" altLang="hu-HU" sz="2000" b="0" baseline="-25000"/>
              <a:t>1</a:t>
            </a:r>
            <a:endParaRPr lang="en-US" altLang="hu-HU" sz="3200" b="0" baseline="-25000"/>
          </a:p>
        </p:txBody>
      </p:sp>
      <p:sp>
        <p:nvSpPr>
          <p:cNvPr id="576526" name="Oval 14">
            <a:extLst>
              <a:ext uri="{FF2B5EF4-FFF2-40B4-BE49-F238E27FC236}">
                <a16:creationId xmlns:a16="http://schemas.microsoft.com/office/drawing/2014/main" id="{6F58AC0C-C21E-0BBA-20D3-67C79BC10FE5}"/>
              </a:ext>
            </a:extLst>
          </p:cNvPr>
          <p:cNvSpPr>
            <a:spLocks noChangeArrowheads="1"/>
          </p:cNvSpPr>
          <p:nvPr/>
        </p:nvSpPr>
        <p:spPr bwMode="auto">
          <a:xfrm>
            <a:off x="3205163" y="4986338"/>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2</a:t>
            </a:r>
            <a:r>
              <a:rPr lang="hu-HU" altLang="hu-HU" sz="2000" b="0" baseline="-25000"/>
              <a:t>,</a:t>
            </a:r>
            <a:r>
              <a:rPr lang="en-US" altLang="hu-HU" sz="2000" b="0" baseline="-25000"/>
              <a:t>2</a:t>
            </a:r>
            <a:endParaRPr lang="en-US" altLang="hu-HU" sz="3200" b="0" baseline="-25000"/>
          </a:p>
        </p:txBody>
      </p:sp>
      <p:sp>
        <p:nvSpPr>
          <p:cNvPr id="576527" name="Oval 15">
            <a:extLst>
              <a:ext uri="{FF2B5EF4-FFF2-40B4-BE49-F238E27FC236}">
                <a16:creationId xmlns:a16="http://schemas.microsoft.com/office/drawing/2014/main" id="{5804819F-3455-684B-849B-4DE68DD24BA1}"/>
              </a:ext>
            </a:extLst>
          </p:cNvPr>
          <p:cNvSpPr>
            <a:spLocks noChangeArrowheads="1"/>
          </p:cNvSpPr>
          <p:nvPr/>
        </p:nvSpPr>
        <p:spPr bwMode="auto">
          <a:xfrm>
            <a:off x="4511675" y="50228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3</a:t>
            </a:r>
            <a:r>
              <a:rPr lang="hu-HU" altLang="hu-HU" sz="2000" b="0" baseline="-25000"/>
              <a:t>,</a:t>
            </a:r>
            <a:r>
              <a:rPr lang="en-US" altLang="hu-HU" sz="2000" b="0" baseline="-25000"/>
              <a:t>1</a:t>
            </a:r>
            <a:endParaRPr lang="en-US" altLang="hu-HU" sz="3200" b="0" baseline="-25000"/>
          </a:p>
        </p:txBody>
      </p:sp>
      <p:sp>
        <p:nvSpPr>
          <p:cNvPr id="576528" name="Oval 16">
            <a:extLst>
              <a:ext uri="{FF2B5EF4-FFF2-40B4-BE49-F238E27FC236}">
                <a16:creationId xmlns:a16="http://schemas.microsoft.com/office/drawing/2014/main" id="{333005E9-2320-CE8F-284F-76D433A2E381}"/>
              </a:ext>
            </a:extLst>
          </p:cNvPr>
          <p:cNvSpPr>
            <a:spLocks noChangeArrowheads="1"/>
          </p:cNvSpPr>
          <p:nvPr/>
        </p:nvSpPr>
        <p:spPr bwMode="auto">
          <a:xfrm>
            <a:off x="5702300" y="50482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3</a:t>
            </a:r>
            <a:r>
              <a:rPr lang="hu-HU" altLang="hu-HU" sz="2000" b="0" baseline="-25000"/>
              <a:t>,</a:t>
            </a:r>
            <a:r>
              <a:rPr lang="en-US" altLang="hu-HU" sz="2000" b="0" baseline="-25000"/>
              <a:t>2</a:t>
            </a:r>
            <a:endParaRPr lang="en-US" altLang="hu-HU" sz="3200" b="0" baseline="-25000"/>
          </a:p>
        </p:txBody>
      </p:sp>
      <p:sp>
        <p:nvSpPr>
          <p:cNvPr id="576529" name="Line 17">
            <a:extLst>
              <a:ext uri="{FF2B5EF4-FFF2-40B4-BE49-F238E27FC236}">
                <a16:creationId xmlns:a16="http://schemas.microsoft.com/office/drawing/2014/main" id="{FF1930D3-822D-5E46-EE28-45CD5494E9DC}"/>
              </a:ext>
            </a:extLst>
          </p:cNvPr>
          <p:cNvSpPr>
            <a:spLocks noChangeShapeType="1"/>
          </p:cNvSpPr>
          <p:nvPr/>
        </p:nvSpPr>
        <p:spPr bwMode="auto">
          <a:xfrm flipH="1">
            <a:off x="2620963" y="4352925"/>
            <a:ext cx="658812" cy="692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6530" name="Line 18">
            <a:extLst>
              <a:ext uri="{FF2B5EF4-FFF2-40B4-BE49-F238E27FC236}">
                <a16:creationId xmlns:a16="http://schemas.microsoft.com/office/drawing/2014/main" id="{0524DF1D-3708-AAE5-DD97-E0BFE531B873}"/>
              </a:ext>
            </a:extLst>
          </p:cNvPr>
          <p:cNvSpPr>
            <a:spLocks noChangeShapeType="1"/>
          </p:cNvSpPr>
          <p:nvPr/>
        </p:nvSpPr>
        <p:spPr bwMode="auto">
          <a:xfrm>
            <a:off x="3567113" y="4456113"/>
            <a:ext cx="12700" cy="542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6531" name="Line 19">
            <a:extLst>
              <a:ext uri="{FF2B5EF4-FFF2-40B4-BE49-F238E27FC236}">
                <a16:creationId xmlns:a16="http://schemas.microsoft.com/office/drawing/2014/main" id="{545CE109-70B0-62F6-1B5D-0068CF66DE65}"/>
              </a:ext>
            </a:extLst>
          </p:cNvPr>
          <p:cNvSpPr>
            <a:spLocks noChangeShapeType="1"/>
          </p:cNvSpPr>
          <p:nvPr/>
        </p:nvSpPr>
        <p:spPr bwMode="auto">
          <a:xfrm flipH="1">
            <a:off x="4906963" y="4606925"/>
            <a:ext cx="323850" cy="403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6532" name="Line 20">
            <a:extLst>
              <a:ext uri="{FF2B5EF4-FFF2-40B4-BE49-F238E27FC236}">
                <a16:creationId xmlns:a16="http://schemas.microsoft.com/office/drawing/2014/main" id="{5EE09132-3265-C0D0-DE26-60545B9339BE}"/>
              </a:ext>
            </a:extLst>
          </p:cNvPr>
          <p:cNvSpPr>
            <a:spLocks noChangeShapeType="1"/>
          </p:cNvSpPr>
          <p:nvPr/>
        </p:nvSpPr>
        <p:spPr bwMode="auto">
          <a:xfrm>
            <a:off x="5541963" y="4560888"/>
            <a:ext cx="415925" cy="495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6533" name="Text Box 21">
            <a:extLst>
              <a:ext uri="{FF2B5EF4-FFF2-40B4-BE49-F238E27FC236}">
                <a16:creationId xmlns:a16="http://schemas.microsoft.com/office/drawing/2014/main" id="{AB8F36F4-AC3C-126B-D86F-8BC3619CC883}"/>
              </a:ext>
            </a:extLst>
          </p:cNvPr>
          <p:cNvSpPr txBox="1">
            <a:spLocks noChangeArrowheads="1"/>
          </p:cNvSpPr>
          <p:nvPr/>
        </p:nvSpPr>
        <p:spPr bwMode="auto">
          <a:xfrm>
            <a:off x="2847975" y="2347913"/>
            <a:ext cx="124460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chemeClr val="accent2"/>
                </a:solidFill>
              </a:rPr>
              <a:t>T</a:t>
            </a:r>
            <a:r>
              <a:rPr lang="en-US" altLang="hu-HU" sz="2000" baseline="-25000">
                <a:solidFill>
                  <a:schemeClr val="accent2"/>
                </a:solidFill>
              </a:rPr>
              <a:t>1</a:t>
            </a:r>
            <a:r>
              <a:rPr lang="en-US" altLang="hu-HU">
                <a:solidFill>
                  <a:schemeClr val="accent2"/>
                </a:solidFill>
              </a:rPr>
              <a:t>(IX)</a:t>
            </a:r>
            <a:endParaRPr lang="en-US" altLang="hu-HU">
              <a:solidFill>
                <a:srgbClr val="FF0000"/>
              </a:solidFill>
            </a:endParaRPr>
          </a:p>
        </p:txBody>
      </p:sp>
      <p:sp>
        <p:nvSpPr>
          <p:cNvPr id="576535" name="Freeform 23">
            <a:extLst>
              <a:ext uri="{FF2B5EF4-FFF2-40B4-BE49-F238E27FC236}">
                <a16:creationId xmlns:a16="http://schemas.microsoft.com/office/drawing/2014/main" id="{A6EF9234-2E9D-0ACE-AE7F-FED3F6857E93}"/>
              </a:ext>
            </a:extLst>
          </p:cNvPr>
          <p:cNvSpPr>
            <a:spLocks/>
          </p:cNvSpPr>
          <p:nvPr/>
        </p:nvSpPr>
        <p:spPr bwMode="auto">
          <a:xfrm>
            <a:off x="3948113" y="2593975"/>
            <a:ext cx="207962" cy="133350"/>
          </a:xfrm>
          <a:custGeom>
            <a:avLst/>
            <a:gdLst>
              <a:gd name="T0" fmla="*/ 0 w 131"/>
              <a:gd name="T1" fmla="*/ 17 h 84"/>
              <a:gd name="T2" fmla="*/ 110 w 131"/>
              <a:gd name="T3" fmla="*/ 38 h 84"/>
              <a:gd name="T4" fmla="*/ 131 w 131"/>
              <a:gd name="T5" fmla="*/ 82 h 84"/>
            </a:gdLst>
            <a:ahLst/>
            <a:cxnLst>
              <a:cxn ang="0">
                <a:pos x="T0" y="T1"/>
              </a:cxn>
              <a:cxn ang="0">
                <a:pos x="T2" y="T3"/>
              </a:cxn>
              <a:cxn ang="0">
                <a:pos x="T4" y="T5"/>
              </a:cxn>
            </a:cxnLst>
            <a:rect l="0" t="0" r="r" b="b"/>
            <a:pathLst>
              <a:path w="131" h="84">
                <a:moveTo>
                  <a:pt x="0" y="17"/>
                </a:moveTo>
                <a:cubicBezTo>
                  <a:pt x="41" y="2"/>
                  <a:pt x="83" y="0"/>
                  <a:pt x="110" y="38"/>
                </a:cubicBezTo>
                <a:cubicBezTo>
                  <a:pt x="125" y="84"/>
                  <a:pt x="109" y="82"/>
                  <a:pt x="131" y="82"/>
                </a:cubicBez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6536" name="Freeform 24">
            <a:extLst>
              <a:ext uri="{FF2B5EF4-FFF2-40B4-BE49-F238E27FC236}">
                <a16:creationId xmlns:a16="http://schemas.microsoft.com/office/drawing/2014/main" id="{2CD64BF6-FBEC-42FC-268F-3BA045196854}"/>
              </a:ext>
            </a:extLst>
          </p:cNvPr>
          <p:cNvSpPr>
            <a:spLocks/>
          </p:cNvSpPr>
          <p:nvPr/>
        </p:nvSpPr>
        <p:spPr bwMode="auto">
          <a:xfrm>
            <a:off x="3094038" y="3990975"/>
            <a:ext cx="266700" cy="61913"/>
          </a:xfrm>
          <a:custGeom>
            <a:avLst/>
            <a:gdLst>
              <a:gd name="T0" fmla="*/ 0 w 168"/>
              <a:gd name="T1" fmla="*/ 17 h 39"/>
              <a:gd name="T2" fmla="*/ 139 w 168"/>
              <a:gd name="T3" fmla="*/ 9 h 39"/>
              <a:gd name="T4" fmla="*/ 168 w 168"/>
              <a:gd name="T5" fmla="*/ 39 h 39"/>
            </a:gdLst>
            <a:ahLst/>
            <a:cxnLst>
              <a:cxn ang="0">
                <a:pos x="T0" y="T1"/>
              </a:cxn>
              <a:cxn ang="0">
                <a:pos x="T2" y="T3"/>
              </a:cxn>
              <a:cxn ang="0">
                <a:pos x="T4" y="T5"/>
              </a:cxn>
            </a:cxnLst>
            <a:rect l="0" t="0" r="r" b="b"/>
            <a:pathLst>
              <a:path w="168" h="39">
                <a:moveTo>
                  <a:pt x="0" y="17"/>
                </a:moveTo>
                <a:cubicBezTo>
                  <a:pt x="60" y="0"/>
                  <a:pt x="61" y="3"/>
                  <a:pt x="139" y="9"/>
                </a:cubicBezTo>
                <a:cubicBezTo>
                  <a:pt x="165" y="27"/>
                  <a:pt x="156" y="16"/>
                  <a:pt x="168" y="39"/>
                </a:cubicBez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6538" name="Text Box 26">
            <a:extLst>
              <a:ext uri="{FF2B5EF4-FFF2-40B4-BE49-F238E27FC236}">
                <a16:creationId xmlns:a16="http://schemas.microsoft.com/office/drawing/2014/main" id="{F88BF01B-C902-FDD7-D5EB-187C78F110C6}"/>
              </a:ext>
            </a:extLst>
          </p:cNvPr>
          <p:cNvSpPr txBox="1">
            <a:spLocks noChangeArrowheads="1"/>
          </p:cNvSpPr>
          <p:nvPr/>
        </p:nvSpPr>
        <p:spPr bwMode="auto">
          <a:xfrm>
            <a:off x="330200" y="6149975"/>
            <a:ext cx="88138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20000"/>
              </a:spcBef>
              <a:buFontTx/>
              <a:buChar char="•"/>
            </a:pPr>
            <a:r>
              <a:rPr lang="hu-HU" altLang="hu-HU">
                <a:solidFill>
                  <a:srgbClr val="CC00CC"/>
                </a:solidFill>
              </a:rPr>
              <a:t> Megkaphatja-e</a:t>
            </a:r>
            <a:r>
              <a:rPr lang="en-US" altLang="hu-HU">
                <a:solidFill>
                  <a:srgbClr val="CC00CC"/>
                </a:solidFill>
              </a:rPr>
              <a:t> T</a:t>
            </a:r>
            <a:r>
              <a:rPr lang="en-US" altLang="hu-HU" baseline="-25000">
                <a:solidFill>
                  <a:srgbClr val="CC00CC"/>
                </a:solidFill>
              </a:rPr>
              <a:t>2</a:t>
            </a:r>
            <a:r>
              <a:rPr lang="en-US" altLang="hu-HU">
                <a:solidFill>
                  <a:srgbClr val="CC00CC"/>
                </a:solidFill>
              </a:rPr>
              <a:t> </a:t>
            </a:r>
            <a:r>
              <a:rPr lang="hu-HU" altLang="hu-HU">
                <a:solidFill>
                  <a:srgbClr val="CC00CC"/>
                </a:solidFill>
              </a:rPr>
              <a:t>az X zárat a</a:t>
            </a:r>
            <a:r>
              <a:rPr lang="en-US" altLang="hu-HU">
                <a:solidFill>
                  <a:srgbClr val="CC00CC"/>
                </a:solidFill>
              </a:rPr>
              <a:t> </a:t>
            </a:r>
            <a:r>
              <a:rPr lang="hu-HU" altLang="hu-HU">
                <a:solidFill>
                  <a:srgbClr val="CC00CC"/>
                </a:solidFill>
              </a:rPr>
              <a:t>t</a:t>
            </a:r>
            <a:r>
              <a:rPr lang="en-US" altLang="hu-HU" baseline="-25000">
                <a:solidFill>
                  <a:srgbClr val="CC00CC"/>
                </a:solidFill>
              </a:rPr>
              <a:t>2</a:t>
            </a:r>
            <a:r>
              <a:rPr lang="hu-HU" altLang="hu-HU" baseline="-25000">
                <a:solidFill>
                  <a:srgbClr val="CC00CC"/>
                </a:solidFill>
              </a:rPr>
              <a:t>,</a:t>
            </a:r>
            <a:r>
              <a:rPr lang="en-US" altLang="hu-HU" baseline="-25000">
                <a:solidFill>
                  <a:srgbClr val="CC00CC"/>
                </a:solidFill>
              </a:rPr>
              <a:t>2 </a:t>
            </a:r>
            <a:r>
              <a:rPr lang="hu-HU" altLang="hu-HU">
                <a:solidFill>
                  <a:srgbClr val="CC00CC"/>
                </a:solidFill>
              </a:rPr>
              <a:t>sorra?</a:t>
            </a:r>
            <a:r>
              <a:rPr lang="en-US" altLang="hu-HU">
                <a:solidFill>
                  <a:srgbClr val="CC00CC"/>
                </a:solidFill>
              </a:rPr>
              <a:t> </a:t>
            </a:r>
            <a:r>
              <a:rPr lang="hu-HU" altLang="hu-HU">
                <a:solidFill>
                  <a:srgbClr val="FF0000"/>
                </a:solidFill>
              </a:rPr>
              <a:t>NEM</a:t>
            </a:r>
            <a:endParaRPr lang="hu-HU" altLang="hu-HU" b="0">
              <a:solidFill>
                <a:srgbClr val="FF0000"/>
              </a:solidFill>
            </a:endParaRPr>
          </a:p>
        </p:txBody>
      </p:sp>
      <p:graphicFrame>
        <p:nvGraphicFramePr>
          <p:cNvPr id="576539" name="Group 27">
            <a:extLst>
              <a:ext uri="{FF2B5EF4-FFF2-40B4-BE49-F238E27FC236}">
                <a16:creationId xmlns:a16="http://schemas.microsoft.com/office/drawing/2014/main" id="{128B09F6-7A3D-6705-5B88-B07B4711CE85}"/>
              </a:ext>
            </a:extLst>
          </p:cNvPr>
          <p:cNvGraphicFramePr>
            <a:graphicFrameLocks noGrp="1"/>
          </p:cNvGraphicFramePr>
          <p:nvPr/>
        </p:nvGraphicFramePr>
        <p:xfrm>
          <a:off x="4757738" y="630238"/>
          <a:ext cx="4210050" cy="2066925"/>
        </p:xfrm>
        <a:graphic>
          <a:graphicData uri="http://schemas.openxmlformats.org/drawingml/2006/table">
            <a:tbl>
              <a:tblPr/>
              <a:tblGrid>
                <a:gridCol w="452437">
                  <a:extLst>
                    <a:ext uri="{9D8B030D-6E8A-4147-A177-3AD203B41FA5}">
                      <a16:colId xmlns:a16="http://schemas.microsoft.com/office/drawing/2014/main" val="2641355645"/>
                    </a:ext>
                  </a:extLst>
                </a:gridCol>
                <a:gridCol w="938213">
                  <a:extLst>
                    <a:ext uri="{9D8B030D-6E8A-4147-A177-3AD203B41FA5}">
                      <a16:colId xmlns:a16="http://schemas.microsoft.com/office/drawing/2014/main" val="176259554"/>
                    </a:ext>
                  </a:extLst>
                </a:gridCol>
                <a:gridCol w="939800">
                  <a:extLst>
                    <a:ext uri="{9D8B030D-6E8A-4147-A177-3AD203B41FA5}">
                      <a16:colId xmlns:a16="http://schemas.microsoft.com/office/drawing/2014/main" val="3912841231"/>
                    </a:ext>
                  </a:extLst>
                </a:gridCol>
                <a:gridCol w="939800">
                  <a:extLst>
                    <a:ext uri="{9D8B030D-6E8A-4147-A177-3AD203B41FA5}">
                      <a16:colId xmlns:a16="http://schemas.microsoft.com/office/drawing/2014/main" val="180369945"/>
                    </a:ext>
                  </a:extLst>
                </a:gridCol>
                <a:gridCol w="939800">
                  <a:extLst>
                    <a:ext uri="{9D8B030D-6E8A-4147-A177-3AD203B41FA5}">
                      <a16:colId xmlns:a16="http://schemas.microsoft.com/office/drawing/2014/main" val="2257327144"/>
                    </a:ext>
                  </a:extLst>
                </a:gridCol>
              </a:tblGrid>
              <a:tr h="60642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7030425"/>
                  </a:ext>
                </a:extLst>
              </a:tr>
              <a:tr h="285750">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736111438"/>
                  </a:ext>
                </a:extLst>
              </a:tr>
              <a:tr h="285750">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625194500"/>
                  </a:ext>
                </a:extLst>
              </a:tr>
              <a:tr h="287338">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2202145944"/>
                  </a:ext>
                </a:extLst>
              </a:tr>
              <a:tr h="285750">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9276199"/>
                  </a:ext>
                </a:extLst>
              </a:tr>
            </a:tbl>
          </a:graphicData>
        </a:graphic>
      </p:graphicFrame>
      <p:sp>
        <p:nvSpPr>
          <p:cNvPr id="576571" name="Text Box 59">
            <a:extLst>
              <a:ext uri="{FF2B5EF4-FFF2-40B4-BE49-F238E27FC236}">
                <a16:creationId xmlns:a16="http://schemas.microsoft.com/office/drawing/2014/main" id="{995FF122-140B-D1A7-011B-BF24AE24E18F}"/>
              </a:ext>
            </a:extLst>
          </p:cNvPr>
          <p:cNvSpPr txBox="1">
            <a:spLocks noChangeArrowheads="1"/>
          </p:cNvSpPr>
          <p:nvPr/>
        </p:nvSpPr>
        <p:spPr bwMode="auto">
          <a:xfrm>
            <a:off x="280988" y="706438"/>
            <a:ext cx="4352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K</a:t>
            </a:r>
            <a:r>
              <a:rPr lang="en-US" altLang="hu-HU"/>
              <a:t>ompatibilitási mátrix</a:t>
            </a:r>
            <a:r>
              <a:rPr lang="hu-HU" altLang="hu-HU"/>
              <a:t>:</a:t>
            </a:r>
            <a:r>
              <a:rPr lang="en-US" altLang="hu-HU"/>
              <a:t> </a:t>
            </a:r>
            <a:endParaRPr lang="hu-HU" altLang="hu-HU"/>
          </a:p>
        </p:txBody>
      </p:sp>
      <p:sp>
        <p:nvSpPr>
          <p:cNvPr id="576572" name="Text Box 60">
            <a:extLst>
              <a:ext uri="{FF2B5EF4-FFF2-40B4-BE49-F238E27FC236}">
                <a16:creationId xmlns:a16="http://schemas.microsoft.com/office/drawing/2014/main" id="{2DF1C929-97F7-3711-57BA-1D865732C77E}"/>
              </a:ext>
            </a:extLst>
          </p:cNvPr>
          <p:cNvSpPr txBox="1">
            <a:spLocks noChangeArrowheads="1"/>
          </p:cNvSpPr>
          <p:nvPr/>
        </p:nvSpPr>
        <p:spPr bwMode="auto">
          <a:xfrm>
            <a:off x="2819400" y="1820863"/>
            <a:ext cx="124460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rgbClr val="009900"/>
                </a:solidFill>
              </a:rPr>
              <a:t>T</a:t>
            </a:r>
            <a:r>
              <a:rPr lang="hu-HU" altLang="hu-HU" sz="2000" baseline="-25000">
                <a:solidFill>
                  <a:srgbClr val="009900"/>
                </a:solidFill>
              </a:rPr>
              <a:t>2</a:t>
            </a:r>
            <a:r>
              <a:rPr lang="en-US" altLang="hu-HU">
                <a:solidFill>
                  <a:srgbClr val="009900"/>
                </a:solidFill>
              </a:rPr>
              <a:t>(IX)</a:t>
            </a:r>
          </a:p>
        </p:txBody>
      </p:sp>
      <p:sp>
        <p:nvSpPr>
          <p:cNvPr id="576573" name="Text Box 61">
            <a:extLst>
              <a:ext uri="{FF2B5EF4-FFF2-40B4-BE49-F238E27FC236}">
                <a16:creationId xmlns:a16="http://schemas.microsoft.com/office/drawing/2014/main" id="{714D1AF2-49C0-4A4F-A2DC-5F743E8C4101}"/>
              </a:ext>
            </a:extLst>
          </p:cNvPr>
          <p:cNvSpPr txBox="1">
            <a:spLocks noChangeArrowheads="1"/>
          </p:cNvSpPr>
          <p:nvPr/>
        </p:nvSpPr>
        <p:spPr bwMode="auto">
          <a:xfrm>
            <a:off x="2084388" y="3305175"/>
            <a:ext cx="1244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rgbClr val="009900"/>
                </a:solidFill>
              </a:rPr>
              <a:t>T</a:t>
            </a:r>
            <a:r>
              <a:rPr lang="hu-HU" altLang="hu-HU" sz="2000" baseline="-25000">
                <a:solidFill>
                  <a:srgbClr val="009900"/>
                </a:solidFill>
              </a:rPr>
              <a:t>2</a:t>
            </a:r>
            <a:r>
              <a:rPr lang="en-US" altLang="hu-HU">
                <a:solidFill>
                  <a:srgbClr val="009900"/>
                </a:solidFill>
              </a:rPr>
              <a:t>(IX)</a:t>
            </a:r>
          </a:p>
        </p:txBody>
      </p:sp>
      <p:sp>
        <p:nvSpPr>
          <p:cNvPr id="576574" name="Text Box 62">
            <a:extLst>
              <a:ext uri="{FF2B5EF4-FFF2-40B4-BE49-F238E27FC236}">
                <a16:creationId xmlns:a16="http://schemas.microsoft.com/office/drawing/2014/main" id="{DA49B6AA-51A6-AE44-59CB-4FCB65AAF2A3}"/>
              </a:ext>
            </a:extLst>
          </p:cNvPr>
          <p:cNvSpPr txBox="1">
            <a:spLocks noChangeArrowheads="1"/>
          </p:cNvSpPr>
          <p:nvPr/>
        </p:nvSpPr>
        <p:spPr bwMode="auto">
          <a:xfrm>
            <a:off x="3060700" y="5670550"/>
            <a:ext cx="107315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rgbClr val="009900"/>
                </a:solidFill>
              </a:rPr>
              <a:t>T</a:t>
            </a:r>
            <a:r>
              <a:rPr lang="hu-HU" altLang="hu-HU" sz="2000" baseline="-25000">
                <a:solidFill>
                  <a:srgbClr val="009900"/>
                </a:solidFill>
              </a:rPr>
              <a:t>2</a:t>
            </a:r>
            <a:r>
              <a:rPr lang="en-US" altLang="hu-HU">
                <a:solidFill>
                  <a:srgbClr val="009900"/>
                </a:solidFill>
              </a:rPr>
              <a:t>(X)</a:t>
            </a:r>
          </a:p>
        </p:txBody>
      </p:sp>
      <p:sp>
        <p:nvSpPr>
          <p:cNvPr id="576576" name="Text Box 64">
            <a:extLst>
              <a:ext uri="{FF2B5EF4-FFF2-40B4-BE49-F238E27FC236}">
                <a16:creationId xmlns:a16="http://schemas.microsoft.com/office/drawing/2014/main" id="{089787D9-189E-BBBD-23FA-F7D3803903AE}"/>
              </a:ext>
            </a:extLst>
          </p:cNvPr>
          <p:cNvSpPr txBox="1">
            <a:spLocks noChangeArrowheads="1"/>
          </p:cNvSpPr>
          <p:nvPr/>
        </p:nvSpPr>
        <p:spPr bwMode="auto">
          <a:xfrm>
            <a:off x="1646238" y="3498850"/>
            <a:ext cx="8159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4800" b="0">
                <a:solidFill>
                  <a:srgbClr val="FF0000"/>
                </a:solidFill>
              </a:rPr>
              <a: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7538" name="Rectangle 2">
            <a:extLst>
              <a:ext uri="{FF2B5EF4-FFF2-40B4-BE49-F238E27FC236}">
                <a16:creationId xmlns:a16="http://schemas.microsoft.com/office/drawing/2014/main" id="{326E9A48-DD17-2E7D-A414-B2FCF1553A4C}"/>
              </a:ext>
            </a:extLst>
          </p:cNvPr>
          <p:cNvSpPr>
            <a:spLocks noGrp="1" noChangeArrowheads="1"/>
          </p:cNvSpPr>
          <p:nvPr>
            <p:ph type="title"/>
          </p:nvPr>
        </p:nvSpPr>
        <p:spPr>
          <a:xfrm>
            <a:off x="512763" y="403225"/>
            <a:ext cx="7675562" cy="388938"/>
          </a:xfrm>
        </p:spPr>
        <p:txBody>
          <a:bodyPr/>
          <a:lstStyle/>
          <a:p>
            <a:r>
              <a:rPr lang="hu-HU" altLang="hu-HU" sz="3600" b="1" i="1">
                <a:solidFill>
                  <a:schemeClr val="accent2"/>
                </a:solidFill>
              </a:rPr>
              <a:t>Figyelmeztető zárak</a:t>
            </a:r>
            <a:br>
              <a:rPr lang="hu-HU" altLang="hu-HU" sz="3600" b="1" i="1">
                <a:solidFill>
                  <a:schemeClr val="accent2"/>
                </a:solidFill>
              </a:rPr>
            </a:br>
            <a:endParaRPr lang="en-US" altLang="hu-HU" sz="3600" b="1" i="1">
              <a:solidFill>
                <a:schemeClr val="accent2"/>
              </a:solidFill>
            </a:endParaRPr>
          </a:p>
        </p:txBody>
      </p:sp>
      <p:sp>
        <p:nvSpPr>
          <p:cNvPr id="577539" name="Oval 3">
            <a:extLst>
              <a:ext uri="{FF2B5EF4-FFF2-40B4-BE49-F238E27FC236}">
                <a16:creationId xmlns:a16="http://schemas.microsoft.com/office/drawing/2014/main" id="{5B92011C-2C22-E5ED-026D-319D4F2A7ABE}"/>
              </a:ext>
            </a:extLst>
          </p:cNvPr>
          <p:cNvSpPr>
            <a:spLocks noChangeArrowheads="1"/>
          </p:cNvSpPr>
          <p:nvPr/>
        </p:nvSpPr>
        <p:spPr bwMode="auto">
          <a:xfrm>
            <a:off x="3944938" y="2559050"/>
            <a:ext cx="762000" cy="68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hu-HU" sz="3200" b="0"/>
              <a:t>R1</a:t>
            </a:r>
          </a:p>
        </p:txBody>
      </p:sp>
      <p:sp>
        <p:nvSpPr>
          <p:cNvPr id="577540" name="Oval 4">
            <a:extLst>
              <a:ext uri="{FF2B5EF4-FFF2-40B4-BE49-F238E27FC236}">
                <a16:creationId xmlns:a16="http://schemas.microsoft.com/office/drawing/2014/main" id="{6A159EC1-3A0F-87AD-7B7F-915777FAD91F}"/>
              </a:ext>
            </a:extLst>
          </p:cNvPr>
          <p:cNvSpPr>
            <a:spLocks noChangeArrowheads="1"/>
          </p:cNvSpPr>
          <p:nvPr/>
        </p:nvSpPr>
        <p:spPr bwMode="auto">
          <a:xfrm>
            <a:off x="1152525" y="3325813"/>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a:t>1</a:t>
            </a:r>
            <a:endParaRPr lang="en-US" altLang="hu-HU" sz="3200" b="0"/>
          </a:p>
        </p:txBody>
      </p:sp>
      <p:sp>
        <p:nvSpPr>
          <p:cNvPr id="577541" name="Oval 5">
            <a:extLst>
              <a:ext uri="{FF2B5EF4-FFF2-40B4-BE49-F238E27FC236}">
                <a16:creationId xmlns:a16="http://schemas.microsoft.com/office/drawing/2014/main" id="{A4F7D9E6-4840-7301-F225-18A4E6118D57}"/>
              </a:ext>
            </a:extLst>
          </p:cNvPr>
          <p:cNvSpPr>
            <a:spLocks noChangeArrowheads="1"/>
          </p:cNvSpPr>
          <p:nvPr/>
        </p:nvSpPr>
        <p:spPr bwMode="auto">
          <a:xfrm>
            <a:off x="3187700" y="3768725"/>
            <a:ext cx="762000" cy="685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a:t>2</a:t>
            </a:r>
            <a:endParaRPr lang="en-US" altLang="hu-HU" sz="3200" b="0"/>
          </a:p>
        </p:txBody>
      </p:sp>
      <p:sp>
        <p:nvSpPr>
          <p:cNvPr id="577542" name="Oval 6">
            <a:extLst>
              <a:ext uri="{FF2B5EF4-FFF2-40B4-BE49-F238E27FC236}">
                <a16:creationId xmlns:a16="http://schemas.microsoft.com/office/drawing/2014/main" id="{AFE4513E-3B0D-6177-6298-E556C35CC2C6}"/>
              </a:ext>
            </a:extLst>
          </p:cNvPr>
          <p:cNvSpPr>
            <a:spLocks noChangeArrowheads="1"/>
          </p:cNvSpPr>
          <p:nvPr/>
        </p:nvSpPr>
        <p:spPr bwMode="auto">
          <a:xfrm>
            <a:off x="4935538" y="39306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a:t>3</a:t>
            </a:r>
            <a:endParaRPr lang="en-US" altLang="hu-HU" sz="3200" b="0"/>
          </a:p>
        </p:txBody>
      </p:sp>
      <p:sp>
        <p:nvSpPr>
          <p:cNvPr id="577543" name="Oval 7">
            <a:extLst>
              <a:ext uri="{FF2B5EF4-FFF2-40B4-BE49-F238E27FC236}">
                <a16:creationId xmlns:a16="http://schemas.microsoft.com/office/drawing/2014/main" id="{58E5FF15-7411-044E-F386-39A9A50E179C}"/>
              </a:ext>
            </a:extLst>
          </p:cNvPr>
          <p:cNvSpPr>
            <a:spLocks noChangeArrowheads="1"/>
          </p:cNvSpPr>
          <p:nvPr/>
        </p:nvSpPr>
        <p:spPr bwMode="auto">
          <a:xfrm>
            <a:off x="6611938" y="37020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b</a:t>
            </a:r>
            <a:r>
              <a:rPr lang="en-US" altLang="hu-HU" sz="2000" b="0"/>
              <a:t>4</a:t>
            </a:r>
            <a:endParaRPr lang="en-US" altLang="hu-HU" sz="3200" b="0"/>
          </a:p>
        </p:txBody>
      </p:sp>
      <p:sp>
        <p:nvSpPr>
          <p:cNvPr id="577544" name="Line 8">
            <a:extLst>
              <a:ext uri="{FF2B5EF4-FFF2-40B4-BE49-F238E27FC236}">
                <a16:creationId xmlns:a16="http://schemas.microsoft.com/office/drawing/2014/main" id="{9FF2EA25-0DB8-FF13-681C-8BBC9A8DBC9A}"/>
              </a:ext>
            </a:extLst>
          </p:cNvPr>
          <p:cNvSpPr>
            <a:spLocks noChangeShapeType="1"/>
          </p:cNvSpPr>
          <p:nvPr/>
        </p:nvSpPr>
        <p:spPr bwMode="auto">
          <a:xfrm flipH="1">
            <a:off x="1908175" y="2940050"/>
            <a:ext cx="2036763" cy="641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7545" name="Line 9">
            <a:extLst>
              <a:ext uri="{FF2B5EF4-FFF2-40B4-BE49-F238E27FC236}">
                <a16:creationId xmlns:a16="http://schemas.microsoft.com/office/drawing/2014/main" id="{BD824D32-1575-3502-D649-04F4EA673889}"/>
              </a:ext>
            </a:extLst>
          </p:cNvPr>
          <p:cNvSpPr>
            <a:spLocks noChangeShapeType="1"/>
          </p:cNvSpPr>
          <p:nvPr/>
        </p:nvSpPr>
        <p:spPr bwMode="auto">
          <a:xfrm flipH="1">
            <a:off x="3744913" y="3244850"/>
            <a:ext cx="428625" cy="588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7546" name="Line 10">
            <a:extLst>
              <a:ext uri="{FF2B5EF4-FFF2-40B4-BE49-F238E27FC236}">
                <a16:creationId xmlns:a16="http://schemas.microsoft.com/office/drawing/2014/main" id="{E7661BF8-6D9F-2F7A-27ED-14E6E28D6B19}"/>
              </a:ext>
            </a:extLst>
          </p:cNvPr>
          <p:cNvSpPr>
            <a:spLocks noChangeShapeType="1"/>
          </p:cNvSpPr>
          <p:nvPr/>
        </p:nvSpPr>
        <p:spPr bwMode="auto">
          <a:xfrm>
            <a:off x="4554538" y="3168650"/>
            <a:ext cx="6858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7547" name="Line 11">
            <a:extLst>
              <a:ext uri="{FF2B5EF4-FFF2-40B4-BE49-F238E27FC236}">
                <a16:creationId xmlns:a16="http://schemas.microsoft.com/office/drawing/2014/main" id="{89AB3E6D-A662-E3B0-BEDB-34F56314C694}"/>
              </a:ext>
            </a:extLst>
          </p:cNvPr>
          <p:cNvSpPr>
            <a:spLocks noChangeShapeType="1"/>
          </p:cNvSpPr>
          <p:nvPr/>
        </p:nvSpPr>
        <p:spPr bwMode="auto">
          <a:xfrm>
            <a:off x="4706938" y="2787650"/>
            <a:ext cx="21336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7548" name="Text Box 12">
            <a:extLst>
              <a:ext uri="{FF2B5EF4-FFF2-40B4-BE49-F238E27FC236}">
                <a16:creationId xmlns:a16="http://schemas.microsoft.com/office/drawing/2014/main" id="{9A8427FA-5F49-4692-951C-FFD3A246094F}"/>
              </a:ext>
            </a:extLst>
          </p:cNvPr>
          <p:cNvSpPr txBox="1">
            <a:spLocks noChangeArrowheads="1"/>
          </p:cNvSpPr>
          <p:nvPr/>
        </p:nvSpPr>
        <p:spPr bwMode="auto">
          <a:xfrm>
            <a:off x="2119313" y="3798888"/>
            <a:ext cx="1055687"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chemeClr val="accent2"/>
                </a:solidFill>
              </a:rPr>
              <a:t>T</a:t>
            </a:r>
            <a:r>
              <a:rPr lang="en-US" altLang="hu-HU" sz="2000" baseline="-25000">
                <a:solidFill>
                  <a:schemeClr val="accent2"/>
                </a:solidFill>
              </a:rPr>
              <a:t>1</a:t>
            </a:r>
            <a:r>
              <a:rPr lang="en-US" altLang="hu-HU">
                <a:solidFill>
                  <a:schemeClr val="accent2"/>
                </a:solidFill>
              </a:rPr>
              <a:t>(</a:t>
            </a:r>
            <a:r>
              <a:rPr lang="hu-HU" altLang="hu-HU">
                <a:solidFill>
                  <a:schemeClr val="accent2"/>
                </a:solidFill>
              </a:rPr>
              <a:t>S</a:t>
            </a:r>
            <a:r>
              <a:rPr lang="en-US" altLang="hu-HU">
                <a:solidFill>
                  <a:schemeClr val="accent2"/>
                </a:solidFill>
              </a:rPr>
              <a:t>)</a:t>
            </a:r>
            <a:endParaRPr lang="en-US" altLang="hu-HU">
              <a:solidFill>
                <a:srgbClr val="FF0000"/>
              </a:solidFill>
            </a:endParaRPr>
          </a:p>
        </p:txBody>
      </p:sp>
      <p:sp>
        <p:nvSpPr>
          <p:cNvPr id="577549" name="Oval 13">
            <a:extLst>
              <a:ext uri="{FF2B5EF4-FFF2-40B4-BE49-F238E27FC236}">
                <a16:creationId xmlns:a16="http://schemas.microsoft.com/office/drawing/2014/main" id="{EC3C4613-0728-05E6-DC4C-A1BA8EC0FD3C}"/>
              </a:ext>
            </a:extLst>
          </p:cNvPr>
          <p:cNvSpPr>
            <a:spLocks noChangeArrowheads="1"/>
          </p:cNvSpPr>
          <p:nvPr/>
        </p:nvSpPr>
        <p:spPr bwMode="auto">
          <a:xfrm>
            <a:off x="2012950" y="49847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2</a:t>
            </a:r>
            <a:r>
              <a:rPr lang="hu-HU" altLang="hu-HU" sz="2000" b="0" baseline="-25000"/>
              <a:t>,</a:t>
            </a:r>
            <a:r>
              <a:rPr lang="en-US" altLang="hu-HU" sz="2000" b="0" baseline="-25000"/>
              <a:t>1</a:t>
            </a:r>
            <a:endParaRPr lang="en-US" altLang="hu-HU" sz="3200" b="0" baseline="-25000"/>
          </a:p>
        </p:txBody>
      </p:sp>
      <p:sp>
        <p:nvSpPr>
          <p:cNvPr id="577550" name="Oval 14">
            <a:extLst>
              <a:ext uri="{FF2B5EF4-FFF2-40B4-BE49-F238E27FC236}">
                <a16:creationId xmlns:a16="http://schemas.microsoft.com/office/drawing/2014/main" id="{7E8FC503-5467-D4B4-B217-58BE6D275290}"/>
              </a:ext>
            </a:extLst>
          </p:cNvPr>
          <p:cNvSpPr>
            <a:spLocks noChangeArrowheads="1"/>
          </p:cNvSpPr>
          <p:nvPr/>
        </p:nvSpPr>
        <p:spPr bwMode="auto">
          <a:xfrm>
            <a:off x="3205163" y="4986338"/>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2</a:t>
            </a:r>
            <a:r>
              <a:rPr lang="hu-HU" altLang="hu-HU" sz="2000" b="0" baseline="-25000"/>
              <a:t>,</a:t>
            </a:r>
            <a:r>
              <a:rPr lang="en-US" altLang="hu-HU" sz="2000" b="0" baseline="-25000"/>
              <a:t>2</a:t>
            </a:r>
            <a:endParaRPr lang="en-US" altLang="hu-HU" sz="3200" b="0" baseline="-25000"/>
          </a:p>
        </p:txBody>
      </p:sp>
      <p:sp>
        <p:nvSpPr>
          <p:cNvPr id="577551" name="Oval 15">
            <a:extLst>
              <a:ext uri="{FF2B5EF4-FFF2-40B4-BE49-F238E27FC236}">
                <a16:creationId xmlns:a16="http://schemas.microsoft.com/office/drawing/2014/main" id="{5BC9D514-8B84-DF80-4352-AEEC1681B3B4}"/>
              </a:ext>
            </a:extLst>
          </p:cNvPr>
          <p:cNvSpPr>
            <a:spLocks noChangeArrowheads="1"/>
          </p:cNvSpPr>
          <p:nvPr/>
        </p:nvSpPr>
        <p:spPr bwMode="auto">
          <a:xfrm>
            <a:off x="4511675" y="50228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3</a:t>
            </a:r>
            <a:r>
              <a:rPr lang="hu-HU" altLang="hu-HU" sz="2000" b="0" baseline="-25000"/>
              <a:t>,</a:t>
            </a:r>
            <a:r>
              <a:rPr lang="en-US" altLang="hu-HU" sz="2000" b="0" baseline="-25000"/>
              <a:t>1</a:t>
            </a:r>
            <a:endParaRPr lang="en-US" altLang="hu-HU" sz="3200" b="0" baseline="-25000"/>
          </a:p>
        </p:txBody>
      </p:sp>
      <p:sp>
        <p:nvSpPr>
          <p:cNvPr id="577552" name="Oval 16">
            <a:extLst>
              <a:ext uri="{FF2B5EF4-FFF2-40B4-BE49-F238E27FC236}">
                <a16:creationId xmlns:a16="http://schemas.microsoft.com/office/drawing/2014/main" id="{ED0AC109-FE2D-69B2-D335-2E57AC2B9587}"/>
              </a:ext>
            </a:extLst>
          </p:cNvPr>
          <p:cNvSpPr>
            <a:spLocks noChangeArrowheads="1"/>
          </p:cNvSpPr>
          <p:nvPr/>
        </p:nvSpPr>
        <p:spPr bwMode="auto">
          <a:xfrm>
            <a:off x="5702300" y="5048250"/>
            <a:ext cx="762000" cy="6858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hu-HU" altLang="hu-HU" sz="3200" b="0"/>
              <a:t>t</a:t>
            </a:r>
            <a:r>
              <a:rPr lang="en-US" altLang="hu-HU" sz="2000" b="0" baseline="-25000"/>
              <a:t>3</a:t>
            </a:r>
            <a:r>
              <a:rPr lang="hu-HU" altLang="hu-HU" sz="2000" b="0" baseline="-25000"/>
              <a:t>,</a:t>
            </a:r>
            <a:r>
              <a:rPr lang="en-US" altLang="hu-HU" sz="2000" b="0" baseline="-25000"/>
              <a:t>2</a:t>
            </a:r>
            <a:endParaRPr lang="en-US" altLang="hu-HU" sz="3200" b="0" baseline="-25000"/>
          </a:p>
        </p:txBody>
      </p:sp>
      <p:sp>
        <p:nvSpPr>
          <p:cNvPr id="577553" name="Line 17">
            <a:extLst>
              <a:ext uri="{FF2B5EF4-FFF2-40B4-BE49-F238E27FC236}">
                <a16:creationId xmlns:a16="http://schemas.microsoft.com/office/drawing/2014/main" id="{FC16BC97-E690-4A04-0C65-711A7AEA377A}"/>
              </a:ext>
            </a:extLst>
          </p:cNvPr>
          <p:cNvSpPr>
            <a:spLocks noChangeShapeType="1"/>
          </p:cNvSpPr>
          <p:nvPr/>
        </p:nvSpPr>
        <p:spPr bwMode="auto">
          <a:xfrm flipH="1">
            <a:off x="2620963" y="4352925"/>
            <a:ext cx="658812" cy="692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7554" name="Line 18">
            <a:extLst>
              <a:ext uri="{FF2B5EF4-FFF2-40B4-BE49-F238E27FC236}">
                <a16:creationId xmlns:a16="http://schemas.microsoft.com/office/drawing/2014/main" id="{215340B4-5D08-9B7C-CE29-2BA0F532182E}"/>
              </a:ext>
            </a:extLst>
          </p:cNvPr>
          <p:cNvSpPr>
            <a:spLocks noChangeShapeType="1"/>
          </p:cNvSpPr>
          <p:nvPr/>
        </p:nvSpPr>
        <p:spPr bwMode="auto">
          <a:xfrm>
            <a:off x="3567113" y="4456113"/>
            <a:ext cx="12700" cy="542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7555" name="Line 19">
            <a:extLst>
              <a:ext uri="{FF2B5EF4-FFF2-40B4-BE49-F238E27FC236}">
                <a16:creationId xmlns:a16="http://schemas.microsoft.com/office/drawing/2014/main" id="{831968F6-5F3B-ED43-50CE-284573316F61}"/>
              </a:ext>
            </a:extLst>
          </p:cNvPr>
          <p:cNvSpPr>
            <a:spLocks noChangeShapeType="1"/>
          </p:cNvSpPr>
          <p:nvPr/>
        </p:nvSpPr>
        <p:spPr bwMode="auto">
          <a:xfrm flipH="1">
            <a:off x="4906963" y="4606925"/>
            <a:ext cx="323850" cy="403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7556" name="Line 20">
            <a:extLst>
              <a:ext uri="{FF2B5EF4-FFF2-40B4-BE49-F238E27FC236}">
                <a16:creationId xmlns:a16="http://schemas.microsoft.com/office/drawing/2014/main" id="{9B11C607-475D-8CBE-077B-ECC80EC342C0}"/>
              </a:ext>
            </a:extLst>
          </p:cNvPr>
          <p:cNvSpPr>
            <a:spLocks noChangeShapeType="1"/>
          </p:cNvSpPr>
          <p:nvPr/>
        </p:nvSpPr>
        <p:spPr bwMode="auto">
          <a:xfrm>
            <a:off x="5541963" y="4560888"/>
            <a:ext cx="415925" cy="495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7557" name="Text Box 21">
            <a:extLst>
              <a:ext uri="{FF2B5EF4-FFF2-40B4-BE49-F238E27FC236}">
                <a16:creationId xmlns:a16="http://schemas.microsoft.com/office/drawing/2014/main" id="{2CCE7E15-5A4B-EBCD-8AE5-35FDD06097B2}"/>
              </a:ext>
            </a:extLst>
          </p:cNvPr>
          <p:cNvSpPr txBox="1">
            <a:spLocks noChangeArrowheads="1"/>
          </p:cNvSpPr>
          <p:nvPr/>
        </p:nvSpPr>
        <p:spPr bwMode="auto">
          <a:xfrm>
            <a:off x="2855913" y="2347913"/>
            <a:ext cx="1227137"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chemeClr val="accent2"/>
                </a:solidFill>
              </a:rPr>
              <a:t>T</a:t>
            </a:r>
            <a:r>
              <a:rPr lang="en-US" altLang="hu-HU" sz="2000" baseline="-25000">
                <a:solidFill>
                  <a:schemeClr val="accent2"/>
                </a:solidFill>
              </a:rPr>
              <a:t>1</a:t>
            </a:r>
            <a:r>
              <a:rPr lang="en-US" altLang="hu-HU">
                <a:solidFill>
                  <a:schemeClr val="accent2"/>
                </a:solidFill>
              </a:rPr>
              <a:t>(I</a:t>
            </a:r>
            <a:r>
              <a:rPr lang="hu-HU" altLang="hu-HU">
                <a:solidFill>
                  <a:schemeClr val="accent2"/>
                </a:solidFill>
              </a:rPr>
              <a:t>S</a:t>
            </a:r>
            <a:r>
              <a:rPr lang="en-US" altLang="hu-HU">
                <a:solidFill>
                  <a:schemeClr val="accent2"/>
                </a:solidFill>
              </a:rPr>
              <a:t>)</a:t>
            </a:r>
            <a:endParaRPr lang="en-US" altLang="hu-HU">
              <a:solidFill>
                <a:srgbClr val="FF0000"/>
              </a:solidFill>
            </a:endParaRPr>
          </a:p>
        </p:txBody>
      </p:sp>
      <p:sp>
        <p:nvSpPr>
          <p:cNvPr id="577558" name="Freeform 22">
            <a:extLst>
              <a:ext uri="{FF2B5EF4-FFF2-40B4-BE49-F238E27FC236}">
                <a16:creationId xmlns:a16="http://schemas.microsoft.com/office/drawing/2014/main" id="{78554C3B-9D94-1248-D1A3-6F5233F39A5A}"/>
              </a:ext>
            </a:extLst>
          </p:cNvPr>
          <p:cNvSpPr>
            <a:spLocks/>
          </p:cNvSpPr>
          <p:nvPr/>
        </p:nvSpPr>
        <p:spPr bwMode="auto">
          <a:xfrm>
            <a:off x="3948113" y="2593975"/>
            <a:ext cx="207962" cy="133350"/>
          </a:xfrm>
          <a:custGeom>
            <a:avLst/>
            <a:gdLst>
              <a:gd name="T0" fmla="*/ 0 w 131"/>
              <a:gd name="T1" fmla="*/ 17 h 84"/>
              <a:gd name="T2" fmla="*/ 110 w 131"/>
              <a:gd name="T3" fmla="*/ 38 h 84"/>
              <a:gd name="T4" fmla="*/ 131 w 131"/>
              <a:gd name="T5" fmla="*/ 82 h 84"/>
            </a:gdLst>
            <a:ahLst/>
            <a:cxnLst>
              <a:cxn ang="0">
                <a:pos x="T0" y="T1"/>
              </a:cxn>
              <a:cxn ang="0">
                <a:pos x="T2" y="T3"/>
              </a:cxn>
              <a:cxn ang="0">
                <a:pos x="T4" y="T5"/>
              </a:cxn>
            </a:cxnLst>
            <a:rect l="0" t="0" r="r" b="b"/>
            <a:pathLst>
              <a:path w="131" h="84">
                <a:moveTo>
                  <a:pt x="0" y="17"/>
                </a:moveTo>
                <a:cubicBezTo>
                  <a:pt x="41" y="2"/>
                  <a:pt x="83" y="0"/>
                  <a:pt x="110" y="38"/>
                </a:cubicBezTo>
                <a:cubicBezTo>
                  <a:pt x="125" y="84"/>
                  <a:pt x="109" y="82"/>
                  <a:pt x="131" y="82"/>
                </a:cubicBez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7559" name="Freeform 23">
            <a:extLst>
              <a:ext uri="{FF2B5EF4-FFF2-40B4-BE49-F238E27FC236}">
                <a16:creationId xmlns:a16="http://schemas.microsoft.com/office/drawing/2014/main" id="{FC42D1AA-AEDE-8D15-6658-923502F22423}"/>
              </a:ext>
            </a:extLst>
          </p:cNvPr>
          <p:cNvSpPr>
            <a:spLocks/>
          </p:cNvSpPr>
          <p:nvPr/>
        </p:nvSpPr>
        <p:spPr bwMode="auto">
          <a:xfrm>
            <a:off x="3094038" y="3990975"/>
            <a:ext cx="266700" cy="61913"/>
          </a:xfrm>
          <a:custGeom>
            <a:avLst/>
            <a:gdLst>
              <a:gd name="T0" fmla="*/ 0 w 168"/>
              <a:gd name="T1" fmla="*/ 17 h 39"/>
              <a:gd name="T2" fmla="*/ 139 w 168"/>
              <a:gd name="T3" fmla="*/ 9 h 39"/>
              <a:gd name="T4" fmla="*/ 168 w 168"/>
              <a:gd name="T5" fmla="*/ 39 h 39"/>
            </a:gdLst>
            <a:ahLst/>
            <a:cxnLst>
              <a:cxn ang="0">
                <a:pos x="T0" y="T1"/>
              </a:cxn>
              <a:cxn ang="0">
                <a:pos x="T2" y="T3"/>
              </a:cxn>
              <a:cxn ang="0">
                <a:pos x="T4" y="T5"/>
              </a:cxn>
            </a:cxnLst>
            <a:rect l="0" t="0" r="r" b="b"/>
            <a:pathLst>
              <a:path w="168" h="39">
                <a:moveTo>
                  <a:pt x="0" y="17"/>
                </a:moveTo>
                <a:cubicBezTo>
                  <a:pt x="60" y="0"/>
                  <a:pt x="61" y="3"/>
                  <a:pt x="139" y="9"/>
                </a:cubicBezTo>
                <a:cubicBezTo>
                  <a:pt x="165" y="27"/>
                  <a:pt x="156" y="16"/>
                  <a:pt x="168" y="39"/>
                </a:cubicBez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577560" name="Text Box 24">
            <a:extLst>
              <a:ext uri="{FF2B5EF4-FFF2-40B4-BE49-F238E27FC236}">
                <a16:creationId xmlns:a16="http://schemas.microsoft.com/office/drawing/2014/main" id="{5DC37D74-8A02-0E03-C349-F9587759CB77}"/>
              </a:ext>
            </a:extLst>
          </p:cNvPr>
          <p:cNvSpPr txBox="1">
            <a:spLocks noChangeArrowheads="1"/>
          </p:cNvSpPr>
          <p:nvPr/>
        </p:nvSpPr>
        <p:spPr bwMode="auto">
          <a:xfrm>
            <a:off x="330200" y="6149975"/>
            <a:ext cx="88138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20000"/>
              </a:spcBef>
              <a:buFontTx/>
              <a:buChar char="•"/>
            </a:pPr>
            <a:r>
              <a:rPr lang="hu-HU" altLang="hu-HU">
                <a:solidFill>
                  <a:srgbClr val="CC00CC"/>
                </a:solidFill>
              </a:rPr>
              <a:t> Megkaphatja-e</a:t>
            </a:r>
            <a:r>
              <a:rPr lang="en-US" altLang="hu-HU">
                <a:solidFill>
                  <a:srgbClr val="CC00CC"/>
                </a:solidFill>
              </a:rPr>
              <a:t> T</a:t>
            </a:r>
            <a:r>
              <a:rPr lang="en-US" altLang="hu-HU" baseline="-25000">
                <a:solidFill>
                  <a:srgbClr val="CC00CC"/>
                </a:solidFill>
              </a:rPr>
              <a:t>2</a:t>
            </a:r>
            <a:r>
              <a:rPr lang="en-US" altLang="hu-HU">
                <a:solidFill>
                  <a:srgbClr val="CC00CC"/>
                </a:solidFill>
              </a:rPr>
              <a:t> </a:t>
            </a:r>
            <a:r>
              <a:rPr lang="hu-HU" altLang="hu-HU">
                <a:solidFill>
                  <a:srgbClr val="CC00CC"/>
                </a:solidFill>
              </a:rPr>
              <a:t>az X zárat a</a:t>
            </a:r>
            <a:r>
              <a:rPr lang="en-US" altLang="hu-HU">
                <a:solidFill>
                  <a:srgbClr val="CC00CC"/>
                </a:solidFill>
              </a:rPr>
              <a:t> </a:t>
            </a:r>
            <a:r>
              <a:rPr lang="hu-HU" altLang="hu-HU">
                <a:solidFill>
                  <a:srgbClr val="CC00CC"/>
                </a:solidFill>
              </a:rPr>
              <a:t>t</a:t>
            </a:r>
            <a:r>
              <a:rPr lang="hu-HU" altLang="hu-HU" baseline="-25000">
                <a:solidFill>
                  <a:srgbClr val="CC00CC"/>
                </a:solidFill>
              </a:rPr>
              <a:t>3,1</a:t>
            </a:r>
            <a:r>
              <a:rPr lang="en-US" altLang="hu-HU" baseline="-25000">
                <a:solidFill>
                  <a:srgbClr val="CC00CC"/>
                </a:solidFill>
              </a:rPr>
              <a:t> </a:t>
            </a:r>
            <a:r>
              <a:rPr lang="hu-HU" altLang="hu-HU">
                <a:solidFill>
                  <a:srgbClr val="CC00CC"/>
                </a:solidFill>
              </a:rPr>
              <a:t>sorra?</a:t>
            </a:r>
            <a:r>
              <a:rPr lang="en-US" altLang="hu-HU">
                <a:solidFill>
                  <a:srgbClr val="CC00CC"/>
                </a:solidFill>
              </a:rPr>
              <a:t> </a:t>
            </a:r>
            <a:r>
              <a:rPr lang="hu-HU" altLang="hu-HU">
                <a:solidFill>
                  <a:srgbClr val="009900"/>
                </a:solidFill>
              </a:rPr>
              <a:t>IGEN</a:t>
            </a:r>
            <a:endParaRPr lang="hu-HU" altLang="hu-HU" b="0">
              <a:solidFill>
                <a:srgbClr val="009900"/>
              </a:solidFill>
            </a:endParaRPr>
          </a:p>
        </p:txBody>
      </p:sp>
      <p:graphicFrame>
        <p:nvGraphicFramePr>
          <p:cNvPr id="577561" name="Group 25">
            <a:extLst>
              <a:ext uri="{FF2B5EF4-FFF2-40B4-BE49-F238E27FC236}">
                <a16:creationId xmlns:a16="http://schemas.microsoft.com/office/drawing/2014/main" id="{05E830AE-9448-CB1F-2571-C3EF3374082F}"/>
              </a:ext>
            </a:extLst>
          </p:cNvPr>
          <p:cNvGraphicFramePr>
            <a:graphicFrameLocks noGrp="1"/>
          </p:cNvGraphicFramePr>
          <p:nvPr/>
        </p:nvGraphicFramePr>
        <p:xfrm>
          <a:off x="4757738" y="630238"/>
          <a:ext cx="4210050" cy="2066925"/>
        </p:xfrm>
        <a:graphic>
          <a:graphicData uri="http://schemas.openxmlformats.org/drawingml/2006/table">
            <a:tbl>
              <a:tblPr/>
              <a:tblGrid>
                <a:gridCol w="452437">
                  <a:extLst>
                    <a:ext uri="{9D8B030D-6E8A-4147-A177-3AD203B41FA5}">
                      <a16:colId xmlns:a16="http://schemas.microsoft.com/office/drawing/2014/main" val="1242540258"/>
                    </a:ext>
                  </a:extLst>
                </a:gridCol>
                <a:gridCol w="938213">
                  <a:extLst>
                    <a:ext uri="{9D8B030D-6E8A-4147-A177-3AD203B41FA5}">
                      <a16:colId xmlns:a16="http://schemas.microsoft.com/office/drawing/2014/main" val="1313953366"/>
                    </a:ext>
                  </a:extLst>
                </a:gridCol>
                <a:gridCol w="939800">
                  <a:extLst>
                    <a:ext uri="{9D8B030D-6E8A-4147-A177-3AD203B41FA5}">
                      <a16:colId xmlns:a16="http://schemas.microsoft.com/office/drawing/2014/main" val="1938504984"/>
                    </a:ext>
                  </a:extLst>
                </a:gridCol>
                <a:gridCol w="939800">
                  <a:extLst>
                    <a:ext uri="{9D8B030D-6E8A-4147-A177-3AD203B41FA5}">
                      <a16:colId xmlns:a16="http://schemas.microsoft.com/office/drawing/2014/main" val="243436629"/>
                    </a:ext>
                  </a:extLst>
                </a:gridCol>
                <a:gridCol w="939800">
                  <a:extLst>
                    <a:ext uri="{9D8B030D-6E8A-4147-A177-3AD203B41FA5}">
                      <a16:colId xmlns:a16="http://schemas.microsoft.com/office/drawing/2014/main" val="79102814"/>
                    </a:ext>
                  </a:extLst>
                </a:gridCol>
              </a:tblGrid>
              <a:tr h="60642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690524"/>
                  </a:ext>
                </a:extLst>
              </a:tr>
              <a:tr h="285750">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656705550"/>
                  </a:ext>
                </a:extLst>
              </a:tr>
              <a:tr h="285750">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2990197768"/>
                  </a:ext>
                </a:extLst>
              </a:tr>
              <a:tr h="287338">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899711250"/>
                  </a:ext>
                </a:extLst>
              </a:tr>
              <a:tr h="285750">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5949472"/>
                  </a:ext>
                </a:extLst>
              </a:tr>
            </a:tbl>
          </a:graphicData>
        </a:graphic>
      </p:graphicFrame>
      <p:sp>
        <p:nvSpPr>
          <p:cNvPr id="577593" name="Text Box 57">
            <a:extLst>
              <a:ext uri="{FF2B5EF4-FFF2-40B4-BE49-F238E27FC236}">
                <a16:creationId xmlns:a16="http://schemas.microsoft.com/office/drawing/2014/main" id="{A9C55BA0-12A2-00E7-2E74-B749CD557C53}"/>
              </a:ext>
            </a:extLst>
          </p:cNvPr>
          <p:cNvSpPr txBox="1">
            <a:spLocks noChangeArrowheads="1"/>
          </p:cNvSpPr>
          <p:nvPr/>
        </p:nvSpPr>
        <p:spPr bwMode="auto">
          <a:xfrm>
            <a:off x="280988" y="706438"/>
            <a:ext cx="4352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K</a:t>
            </a:r>
            <a:r>
              <a:rPr lang="en-US" altLang="hu-HU"/>
              <a:t>ompatibilitási mátrix</a:t>
            </a:r>
            <a:r>
              <a:rPr lang="hu-HU" altLang="hu-HU"/>
              <a:t>:</a:t>
            </a:r>
            <a:r>
              <a:rPr lang="en-US" altLang="hu-HU"/>
              <a:t> </a:t>
            </a:r>
            <a:endParaRPr lang="hu-HU" altLang="hu-HU"/>
          </a:p>
        </p:txBody>
      </p:sp>
      <p:sp>
        <p:nvSpPr>
          <p:cNvPr id="577594" name="Text Box 58">
            <a:extLst>
              <a:ext uri="{FF2B5EF4-FFF2-40B4-BE49-F238E27FC236}">
                <a16:creationId xmlns:a16="http://schemas.microsoft.com/office/drawing/2014/main" id="{31421C02-3660-8D99-DB6C-0C2FDB113B4E}"/>
              </a:ext>
            </a:extLst>
          </p:cNvPr>
          <p:cNvSpPr txBox="1">
            <a:spLocks noChangeArrowheads="1"/>
          </p:cNvSpPr>
          <p:nvPr/>
        </p:nvSpPr>
        <p:spPr bwMode="auto">
          <a:xfrm>
            <a:off x="2819400" y="1820863"/>
            <a:ext cx="124460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rgbClr val="009900"/>
                </a:solidFill>
              </a:rPr>
              <a:t>T</a:t>
            </a:r>
            <a:r>
              <a:rPr lang="hu-HU" altLang="hu-HU" sz="2000" baseline="-25000">
                <a:solidFill>
                  <a:srgbClr val="009900"/>
                </a:solidFill>
              </a:rPr>
              <a:t>2</a:t>
            </a:r>
            <a:r>
              <a:rPr lang="en-US" altLang="hu-HU">
                <a:solidFill>
                  <a:srgbClr val="009900"/>
                </a:solidFill>
              </a:rPr>
              <a:t>(IX)</a:t>
            </a:r>
          </a:p>
        </p:txBody>
      </p:sp>
      <p:sp>
        <p:nvSpPr>
          <p:cNvPr id="577595" name="Text Box 59">
            <a:extLst>
              <a:ext uri="{FF2B5EF4-FFF2-40B4-BE49-F238E27FC236}">
                <a16:creationId xmlns:a16="http://schemas.microsoft.com/office/drawing/2014/main" id="{AB73258C-0134-B218-74A6-FF9E22418D4B}"/>
              </a:ext>
            </a:extLst>
          </p:cNvPr>
          <p:cNvSpPr txBox="1">
            <a:spLocks noChangeArrowheads="1"/>
          </p:cNvSpPr>
          <p:nvPr/>
        </p:nvSpPr>
        <p:spPr bwMode="auto">
          <a:xfrm>
            <a:off x="4743450" y="3451225"/>
            <a:ext cx="1244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rgbClr val="009900"/>
                </a:solidFill>
              </a:rPr>
              <a:t>T</a:t>
            </a:r>
            <a:r>
              <a:rPr lang="hu-HU" altLang="hu-HU" sz="2000" baseline="-25000">
                <a:solidFill>
                  <a:srgbClr val="009900"/>
                </a:solidFill>
              </a:rPr>
              <a:t>2</a:t>
            </a:r>
            <a:r>
              <a:rPr lang="en-US" altLang="hu-HU">
                <a:solidFill>
                  <a:srgbClr val="009900"/>
                </a:solidFill>
              </a:rPr>
              <a:t>(IX)</a:t>
            </a:r>
          </a:p>
        </p:txBody>
      </p:sp>
      <p:sp>
        <p:nvSpPr>
          <p:cNvPr id="577596" name="Text Box 60">
            <a:extLst>
              <a:ext uri="{FF2B5EF4-FFF2-40B4-BE49-F238E27FC236}">
                <a16:creationId xmlns:a16="http://schemas.microsoft.com/office/drawing/2014/main" id="{8AB7AAD2-5BA3-9982-5FF0-A2C75E4BE8AA}"/>
              </a:ext>
            </a:extLst>
          </p:cNvPr>
          <p:cNvSpPr txBox="1">
            <a:spLocks noChangeArrowheads="1"/>
          </p:cNvSpPr>
          <p:nvPr/>
        </p:nvSpPr>
        <p:spPr bwMode="auto">
          <a:xfrm>
            <a:off x="4462463" y="5719763"/>
            <a:ext cx="107315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hu-HU">
                <a:solidFill>
                  <a:srgbClr val="009900"/>
                </a:solidFill>
              </a:rPr>
              <a:t>T</a:t>
            </a:r>
            <a:r>
              <a:rPr lang="hu-HU" altLang="hu-HU" sz="2000" baseline="-25000">
                <a:solidFill>
                  <a:srgbClr val="009900"/>
                </a:solidFill>
              </a:rPr>
              <a:t>2</a:t>
            </a:r>
            <a:r>
              <a:rPr lang="en-US" altLang="hu-HU">
                <a:solidFill>
                  <a:srgbClr val="009900"/>
                </a:solidFill>
              </a:rPr>
              <a:t>(X)</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9586" name="Rectangle 2">
            <a:extLst>
              <a:ext uri="{FF2B5EF4-FFF2-40B4-BE49-F238E27FC236}">
                <a16:creationId xmlns:a16="http://schemas.microsoft.com/office/drawing/2014/main" id="{45318359-7228-6D8F-51FD-C279F38C3AC8}"/>
              </a:ext>
            </a:extLst>
          </p:cNvPr>
          <p:cNvSpPr>
            <a:spLocks noGrp="1" noChangeArrowheads="1"/>
          </p:cNvSpPr>
          <p:nvPr>
            <p:ph type="title"/>
          </p:nvPr>
        </p:nvSpPr>
        <p:spPr>
          <a:xfrm>
            <a:off x="685800" y="609600"/>
            <a:ext cx="7772400" cy="168275"/>
          </a:xfrm>
        </p:spPr>
        <p:txBody>
          <a:bodyPr/>
          <a:lstStyle/>
          <a:p>
            <a:r>
              <a:rPr lang="hu-HU" altLang="hu-HU" sz="3200" b="1" i="1">
                <a:solidFill>
                  <a:schemeClr val="accent2"/>
                </a:solidFill>
              </a:rPr>
              <a:t>Figyelmeztető zárak</a:t>
            </a:r>
            <a:br>
              <a:rPr lang="hu-HU" altLang="hu-HU" sz="3200" b="1" i="1">
                <a:solidFill>
                  <a:schemeClr val="accent2"/>
                </a:solidFill>
              </a:rPr>
            </a:br>
            <a:endParaRPr lang="hu-HU" altLang="hu-HU" sz="3200" b="1" i="1">
              <a:solidFill>
                <a:schemeClr val="accent2"/>
              </a:solidFill>
            </a:endParaRPr>
          </a:p>
        </p:txBody>
      </p:sp>
      <p:sp>
        <p:nvSpPr>
          <p:cNvPr id="579587" name="Rectangle 3">
            <a:extLst>
              <a:ext uri="{FF2B5EF4-FFF2-40B4-BE49-F238E27FC236}">
                <a16:creationId xmlns:a16="http://schemas.microsoft.com/office/drawing/2014/main" id="{2CD00A7E-9ABF-F018-C59A-C6DB9C76D0EF}"/>
              </a:ext>
            </a:extLst>
          </p:cNvPr>
          <p:cNvSpPr>
            <a:spLocks noGrp="1" noChangeArrowheads="1"/>
          </p:cNvSpPr>
          <p:nvPr>
            <p:ph type="body" idx="1"/>
          </p:nvPr>
        </p:nvSpPr>
        <p:spPr>
          <a:xfrm>
            <a:off x="185738" y="2846388"/>
            <a:ext cx="8637587" cy="3798887"/>
          </a:xfrm>
        </p:spPr>
        <p:txBody>
          <a:bodyPr/>
          <a:lstStyle/>
          <a:p>
            <a:pPr>
              <a:lnSpc>
                <a:spcPct val="80000"/>
              </a:lnSpc>
            </a:pPr>
            <a:r>
              <a:rPr lang="hu-HU" altLang="hu-HU" sz="1800" b="1"/>
              <a:t>Ha </a:t>
            </a:r>
            <a:r>
              <a:rPr lang="hu-HU" altLang="hu-HU" sz="1800" b="1">
                <a:solidFill>
                  <a:srgbClr val="CC00CC"/>
                </a:solidFill>
              </a:rPr>
              <a:t>IS </a:t>
            </a:r>
            <a:r>
              <a:rPr lang="hu-HU" altLang="hu-HU" sz="1800" b="1"/>
              <a:t>zárat kérünk egy N csomópontban, </a:t>
            </a:r>
            <a:r>
              <a:rPr lang="hu-HU" altLang="hu-HU" sz="1800" b="1">
                <a:solidFill>
                  <a:srgbClr val="CC00CC"/>
                </a:solidFill>
              </a:rPr>
              <a:t>az N egy leszármazottját szándékozzuk olvasni</a:t>
            </a:r>
            <a:r>
              <a:rPr lang="hu-HU" altLang="hu-HU" sz="1800" b="1"/>
              <a:t>. Ez csak abban az esetben okozhat problémát, ha egy másik tranzakció már jogosulttá vált arra, hogy az N által reprezentált teljes adatbáziselemet felülírja</a:t>
            </a:r>
            <a:r>
              <a:rPr lang="hu-HU" altLang="hu-HU" sz="1800" b="1">
                <a:solidFill>
                  <a:srgbClr val="FF0000"/>
                </a:solidFill>
              </a:rPr>
              <a:t> (X)</a:t>
            </a:r>
            <a:r>
              <a:rPr lang="hu-HU" altLang="hu-HU" sz="1800" b="1"/>
              <a:t>. Ha más tranzakció azt tervezi, hogy N-nek csak egy részelemét írja (ezért az N csomóponton egy IX zárat helyezett el), akkor lehetőségünk van arra, hogy engedélyezzük az IS zárat N-en, és a konfliktust alsóbb szinten oldhatjuk meg, ha az írási és olvasási szándék valóban egy közös elemre vonatkozik.</a:t>
            </a:r>
          </a:p>
          <a:p>
            <a:pPr>
              <a:lnSpc>
                <a:spcPct val="80000"/>
              </a:lnSpc>
              <a:buFontTx/>
              <a:buNone/>
            </a:pPr>
            <a:endParaRPr lang="hu-HU" altLang="hu-HU" sz="1800" b="1"/>
          </a:p>
          <a:p>
            <a:pPr>
              <a:lnSpc>
                <a:spcPct val="80000"/>
              </a:lnSpc>
            </a:pPr>
            <a:r>
              <a:rPr lang="hu-HU" altLang="hu-HU" sz="1800" b="1"/>
              <a:t>Ha az N csomópont </a:t>
            </a:r>
            <a:r>
              <a:rPr lang="hu-HU" altLang="hu-HU" sz="1800" b="1">
                <a:solidFill>
                  <a:srgbClr val="CC00CC"/>
                </a:solidFill>
              </a:rPr>
              <a:t>egy részelemét szándékozzuk írni</a:t>
            </a:r>
            <a:r>
              <a:rPr lang="hu-HU" altLang="hu-HU" sz="1800" b="1"/>
              <a:t> (</a:t>
            </a:r>
            <a:r>
              <a:rPr lang="hu-HU" altLang="hu-HU" sz="1800" b="1">
                <a:solidFill>
                  <a:srgbClr val="CC00CC"/>
                </a:solidFill>
              </a:rPr>
              <a:t>IX</a:t>
            </a:r>
            <a:r>
              <a:rPr lang="hu-HU" altLang="hu-HU" sz="1800" b="1"/>
              <a:t>), akkor meg kell akadályoznunk az N által képviselt teljes elem olvasását vagy írását (</a:t>
            </a:r>
            <a:r>
              <a:rPr lang="hu-HU" altLang="hu-HU" sz="1800" b="1">
                <a:solidFill>
                  <a:srgbClr val="FF0000"/>
                </a:solidFill>
              </a:rPr>
              <a:t>S vagy X</a:t>
            </a:r>
            <a:r>
              <a:rPr lang="hu-HU" altLang="hu-HU" sz="1800" b="1"/>
              <a:t>). Azonban más tranzakció, amely egy részelemet olvas vagy ír, a potenciális konfliktusokat az adott szinten kezeli le, így az IX nincs konfliktusban egy másik IX-szel vagy IS-sel N-en.</a:t>
            </a:r>
          </a:p>
        </p:txBody>
      </p:sp>
      <p:graphicFrame>
        <p:nvGraphicFramePr>
          <p:cNvPr id="579621" name="Group 37">
            <a:extLst>
              <a:ext uri="{FF2B5EF4-FFF2-40B4-BE49-F238E27FC236}">
                <a16:creationId xmlns:a16="http://schemas.microsoft.com/office/drawing/2014/main" id="{E2D885D0-4797-79F0-57D1-DB40C65C8AE5}"/>
              </a:ext>
            </a:extLst>
          </p:cNvPr>
          <p:cNvGraphicFramePr>
            <a:graphicFrameLocks noGrp="1"/>
          </p:cNvGraphicFramePr>
          <p:nvPr/>
        </p:nvGraphicFramePr>
        <p:xfrm>
          <a:off x="2124075" y="785813"/>
          <a:ext cx="4210050" cy="1825625"/>
        </p:xfrm>
        <a:graphic>
          <a:graphicData uri="http://schemas.openxmlformats.org/drawingml/2006/table">
            <a:tbl>
              <a:tblPr/>
              <a:tblGrid>
                <a:gridCol w="452438">
                  <a:extLst>
                    <a:ext uri="{9D8B030D-6E8A-4147-A177-3AD203B41FA5}">
                      <a16:colId xmlns:a16="http://schemas.microsoft.com/office/drawing/2014/main" val="2471252992"/>
                    </a:ext>
                  </a:extLst>
                </a:gridCol>
                <a:gridCol w="938212">
                  <a:extLst>
                    <a:ext uri="{9D8B030D-6E8A-4147-A177-3AD203B41FA5}">
                      <a16:colId xmlns:a16="http://schemas.microsoft.com/office/drawing/2014/main" val="2803702973"/>
                    </a:ext>
                  </a:extLst>
                </a:gridCol>
                <a:gridCol w="939800">
                  <a:extLst>
                    <a:ext uri="{9D8B030D-6E8A-4147-A177-3AD203B41FA5}">
                      <a16:colId xmlns:a16="http://schemas.microsoft.com/office/drawing/2014/main" val="1836744160"/>
                    </a:ext>
                  </a:extLst>
                </a:gridCol>
                <a:gridCol w="939800">
                  <a:extLst>
                    <a:ext uri="{9D8B030D-6E8A-4147-A177-3AD203B41FA5}">
                      <a16:colId xmlns:a16="http://schemas.microsoft.com/office/drawing/2014/main" val="1799889037"/>
                    </a:ext>
                  </a:extLst>
                </a:gridCol>
                <a:gridCol w="939800">
                  <a:extLst>
                    <a:ext uri="{9D8B030D-6E8A-4147-A177-3AD203B41FA5}">
                      <a16:colId xmlns:a16="http://schemas.microsoft.com/office/drawing/2014/main" val="916039643"/>
                    </a:ext>
                  </a:extLst>
                </a:gridCol>
              </a:tblGrid>
              <a:tr h="277813">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9530023"/>
                  </a:ext>
                </a:extLst>
              </a:tr>
              <a:tr h="23812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4156050109"/>
                  </a:ext>
                </a:extLst>
              </a:tr>
              <a:tr h="23812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206448531"/>
                  </a:ext>
                </a:extLst>
              </a:tr>
              <a:tr h="23812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467760974"/>
                  </a:ext>
                </a:extLst>
              </a:tr>
              <a:tr h="23812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6075816"/>
                  </a:ext>
                </a:extLst>
              </a:tr>
            </a:tbl>
          </a:graphicData>
        </a:graphic>
      </p:graphicFrame>
      <p:sp>
        <p:nvSpPr>
          <p:cNvPr id="579622" name="Text Box 38">
            <a:extLst>
              <a:ext uri="{FF2B5EF4-FFF2-40B4-BE49-F238E27FC236}">
                <a16:creationId xmlns:a16="http://schemas.microsoft.com/office/drawing/2014/main" id="{2F22C09C-6DA6-220B-2A23-B511F8741A77}"/>
              </a:ext>
            </a:extLst>
          </p:cNvPr>
          <p:cNvSpPr txBox="1">
            <a:spLocks noChangeArrowheads="1"/>
          </p:cNvSpPr>
          <p:nvPr/>
        </p:nvSpPr>
        <p:spPr bwMode="auto">
          <a:xfrm>
            <a:off x="328613" y="1133475"/>
            <a:ext cx="18780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chemeClr val="accent2"/>
                </a:solidFill>
              </a:rPr>
              <a:t>SOR: Ha ilyen zár van már kiadva </a:t>
            </a:r>
          </a:p>
        </p:txBody>
      </p:sp>
      <p:sp>
        <p:nvSpPr>
          <p:cNvPr id="579623" name="Text Box 39">
            <a:extLst>
              <a:ext uri="{FF2B5EF4-FFF2-40B4-BE49-F238E27FC236}">
                <a16:creationId xmlns:a16="http://schemas.microsoft.com/office/drawing/2014/main" id="{36E6E4E2-A74C-E1EF-2F16-A291651C0800}"/>
              </a:ext>
            </a:extLst>
          </p:cNvPr>
          <p:cNvSpPr txBox="1">
            <a:spLocks noChangeArrowheads="1"/>
          </p:cNvSpPr>
          <p:nvPr/>
        </p:nvSpPr>
        <p:spPr bwMode="auto">
          <a:xfrm>
            <a:off x="6596063" y="536575"/>
            <a:ext cx="25479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rgbClr val="FF0000"/>
                </a:solidFill>
              </a:rPr>
              <a:t>Oszlop: Megkaphatjuk-e ezt a típusú zárat?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0610" name="Rectangle 2">
            <a:extLst>
              <a:ext uri="{FF2B5EF4-FFF2-40B4-BE49-F238E27FC236}">
                <a16:creationId xmlns:a16="http://schemas.microsoft.com/office/drawing/2014/main" id="{66CD0554-D794-E9B3-A7B8-986D1CC76B3F}"/>
              </a:ext>
            </a:extLst>
          </p:cNvPr>
          <p:cNvSpPr>
            <a:spLocks noGrp="1" noChangeArrowheads="1"/>
          </p:cNvSpPr>
          <p:nvPr>
            <p:ph type="title"/>
          </p:nvPr>
        </p:nvSpPr>
        <p:spPr>
          <a:xfrm>
            <a:off x="685800" y="609600"/>
            <a:ext cx="7772400" cy="168275"/>
          </a:xfrm>
        </p:spPr>
        <p:txBody>
          <a:bodyPr/>
          <a:lstStyle/>
          <a:p>
            <a:r>
              <a:rPr lang="hu-HU" altLang="hu-HU" sz="3200" b="1" i="1">
                <a:solidFill>
                  <a:schemeClr val="accent2"/>
                </a:solidFill>
              </a:rPr>
              <a:t>Figyelmeztető zárak</a:t>
            </a:r>
            <a:br>
              <a:rPr lang="hu-HU" altLang="hu-HU" sz="3200" b="1" i="1">
                <a:solidFill>
                  <a:schemeClr val="accent2"/>
                </a:solidFill>
              </a:rPr>
            </a:br>
            <a:endParaRPr lang="hu-HU" altLang="hu-HU" sz="3200" b="1" i="1">
              <a:solidFill>
                <a:schemeClr val="accent2"/>
              </a:solidFill>
            </a:endParaRPr>
          </a:p>
        </p:txBody>
      </p:sp>
      <p:sp>
        <p:nvSpPr>
          <p:cNvPr id="580611" name="Rectangle 3">
            <a:extLst>
              <a:ext uri="{FF2B5EF4-FFF2-40B4-BE49-F238E27FC236}">
                <a16:creationId xmlns:a16="http://schemas.microsoft.com/office/drawing/2014/main" id="{567F906F-CC5F-98A2-4A5A-8D5DC83B2291}"/>
              </a:ext>
            </a:extLst>
          </p:cNvPr>
          <p:cNvSpPr>
            <a:spLocks noGrp="1" noChangeArrowheads="1"/>
          </p:cNvSpPr>
          <p:nvPr>
            <p:ph type="body" idx="1"/>
          </p:nvPr>
        </p:nvSpPr>
        <p:spPr>
          <a:xfrm>
            <a:off x="185738" y="2846388"/>
            <a:ext cx="8637587" cy="3798887"/>
          </a:xfrm>
        </p:spPr>
        <p:txBody>
          <a:bodyPr/>
          <a:lstStyle/>
          <a:p>
            <a:pPr>
              <a:lnSpc>
                <a:spcPct val="80000"/>
              </a:lnSpc>
            </a:pPr>
            <a:r>
              <a:rPr lang="hu-HU" altLang="hu-HU" sz="2000" b="1"/>
              <a:t>Az </a:t>
            </a:r>
            <a:r>
              <a:rPr lang="hu-HU" altLang="hu-HU" sz="2000" b="1">
                <a:solidFill>
                  <a:srgbClr val="CC00CC"/>
                </a:solidFill>
              </a:rPr>
              <a:t>N csomópontnak megfeleltetett elem olvasása (S) </a:t>
            </a:r>
            <a:r>
              <a:rPr lang="hu-HU" altLang="hu-HU" sz="2000" b="1"/>
              <a:t>nincs konfliktusban sem egy másik olvasási zárral N-en, sem egy olvasási zárral N egy részelemén, amelyet N-en egy IS reprezentál. Azonban egy </a:t>
            </a:r>
            <a:r>
              <a:rPr lang="hu-HU" altLang="hu-HU" sz="2000" b="1">
                <a:solidFill>
                  <a:srgbClr val="FF0000"/>
                </a:solidFill>
              </a:rPr>
              <a:t>X</a:t>
            </a:r>
            <a:r>
              <a:rPr lang="hu-HU" altLang="hu-HU" sz="2000" b="1"/>
              <a:t> vagy egy </a:t>
            </a:r>
            <a:r>
              <a:rPr lang="hu-HU" altLang="hu-HU" sz="2000" b="1">
                <a:solidFill>
                  <a:srgbClr val="FF0000"/>
                </a:solidFill>
              </a:rPr>
              <a:t>IX</a:t>
            </a:r>
            <a:r>
              <a:rPr lang="hu-HU" altLang="hu-HU" sz="2000" b="1"/>
              <a:t> azt jelenti, hogy </a:t>
            </a:r>
            <a:r>
              <a:rPr lang="hu-HU" altLang="hu-HU" sz="2000" b="1">
                <a:solidFill>
                  <a:srgbClr val="FF0000"/>
                </a:solidFill>
              </a:rPr>
              <a:t>más tranzakció írni fogja legalább egy részét az N által reprezentált elemnek</a:t>
            </a:r>
            <a:r>
              <a:rPr lang="hu-HU" altLang="hu-HU" sz="2000" b="1"/>
              <a:t>. Ezért nem tudjuk engedélyezni N teljes olvasását. </a:t>
            </a:r>
          </a:p>
          <a:p>
            <a:pPr>
              <a:lnSpc>
                <a:spcPct val="80000"/>
              </a:lnSpc>
            </a:pPr>
            <a:endParaRPr lang="hu-HU" altLang="hu-HU" sz="2000" b="1"/>
          </a:p>
          <a:p>
            <a:pPr>
              <a:lnSpc>
                <a:spcPct val="80000"/>
              </a:lnSpc>
            </a:pPr>
            <a:r>
              <a:rPr lang="hu-HU" altLang="hu-HU" sz="2000" b="1"/>
              <a:t>Nem tudjuk megengedni az </a:t>
            </a:r>
            <a:r>
              <a:rPr lang="hu-HU" altLang="hu-HU" sz="2000" b="1">
                <a:solidFill>
                  <a:srgbClr val="CC00CC"/>
                </a:solidFill>
              </a:rPr>
              <a:t>N csomópont írását sem (X)</a:t>
            </a:r>
            <a:r>
              <a:rPr lang="hu-HU" altLang="hu-HU" sz="2000" b="1"/>
              <a:t>, ha más tranzakciónak már joga van arra, hogy olvassa vagy írja N-et </a:t>
            </a:r>
            <a:r>
              <a:rPr lang="hu-HU" altLang="hu-HU" sz="2000" b="1">
                <a:solidFill>
                  <a:srgbClr val="FF0000"/>
                </a:solidFill>
              </a:rPr>
              <a:t>(S,X)</a:t>
            </a:r>
            <a:r>
              <a:rPr lang="hu-HU" altLang="hu-HU" sz="2000" b="1"/>
              <a:t>, vagy arra, hogy megszerezze ezt a jogot N egy részelemére (</a:t>
            </a:r>
            <a:r>
              <a:rPr lang="hu-HU" altLang="hu-HU" sz="2000" b="1">
                <a:solidFill>
                  <a:srgbClr val="FF0000"/>
                </a:solidFill>
              </a:rPr>
              <a:t>IS,IX</a:t>
            </a:r>
            <a:r>
              <a:rPr lang="hu-HU" altLang="hu-HU" sz="2000" b="1"/>
              <a:t>).</a:t>
            </a:r>
          </a:p>
        </p:txBody>
      </p:sp>
      <p:graphicFrame>
        <p:nvGraphicFramePr>
          <p:cNvPr id="580612" name="Group 4">
            <a:extLst>
              <a:ext uri="{FF2B5EF4-FFF2-40B4-BE49-F238E27FC236}">
                <a16:creationId xmlns:a16="http://schemas.microsoft.com/office/drawing/2014/main" id="{F351FF81-0CB2-2158-88BF-7F4E9FDB203F}"/>
              </a:ext>
            </a:extLst>
          </p:cNvPr>
          <p:cNvGraphicFramePr>
            <a:graphicFrameLocks noGrp="1"/>
          </p:cNvGraphicFramePr>
          <p:nvPr/>
        </p:nvGraphicFramePr>
        <p:xfrm>
          <a:off x="2416175" y="738188"/>
          <a:ext cx="4210050" cy="1825625"/>
        </p:xfrm>
        <a:graphic>
          <a:graphicData uri="http://schemas.openxmlformats.org/drawingml/2006/table">
            <a:tbl>
              <a:tblPr/>
              <a:tblGrid>
                <a:gridCol w="452438">
                  <a:extLst>
                    <a:ext uri="{9D8B030D-6E8A-4147-A177-3AD203B41FA5}">
                      <a16:colId xmlns:a16="http://schemas.microsoft.com/office/drawing/2014/main" val="2652714036"/>
                    </a:ext>
                  </a:extLst>
                </a:gridCol>
                <a:gridCol w="938212">
                  <a:extLst>
                    <a:ext uri="{9D8B030D-6E8A-4147-A177-3AD203B41FA5}">
                      <a16:colId xmlns:a16="http://schemas.microsoft.com/office/drawing/2014/main" val="2080982229"/>
                    </a:ext>
                  </a:extLst>
                </a:gridCol>
                <a:gridCol w="939800">
                  <a:extLst>
                    <a:ext uri="{9D8B030D-6E8A-4147-A177-3AD203B41FA5}">
                      <a16:colId xmlns:a16="http://schemas.microsoft.com/office/drawing/2014/main" val="2306629801"/>
                    </a:ext>
                  </a:extLst>
                </a:gridCol>
                <a:gridCol w="939800">
                  <a:extLst>
                    <a:ext uri="{9D8B030D-6E8A-4147-A177-3AD203B41FA5}">
                      <a16:colId xmlns:a16="http://schemas.microsoft.com/office/drawing/2014/main" val="484595114"/>
                    </a:ext>
                  </a:extLst>
                </a:gridCol>
                <a:gridCol w="939800">
                  <a:extLst>
                    <a:ext uri="{9D8B030D-6E8A-4147-A177-3AD203B41FA5}">
                      <a16:colId xmlns:a16="http://schemas.microsoft.com/office/drawing/2014/main" val="1000660285"/>
                    </a:ext>
                  </a:extLst>
                </a:gridCol>
              </a:tblGrid>
              <a:tr h="277813">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1551426"/>
                  </a:ext>
                </a:extLst>
              </a:tr>
              <a:tr h="23812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597598525"/>
                  </a:ext>
                </a:extLst>
              </a:tr>
              <a:tr h="23812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IX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2493714395"/>
                  </a:ext>
                </a:extLst>
              </a:tr>
              <a:tr h="23812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S</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igen</a:t>
                      </a:r>
                      <a:endParaRPr kumimoji="0" lang="en-US" altLang="hu-HU" sz="1800" b="1" i="0" u="none" strike="noStrike" cap="none" normalizeH="0" baseline="0">
                        <a:ln>
                          <a:noFill/>
                        </a:ln>
                        <a:solidFill>
                          <a:schemeClr val="tx1"/>
                        </a:solidFill>
                        <a:effectLst/>
                        <a:latin typeface="Tahoma" panose="020B0604030504040204" pitchFamily="34" charset="0"/>
                      </a:endParaRPr>
                    </a:p>
                  </a:txBody>
                  <a:tcPr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2724939810"/>
                  </a:ext>
                </a:extLst>
              </a:tr>
              <a:tr h="238125">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CC00CC"/>
                          </a:solidFill>
                          <a:effectLst/>
                          <a:latin typeface="Times New Roman" panose="02020603050405020304" pitchFamily="18" charset="0"/>
                          <a:cs typeface="Times New Roman" panose="02020603050405020304" pitchFamily="18" charset="0"/>
                        </a:rPr>
                        <a:t>X</a:t>
                      </a:r>
                      <a:endParaRPr kumimoji="0" lang="en-US" altLang="hu-HU" sz="1800" b="1" i="0" u="none" strike="noStrike" cap="none" normalizeH="0" baseline="0">
                        <a:ln>
                          <a:noFill/>
                        </a:ln>
                        <a:solidFill>
                          <a:srgbClr val="CC00CC"/>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ahoma" panose="020B0604030504040204" pitchFamily="34" charset="0"/>
                        </a:defRPr>
                      </a:lvl1pPr>
                      <a:lvl2pPr algn="l">
                        <a:spcBef>
                          <a:spcPct val="20000"/>
                        </a:spcBef>
                        <a:defRPr sz="2400">
                          <a:solidFill>
                            <a:schemeClr val="tx1"/>
                          </a:solidFill>
                          <a:latin typeface="Tahoma" panose="020B0604030504040204" pitchFamily="34" charset="0"/>
                        </a:defRPr>
                      </a:lvl2pPr>
                      <a:lvl3pPr algn="l">
                        <a:spcBef>
                          <a:spcPct val="20000"/>
                        </a:spcBef>
                        <a:defRPr sz="2000">
                          <a:solidFill>
                            <a:schemeClr val="tx1"/>
                          </a:solidFill>
                          <a:latin typeface="Tahoma" panose="020B0604030504040204" pitchFamily="34" charset="0"/>
                        </a:defRPr>
                      </a:lvl3pPr>
                      <a:lvl4pPr algn="l">
                        <a:spcBef>
                          <a:spcPct val="20000"/>
                        </a:spcBef>
                        <a:defRPr>
                          <a:solidFill>
                            <a:schemeClr val="tx1"/>
                          </a:solidFill>
                          <a:latin typeface="Tahoma" panose="020B0604030504040204" pitchFamily="34" charset="0"/>
                        </a:defRPr>
                      </a:lvl4pPr>
                      <a:lvl5pPr algn="l">
                        <a:spcBef>
                          <a:spcPct val="20000"/>
                        </a:spcBef>
                        <a:defRPr>
                          <a:solidFill>
                            <a:schemeClr val="tx1"/>
                          </a:solidFill>
                          <a:latin typeface="Tahoma" panose="020B0604030504040204" pitchFamily="34" charset="0"/>
                        </a:defRPr>
                      </a:lvl5pPr>
                      <a:lvl6pPr fontAlgn="base">
                        <a:spcBef>
                          <a:spcPct val="20000"/>
                        </a:spcBef>
                        <a:spcAft>
                          <a:spcPct val="0"/>
                        </a:spcAft>
                        <a:defRPr>
                          <a:solidFill>
                            <a:schemeClr val="tx1"/>
                          </a:solidFill>
                          <a:latin typeface="Tahoma" panose="020B0604030504040204" pitchFamily="34" charset="0"/>
                        </a:defRPr>
                      </a:lvl6pPr>
                      <a:lvl7pPr fontAlgn="base">
                        <a:spcBef>
                          <a:spcPct val="20000"/>
                        </a:spcBef>
                        <a:spcAft>
                          <a:spcPct val="0"/>
                        </a:spcAft>
                        <a:defRPr>
                          <a:solidFill>
                            <a:schemeClr val="tx1"/>
                          </a:solidFill>
                          <a:latin typeface="Tahoma" panose="020B0604030504040204" pitchFamily="34" charset="0"/>
                        </a:defRPr>
                      </a:lvl7pPr>
                      <a:lvl8pPr fontAlgn="base">
                        <a:spcBef>
                          <a:spcPct val="20000"/>
                        </a:spcBef>
                        <a:spcAft>
                          <a:spcPct val="0"/>
                        </a:spcAft>
                        <a:defRPr>
                          <a:solidFill>
                            <a:schemeClr val="tx1"/>
                          </a:solidFill>
                          <a:latin typeface="Tahoma" panose="020B0604030504040204" pitchFamily="34" charset="0"/>
                        </a:defRPr>
                      </a:lvl8pPr>
                      <a:lvl9pPr fontAlgn="base">
                        <a:spcBef>
                          <a:spcPct val="2000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nem</a:t>
                      </a:r>
                      <a:endParaRPr kumimoji="0" lang="en-US" altLang="hu-HU" sz="1800" b="1" i="0" u="none" strike="noStrike" cap="none" normalizeH="0" baseline="0">
                        <a:ln>
                          <a:noFill/>
                        </a:ln>
                        <a:solidFill>
                          <a:srgbClr val="FF0000"/>
                        </a:solidFill>
                        <a:effectLst/>
                        <a:latin typeface="Tahoma" panose="020B0604030504040204" pitchFamily="34" charset="0"/>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7538258"/>
                  </a:ext>
                </a:extLst>
              </a:tr>
            </a:tbl>
          </a:graphicData>
        </a:graphic>
      </p:graphicFrame>
      <p:sp>
        <p:nvSpPr>
          <p:cNvPr id="580644" name="Text Box 36">
            <a:extLst>
              <a:ext uri="{FF2B5EF4-FFF2-40B4-BE49-F238E27FC236}">
                <a16:creationId xmlns:a16="http://schemas.microsoft.com/office/drawing/2014/main" id="{655CF06B-AA40-A36D-A8DF-CDBBF5A23E92}"/>
              </a:ext>
            </a:extLst>
          </p:cNvPr>
          <p:cNvSpPr txBox="1">
            <a:spLocks noChangeArrowheads="1"/>
          </p:cNvSpPr>
          <p:nvPr/>
        </p:nvSpPr>
        <p:spPr bwMode="auto">
          <a:xfrm>
            <a:off x="328613" y="1133475"/>
            <a:ext cx="18780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chemeClr val="accent2"/>
                </a:solidFill>
              </a:rPr>
              <a:t>SOR: Ha ilyen zár van már kiadva </a:t>
            </a:r>
          </a:p>
        </p:txBody>
      </p:sp>
      <p:sp>
        <p:nvSpPr>
          <p:cNvPr id="580645" name="Text Box 37">
            <a:extLst>
              <a:ext uri="{FF2B5EF4-FFF2-40B4-BE49-F238E27FC236}">
                <a16:creationId xmlns:a16="http://schemas.microsoft.com/office/drawing/2014/main" id="{779FFBDA-7B00-47B8-4A0E-5315D933E1F6}"/>
              </a:ext>
            </a:extLst>
          </p:cNvPr>
          <p:cNvSpPr txBox="1">
            <a:spLocks noChangeArrowheads="1"/>
          </p:cNvSpPr>
          <p:nvPr/>
        </p:nvSpPr>
        <p:spPr bwMode="auto">
          <a:xfrm>
            <a:off x="6596063" y="609600"/>
            <a:ext cx="25479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2000">
                <a:solidFill>
                  <a:srgbClr val="FF0000"/>
                </a:solidFill>
              </a:rPr>
              <a:t>Oszlop: Megkaphatjuk-e ezt a típusú zárat?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2658" name="Rectangle 2">
            <a:extLst>
              <a:ext uri="{FF2B5EF4-FFF2-40B4-BE49-F238E27FC236}">
                <a16:creationId xmlns:a16="http://schemas.microsoft.com/office/drawing/2014/main" id="{EAAE6AB4-B393-049C-846F-547462632FE3}"/>
              </a:ext>
            </a:extLst>
          </p:cNvPr>
          <p:cNvSpPr>
            <a:spLocks noGrp="1" noChangeArrowheads="1"/>
          </p:cNvSpPr>
          <p:nvPr>
            <p:ph type="title"/>
          </p:nvPr>
        </p:nvSpPr>
        <p:spPr>
          <a:xfrm>
            <a:off x="673100" y="315913"/>
            <a:ext cx="7772400" cy="325437"/>
          </a:xfrm>
        </p:spPr>
        <p:txBody>
          <a:bodyPr/>
          <a:lstStyle/>
          <a:p>
            <a:r>
              <a:rPr lang="hu-HU" altLang="hu-HU" sz="3200" b="1" i="1">
                <a:solidFill>
                  <a:schemeClr val="accent2"/>
                </a:solidFill>
              </a:rPr>
              <a:t>Figyelmeztető zárak</a:t>
            </a:r>
            <a:br>
              <a:rPr lang="hu-HU" altLang="hu-HU" sz="3200" b="1" i="1">
                <a:solidFill>
                  <a:schemeClr val="accent2"/>
                </a:solidFill>
              </a:rPr>
            </a:br>
            <a:endParaRPr lang="hu-HU" altLang="hu-HU" sz="3200" b="1" i="1">
              <a:solidFill>
                <a:schemeClr val="accent2"/>
              </a:solidFill>
            </a:endParaRPr>
          </a:p>
        </p:txBody>
      </p:sp>
      <p:sp>
        <p:nvSpPr>
          <p:cNvPr id="582659" name="Rectangle 3">
            <a:extLst>
              <a:ext uri="{FF2B5EF4-FFF2-40B4-BE49-F238E27FC236}">
                <a16:creationId xmlns:a16="http://schemas.microsoft.com/office/drawing/2014/main" id="{D6419F99-1AAA-5D54-834B-A8BEDE733A04}"/>
              </a:ext>
            </a:extLst>
          </p:cNvPr>
          <p:cNvSpPr>
            <a:spLocks noGrp="1" noChangeArrowheads="1"/>
          </p:cNvSpPr>
          <p:nvPr>
            <p:ph type="body" idx="1"/>
          </p:nvPr>
        </p:nvSpPr>
        <p:spPr>
          <a:xfrm>
            <a:off x="149225" y="555625"/>
            <a:ext cx="8843963" cy="5540375"/>
          </a:xfrm>
        </p:spPr>
        <p:txBody>
          <a:bodyPr/>
          <a:lstStyle/>
          <a:p>
            <a:pPr>
              <a:buFontTx/>
              <a:buNone/>
            </a:pPr>
            <a:r>
              <a:rPr lang="hu-HU" altLang="hu-HU" sz="2000" b="1">
                <a:solidFill>
                  <a:srgbClr val="009900"/>
                </a:solidFill>
              </a:rPr>
              <a:t>T1: SELECT * FROM Film WHERE filmCím = ’King Kong’;</a:t>
            </a:r>
          </a:p>
          <a:p>
            <a:pPr>
              <a:buFontTx/>
              <a:buNone/>
            </a:pPr>
            <a:r>
              <a:rPr lang="hu-HU" altLang="hu-HU" sz="2000" b="1">
                <a:solidFill>
                  <a:schemeClr val="accent2"/>
                </a:solidFill>
              </a:rPr>
              <a:t>T2: UPDATE Film SET év = 1939 WHERE filmCím = ’Elfújta a szél’;</a:t>
            </a:r>
          </a:p>
          <a:p>
            <a:pPr>
              <a:buFontTx/>
              <a:buNone/>
            </a:pPr>
            <a:r>
              <a:rPr lang="hu-HU" altLang="hu-HU" sz="2000" b="1"/>
              <a:t>	</a:t>
            </a:r>
            <a:r>
              <a:rPr lang="hu-HU" altLang="hu-HU" sz="2000" b="1">
                <a:solidFill>
                  <a:srgbClr val="CC00CC"/>
                </a:solidFill>
              </a:rPr>
              <a:t>Csak tábla és sor szintű zárolást engedjünk meg.</a:t>
            </a:r>
          </a:p>
        </p:txBody>
      </p:sp>
      <p:sp>
        <p:nvSpPr>
          <p:cNvPr id="582661" name="Rectangle 5">
            <a:extLst>
              <a:ext uri="{FF2B5EF4-FFF2-40B4-BE49-F238E27FC236}">
                <a16:creationId xmlns:a16="http://schemas.microsoft.com/office/drawing/2014/main" id="{E0604BA5-A539-585B-4F3E-AFADD78BEB9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582660" name="Object 4">
            <a:extLst>
              <a:ext uri="{FF2B5EF4-FFF2-40B4-BE49-F238E27FC236}">
                <a16:creationId xmlns:a16="http://schemas.microsoft.com/office/drawing/2014/main" id="{9EBAD513-74EC-23B3-BCDA-7C2C9E97E64B}"/>
              </a:ext>
            </a:extLst>
          </p:cNvPr>
          <p:cNvGraphicFramePr>
            <a:graphicFrameLocks noChangeAspect="1"/>
          </p:cNvGraphicFramePr>
          <p:nvPr/>
        </p:nvGraphicFramePr>
        <p:xfrm>
          <a:off x="931863" y="1793875"/>
          <a:ext cx="6300787" cy="2459038"/>
        </p:xfrm>
        <a:graphic>
          <a:graphicData uri="http://schemas.openxmlformats.org/presentationml/2006/ole">
            <mc:AlternateContent xmlns:mc="http://schemas.openxmlformats.org/markup-compatibility/2006">
              <mc:Choice xmlns:v="urn:schemas-microsoft-com:vml" Requires="v">
                <p:oleObj name="Kép" r:id="rId2" imgW="3543480" imgH="1267560" progId="Word.Picture.8">
                  <p:embed/>
                </p:oleObj>
              </mc:Choice>
              <mc:Fallback>
                <p:oleObj name="Kép" r:id="rId2" imgW="3543480" imgH="1267560"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63" y="1793875"/>
                        <a:ext cx="6300787" cy="2459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2662" name="Text Box 6">
            <a:extLst>
              <a:ext uri="{FF2B5EF4-FFF2-40B4-BE49-F238E27FC236}">
                <a16:creationId xmlns:a16="http://schemas.microsoft.com/office/drawing/2014/main" id="{D135BD14-64BD-8293-D807-596D77E6BE35}"/>
              </a:ext>
            </a:extLst>
          </p:cNvPr>
          <p:cNvSpPr txBox="1">
            <a:spLocks noChangeArrowheads="1"/>
          </p:cNvSpPr>
          <p:nvPr/>
        </p:nvSpPr>
        <p:spPr bwMode="auto">
          <a:xfrm>
            <a:off x="658813" y="4340225"/>
            <a:ext cx="8229600"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hu-HU" altLang="hu-HU" sz="1800"/>
              <a:t>   Ekkor </a:t>
            </a:r>
            <a:r>
              <a:rPr lang="hu-HU" altLang="hu-HU" sz="1800">
                <a:solidFill>
                  <a:schemeClr val="accent2"/>
                </a:solidFill>
              </a:rPr>
              <a:t>T</a:t>
            </a:r>
            <a:r>
              <a:rPr lang="hu-HU" altLang="hu-HU" sz="1800" baseline="-25000">
                <a:solidFill>
                  <a:schemeClr val="accent2"/>
                </a:solidFill>
              </a:rPr>
              <a:t>2</a:t>
            </a:r>
            <a:r>
              <a:rPr lang="hu-HU" altLang="hu-HU" sz="1800"/>
              <a:t>-nek szüksége van a reláció </a:t>
            </a:r>
            <a:r>
              <a:rPr lang="hu-HU" altLang="hu-HU" sz="1800">
                <a:solidFill>
                  <a:schemeClr val="accent2"/>
                </a:solidFill>
              </a:rPr>
              <a:t>IX</a:t>
            </a:r>
            <a:r>
              <a:rPr lang="hu-HU" altLang="hu-HU" sz="1800"/>
              <a:t> módú zárolására, ugyanis azt tervezi, hogy új értéket ír be az egyik sorba. Ez kompatibilis </a:t>
            </a:r>
            <a:r>
              <a:rPr lang="hu-HU" altLang="hu-HU" sz="1800">
                <a:solidFill>
                  <a:srgbClr val="009900"/>
                </a:solidFill>
              </a:rPr>
              <a:t>T</a:t>
            </a:r>
            <a:r>
              <a:rPr lang="hu-HU" altLang="hu-HU" sz="1800" baseline="-25000">
                <a:solidFill>
                  <a:srgbClr val="009900"/>
                </a:solidFill>
              </a:rPr>
              <a:t>1</a:t>
            </a:r>
            <a:r>
              <a:rPr lang="hu-HU" altLang="hu-HU" sz="1800"/>
              <a:t>-nek a relációra vonatkozó </a:t>
            </a:r>
            <a:r>
              <a:rPr lang="hu-HU" altLang="hu-HU" sz="1800">
                <a:solidFill>
                  <a:srgbClr val="009900"/>
                </a:solidFill>
              </a:rPr>
              <a:t>IS</a:t>
            </a:r>
            <a:r>
              <a:rPr lang="hu-HU" altLang="hu-HU" sz="1800"/>
              <a:t> zárolásával, így a zárat engedélyezzük. </a:t>
            </a:r>
          </a:p>
          <a:p>
            <a:pPr algn="l">
              <a:buFontTx/>
              <a:buChar char="•"/>
            </a:pPr>
            <a:r>
              <a:rPr lang="hu-HU" altLang="hu-HU" sz="1800"/>
              <a:t>   Amikor </a:t>
            </a:r>
            <a:r>
              <a:rPr lang="hu-HU" altLang="hu-HU" sz="1800">
                <a:solidFill>
                  <a:schemeClr val="accent2"/>
                </a:solidFill>
              </a:rPr>
              <a:t>T</a:t>
            </a:r>
            <a:r>
              <a:rPr lang="hu-HU" altLang="hu-HU" sz="1800" baseline="-25000">
                <a:solidFill>
                  <a:schemeClr val="accent2"/>
                </a:solidFill>
              </a:rPr>
              <a:t>2</a:t>
            </a:r>
            <a:r>
              <a:rPr lang="hu-HU" altLang="hu-HU" sz="1800"/>
              <a:t> elérkezik az „Elfújta a szél” című filmhez tartozó sorhoz, ezen a soron nem talál zárat, így megkapja az </a:t>
            </a:r>
            <a:r>
              <a:rPr lang="hu-HU" altLang="hu-HU" sz="1800">
                <a:solidFill>
                  <a:schemeClr val="accent2"/>
                </a:solidFill>
              </a:rPr>
              <a:t>X</a:t>
            </a:r>
            <a:r>
              <a:rPr lang="hu-HU" altLang="hu-HU" sz="1800"/>
              <a:t> módú zárat, és módosítja a sort. Ha </a:t>
            </a:r>
            <a:r>
              <a:rPr lang="hu-HU" altLang="hu-HU" sz="1800">
                <a:solidFill>
                  <a:schemeClr val="accent2"/>
                </a:solidFill>
              </a:rPr>
              <a:t>T</a:t>
            </a:r>
            <a:r>
              <a:rPr lang="hu-HU" altLang="hu-HU" sz="1800" baseline="-25000">
                <a:solidFill>
                  <a:schemeClr val="accent2"/>
                </a:solidFill>
              </a:rPr>
              <a:t>2</a:t>
            </a:r>
            <a:r>
              <a:rPr lang="hu-HU" altLang="hu-HU" sz="1800"/>
              <a:t> a „King Kong” című filmek valamelyikéhez próbált volna új értéket beírni, akkor várnia kellett volna, amíg </a:t>
            </a:r>
            <a:r>
              <a:rPr lang="hu-HU" altLang="hu-HU" sz="1800">
                <a:solidFill>
                  <a:srgbClr val="009900"/>
                </a:solidFill>
              </a:rPr>
              <a:t>T</a:t>
            </a:r>
            <a:r>
              <a:rPr lang="hu-HU" altLang="hu-HU" sz="1800" baseline="-25000">
                <a:solidFill>
                  <a:srgbClr val="009900"/>
                </a:solidFill>
              </a:rPr>
              <a:t>1</a:t>
            </a:r>
            <a:r>
              <a:rPr lang="hu-HU" altLang="hu-HU" sz="1800"/>
              <a:t> felszabadítja az</a:t>
            </a:r>
            <a:r>
              <a:rPr lang="hu-HU" altLang="hu-HU" sz="1800">
                <a:solidFill>
                  <a:srgbClr val="009900"/>
                </a:solidFill>
              </a:rPr>
              <a:t> S</a:t>
            </a:r>
            <a:r>
              <a:rPr lang="hu-HU" altLang="hu-HU" sz="1800"/>
              <a:t> zárakat, ugyanis az </a:t>
            </a:r>
            <a:r>
              <a:rPr lang="hu-HU" altLang="hu-HU" sz="1800">
                <a:solidFill>
                  <a:srgbClr val="009900"/>
                </a:solidFill>
              </a:rPr>
              <a:t>S</a:t>
            </a:r>
            <a:r>
              <a:rPr lang="hu-HU" altLang="hu-HU" sz="1800"/>
              <a:t> és az </a:t>
            </a:r>
            <a:r>
              <a:rPr lang="hu-HU" altLang="hu-HU" sz="1800">
                <a:solidFill>
                  <a:srgbClr val="009900"/>
                </a:solidFill>
              </a:rPr>
              <a:t>X</a:t>
            </a:r>
            <a:r>
              <a:rPr lang="hu-HU" altLang="hu-HU" sz="1800"/>
              <a:t> nem kompatibilisek. </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hu-HU" sz="2800" b="1"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hu-HU" sz="2800" b="1"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39327</TotalTime>
  <Words>22626</Words>
  <Application>Microsoft Office PowerPoint</Application>
  <PresentationFormat>Diavetítés a képernyőre (4:3 oldalarány)</PresentationFormat>
  <Paragraphs>1768</Paragraphs>
  <Slides>210</Slides>
  <Notes>1</Notes>
  <HiddenSlides>0</HiddenSlides>
  <MMClips>0</MMClips>
  <ScaleCrop>false</ScaleCrop>
  <HeadingPairs>
    <vt:vector size="8" baseType="variant">
      <vt:variant>
        <vt:lpstr>Használt betűtípusok</vt:lpstr>
      </vt:variant>
      <vt:variant>
        <vt:i4>10</vt:i4>
      </vt:variant>
      <vt:variant>
        <vt:lpstr>Téma</vt:lpstr>
      </vt:variant>
      <vt:variant>
        <vt:i4>1</vt:i4>
      </vt:variant>
      <vt:variant>
        <vt:lpstr>Beágyazott OLE kiszolgálók</vt:lpstr>
      </vt:variant>
      <vt:variant>
        <vt:i4>2</vt:i4>
      </vt:variant>
      <vt:variant>
        <vt:lpstr>Diacímek</vt:lpstr>
      </vt:variant>
      <vt:variant>
        <vt:i4>210</vt:i4>
      </vt:variant>
    </vt:vector>
  </HeadingPairs>
  <TitlesOfParts>
    <vt:vector size="223" baseType="lpstr">
      <vt:lpstr>Tahoma</vt:lpstr>
      <vt:lpstr>Times New Roman</vt:lpstr>
      <vt:lpstr>Courier New</vt:lpstr>
      <vt:lpstr>Symbol</vt:lpstr>
      <vt:lpstr>Arial</vt:lpstr>
      <vt:lpstr>txbsy</vt:lpstr>
      <vt:lpstr>rtxbmi</vt:lpstr>
      <vt:lpstr>rtxb</vt:lpstr>
      <vt:lpstr>Courier</vt:lpstr>
      <vt:lpstr>Wingdings 2</vt:lpstr>
      <vt:lpstr>Default Design</vt:lpstr>
      <vt:lpstr>Microsoft Word dokumentum</vt:lpstr>
      <vt:lpstr>Microsoft Word kép</vt:lpstr>
      <vt:lpstr>Konkurenciavezérlés</vt:lpstr>
      <vt:lpstr>Egyszerre több tranzakció is ugyanazt az adatbázist használja.</vt:lpstr>
      <vt:lpstr>A konkurenciavezérlés</vt:lpstr>
      <vt:lpstr>Az ütemező és a tárkezelő együttműködése</vt:lpstr>
      <vt:lpstr> A konkurenciakezelés szempontjából a lényeges olvasási és írási műveletek a központi memória puffereiben történnek, nem pedig a lemezen. Tehát csak a READ és WRITE műveletek sorrendje számít, amikor a konkurenciával foglalkozunk, az INPUT és OUTPUT műveleteket figyelmen kívül hagyjuk. </vt:lpstr>
      <vt:lpstr>Soros ütemezések</vt:lpstr>
      <vt:lpstr>Sorbarendezhető ütemezések</vt:lpstr>
      <vt:lpstr>Sorbarendezhető ütemezések</vt:lpstr>
      <vt:lpstr>A tranzakció szemantikájának hatása</vt:lpstr>
      <vt:lpstr>A tranzakciók és az ütemezések jelölése</vt:lpstr>
      <vt:lpstr>Konfliktus-sorbarendezhetőség</vt:lpstr>
      <vt:lpstr>Nincs konfliktus</vt:lpstr>
      <vt:lpstr>Konfliktus</vt:lpstr>
      <vt:lpstr>Konfliktus-sorbarendezhetőség</vt:lpstr>
      <vt:lpstr>PowerPoint-bemutató</vt:lpstr>
      <vt:lpstr>Nem konfliktus-sorbarendezhető ütemezés</vt:lpstr>
      <vt:lpstr>Sorbarendezhető, de nem konfliktus-sorbarendezhető ütemezés</vt:lpstr>
      <vt:lpstr>Megelőzési gráfok és teszt a konfliktus-sorbarendezhetőségre</vt:lpstr>
      <vt:lpstr>Megelőzési gráfok és teszt a konfliktus-sorbarendezhetőségre</vt:lpstr>
      <vt:lpstr>Lemma</vt:lpstr>
      <vt:lpstr>PowerPoint-bemutató</vt:lpstr>
      <vt:lpstr>Megelőzési gráfok és teszt a konfliktus-sorbarendezhetőségre</vt:lpstr>
      <vt:lpstr>Megelőzési gráfok és teszt a konfliktus-sorbarendezhetőségre</vt:lpstr>
      <vt:lpstr>Megelőzési gráfok és teszt a konfliktus-sorbarendezhetőségre</vt:lpstr>
      <vt:lpstr>Miért működik a megelőzési gráfon alapuló tesztelés?</vt:lpstr>
      <vt:lpstr>Miért működik a megelőzési gráfon alapuló tesztelés?</vt:lpstr>
      <vt:lpstr>Miért működik a megelőzési gráfon alapuló tesztelés?</vt:lpstr>
      <vt:lpstr>Az ütemező eszközei a sorbarendezhetőség elérésére </vt:lpstr>
      <vt:lpstr>Az ütemező eszközei a sorbarendezhetőség elérésére </vt:lpstr>
      <vt:lpstr>Az ütemező eszközei a sorbarendezhetőség elérésére </vt:lpstr>
      <vt:lpstr>A sorbarendezhetőség biztosítása zárakkal</vt:lpstr>
      <vt:lpstr>A zárak használata</vt:lpstr>
      <vt:lpstr>A zárak használata</vt:lpstr>
      <vt:lpstr>A zárak használata</vt:lpstr>
      <vt:lpstr>A zárak használata</vt:lpstr>
      <vt:lpstr>A zárak használata</vt:lpstr>
      <vt:lpstr>A zárolási ütemező</vt:lpstr>
      <vt:lpstr>A zárolási ütemező</vt:lpstr>
      <vt:lpstr>A kétfázisú zárolás  (two-phase locking, 2PL) </vt:lpstr>
      <vt:lpstr>A kétfázisú zárolás  (two-phase locking, 2PL)</vt:lpstr>
      <vt:lpstr>A kétfázisú zárolás (two-phase locking, 2PL)</vt:lpstr>
      <vt:lpstr>A kétfázisú zárolás  (two-phase locking, 2PL)</vt:lpstr>
      <vt:lpstr>A kétfázisú zárolás</vt:lpstr>
      <vt:lpstr>A kétfázisú zárolás</vt:lpstr>
      <vt:lpstr>A kétfázisú zárolás</vt:lpstr>
      <vt:lpstr>A holtpont kockázata</vt:lpstr>
      <vt:lpstr>Holtpont felismerése </vt:lpstr>
      <vt:lpstr>Holtpont felismerése</vt:lpstr>
      <vt:lpstr>Megoldások holtpont ellen </vt:lpstr>
      <vt:lpstr>Megoldások holtpont ellen </vt:lpstr>
      <vt:lpstr>Éhezés </vt:lpstr>
      <vt:lpstr>Különböző zármódú zárolási rendszerek</vt:lpstr>
      <vt:lpstr>Osztott és kizárólagos zárak</vt:lpstr>
      <vt:lpstr>Osztott és kizárólagos zárak</vt:lpstr>
      <vt:lpstr>Osztott és kizárólagos zárak</vt:lpstr>
      <vt:lpstr>A tranzakciók konzisztenciája,  a tranzakciók 2PL feltétele és az ütemezések jogszerűsége</vt:lpstr>
      <vt:lpstr>A tranzakciók konzisztenciája,  a tranzakciók 2PL feltétele és az ütemezések jogszerűsége</vt:lpstr>
      <vt:lpstr>A tranzakciók konzisztenciája,  a tranzakciók 2PL feltétele és az ütemezések jogszerűsége</vt:lpstr>
      <vt:lpstr>A tranzakciók konzisztenciája,  a tranzakciók 2PL feltétele és az ütemezések jogszerűsége</vt:lpstr>
      <vt:lpstr>A tranzakciók konzisztenciája,  a tranzakciók 2PL feltétele és az ütemezések jogszerűsége</vt:lpstr>
      <vt:lpstr>A tranzakciók konzisztenciája,  a tranzakciók 2PL feltétele és az ütemezések jogszerűsége</vt:lpstr>
      <vt:lpstr>Kompatibilitási mátrixok</vt:lpstr>
      <vt:lpstr>Kompatibilitási mátrixok használata</vt:lpstr>
      <vt:lpstr>Kompatibilitási mátrixok használata</vt:lpstr>
      <vt:lpstr>A zárakra vonatkozó megelőzési gráf körmentességi feltétel erőssége</vt:lpstr>
      <vt:lpstr>A sorbarendezhetőség biztosítása tetszőleges zármodellben</vt:lpstr>
      <vt:lpstr>Zárak felminősítése</vt:lpstr>
      <vt:lpstr>Zárak felminősítése</vt:lpstr>
      <vt:lpstr>Új típusú holtpontok felminősítés esetén</vt:lpstr>
      <vt:lpstr>Módosítási zárak</vt:lpstr>
      <vt:lpstr>Módosítási zárak</vt:lpstr>
      <vt:lpstr>Növelési zárak</vt:lpstr>
      <vt:lpstr>Növelési zárak</vt:lpstr>
      <vt:lpstr>Növelési zárak</vt:lpstr>
      <vt:lpstr>A zárolási ütemező felépítése</vt:lpstr>
      <vt:lpstr>Zárolási műveleteket beszúró ütemező</vt:lpstr>
      <vt:lpstr>Zárolási műveleteket beszúró ütemező</vt:lpstr>
      <vt:lpstr>Zárolási műveleteket beszúró ütemező</vt:lpstr>
      <vt:lpstr>Zárolási műveleteket beszúró ütemező</vt:lpstr>
      <vt:lpstr>Zárolási műveleteket beszúró ütemező</vt:lpstr>
      <vt:lpstr>Zárolási műveleteket beszúró ütemező</vt:lpstr>
      <vt:lpstr>Zárolási műveleteket beszúró ütemező</vt:lpstr>
      <vt:lpstr>A zártábla</vt:lpstr>
      <vt:lpstr>A zártábla</vt:lpstr>
      <vt:lpstr>A zártábla</vt:lpstr>
      <vt:lpstr>A zárolási kérések kezelése</vt:lpstr>
      <vt:lpstr>A zárfeloldások kezelése</vt:lpstr>
      <vt:lpstr>A zárfeloldások kezelése</vt:lpstr>
      <vt:lpstr>Adatbáziselemekből álló hierarchiák kezelése</vt:lpstr>
      <vt:lpstr>Milyen objektumokat zároljunk?</vt:lpstr>
      <vt:lpstr>PowerPoint-bemutató</vt:lpstr>
      <vt:lpstr>PowerPoint-bemutató</vt:lpstr>
      <vt:lpstr>Figyelmeztető zárak </vt:lpstr>
      <vt:lpstr>Figyelmeztető zárak </vt:lpstr>
      <vt:lpstr>Figyelmeztető zárak </vt:lpstr>
      <vt:lpstr>Figyelmeztető zárak </vt:lpstr>
      <vt:lpstr>Figyelmeztető zárak </vt:lpstr>
      <vt:lpstr>Figyelmeztető zárak </vt:lpstr>
      <vt:lpstr>Figyelmeztető zárak </vt:lpstr>
      <vt:lpstr>Figyelmeztető zárak </vt:lpstr>
      <vt:lpstr>Csoportos mód a szándékzárolásokhoz</vt:lpstr>
      <vt:lpstr>Csoportos mód a szándékzárolásokhoz</vt:lpstr>
      <vt:lpstr>Csoportos mód a szándékzárolásokhoz</vt:lpstr>
      <vt:lpstr>    Szabályok:</vt:lpstr>
      <vt:lpstr>PowerPoint-bemutató</vt:lpstr>
      <vt:lpstr>PowerPoint-bemutató</vt:lpstr>
      <vt:lpstr>Insert + delete + update műveletek</vt:lpstr>
      <vt:lpstr>PowerPoint-bemutató</vt:lpstr>
      <vt:lpstr>PowerPoint-bemutató</vt:lpstr>
      <vt:lpstr>PowerPoint-bemutató</vt:lpstr>
      <vt:lpstr>PowerPoint-bemutató</vt:lpstr>
      <vt:lpstr>Megszorítások is sérülhetnek</vt:lpstr>
      <vt:lpstr>T1: Insert &lt;04,Kerry,…&gt; into R T2: Insert &lt;04,Bush,…&gt; into R  Előtte olvasási S zárak elhelyezése a többi objektumra:</vt:lpstr>
      <vt:lpstr>Megoldás</vt:lpstr>
      <vt:lpstr>Példa</vt:lpstr>
      <vt:lpstr>Az R tábla sorainak elérése index alapján</vt:lpstr>
      <vt:lpstr>PowerPoint-bemutató</vt:lpstr>
      <vt:lpstr>PowerPoint-bemutató</vt:lpstr>
      <vt:lpstr>PowerPoint-bemutató</vt:lpstr>
      <vt:lpstr>Ötlet: Mászóka</vt:lpstr>
      <vt:lpstr>Faprotokoll szabályai</vt:lpstr>
      <vt:lpstr>PowerPoint-bemutató</vt:lpstr>
      <vt:lpstr>PowerPoint-bemutató</vt:lpstr>
      <vt:lpstr>PowerPoint-bemutató</vt:lpstr>
      <vt:lpstr>PowerPoint-bemutató</vt:lpstr>
      <vt:lpstr>PowerPoint-bemutató</vt:lpstr>
      <vt:lpstr>PowerPoint-bemutató</vt:lpstr>
      <vt:lpstr>PowerPoint-bemutató</vt:lpstr>
      <vt:lpstr>Bizonyitás folytatása</vt:lpstr>
      <vt:lpstr>Példa a részfák sorrendjének egyesítésére</vt:lpstr>
      <vt:lpstr>Konkurenciavezérlés időbélyegzőkkel</vt:lpstr>
      <vt:lpstr>Konkurenciavezérlés időbélyegzőkkel</vt:lpstr>
      <vt:lpstr>Időbélyegzők</vt:lpstr>
      <vt:lpstr>Adatelemek időbélyegzői és véglegesítési bitjei</vt:lpstr>
      <vt:lpstr>Fizikailag nem megvalósítható viselkedések</vt:lpstr>
      <vt:lpstr>1. Túl késői olvasás</vt:lpstr>
      <vt:lpstr>2. Túl késői írás</vt:lpstr>
      <vt:lpstr>A piszkos adatok problémái</vt:lpstr>
      <vt:lpstr>Egy másik probléma (Thomas-féle írás)</vt:lpstr>
      <vt:lpstr>Egy másik probléma (Thomas-féle írás)</vt:lpstr>
      <vt:lpstr>Egy másik probléma (Thomas-féle írás)</vt:lpstr>
      <vt:lpstr>Az időbélyegzőn alapuló ütemezések szabályai</vt:lpstr>
      <vt:lpstr>Az időbélyegzőn alapuló ütemezés 4 szabálya</vt:lpstr>
      <vt:lpstr>Az időbélyegzőn alapuló ütemezés 4 szabálya</vt:lpstr>
      <vt:lpstr>Az időbélyegzőn alapuló ütemezés 4 szabálya</vt:lpstr>
      <vt:lpstr>Az időbélyegzőn alapuló ütemezés 4 szabálya</vt:lpstr>
      <vt:lpstr>PowerPoint-bemutató</vt:lpstr>
      <vt:lpstr>PowerPoint-bemutató</vt:lpstr>
      <vt:lpstr>PowerPoint-bemutató</vt:lpstr>
      <vt:lpstr>PowerPoint-bemutató</vt:lpstr>
      <vt:lpstr>PowerPoint-bemutató</vt:lpstr>
      <vt:lpstr>Többváltozatú időbélyegzés</vt:lpstr>
      <vt:lpstr>Többváltozatú időbélyegzés</vt:lpstr>
      <vt:lpstr>Többváltozatú időbélyegzés</vt:lpstr>
      <vt:lpstr>Többváltozatú időbélyegzés</vt:lpstr>
      <vt:lpstr>Többváltozatú időbélyegzés</vt:lpstr>
      <vt:lpstr>Időbélyegzők és zárolások</vt:lpstr>
      <vt:lpstr>Konkurenciavezérlés érvényesítéssel</vt:lpstr>
      <vt:lpstr>Az érvényesítésen alapuló ütemező felépítése</vt:lpstr>
      <vt:lpstr>Az érvényesítésen alapuló ütemező felépítése</vt:lpstr>
      <vt:lpstr>Az érvényesítési szabályok</vt:lpstr>
      <vt:lpstr>Túl korai olvasás</vt:lpstr>
      <vt:lpstr>Túl korai olvasás</vt:lpstr>
      <vt:lpstr>Túl korai írás</vt:lpstr>
      <vt:lpstr>Az érvényesítési szabályok</vt:lpstr>
      <vt:lpstr>Az érvényesítési szabályok</vt:lpstr>
      <vt:lpstr>Példa: Az érvényesítési szabályok</vt:lpstr>
      <vt:lpstr>Példa: Az érvényesítési szabályok</vt:lpstr>
      <vt:lpstr>Példa: Az érvényesítési szabályok</vt:lpstr>
      <vt:lpstr>Példa: Az érvényesítési szabályok</vt:lpstr>
      <vt:lpstr>A három konkurenciavezérlési technika működésének összehasonlítása</vt:lpstr>
      <vt:lpstr>A három konkurenciavezérlési technika működésének összehasonlítása</vt:lpstr>
      <vt:lpstr>A három konkurenciavezérlési technika működésének összehasonlítása</vt:lpstr>
      <vt:lpstr>Az Oracle konkurenciavezérlési technikája</vt:lpstr>
      <vt:lpstr>Többszintű konkurenciavezérlés Oracle-ben</vt:lpstr>
      <vt:lpstr>Többszintű konkurenciavezérlés Oracle-ben</vt:lpstr>
      <vt:lpstr>Többszintű konkurenciavezérlés Oracle-ben</vt:lpstr>
      <vt:lpstr>A tranzakcióelkülönítési szintek</vt:lpstr>
      <vt:lpstr>A négy tranzakcióelkülönítési szint a következő:</vt:lpstr>
      <vt:lpstr>Az Oracle tranzakcióelkülönítési szintjei</vt:lpstr>
      <vt:lpstr>Az Oracle tranzakcióelkülönítési szintjei</vt:lpstr>
      <vt:lpstr>Az Oracle tranzakcióelkülönítési szintjei</vt:lpstr>
      <vt:lpstr>A zárolási rendszer</vt:lpstr>
      <vt:lpstr>A zárolási rendszer</vt:lpstr>
      <vt:lpstr>Zármódok</vt:lpstr>
      <vt:lpstr>Zármódok</vt:lpstr>
      <vt:lpstr>Zármódok</vt:lpstr>
      <vt:lpstr>Zármódok</vt:lpstr>
      <vt:lpstr>Zármódok</vt:lpstr>
      <vt:lpstr>Zármódok</vt:lpstr>
      <vt:lpstr>Zármódok</vt:lpstr>
      <vt:lpstr>Zármódok</vt:lpstr>
      <vt:lpstr>Zárak felminősítése és kiterjesztése</vt:lpstr>
      <vt:lpstr>Zárak felminősítése és kiterjesztése</vt:lpstr>
      <vt:lpstr>Feladatok</vt:lpstr>
      <vt:lpstr>Feladatok</vt:lpstr>
      <vt:lpstr>Feladatok</vt:lpstr>
      <vt:lpstr>Feladatok</vt:lpstr>
      <vt:lpstr>Feladatok</vt:lpstr>
      <vt:lpstr>Feladatok</vt:lpstr>
      <vt:lpstr>Feladatok</vt:lpstr>
      <vt:lpstr>Feladatok</vt:lpstr>
      <vt:lpstr>Feladatok</vt:lpstr>
      <vt:lpstr>PowerPoint-bemutató</vt:lpstr>
      <vt:lpstr>Feladatok</vt:lpstr>
      <vt:lpstr>Feladatok</vt:lpstr>
      <vt:lpstr>Feladatok</vt:lpstr>
      <vt:lpstr>Feladatok</vt:lpstr>
      <vt:lpstr>Feladatok</vt:lpstr>
      <vt:lpstr>Feladatok</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245: Database System Principles</dc:title>
  <dc:creator>Siroker</dc:creator>
  <cp:lastModifiedBy>Nikovits Tibor</cp:lastModifiedBy>
  <cp:revision>1010</cp:revision>
  <cp:lastPrinted>2000-02-18T01:00:30Z</cp:lastPrinted>
  <dcterms:created xsi:type="dcterms:W3CDTF">1999-07-13T19:55:20Z</dcterms:created>
  <dcterms:modified xsi:type="dcterms:W3CDTF">2025-11-17T10:24:01Z</dcterms:modified>
</cp:coreProperties>
</file>