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9"/>
  </p:notesMasterIdLst>
  <p:handoutMasterIdLst>
    <p:handoutMasterId r:id="rId130"/>
  </p:handoutMasterIdLst>
  <p:sldIdLst>
    <p:sldId id="257" r:id="rId2"/>
    <p:sldId id="258" r:id="rId3"/>
    <p:sldId id="259" r:id="rId4"/>
    <p:sldId id="260" r:id="rId5"/>
    <p:sldId id="261" r:id="rId6"/>
    <p:sldId id="262" r:id="rId7"/>
    <p:sldId id="264" r:id="rId8"/>
    <p:sldId id="265" r:id="rId9"/>
    <p:sldId id="266" r:id="rId10"/>
    <p:sldId id="267" r:id="rId11"/>
    <p:sldId id="269" r:id="rId12"/>
    <p:sldId id="336" r:id="rId13"/>
    <p:sldId id="337" r:id="rId14"/>
    <p:sldId id="338" r:id="rId15"/>
    <p:sldId id="339" r:id="rId16"/>
    <p:sldId id="340" r:id="rId17"/>
    <p:sldId id="341" r:id="rId18"/>
    <p:sldId id="342" r:id="rId19"/>
    <p:sldId id="344" r:id="rId20"/>
    <p:sldId id="343" r:id="rId21"/>
    <p:sldId id="270" r:id="rId22"/>
    <p:sldId id="361" r:id="rId23"/>
    <p:sldId id="271" r:id="rId24"/>
    <p:sldId id="273" r:id="rId25"/>
    <p:sldId id="345" r:id="rId26"/>
    <p:sldId id="346" r:id="rId27"/>
    <p:sldId id="347" r:id="rId28"/>
    <p:sldId id="350" r:id="rId29"/>
    <p:sldId id="348" r:id="rId30"/>
    <p:sldId id="351" r:id="rId31"/>
    <p:sldId id="349" r:id="rId32"/>
    <p:sldId id="352" r:id="rId33"/>
    <p:sldId id="353" r:id="rId34"/>
    <p:sldId id="354" r:id="rId35"/>
    <p:sldId id="355" r:id="rId36"/>
    <p:sldId id="356" r:id="rId37"/>
    <p:sldId id="275" r:id="rId38"/>
    <p:sldId id="279" r:id="rId39"/>
    <p:sldId id="280" r:id="rId40"/>
    <p:sldId id="284" r:id="rId41"/>
    <p:sldId id="357" r:id="rId42"/>
    <p:sldId id="358" r:id="rId43"/>
    <p:sldId id="360" r:id="rId44"/>
    <p:sldId id="288" r:id="rId45"/>
    <p:sldId id="363" r:id="rId46"/>
    <p:sldId id="362" r:id="rId47"/>
    <p:sldId id="291" r:id="rId48"/>
    <p:sldId id="297" r:id="rId49"/>
    <p:sldId id="364" r:id="rId50"/>
    <p:sldId id="299" r:id="rId51"/>
    <p:sldId id="366" r:id="rId52"/>
    <p:sldId id="365" r:id="rId53"/>
    <p:sldId id="300" r:id="rId54"/>
    <p:sldId id="367" r:id="rId55"/>
    <p:sldId id="301" r:id="rId56"/>
    <p:sldId id="368" r:id="rId57"/>
    <p:sldId id="369" r:id="rId58"/>
    <p:sldId id="372" r:id="rId59"/>
    <p:sldId id="371" r:id="rId60"/>
    <p:sldId id="374" r:id="rId61"/>
    <p:sldId id="375" r:id="rId62"/>
    <p:sldId id="376" r:id="rId63"/>
    <p:sldId id="377" r:id="rId64"/>
    <p:sldId id="378" r:id="rId65"/>
    <p:sldId id="379" r:id="rId66"/>
    <p:sldId id="380" r:id="rId67"/>
    <p:sldId id="381" r:id="rId68"/>
    <p:sldId id="382" r:id="rId69"/>
    <p:sldId id="383" r:id="rId70"/>
    <p:sldId id="384" r:id="rId71"/>
    <p:sldId id="385" r:id="rId72"/>
    <p:sldId id="387" r:id="rId73"/>
    <p:sldId id="304" r:id="rId74"/>
    <p:sldId id="389" r:id="rId75"/>
    <p:sldId id="307" r:id="rId76"/>
    <p:sldId id="388" r:id="rId77"/>
    <p:sldId id="308" r:id="rId78"/>
    <p:sldId id="309" r:id="rId79"/>
    <p:sldId id="390" r:id="rId80"/>
    <p:sldId id="391" r:id="rId81"/>
    <p:sldId id="392" r:id="rId82"/>
    <p:sldId id="393" r:id="rId83"/>
    <p:sldId id="394" r:id="rId84"/>
    <p:sldId id="395" r:id="rId85"/>
    <p:sldId id="396" r:id="rId86"/>
    <p:sldId id="397" r:id="rId87"/>
    <p:sldId id="398" r:id="rId88"/>
    <p:sldId id="399" r:id="rId89"/>
    <p:sldId id="400" r:id="rId90"/>
    <p:sldId id="401" r:id="rId91"/>
    <p:sldId id="402" r:id="rId92"/>
    <p:sldId id="403" r:id="rId93"/>
    <p:sldId id="314" r:id="rId94"/>
    <p:sldId id="315" r:id="rId95"/>
    <p:sldId id="405" r:id="rId96"/>
    <p:sldId id="406" r:id="rId97"/>
    <p:sldId id="407" r:id="rId98"/>
    <p:sldId id="408" r:id="rId99"/>
    <p:sldId id="409" r:id="rId100"/>
    <p:sldId id="410" r:id="rId101"/>
    <p:sldId id="411" r:id="rId102"/>
    <p:sldId id="412" r:id="rId103"/>
    <p:sldId id="417" r:id="rId104"/>
    <p:sldId id="413" r:id="rId105"/>
    <p:sldId id="414" r:id="rId106"/>
    <p:sldId id="415" r:id="rId107"/>
    <p:sldId id="416" r:id="rId108"/>
    <p:sldId id="324" r:id="rId109"/>
    <p:sldId id="326" r:id="rId110"/>
    <p:sldId id="327" r:id="rId111"/>
    <p:sldId id="331" r:id="rId112"/>
    <p:sldId id="332" r:id="rId113"/>
    <p:sldId id="418" r:id="rId114"/>
    <p:sldId id="419" r:id="rId115"/>
    <p:sldId id="420" r:id="rId116"/>
    <p:sldId id="421" r:id="rId117"/>
    <p:sldId id="422" r:id="rId118"/>
    <p:sldId id="423" r:id="rId119"/>
    <p:sldId id="424" r:id="rId120"/>
    <p:sldId id="425" r:id="rId121"/>
    <p:sldId id="426" r:id="rId122"/>
    <p:sldId id="427" r:id="rId123"/>
    <p:sldId id="428" r:id="rId124"/>
    <p:sldId id="429" r:id="rId125"/>
    <p:sldId id="430" r:id="rId126"/>
    <p:sldId id="431" r:id="rId127"/>
    <p:sldId id="432" r:id="rId128"/>
  </p:sldIdLst>
  <p:sldSz cx="9144000" cy="6858000" type="screen4x3"/>
  <p:notesSz cx="6781800" cy="9918700"/>
  <p:defaultTextStyle>
    <a:defPPr>
      <a:defRPr lang="en-US"/>
    </a:defPPr>
    <a:lvl1pPr algn="l" rtl="0" fontAlgn="base">
      <a:spcBef>
        <a:spcPct val="0"/>
      </a:spcBef>
      <a:spcAft>
        <a:spcPct val="0"/>
      </a:spcAft>
      <a:defRPr sz="20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20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20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20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2000" kern="1200">
        <a:solidFill>
          <a:schemeClr val="tx1"/>
        </a:solidFill>
        <a:latin typeface="Tahoma" panose="020B0604030504040204" pitchFamily="34" charset="0"/>
        <a:ea typeface="+mn-ea"/>
        <a:cs typeface="+mn-cs"/>
      </a:defRPr>
    </a:lvl5pPr>
    <a:lvl6pPr marL="2286000" algn="l" defTabSz="914400" rtl="0" eaLnBrk="1" latinLnBrk="0" hangingPunct="1">
      <a:defRPr sz="2000" kern="1200">
        <a:solidFill>
          <a:schemeClr val="tx1"/>
        </a:solidFill>
        <a:latin typeface="Tahoma" panose="020B0604030504040204" pitchFamily="34" charset="0"/>
        <a:ea typeface="+mn-ea"/>
        <a:cs typeface="+mn-cs"/>
      </a:defRPr>
    </a:lvl6pPr>
    <a:lvl7pPr marL="2743200" algn="l" defTabSz="914400" rtl="0" eaLnBrk="1" latinLnBrk="0" hangingPunct="1">
      <a:defRPr sz="2000" kern="1200">
        <a:solidFill>
          <a:schemeClr val="tx1"/>
        </a:solidFill>
        <a:latin typeface="Tahoma" panose="020B0604030504040204" pitchFamily="34" charset="0"/>
        <a:ea typeface="+mn-ea"/>
        <a:cs typeface="+mn-cs"/>
      </a:defRPr>
    </a:lvl7pPr>
    <a:lvl8pPr marL="3200400" algn="l" defTabSz="914400" rtl="0" eaLnBrk="1" latinLnBrk="0" hangingPunct="1">
      <a:defRPr sz="2000" kern="1200">
        <a:solidFill>
          <a:schemeClr val="tx1"/>
        </a:solidFill>
        <a:latin typeface="Tahoma" panose="020B0604030504040204" pitchFamily="34" charset="0"/>
        <a:ea typeface="+mn-ea"/>
        <a:cs typeface="+mn-cs"/>
      </a:defRPr>
    </a:lvl8pPr>
    <a:lvl9pPr marL="3657600" algn="l" defTabSz="914400" rtl="0" eaLnBrk="1" latinLnBrk="0" hangingPunct="1">
      <a:defRPr sz="20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3">
          <p15:clr>
            <a:srgbClr val="A4A3A4"/>
          </p15:clr>
        </p15:guide>
        <p15:guide id="2" pos="21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CC00CC"/>
    <a:srgbClr val="990000"/>
    <a:srgbClr val="FF3300"/>
    <a:srgbClr val="006600"/>
    <a:srgbClr val="FF0000"/>
    <a:srgbClr val="008000"/>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1531" autoAdjust="0"/>
  </p:normalViewPr>
  <p:slideViewPr>
    <p:cSldViewPr snapToGrid="0">
      <p:cViewPr varScale="1">
        <p:scale>
          <a:sx n="79" d="100"/>
          <a:sy n="79" d="100"/>
        </p:scale>
        <p:origin x="157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864"/>
    </p:cViewPr>
  </p:sorterViewPr>
  <p:notesViewPr>
    <p:cSldViewPr snapToGrid="0">
      <p:cViewPr varScale="1">
        <p:scale>
          <a:sx n="77" d="100"/>
          <a:sy n="77" d="100"/>
        </p:scale>
        <p:origin x="-2112" y="-108"/>
      </p:cViewPr>
      <p:guideLst>
        <p:guide orient="horz" pos="3123"/>
        <p:guide pos="2136"/>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notesMaster" Target="notesMasters/notes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handoutMaster" Target="handoutMasters/handout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5154" name="Rectangle 2">
            <a:extLst>
              <a:ext uri="{FF2B5EF4-FFF2-40B4-BE49-F238E27FC236}">
                <a16:creationId xmlns:a16="http://schemas.microsoft.com/office/drawing/2014/main" id="{74497BD7-2AB0-1E5D-5352-C2EE8E551CB9}"/>
              </a:ext>
            </a:extLst>
          </p:cNvPr>
          <p:cNvSpPr>
            <a:spLocks noGrp="1" noChangeArrowheads="1"/>
          </p:cNvSpPr>
          <p:nvPr>
            <p:ph type="hdr" sz="quarter"/>
          </p:nvPr>
        </p:nvSpPr>
        <p:spPr bwMode="auto">
          <a:xfrm>
            <a:off x="0" y="0"/>
            <a:ext cx="2959100" cy="4889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defRPr sz="1200"/>
            </a:lvl1pPr>
          </a:lstStyle>
          <a:p>
            <a:endParaRPr lang="en-US" altLang="hu-HU"/>
          </a:p>
        </p:txBody>
      </p:sp>
      <p:sp>
        <p:nvSpPr>
          <p:cNvPr id="305155" name="Rectangle 3">
            <a:extLst>
              <a:ext uri="{FF2B5EF4-FFF2-40B4-BE49-F238E27FC236}">
                <a16:creationId xmlns:a16="http://schemas.microsoft.com/office/drawing/2014/main" id="{13078553-C8D6-AF07-CF75-5501A4517D83}"/>
              </a:ext>
            </a:extLst>
          </p:cNvPr>
          <p:cNvSpPr>
            <a:spLocks noGrp="1" noChangeArrowheads="1"/>
          </p:cNvSpPr>
          <p:nvPr>
            <p:ph type="dt" sz="quarter" idx="1"/>
          </p:nvPr>
        </p:nvSpPr>
        <p:spPr bwMode="auto">
          <a:xfrm>
            <a:off x="3848100" y="0"/>
            <a:ext cx="2959100" cy="4889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lvl1pPr>
          </a:lstStyle>
          <a:p>
            <a:endParaRPr lang="en-US" altLang="hu-HU"/>
          </a:p>
        </p:txBody>
      </p:sp>
      <p:sp>
        <p:nvSpPr>
          <p:cNvPr id="305156" name="Rectangle 4">
            <a:extLst>
              <a:ext uri="{FF2B5EF4-FFF2-40B4-BE49-F238E27FC236}">
                <a16:creationId xmlns:a16="http://schemas.microsoft.com/office/drawing/2014/main" id="{BC22C1F6-65D8-CC15-D92B-1D986028716B}"/>
              </a:ext>
            </a:extLst>
          </p:cNvPr>
          <p:cNvSpPr>
            <a:spLocks noGrp="1" noChangeArrowheads="1"/>
          </p:cNvSpPr>
          <p:nvPr>
            <p:ph type="ftr" sz="quarter" idx="2"/>
          </p:nvPr>
        </p:nvSpPr>
        <p:spPr bwMode="auto">
          <a:xfrm>
            <a:off x="0" y="9456738"/>
            <a:ext cx="2959100" cy="4889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defRPr sz="1200"/>
            </a:lvl1pPr>
          </a:lstStyle>
          <a:p>
            <a:endParaRPr lang="en-US" altLang="hu-HU"/>
          </a:p>
        </p:txBody>
      </p:sp>
      <p:sp>
        <p:nvSpPr>
          <p:cNvPr id="305157" name="Rectangle 5">
            <a:extLst>
              <a:ext uri="{FF2B5EF4-FFF2-40B4-BE49-F238E27FC236}">
                <a16:creationId xmlns:a16="http://schemas.microsoft.com/office/drawing/2014/main" id="{F8882D87-E5EB-BC02-290C-0DA4BD70BF53}"/>
              </a:ext>
            </a:extLst>
          </p:cNvPr>
          <p:cNvSpPr>
            <a:spLocks noGrp="1" noChangeArrowheads="1"/>
          </p:cNvSpPr>
          <p:nvPr>
            <p:ph type="sldNum" sz="quarter" idx="3"/>
          </p:nvPr>
        </p:nvSpPr>
        <p:spPr bwMode="auto">
          <a:xfrm>
            <a:off x="3848100" y="9456738"/>
            <a:ext cx="2959100" cy="4889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lvl1pPr>
          </a:lstStyle>
          <a:p>
            <a:fld id="{0FE0A4DE-75DB-4F90-85FB-CF20997D7ADF}" type="slidenum">
              <a:rPr lang="en-US" altLang="hu-HU"/>
              <a:pPr/>
              <a:t>‹#›</a:t>
            </a:fld>
            <a:endParaRPr lang="en-US" altLang="hu-H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0700339-9F11-8BEB-AD32-C10433293F96}"/>
              </a:ext>
            </a:extLst>
          </p:cNvPr>
          <p:cNvSpPr>
            <a:spLocks noGrp="1" noChangeArrowheads="1"/>
          </p:cNvSpPr>
          <p:nvPr>
            <p:ph type="hdr" sz="quarter"/>
          </p:nvPr>
        </p:nvSpPr>
        <p:spPr bwMode="auto">
          <a:xfrm>
            <a:off x="0" y="0"/>
            <a:ext cx="293846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defTabSz="933450">
              <a:defRPr sz="1200"/>
            </a:lvl1pPr>
          </a:lstStyle>
          <a:p>
            <a:endParaRPr lang="en-US" altLang="hu-HU"/>
          </a:p>
        </p:txBody>
      </p:sp>
      <p:sp>
        <p:nvSpPr>
          <p:cNvPr id="4099" name="Rectangle 3">
            <a:extLst>
              <a:ext uri="{FF2B5EF4-FFF2-40B4-BE49-F238E27FC236}">
                <a16:creationId xmlns:a16="http://schemas.microsoft.com/office/drawing/2014/main" id="{1716F5AC-2D73-2B96-7E59-AFB8AE825BEC}"/>
              </a:ext>
            </a:extLst>
          </p:cNvPr>
          <p:cNvSpPr>
            <a:spLocks noGrp="1" noChangeArrowheads="1"/>
          </p:cNvSpPr>
          <p:nvPr>
            <p:ph type="dt" idx="1"/>
          </p:nvPr>
        </p:nvSpPr>
        <p:spPr bwMode="auto">
          <a:xfrm>
            <a:off x="3843338" y="0"/>
            <a:ext cx="2938462"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defTabSz="933450">
              <a:defRPr sz="1200"/>
            </a:lvl1pPr>
          </a:lstStyle>
          <a:p>
            <a:endParaRPr lang="en-US" altLang="hu-HU"/>
          </a:p>
        </p:txBody>
      </p:sp>
      <p:sp>
        <p:nvSpPr>
          <p:cNvPr id="4100" name="Rectangle 4">
            <a:extLst>
              <a:ext uri="{FF2B5EF4-FFF2-40B4-BE49-F238E27FC236}">
                <a16:creationId xmlns:a16="http://schemas.microsoft.com/office/drawing/2014/main" id="{F5340DF3-2C2B-01A3-2ACF-F0F79881363A}"/>
              </a:ext>
            </a:extLst>
          </p:cNvPr>
          <p:cNvSpPr>
            <a:spLocks noChangeArrowheads="1" noTextEdit="1"/>
          </p:cNvSpPr>
          <p:nvPr>
            <p:ph type="sldImg" idx="2"/>
          </p:nvPr>
        </p:nvSpPr>
        <p:spPr bwMode="auto">
          <a:xfrm>
            <a:off x="911225" y="744538"/>
            <a:ext cx="4959350" cy="371951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6D3C2795-A948-39C1-8C85-638889F67B7F}"/>
              </a:ext>
            </a:extLst>
          </p:cNvPr>
          <p:cNvSpPr>
            <a:spLocks noGrp="1" noChangeArrowheads="1"/>
          </p:cNvSpPr>
          <p:nvPr>
            <p:ph type="body" sz="quarter" idx="3"/>
          </p:nvPr>
        </p:nvSpPr>
        <p:spPr bwMode="auto">
          <a:xfrm>
            <a:off x="903288" y="4711700"/>
            <a:ext cx="4975225" cy="446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hu-HU"/>
              <a:t>Click to edit Master text styles</a:t>
            </a:r>
          </a:p>
          <a:p>
            <a:pPr lvl="1"/>
            <a:r>
              <a:rPr lang="en-US" altLang="hu-HU"/>
              <a:t>Second level</a:t>
            </a:r>
          </a:p>
          <a:p>
            <a:pPr lvl="2"/>
            <a:r>
              <a:rPr lang="en-US" altLang="hu-HU"/>
              <a:t>Third level</a:t>
            </a:r>
          </a:p>
          <a:p>
            <a:pPr lvl="3"/>
            <a:r>
              <a:rPr lang="en-US" altLang="hu-HU"/>
              <a:t>Fourth level</a:t>
            </a:r>
          </a:p>
          <a:p>
            <a:pPr lvl="4"/>
            <a:r>
              <a:rPr lang="en-US" altLang="hu-HU"/>
              <a:t>Fifth level</a:t>
            </a:r>
          </a:p>
        </p:txBody>
      </p:sp>
      <p:sp>
        <p:nvSpPr>
          <p:cNvPr id="4102" name="Rectangle 6">
            <a:extLst>
              <a:ext uri="{FF2B5EF4-FFF2-40B4-BE49-F238E27FC236}">
                <a16:creationId xmlns:a16="http://schemas.microsoft.com/office/drawing/2014/main" id="{FAB3C293-1889-2167-73B2-0ED895739A60}"/>
              </a:ext>
            </a:extLst>
          </p:cNvPr>
          <p:cNvSpPr>
            <a:spLocks noGrp="1" noChangeArrowheads="1"/>
          </p:cNvSpPr>
          <p:nvPr>
            <p:ph type="ftr" sz="quarter" idx="4"/>
          </p:nvPr>
        </p:nvSpPr>
        <p:spPr bwMode="auto">
          <a:xfrm>
            <a:off x="0" y="9423400"/>
            <a:ext cx="293846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defTabSz="933450">
              <a:defRPr sz="1200"/>
            </a:lvl1pPr>
          </a:lstStyle>
          <a:p>
            <a:endParaRPr lang="en-US" altLang="hu-HU"/>
          </a:p>
        </p:txBody>
      </p:sp>
      <p:sp>
        <p:nvSpPr>
          <p:cNvPr id="4103" name="Rectangle 7">
            <a:extLst>
              <a:ext uri="{FF2B5EF4-FFF2-40B4-BE49-F238E27FC236}">
                <a16:creationId xmlns:a16="http://schemas.microsoft.com/office/drawing/2014/main" id="{2A22D180-3CE2-6168-DAA0-67D4720F1EC4}"/>
              </a:ext>
            </a:extLst>
          </p:cNvPr>
          <p:cNvSpPr>
            <a:spLocks noGrp="1" noChangeArrowheads="1"/>
          </p:cNvSpPr>
          <p:nvPr>
            <p:ph type="sldNum" sz="quarter" idx="5"/>
          </p:nvPr>
        </p:nvSpPr>
        <p:spPr bwMode="auto">
          <a:xfrm>
            <a:off x="3843338" y="9423400"/>
            <a:ext cx="2938462"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defTabSz="933450">
              <a:defRPr sz="1200"/>
            </a:lvl1pPr>
          </a:lstStyle>
          <a:p>
            <a:fld id="{40927ED8-87EB-4F86-B97F-76C6453BC9F3}" type="slidenum">
              <a:rPr lang="en-US" altLang="hu-HU"/>
              <a:pPr/>
              <a:t>‹#›</a:t>
            </a:fld>
            <a:endParaRPr lang="en-US" altLang="hu-H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ahoma" panose="020B0604030504040204" pitchFamily="34" charset="0"/>
        <a:ea typeface="+mn-ea"/>
        <a:cs typeface="+mn-cs"/>
      </a:defRPr>
    </a:lvl1pPr>
    <a:lvl2pPr marL="457200" algn="l" rtl="0" fontAlgn="base">
      <a:spcBef>
        <a:spcPct val="30000"/>
      </a:spcBef>
      <a:spcAft>
        <a:spcPct val="0"/>
      </a:spcAft>
      <a:defRPr sz="1200" kern="1200">
        <a:solidFill>
          <a:schemeClr val="tx1"/>
        </a:solidFill>
        <a:latin typeface="Tahoma" panose="020B0604030504040204" pitchFamily="34" charset="0"/>
        <a:ea typeface="+mn-ea"/>
        <a:cs typeface="+mn-cs"/>
      </a:defRPr>
    </a:lvl2pPr>
    <a:lvl3pPr marL="914400" algn="l" rtl="0" fontAlgn="base">
      <a:spcBef>
        <a:spcPct val="30000"/>
      </a:spcBef>
      <a:spcAft>
        <a:spcPct val="0"/>
      </a:spcAft>
      <a:defRPr sz="1200" kern="1200">
        <a:solidFill>
          <a:schemeClr val="tx1"/>
        </a:solidFill>
        <a:latin typeface="Tahoma" panose="020B0604030504040204" pitchFamily="34" charset="0"/>
        <a:ea typeface="+mn-ea"/>
        <a:cs typeface="+mn-cs"/>
      </a:defRPr>
    </a:lvl3pPr>
    <a:lvl4pPr marL="1371600" algn="l" rtl="0" fontAlgn="base">
      <a:spcBef>
        <a:spcPct val="30000"/>
      </a:spcBef>
      <a:spcAft>
        <a:spcPct val="0"/>
      </a:spcAft>
      <a:defRPr sz="1200" kern="1200">
        <a:solidFill>
          <a:schemeClr val="tx1"/>
        </a:solidFill>
        <a:latin typeface="Tahoma" panose="020B0604030504040204" pitchFamily="34" charset="0"/>
        <a:ea typeface="+mn-ea"/>
        <a:cs typeface="+mn-cs"/>
      </a:defRPr>
    </a:lvl4pPr>
    <a:lvl5pPr marL="1828800" algn="l" rtl="0" fontAlgn="base">
      <a:spcBef>
        <a:spcPct val="30000"/>
      </a:spcBef>
      <a:spcAft>
        <a:spcPct val="0"/>
      </a:spcAft>
      <a:defRPr sz="1200" kern="1200">
        <a:solidFill>
          <a:schemeClr val="tx1"/>
        </a:solidFill>
        <a:latin typeface="Tahom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13958CC-816F-4B76-C5B4-609F1370E2DF}"/>
              </a:ext>
            </a:extLst>
          </p:cNvPr>
          <p:cNvSpPr>
            <a:spLocks noGrp="1" noChangeArrowheads="1"/>
          </p:cNvSpPr>
          <p:nvPr>
            <p:ph type="sldNum" sz="quarter" idx="5"/>
          </p:nvPr>
        </p:nvSpPr>
        <p:spPr>
          <a:ln/>
        </p:spPr>
        <p:txBody>
          <a:bodyPr/>
          <a:lstStyle/>
          <a:p>
            <a:fld id="{BF4A9C35-7772-4EE3-AD38-669F82F9E626}" type="slidenum">
              <a:rPr lang="en-US" altLang="hu-HU"/>
              <a:pPr/>
              <a:t>12</a:t>
            </a:fld>
            <a:endParaRPr lang="en-US" altLang="hu-HU"/>
          </a:p>
        </p:txBody>
      </p:sp>
      <p:sp>
        <p:nvSpPr>
          <p:cNvPr id="344066" name="Rectangle 2">
            <a:extLst>
              <a:ext uri="{FF2B5EF4-FFF2-40B4-BE49-F238E27FC236}">
                <a16:creationId xmlns:a16="http://schemas.microsoft.com/office/drawing/2014/main" id="{4913BAAC-6914-368A-F6A3-935B43DD354A}"/>
              </a:ext>
            </a:extLst>
          </p:cNvPr>
          <p:cNvSpPr>
            <a:spLocks noChangeArrowheads="1" noTextEdit="1"/>
          </p:cNvSpPr>
          <p:nvPr>
            <p:ph type="sldImg"/>
          </p:nvPr>
        </p:nvSpPr>
        <p:spPr>
          <a:ln/>
        </p:spPr>
      </p:sp>
      <p:sp>
        <p:nvSpPr>
          <p:cNvPr id="344067" name="Rectangle 3">
            <a:extLst>
              <a:ext uri="{FF2B5EF4-FFF2-40B4-BE49-F238E27FC236}">
                <a16:creationId xmlns:a16="http://schemas.microsoft.com/office/drawing/2014/main" id="{A0B9C2CD-F0F7-8E12-4EC4-D29023F9ABBD}"/>
              </a:ext>
            </a:extLst>
          </p:cNvPr>
          <p:cNvSpPr>
            <a:spLocks noGrp="1" noChangeArrowheads="1"/>
          </p:cNvSpPr>
          <p:nvPr>
            <p:ph type="body" idx="1"/>
          </p:nvPr>
        </p:nvSpPr>
        <p:spPr/>
        <p:txBody>
          <a:bodyPr/>
          <a:lstStyle/>
          <a:p>
            <a:pPr marL="228600" indent="-228600"/>
            <a:endParaRPr lang="hu-HU" altLang="hu-H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FB77552-6578-B70A-3F0E-E1465674D186}"/>
              </a:ext>
            </a:extLst>
          </p:cNvPr>
          <p:cNvSpPr>
            <a:spLocks noGrp="1" noChangeArrowheads="1"/>
          </p:cNvSpPr>
          <p:nvPr>
            <p:ph type="sldNum" sz="quarter" idx="5"/>
          </p:nvPr>
        </p:nvSpPr>
        <p:spPr>
          <a:ln/>
        </p:spPr>
        <p:txBody>
          <a:bodyPr/>
          <a:lstStyle/>
          <a:p>
            <a:fld id="{F36D2B27-0537-480C-AD97-3186315D92DF}" type="slidenum">
              <a:rPr lang="en-US" altLang="hu-HU"/>
              <a:pPr/>
              <a:t>21</a:t>
            </a:fld>
            <a:endParaRPr lang="en-US" altLang="hu-HU"/>
          </a:p>
        </p:txBody>
      </p:sp>
      <p:sp>
        <p:nvSpPr>
          <p:cNvPr id="346114" name="Rectangle 2">
            <a:extLst>
              <a:ext uri="{FF2B5EF4-FFF2-40B4-BE49-F238E27FC236}">
                <a16:creationId xmlns:a16="http://schemas.microsoft.com/office/drawing/2014/main" id="{F2D7156C-FA4B-4C64-0448-2B92B9CC9EB0}"/>
              </a:ext>
            </a:extLst>
          </p:cNvPr>
          <p:cNvSpPr>
            <a:spLocks noChangeArrowheads="1" noTextEdit="1"/>
          </p:cNvSpPr>
          <p:nvPr>
            <p:ph type="sldImg"/>
          </p:nvPr>
        </p:nvSpPr>
        <p:spPr>
          <a:ln/>
        </p:spPr>
      </p:sp>
      <p:sp>
        <p:nvSpPr>
          <p:cNvPr id="346115" name="Rectangle 3">
            <a:extLst>
              <a:ext uri="{FF2B5EF4-FFF2-40B4-BE49-F238E27FC236}">
                <a16:creationId xmlns:a16="http://schemas.microsoft.com/office/drawing/2014/main" id="{83B771FD-8632-9CC3-AFE7-96FCC374F60D}"/>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6726BCB-B51C-67DD-358B-968EA9FB570B}"/>
              </a:ext>
            </a:extLst>
          </p:cNvPr>
          <p:cNvSpPr>
            <a:spLocks noGrp="1" noChangeArrowheads="1"/>
          </p:cNvSpPr>
          <p:nvPr>
            <p:ph type="sldNum" sz="quarter" idx="5"/>
          </p:nvPr>
        </p:nvSpPr>
        <p:spPr>
          <a:ln/>
        </p:spPr>
        <p:txBody>
          <a:bodyPr/>
          <a:lstStyle/>
          <a:p>
            <a:fld id="{E2D76E9D-4E3B-44F6-A1D0-9242AA7B420E}" type="slidenum">
              <a:rPr lang="en-US" altLang="hu-HU"/>
              <a:pPr/>
              <a:t>13</a:t>
            </a:fld>
            <a:endParaRPr lang="en-US" altLang="hu-HU"/>
          </a:p>
        </p:txBody>
      </p:sp>
      <p:sp>
        <p:nvSpPr>
          <p:cNvPr id="345090" name="Rectangle 2">
            <a:extLst>
              <a:ext uri="{FF2B5EF4-FFF2-40B4-BE49-F238E27FC236}">
                <a16:creationId xmlns:a16="http://schemas.microsoft.com/office/drawing/2014/main" id="{354717D5-CCD8-71A7-6D8A-01D6BAA5E2BB}"/>
              </a:ext>
            </a:extLst>
          </p:cNvPr>
          <p:cNvSpPr>
            <a:spLocks noChangeArrowheads="1" noTextEdit="1"/>
          </p:cNvSpPr>
          <p:nvPr>
            <p:ph type="sldImg"/>
          </p:nvPr>
        </p:nvSpPr>
        <p:spPr>
          <a:ln/>
        </p:spPr>
      </p:sp>
      <p:sp>
        <p:nvSpPr>
          <p:cNvPr id="345091" name="Rectangle 3">
            <a:extLst>
              <a:ext uri="{FF2B5EF4-FFF2-40B4-BE49-F238E27FC236}">
                <a16:creationId xmlns:a16="http://schemas.microsoft.com/office/drawing/2014/main" id="{EABB60CE-098D-A9FA-1A38-28D19FCB2C8F}"/>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782315B-C0E4-4BCA-831E-CB84D8D1344E}"/>
              </a:ext>
            </a:extLst>
          </p:cNvPr>
          <p:cNvSpPr>
            <a:spLocks noGrp="1" noChangeArrowheads="1"/>
          </p:cNvSpPr>
          <p:nvPr>
            <p:ph type="sldNum" sz="quarter" idx="5"/>
          </p:nvPr>
        </p:nvSpPr>
        <p:spPr>
          <a:ln/>
        </p:spPr>
        <p:txBody>
          <a:bodyPr/>
          <a:lstStyle/>
          <a:p>
            <a:fld id="{478A0EAE-B289-44C0-9DB5-D56D4FEAC922}" type="slidenum">
              <a:rPr lang="en-US" altLang="hu-HU"/>
              <a:pPr/>
              <a:t>14</a:t>
            </a:fld>
            <a:endParaRPr lang="en-US" altLang="hu-HU"/>
          </a:p>
        </p:txBody>
      </p:sp>
      <p:sp>
        <p:nvSpPr>
          <p:cNvPr id="348162" name="Rectangle 2">
            <a:extLst>
              <a:ext uri="{FF2B5EF4-FFF2-40B4-BE49-F238E27FC236}">
                <a16:creationId xmlns:a16="http://schemas.microsoft.com/office/drawing/2014/main" id="{DAB1A0DF-A10A-55E3-31F5-C35728A2F163}"/>
              </a:ext>
            </a:extLst>
          </p:cNvPr>
          <p:cNvSpPr>
            <a:spLocks noChangeArrowheads="1" noTextEdit="1"/>
          </p:cNvSpPr>
          <p:nvPr>
            <p:ph type="sldImg"/>
          </p:nvPr>
        </p:nvSpPr>
        <p:spPr>
          <a:ln/>
        </p:spPr>
      </p:sp>
      <p:sp>
        <p:nvSpPr>
          <p:cNvPr id="348163" name="Rectangle 3">
            <a:extLst>
              <a:ext uri="{FF2B5EF4-FFF2-40B4-BE49-F238E27FC236}">
                <a16:creationId xmlns:a16="http://schemas.microsoft.com/office/drawing/2014/main" id="{0FCF8CB2-1B28-3C17-8A87-886F0682A70D}"/>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87FF0E3-88D3-90C1-A30A-CC3EAEF3D226}"/>
              </a:ext>
            </a:extLst>
          </p:cNvPr>
          <p:cNvSpPr>
            <a:spLocks noGrp="1" noChangeArrowheads="1"/>
          </p:cNvSpPr>
          <p:nvPr>
            <p:ph type="sldNum" sz="quarter" idx="5"/>
          </p:nvPr>
        </p:nvSpPr>
        <p:spPr>
          <a:ln/>
        </p:spPr>
        <p:txBody>
          <a:bodyPr/>
          <a:lstStyle/>
          <a:p>
            <a:fld id="{9C039CB6-B734-4177-AC0E-2026E83C3EA1}" type="slidenum">
              <a:rPr lang="en-US" altLang="hu-HU"/>
              <a:pPr/>
              <a:t>15</a:t>
            </a:fld>
            <a:endParaRPr lang="en-US" altLang="hu-HU"/>
          </a:p>
        </p:txBody>
      </p:sp>
      <p:sp>
        <p:nvSpPr>
          <p:cNvPr id="350210" name="Rectangle 2">
            <a:extLst>
              <a:ext uri="{FF2B5EF4-FFF2-40B4-BE49-F238E27FC236}">
                <a16:creationId xmlns:a16="http://schemas.microsoft.com/office/drawing/2014/main" id="{A2900863-5FA5-7740-394B-B57694094C9B}"/>
              </a:ext>
            </a:extLst>
          </p:cNvPr>
          <p:cNvSpPr>
            <a:spLocks noChangeArrowheads="1" noTextEdit="1"/>
          </p:cNvSpPr>
          <p:nvPr>
            <p:ph type="sldImg"/>
          </p:nvPr>
        </p:nvSpPr>
        <p:spPr>
          <a:ln/>
        </p:spPr>
      </p:sp>
      <p:sp>
        <p:nvSpPr>
          <p:cNvPr id="350211" name="Rectangle 3">
            <a:extLst>
              <a:ext uri="{FF2B5EF4-FFF2-40B4-BE49-F238E27FC236}">
                <a16:creationId xmlns:a16="http://schemas.microsoft.com/office/drawing/2014/main" id="{842C092B-D64B-F96D-EC82-923D8A55F1D1}"/>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1119668-BF72-7BF0-3A7D-98DA1BB60C9F}"/>
              </a:ext>
            </a:extLst>
          </p:cNvPr>
          <p:cNvSpPr>
            <a:spLocks noGrp="1" noChangeArrowheads="1"/>
          </p:cNvSpPr>
          <p:nvPr>
            <p:ph type="sldNum" sz="quarter" idx="5"/>
          </p:nvPr>
        </p:nvSpPr>
        <p:spPr>
          <a:ln/>
        </p:spPr>
        <p:txBody>
          <a:bodyPr/>
          <a:lstStyle/>
          <a:p>
            <a:fld id="{A24694CF-E4A0-480A-A4AB-18A765D54AD4}" type="slidenum">
              <a:rPr lang="en-US" altLang="hu-HU"/>
              <a:pPr/>
              <a:t>16</a:t>
            </a:fld>
            <a:endParaRPr lang="en-US" altLang="hu-HU"/>
          </a:p>
        </p:txBody>
      </p:sp>
      <p:sp>
        <p:nvSpPr>
          <p:cNvPr id="354306" name="Rectangle 2">
            <a:extLst>
              <a:ext uri="{FF2B5EF4-FFF2-40B4-BE49-F238E27FC236}">
                <a16:creationId xmlns:a16="http://schemas.microsoft.com/office/drawing/2014/main" id="{F9FE811E-10E6-5A04-FCF7-793A77920CBD}"/>
              </a:ext>
            </a:extLst>
          </p:cNvPr>
          <p:cNvSpPr>
            <a:spLocks noChangeArrowheads="1" noTextEdit="1"/>
          </p:cNvSpPr>
          <p:nvPr>
            <p:ph type="sldImg"/>
          </p:nvPr>
        </p:nvSpPr>
        <p:spPr>
          <a:ln/>
        </p:spPr>
      </p:sp>
      <p:sp>
        <p:nvSpPr>
          <p:cNvPr id="354307" name="Rectangle 3">
            <a:extLst>
              <a:ext uri="{FF2B5EF4-FFF2-40B4-BE49-F238E27FC236}">
                <a16:creationId xmlns:a16="http://schemas.microsoft.com/office/drawing/2014/main" id="{D850E8E6-5915-FF77-8C76-DB4CF60F9928}"/>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E2FD28E-8B3C-DAB5-C1ED-F1E2B4E6295A}"/>
              </a:ext>
            </a:extLst>
          </p:cNvPr>
          <p:cNvSpPr>
            <a:spLocks noGrp="1" noChangeArrowheads="1"/>
          </p:cNvSpPr>
          <p:nvPr>
            <p:ph type="sldNum" sz="quarter" idx="5"/>
          </p:nvPr>
        </p:nvSpPr>
        <p:spPr>
          <a:ln/>
        </p:spPr>
        <p:txBody>
          <a:bodyPr/>
          <a:lstStyle/>
          <a:p>
            <a:fld id="{D143C5A8-4643-474D-AA8E-120BA1EA908B}" type="slidenum">
              <a:rPr lang="en-US" altLang="hu-HU"/>
              <a:pPr/>
              <a:t>17</a:t>
            </a:fld>
            <a:endParaRPr lang="en-US" altLang="hu-HU"/>
          </a:p>
        </p:txBody>
      </p:sp>
      <p:sp>
        <p:nvSpPr>
          <p:cNvPr id="359426" name="Rectangle 2">
            <a:extLst>
              <a:ext uri="{FF2B5EF4-FFF2-40B4-BE49-F238E27FC236}">
                <a16:creationId xmlns:a16="http://schemas.microsoft.com/office/drawing/2014/main" id="{3CEC2FFE-DA59-E88B-CF31-99E4552B31DF}"/>
              </a:ext>
            </a:extLst>
          </p:cNvPr>
          <p:cNvSpPr>
            <a:spLocks noChangeArrowheads="1" noTextEdit="1"/>
          </p:cNvSpPr>
          <p:nvPr>
            <p:ph type="sldImg"/>
          </p:nvPr>
        </p:nvSpPr>
        <p:spPr>
          <a:ln/>
        </p:spPr>
      </p:sp>
      <p:sp>
        <p:nvSpPr>
          <p:cNvPr id="359427" name="Rectangle 3">
            <a:extLst>
              <a:ext uri="{FF2B5EF4-FFF2-40B4-BE49-F238E27FC236}">
                <a16:creationId xmlns:a16="http://schemas.microsoft.com/office/drawing/2014/main" id="{B6B79CF0-DE7B-3BFF-F633-11AC6E4C9187}"/>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42A95A3-2B10-ED42-9F58-EB617BCF168A}"/>
              </a:ext>
            </a:extLst>
          </p:cNvPr>
          <p:cNvSpPr>
            <a:spLocks noGrp="1" noChangeArrowheads="1"/>
          </p:cNvSpPr>
          <p:nvPr>
            <p:ph type="sldNum" sz="quarter" idx="5"/>
          </p:nvPr>
        </p:nvSpPr>
        <p:spPr>
          <a:ln/>
        </p:spPr>
        <p:txBody>
          <a:bodyPr/>
          <a:lstStyle/>
          <a:p>
            <a:fld id="{6CF5F21B-B1C7-4A9A-8697-A7A7FAF46EC6}" type="slidenum">
              <a:rPr lang="en-US" altLang="hu-HU"/>
              <a:pPr/>
              <a:t>18</a:t>
            </a:fld>
            <a:endParaRPr lang="en-US" altLang="hu-HU"/>
          </a:p>
        </p:txBody>
      </p:sp>
      <p:sp>
        <p:nvSpPr>
          <p:cNvPr id="361474" name="Rectangle 2">
            <a:extLst>
              <a:ext uri="{FF2B5EF4-FFF2-40B4-BE49-F238E27FC236}">
                <a16:creationId xmlns:a16="http://schemas.microsoft.com/office/drawing/2014/main" id="{06176EF6-A542-CDAD-933E-0AC1CDD1BB3F}"/>
              </a:ext>
            </a:extLst>
          </p:cNvPr>
          <p:cNvSpPr>
            <a:spLocks noChangeArrowheads="1" noTextEdit="1"/>
          </p:cNvSpPr>
          <p:nvPr>
            <p:ph type="sldImg"/>
          </p:nvPr>
        </p:nvSpPr>
        <p:spPr>
          <a:ln/>
        </p:spPr>
      </p:sp>
      <p:sp>
        <p:nvSpPr>
          <p:cNvPr id="361475" name="Rectangle 3">
            <a:extLst>
              <a:ext uri="{FF2B5EF4-FFF2-40B4-BE49-F238E27FC236}">
                <a16:creationId xmlns:a16="http://schemas.microsoft.com/office/drawing/2014/main" id="{D606FD7E-ADB2-8A63-80E0-C3AD3571C44D}"/>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D98156-0695-5B74-BE47-2C02A9D95718}"/>
              </a:ext>
            </a:extLst>
          </p:cNvPr>
          <p:cNvSpPr>
            <a:spLocks noGrp="1" noChangeArrowheads="1"/>
          </p:cNvSpPr>
          <p:nvPr>
            <p:ph type="sldNum" sz="quarter" idx="5"/>
          </p:nvPr>
        </p:nvSpPr>
        <p:spPr>
          <a:ln/>
        </p:spPr>
        <p:txBody>
          <a:bodyPr/>
          <a:lstStyle/>
          <a:p>
            <a:fld id="{FAC55BE7-77B4-4DD8-8173-7CA34CEC28F5}" type="slidenum">
              <a:rPr lang="en-US" altLang="hu-HU"/>
              <a:pPr/>
              <a:t>19</a:t>
            </a:fld>
            <a:endParaRPr lang="en-US" altLang="hu-HU"/>
          </a:p>
        </p:txBody>
      </p:sp>
      <p:sp>
        <p:nvSpPr>
          <p:cNvPr id="365570" name="Rectangle 2">
            <a:extLst>
              <a:ext uri="{FF2B5EF4-FFF2-40B4-BE49-F238E27FC236}">
                <a16:creationId xmlns:a16="http://schemas.microsoft.com/office/drawing/2014/main" id="{85BC150F-ECC3-6133-34A7-8B0479FA6455}"/>
              </a:ext>
            </a:extLst>
          </p:cNvPr>
          <p:cNvSpPr>
            <a:spLocks noChangeArrowheads="1" noTextEdit="1"/>
          </p:cNvSpPr>
          <p:nvPr>
            <p:ph type="sldImg"/>
          </p:nvPr>
        </p:nvSpPr>
        <p:spPr>
          <a:ln/>
        </p:spPr>
      </p:sp>
      <p:sp>
        <p:nvSpPr>
          <p:cNvPr id="365571" name="Rectangle 3">
            <a:extLst>
              <a:ext uri="{FF2B5EF4-FFF2-40B4-BE49-F238E27FC236}">
                <a16:creationId xmlns:a16="http://schemas.microsoft.com/office/drawing/2014/main" id="{4448CF4A-E813-507E-7D47-30A370FBDBB0}"/>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126CB8B-0A05-A86C-1C9F-EABE66789F18}"/>
              </a:ext>
            </a:extLst>
          </p:cNvPr>
          <p:cNvSpPr>
            <a:spLocks noGrp="1" noChangeArrowheads="1"/>
          </p:cNvSpPr>
          <p:nvPr>
            <p:ph type="sldNum" sz="quarter" idx="5"/>
          </p:nvPr>
        </p:nvSpPr>
        <p:spPr>
          <a:ln/>
        </p:spPr>
        <p:txBody>
          <a:bodyPr/>
          <a:lstStyle/>
          <a:p>
            <a:fld id="{ED569B49-D65E-47D1-B49C-BFC016317A60}" type="slidenum">
              <a:rPr lang="en-US" altLang="hu-HU"/>
              <a:pPr/>
              <a:t>20</a:t>
            </a:fld>
            <a:endParaRPr lang="en-US" altLang="hu-HU"/>
          </a:p>
        </p:txBody>
      </p:sp>
      <p:sp>
        <p:nvSpPr>
          <p:cNvPr id="363522" name="Rectangle 2">
            <a:extLst>
              <a:ext uri="{FF2B5EF4-FFF2-40B4-BE49-F238E27FC236}">
                <a16:creationId xmlns:a16="http://schemas.microsoft.com/office/drawing/2014/main" id="{4D24942A-E095-64BA-5313-462DCDCE44F5}"/>
              </a:ext>
            </a:extLst>
          </p:cNvPr>
          <p:cNvSpPr>
            <a:spLocks noChangeArrowheads="1" noTextEdit="1"/>
          </p:cNvSpPr>
          <p:nvPr>
            <p:ph type="sldImg"/>
          </p:nvPr>
        </p:nvSpPr>
        <p:spPr>
          <a:ln/>
        </p:spPr>
      </p:sp>
      <p:sp>
        <p:nvSpPr>
          <p:cNvPr id="363523" name="Rectangle 3">
            <a:extLst>
              <a:ext uri="{FF2B5EF4-FFF2-40B4-BE49-F238E27FC236}">
                <a16:creationId xmlns:a16="http://schemas.microsoft.com/office/drawing/2014/main" id="{7C07918F-5300-9BD0-67BB-5C2CF3341D81}"/>
              </a:ext>
            </a:extLst>
          </p:cNvPr>
          <p:cNvSpPr>
            <a:spLocks noGrp="1" noChangeArrowheads="1"/>
          </p:cNvSpPr>
          <p:nvPr>
            <p:ph type="body" idx="1"/>
          </p:nvPr>
        </p:nvSpPr>
        <p:spPr/>
        <p:txBody>
          <a:bodyPr/>
          <a:lstStyle/>
          <a:p>
            <a:endParaRPr lang="hu-HU" alt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255A50E-B09D-5339-F20D-0B6132AB0465}"/>
              </a:ext>
            </a:extLst>
          </p:cNvPr>
          <p:cNvSpPr>
            <a:spLocks noGrp="1"/>
          </p:cNvSpPr>
          <p:nvPr>
            <p:ph type="ctrTitle"/>
          </p:nvPr>
        </p:nvSpPr>
        <p:spPr>
          <a:xfrm>
            <a:off x="1143000" y="1122363"/>
            <a:ext cx="6858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27E97FA7-3B33-B5C1-DFEC-5446A21C40C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3C79F1F2-1860-15FF-2B90-F31F2AFC47DF}"/>
              </a:ext>
            </a:extLst>
          </p:cNvPr>
          <p:cNvSpPr>
            <a:spLocks noGrp="1"/>
          </p:cNvSpPr>
          <p:nvPr>
            <p:ph type="dt" sz="half" idx="10"/>
          </p:nvPr>
        </p:nvSpPr>
        <p:spPr/>
        <p:txBody>
          <a:bodyPr/>
          <a:lstStyle>
            <a:lvl1pPr>
              <a:defRPr/>
            </a:lvl1pPr>
          </a:lstStyle>
          <a:p>
            <a:r>
              <a:rPr lang="en-US" altLang="hu-HU"/>
              <a:t>CS 245</a:t>
            </a:r>
          </a:p>
        </p:txBody>
      </p:sp>
      <p:sp>
        <p:nvSpPr>
          <p:cNvPr id="5" name="Élőláb helye 4">
            <a:extLst>
              <a:ext uri="{FF2B5EF4-FFF2-40B4-BE49-F238E27FC236}">
                <a16:creationId xmlns:a16="http://schemas.microsoft.com/office/drawing/2014/main" id="{B95E78C3-3AEE-F087-D4A9-833A4109E339}"/>
              </a:ext>
            </a:extLst>
          </p:cNvPr>
          <p:cNvSpPr>
            <a:spLocks noGrp="1"/>
          </p:cNvSpPr>
          <p:nvPr>
            <p:ph type="ftr" sz="quarter" idx="11"/>
          </p:nvPr>
        </p:nvSpPr>
        <p:spPr/>
        <p:txBody>
          <a:bodyPr/>
          <a:lstStyle>
            <a:lvl1pPr>
              <a:defRPr/>
            </a:lvl1pPr>
          </a:lstStyle>
          <a:p>
            <a:r>
              <a:rPr lang="en-US" altLang="hu-HU"/>
              <a:t>Notes 08</a:t>
            </a:r>
          </a:p>
        </p:txBody>
      </p:sp>
      <p:sp>
        <p:nvSpPr>
          <p:cNvPr id="6" name="Dia számának helye 5">
            <a:extLst>
              <a:ext uri="{FF2B5EF4-FFF2-40B4-BE49-F238E27FC236}">
                <a16:creationId xmlns:a16="http://schemas.microsoft.com/office/drawing/2014/main" id="{4654CC91-C10F-5A38-CF4C-1B4C0517D66B}"/>
              </a:ext>
            </a:extLst>
          </p:cNvPr>
          <p:cNvSpPr>
            <a:spLocks noGrp="1"/>
          </p:cNvSpPr>
          <p:nvPr>
            <p:ph type="sldNum" sz="quarter" idx="12"/>
          </p:nvPr>
        </p:nvSpPr>
        <p:spPr/>
        <p:txBody>
          <a:bodyPr/>
          <a:lstStyle>
            <a:lvl1pPr>
              <a:defRPr/>
            </a:lvl1pPr>
          </a:lstStyle>
          <a:p>
            <a:fld id="{2F623B4F-065E-437A-9101-A5355FD482ED}" type="slidenum">
              <a:rPr lang="en-US" altLang="hu-HU"/>
              <a:pPr/>
              <a:t>‹#›</a:t>
            </a:fld>
            <a:endParaRPr lang="en-US" altLang="hu-HU"/>
          </a:p>
        </p:txBody>
      </p:sp>
    </p:spTree>
    <p:extLst>
      <p:ext uri="{BB962C8B-B14F-4D97-AF65-F5344CB8AC3E}">
        <p14:creationId xmlns:p14="http://schemas.microsoft.com/office/powerpoint/2010/main" val="2370357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42F1029-0202-4E0F-8127-D2F14775E1F0}"/>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82BEFA1F-3CFE-1745-ED5E-EFA36DBADF22}"/>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066EDD8D-22DF-1074-DCC6-1223CB4750F4}"/>
              </a:ext>
            </a:extLst>
          </p:cNvPr>
          <p:cNvSpPr>
            <a:spLocks noGrp="1"/>
          </p:cNvSpPr>
          <p:nvPr>
            <p:ph type="dt" sz="half" idx="10"/>
          </p:nvPr>
        </p:nvSpPr>
        <p:spPr/>
        <p:txBody>
          <a:bodyPr/>
          <a:lstStyle>
            <a:lvl1pPr>
              <a:defRPr/>
            </a:lvl1pPr>
          </a:lstStyle>
          <a:p>
            <a:r>
              <a:rPr lang="en-US" altLang="hu-HU"/>
              <a:t>CS 245</a:t>
            </a:r>
          </a:p>
        </p:txBody>
      </p:sp>
      <p:sp>
        <p:nvSpPr>
          <p:cNvPr id="5" name="Élőláb helye 4">
            <a:extLst>
              <a:ext uri="{FF2B5EF4-FFF2-40B4-BE49-F238E27FC236}">
                <a16:creationId xmlns:a16="http://schemas.microsoft.com/office/drawing/2014/main" id="{12C4DC32-8965-8422-16EE-335CB8793CE2}"/>
              </a:ext>
            </a:extLst>
          </p:cNvPr>
          <p:cNvSpPr>
            <a:spLocks noGrp="1"/>
          </p:cNvSpPr>
          <p:nvPr>
            <p:ph type="ftr" sz="quarter" idx="11"/>
          </p:nvPr>
        </p:nvSpPr>
        <p:spPr/>
        <p:txBody>
          <a:bodyPr/>
          <a:lstStyle>
            <a:lvl1pPr>
              <a:defRPr/>
            </a:lvl1pPr>
          </a:lstStyle>
          <a:p>
            <a:r>
              <a:rPr lang="en-US" altLang="hu-HU"/>
              <a:t>Notes 08</a:t>
            </a:r>
          </a:p>
        </p:txBody>
      </p:sp>
      <p:sp>
        <p:nvSpPr>
          <p:cNvPr id="6" name="Dia számának helye 5">
            <a:extLst>
              <a:ext uri="{FF2B5EF4-FFF2-40B4-BE49-F238E27FC236}">
                <a16:creationId xmlns:a16="http://schemas.microsoft.com/office/drawing/2014/main" id="{CBBA0C19-4D22-686B-8D26-CA5C1F36014E}"/>
              </a:ext>
            </a:extLst>
          </p:cNvPr>
          <p:cNvSpPr>
            <a:spLocks noGrp="1"/>
          </p:cNvSpPr>
          <p:nvPr>
            <p:ph type="sldNum" sz="quarter" idx="12"/>
          </p:nvPr>
        </p:nvSpPr>
        <p:spPr/>
        <p:txBody>
          <a:bodyPr/>
          <a:lstStyle>
            <a:lvl1pPr>
              <a:defRPr/>
            </a:lvl1pPr>
          </a:lstStyle>
          <a:p>
            <a:fld id="{57C8F507-8A38-4665-B9DB-76E1C5720324}" type="slidenum">
              <a:rPr lang="en-US" altLang="hu-HU"/>
              <a:pPr/>
              <a:t>‹#›</a:t>
            </a:fld>
            <a:endParaRPr lang="en-US" altLang="hu-HU"/>
          </a:p>
        </p:txBody>
      </p:sp>
    </p:spTree>
    <p:extLst>
      <p:ext uri="{BB962C8B-B14F-4D97-AF65-F5344CB8AC3E}">
        <p14:creationId xmlns:p14="http://schemas.microsoft.com/office/powerpoint/2010/main" val="3684054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C7B64387-458A-699F-EE20-FECC0C83BFCA}"/>
              </a:ext>
            </a:extLst>
          </p:cNvPr>
          <p:cNvSpPr>
            <a:spLocks noGrp="1"/>
          </p:cNvSpPr>
          <p:nvPr>
            <p:ph type="title" orient="vert"/>
          </p:nvPr>
        </p:nvSpPr>
        <p:spPr>
          <a:xfrm>
            <a:off x="6515100" y="609600"/>
            <a:ext cx="1943100" cy="5486400"/>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B802D72B-35C3-8ECA-A712-6B353CF78AE7}"/>
              </a:ext>
            </a:extLst>
          </p:cNvPr>
          <p:cNvSpPr>
            <a:spLocks noGrp="1"/>
          </p:cNvSpPr>
          <p:nvPr>
            <p:ph type="body" orient="vert" idx="1"/>
          </p:nvPr>
        </p:nvSpPr>
        <p:spPr>
          <a:xfrm>
            <a:off x="685800" y="609600"/>
            <a:ext cx="5676900" cy="5486400"/>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0C18A0CC-E2AA-BA8E-905C-F0476ABDADBD}"/>
              </a:ext>
            </a:extLst>
          </p:cNvPr>
          <p:cNvSpPr>
            <a:spLocks noGrp="1"/>
          </p:cNvSpPr>
          <p:nvPr>
            <p:ph type="dt" sz="half" idx="10"/>
          </p:nvPr>
        </p:nvSpPr>
        <p:spPr/>
        <p:txBody>
          <a:bodyPr/>
          <a:lstStyle>
            <a:lvl1pPr>
              <a:defRPr/>
            </a:lvl1pPr>
          </a:lstStyle>
          <a:p>
            <a:r>
              <a:rPr lang="en-US" altLang="hu-HU"/>
              <a:t>CS 245</a:t>
            </a:r>
          </a:p>
        </p:txBody>
      </p:sp>
      <p:sp>
        <p:nvSpPr>
          <p:cNvPr id="5" name="Élőláb helye 4">
            <a:extLst>
              <a:ext uri="{FF2B5EF4-FFF2-40B4-BE49-F238E27FC236}">
                <a16:creationId xmlns:a16="http://schemas.microsoft.com/office/drawing/2014/main" id="{379DFA85-941F-37DF-FD55-BC9D42360CAA}"/>
              </a:ext>
            </a:extLst>
          </p:cNvPr>
          <p:cNvSpPr>
            <a:spLocks noGrp="1"/>
          </p:cNvSpPr>
          <p:nvPr>
            <p:ph type="ftr" sz="quarter" idx="11"/>
          </p:nvPr>
        </p:nvSpPr>
        <p:spPr/>
        <p:txBody>
          <a:bodyPr/>
          <a:lstStyle>
            <a:lvl1pPr>
              <a:defRPr/>
            </a:lvl1pPr>
          </a:lstStyle>
          <a:p>
            <a:r>
              <a:rPr lang="en-US" altLang="hu-HU"/>
              <a:t>Notes 08</a:t>
            </a:r>
          </a:p>
        </p:txBody>
      </p:sp>
      <p:sp>
        <p:nvSpPr>
          <p:cNvPr id="6" name="Dia számának helye 5">
            <a:extLst>
              <a:ext uri="{FF2B5EF4-FFF2-40B4-BE49-F238E27FC236}">
                <a16:creationId xmlns:a16="http://schemas.microsoft.com/office/drawing/2014/main" id="{DDBD3CB6-1FF1-D7CF-BCAF-2AFB1CF074D3}"/>
              </a:ext>
            </a:extLst>
          </p:cNvPr>
          <p:cNvSpPr>
            <a:spLocks noGrp="1"/>
          </p:cNvSpPr>
          <p:nvPr>
            <p:ph type="sldNum" sz="quarter" idx="12"/>
          </p:nvPr>
        </p:nvSpPr>
        <p:spPr/>
        <p:txBody>
          <a:bodyPr/>
          <a:lstStyle>
            <a:lvl1pPr>
              <a:defRPr/>
            </a:lvl1pPr>
          </a:lstStyle>
          <a:p>
            <a:fld id="{8FE37DB8-4CC2-4B46-8667-150E4DE61C20}" type="slidenum">
              <a:rPr lang="en-US" altLang="hu-HU"/>
              <a:pPr/>
              <a:t>‹#›</a:t>
            </a:fld>
            <a:endParaRPr lang="en-US" altLang="hu-HU"/>
          </a:p>
        </p:txBody>
      </p:sp>
    </p:spTree>
    <p:extLst>
      <p:ext uri="{BB962C8B-B14F-4D97-AF65-F5344CB8AC3E}">
        <p14:creationId xmlns:p14="http://schemas.microsoft.com/office/powerpoint/2010/main" val="3777037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ED9C9BC-0478-D2D2-F608-73C1A49817DB}"/>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E216B6A3-D62A-8C77-6267-3D039F264DF1}"/>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C9485E57-84A5-B3F7-7C2E-DD7C3002EDA1}"/>
              </a:ext>
            </a:extLst>
          </p:cNvPr>
          <p:cNvSpPr>
            <a:spLocks noGrp="1"/>
          </p:cNvSpPr>
          <p:nvPr>
            <p:ph type="dt" sz="half" idx="10"/>
          </p:nvPr>
        </p:nvSpPr>
        <p:spPr/>
        <p:txBody>
          <a:bodyPr/>
          <a:lstStyle>
            <a:lvl1pPr>
              <a:defRPr/>
            </a:lvl1pPr>
          </a:lstStyle>
          <a:p>
            <a:r>
              <a:rPr lang="en-US" altLang="hu-HU"/>
              <a:t>CS 245</a:t>
            </a:r>
          </a:p>
        </p:txBody>
      </p:sp>
      <p:sp>
        <p:nvSpPr>
          <p:cNvPr id="5" name="Élőláb helye 4">
            <a:extLst>
              <a:ext uri="{FF2B5EF4-FFF2-40B4-BE49-F238E27FC236}">
                <a16:creationId xmlns:a16="http://schemas.microsoft.com/office/drawing/2014/main" id="{97805494-D82E-2FC9-940F-76DA29BB0CA7}"/>
              </a:ext>
            </a:extLst>
          </p:cNvPr>
          <p:cNvSpPr>
            <a:spLocks noGrp="1"/>
          </p:cNvSpPr>
          <p:nvPr>
            <p:ph type="ftr" sz="quarter" idx="11"/>
          </p:nvPr>
        </p:nvSpPr>
        <p:spPr/>
        <p:txBody>
          <a:bodyPr/>
          <a:lstStyle>
            <a:lvl1pPr>
              <a:defRPr/>
            </a:lvl1pPr>
          </a:lstStyle>
          <a:p>
            <a:r>
              <a:rPr lang="en-US" altLang="hu-HU"/>
              <a:t>Notes 08</a:t>
            </a:r>
          </a:p>
        </p:txBody>
      </p:sp>
      <p:sp>
        <p:nvSpPr>
          <p:cNvPr id="6" name="Dia számának helye 5">
            <a:extLst>
              <a:ext uri="{FF2B5EF4-FFF2-40B4-BE49-F238E27FC236}">
                <a16:creationId xmlns:a16="http://schemas.microsoft.com/office/drawing/2014/main" id="{DE95D8D7-30B1-DC19-879F-ADF281379FEC}"/>
              </a:ext>
            </a:extLst>
          </p:cNvPr>
          <p:cNvSpPr>
            <a:spLocks noGrp="1"/>
          </p:cNvSpPr>
          <p:nvPr>
            <p:ph type="sldNum" sz="quarter" idx="12"/>
          </p:nvPr>
        </p:nvSpPr>
        <p:spPr/>
        <p:txBody>
          <a:bodyPr/>
          <a:lstStyle>
            <a:lvl1pPr>
              <a:defRPr/>
            </a:lvl1pPr>
          </a:lstStyle>
          <a:p>
            <a:fld id="{63B59A88-6C4F-42A6-8472-1D0BAFB36C74}" type="slidenum">
              <a:rPr lang="en-US" altLang="hu-HU"/>
              <a:pPr/>
              <a:t>‹#›</a:t>
            </a:fld>
            <a:endParaRPr lang="en-US" altLang="hu-HU"/>
          </a:p>
        </p:txBody>
      </p:sp>
    </p:spTree>
    <p:extLst>
      <p:ext uri="{BB962C8B-B14F-4D97-AF65-F5344CB8AC3E}">
        <p14:creationId xmlns:p14="http://schemas.microsoft.com/office/powerpoint/2010/main" val="377718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1DE0493-F960-1853-9527-AC605EC88455}"/>
              </a:ext>
            </a:extLst>
          </p:cNvPr>
          <p:cNvSpPr>
            <a:spLocks noGrp="1"/>
          </p:cNvSpPr>
          <p:nvPr>
            <p:ph type="title"/>
          </p:nvPr>
        </p:nvSpPr>
        <p:spPr>
          <a:xfrm>
            <a:off x="623888" y="1709738"/>
            <a:ext cx="78867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2BC27D47-B197-318C-5626-BD5B1342BE8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hu-HU"/>
              <a:t>Mintaszöveg szerkesztése</a:t>
            </a:r>
          </a:p>
        </p:txBody>
      </p:sp>
      <p:sp>
        <p:nvSpPr>
          <p:cNvPr id="4" name="Dátum helye 3">
            <a:extLst>
              <a:ext uri="{FF2B5EF4-FFF2-40B4-BE49-F238E27FC236}">
                <a16:creationId xmlns:a16="http://schemas.microsoft.com/office/drawing/2014/main" id="{28CD4840-4F72-E97A-CC90-8E62569A6F3D}"/>
              </a:ext>
            </a:extLst>
          </p:cNvPr>
          <p:cNvSpPr>
            <a:spLocks noGrp="1"/>
          </p:cNvSpPr>
          <p:nvPr>
            <p:ph type="dt" sz="half" idx="10"/>
          </p:nvPr>
        </p:nvSpPr>
        <p:spPr/>
        <p:txBody>
          <a:bodyPr/>
          <a:lstStyle>
            <a:lvl1pPr>
              <a:defRPr/>
            </a:lvl1pPr>
          </a:lstStyle>
          <a:p>
            <a:r>
              <a:rPr lang="en-US" altLang="hu-HU"/>
              <a:t>CS 245</a:t>
            </a:r>
          </a:p>
        </p:txBody>
      </p:sp>
      <p:sp>
        <p:nvSpPr>
          <p:cNvPr id="5" name="Élőláb helye 4">
            <a:extLst>
              <a:ext uri="{FF2B5EF4-FFF2-40B4-BE49-F238E27FC236}">
                <a16:creationId xmlns:a16="http://schemas.microsoft.com/office/drawing/2014/main" id="{0D7849C9-5206-649E-B4DB-D91A7BB989A2}"/>
              </a:ext>
            </a:extLst>
          </p:cNvPr>
          <p:cNvSpPr>
            <a:spLocks noGrp="1"/>
          </p:cNvSpPr>
          <p:nvPr>
            <p:ph type="ftr" sz="quarter" idx="11"/>
          </p:nvPr>
        </p:nvSpPr>
        <p:spPr/>
        <p:txBody>
          <a:bodyPr/>
          <a:lstStyle>
            <a:lvl1pPr>
              <a:defRPr/>
            </a:lvl1pPr>
          </a:lstStyle>
          <a:p>
            <a:r>
              <a:rPr lang="en-US" altLang="hu-HU"/>
              <a:t>Notes 08</a:t>
            </a:r>
          </a:p>
        </p:txBody>
      </p:sp>
      <p:sp>
        <p:nvSpPr>
          <p:cNvPr id="6" name="Dia számának helye 5">
            <a:extLst>
              <a:ext uri="{FF2B5EF4-FFF2-40B4-BE49-F238E27FC236}">
                <a16:creationId xmlns:a16="http://schemas.microsoft.com/office/drawing/2014/main" id="{7DA7B769-9D57-E2B3-0102-717C7EA46EF5}"/>
              </a:ext>
            </a:extLst>
          </p:cNvPr>
          <p:cNvSpPr>
            <a:spLocks noGrp="1"/>
          </p:cNvSpPr>
          <p:nvPr>
            <p:ph type="sldNum" sz="quarter" idx="12"/>
          </p:nvPr>
        </p:nvSpPr>
        <p:spPr/>
        <p:txBody>
          <a:bodyPr/>
          <a:lstStyle>
            <a:lvl1pPr>
              <a:defRPr/>
            </a:lvl1pPr>
          </a:lstStyle>
          <a:p>
            <a:fld id="{C1409B07-29D8-49E2-AFD2-52B07E5B10CA}" type="slidenum">
              <a:rPr lang="en-US" altLang="hu-HU"/>
              <a:pPr/>
              <a:t>‹#›</a:t>
            </a:fld>
            <a:endParaRPr lang="en-US" altLang="hu-HU"/>
          </a:p>
        </p:txBody>
      </p:sp>
    </p:spTree>
    <p:extLst>
      <p:ext uri="{BB962C8B-B14F-4D97-AF65-F5344CB8AC3E}">
        <p14:creationId xmlns:p14="http://schemas.microsoft.com/office/powerpoint/2010/main" val="1913885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79CC3AF-43F6-8F72-6874-D30006FEBF33}"/>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32E5BD0A-7351-30C6-98E2-B4C7EDD04E04}"/>
              </a:ext>
            </a:extLst>
          </p:cNvPr>
          <p:cNvSpPr>
            <a:spLocks noGrp="1"/>
          </p:cNvSpPr>
          <p:nvPr>
            <p:ph sz="half" idx="1"/>
          </p:nvPr>
        </p:nvSpPr>
        <p:spPr>
          <a:xfrm>
            <a:off x="685800" y="1981200"/>
            <a:ext cx="3810000" cy="41148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86EAC249-B847-07AD-FD7A-B04A8243A603}"/>
              </a:ext>
            </a:extLst>
          </p:cNvPr>
          <p:cNvSpPr>
            <a:spLocks noGrp="1"/>
          </p:cNvSpPr>
          <p:nvPr>
            <p:ph sz="half" idx="2"/>
          </p:nvPr>
        </p:nvSpPr>
        <p:spPr>
          <a:xfrm>
            <a:off x="4648200" y="1981200"/>
            <a:ext cx="3810000" cy="41148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34F97185-B52B-270E-6108-75F9602FBD07}"/>
              </a:ext>
            </a:extLst>
          </p:cNvPr>
          <p:cNvSpPr>
            <a:spLocks noGrp="1"/>
          </p:cNvSpPr>
          <p:nvPr>
            <p:ph type="dt" sz="half" idx="10"/>
          </p:nvPr>
        </p:nvSpPr>
        <p:spPr/>
        <p:txBody>
          <a:bodyPr/>
          <a:lstStyle>
            <a:lvl1pPr>
              <a:defRPr/>
            </a:lvl1pPr>
          </a:lstStyle>
          <a:p>
            <a:r>
              <a:rPr lang="en-US" altLang="hu-HU"/>
              <a:t>CS 245</a:t>
            </a:r>
          </a:p>
        </p:txBody>
      </p:sp>
      <p:sp>
        <p:nvSpPr>
          <p:cNvPr id="6" name="Élőláb helye 5">
            <a:extLst>
              <a:ext uri="{FF2B5EF4-FFF2-40B4-BE49-F238E27FC236}">
                <a16:creationId xmlns:a16="http://schemas.microsoft.com/office/drawing/2014/main" id="{EB9A59B5-C5D5-8340-0B86-FCF6364BBB21}"/>
              </a:ext>
            </a:extLst>
          </p:cNvPr>
          <p:cNvSpPr>
            <a:spLocks noGrp="1"/>
          </p:cNvSpPr>
          <p:nvPr>
            <p:ph type="ftr" sz="quarter" idx="11"/>
          </p:nvPr>
        </p:nvSpPr>
        <p:spPr/>
        <p:txBody>
          <a:bodyPr/>
          <a:lstStyle>
            <a:lvl1pPr>
              <a:defRPr/>
            </a:lvl1pPr>
          </a:lstStyle>
          <a:p>
            <a:r>
              <a:rPr lang="en-US" altLang="hu-HU"/>
              <a:t>Notes 08</a:t>
            </a:r>
          </a:p>
        </p:txBody>
      </p:sp>
      <p:sp>
        <p:nvSpPr>
          <p:cNvPr id="7" name="Dia számának helye 6">
            <a:extLst>
              <a:ext uri="{FF2B5EF4-FFF2-40B4-BE49-F238E27FC236}">
                <a16:creationId xmlns:a16="http://schemas.microsoft.com/office/drawing/2014/main" id="{FBD4C0E0-3B5C-1171-49A2-0A9C20AAF7FF}"/>
              </a:ext>
            </a:extLst>
          </p:cNvPr>
          <p:cNvSpPr>
            <a:spLocks noGrp="1"/>
          </p:cNvSpPr>
          <p:nvPr>
            <p:ph type="sldNum" sz="quarter" idx="12"/>
          </p:nvPr>
        </p:nvSpPr>
        <p:spPr/>
        <p:txBody>
          <a:bodyPr/>
          <a:lstStyle>
            <a:lvl1pPr>
              <a:defRPr/>
            </a:lvl1pPr>
          </a:lstStyle>
          <a:p>
            <a:fld id="{277F924F-B100-4069-956E-E690BA87D52C}" type="slidenum">
              <a:rPr lang="en-US" altLang="hu-HU"/>
              <a:pPr/>
              <a:t>‹#›</a:t>
            </a:fld>
            <a:endParaRPr lang="en-US" altLang="hu-HU"/>
          </a:p>
        </p:txBody>
      </p:sp>
    </p:spTree>
    <p:extLst>
      <p:ext uri="{BB962C8B-B14F-4D97-AF65-F5344CB8AC3E}">
        <p14:creationId xmlns:p14="http://schemas.microsoft.com/office/powerpoint/2010/main" val="633823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173ADE4-1953-9BB9-1F7B-8CF444823D13}"/>
              </a:ext>
            </a:extLst>
          </p:cNvPr>
          <p:cNvSpPr>
            <a:spLocks noGrp="1"/>
          </p:cNvSpPr>
          <p:nvPr>
            <p:ph type="title"/>
          </p:nvPr>
        </p:nvSpPr>
        <p:spPr>
          <a:xfrm>
            <a:off x="630238" y="365125"/>
            <a:ext cx="7886700" cy="1325563"/>
          </a:xfrm>
        </p:spPr>
        <p:txBody>
          <a:bodyPr/>
          <a:lstStyle/>
          <a:p>
            <a:r>
              <a:rPr lang="hu-HU"/>
              <a:t>Mintacím szerkesztése</a:t>
            </a:r>
          </a:p>
        </p:txBody>
      </p:sp>
      <p:sp>
        <p:nvSpPr>
          <p:cNvPr id="3" name="Szöveg helye 2">
            <a:extLst>
              <a:ext uri="{FF2B5EF4-FFF2-40B4-BE49-F238E27FC236}">
                <a16:creationId xmlns:a16="http://schemas.microsoft.com/office/drawing/2014/main" id="{2B57217F-90F3-8A94-0136-61718354499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ECB00F3F-16A0-EF2C-0B4B-6A647DA7E3B9}"/>
              </a:ext>
            </a:extLst>
          </p:cNvPr>
          <p:cNvSpPr>
            <a:spLocks noGrp="1"/>
          </p:cNvSpPr>
          <p:nvPr>
            <p:ph sz="half" idx="2"/>
          </p:nvPr>
        </p:nvSpPr>
        <p:spPr>
          <a:xfrm>
            <a:off x="630238" y="2505075"/>
            <a:ext cx="386873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E00FBB81-B859-D20F-0B10-148160955AC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361336B4-847E-131C-B4B6-099C467777A6}"/>
              </a:ext>
            </a:extLst>
          </p:cNvPr>
          <p:cNvSpPr>
            <a:spLocks noGrp="1"/>
          </p:cNvSpPr>
          <p:nvPr>
            <p:ph sz="quarter" idx="4"/>
          </p:nvPr>
        </p:nvSpPr>
        <p:spPr>
          <a:xfrm>
            <a:off x="4629150" y="2505075"/>
            <a:ext cx="38877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A294AE86-1DD7-7E90-E0CA-CDF5676991C4}"/>
              </a:ext>
            </a:extLst>
          </p:cNvPr>
          <p:cNvSpPr>
            <a:spLocks noGrp="1"/>
          </p:cNvSpPr>
          <p:nvPr>
            <p:ph type="dt" sz="half" idx="10"/>
          </p:nvPr>
        </p:nvSpPr>
        <p:spPr/>
        <p:txBody>
          <a:bodyPr/>
          <a:lstStyle>
            <a:lvl1pPr>
              <a:defRPr/>
            </a:lvl1pPr>
          </a:lstStyle>
          <a:p>
            <a:r>
              <a:rPr lang="en-US" altLang="hu-HU"/>
              <a:t>CS 245</a:t>
            </a:r>
          </a:p>
        </p:txBody>
      </p:sp>
      <p:sp>
        <p:nvSpPr>
          <p:cNvPr id="8" name="Élőláb helye 7">
            <a:extLst>
              <a:ext uri="{FF2B5EF4-FFF2-40B4-BE49-F238E27FC236}">
                <a16:creationId xmlns:a16="http://schemas.microsoft.com/office/drawing/2014/main" id="{55BDDEBF-CDCF-85D0-4BED-357A274F1E96}"/>
              </a:ext>
            </a:extLst>
          </p:cNvPr>
          <p:cNvSpPr>
            <a:spLocks noGrp="1"/>
          </p:cNvSpPr>
          <p:nvPr>
            <p:ph type="ftr" sz="quarter" idx="11"/>
          </p:nvPr>
        </p:nvSpPr>
        <p:spPr/>
        <p:txBody>
          <a:bodyPr/>
          <a:lstStyle>
            <a:lvl1pPr>
              <a:defRPr/>
            </a:lvl1pPr>
          </a:lstStyle>
          <a:p>
            <a:r>
              <a:rPr lang="en-US" altLang="hu-HU"/>
              <a:t>Notes 08</a:t>
            </a:r>
          </a:p>
        </p:txBody>
      </p:sp>
      <p:sp>
        <p:nvSpPr>
          <p:cNvPr id="9" name="Dia számának helye 8">
            <a:extLst>
              <a:ext uri="{FF2B5EF4-FFF2-40B4-BE49-F238E27FC236}">
                <a16:creationId xmlns:a16="http://schemas.microsoft.com/office/drawing/2014/main" id="{79B71E8E-7F45-9396-80B2-619C6A36B194}"/>
              </a:ext>
            </a:extLst>
          </p:cNvPr>
          <p:cNvSpPr>
            <a:spLocks noGrp="1"/>
          </p:cNvSpPr>
          <p:nvPr>
            <p:ph type="sldNum" sz="quarter" idx="12"/>
          </p:nvPr>
        </p:nvSpPr>
        <p:spPr/>
        <p:txBody>
          <a:bodyPr/>
          <a:lstStyle>
            <a:lvl1pPr>
              <a:defRPr/>
            </a:lvl1pPr>
          </a:lstStyle>
          <a:p>
            <a:fld id="{8BBC8471-21EA-4165-9EBD-D1108C45B3A1}" type="slidenum">
              <a:rPr lang="en-US" altLang="hu-HU"/>
              <a:pPr/>
              <a:t>‹#›</a:t>
            </a:fld>
            <a:endParaRPr lang="en-US" altLang="hu-HU"/>
          </a:p>
        </p:txBody>
      </p:sp>
    </p:spTree>
    <p:extLst>
      <p:ext uri="{BB962C8B-B14F-4D97-AF65-F5344CB8AC3E}">
        <p14:creationId xmlns:p14="http://schemas.microsoft.com/office/powerpoint/2010/main" val="2437381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DCE022D-7608-EBEF-3F22-6FB1CB4DBAF4}"/>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03BDACFD-05CF-8971-9638-4DB5C87EB181}"/>
              </a:ext>
            </a:extLst>
          </p:cNvPr>
          <p:cNvSpPr>
            <a:spLocks noGrp="1"/>
          </p:cNvSpPr>
          <p:nvPr>
            <p:ph type="dt" sz="half" idx="10"/>
          </p:nvPr>
        </p:nvSpPr>
        <p:spPr/>
        <p:txBody>
          <a:bodyPr/>
          <a:lstStyle>
            <a:lvl1pPr>
              <a:defRPr/>
            </a:lvl1pPr>
          </a:lstStyle>
          <a:p>
            <a:r>
              <a:rPr lang="en-US" altLang="hu-HU"/>
              <a:t>CS 245</a:t>
            </a:r>
          </a:p>
        </p:txBody>
      </p:sp>
      <p:sp>
        <p:nvSpPr>
          <p:cNvPr id="4" name="Élőláb helye 3">
            <a:extLst>
              <a:ext uri="{FF2B5EF4-FFF2-40B4-BE49-F238E27FC236}">
                <a16:creationId xmlns:a16="http://schemas.microsoft.com/office/drawing/2014/main" id="{D40A080F-0632-9D64-60AC-CDFADAF7AB0E}"/>
              </a:ext>
            </a:extLst>
          </p:cNvPr>
          <p:cNvSpPr>
            <a:spLocks noGrp="1"/>
          </p:cNvSpPr>
          <p:nvPr>
            <p:ph type="ftr" sz="quarter" idx="11"/>
          </p:nvPr>
        </p:nvSpPr>
        <p:spPr/>
        <p:txBody>
          <a:bodyPr/>
          <a:lstStyle>
            <a:lvl1pPr>
              <a:defRPr/>
            </a:lvl1pPr>
          </a:lstStyle>
          <a:p>
            <a:r>
              <a:rPr lang="en-US" altLang="hu-HU"/>
              <a:t>Notes 08</a:t>
            </a:r>
          </a:p>
        </p:txBody>
      </p:sp>
      <p:sp>
        <p:nvSpPr>
          <p:cNvPr id="5" name="Dia számának helye 4">
            <a:extLst>
              <a:ext uri="{FF2B5EF4-FFF2-40B4-BE49-F238E27FC236}">
                <a16:creationId xmlns:a16="http://schemas.microsoft.com/office/drawing/2014/main" id="{C69AC08E-45A1-8127-B5AE-A507776DAACC}"/>
              </a:ext>
            </a:extLst>
          </p:cNvPr>
          <p:cNvSpPr>
            <a:spLocks noGrp="1"/>
          </p:cNvSpPr>
          <p:nvPr>
            <p:ph type="sldNum" sz="quarter" idx="12"/>
          </p:nvPr>
        </p:nvSpPr>
        <p:spPr/>
        <p:txBody>
          <a:bodyPr/>
          <a:lstStyle>
            <a:lvl1pPr>
              <a:defRPr/>
            </a:lvl1pPr>
          </a:lstStyle>
          <a:p>
            <a:fld id="{33842660-2632-4FE4-9232-04B73DA544F6}" type="slidenum">
              <a:rPr lang="en-US" altLang="hu-HU"/>
              <a:pPr/>
              <a:t>‹#›</a:t>
            </a:fld>
            <a:endParaRPr lang="en-US" altLang="hu-HU"/>
          </a:p>
        </p:txBody>
      </p:sp>
    </p:spTree>
    <p:extLst>
      <p:ext uri="{BB962C8B-B14F-4D97-AF65-F5344CB8AC3E}">
        <p14:creationId xmlns:p14="http://schemas.microsoft.com/office/powerpoint/2010/main" val="1386213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6B2D5739-5F16-004A-8BC6-C7AF13ECCE84}"/>
              </a:ext>
            </a:extLst>
          </p:cNvPr>
          <p:cNvSpPr>
            <a:spLocks noGrp="1"/>
          </p:cNvSpPr>
          <p:nvPr>
            <p:ph type="dt" sz="half" idx="10"/>
          </p:nvPr>
        </p:nvSpPr>
        <p:spPr/>
        <p:txBody>
          <a:bodyPr/>
          <a:lstStyle>
            <a:lvl1pPr>
              <a:defRPr/>
            </a:lvl1pPr>
          </a:lstStyle>
          <a:p>
            <a:r>
              <a:rPr lang="en-US" altLang="hu-HU"/>
              <a:t>CS 245</a:t>
            </a:r>
          </a:p>
        </p:txBody>
      </p:sp>
      <p:sp>
        <p:nvSpPr>
          <p:cNvPr id="3" name="Élőláb helye 2">
            <a:extLst>
              <a:ext uri="{FF2B5EF4-FFF2-40B4-BE49-F238E27FC236}">
                <a16:creationId xmlns:a16="http://schemas.microsoft.com/office/drawing/2014/main" id="{A97C5326-D32B-8492-6A83-A2A8A3EDF55E}"/>
              </a:ext>
            </a:extLst>
          </p:cNvPr>
          <p:cNvSpPr>
            <a:spLocks noGrp="1"/>
          </p:cNvSpPr>
          <p:nvPr>
            <p:ph type="ftr" sz="quarter" idx="11"/>
          </p:nvPr>
        </p:nvSpPr>
        <p:spPr/>
        <p:txBody>
          <a:bodyPr/>
          <a:lstStyle>
            <a:lvl1pPr>
              <a:defRPr/>
            </a:lvl1pPr>
          </a:lstStyle>
          <a:p>
            <a:r>
              <a:rPr lang="en-US" altLang="hu-HU"/>
              <a:t>Notes 08</a:t>
            </a:r>
          </a:p>
        </p:txBody>
      </p:sp>
      <p:sp>
        <p:nvSpPr>
          <p:cNvPr id="4" name="Dia számának helye 3">
            <a:extLst>
              <a:ext uri="{FF2B5EF4-FFF2-40B4-BE49-F238E27FC236}">
                <a16:creationId xmlns:a16="http://schemas.microsoft.com/office/drawing/2014/main" id="{BBFD4808-D958-E3BE-2336-04071FB06069}"/>
              </a:ext>
            </a:extLst>
          </p:cNvPr>
          <p:cNvSpPr>
            <a:spLocks noGrp="1"/>
          </p:cNvSpPr>
          <p:nvPr>
            <p:ph type="sldNum" sz="quarter" idx="12"/>
          </p:nvPr>
        </p:nvSpPr>
        <p:spPr/>
        <p:txBody>
          <a:bodyPr/>
          <a:lstStyle>
            <a:lvl1pPr>
              <a:defRPr/>
            </a:lvl1pPr>
          </a:lstStyle>
          <a:p>
            <a:fld id="{2B09FADB-8C57-4FF3-A0F5-56BEB34C05BE}" type="slidenum">
              <a:rPr lang="en-US" altLang="hu-HU"/>
              <a:pPr/>
              <a:t>‹#›</a:t>
            </a:fld>
            <a:endParaRPr lang="en-US" altLang="hu-HU"/>
          </a:p>
        </p:txBody>
      </p:sp>
    </p:spTree>
    <p:extLst>
      <p:ext uri="{BB962C8B-B14F-4D97-AF65-F5344CB8AC3E}">
        <p14:creationId xmlns:p14="http://schemas.microsoft.com/office/powerpoint/2010/main" val="3884156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64DE838-E3CD-37E7-B0B1-80C6B5A44D49}"/>
              </a:ext>
            </a:extLst>
          </p:cNvPr>
          <p:cNvSpPr>
            <a:spLocks noGrp="1"/>
          </p:cNvSpPr>
          <p:nvPr>
            <p:ph type="title"/>
          </p:nvPr>
        </p:nvSpPr>
        <p:spPr>
          <a:xfrm>
            <a:off x="630238" y="457200"/>
            <a:ext cx="2949575"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7A5E19EF-FD04-7090-208D-116EFD0F1CD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6EA69470-8296-4948-D273-7E12BC5323E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93A585F8-168F-053C-75BB-042734E15386}"/>
              </a:ext>
            </a:extLst>
          </p:cNvPr>
          <p:cNvSpPr>
            <a:spLocks noGrp="1"/>
          </p:cNvSpPr>
          <p:nvPr>
            <p:ph type="dt" sz="half" idx="10"/>
          </p:nvPr>
        </p:nvSpPr>
        <p:spPr/>
        <p:txBody>
          <a:bodyPr/>
          <a:lstStyle>
            <a:lvl1pPr>
              <a:defRPr/>
            </a:lvl1pPr>
          </a:lstStyle>
          <a:p>
            <a:r>
              <a:rPr lang="en-US" altLang="hu-HU"/>
              <a:t>CS 245</a:t>
            </a:r>
          </a:p>
        </p:txBody>
      </p:sp>
      <p:sp>
        <p:nvSpPr>
          <p:cNvPr id="6" name="Élőláb helye 5">
            <a:extLst>
              <a:ext uri="{FF2B5EF4-FFF2-40B4-BE49-F238E27FC236}">
                <a16:creationId xmlns:a16="http://schemas.microsoft.com/office/drawing/2014/main" id="{9CBC8E98-69A5-399D-5E9A-2CFF65DF9965}"/>
              </a:ext>
            </a:extLst>
          </p:cNvPr>
          <p:cNvSpPr>
            <a:spLocks noGrp="1"/>
          </p:cNvSpPr>
          <p:nvPr>
            <p:ph type="ftr" sz="quarter" idx="11"/>
          </p:nvPr>
        </p:nvSpPr>
        <p:spPr/>
        <p:txBody>
          <a:bodyPr/>
          <a:lstStyle>
            <a:lvl1pPr>
              <a:defRPr/>
            </a:lvl1pPr>
          </a:lstStyle>
          <a:p>
            <a:r>
              <a:rPr lang="en-US" altLang="hu-HU"/>
              <a:t>Notes 08</a:t>
            </a:r>
          </a:p>
        </p:txBody>
      </p:sp>
      <p:sp>
        <p:nvSpPr>
          <p:cNvPr id="7" name="Dia számának helye 6">
            <a:extLst>
              <a:ext uri="{FF2B5EF4-FFF2-40B4-BE49-F238E27FC236}">
                <a16:creationId xmlns:a16="http://schemas.microsoft.com/office/drawing/2014/main" id="{D5C9CA6A-4943-D439-8A32-F9AFB6EE0BD1}"/>
              </a:ext>
            </a:extLst>
          </p:cNvPr>
          <p:cNvSpPr>
            <a:spLocks noGrp="1"/>
          </p:cNvSpPr>
          <p:nvPr>
            <p:ph type="sldNum" sz="quarter" idx="12"/>
          </p:nvPr>
        </p:nvSpPr>
        <p:spPr/>
        <p:txBody>
          <a:bodyPr/>
          <a:lstStyle>
            <a:lvl1pPr>
              <a:defRPr/>
            </a:lvl1pPr>
          </a:lstStyle>
          <a:p>
            <a:fld id="{7C0647ED-0C30-43CA-B8EB-02B0F1D72F60}" type="slidenum">
              <a:rPr lang="en-US" altLang="hu-HU"/>
              <a:pPr/>
              <a:t>‹#›</a:t>
            </a:fld>
            <a:endParaRPr lang="en-US" altLang="hu-HU"/>
          </a:p>
        </p:txBody>
      </p:sp>
    </p:spTree>
    <p:extLst>
      <p:ext uri="{BB962C8B-B14F-4D97-AF65-F5344CB8AC3E}">
        <p14:creationId xmlns:p14="http://schemas.microsoft.com/office/powerpoint/2010/main" val="1189503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E54693C-053E-41A6-0F82-B70A54A79F13}"/>
              </a:ext>
            </a:extLst>
          </p:cNvPr>
          <p:cNvSpPr>
            <a:spLocks noGrp="1"/>
          </p:cNvSpPr>
          <p:nvPr>
            <p:ph type="title"/>
          </p:nvPr>
        </p:nvSpPr>
        <p:spPr>
          <a:xfrm>
            <a:off x="630238" y="457200"/>
            <a:ext cx="2949575"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6C00B30E-5E7D-4162-9506-5F76F7E9A92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2D63A053-4A5B-AB72-525F-F621EB34B56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813056C5-D3A7-DA87-9BAF-D9DCD8492165}"/>
              </a:ext>
            </a:extLst>
          </p:cNvPr>
          <p:cNvSpPr>
            <a:spLocks noGrp="1"/>
          </p:cNvSpPr>
          <p:nvPr>
            <p:ph type="dt" sz="half" idx="10"/>
          </p:nvPr>
        </p:nvSpPr>
        <p:spPr/>
        <p:txBody>
          <a:bodyPr/>
          <a:lstStyle>
            <a:lvl1pPr>
              <a:defRPr/>
            </a:lvl1pPr>
          </a:lstStyle>
          <a:p>
            <a:r>
              <a:rPr lang="en-US" altLang="hu-HU"/>
              <a:t>CS 245</a:t>
            </a:r>
          </a:p>
        </p:txBody>
      </p:sp>
      <p:sp>
        <p:nvSpPr>
          <p:cNvPr id="6" name="Élőláb helye 5">
            <a:extLst>
              <a:ext uri="{FF2B5EF4-FFF2-40B4-BE49-F238E27FC236}">
                <a16:creationId xmlns:a16="http://schemas.microsoft.com/office/drawing/2014/main" id="{EFD6F769-FEDE-E19A-7BCB-0135ADC74865}"/>
              </a:ext>
            </a:extLst>
          </p:cNvPr>
          <p:cNvSpPr>
            <a:spLocks noGrp="1"/>
          </p:cNvSpPr>
          <p:nvPr>
            <p:ph type="ftr" sz="quarter" idx="11"/>
          </p:nvPr>
        </p:nvSpPr>
        <p:spPr/>
        <p:txBody>
          <a:bodyPr/>
          <a:lstStyle>
            <a:lvl1pPr>
              <a:defRPr/>
            </a:lvl1pPr>
          </a:lstStyle>
          <a:p>
            <a:r>
              <a:rPr lang="en-US" altLang="hu-HU"/>
              <a:t>Notes 08</a:t>
            </a:r>
          </a:p>
        </p:txBody>
      </p:sp>
      <p:sp>
        <p:nvSpPr>
          <p:cNvPr id="7" name="Dia számának helye 6">
            <a:extLst>
              <a:ext uri="{FF2B5EF4-FFF2-40B4-BE49-F238E27FC236}">
                <a16:creationId xmlns:a16="http://schemas.microsoft.com/office/drawing/2014/main" id="{9A12FAF7-B711-D784-A893-B8B1F7B3D7ED}"/>
              </a:ext>
            </a:extLst>
          </p:cNvPr>
          <p:cNvSpPr>
            <a:spLocks noGrp="1"/>
          </p:cNvSpPr>
          <p:nvPr>
            <p:ph type="sldNum" sz="quarter" idx="12"/>
          </p:nvPr>
        </p:nvSpPr>
        <p:spPr/>
        <p:txBody>
          <a:bodyPr/>
          <a:lstStyle>
            <a:lvl1pPr>
              <a:defRPr/>
            </a:lvl1pPr>
          </a:lstStyle>
          <a:p>
            <a:fld id="{D044DD46-EDD7-4DFE-BF9C-6503A44C59C7}" type="slidenum">
              <a:rPr lang="en-US" altLang="hu-HU"/>
              <a:pPr/>
              <a:t>‹#›</a:t>
            </a:fld>
            <a:endParaRPr lang="en-US" altLang="hu-HU"/>
          </a:p>
        </p:txBody>
      </p:sp>
    </p:spTree>
    <p:extLst>
      <p:ext uri="{BB962C8B-B14F-4D97-AF65-F5344CB8AC3E}">
        <p14:creationId xmlns:p14="http://schemas.microsoft.com/office/powerpoint/2010/main" val="858815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BC096AD-ED45-DB2F-B30F-11FE91B7AE27}"/>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hu-HU"/>
              <a:t>Click to edit Master title style</a:t>
            </a:r>
          </a:p>
        </p:txBody>
      </p:sp>
      <p:sp>
        <p:nvSpPr>
          <p:cNvPr id="1027" name="Rectangle 3">
            <a:extLst>
              <a:ext uri="{FF2B5EF4-FFF2-40B4-BE49-F238E27FC236}">
                <a16:creationId xmlns:a16="http://schemas.microsoft.com/office/drawing/2014/main" id="{1A8AC1D1-0F8D-122A-667A-C9CAF87A054B}"/>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hu-HU"/>
              <a:t>Click to edit Master text styles</a:t>
            </a:r>
          </a:p>
          <a:p>
            <a:pPr lvl="1"/>
            <a:r>
              <a:rPr lang="en-US" altLang="hu-HU"/>
              <a:t>Second level</a:t>
            </a:r>
          </a:p>
          <a:p>
            <a:pPr lvl="2"/>
            <a:r>
              <a:rPr lang="en-US" altLang="hu-HU"/>
              <a:t>Third level</a:t>
            </a:r>
          </a:p>
          <a:p>
            <a:pPr lvl="3"/>
            <a:r>
              <a:rPr lang="en-US" altLang="hu-HU"/>
              <a:t>Fourth level</a:t>
            </a:r>
          </a:p>
          <a:p>
            <a:pPr lvl="4"/>
            <a:r>
              <a:rPr lang="en-US" altLang="hu-HU"/>
              <a:t>Fifth level</a:t>
            </a:r>
          </a:p>
        </p:txBody>
      </p:sp>
      <p:sp>
        <p:nvSpPr>
          <p:cNvPr id="1028" name="Rectangle 4">
            <a:extLst>
              <a:ext uri="{FF2B5EF4-FFF2-40B4-BE49-F238E27FC236}">
                <a16:creationId xmlns:a16="http://schemas.microsoft.com/office/drawing/2014/main" id="{65781721-D8FB-B6CE-CEBD-123D06D5B7FA}"/>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r>
              <a:rPr lang="en-US" altLang="hu-HU"/>
              <a:t>CS 245</a:t>
            </a:r>
          </a:p>
        </p:txBody>
      </p:sp>
      <p:sp>
        <p:nvSpPr>
          <p:cNvPr id="1029" name="Rectangle 5">
            <a:extLst>
              <a:ext uri="{FF2B5EF4-FFF2-40B4-BE49-F238E27FC236}">
                <a16:creationId xmlns:a16="http://schemas.microsoft.com/office/drawing/2014/main" id="{2943E881-D71F-4C3A-B0CC-EC9E60C9BAAC}"/>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hu-HU"/>
              <a:t>Notes 08</a:t>
            </a:r>
          </a:p>
        </p:txBody>
      </p:sp>
      <p:sp>
        <p:nvSpPr>
          <p:cNvPr id="1030" name="Rectangle 6">
            <a:extLst>
              <a:ext uri="{FF2B5EF4-FFF2-40B4-BE49-F238E27FC236}">
                <a16:creationId xmlns:a16="http://schemas.microsoft.com/office/drawing/2014/main" id="{B589AACC-2007-B9F2-3606-CCC1FB2184E0}"/>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BABCEFD-ED2D-47A2-8AFB-5F70AF237877}" type="slidenum">
              <a:rPr lang="en-US" altLang="hu-HU"/>
              <a:pPr/>
              <a:t>‹#›</a:t>
            </a:fld>
            <a:endParaRPr lang="en-US" alt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ahoma" panose="020B0604030504040204" pitchFamily="34" charset="0"/>
        </a:defRPr>
      </a:lvl2pPr>
      <a:lvl3pPr algn="ctr" rtl="0" fontAlgn="base">
        <a:spcBef>
          <a:spcPct val="0"/>
        </a:spcBef>
        <a:spcAft>
          <a:spcPct val="0"/>
        </a:spcAft>
        <a:defRPr sz="4400">
          <a:solidFill>
            <a:schemeClr val="tx2"/>
          </a:solidFill>
          <a:latin typeface="Tahoma" panose="020B0604030504040204" pitchFamily="34" charset="0"/>
        </a:defRPr>
      </a:lvl3pPr>
      <a:lvl4pPr algn="ctr" rtl="0" fontAlgn="base">
        <a:spcBef>
          <a:spcPct val="0"/>
        </a:spcBef>
        <a:spcAft>
          <a:spcPct val="0"/>
        </a:spcAft>
        <a:defRPr sz="4400">
          <a:solidFill>
            <a:schemeClr val="tx2"/>
          </a:solidFill>
          <a:latin typeface="Tahoma" panose="020B0604030504040204" pitchFamily="34" charset="0"/>
        </a:defRPr>
      </a:lvl4pPr>
      <a:lvl5pPr algn="ctr" rtl="0" fontAlgn="base">
        <a:spcBef>
          <a:spcPct val="0"/>
        </a:spcBef>
        <a:spcAft>
          <a:spcPct val="0"/>
        </a:spcAft>
        <a:defRPr sz="4400">
          <a:solidFill>
            <a:schemeClr val="tx2"/>
          </a:solidFill>
          <a:latin typeface="Tahoma" panose="020B0604030504040204" pitchFamily="34" charset="0"/>
        </a:defRPr>
      </a:lvl5pPr>
      <a:lvl6pPr marL="457200" algn="ctr" rtl="0" fontAlgn="base">
        <a:spcBef>
          <a:spcPct val="0"/>
        </a:spcBef>
        <a:spcAft>
          <a:spcPct val="0"/>
        </a:spcAft>
        <a:defRPr sz="4400">
          <a:solidFill>
            <a:schemeClr val="tx2"/>
          </a:solidFill>
          <a:latin typeface="Tahoma" panose="020B0604030504040204" pitchFamily="34" charset="0"/>
        </a:defRPr>
      </a:lvl6pPr>
      <a:lvl7pPr marL="914400" algn="ctr" rtl="0" fontAlgn="base">
        <a:spcBef>
          <a:spcPct val="0"/>
        </a:spcBef>
        <a:spcAft>
          <a:spcPct val="0"/>
        </a:spcAft>
        <a:defRPr sz="4400">
          <a:solidFill>
            <a:schemeClr val="tx2"/>
          </a:solidFill>
          <a:latin typeface="Tahoma" panose="020B0604030504040204" pitchFamily="34" charset="0"/>
        </a:defRPr>
      </a:lvl7pPr>
      <a:lvl8pPr marL="1371600" algn="ctr" rtl="0" fontAlgn="base">
        <a:spcBef>
          <a:spcPct val="0"/>
        </a:spcBef>
        <a:spcAft>
          <a:spcPct val="0"/>
        </a:spcAft>
        <a:defRPr sz="4400">
          <a:solidFill>
            <a:schemeClr val="tx2"/>
          </a:solidFill>
          <a:latin typeface="Tahoma" panose="020B0604030504040204" pitchFamily="34" charset="0"/>
        </a:defRPr>
      </a:lvl8pPr>
      <a:lvl9pPr marL="1828800" algn="ctr" rtl="0" fontAlgn="base">
        <a:spcBef>
          <a:spcPct val="0"/>
        </a:spcBef>
        <a:spcAft>
          <a:spcPct val="0"/>
        </a:spcAft>
        <a:defRPr sz="4400">
          <a:solidFill>
            <a:schemeClr val="tx2"/>
          </a:solidFill>
          <a:latin typeface="Tahoma" panose="020B060403050404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7330" name="Rectangle 2">
            <a:extLst>
              <a:ext uri="{FF2B5EF4-FFF2-40B4-BE49-F238E27FC236}">
                <a16:creationId xmlns:a16="http://schemas.microsoft.com/office/drawing/2014/main" id="{8FF84CA9-4833-B87F-245B-901437859523}"/>
              </a:ext>
            </a:extLst>
          </p:cNvPr>
          <p:cNvSpPr>
            <a:spLocks noGrp="1" noChangeArrowheads="1"/>
          </p:cNvSpPr>
          <p:nvPr>
            <p:ph type="title"/>
          </p:nvPr>
        </p:nvSpPr>
        <p:spPr/>
        <p:txBody>
          <a:bodyPr/>
          <a:lstStyle/>
          <a:p>
            <a:r>
              <a:rPr lang="hu-HU" altLang="hu-HU"/>
              <a:t>Tematika</a:t>
            </a:r>
            <a:endParaRPr lang="en-US" altLang="hu-HU"/>
          </a:p>
        </p:txBody>
      </p:sp>
      <p:sp>
        <p:nvSpPr>
          <p:cNvPr id="227331" name="Rectangle 3">
            <a:extLst>
              <a:ext uri="{FF2B5EF4-FFF2-40B4-BE49-F238E27FC236}">
                <a16:creationId xmlns:a16="http://schemas.microsoft.com/office/drawing/2014/main" id="{4AF4E593-F0F7-02F4-35A4-0FF95BA8C253}"/>
              </a:ext>
            </a:extLst>
          </p:cNvPr>
          <p:cNvSpPr>
            <a:spLocks noGrp="1" noChangeArrowheads="1"/>
          </p:cNvSpPr>
          <p:nvPr>
            <p:ph type="body" idx="1"/>
          </p:nvPr>
        </p:nvSpPr>
        <p:spPr>
          <a:xfrm>
            <a:off x="0" y="1981200"/>
            <a:ext cx="9144000" cy="4114800"/>
          </a:xfrm>
        </p:spPr>
        <p:txBody>
          <a:bodyPr/>
          <a:lstStyle/>
          <a:p>
            <a:r>
              <a:rPr lang="hu-HU" altLang="hu-HU" sz="2300" b="1">
                <a:solidFill>
                  <a:srgbClr val="FF0000"/>
                </a:solidFill>
              </a:rPr>
              <a:t>Helyreállíthatóság (</a:t>
            </a:r>
            <a:r>
              <a:rPr lang="en-US" altLang="hu-HU" sz="2300" b="1">
                <a:solidFill>
                  <a:srgbClr val="008000"/>
                </a:solidFill>
              </a:rPr>
              <a:t>Failure Recovery</a:t>
            </a:r>
            <a:r>
              <a:rPr lang="hu-HU" altLang="hu-HU" sz="2300" b="1">
                <a:solidFill>
                  <a:srgbClr val="008000"/>
                </a:solidFill>
              </a:rPr>
              <a:t>)</a:t>
            </a:r>
            <a:r>
              <a:rPr lang="en-US" altLang="hu-HU" sz="2300" b="1"/>
              <a:t> </a:t>
            </a:r>
            <a:r>
              <a:rPr lang="en-US" altLang="hu-HU" sz="2300" b="1">
                <a:solidFill>
                  <a:schemeClr val="accent2"/>
                </a:solidFill>
              </a:rPr>
              <a:t>(</a:t>
            </a:r>
            <a:r>
              <a:rPr lang="hu-HU" altLang="hu-HU" sz="2300" b="1">
                <a:solidFill>
                  <a:schemeClr val="accent2"/>
                </a:solidFill>
              </a:rPr>
              <a:t>8. fejezet)</a:t>
            </a:r>
          </a:p>
          <a:p>
            <a:endParaRPr lang="en-US" altLang="hu-HU" sz="2300" b="1">
              <a:solidFill>
                <a:schemeClr val="accent2"/>
              </a:solidFill>
            </a:endParaRPr>
          </a:p>
          <a:p>
            <a:r>
              <a:rPr lang="hu-HU" altLang="hu-HU" sz="2300" b="1">
                <a:solidFill>
                  <a:srgbClr val="FF0000"/>
                </a:solidFill>
              </a:rPr>
              <a:t>Konkurenciavezérlés</a:t>
            </a:r>
            <a:r>
              <a:rPr lang="hu-HU" altLang="hu-HU" sz="2300" b="1"/>
              <a:t> </a:t>
            </a:r>
            <a:r>
              <a:rPr lang="hu-HU" altLang="hu-HU" sz="2300" b="1">
                <a:solidFill>
                  <a:srgbClr val="008000"/>
                </a:solidFill>
              </a:rPr>
              <a:t>(</a:t>
            </a:r>
            <a:r>
              <a:rPr lang="en-US" altLang="hu-HU" sz="2300" b="1">
                <a:solidFill>
                  <a:srgbClr val="008000"/>
                </a:solidFill>
              </a:rPr>
              <a:t>Concurrency control</a:t>
            </a:r>
            <a:r>
              <a:rPr lang="hu-HU" altLang="hu-HU" sz="2300" b="1">
                <a:solidFill>
                  <a:srgbClr val="008000"/>
                </a:solidFill>
              </a:rPr>
              <a:t>)</a:t>
            </a:r>
            <a:r>
              <a:rPr lang="en-US" altLang="hu-HU" sz="2300" b="1"/>
              <a:t> </a:t>
            </a:r>
            <a:r>
              <a:rPr lang="en-US" altLang="hu-HU" sz="2300" b="1">
                <a:solidFill>
                  <a:schemeClr val="accent2"/>
                </a:solidFill>
              </a:rPr>
              <a:t>(</a:t>
            </a:r>
            <a:r>
              <a:rPr lang="hu-HU" altLang="hu-HU" sz="2300" b="1">
                <a:solidFill>
                  <a:schemeClr val="accent2"/>
                </a:solidFill>
              </a:rPr>
              <a:t>9.</a:t>
            </a:r>
            <a:r>
              <a:rPr lang="en-US" altLang="hu-HU" sz="2300" b="1">
                <a:solidFill>
                  <a:schemeClr val="accent2"/>
                </a:solidFill>
              </a:rPr>
              <a:t> </a:t>
            </a:r>
            <a:r>
              <a:rPr lang="hu-HU" altLang="hu-HU" sz="2300" b="1">
                <a:solidFill>
                  <a:schemeClr val="accent2"/>
                </a:solidFill>
              </a:rPr>
              <a:t>fejezet</a:t>
            </a:r>
            <a:r>
              <a:rPr lang="en-US" altLang="hu-HU" sz="2300" b="1">
                <a:solidFill>
                  <a:schemeClr val="accent2"/>
                </a:solidFill>
              </a:rPr>
              <a:t>)</a:t>
            </a:r>
            <a:endParaRPr lang="hu-HU" altLang="hu-HU" sz="2300" b="1">
              <a:solidFill>
                <a:schemeClr val="accent2"/>
              </a:solidFill>
            </a:endParaRPr>
          </a:p>
          <a:p>
            <a:endParaRPr lang="en-US" altLang="hu-HU" sz="2300" b="1">
              <a:solidFill>
                <a:schemeClr val="accent2"/>
              </a:solidFill>
            </a:endParaRPr>
          </a:p>
          <a:p>
            <a:r>
              <a:rPr lang="hu-HU" altLang="hu-HU" sz="2300" b="1">
                <a:solidFill>
                  <a:srgbClr val="FF0000"/>
                </a:solidFill>
              </a:rPr>
              <a:t>Tranzakciókezelés</a:t>
            </a:r>
            <a:r>
              <a:rPr lang="hu-HU" altLang="hu-HU" sz="2300" b="1"/>
              <a:t> </a:t>
            </a:r>
            <a:r>
              <a:rPr lang="hu-HU" altLang="hu-HU" sz="2300" b="1">
                <a:solidFill>
                  <a:srgbClr val="008000"/>
                </a:solidFill>
              </a:rPr>
              <a:t>(</a:t>
            </a:r>
            <a:r>
              <a:rPr lang="en-US" altLang="hu-HU" sz="2300" b="1">
                <a:solidFill>
                  <a:srgbClr val="008000"/>
                </a:solidFill>
              </a:rPr>
              <a:t>Transaction processing</a:t>
            </a:r>
            <a:r>
              <a:rPr lang="hu-HU" altLang="hu-HU" sz="2300" b="1">
                <a:solidFill>
                  <a:srgbClr val="008000"/>
                </a:solidFill>
              </a:rPr>
              <a:t>)</a:t>
            </a:r>
            <a:r>
              <a:rPr lang="en-US" altLang="hu-HU" sz="2300" b="1"/>
              <a:t> </a:t>
            </a:r>
            <a:r>
              <a:rPr lang="en-US" altLang="hu-HU" sz="2300" b="1">
                <a:solidFill>
                  <a:schemeClr val="accent2"/>
                </a:solidFill>
              </a:rPr>
              <a:t>(</a:t>
            </a:r>
            <a:r>
              <a:rPr lang="hu-HU" altLang="hu-HU" sz="2300" b="1">
                <a:solidFill>
                  <a:schemeClr val="accent2"/>
                </a:solidFill>
              </a:rPr>
              <a:t>10. fejezet)</a:t>
            </a:r>
          </a:p>
          <a:p>
            <a:endParaRPr lang="hu-HU" altLang="hu-HU" sz="2300" b="1">
              <a:solidFill>
                <a:schemeClr val="accent2"/>
              </a:solidFill>
            </a:endParaRPr>
          </a:p>
          <a:p>
            <a:r>
              <a:rPr lang="hu-HU" altLang="hu-HU" sz="2300" b="1">
                <a:solidFill>
                  <a:srgbClr val="FF0000"/>
                </a:solidFill>
              </a:rPr>
              <a:t>Oracle megoldások</a:t>
            </a:r>
            <a:endParaRPr lang="en-US" altLang="hu-HU" sz="2300" b="1">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7570" name="Rectangle 2">
            <a:extLst>
              <a:ext uri="{FF2B5EF4-FFF2-40B4-BE49-F238E27FC236}">
                <a16:creationId xmlns:a16="http://schemas.microsoft.com/office/drawing/2014/main" id="{5AC06CB4-637D-5631-2DEA-217A45307191}"/>
              </a:ext>
            </a:extLst>
          </p:cNvPr>
          <p:cNvSpPr>
            <a:spLocks noGrp="1" noChangeArrowheads="1"/>
          </p:cNvSpPr>
          <p:nvPr>
            <p:ph type="title"/>
          </p:nvPr>
        </p:nvSpPr>
        <p:spPr>
          <a:xfrm>
            <a:off x="419100" y="609600"/>
            <a:ext cx="8445500" cy="1143000"/>
          </a:xfrm>
        </p:spPr>
        <p:txBody>
          <a:bodyPr/>
          <a:lstStyle/>
          <a:p>
            <a:r>
              <a:rPr lang="hu-HU" altLang="hu-HU" sz="3600" b="1" u="sng">
                <a:solidFill>
                  <a:srgbClr val="FF0000"/>
                </a:solidFill>
              </a:rPr>
              <a:t>TRANZAKCIÓ</a:t>
            </a:r>
            <a:r>
              <a:rPr lang="en-US" altLang="hu-HU" sz="3600" b="1" u="sng">
                <a:solidFill>
                  <a:srgbClr val="FF0000"/>
                </a:solidFill>
              </a:rPr>
              <a:t>:</a:t>
            </a:r>
            <a:r>
              <a:rPr lang="en-US" altLang="hu-HU" sz="3600"/>
              <a:t> </a:t>
            </a:r>
            <a:br>
              <a:rPr lang="hu-HU" altLang="hu-HU" sz="3600"/>
            </a:br>
            <a:r>
              <a:rPr lang="hu-HU" altLang="hu-HU" sz="3600" b="1">
                <a:solidFill>
                  <a:schemeClr val="accent2"/>
                </a:solidFill>
              </a:rPr>
              <a:t>Konzisztenciát megtartó adatkezelő műveletek sorozata</a:t>
            </a:r>
            <a:endParaRPr lang="en-US" altLang="hu-HU" sz="3600" b="1" u="sng">
              <a:solidFill>
                <a:schemeClr val="accent2"/>
              </a:solidFill>
            </a:endParaRPr>
          </a:p>
        </p:txBody>
      </p:sp>
      <p:sp>
        <p:nvSpPr>
          <p:cNvPr id="237571" name="Rectangle 3">
            <a:extLst>
              <a:ext uri="{FF2B5EF4-FFF2-40B4-BE49-F238E27FC236}">
                <a16:creationId xmlns:a16="http://schemas.microsoft.com/office/drawing/2014/main" id="{A5371E42-9AA5-CE5B-D00E-C34E64295210}"/>
              </a:ext>
            </a:extLst>
          </p:cNvPr>
          <p:cNvSpPr>
            <a:spLocks noGrp="1" noChangeArrowheads="1"/>
          </p:cNvSpPr>
          <p:nvPr>
            <p:ph type="body" idx="1"/>
          </p:nvPr>
        </p:nvSpPr>
        <p:spPr/>
        <p:txBody>
          <a:bodyPr/>
          <a:lstStyle/>
          <a:p>
            <a:pPr>
              <a:buFontTx/>
              <a:buNone/>
            </a:pPr>
            <a:r>
              <a:rPr lang="en-US" altLang="hu-HU"/>
              <a:t>   </a:t>
            </a:r>
          </a:p>
        </p:txBody>
      </p:sp>
      <p:sp>
        <p:nvSpPr>
          <p:cNvPr id="237572" name="Oval 4">
            <a:extLst>
              <a:ext uri="{FF2B5EF4-FFF2-40B4-BE49-F238E27FC236}">
                <a16:creationId xmlns:a16="http://schemas.microsoft.com/office/drawing/2014/main" id="{28F5FF5F-86DB-36F9-D2C7-A0AB7B75CCFA}"/>
              </a:ext>
            </a:extLst>
          </p:cNvPr>
          <p:cNvSpPr>
            <a:spLocks noChangeArrowheads="1"/>
          </p:cNvSpPr>
          <p:nvPr/>
        </p:nvSpPr>
        <p:spPr bwMode="auto">
          <a:xfrm>
            <a:off x="211138" y="2593975"/>
            <a:ext cx="3543300" cy="137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b="1">
                <a:solidFill>
                  <a:srgbClr val="FF0000"/>
                </a:solidFill>
              </a:rPr>
              <a:t> D </a:t>
            </a:r>
            <a:r>
              <a:rPr lang="hu-HU" altLang="hu-HU" sz="2400"/>
              <a:t>konzisztens adatbázis</a:t>
            </a:r>
            <a:endParaRPr lang="en-US" altLang="hu-HU" sz="2400"/>
          </a:p>
        </p:txBody>
      </p:sp>
      <p:sp>
        <p:nvSpPr>
          <p:cNvPr id="237574" name="Rectangle 6">
            <a:extLst>
              <a:ext uri="{FF2B5EF4-FFF2-40B4-BE49-F238E27FC236}">
                <a16:creationId xmlns:a16="http://schemas.microsoft.com/office/drawing/2014/main" id="{E8ECB679-8119-A2B6-8843-58E66FDF116F}"/>
              </a:ext>
            </a:extLst>
          </p:cNvPr>
          <p:cNvSpPr>
            <a:spLocks noChangeArrowheads="1"/>
          </p:cNvSpPr>
          <p:nvPr/>
        </p:nvSpPr>
        <p:spPr bwMode="auto">
          <a:xfrm>
            <a:off x="4224338" y="2898775"/>
            <a:ext cx="762000" cy="762000"/>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b="1"/>
              <a:t>T</a:t>
            </a:r>
          </a:p>
        </p:txBody>
      </p:sp>
      <p:sp>
        <p:nvSpPr>
          <p:cNvPr id="237575" name="Line 7">
            <a:extLst>
              <a:ext uri="{FF2B5EF4-FFF2-40B4-BE49-F238E27FC236}">
                <a16:creationId xmlns:a16="http://schemas.microsoft.com/office/drawing/2014/main" id="{1B014266-C006-711C-F251-9D157B66EEE0}"/>
              </a:ext>
            </a:extLst>
          </p:cNvPr>
          <p:cNvSpPr>
            <a:spLocks noChangeShapeType="1"/>
          </p:cNvSpPr>
          <p:nvPr/>
        </p:nvSpPr>
        <p:spPr bwMode="auto">
          <a:xfrm>
            <a:off x="3779838" y="3279775"/>
            <a:ext cx="4445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37576" name="Line 8">
            <a:extLst>
              <a:ext uri="{FF2B5EF4-FFF2-40B4-BE49-F238E27FC236}">
                <a16:creationId xmlns:a16="http://schemas.microsoft.com/office/drawing/2014/main" id="{D1CFF459-E456-B017-8F1E-81460D6AE86D}"/>
              </a:ext>
            </a:extLst>
          </p:cNvPr>
          <p:cNvSpPr>
            <a:spLocks noChangeShapeType="1"/>
          </p:cNvSpPr>
          <p:nvPr/>
        </p:nvSpPr>
        <p:spPr bwMode="auto">
          <a:xfrm>
            <a:off x="4986338" y="3279775"/>
            <a:ext cx="3556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0036" name="Oval 2052">
            <a:extLst>
              <a:ext uri="{FF2B5EF4-FFF2-40B4-BE49-F238E27FC236}">
                <a16:creationId xmlns:a16="http://schemas.microsoft.com/office/drawing/2014/main" id="{D7197E0D-9E63-359F-F275-DBF63D513CD6}"/>
              </a:ext>
            </a:extLst>
          </p:cNvPr>
          <p:cNvSpPr>
            <a:spLocks noChangeArrowheads="1"/>
          </p:cNvSpPr>
          <p:nvPr/>
        </p:nvSpPr>
        <p:spPr bwMode="auto">
          <a:xfrm>
            <a:off x="5392738" y="2555875"/>
            <a:ext cx="3543300" cy="137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a:t> </a:t>
            </a:r>
            <a:r>
              <a:rPr lang="hu-HU" altLang="hu-HU" sz="2400" b="1">
                <a:solidFill>
                  <a:srgbClr val="FF0000"/>
                </a:solidFill>
              </a:rPr>
              <a:t>D'</a:t>
            </a:r>
            <a:r>
              <a:rPr lang="hu-HU" altLang="hu-HU" sz="2400"/>
              <a:t> konzisztens adatbázis</a:t>
            </a:r>
            <a:endParaRPr lang="en-US" altLang="hu-HU" sz="2400"/>
          </a:p>
        </p:txBody>
      </p:sp>
      <p:sp>
        <p:nvSpPr>
          <p:cNvPr id="300038" name="Text Box 2054">
            <a:extLst>
              <a:ext uri="{FF2B5EF4-FFF2-40B4-BE49-F238E27FC236}">
                <a16:creationId xmlns:a16="http://schemas.microsoft.com/office/drawing/2014/main" id="{1C401D6A-D4B9-2BCA-AF1E-D48286578E07}"/>
              </a:ext>
            </a:extLst>
          </p:cNvPr>
          <p:cNvSpPr txBox="1">
            <a:spLocks noChangeArrowheads="1"/>
          </p:cNvSpPr>
          <p:nvPr/>
        </p:nvSpPr>
        <p:spPr bwMode="auto">
          <a:xfrm>
            <a:off x="1117600" y="4648200"/>
            <a:ext cx="7518400" cy="21002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chemeClr val="accent2"/>
                </a:solidFill>
              </a:rPr>
              <a:t>Ezek után mindig feltesszük: </a:t>
            </a:r>
          </a:p>
          <a:p>
            <a:r>
              <a:rPr lang="hu-HU" altLang="hu-HU" sz="2400" b="1">
                <a:solidFill>
                  <a:srgbClr val="FF0000"/>
                </a:solidFill>
              </a:rPr>
              <a:t>Ha</a:t>
            </a:r>
            <a:r>
              <a:rPr lang="en-US" altLang="hu-HU" sz="2400" b="1">
                <a:solidFill>
                  <a:srgbClr val="FF0000"/>
                </a:solidFill>
              </a:rPr>
              <a:t> T </a:t>
            </a:r>
            <a:r>
              <a:rPr lang="hu-HU" altLang="hu-HU" sz="2400" b="1">
                <a:solidFill>
                  <a:srgbClr val="FF0000"/>
                </a:solidFill>
              </a:rPr>
              <a:t>tranzakció konzisztens állapotból indul</a:t>
            </a:r>
            <a:r>
              <a:rPr lang="en-US" altLang="hu-HU" sz="2400" b="1">
                <a:solidFill>
                  <a:srgbClr val="FF0000"/>
                </a:solidFill>
              </a:rPr>
              <a:t> </a:t>
            </a:r>
            <a:endParaRPr lang="hu-HU" altLang="hu-HU" sz="2400" b="1">
              <a:solidFill>
                <a:srgbClr val="FF0000"/>
              </a:solidFill>
            </a:endParaRPr>
          </a:p>
          <a:p>
            <a:r>
              <a:rPr lang="hu-HU" altLang="hu-HU" sz="2400" b="1"/>
              <a:t> </a:t>
            </a:r>
            <a:r>
              <a:rPr lang="en-US" altLang="hu-HU" sz="2400" b="1"/>
              <a:t>+  </a:t>
            </a:r>
            <a:r>
              <a:rPr lang="en-US" altLang="hu-HU" sz="2400" b="1">
                <a:solidFill>
                  <a:srgbClr val="008000"/>
                </a:solidFill>
              </a:rPr>
              <a:t>T </a:t>
            </a:r>
            <a:r>
              <a:rPr lang="hu-HU" altLang="hu-HU" sz="2400" b="1">
                <a:solidFill>
                  <a:srgbClr val="008000"/>
                </a:solidFill>
              </a:rPr>
              <a:t>tranzakció csak egyedül futna le</a:t>
            </a:r>
            <a:endParaRPr lang="en-US" altLang="hu-HU" sz="2400" b="1">
              <a:solidFill>
                <a:srgbClr val="008000"/>
              </a:solidFill>
            </a:endParaRPr>
          </a:p>
          <a:p>
            <a:r>
              <a:rPr lang="en-US" altLang="hu-HU" sz="2400" b="1">
                <a:solidFill>
                  <a:srgbClr val="FF0000"/>
                </a:solidFill>
                <a:sym typeface="Symbol" panose="05050102010706020507" pitchFamily="18" charset="2"/>
              </a:rPr>
              <a:t></a:t>
            </a:r>
            <a:r>
              <a:rPr lang="en-US" altLang="hu-HU" sz="2400" b="1">
                <a:solidFill>
                  <a:srgbClr val="FF0000"/>
                </a:solidFill>
              </a:rPr>
              <a:t> T </a:t>
            </a:r>
            <a:r>
              <a:rPr lang="hu-HU" altLang="hu-HU" sz="2400" b="1">
                <a:solidFill>
                  <a:srgbClr val="FF0000"/>
                </a:solidFill>
              </a:rPr>
              <a:t>konzisztens állapotban hagyja az adatbázis</a:t>
            </a:r>
            <a:endParaRPr lang="en-US" altLang="hu-HU" sz="2400" b="1">
              <a:solidFill>
                <a:srgbClr val="FF0000"/>
              </a:solidFill>
            </a:endParaRPr>
          </a:p>
          <a:p>
            <a:pPr>
              <a:spcBef>
                <a:spcPct val="50000"/>
              </a:spcBef>
            </a:pPr>
            <a:endParaRPr lang="hu-HU" altLang="hu-HU" sz="2400" b="1">
              <a:solidFill>
                <a:srgbClr val="FF0000"/>
              </a:solidFill>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1346" name="Rectangle 2">
            <a:extLst>
              <a:ext uri="{FF2B5EF4-FFF2-40B4-BE49-F238E27FC236}">
                <a16:creationId xmlns:a16="http://schemas.microsoft.com/office/drawing/2014/main" id="{EBE921F4-4457-CD67-C41B-F3B7053B53F6}"/>
              </a:ext>
            </a:extLst>
          </p:cNvPr>
          <p:cNvSpPr>
            <a:spLocks noGrp="1" noChangeArrowheads="1"/>
          </p:cNvSpPr>
          <p:nvPr>
            <p:ph type="title"/>
          </p:nvPr>
        </p:nvSpPr>
        <p:spPr>
          <a:xfrm>
            <a:off x="660400" y="317500"/>
            <a:ext cx="8115300" cy="114300"/>
          </a:xfrm>
          <a:noFill/>
          <a:ln/>
        </p:spPr>
        <p:txBody>
          <a:bodyPr/>
          <a:lstStyle/>
          <a:p>
            <a:r>
              <a:rPr lang="hu-HU" altLang="hu-HU" sz="2800" b="1" u="sng">
                <a:solidFill>
                  <a:schemeClr val="accent2"/>
                </a:solidFill>
              </a:rPr>
              <a:t>Helyreállítás UNDO/REDO naplózás esetén</a:t>
            </a:r>
            <a:endParaRPr lang="en-US" altLang="hu-HU" sz="2800" b="1" u="sng">
              <a:solidFill>
                <a:schemeClr val="accent2"/>
              </a:solidFill>
            </a:endParaRPr>
          </a:p>
        </p:txBody>
      </p:sp>
      <p:sp>
        <p:nvSpPr>
          <p:cNvPr id="441348" name="Rectangle 4">
            <a:extLst>
              <a:ext uri="{FF2B5EF4-FFF2-40B4-BE49-F238E27FC236}">
                <a16:creationId xmlns:a16="http://schemas.microsoft.com/office/drawing/2014/main" id="{D811EC09-B242-D14C-4440-89FAAE7B055D}"/>
              </a:ext>
            </a:extLst>
          </p:cNvPr>
          <p:cNvSpPr>
            <a:spLocks noGrp="1" noChangeArrowheads="1"/>
          </p:cNvSpPr>
          <p:nvPr>
            <p:ph type="body" idx="1"/>
          </p:nvPr>
        </p:nvSpPr>
        <p:spPr>
          <a:xfrm>
            <a:off x="177800" y="838200"/>
            <a:ext cx="8750300" cy="5829300"/>
          </a:xfrm>
        </p:spPr>
        <p:txBody>
          <a:bodyPr/>
          <a:lstStyle/>
          <a:p>
            <a:pPr marL="609600" indent="-609600">
              <a:lnSpc>
                <a:spcPct val="80000"/>
              </a:lnSpc>
            </a:pPr>
            <a:r>
              <a:rPr lang="hu-HU" altLang="hu-HU" sz="2400" b="1">
                <a:solidFill>
                  <a:srgbClr val="FF0000"/>
                </a:solidFill>
              </a:rPr>
              <a:t>Probléma (</a:t>
            </a:r>
            <a:r>
              <a:rPr lang="hu-HU" altLang="hu-HU" sz="2400" b="1"/>
              <a:t>befejezett változtatást is megsemmisítünk</a:t>
            </a:r>
            <a:r>
              <a:rPr lang="hu-HU" altLang="hu-HU" sz="2400" b="1">
                <a:solidFill>
                  <a:srgbClr val="FF0000"/>
                </a:solidFill>
              </a:rPr>
              <a:t>): </a:t>
            </a:r>
            <a:r>
              <a:rPr lang="hu-HU" altLang="hu-HU" sz="2400" b="1">
                <a:solidFill>
                  <a:schemeClr val="accent2"/>
                </a:solidFill>
              </a:rPr>
              <a:t>	Az </a:t>
            </a:r>
            <a:r>
              <a:rPr lang="hu-HU" altLang="hu-HU" sz="2400" b="1"/>
              <a:t>UNDO</a:t>
            </a:r>
            <a:r>
              <a:rPr lang="hu-HU" altLang="hu-HU" sz="2400" b="1">
                <a:solidFill>
                  <a:schemeClr val="accent2"/>
                </a:solidFill>
              </a:rPr>
              <a:t> naplózáshoz hasonlóan most is előfordulhat, hogy a </a:t>
            </a:r>
            <a:r>
              <a:rPr lang="hu-HU" altLang="hu-HU" sz="2400" b="1">
                <a:solidFill>
                  <a:srgbClr val="669900"/>
                </a:solidFill>
              </a:rPr>
              <a:t>tranzakció a felhasználó számára korrekten befejezettnek tűnik</a:t>
            </a:r>
            <a:r>
              <a:rPr lang="hu-HU" altLang="hu-HU" sz="2400" b="1">
                <a:solidFill>
                  <a:schemeClr val="accent2"/>
                </a:solidFill>
              </a:rPr>
              <a:t>, de még a </a:t>
            </a:r>
            <a:r>
              <a:rPr lang="hu-HU" altLang="hu-HU" sz="2400" b="1"/>
              <a:t>&lt;T,COMMIT&gt;</a:t>
            </a:r>
            <a:r>
              <a:rPr lang="hu-HU" altLang="hu-HU" sz="2400" b="1">
                <a:solidFill>
                  <a:schemeClr val="accent2"/>
                </a:solidFill>
              </a:rPr>
              <a:t> naplóbejegyzés lemezre kerülése előtt fellépett hiba utáni </a:t>
            </a:r>
            <a:r>
              <a:rPr lang="hu-HU" altLang="hu-HU" sz="2400" b="1">
                <a:solidFill>
                  <a:srgbClr val="FF0000"/>
                </a:solidFill>
              </a:rPr>
              <a:t>helyreállítás során a rendszer a tranzakció hatásait semmissé teszi</a:t>
            </a:r>
            <a:r>
              <a:rPr lang="hu-HU" altLang="hu-HU" sz="2400" b="1">
                <a:solidFill>
                  <a:schemeClr val="accent2"/>
                </a:solidFill>
              </a:rPr>
              <a:t> </a:t>
            </a:r>
            <a:r>
              <a:rPr lang="hu-HU" altLang="hu-HU" sz="2400" b="1">
                <a:solidFill>
                  <a:srgbClr val="669900"/>
                </a:solidFill>
              </a:rPr>
              <a:t>ahelyett, hogy helyreállította volna. </a:t>
            </a:r>
          </a:p>
          <a:p>
            <a:pPr marL="609600" indent="-609600">
              <a:lnSpc>
                <a:spcPct val="80000"/>
              </a:lnSpc>
            </a:pPr>
            <a:r>
              <a:rPr lang="hu-HU" altLang="hu-HU" sz="2400" b="1"/>
              <a:t>Amennyiben ez a lehetőség problémát jelent, akkor a semmisségi/helyrehozó naplózás során egy további szabályt célszerű bevezetni:</a:t>
            </a:r>
            <a:endParaRPr lang="hu-HU" altLang="hu-HU" sz="2400" b="1" i="1"/>
          </a:p>
          <a:p>
            <a:pPr marL="609600" indent="-609600">
              <a:lnSpc>
                <a:spcPct val="80000"/>
              </a:lnSpc>
            </a:pPr>
            <a:r>
              <a:rPr lang="hu-HU" altLang="hu-HU" sz="2800" b="1" i="1">
                <a:solidFill>
                  <a:srgbClr val="FF0000"/>
                </a:solidFill>
              </a:rPr>
              <a:t>UR</a:t>
            </a:r>
            <a:r>
              <a:rPr lang="hu-HU" altLang="hu-HU" sz="2800" b="1">
                <a:solidFill>
                  <a:srgbClr val="FF0000"/>
                </a:solidFill>
              </a:rPr>
              <a:t>2:</a:t>
            </a:r>
            <a:r>
              <a:rPr lang="hu-HU" altLang="hu-HU" sz="2400" b="1"/>
              <a:t>	</a:t>
            </a:r>
            <a:r>
              <a:rPr lang="hu-HU" altLang="hu-HU" sz="2800" b="1">
                <a:solidFill>
                  <a:schemeClr val="accent2"/>
                </a:solidFill>
              </a:rPr>
              <a:t>A </a:t>
            </a:r>
            <a:r>
              <a:rPr lang="hu-HU" altLang="hu-HU" sz="2800" b="1">
                <a:solidFill>
                  <a:srgbClr val="FF0000"/>
                </a:solidFill>
              </a:rPr>
              <a:t>&lt;T,COMMIT&gt; </a:t>
            </a:r>
            <a:r>
              <a:rPr lang="hu-HU" altLang="hu-HU" sz="2800" b="1">
                <a:solidFill>
                  <a:schemeClr val="accent2"/>
                </a:solidFill>
              </a:rPr>
              <a:t>naplóbejegyzést nyomban lemezre kell írni, amint megjelenik a naplóban.</a:t>
            </a:r>
          </a:p>
          <a:p>
            <a:pPr marL="609600" indent="-609600">
              <a:lnSpc>
                <a:spcPct val="80000"/>
              </a:lnSpc>
            </a:pPr>
            <a:r>
              <a:rPr lang="hu-HU" altLang="hu-HU" sz="2400" b="1"/>
              <a:t>Ennek teljesítéséért a fenti példában a 10) lépés (</a:t>
            </a:r>
            <a:r>
              <a:rPr lang="hu-HU" altLang="hu-HU" sz="2400" b="1">
                <a:solidFill>
                  <a:srgbClr val="FF0000"/>
                </a:solidFill>
              </a:rPr>
              <a:t>&lt;T,COMMIT&gt;</a:t>
            </a:r>
            <a:r>
              <a:rPr lang="hu-HU" altLang="hu-HU" sz="2400" b="1"/>
              <a:t>) után egy </a:t>
            </a:r>
            <a:r>
              <a:rPr lang="hu-HU" altLang="hu-HU" sz="2400" b="1">
                <a:solidFill>
                  <a:srgbClr val="FF0000"/>
                </a:solidFill>
              </a:rPr>
              <a:t>FLUSH LOG </a:t>
            </a:r>
            <a:r>
              <a:rPr lang="hu-HU" altLang="hu-HU" sz="2400" b="1"/>
              <a:t>lépést kell beiktatnunk.</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2370" name="Rectangle 2">
            <a:extLst>
              <a:ext uri="{FF2B5EF4-FFF2-40B4-BE49-F238E27FC236}">
                <a16:creationId xmlns:a16="http://schemas.microsoft.com/office/drawing/2014/main" id="{496D0D75-CD7A-D676-FC3C-0E0BEAC1A7E7}"/>
              </a:ext>
            </a:extLst>
          </p:cNvPr>
          <p:cNvSpPr>
            <a:spLocks noGrp="1" noChangeArrowheads="1"/>
          </p:cNvSpPr>
          <p:nvPr>
            <p:ph type="title"/>
          </p:nvPr>
        </p:nvSpPr>
        <p:spPr>
          <a:xfrm>
            <a:off x="660400" y="317500"/>
            <a:ext cx="8115300" cy="114300"/>
          </a:xfrm>
          <a:noFill/>
          <a:ln/>
        </p:spPr>
        <p:txBody>
          <a:bodyPr/>
          <a:lstStyle/>
          <a:p>
            <a:r>
              <a:rPr lang="hu-HU" altLang="hu-HU" sz="2800" b="1" u="sng">
                <a:solidFill>
                  <a:schemeClr val="accent2"/>
                </a:solidFill>
              </a:rPr>
              <a:t>Helyreállítás UNDO/REDO naplózás esetén</a:t>
            </a:r>
            <a:endParaRPr lang="en-US" altLang="hu-HU" sz="2800" b="1" u="sng">
              <a:solidFill>
                <a:schemeClr val="accent2"/>
              </a:solidFill>
            </a:endParaRPr>
          </a:p>
        </p:txBody>
      </p:sp>
      <p:sp>
        <p:nvSpPr>
          <p:cNvPr id="442371" name="Rectangle 3">
            <a:extLst>
              <a:ext uri="{FF2B5EF4-FFF2-40B4-BE49-F238E27FC236}">
                <a16:creationId xmlns:a16="http://schemas.microsoft.com/office/drawing/2014/main" id="{3E858B2A-2390-F701-805C-1BA806F61F84}"/>
              </a:ext>
            </a:extLst>
          </p:cNvPr>
          <p:cNvSpPr>
            <a:spLocks noGrp="1" noChangeArrowheads="1"/>
          </p:cNvSpPr>
          <p:nvPr>
            <p:ph type="body" idx="1"/>
          </p:nvPr>
        </p:nvSpPr>
        <p:spPr>
          <a:xfrm>
            <a:off x="177800" y="838200"/>
            <a:ext cx="8750300" cy="5829300"/>
          </a:xfrm>
        </p:spPr>
        <p:txBody>
          <a:bodyPr/>
          <a:lstStyle/>
          <a:p>
            <a:pPr marL="609600" indent="-609600">
              <a:lnSpc>
                <a:spcPct val="80000"/>
              </a:lnSpc>
            </a:pPr>
            <a:r>
              <a:rPr lang="hu-HU" altLang="hu-HU" sz="2400" b="1">
                <a:solidFill>
                  <a:srgbClr val="FF0000"/>
                </a:solidFill>
              </a:rPr>
              <a:t>Konkurencia problémája:</a:t>
            </a:r>
            <a:r>
              <a:rPr lang="hu-HU" altLang="hu-HU" sz="2400" b="1"/>
              <a:t> </a:t>
            </a:r>
          </a:p>
          <a:p>
            <a:pPr marL="609600" indent="-609600">
              <a:lnSpc>
                <a:spcPct val="80000"/>
              </a:lnSpc>
              <a:buFontTx/>
              <a:buNone/>
            </a:pPr>
            <a:r>
              <a:rPr lang="hu-HU" altLang="hu-HU" sz="2400" b="1"/>
              <a:t>	Előfordulhat, hogy a</a:t>
            </a:r>
            <a:r>
              <a:rPr lang="hu-HU" altLang="hu-HU" sz="2400" b="1">
                <a:solidFill>
                  <a:srgbClr val="009900"/>
                </a:solidFill>
              </a:rPr>
              <a:t> T</a:t>
            </a:r>
            <a:r>
              <a:rPr lang="hu-HU" altLang="hu-HU" sz="2400" b="1"/>
              <a:t> tranzakció rendben és teljesen </a:t>
            </a:r>
            <a:r>
              <a:rPr lang="hu-HU" altLang="hu-HU" sz="2400" b="1">
                <a:solidFill>
                  <a:srgbClr val="009900"/>
                </a:solidFill>
              </a:rPr>
              <a:t>befejeződött</a:t>
            </a:r>
            <a:r>
              <a:rPr lang="hu-HU" altLang="hu-HU" sz="2400" b="1"/>
              <a:t>, és emiatt helyreállítása során egy </a:t>
            </a:r>
            <a:r>
              <a:rPr lang="hu-HU" altLang="hu-HU" sz="2400" b="1">
                <a:solidFill>
                  <a:srgbClr val="009900"/>
                </a:solidFill>
              </a:rPr>
              <a:t>X adatbáziselem T által kialakított új értékét rekonstruáljuk, </a:t>
            </a:r>
            <a:r>
              <a:rPr lang="hu-HU" altLang="hu-HU" sz="2400" b="1"/>
              <a:t>melyet viszont egy </a:t>
            </a:r>
            <a:r>
              <a:rPr lang="hu-HU" altLang="hu-HU" sz="2400" b="1">
                <a:solidFill>
                  <a:srgbClr val="CC00CC"/>
                </a:solidFill>
              </a:rPr>
              <a:t>be nem fejezett</a:t>
            </a:r>
            <a:r>
              <a:rPr lang="hu-HU" altLang="hu-HU" sz="2400" b="1"/>
              <a:t>, és ezért visszaállítandó </a:t>
            </a:r>
            <a:r>
              <a:rPr lang="hu-HU" altLang="hu-HU" sz="2400" b="1">
                <a:solidFill>
                  <a:srgbClr val="CC00CC"/>
                </a:solidFill>
              </a:rPr>
              <a:t>U</a:t>
            </a:r>
            <a:r>
              <a:rPr lang="hu-HU" altLang="hu-HU" sz="2400" b="1"/>
              <a:t> tranzakció korábban módosított, ezért </a:t>
            </a:r>
            <a:r>
              <a:rPr lang="hu-HU" altLang="hu-HU" sz="2400" b="1">
                <a:solidFill>
                  <a:srgbClr val="CC00CC"/>
                </a:solidFill>
              </a:rPr>
              <a:t>vissza kellene állítani az X régi értékét</a:t>
            </a:r>
            <a:r>
              <a:rPr lang="hu-HU" altLang="hu-HU" sz="2400" b="1"/>
              <a:t>. </a:t>
            </a:r>
          </a:p>
          <a:p>
            <a:pPr marL="609600" indent="-609600">
              <a:lnSpc>
                <a:spcPct val="80000"/>
              </a:lnSpc>
              <a:buFontTx/>
              <a:buNone/>
            </a:pPr>
            <a:r>
              <a:rPr lang="hu-HU" altLang="hu-HU" sz="2400" b="1"/>
              <a:t>	</a:t>
            </a:r>
            <a:r>
              <a:rPr lang="hu-HU" altLang="hu-HU" sz="2400" b="1">
                <a:solidFill>
                  <a:schemeClr val="accent2"/>
                </a:solidFill>
              </a:rPr>
              <a:t>A probléma nem az, hogy először helyreállítjuk X értékét, és aztán állítjuk vissza U előttire, vagy fordítva. Egyik sorrend sem helyes, mert a végső adatbázisállapot nagy valószínűséggel így is, úgy is inkonzisztens lesz.</a:t>
            </a:r>
          </a:p>
          <a:p>
            <a:pPr marL="609600" indent="-609600">
              <a:lnSpc>
                <a:spcPct val="80000"/>
              </a:lnSpc>
              <a:buFontTx/>
              <a:buNone/>
            </a:pPr>
            <a:r>
              <a:rPr lang="hu-HU" altLang="hu-HU" sz="2400" b="1">
                <a:solidFill>
                  <a:schemeClr val="accent2"/>
                </a:solidFill>
              </a:rPr>
              <a:t>	</a:t>
            </a:r>
            <a:r>
              <a:rPr lang="hu-HU" altLang="hu-HU" sz="2400" b="1">
                <a:solidFill>
                  <a:srgbClr val="FF0000"/>
                </a:solidFill>
              </a:rPr>
              <a:t>A konkurenciakezelésnél fogjuk megoldani, </a:t>
            </a:r>
            <a:r>
              <a:rPr lang="hu-HU" altLang="hu-HU" sz="2400" b="1"/>
              <a:t>hogyan biztosítható T és U elkülönítése</a:t>
            </a:r>
            <a:r>
              <a:rPr lang="hu-HU" altLang="hu-HU" sz="2400" b="1">
                <a:solidFill>
                  <a:srgbClr val="FF0000"/>
                </a:solidFill>
              </a:rPr>
              <a:t>, amivel az ugyanazon X adatbáziselemen való kölcsönhatásuk elkerülhető.</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3394" name="Rectangle 2">
            <a:extLst>
              <a:ext uri="{FF2B5EF4-FFF2-40B4-BE49-F238E27FC236}">
                <a16:creationId xmlns:a16="http://schemas.microsoft.com/office/drawing/2014/main" id="{F1A295D8-85D9-FCC5-6663-9923961706A5}"/>
              </a:ext>
            </a:extLst>
          </p:cNvPr>
          <p:cNvSpPr>
            <a:spLocks noGrp="1" noChangeArrowheads="1"/>
          </p:cNvSpPr>
          <p:nvPr>
            <p:ph type="title"/>
          </p:nvPr>
        </p:nvSpPr>
        <p:spPr>
          <a:xfrm>
            <a:off x="660400" y="317500"/>
            <a:ext cx="8115300" cy="114300"/>
          </a:xfrm>
          <a:noFill/>
          <a:ln/>
        </p:spPr>
        <p:txBody>
          <a:bodyPr/>
          <a:lstStyle/>
          <a:p>
            <a:r>
              <a:rPr lang="hu-HU" altLang="hu-HU" sz="2800" b="1" u="sng">
                <a:solidFill>
                  <a:schemeClr val="accent2"/>
                </a:solidFill>
              </a:rPr>
              <a:t>Semmisségi/helyrehozó naplózás ellenőrzőpont-képzéssel</a:t>
            </a:r>
            <a:endParaRPr lang="en-US" altLang="hu-HU" sz="2800" b="1" u="sng">
              <a:solidFill>
                <a:schemeClr val="accent2"/>
              </a:solidFill>
            </a:endParaRPr>
          </a:p>
        </p:txBody>
      </p:sp>
      <p:sp>
        <p:nvSpPr>
          <p:cNvPr id="443395" name="Rectangle 3">
            <a:extLst>
              <a:ext uri="{FF2B5EF4-FFF2-40B4-BE49-F238E27FC236}">
                <a16:creationId xmlns:a16="http://schemas.microsoft.com/office/drawing/2014/main" id="{E3C68560-900B-1647-6F12-D8878CDF299D}"/>
              </a:ext>
            </a:extLst>
          </p:cNvPr>
          <p:cNvSpPr>
            <a:spLocks noGrp="1" noChangeArrowheads="1"/>
          </p:cNvSpPr>
          <p:nvPr>
            <p:ph type="body" idx="1"/>
          </p:nvPr>
        </p:nvSpPr>
        <p:spPr>
          <a:xfrm>
            <a:off x="177800" y="838200"/>
            <a:ext cx="8750300" cy="5829300"/>
          </a:xfrm>
        </p:spPr>
        <p:txBody>
          <a:bodyPr/>
          <a:lstStyle/>
          <a:p>
            <a:pPr marL="609600" indent="-609600">
              <a:lnSpc>
                <a:spcPct val="90000"/>
              </a:lnSpc>
            </a:pPr>
            <a:r>
              <a:rPr lang="hu-HU" altLang="hu-HU" sz="2400" b="1">
                <a:solidFill>
                  <a:srgbClr val="FF0000"/>
                </a:solidFill>
              </a:rPr>
              <a:t>Egyszerűbb, mint a másik két naplózás esetén.</a:t>
            </a:r>
          </a:p>
          <a:p>
            <a:pPr marL="609600" indent="-609600">
              <a:lnSpc>
                <a:spcPct val="90000"/>
              </a:lnSpc>
              <a:buFontTx/>
              <a:buAutoNum type="arabicPeriod"/>
            </a:pPr>
            <a:r>
              <a:rPr lang="hu-HU" altLang="hu-HU" sz="2800" b="1"/>
              <a:t>Írjunk a naplóba </a:t>
            </a:r>
            <a:r>
              <a:rPr lang="hu-HU" altLang="hu-HU" sz="2800" b="1">
                <a:solidFill>
                  <a:srgbClr val="FF0000"/>
                </a:solidFill>
              </a:rPr>
              <a:t>&lt;START CKPT(T1,…,Tk)&gt;</a:t>
            </a:r>
            <a:r>
              <a:rPr lang="hu-HU" altLang="hu-HU" sz="2800" b="1"/>
              <a:t> naplóbejegyzést, ahol </a:t>
            </a:r>
            <a:r>
              <a:rPr lang="hu-HU" altLang="hu-HU" sz="2800" b="1">
                <a:solidFill>
                  <a:srgbClr val="009900"/>
                </a:solidFill>
              </a:rPr>
              <a:t>T1,…,Tk </a:t>
            </a:r>
            <a:r>
              <a:rPr lang="hu-HU" altLang="hu-HU" sz="2800" b="1"/>
              <a:t>az </a:t>
            </a:r>
            <a:r>
              <a:rPr lang="hu-HU" altLang="hu-HU" sz="2800" b="1">
                <a:solidFill>
                  <a:srgbClr val="009900"/>
                </a:solidFill>
              </a:rPr>
              <a:t>aktív tranzakciók</a:t>
            </a:r>
            <a:r>
              <a:rPr lang="hu-HU" altLang="hu-HU" sz="2800" b="1"/>
              <a:t>, majd </a:t>
            </a:r>
            <a:r>
              <a:rPr lang="hu-HU" altLang="hu-HU" sz="2800" b="1">
                <a:solidFill>
                  <a:srgbClr val="CC00CC"/>
                </a:solidFill>
              </a:rPr>
              <a:t>írjuk a naplót lemezre</a:t>
            </a:r>
            <a:r>
              <a:rPr lang="hu-HU" altLang="hu-HU" sz="2800" b="1"/>
              <a:t>.</a:t>
            </a:r>
          </a:p>
          <a:p>
            <a:pPr marL="609600" indent="-609600">
              <a:lnSpc>
                <a:spcPct val="90000"/>
              </a:lnSpc>
              <a:buFontTx/>
              <a:buAutoNum type="arabicPeriod"/>
            </a:pPr>
            <a:r>
              <a:rPr lang="hu-HU" altLang="hu-HU" sz="2800" b="1">
                <a:solidFill>
                  <a:srgbClr val="CC00CC"/>
                </a:solidFill>
              </a:rPr>
              <a:t>Írjuk lemezre az összes piszkos puffert</a:t>
            </a:r>
            <a:r>
              <a:rPr lang="hu-HU" altLang="hu-HU" sz="2800" b="1"/>
              <a:t>, tehát azokat, melyek egy vagy több módosított adatbáziselemet tartalmaznak. A helyrehozó naplózástól eltérően itt az összes piszkos puffert lemezre írjuk, nem csak a már befejezett tranzakciók által módosítottakat.</a:t>
            </a:r>
          </a:p>
          <a:p>
            <a:pPr marL="609600" indent="-609600">
              <a:lnSpc>
                <a:spcPct val="90000"/>
              </a:lnSpc>
              <a:buFontTx/>
              <a:buAutoNum type="arabicPeriod"/>
            </a:pPr>
            <a:r>
              <a:rPr lang="hu-HU" altLang="hu-HU" sz="2800" b="1"/>
              <a:t>Írjunk </a:t>
            </a:r>
            <a:r>
              <a:rPr lang="hu-HU" altLang="hu-HU" sz="2800" b="1">
                <a:solidFill>
                  <a:srgbClr val="FF0000"/>
                </a:solidFill>
              </a:rPr>
              <a:t>&lt;END CKPT&gt;</a:t>
            </a:r>
            <a:r>
              <a:rPr lang="hu-HU" altLang="hu-HU" sz="2800" b="1"/>
              <a:t> naplóbejegyzést a naplóba, majd </a:t>
            </a:r>
            <a:r>
              <a:rPr lang="hu-HU" altLang="hu-HU" sz="2800" b="1">
                <a:solidFill>
                  <a:srgbClr val="CC00CC"/>
                </a:solidFill>
              </a:rPr>
              <a:t>írjuk a naplót lemezre</a:t>
            </a:r>
            <a:r>
              <a:rPr lang="hu-HU" altLang="hu-HU" sz="2800" b="1"/>
              <a:t>.</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8514" name="Rectangle 2">
            <a:extLst>
              <a:ext uri="{FF2B5EF4-FFF2-40B4-BE49-F238E27FC236}">
                <a16:creationId xmlns:a16="http://schemas.microsoft.com/office/drawing/2014/main" id="{A4249CC7-241D-9789-D575-FD56739CC22D}"/>
              </a:ext>
            </a:extLst>
          </p:cNvPr>
          <p:cNvSpPr>
            <a:spLocks noGrp="1" noChangeArrowheads="1"/>
          </p:cNvSpPr>
          <p:nvPr>
            <p:ph type="title"/>
          </p:nvPr>
        </p:nvSpPr>
        <p:spPr>
          <a:xfrm>
            <a:off x="582613" y="460375"/>
            <a:ext cx="7772400" cy="292100"/>
          </a:xfrm>
        </p:spPr>
        <p:txBody>
          <a:bodyPr/>
          <a:lstStyle/>
          <a:p>
            <a:r>
              <a:rPr lang="hu-HU" altLang="hu-HU" sz="3600" b="1" u="sng">
                <a:solidFill>
                  <a:schemeClr val="accent2"/>
                </a:solidFill>
              </a:rPr>
              <a:t>Helyreállítás</a:t>
            </a:r>
            <a:r>
              <a:rPr lang="en-US" altLang="hu-HU" sz="3600" b="1" u="sng">
                <a:solidFill>
                  <a:schemeClr val="accent2"/>
                </a:solidFill>
              </a:rPr>
              <a:t>:</a:t>
            </a:r>
            <a:endParaRPr lang="en-US" altLang="hu-HU" b="1">
              <a:solidFill>
                <a:schemeClr val="accent2"/>
              </a:solidFill>
            </a:endParaRPr>
          </a:p>
        </p:txBody>
      </p:sp>
      <p:sp>
        <p:nvSpPr>
          <p:cNvPr id="448515" name="Rectangle 3">
            <a:extLst>
              <a:ext uri="{FF2B5EF4-FFF2-40B4-BE49-F238E27FC236}">
                <a16:creationId xmlns:a16="http://schemas.microsoft.com/office/drawing/2014/main" id="{BBE084E0-A0FF-6A16-E9F7-EF5DB71FB43A}"/>
              </a:ext>
            </a:extLst>
          </p:cNvPr>
          <p:cNvSpPr>
            <a:spLocks noGrp="1" noChangeArrowheads="1"/>
          </p:cNvSpPr>
          <p:nvPr>
            <p:ph type="body" idx="1"/>
          </p:nvPr>
        </p:nvSpPr>
        <p:spPr>
          <a:xfrm>
            <a:off x="355600" y="1184275"/>
            <a:ext cx="8623300" cy="3743325"/>
          </a:xfrm>
        </p:spPr>
        <p:txBody>
          <a:bodyPr/>
          <a:lstStyle/>
          <a:p>
            <a:pPr>
              <a:lnSpc>
                <a:spcPct val="80000"/>
              </a:lnSpc>
            </a:pPr>
            <a:r>
              <a:rPr lang="hu-HU" altLang="hu-HU" sz="2400" b="1">
                <a:solidFill>
                  <a:srgbClr val="FF0000"/>
                </a:solidFill>
              </a:rPr>
              <a:t>Visszamenet</a:t>
            </a:r>
            <a:r>
              <a:rPr lang="en-US" altLang="hu-HU" sz="2400" b="1"/>
              <a:t> </a:t>
            </a:r>
            <a:r>
              <a:rPr lang="en-US" altLang="hu-HU" sz="1800" b="1">
                <a:solidFill>
                  <a:schemeClr val="accent2"/>
                </a:solidFill>
              </a:rPr>
              <a:t>(</a:t>
            </a:r>
            <a:r>
              <a:rPr lang="hu-HU" altLang="hu-HU" sz="1800" b="1">
                <a:solidFill>
                  <a:schemeClr val="accent2"/>
                </a:solidFill>
              </a:rPr>
              <a:t>napló végetől</a:t>
            </a:r>
            <a:r>
              <a:rPr lang="en-US" altLang="hu-HU" sz="1800" b="1">
                <a:solidFill>
                  <a:schemeClr val="accent2"/>
                </a:solidFill>
              </a:rPr>
              <a:t> </a:t>
            </a:r>
            <a:r>
              <a:rPr lang="en-US" altLang="hu-HU" sz="1800" b="1">
                <a:solidFill>
                  <a:schemeClr val="accent2"/>
                </a:solidFill>
                <a:sym typeface="ZapfDingbats" pitchFamily="82" charset="2"/>
              </a:rPr>
              <a:t> </a:t>
            </a:r>
            <a:r>
              <a:rPr lang="hu-HU" altLang="hu-HU" sz="1800" b="1">
                <a:solidFill>
                  <a:schemeClr val="accent2"/>
                </a:solidFill>
                <a:sym typeface="ZapfDingbats" pitchFamily="82" charset="2"/>
              </a:rPr>
              <a:t>az utolsó érvényes</a:t>
            </a:r>
            <a:r>
              <a:rPr lang="en-US" altLang="hu-HU" sz="1800" b="1">
                <a:solidFill>
                  <a:schemeClr val="accent2"/>
                </a:solidFill>
                <a:sym typeface="ZapfDingbats" pitchFamily="82" charset="2"/>
              </a:rPr>
              <a:t> checkpoint </a:t>
            </a:r>
            <a:r>
              <a:rPr lang="hu-HU" altLang="hu-HU" sz="1800" b="1">
                <a:solidFill>
                  <a:schemeClr val="accent2"/>
                </a:solidFill>
                <a:sym typeface="ZapfDingbats" pitchFamily="82" charset="2"/>
              </a:rPr>
              <a:t>kezdetéig</a:t>
            </a:r>
            <a:r>
              <a:rPr lang="en-US" altLang="hu-HU" sz="1800" b="1">
                <a:solidFill>
                  <a:schemeClr val="accent2"/>
                </a:solidFill>
                <a:sym typeface="ZapfDingbats" pitchFamily="82" charset="2"/>
              </a:rPr>
              <a:t>)</a:t>
            </a:r>
          </a:p>
          <a:p>
            <a:pPr lvl="1">
              <a:lnSpc>
                <a:spcPct val="80000"/>
              </a:lnSpc>
            </a:pPr>
            <a:r>
              <a:rPr lang="hu-HU" altLang="hu-HU" sz="2000" b="1">
                <a:sym typeface="ZapfDingbats" pitchFamily="82" charset="2"/>
              </a:rPr>
              <a:t>meghatározzuk a </a:t>
            </a:r>
            <a:r>
              <a:rPr lang="hu-HU" altLang="hu-HU" sz="2000" b="1">
                <a:solidFill>
                  <a:srgbClr val="669900"/>
                </a:solidFill>
                <a:sym typeface="ZapfDingbats" pitchFamily="82" charset="2"/>
              </a:rPr>
              <a:t>befejezett tranzakciók</a:t>
            </a:r>
            <a:r>
              <a:rPr lang="en-US" altLang="hu-HU" sz="2000" b="1">
                <a:solidFill>
                  <a:srgbClr val="669900"/>
                </a:solidFill>
                <a:sym typeface="ZapfDingbats" pitchFamily="82" charset="2"/>
              </a:rPr>
              <a:t> S</a:t>
            </a:r>
            <a:r>
              <a:rPr lang="en-US" altLang="hu-HU" sz="2000" b="1">
                <a:sym typeface="ZapfDingbats" pitchFamily="82" charset="2"/>
              </a:rPr>
              <a:t> </a:t>
            </a:r>
            <a:r>
              <a:rPr lang="hu-HU" altLang="hu-HU" sz="2000" b="1">
                <a:sym typeface="ZapfDingbats" pitchFamily="82" charset="2"/>
              </a:rPr>
              <a:t>halmazát</a:t>
            </a:r>
            <a:endParaRPr lang="en-US" altLang="hu-HU" sz="2000" b="1">
              <a:sym typeface="ZapfDingbats" pitchFamily="82" charset="2"/>
            </a:endParaRPr>
          </a:p>
          <a:p>
            <a:pPr lvl="1">
              <a:lnSpc>
                <a:spcPct val="80000"/>
              </a:lnSpc>
            </a:pPr>
            <a:r>
              <a:rPr lang="hu-HU" altLang="hu-HU" sz="2000" b="1">
                <a:sym typeface="ZapfDingbats" pitchFamily="82" charset="2"/>
              </a:rPr>
              <a:t>megsemmisítjük azoknak a tranzakciók hatását, amelyek nincsenek</a:t>
            </a:r>
            <a:r>
              <a:rPr lang="en-US" altLang="hu-HU" sz="2000" b="1">
                <a:sym typeface="ZapfDingbats" pitchFamily="82" charset="2"/>
              </a:rPr>
              <a:t> S</a:t>
            </a:r>
            <a:r>
              <a:rPr lang="hu-HU" altLang="hu-HU" sz="2000" b="1">
                <a:sym typeface="ZapfDingbats" pitchFamily="82" charset="2"/>
              </a:rPr>
              <a:t>-ben</a:t>
            </a:r>
            <a:endParaRPr lang="en-US" altLang="hu-HU" sz="2000" b="1">
              <a:sym typeface="ZapfDingbats" pitchFamily="82" charset="2"/>
            </a:endParaRPr>
          </a:p>
          <a:p>
            <a:pPr>
              <a:lnSpc>
                <a:spcPct val="80000"/>
              </a:lnSpc>
            </a:pPr>
            <a:r>
              <a:rPr lang="hu-HU" altLang="hu-HU" sz="2400" b="1">
                <a:solidFill>
                  <a:srgbClr val="FF0000"/>
                </a:solidFill>
                <a:sym typeface="ZapfDingbats" pitchFamily="82" charset="2"/>
              </a:rPr>
              <a:t>Megsemmisítjük a függő</a:t>
            </a:r>
            <a:r>
              <a:rPr lang="en-US" altLang="hu-HU" sz="2400" b="1">
                <a:solidFill>
                  <a:srgbClr val="FF0000"/>
                </a:solidFill>
                <a:sym typeface="ZapfDingbats" pitchFamily="82" charset="2"/>
              </a:rPr>
              <a:t> </a:t>
            </a:r>
            <a:r>
              <a:rPr lang="hu-HU" altLang="hu-HU" sz="2400" b="1">
                <a:solidFill>
                  <a:srgbClr val="FF0000"/>
                </a:solidFill>
                <a:sym typeface="ZapfDingbats" pitchFamily="82" charset="2"/>
              </a:rPr>
              <a:t>tranzakciókat</a:t>
            </a:r>
            <a:endParaRPr lang="en-US" altLang="hu-HU" sz="2400" b="1">
              <a:solidFill>
                <a:srgbClr val="FF0000"/>
              </a:solidFill>
              <a:sym typeface="ZapfDingbats" pitchFamily="82" charset="2"/>
            </a:endParaRPr>
          </a:p>
          <a:p>
            <a:pPr lvl="1">
              <a:lnSpc>
                <a:spcPct val="80000"/>
              </a:lnSpc>
            </a:pPr>
            <a:r>
              <a:rPr lang="hu-HU" altLang="hu-HU" sz="2000" b="1">
                <a:sym typeface="ZapfDingbats" pitchFamily="82" charset="2"/>
              </a:rPr>
              <a:t>visszamegyünk azokon a tranzakciókon, amelyek</a:t>
            </a:r>
            <a:br>
              <a:rPr lang="en-US" altLang="hu-HU" sz="2000" b="1">
                <a:sym typeface="ZapfDingbats" pitchFamily="82" charset="2"/>
              </a:rPr>
            </a:br>
            <a:r>
              <a:rPr lang="en-US" altLang="hu-HU" sz="2000" b="1">
                <a:sym typeface="ZapfDingbats" pitchFamily="82" charset="2"/>
              </a:rPr>
              <a:t> </a:t>
            </a:r>
            <a:r>
              <a:rPr lang="en-US" altLang="hu-HU" sz="2000" b="1">
                <a:solidFill>
                  <a:srgbClr val="CC00CC"/>
                </a:solidFill>
                <a:sym typeface="ZapfDingbats" pitchFamily="82" charset="2"/>
              </a:rPr>
              <a:t> (checkpoint </a:t>
            </a:r>
            <a:r>
              <a:rPr lang="hu-HU" altLang="hu-HU" sz="2000" b="1">
                <a:solidFill>
                  <a:srgbClr val="CC00CC"/>
                </a:solidFill>
                <a:sym typeface="ZapfDingbats" pitchFamily="82" charset="2"/>
              </a:rPr>
              <a:t>aktív tranzakciói</a:t>
            </a:r>
            <a:r>
              <a:rPr lang="en-US" altLang="hu-HU" sz="2000" b="1">
                <a:solidFill>
                  <a:srgbClr val="CC00CC"/>
                </a:solidFill>
                <a:sym typeface="ZapfDingbats" pitchFamily="82" charset="2"/>
              </a:rPr>
              <a:t>) – S</a:t>
            </a:r>
            <a:r>
              <a:rPr lang="hu-HU" altLang="hu-HU" sz="2000" b="1">
                <a:sym typeface="ZapfDingbats" pitchFamily="82" charset="2"/>
              </a:rPr>
              <a:t> halmazban vannak</a:t>
            </a:r>
            <a:endParaRPr lang="en-US" altLang="hu-HU" sz="2000" b="1">
              <a:sym typeface="ZapfDingbats" pitchFamily="82" charset="2"/>
            </a:endParaRPr>
          </a:p>
          <a:p>
            <a:pPr>
              <a:lnSpc>
                <a:spcPct val="80000"/>
              </a:lnSpc>
            </a:pPr>
            <a:r>
              <a:rPr lang="hu-HU" altLang="hu-HU" sz="2400" b="1">
                <a:solidFill>
                  <a:srgbClr val="FF0000"/>
                </a:solidFill>
                <a:sym typeface="ZapfDingbats" pitchFamily="82" charset="2"/>
              </a:rPr>
              <a:t>Előremenet</a:t>
            </a:r>
            <a:r>
              <a:rPr lang="en-US" altLang="hu-HU" sz="2400" b="1">
                <a:solidFill>
                  <a:srgbClr val="FF0000"/>
                </a:solidFill>
                <a:sym typeface="ZapfDingbats" pitchFamily="82" charset="2"/>
              </a:rPr>
              <a:t> </a:t>
            </a:r>
            <a:r>
              <a:rPr lang="en-US" altLang="hu-HU" sz="1800" b="1">
                <a:solidFill>
                  <a:schemeClr val="accent2"/>
                </a:solidFill>
                <a:sym typeface="ZapfDingbats" pitchFamily="82" charset="2"/>
              </a:rPr>
              <a:t>(</a:t>
            </a:r>
            <a:r>
              <a:rPr lang="hu-HU" altLang="hu-HU" sz="1800" b="1">
                <a:solidFill>
                  <a:schemeClr val="accent2"/>
                </a:solidFill>
                <a:sym typeface="ZapfDingbats" pitchFamily="82" charset="2"/>
              </a:rPr>
              <a:t>az utolsó </a:t>
            </a:r>
            <a:r>
              <a:rPr lang="en-US" altLang="hu-HU" sz="1800" b="1">
                <a:solidFill>
                  <a:schemeClr val="accent2"/>
                </a:solidFill>
                <a:sym typeface="ZapfDingbats" pitchFamily="82" charset="2"/>
              </a:rPr>
              <a:t>checkpoint </a:t>
            </a:r>
            <a:r>
              <a:rPr lang="hu-HU" altLang="hu-HU" sz="1800" b="1">
                <a:solidFill>
                  <a:schemeClr val="accent2"/>
                </a:solidFill>
                <a:sym typeface="ZapfDingbats" pitchFamily="82" charset="2"/>
              </a:rPr>
              <a:t>kezdetétől</a:t>
            </a:r>
            <a:r>
              <a:rPr lang="en-US" altLang="hu-HU" sz="1800" b="1">
                <a:solidFill>
                  <a:schemeClr val="accent2"/>
                </a:solidFill>
                <a:sym typeface="ZapfDingbats" pitchFamily="82" charset="2"/>
              </a:rPr>
              <a:t>  </a:t>
            </a:r>
            <a:r>
              <a:rPr lang="hu-HU" altLang="hu-HU" sz="1800" b="1">
                <a:solidFill>
                  <a:schemeClr val="accent2"/>
                </a:solidFill>
                <a:sym typeface="ZapfDingbats" pitchFamily="82" charset="2"/>
              </a:rPr>
              <a:t>a napló végéig</a:t>
            </a:r>
            <a:r>
              <a:rPr lang="en-US" altLang="hu-HU" sz="1800" b="1">
                <a:solidFill>
                  <a:schemeClr val="accent2"/>
                </a:solidFill>
                <a:sym typeface="ZapfDingbats" pitchFamily="82" charset="2"/>
              </a:rPr>
              <a:t>)</a:t>
            </a:r>
            <a:endParaRPr lang="en-US" altLang="hu-HU" sz="2400" b="1">
              <a:solidFill>
                <a:schemeClr val="accent2"/>
              </a:solidFill>
              <a:sym typeface="ZapfDingbats" pitchFamily="82" charset="2"/>
            </a:endParaRPr>
          </a:p>
          <a:p>
            <a:pPr lvl="1">
              <a:lnSpc>
                <a:spcPct val="80000"/>
              </a:lnSpc>
            </a:pPr>
            <a:r>
              <a:rPr lang="hu-HU" altLang="hu-HU" sz="2000" b="1">
                <a:sym typeface="ZapfDingbats" pitchFamily="82" charset="2"/>
              </a:rPr>
              <a:t>helyrehozzuk az</a:t>
            </a:r>
            <a:r>
              <a:rPr lang="en-US" altLang="hu-HU" sz="2000" b="1">
                <a:sym typeface="ZapfDingbats" pitchFamily="82" charset="2"/>
              </a:rPr>
              <a:t> S tran</a:t>
            </a:r>
            <a:r>
              <a:rPr lang="hu-HU" altLang="hu-HU" sz="2000" b="1">
                <a:sym typeface="ZapfDingbats" pitchFamily="82" charset="2"/>
              </a:rPr>
              <a:t>zakcióinak hatását</a:t>
            </a:r>
            <a:endParaRPr lang="en-US" altLang="hu-HU" sz="2000" b="1">
              <a:sym typeface="ZapfDingbats" pitchFamily="82" charset="2"/>
            </a:endParaRPr>
          </a:p>
        </p:txBody>
      </p:sp>
      <p:sp>
        <p:nvSpPr>
          <p:cNvPr id="448516" name="Line 4">
            <a:extLst>
              <a:ext uri="{FF2B5EF4-FFF2-40B4-BE49-F238E27FC236}">
                <a16:creationId xmlns:a16="http://schemas.microsoft.com/office/drawing/2014/main" id="{9996727C-167B-8371-3496-D27E771ABBCD}"/>
              </a:ext>
            </a:extLst>
          </p:cNvPr>
          <p:cNvSpPr>
            <a:spLocks noChangeShapeType="1"/>
          </p:cNvSpPr>
          <p:nvPr/>
        </p:nvSpPr>
        <p:spPr bwMode="auto">
          <a:xfrm flipH="1">
            <a:off x="2955925" y="5554663"/>
            <a:ext cx="2828925"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48517" name="Line 5">
            <a:extLst>
              <a:ext uri="{FF2B5EF4-FFF2-40B4-BE49-F238E27FC236}">
                <a16:creationId xmlns:a16="http://schemas.microsoft.com/office/drawing/2014/main" id="{074E41D7-1CF5-83B8-EC91-506BAF6D520C}"/>
              </a:ext>
            </a:extLst>
          </p:cNvPr>
          <p:cNvSpPr>
            <a:spLocks noChangeShapeType="1"/>
          </p:cNvSpPr>
          <p:nvPr/>
        </p:nvSpPr>
        <p:spPr bwMode="auto">
          <a:xfrm flipH="1">
            <a:off x="2970213" y="6030913"/>
            <a:ext cx="2828925" cy="0"/>
          </a:xfrm>
          <a:prstGeom prst="line">
            <a:avLst/>
          </a:prstGeom>
          <a:noFill/>
          <a:ln w="5715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48518" name="Text Box 6">
            <a:extLst>
              <a:ext uri="{FF2B5EF4-FFF2-40B4-BE49-F238E27FC236}">
                <a16:creationId xmlns:a16="http://schemas.microsoft.com/office/drawing/2014/main" id="{CFA6D4A2-F28D-38FF-30CF-92520A9CA7D2}"/>
              </a:ext>
            </a:extLst>
          </p:cNvPr>
          <p:cNvSpPr txBox="1">
            <a:spLocks noChangeArrowheads="1"/>
          </p:cNvSpPr>
          <p:nvPr/>
        </p:nvSpPr>
        <p:spPr bwMode="auto">
          <a:xfrm>
            <a:off x="3638550" y="5102225"/>
            <a:ext cx="17653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b="1">
                <a:solidFill>
                  <a:schemeClr val="accent2"/>
                </a:solidFill>
              </a:rPr>
              <a:t>visszamenet</a:t>
            </a:r>
            <a:endParaRPr lang="en-US" altLang="hu-HU" sz="2400" b="1">
              <a:solidFill>
                <a:schemeClr val="accent2"/>
              </a:solidFill>
            </a:endParaRPr>
          </a:p>
        </p:txBody>
      </p:sp>
      <p:sp>
        <p:nvSpPr>
          <p:cNvPr id="448519" name="Text Box 7">
            <a:extLst>
              <a:ext uri="{FF2B5EF4-FFF2-40B4-BE49-F238E27FC236}">
                <a16:creationId xmlns:a16="http://schemas.microsoft.com/office/drawing/2014/main" id="{30785DFD-0216-CE94-E7A0-185C5BFC22FA}"/>
              </a:ext>
            </a:extLst>
          </p:cNvPr>
          <p:cNvSpPr txBox="1">
            <a:spLocks noChangeArrowheads="1"/>
          </p:cNvSpPr>
          <p:nvPr/>
        </p:nvSpPr>
        <p:spPr bwMode="auto">
          <a:xfrm>
            <a:off x="3622675" y="5589588"/>
            <a:ext cx="1639888"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b="1">
                <a:solidFill>
                  <a:schemeClr val="accent2"/>
                </a:solidFill>
              </a:rPr>
              <a:t>előremenet</a:t>
            </a:r>
            <a:endParaRPr lang="en-US" altLang="hu-HU" sz="2400" b="1">
              <a:solidFill>
                <a:schemeClr val="accent2"/>
              </a:solidFill>
            </a:endParaRPr>
          </a:p>
        </p:txBody>
      </p:sp>
      <p:sp>
        <p:nvSpPr>
          <p:cNvPr id="448520" name="Rectangle 8">
            <a:extLst>
              <a:ext uri="{FF2B5EF4-FFF2-40B4-BE49-F238E27FC236}">
                <a16:creationId xmlns:a16="http://schemas.microsoft.com/office/drawing/2014/main" id="{BB65F0F6-0AEF-9924-EAF4-EA28D5811E22}"/>
              </a:ext>
            </a:extLst>
          </p:cNvPr>
          <p:cNvSpPr>
            <a:spLocks noChangeArrowheads="1"/>
          </p:cNvSpPr>
          <p:nvPr/>
        </p:nvSpPr>
        <p:spPr bwMode="auto">
          <a:xfrm>
            <a:off x="2287588" y="5392738"/>
            <a:ext cx="655637" cy="679450"/>
          </a:xfrm>
          <a:prstGeom prst="rect">
            <a:avLst/>
          </a:prstGeom>
          <a:solidFill>
            <a:srgbClr val="FF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1400" b="1">
                <a:solidFill>
                  <a:srgbClr val="FF0000"/>
                </a:solidFill>
              </a:rPr>
              <a:t>start</a:t>
            </a:r>
          </a:p>
          <a:p>
            <a:pPr algn="ctr"/>
            <a:r>
              <a:rPr lang="en-US" altLang="hu-HU" sz="1400" b="1">
                <a:solidFill>
                  <a:srgbClr val="FF0000"/>
                </a:solidFill>
              </a:rPr>
              <a:t>check-</a:t>
            </a:r>
          </a:p>
          <a:p>
            <a:pPr algn="ctr"/>
            <a:r>
              <a:rPr lang="en-US" altLang="hu-HU" sz="1400" b="1">
                <a:solidFill>
                  <a:srgbClr val="FF0000"/>
                </a:solidFill>
              </a:rPr>
              <a:t>point</a:t>
            </a:r>
            <a:endParaRPr lang="en-US" altLang="hu-HU" sz="2400" b="1">
              <a:solidFill>
                <a:srgbClr val="FF0000"/>
              </a:solidFill>
            </a:endParaRPr>
          </a:p>
        </p:txBody>
      </p:sp>
      <p:sp>
        <p:nvSpPr>
          <p:cNvPr id="448521" name="Freeform 9">
            <a:extLst>
              <a:ext uri="{FF2B5EF4-FFF2-40B4-BE49-F238E27FC236}">
                <a16:creationId xmlns:a16="http://schemas.microsoft.com/office/drawing/2014/main" id="{A61A3217-0F76-4A15-61E0-85CB2C94EAC3}"/>
              </a:ext>
            </a:extLst>
          </p:cNvPr>
          <p:cNvSpPr>
            <a:spLocks/>
          </p:cNvSpPr>
          <p:nvPr/>
        </p:nvSpPr>
        <p:spPr bwMode="auto">
          <a:xfrm>
            <a:off x="1893888" y="5297488"/>
            <a:ext cx="587375" cy="268287"/>
          </a:xfrm>
          <a:custGeom>
            <a:avLst/>
            <a:gdLst>
              <a:gd name="T0" fmla="*/ 370 w 370"/>
              <a:gd name="T1" fmla="*/ 52 h 169"/>
              <a:gd name="T2" fmla="*/ 203 w 370"/>
              <a:gd name="T3" fmla="*/ 1 h 169"/>
              <a:gd name="T4" fmla="*/ 109 w 370"/>
              <a:gd name="T5" fmla="*/ 9 h 169"/>
              <a:gd name="T6" fmla="*/ 29 w 370"/>
              <a:gd name="T7" fmla="*/ 81 h 169"/>
              <a:gd name="T8" fmla="*/ 0 w 370"/>
              <a:gd name="T9" fmla="*/ 169 h 169"/>
            </a:gdLst>
            <a:ahLst/>
            <a:cxnLst>
              <a:cxn ang="0">
                <a:pos x="T0" y="T1"/>
              </a:cxn>
              <a:cxn ang="0">
                <a:pos x="T2" y="T3"/>
              </a:cxn>
              <a:cxn ang="0">
                <a:pos x="T4" y="T5"/>
              </a:cxn>
              <a:cxn ang="0">
                <a:pos x="T6" y="T7"/>
              </a:cxn>
              <a:cxn ang="0">
                <a:pos x="T8" y="T9"/>
              </a:cxn>
            </a:cxnLst>
            <a:rect l="0" t="0" r="r" b="b"/>
            <a:pathLst>
              <a:path w="370" h="169">
                <a:moveTo>
                  <a:pt x="370" y="52"/>
                </a:moveTo>
                <a:cubicBezTo>
                  <a:pt x="353" y="0"/>
                  <a:pt x="247" y="5"/>
                  <a:pt x="203" y="1"/>
                </a:cubicBezTo>
                <a:cubicBezTo>
                  <a:pt x="172" y="4"/>
                  <a:pt x="140" y="3"/>
                  <a:pt x="109" y="9"/>
                </a:cubicBezTo>
                <a:cubicBezTo>
                  <a:pt x="88" y="13"/>
                  <a:pt x="53" y="66"/>
                  <a:pt x="29" y="81"/>
                </a:cubicBezTo>
                <a:cubicBezTo>
                  <a:pt x="10" y="109"/>
                  <a:pt x="0" y="135"/>
                  <a:pt x="0" y="169"/>
                </a:cubicBezTo>
              </a:path>
            </a:pathLst>
          </a:custGeom>
          <a:noFill/>
          <a:ln w="2857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48522" name="Freeform 10">
            <a:extLst>
              <a:ext uri="{FF2B5EF4-FFF2-40B4-BE49-F238E27FC236}">
                <a16:creationId xmlns:a16="http://schemas.microsoft.com/office/drawing/2014/main" id="{7676E425-B922-8D36-9023-99A4097842DA}"/>
              </a:ext>
            </a:extLst>
          </p:cNvPr>
          <p:cNvSpPr>
            <a:spLocks/>
          </p:cNvSpPr>
          <p:nvPr/>
        </p:nvSpPr>
        <p:spPr bwMode="auto">
          <a:xfrm>
            <a:off x="1279525" y="5068888"/>
            <a:ext cx="1341438" cy="554037"/>
          </a:xfrm>
          <a:custGeom>
            <a:avLst/>
            <a:gdLst>
              <a:gd name="T0" fmla="*/ 845 w 845"/>
              <a:gd name="T1" fmla="*/ 240 h 349"/>
              <a:gd name="T2" fmla="*/ 663 w 845"/>
              <a:gd name="T3" fmla="*/ 73 h 349"/>
              <a:gd name="T4" fmla="*/ 496 w 845"/>
              <a:gd name="T5" fmla="*/ 0 h 349"/>
              <a:gd name="T6" fmla="*/ 263 w 845"/>
              <a:gd name="T7" fmla="*/ 14 h 349"/>
              <a:gd name="T8" fmla="*/ 161 w 845"/>
              <a:gd name="T9" fmla="*/ 58 h 349"/>
              <a:gd name="T10" fmla="*/ 132 w 845"/>
              <a:gd name="T11" fmla="*/ 95 h 349"/>
              <a:gd name="T12" fmla="*/ 59 w 845"/>
              <a:gd name="T13" fmla="*/ 153 h 349"/>
              <a:gd name="T14" fmla="*/ 8 w 845"/>
              <a:gd name="T15" fmla="*/ 233 h 349"/>
              <a:gd name="T16" fmla="*/ 1 w 845"/>
              <a:gd name="T17" fmla="*/ 349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5" h="349">
                <a:moveTo>
                  <a:pt x="845" y="240"/>
                </a:moveTo>
                <a:cubicBezTo>
                  <a:pt x="813" y="131"/>
                  <a:pt x="761" y="117"/>
                  <a:pt x="663" y="73"/>
                </a:cubicBezTo>
                <a:cubicBezTo>
                  <a:pt x="607" y="48"/>
                  <a:pt x="557" y="15"/>
                  <a:pt x="496" y="0"/>
                </a:cubicBezTo>
                <a:cubicBezTo>
                  <a:pt x="418" y="5"/>
                  <a:pt x="341" y="7"/>
                  <a:pt x="263" y="14"/>
                </a:cubicBezTo>
                <a:cubicBezTo>
                  <a:pt x="228" y="17"/>
                  <a:pt x="196" y="47"/>
                  <a:pt x="161" y="58"/>
                </a:cubicBezTo>
                <a:cubicBezTo>
                  <a:pt x="151" y="70"/>
                  <a:pt x="143" y="84"/>
                  <a:pt x="132" y="95"/>
                </a:cubicBezTo>
                <a:cubicBezTo>
                  <a:pt x="109" y="116"/>
                  <a:pt x="59" y="153"/>
                  <a:pt x="59" y="153"/>
                </a:cubicBezTo>
                <a:cubicBezTo>
                  <a:pt x="42" y="180"/>
                  <a:pt x="23" y="204"/>
                  <a:pt x="8" y="233"/>
                </a:cubicBezTo>
                <a:cubicBezTo>
                  <a:pt x="0" y="320"/>
                  <a:pt x="1" y="281"/>
                  <a:pt x="1" y="349"/>
                </a:cubicBezTo>
              </a:path>
            </a:pathLst>
          </a:custGeom>
          <a:noFill/>
          <a:ln w="2857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4418" name="Rectangle 2">
            <a:extLst>
              <a:ext uri="{FF2B5EF4-FFF2-40B4-BE49-F238E27FC236}">
                <a16:creationId xmlns:a16="http://schemas.microsoft.com/office/drawing/2014/main" id="{892839C7-D00F-B226-9C83-308E6ADA00E4}"/>
              </a:ext>
            </a:extLst>
          </p:cNvPr>
          <p:cNvSpPr>
            <a:spLocks noGrp="1" noChangeArrowheads="1"/>
          </p:cNvSpPr>
          <p:nvPr>
            <p:ph type="title"/>
          </p:nvPr>
        </p:nvSpPr>
        <p:spPr>
          <a:xfrm>
            <a:off x="660400" y="317500"/>
            <a:ext cx="8115300" cy="114300"/>
          </a:xfrm>
          <a:noFill/>
          <a:ln/>
        </p:spPr>
        <p:txBody>
          <a:bodyPr/>
          <a:lstStyle/>
          <a:p>
            <a:r>
              <a:rPr lang="hu-HU" altLang="hu-HU" sz="2800" b="1" u="sng">
                <a:solidFill>
                  <a:schemeClr val="accent2"/>
                </a:solidFill>
              </a:rPr>
              <a:t>Semmisségi/helyrehozó naplózás ellenőrzőpont-képzéssel</a:t>
            </a:r>
            <a:endParaRPr lang="en-US" altLang="hu-HU" sz="2800" b="1" u="sng">
              <a:solidFill>
                <a:schemeClr val="accent2"/>
              </a:solidFill>
            </a:endParaRPr>
          </a:p>
        </p:txBody>
      </p:sp>
      <p:sp>
        <p:nvSpPr>
          <p:cNvPr id="444419" name="Rectangle 3">
            <a:extLst>
              <a:ext uri="{FF2B5EF4-FFF2-40B4-BE49-F238E27FC236}">
                <a16:creationId xmlns:a16="http://schemas.microsoft.com/office/drawing/2014/main" id="{0657C826-B95E-3529-6750-E1CC50157F47}"/>
              </a:ext>
            </a:extLst>
          </p:cNvPr>
          <p:cNvSpPr>
            <a:spLocks noGrp="1" noChangeArrowheads="1"/>
          </p:cNvSpPr>
          <p:nvPr>
            <p:ph type="body" idx="1"/>
          </p:nvPr>
        </p:nvSpPr>
        <p:spPr>
          <a:xfrm>
            <a:off x="177800" y="838200"/>
            <a:ext cx="8750300" cy="5829300"/>
          </a:xfrm>
        </p:spPr>
        <p:txBody>
          <a:bodyPr/>
          <a:lstStyle/>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&lt;T1, START&gt;</a:t>
            </a:r>
          </a:p>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&lt;T1,A,4,5&gt;</a:t>
            </a:r>
          </a:p>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&lt;T2, START&gt;</a:t>
            </a:r>
          </a:p>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&lt;T1,COMMIT&gt;</a:t>
            </a:r>
            <a:endParaRPr lang="hu-HU" altLang="hu-HU" sz="1800" b="1" u="sng">
              <a:solidFill>
                <a:schemeClr val="accent2"/>
              </a:solidFill>
              <a:latin typeface="Times New Roman" panose="02020603050405020304" pitchFamily="18" charset="0"/>
            </a:endParaRPr>
          </a:p>
          <a:p>
            <a:pPr marL="609600" indent="-609600">
              <a:lnSpc>
                <a:spcPct val="80000"/>
              </a:lnSpc>
              <a:buFontTx/>
              <a:buAutoNum type="arabicPeriod"/>
            </a:pPr>
            <a:r>
              <a:rPr lang="hu-HU" altLang="hu-HU" sz="1800" b="1" u="sng">
                <a:solidFill>
                  <a:schemeClr val="accent2"/>
                </a:solidFill>
                <a:latin typeface="Times New Roman" panose="02020603050405020304" pitchFamily="18" charset="0"/>
              </a:rPr>
              <a:t>&lt;T2,B,9,10&gt;</a:t>
            </a:r>
            <a:endParaRPr lang="hu-HU" altLang="hu-HU" sz="1800" b="1">
              <a:solidFill>
                <a:schemeClr val="accent2"/>
              </a:solidFill>
              <a:latin typeface="Times New Roman" panose="02020603050405020304" pitchFamily="18" charset="0"/>
            </a:endParaRPr>
          </a:p>
          <a:p>
            <a:pPr marL="609600" indent="-609600">
              <a:lnSpc>
                <a:spcPct val="80000"/>
              </a:lnSpc>
              <a:buFontTx/>
              <a:buAutoNum type="arabicPeriod"/>
            </a:pPr>
            <a:r>
              <a:rPr lang="hu-HU" altLang="hu-HU" sz="1800" b="1">
                <a:solidFill>
                  <a:srgbClr val="FF0000"/>
                </a:solidFill>
                <a:latin typeface="Times New Roman" panose="02020603050405020304" pitchFamily="18" charset="0"/>
              </a:rPr>
              <a:t>&lt;START CKPT(T2)&gt;</a:t>
            </a:r>
          </a:p>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&lt;T2,C,14,15&gt;</a:t>
            </a:r>
          </a:p>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&lt;T3,START&gt;</a:t>
            </a:r>
          </a:p>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&lt;T3,D,19,20&gt;</a:t>
            </a:r>
          </a:p>
          <a:p>
            <a:pPr marL="609600" indent="-609600">
              <a:lnSpc>
                <a:spcPct val="80000"/>
              </a:lnSpc>
              <a:buFontTx/>
              <a:buAutoNum type="arabicPeriod"/>
            </a:pPr>
            <a:r>
              <a:rPr lang="hu-HU" altLang="hu-HU" sz="1800" b="1">
                <a:solidFill>
                  <a:srgbClr val="FF0000"/>
                </a:solidFill>
                <a:latin typeface="Times New Roman" panose="02020603050405020304" pitchFamily="18" charset="0"/>
              </a:rPr>
              <a:t>&lt;END CKPT&gt;</a:t>
            </a:r>
          </a:p>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&lt;T2,COMMIT&gt;</a:t>
            </a:r>
          </a:p>
          <a:p>
            <a:pPr marL="609600" indent="-609600">
              <a:lnSpc>
                <a:spcPct val="80000"/>
              </a:lnSpc>
              <a:buFontTx/>
              <a:buAutoNum type="arabicPeriod"/>
            </a:pPr>
            <a:r>
              <a:rPr lang="hu-HU" altLang="hu-HU" sz="1800" b="1">
                <a:solidFill>
                  <a:schemeClr val="accent2"/>
                </a:solidFill>
                <a:latin typeface="Times New Roman" panose="02020603050405020304" pitchFamily="18" charset="0"/>
              </a:rPr>
              <a:t>&lt;T3,COMMIT&gt;</a:t>
            </a:r>
          </a:p>
          <a:p>
            <a:pPr marL="609600" indent="-609600">
              <a:lnSpc>
                <a:spcPct val="80000"/>
              </a:lnSpc>
              <a:buFontTx/>
              <a:buNone/>
            </a:pPr>
            <a:endParaRPr lang="hu-HU" altLang="hu-HU" sz="1800" b="1">
              <a:solidFill>
                <a:schemeClr val="accent2"/>
              </a:solidFill>
              <a:latin typeface="Times New Roman" panose="02020603050405020304" pitchFamily="18" charset="0"/>
            </a:endParaRPr>
          </a:p>
          <a:p>
            <a:pPr marL="609600" indent="-609600">
              <a:lnSpc>
                <a:spcPct val="80000"/>
              </a:lnSpc>
            </a:pPr>
            <a:r>
              <a:rPr lang="hu-HU" altLang="hu-HU" sz="1800" b="1"/>
              <a:t>Lehetséges, hogy a T2 által B‑nek adott új érték (10) lemezre íródik az </a:t>
            </a:r>
            <a:r>
              <a:rPr lang="hu-HU" altLang="hu-HU" sz="1800" b="1">
                <a:solidFill>
                  <a:srgbClr val="FF0000"/>
                </a:solidFill>
                <a:latin typeface="Times New Roman" panose="02020603050405020304" pitchFamily="18" charset="0"/>
              </a:rPr>
              <a:t>&lt;END CKPT&gt;</a:t>
            </a:r>
            <a:r>
              <a:rPr lang="hu-HU" altLang="hu-HU" sz="1800" b="1"/>
              <a:t> előtt, ami nem volt megengedve a helyrehozó naplózásban. </a:t>
            </a:r>
          </a:p>
          <a:p>
            <a:pPr marL="609600" indent="-609600">
              <a:lnSpc>
                <a:spcPct val="80000"/>
              </a:lnSpc>
            </a:pPr>
            <a:r>
              <a:rPr lang="hu-HU" altLang="hu-HU" sz="1800" b="1"/>
              <a:t>Most lényegtelen, hogy ez a lemezre írás mikor történik meg. Az </a:t>
            </a:r>
            <a:r>
              <a:rPr lang="hu-HU" altLang="hu-HU" sz="1800" b="1">
                <a:solidFill>
                  <a:srgbClr val="FF0000"/>
                </a:solidFill>
              </a:rPr>
              <a:t>ellenőrzőpont képzése alatt biztosan lemezre írjuk B‑t</a:t>
            </a:r>
            <a:r>
              <a:rPr lang="hu-HU" altLang="hu-HU" sz="1800" b="1"/>
              <a:t> (ha még nem került oda), mivel minden piszkos (változásban érintett) puffert kiírunk lemezre. </a:t>
            </a:r>
          </a:p>
          <a:p>
            <a:pPr marL="609600" indent="-609600">
              <a:lnSpc>
                <a:spcPct val="80000"/>
              </a:lnSpc>
            </a:pPr>
            <a:r>
              <a:rPr lang="hu-HU" altLang="hu-HU" sz="1800" b="1">
                <a:solidFill>
                  <a:srgbClr val="669900"/>
                </a:solidFill>
              </a:rPr>
              <a:t>Hasonlóan A‑t </a:t>
            </a:r>
            <a:r>
              <a:rPr lang="hu-HU" altLang="hu-HU" sz="1800" b="1"/>
              <a:t>– melyet a befejezett T1 tranzakció alakított ki – </a:t>
            </a:r>
            <a:r>
              <a:rPr lang="hu-HU" altLang="hu-HU" sz="1800" b="1">
                <a:solidFill>
                  <a:srgbClr val="669900"/>
                </a:solidFill>
              </a:rPr>
              <a:t>is</a:t>
            </a:r>
            <a:r>
              <a:rPr lang="hu-HU" altLang="hu-HU" sz="1800" b="1"/>
              <a:t> </a:t>
            </a:r>
            <a:r>
              <a:rPr lang="hu-HU" altLang="hu-HU" sz="1800" b="1">
                <a:solidFill>
                  <a:srgbClr val="669900"/>
                </a:solidFill>
              </a:rPr>
              <a:t>lemezre fogjuk írni</a:t>
            </a:r>
            <a:r>
              <a:rPr lang="hu-HU" altLang="hu-HU" sz="1800" b="1"/>
              <a:t>, ha még nem került oda.</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5442" name="Rectangle 2">
            <a:extLst>
              <a:ext uri="{FF2B5EF4-FFF2-40B4-BE49-F238E27FC236}">
                <a16:creationId xmlns:a16="http://schemas.microsoft.com/office/drawing/2014/main" id="{24B2F5B0-578A-42EA-E77A-11FD4D05A9F4}"/>
              </a:ext>
            </a:extLst>
          </p:cNvPr>
          <p:cNvSpPr>
            <a:spLocks noGrp="1" noChangeArrowheads="1"/>
          </p:cNvSpPr>
          <p:nvPr>
            <p:ph type="title"/>
          </p:nvPr>
        </p:nvSpPr>
        <p:spPr>
          <a:xfrm>
            <a:off x="660400" y="152400"/>
            <a:ext cx="8115300" cy="114300"/>
          </a:xfrm>
          <a:noFill/>
          <a:ln/>
        </p:spPr>
        <p:txBody>
          <a:bodyPr/>
          <a:lstStyle/>
          <a:p>
            <a:r>
              <a:rPr lang="hu-HU" altLang="hu-HU" sz="2000" b="1" u="sng">
                <a:solidFill>
                  <a:schemeClr val="accent2"/>
                </a:solidFill>
              </a:rPr>
              <a:t>Semmisségi/helyrehozó naplózás ellenőrzőpont-képzéssel</a:t>
            </a:r>
            <a:endParaRPr lang="en-US" altLang="hu-HU" sz="2000" b="1" u="sng">
              <a:solidFill>
                <a:schemeClr val="accent2"/>
              </a:solidFill>
            </a:endParaRPr>
          </a:p>
        </p:txBody>
      </p:sp>
      <p:sp>
        <p:nvSpPr>
          <p:cNvPr id="445443" name="Rectangle 3">
            <a:extLst>
              <a:ext uri="{FF2B5EF4-FFF2-40B4-BE49-F238E27FC236}">
                <a16:creationId xmlns:a16="http://schemas.microsoft.com/office/drawing/2014/main" id="{76AA422B-633A-1309-A743-34A5C1BCD1A1}"/>
              </a:ext>
            </a:extLst>
          </p:cNvPr>
          <p:cNvSpPr>
            <a:spLocks noGrp="1" noChangeArrowheads="1"/>
          </p:cNvSpPr>
          <p:nvPr>
            <p:ph type="body" idx="1"/>
          </p:nvPr>
        </p:nvSpPr>
        <p:spPr>
          <a:xfrm>
            <a:off x="177800" y="558800"/>
            <a:ext cx="8750300" cy="6108700"/>
          </a:xfrm>
        </p:spPr>
        <p:txBody>
          <a:bodyPr/>
          <a:lstStyle/>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&lt;T1, START&gt;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&lt;T1,A,4,5&gt;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&lt;T2, START&gt;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&lt;T1,COMMIT&gt;</a:t>
            </a:r>
            <a:endParaRPr lang="hu-HU" altLang="hu-HU" sz="2000" b="1" u="sng">
              <a:solidFill>
                <a:schemeClr val="accent2"/>
              </a:solidFill>
              <a:latin typeface="Times New Roman" panose="02020603050405020304" pitchFamily="18" charset="0"/>
            </a:endParaRPr>
          </a:p>
          <a:p>
            <a:pPr marL="609600" indent="-609600">
              <a:lnSpc>
                <a:spcPct val="80000"/>
              </a:lnSpc>
              <a:buFontTx/>
              <a:buAutoNum type="arabicPeriod"/>
            </a:pPr>
            <a:r>
              <a:rPr lang="hu-HU" altLang="hu-HU" sz="2000" b="1" u="sng">
                <a:solidFill>
                  <a:schemeClr val="accent2"/>
                </a:solidFill>
                <a:latin typeface="Times New Roman" panose="02020603050405020304" pitchFamily="18" charset="0"/>
              </a:rPr>
              <a:t>&lt;T2,B,9,10&gt;</a:t>
            </a:r>
            <a:endParaRPr lang="hu-HU" altLang="hu-HU" sz="2000" b="1">
              <a:solidFill>
                <a:schemeClr val="accent2"/>
              </a:solidFill>
              <a:latin typeface="Times New Roman" panose="02020603050405020304" pitchFamily="18" charset="0"/>
            </a:endParaRPr>
          </a:p>
          <a:p>
            <a:pPr marL="609600" indent="-609600">
              <a:lnSpc>
                <a:spcPct val="80000"/>
              </a:lnSpc>
              <a:buFontTx/>
              <a:buAutoNum type="arabicPeriod"/>
            </a:pPr>
            <a:r>
              <a:rPr lang="hu-HU" altLang="hu-HU" sz="2000" b="1">
                <a:solidFill>
                  <a:srgbClr val="FF0000"/>
                </a:solidFill>
                <a:latin typeface="Times New Roman" panose="02020603050405020304" pitchFamily="18" charset="0"/>
              </a:rPr>
              <a:t>&lt;START CKPT(T2)&gt;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&lt;T2,C,14,15&gt;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&lt;T3,START&gt;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&lt;T3,D,19,20&gt;</a:t>
            </a:r>
          </a:p>
          <a:p>
            <a:pPr marL="609600" indent="-609600">
              <a:lnSpc>
                <a:spcPct val="80000"/>
              </a:lnSpc>
              <a:buFontTx/>
              <a:buAutoNum type="arabicPeriod"/>
            </a:pPr>
            <a:r>
              <a:rPr lang="hu-HU" altLang="hu-HU" sz="2000" b="1">
                <a:solidFill>
                  <a:srgbClr val="FF0000"/>
                </a:solidFill>
                <a:latin typeface="Times New Roman" panose="02020603050405020304" pitchFamily="18" charset="0"/>
              </a:rPr>
              <a:t>&lt;END CKPT&gt;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&lt;T2,COMMIT&gt;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&lt;T3,COMMIT&gt;</a:t>
            </a:r>
          </a:p>
          <a:p>
            <a:pPr marL="609600" indent="-609600">
              <a:lnSpc>
                <a:spcPct val="80000"/>
              </a:lnSpc>
              <a:buFontTx/>
              <a:buNone/>
            </a:pPr>
            <a:r>
              <a:rPr lang="hu-HU" altLang="hu-HU" sz="1800" b="1"/>
              <a:t> </a:t>
            </a:r>
          </a:p>
          <a:p>
            <a:pPr marL="609600" indent="-609600">
              <a:lnSpc>
                <a:spcPct val="80000"/>
              </a:lnSpc>
            </a:pPr>
            <a:r>
              <a:rPr lang="hu-HU" altLang="hu-HU" sz="1800" b="1">
                <a:solidFill>
                  <a:srgbClr val="CC00CC"/>
                </a:solidFill>
              </a:rPr>
              <a:t>T2</a:t>
            </a:r>
            <a:r>
              <a:rPr lang="hu-HU" altLang="hu-HU" sz="1800" b="1"/>
              <a:t>-t és </a:t>
            </a:r>
            <a:r>
              <a:rPr lang="hu-HU" altLang="hu-HU" sz="1800" b="1">
                <a:solidFill>
                  <a:schemeClr val="accent2"/>
                </a:solidFill>
              </a:rPr>
              <a:t>T3</a:t>
            </a:r>
            <a:r>
              <a:rPr lang="hu-HU" altLang="hu-HU" sz="1800" b="1"/>
              <a:t>-at teljesen és rendesen </a:t>
            </a:r>
            <a:r>
              <a:rPr lang="hu-HU" altLang="hu-HU" sz="1800" b="1">
                <a:solidFill>
                  <a:srgbClr val="669900"/>
                </a:solidFill>
              </a:rPr>
              <a:t>befejezett tranzakciónak </a:t>
            </a:r>
            <a:r>
              <a:rPr lang="hu-HU" altLang="hu-HU" sz="1800" b="1"/>
              <a:t>tekintjük. </a:t>
            </a:r>
          </a:p>
          <a:p>
            <a:pPr marL="609600" indent="-609600">
              <a:lnSpc>
                <a:spcPct val="80000"/>
              </a:lnSpc>
            </a:pPr>
            <a:r>
              <a:rPr lang="hu-HU" altLang="hu-HU" sz="1800" b="1"/>
              <a:t>A </a:t>
            </a:r>
            <a:r>
              <a:rPr lang="hu-HU" altLang="hu-HU" sz="1800" b="1">
                <a:solidFill>
                  <a:srgbClr val="FF0000"/>
                </a:solidFill>
              </a:rPr>
              <a:t>T1</a:t>
            </a:r>
            <a:r>
              <a:rPr lang="hu-HU" altLang="hu-HU" sz="1800" b="1"/>
              <a:t> tranzakció az ellenőrzőpontnál korábbi. Minthogy </a:t>
            </a:r>
            <a:r>
              <a:rPr lang="hu-HU" altLang="hu-HU" sz="1800" b="1">
                <a:solidFill>
                  <a:srgbClr val="FF0000"/>
                </a:solidFill>
              </a:rPr>
              <a:t>&lt;END CKPT&gt;</a:t>
            </a:r>
            <a:r>
              <a:rPr lang="hu-HU" altLang="hu-HU" sz="1800" b="1"/>
              <a:t> bejegyzést találunk a naplóban, így </a:t>
            </a:r>
            <a:r>
              <a:rPr lang="hu-HU" altLang="hu-HU" sz="1800" b="1">
                <a:solidFill>
                  <a:srgbClr val="FF0000"/>
                </a:solidFill>
              </a:rPr>
              <a:t>T1</a:t>
            </a:r>
            <a:r>
              <a:rPr lang="hu-HU" altLang="hu-HU" sz="1800" b="1"/>
              <a:t>-ről biztosan tudjuk, hogy teljesen és rendesen befejeződött, valamint az általa elvégzett módosítások lemezre íródtak. </a:t>
            </a:r>
            <a:r>
              <a:rPr lang="hu-HU" altLang="hu-HU" sz="1800" b="1">
                <a:solidFill>
                  <a:srgbClr val="669900"/>
                </a:solidFill>
              </a:rPr>
              <a:t>Ezért a T2 és T3 által végrehajtott módosítások helyreállítandók,</a:t>
            </a:r>
            <a:r>
              <a:rPr lang="hu-HU" altLang="hu-HU" sz="1800" b="1"/>
              <a:t> </a:t>
            </a:r>
            <a:r>
              <a:rPr lang="hu-HU" altLang="hu-HU" sz="1800" b="1">
                <a:solidFill>
                  <a:srgbClr val="FF3300"/>
                </a:solidFill>
              </a:rPr>
              <a:t>T1 pedig figyelmen kívül hagyható. </a:t>
            </a:r>
          </a:p>
        </p:txBody>
      </p:sp>
      <p:sp>
        <p:nvSpPr>
          <p:cNvPr id="445444" name="Text Box 4">
            <a:extLst>
              <a:ext uri="{FF2B5EF4-FFF2-40B4-BE49-F238E27FC236}">
                <a16:creationId xmlns:a16="http://schemas.microsoft.com/office/drawing/2014/main" id="{B7A1EDFE-4483-D9DC-EF86-0BF709DC32BB}"/>
              </a:ext>
            </a:extLst>
          </p:cNvPr>
          <p:cNvSpPr txBox="1">
            <a:spLocks noChangeArrowheads="1"/>
          </p:cNvSpPr>
          <p:nvPr/>
        </p:nvSpPr>
        <p:spPr bwMode="auto">
          <a:xfrm>
            <a:off x="3184525" y="1951038"/>
            <a:ext cx="5314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hu-HU" altLang="hu-HU" sz="2400"/>
          </a:p>
        </p:txBody>
      </p:sp>
      <p:sp>
        <p:nvSpPr>
          <p:cNvPr id="445446" name="Text Box 6">
            <a:extLst>
              <a:ext uri="{FF2B5EF4-FFF2-40B4-BE49-F238E27FC236}">
                <a16:creationId xmlns:a16="http://schemas.microsoft.com/office/drawing/2014/main" id="{45BD8A58-4457-229B-9577-3F03F52644AE}"/>
              </a:ext>
            </a:extLst>
          </p:cNvPr>
          <p:cNvSpPr txBox="1">
            <a:spLocks noChangeArrowheads="1"/>
          </p:cNvSpPr>
          <p:nvPr/>
        </p:nvSpPr>
        <p:spPr bwMode="auto">
          <a:xfrm>
            <a:off x="3949700" y="685800"/>
            <a:ext cx="4229100" cy="3140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CC00CC"/>
                </a:solidFill>
                <a:latin typeface="Times New Roman" panose="02020603050405020304" pitchFamily="18" charset="0"/>
              </a:rPr>
              <a:t>Amikor olyan tranzakció hatásait állítjuk helyre, mint amilyen a T2 is, akkor </a:t>
            </a:r>
            <a:r>
              <a:rPr lang="hu-HU" altLang="hu-HU" b="1">
                <a:solidFill>
                  <a:srgbClr val="FF0000"/>
                </a:solidFill>
                <a:latin typeface="Times New Roman" panose="02020603050405020304" pitchFamily="18" charset="0"/>
              </a:rPr>
              <a:t>a naplóban nem kell a </a:t>
            </a:r>
            <a:r>
              <a:rPr lang="hu-HU" altLang="hu-HU" b="1">
                <a:solidFill>
                  <a:schemeClr val="accent2"/>
                </a:solidFill>
                <a:latin typeface="Times New Roman" panose="02020603050405020304" pitchFamily="18" charset="0"/>
              </a:rPr>
              <a:t>&lt;START CKPT(T2)&gt;</a:t>
            </a:r>
            <a:r>
              <a:rPr lang="hu-HU" altLang="hu-HU" b="1">
                <a:solidFill>
                  <a:srgbClr val="FF0000"/>
                </a:solidFill>
                <a:latin typeface="Times New Roman" panose="02020603050405020304" pitchFamily="18" charset="0"/>
              </a:rPr>
              <a:t> bejegyzésnél korábbra visszatekinteni</a:t>
            </a:r>
            <a:r>
              <a:rPr lang="hu-HU" altLang="hu-HU" b="1">
                <a:solidFill>
                  <a:srgbClr val="CC00CC"/>
                </a:solidFill>
                <a:latin typeface="Times New Roman" panose="02020603050405020304" pitchFamily="18" charset="0"/>
              </a:rPr>
              <a:t>, mert tudjuk, hogy a T2 által az ellenőrzőpont-képzést megelőzően elvégzett módosítások az ellenőrzőpont képzése alatt lemezre íródtak.</a:t>
            </a:r>
          </a:p>
        </p:txBody>
      </p:sp>
      <p:sp>
        <p:nvSpPr>
          <p:cNvPr id="445447" name="Line 7">
            <a:extLst>
              <a:ext uri="{FF2B5EF4-FFF2-40B4-BE49-F238E27FC236}">
                <a16:creationId xmlns:a16="http://schemas.microsoft.com/office/drawing/2014/main" id="{6A3339AC-1AE4-777D-EBC7-BA51E25EEAFC}"/>
              </a:ext>
            </a:extLst>
          </p:cNvPr>
          <p:cNvSpPr>
            <a:spLocks noChangeShapeType="1"/>
          </p:cNvSpPr>
          <p:nvPr/>
        </p:nvSpPr>
        <p:spPr bwMode="auto">
          <a:xfrm flipV="1">
            <a:off x="571500" y="4292600"/>
            <a:ext cx="2298700" cy="12700"/>
          </a:xfrm>
          <a:prstGeom prst="line">
            <a:avLst/>
          </a:prstGeom>
          <a:noFill/>
          <a:ln w="603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45448" name="Text Box 8">
            <a:extLst>
              <a:ext uri="{FF2B5EF4-FFF2-40B4-BE49-F238E27FC236}">
                <a16:creationId xmlns:a16="http://schemas.microsoft.com/office/drawing/2014/main" id="{DB0AC775-9F72-297E-4EB5-B5C267D303C3}"/>
              </a:ext>
            </a:extLst>
          </p:cNvPr>
          <p:cNvSpPr txBox="1">
            <a:spLocks noChangeArrowheads="1"/>
          </p:cNvSpPr>
          <p:nvPr/>
        </p:nvSpPr>
        <p:spPr bwMode="auto">
          <a:xfrm>
            <a:off x="2971800" y="4038600"/>
            <a:ext cx="30607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9900"/>
                </a:solidFill>
              </a:rPr>
              <a:t>KATASZTRÓFA</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6466" name="Rectangle 2">
            <a:extLst>
              <a:ext uri="{FF2B5EF4-FFF2-40B4-BE49-F238E27FC236}">
                <a16:creationId xmlns:a16="http://schemas.microsoft.com/office/drawing/2014/main" id="{A57EAC94-4BD0-BCC7-DD9B-8A89558F3D5B}"/>
              </a:ext>
            </a:extLst>
          </p:cNvPr>
          <p:cNvSpPr>
            <a:spLocks noGrp="1" noChangeArrowheads="1"/>
          </p:cNvSpPr>
          <p:nvPr>
            <p:ph type="title"/>
          </p:nvPr>
        </p:nvSpPr>
        <p:spPr>
          <a:xfrm>
            <a:off x="660400" y="152400"/>
            <a:ext cx="8115300" cy="114300"/>
          </a:xfrm>
          <a:noFill/>
          <a:ln/>
        </p:spPr>
        <p:txBody>
          <a:bodyPr/>
          <a:lstStyle/>
          <a:p>
            <a:r>
              <a:rPr lang="hu-HU" altLang="hu-HU" sz="2000" b="1" u="sng">
                <a:solidFill>
                  <a:schemeClr val="accent2"/>
                </a:solidFill>
              </a:rPr>
              <a:t>Semmisségi/helyrehozó naplózás ellenőrzőpont-képzéssel</a:t>
            </a:r>
            <a:endParaRPr lang="en-US" altLang="hu-HU" sz="2000" b="1" u="sng">
              <a:solidFill>
                <a:schemeClr val="accent2"/>
              </a:solidFill>
            </a:endParaRPr>
          </a:p>
        </p:txBody>
      </p:sp>
      <p:sp>
        <p:nvSpPr>
          <p:cNvPr id="446467" name="Rectangle 3">
            <a:extLst>
              <a:ext uri="{FF2B5EF4-FFF2-40B4-BE49-F238E27FC236}">
                <a16:creationId xmlns:a16="http://schemas.microsoft.com/office/drawing/2014/main" id="{9786F4F4-8966-B0B9-812F-94E726C03ED2}"/>
              </a:ext>
            </a:extLst>
          </p:cNvPr>
          <p:cNvSpPr>
            <a:spLocks noGrp="1" noChangeArrowheads="1"/>
          </p:cNvSpPr>
          <p:nvPr>
            <p:ph type="body" idx="1"/>
          </p:nvPr>
        </p:nvSpPr>
        <p:spPr>
          <a:xfrm>
            <a:off x="177800" y="558800"/>
            <a:ext cx="8750300" cy="6108700"/>
          </a:xfrm>
        </p:spPr>
        <p:txBody>
          <a:bodyPr/>
          <a:lstStyle/>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&lt;T1, START&gt;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&lt;T1,A,4,5&gt;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&lt;T2, START&gt;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&lt;T1,COMMIT&gt;</a:t>
            </a:r>
            <a:endParaRPr lang="hu-HU" altLang="hu-HU" sz="2000" b="1" u="sng">
              <a:solidFill>
                <a:schemeClr val="accent2"/>
              </a:solidFill>
              <a:latin typeface="Times New Roman" panose="02020603050405020304" pitchFamily="18" charset="0"/>
            </a:endParaRPr>
          </a:p>
          <a:p>
            <a:pPr marL="609600" indent="-609600">
              <a:lnSpc>
                <a:spcPct val="80000"/>
              </a:lnSpc>
              <a:buFontTx/>
              <a:buAutoNum type="arabicPeriod"/>
            </a:pPr>
            <a:r>
              <a:rPr lang="hu-HU" altLang="hu-HU" sz="2000" b="1" u="sng">
                <a:solidFill>
                  <a:schemeClr val="accent2"/>
                </a:solidFill>
                <a:latin typeface="Times New Roman" panose="02020603050405020304" pitchFamily="18" charset="0"/>
              </a:rPr>
              <a:t>&lt;T2,B,9,10&gt;</a:t>
            </a:r>
            <a:endParaRPr lang="hu-HU" altLang="hu-HU" sz="2000" b="1">
              <a:solidFill>
                <a:schemeClr val="accent2"/>
              </a:solidFill>
              <a:latin typeface="Times New Roman" panose="02020603050405020304" pitchFamily="18" charset="0"/>
            </a:endParaRPr>
          </a:p>
          <a:p>
            <a:pPr marL="609600" indent="-609600">
              <a:lnSpc>
                <a:spcPct val="80000"/>
              </a:lnSpc>
              <a:buFontTx/>
              <a:buAutoNum type="arabicPeriod"/>
            </a:pPr>
            <a:r>
              <a:rPr lang="hu-HU" altLang="hu-HU" sz="2000" b="1">
                <a:solidFill>
                  <a:srgbClr val="FF0000"/>
                </a:solidFill>
                <a:latin typeface="Times New Roman" panose="02020603050405020304" pitchFamily="18" charset="0"/>
              </a:rPr>
              <a:t>&lt;START CKPT(T2)&gt;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&lt;T2,C,14,15&gt;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&lt;T3,START&gt;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&lt;T3,D,19,20&gt;</a:t>
            </a:r>
          </a:p>
          <a:p>
            <a:pPr marL="609600" indent="-609600">
              <a:lnSpc>
                <a:spcPct val="80000"/>
              </a:lnSpc>
              <a:buFontTx/>
              <a:buAutoNum type="arabicPeriod"/>
            </a:pPr>
            <a:r>
              <a:rPr lang="hu-HU" altLang="hu-HU" sz="2000" b="1">
                <a:solidFill>
                  <a:srgbClr val="FF0000"/>
                </a:solidFill>
                <a:latin typeface="Times New Roman" panose="02020603050405020304" pitchFamily="18" charset="0"/>
              </a:rPr>
              <a:t>&lt;END CKPT&gt;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&lt;T2,COMMIT&gt;</a:t>
            </a:r>
          </a:p>
          <a:p>
            <a:pPr marL="609600" indent="-609600">
              <a:lnSpc>
                <a:spcPct val="80000"/>
              </a:lnSpc>
              <a:buFontTx/>
              <a:buAutoNum type="arabicPeriod"/>
            </a:pPr>
            <a:r>
              <a:rPr lang="hu-HU" altLang="hu-HU" sz="2000" b="1">
                <a:solidFill>
                  <a:schemeClr val="accent2"/>
                </a:solidFill>
                <a:latin typeface="Times New Roman" panose="02020603050405020304" pitchFamily="18" charset="0"/>
              </a:rPr>
              <a:t>&lt;T3,COMMIT&gt;</a:t>
            </a:r>
          </a:p>
          <a:p>
            <a:pPr marL="609600" indent="-609600">
              <a:lnSpc>
                <a:spcPct val="80000"/>
              </a:lnSpc>
              <a:buFontTx/>
              <a:buNone/>
            </a:pPr>
            <a:r>
              <a:rPr lang="hu-HU" altLang="hu-HU" sz="1800" b="1"/>
              <a:t> </a:t>
            </a:r>
          </a:p>
          <a:p>
            <a:pPr marL="609600" indent="-609600">
              <a:lnSpc>
                <a:spcPct val="80000"/>
              </a:lnSpc>
            </a:pPr>
            <a:r>
              <a:rPr lang="en-US" altLang="hu-HU" sz="1800" b="1"/>
              <a:t>Ekkor </a:t>
            </a:r>
            <a:r>
              <a:rPr lang="en-US" altLang="hu-HU" sz="1800" b="1">
                <a:solidFill>
                  <a:srgbClr val="669900"/>
                </a:solidFill>
              </a:rPr>
              <a:t>T2-t befejezett</a:t>
            </a:r>
            <a:r>
              <a:rPr lang="en-US" altLang="hu-HU" sz="1800" b="1"/>
              <a:t>, </a:t>
            </a:r>
            <a:r>
              <a:rPr lang="en-US" altLang="hu-HU" sz="1800" b="1">
                <a:solidFill>
                  <a:srgbClr val="FF0000"/>
                </a:solidFill>
              </a:rPr>
              <a:t>T3-at pedig befejezetlen</a:t>
            </a:r>
            <a:r>
              <a:rPr lang="en-US" altLang="hu-HU" sz="1800" b="1"/>
              <a:t> tranzakciónak kell tekintenünk. </a:t>
            </a:r>
            <a:endParaRPr lang="hu-HU" altLang="hu-HU" sz="1800" b="1"/>
          </a:p>
          <a:p>
            <a:pPr marL="609600" indent="-609600">
              <a:lnSpc>
                <a:spcPct val="80000"/>
              </a:lnSpc>
            </a:pPr>
            <a:r>
              <a:rPr lang="en-US" altLang="hu-HU" sz="1800" b="1"/>
              <a:t>T2 tevékenységét helyreállítandó C értékét a lemezen 15-re írjuk; B‑t már nem kell 10-re írnunk a lemezen, mert tudjuk, hogy ez már lemezre került az </a:t>
            </a:r>
            <a:r>
              <a:rPr lang="en-US" altLang="hu-HU" sz="1800" b="1">
                <a:solidFill>
                  <a:srgbClr val="FF0000"/>
                </a:solidFill>
              </a:rPr>
              <a:t>&lt;END CKPT&gt;</a:t>
            </a:r>
            <a:r>
              <a:rPr lang="en-US" altLang="hu-HU" sz="1800" b="1"/>
              <a:t> előtt.</a:t>
            </a:r>
            <a:r>
              <a:rPr lang="en-US" altLang="hu-HU" sz="1800"/>
              <a:t> </a:t>
            </a:r>
            <a:endParaRPr lang="hu-HU" altLang="hu-HU" sz="1800"/>
          </a:p>
          <a:p>
            <a:pPr marL="609600" indent="-609600">
              <a:lnSpc>
                <a:spcPct val="80000"/>
              </a:lnSpc>
            </a:pPr>
            <a:r>
              <a:rPr lang="en-US" altLang="hu-HU" sz="1800" b="1"/>
              <a:t>A helyreállító naplózástól eltérően </a:t>
            </a:r>
            <a:r>
              <a:rPr lang="en-US" altLang="hu-HU" sz="1800" b="1">
                <a:solidFill>
                  <a:srgbClr val="FF0000"/>
                </a:solidFill>
              </a:rPr>
              <a:t>T3 hatásait semmissé tesszük,</a:t>
            </a:r>
            <a:r>
              <a:rPr lang="en-US" altLang="hu-HU" sz="1800" b="1"/>
              <a:t> azaz a lemezen D tartalmát 19-re írjuk.</a:t>
            </a:r>
            <a:r>
              <a:rPr lang="en-US" altLang="hu-HU" sz="1800"/>
              <a:t> </a:t>
            </a:r>
            <a:endParaRPr lang="hu-HU" altLang="hu-HU" sz="1800"/>
          </a:p>
        </p:txBody>
      </p:sp>
      <p:sp>
        <p:nvSpPr>
          <p:cNvPr id="446468" name="Text Box 4">
            <a:extLst>
              <a:ext uri="{FF2B5EF4-FFF2-40B4-BE49-F238E27FC236}">
                <a16:creationId xmlns:a16="http://schemas.microsoft.com/office/drawing/2014/main" id="{76B263FA-1482-6297-E35D-2204C168BF49}"/>
              </a:ext>
            </a:extLst>
          </p:cNvPr>
          <p:cNvSpPr txBox="1">
            <a:spLocks noChangeArrowheads="1"/>
          </p:cNvSpPr>
          <p:nvPr/>
        </p:nvSpPr>
        <p:spPr bwMode="auto">
          <a:xfrm>
            <a:off x="3184525" y="1951038"/>
            <a:ext cx="5314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hu-HU" altLang="hu-HU" sz="2400"/>
          </a:p>
        </p:txBody>
      </p:sp>
      <p:sp>
        <p:nvSpPr>
          <p:cNvPr id="446469" name="Text Box 5">
            <a:extLst>
              <a:ext uri="{FF2B5EF4-FFF2-40B4-BE49-F238E27FC236}">
                <a16:creationId xmlns:a16="http://schemas.microsoft.com/office/drawing/2014/main" id="{AC3A180F-36F4-DF9F-5870-B343F2C4BE5F}"/>
              </a:ext>
            </a:extLst>
          </p:cNvPr>
          <p:cNvSpPr txBox="1">
            <a:spLocks noChangeArrowheads="1"/>
          </p:cNvSpPr>
          <p:nvPr/>
        </p:nvSpPr>
        <p:spPr bwMode="auto">
          <a:xfrm>
            <a:off x="3949700" y="596900"/>
            <a:ext cx="4978400" cy="28384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1800" b="1">
                <a:solidFill>
                  <a:srgbClr val="CC00CC"/>
                </a:solidFill>
                <a:latin typeface="Times New Roman" panose="02020603050405020304" pitchFamily="18" charset="0"/>
              </a:rPr>
              <a:t>Ha T3 az ellenőrzőpont-képzés előtt már aktív tranzakció lett volna, akkor a naplóban a START CKPT bejegyzésben szereplő </a:t>
            </a:r>
            <a:r>
              <a:rPr lang="hu-HU" altLang="hu-HU" sz="1800" b="1">
                <a:solidFill>
                  <a:srgbClr val="FF0000"/>
                </a:solidFill>
                <a:latin typeface="Times New Roman" panose="02020603050405020304" pitchFamily="18" charset="0"/>
              </a:rPr>
              <a:t>befejezetlen tranzakciók közül a legkorábban elindult Ti tranzakció &lt;Ti,START&gt; bejegyzéséig kellene visszakeresnünk, </a:t>
            </a:r>
            <a:r>
              <a:rPr lang="hu-HU" altLang="hu-HU" sz="1800" b="1">
                <a:solidFill>
                  <a:srgbClr val="CC00CC"/>
                </a:solidFill>
                <a:latin typeface="Times New Roman" panose="02020603050405020304" pitchFamily="18" charset="0"/>
              </a:rPr>
              <a:t>hogy megtaláljuk a Ti (most T2 vagy T3) semmissé teendő tevékenységeit leíró naplóbejegyzéseket. </a:t>
            </a:r>
            <a:r>
              <a:rPr lang="hu-HU" altLang="hu-HU" sz="1800" b="1">
                <a:solidFill>
                  <a:srgbClr val="669900"/>
                </a:solidFill>
                <a:latin typeface="Times New Roman" panose="02020603050405020304" pitchFamily="18" charset="0"/>
              </a:rPr>
              <a:t>A helyrehozó lépést viszont most is elég a START CKPT bejegyzéstől végrehajtani.</a:t>
            </a:r>
          </a:p>
        </p:txBody>
      </p:sp>
      <p:sp>
        <p:nvSpPr>
          <p:cNvPr id="446470" name="Line 6">
            <a:extLst>
              <a:ext uri="{FF2B5EF4-FFF2-40B4-BE49-F238E27FC236}">
                <a16:creationId xmlns:a16="http://schemas.microsoft.com/office/drawing/2014/main" id="{6D517792-D11F-5F97-BA56-3D1EA6A74B89}"/>
              </a:ext>
            </a:extLst>
          </p:cNvPr>
          <p:cNvSpPr>
            <a:spLocks noChangeShapeType="1"/>
          </p:cNvSpPr>
          <p:nvPr/>
        </p:nvSpPr>
        <p:spPr bwMode="auto">
          <a:xfrm flipV="1">
            <a:off x="558800" y="3898900"/>
            <a:ext cx="2298700" cy="12700"/>
          </a:xfrm>
          <a:prstGeom prst="line">
            <a:avLst/>
          </a:prstGeom>
          <a:noFill/>
          <a:ln w="603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46471" name="Text Box 7">
            <a:extLst>
              <a:ext uri="{FF2B5EF4-FFF2-40B4-BE49-F238E27FC236}">
                <a16:creationId xmlns:a16="http://schemas.microsoft.com/office/drawing/2014/main" id="{B2F5F3D4-73C8-7667-5BBF-992C26A3A49A}"/>
              </a:ext>
            </a:extLst>
          </p:cNvPr>
          <p:cNvSpPr txBox="1">
            <a:spLocks noChangeArrowheads="1"/>
          </p:cNvSpPr>
          <p:nvPr/>
        </p:nvSpPr>
        <p:spPr bwMode="auto">
          <a:xfrm>
            <a:off x="2857500" y="3683000"/>
            <a:ext cx="30607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9900"/>
                </a:solidFill>
              </a:rPr>
              <a:t>KATASZTRÓFA</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7490" name="Rectangle 2">
            <a:extLst>
              <a:ext uri="{FF2B5EF4-FFF2-40B4-BE49-F238E27FC236}">
                <a16:creationId xmlns:a16="http://schemas.microsoft.com/office/drawing/2014/main" id="{AC532388-16A3-5115-39C0-D347F00333F7}"/>
              </a:ext>
            </a:extLst>
          </p:cNvPr>
          <p:cNvSpPr>
            <a:spLocks noGrp="1" noChangeArrowheads="1"/>
          </p:cNvSpPr>
          <p:nvPr>
            <p:ph type="title"/>
          </p:nvPr>
        </p:nvSpPr>
        <p:spPr>
          <a:xfrm>
            <a:off x="660400" y="152400"/>
            <a:ext cx="8115300" cy="114300"/>
          </a:xfrm>
          <a:noFill/>
          <a:ln/>
        </p:spPr>
        <p:txBody>
          <a:bodyPr/>
          <a:lstStyle/>
          <a:p>
            <a:r>
              <a:rPr lang="hu-HU" altLang="hu-HU" sz="2000" b="1" u="sng">
                <a:solidFill>
                  <a:schemeClr val="accent2"/>
                </a:solidFill>
              </a:rPr>
              <a:t>Semmisségi/helyrehozó naplózás ellenőrzőpont-képzéssel</a:t>
            </a:r>
            <a:endParaRPr lang="en-US" altLang="hu-HU" sz="2000" b="1" u="sng">
              <a:solidFill>
                <a:schemeClr val="accent2"/>
              </a:solidFill>
            </a:endParaRPr>
          </a:p>
        </p:txBody>
      </p:sp>
      <p:sp>
        <p:nvSpPr>
          <p:cNvPr id="447491" name="Rectangle 3">
            <a:extLst>
              <a:ext uri="{FF2B5EF4-FFF2-40B4-BE49-F238E27FC236}">
                <a16:creationId xmlns:a16="http://schemas.microsoft.com/office/drawing/2014/main" id="{150DFB21-98B1-6575-174B-02C584D38037}"/>
              </a:ext>
            </a:extLst>
          </p:cNvPr>
          <p:cNvSpPr>
            <a:spLocks noGrp="1" noChangeArrowheads="1"/>
          </p:cNvSpPr>
          <p:nvPr>
            <p:ph type="body" idx="1"/>
          </p:nvPr>
        </p:nvSpPr>
        <p:spPr>
          <a:xfrm>
            <a:off x="177800" y="558800"/>
            <a:ext cx="8750300" cy="6108700"/>
          </a:xfrm>
        </p:spPr>
        <p:txBody>
          <a:bodyPr/>
          <a:lstStyle/>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&lt;T1, START&gt;</a:t>
            </a:r>
          </a:p>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&lt;T1,A,4,5&gt;</a:t>
            </a:r>
          </a:p>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&lt;T2, START&gt;</a:t>
            </a:r>
          </a:p>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&lt;T1,COMMIT&gt;</a:t>
            </a:r>
            <a:endParaRPr lang="hu-HU" altLang="hu-HU" sz="2400" b="1" u="sng">
              <a:solidFill>
                <a:schemeClr val="accent2"/>
              </a:solidFill>
              <a:latin typeface="Times New Roman" panose="02020603050405020304" pitchFamily="18" charset="0"/>
            </a:endParaRPr>
          </a:p>
          <a:p>
            <a:pPr marL="609600" indent="-609600">
              <a:lnSpc>
                <a:spcPct val="80000"/>
              </a:lnSpc>
              <a:buFontTx/>
              <a:buAutoNum type="arabicPeriod"/>
            </a:pPr>
            <a:r>
              <a:rPr lang="hu-HU" altLang="hu-HU" sz="2400" b="1" u="sng">
                <a:solidFill>
                  <a:schemeClr val="accent2"/>
                </a:solidFill>
                <a:latin typeface="Times New Roman" panose="02020603050405020304" pitchFamily="18" charset="0"/>
              </a:rPr>
              <a:t>&lt;T2,B,9,10&gt;</a:t>
            </a:r>
            <a:endParaRPr lang="hu-HU" altLang="hu-HU" sz="2400" b="1">
              <a:solidFill>
                <a:schemeClr val="accent2"/>
              </a:solidFill>
              <a:latin typeface="Times New Roman" panose="02020603050405020304" pitchFamily="18" charset="0"/>
            </a:endParaRPr>
          </a:p>
          <a:p>
            <a:pPr marL="609600" indent="-609600">
              <a:lnSpc>
                <a:spcPct val="80000"/>
              </a:lnSpc>
              <a:buFontTx/>
              <a:buAutoNum type="arabicPeriod"/>
            </a:pPr>
            <a:r>
              <a:rPr lang="hu-HU" altLang="hu-HU" sz="2400" b="1">
                <a:solidFill>
                  <a:srgbClr val="FF0000"/>
                </a:solidFill>
                <a:latin typeface="Times New Roman" panose="02020603050405020304" pitchFamily="18" charset="0"/>
              </a:rPr>
              <a:t>&lt;START CKPT(T2)&gt;</a:t>
            </a:r>
          </a:p>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&lt;T2,C,14,15&gt;</a:t>
            </a:r>
          </a:p>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&lt;T3,START&gt;</a:t>
            </a:r>
          </a:p>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&lt;T3,D,19,20&gt;</a:t>
            </a:r>
          </a:p>
          <a:p>
            <a:pPr marL="609600" indent="-609600">
              <a:lnSpc>
                <a:spcPct val="80000"/>
              </a:lnSpc>
              <a:buFontTx/>
              <a:buAutoNum type="arabicPeriod"/>
            </a:pPr>
            <a:r>
              <a:rPr lang="hu-HU" altLang="hu-HU" sz="2400" b="1">
                <a:solidFill>
                  <a:srgbClr val="FF0000"/>
                </a:solidFill>
                <a:latin typeface="Times New Roman" panose="02020603050405020304" pitchFamily="18" charset="0"/>
              </a:rPr>
              <a:t>&lt;END CKPT&gt;</a:t>
            </a:r>
          </a:p>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&lt;T2,COMMIT&gt;</a:t>
            </a:r>
          </a:p>
          <a:p>
            <a:pPr marL="609600" indent="-609600">
              <a:lnSpc>
                <a:spcPct val="80000"/>
              </a:lnSpc>
              <a:buFontTx/>
              <a:buAutoNum type="arabicPeriod"/>
            </a:pPr>
            <a:r>
              <a:rPr lang="hu-HU" altLang="hu-HU" sz="2400" b="1">
                <a:solidFill>
                  <a:schemeClr val="accent2"/>
                </a:solidFill>
                <a:latin typeface="Times New Roman" panose="02020603050405020304" pitchFamily="18" charset="0"/>
              </a:rPr>
              <a:t>&lt;T3,COMMIT&gt;</a:t>
            </a:r>
          </a:p>
          <a:p>
            <a:pPr marL="609600" indent="-609600">
              <a:lnSpc>
                <a:spcPct val="80000"/>
              </a:lnSpc>
              <a:buFontTx/>
              <a:buNone/>
            </a:pPr>
            <a:r>
              <a:rPr lang="hu-HU" altLang="hu-HU" sz="2000" b="1"/>
              <a:t> </a:t>
            </a:r>
          </a:p>
          <a:p>
            <a:pPr marL="609600" indent="-609600">
              <a:lnSpc>
                <a:spcPct val="80000"/>
              </a:lnSpc>
            </a:pPr>
            <a:r>
              <a:rPr lang="en-US" altLang="hu-HU" sz="2400" b="1">
                <a:solidFill>
                  <a:schemeClr val="accent2"/>
                </a:solidFill>
              </a:rPr>
              <a:t>Ha a katasztrófa az </a:t>
            </a:r>
            <a:r>
              <a:rPr lang="en-US" altLang="hu-HU" sz="2400" b="1">
                <a:solidFill>
                  <a:srgbClr val="FF0000"/>
                </a:solidFill>
              </a:rPr>
              <a:t>&lt;END CKPT&gt;</a:t>
            </a:r>
            <a:r>
              <a:rPr lang="en-US" altLang="hu-HU" sz="2400" b="1">
                <a:solidFill>
                  <a:schemeClr val="accent2"/>
                </a:solidFill>
              </a:rPr>
              <a:t> bejegyzés előtt lép fel, akkor figyelmen kívül hagyjuk az utolsó </a:t>
            </a:r>
            <a:r>
              <a:rPr lang="en-US" altLang="hu-HU" sz="2400" b="1">
                <a:solidFill>
                  <a:srgbClr val="FF0000"/>
                </a:solidFill>
              </a:rPr>
              <a:t>START CKPT</a:t>
            </a:r>
            <a:r>
              <a:rPr lang="en-US" altLang="hu-HU" sz="2400" b="1">
                <a:solidFill>
                  <a:schemeClr val="accent2"/>
                </a:solidFill>
              </a:rPr>
              <a:t> bejegyzést, és a</a:t>
            </a:r>
            <a:r>
              <a:rPr lang="hu-HU" altLang="hu-HU" sz="2400" b="1">
                <a:solidFill>
                  <a:schemeClr val="accent2"/>
                </a:solidFill>
              </a:rPr>
              <a:t>z előzőek szerint</a:t>
            </a:r>
            <a:r>
              <a:rPr lang="en-US" altLang="hu-HU" sz="2400" b="1">
                <a:solidFill>
                  <a:schemeClr val="accent2"/>
                </a:solidFill>
              </a:rPr>
              <a:t> járunk</a:t>
            </a:r>
            <a:r>
              <a:rPr lang="hu-HU" altLang="hu-HU" sz="2400" b="1">
                <a:solidFill>
                  <a:schemeClr val="accent2"/>
                </a:solidFill>
              </a:rPr>
              <a:t> el.</a:t>
            </a:r>
            <a:endParaRPr lang="hu-HU" altLang="hu-HU" sz="2400">
              <a:solidFill>
                <a:schemeClr val="accent2"/>
              </a:solidFill>
            </a:endParaRPr>
          </a:p>
        </p:txBody>
      </p:sp>
      <p:sp>
        <p:nvSpPr>
          <p:cNvPr id="447492" name="Text Box 4">
            <a:extLst>
              <a:ext uri="{FF2B5EF4-FFF2-40B4-BE49-F238E27FC236}">
                <a16:creationId xmlns:a16="http://schemas.microsoft.com/office/drawing/2014/main" id="{1C0A11CB-9D1F-0FA4-846C-CD8BB4BAC92C}"/>
              </a:ext>
            </a:extLst>
          </p:cNvPr>
          <p:cNvSpPr txBox="1">
            <a:spLocks noChangeArrowheads="1"/>
          </p:cNvSpPr>
          <p:nvPr/>
        </p:nvSpPr>
        <p:spPr bwMode="auto">
          <a:xfrm>
            <a:off x="3184525" y="1951038"/>
            <a:ext cx="5314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hu-HU" altLang="hu-HU" sz="2400"/>
          </a:p>
        </p:txBody>
      </p:sp>
      <p:sp>
        <p:nvSpPr>
          <p:cNvPr id="447494" name="Line 6">
            <a:extLst>
              <a:ext uri="{FF2B5EF4-FFF2-40B4-BE49-F238E27FC236}">
                <a16:creationId xmlns:a16="http://schemas.microsoft.com/office/drawing/2014/main" id="{1FA98E1B-9DD8-A2DA-F850-ACA97B405124}"/>
              </a:ext>
            </a:extLst>
          </p:cNvPr>
          <p:cNvSpPr>
            <a:spLocks noChangeShapeType="1"/>
          </p:cNvSpPr>
          <p:nvPr/>
        </p:nvSpPr>
        <p:spPr bwMode="auto">
          <a:xfrm flipV="1">
            <a:off x="774700" y="3098800"/>
            <a:ext cx="2298700" cy="12700"/>
          </a:xfrm>
          <a:prstGeom prst="line">
            <a:avLst/>
          </a:prstGeom>
          <a:noFill/>
          <a:ln w="603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47495" name="Text Box 7">
            <a:extLst>
              <a:ext uri="{FF2B5EF4-FFF2-40B4-BE49-F238E27FC236}">
                <a16:creationId xmlns:a16="http://schemas.microsoft.com/office/drawing/2014/main" id="{BB51884A-197B-E0D5-3BFB-2F34D0963D73}"/>
              </a:ext>
            </a:extLst>
          </p:cNvPr>
          <p:cNvSpPr txBox="1">
            <a:spLocks noChangeArrowheads="1"/>
          </p:cNvSpPr>
          <p:nvPr/>
        </p:nvSpPr>
        <p:spPr bwMode="auto">
          <a:xfrm>
            <a:off x="3098800" y="2882900"/>
            <a:ext cx="30607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9900"/>
                </a:solidFill>
              </a:rPr>
              <a:t>KATASZTRÓFA</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5938" name="Rectangle 2">
            <a:extLst>
              <a:ext uri="{FF2B5EF4-FFF2-40B4-BE49-F238E27FC236}">
                <a16:creationId xmlns:a16="http://schemas.microsoft.com/office/drawing/2014/main" id="{9F1732B5-39E4-5B49-117F-D9ECE943E66B}"/>
              </a:ext>
            </a:extLst>
          </p:cNvPr>
          <p:cNvSpPr>
            <a:spLocks noGrp="1" noChangeArrowheads="1"/>
          </p:cNvSpPr>
          <p:nvPr>
            <p:ph type="title"/>
          </p:nvPr>
        </p:nvSpPr>
        <p:spPr>
          <a:xfrm>
            <a:off x="495300" y="292100"/>
            <a:ext cx="8102600" cy="1143000"/>
          </a:xfrm>
        </p:spPr>
        <p:txBody>
          <a:bodyPr/>
          <a:lstStyle/>
          <a:p>
            <a:pPr algn="l">
              <a:lnSpc>
                <a:spcPct val="70000"/>
              </a:lnSpc>
            </a:pPr>
            <a:r>
              <a:rPr lang="hu-HU" altLang="hu-HU" sz="2800" b="1" u="sng">
                <a:solidFill>
                  <a:schemeClr val="accent2"/>
                </a:solidFill>
              </a:rPr>
              <a:t>Az eszközök meghibásodásának kezelése</a:t>
            </a:r>
            <a:endParaRPr lang="en-US" altLang="hu-HU" sz="2800" b="1" u="sng">
              <a:solidFill>
                <a:schemeClr val="accent2"/>
              </a:solidFill>
            </a:endParaRPr>
          </a:p>
        </p:txBody>
      </p:sp>
      <p:sp>
        <p:nvSpPr>
          <p:cNvPr id="295939" name="Rectangle 3">
            <a:extLst>
              <a:ext uri="{FF2B5EF4-FFF2-40B4-BE49-F238E27FC236}">
                <a16:creationId xmlns:a16="http://schemas.microsoft.com/office/drawing/2014/main" id="{20546E7B-C88D-7085-47A6-BD7EC465103D}"/>
              </a:ext>
            </a:extLst>
          </p:cNvPr>
          <p:cNvSpPr>
            <a:spLocks noGrp="1" noChangeArrowheads="1"/>
          </p:cNvSpPr>
          <p:nvPr>
            <p:ph type="body" idx="1"/>
          </p:nvPr>
        </p:nvSpPr>
        <p:spPr/>
        <p:txBody>
          <a:bodyPr/>
          <a:lstStyle/>
          <a:p>
            <a:pPr>
              <a:buFontTx/>
              <a:buNone/>
            </a:pPr>
            <a:r>
              <a:rPr lang="en-US" altLang="hu-HU"/>
              <a:t>      </a:t>
            </a:r>
          </a:p>
        </p:txBody>
      </p:sp>
      <p:sp>
        <p:nvSpPr>
          <p:cNvPr id="295940" name="AutoShape 4">
            <a:extLst>
              <a:ext uri="{FF2B5EF4-FFF2-40B4-BE49-F238E27FC236}">
                <a16:creationId xmlns:a16="http://schemas.microsoft.com/office/drawing/2014/main" id="{7A93C181-74B4-28F1-3E9E-9B33B2ADD631}"/>
              </a:ext>
            </a:extLst>
          </p:cNvPr>
          <p:cNvSpPr>
            <a:spLocks noChangeArrowheads="1"/>
          </p:cNvSpPr>
          <p:nvPr/>
        </p:nvSpPr>
        <p:spPr bwMode="auto">
          <a:xfrm>
            <a:off x="2792413" y="1296988"/>
            <a:ext cx="2438400" cy="1981200"/>
          </a:xfrm>
          <a:prstGeom prst="can">
            <a:avLst>
              <a:gd name="adj" fmla="val 25000"/>
            </a:avLst>
          </a:prstGeom>
          <a:solidFill>
            <a:srgbClr val="99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800"/>
              <a:t>A: 16</a:t>
            </a:r>
            <a:endParaRPr lang="en-US" altLang="hu-HU" sz="2400"/>
          </a:p>
        </p:txBody>
      </p:sp>
      <p:sp>
        <p:nvSpPr>
          <p:cNvPr id="295941" name="Rectangle 5">
            <a:extLst>
              <a:ext uri="{FF2B5EF4-FFF2-40B4-BE49-F238E27FC236}">
                <a16:creationId xmlns:a16="http://schemas.microsoft.com/office/drawing/2014/main" id="{88E4ACFA-383E-0437-70E1-FE56DC69E3A0}"/>
              </a:ext>
            </a:extLst>
          </p:cNvPr>
          <p:cNvSpPr>
            <a:spLocks noChangeArrowheads="1"/>
          </p:cNvSpPr>
          <p:nvPr/>
        </p:nvSpPr>
        <p:spPr bwMode="auto">
          <a:xfrm>
            <a:off x="252413" y="3467100"/>
            <a:ext cx="8521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Tahoma" panose="020B0604030504040204" pitchFamily="34" charset="0"/>
              </a:defRPr>
            </a:lvl1pPr>
            <a:lvl2pPr marL="742950" indent="-285750">
              <a:spcBef>
                <a:spcPct val="20000"/>
              </a:spcBef>
              <a:buChar char="–"/>
              <a:defRPr sz="2800">
                <a:solidFill>
                  <a:schemeClr val="tx1"/>
                </a:solidFill>
                <a:latin typeface="Tahoma" panose="020B0604030504040204" pitchFamily="34" charset="0"/>
              </a:defRPr>
            </a:lvl2pPr>
            <a:lvl3pPr marL="1143000" indent="-228600">
              <a:spcBef>
                <a:spcPct val="20000"/>
              </a:spcBef>
              <a:buChar char="•"/>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har char="»"/>
              <a:defRPr sz="2000">
                <a:solidFill>
                  <a:schemeClr val="tx1"/>
                </a:solidFill>
                <a:latin typeface="Tahoma" panose="020B0604030504040204" pitchFamily="34" charset="0"/>
              </a:defRPr>
            </a:lvl5pPr>
            <a:lvl6pPr marL="2514600" indent="-228600" fontAlgn="base">
              <a:spcBef>
                <a:spcPct val="20000"/>
              </a:spcBef>
              <a:spcAft>
                <a:spcPct val="0"/>
              </a:spcAft>
              <a:buChar char="»"/>
              <a:defRPr sz="2000">
                <a:solidFill>
                  <a:schemeClr val="tx1"/>
                </a:solidFill>
                <a:latin typeface="Tahoma" panose="020B0604030504040204" pitchFamily="34" charset="0"/>
              </a:defRPr>
            </a:lvl6pPr>
            <a:lvl7pPr marL="2971800" indent="-228600" fontAlgn="base">
              <a:spcBef>
                <a:spcPct val="20000"/>
              </a:spcBef>
              <a:spcAft>
                <a:spcPct val="0"/>
              </a:spcAft>
              <a:buChar char="»"/>
              <a:defRPr sz="2000">
                <a:solidFill>
                  <a:schemeClr val="tx1"/>
                </a:solidFill>
                <a:latin typeface="Tahoma" panose="020B0604030504040204" pitchFamily="34" charset="0"/>
              </a:defRPr>
            </a:lvl7pPr>
            <a:lvl8pPr marL="3429000" indent="-228600" fontAlgn="base">
              <a:spcBef>
                <a:spcPct val="20000"/>
              </a:spcBef>
              <a:spcAft>
                <a:spcPct val="0"/>
              </a:spcAft>
              <a:buChar char="»"/>
              <a:defRPr sz="2000">
                <a:solidFill>
                  <a:schemeClr val="tx1"/>
                </a:solidFill>
                <a:latin typeface="Tahoma" panose="020B0604030504040204" pitchFamily="34" charset="0"/>
              </a:defRPr>
            </a:lvl8pPr>
            <a:lvl9pPr marL="3886200" indent="-228600" fontAlgn="base">
              <a:spcBef>
                <a:spcPct val="20000"/>
              </a:spcBef>
              <a:spcAft>
                <a:spcPct val="0"/>
              </a:spcAft>
              <a:buChar char="»"/>
              <a:defRPr sz="2000">
                <a:solidFill>
                  <a:schemeClr val="tx1"/>
                </a:solidFill>
                <a:latin typeface="Tahoma" panose="020B0604030504040204" pitchFamily="34" charset="0"/>
              </a:defRPr>
            </a:lvl9pPr>
          </a:lstStyle>
          <a:p>
            <a:pPr>
              <a:buFontTx/>
              <a:buNone/>
            </a:pPr>
            <a:r>
              <a:rPr lang="hu-HU" altLang="hu-HU" sz="2400" b="1" u="sng"/>
              <a:t>Megoldás</a:t>
            </a:r>
            <a:r>
              <a:rPr lang="en-US" altLang="hu-HU" sz="2400" b="1" u="sng"/>
              <a:t>:</a:t>
            </a:r>
            <a:r>
              <a:rPr lang="en-US" altLang="hu-HU" sz="2400" b="1"/>
              <a:t>  </a:t>
            </a:r>
            <a:r>
              <a:rPr lang="hu-HU" altLang="hu-HU" sz="2400" b="1">
                <a:solidFill>
                  <a:srgbClr val="FF0000"/>
                </a:solidFill>
              </a:rPr>
              <a:t>Készítsünk másolatokat </a:t>
            </a:r>
            <a:r>
              <a:rPr lang="hu-HU" altLang="hu-HU" sz="2400" b="1">
                <a:solidFill>
                  <a:schemeClr val="accent2"/>
                </a:solidFill>
              </a:rPr>
              <a:t>(backup - mentés)</a:t>
            </a:r>
            <a:r>
              <a:rPr lang="hu-HU" altLang="hu-HU" sz="2400" b="1">
                <a:solidFill>
                  <a:srgbClr val="FF0000"/>
                </a:solidFill>
              </a:rPr>
              <a:t> az adatokról</a:t>
            </a:r>
            <a:r>
              <a:rPr lang="en-US" altLang="hu-HU" sz="2400" b="1">
                <a:solidFill>
                  <a:srgbClr val="FF0000"/>
                </a:solidFill>
              </a:rPr>
              <a:t>!</a:t>
            </a:r>
            <a:endParaRPr lang="en-US" altLang="hu-HU" sz="20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95941"/>
                                        </p:tgtEl>
                                        <p:attrNameLst>
                                          <p:attrName>style.visibility</p:attrName>
                                        </p:attrNameLst>
                                      </p:cBhvr>
                                      <p:to>
                                        <p:strVal val="visible"/>
                                      </p:to>
                                    </p:set>
                                    <p:anim calcmode="lin" valueType="num">
                                      <p:cBhvr additive="base">
                                        <p:cTn id="7" dur="500" fill="hold"/>
                                        <p:tgtEl>
                                          <p:spTgt spid="295941"/>
                                        </p:tgtEl>
                                        <p:attrNameLst>
                                          <p:attrName>ppt_x</p:attrName>
                                        </p:attrNameLst>
                                      </p:cBhvr>
                                      <p:tavLst>
                                        <p:tav tm="0">
                                          <p:val>
                                            <p:strVal val="0-#ppt_w/2"/>
                                          </p:val>
                                        </p:tav>
                                        <p:tav tm="100000">
                                          <p:val>
                                            <p:strVal val="#ppt_x"/>
                                          </p:val>
                                        </p:tav>
                                      </p:tavLst>
                                    </p:anim>
                                    <p:anim calcmode="lin" valueType="num">
                                      <p:cBhvr additive="base">
                                        <p:cTn id="8" dur="500" fill="hold"/>
                                        <p:tgtEl>
                                          <p:spTgt spid="2959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41" grpId="0" autoUpdateAnimBg="0"/>
    </p:bldLst>
  </p:timing>
</p:sld>
</file>

<file path=ppt/slides/slide10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7986" name="Rectangle 2">
            <a:extLst>
              <a:ext uri="{FF2B5EF4-FFF2-40B4-BE49-F238E27FC236}">
                <a16:creationId xmlns:a16="http://schemas.microsoft.com/office/drawing/2014/main" id="{42685A19-13C0-B296-16B8-BB3C3FF33E60}"/>
              </a:ext>
            </a:extLst>
          </p:cNvPr>
          <p:cNvSpPr>
            <a:spLocks noGrp="1" noChangeArrowheads="1"/>
          </p:cNvSpPr>
          <p:nvPr>
            <p:ph type="title"/>
          </p:nvPr>
        </p:nvSpPr>
        <p:spPr>
          <a:xfrm>
            <a:off x="642938" y="436563"/>
            <a:ext cx="7772400" cy="1143000"/>
          </a:xfrm>
        </p:spPr>
        <p:txBody>
          <a:bodyPr/>
          <a:lstStyle/>
          <a:p>
            <a:pPr algn="l"/>
            <a:r>
              <a:rPr lang="hu-HU" altLang="hu-HU" sz="2800" b="1" u="sng">
                <a:solidFill>
                  <a:schemeClr val="accent2"/>
                </a:solidFill>
              </a:rPr>
              <a:t>Védelmi módszerek a lemezhibák ellen:</a:t>
            </a:r>
            <a:endParaRPr lang="en-US" altLang="hu-HU" sz="2800" b="1" u="sng">
              <a:solidFill>
                <a:schemeClr val="accent2"/>
              </a:solidFill>
            </a:endParaRPr>
          </a:p>
        </p:txBody>
      </p:sp>
      <p:sp>
        <p:nvSpPr>
          <p:cNvPr id="297987" name="Rectangle 3">
            <a:extLst>
              <a:ext uri="{FF2B5EF4-FFF2-40B4-BE49-F238E27FC236}">
                <a16:creationId xmlns:a16="http://schemas.microsoft.com/office/drawing/2014/main" id="{16F7485D-DE99-8089-F039-CE13FABBFD8E}"/>
              </a:ext>
            </a:extLst>
          </p:cNvPr>
          <p:cNvSpPr>
            <a:spLocks noGrp="1" noChangeArrowheads="1"/>
          </p:cNvSpPr>
          <p:nvPr>
            <p:ph type="body" idx="1"/>
          </p:nvPr>
        </p:nvSpPr>
        <p:spPr>
          <a:xfrm>
            <a:off x="685800" y="1866900"/>
            <a:ext cx="8102600" cy="4114800"/>
          </a:xfrm>
        </p:spPr>
        <p:txBody>
          <a:bodyPr/>
          <a:lstStyle/>
          <a:p>
            <a:r>
              <a:rPr lang="en-US" altLang="hu-HU" b="1">
                <a:solidFill>
                  <a:schemeClr val="accent2"/>
                </a:solidFill>
              </a:rPr>
              <a:t>3 </a:t>
            </a:r>
            <a:r>
              <a:rPr lang="hu-HU" altLang="hu-HU" b="1">
                <a:solidFill>
                  <a:schemeClr val="accent2"/>
                </a:solidFill>
              </a:rPr>
              <a:t>másolat különböző lemezeken</a:t>
            </a:r>
            <a:endParaRPr lang="en-US" altLang="hu-HU" b="1">
              <a:solidFill>
                <a:schemeClr val="accent2"/>
              </a:solidFill>
            </a:endParaRPr>
          </a:p>
          <a:p>
            <a:r>
              <a:rPr lang="en-US" altLang="hu-HU" b="1">
                <a:solidFill>
                  <a:srgbClr val="009900"/>
                </a:solidFill>
              </a:rPr>
              <a:t>Output(X) --&gt; </a:t>
            </a:r>
            <a:r>
              <a:rPr lang="hu-HU" altLang="hu-HU" b="1">
                <a:solidFill>
                  <a:srgbClr val="009900"/>
                </a:solidFill>
              </a:rPr>
              <a:t>3 kiírás</a:t>
            </a:r>
            <a:endParaRPr lang="en-US" altLang="hu-HU" b="1">
              <a:solidFill>
                <a:srgbClr val="009900"/>
              </a:solidFill>
            </a:endParaRPr>
          </a:p>
          <a:p>
            <a:r>
              <a:rPr lang="en-US" altLang="hu-HU" b="1">
                <a:solidFill>
                  <a:srgbClr val="FF3300"/>
                </a:solidFill>
              </a:rPr>
              <a:t>Input(X) --&gt; </a:t>
            </a:r>
            <a:r>
              <a:rPr lang="hu-HU" altLang="hu-HU" b="1">
                <a:solidFill>
                  <a:srgbClr val="FF3300"/>
                </a:solidFill>
              </a:rPr>
              <a:t>3 beolvasás</a:t>
            </a:r>
            <a:r>
              <a:rPr lang="en-US" altLang="hu-HU" b="1">
                <a:solidFill>
                  <a:srgbClr val="FF3300"/>
                </a:solidFill>
              </a:rPr>
              <a:t> + </a:t>
            </a:r>
            <a:r>
              <a:rPr lang="hu-HU" altLang="hu-HU" b="1">
                <a:solidFill>
                  <a:srgbClr val="FF3300"/>
                </a:solidFill>
              </a:rPr>
              <a:t>szavazás</a:t>
            </a:r>
            <a:endParaRPr lang="en-US" altLang="hu-HU" b="1">
              <a:solidFill>
                <a:srgbClr val="FF3300"/>
              </a:solidFill>
            </a:endParaRPr>
          </a:p>
        </p:txBody>
      </p:sp>
      <p:sp>
        <p:nvSpPr>
          <p:cNvPr id="297988" name="AutoShape 4">
            <a:extLst>
              <a:ext uri="{FF2B5EF4-FFF2-40B4-BE49-F238E27FC236}">
                <a16:creationId xmlns:a16="http://schemas.microsoft.com/office/drawing/2014/main" id="{6B08E66E-F986-6003-2E3B-4E3E2FCAF055}"/>
              </a:ext>
            </a:extLst>
          </p:cNvPr>
          <p:cNvSpPr>
            <a:spLocks noChangeArrowheads="1"/>
          </p:cNvSpPr>
          <p:nvPr/>
        </p:nvSpPr>
        <p:spPr bwMode="auto">
          <a:xfrm>
            <a:off x="1752600" y="4025900"/>
            <a:ext cx="1371600" cy="1295400"/>
          </a:xfrm>
          <a:prstGeom prst="can">
            <a:avLst>
              <a:gd name="adj" fmla="val 25000"/>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X1</a:t>
            </a:r>
          </a:p>
        </p:txBody>
      </p:sp>
      <p:sp>
        <p:nvSpPr>
          <p:cNvPr id="297990" name="AutoShape 6">
            <a:extLst>
              <a:ext uri="{FF2B5EF4-FFF2-40B4-BE49-F238E27FC236}">
                <a16:creationId xmlns:a16="http://schemas.microsoft.com/office/drawing/2014/main" id="{3C6D8269-9DDB-B3C6-0F82-EBF291792A7F}"/>
              </a:ext>
            </a:extLst>
          </p:cNvPr>
          <p:cNvSpPr>
            <a:spLocks noChangeArrowheads="1"/>
          </p:cNvSpPr>
          <p:nvPr/>
        </p:nvSpPr>
        <p:spPr bwMode="auto">
          <a:xfrm>
            <a:off x="3810000" y="4025900"/>
            <a:ext cx="1371600" cy="1295400"/>
          </a:xfrm>
          <a:prstGeom prst="can">
            <a:avLst>
              <a:gd name="adj" fmla="val 25000"/>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X2</a:t>
            </a:r>
          </a:p>
        </p:txBody>
      </p:sp>
      <p:sp>
        <p:nvSpPr>
          <p:cNvPr id="297991" name="AutoShape 7">
            <a:extLst>
              <a:ext uri="{FF2B5EF4-FFF2-40B4-BE49-F238E27FC236}">
                <a16:creationId xmlns:a16="http://schemas.microsoft.com/office/drawing/2014/main" id="{2EF0A1FE-F304-7250-2366-7FBBF8AFBC48}"/>
              </a:ext>
            </a:extLst>
          </p:cNvPr>
          <p:cNvSpPr>
            <a:spLocks noChangeArrowheads="1"/>
          </p:cNvSpPr>
          <p:nvPr/>
        </p:nvSpPr>
        <p:spPr bwMode="auto">
          <a:xfrm>
            <a:off x="5867400" y="3949700"/>
            <a:ext cx="1371600" cy="1295400"/>
          </a:xfrm>
          <a:prstGeom prst="can">
            <a:avLst>
              <a:gd name="adj" fmla="val 25000"/>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X3</a:t>
            </a:r>
          </a:p>
        </p:txBody>
      </p:sp>
      <p:sp>
        <p:nvSpPr>
          <p:cNvPr id="317442" name="Text Box 2">
            <a:extLst>
              <a:ext uri="{FF2B5EF4-FFF2-40B4-BE49-F238E27FC236}">
                <a16:creationId xmlns:a16="http://schemas.microsoft.com/office/drawing/2014/main" id="{1266D3FC-62AF-D9A3-8BAD-F8837D28D927}"/>
              </a:ext>
            </a:extLst>
          </p:cNvPr>
          <p:cNvSpPr txBox="1">
            <a:spLocks noChangeArrowheads="1"/>
          </p:cNvSpPr>
          <p:nvPr/>
        </p:nvSpPr>
        <p:spPr bwMode="auto">
          <a:xfrm>
            <a:off x="711200" y="1320800"/>
            <a:ext cx="63500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hu-HU" sz="2400" b="1">
                <a:solidFill>
                  <a:srgbClr val="FF0000"/>
                </a:solidFill>
              </a:rPr>
              <a:t>1</a:t>
            </a:r>
            <a:r>
              <a:rPr lang="hu-HU" altLang="hu-HU" sz="2400" b="1">
                <a:solidFill>
                  <a:srgbClr val="FF0000"/>
                </a:solidFill>
              </a:rPr>
              <a:t>.</a:t>
            </a:r>
            <a:r>
              <a:rPr lang="en-US" altLang="hu-HU" sz="2400" b="1">
                <a:solidFill>
                  <a:srgbClr val="FF0000"/>
                </a:solidFill>
              </a:rPr>
              <a:t>  </a:t>
            </a:r>
            <a:r>
              <a:rPr lang="hu-HU" altLang="hu-HU" sz="2400" b="1">
                <a:solidFill>
                  <a:srgbClr val="FF0000"/>
                </a:solidFill>
              </a:rPr>
              <a:t>Háromszoros redundancia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9618" name="Rectangle 2">
            <a:extLst>
              <a:ext uri="{FF2B5EF4-FFF2-40B4-BE49-F238E27FC236}">
                <a16:creationId xmlns:a16="http://schemas.microsoft.com/office/drawing/2014/main" id="{356709EE-567A-37C5-E714-55120E9750D3}"/>
              </a:ext>
            </a:extLst>
          </p:cNvPr>
          <p:cNvSpPr>
            <a:spLocks noGrp="1" noChangeArrowheads="1"/>
          </p:cNvSpPr>
          <p:nvPr>
            <p:ph type="title"/>
          </p:nvPr>
        </p:nvSpPr>
        <p:spPr/>
        <p:txBody>
          <a:bodyPr/>
          <a:lstStyle/>
          <a:p>
            <a:r>
              <a:rPr lang="hu-HU" altLang="hu-HU" sz="3600" u="sng"/>
              <a:t>Helyesség feltétele</a:t>
            </a:r>
            <a:endParaRPr lang="en-US" altLang="hu-HU" sz="3600" u="sng"/>
          </a:p>
        </p:txBody>
      </p:sp>
      <p:sp>
        <p:nvSpPr>
          <p:cNvPr id="239619" name="Rectangle 3">
            <a:extLst>
              <a:ext uri="{FF2B5EF4-FFF2-40B4-BE49-F238E27FC236}">
                <a16:creationId xmlns:a16="http://schemas.microsoft.com/office/drawing/2014/main" id="{E12B2187-9570-EB45-5916-C39FD4A4F5A0}"/>
              </a:ext>
            </a:extLst>
          </p:cNvPr>
          <p:cNvSpPr>
            <a:spLocks noGrp="1" noChangeArrowheads="1"/>
          </p:cNvSpPr>
          <p:nvPr>
            <p:ph type="body" idx="1"/>
          </p:nvPr>
        </p:nvSpPr>
        <p:spPr>
          <a:xfrm>
            <a:off x="685800" y="1981200"/>
            <a:ext cx="8204200" cy="4114800"/>
          </a:xfrm>
        </p:spPr>
        <p:txBody>
          <a:bodyPr/>
          <a:lstStyle/>
          <a:p>
            <a:pPr marL="609600" indent="-609600">
              <a:buFontTx/>
              <a:buNone/>
            </a:pPr>
            <a:r>
              <a:rPr lang="hu-HU" altLang="hu-HU">
                <a:solidFill>
                  <a:schemeClr val="accent2"/>
                </a:solidFill>
              </a:rPr>
              <a:t>1.	</a:t>
            </a:r>
            <a:r>
              <a:rPr lang="hu-HU" altLang="hu-HU" b="1">
                <a:solidFill>
                  <a:schemeClr val="accent2"/>
                </a:solidFill>
              </a:rPr>
              <a:t>Ha </a:t>
            </a:r>
            <a:r>
              <a:rPr lang="hu-HU" altLang="hu-HU" b="1">
                <a:solidFill>
                  <a:srgbClr val="FF0000"/>
                </a:solidFill>
              </a:rPr>
              <a:t>leáll</a:t>
            </a:r>
            <a:r>
              <a:rPr lang="hu-HU" altLang="hu-HU" b="1">
                <a:solidFill>
                  <a:schemeClr val="accent2"/>
                </a:solidFill>
              </a:rPr>
              <a:t> valamelyik, vagy több tranzakció (abort, vagy hiba miatt), akkor is</a:t>
            </a:r>
          </a:p>
          <a:p>
            <a:pPr marL="609600" indent="-609600">
              <a:buFontTx/>
              <a:buNone/>
            </a:pPr>
            <a:r>
              <a:rPr lang="hu-HU" altLang="hu-HU" b="1"/>
              <a:t>	    </a:t>
            </a:r>
            <a:r>
              <a:rPr lang="hu-HU" altLang="hu-HU" b="1">
                <a:solidFill>
                  <a:srgbClr val="FF0000"/>
                </a:solidFill>
              </a:rPr>
              <a:t>konzisztens D </a:t>
            </a:r>
            <a:r>
              <a:rPr lang="hu-HU" altLang="hu-HU" b="1">
                <a:solidFill>
                  <a:schemeClr val="accent2"/>
                </a:solidFill>
              </a:rPr>
              <a:t>adatbázist kapunk</a:t>
            </a:r>
          </a:p>
          <a:p>
            <a:pPr marL="609600" indent="-609600">
              <a:buFontTx/>
              <a:buNone/>
            </a:pPr>
            <a:r>
              <a:rPr lang="hu-HU" altLang="hu-HU" b="1">
                <a:solidFill>
                  <a:schemeClr val="accent2"/>
                </a:solidFill>
              </a:rPr>
              <a:t>2.</a:t>
            </a:r>
            <a:r>
              <a:rPr lang="hu-HU" altLang="hu-HU" b="1"/>
              <a:t>	</a:t>
            </a:r>
            <a:r>
              <a:rPr lang="hu-HU" altLang="hu-HU" b="1">
                <a:solidFill>
                  <a:schemeClr val="accent2"/>
                </a:solidFill>
              </a:rPr>
              <a:t>Mind egyes tranzakció </a:t>
            </a:r>
            <a:r>
              <a:rPr lang="hu-HU" altLang="hu-HU" b="1">
                <a:solidFill>
                  <a:srgbClr val="FF0000"/>
                </a:solidFill>
              </a:rPr>
              <a:t>induláskor</a:t>
            </a:r>
            <a:r>
              <a:rPr lang="hu-HU" altLang="hu-HU" b="1">
                <a:solidFill>
                  <a:schemeClr val="accent2"/>
                </a:solidFill>
              </a:rPr>
              <a:t>  </a:t>
            </a:r>
            <a:r>
              <a:rPr lang="hu-HU" altLang="hu-HU" b="1">
                <a:solidFill>
                  <a:srgbClr val="FF0000"/>
                </a:solidFill>
              </a:rPr>
              <a:t>konzisztens D</a:t>
            </a:r>
            <a:r>
              <a:rPr lang="hu-HU" altLang="hu-HU" b="1">
                <a:solidFill>
                  <a:schemeClr val="accent2"/>
                </a:solidFill>
              </a:rPr>
              <a:t> adatbázist lát.</a:t>
            </a:r>
            <a:endParaRPr lang="en-US" altLang="hu-HU" b="1">
              <a:solidFill>
                <a:schemeClr val="accent2"/>
              </a:solidFill>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9010" name="Rectangle 2">
            <a:extLst>
              <a:ext uri="{FF2B5EF4-FFF2-40B4-BE49-F238E27FC236}">
                <a16:creationId xmlns:a16="http://schemas.microsoft.com/office/drawing/2014/main" id="{901B926A-E997-64B6-7B39-77C369BA2A9B}"/>
              </a:ext>
            </a:extLst>
          </p:cNvPr>
          <p:cNvSpPr>
            <a:spLocks noGrp="1" noChangeArrowheads="1"/>
          </p:cNvSpPr>
          <p:nvPr>
            <p:ph type="title"/>
          </p:nvPr>
        </p:nvSpPr>
        <p:spPr>
          <a:xfrm>
            <a:off x="635000" y="1146175"/>
            <a:ext cx="7632700" cy="812800"/>
          </a:xfrm>
        </p:spPr>
        <p:txBody>
          <a:bodyPr/>
          <a:lstStyle/>
          <a:p>
            <a:pPr algn="l"/>
            <a:r>
              <a:rPr lang="hu-HU" altLang="hu-HU" sz="2800" b="1">
                <a:solidFill>
                  <a:srgbClr val="FF3300"/>
                </a:solidFill>
              </a:rPr>
              <a:t>2. Többszörös írás</a:t>
            </a:r>
            <a:r>
              <a:rPr lang="en-US" altLang="hu-HU" sz="2800" b="1">
                <a:solidFill>
                  <a:srgbClr val="FF3300"/>
                </a:solidFill>
              </a:rPr>
              <a:t>,</a:t>
            </a:r>
            <a:r>
              <a:rPr lang="hu-HU" altLang="hu-HU" sz="2800" b="1">
                <a:solidFill>
                  <a:srgbClr val="FF3300"/>
                </a:solidFill>
              </a:rPr>
              <a:t> egyszeres olvasás</a:t>
            </a:r>
            <a:r>
              <a:rPr lang="en-US" altLang="hu-HU" sz="3200"/>
              <a:t>			</a:t>
            </a:r>
            <a:endParaRPr lang="en-US" altLang="hu-HU" sz="3200" u="sng"/>
          </a:p>
        </p:txBody>
      </p:sp>
      <p:sp>
        <p:nvSpPr>
          <p:cNvPr id="299011" name="Rectangle 3">
            <a:extLst>
              <a:ext uri="{FF2B5EF4-FFF2-40B4-BE49-F238E27FC236}">
                <a16:creationId xmlns:a16="http://schemas.microsoft.com/office/drawing/2014/main" id="{9BA90F3C-9C0E-CF00-8953-DFA5B47E162D}"/>
              </a:ext>
            </a:extLst>
          </p:cNvPr>
          <p:cNvSpPr>
            <a:spLocks noGrp="1" noChangeArrowheads="1"/>
          </p:cNvSpPr>
          <p:nvPr>
            <p:ph type="body" idx="1"/>
          </p:nvPr>
        </p:nvSpPr>
        <p:spPr>
          <a:xfrm>
            <a:off x="325438" y="1866900"/>
            <a:ext cx="8534400" cy="4114800"/>
          </a:xfrm>
        </p:spPr>
        <p:txBody>
          <a:bodyPr/>
          <a:lstStyle/>
          <a:p>
            <a:r>
              <a:rPr lang="en-US" altLang="hu-HU" sz="2800" b="1">
                <a:solidFill>
                  <a:schemeClr val="accent2"/>
                </a:solidFill>
              </a:rPr>
              <a:t>N </a:t>
            </a:r>
            <a:r>
              <a:rPr lang="hu-HU" altLang="hu-HU" sz="2800" b="1">
                <a:solidFill>
                  <a:schemeClr val="accent2"/>
                </a:solidFill>
              </a:rPr>
              <a:t>másolatot tartunk különböző lemezeken</a:t>
            </a:r>
            <a:endParaRPr lang="en-US" altLang="hu-HU" sz="2800" b="1">
              <a:solidFill>
                <a:schemeClr val="accent2"/>
              </a:solidFill>
            </a:endParaRPr>
          </a:p>
          <a:p>
            <a:r>
              <a:rPr lang="en-US" altLang="hu-HU" sz="2800" b="1">
                <a:solidFill>
                  <a:srgbClr val="009900"/>
                </a:solidFill>
              </a:rPr>
              <a:t>Output(X) --&gt; N </a:t>
            </a:r>
            <a:r>
              <a:rPr lang="hu-HU" altLang="hu-HU" sz="2800" b="1">
                <a:solidFill>
                  <a:srgbClr val="009900"/>
                </a:solidFill>
              </a:rPr>
              <a:t>kiírás</a:t>
            </a:r>
            <a:endParaRPr lang="en-US" altLang="hu-HU" sz="2800" b="1">
              <a:solidFill>
                <a:srgbClr val="009900"/>
              </a:solidFill>
            </a:endParaRPr>
          </a:p>
          <a:p>
            <a:r>
              <a:rPr lang="en-US" altLang="hu-HU" sz="2800" b="1">
                <a:solidFill>
                  <a:srgbClr val="FF0000"/>
                </a:solidFill>
              </a:rPr>
              <a:t>Input(X) --&gt; </a:t>
            </a:r>
            <a:r>
              <a:rPr lang="hu-HU" altLang="hu-HU" sz="2800" b="1">
                <a:solidFill>
                  <a:srgbClr val="FF0000"/>
                </a:solidFill>
              </a:rPr>
              <a:t>1 másolat beolvasása</a:t>
            </a:r>
            <a:r>
              <a:rPr lang="en-US" altLang="hu-HU" sz="2800" b="1"/>
              <a:t>						- </a:t>
            </a:r>
            <a:r>
              <a:rPr lang="hu-HU" altLang="hu-HU" sz="2400" b="1">
                <a:solidFill>
                  <a:schemeClr val="accent2"/>
                </a:solidFill>
              </a:rPr>
              <a:t>ha</a:t>
            </a:r>
            <a:r>
              <a:rPr lang="en-US" altLang="hu-HU" sz="2400" b="1">
                <a:solidFill>
                  <a:schemeClr val="accent2"/>
                </a:solidFill>
              </a:rPr>
              <a:t> ok, </a:t>
            </a:r>
            <a:r>
              <a:rPr lang="hu-HU" altLang="hu-HU" sz="2400" b="1">
                <a:solidFill>
                  <a:schemeClr val="accent2"/>
                </a:solidFill>
              </a:rPr>
              <a:t>kész</a:t>
            </a:r>
            <a:endParaRPr lang="en-US" altLang="hu-HU" sz="2400" b="1">
              <a:solidFill>
                <a:schemeClr val="accent2"/>
              </a:solidFill>
            </a:endParaRPr>
          </a:p>
          <a:p>
            <a:pPr lvl="2">
              <a:buFontTx/>
              <a:buNone/>
            </a:pPr>
            <a:r>
              <a:rPr lang="en-US" altLang="hu-HU" sz="1800" b="1">
                <a:solidFill>
                  <a:schemeClr val="accent2"/>
                </a:solidFill>
              </a:rPr>
              <a:t>				</a:t>
            </a:r>
            <a:r>
              <a:rPr lang="en-US" altLang="hu-HU" b="1">
                <a:solidFill>
                  <a:schemeClr val="accent2"/>
                </a:solidFill>
              </a:rPr>
              <a:t>- </a:t>
            </a:r>
            <a:r>
              <a:rPr lang="hu-HU" altLang="hu-HU" b="1">
                <a:solidFill>
                  <a:schemeClr val="accent2"/>
                </a:solidFill>
              </a:rPr>
              <a:t>különben egy másik másolat 			  beolvasása</a:t>
            </a:r>
            <a:endParaRPr lang="en-US" altLang="hu-HU" b="1">
              <a:solidFill>
                <a:schemeClr val="accent2"/>
              </a:solidFill>
            </a:endParaRPr>
          </a:p>
          <a:p>
            <a:pPr>
              <a:buFontTx/>
              <a:buNone/>
            </a:pPr>
            <a:r>
              <a:rPr lang="en-US" altLang="hu-HU" sz="2800" b="1">
                <a:sym typeface="ZapfDingbats" pitchFamily="82" charset="2"/>
              </a:rPr>
              <a:t></a:t>
            </a:r>
            <a:r>
              <a:rPr lang="en-US" altLang="hu-HU" sz="2800" b="1"/>
              <a:t> </a:t>
            </a:r>
            <a:r>
              <a:rPr lang="hu-HU" altLang="hu-HU" sz="2800" b="1">
                <a:solidFill>
                  <a:srgbClr val="CC00CC"/>
                </a:solidFill>
              </a:rPr>
              <a:t>Feltevés</a:t>
            </a:r>
            <a:r>
              <a:rPr lang="hu-HU" altLang="hu-HU" sz="2800" b="1"/>
              <a:t>: észrevesszük, ha rossz egy adat</a:t>
            </a:r>
            <a:endParaRPr lang="en-US" altLang="hu-HU" sz="2800" b="1"/>
          </a:p>
        </p:txBody>
      </p:sp>
      <p:sp>
        <p:nvSpPr>
          <p:cNvPr id="299012" name="AutoShape 4">
            <a:extLst>
              <a:ext uri="{FF2B5EF4-FFF2-40B4-BE49-F238E27FC236}">
                <a16:creationId xmlns:a16="http://schemas.microsoft.com/office/drawing/2014/main" id="{703B82D8-A85F-283D-C724-59A5FA96F3F6}"/>
              </a:ext>
            </a:extLst>
          </p:cNvPr>
          <p:cNvSpPr>
            <a:spLocks/>
          </p:cNvSpPr>
          <p:nvPr/>
        </p:nvSpPr>
        <p:spPr bwMode="auto">
          <a:xfrm>
            <a:off x="3698875" y="3459163"/>
            <a:ext cx="390525" cy="981075"/>
          </a:xfrm>
          <a:prstGeom prst="leftBrace">
            <a:avLst>
              <a:gd name="adj1" fmla="val 20935"/>
              <a:gd name="adj2" fmla="val 50000"/>
            </a:avLst>
          </a:prstGeom>
          <a:noFill/>
          <a:ln w="47625">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16418" name="Rectangle 2">
            <a:extLst>
              <a:ext uri="{FF2B5EF4-FFF2-40B4-BE49-F238E27FC236}">
                <a16:creationId xmlns:a16="http://schemas.microsoft.com/office/drawing/2014/main" id="{CC8618EE-39C5-FEAE-16D0-3B413F9E2B28}"/>
              </a:ext>
            </a:extLst>
          </p:cNvPr>
          <p:cNvSpPr>
            <a:spLocks noChangeArrowheads="1"/>
          </p:cNvSpPr>
          <p:nvPr/>
        </p:nvSpPr>
        <p:spPr bwMode="auto">
          <a:xfrm>
            <a:off x="554038" y="18256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ahoma" panose="020B0604030504040204" pitchFamily="34" charset="0"/>
              </a:defRPr>
            </a:lvl1pPr>
            <a:lvl2pPr algn="ctr">
              <a:defRPr sz="4400">
                <a:solidFill>
                  <a:schemeClr val="tx2"/>
                </a:solidFill>
                <a:latin typeface="Tahoma" panose="020B0604030504040204" pitchFamily="34" charset="0"/>
              </a:defRPr>
            </a:lvl2pPr>
            <a:lvl3pPr algn="ctr">
              <a:defRPr sz="4400">
                <a:solidFill>
                  <a:schemeClr val="tx2"/>
                </a:solidFill>
                <a:latin typeface="Tahoma" panose="020B0604030504040204" pitchFamily="34" charset="0"/>
              </a:defRPr>
            </a:lvl3pPr>
            <a:lvl4pPr algn="ctr">
              <a:defRPr sz="4400">
                <a:solidFill>
                  <a:schemeClr val="tx2"/>
                </a:solidFill>
                <a:latin typeface="Tahoma" panose="020B0604030504040204" pitchFamily="34" charset="0"/>
              </a:defRPr>
            </a:lvl4pPr>
            <a:lvl5pPr algn="ctr">
              <a:defRPr sz="4400">
                <a:solidFill>
                  <a:schemeClr val="tx2"/>
                </a:solidFill>
                <a:latin typeface="Tahoma" panose="020B0604030504040204" pitchFamily="34" charset="0"/>
              </a:defRPr>
            </a:lvl5pPr>
            <a:lvl6pPr marL="457200" algn="ctr" fontAlgn="base">
              <a:spcBef>
                <a:spcPct val="0"/>
              </a:spcBef>
              <a:spcAft>
                <a:spcPct val="0"/>
              </a:spcAft>
              <a:defRPr sz="4400">
                <a:solidFill>
                  <a:schemeClr val="tx2"/>
                </a:solidFill>
                <a:latin typeface="Tahoma" panose="020B0604030504040204" pitchFamily="34" charset="0"/>
              </a:defRPr>
            </a:lvl6pPr>
            <a:lvl7pPr marL="914400" algn="ctr" fontAlgn="base">
              <a:spcBef>
                <a:spcPct val="0"/>
              </a:spcBef>
              <a:spcAft>
                <a:spcPct val="0"/>
              </a:spcAft>
              <a:defRPr sz="4400">
                <a:solidFill>
                  <a:schemeClr val="tx2"/>
                </a:solidFill>
                <a:latin typeface="Tahoma" panose="020B0604030504040204" pitchFamily="34" charset="0"/>
              </a:defRPr>
            </a:lvl7pPr>
            <a:lvl8pPr marL="1371600" algn="ctr" fontAlgn="base">
              <a:spcBef>
                <a:spcPct val="0"/>
              </a:spcBef>
              <a:spcAft>
                <a:spcPct val="0"/>
              </a:spcAft>
              <a:defRPr sz="4400">
                <a:solidFill>
                  <a:schemeClr val="tx2"/>
                </a:solidFill>
                <a:latin typeface="Tahoma" panose="020B0604030504040204" pitchFamily="34" charset="0"/>
              </a:defRPr>
            </a:lvl8pPr>
            <a:lvl9pPr marL="1828800" algn="ctr" fontAlgn="base">
              <a:spcBef>
                <a:spcPct val="0"/>
              </a:spcBef>
              <a:spcAft>
                <a:spcPct val="0"/>
              </a:spcAft>
              <a:defRPr sz="4400">
                <a:solidFill>
                  <a:schemeClr val="tx2"/>
                </a:solidFill>
                <a:latin typeface="Tahoma" panose="020B0604030504040204" pitchFamily="34" charset="0"/>
              </a:defRPr>
            </a:lvl9pPr>
          </a:lstStyle>
          <a:p>
            <a:pPr algn="l"/>
            <a:r>
              <a:rPr lang="hu-HU" altLang="hu-HU" sz="2800" b="1" u="sng">
                <a:solidFill>
                  <a:schemeClr val="accent2"/>
                </a:solidFill>
              </a:rPr>
              <a:t>Védelmi módszerek a lemezhibák ellen:</a:t>
            </a:r>
            <a:endParaRPr lang="en-US" altLang="hu-HU" sz="2800" b="1" u="sng">
              <a:solidFill>
                <a:schemeClr val="accent2"/>
              </a:solidFill>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3106" name="Rectangle 2">
            <a:extLst>
              <a:ext uri="{FF2B5EF4-FFF2-40B4-BE49-F238E27FC236}">
                <a16:creationId xmlns:a16="http://schemas.microsoft.com/office/drawing/2014/main" id="{EC431328-F136-9482-2154-453B4834BD60}"/>
              </a:ext>
            </a:extLst>
          </p:cNvPr>
          <p:cNvSpPr>
            <a:spLocks noGrp="1" noChangeArrowheads="1"/>
          </p:cNvSpPr>
          <p:nvPr>
            <p:ph type="title"/>
          </p:nvPr>
        </p:nvSpPr>
        <p:spPr>
          <a:xfrm>
            <a:off x="673100" y="1117600"/>
            <a:ext cx="7772400" cy="773113"/>
          </a:xfrm>
        </p:spPr>
        <p:txBody>
          <a:bodyPr/>
          <a:lstStyle/>
          <a:p>
            <a:pPr algn="l"/>
            <a:r>
              <a:rPr lang="en-US" altLang="hu-HU" sz="3200" b="1">
                <a:solidFill>
                  <a:srgbClr val="FF3300"/>
                </a:solidFill>
              </a:rPr>
              <a:t>3: </a:t>
            </a:r>
            <a:r>
              <a:rPr lang="hu-HU" altLang="hu-HU" sz="3200" b="1">
                <a:solidFill>
                  <a:srgbClr val="FF3300"/>
                </a:solidFill>
              </a:rPr>
              <a:t>Adatbázis mentés</a:t>
            </a:r>
            <a:r>
              <a:rPr lang="en-US" altLang="hu-HU" sz="3200" b="1">
                <a:solidFill>
                  <a:srgbClr val="FF3300"/>
                </a:solidFill>
              </a:rPr>
              <a:t> + </a:t>
            </a:r>
            <a:r>
              <a:rPr lang="hu-HU" altLang="hu-HU" sz="3200" b="1">
                <a:solidFill>
                  <a:srgbClr val="FF3300"/>
                </a:solidFill>
              </a:rPr>
              <a:t>napló</a:t>
            </a:r>
            <a:endParaRPr lang="en-US" altLang="hu-HU" sz="4000" b="1">
              <a:solidFill>
                <a:srgbClr val="FF3300"/>
              </a:solidFill>
            </a:endParaRPr>
          </a:p>
        </p:txBody>
      </p:sp>
      <p:sp>
        <p:nvSpPr>
          <p:cNvPr id="303108" name="AutoShape 4">
            <a:extLst>
              <a:ext uri="{FF2B5EF4-FFF2-40B4-BE49-F238E27FC236}">
                <a16:creationId xmlns:a16="http://schemas.microsoft.com/office/drawing/2014/main" id="{0773A627-A22E-3578-F93F-16284CE9BB8F}"/>
              </a:ext>
            </a:extLst>
          </p:cNvPr>
          <p:cNvSpPr>
            <a:spLocks noChangeArrowheads="1"/>
          </p:cNvSpPr>
          <p:nvPr/>
        </p:nvSpPr>
        <p:spPr bwMode="auto">
          <a:xfrm>
            <a:off x="1154113" y="2216150"/>
            <a:ext cx="1466850" cy="1120775"/>
          </a:xfrm>
          <a:prstGeom prst="can">
            <a:avLst>
              <a:gd name="adj" fmla="val 25000"/>
            </a:avLst>
          </a:prstGeom>
          <a:solidFill>
            <a:srgbClr val="99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a:t>adatbázis</a:t>
            </a:r>
          </a:p>
          <a:p>
            <a:pPr algn="ctr"/>
            <a:r>
              <a:rPr lang="hu-HU" altLang="hu-HU" sz="2400"/>
              <a:t>mentés</a:t>
            </a:r>
            <a:endParaRPr lang="en-US" altLang="hu-HU" sz="2400"/>
          </a:p>
        </p:txBody>
      </p:sp>
      <p:sp>
        <p:nvSpPr>
          <p:cNvPr id="303109" name="AutoShape 5">
            <a:extLst>
              <a:ext uri="{FF2B5EF4-FFF2-40B4-BE49-F238E27FC236}">
                <a16:creationId xmlns:a16="http://schemas.microsoft.com/office/drawing/2014/main" id="{BA7688D9-6A96-BB10-5302-981CA763115F}"/>
              </a:ext>
            </a:extLst>
          </p:cNvPr>
          <p:cNvSpPr>
            <a:spLocks noChangeArrowheads="1"/>
          </p:cNvSpPr>
          <p:nvPr/>
        </p:nvSpPr>
        <p:spPr bwMode="auto">
          <a:xfrm>
            <a:off x="5670550" y="2263775"/>
            <a:ext cx="1466850" cy="1120775"/>
          </a:xfrm>
          <a:prstGeom prst="can">
            <a:avLst>
              <a:gd name="adj" fmla="val 25000"/>
            </a:avLst>
          </a:prstGeom>
          <a:solidFill>
            <a:srgbClr val="FFCC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a:t>aktív </a:t>
            </a:r>
          </a:p>
          <a:p>
            <a:pPr algn="ctr"/>
            <a:r>
              <a:rPr lang="hu-HU" altLang="hu-HU" sz="2400"/>
              <a:t>adatbázis</a:t>
            </a:r>
            <a:endParaRPr lang="en-US" altLang="hu-HU" sz="2400"/>
          </a:p>
        </p:txBody>
      </p:sp>
      <p:sp>
        <p:nvSpPr>
          <p:cNvPr id="303110" name="Rectangle 6">
            <a:extLst>
              <a:ext uri="{FF2B5EF4-FFF2-40B4-BE49-F238E27FC236}">
                <a16:creationId xmlns:a16="http://schemas.microsoft.com/office/drawing/2014/main" id="{8F311A76-B1A3-8FBA-B600-8FB815818D8F}"/>
              </a:ext>
            </a:extLst>
          </p:cNvPr>
          <p:cNvSpPr>
            <a:spLocks noChangeArrowheads="1"/>
          </p:cNvSpPr>
          <p:nvPr/>
        </p:nvSpPr>
        <p:spPr bwMode="auto">
          <a:xfrm>
            <a:off x="3059113" y="2571750"/>
            <a:ext cx="2054225" cy="473075"/>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1" name="Line 7">
            <a:extLst>
              <a:ext uri="{FF2B5EF4-FFF2-40B4-BE49-F238E27FC236}">
                <a16:creationId xmlns:a16="http://schemas.microsoft.com/office/drawing/2014/main" id="{1B48E51E-13DF-B40F-29DE-324F3FB9C3DC}"/>
              </a:ext>
            </a:extLst>
          </p:cNvPr>
          <p:cNvSpPr>
            <a:spLocks noChangeShapeType="1"/>
          </p:cNvSpPr>
          <p:nvPr/>
        </p:nvSpPr>
        <p:spPr bwMode="auto">
          <a:xfrm>
            <a:off x="3278188" y="2571750"/>
            <a:ext cx="0" cy="474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2" name="Line 8">
            <a:extLst>
              <a:ext uri="{FF2B5EF4-FFF2-40B4-BE49-F238E27FC236}">
                <a16:creationId xmlns:a16="http://schemas.microsoft.com/office/drawing/2014/main" id="{A9005F83-F294-7575-1429-5D11826D7F5F}"/>
              </a:ext>
            </a:extLst>
          </p:cNvPr>
          <p:cNvSpPr>
            <a:spLocks noChangeShapeType="1"/>
          </p:cNvSpPr>
          <p:nvPr/>
        </p:nvSpPr>
        <p:spPr bwMode="auto">
          <a:xfrm>
            <a:off x="3508375" y="2571750"/>
            <a:ext cx="0" cy="474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3" name="Line 9">
            <a:extLst>
              <a:ext uri="{FF2B5EF4-FFF2-40B4-BE49-F238E27FC236}">
                <a16:creationId xmlns:a16="http://schemas.microsoft.com/office/drawing/2014/main" id="{7AD4CB28-A8CD-65F4-71C9-3FF97E4E0F5D}"/>
              </a:ext>
            </a:extLst>
          </p:cNvPr>
          <p:cNvSpPr>
            <a:spLocks noChangeShapeType="1"/>
          </p:cNvSpPr>
          <p:nvPr/>
        </p:nvSpPr>
        <p:spPr bwMode="auto">
          <a:xfrm>
            <a:off x="3740150" y="2571750"/>
            <a:ext cx="0" cy="474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4" name="Line 10">
            <a:extLst>
              <a:ext uri="{FF2B5EF4-FFF2-40B4-BE49-F238E27FC236}">
                <a16:creationId xmlns:a16="http://schemas.microsoft.com/office/drawing/2014/main" id="{C0464CB6-6DB2-AFBA-F089-B3DFA26F5ABE}"/>
              </a:ext>
            </a:extLst>
          </p:cNvPr>
          <p:cNvSpPr>
            <a:spLocks noChangeShapeType="1"/>
          </p:cNvSpPr>
          <p:nvPr/>
        </p:nvSpPr>
        <p:spPr bwMode="auto">
          <a:xfrm>
            <a:off x="3971925" y="2571750"/>
            <a:ext cx="0" cy="474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5" name="Line 11">
            <a:extLst>
              <a:ext uri="{FF2B5EF4-FFF2-40B4-BE49-F238E27FC236}">
                <a16:creationId xmlns:a16="http://schemas.microsoft.com/office/drawing/2014/main" id="{5DCC9E85-C13A-0D5A-0255-5EB2FF80A25F}"/>
              </a:ext>
            </a:extLst>
          </p:cNvPr>
          <p:cNvSpPr>
            <a:spLocks noChangeShapeType="1"/>
          </p:cNvSpPr>
          <p:nvPr/>
        </p:nvSpPr>
        <p:spPr bwMode="auto">
          <a:xfrm>
            <a:off x="4203700" y="2571750"/>
            <a:ext cx="0" cy="474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6" name="Line 12">
            <a:extLst>
              <a:ext uri="{FF2B5EF4-FFF2-40B4-BE49-F238E27FC236}">
                <a16:creationId xmlns:a16="http://schemas.microsoft.com/office/drawing/2014/main" id="{AF0FF098-DB35-0307-61B1-529E904935A2}"/>
              </a:ext>
            </a:extLst>
          </p:cNvPr>
          <p:cNvSpPr>
            <a:spLocks noChangeShapeType="1"/>
          </p:cNvSpPr>
          <p:nvPr/>
        </p:nvSpPr>
        <p:spPr bwMode="auto">
          <a:xfrm>
            <a:off x="4435475" y="2571750"/>
            <a:ext cx="0" cy="474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7" name="Line 13">
            <a:extLst>
              <a:ext uri="{FF2B5EF4-FFF2-40B4-BE49-F238E27FC236}">
                <a16:creationId xmlns:a16="http://schemas.microsoft.com/office/drawing/2014/main" id="{DAEBD2F1-BFCF-2206-182B-E8D2148B0A8F}"/>
              </a:ext>
            </a:extLst>
          </p:cNvPr>
          <p:cNvSpPr>
            <a:spLocks noChangeShapeType="1"/>
          </p:cNvSpPr>
          <p:nvPr/>
        </p:nvSpPr>
        <p:spPr bwMode="auto">
          <a:xfrm>
            <a:off x="4667250" y="2571750"/>
            <a:ext cx="0" cy="474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8" name="Line 14">
            <a:extLst>
              <a:ext uri="{FF2B5EF4-FFF2-40B4-BE49-F238E27FC236}">
                <a16:creationId xmlns:a16="http://schemas.microsoft.com/office/drawing/2014/main" id="{26AB8F2D-8A49-28E3-7013-A1DDD5F28909}"/>
              </a:ext>
            </a:extLst>
          </p:cNvPr>
          <p:cNvSpPr>
            <a:spLocks noChangeShapeType="1"/>
          </p:cNvSpPr>
          <p:nvPr/>
        </p:nvSpPr>
        <p:spPr bwMode="auto">
          <a:xfrm>
            <a:off x="4899025" y="2571750"/>
            <a:ext cx="0" cy="474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3119" name="Text Box 15">
            <a:extLst>
              <a:ext uri="{FF2B5EF4-FFF2-40B4-BE49-F238E27FC236}">
                <a16:creationId xmlns:a16="http://schemas.microsoft.com/office/drawing/2014/main" id="{84C8E543-63BF-ECC2-744F-74CE2A222DB7}"/>
              </a:ext>
            </a:extLst>
          </p:cNvPr>
          <p:cNvSpPr txBox="1">
            <a:spLocks noChangeArrowheads="1"/>
          </p:cNvSpPr>
          <p:nvPr/>
        </p:nvSpPr>
        <p:spPr bwMode="auto">
          <a:xfrm>
            <a:off x="3581400" y="3165475"/>
            <a:ext cx="91757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sz="2400"/>
              <a:t>napló</a:t>
            </a:r>
            <a:endParaRPr lang="en-US" altLang="hu-HU" sz="2400"/>
          </a:p>
        </p:txBody>
      </p:sp>
      <p:sp>
        <p:nvSpPr>
          <p:cNvPr id="303120" name="Text Box 16">
            <a:extLst>
              <a:ext uri="{FF2B5EF4-FFF2-40B4-BE49-F238E27FC236}">
                <a16:creationId xmlns:a16="http://schemas.microsoft.com/office/drawing/2014/main" id="{2EEC4DA9-EE1F-103F-F06A-8EF732B965B6}"/>
              </a:ext>
            </a:extLst>
          </p:cNvPr>
          <p:cNvSpPr txBox="1">
            <a:spLocks noChangeArrowheads="1"/>
          </p:cNvSpPr>
          <p:nvPr/>
        </p:nvSpPr>
        <p:spPr bwMode="auto">
          <a:xfrm>
            <a:off x="296863" y="4359275"/>
            <a:ext cx="8594725" cy="1006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r>
              <a:rPr lang="en-US" altLang="hu-HU" sz="2000"/>
              <a:t> </a:t>
            </a:r>
            <a:r>
              <a:rPr lang="hu-HU" altLang="hu-HU" sz="2000" b="1">
                <a:solidFill>
                  <a:srgbClr val="FF3300"/>
                </a:solidFill>
              </a:rPr>
              <a:t>Ha az</a:t>
            </a:r>
            <a:r>
              <a:rPr lang="en-US" altLang="hu-HU" sz="2000" b="1">
                <a:solidFill>
                  <a:srgbClr val="FF3300"/>
                </a:solidFill>
              </a:rPr>
              <a:t> </a:t>
            </a:r>
            <a:r>
              <a:rPr lang="hu-HU" altLang="hu-HU" sz="2000" b="1">
                <a:solidFill>
                  <a:srgbClr val="FF3300"/>
                </a:solidFill>
              </a:rPr>
              <a:t>aktív adatbázis megsérül</a:t>
            </a:r>
            <a:r>
              <a:rPr lang="en-US" altLang="hu-HU" sz="2000" b="1">
                <a:solidFill>
                  <a:srgbClr val="FF3300"/>
                </a:solidFill>
              </a:rPr>
              <a:t>,</a:t>
            </a:r>
          </a:p>
          <a:p>
            <a:pPr>
              <a:buFontTx/>
              <a:buAutoNum type="arabicPeriod"/>
            </a:pPr>
            <a:r>
              <a:rPr lang="en-US" altLang="hu-HU" sz="2000" b="1"/>
              <a:t> </a:t>
            </a:r>
            <a:r>
              <a:rPr lang="hu-HU" altLang="hu-HU" sz="2000" b="1">
                <a:solidFill>
                  <a:srgbClr val="0099FF"/>
                </a:solidFill>
              </a:rPr>
              <a:t>az adatbázis visszatöltése a mentésből</a:t>
            </a:r>
            <a:endParaRPr lang="en-US" altLang="hu-HU" sz="2000" b="1">
              <a:solidFill>
                <a:srgbClr val="0099FF"/>
              </a:solidFill>
            </a:endParaRPr>
          </a:p>
          <a:p>
            <a:pPr>
              <a:buFontTx/>
              <a:buAutoNum type="arabicPeriod"/>
            </a:pPr>
            <a:r>
              <a:rPr lang="en-US" altLang="hu-HU" sz="2000" b="1"/>
              <a:t> </a:t>
            </a:r>
            <a:r>
              <a:rPr lang="hu-HU" altLang="hu-HU" sz="2000" b="1">
                <a:solidFill>
                  <a:srgbClr val="009900"/>
                </a:solidFill>
              </a:rPr>
              <a:t>a napló</a:t>
            </a:r>
            <a:r>
              <a:rPr lang="en-US" altLang="hu-HU" sz="2000" b="1">
                <a:solidFill>
                  <a:srgbClr val="009900"/>
                </a:solidFill>
              </a:rPr>
              <a:t> redo </a:t>
            </a:r>
            <a:r>
              <a:rPr lang="hu-HU" altLang="hu-HU" sz="2000" b="1">
                <a:solidFill>
                  <a:srgbClr val="009900"/>
                </a:solidFill>
              </a:rPr>
              <a:t>bejegyzéseiből naprakész állapot visszaállítása</a:t>
            </a:r>
            <a:endParaRPr lang="en-US" altLang="hu-HU" sz="2000" b="1">
              <a:solidFill>
                <a:srgbClr val="009900"/>
              </a:solidFill>
            </a:endParaRPr>
          </a:p>
        </p:txBody>
      </p:sp>
      <p:sp>
        <p:nvSpPr>
          <p:cNvPr id="315394" name="Rectangle 2">
            <a:extLst>
              <a:ext uri="{FF2B5EF4-FFF2-40B4-BE49-F238E27FC236}">
                <a16:creationId xmlns:a16="http://schemas.microsoft.com/office/drawing/2014/main" id="{2474C10F-D312-711D-A3D0-B89B8066720D}"/>
              </a:ext>
            </a:extLst>
          </p:cNvPr>
          <p:cNvSpPr>
            <a:spLocks noChangeArrowheads="1"/>
          </p:cNvSpPr>
          <p:nvPr/>
        </p:nvSpPr>
        <p:spPr bwMode="auto">
          <a:xfrm>
            <a:off x="554038" y="18256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ahoma" panose="020B0604030504040204" pitchFamily="34" charset="0"/>
              </a:defRPr>
            </a:lvl1pPr>
            <a:lvl2pPr algn="ctr">
              <a:defRPr sz="4400">
                <a:solidFill>
                  <a:schemeClr val="tx2"/>
                </a:solidFill>
                <a:latin typeface="Tahoma" panose="020B0604030504040204" pitchFamily="34" charset="0"/>
              </a:defRPr>
            </a:lvl2pPr>
            <a:lvl3pPr algn="ctr">
              <a:defRPr sz="4400">
                <a:solidFill>
                  <a:schemeClr val="tx2"/>
                </a:solidFill>
                <a:latin typeface="Tahoma" panose="020B0604030504040204" pitchFamily="34" charset="0"/>
              </a:defRPr>
            </a:lvl3pPr>
            <a:lvl4pPr algn="ctr">
              <a:defRPr sz="4400">
                <a:solidFill>
                  <a:schemeClr val="tx2"/>
                </a:solidFill>
                <a:latin typeface="Tahoma" panose="020B0604030504040204" pitchFamily="34" charset="0"/>
              </a:defRPr>
            </a:lvl4pPr>
            <a:lvl5pPr algn="ctr">
              <a:defRPr sz="4400">
                <a:solidFill>
                  <a:schemeClr val="tx2"/>
                </a:solidFill>
                <a:latin typeface="Tahoma" panose="020B0604030504040204" pitchFamily="34" charset="0"/>
              </a:defRPr>
            </a:lvl5pPr>
            <a:lvl6pPr marL="457200" algn="ctr" fontAlgn="base">
              <a:spcBef>
                <a:spcPct val="0"/>
              </a:spcBef>
              <a:spcAft>
                <a:spcPct val="0"/>
              </a:spcAft>
              <a:defRPr sz="4400">
                <a:solidFill>
                  <a:schemeClr val="tx2"/>
                </a:solidFill>
                <a:latin typeface="Tahoma" panose="020B0604030504040204" pitchFamily="34" charset="0"/>
              </a:defRPr>
            </a:lvl6pPr>
            <a:lvl7pPr marL="914400" algn="ctr" fontAlgn="base">
              <a:spcBef>
                <a:spcPct val="0"/>
              </a:spcBef>
              <a:spcAft>
                <a:spcPct val="0"/>
              </a:spcAft>
              <a:defRPr sz="4400">
                <a:solidFill>
                  <a:schemeClr val="tx2"/>
                </a:solidFill>
                <a:latin typeface="Tahoma" panose="020B0604030504040204" pitchFamily="34" charset="0"/>
              </a:defRPr>
            </a:lvl7pPr>
            <a:lvl8pPr marL="1371600" algn="ctr" fontAlgn="base">
              <a:spcBef>
                <a:spcPct val="0"/>
              </a:spcBef>
              <a:spcAft>
                <a:spcPct val="0"/>
              </a:spcAft>
              <a:defRPr sz="4400">
                <a:solidFill>
                  <a:schemeClr val="tx2"/>
                </a:solidFill>
                <a:latin typeface="Tahoma" panose="020B0604030504040204" pitchFamily="34" charset="0"/>
              </a:defRPr>
            </a:lvl8pPr>
            <a:lvl9pPr marL="1828800" algn="ctr" fontAlgn="base">
              <a:spcBef>
                <a:spcPct val="0"/>
              </a:spcBef>
              <a:spcAft>
                <a:spcPct val="0"/>
              </a:spcAft>
              <a:defRPr sz="4400">
                <a:solidFill>
                  <a:schemeClr val="tx2"/>
                </a:solidFill>
                <a:latin typeface="Tahoma" panose="020B0604030504040204" pitchFamily="34" charset="0"/>
              </a:defRPr>
            </a:lvl9pPr>
          </a:lstStyle>
          <a:p>
            <a:pPr algn="l"/>
            <a:r>
              <a:rPr lang="hu-HU" altLang="hu-HU" sz="2800" b="1" u="sng">
                <a:solidFill>
                  <a:schemeClr val="accent2"/>
                </a:solidFill>
              </a:rPr>
              <a:t>Védelmi módszerek a lemezhibák ellen:</a:t>
            </a:r>
            <a:endParaRPr lang="en-US" altLang="hu-HU" sz="2800" b="1" u="sng">
              <a:solidFill>
                <a:schemeClr val="accent2"/>
              </a:solidFill>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4130" name="Rectangle 2">
            <a:extLst>
              <a:ext uri="{FF2B5EF4-FFF2-40B4-BE49-F238E27FC236}">
                <a16:creationId xmlns:a16="http://schemas.microsoft.com/office/drawing/2014/main" id="{9B33D251-1527-EE81-7CF0-A9050C41FC51}"/>
              </a:ext>
            </a:extLst>
          </p:cNvPr>
          <p:cNvSpPr>
            <a:spLocks noGrp="1" noChangeArrowheads="1"/>
          </p:cNvSpPr>
          <p:nvPr>
            <p:ph type="title"/>
          </p:nvPr>
        </p:nvSpPr>
        <p:spPr>
          <a:xfrm>
            <a:off x="512763" y="482600"/>
            <a:ext cx="7772400" cy="877888"/>
          </a:xfrm>
        </p:spPr>
        <p:txBody>
          <a:bodyPr/>
          <a:lstStyle/>
          <a:p>
            <a:r>
              <a:rPr lang="hu-HU" altLang="hu-HU" sz="3200" b="1" u="sng">
                <a:solidFill>
                  <a:schemeClr val="accent2"/>
                </a:solidFill>
              </a:rPr>
              <a:t>A napló melyik részét lehet eldobni</a:t>
            </a:r>
            <a:r>
              <a:rPr lang="en-US" altLang="hu-HU" sz="3200" b="1" u="sng">
                <a:solidFill>
                  <a:schemeClr val="accent2"/>
                </a:solidFill>
              </a:rPr>
              <a:t>?</a:t>
            </a:r>
            <a:endParaRPr lang="en-US" altLang="hu-HU" sz="4000" b="1">
              <a:solidFill>
                <a:schemeClr val="accent2"/>
              </a:solidFill>
            </a:endParaRPr>
          </a:p>
        </p:txBody>
      </p:sp>
      <p:sp>
        <p:nvSpPr>
          <p:cNvPr id="304132" name="Rectangle 4">
            <a:extLst>
              <a:ext uri="{FF2B5EF4-FFF2-40B4-BE49-F238E27FC236}">
                <a16:creationId xmlns:a16="http://schemas.microsoft.com/office/drawing/2014/main" id="{44BB4557-92DA-4F74-CF45-DF938A1693EB}"/>
              </a:ext>
            </a:extLst>
          </p:cNvPr>
          <p:cNvSpPr>
            <a:spLocks noChangeArrowheads="1"/>
          </p:cNvSpPr>
          <p:nvPr/>
        </p:nvSpPr>
        <p:spPr bwMode="auto">
          <a:xfrm>
            <a:off x="785813" y="2044700"/>
            <a:ext cx="7480300" cy="6921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33" name="Line 5">
            <a:extLst>
              <a:ext uri="{FF2B5EF4-FFF2-40B4-BE49-F238E27FC236}">
                <a16:creationId xmlns:a16="http://schemas.microsoft.com/office/drawing/2014/main" id="{F078CA3A-2E37-7321-16E7-31CDAD7EEB54}"/>
              </a:ext>
            </a:extLst>
          </p:cNvPr>
          <p:cNvSpPr>
            <a:spLocks noChangeShapeType="1"/>
          </p:cNvSpPr>
          <p:nvPr/>
        </p:nvSpPr>
        <p:spPr bwMode="auto">
          <a:xfrm>
            <a:off x="6326188" y="2043113"/>
            <a:ext cx="0" cy="704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34" name="Line 6">
            <a:extLst>
              <a:ext uri="{FF2B5EF4-FFF2-40B4-BE49-F238E27FC236}">
                <a16:creationId xmlns:a16="http://schemas.microsoft.com/office/drawing/2014/main" id="{3264DD7E-BE31-1436-370F-784E2CE20454}"/>
              </a:ext>
            </a:extLst>
          </p:cNvPr>
          <p:cNvSpPr>
            <a:spLocks noChangeShapeType="1"/>
          </p:cNvSpPr>
          <p:nvPr/>
        </p:nvSpPr>
        <p:spPr bwMode="auto">
          <a:xfrm>
            <a:off x="7345363" y="2057400"/>
            <a:ext cx="0" cy="704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35" name="Line 7">
            <a:extLst>
              <a:ext uri="{FF2B5EF4-FFF2-40B4-BE49-F238E27FC236}">
                <a16:creationId xmlns:a16="http://schemas.microsoft.com/office/drawing/2014/main" id="{8BF6104B-C76B-EFDA-02F6-664AF1164E01}"/>
              </a:ext>
            </a:extLst>
          </p:cNvPr>
          <p:cNvSpPr>
            <a:spLocks noChangeShapeType="1"/>
          </p:cNvSpPr>
          <p:nvPr/>
        </p:nvSpPr>
        <p:spPr bwMode="auto">
          <a:xfrm>
            <a:off x="3552825" y="2055813"/>
            <a:ext cx="0" cy="704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36" name="Line 8">
            <a:extLst>
              <a:ext uri="{FF2B5EF4-FFF2-40B4-BE49-F238E27FC236}">
                <a16:creationId xmlns:a16="http://schemas.microsoft.com/office/drawing/2014/main" id="{CA81F7EE-F1DB-75E1-4250-D1182CB5B88B}"/>
              </a:ext>
            </a:extLst>
          </p:cNvPr>
          <p:cNvSpPr>
            <a:spLocks noChangeShapeType="1"/>
          </p:cNvSpPr>
          <p:nvPr/>
        </p:nvSpPr>
        <p:spPr bwMode="auto">
          <a:xfrm>
            <a:off x="2417763" y="2060575"/>
            <a:ext cx="0" cy="704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37" name="Text Box 9">
            <a:extLst>
              <a:ext uri="{FF2B5EF4-FFF2-40B4-BE49-F238E27FC236}">
                <a16:creationId xmlns:a16="http://schemas.microsoft.com/office/drawing/2014/main" id="{D469559D-9562-2253-B54A-8CCF1B71B1BE}"/>
              </a:ext>
            </a:extLst>
          </p:cNvPr>
          <p:cNvSpPr txBox="1">
            <a:spLocks noChangeArrowheads="1"/>
          </p:cNvSpPr>
          <p:nvPr/>
        </p:nvSpPr>
        <p:spPr bwMode="auto">
          <a:xfrm>
            <a:off x="6364288" y="2068513"/>
            <a:ext cx="944562" cy="641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1800" b="1">
                <a:solidFill>
                  <a:srgbClr val="FF0000"/>
                </a:solidFill>
              </a:rPr>
              <a:t>check-</a:t>
            </a:r>
          </a:p>
          <a:p>
            <a:pPr algn="ctr"/>
            <a:r>
              <a:rPr lang="en-US" altLang="hu-HU" sz="1800" b="1">
                <a:solidFill>
                  <a:srgbClr val="FF0000"/>
                </a:solidFill>
              </a:rPr>
              <a:t>point</a:t>
            </a:r>
            <a:endParaRPr lang="en-US" altLang="hu-HU" sz="2400" b="1">
              <a:solidFill>
                <a:srgbClr val="FF0000"/>
              </a:solidFill>
            </a:endParaRPr>
          </a:p>
        </p:txBody>
      </p:sp>
      <p:sp>
        <p:nvSpPr>
          <p:cNvPr id="304138" name="Text Box 10">
            <a:extLst>
              <a:ext uri="{FF2B5EF4-FFF2-40B4-BE49-F238E27FC236}">
                <a16:creationId xmlns:a16="http://schemas.microsoft.com/office/drawing/2014/main" id="{81ACB0D0-0583-42FE-F201-C7961B731B5C}"/>
              </a:ext>
            </a:extLst>
          </p:cNvPr>
          <p:cNvSpPr txBox="1">
            <a:spLocks noChangeArrowheads="1"/>
          </p:cNvSpPr>
          <p:nvPr/>
        </p:nvSpPr>
        <p:spPr bwMode="auto">
          <a:xfrm>
            <a:off x="2389188" y="2076450"/>
            <a:ext cx="1165225" cy="549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sz="1600" b="1">
                <a:solidFill>
                  <a:srgbClr val="CC00CC"/>
                </a:solidFill>
              </a:rPr>
              <a:t>adatbázis</a:t>
            </a:r>
            <a:endParaRPr lang="en-US" altLang="hu-HU" sz="1600" b="1">
              <a:solidFill>
                <a:srgbClr val="CC00CC"/>
              </a:solidFill>
            </a:endParaRPr>
          </a:p>
          <a:p>
            <a:pPr algn="ctr"/>
            <a:r>
              <a:rPr lang="hu-HU" altLang="hu-HU" sz="1400" b="1">
                <a:solidFill>
                  <a:srgbClr val="CC00CC"/>
                </a:solidFill>
              </a:rPr>
              <a:t>mentése</a:t>
            </a:r>
            <a:endParaRPr lang="en-US" altLang="hu-HU" sz="1800" b="1">
              <a:solidFill>
                <a:srgbClr val="CC00CC"/>
              </a:solidFill>
            </a:endParaRPr>
          </a:p>
        </p:txBody>
      </p:sp>
      <p:sp>
        <p:nvSpPr>
          <p:cNvPr id="304139" name="Line 11">
            <a:extLst>
              <a:ext uri="{FF2B5EF4-FFF2-40B4-BE49-F238E27FC236}">
                <a16:creationId xmlns:a16="http://schemas.microsoft.com/office/drawing/2014/main" id="{1C2635FA-6AE5-BFCB-88D8-4536005B928D}"/>
              </a:ext>
            </a:extLst>
          </p:cNvPr>
          <p:cNvSpPr>
            <a:spLocks noChangeShapeType="1"/>
          </p:cNvSpPr>
          <p:nvPr/>
        </p:nvSpPr>
        <p:spPr bwMode="auto">
          <a:xfrm>
            <a:off x="5383213" y="2057400"/>
            <a:ext cx="0" cy="704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40" name="Line 12">
            <a:extLst>
              <a:ext uri="{FF2B5EF4-FFF2-40B4-BE49-F238E27FC236}">
                <a16:creationId xmlns:a16="http://schemas.microsoft.com/office/drawing/2014/main" id="{01AF561E-9024-137F-8857-22B371FFF975}"/>
              </a:ext>
            </a:extLst>
          </p:cNvPr>
          <p:cNvSpPr>
            <a:spLocks noChangeShapeType="1"/>
          </p:cNvSpPr>
          <p:nvPr/>
        </p:nvSpPr>
        <p:spPr bwMode="auto">
          <a:xfrm>
            <a:off x="4217988" y="2071688"/>
            <a:ext cx="0" cy="704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41" name="Text Box 13">
            <a:extLst>
              <a:ext uri="{FF2B5EF4-FFF2-40B4-BE49-F238E27FC236}">
                <a16:creationId xmlns:a16="http://schemas.microsoft.com/office/drawing/2014/main" id="{D6C3502D-D1CC-C216-F41F-AD896ECAE654}"/>
              </a:ext>
            </a:extLst>
          </p:cNvPr>
          <p:cNvSpPr txBox="1">
            <a:spLocks noChangeArrowheads="1"/>
          </p:cNvSpPr>
          <p:nvPr/>
        </p:nvSpPr>
        <p:spPr bwMode="auto">
          <a:xfrm>
            <a:off x="4249738" y="2105025"/>
            <a:ext cx="1117600" cy="517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hu-HU" altLang="hu-HU" sz="1400" b="1">
                <a:solidFill>
                  <a:srgbClr val="CC00CC"/>
                </a:solidFill>
              </a:rPr>
              <a:t>UNDO-hoz</a:t>
            </a:r>
          </a:p>
          <a:p>
            <a:r>
              <a:rPr lang="hu-HU" altLang="hu-HU" sz="1400" b="1">
                <a:solidFill>
                  <a:srgbClr val="CC00CC"/>
                </a:solidFill>
              </a:rPr>
              <a:t>szükséges</a:t>
            </a:r>
            <a:endParaRPr lang="en-US" altLang="hu-HU" sz="2400" b="1">
              <a:solidFill>
                <a:srgbClr val="CC00CC"/>
              </a:solidFill>
            </a:endParaRPr>
          </a:p>
        </p:txBody>
      </p:sp>
      <p:sp>
        <p:nvSpPr>
          <p:cNvPr id="304143" name="Freeform 15">
            <a:extLst>
              <a:ext uri="{FF2B5EF4-FFF2-40B4-BE49-F238E27FC236}">
                <a16:creationId xmlns:a16="http://schemas.microsoft.com/office/drawing/2014/main" id="{3B7FC0AC-9CE6-0D15-4997-16F794E17B7C}"/>
              </a:ext>
            </a:extLst>
          </p:cNvPr>
          <p:cNvSpPr>
            <a:spLocks/>
          </p:cNvSpPr>
          <p:nvPr/>
        </p:nvSpPr>
        <p:spPr bwMode="auto">
          <a:xfrm>
            <a:off x="5910263" y="1804988"/>
            <a:ext cx="658812" cy="307975"/>
          </a:xfrm>
          <a:custGeom>
            <a:avLst/>
            <a:gdLst>
              <a:gd name="T0" fmla="*/ 415 w 415"/>
              <a:gd name="T1" fmla="*/ 194 h 194"/>
              <a:gd name="T2" fmla="*/ 146 w 415"/>
              <a:gd name="T3" fmla="*/ 5 h 194"/>
              <a:gd name="T4" fmla="*/ 29 w 415"/>
              <a:gd name="T5" fmla="*/ 49 h 194"/>
              <a:gd name="T6" fmla="*/ 0 w 415"/>
              <a:gd name="T7" fmla="*/ 150 h 194"/>
            </a:gdLst>
            <a:ahLst/>
            <a:cxnLst>
              <a:cxn ang="0">
                <a:pos x="T0" y="T1"/>
              </a:cxn>
              <a:cxn ang="0">
                <a:pos x="T2" y="T3"/>
              </a:cxn>
              <a:cxn ang="0">
                <a:pos x="T4" y="T5"/>
              </a:cxn>
              <a:cxn ang="0">
                <a:pos x="T6" y="T7"/>
              </a:cxn>
            </a:cxnLst>
            <a:rect l="0" t="0" r="r" b="b"/>
            <a:pathLst>
              <a:path w="415" h="194">
                <a:moveTo>
                  <a:pt x="415" y="194"/>
                </a:moveTo>
                <a:cubicBezTo>
                  <a:pt x="378" y="93"/>
                  <a:pt x="245" y="29"/>
                  <a:pt x="146" y="5"/>
                </a:cubicBezTo>
                <a:cubicBezTo>
                  <a:pt x="78" y="11"/>
                  <a:pt x="62" y="0"/>
                  <a:pt x="29" y="49"/>
                </a:cubicBezTo>
                <a:cubicBezTo>
                  <a:pt x="17" y="86"/>
                  <a:pt x="0" y="109"/>
                  <a:pt x="0" y="150"/>
                </a:cubicBezTo>
              </a:path>
            </a:pathLst>
          </a:custGeom>
          <a:noFill/>
          <a:ln w="952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44" name="Freeform 16">
            <a:extLst>
              <a:ext uri="{FF2B5EF4-FFF2-40B4-BE49-F238E27FC236}">
                <a16:creationId xmlns:a16="http://schemas.microsoft.com/office/drawing/2014/main" id="{43419D05-EB08-8237-886B-C443603F668C}"/>
              </a:ext>
            </a:extLst>
          </p:cNvPr>
          <p:cNvSpPr>
            <a:spLocks/>
          </p:cNvSpPr>
          <p:nvPr/>
        </p:nvSpPr>
        <p:spPr bwMode="auto">
          <a:xfrm>
            <a:off x="5494338" y="1836738"/>
            <a:ext cx="415925" cy="195262"/>
          </a:xfrm>
          <a:custGeom>
            <a:avLst/>
            <a:gdLst>
              <a:gd name="T0" fmla="*/ 262 w 262"/>
              <a:gd name="T1" fmla="*/ 123 h 123"/>
              <a:gd name="T2" fmla="*/ 117 w 262"/>
              <a:gd name="T3" fmla="*/ 7 h 123"/>
              <a:gd name="T4" fmla="*/ 30 w 262"/>
              <a:gd name="T5" fmla="*/ 36 h 123"/>
              <a:gd name="T6" fmla="*/ 8 w 262"/>
              <a:gd name="T7" fmla="*/ 101 h 123"/>
              <a:gd name="T8" fmla="*/ 0 w 262"/>
              <a:gd name="T9" fmla="*/ 123 h 123"/>
            </a:gdLst>
            <a:ahLst/>
            <a:cxnLst>
              <a:cxn ang="0">
                <a:pos x="T0" y="T1"/>
              </a:cxn>
              <a:cxn ang="0">
                <a:pos x="T2" y="T3"/>
              </a:cxn>
              <a:cxn ang="0">
                <a:pos x="T4" y="T5"/>
              </a:cxn>
              <a:cxn ang="0">
                <a:pos x="T6" y="T7"/>
              </a:cxn>
              <a:cxn ang="0">
                <a:pos x="T8" y="T9"/>
              </a:cxn>
            </a:cxnLst>
            <a:rect l="0" t="0" r="r" b="b"/>
            <a:pathLst>
              <a:path w="262" h="123">
                <a:moveTo>
                  <a:pt x="262" y="123"/>
                </a:moveTo>
                <a:cubicBezTo>
                  <a:pt x="248" y="80"/>
                  <a:pt x="160" y="21"/>
                  <a:pt x="117" y="7"/>
                </a:cubicBezTo>
                <a:cubicBezTo>
                  <a:pt x="76" y="11"/>
                  <a:pt x="50" y="0"/>
                  <a:pt x="30" y="36"/>
                </a:cubicBezTo>
                <a:cubicBezTo>
                  <a:pt x="26" y="43"/>
                  <a:pt x="13" y="87"/>
                  <a:pt x="8" y="101"/>
                </a:cubicBezTo>
                <a:cubicBezTo>
                  <a:pt x="6" y="108"/>
                  <a:pt x="0" y="123"/>
                  <a:pt x="0" y="123"/>
                </a:cubicBezTo>
              </a:path>
            </a:pathLst>
          </a:custGeom>
          <a:noFill/>
          <a:ln w="952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45" name="Freeform 17">
            <a:extLst>
              <a:ext uri="{FF2B5EF4-FFF2-40B4-BE49-F238E27FC236}">
                <a16:creationId xmlns:a16="http://schemas.microsoft.com/office/drawing/2014/main" id="{0BF9938A-8647-3E02-FA4A-52B337ADB304}"/>
              </a:ext>
            </a:extLst>
          </p:cNvPr>
          <p:cNvSpPr>
            <a:spLocks/>
          </p:cNvSpPr>
          <p:nvPr/>
        </p:nvSpPr>
        <p:spPr bwMode="auto">
          <a:xfrm>
            <a:off x="4786313" y="1708150"/>
            <a:ext cx="708025" cy="334963"/>
          </a:xfrm>
          <a:custGeom>
            <a:avLst/>
            <a:gdLst>
              <a:gd name="T0" fmla="*/ 446 w 446"/>
              <a:gd name="T1" fmla="*/ 190 h 211"/>
              <a:gd name="T2" fmla="*/ 170 w 446"/>
              <a:gd name="T3" fmla="*/ 15 h 211"/>
              <a:gd name="T4" fmla="*/ 17 w 446"/>
              <a:gd name="T5" fmla="*/ 59 h 211"/>
              <a:gd name="T6" fmla="*/ 10 w 446"/>
              <a:gd name="T7" fmla="*/ 211 h 211"/>
            </a:gdLst>
            <a:ahLst/>
            <a:cxnLst>
              <a:cxn ang="0">
                <a:pos x="T0" y="T1"/>
              </a:cxn>
              <a:cxn ang="0">
                <a:pos x="T2" y="T3"/>
              </a:cxn>
              <a:cxn ang="0">
                <a:pos x="T4" y="T5"/>
              </a:cxn>
              <a:cxn ang="0">
                <a:pos x="T6" y="T7"/>
              </a:cxn>
            </a:cxnLst>
            <a:rect l="0" t="0" r="r" b="b"/>
            <a:pathLst>
              <a:path w="446" h="211">
                <a:moveTo>
                  <a:pt x="446" y="190"/>
                </a:moveTo>
                <a:cubicBezTo>
                  <a:pt x="414" y="90"/>
                  <a:pt x="264" y="38"/>
                  <a:pt x="170" y="15"/>
                </a:cubicBezTo>
                <a:cubicBezTo>
                  <a:pt x="83" y="20"/>
                  <a:pt x="58" y="0"/>
                  <a:pt x="17" y="59"/>
                </a:cubicBezTo>
                <a:cubicBezTo>
                  <a:pt x="0" y="128"/>
                  <a:pt x="10" y="78"/>
                  <a:pt x="10" y="211"/>
                </a:cubicBezTo>
              </a:path>
            </a:pathLst>
          </a:custGeom>
          <a:noFill/>
          <a:ln w="952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46" name="Line 18">
            <a:extLst>
              <a:ext uri="{FF2B5EF4-FFF2-40B4-BE49-F238E27FC236}">
                <a16:creationId xmlns:a16="http://schemas.microsoft.com/office/drawing/2014/main" id="{347F5682-D05E-D38D-9FBE-4B84DD949710}"/>
              </a:ext>
            </a:extLst>
          </p:cNvPr>
          <p:cNvSpPr>
            <a:spLocks noChangeShapeType="1"/>
          </p:cNvSpPr>
          <p:nvPr/>
        </p:nvSpPr>
        <p:spPr bwMode="auto">
          <a:xfrm flipH="1">
            <a:off x="958850" y="3082925"/>
            <a:ext cx="14652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47" name="Text Box 19">
            <a:extLst>
              <a:ext uri="{FF2B5EF4-FFF2-40B4-BE49-F238E27FC236}">
                <a16:creationId xmlns:a16="http://schemas.microsoft.com/office/drawing/2014/main" id="{2921814A-D3C0-C956-E81C-3B77221AE38D}"/>
              </a:ext>
            </a:extLst>
          </p:cNvPr>
          <p:cNvSpPr txBox="1">
            <a:spLocks noChangeArrowheads="1"/>
          </p:cNvSpPr>
          <p:nvPr/>
        </p:nvSpPr>
        <p:spPr bwMode="auto">
          <a:xfrm>
            <a:off x="312738" y="3097213"/>
            <a:ext cx="2882900" cy="641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sz="1800" b="1">
                <a:solidFill>
                  <a:srgbClr val="009900"/>
                </a:solidFill>
              </a:rPr>
              <a:t>nem kell </a:t>
            </a:r>
          </a:p>
          <a:p>
            <a:pPr algn="ctr"/>
            <a:r>
              <a:rPr lang="hu-HU" altLang="hu-HU" sz="1800" b="1">
                <a:solidFill>
                  <a:srgbClr val="009900"/>
                </a:solidFill>
              </a:rPr>
              <a:t>a lemezhelyreállításhoz</a:t>
            </a:r>
            <a:endParaRPr lang="en-US" altLang="hu-HU" sz="2800" b="1">
              <a:solidFill>
                <a:srgbClr val="009900"/>
              </a:solidFill>
            </a:endParaRPr>
          </a:p>
        </p:txBody>
      </p:sp>
      <p:sp>
        <p:nvSpPr>
          <p:cNvPr id="304148" name="Line 20">
            <a:extLst>
              <a:ext uri="{FF2B5EF4-FFF2-40B4-BE49-F238E27FC236}">
                <a16:creationId xmlns:a16="http://schemas.microsoft.com/office/drawing/2014/main" id="{11ACB5C9-144D-8D9E-F492-9FAEBA1ED895}"/>
              </a:ext>
            </a:extLst>
          </p:cNvPr>
          <p:cNvSpPr>
            <a:spLocks noChangeShapeType="1"/>
          </p:cNvSpPr>
          <p:nvPr/>
        </p:nvSpPr>
        <p:spPr bwMode="auto">
          <a:xfrm flipH="1">
            <a:off x="712788" y="3878263"/>
            <a:ext cx="34750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49" name="Text Box 21">
            <a:extLst>
              <a:ext uri="{FF2B5EF4-FFF2-40B4-BE49-F238E27FC236}">
                <a16:creationId xmlns:a16="http://schemas.microsoft.com/office/drawing/2014/main" id="{BE65794B-FB91-9DB7-3A03-6B425B63E79C}"/>
              </a:ext>
            </a:extLst>
          </p:cNvPr>
          <p:cNvSpPr txBox="1">
            <a:spLocks noChangeArrowheads="1"/>
          </p:cNvSpPr>
          <p:nvPr/>
        </p:nvSpPr>
        <p:spPr bwMode="auto">
          <a:xfrm>
            <a:off x="1068388" y="3830638"/>
            <a:ext cx="3233737" cy="581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sz="1600" b="1">
                <a:solidFill>
                  <a:schemeClr val="accent2"/>
                </a:solidFill>
              </a:rPr>
              <a:t>nem kell a </a:t>
            </a:r>
          </a:p>
          <a:p>
            <a:pPr algn="ctr"/>
            <a:r>
              <a:rPr lang="hu-HU" altLang="hu-HU" sz="1600" b="1">
                <a:solidFill>
                  <a:schemeClr val="accent2"/>
                </a:solidFill>
              </a:rPr>
              <a:t>rendszerhiba utáni UNDO-hoz</a:t>
            </a:r>
            <a:endParaRPr lang="en-US" altLang="hu-HU" sz="2400" b="1">
              <a:solidFill>
                <a:schemeClr val="accent2"/>
              </a:solidFill>
            </a:endParaRPr>
          </a:p>
        </p:txBody>
      </p:sp>
      <p:sp>
        <p:nvSpPr>
          <p:cNvPr id="304150" name="Line 22">
            <a:extLst>
              <a:ext uri="{FF2B5EF4-FFF2-40B4-BE49-F238E27FC236}">
                <a16:creationId xmlns:a16="http://schemas.microsoft.com/office/drawing/2014/main" id="{051144E6-7073-4FF0-3EDA-AD62D5F24351}"/>
              </a:ext>
            </a:extLst>
          </p:cNvPr>
          <p:cNvSpPr>
            <a:spLocks noChangeShapeType="1"/>
          </p:cNvSpPr>
          <p:nvPr/>
        </p:nvSpPr>
        <p:spPr bwMode="auto">
          <a:xfrm flipH="1">
            <a:off x="854075" y="4572000"/>
            <a:ext cx="547211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51" name="Text Box 23">
            <a:extLst>
              <a:ext uri="{FF2B5EF4-FFF2-40B4-BE49-F238E27FC236}">
                <a16:creationId xmlns:a16="http://schemas.microsoft.com/office/drawing/2014/main" id="{E4077CA3-FCB0-6137-B825-9B955798764C}"/>
              </a:ext>
            </a:extLst>
          </p:cNvPr>
          <p:cNvSpPr txBox="1">
            <a:spLocks noChangeArrowheads="1"/>
          </p:cNvSpPr>
          <p:nvPr/>
        </p:nvSpPr>
        <p:spPr bwMode="auto">
          <a:xfrm>
            <a:off x="2012950" y="4621213"/>
            <a:ext cx="3567113" cy="641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sz="1800" b="1">
                <a:solidFill>
                  <a:srgbClr val="CC00CC"/>
                </a:solidFill>
              </a:rPr>
              <a:t>nem kell a </a:t>
            </a:r>
          </a:p>
          <a:p>
            <a:pPr algn="ctr"/>
            <a:r>
              <a:rPr lang="hu-HU" altLang="hu-HU" sz="1800" b="1">
                <a:solidFill>
                  <a:srgbClr val="CC00CC"/>
                </a:solidFill>
              </a:rPr>
              <a:t>rendszerhiba utáni REDO-hoz</a:t>
            </a:r>
            <a:endParaRPr lang="en-US" altLang="hu-HU" sz="1800" b="1">
              <a:solidFill>
                <a:srgbClr val="CC00CC"/>
              </a:solidFill>
            </a:endParaRPr>
          </a:p>
        </p:txBody>
      </p:sp>
      <p:sp>
        <p:nvSpPr>
          <p:cNvPr id="304152" name="Line 24">
            <a:extLst>
              <a:ext uri="{FF2B5EF4-FFF2-40B4-BE49-F238E27FC236}">
                <a16:creationId xmlns:a16="http://schemas.microsoft.com/office/drawing/2014/main" id="{DF68D994-801A-8545-C072-415EDCF125DB}"/>
              </a:ext>
            </a:extLst>
          </p:cNvPr>
          <p:cNvSpPr>
            <a:spLocks noChangeShapeType="1"/>
          </p:cNvSpPr>
          <p:nvPr/>
        </p:nvSpPr>
        <p:spPr bwMode="auto">
          <a:xfrm>
            <a:off x="2413000" y="2771775"/>
            <a:ext cx="0" cy="3571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53" name="Line 25">
            <a:extLst>
              <a:ext uri="{FF2B5EF4-FFF2-40B4-BE49-F238E27FC236}">
                <a16:creationId xmlns:a16="http://schemas.microsoft.com/office/drawing/2014/main" id="{B87A6E5A-A7C7-373A-FFD6-B9001FD11404}"/>
              </a:ext>
            </a:extLst>
          </p:cNvPr>
          <p:cNvSpPr>
            <a:spLocks noChangeShapeType="1"/>
          </p:cNvSpPr>
          <p:nvPr/>
        </p:nvSpPr>
        <p:spPr bwMode="auto">
          <a:xfrm>
            <a:off x="4225925" y="2724150"/>
            <a:ext cx="0" cy="11652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55" name="Line 27">
            <a:extLst>
              <a:ext uri="{FF2B5EF4-FFF2-40B4-BE49-F238E27FC236}">
                <a16:creationId xmlns:a16="http://schemas.microsoft.com/office/drawing/2014/main" id="{2E25A718-89E1-F9A0-F873-F7EB2A294601}"/>
              </a:ext>
            </a:extLst>
          </p:cNvPr>
          <p:cNvSpPr>
            <a:spLocks noChangeShapeType="1"/>
          </p:cNvSpPr>
          <p:nvPr/>
        </p:nvSpPr>
        <p:spPr bwMode="auto">
          <a:xfrm>
            <a:off x="6326188" y="2736850"/>
            <a:ext cx="0" cy="20320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04156" name="Text Box 28">
            <a:extLst>
              <a:ext uri="{FF2B5EF4-FFF2-40B4-BE49-F238E27FC236}">
                <a16:creationId xmlns:a16="http://schemas.microsoft.com/office/drawing/2014/main" id="{4463CAEF-AAF5-E4F6-77F2-D29D12321A9D}"/>
              </a:ext>
            </a:extLst>
          </p:cNvPr>
          <p:cNvSpPr txBox="1">
            <a:spLocks noChangeArrowheads="1"/>
          </p:cNvSpPr>
          <p:nvPr/>
        </p:nvSpPr>
        <p:spPr bwMode="auto">
          <a:xfrm>
            <a:off x="34925" y="2206625"/>
            <a:ext cx="820738"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sz="1800" b="1">
                <a:solidFill>
                  <a:srgbClr val="FF0000"/>
                </a:solidFill>
              </a:rPr>
              <a:t>napló</a:t>
            </a:r>
            <a:endParaRPr lang="en-US" altLang="hu-HU" b="1">
              <a:solidFill>
                <a:srgbClr val="FF0000"/>
              </a:solidFill>
            </a:endParaRPr>
          </a:p>
        </p:txBody>
      </p:sp>
      <p:sp>
        <p:nvSpPr>
          <p:cNvPr id="304157" name="Text Box 29">
            <a:extLst>
              <a:ext uri="{FF2B5EF4-FFF2-40B4-BE49-F238E27FC236}">
                <a16:creationId xmlns:a16="http://schemas.microsoft.com/office/drawing/2014/main" id="{51AE5D3E-9B31-AC60-0F45-638053286B07}"/>
              </a:ext>
            </a:extLst>
          </p:cNvPr>
          <p:cNvSpPr txBox="1">
            <a:spLocks noChangeArrowheads="1"/>
          </p:cNvSpPr>
          <p:nvPr/>
        </p:nvSpPr>
        <p:spPr bwMode="auto">
          <a:xfrm>
            <a:off x="7562850" y="3011488"/>
            <a:ext cx="57785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b="1"/>
              <a:t>idő</a:t>
            </a:r>
            <a:endParaRPr lang="en-US" altLang="hu-HU" sz="2400" b="1"/>
          </a:p>
        </p:txBody>
      </p:sp>
      <p:sp>
        <p:nvSpPr>
          <p:cNvPr id="304158" name="Line 30">
            <a:extLst>
              <a:ext uri="{FF2B5EF4-FFF2-40B4-BE49-F238E27FC236}">
                <a16:creationId xmlns:a16="http://schemas.microsoft.com/office/drawing/2014/main" id="{AD04FE85-99CA-0AB9-A3B2-F02732652701}"/>
              </a:ext>
            </a:extLst>
          </p:cNvPr>
          <p:cNvSpPr>
            <a:spLocks noChangeShapeType="1"/>
          </p:cNvSpPr>
          <p:nvPr/>
        </p:nvSpPr>
        <p:spPr bwMode="auto">
          <a:xfrm>
            <a:off x="7572375" y="3463925"/>
            <a:ext cx="635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9538" name="Rectangle 2">
            <a:extLst>
              <a:ext uri="{FF2B5EF4-FFF2-40B4-BE49-F238E27FC236}">
                <a16:creationId xmlns:a16="http://schemas.microsoft.com/office/drawing/2014/main" id="{AFBF067F-1B03-C089-E4CB-AC2712F155CA}"/>
              </a:ext>
            </a:extLst>
          </p:cNvPr>
          <p:cNvSpPr>
            <a:spLocks noGrp="1" noChangeArrowheads="1"/>
          </p:cNvSpPr>
          <p:nvPr>
            <p:ph type="title"/>
          </p:nvPr>
        </p:nvSpPr>
        <p:spPr>
          <a:xfrm>
            <a:off x="495300" y="292100"/>
            <a:ext cx="8102600" cy="1143000"/>
          </a:xfrm>
        </p:spPr>
        <p:txBody>
          <a:bodyPr/>
          <a:lstStyle/>
          <a:p>
            <a:pPr>
              <a:lnSpc>
                <a:spcPct val="70000"/>
              </a:lnSpc>
            </a:pPr>
            <a:r>
              <a:rPr lang="hu-HU" altLang="hu-HU" sz="2800" b="1" u="sng">
                <a:solidFill>
                  <a:schemeClr val="accent2"/>
                </a:solidFill>
              </a:rPr>
              <a:t>Helyreállítás mentésekből és naplóból</a:t>
            </a:r>
            <a:endParaRPr lang="en-US" altLang="hu-HU" sz="2800" b="1" u="sng">
              <a:solidFill>
                <a:schemeClr val="accent2"/>
              </a:solidFill>
            </a:endParaRPr>
          </a:p>
        </p:txBody>
      </p:sp>
      <p:sp>
        <p:nvSpPr>
          <p:cNvPr id="449539" name="Rectangle 3">
            <a:extLst>
              <a:ext uri="{FF2B5EF4-FFF2-40B4-BE49-F238E27FC236}">
                <a16:creationId xmlns:a16="http://schemas.microsoft.com/office/drawing/2014/main" id="{1FE3A329-6D0C-BF2A-A94D-445497106957}"/>
              </a:ext>
            </a:extLst>
          </p:cNvPr>
          <p:cNvSpPr>
            <a:spLocks noGrp="1" noChangeArrowheads="1"/>
          </p:cNvSpPr>
          <p:nvPr>
            <p:ph type="body" idx="1"/>
          </p:nvPr>
        </p:nvSpPr>
        <p:spPr/>
        <p:txBody>
          <a:bodyPr/>
          <a:lstStyle/>
          <a:p>
            <a:pPr>
              <a:buFontTx/>
              <a:buNone/>
            </a:pPr>
            <a:r>
              <a:rPr lang="en-US" altLang="hu-HU"/>
              <a:t>      </a:t>
            </a:r>
          </a:p>
        </p:txBody>
      </p:sp>
      <p:sp>
        <p:nvSpPr>
          <p:cNvPr id="449542" name="Text Box 6">
            <a:extLst>
              <a:ext uri="{FF2B5EF4-FFF2-40B4-BE49-F238E27FC236}">
                <a16:creationId xmlns:a16="http://schemas.microsoft.com/office/drawing/2014/main" id="{2E8C47E9-BE93-2827-90F6-14CA4CC4662D}"/>
              </a:ext>
            </a:extLst>
          </p:cNvPr>
          <p:cNvSpPr txBox="1">
            <a:spLocks noChangeArrowheads="1"/>
          </p:cNvSpPr>
          <p:nvPr/>
        </p:nvSpPr>
        <p:spPr bwMode="auto">
          <a:xfrm>
            <a:off x="292100" y="3898900"/>
            <a:ext cx="8636000" cy="2530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r>
              <a:rPr lang="hu-HU" altLang="hu-HU" sz="2000" b="1">
                <a:solidFill>
                  <a:srgbClr val="FF0000"/>
                </a:solidFill>
              </a:rPr>
              <a:t>Az adatbázist a naplóból akkor tudjuk rekonstruálni</a:t>
            </a:r>
            <a:r>
              <a:rPr lang="hu-HU" altLang="hu-HU" sz="2000" b="1"/>
              <a:t>, ha:</a:t>
            </a:r>
          </a:p>
          <a:p>
            <a:pPr lvl="1">
              <a:buFontTx/>
              <a:buAutoNum type="arabicPeriod"/>
            </a:pPr>
            <a:r>
              <a:rPr lang="hu-HU" altLang="hu-HU" sz="2000" b="1"/>
              <a:t> </a:t>
            </a:r>
            <a:r>
              <a:rPr lang="hu-HU" altLang="hu-HU" sz="2000" b="1">
                <a:solidFill>
                  <a:schemeClr val="accent2"/>
                </a:solidFill>
              </a:rPr>
              <a:t>a naplót tároló lemez különbözik az adatbázist tartalmazó lemez(ek)től;</a:t>
            </a:r>
          </a:p>
          <a:p>
            <a:pPr lvl="1">
              <a:buFontTx/>
              <a:buAutoNum type="arabicPeriod"/>
            </a:pPr>
            <a:r>
              <a:rPr lang="hu-HU" altLang="hu-HU" sz="2000" b="1"/>
              <a:t> </a:t>
            </a:r>
            <a:r>
              <a:rPr lang="hu-HU" altLang="hu-HU" sz="2000" b="1">
                <a:solidFill>
                  <a:srgbClr val="009900"/>
                </a:solidFill>
              </a:rPr>
              <a:t>a naplót sosem dobjuk el az ellenőrzőpont-képzést követően;</a:t>
            </a:r>
          </a:p>
          <a:p>
            <a:pPr lvl="1">
              <a:buFontTx/>
              <a:buAutoNum type="arabicPeriod"/>
            </a:pPr>
            <a:r>
              <a:rPr lang="hu-HU" altLang="hu-HU" sz="2000" b="1"/>
              <a:t> </a:t>
            </a:r>
            <a:r>
              <a:rPr lang="hu-HU" altLang="hu-HU" sz="2000" b="1">
                <a:solidFill>
                  <a:srgbClr val="CC00CC"/>
                </a:solidFill>
              </a:rPr>
              <a:t>a napló helyrehozó vagy semmisségi/helyrehozó típusú, így az új értékeket (is) tárolja.</a:t>
            </a:r>
          </a:p>
          <a:p>
            <a:r>
              <a:rPr lang="hu-HU" altLang="hu-HU" sz="2000" b="1">
                <a:solidFill>
                  <a:srgbClr val="FF0000"/>
                </a:solidFill>
              </a:rPr>
              <a:t>Probléma</a:t>
            </a:r>
            <a:r>
              <a:rPr lang="hu-HU" altLang="hu-HU" sz="2000" b="1"/>
              <a:t>: A napló esetleg az adatbázisnál is gyorsabban növekedhet, így nem praktikus a naplót örökre megőrizni.</a:t>
            </a:r>
          </a:p>
        </p:txBody>
      </p:sp>
      <p:sp>
        <p:nvSpPr>
          <p:cNvPr id="449543" name="Text Box 7">
            <a:extLst>
              <a:ext uri="{FF2B5EF4-FFF2-40B4-BE49-F238E27FC236}">
                <a16:creationId xmlns:a16="http://schemas.microsoft.com/office/drawing/2014/main" id="{E7D5737B-606B-C88E-17AA-CAE5995FE6A8}"/>
              </a:ext>
            </a:extLst>
          </p:cNvPr>
          <p:cNvSpPr txBox="1">
            <a:spLocks noChangeArrowheads="1"/>
          </p:cNvSpPr>
          <p:nvPr/>
        </p:nvSpPr>
        <p:spPr bwMode="auto">
          <a:xfrm>
            <a:off x="393700" y="1130300"/>
            <a:ext cx="8458200" cy="2530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sz="1600" b="1"/>
              <a:t> </a:t>
            </a:r>
            <a:r>
              <a:rPr lang="hu-HU" altLang="hu-HU" b="1"/>
              <a:t>A napló használatával sokkal frissebb állapotot tudunk rekonstruálni. </a:t>
            </a:r>
          </a:p>
          <a:p>
            <a:pPr>
              <a:spcBef>
                <a:spcPct val="50000"/>
              </a:spcBef>
              <a:buFontTx/>
              <a:buChar char="•"/>
            </a:pPr>
            <a:r>
              <a:rPr lang="hu-HU" altLang="hu-HU" b="1"/>
              <a:t> </a:t>
            </a:r>
            <a:r>
              <a:rPr lang="hu-HU" altLang="hu-HU" b="1">
                <a:solidFill>
                  <a:srgbClr val="FF0000"/>
                </a:solidFill>
              </a:rPr>
              <a:t>Feltétel:</a:t>
            </a:r>
            <a:r>
              <a:rPr lang="hu-HU" altLang="hu-HU" b="1"/>
              <a:t> A biztonsági másolat készítése után történt adatbázis-változásokról keletkező </a:t>
            </a:r>
            <a:r>
              <a:rPr lang="hu-HU" altLang="hu-HU" b="1">
                <a:solidFill>
                  <a:srgbClr val="FF0000"/>
                </a:solidFill>
              </a:rPr>
              <a:t>napló túlélte az eszköz meghibásodását</a:t>
            </a:r>
          </a:p>
          <a:p>
            <a:pPr>
              <a:spcBef>
                <a:spcPct val="50000"/>
              </a:spcBef>
              <a:buFontTx/>
              <a:buChar char="•"/>
            </a:pPr>
            <a:r>
              <a:rPr lang="hu-HU" altLang="hu-HU" b="1"/>
              <a:t> Visszaállítjuk a biztonsági másolatot, majd a napló felhasználásával a mentés óta történt adatbázis-változásokat át tudjuk vezetni az adatbázison. </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62" name="Rectangle 2">
            <a:extLst>
              <a:ext uri="{FF2B5EF4-FFF2-40B4-BE49-F238E27FC236}">
                <a16:creationId xmlns:a16="http://schemas.microsoft.com/office/drawing/2014/main" id="{0CEA1C43-1040-45B0-8709-21AFFE3D54EA}"/>
              </a:ext>
            </a:extLst>
          </p:cNvPr>
          <p:cNvSpPr>
            <a:spLocks noGrp="1" noChangeArrowheads="1"/>
          </p:cNvSpPr>
          <p:nvPr>
            <p:ph type="title"/>
          </p:nvPr>
        </p:nvSpPr>
        <p:spPr>
          <a:xfrm>
            <a:off x="495300" y="292100"/>
            <a:ext cx="8102600" cy="1143000"/>
          </a:xfrm>
        </p:spPr>
        <p:txBody>
          <a:bodyPr/>
          <a:lstStyle/>
          <a:p>
            <a:pPr>
              <a:lnSpc>
                <a:spcPct val="70000"/>
              </a:lnSpc>
            </a:pPr>
            <a:r>
              <a:rPr lang="hu-HU" altLang="hu-HU" sz="2800" b="1" u="sng">
                <a:solidFill>
                  <a:schemeClr val="accent2"/>
                </a:solidFill>
              </a:rPr>
              <a:t>A mentések szintjei</a:t>
            </a:r>
            <a:endParaRPr lang="en-US" altLang="hu-HU" sz="2800" b="1" u="sng">
              <a:solidFill>
                <a:schemeClr val="accent2"/>
              </a:solidFill>
            </a:endParaRPr>
          </a:p>
        </p:txBody>
      </p:sp>
      <p:sp>
        <p:nvSpPr>
          <p:cNvPr id="450563" name="Rectangle 3">
            <a:extLst>
              <a:ext uri="{FF2B5EF4-FFF2-40B4-BE49-F238E27FC236}">
                <a16:creationId xmlns:a16="http://schemas.microsoft.com/office/drawing/2014/main" id="{8DE07872-E616-5A99-EE08-13746324B767}"/>
              </a:ext>
            </a:extLst>
          </p:cNvPr>
          <p:cNvSpPr>
            <a:spLocks noGrp="1" noChangeArrowheads="1"/>
          </p:cNvSpPr>
          <p:nvPr>
            <p:ph type="body" idx="1"/>
          </p:nvPr>
        </p:nvSpPr>
        <p:spPr/>
        <p:txBody>
          <a:bodyPr/>
          <a:lstStyle/>
          <a:p>
            <a:pPr>
              <a:buFontTx/>
              <a:buNone/>
            </a:pPr>
            <a:r>
              <a:rPr lang="en-US" altLang="hu-HU"/>
              <a:t>      </a:t>
            </a:r>
          </a:p>
        </p:txBody>
      </p:sp>
      <p:sp>
        <p:nvSpPr>
          <p:cNvPr id="450564" name="Text Box 4">
            <a:extLst>
              <a:ext uri="{FF2B5EF4-FFF2-40B4-BE49-F238E27FC236}">
                <a16:creationId xmlns:a16="http://schemas.microsoft.com/office/drawing/2014/main" id="{A33CF792-2E17-0A42-0FE9-C5F1032B792E}"/>
              </a:ext>
            </a:extLst>
          </p:cNvPr>
          <p:cNvSpPr txBox="1">
            <a:spLocks noChangeArrowheads="1"/>
          </p:cNvSpPr>
          <p:nvPr/>
        </p:nvSpPr>
        <p:spPr bwMode="auto">
          <a:xfrm>
            <a:off x="215900" y="3632200"/>
            <a:ext cx="8928100" cy="2530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r>
              <a:rPr lang="hu-HU" altLang="hu-HU" sz="2000" b="1">
                <a:solidFill>
                  <a:srgbClr val="FF3300"/>
                </a:solidFill>
              </a:rPr>
              <a:t>Helyreállítás:</a:t>
            </a:r>
            <a:r>
              <a:rPr lang="hu-HU" altLang="hu-HU" sz="2000" b="1"/>
              <a:t> </a:t>
            </a:r>
            <a:r>
              <a:rPr lang="hu-HU" altLang="hu-HU" sz="2000" b="1">
                <a:solidFill>
                  <a:schemeClr val="accent2"/>
                </a:solidFill>
              </a:rPr>
              <a:t>a teljes mentésből és a megfelelő növekményes mentésekből</a:t>
            </a:r>
          </a:p>
          <a:p>
            <a:pPr>
              <a:buFontTx/>
              <a:buChar char="•"/>
            </a:pPr>
            <a:r>
              <a:rPr lang="hu-HU" altLang="hu-HU" sz="2000" b="1">
                <a:solidFill>
                  <a:srgbClr val="009900"/>
                </a:solidFill>
              </a:rPr>
              <a:t>A helyrehozó vagy a semmisségi/helyrehozó naplózás rendszerhiba utáni visszaállítási folyamatához hasonló módszerrel. </a:t>
            </a:r>
          </a:p>
          <a:p>
            <a:pPr>
              <a:buFontTx/>
              <a:buChar char="•"/>
            </a:pPr>
            <a:r>
              <a:rPr lang="hu-HU" altLang="hu-HU" sz="2000" b="1">
                <a:solidFill>
                  <a:srgbClr val="CC00CC"/>
                </a:solidFill>
              </a:rPr>
              <a:t>Visszamásoljuk a teljes mentést, majd az ezt követő legkorábbi növekményes mentéstől kezdve végrehajtjuk a növekményes mentésekben tárolt változtatásokat. </a:t>
            </a:r>
          </a:p>
        </p:txBody>
      </p:sp>
      <p:sp>
        <p:nvSpPr>
          <p:cNvPr id="450565" name="Text Box 5">
            <a:extLst>
              <a:ext uri="{FF2B5EF4-FFF2-40B4-BE49-F238E27FC236}">
                <a16:creationId xmlns:a16="http://schemas.microsoft.com/office/drawing/2014/main" id="{31C8F16F-C7A4-5821-57E8-610764D58227}"/>
              </a:ext>
            </a:extLst>
          </p:cNvPr>
          <p:cNvSpPr txBox="1">
            <a:spLocks noChangeArrowheads="1"/>
          </p:cNvSpPr>
          <p:nvPr/>
        </p:nvSpPr>
        <p:spPr bwMode="auto">
          <a:xfrm>
            <a:off x="393700" y="1130300"/>
            <a:ext cx="8458200" cy="1920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u-HU" altLang="hu-HU" sz="1600" b="1"/>
              <a:t> </a:t>
            </a:r>
            <a:r>
              <a:rPr lang="hu-HU" altLang="hu-HU" b="1">
                <a:solidFill>
                  <a:srgbClr val="FF0000"/>
                </a:solidFill>
              </a:rPr>
              <a:t>A mentésnek két szintjét különböztetjük meg:</a:t>
            </a:r>
            <a:endParaRPr lang="hu-HU" altLang="hu-HU" b="1" i="1">
              <a:solidFill>
                <a:srgbClr val="FF0000"/>
              </a:solidFill>
            </a:endParaRPr>
          </a:p>
          <a:p>
            <a:pPr>
              <a:buFontTx/>
              <a:buChar char="•"/>
            </a:pPr>
            <a:r>
              <a:rPr lang="hu-HU" altLang="hu-HU" b="1" i="1"/>
              <a:t> </a:t>
            </a:r>
            <a:r>
              <a:rPr lang="hu-HU" altLang="hu-HU" b="1" i="1">
                <a:solidFill>
                  <a:schemeClr val="accent2"/>
                </a:solidFill>
              </a:rPr>
              <a:t>teljes mentés</a:t>
            </a:r>
            <a:r>
              <a:rPr lang="hu-HU" altLang="hu-HU" b="1"/>
              <a:t> (</a:t>
            </a:r>
            <a:r>
              <a:rPr lang="hu-HU" altLang="hu-HU" b="1">
                <a:solidFill>
                  <a:srgbClr val="FF0000"/>
                </a:solidFill>
              </a:rPr>
              <a:t>full dump</a:t>
            </a:r>
            <a:r>
              <a:rPr lang="hu-HU" altLang="hu-HU" b="1"/>
              <a:t>), amikor az egész adatbázisról másolat készül;</a:t>
            </a:r>
            <a:endParaRPr lang="hu-HU" altLang="hu-HU" b="1" i="1"/>
          </a:p>
          <a:p>
            <a:pPr>
              <a:buFontTx/>
              <a:buChar char="•"/>
            </a:pPr>
            <a:r>
              <a:rPr lang="hu-HU" altLang="hu-HU" b="1" i="1"/>
              <a:t> </a:t>
            </a:r>
            <a:r>
              <a:rPr lang="hu-HU" altLang="hu-HU" b="1" i="1">
                <a:solidFill>
                  <a:schemeClr val="accent2"/>
                </a:solidFill>
              </a:rPr>
              <a:t>növekményes mentés</a:t>
            </a:r>
            <a:r>
              <a:rPr lang="hu-HU" altLang="hu-HU" b="1">
                <a:solidFill>
                  <a:schemeClr val="accent2"/>
                </a:solidFill>
              </a:rPr>
              <a:t> </a:t>
            </a:r>
            <a:r>
              <a:rPr lang="hu-HU" altLang="hu-HU" b="1"/>
              <a:t>(</a:t>
            </a:r>
            <a:r>
              <a:rPr lang="hu-HU" altLang="hu-HU" b="1">
                <a:solidFill>
                  <a:srgbClr val="FF0000"/>
                </a:solidFill>
              </a:rPr>
              <a:t>incremental dump</a:t>
            </a:r>
            <a:r>
              <a:rPr lang="hu-HU" altLang="hu-HU" b="1"/>
              <a:t>), amikor az adatbázisnak csak azon elemeiről készítünk másolatot, melyek az utolsó teljes vagy növekményes mentés óta megváltoztak.</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1586" name="Rectangle 2">
            <a:extLst>
              <a:ext uri="{FF2B5EF4-FFF2-40B4-BE49-F238E27FC236}">
                <a16:creationId xmlns:a16="http://schemas.microsoft.com/office/drawing/2014/main" id="{F82C1410-466D-DFE6-2B96-972B19D045A3}"/>
              </a:ext>
            </a:extLst>
          </p:cNvPr>
          <p:cNvSpPr>
            <a:spLocks noGrp="1" noChangeArrowheads="1"/>
          </p:cNvSpPr>
          <p:nvPr>
            <p:ph type="title"/>
          </p:nvPr>
        </p:nvSpPr>
        <p:spPr>
          <a:xfrm>
            <a:off x="495300" y="292100"/>
            <a:ext cx="8001000" cy="457200"/>
          </a:xfrm>
        </p:spPr>
        <p:txBody>
          <a:bodyPr/>
          <a:lstStyle/>
          <a:p>
            <a:pPr>
              <a:lnSpc>
                <a:spcPct val="70000"/>
              </a:lnSpc>
            </a:pPr>
            <a:r>
              <a:rPr lang="hu-HU" altLang="hu-HU" sz="2800" b="1" u="sng">
                <a:solidFill>
                  <a:schemeClr val="accent2"/>
                </a:solidFill>
              </a:rPr>
              <a:t>Mentés működés közben</a:t>
            </a:r>
            <a:endParaRPr lang="en-US" altLang="hu-HU" sz="2800" b="1" u="sng">
              <a:solidFill>
                <a:schemeClr val="accent2"/>
              </a:solidFill>
            </a:endParaRPr>
          </a:p>
        </p:txBody>
      </p:sp>
      <p:sp>
        <p:nvSpPr>
          <p:cNvPr id="451587" name="Rectangle 3">
            <a:extLst>
              <a:ext uri="{FF2B5EF4-FFF2-40B4-BE49-F238E27FC236}">
                <a16:creationId xmlns:a16="http://schemas.microsoft.com/office/drawing/2014/main" id="{BF7C1A71-3F9B-3E9D-E621-C4A6B0037420}"/>
              </a:ext>
            </a:extLst>
          </p:cNvPr>
          <p:cNvSpPr>
            <a:spLocks noGrp="1" noChangeArrowheads="1"/>
          </p:cNvSpPr>
          <p:nvPr>
            <p:ph type="body" idx="1"/>
          </p:nvPr>
        </p:nvSpPr>
        <p:spPr/>
        <p:txBody>
          <a:bodyPr/>
          <a:lstStyle/>
          <a:p>
            <a:pPr>
              <a:buFontTx/>
              <a:buNone/>
            </a:pPr>
            <a:r>
              <a:rPr lang="en-US" altLang="hu-HU"/>
              <a:t>      </a:t>
            </a:r>
          </a:p>
        </p:txBody>
      </p:sp>
      <p:sp>
        <p:nvSpPr>
          <p:cNvPr id="451589" name="Text Box 5">
            <a:extLst>
              <a:ext uri="{FF2B5EF4-FFF2-40B4-BE49-F238E27FC236}">
                <a16:creationId xmlns:a16="http://schemas.microsoft.com/office/drawing/2014/main" id="{7EFEA4F3-6243-D804-A883-25BDC8025CF0}"/>
              </a:ext>
            </a:extLst>
          </p:cNvPr>
          <p:cNvSpPr txBox="1">
            <a:spLocks noChangeArrowheads="1"/>
          </p:cNvSpPr>
          <p:nvPr/>
        </p:nvSpPr>
        <p:spPr bwMode="auto">
          <a:xfrm>
            <a:off x="393700" y="787400"/>
            <a:ext cx="8458200" cy="2530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u-HU" altLang="hu-HU" b="1">
                <a:solidFill>
                  <a:srgbClr val="CC00CC"/>
                </a:solidFill>
              </a:rPr>
              <a:t>Ha leállítjuk a rendszert, akkor nyugodtan lehet menteni.</a:t>
            </a:r>
          </a:p>
          <a:p>
            <a:endParaRPr lang="hu-HU" altLang="hu-HU" b="1">
              <a:solidFill>
                <a:srgbClr val="FF0000"/>
              </a:solidFill>
            </a:endParaRPr>
          </a:p>
          <a:p>
            <a:r>
              <a:rPr lang="hu-HU" altLang="hu-HU" b="1">
                <a:solidFill>
                  <a:srgbClr val="FF0000"/>
                </a:solidFill>
              </a:rPr>
              <a:t>Probléma: </a:t>
            </a:r>
          </a:p>
          <a:p>
            <a:pPr>
              <a:buFontTx/>
              <a:buChar char="•"/>
            </a:pPr>
            <a:r>
              <a:rPr lang="hu-HU" altLang="hu-HU" b="1">
                <a:solidFill>
                  <a:schemeClr val="accent2"/>
                </a:solidFill>
              </a:rPr>
              <a:t>  sokáig tarthat a leállítás, újraindítás</a:t>
            </a:r>
          </a:p>
          <a:p>
            <a:pPr>
              <a:buFontTx/>
              <a:buChar char="•"/>
            </a:pPr>
            <a:r>
              <a:rPr lang="hu-HU" altLang="hu-HU" b="1">
                <a:solidFill>
                  <a:schemeClr val="accent2"/>
                </a:solidFill>
              </a:rPr>
              <a:t>  </a:t>
            </a:r>
            <a:r>
              <a:rPr lang="hu-HU" altLang="hu-HU" b="1">
                <a:solidFill>
                  <a:srgbClr val="009900"/>
                </a:solidFill>
              </a:rPr>
              <a:t>nem biztos, hogy egyáltalán le szabad állítani a rendszert</a:t>
            </a:r>
          </a:p>
          <a:p>
            <a:pPr>
              <a:buFontTx/>
              <a:buChar char="•"/>
            </a:pPr>
            <a:endParaRPr lang="hu-HU" altLang="hu-HU" b="1">
              <a:solidFill>
                <a:srgbClr val="009900"/>
              </a:solidFill>
            </a:endParaRPr>
          </a:p>
          <a:p>
            <a:r>
              <a:rPr lang="hu-HU" altLang="hu-HU" b="1">
                <a:solidFill>
                  <a:srgbClr val="FF3300"/>
                </a:solidFill>
              </a:rPr>
              <a:t>Megoldás:</a:t>
            </a:r>
            <a:r>
              <a:rPr lang="hu-HU" altLang="hu-HU" b="1">
                <a:solidFill>
                  <a:srgbClr val="009900"/>
                </a:solidFill>
              </a:rPr>
              <a:t> </a:t>
            </a:r>
            <a:r>
              <a:rPr lang="hu-HU" altLang="hu-HU" b="1">
                <a:solidFill>
                  <a:srgbClr val="CC00CC"/>
                </a:solidFill>
              </a:rPr>
              <a:t>működés közben mentünk</a:t>
            </a:r>
          </a:p>
          <a:p>
            <a:endParaRPr lang="hu-HU" altLang="hu-HU" b="1">
              <a:solidFill>
                <a:srgbClr val="CC00CC"/>
              </a:solidFill>
            </a:endParaRPr>
          </a:p>
        </p:txBody>
      </p:sp>
      <p:sp>
        <p:nvSpPr>
          <p:cNvPr id="451649" name="Text Box 65">
            <a:extLst>
              <a:ext uri="{FF2B5EF4-FFF2-40B4-BE49-F238E27FC236}">
                <a16:creationId xmlns:a16="http://schemas.microsoft.com/office/drawing/2014/main" id="{5A1A522A-FA7C-4295-1CF3-D439792EAF31}"/>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1650" name="Text Box 66">
            <a:extLst>
              <a:ext uri="{FF2B5EF4-FFF2-40B4-BE49-F238E27FC236}">
                <a16:creationId xmlns:a16="http://schemas.microsoft.com/office/drawing/2014/main" id="{383E80E3-FF3D-D0CA-E5F7-0393EEBDA8E0}"/>
              </a:ext>
            </a:extLst>
          </p:cNvPr>
          <p:cNvSpPr txBox="1">
            <a:spLocks noChangeArrowheads="1"/>
          </p:cNvSpPr>
          <p:nvPr/>
        </p:nvSpPr>
        <p:spPr bwMode="auto">
          <a:xfrm>
            <a:off x="6616700" y="2511425"/>
            <a:ext cx="2095500" cy="4070350"/>
          </a:xfrm>
          <a:prstGeom prst="rect">
            <a:avLst/>
          </a:prstGeom>
          <a:noFill/>
          <a:ln w="15875">
            <a:solidFill>
              <a:srgbClr val="FF33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chemeClr val="accent2"/>
                </a:solidFill>
              </a:rPr>
              <a:t>Lemez	Mentés</a:t>
            </a:r>
          </a:p>
          <a:p>
            <a:pPr>
              <a:spcBef>
                <a:spcPct val="50000"/>
              </a:spcBef>
            </a:pPr>
            <a:r>
              <a:rPr lang="hu-HU" altLang="hu-HU" b="1">
                <a:solidFill>
                  <a:schemeClr val="accent2"/>
                </a:solidFill>
              </a:rPr>
              <a:t>	A</a:t>
            </a:r>
          </a:p>
          <a:p>
            <a:pPr>
              <a:spcBef>
                <a:spcPct val="50000"/>
              </a:spcBef>
            </a:pPr>
            <a:r>
              <a:rPr lang="hu-HU" altLang="hu-HU" b="1">
                <a:solidFill>
                  <a:schemeClr val="accent2"/>
                </a:solidFill>
              </a:rPr>
              <a:t>A := 5	</a:t>
            </a:r>
          </a:p>
          <a:p>
            <a:pPr>
              <a:spcBef>
                <a:spcPct val="50000"/>
              </a:spcBef>
            </a:pPr>
            <a:r>
              <a:rPr lang="hu-HU" altLang="hu-HU" b="1">
                <a:solidFill>
                  <a:schemeClr val="accent2"/>
                </a:solidFill>
              </a:rPr>
              <a:t>	B</a:t>
            </a:r>
          </a:p>
          <a:p>
            <a:pPr>
              <a:spcBef>
                <a:spcPct val="50000"/>
              </a:spcBef>
            </a:pPr>
            <a:r>
              <a:rPr lang="hu-HU" altLang="hu-HU" b="1">
                <a:solidFill>
                  <a:schemeClr val="accent2"/>
                </a:solidFill>
              </a:rPr>
              <a:t>C := 6	</a:t>
            </a:r>
          </a:p>
          <a:p>
            <a:pPr>
              <a:spcBef>
                <a:spcPct val="50000"/>
              </a:spcBef>
            </a:pPr>
            <a:r>
              <a:rPr lang="hu-HU" altLang="hu-HU" b="1">
                <a:solidFill>
                  <a:schemeClr val="accent2"/>
                </a:solidFill>
              </a:rPr>
              <a:t>	C</a:t>
            </a:r>
          </a:p>
          <a:p>
            <a:pPr>
              <a:spcBef>
                <a:spcPct val="50000"/>
              </a:spcBef>
            </a:pPr>
            <a:r>
              <a:rPr lang="hu-HU" altLang="hu-HU" b="1">
                <a:solidFill>
                  <a:schemeClr val="accent2"/>
                </a:solidFill>
              </a:rPr>
              <a:t>B := 7	</a:t>
            </a:r>
          </a:p>
          <a:p>
            <a:pPr>
              <a:spcBef>
                <a:spcPct val="50000"/>
              </a:spcBef>
            </a:pPr>
            <a:r>
              <a:rPr lang="hu-HU" altLang="hu-HU" b="1">
                <a:solidFill>
                  <a:schemeClr val="accent2"/>
                </a:solidFill>
              </a:rPr>
              <a:t>	D</a:t>
            </a:r>
          </a:p>
          <a:p>
            <a:pPr>
              <a:spcBef>
                <a:spcPct val="50000"/>
              </a:spcBef>
            </a:pPr>
            <a:endParaRPr lang="hu-HU" altLang="hu-HU" b="1">
              <a:solidFill>
                <a:schemeClr val="accent2"/>
              </a:solidFill>
            </a:endParaRPr>
          </a:p>
        </p:txBody>
      </p:sp>
      <p:sp>
        <p:nvSpPr>
          <p:cNvPr id="451651" name="Text Box 67">
            <a:extLst>
              <a:ext uri="{FF2B5EF4-FFF2-40B4-BE49-F238E27FC236}">
                <a16:creationId xmlns:a16="http://schemas.microsoft.com/office/drawing/2014/main" id="{C59685FE-2CB4-37E8-0278-174D3936D60D}"/>
              </a:ext>
            </a:extLst>
          </p:cNvPr>
          <p:cNvSpPr txBox="1">
            <a:spLocks noChangeArrowheads="1"/>
          </p:cNvSpPr>
          <p:nvPr/>
        </p:nvSpPr>
        <p:spPr bwMode="auto">
          <a:xfrm>
            <a:off x="279400" y="3149600"/>
            <a:ext cx="6184900" cy="3597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u-HU" altLang="hu-HU" b="1">
                <a:solidFill>
                  <a:srgbClr val="FF0000"/>
                </a:solidFill>
              </a:rPr>
              <a:t>Példa:</a:t>
            </a:r>
            <a:r>
              <a:rPr lang="en-US" altLang="hu-HU" b="1"/>
              <a:t> </a:t>
            </a:r>
            <a:endParaRPr lang="hu-HU" altLang="hu-HU" b="1"/>
          </a:p>
          <a:p>
            <a:pPr>
              <a:buFontTx/>
              <a:buChar char="•"/>
            </a:pPr>
            <a:r>
              <a:rPr lang="hu-HU" altLang="hu-HU" b="1"/>
              <a:t> </a:t>
            </a:r>
            <a:r>
              <a:rPr lang="en-US" altLang="hu-HU" b="1"/>
              <a:t>A, B, C és D</a:t>
            </a:r>
            <a:r>
              <a:rPr lang="hu-HU" altLang="hu-HU" b="1"/>
              <a:t> </a:t>
            </a:r>
            <a:r>
              <a:rPr lang="en-US" altLang="hu-HU" b="1"/>
              <a:t>értéke az archiválás kezdetekor rendre 1, 2, 3, 4. </a:t>
            </a:r>
            <a:endParaRPr lang="hu-HU" altLang="hu-HU" b="1"/>
          </a:p>
          <a:p>
            <a:pPr>
              <a:buFontTx/>
              <a:buChar char="•"/>
            </a:pPr>
            <a:r>
              <a:rPr lang="hu-HU" altLang="hu-HU" b="1"/>
              <a:t> </a:t>
            </a:r>
            <a:r>
              <a:rPr lang="en-US" altLang="hu-HU" b="1"/>
              <a:t>A mentés közben A értéke 5-re, C értéke 6-ra, B értéke 7-re módosul. </a:t>
            </a:r>
            <a:endParaRPr lang="hu-HU" altLang="hu-HU" b="1"/>
          </a:p>
          <a:p>
            <a:pPr>
              <a:buFontTx/>
              <a:buChar char="•"/>
            </a:pPr>
            <a:r>
              <a:rPr lang="hu-HU" altLang="hu-HU" b="1"/>
              <a:t> </a:t>
            </a:r>
            <a:r>
              <a:rPr lang="en-US" altLang="hu-HU" b="1"/>
              <a:t>Az adatbáziselemeket a mentéskor sorban másoljuk az archívumba</a:t>
            </a:r>
            <a:r>
              <a:rPr lang="hu-HU" altLang="hu-HU" b="1"/>
              <a:t>.</a:t>
            </a:r>
            <a:endParaRPr lang="hu-HU" altLang="hu-HU"/>
          </a:p>
          <a:p>
            <a:pPr>
              <a:spcBef>
                <a:spcPct val="50000"/>
              </a:spcBef>
              <a:buFontTx/>
              <a:buChar char="•"/>
            </a:pPr>
            <a:r>
              <a:rPr lang="hu-HU" altLang="hu-HU" b="1">
                <a:solidFill>
                  <a:srgbClr val="FF0000"/>
                </a:solidFill>
              </a:rPr>
              <a:t> </a:t>
            </a:r>
            <a:r>
              <a:rPr lang="hu-HU" altLang="hu-HU" b="1">
                <a:solidFill>
                  <a:schemeClr val="accent2"/>
                </a:solidFill>
              </a:rPr>
              <a:t>A mentés végére pedig </a:t>
            </a:r>
            <a:r>
              <a:rPr lang="hu-HU" altLang="hu-HU" b="1">
                <a:solidFill>
                  <a:srgbClr val="FF0000"/>
                </a:solidFill>
              </a:rPr>
              <a:t>5, 7, 6, 4</a:t>
            </a:r>
            <a:r>
              <a:rPr lang="hu-HU" altLang="hu-HU" b="1">
                <a:solidFill>
                  <a:schemeClr val="accent2"/>
                </a:solidFill>
              </a:rPr>
              <a:t> az adatbázis állapota, a </a:t>
            </a:r>
            <a:r>
              <a:rPr lang="hu-HU" altLang="hu-HU" b="1">
                <a:solidFill>
                  <a:srgbClr val="FF0000"/>
                </a:solidFill>
              </a:rPr>
              <a:t>mentett archívumba 1, 2, 6, 4 </a:t>
            </a:r>
            <a:r>
              <a:rPr lang="hu-HU" altLang="hu-HU" b="1">
                <a:solidFill>
                  <a:schemeClr val="accent2"/>
                </a:solidFill>
              </a:rPr>
              <a:t>került, jóllehet ilyen adatbázis-állapot a mentés ideje alatt nem is fordult elő.</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2610" name="Rectangle 2">
            <a:extLst>
              <a:ext uri="{FF2B5EF4-FFF2-40B4-BE49-F238E27FC236}">
                <a16:creationId xmlns:a16="http://schemas.microsoft.com/office/drawing/2014/main" id="{94AFABC9-535A-94CB-E557-D0D7BE3B4DEF}"/>
              </a:ext>
            </a:extLst>
          </p:cNvPr>
          <p:cNvSpPr>
            <a:spLocks noGrp="1" noChangeArrowheads="1"/>
          </p:cNvSpPr>
          <p:nvPr>
            <p:ph type="title"/>
          </p:nvPr>
        </p:nvSpPr>
        <p:spPr>
          <a:xfrm>
            <a:off x="495300" y="292100"/>
            <a:ext cx="8001000" cy="457200"/>
          </a:xfrm>
        </p:spPr>
        <p:txBody>
          <a:bodyPr/>
          <a:lstStyle/>
          <a:p>
            <a:pPr>
              <a:lnSpc>
                <a:spcPct val="70000"/>
              </a:lnSpc>
            </a:pPr>
            <a:r>
              <a:rPr lang="hu-HU" altLang="hu-HU" sz="2800" b="1" u="sng">
                <a:solidFill>
                  <a:schemeClr val="accent2"/>
                </a:solidFill>
              </a:rPr>
              <a:t>Mentés működés közben</a:t>
            </a:r>
            <a:endParaRPr lang="en-US" altLang="hu-HU" sz="2800" b="1" u="sng">
              <a:solidFill>
                <a:schemeClr val="accent2"/>
              </a:solidFill>
            </a:endParaRPr>
          </a:p>
        </p:txBody>
      </p:sp>
      <p:sp>
        <p:nvSpPr>
          <p:cNvPr id="452611" name="Rectangle 3">
            <a:extLst>
              <a:ext uri="{FF2B5EF4-FFF2-40B4-BE49-F238E27FC236}">
                <a16:creationId xmlns:a16="http://schemas.microsoft.com/office/drawing/2014/main" id="{75B0A6B6-4437-99D0-17C7-380CC790ED5E}"/>
              </a:ext>
            </a:extLst>
          </p:cNvPr>
          <p:cNvSpPr>
            <a:spLocks noGrp="1" noChangeArrowheads="1"/>
          </p:cNvSpPr>
          <p:nvPr>
            <p:ph type="body" idx="1"/>
          </p:nvPr>
        </p:nvSpPr>
        <p:spPr/>
        <p:txBody>
          <a:bodyPr/>
          <a:lstStyle/>
          <a:p>
            <a:pPr>
              <a:buFontTx/>
              <a:buNone/>
            </a:pPr>
            <a:r>
              <a:rPr lang="en-US" altLang="hu-HU"/>
              <a:t>      </a:t>
            </a:r>
          </a:p>
        </p:txBody>
      </p:sp>
      <p:sp>
        <p:nvSpPr>
          <p:cNvPr id="452612" name="Text Box 4">
            <a:extLst>
              <a:ext uri="{FF2B5EF4-FFF2-40B4-BE49-F238E27FC236}">
                <a16:creationId xmlns:a16="http://schemas.microsoft.com/office/drawing/2014/main" id="{0A39917D-BF18-267C-48AE-8291965BCA0D}"/>
              </a:ext>
            </a:extLst>
          </p:cNvPr>
          <p:cNvSpPr txBox="1">
            <a:spLocks noChangeArrowheads="1"/>
          </p:cNvSpPr>
          <p:nvPr/>
        </p:nvSpPr>
        <p:spPr bwMode="auto">
          <a:xfrm>
            <a:off x="393700" y="787400"/>
            <a:ext cx="8458200" cy="2835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lvl="1">
              <a:buFontTx/>
              <a:buAutoNum type="arabicPeriod"/>
            </a:pPr>
            <a:r>
              <a:rPr lang="hu-HU" altLang="hu-HU" sz="2000" b="1">
                <a:solidFill>
                  <a:schemeClr val="accent2"/>
                </a:solidFill>
              </a:rPr>
              <a:t>A</a:t>
            </a:r>
            <a:r>
              <a:rPr lang="hu-HU" altLang="hu-HU" sz="2000" b="1">
                <a:solidFill>
                  <a:srgbClr val="0099FF"/>
                </a:solidFill>
              </a:rPr>
              <a:t> </a:t>
            </a:r>
            <a:r>
              <a:rPr lang="hu-HU" altLang="hu-HU" sz="2000" b="1">
                <a:solidFill>
                  <a:srgbClr val="FF0000"/>
                </a:solidFill>
              </a:rPr>
              <a:t>&lt;START DUMP&gt;</a:t>
            </a:r>
            <a:r>
              <a:rPr lang="hu-HU" altLang="hu-HU" sz="2000" b="1">
                <a:solidFill>
                  <a:srgbClr val="0099FF"/>
                </a:solidFill>
              </a:rPr>
              <a:t> </a:t>
            </a:r>
            <a:r>
              <a:rPr lang="hu-HU" altLang="hu-HU" sz="2000" b="1">
                <a:solidFill>
                  <a:schemeClr val="accent2"/>
                </a:solidFill>
              </a:rPr>
              <a:t>bejegyzés naplóba írása.</a:t>
            </a:r>
          </a:p>
          <a:p>
            <a:pPr lvl="1">
              <a:buFontTx/>
              <a:buAutoNum type="arabicPeriod"/>
            </a:pPr>
            <a:r>
              <a:rPr lang="hu-HU" altLang="hu-HU" sz="2000" b="1">
                <a:solidFill>
                  <a:schemeClr val="accent2"/>
                </a:solidFill>
              </a:rPr>
              <a:t>A REDO vag UNDO/REDO naplózási módnak megfelelő </a:t>
            </a:r>
            <a:r>
              <a:rPr lang="hu-HU" altLang="hu-HU" sz="2000" b="1">
                <a:solidFill>
                  <a:srgbClr val="FF0000"/>
                </a:solidFill>
              </a:rPr>
              <a:t>ellenőrzőpont</a:t>
            </a:r>
            <a:r>
              <a:rPr lang="hu-HU" altLang="hu-HU" sz="2000" b="1">
                <a:solidFill>
                  <a:srgbClr val="009900"/>
                </a:solidFill>
              </a:rPr>
              <a:t> </a:t>
            </a:r>
            <a:r>
              <a:rPr lang="hu-HU" altLang="hu-HU" sz="2000" b="1">
                <a:solidFill>
                  <a:schemeClr val="accent2"/>
                </a:solidFill>
              </a:rPr>
              <a:t>kialakítása.</a:t>
            </a:r>
          </a:p>
          <a:p>
            <a:pPr lvl="1">
              <a:buFontTx/>
              <a:buAutoNum type="arabicPeriod"/>
            </a:pPr>
            <a:r>
              <a:rPr lang="hu-HU" altLang="hu-HU" sz="2000" b="1">
                <a:solidFill>
                  <a:schemeClr val="accent2"/>
                </a:solidFill>
              </a:rPr>
              <a:t>Az adatlemez(ek) teljes vagy növekményes </a:t>
            </a:r>
            <a:r>
              <a:rPr lang="hu-HU" altLang="hu-HU" sz="2000" b="1">
                <a:solidFill>
                  <a:srgbClr val="FF0000"/>
                </a:solidFill>
              </a:rPr>
              <a:t>mentése.</a:t>
            </a:r>
          </a:p>
          <a:p>
            <a:pPr lvl="1">
              <a:buFontTx/>
              <a:buAutoNum type="arabicPeriod"/>
            </a:pPr>
            <a:r>
              <a:rPr lang="hu-HU" altLang="hu-HU" sz="2000" b="1">
                <a:solidFill>
                  <a:srgbClr val="FF0000"/>
                </a:solidFill>
              </a:rPr>
              <a:t>A napló mentése</a:t>
            </a:r>
            <a:r>
              <a:rPr lang="hu-HU" altLang="hu-HU" sz="2000" b="1">
                <a:solidFill>
                  <a:schemeClr val="accent2"/>
                </a:solidFill>
              </a:rPr>
              <a:t>. A mentett naplórész tartalmazza legalább a 2. pontbeli ellenőrzőpont-képzés közben keletkezett naplóbejegyzéseket, melyeknek túl kell élniük az adatbázist hordozó eszköz meghibásodását.</a:t>
            </a:r>
          </a:p>
          <a:p>
            <a:pPr lvl="1">
              <a:buFontTx/>
              <a:buAutoNum type="arabicPeriod"/>
            </a:pPr>
            <a:r>
              <a:rPr lang="hu-HU" altLang="hu-HU" sz="2000" b="1">
                <a:solidFill>
                  <a:srgbClr val="FF0000"/>
                </a:solidFill>
              </a:rPr>
              <a:t>&lt;END DUMP&gt;</a:t>
            </a:r>
            <a:r>
              <a:rPr lang="hu-HU" altLang="hu-HU" sz="2000" b="1">
                <a:solidFill>
                  <a:srgbClr val="CC00CC"/>
                </a:solidFill>
              </a:rPr>
              <a:t> </a:t>
            </a:r>
            <a:r>
              <a:rPr lang="hu-HU" altLang="hu-HU" sz="2000" b="1">
                <a:solidFill>
                  <a:schemeClr val="accent2"/>
                </a:solidFill>
              </a:rPr>
              <a:t>bejegyzés naplóba írása.</a:t>
            </a:r>
          </a:p>
        </p:txBody>
      </p:sp>
      <p:sp>
        <p:nvSpPr>
          <p:cNvPr id="452613" name="Text Box 5">
            <a:extLst>
              <a:ext uri="{FF2B5EF4-FFF2-40B4-BE49-F238E27FC236}">
                <a16:creationId xmlns:a16="http://schemas.microsoft.com/office/drawing/2014/main" id="{AE06411A-D777-3674-4375-B255322DCDBE}"/>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2616" name="Text Box 8">
            <a:extLst>
              <a:ext uri="{FF2B5EF4-FFF2-40B4-BE49-F238E27FC236}">
                <a16:creationId xmlns:a16="http://schemas.microsoft.com/office/drawing/2014/main" id="{DDC7085F-37C3-3587-E587-3644F95BCE71}"/>
              </a:ext>
            </a:extLst>
          </p:cNvPr>
          <p:cNvSpPr txBox="1">
            <a:spLocks noChangeArrowheads="1"/>
          </p:cNvSpPr>
          <p:nvPr/>
        </p:nvSpPr>
        <p:spPr bwMode="auto">
          <a:xfrm>
            <a:off x="457200" y="3771900"/>
            <a:ext cx="8077200" cy="1311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CC00CC"/>
                </a:solidFill>
              </a:rPr>
              <a:t>Megjegyzés:</a:t>
            </a:r>
            <a:r>
              <a:rPr lang="hu-HU" altLang="hu-HU" b="1"/>
              <a:t> A mentés befejezésekor eldobhatjuk a naplónak azt a részét, amelyre nincs szükség a 2. pontban végrehajtott ellenőrzőpont-képzéshez tartozó helyreállítási folyamat szabályai szerint.</a:t>
            </a:r>
          </a:p>
        </p:txBody>
      </p:sp>
      <p:sp>
        <p:nvSpPr>
          <p:cNvPr id="452617" name="Text Box 9">
            <a:extLst>
              <a:ext uri="{FF2B5EF4-FFF2-40B4-BE49-F238E27FC236}">
                <a16:creationId xmlns:a16="http://schemas.microsoft.com/office/drawing/2014/main" id="{3560CEF9-7C5A-7E03-5A5B-F47F4CB0DAA6}"/>
              </a:ext>
            </a:extLst>
          </p:cNvPr>
          <p:cNvSpPr txBox="1">
            <a:spLocks noChangeArrowheads="1"/>
          </p:cNvSpPr>
          <p:nvPr/>
        </p:nvSpPr>
        <p:spPr bwMode="auto">
          <a:xfrm>
            <a:off x="482600" y="5168900"/>
            <a:ext cx="8394700" cy="1616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FF0000"/>
                </a:solidFill>
              </a:rPr>
              <a:t>UNDO napló nem használható:</a:t>
            </a:r>
            <a:r>
              <a:rPr lang="hu-HU" altLang="hu-HU" b="1"/>
              <a:t> </a:t>
            </a:r>
            <a:r>
              <a:rPr lang="en-US" altLang="hu-HU" b="1"/>
              <a:t>Mivel </a:t>
            </a:r>
            <a:r>
              <a:rPr lang="hu-HU" altLang="hu-HU" b="1"/>
              <a:t>UNDO</a:t>
            </a:r>
            <a:r>
              <a:rPr lang="en-US" altLang="hu-HU" b="1"/>
              <a:t> naplózás esetén az </a:t>
            </a:r>
            <a:r>
              <a:rPr lang="en-US" altLang="hu-HU" b="1">
                <a:solidFill>
                  <a:srgbClr val="009900"/>
                </a:solidFill>
              </a:rPr>
              <a:t>OUTPUT műveletek a módosítási bejegyzés naplóba írását követően bármikor lefuthatnak</a:t>
            </a:r>
            <a:r>
              <a:rPr lang="en-US" altLang="hu-HU" b="1"/>
              <a:t>, ezért előfordulhat, olyan eredményt kapunk, mintha </a:t>
            </a:r>
            <a:r>
              <a:rPr lang="hu-HU" altLang="hu-HU" b="1"/>
              <a:t>egy tranzakció </a:t>
            </a:r>
            <a:r>
              <a:rPr lang="en-US" altLang="hu-HU" b="1"/>
              <a:t>nem atomosan hajtódott volna végre.</a:t>
            </a:r>
            <a:r>
              <a:rPr lang="en-US" altLang="hu-HU"/>
              <a:t> </a:t>
            </a:r>
            <a:endParaRPr lang="hu-HU" altLang="hu-HU"/>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3634" name="Rectangle 2">
            <a:extLst>
              <a:ext uri="{FF2B5EF4-FFF2-40B4-BE49-F238E27FC236}">
                <a16:creationId xmlns:a16="http://schemas.microsoft.com/office/drawing/2014/main" id="{2B9CC635-25B6-4E57-83A5-CED3A918A60A}"/>
              </a:ext>
            </a:extLst>
          </p:cNvPr>
          <p:cNvSpPr>
            <a:spLocks noGrp="1" noChangeArrowheads="1"/>
          </p:cNvSpPr>
          <p:nvPr>
            <p:ph type="title"/>
          </p:nvPr>
        </p:nvSpPr>
        <p:spPr>
          <a:xfrm>
            <a:off x="495300" y="292100"/>
            <a:ext cx="8001000" cy="457200"/>
          </a:xfrm>
        </p:spPr>
        <p:txBody>
          <a:bodyPr/>
          <a:lstStyle/>
          <a:p>
            <a:pPr>
              <a:lnSpc>
                <a:spcPct val="70000"/>
              </a:lnSpc>
            </a:pPr>
            <a:r>
              <a:rPr lang="hu-HU" altLang="hu-HU" sz="2800" b="1" u="sng">
                <a:solidFill>
                  <a:schemeClr val="accent2"/>
                </a:solidFill>
              </a:rPr>
              <a:t>Mentés működés közben</a:t>
            </a:r>
            <a:endParaRPr lang="en-US" altLang="hu-HU" sz="2800" b="1" u="sng">
              <a:solidFill>
                <a:schemeClr val="accent2"/>
              </a:solidFill>
            </a:endParaRPr>
          </a:p>
        </p:txBody>
      </p:sp>
      <p:sp>
        <p:nvSpPr>
          <p:cNvPr id="453635" name="Rectangle 3">
            <a:extLst>
              <a:ext uri="{FF2B5EF4-FFF2-40B4-BE49-F238E27FC236}">
                <a16:creationId xmlns:a16="http://schemas.microsoft.com/office/drawing/2014/main" id="{AAEAB53D-540C-210F-B20C-96ED181B46F5}"/>
              </a:ext>
            </a:extLst>
          </p:cNvPr>
          <p:cNvSpPr>
            <a:spLocks noGrp="1" noChangeArrowheads="1"/>
          </p:cNvSpPr>
          <p:nvPr>
            <p:ph type="body" idx="1"/>
          </p:nvPr>
        </p:nvSpPr>
        <p:spPr/>
        <p:txBody>
          <a:bodyPr/>
          <a:lstStyle/>
          <a:p>
            <a:pPr>
              <a:buFontTx/>
              <a:buNone/>
            </a:pPr>
            <a:r>
              <a:rPr lang="en-US" altLang="hu-HU"/>
              <a:t>      </a:t>
            </a:r>
          </a:p>
        </p:txBody>
      </p:sp>
      <p:sp>
        <p:nvSpPr>
          <p:cNvPr id="453636" name="Text Box 4">
            <a:extLst>
              <a:ext uri="{FF2B5EF4-FFF2-40B4-BE49-F238E27FC236}">
                <a16:creationId xmlns:a16="http://schemas.microsoft.com/office/drawing/2014/main" id="{A163309A-5751-722C-7104-68A9172295C2}"/>
              </a:ext>
            </a:extLst>
          </p:cNvPr>
          <p:cNvSpPr txBox="1">
            <a:spLocks noChangeArrowheads="1"/>
          </p:cNvSpPr>
          <p:nvPr/>
        </p:nvSpPr>
        <p:spPr bwMode="auto">
          <a:xfrm>
            <a:off x="393700" y="787400"/>
            <a:ext cx="8458200" cy="4664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r>
              <a:rPr lang="hu-HU" altLang="hu-HU" sz="2000" b="1"/>
              <a:t>	Tegyük fel, hogy a fenti adatbázis mentés közbeni módosításait két tranzakció, </a:t>
            </a:r>
            <a:r>
              <a:rPr lang="hu-HU" altLang="hu-HU" sz="2000" b="1">
                <a:solidFill>
                  <a:schemeClr val="accent2"/>
                </a:solidFill>
              </a:rPr>
              <a:t>T1</a:t>
            </a:r>
            <a:r>
              <a:rPr lang="hu-HU" altLang="hu-HU" sz="2000" b="1"/>
              <a:t> (mely </a:t>
            </a:r>
            <a:r>
              <a:rPr lang="hu-HU" altLang="hu-HU" sz="2000" b="1">
                <a:solidFill>
                  <a:schemeClr val="accent2"/>
                </a:solidFill>
              </a:rPr>
              <a:t>A</a:t>
            </a:r>
            <a:r>
              <a:rPr lang="hu-HU" altLang="hu-HU" sz="2000" b="1"/>
              <a:t>-t és </a:t>
            </a:r>
            <a:r>
              <a:rPr lang="hu-HU" altLang="hu-HU" sz="2000" b="1">
                <a:solidFill>
                  <a:schemeClr val="accent2"/>
                </a:solidFill>
              </a:rPr>
              <a:t>B</a:t>
            </a:r>
            <a:r>
              <a:rPr lang="hu-HU" altLang="hu-HU" sz="2000" b="1"/>
              <a:t>-t módosította) és </a:t>
            </a:r>
            <a:r>
              <a:rPr lang="hu-HU" altLang="hu-HU" sz="2000" b="1">
                <a:solidFill>
                  <a:schemeClr val="accent2"/>
                </a:solidFill>
              </a:rPr>
              <a:t>T2</a:t>
            </a:r>
            <a:r>
              <a:rPr lang="hu-HU" altLang="hu-HU" sz="2000" b="1"/>
              <a:t> (mely </a:t>
            </a:r>
            <a:r>
              <a:rPr lang="hu-HU" altLang="hu-HU" sz="2000" b="1">
                <a:solidFill>
                  <a:schemeClr val="accent2"/>
                </a:solidFill>
              </a:rPr>
              <a:t>C</a:t>
            </a:r>
            <a:r>
              <a:rPr lang="hu-HU" altLang="hu-HU" sz="2000" b="1"/>
              <a:t>-t módosította) végezte, melyek a mentés kezdetekor aktívak voltak. </a:t>
            </a:r>
            <a:r>
              <a:rPr lang="hu-HU" altLang="hu-HU" sz="2000" b="1">
                <a:solidFill>
                  <a:srgbClr val="FF0000"/>
                </a:solidFill>
              </a:rPr>
              <a:t>UNDO/REDO</a:t>
            </a:r>
            <a:r>
              <a:rPr lang="hu-HU" altLang="hu-HU" sz="2000" b="1"/>
              <a:t> naplózási módszert alkalmazva a mentés alatti események lehetséges naplóbejegyzései a következők:</a:t>
            </a:r>
          </a:p>
          <a:p>
            <a:pPr lvl="1"/>
            <a:r>
              <a:rPr lang="hu-HU" altLang="hu-HU" sz="2000" b="1">
                <a:solidFill>
                  <a:srgbClr val="FF0000"/>
                </a:solidFill>
              </a:rPr>
              <a:t>&lt;START DUMP&gt;</a:t>
            </a:r>
          </a:p>
          <a:p>
            <a:pPr lvl="1"/>
            <a:r>
              <a:rPr lang="hu-HU" altLang="hu-HU" sz="2000" b="1">
                <a:solidFill>
                  <a:srgbClr val="008000"/>
                </a:solidFill>
              </a:rPr>
              <a:t>&lt;START CKPT(T1,T2)&gt;</a:t>
            </a:r>
          </a:p>
          <a:p>
            <a:pPr lvl="1"/>
            <a:r>
              <a:rPr lang="hu-HU" altLang="hu-HU" sz="2000" b="1">
                <a:solidFill>
                  <a:schemeClr val="accent2"/>
                </a:solidFill>
              </a:rPr>
              <a:t>&lt;T1,A,1,5&gt;</a:t>
            </a:r>
          </a:p>
          <a:p>
            <a:pPr lvl="1"/>
            <a:r>
              <a:rPr lang="hu-HU" altLang="hu-HU" sz="2000" b="1">
                <a:solidFill>
                  <a:schemeClr val="accent2"/>
                </a:solidFill>
              </a:rPr>
              <a:t>&lt;T2,C,3,6&gt;</a:t>
            </a:r>
          </a:p>
          <a:p>
            <a:pPr lvl="1"/>
            <a:r>
              <a:rPr lang="hu-HU" altLang="hu-HU" sz="2000" b="1">
                <a:solidFill>
                  <a:schemeClr val="accent2"/>
                </a:solidFill>
              </a:rPr>
              <a:t>&lt;T2, COMMIT&gt;</a:t>
            </a:r>
          </a:p>
          <a:p>
            <a:pPr lvl="1"/>
            <a:r>
              <a:rPr lang="hu-HU" altLang="hu-HU" sz="2000" b="1">
                <a:solidFill>
                  <a:schemeClr val="accent2"/>
                </a:solidFill>
              </a:rPr>
              <a:t>&lt;T1,B,2,7&gt;</a:t>
            </a:r>
          </a:p>
          <a:p>
            <a:pPr lvl="1"/>
            <a:r>
              <a:rPr lang="hu-HU" altLang="hu-HU" sz="2000" b="1">
                <a:solidFill>
                  <a:srgbClr val="008000"/>
                </a:solidFill>
              </a:rPr>
              <a:t>&lt;END CKPT&gt;</a:t>
            </a:r>
          </a:p>
          <a:p>
            <a:pPr lvl="1"/>
            <a:r>
              <a:rPr lang="hu-HU" altLang="hu-HU" sz="2000" b="1">
                <a:solidFill>
                  <a:schemeClr val="accent2"/>
                </a:solidFill>
              </a:rPr>
              <a:t>a mentés befejezése</a:t>
            </a:r>
          </a:p>
          <a:p>
            <a:pPr lvl="1"/>
            <a:r>
              <a:rPr lang="hu-HU" altLang="hu-HU" sz="2000" b="1">
                <a:solidFill>
                  <a:srgbClr val="FF0000"/>
                </a:solidFill>
              </a:rPr>
              <a:t>&lt;END DUMP&gt;</a:t>
            </a:r>
          </a:p>
        </p:txBody>
      </p:sp>
      <p:sp>
        <p:nvSpPr>
          <p:cNvPr id="453637" name="Text Box 5">
            <a:extLst>
              <a:ext uri="{FF2B5EF4-FFF2-40B4-BE49-F238E27FC236}">
                <a16:creationId xmlns:a16="http://schemas.microsoft.com/office/drawing/2014/main" id="{2281C712-818D-4519-B838-7EB15B3B26E9}"/>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3639" name="Text Box 7">
            <a:extLst>
              <a:ext uri="{FF2B5EF4-FFF2-40B4-BE49-F238E27FC236}">
                <a16:creationId xmlns:a16="http://schemas.microsoft.com/office/drawing/2014/main" id="{CA21CA7E-B204-1A2B-92D8-5B663D8FBB95}"/>
              </a:ext>
            </a:extLst>
          </p:cNvPr>
          <p:cNvSpPr txBox="1">
            <a:spLocks noChangeArrowheads="1"/>
          </p:cNvSpPr>
          <p:nvPr/>
        </p:nvSpPr>
        <p:spPr bwMode="auto">
          <a:xfrm>
            <a:off x="6616700" y="2511425"/>
            <a:ext cx="2095500" cy="4070350"/>
          </a:xfrm>
          <a:prstGeom prst="rect">
            <a:avLst/>
          </a:prstGeom>
          <a:noFill/>
          <a:ln w="15875">
            <a:solidFill>
              <a:srgbClr val="FF33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chemeClr val="accent2"/>
                </a:solidFill>
              </a:rPr>
              <a:t>Lemez	Mentés</a:t>
            </a:r>
          </a:p>
          <a:p>
            <a:pPr>
              <a:spcBef>
                <a:spcPct val="50000"/>
              </a:spcBef>
            </a:pPr>
            <a:r>
              <a:rPr lang="hu-HU" altLang="hu-HU" b="1">
                <a:solidFill>
                  <a:schemeClr val="accent2"/>
                </a:solidFill>
              </a:rPr>
              <a:t>	A</a:t>
            </a:r>
          </a:p>
          <a:p>
            <a:pPr>
              <a:spcBef>
                <a:spcPct val="50000"/>
              </a:spcBef>
            </a:pPr>
            <a:r>
              <a:rPr lang="hu-HU" altLang="hu-HU" b="1">
                <a:solidFill>
                  <a:schemeClr val="accent2"/>
                </a:solidFill>
              </a:rPr>
              <a:t>A := 5	</a:t>
            </a:r>
          </a:p>
          <a:p>
            <a:pPr>
              <a:spcBef>
                <a:spcPct val="50000"/>
              </a:spcBef>
            </a:pPr>
            <a:r>
              <a:rPr lang="hu-HU" altLang="hu-HU" b="1">
                <a:solidFill>
                  <a:schemeClr val="accent2"/>
                </a:solidFill>
              </a:rPr>
              <a:t>	B</a:t>
            </a:r>
          </a:p>
          <a:p>
            <a:pPr>
              <a:spcBef>
                <a:spcPct val="50000"/>
              </a:spcBef>
            </a:pPr>
            <a:r>
              <a:rPr lang="hu-HU" altLang="hu-HU" b="1">
                <a:solidFill>
                  <a:schemeClr val="accent2"/>
                </a:solidFill>
              </a:rPr>
              <a:t>C := 6	</a:t>
            </a:r>
          </a:p>
          <a:p>
            <a:pPr>
              <a:spcBef>
                <a:spcPct val="50000"/>
              </a:spcBef>
            </a:pPr>
            <a:r>
              <a:rPr lang="hu-HU" altLang="hu-HU" b="1">
                <a:solidFill>
                  <a:schemeClr val="accent2"/>
                </a:solidFill>
              </a:rPr>
              <a:t>	C</a:t>
            </a:r>
          </a:p>
          <a:p>
            <a:pPr>
              <a:spcBef>
                <a:spcPct val="50000"/>
              </a:spcBef>
            </a:pPr>
            <a:r>
              <a:rPr lang="hu-HU" altLang="hu-HU" b="1">
                <a:solidFill>
                  <a:schemeClr val="accent2"/>
                </a:solidFill>
              </a:rPr>
              <a:t>B := 7	</a:t>
            </a:r>
          </a:p>
          <a:p>
            <a:pPr>
              <a:spcBef>
                <a:spcPct val="50000"/>
              </a:spcBef>
            </a:pPr>
            <a:r>
              <a:rPr lang="hu-HU" altLang="hu-HU" b="1">
                <a:solidFill>
                  <a:schemeClr val="accent2"/>
                </a:solidFill>
              </a:rPr>
              <a:t>	D</a:t>
            </a:r>
          </a:p>
          <a:p>
            <a:pPr>
              <a:spcBef>
                <a:spcPct val="50000"/>
              </a:spcBef>
            </a:pPr>
            <a:endParaRPr lang="hu-HU" altLang="hu-HU" b="1">
              <a:solidFill>
                <a:schemeClr val="accent2"/>
              </a:solidFill>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4658" name="Rectangle 2">
            <a:extLst>
              <a:ext uri="{FF2B5EF4-FFF2-40B4-BE49-F238E27FC236}">
                <a16:creationId xmlns:a16="http://schemas.microsoft.com/office/drawing/2014/main" id="{2B929A99-76D3-46E4-232E-404305C963C3}"/>
              </a:ext>
            </a:extLst>
          </p:cNvPr>
          <p:cNvSpPr>
            <a:spLocks noGrp="1" noChangeArrowheads="1"/>
          </p:cNvSpPr>
          <p:nvPr>
            <p:ph type="title"/>
          </p:nvPr>
        </p:nvSpPr>
        <p:spPr>
          <a:xfrm>
            <a:off x="495300" y="292100"/>
            <a:ext cx="8001000" cy="457200"/>
          </a:xfrm>
        </p:spPr>
        <p:txBody>
          <a:bodyPr/>
          <a:lstStyle/>
          <a:p>
            <a:pPr>
              <a:lnSpc>
                <a:spcPct val="70000"/>
              </a:lnSpc>
            </a:pPr>
            <a:r>
              <a:rPr lang="hu-HU" altLang="hu-HU" sz="2800" b="1" u="sng">
                <a:solidFill>
                  <a:schemeClr val="accent2"/>
                </a:solidFill>
              </a:rPr>
              <a:t>Helyreállítás mentésből és naplóból</a:t>
            </a:r>
            <a:endParaRPr lang="en-US" altLang="hu-HU" sz="2800" b="1" u="sng">
              <a:solidFill>
                <a:schemeClr val="accent2"/>
              </a:solidFill>
            </a:endParaRPr>
          </a:p>
        </p:txBody>
      </p:sp>
      <p:sp>
        <p:nvSpPr>
          <p:cNvPr id="454659" name="Rectangle 3">
            <a:extLst>
              <a:ext uri="{FF2B5EF4-FFF2-40B4-BE49-F238E27FC236}">
                <a16:creationId xmlns:a16="http://schemas.microsoft.com/office/drawing/2014/main" id="{859842B2-F2BD-5E80-C367-8D7B0BFA57A8}"/>
              </a:ext>
            </a:extLst>
          </p:cNvPr>
          <p:cNvSpPr>
            <a:spLocks noGrp="1" noChangeArrowheads="1"/>
          </p:cNvSpPr>
          <p:nvPr>
            <p:ph type="body" idx="1"/>
          </p:nvPr>
        </p:nvSpPr>
        <p:spPr/>
        <p:txBody>
          <a:bodyPr/>
          <a:lstStyle/>
          <a:p>
            <a:pPr>
              <a:buFontTx/>
              <a:buNone/>
            </a:pPr>
            <a:r>
              <a:rPr lang="en-US" altLang="hu-HU"/>
              <a:t>      </a:t>
            </a:r>
          </a:p>
        </p:txBody>
      </p:sp>
      <p:sp>
        <p:nvSpPr>
          <p:cNvPr id="454660" name="Text Box 4">
            <a:extLst>
              <a:ext uri="{FF2B5EF4-FFF2-40B4-BE49-F238E27FC236}">
                <a16:creationId xmlns:a16="http://schemas.microsoft.com/office/drawing/2014/main" id="{6161FE86-FBBB-9C37-2504-040027C4C1B2}"/>
              </a:ext>
            </a:extLst>
          </p:cNvPr>
          <p:cNvSpPr txBox="1">
            <a:spLocks noChangeArrowheads="1"/>
          </p:cNvSpPr>
          <p:nvPr/>
        </p:nvSpPr>
        <p:spPr bwMode="auto">
          <a:xfrm>
            <a:off x="393700" y="787400"/>
            <a:ext cx="8216900" cy="5273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lgn="just"/>
            <a:r>
              <a:rPr lang="hu-HU" altLang="hu-HU" sz="2000" b="1"/>
              <a:t>	Tegyük fel, hogy a biztonsági mentés elkészítését követően történik katasztrófa, és a napló ezt túlélte. Az érdekesség kedvéért tegyük fel, hogy a napló katasztrófát túlélt részében </a:t>
            </a:r>
            <a:r>
              <a:rPr lang="hu-HU" altLang="hu-HU" sz="2000" b="1">
                <a:solidFill>
                  <a:srgbClr val="FF0000"/>
                </a:solidFill>
              </a:rPr>
              <a:t>nincs &lt;T1,COMMIT&gt;</a:t>
            </a:r>
            <a:r>
              <a:rPr lang="hu-HU" altLang="hu-HU" sz="2000" b="1"/>
              <a:t> bejegyzés, </a:t>
            </a:r>
            <a:r>
              <a:rPr lang="hu-HU" altLang="hu-HU" sz="2000" b="1">
                <a:solidFill>
                  <a:srgbClr val="009900"/>
                </a:solidFill>
              </a:rPr>
              <a:t>van viszont &lt;T2,COMMIT</a:t>
            </a:r>
            <a:r>
              <a:rPr lang="hu-HU" altLang="hu-HU" sz="2000" b="1"/>
              <a:t>&gt;. Az adatbázist először a biztonsági mentésből visszatöltjük, így A, B, C, D értékei rendre 1, 2, 6, 4 lesznek.</a:t>
            </a:r>
          </a:p>
          <a:p>
            <a:pPr lvl="1" algn="just"/>
            <a:endParaRPr lang="hu-HU" altLang="hu-HU" sz="2000" b="1">
              <a:solidFill>
                <a:srgbClr val="FF0000"/>
              </a:solidFill>
            </a:endParaRPr>
          </a:p>
          <a:p>
            <a:pPr lvl="1" algn="just"/>
            <a:r>
              <a:rPr lang="hu-HU" altLang="hu-HU" sz="2000" b="1">
                <a:solidFill>
                  <a:srgbClr val="FF0000"/>
                </a:solidFill>
              </a:rPr>
              <a:t>&lt;START DUMP&gt;</a:t>
            </a:r>
          </a:p>
          <a:p>
            <a:pPr lvl="1"/>
            <a:r>
              <a:rPr lang="hu-HU" altLang="hu-HU" sz="2000" b="1">
                <a:solidFill>
                  <a:srgbClr val="008000"/>
                </a:solidFill>
              </a:rPr>
              <a:t>&lt;START CKPT(T1,T2)&gt;</a:t>
            </a:r>
          </a:p>
          <a:p>
            <a:pPr lvl="1"/>
            <a:r>
              <a:rPr lang="hu-HU" altLang="hu-HU" sz="2000" b="1">
                <a:solidFill>
                  <a:schemeClr val="accent2"/>
                </a:solidFill>
              </a:rPr>
              <a:t>&lt;T1,A,1,5&gt;</a:t>
            </a:r>
          </a:p>
          <a:p>
            <a:pPr lvl="1"/>
            <a:r>
              <a:rPr lang="hu-HU" altLang="hu-HU" sz="2000" b="1">
                <a:solidFill>
                  <a:schemeClr val="accent2"/>
                </a:solidFill>
              </a:rPr>
              <a:t>&lt;T2,C,3,6&gt;</a:t>
            </a:r>
          </a:p>
          <a:p>
            <a:pPr lvl="1"/>
            <a:r>
              <a:rPr lang="hu-HU" altLang="hu-HU" sz="2000" b="1">
                <a:solidFill>
                  <a:schemeClr val="accent2"/>
                </a:solidFill>
              </a:rPr>
              <a:t>&lt;T2, COMMIT&gt;</a:t>
            </a:r>
          </a:p>
          <a:p>
            <a:pPr lvl="1"/>
            <a:r>
              <a:rPr lang="hu-HU" altLang="hu-HU" sz="2000" b="1">
                <a:solidFill>
                  <a:schemeClr val="accent2"/>
                </a:solidFill>
              </a:rPr>
              <a:t>&lt;T1,B,2,7&gt;</a:t>
            </a:r>
          </a:p>
          <a:p>
            <a:pPr lvl="1"/>
            <a:r>
              <a:rPr lang="hu-HU" altLang="hu-HU" sz="2000" b="1">
                <a:solidFill>
                  <a:srgbClr val="008000"/>
                </a:solidFill>
              </a:rPr>
              <a:t>&lt;END CKPT&gt;</a:t>
            </a:r>
          </a:p>
          <a:p>
            <a:pPr lvl="1"/>
            <a:r>
              <a:rPr lang="hu-HU" altLang="hu-HU" sz="2000" b="1">
                <a:solidFill>
                  <a:schemeClr val="accent2"/>
                </a:solidFill>
              </a:rPr>
              <a:t>a mentés befejezése</a:t>
            </a:r>
          </a:p>
          <a:p>
            <a:pPr lvl="1"/>
            <a:r>
              <a:rPr lang="hu-HU" altLang="hu-HU" sz="2000" b="1">
                <a:solidFill>
                  <a:srgbClr val="FF0000"/>
                </a:solidFill>
              </a:rPr>
              <a:t>&lt;END DUMP&gt;</a:t>
            </a:r>
          </a:p>
        </p:txBody>
      </p:sp>
      <p:sp>
        <p:nvSpPr>
          <p:cNvPr id="454661" name="Text Box 5">
            <a:extLst>
              <a:ext uri="{FF2B5EF4-FFF2-40B4-BE49-F238E27FC236}">
                <a16:creationId xmlns:a16="http://schemas.microsoft.com/office/drawing/2014/main" id="{3CCB8FB3-09CB-9659-3912-E4D78464368E}"/>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4662" name="Text Box 6">
            <a:extLst>
              <a:ext uri="{FF2B5EF4-FFF2-40B4-BE49-F238E27FC236}">
                <a16:creationId xmlns:a16="http://schemas.microsoft.com/office/drawing/2014/main" id="{BEA26F7A-B454-D35A-2432-6C7B9B3C7335}"/>
              </a:ext>
            </a:extLst>
          </p:cNvPr>
          <p:cNvSpPr txBox="1">
            <a:spLocks noChangeArrowheads="1"/>
          </p:cNvSpPr>
          <p:nvPr/>
        </p:nvSpPr>
        <p:spPr bwMode="auto">
          <a:xfrm>
            <a:off x="6616700" y="2727325"/>
            <a:ext cx="2095500" cy="4070350"/>
          </a:xfrm>
          <a:prstGeom prst="rect">
            <a:avLst/>
          </a:prstGeom>
          <a:noFill/>
          <a:ln w="15875">
            <a:solidFill>
              <a:srgbClr val="FF33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chemeClr val="accent2"/>
                </a:solidFill>
              </a:rPr>
              <a:t>Lemez	Mentés</a:t>
            </a:r>
          </a:p>
          <a:p>
            <a:pPr>
              <a:spcBef>
                <a:spcPct val="50000"/>
              </a:spcBef>
            </a:pPr>
            <a:r>
              <a:rPr lang="hu-HU" altLang="hu-HU" b="1">
                <a:solidFill>
                  <a:schemeClr val="accent2"/>
                </a:solidFill>
              </a:rPr>
              <a:t>	A</a:t>
            </a:r>
          </a:p>
          <a:p>
            <a:pPr>
              <a:spcBef>
                <a:spcPct val="50000"/>
              </a:spcBef>
            </a:pPr>
            <a:r>
              <a:rPr lang="hu-HU" altLang="hu-HU" b="1">
                <a:solidFill>
                  <a:schemeClr val="accent2"/>
                </a:solidFill>
              </a:rPr>
              <a:t>A := 5	</a:t>
            </a:r>
          </a:p>
          <a:p>
            <a:pPr>
              <a:spcBef>
                <a:spcPct val="50000"/>
              </a:spcBef>
            </a:pPr>
            <a:r>
              <a:rPr lang="hu-HU" altLang="hu-HU" b="1">
                <a:solidFill>
                  <a:schemeClr val="accent2"/>
                </a:solidFill>
              </a:rPr>
              <a:t>	B</a:t>
            </a:r>
          </a:p>
          <a:p>
            <a:pPr>
              <a:spcBef>
                <a:spcPct val="50000"/>
              </a:spcBef>
            </a:pPr>
            <a:r>
              <a:rPr lang="hu-HU" altLang="hu-HU" b="1">
                <a:solidFill>
                  <a:schemeClr val="accent2"/>
                </a:solidFill>
              </a:rPr>
              <a:t>C := 6	</a:t>
            </a:r>
          </a:p>
          <a:p>
            <a:pPr>
              <a:spcBef>
                <a:spcPct val="50000"/>
              </a:spcBef>
            </a:pPr>
            <a:r>
              <a:rPr lang="hu-HU" altLang="hu-HU" b="1">
                <a:solidFill>
                  <a:schemeClr val="accent2"/>
                </a:solidFill>
              </a:rPr>
              <a:t>	C</a:t>
            </a:r>
          </a:p>
          <a:p>
            <a:pPr>
              <a:spcBef>
                <a:spcPct val="50000"/>
              </a:spcBef>
            </a:pPr>
            <a:r>
              <a:rPr lang="hu-HU" altLang="hu-HU" b="1">
                <a:solidFill>
                  <a:schemeClr val="accent2"/>
                </a:solidFill>
              </a:rPr>
              <a:t>B := 7	</a:t>
            </a:r>
          </a:p>
          <a:p>
            <a:pPr>
              <a:spcBef>
                <a:spcPct val="50000"/>
              </a:spcBef>
            </a:pPr>
            <a:r>
              <a:rPr lang="hu-HU" altLang="hu-HU" b="1">
                <a:solidFill>
                  <a:schemeClr val="accent2"/>
                </a:solidFill>
              </a:rPr>
              <a:t>	D</a:t>
            </a:r>
          </a:p>
          <a:p>
            <a:pPr>
              <a:spcBef>
                <a:spcPct val="50000"/>
              </a:spcBef>
            </a:pPr>
            <a:endParaRPr lang="hu-HU" altLang="hu-HU" b="1">
              <a:solidFill>
                <a:schemeClr val="accent2"/>
              </a:solidFill>
            </a:endParaRPr>
          </a:p>
        </p:txBody>
      </p:sp>
      <p:sp>
        <p:nvSpPr>
          <p:cNvPr id="454664" name="Text Box 8">
            <a:extLst>
              <a:ext uri="{FF2B5EF4-FFF2-40B4-BE49-F238E27FC236}">
                <a16:creationId xmlns:a16="http://schemas.microsoft.com/office/drawing/2014/main" id="{AEC1CB74-17BB-79C8-3CA1-3B2FC973D645}"/>
              </a:ext>
            </a:extLst>
          </p:cNvPr>
          <p:cNvSpPr txBox="1">
            <a:spLocks noChangeArrowheads="1"/>
          </p:cNvSpPr>
          <p:nvPr/>
        </p:nvSpPr>
        <p:spPr bwMode="auto">
          <a:xfrm>
            <a:off x="3898900" y="2857500"/>
            <a:ext cx="2603500" cy="1920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altLang="hu-HU"/>
              <a:t> </a:t>
            </a:r>
            <a:r>
              <a:rPr lang="en-US" altLang="hu-HU" b="1">
                <a:solidFill>
                  <a:srgbClr val="CC00CC"/>
                </a:solidFill>
              </a:rPr>
              <a:t>T2 befejezett tranzakció, helyreállítjuk azon lépés hatását, amely C értékét 6-ra módosította. </a:t>
            </a:r>
            <a:endParaRPr lang="hu-HU" altLang="hu-HU" b="1">
              <a:solidFill>
                <a:srgbClr val="CC00CC"/>
              </a:solidFill>
            </a:endParaRPr>
          </a:p>
        </p:txBody>
      </p:sp>
      <p:sp>
        <p:nvSpPr>
          <p:cNvPr id="454665" name="Text Box 9">
            <a:extLst>
              <a:ext uri="{FF2B5EF4-FFF2-40B4-BE49-F238E27FC236}">
                <a16:creationId xmlns:a16="http://schemas.microsoft.com/office/drawing/2014/main" id="{98935122-CE59-2496-742E-CF400F1A10AB}"/>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4666" name="Text Box 10">
            <a:extLst>
              <a:ext uri="{FF2B5EF4-FFF2-40B4-BE49-F238E27FC236}">
                <a16:creationId xmlns:a16="http://schemas.microsoft.com/office/drawing/2014/main" id="{BCB888C5-24A0-0FA9-A2B7-C71904235894}"/>
              </a:ext>
            </a:extLst>
          </p:cNvPr>
          <p:cNvSpPr txBox="1">
            <a:spLocks noChangeArrowheads="1"/>
          </p:cNvSpPr>
          <p:nvPr/>
        </p:nvSpPr>
        <p:spPr bwMode="auto">
          <a:xfrm>
            <a:off x="3746500" y="4787900"/>
            <a:ext cx="3009900" cy="1616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b="1">
                <a:solidFill>
                  <a:schemeClr val="accent2"/>
                </a:solidFill>
              </a:rPr>
              <a:t> </a:t>
            </a:r>
            <a:r>
              <a:rPr lang="en-US" altLang="hu-HU" b="1">
                <a:solidFill>
                  <a:schemeClr val="accent2"/>
                </a:solidFill>
              </a:rPr>
              <a:t>T1 hatásait semmissé kell tennünk. A értékét 1‑re, B értékét 2‑re kell visszaállítanunk. </a:t>
            </a:r>
            <a:r>
              <a:rPr lang="hu-HU" altLang="hu-HU" b="1">
                <a:solidFill>
                  <a:schemeClr val="accent2"/>
                </a:solidFill>
              </a:rPr>
              <a:t> </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5682" name="Rectangle 2">
            <a:extLst>
              <a:ext uri="{FF2B5EF4-FFF2-40B4-BE49-F238E27FC236}">
                <a16:creationId xmlns:a16="http://schemas.microsoft.com/office/drawing/2014/main" id="{CEAEF7B8-4133-02DA-02EF-D07256A0BE8F}"/>
              </a:ext>
            </a:extLst>
          </p:cNvPr>
          <p:cNvSpPr>
            <a:spLocks noGrp="1" noChangeArrowheads="1"/>
          </p:cNvSpPr>
          <p:nvPr>
            <p:ph type="title"/>
          </p:nvPr>
        </p:nvSpPr>
        <p:spPr>
          <a:xfrm>
            <a:off x="495300" y="292100"/>
            <a:ext cx="8382000" cy="457200"/>
          </a:xfrm>
        </p:spPr>
        <p:txBody>
          <a:bodyPr/>
          <a:lstStyle/>
          <a:p>
            <a:pPr>
              <a:lnSpc>
                <a:spcPct val="70000"/>
              </a:lnSpc>
            </a:pPr>
            <a:r>
              <a:rPr lang="hu-HU" altLang="hu-HU" sz="2800" b="1" u="sng">
                <a:solidFill>
                  <a:schemeClr val="accent2"/>
                </a:solidFill>
              </a:rPr>
              <a:t>Az Oracle naplózási és archiválási rendszere</a:t>
            </a:r>
            <a:endParaRPr lang="en-US" altLang="hu-HU" sz="2800" b="1" u="sng">
              <a:solidFill>
                <a:schemeClr val="accent2"/>
              </a:solidFill>
            </a:endParaRPr>
          </a:p>
        </p:txBody>
      </p:sp>
      <p:sp>
        <p:nvSpPr>
          <p:cNvPr id="455683" name="Rectangle 3">
            <a:extLst>
              <a:ext uri="{FF2B5EF4-FFF2-40B4-BE49-F238E27FC236}">
                <a16:creationId xmlns:a16="http://schemas.microsoft.com/office/drawing/2014/main" id="{1372CA8B-2419-1EEF-CFED-F8D0CECFEBB0}"/>
              </a:ext>
            </a:extLst>
          </p:cNvPr>
          <p:cNvSpPr>
            <a:spLocks noGrp="1" noChangeArrowheads="1"/>
          </p:cNvSpPr>
          <p:nvPr>
            <p:ph type="body" idx="1"/>
          </p:nvPr>
        </p:nvSpPr>
        <p:spPr/>
        <p:txBody>
          <a:bodyPr/>
          <a:lstStyle/>
          <a:p>
            <a:pPr>
              <a:buFontTx/>
              <a:buNone/>
            </a:pPr>
            <a:r>
              <a:rPr lang="en-US" altLang="hu-HU"/>
              <a:t>      </a:t>
            </a:r>
          </a:p>
        </p:txBody>
      </p:sp>
      <p:sp>
        <p:nvSpPr>
          <p:cNvPr id="455685" name="Text Box 5">
            <a:extLst>
              <a:ext uri="{FF2B5EF4-FFF2-40B4-BE49-F238E27FC236}">
                <a16:creationId xmlns:a16="http://schemas.microsoft.com/office/drawing/2014/main" id="{D1D4A2CF-D4B1-5EB3-E86A-8C1745ADF4D3}"/>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5688" name="Text Box 8">
            <a:extLst>
              <a:ext uri="{FF2B5EF4-FFF2-40B4-BE49-F238E27FC236}">
                <a16:creationId xmlns:a16="http://schemas.microsoft.com/office/drawing/2014/main" id="{63B6007D-1DB7-6579-476F-1C2499A0B26C}"/>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5690" name="Text Box 10">
            <a:extLst>
              <a:ext uri="{FF2B5EF4-FFF2-40B4-BE49-F238E27FC236}">
                <a16:creationId xmlns:a16="http://schemas.microsoft.com/office/drawing/2014/main" id="{FD7770D7-3009-2A24-F300-16E2ECE55DDD}"/>
              </a:ext>
            </a:extLst>
          </p:cNvPr>
          <p:cNvSpPr txBox="1">
            <a:spLocks noChangeArrowheads="1"/>
          </p:cNvSpPr>
          <p:nvPr/>
        </p:nvSpPr>
        <p:spPr bwMode="auto">
          <a:xfrm>
            <a:off x="330200" y="1231900"/>
            <a:ext cx="8559800" cy="5273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a:t>  </a:t>
            </a:r>
            <a:r>
              <a:rPr lang="hu-HU" altLang="hu-HU" b="1"/>
              <a:t>Rendszerhiba esetén a </a:t>
            </a:r>
            <a:r>
              <a:rPr lang="hu-HU" altLang="hu-HU" b="1">
                <a:solidFill>
                  <a:srgbClr val="FF0000"/>
                </a:solidFill>
              </a:rPr>
              <a:t>helyreállítás-kezelő automatikusan aktivizálódik</a:t>
            </a:r>
            <a:r>
              <a:rPr lang="hu-HU" altLang="hu-HU" b="1"/>
              <a:t>, amikor az Oracle újraindul. </a:t>
            </a:r>
          </a:p>
          <a:p>
            <a:pPr>
              <a:spcBef>
                <a:spcPct val="50000"/>
              </a:spcBef>
              <a:buFontTx/>
              <a:buChar char="•"/>
            </a:pPr>
            <a:r>
              <a:rPr lang="hu-HU" altLang="hu-HU" b="1"/>
              <a:t>  A helyreállítás a </a:t>
            </a:r>
            <a:r>
              <a:rPr lang="hu-HU" altLang="hu-HU" b="1" i="1"/>
              <a:t>napló</a:t>
            </a:r>
            <a:r>
              <a:rPr lang="hu-HU" altLang="hu-HU" b="1"/>
              <a:t> (</a:t>
            </a:r>
            <a:r>
              <a:rPr lang="hu-HU" altLang="hu-HU" b="1">
                <a:solidFill>
                  <a:srgbClr val="FF0000"/>
                </a:solidFill>
              </a:rPr>
              <a:t>redo log</a:t>
            </a:r>
            <a:r>
              <a:rPr lang="hu-HU" altLang="hu-HU" b="1"/>
              <a:t>) alapján történik. A napló olyan állományok halmaza, amelyek az adatbázis változásait tartalmazzák, akár lemezre kerültek, akár nem. Két részből áll: az </a:t>
            </a:r>
            <a:r>
              <a:rPr lang="hu-HU" altLang="hu-HU" b="1">
                <a:solidFill>
                  <a:srgbClr val="FF0000"/>
                </a:solidFill>
              </a:rPr>
              <a:t>online </a:t>
            </a:r>
            <a:r>
              <a:rPr lang="hu-HU" altLang="hu-HU" b="1"/>
              <a:t>és az </a:t>
            </a:r>
            <a:r>
              <a:rPr lang="hu-HU" altLang="hu-HU" b="1">
                <a:solidFill>
                  <a:srgbClr val="FF0000"/>
                </a:solidFill>
              </a:rPr>
              <a:t>archivált napló</a:t>
            </a:r>
            <a:r>
              <a:rPr lang="hu-HU" altLang="hu-HU" b="1"/>
              <a:t>ból.</a:t>
            </a:r>
          </a:p>
          <a:p>
            <a:pPr>
              <a:spcBef>
                <a:spcPct val="50000"/>
              </a:spcBef>
              <a:buFontTx/>
              <a:buChar char="•"/>
            </a:pPr>
            <a:r>
              <a:rPr lang="hu-HU" altLang="hu-HU" b="1"/>
              <a:t>  Az </a:t>
            </a:r>
            <a:r>
              <a:rPr lang="hu-HU" altLang="hu-HU" b="1" i="1">
                <a:solidFill>
                  <a:srgbClr val="FF0000"/>
                </a:solidFill>
              </a:rPr>
              <a:t>online napló</a:t>
            </a:r>
            <a:r>
              <a:rPr lang="hu-HU" altLang="hu-HU" b="1"/>
              <a:t> kettő vagy több online naplófájlból áll. </a:t>
            </a:r>
          </a:p>
          <a:p>
            <a:pPr>
              <a:spcBef>
                <a:spcPct val="50000"/>
              </a:spcBef>
              <a:buFontTx/>
              <a:buChar char="•"/>
            </a:pPr>
            <a:r>
              <a:rPr lang="hu-HU" altLang="hu-HU" b="1"/>
              <a:t>  A naplóbejegyzések ideiglenesen az </a:t>
            </a:r>
            <a:r>
              <a:rPr lang="hu-HU" altLang="hu-HU" b="1">
                <a:solidFill>
                  <a:srgbClr val="FF0000"/>
                </a:solidFill>
              </a:rPr>
              <a:t>SGA</a:t>
            </a:r>
            <a:r>
              <a:rPr lang="hu-HU" altLang="hu-HU" b="1"/>
              <a:t> (System Global Area) memóriapuffereiben tárolódnak, amelyeket a </a:t>
            </a:r>
            <a:r>
              <a:rPr lang="hu-HU" altLang="hu-HU" b="1">
                <a:solidFill>
                  <a:srgbClr val="FF0000"/>
                </a:solidFill>
              </a:rPr>
              <a:t>Log Writer </a:t>
            </a:r>
            <a:r>
              <a:rPr lang="hu-HU" altLang="hu-HU" b="1"/>
              <a:t>(LGWR) háttérfolyamat folyamatosan ír ki lemezre. (Az SGA tartalmazza az adatbáziselemeket tároló puffereket is, amelyeket pedig a </a:t>
            </a:r>
            <a:r>
              <a:rPr lang="hu-HU" altLang="hu-HU" b="1">
                <a:solidFill>
                  <a:srgbClr val="FF0000"/>
                </a:solidFill>
              </a:rPr>
              <a:t>Database Writer</a:t>
            </a:r>
            <a:r>
              <a:rPr lang="hu-HU" altLang="hu-HU" b="1"/>
              <a:t> háttérfolyamat ír lemezre.) </a:t>
            </a:r>
          </a:p>
          <a:p>
            <a:pPr>
              <a:spcBef>
                <a:spcPct val="50000"/>
              </a:spcBef>
              <a:buFontTx/>
              <a:buChar char="•"/>
            </a:pPr>
            <a:r>
              <a:rPr lang="hu-HU" altLang="hu-HU" b="1"/>
              <a:t>  Ha egy felhasználói folyamat befejezte egy tranzakció végrehajtását, akkor a </a:t>
            </a:r>
            <a:r>
              <a:rPr lang="hu-HU" altLang="hu-HU" b="1">
                <a:solidFill>
                  <a:srgbClr val="FF0000"/>
                </a:solidFill>
              </a:rPr>
              <a:t>LGWR</a:t>
            </a:r>
            <a:r>
              <a:rPr lang="hu-HU" altLang="hu-HU" b="1"/>
              <a:t> egy </a:t>
            </a:r>
            <a:r>
              <a:rPr lang="hu-HU" altLang="hu-HU" b="1">
                <a:solidFill>
                  <a:srgbClr val="FF0000"/>
                </a:solidFill>
              </a:rPr>
              <a:t>COMMIT</a:t>
            </a:r>
            <a:r>
              <a:rPr lang="hu-HU" altLang="hu-HU" b="1"/>
              <a:t> bejegyzést is kiír a naplóba.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2325" name="Rectangle 5">
            <a:extLst>
              <a:ext uri="{FF2B5EF4-FFF2-40B4-BE49-F238E27FC236}">
                <a16:creationId xmlns:a16="http://schemas.microsoft.com/office/drawing/2014/main" id="{019FAF3A-B7C1-E351-9DD1-ABCBBA29CAE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a:p>
        </p:txBody>
      </p:sp>
      <p:graphicFrame>
        <p:nvGraphicFramePr>
          <p:cNvPr id="312324" name="Object 4">
            <a:extLst>
              <a:ext uri="{FF2B5EF4-FFF2-40B4-BE49-F238E27FC236}">
                <a16:creationId xmlns:a16="http://schemas.microsoft.com/office/drawing/2014/main" id="{CE3C86D2-41D0-FD40-54D8-76A4F1E0BE98}"/>
              </a:ext>
            </a:extLst>
          </p:cNvPr>
          <p:cNvGraphicFramePr>
            <a:graphicFrameLocks noChangeAspect="1"/>
          </p:cNvGraphicFramePr>
          <p:nvPr/>
        </p:nvGraphicFramePr>
        <p:xfrm>
          <a:off x="1298575" y="357188"/>
          <a:ext cx="6280150" cy="5595937"/>
        </p:xfrm>
        <a:graphic>
          <a:graphicData uri="http://schemas.openxmlformats.org/presentationml/2006/ole">
            <mc:AlternateContent xmlns:mc="http://schemas.openxmlformats.org/markup-compatibility/2006">
              <mc:Choice xmlns:v="urn:schemas-microsoft-com:vml" Requires="v">
                <p:oleObj name="Kép" r:id="rId3" imgW="6286680" imgH="5603400" progId="Word.Picture.8">
                  <p:embed/>
                </p:oleObj>
              </mc:Choice>
              <mc:Fallback>
                <p:oleObj name="Kép" r:id="rId3" imgW="6286680" imgH="5603400" progId="Word.Picture.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8575" y="357188"/>
                        <a:ext cx="6280150" cy="5595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2326" name="Text Box 6">
            <a:extLst>
              <a:ext uri="{FF2B5EF4-FFF2-40B4-BE49-F238E27FC236}">
                <a16:creationId xmlns:a16="http://schemas.microsoft.com/office/drawing/2014/main" id="{E82C4A41-2337-4E1C-7517-373F92D023AE}"/>
              </a:ext>
            </a:extLst>
          </p:cNvPr>
          <p:cNvSpPr txBox="1">
            <a:spLocks noChangeArrowheads="1"/>
          </p:cNvSpPr>
          <p:nvPr/>
        </p:nvSpPr>
        <p:spPr bwMode="auto">
          <a:xfrm>
            <a:off x="5537200" y="4343400"/>
            <a:ext cx="2908300" cy="11874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chemeClr val="accent2"/>
                </a:solidFill>
              </a:rPr>
              <a:t>Az adatbázis-kezelő rendszer alkotórészei</a:t>
            </a:r>
          </a:p>
        </p:txBody>
      </p:sp>
      <p:sp>
        <p:nvSpPr>
          <p:cNvPr id="312327" name="Text Box 7">
            <a:extLst>
              <a:ext uri="{FF2B5EF4-FFF2-40B4-BE49-F238E27FC236}">
                <a16:creationId xmlns:a16="http://schemas.microsoft.com/office/drawing/2014/main" id="{0652F6D1-9504-1303-100F-309B061F3E12}"/>
              </a:ext>
            </a:extLst>
          </p:cNvPr>
          <p:cNvSpPr txBox="1">
            <a:spLocks noChangeArrowheads="1"/>
          </p:cNvSpPr>
          <p:nvPr/>
        </p:nvSpPr>
        <p:spPr bwMode="auto">
          <a:xfrm>
            <a:off x="5194300" y="5537200"/>
            <a:ext cx="36195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hu-HU" sz="1800">
                <a:solidFill>
                  <a:srgbClr val="CC3399"/>
                </a:solidFill>
              </a:rPr>
              <a:t>dupla doboz</a:t>
            </a:r>
            <a:r>
              <a:rPr lang="hu-HU" altLang="hu-HU" sz="1800">
                <a:solidFill>
                  <a:srgbClr val="CC3399"/>
                </a:solidFill>
              </a:rPr>
              <a:t> -</a:t>
            </a:r>
            <a:r>
              <a:rPr lang="en-US" altLang="hu-HU" sz="1800">
                <a:solidFill>
                  <a:srgbClr val="CC3399"/>
                </a:solidFill>
              </a:rPr>
              <a:t> </a:t>
            </a:r>
            <a:r>
              <a:rPr lang="hu-HU" altLang="hu-HU" sz="1800">
                <a:solidFill>
                  <a:srgbClr val="CC3399"/>
                </a:solidFill>
              </a:rPr>
              <a:t>m</a:t>
            </a:r>
            <a:r>
              <a:rPr lang="en-US" altLang="hu-HU" sz="1800">
                <a:solidFill>
                  <a:srgbClr val="CC3399"/>
                </a:solidFill>
              </a:rPr>
              <a:t>emória</a:t>
            </a:r>
            <a:endParaRPr lang="hu-HU" altLang="hu-HU" sz="1800">
              <a:solidFill>
                <a:srgbClr val="CC3399"/>
              </a:solidFill>
            </a:endParaRPr>
          </a:p>
        </p:txBody>
      </p:sp>
      <p:sp>
        <p:nvSpPr>
          <p:cNvPr id="312328" name="Text Box 8">
            <a:extLst>
              <a:ext uri="{FF2B5EF4-FFF2-40B4-BE49-F238E27FC236}">
                <a16:creationId xmlns:a16="http://schemas.microsoft.com/office/drawing/2014/main" id="{9EA56F24-7F53-ED43-6B94-B2077CF86C39}"/>
              </a:ext>
            </a:extLst>
          </p:cNvPr>
          <p:cNvSpPr txBox="1">
            <a:spLocks noChangeArrowheads="1"/>
          </p:cNvSpPr>
          <p:nvPr/>
        </p:nvSpPr>
        <p:spPr bwMode="auto">
          <a:xfrm>
            <a:off x="749300" y="6003925"/>
            <a:ext cx="8394700" cy="854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hu-HU">
                <a:solidFill>
                  <a:srgbClr val="CC3300"/>
                </a:solidFill>
              </a:rPr>
              <a:t>folytonos vonal </a:t>
            </a:r>
            <a:r>
              <a:rPr lang="hu-HU" altLang="hu-HU">
                <a:solidFill>
                  <a:srgbClr val="CC3300"/>
                </a:solidFill>
              </a:rPr>
              <a:t>- </a:t>
            </a:r>
            <a:r>
              <a:rPr lang="en-US" altLang="hu-HU">
                <a:solidFill>
                  <a:srgbClr val="CC3300"/>
                </a:solidFill>
              </a:rPr>
              <a:t>vezérlésátadás, </a:t>
            </a:r>
            <a:r>
              <a:rPr lang="hu-HU" altLang="hu-HU">
                <a:solidFill>
                  <a:srgbClr val="CC3300"/>
                </a:solidFill>
              </a:rPr>
              <a:t>adatáramlással</a:t>
            </a:r>
          </a:p>
          <a:p>
            <a:pPr>
              <a:spcBef>
                <a:spcPct val="50000"/>
              </a:spcBef>
            </a:pPr>
            <a:r>
              <a:rPr lang="en-US" altLang="hu-HU">
                <a:solidFill>
                  <a:srgbClr val="008000"/>
                </a:solidFill>
              </a:rPr>
              <a:t>szaggatott vonal </a:t>
            </a:r>
            <a:r>
              <a:rPr lang="hu-HU" altLang="hu-HU">
                <a:solidFill>
                  <a:srgbClr val="008000"/>
                </a:solidFill>
              </a:rPr>
              <a:t>- </a:t>
            </a:r>
            <a:r>
              <a:rPr lang="en-US" altLang="hu-HU">
                <a:solidFill>
                  <a:srgbClr val="008000"/>
                </a:solidFill>
              </a:rPr>
              <a:t>csak adatmozgás</a:t>
            </a:r>
            <a:r>
              <a:rPr lang="hu-HU" altLang="hu-HU">
                <a:solidFill>
                  <a:srgbClr val="008000"/>
                </a:solidFill>
              </a:rPr>
              <a:t> </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6706" name="Rectangle 2">
            <a:extLst>
              <a:ext uri="{FF2B5EF4-FFF2-40B4-BE49-F238E27FC236}">
                <a16:creationId xmlns:a16="http://schemas.microsoft.com/office/drawing/2014/main" id="{B7EEDC78-195D-BCD8-F9C2-DA9D5423001A}"/>
              </a:ext>
            </a:extLst>
          </p:cNvPr>
          <p:cNvSpPr>
            <a:spLocks noGrp="1" noChangeArrowheads="1"/>
          </p:cNvSpPr>
          <p:nvPr>
            <p:ph type="title"/>
          </p:nvPr>
        </p:nvSpPr>
        <p:spPr>
          <a:xfrm>
            <a:off x="495300" y="292100"/>
            <a:ext cx="8382000" cy="457200"/>
          </a:xfrm>
        </p:spPr>
        <p:txBody>
          <a:bodyPr/>
          <a:lstStyle/>
          <a:p>
            <a:pPr>
              <a:lnSpc>
                <a:spcPct val="70000"/>
              </a:lnSpc>
            </a:pPr>
            <a:r>
              <a:rPr lang="hu-HU" altLang="hu-HU" sz="2800" b="1" u="sng">
                <a:solidFill>
                  <a:schemeClr val="accent2"/>
                </a:solidFill>
              </a:rPr>
              <a:t>Az Oracle naplózási és archiválási rendszere</a:t>
            </a:r>
            <a:endParaRPr lang="en-US" altLang="hu-HU" sz="2800" b="1" u="sng">
              <a:solidFill>
                <a:schemeClr val="accent2"/>
              </a:solidFill>
            </a:endParaRPr>
          </a:p>
        </p:txBody>
      </p:sp>
      <p:sp>
        <p:nvSpPr>
          <p:cNvPr id="456707" name="Rectangle 3">
            <a:extLst>
              <a:ext uri="{FF2B5EF4-FFF2-40B4-BE49-F238E27FC236}">
                <a16:creationId xmlns:a16="http://schemas.microsoft.com/office/drawing/2014/main" id="{10D96E3C-9D57-457E-6612-246FD5CF85B4}"/>
              </a:ext>
            </a:extLst>
          </p:cNvPr>
          <p:cNvSpPr>
            <a:spLocks noGrp="1" noChangeArrowheads="1"/>
          </p:cNvSpPr>
          <p:nvPr>
            <p:ph type="body" idx="1"/>
          </p:nvPr>
        </p:nvSpPr>
        <p:spPr/>
        <p:txBody>
          <a:bodyPr/>
          <a:lstStyle/>
          <a:p>
            <a:pPr>
              <a:buFontTx/>
              <a:buNone/>
            </a:pPr>
            <a:r>
              <a:rPr lang="en-US" altLang="hu-HU"/>
              <a:t>      </a:t>
            </a:r>
          </a:p>
        </p:txBody>
      </p:sp>
      <p:sp>
        <p:nvSpPr>
          <p:cNvPr id="456708" name="Text Box 4">
            <a:extLst>
              <a:ext uri="{FF2B5EF4-FFF2-40B4-BE49-F238E27FC236}">
                <a16:creationId xmlns:a16="http://schemas.microsoft.com/office/drawing/2014/main" id="{CE3D2E12-197F-7AB3-DF84-6A107FE5C0F9}"/>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6709" name="Text Box 5">
            <a:extLst>
              <a:ext uri="{FF2B5EF4-FFF2-40B4-BE49-F238E27FC236}">
                <a16:creationId xmlns:a16="http://schemas.microsoft.com/office/drawing/2014/main" id="{D9B740B0-1C8B-0341-7C92-8DDAAA7D65F3}"/>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6710" name="Text Box 6">
            <a:extLst>
              <a:ext uri="{FF2B5EF4-FFF2-40B4-BE49-F238E27FC236}">
                <a16:creationId xmlns:a16="http://schemas.microsoft.com/office/drawing/2014/main" id="{2141AAAB-C6BF-5D51-BDD9-8E743DF48288}"/>
              </a:ext>
            </a:extLst>
          </p:cNvPr>
          <p:cNvSpPr txBox="1">
            <a:spLocks noChangeArrowheads="1"/>
          </p:cNvSpPr>
          <p:nvPr/>
        </p:nvSpPr>
        <p:spPr bwMode="auto">
          <a:xfrm>
            <a:off x="317500" y="1028700"/>
            <a:ext cx="8559800" cy="5121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b="1"/>
              <a:t>  Az online </a:t>
            </a:r>
            <a:r>
              <a:rPr lang="hu-HU" altLang="hu-HU" b="1">
                <a:solidFill>
                  <a:srgbClr val="FF0000"/>
                </a:solidFill>
              </a:rPr>
              <a:t>naplófájlok ciklikusan töltődnek föl</a:t>
            </a:r>
            <a:r>
              <a:rPr lang="hu-HU" altLang="hu-HU" b="1"/>
              <a:t>. Például ha a naplót két fájl alkotja, akkor először az elsőt írja tele a LGWR, aztán a másodikat, majd újraírja az elsőt stb. Amikor egy naplófájl megtelt, kap egy sorszámot (</a:t>
            </a:r>
            <a:r>
              <a:rPr lang="hu-HU" altLang="hu-HU" b="1">
                <a:solidFill>
                  <a:srgbClr val="FF0000"/>
                </a:solidFill>
              </a:rPr>
              <a:t>log sequence number</a:t>
            </a:r>
            <a:r>
              <a:rPr lang="hu-HU" altLang="hu-HU" b="1"/>
              <a:t>), ami azonosítja a fájlt.</a:t>
            </a:r>
          </a:p>
          <a:p>
            <a:pPr>
              <a:spcBef>
                <a:spcPct val="50000"/>
              </a:spcBef>
              <a:buFontTx/>
              <a:buChar char="•"/>
            </a:pPr>
            <a:r>
              <a:rPr lang="hu-HU" altLang="hu-HU" b="1"/>
              <a:t>  A biztonság növelése érdekében az Oracle lehetővé teszi, hogy a </a:t>
            </a:r>
            <a:r>
              <a:rPr lang="hu-HU" altLang="hu-HU" b="1">
                <a:solidFill>
                  <a:srgbClr val="FF0000"/>
                </a:solidFill>
              </a:rPr>
              <a:t>naplófájlokat több példányban letároljuk</a:t>
            </a:r>
            <a:r>
              <a:rPr lang="hu-HU" altLang="hu-HU" b="1"/>
              <a:t>. A </a:t>
            </a:r>
            <a:r>
              <a:rPr lang="hu-HU" altLang="hu-HU" b="1" i="1">
                <a:solidFill>
                  <a:srgbClr val="FF0000"/>
                </a:solidFill>
              </a:rPr>
              <a:t>multiplexelt online napló</a:t>
            </a:r>
            <a:r>
              <a:rPr lang="hu-HU" altLang="hu-HU" b="1" i="1"/>
              <a:t>ban</a:t>
            </a:r>
            <a:r>
              <a:rPr lang="hu-HU" altLang="hu-HU" b="1"/>
              <a:t> ugyanazon naplófájlok több különböző lemezen is tárolódnak, és ezek egyszerre módosulnak. Ha az egyik lemez megsérül, akkor a napló többi másolata még mindig rendelkezésre áll a helyreállításhoz.</a:t>
            </a:r>
          </a:p>
          <a:p>
            <a:pPr>
              <a:spcBef>
                <a:spcPct val="50000"/>
              </a:spcBef>
              <a:buFontTx/>
              <a:buChar char="•"/>
            </a:pPr>
            <a:r>
              <a:rPr lang="hu-HU" altLang="hu-HU" b="1"/>
              <a:t>  Lehetőség van arra, hogy a megtelt online naplófájlokat archiváljuk, mielőtt újra felhasználnánk őket. Az </a:t>
            </a:r>
            <a:r>
              <a:rPr lang="hu-HU" altLang="hu-HU" b="1" i="1">
                <a:solidFill>
                  <a:srgbClr val="FF0000"/>
                </a:solidFill>
              </a:rPr>
              <a:t>archivált (offline) napló</a:t>
            </a:r>
            <a:r>
              <a:rPr lang="hu-HU" altLang="hu-HU" b="1">
                <a:solidFill>
                  <a:srgbClr val="FF0000"/>
                </a:solidFill>
              </a:rPr>
              <a:t> </a:t>
            </a:r>
            <a:r>
              <a:rPr lang="hu-HU" altLang="hu-HU" b="1"/>
              <a:t>az ilyen archivált naplófájlokból tevődik össze. </a:t>
            </a:r>
          </a:p>
          <a:p>
            <a:pPr>
              <a:spcBef>
                <a:spcPct val="50000"/>
              </a:spcBef>
            </a:pPr>
            <a:endParaRPr lang="hu-HU" altLang="hu-HU" b="1"/>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7730" name="Rectangle 2">
            <a:extLst>
              <a:ext uri="{FF2B5EF4-FFF2-40B4-BE49-F238E27FC236}">
                <a16:creationId xmlns:a16="http://schemas.microsoft.com/office/drawing/2014/main" id="{293674FA-246C-4DF4-1063-9B37C178AC03}"/>
              </a:ext>
            </a:extLst>
          </p:cNvPr>
          <p:cNvSpPr>
            <a:spLocks noGrp="1" noChangeArrowheads="1"/>
          </p:cNvSpPr>
          <p:nvPr>
            <p:ph type="title"/>
          </p:nvPr>
        </p:nvSpPr>
        <p:spPr>
          <a:xfrm>
            <a:off x="495300" y="292100"/>
            <a:ext cx="8382000" cy="457200"/>
          </a:xfrm>
        </p:spPr>
        <p:txBody>
          <a:bodyPr/>
          <a:lstStyle/>
          <a:p>
            <a:pPr>
              <a:lnSpc>
                <a:spcPct val="70000"/>
              </a:lnSpc>
            </a:pPr>
            <a:r>
              <a:rPr lang="hu-HU" altLang="hu-HU" sz="2800" b="1" u="sng">
                <a:solidFill>
                  <a:schemeClr val="accent2"/>
                </a:solidFill>
              </a:rPr>
              <a:t>Az Oracle naplózási és archiválási rendszere</a:t>
            </a:r>
            <a:endParaRPr lang="en-US" altLang="hu-HU" sz="2800" b="1" u="sng">
              <a:solidFill>
                <a:schemeClr val="accent2"/>
              </a:solidFill>
            </a:endParaRPr>
          </a:p>
        </p:txBody>
      </p:sp>
      <p:sp>
        <p:nvSpPr>
          <p:cNvPr id="457731" name="Rectangle 3">
            <a:extLst>
              <a:ext uri="{FF2B5EF4-FFF2-40B4-BE49-F238E27FC236}">
                <a16:creationId xmlns:a16="http://schemas.microsoft.com/office/drawing/2014/main" id="{B869BEFA-A795-DC7C-9C0A-2102A09E4053}"/>
              </a:ext>
            </a:extLst>
          </p:cNvPr>
          <p:cNvSpPr>
            <a:spLocks noGrp="1" noChangeArrowheads="1"/>
          </p:cNvSpPr>
          <p:nvPr>
            <p:ph type="body" idx="1"/>
          </p:nvPr>
        </p:nvSpPr>
        <p:spPr/>
        <p:txBody>
          <a:bodyPr/>
          <a:lstStyle/>
          <a:p>
            <a:pPr>
              <a:buFontTx/>
              <a:buNone/>
            </a:pPr>
            <a:r>
              <a:rPr lang="en-US" altLang="hu-HU"/>
              <a:t>      </a:t>
            </a:r>
          </a:p>
        </p:txBody>
      </p:sp>
      <p:sp>
        <p:nvSpPr>
          <p:cNvPr id="457732" name="Text Box 4">
            <a:extLst>
              <a:ext uri="{FF2B5EF4-FFF2-40B4-BE49-F238E27FC236}">
                <a16:creationId xmlns:a16="http://schemas.microsoft.com/office/drawing/2014/main" id="{259A647F-61D6-09B6-273C-66772131B154}"/>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7733" name="Text Box 5">
            <a:extLst>
              <a:ext uri="{FF2B5EF4-FFF2-40B4-BE49-F238E27FC236}">
                <a16:creationId xmlns:a16="http://schemas.microsoft.com/office/drawing/2014/main" id="{4802368C-7BA5-5303-5C4A-AE02718A9129}"/>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7734" name="Text Box 6">
            <a:extLst>
              <a:ext uri="{FF2B5EF4-FFF2-40B4-BE49-F238E27FC236}">
                <a16:creationId xmlns:a16="http://schemas.microsoft.com/office/drawing/2014/main" id="{38F1791A-A961-D426-D52C-BAFD0755AA49}"/>
              </a:ext>
            </a:extLst>
          </p:cNvPr>
          <p:cNvSpPr txBox="1">
            <a:spLocks noChangeArrowheads="1"/>
          </p:cNvSpPr>
          <p:nvPr/>
        </p:nvSpPr>
        <p:spPr bwMode="auto">
          <a:xfrm>
            <a:off x="317500" y="927100"/>
            <a:ext cx="8559800" cy="5426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b="1"/>
              <a:t>   A </a:t>
            </a:r>
            <a:r>
              <a:rPr lang="hu-HU" altLang="hu-HU" b="1">
                <a:solidFill>
                  <a:srgbClr val="FF0000"/>
                </a:solidFill>
              </a:rPr>
              <a:t>naplókezelő két módban működhet</a:t>
            </a:r>
            <a:r>
              <a:rPr lang="hu-HU" altLang="hu-HU" b="1"/>
              <a:t>: </a:t>
            </a:r>
            <a:r>
              <a:rPr lang="hu-HU" altLang="hu-HU" b="1">
                <a:solidFill>
                  <a:srgbClr val="CC00CC"/>
                </a:solidFill>
              </a:rPr>
              <a:t>ARCHIVELOG</a:t>
            </a:r>
            <a:r>
              <a:rPr lang="hu-HU" altLang="hu-HU" b="1"/>
              <a:t> </a:t>
            </a:r>
            <a:r>
              <a:rPr lang="hu-HU" altLang="hu-HU" b="1">
                <a:solidFill>
                  <a:srgbClr val="CC00CC"/>
                </a:solidFill>
              </a:rPr>
              <a:t>mód</a:t>
            </a:r>
            <a:r>
              <a:rPr lang="hu-HU" altLang="hu-HU" b="1"/>
              <a:t>ban a rendszer minden megtelt naplófájlt archivál, mielőtt újra felhasználná, </a:t>
            </a:r>
            <a:r>
              <a:rPr lang="hu-HU" altLang="hu-HU" b="1">
                <a:solidFill>
                  <a:srgbClr val="009900"/>
                </a:solidFill>
              </a:rPr>
              <a:t>NOARCHIVELOG mód</a:t>
            </a:r>
            <a:r>
              <a:rPr lang="hu-HU" altLang="hu-HU" b="1"/>
              <a:t>ban viszont a legrégebbi megtelt naplófájl mentés nélkül felülíródik, ha az utolsó szabad naplófájl is megtelt. </a:t>
            </a:r>
          </a:p>
          <a:p>
            <a:pPr>
              <a:spcBef>
                <a:spcPct val="50000"/>
              </a:spcBef>
              <a:buFontTx/>
              <a:buChar char="•"/>
            </a:pPr>
            <a:r>
              <a:rPr lang="hu-HU" altLang="hu-HU" b="1"/>
              <a:t>   </a:t>
            </a:r>
            <a:r>
              <a:rPr lang="hu-HU" altLang="hu-HU" b="1">
                <a:solidFill>
                  <a:srgbClr val="CC00CC"/>
                </a:solidFill>
              </a:rPr>
              <a:t>ARCHIVELOG mód</a:t>
            </a:r>
            <a:r>
              <a:rPr lang="hu-HU" altLang="hu-HU" b="1"/>
              <a:t>ban az adatbázis </a:t>
            </a:r>
            <a:r>
              <a:rPr lang="hu-HU" altLang="hu-HU" b="1">
                <a:solidFill>
                  <a:schemeClr val="accent2"/>
                </a:solidFill>
              </a:rPr>
              <a:t>teljesen visszaállítható</a:t>
            </a:r>
            <a:r>
              <a:rPr lang="hu-HU" altLang="hu-HU" b="1"/>
              <a:t> </a:t>
            </a:r>
            <a:r>
              <a:rPr lang="hu-HU" altLang="hu-HU" b="1">
                <a:solidFill>
                  <a:srgbClr val="FF0000"/>
                </a:solidFill>
              </a:rPr>
              <a:t>rendszerhiba</a:t>
            </a:r>
            <a:r>
              <a:rPr lang="hu-HU" altLang="hu-HU" b="1"/>
              <a:t> és </a:t>
            </a:r>
            <a:r>
              <a:rPr lang="hu-HU" altLang="hu-HU" b="1">
                <a:solidFill>
                  <a:srgbClr val="FF0000"/>
                </a:solidFill>
              </a:rPr>
              <a:t>eszközhiba után</a:t>
            </a:r>
            <a:r>
              <a:rPr lang="hu-HU" altLang="hu-HU" b="1"/>
              <a:t> is, valamint az adatbázist működés közben is lehet archiválni. Hátránya, hogy az archivált napló kezeléséhez külön adminisztrációs műveletek szükségesek. </a:t>
            </a:r>
          </a:p>
          <a:p>
            <a:pPr>
              <a:spcBef>
                <a:spcPct val="50000"/>
              </a:spcBef>
              <a:buFontTx/>
              <a:buChar char="•"/>
            </a:pPr>
            <a:r>
              <a:rPr lang="hu-HU" altLang="hu-HU" b="1"/>
              <a:t>   </a:t>
            </a:r>
            <a:r>
              <a:rPr lang="hu-HU" altLang="hu-HU" b="1">
                <a:solidFill>
                  <a:srgbClr val="009900"/>
                </a:solidFill>
              </a:rPr>
              <a:t>NOARCHIVELOG</a:t>
            </a:r>
            <a:r>
              <a:rPr lang="hu-HU" altLang="hu-HU" b="1"/>
              <a:t> módban az adatbázis </a:t>
            </a:r>
            <a:r>
              <a:rPr lang="hu-HU" altLang="hu-HU" b="1">
                <a:solidFill>
                  <a:srgbClr val="FF0000"/>
                </a:solidFill>
              </a:rPr>
              <a:t>csak rendszerhiba után</a:t>
            </a:r>
            <a:r>
              <a:rPr lang="hu-HU" altLang="hu-HU" b="1"/>
              <a:t> állítható vissza, eszközhiba esetén nem, és az adatbázist archiválni csak zárt állapotában lehet, működés közben nem. Előnye, hogy a DBA-nak nincs külön munkája, mivel nem jön létre archivált napló.</a:t>
            </a:r>
          </a:p>
          <a:p>
            <a:pPr>
              <a:spcBef>
                <a:spcPct val="50000"/>
              </a:spcBef>
              <a:buFontTx/>
              <a:buChar char="•"/>
            </a:pPr>
            <a:r>
              <a:rPr lang="hu-HU" altLang="hu-HU" b="1"/>
              <a:t>   A naplót a </a:t>
            </a:r>
            <a:r>
              <a:rPr lang="hu-HU" altLang="hu-HU" b="1">
                <a:solidFill>
                  <a:srgbClr val="FF0000"/>
                </a:solidFill>
              </a:rPr>
              <a:t>LogMiner naplóelemző eszköz</a:t>
            </a:r>
            <a:r>
              <a:rPr lang="hu-HU" altLang="hu-HU" b="1"/>
              <a:t> segítségével analizálhatjuk, amelyet SQL alapú utasításokkal vezérelhetünk.</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8754" name="Rectangle 2">
            <a:extLst>
              <a:ext uri="{FF2B5EF4-FFF2-40B4-BE49-F238E27FC236}">
                <a16:creationId xmlns:a16="http://schemas.microsoft.com/office/drawing/2014/main" id="{2750B57B-0DA5-C388-DB19-17325FC87F3C}"/>
              </a:ext>
            </a:extLst>
          </p:cNvPr>
          <p:cNvSpPr>
            <a:spLocks noGrp="1" noChangeArrowheads="1"/>
          </p:cNvSpPr>
          <p:nvPr>
            <p:ph type="title"/>
          </p:nvPr>
        </p:nvSpPr>
        <p:spPr>
          <a:xfrm>
            <a:off x="495300" y="292100"/>
            <a:ext cx="8382000" cy="457200"/>
          </a:xfrm>
        </p:spPr>
        <p:txBody>
          <a:bodyPr/>
          <a:lstStyle/>
          <a:p>
            <a:pPr>
              <a:lnSpc>
                <a:spcPct val="70000"/>
              </a:lnSpc>
            </a:pPr>
            <a:r>
              <a:rPr lang="hu-HU" altLang="hu-HU" sz="2800" b="1" u="sng">
                <a:solidFill>
                  <a:schemeClr val="accent2"/>
                </a:solidFill>
              </a:rPr>
              <a:t>Az Oracle naplózási és archiválási rendszere</a:t>
            </a:r>
            <a:endParaRPr lang="en-US" altLang="hu-HU" sz="2800" b="1" u="sng">
              <a:solidFill>
                <a:schemeClr val="accent2"/>
              </a:solidFill>
            </a:endParaRPr>
          </a:p>
        </p:txBody>
      </p:sp>
      <p:sp>
        <p:nvSpPr>
          <p:cNvPr id="458755" name="Rectangle 3">
            <a:extLst>
              <a:ext uri="{FF2B5EF4-FFF2-40B4-BE49-F238E27FC236}">
                <a16:creationId xmlns:a16="http://schemas.microsoft.com/office/drawing/2014/main" id="{93BCB632-3F16-1737-C923-B97FF4BE5E76}"/>
              </a:ext>
            </a:extLst>
          </p:cNvPr>
          <p:cNvSpPr>
            <a:spLocks noGrp="1" noChangeArrowheads="1"/>
          </p:cNvSpPr>
          <p:nvPr>
            <p:ph type="body" idx="1"/>
          </p:nvPr>
        </p:nvSpPr>
        <p:spPr/>
        <p:txBody>
          <a:bodyPr/>
          <a:lstStyle/>
          <a:p>
            <a:pPr>
              <a:buFontTx/>
              <a:buNone/>
            </a:pPr>
            <a:r>
              <a:rPr lang="en-US" altLang="hu-HU"/>
              <a:t>      </a:t>
            </a:r>
          </a:p>
        </p:txBody>
      </p:sp>
      <p:sp>
        <p:nvSpPr>
          <p:cNvPr id="458756" name="Text Box 4">
            <a:extLst>
              <a:ext uri="{FF2B5EF4-FFF2-40B4-BE49-F238E27FC236}">
                <a16:creationId xmlns:a16="http://schemas.microsoft.com/office/drawing/2014/main" id="{6FFBDE79-8230-7429-E05D-DF793D4DCC41}"/>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8757" name="Text Box 5">
            <a:extLst>
              <a:ext uri="{FF2B5EF4-FFF2-40B4-BE49-F238E27FC236}">
                <a16:creationId xmlns:a16="http://schemas.microsoft.com/office/drawing/2014/main" id="{DF669529-1533-9788-A3F6-52490B817FA6}"/>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8758" name="Text Box 6">
            <a:extLst>
              <a:ext uri="{FF2B5EF4-FFF2-40B4-BE49-F238E27FC236}">
                <a16:creationId xmlns:a16="http://schemas.microsoft.com/office/drawing/2014/main" id="{A51FC927-5654-30A6-8F52-05917E28FDB5}"/>
              </a:ext>
            </a:extLst>
          </p:cNvPr>
          <p:cNvSpPr txBox="1">
            <a:spLocks noChangeArrowheads="1"/>
          </p:cNvSpPr>
          <p:nvPr/>
        </p:nvSpPr>
        <p:spPr bwMode="auto">
          <a:xfrm>
            <a:off x="304800" y="939800"/>
            <a:ext cx="8559800" cy="2225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b="1"/>
              <a:t>   A helyreállításhoz szükség van még egy </a:t>
            </a:r>
            <a:r>
              <a:rPr lang="hu-HU" altLang="hu-HU" b="1" i="1">
                <a:solidFill>
                  <a:srgbClr val="FF0000"/>
                </a:solidFill>
              </a:rPr>
              <a:t>vezérlőfájlra</a:t>
            </a:r>
            <a:r>
              <a:rPr lang="hu-HU" altLang="hu-HU" b="1"/>
              <a:t> (control file) is, amely többek között az </a:t>
            </a:r>
            <a:r>
              <a:rPr lang="hu-HU" altLang="hu-HU" b="1">
                <a:solidFill>
                  <a:schemeClr val="accent2"/>
                </a:solidFill>
              </a:rPr>
              <a:t>adatbázis fájlszerkezetéről</a:t>
            </a:r>
            <a:r>
              <a:rPr lang="hu-HU" altLang="hu-HU" b="1"/>
              <a:t> és a LGWR által </a:t>
            </a:r>
            <a:r>
              <a:rPr lang="hu-HU" altLang="hu-HU" b="1">
                <a:solidFill>
                  <a:schemeClr val="accent2"/>
                </a:solidFill>
              </a:rPr>
              <a:t>éppen írt naplófájl sorszámá</a:t>
            </a:r>
            <a:r>
              <a:rPr lang="hu-HU" altLang="hu-HU" b="1"/>
              <a:t>ról tartalmaz információkat. Az automatikus helyreállítási folyamatot a rendszer ezen vezérlőfájl alapján irányítja. Hasonlóan a naplófájlokhoz, a vezérlőfájlt is tárolhatjuk több példányban, amelyek egyszerre módosulnak. Ez a </a:t>
            </a:r>
            <a:r>
              <a:rPr lang="hu-HU" altLang="hu-HU" b="1" i="1">
                <a:solidFill>
                  <a:srgbClr val="FF0000"/>
                </a:solidFill>
              </a:rPr>
              <a:t>multiplexelt vezérlőfájl</a:t>
            </a:r>
            <a:r>
              <a:rPr lang="hu-HU" altLang="hu-HU" b="1">
                <a:solidFill>
                  <a:srgbClr val="FF0000"/>
                </a:solidFill>
              </a:rPr>
              <a:t>.</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9778" name="Rectangle 2">
            <a:extLst>
              <a:ext uri="{FF2B5EF4-FFF2-40B4-BE49-F238E27FC236}">
                <a16:creationId xmlns:a16="http://schemas.microsoft.com/office/drawing/2014/main" id="{19B60111-BAEB-2C3F-C15A-971319227C77}"/>
              </a:ext>
            </a:extLst>
          </p:cNvPr>
          <p:cNvSpPr>
            <a:spLocks noGrp="1" noChangeArrowheads="1"/>
          </p:cNvSpPr>
          <p:nvPr>
            <p:ph type="title"/>
          </p:nvPr>
        </p:nvSpPr>
        <p:spPr>
          <a:xfrm>
            <a:off x="279400" y="292100"/>
            <a:ext cx="8864600" cy="457200"/>
          </a:xfrm>
        </p:spPr>
        <p:txBody>
          <a:bodyPr/>
          <a:lstStyle/>
          <a:p>
            <a:pPr algn="l">
              <a:lnSpc>
                <a:spcPct val="70000"/>
              </a:lnSpc>
            </a:pPr>
            <a:r>
              <a:rPr lang="hu-HU" altLang="hu-HU" sz="2400" b="1" u="sng">
                <a:solidFill>
                  <a:schemeClr val="accent2"/>
                </a:solidFill>
              </a:rPr>
              <a:t>A rollback szegmensek és a helyreállítás folyamata</a:t>
            </a:r>
            <a:endParaRPr lang="en-US" altLang="hu-HU" sz="2400" b="1" u="sng">
              <a:solidFill>
                <a:schemeClr val="accent2"/>
              </a:solidFill>
            </a:endParaRPr>
          </a:p>
        </p:txBody>
      </p:sp>
      <p:sp>
        <p:nvSpPr>
          <p:cNvPr id="459779" name="Rectangle 3">
            <a:extLst>
              <a:ext uri="{FF2B5EF4-FFF2-40B4-BE49-F238E27FC236}">
                <a16:creationId xmlns:a16="http://schemas.microsoft.com/office/drawing/2014/main" id="{4D5E5CE3-9575-25AF-380E-CCFAAEA852CD}"/>
              </a:ext>
            </a:extLst>
          </p:cNvPr>
          <p:cNvSpPr>
            <a:spLocks noGrp="1" noChangeArrowheads="1"/>
          </p:cNvSpPr>
          <p:nvPr>
            <p:ph type="body" idx="1"/>
          </p:nvPr>
        </p:nvSpPr>
        <p:spPr/>
        <p:txBody>
          <a:bodyPr/>
          <a:lstStyle/>
          <a:p>
            <a:pPr>
              <a:buFontTx/>
              <a:buNone/>
            </a:pPr>
            <a:r>
              <a:rPr lang="en-US" altLang="hu-HU"/>
              <a:t>      </a:t>
            </a:r>
          </a:p>
        </p:txBody>
      </p:sp>
      <p:sp>
        <p:nvSpPr>
          <p:cNvPr id="459780" name="Text Box 4">
            <a:extLst>
              <a:ext uri="{FF2B5EF4-FFF2-40B4-BE49-F238E27FC236}">
                <a16:creationId xmlns:a16="http://schemas.microsoft.com/office/drawing/2014/main" id="{63C40A55-A9F9-7B2D-EDD4-41D71771E4F6}"/>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9781" name="Text Box 5">
            <a:extLst>
              <a:ext uri="{FF2B5EF4-FFF2-40B4-BE49-F238E27FC236}">
                <a16:creationId xmlns:a16="http://schemas.microsoft.com/office/drawing/2014/main" id="{4B4128F7-A2AF-C247-A550-C37F8B5AAC0A}"/>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59782" name="Text Box 6">
            <a:extLst>
              <a:ext uri="{FF2B5EF4-FFF2-40B4-BE49-F238E27FC236}">
                <a16:creationId xmlns:a16="http://schemas.microsoft.com/office/drawing/2014/main" id="{C3493774-2B41-D377-D230-CA789378BE71}"/>
              </a:ext>
            </a:extLst>
          </p:cNvPr>
          <p:cNvSpPr txBox="1">
            <a:spLocks noChangeArrowheads="1"/>
          </p:cNvSpPr>
          <p:nvPr/>
        </p:nvSpPr>
        <p:spPr bwMode="auto">
          <a:xfrm>
            <a:off x="304800" y="939800"/>
            <a:ext cx="8559800" cy="5883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b="1"/>
              <a:t>   Az Oracle az </a:t>
            </a:r>
            <a:r>
              <a:rPr lang="hu-HU" altLang="hu-HU" b="1">
                <a:solidFill>
                  <a:srgbClr val="FF0000"/>
                </a:solidFill>
              </a:rPr>
              <a:t>UNDO</a:t>
            </a:r>
            <a:r>
              <a:rPr lang="hu-HU" altLang="hu-HU" b="1"/>
              <a:t> és a </a:t>
            </a:r>
            <a:r>
              <a:rPr lang="hu-HU" altLang="hu-HU" b="1">
                <a:solidFill>
                  <a:srgbClr val="FF0000"/>
                </a:solidFill>
              </a:rPr>
              <a:t>REDO</a:t>
            </a:r>
            <a:r>
              <a:rPr lang="hu-HU" altLang="hu-HU" b="1"/>
              <a:t> naplózás egy </a:t>
            </a:r>
            <a:r>
              <a:rPr lang="hu-HU" altLang="hu-HU" b="1">
                <a:solidFill>
                  <a:srgbClr val="FF0000"/>
                </a:solidFill>
              </a:rPr>
              <a:t>speciális keverék</a:t>
            </a:r>
            <a:r>
              <a:rPr lang="hu-HU" altLang="hu-HU" b="1"/>
              <a:t>ét valósítja meg. </a:t>
            </a:r>
          </a:p>
          <a:p>
            <a:pPr>
              <a:spcBef>
                <a:spcPct val="50000"/>
              </a:spcBef>
              <a:buFontTx/>
              <a:buChar char="•"/>
            </a:pPr>
            <a:r>
              <a:rPr lang="hu-HU" altLang="hu-HU" b="1"/>
              <a:t>  A tranzakciók hatásainak </a:t>
            </a:r>
            <a:r>
              <a:rPr lang="hu-HU" altLang="hu-HU" b="1">
                <a:solidFill>
                  <a:srgbClr val="FF0000"/>
                </a:solidFill>
              </a:rPr>
              <a:t>semmissé tételéhez</a:t>
            </a:r>
            <a:r>
              <a:rPr lang="hu-HU" altLang="hu-HU" b="1"/>
              <a:t> szükséges információkat a </a:t>
            </a:r>
            <a:r>
              <a:rPr lang="hu-HU" altLang="hu-HU" b="1" i="1">
                <a:solidFill>
                  <a:srgbClr val="FF0000"/>
                </a:solidFill>
              </a:rPr>
              <a:t>rollback szegmensek</a:t>
            </a:r>
            <a:r>
              <a:rPr lang="hu-HU" altLang="hu-HU" b="1">
                <a:solidFill>
                  <a:srgbClr val="FF0000"/>
                </a:solidFill>
              </a:rPr>
              <a:t> </a:t>
            </a:r>
            <a:r>
              <a:rPr lang="hu-HU" altLang="hu-HU" b="1"/>
              <a:t>tartalmazzák. Minden adatbázisban van egy vagy több rollback szegmens, amely a </a:t>
            </a:r>
            <a:r>
              <a:rPr lang="hu-HU" altLang="hu-HU" b="1">
                <a:solidFill>
                  <a:srgbClr val="FF0000"/>
                </a:solidFill>
              </a:rPr>
              <a:t>tranzakciók által módosított adatok régi értékeit tárolja</a:t>
            </a:r>
            <a:r>
              <a:rPr lang="hu-HU" altLang="hu-HU" b="1"/>
              <a:t> attól függetlenül, hogy ezek a módosítások lemezre íródtak vagy sem. A rollback szegmenseket használjuk az olvasási konzisztencia biztosítására, a tranzakciók visszagörgetésére és az adatbázis helyreállítására is.</a:t>
            </a:r>
          </a:p>
          <a:p>
            <a:pPr>
              <a:spcBef>
                <a:spcPct val="50000"/>
              </a:spcBef>
              <a:buFontTx/>
              <a:buChar char="•"/>
            </a:pPr>
            <a:r>
              <a:rPr lang="hu-HU" altLang="hu-HU" b="1"/>
              <a:t>  A rollback szegmens </a:t>
            </a:r>
            <a:r>
              <a:rPr lang="hu-HU" altLang="hu-HU" b="1" i="1">
                <a:solidFill>
                  <a:srgbClr val="FF0000"/>
                </a:solidFill>
              </a:rPr>
              <a:t>rollback bejegyzések</a:t>
            </a:r>
            <a:r>
              <a:rPr lang="hu-HU" altLang="hu-HU" b="1" i="1"/>
              <a:t>ből</a:t>
            </a:r>
            <a:r>
              <a:rPr lang="hu-HU" altLang="hu-HU" b="1"/>
              <a:t> áll. Egy rollback bejegyzés többek között a</a:t>
            </a:r>
            <a:r>
              <a:rPr lang="hu-HU" altLang="hu-HU" b="1">
                <a:solidFill>
                  <a:schemeClr val="accent2"/>
                </a:solidFill>
              </a:rPr>
              <a:t> megváltozott blokk azonosítóját </a:t>
            </a:r>
            <a:r>
              <a:rPr lang="hu-HU" altLang="hu-HU" b="1"/>
              <a:t>(</a:t>
            </a:r>
            <a:r>
              <a:rPr lang="hu-HU" altLang="hu-HU" b="1">
                <a:solidFill>
                  <a:srgbClr val="009900"/>
                </a:solidFill>
              </a:rPr>
              <a:t>fájlsorszám és a fájlon belüli blokkazonosító</a:t>
            </a:r>
            <a:r>
              <a:rPr lang="hu-HU" altLang="hu-HU" b="1"/>
              <a:t>) és a </a:t>
            </a:r>
            <a:r>
              <a:rPr lang="hu-HU" altLang="hu-HU" b="1">
                <a:solidFill>
                  <a:schemeClr val="accent2"/>
                </a:solidFill>
              </a:rPr>
              <a:t>blokk régi értékét tárolja</a:t>
            </a:r>
            <a:r>
              <a:rPr lang="hu-HU" altLang="hu-HU" b="1"/>
              <a:t>. A rollback bejegyzés mindig előbb kerül a rollback szegmensbe, mint ahogy az adatbázisban megtörténik a módosítás. Az ugyanazon tranzakcióhoz tartozó bejegyzések össze vannak láncolva, így könnyen visszakereshetők, ha az adott tranzakciót vissza kell görgetni. </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02" name="Rectangle 2">
            <a:extLst>
              <a:ext uri="{FF2B5EF4-FFF2-40B4-BE49-F238E27FC236}">
                <a16:creationId xmlns:a16="http://schemas.microsoft.com/office/drawing/2014/main" id="{1E51B6D1-6E57-E8E0-DDF9-7C254E14CB84}"/>
              </a:ext>
            </a:extLst>
          </p:cNvPr>
          <p:cNvSpPr>
            <a:spLocks noGrp="1" noChangeArrowheads="1"/>
          </p:cNvSpPr>
          <p:nvPr>
            <p:ph type="title"/>
          </p:nvPr>
        </p:nvSpPr>
        <p:spPr>
          <a:xfrm>
            <a:off x="279400" y="292100"/>
            <a:ext cx="8864600" cy="457200"/>
          </a:xfrm>
        </p:spPr>
        <p:txBody>
          <a:bodyPr/>
          <a:lstStyle/>
          <a:p>
            <a:pPr algn="l">
              <a:lnSpc>
                <a:spcPct val="70000"/>
              </a:lnSpc>
            </a:pPr>
            <a:r>
              <a:rPr lang="hu-HU" altLang="hu-HU" sz="2400" b="1" u="sng">
                <a:solidFill>
                  <a:schemeClr val="accent2"/>
                </a:solidFill>
              </a:rPr>
              <a:t>A rollback szegmensek és a helyreállítás folyamata</a:t>
            </a:r>
            <a:endParaRPr lang="en-US" altLang="hu-HU" sz="2400" b="1" u="sng">
              <a:solidFill>
                <a:schemeClr val="accent2"/>
              </a:solidFill>
            </a:endParaRPr>
          </a:p>
        </p:txBody>
      </p:sp>
      <p:sp>
        <p:nvSpPr>
          <p:cNvPr id="460803" name="Rectangle 3">
            <a:extLst>
              <a:ext uri="{FF2B5EF4-FFF2-40B4-BE49-F238E27FC236}">
                <a16:creationId xmlns:a16="http://schemas.microsoft.com/office/drawing/2014/main" id="{AA6012CB-85CB-A1FB-ECAD-2A1DE40814F1}"/>
              </a:ext>
            </a:extLst>
          </p:cNvPr>
          <p:cNvSpPr>
            <a:spLocks noGrp="1" noChangeArrowheads="1"/>
          </p:cNvSpPr>
          <p:nvPr>
            <p:ph type="body" idx="1"/>
          </p:nvPr>
        </p:nvSpPr>
        <p:spPr/>
        <p:txBody>
          <a:bodyPr/>
          <a:lstStyle/>
          <a:p>
            <a:pPr>
              <a:buFontTx/>
              <a:buNone/>
            </a:pPr>
            <a:r>
              <a:rPr lang="en-US" altLang="hu-HU"/>
              <a:t>      </a:t>
            </a:r>
          </a:p>
        </p:txBody>
      </p:sp>
      <p:sp>
        <p:nvSpPr>
          <p:cNvPr id="460804" name="Text Box 4">
            <a:extLst>
              <a:ext uri="{FF2B5EF4-FFF2-40B4-BE49-F238E27FC236}">
                <a16:creationId xmlns:a16="http://schemas.microsoft.com/office/drawing/2014/main" id="{F0046D07-B89C-9C6B-31A5-176C480AABCC}"/>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60805" name="Text Box 5">
            <a:extLst>
              <a:ext uri="{FF2B5EF4-FFF2-40B4-BE49-F238E27FC236}">
                <a16:creationId xmlns:a16="http://schemas.microsoft.com/office/drawing/2014/main" id="{91ED6D47-5993-5EF1-E7A4-8244FC1F7F27}"/>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60806" name="Text Box 6">
            <a:extLst>
              <a:ext uri="{FF2B5EF4-FFF2-40B4-BE49-F238E27FC236}">
                <a16:creationId xmlns:a16="http://schemas.microsoft.com/office/drawing/2014/main" id="{A511F2D6-A774-2268-C634-FF0EC5352C0F}"/>
              </a:ext>
            </a:extLst>
          </p:cNvPr>
          <p:cNvSpPr txBox="1">
            <a:spLocks noChangeArrowheads="1"/>
          </p:cNvSpPr>
          <p:nvPr/>
        </p:nvSpPr>
        <p:spPr bwMode="auto">
          <a:xfrm>
            <a:off x="304800" y="939800"/>
            <a:ext cx="8559800" cy="4359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b="1"/>
              <a:t>   A </a:t>
            </a:r>
            <a:r>
              <a:rPr lang="hu-HU" altLang="hu-HU" b="1">
                <a:solidFill>
                  <a:srgbClr val="FF0000"/>
                </a:solidFill>
              </a:rPr>
              <a:t>rollback szegmenseket</a:t>
            </a:r>
            <a:r>
              <a:rPr lang="hu-HU" altLang="hu-HU" b="1"/>
              <a:t> sem a felhasználók, sem az adatbázis-adminisztrátorok nem olvashatják. Mindig a </a:t>
            </a:r>
            <a:r>
              <a:rPr lang="hu-HU" altLang="hu-HU" b="1">
                <a:solidFill>
                  <a:srgbClr val="FF0000"/>
                </a:solidFill>
              </a:rPr>
              <a:t>SYS felhasználó a tulajdonosuk</a:t>
            </a:r>
            <a:r>
              <a:rPr lang="hu-HU" altLang="hu-HU" b="1"/>
              <a:t>, attól függetlenül, ki hozta őket létre.</a:t>
            </a:r>
          </a:p>
          <a:p>
            <a:pPr>
              <a:spcBef>
                <a:spcPct val="50000"/>
              </a:spcBef>
              <a:buFontTx/>
              <a:buChar char="•"/>
            </a:pPr>
            <a:r>
              <a:rPr lang="hu-HU" altLang="hu-HU" b="1"/>
              <a:t>  Minden rollback szegmenshez tartozik egy </a:t>
            </a:r>
            <a:r>
              <a:rPr lang="hu-HU" altLang="hu-HU" b="1" i="1">
                <a:solidFill>
                  <a:srgbClr val="FF0000"/>
                </a:solidFill>
              </a:rPr>
              <a:t>tranzakciós tábla</a:t>
            </a:r>
            <a:r>
              <a:rPr lang="hu-HU" altLang="hu-HU" b="1"/>
              <a:t>, amely azon tranzakciók listáját tartalmazza, amelyek által végrehajtott módosításokhoz tartozó rollback bejegyzések az adott rollback szegmensben tárolódnak. Minden rollback szegmens fix számú tranzakciót tud kezelni. Ez a szám az adatblokk méretétől függ, amit viszont az operációs rendszer határoz meg. Ha explicit módon másképp nem rendelkezünk, az Oracle egyenletesen elosztja a tranzakciókat a rollback szegmensek között.</a:t>
            </a:r>
          </a:p>
          <a:p>
            <a:pPr>
              <a:spcBef>
                <a:spcPct val="50000"/>
              </a:spcBef>
            </a:pPr>
            <a:endParaRPr lang="hu-HU" altLang="hu-HU" b="1"/>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1826" name="Rectangle 2">
            <a:extLst>
              <a:ext uri="{FF2B5EF4-FFF2-40B4-BE49-F238E27FC236}">
                <a16:creationId xmlns:a16="http://schemas.microsoft.com/office/drawing/2014/main" id="{C9681E8B-FB6E-E802-6F64-86D006A570F2}"/>
              </a:ext>
            </a:extLst>
          </p:cNvPr>
          <p:cNvSpPr>
            <a:spLocks noGrp="1" noChangeArrowheads="1"/>
          </p:cNvSpPr>
          <p:nvPr>
            <p:ph type="title"/>
          </p:nvPr>
        </p:nvSpPr>
        <p:spPr>
          <a:xfrm>
            <a:off x="304800" y="76200"/>
            <a:ext cx="8864600" cy="457200"/>
          </a:xfrm>
        </p:spPr>
        <p:txBody>
          <a:bodyPr/>
          <a:lstStyle/>
          <a:p>
            <a:pPr algn="l">
              <a:lnSpc>
                <a:spcPct val="70000"/>
              </a:lnSpc>
            </a:pPr>
            <a:r>
              <a:rPr lang="hu-HU" altLang="hu-HU" sz="2400" b="1" u="sng">
                <a:solidFill>
                  <a:schemeClr val="accent2"/>
                </a:solidFill>
              </a:rPr>
              <a:t>A rollback szegmensek és a helyreállítás folyamata</a:t>
            </a:r>
            <a:endParaRPr lang="en-US" altLang="hu-HU" sz="2400" b="1" u="sng">
              <a:solidFill>
                <a:schemeClr val="accent2"/>
              </a:solidFill>
            </a:endParaRPr>
          </a:p>
        </p:txBody>
      </p:sp>
      <p:sp>
        <p:nvSpPr>
          <p:cNvPr id="461827" name="Rectangle 3">
            <a:extLst>
              <a:ext uri="{FF2B5EF4-FFF2-40B4-BE49-F238E27FC236}">
                <a16:creationId xmlns:a16="http://schemas.microsoft.com/office/drawing/2014/main" id="{2BFD5958-B3CA-6FAC-E8D5-EC334D155641}"/>
              </a:ext>
            </a:extLst>
          </p:cNvPr>
          <p:cNvSpPr>
            <a:spLocks noGrp="1" noChangeArrowheads="1"/>
          </p:cNvSpPr>
          <p:nvPr>
            <p:ph type="body" idx="1"/>
          </p:nvPr>
        </p:nvSpPr>
        <p:spPr/>
        <p:txBody>
          <a:bodyPr/>
          <a:lstStyle/>
          <a:p>
            <a:pPr>
              <a:buFontTx/>
              <a:buNone/>
            </a:pPr>
            <a:r>
              <a:rPr lang="en-US" altLang="hu-HU"/>
              <a:t>      </a:t>
            </a:r>
          </a:p>
        </p:txBody>
      </p:sp>
      <p:sp>
        <p:nvSpPr>
          <p:cNvPr id="461828" name="Text Box 4">
            <a:extLst>
              <a:ext uri="{FF2B5EF4-FFF2-40B4-BE49-F238E27FC236}">
                <a16:creationId xmlns:a16="http://schemas.microsoft.com/office/drawing/2014/main" id="{A6DB39DD-F648-27DC-51DE-3B9F6E36B868}"/>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61829" name="Text Box 5">
            <a:extLst>
              <a:ext uri="{FF2B5EF4-FFF2-40B4-BE49-F238E27FC236}">
                <a16:creationId xmlns:a16="http://schemas.microsoft.com/office/drawing/2014/main" id="{2D33D3DC-2378-01C5-47D6-0435DAED3585}"/>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61830" name="Text Box 6">
            <a:extLst>
              <a:ext uri="{FF2B5EF4-FFF2-40B4-BE49-F238E27FC236}">
                <a16:creationId xmlns:a16="http://schemas.microsoft.com/office/drawing/2014/main" id="{A08D1F1E-CB9F-BC47-9CC3-2FEFB1EF7E7C}"/>
              </a:ext>
            </a:extLst>
          </p:cNvPr>
          <p:cNvSpPr txBox="1">
            <a:spLocks noChangeArrowheads="1"/>
          </p:cNvSpPr>
          <p:nvPr/>
        </p:nvSpPr>
        <p:spPr bwMode="auto">
          <a:xfrm>
            <a:off x="266700" y="644525"/>
            <a:ext cx="8559800" cy="6035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b="1"/>
              <a:t>   Ha egy tranzakció befejeződött, akkor a rá vonatkozó </a:t>
            </a:r>
            <a:r>
              <a:rPr lang="hu-HU" altLang="hu-HU" b="1">
                <a:solidFill>
                  <a:srgbClr val="FF0000"/>
                </a:solidFill>
              </a:rPr>
              <a:t>rollback bejegyzések még nem törölhetők</a:t>
            </a:r>
            <a:r>
              <a:rPr lang="hu-HU" altLang="hu-HU" b="1"/>
              <a:t>, mert elképzelhető, hogy még a tranzakció befejeződése előtt elindult egy olyan lekérdezés, amelyhez szükség van a módosított adatok régi értékeire. Hogy a rollback adatok minél tovább elérhetők maradjanak, a rollback szegmensbe a bejegyzések sorban egymás után kerülnek be. Amikor megtelik a szegmens, akkor </a:t>
            </a:r>
            <a:r>
              <a:rPr lang="hu-HU" altLang="hu-HU" b="1">
                <a:solidFill>
                  <a:srgbClr val="FF0000"/>
                </a:solidFill>
              </a:rPr>
              <a:t>az Oracle az elejéről kezdi újra feltölteni</a:t>
            </a:r>
            <a:r>
              <a:rPr lang="hu-HU" altLang="hu-HU" b="1"/>
              <a:t>. Előfordulhat, hogy egy sokáig futó tranzakció miatt nem írható felül a szegmens eleje, ilyenkor a szegmenst ki kell bővíteni.</a:t>
            </a:r>
          </a:p>
          <a:p>
            <a:pPr>
              <a:spcBef>
                <a:spcPct val="50000"/>
              </a:spcBef>
              <a:buFontTx/>
              <a:buChar char="•"/>
            </a:pPr>
            <a:r>
              <a:rPr lang="hu-HU" altLang="hu-HU" b="1"/>
              <a:t>   Amikor létrehozunk egy adatbázist, </a:t>
            </a:r>
            <a:r>
              <a:rPr lang="hu-HU" altLang="hu-HU" b="1">
                <a:solidFill>
                  <a:srgbClr val="FF0000"/>
                </a:solidFill>
              </a:rPr>
              <a:t>automatikusan létrejön egy SYSTEM nevű rollback szegmens</a:t>
            </a:r>
            <a:r>
              <a:rPr lang="hu-HU" altLang="hu-HU" b="1"/>
              <a:t> is a SYSTEM táblaterületen. Ez nem törölhető. Erre a szegmensre mindig szükség van, akár létrehozunk további rollback szegmenseket, akár nem. Ha több rollback szegmensünk van, akkor a SYSTEM nevűt az Oracle csak speciális rendszertranzakciókra próbálja használni, a felhasználói tranzakciókat pedig szétosztja a többi rollback szegmens között. Ha viszont túl sok felhasználói tranzakció fut egyszerre, akkor a SYSTEM szegmenst is használni fogja erre a célra.</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2850" name="Rectangle 2">
            <a:extLst>
              <a:ext uri="{FF2B5EF4-FFF2-40B4-BE49-F238E27FC236}">
                <a16:creationId xmlns:a16="http://schemas.microsoft.com/office/drawing/2014/main" id="{44C1CECE-D141-2307-F433-711E2754BBC2}"/>
              </a:ext>
            </a:extLst>
          </p:cNvPr>
          <p:cNvSpPr>
            <a:spLocks noGrp="1" noChangeArrowheads="1"/>
          </p:cNvSpPr>
          <p:nvPr>
            <p:ph type="title"/>
          </p:nvPr>
        </p:nvSpPr>
        <p:spPr>
          <a:xfrm>
            <a:off x="304800" y="76200"/>
            <a:ext cx="8864600" cy="457200"/>
          </a:xfrm>
        </p:spPr>
        <p:txBody>
          <a:bodyPr/>
          <a:lstStyle/>
          <a:p>
            <a:pPr algn="l">
              <a:lnSpc>
                <a:spcPct val="70000"/>
              </a:lnSpc>
            </a:pPr>
            <a:r>
              <a:rPr lang="hu-HU" altLang="hu-HU" sz="2400" b="1" u="sng">
                <a:solidFill>
                  <a:schemeClr val="accent2"/>
                </a:solidFill>
              </a:rPr>
              <a:t>A rollback szegmensek és a helyreállítás folyamata</a:t>
            </a:r>
            <a:endParaRPr lang="en-US" altLang="hu-HU" sz="2400" b="1" u="sng">
              <a:solidFill>
                <a:schemeClr val="accent2"/>
              </a:solidFill>
            </a:endParaRPr>
          </a:p>
        </p:txBody>
      </p:sp>
      <p:sp>
        <p:nvSpPr>
          <p:cNvPr id="462851" name="Rectangle 3">
            <a:extLst>
              <a:ext uri="{FF2B5EF4-FFF2-40B4-BE49-F238E27FC236}">
                <a16:creationId xmlns:a16="http://schemas.microsoft.com/office/drawing/2014/main" id="{1E7708C0-C9D4-2D29-7E66-6C7F4BC748DC}"/>
              </a:ext>
            </a:extLst>
          </p:cNvPr>
          <p:cNvSpPr>
            <a:spLocks noGrp="1" noChangeArrowheads="1"/>
          </p:cNvSpPr>
          <p:nvPr>
            <p:ph type="body" idx="1"/>
          </p:nvPr>
        </p:nvSpPr>
        <p:spPr/>
        <p:txBody>
          <a:bodyPr/>
          <a:lstStyle/>
          <a:p>
            <a:pPr>
              <a:buFontTx/>
              <a:buNone/>
            </a:pPr>
            <a:r>
              <a:rPr lang="en-US" altLang="hu-HU"/>
              <a:t>      </a:t>
            </a:r>
          </a:p>
        </p:txBody>
      </p:sp>
      <p:sp>
        <p:nvSpPr>
          <p:cNvPr id="462852" name="Text Box 4">
            <a:extLst>
              <a:ext uri="{FF2B5EF4-FFF2-40B4-BE49-F238E27FC236}">
                <a16:creationId xmlns:a16="http://schemas.microsoft.com/office/drawing/2014/main" id="{3D2819FD-D06F-541B-5171-9D664D9D1257}"/>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62853" name="Text Box 5">
            <a:extLst>
              <a:ext uri="{FF2B5EF4-FFF2-40B4-BE49-F238E27FC236}">
                <a16:creationId xmlns:a16="http://schemas.microsoft.com/office/drawing/2014/main" id="{01D9F980-F1C2-DD07-1856-57D1C353BBCB}"/>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62854" name="Text Box 6">
            <a:extLst>
              <a:ext uri="{FF2B5EF4-FFF2-40B4-BE49-F238E27FC236}">
                <a16:creationId xmlns:a16="http://schemas.microsoft.com/office/drawing/2014/main" id="{82B820A5-0B20-E8B1-3963-C59A598F8CD6}"/>
              </a:ext>
            </a:extLst>
          </p:cNvPr>
          <p:cNvSpPr txBox="1">
            <a:spLocks noChangeArrowheads="1"/>
          </p:cNvSpPr>
          <p:nvPr/>
        </p:nvSpPr>
        <p:spPr bwMode="auto">
          <a:xfrm>
            <a:off x="76200" y="609600"/>
            <a:ext cx="8877300" cy="5121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spcBef>
                <a:spcPct val="50000"/>
              </a:spcBef>
              <a:buFontTx/>
              <a:buChar char="•"/>
            </a:pPr>
            <a:r>
              <a:rPr lang="hu-HU" altLang="hu-HU" sz="2000" b="1"/>
              <a:t>   </a:t>
            </a:r>
            <a:r>
              <a:rPr lang="hu-HU" altLang="hu-HU" sz="2000" b="1">
                <a:solidFill>
                  <a:srgbClr val="FF0000"/>
                </a:solidFill>
              </a:rPr>
              <a:t>Naplózás naplózása: </a:t>
            </a:r>
            <a:r>
              <a:rPr lang="hu-HU" altLang="hu-HU" sz="2000" b="1"/>
              <a:t>Amikor egy rollback bejegyzés a rollback szegmensbe kerül, a naplóban erről is készül egy naplóbejegyzés, hiszen a rollback szegmensek (más szegmensekhez hasonlóan) az adatbázis részét képezik. </a:t>
            </a:r>
          </a:p>
          <a:p>
            <a:pPr>
              <a:spcBef>
                <a:spcPct val="50000"/>
              </a:spcBef>
              <a:buFontTx/>
              <a:buChar char="•"/>
            </a:pPr>
            <a:r>
              <a:rPr lang="hu-HU" altLang="hu-HU" sz="2000" b="1"/>
              <a:t>  A helyreállítás szempontjából nagyon fontos a módosításoknak ez a </a:t>
            </a:r>
            <a:r>
              <a:rPr lang="hu-HU" altLang="hu-HU" sz="2000" b="1">
                <a:solidFill>
                  <a:srgbClr val="FF0000"/>
                </a:solidFill>
              </a:rPr>
              <a:t>kétszeres feljegyzése. </a:t>
            </a:r>
          </a:p>
          <a:p>
            <a:pPr>
              <a:spcBef>
                <a:spcPct val="50000"/>
              </a:spcBef>
              <a:buFontTx/>
              <a:buAutoNum type="arabicPeriod"/>
            </a:pPr>
            <a:r>
              <a:rPr lang="hu-HU" altLang="hu-HU" sz="2000" b="1"/>
              <a:t>  Ha rendszerhiba történik, először a napló alapján visszaállításra kerül az </a:t>
            </a:r>
            <a:r>
              <a:rPr lang="hu-HU" altLang="hu-HU" sz="2000" b="1">
                <a:solidFill>
                  <a:srgbClr val="FF0000"/>
                </a:solidFill>
              </a:rPr>
              <a:t>adatbázisnak a rendszerhiba bekövetkezése előtti állapota</a:t>
            </a:r>
            <a:r>
              <a:rPr lang="hu-HU" altLang="hu-HU" sz="2000" b="1"/>
              <a:t>, amely inkonzisztens is lehet. Ez a folyamat a </a:t>
            </a:r>
            <a:r>
              <a:rPr lang="hu-HU" altLang="hu-HU" sz="2000" b="1" i="1">
                <a:solidFill>
                  <a:srgbClr val="FF0000"/>
                </a:solidFill>
              </a:rPr>
              <a:t>rolling forward</a:t>
            </a:r>
            <a:r>
              <a:rPr lang="hu-HU" altLang="hu-HU" sz="2000" b="1">
                <a:solidFill>
                  <a:srgbClr val="FF0000"/>
                </a:solidFill>
              </a:rPr>
              <a:t>. </a:t>
            </a:r>
          </a:p>
          <a:p>
            <a:pPr>
              <a:spcBef>
                <a:spcPct val="50000"/>
              </a:spcBef>
              <a:buFontTx/>
              <a:buAutoNum type="arabicPeriod"/>
            </a:pPr>
            <a:r>
              <a:rPr lang="hu-HU" altLang="hu-HU" sz="2000" b="1"/>
              <a:t>  A helyreállítás folyamán a </a:t>
            </a:r>
            <a:r>
              <a:rPr lang="hu-HU" altLang="hu-HU" sz="2000" b="1">
                <a:solidFill>
                  <a:srgbClr val="FF0000"/>
                </a:solidFill>
              </a:rPr>
              <a:t>rollback szegmens is visszaállítódik</a:t>
            </a:r>
            <a:r>
              <a:rPr lang="hu-HU" altLang="hu-HU" sz="2000" b="1"/>
              <a:t>, amiben az aktív tranzakciók által végrehajtott tevékenységek semmissé tételéhez szükséges információk találhatók. Ezek alapján ezután minden aktív tranzakcióra végrehajtódik egy </a:t>
            </a:r>
            <a:r>
              <a:rPr lang="hu-HU" altLang="hu-HU" sz="2000" b="1">
                <a:solidFill>
                  <a:srgbClr val="FF0000"/>
                </a:solidFill>
              </a:rPr>
              <a:t>ROLLBACK</a:t>
            </a:r>
            <a:r>
              <a:rPr lang="hu-HU" altLang="hu-HU" sz="2000" b="1"/>
              <a:t> utasítás. Ez a </a:t>
            </a:r>
            <a:r>
              <a:rPr lang="hu-HU" altLang="hu-HU" sz="2000" b="1" i="1">
                <a:solidFill>
                  <a:srgbClr val="FF0000"/>
                </a:solidFill>
              </a:rPr>
              <a:t>rolling back</a:t>
            </a:r>
            <a:r>
              <a:rPr lang="hu-HU" altLang="hu-HU" sz="2000" b="1">
                <a:solidFill>
                  <a:srgbClr val="FF0000"/>
                </a:solidFill>
              </a:rPr>
              <a:t> </a:t>
            </a:r>
            <a:r>
              <a:rPr lang="hu-HU" altLang="hu-HU" sz="2000" b="1"/>
              <a:t>folyamat.</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3874" name="Rectangle 2">
            <a:extLst>
              <a:ext uri="{FF2B5EF4-FFF2-40B4-BE49-F238E27FC236}">
                <a16:creationId xmlns:a16="http://schemas.microsoft.com/office/drawing/2014/main" id="{4C13C6E5-D52B-3CCB-44F0-3E0F53D347D5}"/>
              </a:ext>
            </a:extLst>
          </p:cNvPr>
          <p:cNvSpPr>
            <a:spLocks noGrp="1" noChangeArrowheads="1"/>
          </p:cNvSpPr>
          <p:nvPr>
            <p:ph type="title"/>
          </p:nvPr>
        </p:nvSpPr>
        <p:spPr>
          <a:xfrm>
            <a:off x="304800" y="76200"/>
            <a:ext cx="8864600" cy="457200"/>
          </a:xfrm>
        </p:spPr>
        <p:txBody>
          <a:bodyPr/>
          <a:lstStyle/>
          <a:p>
            <a:pPr>
              <a:lnSpc>
                <a:spcPct val="70000"/>
              </a:lnSpc>
            </a:pPr>
            <a:r>
              <a:rPr lang="hu-HU" altLang="hu-HU" sz="2400" b="1" u="sng">
                <a:solidFill>
                  <a:schemeClr val="accent2"/>
                </a:solidFill>
              </a:rPr>
              <a:t>Az archiválás folyamata</a:t>
            </a:r>
            <a:endParaRPr lang="en-US" altLang="hu-HU" sz="2400" b="1" u="sng">
              <a:solidFill>
                <a:schemeClr val="accent2"/>
              </a:solidFill>
            </a:endParaRPr>
          </a:p>
        </p:txBody>
      </p:sp>
      <p:sp>
        <p:nvSpPr>
          <p:cNvPr id="463875" name="Rectangle 3">
            <a:extLst>
              <a:ext uri="{FF2B5EF4-FFF2-40B4-BE49-F238E27FC236}">
                <a16:creationId xmlns:a16="http://schemas.microsoft.com/office/drawing/2014/main" id="{0143A2AE-AD42-2231-BA5E-011EA6AE5497}"/>
              </a:ext>
            </a:extLst>
          </p:cNvPr>
          <p:cNvSpPr>
            <a:spLocks noGrp="1" noChangeArrowheads="1"/>
          </p:cNvSpPr>
          <p:nvPr>
            <p:ph type="body" idx="1"/>
          </p:nvPr>
        </p:nvSpPr>
        <p:spPr/>
        <p:txBody>
          <a:bodyPr/>
          <a:lstStyle/>
          <a:p>
            <a:pPr>
              <a:buFontTx/>
              <a:buNone/>
            </a:pPr>
            <a:r>
              <a:rPr lang="en-US" altLang="hu-HU"/>
              <a:t>      </a:t>
            </a:r>
          </a:p>
        </p:txBody>
      </p:sp>
      <p:sp>
        <p:nvSpPr>
          <p:cNvPr id="463876" name="Text Box 4">
            <a:extLst>
              <a:ext uri="{FF2B5EF4-FFF2-40B4-BE49-F238E27FC236}">
                <a16:creationId xmlns:a16="http://schemas.microsoft.com/office/drawing/2014/main" id="{DFC0A6B3-76C0-955C-0A2F-017B0F488F02}"/>
              </a:ext>
            </a:extLst>
          </p:cNvPr>
          <p:cNvSpPr txBox="1">
            <a:spLocks noChangeArrowheads="1"/>
          </p:cNvSpPr>
          <p:nvPr/>
        </p:nvSpPr>
        <p:spPr bwMode="auto">
          <a:xfrm>
            <a:off x="1320800" y="5041900"/>
            <a:ext cx="6248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63877" name="Text Box 5">
            <a:extLst>
              <a:ext uri="{FF2B5EF4-FFF2-40B4-BE49-F238E27FC236}">
                <a16:creationId xmlns:a16="http://schemas.microsoft.com/office/drawing/2014/main" id="{0873C5E4-0140-43B9-77AE-10432F939953}"/>
              </a:ext>
            </a:extLst>
          </p:cNvPr>
          <p:cNvSpPr txBox="1">
            <a:spLocks noChangeArrowheads="1"/>
          </p:cNvSpPr>
          <p:nvPr/>
        </p:nvSpPr>
        <p:spPr bwMode="auto">
          <a:xfrm>
            <a:off x="3873500" y="5092700"/>
            <a:ext cx="38354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a:p>
        </p:txBody>
      </p:sp>
      <p:sp>
        <p:nvSpPr>
          <p:cNvPr id="463878" name="Text Box 6">
            <a:extLst>
              <a:ext uri="{FF2B5EF4-FFF2-40B4-BE49-F238E27FC236}">
                <a16:creationId xmlns:a16="http://schemas.microsoft.com/office/drawing/2014/main" id="{E1EC9EA3-7558-FBA6-8DEE-05D07337752F}"/>
              </a:ext>
            </a:extLst>
          </p:cNvPr>
          <p:cNvSpPr txBox="1">
            <a:spLocks noChangeArrowheads="1"/>
          </p:cNvSpPr>
          <p:nvPr/>
        </p:nvSpPr>
        <p:spPr bwMode="auto">
          <a:xfrm>
            <a:off x="76200" y="609600"/>
            <a:ext cx="8877300" cy="5883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buFontTx/>
              <a:buChar char="•"/>
            </a:pPr>
            <a:r>
              <a:rPr lang="hu-HU" altLang="hu-HU" sz="2000" b="1"/>
              <a:t>   Az eszközhibák okozta problémák megoldására az Oracle is használja az </a:t>
            </a:r>
            <a:r>
              <a:rPr lang="hu-HU" altLang="hu-HU" sz="2000" b="1" i="1">
                <a:solidFill>
                  <a:srgbClr val="FF0000"/>
                </a:solidFill>
              </a:rPr>
              <a:t>archiválás</a:t>
            </a:r>
            <a:r>
              <a:rPr lang="hu-HU" altLang="hu-HU" sz="2000" b="1" i="1"/>
              <a:t>t</a:t>
            </a:r>
            <a:r>
              <a:rPr lang="hu-HU" altLang="hu-HU" sz="2000" b="1"/>
              <a:t>. </a:t>
            </a:r>
          </a:p>
          <a:p>
            <a:pPr>
              <a:buFontTx/>
              <a:buChar char="•"/>
            </a:pPr>
            <a:r>
              <a:rPr lang="hu-HU" altLang="hu-HU" sz="2000" b="1"/>
              <a:t>   A </a:t>
            </a:r>
            <a:r>
              <a:rPr lang="hu-HU" altLang="hu-HU" sz="2000" b="1" i="1">
                <a:solidFill>
                  <a:srgbClr val="FF0000"/>
                </a:solidFill>
              </a:rPr>
              <a:t>teljes mentés</a:t>
            </a:r>
            <a:r>
              <a:rPr lang="hu-HU" altLang="hu-HU" sz="2000" b="1"/>
              <a:t> az adatbázishoz tartozó adatfájlok, az online naplófájlok és az adatbázis vezérlőfájljának operációsrendszer-szintű mentését jelenti. </a:t>
            </a:r>
          </a:p>
          <a:p>
            <a:pPr>
              <a:buFontTx/>
              <a:buChar char="•"/>
            </a:pPr>
            <a:r>
              <a:rPr lang="hu-HU" altLang="hu-HU" sz="2000" b="1"/>
              <a:t>   </a:t>
            </a:r>
            <a:r>
              <a:rPr lang="hu-HU" altLang="hu-HU" sz="2000" b="1" i="1">
                <a:solidFill>
                  <a:srgbClr val="FF0000"/>
                </a:solidFill>
              </a:rPr>
              <a:t>Részleges mentés</a:t>
            </a:r>
            <a:r>
              <a:rPr lang="hu-HU" altLang="hu-HU" sz="2000" b="1"/>
              <a:t> esetén az adatbázisnak csak egy részét mentjük, például az egy táblaterülethez tartozó adatfájlokat vagy csak a vezérlőfájlt. A részleges mentésnek csak akkor van értelme, </a:t>
            </a:r>
            <a:r>
              <a:rPr lang="hu-HU" altLang="hu-HU" sz="2000" b="1">
                <a:solidFill>
                  <a:srgbClr val="CC00CC"/>
                </a:solidFill>
              </a:rPr>
              <a:t>ha a naplózás ARCHIVELOG módban</a:t>
            </a:r>
            <a:r>
              <a:rPr lang="hu-HU" altLang="hu-HU" sz="2000" b="1"/>
              <a:t> történik. Ilyenkor a naplót felesleges újra archiválni.</a:t>
            </a:r>
          </a:p>
          <a:p>
            <a:pPr>
              <a:buFontTx/>
              <a:buChar char="•"/>
            </a:pPr>
            <a:r>
              <a:rPr lang="hu-HU" altLang="hu-HU" sz="2000" b="1"/>
              <a:t>   A mentés lehet </a:t>
            </a:r>
            <a:r>
              <a:rPr lang="hu-HU" altLang="hu-HU" sz="2000" b="1">
                <a:solidFill>
                  <a:srgbClr val="FF0000"/>
                </a:solidFill>
              </a:rPr>
              <a:t>teljes</a:t>
            </a:r>
            <a:r>
              <a:rPr lang="hu-HU" altLang="hu-HU" sz="2000" b="1"/>
              <a:t> és </a:t>
            </a:r>
            <a:r>
              <a:rPr lang="hu-HU" altLang="hu-HU" sz="2000" b="1">
                <a:solidFill>
                  <a:srgbClr val="FF0000"/>
                </a:solidFill>
              </a:rPr>
              <a:t>növekményes</a:t>
            </a:r>
            <a:r>
              <a:rPr lang="hu-HU" altLang="hu-HU" sz="2000" b="1"/>
              <a:t> is. </a:t>
            </a:r>
          </a:p>
          <a:p>
            <a:pPr>
              <a:buFontTx/>
              <a:buChar char="•"/>
            </a:pPr>
            <a:r>
              <a:rPr lang="hu-HU" altLang="hu-HU" sz="2000" b="1"/>
              <a:t>   Ha az adatbázist konzisztens állapotában archiváltuk, akkor </a:t>
            </a:r>
            <a:r>
              <a:rPr lang="hu-HU" altLang="hu-HU" sz="2000" b="1" i="1">
                <a:solidFill>
                  <a:srgbClr val="FF0000"/>
                </a:solidFill>
              </a:rPr>
              <a:t>konzisztens mentés</a:t>
            </a:r>
            <a:r>
              <a:rPr lang="hu-HU" altLang="hu-HU" sz="2000" b="1" i="1"/>
              <a:t>ről</a:t>
            </a:r>
            <a:r>
              <a:rPr lang="hu-HU" altLang="hu-HU" sz="2000" b="1"/>
              <a:t> beszélünk. A konzisztens mentésből az adatbázist egyszerűen visszamásolhatjuk, nincs szükség a napló alapján történő helyreállításra. </a:t>
            </a:r>
          </a:p>
          <a:p>
            <a:pPr>
              <a:buFontTx/>
              <a:buChar char="•"/>
            </a:pPr>
            <a:r>
              <a:rPr lang="hu-HU" altLang="hu-HU" sz="2000" b="1"/>
              <a:t>  Lehetőség van az adatbázist egy régebbi mentésből visszaállítani, majd csak néhány naplóbejegyzést figyelembe véve az adatbázist egy meghatározott időpontbeli állapotába visszavinni. Ezt </a:t>
            </a:r>
            <a:r>
              <a:rPr lang="hu-HU" altLang="hu-HU" sz="2000" b="1" i="1">
                <a:solidFill>
                  <a:srgbClr val="FF0000"/>
                </a:solidFill>
              </a:rPr>
              <a:t>nem teljes helyreállításnak</a:t>
            </a:r>
            <a:r>
              <a:rPr lang="hu-HU" altLang="hu-HU" sz="2000" b="1"/>
              <a:t> (incomplete recovery) nevezzük.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3042" name="Rectangle 2">
            <a:extLst>
              <a:ext uri="{FF2B5EF4-FFF2-40B4-BE49-F238E27FC236}">
                <a16:creationId xmlns:a16="http://schemas.microsoft.com/office/drawing/2014/main" id="{36E471C5-A222-0BE3-71F6-73854EE0F8D2}"/>
              </a:ext>
            </a:extLst>
          </p:cNvPr>
          <p:cNvSpPr>
            <a:spLocks noGrp="1" noChangeArrowheads="1"/>
          </p:cNvSpPr>
          <p:nvPr>
            <p:ph type="title"/>
          </p:nvPr>
        </p:nvSpPr>
        <p:spPr>
          <a:xfrm>
            <a:off x="685800" y="228600"/>
            <a:ext cx="7645400" cy="127000"/>
          </a:xfrm>
        </p:spPr>
        <p:txBody>
          <a:bodyPr/>
          <a:lstStyle/>
          <a:p>
            <a:r>
              <a:rPr lang="hu-HU" altLang="hu-HU" sz="3600" b="1" u="sng">
                <a:solidFill>
                  <a:srgbClr val="FF0000"/>
                </a:solidFill>
              </a:rPr>
              <a:t>A lekérdezés megválaszolása</a:t>
            </a:r>
            <a:endParaRPr lang="en-US" altLang="hu-HU" sz="3600" b="1" u="sng">
              <a:solidFill>
                <a:srgbClr val="FF0000"/>
              </a:solidFill>
            </a:endParaRPr>
          </a:p>
        </p:txBody>
      </p:sp>
      <p:sp>
        <p:nvSpPr>
          <p:cNvPr id="343043" name="Rectangle 3">
            <a:extLst>
              <a:ext uri="{FF2B5EF4-FFF2-40B4-BE49-F238E27FC236}">
                <a16:creationId xmlns:a16="http://schemas.microsoft.com/office/drawing/2014/main" id="{A595F2FA-6125-897D-954F-32777F4344D9}"/>
              </a:ext>
            </a:extLst>
          </p:cNvPr>
          <p:cNvSpPr>
            <a:spLocks noGrp="1" noChangeArrowheads="1"/>
          </p:cNvSpPr>
          <p:nvPr>
            <p:ph type="body" idx="1"/>
          </p:nvPr>
        </p:nvSpPr>
        <p:spPr>
          <a:xfrm>
            <a:off x="152400" y="736600"/>
            <a:ext cx="8610600" cy="6121400"/>
          </a:xfrm>
        </p:spPr>
        <p:txBody>
          <a:bodyPr/>
          <a:lstStyle/>
          <a:p>
            <a:pPr marL="609600" indent="-609600" algn="just">
              <a:lnSpc>
                <a:spcPct val="80000"/>
              </a:lnSpc>
              <a:buFontTx/>
              <a:buNone/>
            </a:pPr>
            <a:r>
              <a:rPr lang="hu-HU" altLang="hu-HU" sz="1200">
                <a:solidFill>
                  <a:srgbClr val="3366FF"/>
                </a:solidFill>
              </a:rPr>
              <a:t>	</a:t>
            </a:r>
            <a:endParaRPr lang="hu-HU" altLang="hu-HU" sz="2000" b="1">
              <a:solidFill>
                <a:srgbClr val="FF0000"/>
              </a:solidFill>
            </a:endParaRPr>
          </a:p>
          <a:p>
            <a:pPr marL="609600" indent="-609600" algn="just">
              <a:lnSpc>
                <a:spcPct val="80000"/>
              </a:lnSpc>
            </a:pPr>
            <a:r>
              <a:rPr lang="hu-HU" altLang="hu-HU" sz="2000" b="1">
                <a:solidFill>
                  <a:schemeClr val="accent2"/>
                </a:solidFill>
              </a:rPr>
              <a:t>A </a:t>
            </a:r>
            <a:r>
              <a:rPr lang="hu-HU" altLang="hu-HU" sz="2000" b="1">
                <a:solidFill>
                  <a:srgbClr val="FF0000"/>
                </a:solidFill>
              </a:rPr>
              <a:t>lekérdezésfordító</a:t>
            </a:r>
            <a:r>
              <a:rPr lang="hu-HU" altLang="hu-HU" sz="2000" b="1">
                <a:solidFill>
                  <a:schemeClr val="accent2"/>
                </a:solidFill>
              </a:rPr>
              <a:t> elemzi és optimalizálja a lekérdezést. </a:t>
            </a:r>
          </a:p>
          <a:p>
            <a:pPr marL="609600" indent="-609600" algn="just">
              <a:lnSpc>
                <a:spcPct val="80000"/>
              </a:lnSpc>
            </a:pPr>
            <a:r>
              <a:rPr lang="hu-HU" altLang="hu-HU" sz="2000" b="1">
                <a:solidFill>
                  <a:srgbClr val="008000"/>
                </a:solidFill>
              </a:rPr>
              <a:t>Az eredményül kapott lekérdezés-végrehajtási tervet (a megválaszolásához szükséges tevékenységek sorozatát) továbbítja a végrehajtómotornak. </a:t>
            </a:r>
          </a:p>
          <a:p>
            <a:pPr marL="609600" indent="-609600" algn="just">
              <a:lnSpc>
                <a:spcPct val="80000"/>
              </a:lnSpc>
            </a:pPr>
            <a:r>
              <a:rPr lang="hu-HU" altLang="hu-HU" sz="2000" b="1">
                <a:solidFill>
                  <a:srgbClr val="CC00CC"/>
                </a:solidFill>
              </a:rPr>
              <a:t>A </a:t>
            </a:r>
            <a:r>
              <a:rPr lang="hu-HU" altLang="hu-HU" sz="2000" b="1">
                <a:solidFill>
                  <a:srgbClr val="FF0000"/>
                </a:solidFill>
              </a:rPr>
              <a:t>végrehajtómotor</a:t>
            </a:r>
            <a:r>
              <a:rPr lang="hu-HU" altLang="hu-HU" sz="2000" b="1">
                <a:solidFill>
                  <a:srgbClr val="CC00CC"/>
                </a:solidFill>
              </a:rPr>
              <a:t> kisebb adatdarabokra (tipikusan rekordokra) vonatkozó kérések sorozatát adja át az erőforrás-kezelőnek. </a:t>
            </a:r>
          </a:p>
          <a:p>
            <a:pPr marL="609600" indent="-609600" algn="just">
              <a:lnSpc>
                <a:spcPct val="80000"/>
              </a:lnSpc>
            </a:pPr>
            <a:r>
              <a:rPr lang="hu-HU" altLang="hu-HU" sz="2000" b="1">
                <a:solidFill>
                  <a:srgbClr val="CC6600"/>
                </a:solidFill>
              </a:rPr>
              <a:t>Az </a:t>
            </a:r>
            <a:r>
              <a:rPr lang="hu-HU" altLang="hu-HU" sz="2000" b="1">
                <a:solidFill>
                  <a:srgbClr val="FF0000"/>
                </a:solidFill>
              </a:rPr>
              <a:t>erőforrás-kezelő</a:t>
            </a:r>
            <a:r>
              <a:rPr lang="hu-HU" altLang="hu-HU" sz="2000" b="1">
                <a:solidFill>
                  <a:srgbClr val="CC6600"/>
                </a:solidFill>
              </a:rPr>
              <a:t> ismeri a relációkat tartalmazó adatfájlokat, a fájlok rekordjainak formátumát, méretét és az indexfájlokat is. Az adatkéréseket az erőforrás-kezelő lefordítja lapokra (blokkokra), és ezeket a kéréseket továbbítja a pufferkezelőnek. </a:t>
            </a:r>
          </a:p>
          <a:p>
            <a:pPr marL="609600" indent="-609600" algn="just">
              <a:lnSpc>
                <a:spcPct val="80000"/>
              </a:lnSpc>
            </a:pPr>
            <a:r>
              <a:rPr lang="hu-HU" altLang="hu-HU" sz="2000" b="1">
                <a:solidFill>
                  <a:srgbClr val="3333FF"/>
                </a:solidFill>
              </a:rPr>
              <a:t>A </a:t>
            </a:r>
            <a:r>
              <a:rPr lang="hu-HU" altLang="hu-HU" sz="2000" b="1">
                <a:solidFill>
                  <a:srgbClr val="FF0000"/>
                </a:solidFill>
              </a:rPr>
              <a:t>pufferkezelő</a:t>
            </a:r>
            <a:r>
              <a:rPr lang="hu-HU" altLang="hu-HU" sz="2000" b="1">
                <a:solidFill>
                  <a:srgbClr val="3333FF"/>
                </a:solidFill>
              </a:rPr>
              <a:t> feladata, hogy a másodlagos adattárolón (általában lemezen) tárolt adatok megfelelő részét hozza be a központi memória puffereibe. A pufferek és a lemez közti adatátvitel egysége általában egy lap vagy egy lemezblokk. A pufferkezelő információt cserél a tárkezelővel, hogy megkapja az adatokat a lemezről. Megtörténhet, hogy a tárkezelő az operációs rendszer parancsait is igénybe veszi, de tipikusabb, hogy az adatbázis-kezelő a parancsait közvetlenül a lemezvezérlőhöz intézi.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7138" name="Rectangle 2">
            <a:extLst>
              <a:ext uri="{FF2B5EF4-FFF2-40B4-BE49-F238E27FC236}">
                <a16:creationId xmlns:a16="http://schemas.microsoft.com/office/drawing/2014/main" id="{DC322646-E1CE-8C33-7DB7-087E9679968D}"/>
              </a:ext>
            </a:extLst>
          </p:cNvPr>
          <p:cNvSpPr>
            <a:spLocks noGrp="1" noChangeArrowheads="1"/>
          </p:cNvSpPr>
          <p:nvPr>
            <p:ph type="title"/>
          </p:nvPr>
        </p:nvSpPr>
        <p:spPr>
          <a:xfrm>
            <a:off x="685800" y="228600"/>
            <a:ext cx="7772400" cy="368300"/>
          </a:xfrm>
        </p:spPr>
        <p:txBody>
          <a:bodyPr/>
          <a:lstStyle/>
          <a:p>
            <a:r>
              <a:rPr lang="hu-HU" altLang="hu-HU" sz="4000" b="1">
                <a:solidFill>
                  <a:srgbClr val="FF0000"/>
                </a:solidFill>
              </a:rPr>
              <a:t>A tranzakció feldolgozása.</a:t>
            </a:r>
            <a:endParaRPr lang="en-US" altLang="hu-HU" sz="4000" b="1">
              <a:solidFill>
                <a:srgbClr val="FF0000"/>
              </a:solidFill>
            </a:endParaRPr>
          </a:p>
        </p:txBody>
      </p:sp>
      <p:sp>
        <p:nvSpPr>
          <p:cNvPr id="347139" name="Rectangle 3">
            <a:extLst>
              <a:ext uri="{FF2B5EF4-FFF2-40B4-BE49-F238E27FC236}">
                <a16:creationId xmlns:a16="http://schemas.microsoft.com/office/drawing/2014/main" id="{F3886D21-2653-A743-085E-D283CEB62484}"/>
              </a:ext>
            </a:extLst>
          </p:cNvPr>
          <p:cNvSpPr>
            <a:spLocks noGrp="1" noChangeArrowheads="1"/>
          </p:cNvSpPr>
          <p:nvPr>
            <p:ph type="body" idx="1"/>
          </p:nvPr>
        </p:nvSpPr>
        <p:spPr>
          <a:xfrm>
            <a:off x="279400" y="952500"/>
            <a:ext cx="8610600" cy="5537200"/>
          </a:xfrm>
        </p:spPr>
        <p:txBody>
          <a:bodyPr/>
          <a:lstStyle/>
          <a:p>
            <a:pPr marL="609600" indent="-609600">
              <a:lnSpc>
                <a:spcPct val="80000"/>
              </a:lnSpc>
            </a:pPr>
            <a:r>
              <a:rPr lang="hu-HU" altLang="hu-HU" sz="2400" b="1"/>
              <a:t>A lekérdezéseket és más tevékenységeket tranzakciókba csoportosíthatjuk. </a:t>
            </a:r>
          </a:p>
          <a:p>
            <a:pPr marL="609600" indent="-609600">
              <a:lnSpc>
                <a:spcPct val="80000"/>
              </a:lnSpc>
            </a:pPr>
            <a:r>
              <a:rPr lang="hu-HU" altLang="hu-HU" sz="2400" b="1">
                <a:solidFill>
                  <a:srgbClr val="CC00CC"/>
                </a:solidFill>
              </a:rPr>
              <a:t>A tranzakciók olyan munkaegységek, amelyeket atomosan és más tranzakcióktól látszólag </a:t>
            </a:r>
            <a:r>
              <a:rPr lang="hu-HU" altLang="hu-HU" sz="2400" b="1">
                <a:solidFill>
                  <a:srgbClr val="FF0000"/>
                </a:solidFill>
              </a:rPr>
              <a:t>elkülönítve</a:t>
            </a:r>
            <a:r>
              <a:rPr lang="hu-HU" altLang="hu-HU" sz="2400" b="1">
                <a:solidFill>
                  <a:srgbClr val="CC00CC"/>
                </a:solidFill>
              </a:rPr>
              <a:t> kell végrehajtani. (Gyakran minden egyes lekérdezés vagy módosítás önmagában is egy tranzakció.)</a:t>
            </a:r>
            <a:r>
              <a:rPr lang="hu-HU" altLang="hu-HU" sz="2400" b="1">
                <a:solidFill>
                  <a:schemeClr val="accent2"/>
                </a:solidFill>
              </a:rPr>
              <a:t> </a:t>
            </a:r>
          </a:p>
          <a:p>
            <a:pPr marL="609600" indent="-609600">
              <a:lnSpc>
                <a:spcPct val="80000"/>
              </a:lnSpc>
            </a:pPr>
            <a:r>
              <a:rPr lang="hu-HU" altLang="hu-HU" sz="2400" b="1">
                <a:solidFill>
                  <a:schemeClr val="accent2"/>
                </a:solidFill>
              </a:rPr>
              <a:t>A tranzakció végrehajtásának </a:t>
            </a:r>
            <a:r>
              <a:rPr lang="hu-HU" altLang="hu-HU" sz="2400" b="1">
                <a:solidFill>
                  <a:srgbClr val="FF0000"/>
                </a:solidFill>
              </a:rPr>
              <a:t>tartós</a:t>
            </a:r>
            <a:r>
              <a:rPr lang="hu-HU" altLang="hu-HU" sz="2400" b="1">
                <a:solidFill>
                  <a:schemeClr val="accent2"/>
                </a:solidFill>
              </a:rPr>
              <a:t>nak kell lennie, ami azt jelenti, hogy bármelyik befejezett tranzakció hatását még akkor is meg kell tudni őrizni, ha a rendszer összeomlik a tranzakció befejezése utáni pillanatban.</a:t>
            </a:r>
            <a:r>
              <a:rPr lang="hu-HU" altLang="hu-HU" sz="2400">
                <a:solidFill>
                  <a:schemeClr val="accent2"/>
                </a:solidFill>
              </a:rPr>
              <a:t> </a:t>
            </a:r>
          </a:p>
          <a:p>
            <a:pPr marL="609600" indent="-609600">
              <a:lnSpc>
                <a:spcPct val="80000"/>
              </a:lnSpc>
            </a:pPr>
            <a:r>
              <a:rPr lang="hu-HU" altLang="hu-HU" sz="2400" b="1"/>
              <a:t>A tranzakciófeldolgozót két fő részre osztjuk:</a:t>
            </a:r>
            <a:endParaRPr lang="hu-HU" altLang="hu-HU" sz="2400" b="1" i="1"/>
          </a:p>
          <a:p>
            <a:pPr marL="990600" lvl="1" indent="-533400">
              <a:lnSpc>
                <a:spcPct val="80000"/>
              </a:lnSpc>
            </a:pPr>
            <a:r>
              <a:rPr lang="hu-HU" altLang="hu-HU" sz="2000" b="1" i="1">
                <a:solidFill>
                  <a:srgbClr val="FF0000"/>
                </a:solidFill>
              </a:rPr>
              <a:t>Konkurenciavezérlés-kezelő</a:t>
            </a:r>
            <a:r>
              <a:rPr lang="hu-HU" altLang="hu-HU" sz="2000" b="1">
                <a:solidFill>
                  <a:srgbClr val="009900"/>
                </a:solidFill>
              </a:rPr>
              <a:t> vagy </a:t>
            </a:r>
            <a:r>
              <a:rPr lang="hu-HU" altLang="hu-HU" sz="2000" b="1" i="1">
                <a:solidFill>
                  <a:srgbClr val="FF0000"/>
                </a:solidFill>
              </a:rPr>
              <a:t>ütemező</a:t>
            </a:r>
            <a:r>
              <a:rPr lang="hu-HU" altLang="hu-HU" sz="2000" b="1">
                <a:solidFill>
                  <a:srgbClr val="009900"/>
                </a:solidFill>
              </a:rPr>
              <a:t> (scheduler): a tranzakciók elkülönítésének és atomosságának biztosításáért felelős.</a:t>
            </a:r>
            <a:endParaRPr lang="hu-HU" altLang="hu-HU" sz="2000" b="1" i="1">
              <a:solidFill>
                <a:srgbClr val="009900"/>
              </a:solidFill>
            </a:endParaRPr>
          </a:p>
          <a:p>
            <a:pPr marL="990600" lvl="1" indent="-533400">
              <a:lnSpc>
                <a:spcPct val="80000"/>
              </a:lnSpc>
            </a:pPr>
            <a:r>
              <a:rPr lang="hu-HU" altLang="hu-HU" sz="2000" b="1" i="1">
                <a:solidFill>
                  <a:srgbClr val="FF0000"/>
                </a:solidFill>
              </a:rPr>
              <a:t>Naplózás- és helyreállítás-kezelő</a:t>
            </a:r>
            <a:r>
              <a:rPr lang="hu-HU" altLang="hu-HU" sz="2000" b="1">
                <a:solidFill>
                  <a:srgbClr val="FF0000"/>
                </a:solidFill>
              </a:rPr>
              <a:t>:</a:t>
            </a:r>
            <a:r>
              <a:rPr lang="hu-HU" altLang="hu-HU" sz="2000">
                <a:solidFill>
                  <a:srgbClr val="CC3300"/>
                </a:solidFill>
              </a:rPr>
              <a:t> </a:t>
            </a:r>
            <a:r>
              <a:rPr lang="hu-HU" altLang="hu-HU" sz="2000" b="1">
                <a:solidFill>
                  <a:srgbClr val="CC3300"/>
                </a:solidFill>
              </a:rPr>
              <a:t>a tranzakciók atomosságáért és tartósságáért felelős.</a:t>
            </a:r>
            <a:endParaRPr lang="hu-HU" altLang="hu-HU" sz="2000" b="1">
              <a:solidFill>
                <a:srgbClr val="CC3300"/>
              </a:solidFill>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9186" name="Rectangle 2">
            <a:extLst>
              <a:ext uri="{FF2B5EF4-FFF2-40B4-BE49-F238E27FC236}">
                <a16:creationId xmlns:a16="http://schemas.microsoft.com/office/drawing/2014/main" id="{132D1520-38BE-4771-71AF-9DA09707836B}"/>
              </a:ext>
            </a:extLst>
          </p:cNvPr>
          <p:cNvSpPr>
            <a:spLocks noGrp="1" noChangeArrowheads="1"/>
          </p:cNvSpPr>
          <p:nvPr>
            <p:ph type="title"/>
          </p:nvPr>
        </p:nvSpPr>
        <p:spPr>
          <a:xfrm>
            <a:off x="685800" y="228600"/>
            <a:ext cx="7759700" cy="266700"/>
          </a:xfrm>
        </p:spPr>
        <p:txBody>
          <a:bodyPr/>
          <a:lstStyle/>
          <a:p>
            <a:r>
              <a:rPr lang="hu-HU" altLang="hu-HU" b="1">
                <a:solidFill>
                  <a:srgbClr val="FF0000"/>
                </a:solidFill>
              </a:rPr>
              <a:t>A tranzakció </a:t>
            </a:r>
            <a:endParaRPr lang="en-US" altLang="hu-HU" b="1">
              <a:solidFill>
                <a:srgbClr val="FF0000"/>
              </a:solidFill>
            </a:endParaRPr>
          </a:p>
        </p:txBody>
      </p:sp>
      <p:sp>
        <p:nvSpPr>
          <p:cNvPr id="349187" name="Rectangle 3">
            <a:extLst>
              <a:ext uri="{FF2B5EF4-FFF2-40B4-BE49-F238E27FC236}">
                <a16:creationId xmlns:a16="http://schemas.microsoft.com/office/drawing/2014/main" id="{C90E753E-DFB4-AAF1-E644-DD8BF8A01B37}"/>
              </a:ext>
            </a:extLst>
          </p:cNvPr>
          <p:cNvSpPr>
            <a:spLocks noGrp="1" noChangeArrowheads="1"/>
          </p:cNvSpPr>
          <p:nvPr>
            <p:ph type="body" idx="1"/>
          </p:nvPr>
        </p:nvSpPr>
        <p:spPr>
          <a:xfrm>
            <a:off x="279400" y="685800"/>
            <a:ext cx="8610600" cy="5803900"/>
          </a:xfrm>
        </p:spPr>
        <p:txBody>
          <a:bodyPr/>
          <a:lstStyle/>
          <a:p>
            <a:pPr marL="609600" indent="-609600">
              <a:lnSpc>
                <a:spcPct val="80000"/>
              </a:lnSpc>
            </a:pPr>
            <a:r>
              <a:rPr lang="hu-HU" altLang="hu-HU" sz="1800" b="1">
                <a:solidFill>
                  <a:schemeClr val="accent2"/>
                </a:solidFill>
              </a:rPr>
              <a:t>A </a:t>
            </a:r>
            <a:r>
              <a:rPr lang="hu-HU" altLang="hu-HU" sz="1800" b="1" i="1">
                <a:solidFill>
                  <a:schemeClr val="accent2"/>
                </a:solidFill>
              </a:rPr>
              <a:t>tranzakció</a:t>
            </a:r>
            <a:r>
              <a:rPr lang="hu-HU" altLang="hu-HU" sz="1800" b="1">
                <a:solidFill>
                  <a:schemeClr val="accent2"/>
                </a:solidFill>
              </a:rPr>
              <a:t> az adatbázis-műveletek végrehajtási egysége, amely DML-beli utasításokból áll, és a következő tulajdonságokkal rendelkezik:</a:t>
            </a:r>
          </a:p>
          <a:p>
            <a:pPr marL="609600" indent="-609600">
              <a:lnSpc>
                <a:spcPct val="80000"/>
              </a:lnSpc>
            </a:pPr>
            <a:endParaRPr lang="hu-HU" altLang="hu-HU" sz="1800" b="1" i="1">
              <a:solidFill>
                <a:schemeClr val="accent2"/>
              </a:solidFill>
            </a:endParaRPr>
          </a:p>
          <a:p>
            <a:pPr marL="609600" indent="-609600">
              <a:lnSpc>
                <a:spcPct val="80000"/>
              </a:lnSpc>
              <a:buFontTx/>
              <a:buNone/>
            </a:pPr>
            <a:r>
              <a:rPr lang="hu-HU" altLang="hu-HU" sz="1800" b="1" i="1">
                <a:solidFill>
                  <a:srgbClr val="FF0000"/>
                </a:solidFill>
              </a:rPr>
              <a:t>A	Atomosság</a:t>
            </a:r>
            <a:r>
              <a:rPr lang="hu-HU" altLang="hu-HU" sz="1800" b="1">
                <a:solidFill>
                  <a:srgbClr val="FF0000"/>
                </a:solidFill>
              </a:rPr>
              <a:t> </a:t>
            </a:r>
            <a:r>
              <a:rPr lang="hu-HU" altLang="hu-HU" sz="1800" b="1"/>
              <a:t>(atomicity): </a:t>
            </a:r>
            <a:r>
              <a:rPr lang="hu-HU" altLang="hu-HU" sz="1800" b="1">
                <a:solidFill>
                  <a:srgbClr val="009900"/>
                </a:solidFill>
              </a:rPr>
              <a:t>a tranzakció „mindent vagy semmit” jellegű végrehajtása (vagy teljesen végrehajtjuk, vagy egyáltalán nem hajtjuk végre).</a:t>
            </a:r>
            <a:endParaRPr lang="hu-HU" altLang="hu-HU" sz="1800" b="1" i="1">
              <a:solidFill>
                <a:srgbClr val="009900"/>
              </a:solidFill>
            </a:endParaRPr>
          </a:p>
          <a:p>
            <a:pPr marL="609600" indent="-609600">
              <a:lnSpc>
                <a:spcPct val="80000"/>
              </a:lnSpc>
              <a:buFontTx/>
              <a:buNone/>
            </a:pPr>
            <a:r>
              <a:rPr lang="hu-HU" altLang="hu-HU" sz="1800" b="1" i="1">
                <a:solidFill>
                  <a:srgbClr val="FF0000"/>
                </a:solidFill>
              </a:rPr>
              <a:t>C	Konzisztencia</a:t>
            </a:r>
            <a:r>
              <a:rPr lang="hu-HU" altLang="hu-HU" sz="1800" b="1"/>
              <a:t> (consistency): </a:t>
            </a:r>
            <a:r>
              <a:rPr lang="hu-HU" altLang="hu-HU" sz="1800" b="1">
                <a:solidFill>
                  <a:srgbClr val="CC00CC"/>
                </a:solidFill>
              </a:rPr>
              <a:t>az a feltétel, hogy a tranzakció megőrizze az adatbázis konzisztenciáját, azaz a tranzakció végrehajtása után is teljesüljenek az adatbázisban előírt konzisztenciamegszorítások (integritási megszorítások), azaz az adatelemekre és a közöttük lévő kapcsolatokra vonatkozó elvárások.</a:t>
            </a:r>
            <a:endParaRPr lang="hu-HU" altLang="hu-HU" sz="1800" b="1" i="1">
              <a:solidFill>
                <a:srgbClr val="CC00CC"/>
              </a:solidFill>
            </a:endParaRPr>
          </a:p>
          <a:p>
            <a:pPr marL="609600" indent="-609600">
              <a:lnSpc>
                <a:spcPct val="80000"/>
              </a:lnSpc>
              <a:buFontTx/>
              <a:buNone/>
            </a:pPr>
            <a:r>
              <a:rPr lang="hu-HU" altLang="hu-HU" sz="1800" b="1" i="1">
                <a:solidFill>
                  <a:srgbClr val="FF0000"/>
                </a:solidFill>
              </a:rPr>
              <a:t>I	Elkülönítés</a:t>
            </a:r>
            <a:r>
              <a:rPr lang="hu-HU" altLang="hu-HU" sz="1800" b="1">
                <a:solidFill>
                  <a:srgbClr val="FF0000"/>
                </a:solidFill>
              </a:rPr>
              <a:t> </a:t>
            </a:r>
            <a:r>
              <a:rPr lang="hu-HU" altLang="hu-HU" sz="1800" b="1"/>
              <a:t>(isolation): </a:t>
            </a:r>
            <a:r>
              <a:rPr lang="hu-HU" altLang="hu-HU" sz="1800" b="1">
                <a:solidFill>
                  <a:srgbClr val="3366FF"/>
                </a:solidFill>
              </a:rPr>
              <a:t>az a tény, hogy minden tranzakciónak látszólag úgy kell lefutnia, mintha ez alatt az idő alatt semmilyen másik tranzakciót sem hajtanánk végre.</a:t>
            </a:r>
            <a:endParaRPr lang="hu-HU" altLang="hu-HU" sz="1800" b="1" i="1">
              <a:solidFill>
                <a:srgbClr val="3366FF"/>
              </a:solidFill>
            </a:endParaRPr>
          </a:p>
          <a:p>
            <a:pPr marL="609600" indent="-609600">
              <a:lnSpc>
                <a:spcPct val="80000"/>
              </a:lnSpc>
              <a:buFontTx/>
              <a:buNone/>
            </a:pPr>
            <a:r>
              <a:rPr lang="hu-HU" altLang="hu-HU" sz="1800" b="1" i="1">
                <a:solidFill>
                  <a:srgbClr val="FF0000"/>
                </a:solidFill>
              </a:rPr>
              <a:t>D	Tartósság</a:t>
            </a:r>
            <a:r>
              <a:rPr lang="hu-HU" altLang="hu-HU" sz="1800" b="1">
                <a:solidFill>
                  <a:srgbClr val="FF0000"/>
                </a:solidFill>
              </a:rPr>
              <a:t> </a:t>
            </a:r>
            <a:r>
              <a:rPr lang="hu-HU" altLang="hu-HU" sz="1800" b="1"/>
              <a:t>(durability): </a:t>
            </a:r>
            <a:r>
              <a:rPr lang="hu-HU" altLang="hu-HU" sz="1800" b="1">
                <a:solidFill>
                  <a:srgbClr val="FF9900"/>
                </a:solidFill>
              </a:rPr>
              <a:t>az a feltétel, hogy ha egyszer egy tranzakció befejeződött, akkor már soha többé nem veszhet el a tranzakciónak az adatbázison kifejtett hatása.</a:t>
            </a:r>
          </a:p>
          <a:p>
            <a:pPr marL="609600" indent="-609600">
              <a:lnSpc>
                <a:spcPct val="80000"/>
              </a:lnSpc>
            </a:pPr>
            <a:endParaRPr lang="hu-HU" altLang="hu-HU" sz="1800" b="1"/>
          </a:p>
          <a:p>
            <a:pPr marL="609600" indent="-609600">
              <a:lnSpc>
                <a:spcPct val="80000"/>
              </a:lnSpc>
            </a:pPr>
            <a:endParaRPr lang="hu-HU" altLang="hu-HU" sz="1800" b="1"/>
          </a:p>
          <a:p>
            <a:pPr marL="609600" indent="-609600">
              <a:lnSpc>
                <a:spcPct val="80000"/>
              </a:lnSpc>
            </a:pPr>
            <a:r>
              <a:rPr lang="hu-HU" altLang="hu-HU" sz="1800" b="1"/>
              <a:t>Ezek a tranzakció </a:t>
            </a:r>
            <a:r>
              <a:rPr lang="hu-HU" altLang="hu-HU" sz="1800" b="1" i="1"/>
              <a:t>ACID-tulajdonságai</a:t>
            </a:r>
            <a:r>
              <a:rPr lang="hu-HU" altLang="hu-HU" sz="1800" b="1"/>
              <a:t> .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3282" name="Rectangle 2">
            <a:extLst>
              <a:ext uri="{FF2B5EF4-FFF2-40B4-BE49-F238E27FC236}">
                <a16:creationId xmlns:a16="http://schemas.microsoft.com/office/drawing/2014/main" id="{0725DD4A-D0F0-37D3-5692-1CC8AB37D4F9}"/>
              </a:ext>
            </a:extLst>
          </p:cNvPr>
          <p:cNvSpPr>
            <a:spLocks noGrp="1" noChangeArrowheads="1"/>
          </p:cNvSpPr>
          <p:nvPr>
            <p:ph type="title"/>
          </p:nvPr>
        </p:nvSpPr>
        <p:spPr>
          <a:xfrm>
            <a:off x="685800" y="228600"/>
            <a:ext cx="7759700" cy="266700"/>
          </a:xfrm>
        </p:spPr>
        <p:txBody>
          <a:bodyPr/>
          <a:lstStyle/>
          <a:p>
            <a:r>
              <a:rPr lang="hu-HU" altLang="hu-HU" b="1">
                <a:solidFill>
                  <a:srgbClr val="FF0000"/>
                </a:solidFill>
              </a:rPr>
              <a:t>A tranzakció </a:t>
            </a:r>
            <a:endParaRPr lang="en-US" altLang="hu-HU" b="1">
              <a:solidFill>
                <a:srgbClr val="FF0000"/>
              </a:solidFill>
            </a:endParaRPr>
          </a:p>
        </p:txBody>
      </p:sp>
      <p:sp>
        <p:nvSpPr>
          <p:cNvPr id="353283" name="Rectangle 3">
            <a:extLst>
              <a:ext uri="{FF2B5EF4-FFF2-40B4-BE49-F238E27FC236}">
                <a16:creationId xmlns:a16="http://schemas.microsoft.com/office/drawing/2014/main" id="{AD51F4BA-804A-2999-849A-26CE7642F3C8}"/>
              </a:ext>
            </a:extLst>
          </p:cNvPr>
          <p:cNvSpPr>
            <a:spLocks noGrp="1" noChangeArrowheads="1"/>
          </p:cNvSpPr>
          <p:nvPr>
            <p:ph type="body" idx="1"/>
          </p:nvPr>
        </p:nvSpPr>
        <p:spPr>
          <a:xfrm>
            <a:off x="279400" y="685800"/>
            <a:ext cx="8610600" cy="5803900"/>
          </a:xfrm>
        </p:spPr>
        <p:txBody>
          <a:bodyPr/>
          <a:lstStyle/>
          <a:p>
            <a:pPr marL="609600" indent="-609600">
              <a:lnSpc>
                <a:spcPct val="80000"/>
              </a:lnSpc>
              <a:buFontTx/>
              <a:buNone/>
            </a:pPr>
            <a:r>
              <a:rPr lang="hu-HU" altLang="hu-HU" sz="2000" b="1">
                <a:solidFill>
                  <a:schemeClr val="accent2"/>
                </a:solidFill>
              </a:rPr>
              <a:t>	Megjegyzések:</a:t>
            </a:r>
          </a:p>
          <a:p>
            <a:pPr marL="609600" indent="-609600">
              <a:lnSpc>
                <a:spcPct val="80000"/>
              </a:lnSpc>
              <a:buFontTx/>
              <a:buNone/>
            </a:pPr>
            <a:endParaRPr lang="hu-HU" altLang="hu-HU" sz="2000" b="1">
              <a:solidFill>
                <a:schemeClr val="accent2"/>
              </a:solidFill>
            </a:endParaRPr>
          </a:p>
          <a:p>
            <a:pPr marL="609600" indent="-609600">
              <a:lnSpc>
                <a:spcPct val="80000"/>
              </a:lnSpc>
            </a:pPr>
            <a:r>
              <a:rPr lang="hu-HU" altLang="hu-HU" sz="2000" b="1">
                <a:solidFill>
                  <a:srgbClr val="CC3300"/>
                </a:solidFill>
              </a:rPr>
              <a:t>A konzisztenciát mindig adottnak tekintjük. </a:t>
            </a:r>
          </a:p>
          <a:p>
            <a:pPr marL="609600" indent="-609600">
              <a:lnSpc>
                <a:spcPct val="80000"/>
              </a:lnSpc>
            </a:pPr>
            <a:endParaRPr lang="hu-HU" altLang="hu-HU" sz="2000" b="1">
              <a:solidFill>
                <a:srgbClr val="CC3300"/>
              </a:solidFill>
            </a:endParaRPr>
          </a:p>
          <a:p>
            <a:pPr marL="609600" indent="-609600">
              <a:lnSpc>
                <a:spcPct val="80000"/>
              </a:lnSpc>
            </a:pPr>
            <a:r>
              <a:rPr lang="hu-HU" altLang="hu-HU" sz="2000" b="1">
                <a:solidFill>
                  <a:srgbClr val="009900"/>
                </a:solidFill>
              </a:rPr>
              <a:t>A másik három tulajdonságot viszont az adatbázis-kezelő rendszernek kell biztosítania, de ettől időnként eltekintünk. </a:t>
            </a:r>
          </a:p>
          <a:p>
            <a:pPr marL="609600" indent="-609600">
              <a:lnSpc>
                <a:spcPct val="80000"/>
              </a:lnSpc>
            </a:pPr>
            <a:endParaRPr lang="hu-HU" altLang="hu-HU" sz="2000" b="1"/>
          </a:p>
          <a:p>
            <a:pPr marL="609600" indent="-609600">
              <a:lnSpc>
                <a:spcPct val="80000"/>
              </a:lnSpc>
            </a:pPr>
            <a:r>
              <a:rPr lang="hu-HU" altLang="hu-HU" sz="2000" b="1">
                <a:solidFill>
                  <a:srgbClr val="3366FF"/>
                </a:solidFill>
              </a:rPr>
              <a:t>Ha egy ad hoc utasítást adunk az SQL-rendszernek, akkor minden lekérdezés vagy adatbázis-módosító utasítás egy tranzakció. </a:t>
            </a:r>
          </a:p>
          <a:p>
            <a:pPr marL="609600" indent="-609600">
              <a:lnSpc>
                <a:spcPct val="80000"/>
              </a:lnSpc>
            </a:pPr>
            <a:endParaRPr lang="hu-HU" altLang="hu-HU" sz="2000" b="1">
              <a:solidFill>
                <a:srgbClr val="3366FF"/>
              </a:solidFill>
            </a:endParaRPr>
          </a:p>
          <a:p>
            <a:pPr marL="609600" indent="-609600">
              <a:lnSpc>
                <a:spcPct val="80000"/>
              </a:lnSpc>
            </a:pPr>
            <a:r>
              <a:rPr lang="hu-HU" altLang="hu-HU" sz="2000" b="1">
                <a:solidFill>
                  <a:srgbClr val="CC3300"/>
                </a:solidFill>
              </a:rPr>
              <a:t>Amennyiben beágyazott SQL-interfészt használva a programozó készíti el a tranzakciót, akkor egy tranzakcióban több SQL-lekérdezés és ‑módosítás szerepelhet. A tranzakció ilyenkor általában </a:t>
            </a:r>
            <a:r>
              <a:rPr lang="hu-HU" altLang="hu-HU" sz="2000" b="1">
                <a:solidFill>
                  <a:schemeClr val="accent2"/>
                </a:solidFill>
              </a:rPr>
              <a:t>egy DML-utasítással kezdődik</a:t>
            </a:r>
            <a:r>
              <a:rPr lang="hu-HU" altLang="hu-HU" sz="2000" b="1">
                <a:solidFill>
                  <a:srgbClr val="CC3300"/>
                </a:solidFill>
              </a:rPr>
              <a:t>, és egy </a:t>
            </a:r>
            <a:r>
              <a:rPr lang="hu-HU" altLang="hu-HU" sz="2000" b="1">
                <a:solidFill>
                  <a:schemeClr val="accent2"/>
                </a:solidFill>
              </a:rPr>
              <a:t>COMMIT</a:t>
            </a:r>
            <a:r>
              <a:rPr lang="hu-HU" altLang="hu-HU" sz="2000" b="1">
                <a:solidFill>
                  <a:srgbClr val="CC3300"/>
                </a:solidFill>
              </a:rPr>
              <a:t> vagy </a:t>
            </a:r>
            <a:r>
              <a:rPr lang="hu-HU" altLang="hu-HU" sz="2000" b="1">
                <a:solidFill>
                  <a:schemeClr val="accent2"/>
                </a:solidFill>
              </a:rPr>
              <a:t>ROLLBACK</a:t>
            </a:r>
            <a:r>
              <a:rPr lang="hu-HU" altLang="hu-HU" sz="2000" b="1">
                <a:solidFill>
                  <a:srgbClr val="CC3300"/>
                </a:solidFill>
              </a:rPr>
              <a:t> paranccsal végződik. Ha a tranzakció valamely utasítása egy triggert aktivizál, akkor a </a:t>
            </a:r>
            <a:r>
              <a:rPr lang="hu-HU" altLang="hu-HU" sz="2000" b="1">
                <a:solidFill>
                  <a:schemeClr val="accent2"/>
                </a:solidFill>
              </a:rPr>
              <a:t>trigger is a tranzakció részének tekintendő</a:t>
            </a:r>
            <a:r>
              <a:rPr lang="hu-HU" altLang="hu-HU" sz="2000" b="1">
                <a:solidFill>
                  <a:srgbClr val="CC3300"/>
                </a:solidFill>
              </a:rPr>
              <a:t>, akárcsak a trigger által kiváltott további triggerek. (A trigger olyan programrész, amely bizonyos események bekövetkeztekor automatikusan lefut.)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02" name="Rectangle 2">
            <a:extLst>
              <a:ext uri="{FF2B5EF4-FFF2-40B4-BE49-F238E27FC236}">
                <a16:creationId xmlns:a16="http://schemas.microsoft.com/office/drawing/2014/main" id="{37E0D023-4A34-DC41-1F16-511F7E9D60BF}"/>
              </a:ext>
            </a:extLst>
          </p:cNvPr>
          <p:cNvSpPr>
            <a:spLocks noGrp="1" noChangeArrowheads="1"/>
          </p:cNvSpPr>
          <p:nvPr>
            <p:ph type="title"/>
          </p:nvPr>
        </p:nvSpPr>
        <p:spPr>
          <a:xfrm>
            <a:off x="685800" y="228600"/>
            <a:ext cx="7759700" cy="266700"/>
          </a:xfrm>
        </p:spPr>
        <p:txBody>
          <a:bodyPr/>
          <a:lstStyle/>
          <a:p>
            <a:r>
              <a:rPr lang="hu-HU" altLang="hu-HU" b="1">
                <a:solidFill>
                  <a:srgbClr val="FF0000"/>
                </a:solidFill>
              </a:rPr>
              <a:t>A tranzakció feldolgozása</a:t>
            </a:r>
            <a:endParaRPr lang="en-US" altLang="hu-HU" b="1">
              <a:solidFill>
                <a:srgbClr val="FF0000"/>
              </a:solidFill>
            </a:endParaRPr>
          </a:p>
        </p:txBody>
      </p:sp>
      <p:sp>
        <p:nvSpPr>
          <p:cNvPr id="358403" name="Rectangle 3">
            <a:extLst>
              <a:ext uri="{FF2B5EF4-FFF2-40B4-BE49-F238E27FC236}">
                <a16:creationId xmlns:a16="http://schemas.microsoft.com/office/drawing/2014/main" id="{5D8F61BE-3CB2-3147-4E90-6CD3473E9D4F}"/>
              </a:ext>
            </a:extLst>
          </p:cNvPr>
          <p:cNvSpPr>
            <a:spLocks noGrp="1" noChangeArrowheads="1"/>
          </p:cNvSpPr>
          <p:nvPr>
            <p:ph type="body" idx="1"/>
          </p:nvPr>
        </p:nvSpPr>
        <p:spPr>
          <a:xfrm>
            <a:off x="279400" y="685800"/>
            <a:ext cx="8610600" cy="5803900"/>
          </a:xfrm>
        </p:spPr>
        <p:txBody>
          <a:bodyPr/>
          <a:lstStyle/>
          <a:p>
            <a:pPr marL="609600" indent="-609600">
              <a:lnSpc>
                <a:spcPct val="80000"/>
              </a:lnSpc>
              <a:buFontTx/>
              <a:buNone/>
            </a:pPr>
            <a:r>
              <a:rPr lang="hu-HU" altLang="hu-HU" sz="2000" b="1"/>
              <a:t>	</a:t>
            </a:r>
          </a:p>
          <a:p>
            <a:pPr marL="609600" indent="-609600">
              <a:lnSpc>
                <a:spcPct val="80000"/>
              </a:lnSpc>
              <a:buFontTx/>
              <a:buNone/>
            </a:pPr>
            <a:r>
              <a:rPr lang="hu-HU" altLang="hu-HU" sz="2000" b="1"/>
              <a:t>	</a:t>
            </a:r>
            <a:r>
              <a:rPr lang="hu-HU" altLang="hu-HU" sz="2000" b="1">
                <a:solidFill>
                  <a:schemeClr val="accent2"/>
                </a:solidFill>
              </a:rPr>
              <a:t>A tranzakciófeldolgozó a következő 3 feladatot hajtja végre:</a:t>
            </a:r>
          </a:p>
          <a:p>
            <a:pPr marL="609600" indent="-609600">
              <a:lnSpc>
                <a:spcPct val="80000"/>
              </a:lnSpc>
            </a:pPr>
            <a:r>
              <a:rPr lang="hu-HU" altLang="hu-HU" sz="2000" b="1"/>
              <a:t>	</a:t>
            </a:r>
            <a:r>
              <a:rPr lang="hu-HU" altLang="hu-HU" sz="2000" b="1">
                <a:solidFill>
                  <a:srgbClr val="FF0000"/>
                </a:solidFill>
              </a:rPr>
              <a:t>naplózás</a:t>
            </a:r>
          </a:p>
          <a:p>
            <a:pPr marL="609600" indent="-609600">
              <a:lnSpc>
                <a:spcPct val="80000"/>
              </a:lnSpc>
            </a:pPr>
            <a:r>
              <a:rPr lang="hu-HU" altLang="hu-HU" sz="2000" b="1"/>
              <a:t>	</a:t>
            </a:r>
            <a:r>
              <a:rPr lang="hu-HU" altLang="hu-HU" sz="2000" b="1">
                <a:solidFill>
                  <a:srgbClr val="3366FF"/>
                </a:solidFill>
              </a:rPr>
              <a:t>konkurenciavezérlés</a:t>
            </a:r>
          </a:p>
          <a:p>
            <a:pPr marL="609600" indent="-609600">
              <a:lnSpc>
                <a:spcPct val="80000"/>
              </a:lnSpc>
            </a:pPr>
            <a:r>
              <a:rPr lang="hu-HU" altLang="hu-HU" sz="2000" b="1"/>
              <a:t>	</a:t>
            </a:r>
            <a:r>
              <a:rPr lang="hu-HU" altLang="hu-HU" sz="2000" b="1">
                <a:solidFill>
                  <a:srgbClr val="009900"/>
                </a:solidFill>
              </a:rPr>
              <a:t>holtpont feloldása</a:t>
            </a:r>
          </a:p>
          <a:p>
            <a:pPr marL="609600" indent="-609600">
              <a:lnSpc>
                <a:spcPct val="80000"/>
              </a:lnSpc>
              <a:buFontTx/>
              <a:buNone/>
            </a:pPr>
            <a:r>
              <a:rPr lang="hu-HU" altLang="hu-HU" sz="2000" b="1"/>
              <a:t>	</a:t>
            </a:r>
          </a:p>
          <a:p>
            <a:pPr marL="609600" indent="-609600">
              <a:lnSpc>
                <a:spcPct val="80000"/>
              </a:lnSpc>
              <a:buFontTx/>
              <a:buAutoNum type="arabicPeriod"/>
            </a:pPr>
            <a:r>
              <a:rPr lang="hu-HU" altLang="hu-HU" sz="2000" b="1" i="1">
                <a:solidFill>
                  <a:srgbClr val="FF0000"/>
                </a:solidFill>
              </a:rPr>
              <a:t>Naplózás</a:t>
            </a:r>
            <a:r>
              <a:rPr lang="hu-HU" altLang="hu-HU" sz="2000" b="1">
                <a:solidFill>
                  <a:srgbClr val="FF0000"/>
                </a:solidFill>
              </a:rPr>
              <a:t>:</a:t>
            </a:r>
            <a:r>
              <a:rPr lang="hu-HU" altLang="hu-HU" sz="2000" b="1"/>
              <a:t> </a:t>
            </a:r>
          </a:p>
          <a:p>
            <a:pPr marL="990600" lvl="1" indent="-533400">
              <a:lnSpc>
                <a:spcPct val="80000"/>
              </a:lnSpc>
              <a:buFontTx/>
              <a:buChar char="•"/>
            </a:pPr>
            <a:r>
              <a:rPr lang="hu-HU" altLang="hu-HU" sz="1800" b="1">
                <a:solidFill>
                  <a:srgbClr val="009900"/>
                </a:solidFill>
              </a:rPr>
              <a:t>Annak érdekében, hogy a tartósságot biztosítani lehessen, az adatbázis minden változását külön feljegyezzük (naplózzuk) lemezen. </a:t>
            </a:r>
          </a:p>
          <a:p>
            <a:pPr marL="990600" lvl="1" indent="-533400">
              <a:lnSpc>
                <a:spcPct val="80000"/>
              </a:lnSpc>
              <a:buFontTx/>
              <a:buChar char="•"/>
            </a:pPr>
            <a:r>
              <a:rPr lang="hu-HU" altLang="hu-HU" sz="1800" b="1">
                <a:solidFill>
                  <a:srgbClr val="CC00CC"/>
                </a:solidFill>
              </a:rPr>
              <a:t>A naplókezelő (log manager) többféle eljárásmód közül választja ki azt, amelyiket követni fog. </a:t>
            </a:r>
          </a:p>
          <a:p>
            <a:pPr marL="990600" lvl="1" indent="-533400">
              <a:lnSpc>
                <a:spcPct val="80000"/>
              </a:lnSpc>
              <a:buFontTx/>
              <a:buChar char="•"/>
            </a:pPr>
            <a:r>
              <a:rPr lang="hu-HU" altLang="hu-HU" sz="1800" b="1">
                <a:solidFill>
                  <a:srgbClr val="3366FF"/>
                </a:solidFill>
              </a:rPr>
              <a:t>Ezek az eljárásmódok biztosítják azt, hogy teljesen mindegy, mikor történik a rendszerhiba vagy a rendszer összeomlása, a helyreállítás-kezelő meg fogja tudni vizsgálni a változások naplóját, és ez alapján vissza tudja állítani az adatbázist valamilyen konzisztens állapotába. </a:t>
            </a:r>
          </a:p>
          <a:p>
            <a:pPr marL="990600" lvl="1" indent="-533400">
              <a:lnSpc>
                <a:spcPct val="80000"/>
              </a:lnSpc>
              <a:buFontTx/>
              <a:buChar char="•"/>
            </a:pPr>
            <a:r>
              <a:rPr lang="hu-HU" altLang="hu-HU" sz="1800" b="1">
                <a:solidFill>
                  <a:srgbClr val="FF0000"/>
                </a:solidFill>
              </a:rPr>
              <a:t>A naplókezelő először a pufferekbe írja a naplót, és egyeztet a pufferkezelővel, hogy a pufferek alkalmas időpillanatokban garantáltan íródjanak ki lemezre, ahol már az adatok túlélhetik a rendszer összeomlását.</a:t>
            </a:r>
            <a:endParaRPr lang="hu-HU" altLang="hu-HU" sz="1800" b="1" i="1">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0450" name="Rectangle 2">
            <a:extLst>
              <a:ext uri="{FF2B5EF4-FFF2-40B4-BE49-F238E27FC236}">
                <a16:creationId xmlns:a16="http://schemas.microsoft.com/office/drawing/2014/main" id="{B9071C43-40EC-8D9D-9EE4-A2B01FB1F1B8}"/>
              </a:ext>
            </a:extLst>
          </p:cNvPr>
          <p:cNvSpPr>
            <a:spLocks noGrp="1" noChangeArrowheads="1"/>
          </p:cNvSpPr>
          <p:nvPr>
            <p:ph type="title"/>
          </p:nvPr>
        </p:nvSpPr>
        <p:spPr>
          <a:xfrm>
            <a:off x="685800" y="228600"/>
            <a:ext cx="7759700" cy="266700"/>
          </a:xfrm>
        </p:spPr>
        <p:txBody>
          <a:bodyPr/>
          <a:lstStyle/>
          <a:p>
            <a:r>
              <a:rPr lang="hu-HU" altLang="hu-HU" b="1">
                <a:solidFill>
                  <a:srgbClr val="FF0000"/>
                </a:solidFill>
              </a:rPr>
              <a:t>A tranzakció feldolgozása</a:t>
            </a:r>
            <a:endParaRPr lang="en-US" altLang="hu-HU" b="1">
              <a:solidFill>
                <a:srgbClr val="FF0000"/>
              </a:solidFill>
            </a:endParaRPr>
          </a:p>
        </p:txBody>
      </p:sp>
      <p:sp>
        <p:nvSpPr>
          <p:cNvPr id="360451" name="Rectangle 3">
            <a:extLst>
              <a:ext uri="{FF2B5EF4-FFF2-40B4-BE49-F238E27FC236}">
                <a16:creationId xmlns:a16="http://schemas.microsoft.com/office/drawing/2014/main" id="{C0300FEA-4159-3FB2-B52B-EA68F0E23023}"/>
              </a:ext>
            </a:extLst>
          </p:cNvPr>
          <p:cNvSpPr>
            <a:spLocks noGrp="1" noChangeArrowheads="1"/>
          </p:cNvSpPr>
          <p:nvPr>
            <p:ph type="body" idx="1"/>
          </p:nvPr>
        </p:nvSpPr>
        <p:spPr>
          <a:xfrm>
            <a:off x="279400" y="939800"/>
            <a:ext cx="8610600" cy="5702300"/>
          </a:xfrm>
        </p:spPr>
        <p:txBody>
          <a:bodyPr/>
          <a:lstStyle/>
          <a:p>
            <a:pPr marL="609600" indent="-609600">
              <a:lnSpc>
                <a:spcPct val="80000"/>
              </a:lnSpc>
              <a:buFontTx/>
              <a:buAutoNum type="arabicPeriod" startAt="2"/>
            </a:pPr>
            <a:r>
              <a:rPr lang="hu-HU" altLang="hu-HU" sz="2000" b="1" i="1">
                <a:solidFill>
                  <a:srgbClr val="FF0000"/>
                </a:solidFill>
              </a:rPr>
              <a:t>Konkurenciavezérlés</a:t>
            </a:r>
            <a:r>
              <a:rPr lang="hu-HU" altLang="hu-HU" sz="2000" b="1">
                <a:solidFill>
                  <a:srgbClr val="FF0000"/>
                </a:solidFill>
              </a:rPr>
              <a:t>:</a:t>
            </a:r>
            <a:r>
              <a:rPr lang="hu-HU" altLang="hu-HU" sz="2000" b="1"/>
              <a:t> </a:t>
            </a:r>
          </a:p>
          <a:p>
            <a:pPr marL="609600" indent="-609600">
              <a:lnSpc>
                <a:spcPct val="80000"/>
              </a:lnSpc>
              <a:buFontTx/>
              <a:buNone/>
            </a:pPr>
            <a:endParaRPr lang="hu-HU" altLang="hu-HU" sz="2000" b="1"/>
          </a:p>
          <a:p>
            <a:pPr marL="990600" lvl="1" indent="-533400">
              <a:lnSpc>
                <a:spcPct val="80000"/>
              </a:lnSpc>
              <a:buFontTx/>
              <a:buChar char="•"/>
            </a:pPr>
            <a:r>
              <a:rPr lang="hu-HU" altLang="hu-HU" sz="1800" b="1">
                <a:solidFill>
                  <a:schemeClr val="accent2"/>
                </a:solidFill>
              </a:rPr>
              <a:t>A tranzakcióknak úgy kell látszódniuk, mintha egymástól függetlenül, elkülönítve végeznénk el őket. </a:t>
            </a:r>
          </a:p>
          <a:p>
            <a:pPr marL="990600" lvl="1" indent="-533400">
              <a:lnSpc>
                <a:spcPct val="80000"/>
              </a:lnSpc>
              <a:buFontTx/>
              <a:buChar char="•"/>
            </a:pPr>
            <a:endParaRPr lang="hu-HU" altLang="hu-HU" sz="1800" b="1">
              <a:solidFill>
                <a:schemeClr val="accent2"/>
              </a:solidFill>
            </a:endParaRPr>
          </a:p>
          <a:p>
            <a:pPr marL="990600" lvl="1" indent="-533400">
              <a:lnSpc>
                <a:spcPct val="80000"/>
              </a:lnSpc>
              <a:buFontTx/>
              <a:buChar char="•"/>
            </a:pPr>
            <a:r>
              <a:rPr lang="hu-HU" altLang="hu-HU" sz="1800" b="1">
                <a:solidFill>
                  <a:srgbClr val="009900"/>
                </a:solidFill>
              </a:rPr>
              <a:t>Az </a:t>
            </a:r>
            <a:r>
              <a:rPr lang="hu-HU" altLang="hu-HU" sz="1800" b="1">
                <a:solidFill>
                  <a:srgbClr val="FF0000"/>
                </a:solidFill>
              </a:rPr>
              <a:t>ütemező</a:t>
            </a:r>
            <a:r>
              <a:rPr lang="hu-HU" altLang="hu-HU" sz="1800" b="1">
                <a:solidFill>
                  <a:srgbClr val="009900"/>
                </a:solidFill>
              </a:rPr>
              <a:t> (konkurenciavezérlés-kezelő) feladata, hogy meghatározza az összetett tranzakciók résztevékenységeinek egy olyan sorrendjét, amely biztosítja azt, hogy ha ebben a sorrendben hajtjuk végre a tranzakciók elemi tevékenységeit, akkor az összhatás megegyezik azzal, mintha a tranzakciókat tulajdonképpen egyenként és egységes egészként hajtottuk volna végre. </a:t>
            </a:r>
          </a:p>
          <a:p>
            <a:pPr marL="990600" lvl="1" indent="-533400">
              <a:lnSpc>
                <a:spcPct val="80000"/>
              </a:lnSpc>
              <a:buFontTx/>
              <a:buNone/>
            </a:pPr>
            <a:endParaRPr lang="hu-HU" altLang="hu-HU" sz="1800">
              <a:solidFill>
                <a:srgbClr val="009900"/>
              </a:solidFill>
              <a:latin typeface="Arial" panose="020B0604020202020204" pitchFamily="34" charset="0"/>
            </a:endParaRPr>
          </a:p>
          <a:p>
            <a:pPr marL="990600" lvl="1" indent="-533400">
              <a:lnSpc>
                <a:spcPct val="80000"/>
              </a:lnSpc>
              <a:buFontTx/>
              <a:buNone/>
            </a:pPr>
            <a:r>
              <a:rPr lang="hu-HU" altLang="hu-HU" sz="1800">
                <a:solidFill>
                  <a:srgbClr val="1A9A33"/>
                </a:solidFill>
                <a:latin typeface="Arial" panose="020B0604020202020204" pitchFamily="34" charset="0"/>
              </a:rPr>
              <a:t>		T1. tranzakció: </a:t>
            </a:r>
            <a:r>
              <a:rPr lang="hu-HU" altLang="hu-HU" sz="1800" b="1" i="1">
                <a:solidFill>
                  <a:srgbClr val="1A9A33"/>
                </a:solidFill>
                <a:latin typeface="Times New Roman" panose="02020603050405020304" pitchFamily="18" charset="0"/>
              </a:rPr>
              <a:t>u</a:t>
            </a:r>
            <a:r>
              <a:rPr lang="hu-HU" altLang="hu-HU" sz="1800" b="1">
                <a:solidFill>
                  <a:srgbClr val="1A9A33"/>
                </a:solidFill>
                <a:latin typeface="Times New Roman" panose="02020603050405020304" pitchFamily="18" charset="0"/>
              </a:rPr>
              <a:t>1</a:t>
            </a:r>
            <a:r>
              <a:rPr lang="hu-HU" altLang="hu-HU" sz="1800">
                <a:solidFill>
                  <a:srgbClr val="1A9A33"/>
                </a:solidFill>
                <a:latin typeface="rtxbmi" charset="0"/>
              </a:rPr>
              <a:t>; </a:t>
            </a:r>
            <a:r>
              <a:rPr lang="hu-HU" altLang="hu-HU" sz="1800" b="1" i="1">
                <a:solidFill>
                  <a:srgbClr val="1A9A33"/>
                </a:solidFill>
                <a:latin typeface="Times New Roman" panose="02020603050405020304" pitchFamily="18" charset="0"/>
              </a:rPr>
              <a:t>u</a:t>
            </a:r>
            <a:r>
              <a:rPr lang="hu-HU" altLang="hu-HU" sz="1800" b="1">
                <a:solidFill>
                  <a:srgbClr val="1A9A33"/>
                </a:solidFill>
                <a:latin typeface="Times New Roman" panose="02020603050405020304" pitchFamily="18" charset="0"/>
              </a:rPr>
              <a:t>2</a:t>
            </a:r>
            <a:r>
              <a:rPr lang="hu-HU" altLang="hu-HU" sz="1800">
                <a:solidFill>
                  <a:srgbClr val="1A9A33"/>
                </a:solidFill>
                <a:latin typeface="rtxbmi" charset="0"/>
              </a:rPr>
              <a:t>; : : : ; </a:t>
            </a:r>
            <a:r>
              <a:rPr lang="hu-HU" altLang="hu-HU" sz="1800" b="1" i="1">
                <a:solidFill>
                  <a:srgbClr val="1A9A33"/>
                </a:solidFill>
                <a:latin typeface="Times New Roman" panose="02020603050405020304" pitchFamily="18" charset="0"/>
              </a:rPr>
              <a:t>u</a:t>
            </a:r>
            <a:r>
              <a:rPr lang="hu-HU" altLang="hu-HU" sz="1800" b="1">
                <a:solidFill>
                  <a:srgbClr val="1A9A33"/>
                </a:solidFill>
                <a:latin typeface="Times New Roman" panose="02020603050405020304" pitchFamily="18" charset="0"/>
              </a:rPr>
              <a:t>10</a:t>
            </a:r>
          </a:p>
          <a:p>
            <a:pPr marL="990600" lvl="1" indent="-533400">
              <a:lnSpc>
                <a:spcPct val="80000"/>
              </a:lnSpc>
              <a:buFontTx/>
              <a:buNone/>
            </a:pPr>
            <a:r>
              <a:rPr lang="hu-HU" altLang="hu-HU" sz="1800">
                <a:solidFill>
                  <a:srgbClr val="0000FF"/>
                </a:solidFill>
                <a:latin typeface="Arial" panose="020B0604020202020204" pitchFamily="34" charset="0"/>
              </a:rPr>
              <a:t>		T2. tranzakció: </a:t>
            </a:r>
            <a:r>
              <a:rPr lang="hu-HU" altLang="hu-HU" sz="1800" b="1" i="1">
                <a:solidFill>
                  <a:srgbClr val="0000FF"/>
                </a:solidFill>
                <a:latin typeface="Times New Roman" panose="02020603050405020304" pitchFamily="18" charset="0"/>
              </a:rPr>
              <a:t>v</a:t>
            </a:r>
            <a:r>
              <a:rPr lang="hu-HU" altLang="hu-HU" sz="1800" b="1">
                <a:solidFill>
                  <a:srgbClr val="0000FF"/>
                </a:solidFill>
                <a:latin typeface="Times New Roman" panose="02020603050405020304" pitchFamily="18" charset="0"/>
              </a:rPr>
              <a:t>1</a:t>
            </a:r>
            <a:r>
              <a:rPr lang="hu-HU" altLang="hu-HU" sz="1800">
                <a:solidFill>
                  <a:srgbClr val="0000FF"/>
                </a:solidFill>
                <a:latin typeface="rtxbmi" charset="0"/>
              </a:rPr>
              <a:t>; </a:t>
            </a:r>
            <a:r>
              <a:rPr lang="hu-HU" altLang="hu-HU" sz="1800" b="1" i="1">
                <a:solidFill>
                  <a:srgbClr val="0000FF"/>
                </a:solidFill>
                <a:latin typeface="Times New Roman" panose="02020603050405020304" pitchFamily="18" charset="0"/>
              </a:rPr>
              <a:t>v</a:t>
            </a:r>
            <a:r>
              <a:rPr lang="hu-HU" altLang="hu-HU" sz="1800" b="1">
                <a:solidFill>
                  <a:srgbClr val="0000FF"/>
                </a:solidFill>
                <a:latin typeface="Times New Roman" panose="02020603050405020304" pitchFamily="18" charset="0"/>
              </a:rPr>
              <a:t>2</a:t>
            </a:r>
            <a:r>
              <a:rPr lang="hu-HU" altLang="hu-HU" sz="1800">
                <a:solidFill>
                  <a:srgbClr val="0000FF"/>
                </a:solidFill>
                <a:latin typeface="rtxbmi" charset="0"/>
              </a:rPr>
              <a:t>; : : : ; </a:t>
            </a:r>
            <a:r>
              <a:rPr lang="hu-HU" altLang="hu-HU" sz="1800" b="1" i="1">
                <a:solidFill>
                  <a:srgbClr val="0000FF"/>
                </a:solidFill>
                <a:latin typeface="Times New Roman" panose="02020603050405020304" pitchFamily="18" charset="0"/>
              </a:rPr>
              <a:t>v</a:t>
            </a:r>
            <a:r>
              <a:rPr lang="hu-HU" altLang="hu-HU" sz="1800" b="1">
                <a:solidFill>
                  <a:srgbClr val="0000FF"/>
                </a:solidFill>
                <a:latin typeface="Times New Roman" panose="02020603050405020304" pitchFamily="18" charset="0"/>
              </a:rPr>
              <a:t>103</a:t>
            </a:r>
          </a:p>
          <a:p>
            <a:pPr marL="990600" lvl="1" indent="-533400">
              <a:lnSpc>
                <a:spcPct val="80000"/>
              </a:lnSpc>
              <a:buFontTx/>
              <a:buNone/>
            </a:pPr>
            <a:r>
              <a:rPr lang="hu-HU" altLang="hu-HU" sz="1800">
                <a:solidFill>
                  <a:srgbClr val="FF0000"/>
                </a:solidFill>
                <a:latin typeface="Arial" panose="020B0604020202020204" pitchFamily="34" charset="0"/>
              </a:rPr>
              <a:t>	A két utasítássorozat nem elkülönülve jön, hanem összefésülődve:</a:t>
            </a:r>
          </a:p>
          <a:p>
            <a:pPr marL="990600" lvl="1" indent="-533400">
              <a:lnSpc>
                <a:spcPct val="80000"/>
              </a:lnSpc>
              <a:buFontTx/>
              <a:buNone/>
            </a:pPr>
            <a:r>
              <a:rPr lang="hu-HU" altLang="hu-HU" sz="1800" b="1" i="1">
                <a:solidFill>
                  <a:srgbClr val="1A9A33"/>
                </a:solidFill>
                <a:latin typeface="Times New Roman" panose="02020603050405020304" pitchFamily="18" charset="0"/>
              </a:rPr>
              <a:t>			u</a:t>
            </a:r>
            <a:r>
              <a:rPr lang="hu-HU" altLang="hu-HU" sz="1800" b="1">
                <a:solidFill>
                  <a:srgbClr val="1A9A33"/>
                </a:solidFill>
                <a:latin typeface="Times New Roman" panose="02020603050405020304" pitchFamily="18" charset="0"/>
              </a:rPr>
              <a:t>1</a:t>
            </a:r>
            <a:r>
              <a:rPr lang="hu-HU" altLang="hu-HU" sz="1800">
                <a:solidFill>
                  <a:srgbClr val="000000"/>
                </a:solidFill>
                <a:latin typeface="rtxbmi" charset="0"/>
              </a:rPr>
              <a:t>; </a:t>
            </a:r>
            <a:r>
              <a:rPr lang="hu-HU" altLang="hu-HU" sz="1800" b="1" i="1">
                <a:solidFill>
                  <a:srgbClr val="0000FF"/>
                </a:solidFill>
                <a:latin typeface="Times New Roman" panose="02020603050405020304" pitchFamily="18" charset="0"/>
              </a:rPr>
              <a:t>v</a:t>
            </a:r>
            <a:r>
              <a:rPr lang="hu-HU" altLang="hu-HU" sz="1800" b="1">
                <a:solidFill>
                  <a:srgbClr val="0000FF"/>
                </a:solidFill>
                <a:latin typeface="Times New Roman" panose="02020603050405020304" pitchFamily="18" charset="0"/>
              </a:rPr>
              <a:t>1</a:t>
            </a:r>
            <a:r>
              <a:rPr lang="hu-HU" altLang="hu-HU" sz="1800">
                <a:solidFill>
                  <a:srgbClr val="000000"/>
                </a:solidFill>
                <a:latin typeface="rtxbmi" charset="0"/>
              </a:rPr>
              <a:t>; </a:t>
            </a:r>
            <a:r>
              <a:rPr lang="hu-HU" altLang="hu-HU" sz="1800" b="1" i="1">
                <a:solidFill>
                  <a:srgbClr val="0000FF"/>
                </a:solidFill>
                <a:latin typeface="Times New Roman" panose="02020603050405020304" pitchFamily="18" charset="0"/>
              </a:rPr>
              <a:t>v</a:t>
            </a:r>
            <a:r>
              <a:rPr lang="hu-HU" altLang="hu-HU" sz="1800" b="1">
                <a:solidFill>
                  <a:srgbClr val="0000FF"/>
                </a:solidFill>
                <a:latin typeface="Times New Roman" panose="02020603050405020304" pitchFamily="18" charset="0"/>
              </a:rPr>
              <a:t>2</a:t>
            </a:r>
            <a:r>
              <a:rPr lang="hu-HU" altLang="hu-HU" sz="1800">
                <a:solidFill>
                  <a:srgbClr val="000000"/>
                </a:solidFill>
                <a:latin typeface="rtxbmi" charset="0"/>
              </a:rPr>
              <a:t>; </a:t>
            </a:r>
            <a:r>
              <a:rPr lang="hu-HU" altLang="hu-HU" sz="1800" b="1" i="1">
                <a:solidFill>
                  <a:srgbClr val="1A9A33"/>
                </a:solidFill>
                <a:latin typeface="Times New Roman" panose="02020603050405020304" pitchFamily="18" charset="0"/>
              </a:rPr>
              <a:t>u</a:t>
            </a:r>
            <a:r>
              <a:rPr lang="hu-HU" altLang="hu-HU" sz="1800" b="1">
                <a:solidFill>
                  <a:srgbClr val="1A9A33"/>
                </a:solidFill>
                <a:latin typeface="Times New Roman" panose="02020603050405020304" pitchFamily="18" charset="0"/>
              </a:rPr>
              <a:t>2</a:t>
            </a:r>
            <a:r>
              <a:rPr lang="hu-HU" altLang="hu-HU" sz="1800">
                <a:solidFill>
                  <a:srgbClr val="000000"/>
                </a:solidFill>
                <a:latin typeface="rtxbmi" charset="0"/>
              </a:rPr>
              <a:t>; </a:t>
            </a:r>
            <a:r>
              <a:rPr lang="hu-HU" altLang="hu-HU" sz="1800" b="1" i="1">
                <a:solidFill>
                  <a:srgbClr val="1A9A33"/>
                </a:solidFill>
                <a:latin typeface="Times New Roman" panose="02020603050405020304" pitchFamily="18" charset="0"/>
              </a:rPr>
              <a:t>u</a:t>
            </a:r>
            <a:r>
              <a:rPr lang="hu-HU" altLang="hu-HU" sz="1800" b="1">
                <a:solidFill>
                  <a:srgbClr val="1A9A33"/>
                </a:solidFill>
                <a:latin typeface="Times New Roman" panose="02020603050405020304" pitchFamily="18" charset="0"/>
              </a:rPr>
              <a:t>3</a:t>
            </a:r>
            <a:r>
              <a:rPr lang="hu-HU" altLang="hu-HU" sz="1800">
                <a:solidFill>
                  <a:srgbClr val="000000"/>
                </a:solidFill>
                <a:latin typeface="rtxbmi" charset="0"/>
              </a:rPr>
              <a:t>; </a:t>
            </a:r>
            <a:r>
              <a:rPr lang="hu-HU" altLang="hu-HU" sz="1800" b="1" i="1">
                <a:solidFill>
                  <a:srgbClr val="1A9A33"/>
                </a:solidFill>
                <a:latin typeface="Times New Roman" panose="02020603050405020304" pitchFamily="18" charset="0"/>
              </a:rPr>
              <a:t>v</a:t>
            </a:r>
            <a:r>
              <a:rPr lang="hu-HU" altLang="hu-HU" sz="1800" b="1">
                <a:solidFill>
                  <a:srgbClr val="1A9A33"/>
                </a:solidFill>
                <a:latin typeface="Times New Roman" panose="02020603050405020304" pitchFamily="18" charset="0"/>
              </a:rPr>
              <a:t>3</a:t>
            </a:r>
            <a:r>
              <a:rPr lang="hu-HU" altLang="hu-HU" sz="1800">
                <a:solidFill>
                  <a:srgbClr val="000000"/>
                </a:solidFill>
                <a:latin typeface="rtxbmi" charset="0"/>
              </a:rPr>
              <a:t>; : : : ; </a:t>
            </a:r>
            <a:r>
              <a:rPr lang="hu-HU" altLang="hu-HU" sz="1800" b="1" i="1">
                <a:solidFill>
                  <a:srgbClr val="0000FF"/>
                </a:solidFill>
                <a:latin typeface="Times New Roman" panose="02020603050405020304" pitchFamily="18" charset="0"/>
              </a:rPr>
              <a:t>v</a:t>
            </a:r>
            <a:r>
              <a:rPr lang="hu-HU" altLang="hu-HU" sz="1800" b="1">
                <a:solidFill>
                  <a:srgbClr val="0000FF"/>
                </a:solidFill>
                <a:latin typeface="Times New Roman" panose="02020603050405020304" pitchFamily="18" charset="0"/>
              </a:rPr>
              <a:t>103</a:t>
            </a:r>
            <a:r>
              <a:rPr lang="hu-HU" altLang="hu-HU" sz="1800">
                <a:solidFill>
                  <a:srgbClr val="000000"/>
                </a:solidFill>
                <a:latin typeface="rtxbmi" charset="0"/>
              </a:rPr>
              <a:t>; </a:t>
            </a:r>
            <a:r>
              <a:rPr lang="hu-HU" altLang="hu-HU" sz="1800" b="1" i="1">
                <a:solidFill>
                  <a:srgbClr val="1A9A33"/>
                </a:solidFill>
                <a:latin typeface="Times New Roman" panose="02020603050405020304" pitchFamily="18" charset="0"/>
              </a:rPr>
              <a:t>u</a:t>
            </a:r>
            <a:r>
              <a:rPr lang="hu-HU" altLang="hu-HU" sz="1800" b="1">
                <a:solidFill>
                  <a:srgbClr val="1A9A33"/>
                </a:solidFill>
                <a:latin typeface="Times New Roman" panose="02020603050405020304" pitchFamily="18" charset="0"/>
              </a:rPr>
              <a:t>10</a:t>
            </a:r>
          </a:p>
          <a:p>
            <a:pPr marL="990600" lvl="1" indent="-533400">
              <a:lnSpc>
                <a:spcPct val="80000"/>
              </a:lnSpc>
              <a:buFontTx/>
              <a:buNone/>
            </a:pPr>
            <a:r>
              <a:rPr lang="hu-HU" altLang="hu-HU" sz="1800">
                <a:solidFill>
                  <a:srgbClr val="F300CD"/>
                </a:solidFill>
                <a:latin typeface="Arial" panose="020B0604020202020204" pitchFamily="34" charset="0"/>
              </a:rPr>
              <a:t>	A saját sorrend megmarad mindkettőn belül. </a:t>
            </a:r>
            <a:endParaRPr lang="hu-HU" altLang="hu-HU" sz="1800">
              <a:solidFill>
                <a:srgbClr val="FF0000"/>
              </a:solidFill>
              <a:latin typeface="Arial" panose="020B0604020202020204" pitchFamily="34" charset="0"/>
            </a:endParaRPr>
          </a:p>
          <a:p>
            <a:pPr marL="990600" lvl="1" indent="-533400">
              <a:lnSpc>
                <a:spcPct val="80000"/>
              </a:lnSpc>
              <a:buFontTx/>
              <a:buNone/>
            </a:pPr>
            <a:r>
              <a:rPr lang="hu-HU" altLang="hu-HU" sz="1800">
                <a:solidFill>
                  <a:srgbClr val="FF0000"/>
                </a:solidFill>
                <a:latin typeface="Arial" panose="020B0604020202020204" pitchFamily="34" charset="0"/>
              </a:rPr>
              <a:t>	Ekkor olyan állapot is kialakulhat, ami nem jött volna létre, ha egymás után futnak le a tranzakciók.</a:t>
            </a:r>
            <a:endParaRPr lang="hu-HU" altLang="hu-HU" sz="1800">
              <a:solidFill>
                <a:srgbClr val="000000"/>
              </a:solidFill>
              <a:latin typeface="Arial" panose="020B0604020202020204" pitchFamily="34" charset="0"/>
            </a:endParaRPr>
          </a:p>
          <a:p>
            <a:pPr marL="990600" lvl="1" indent="-533400">
              <a:lnSpc>
                <a:spcPct val="80000"/>
              </a:lnSpc>
              <a:buFontTx/>
              <a:buChar char="•"/>
            </a:pPr>
            <a:endParaRPr lang="hu-HU" altLang="hu-HU" sz="1800"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4546" name="Rectangle 2">
            <a:extLst>
              <a:ext uri="{FF2B5EF4-FFF2-40B4-BE49-F238E27FC236}">
                <a16:creationId xmlns:a16="http://schemas.microsoft.com/office/drawing/2014/main" id="{E3E818F9-CB16-1645-01EA-05A000DDE36F}"/>
              </a:ext>
            </a:extLst>
          </p:cNvPr>
          <p:cNvSpPr>
            <a:spLocks noGrp="1" noChangeArrowheads="1"/>
          </p:cNvSpPr>
          <p:nvPr>
            <p:ph type="title"/>
          </p:nvPr>
        </p:nvSpPr>
        <p:spPr>
          <a:xfrm>
            <a:off x="685800" y="228600"/>
            <a:ext cx="7759700" cy="266700"/>
          </a:xfrm>
        </p:spPr>
        <p:txBody>
          <a:bodyPr/>
          <a:lstStyle/>
          <a:p>
            <a:r>
              <a:rPr lang="hu-HU" altLang="hu-HU" b="1">
                <a:solidFill>
                  <a:srgbClr val="FF0000"/>
                </a:solidFill>
              </a:rPr>
              <a:t>A tranzakció feldolgozása</a:t>
            </a:r>
            <a:endParaRPr lang="en-US" altLang="hu-HU" b="1">
              <a:solidFill>
                <a:srgbClr val="FF0000"/>
              </a:solidFill>
            </a:endParaRPr>
          </a:p>
        </p:txBody>
      </p:sp>
      <p:sp>
        <p:nvSpPr>
          <p:cNvPr id="364547" name="Rectangle 3">
            <a:extLst>
              <a:ext uri="{FF2B5EF4-FFF2-40B4-BE49-F238E27FC236}">
                <a16:creationId xmlns:a16="http://schemas.microsoft.com/office/drawing/2014/main" id="{BE83B08C-4C84-8E21-626A-EA42C1FA804A}"/>
              </a:ext>
            </a:extLst>
          </p:cNvPr>
          <p:cNvSpPr>
            <a:spLocks noGrp="1" noChangeArrowheads="1"/>
          </p:cNvSpPr>
          <p:nvPr>
            <p:ph type="body" idx="1"/>
          </p:nvPr>
        </p:nvSpPr>
        <p:spPr>
          <a:xfrm>
            <a:off x="279400" y="939800"/>
            <a:ext cx="8610600" cy="5549900"/>
          </a:xfrm>
        </p:spPr>
        <p:txBody>
          <a:bodyPr/>
          <a:lstStyle/>
          <a:p>
            <a:pPr marL="609600" indent="-609600">
              <a:lnSpc>
                <a:spcPct val="80000"/>
              </a:lnSpc>
              <a:buFontTx/>
              <a:buAutoNum type="arabicPeriod" startAt="2"/>
            </a:pPr>
            <a:r>
              <a:rPr lang="hu-HU" altLang="hu-HU" sz="2000" b="1" i="1">
                <a:solidFill>
                  <a:srgbClr val="FF0000"/>
                </a:solidFill>
              </a:rPr>
              <a:t>Konkurenciavezérlés</a:t>
            </a:r>
            <a:r>
              <a:rPr lang="hu-HU" altLang="hu-HU" sz="2000" b="1">
                <a:solidFill>
                  <a:srgbClr val="FF0000"/>
                </a:solidFill>
              </a:rPr>
              <a:t>:</a:t>
            </a:r>
            <a:r>
              <a:rPr lang="hu-HU" altLang="hu-HU" sz="2000" b="1"/>
              <a:t> </a:t>
            </a:r>
          </a:p>
          <a:p>
            <a:pPr marL="609600" indent="-609600">
              <a:lnSpc>
                <a:spcPct val="80000"/>
              </a:lnSpc>
              <a:buFontTx/>
              <a:buNone/>
            </a:pPr>
            <a:endParaRPr lang="hu-HU" altLang="hu-HU" sz="2000" b="1"/>
          </a:p>
          <a:p>
            <a:pPr marL="990600" lvl="1" indent="-533400">
              <a:lnSpc>
                <a:spcPct val="80000"/>
              </a:lnSpc>
              <a:buFontTx/>
              <a:buNone/>
            </a:pPr>
            <a:r>
              <a:rPr lang="hu-HU" altLang="hu-HU" sz="1800">
                <a:solidFill>
                  <a:srgbClr val="1A9A33"/>
                </a:solidFill>
                <a:latin typeface="Arial" panose="020B0604020202020204" pitchFamily="34" charset="0"/>
              </a:rPr>
              <a:t>		T1.  READ </a:t>
            </a:r>
            <a:r>
              <a:rPr lang="hu-HU" altLang="hu-HU" sz="1800" b="1" i="1">
                <a:solidFill>
                  <a:srgbClr val="1A9A33"/>
                </a:solidFill>
                <a:latin typeface="Times New Roman" panose="02020603050405020304" pitchFamily="18" charset="0"/>
              </a:rPr>
              <a:t>A</a:t>
            </a:r>
            <a:r>
              <a:rPr lang="hu-HU" altLang="hu-HU" sz="1800">
                <a:solidFill>
                  <a:srgbClr val="1A9A33"/>
                </a:solidFill>
                <a:latin typeface="Arial" panose="020B0604020202020204" pitchFamily="34" charset="0"/>
              </a:rPr>
              <a:t>, </a:t>
            </a:r>
            <a:r>
              <a:rPr lang="hu-HU" altLang="hu-HU" sz="1800" b="1" i="1">
                <a:solidFill>
                  <a:srgbClr val="1A9A33"/>
                </a:solidFill>
                <a:latin typeface="Times New Roman" panose="02020603050405020304" pitchFamily="18" charset="0"/>
              </a:rPr>
              <a:t>A </a:t>
            </a:r>
            <a:r>
              <a:rPr lang="hu-HU" altLang="hu-HU" sz="1800">
                <a:solidFill>
                  <a:srgbClr val="1A9A33"/>
                </a:solidFill>
                <a:latin typeface="rtxb" charset="0"/>
              </a:rPr>
              <a:t>+ +</a:t>
            </a:r>
            <a:r>
              <a:rPr lang="hu-HU" altLang="hu-HU" sz="1800">
                <a:solidFill>
                  <a:srgbClr val="1A9A33"/>
                </a:solidFill>
                <a:latin typeface="Arial" panose="020B0604020202020204" pitchFamily="34" charset="0"/>
              </a:rPr>
              <a:t>, WRITE </a:t>
            </a:r>
            <a:r>
              <a:rPr lang="hu-HU" altLang="hu-HU" sz="1800" b="1" i="1">
                <a:solidFill>
                  <a:srgbClr val="1A9A33"/>
                </a:solidFill>
                <a:latin typeface="Times New Roman" panose="02020603050405020304" pitchFamily="18" charset="0"/>
              </a:rPr>
              <a:t>A</a:t>
            </a:r>
          </a:p>
          <a:p>
            <a:pPr marL="990600" lvl="1" indent="-533400">
              <a:lnSpc>
                <a:spcPct val="80000"/>
              </a:lnSpc>
              <a:buFontTx/>
              <a:buNone/>
            </a:pPr>
            <a:r>
              <a:rPr lang="hu-HU" altLang="hu-HU" sz="1800">
                <a:solidFill>
                  <a:srgbClr val="0000FF"/>
                </a:solidFill>
                <a:latin typeface="Arial" panose="020B0604020202020204" pitchFamily="34" charset="0"/>
              </a:rPr>
              <a:t>		T2.  READ </a:t>
            </a:r>
            <a:r>
              <a:rPr lang="hu-HU" altLang="hu-HU" sz="1800" b="1" i="1">
                <a:solidFill>
                  <a:srgbClr val="0000FF"/>
                </a:solidFill>
                <a:latin typeface="Times New Roman" panose="02020603050405020304" pitchFamily="18" charset="0"/>
              </a:rPr>
              <a:t>A</a:t>
            </a:r>
            <a:r>
              <a:rPr lang="hu-HU" altLang="hu-HU" sz="1800">
                <a:solidFill>
                  <a:srgbClr val="0000FF"/>
                </a:solidFill>
                <a:latin typeface="Arial" panose="020B0604020202020204" pitchFamily="34" charset="0"/>
              </a:rPr>
              <a:t>, </a:t>
            </a:r>
            <a:r>
              <a:rPr lang="hu-HU" altLang="hu-HU" sz="1800" b="1" i="1">
                <a:solidFill>
                  <a:srgbClr val="0000FF"/>
                </a:solidFill>
                <a:latin typeface="Times New Roman" panose="02020603050405020304" pitchFamily="18" charset="0"/>
              </a:rPr>
              <a:t>A </a:t>
            </a:r>
            <a:r>
              <a:rPr lang="hu-HU" altLang="hu-HU" sz="1800">
                <a:solidFill>
                  <a:srgbClr val="0000FF"/>
                </a:solidFill>
                <a:latin typeface="rtxb" charset="0"/>
              </a:rPr>
              <a:t>+ +</a:t>
            </a:r>
            <a:r>
              <a:rPr lang="hu-HU" altLang="hu-HU" sz="1800">
                <a:solidFill>
                  <a:srgbClr val="0000FF"/>
                </a:solidFill>
                <a:latin typeface="Arial" panose="020B0604020202020204" pitchFamily="34" charset="0"/>
              </a:rPr>
              <a:t>, WRITE </a:t>
            </a:r>
            <a:r>
              <a:rPr lang="hu-HU" altLang="hu-HU" sz="1800" b="1" i="1">
                <a:solidFill>
                  <a:srgbClr val="0000FF"/>
                </a:solidFill>
                <a:latin typeface="Times New Roman" panose="02020603050405020304" pitchFamily="18" charset="0"/>
              </a:rPr>
              <a:t>A</a:t>
            </a:r>
          </a:p>
          <a:p>
            <a:pPr marL="990600" lvl="1" indent="-533400">
              <a:lnSpc>
                <a:spcPct val="80000"/>
              </a:lnSpc>
              <a:buFontTx/>
              <a:buNone/>
            </a:pPr>
            <a:r>
              <a:rPr lang="hu-HU" altLang="hu-HU" sz="1800">
                <a:solidFill>
                  <a:srgbClr val="000000"/>
                </a:solidFill>
                <a:latin typeface="Arial" panose="020B0604020202020204" pitchFamily="34" charset="0"/>
              </a:rPr>
              <a:t>	</a:t>
            </a:r>
          </a:p>
          <a:p>
            <a:pPr marL="990600" lvl="1" indent="-533400">
              <a:lnSpc>
                <a:spcPct val="80000"/>
              </a:lnSpc>
              <a:buFontTx/>
              <a:buNone/>
            </a:pPr>
            <a:r>
              <a:rPr lang="hu-HU" altLang="hu-HU" sz="1800">
                <a:solidFill>
                  <a:srgbClr val="000000"/>
                </a:solidFill>
                <a:latin typeface="Arial" panose="020B0604020202020204" pitchFamily="34" charset="0"/>
              </a:rPr>
              <a:t>	</a:t>
            </a:r>
            <a:r>
              <a:rPr lang="hu-HU" altLang="hu-HU" sz="1800">
                <a:solidFill>
                  <a:srgbClr val="CC3300"/>
                </a:solidFill>
                <a:latin typeface="Arial" panose="020B0604020202020204" pitchFamily="34" charset="0"/>
              </a:rPr>
              <a:t>Ha ezek úgy fésülődnek össze, hogy</a:t>
            </a:r>
          </a:p>
          <a:p>
            <a:pPr marL="990600" lvl="1" indent="-533400">
              <a:lnSpc>
                <a:spcPct val="80000"/>
              </a:lnSpc>
              <a:buFontTx/>
              <a:buNone/>
            </a:pPr>
            <a:endParaRPr lang="hu-HU" altLang="hu-HU" sz="1800">
              <a:solidFill>
                <a:srgbClr val="CC3300"/>
              </a:solidFill>
              <a:latin typeface="Arial" panose="020B0604020202020204" pitchFamily="34" charset="0"/>
            </a:endParaRPr>
          </a:p>
          <a:p>
            <a:pPr marL="990600" lvl="1" indent="-533400">
              <a:lnSpc>
                <a:spcPct val="80000"/>
              </a:lnSpc>
              <a:buFontTx/>
              <a:buNone/>
            </a:pPr>
            <a:r>
              <a:rPr lang="hu-HU" altLang="hu-HU" sz="1800" b="1">
                <a:solidFill>
                  <a:srgbClr val="1A9A33"/>
                </a:solidFill>
                <a:latin typeface="Times New Roman" panose="02020603050405020304" pitchFamily="18" charset="0"/>
              </a:rPr>
              <a:t>	(</a:t>
            </a:r>
            <a:r>
              <a:rPr lang="hu-HU" altLang="hu-HU" sz="1800">
                <a:solidFill>
                  <a:srgbClr val="1A9A33"/>
                </a:solidFill>
                <a:latin typeface="Arial" panose="020B0604020202020204" pitchFamily="34" charset="0"/>
              </a:rPr>
              <a:t>READ </a:t>
            </a:r>
            <a:r>
              <a:rPr lang="hu-HU" altLang="hu-HU" sz="1800" b="1" i="1">
                <a:solidFill>
                  <a:srgbClr val="1A9A33"/>
                </a:solidFill>
                <a:latin typeface="Times New Roman" panose="02020603050405020304" pitchFamily="18" charset="0"/>
              </a:rPr>
              <a:t>A</a:t>
            </a:r>
            <a:r>
              <a:rPr lang="hu-HU" altLang="hu-HU" sz="1800" b="1">
                <a:solidFill>
                  <a:srgbClr val="1A9A33"/>
                </a:solidFill>
                <a:latin typeface="Times New Roman" panose="02020603050405020304" pitchFamily="18" charset="0"/>
              </a:rPr>
              <a:t>)</a:t>
            </a:r>
            <a:r>
              <a:rPr lang="hu-HU" altLang="hu-HU" sz="1800" b="1" baseline="-25000">
                <a:solidFill>
                  <a:srgbClr val="1A9A33"/>
                </a:solidFill>
                <a:latin typeface="Times New Roman" panose="02020603050405020304" pitchFamily="18" charset="0"/>
              </a:rPr>
              <a:t>1</a:t>
            </a:r>
            <a:r>
              <a:rPr lang="hu-HU" altLang="hu-HU" sz="1800">
                <a:solidFill>
                  <a:srgbClr val="000000"/>
                </a:solidFill>
                <a:latin typeface="Arial" panose="020B0604020202020204" pitchFamily="34" charset="0"/>
              </a:rPr>
              <a:t>, </a:t>
            </a:r>
            <a:r>
              <a:rPr lang="hu-HU" altLang="hu-HU" sz="1800" b="1">
                <a:solidFill>
                  <a:srgbClr val="0000FF"/>
                </a:solidFill>
                <a:latin typeface="Times New Roman" panose="02020603050405020304" pitchFamily="18" charset="0"/>
              </a:rPr>
              <a:t>(</a:t>
            </a:r>
            <a:r>
              <a:rPr lang="hu-HU" altLang="hu-HU" sz="1800">
                <a:solidFill>
                  <a:srgbClr val="0000FF"/>
                </a:solidFill>
                <a:latin typeface="Arial" panose="020B0604020202020204" pitchFamily="34" charset="0"/>
              </a:rPr>
              <a:t>READ </a:t>
            </a:r>
            <a:r>
              <a:rPr lang="hu-HU" altLang="hu-HU" sz="1800" b="1" i="1">
                <a:solidFill>
                  <a:srgbClr val="0000FF"/>
                </a:solidFill>
                <a:latin typeface="Times New Roman" panose="02020603050405020304" pitchFamily="18" charset="0"/>
              </a:rPr>
              <a:t>A</a:t>
            </a:r>
            <a:r>
              <a:rPr lang="hu-HU" altLang="hu-HU" sz="1800" b="1">
                <a:solidFill>
                  <a:srgbClr val="0000FF"/>
                </a:solidFill>
                <a:latin typeface="Times New Roman" panose="02020603050405020304" pitchFamily="18" charset="0"/>
              </a:rPr>
              <a:t>)</a:t>
            </a:r>
            <a:r>
              <a:rPr lang="hu-HU" altLang="hu-HU" sz="1800" b="1" baseline="-25000">
                <a:solidFill>
                  <a:srgbClr val="0000FF"/>
                </a:solidFill>
                <a:latin typeface="Times New Roman" panose="02020603050405020304" pitchFamily="18" charset="0"/>
              </a:rPr>
              <a:t>2</a:t>
            </a:r>
            <a:r>
              <a:rPr lang="hu-HU" altLang="hu-HU" sz="1800">
                <a:solidFill>
                  <a:srgbClr val="000000"/>
                </a:solidFill>
                <a:latin typeface="Arial" panose="020B0604020202020204" pitchFamily="34" charset="0"/>
              </a:rPr>
              <a:t>, </a:t>
            </a:r>
            <a:r>
              <a:rPr lang="hu-HU" altLang="hu-HU" sz="1800" b="1">
                <a:solidFill>
                  <a:srgbClr val="1A9A33"/>
                </a:solidFill>
                <a:latin typeface="Times New Roman" panose="02020603050405020304" pitchFamily="18" charset="0"/>
              </a:rPr>
              <a:t>(</a:t>
            </a:r>
            <a:r>
              <a:rPr lang="hu-HU" altLang="hu-HU" sz="1800" b="1" i="1">
                <a:solidFill>
                  <a:srgbClr val="1A9A33"/>
                </a:solidFill>
                <a:latin typeface="Times New Roman" panose="02020603050405020304" pitchFamily="18" charset="0"/>
              </a:rPr>
              <a:t>A </a:t>
            </a:r>
            <a:r>
              <a:rPr lang="hu-HU" altLang="hu-HU" sz="1800">
                <a:solidFill>
                  <a:srgbClr val="1A9A33"/>
                </a:solidFill>
                <a:latin typeface="rtxb" charset="0"/>
              </a:rPr>
              <a:t>+ +</a:t>
            </a:r>
            <a:r>
              <a:rPr lang="hu-HU" altLang="hu-HU" sz="1800" b="1">
                <a:solidFill>
                  <a:srgbClr val="1A9A33"/>
                </a:solidFill>
                <a:latin typeface="Times New Roman" panose="02020603050405020304" pitchFamily="18" charset="0"/>
              </a:rPr>
              <a:t>)</a:t>
            </a:r>
            <a:r>
              <a:rPr lang="hu-HU" altLang="hu-HU" sz="1800" b="1" baseline="-25000">
                <a:solidFill>
                  <a:srgbClr val="1A9A33"/>
                </a:solidFill>
                <a:latin typeface="Times New Roman" panose="02020603050405020304" pitchFamily="18" charset="0"/>
              </a:rPr>
              <a:t>1</a:t>
            </a:r>
            <a:r>
              <a:rPr lang="hu-HU" altLang="hu-HU" sz="1800">
                <a:solidFill>
                  <a:srgbClr val="000000"/>
                </a:solidFill>
                <a:latin typeface="Arial" panose="020B0604020202020204" pitchFamily="34" charset="0"/>
              </a:rPr>
              <a:t>,</a:t>
            </a:r>
            <a:r>
              <a:rPr lang="hu-HU" altLang="hu-HU" sz="1800" b="1">
                <a:solidFill>
                  <a:srgbClr val="0000FF"/>
                </a:solidFill>
                <a:latin typeface="Times New Roman" panose="02020603050405020304" pitchFamily="18" charset="0"/>
              </a:rPr>
              <a:t>(</a:t>
            </a:r>
            <a:r>
              <a:rPr lang="hu-HU" altLang="hu-HU" sz="1800" b="1" i="1">
                <a:solidFill>
                  <a:srgbClr val="0000FF"/>
                </a:solidFill>
                <a:latin typeface="Times New Roman" panose="02020603050405020304" pitchFamily="18" charset="0"/>
              </a:rPr>
              <a:t>A </a:t>
            </a:r>
            <a:r>
              <a:rPr lang="hu-HU" altLang="hu-HU" sz="1800">
                <a:solidFill>
                  <a:srgbClr val="0000FF"/>
                </a:solidFill>
                <a:latin typeface="rtxb" charset="0"/>
              </a:rPr>
              <a:t>+ +</a:t>
            </a:r>
            <a:r>
              <a:rPr lang="hu-HU" altLang="hu-HU" sz="1800" b="1">
                <a:solidFill>
                  <a:srgbClr val="0000FF"/>
                </a:solidFill>
                <a:latin typeface="Times New Roman" panose="02020603050405020304" pitchFamily="18" charset="0"/>
              </a:rPr>
              <a:t>)</a:t>
            </a:r>
            <a:r>
              <a:rPr lang="hu-HU" altLang="hu-HU" sz="1800" b="1" baseline="-25000">
                <a:solidFill>
                  <a:srgbClr val="0000FF"/>
                </a:solidFill>
                <a:latin typeface="Times New Roman" panose="02020603050405020304" pitchFamily="18" charset="0"/>
              </a:rPr>
              <a:t>2</a:t>
            </a:r>
            <a:r>
              <a:rPr lang="hu-HU" altLang="hu-HU" sz="1800" baseline="-25000">
                <a:solidFill>
                  <a:srgbClr val="000000"/>
                </a:solidFill>
                <a:latin typeface="Arial" panose="020B0604020202020204" pitchFamily="34" charset="0"/>
              </a:rPr>
              <a:t>,</a:t>
            </a:r>
            <a:r>
              <a:rPr lang="hu-HU" altLang="hu-HU" sz="1800">
                <a:solidFill>
                  <a:srgbClr val="000000"/>
                </a:solidFill>
                <a:latin typeface="Arial" panose="020B0604020202020204" pitchFamily="34" charset="0"/>
              </a:rPr>
              <a:t> </a:t>
            </a:r>
            <a:r>
              <a:rPr lang="hu-HU" altLang="hu-HU" sz="1800" b="1">
                <a:solidFill>
                  <a:srgbClr val="1A9A33"/>
                </a:solidFill>
                <a:latin typeface="Times New Roman" panose="02020603050405020304" pitchFamily="18" charset="0"/>
              </a:rPr>
              <a:t>(</a:t>
            </a:r>
            <a:r>
              <a:rPr lang="hu-HU" altLang="hu-HU" sz="1800">
                <a:solidFill>
                  <a:srgbClr val="1A9A33"/>
                </a:solidFill>
                <a:latin typeface="Arial" panose="020B0604020202020204" pitchFamily="34" charset="0"/>
              </a:rPr>
              <a:t>WRITE </a:t>
            </a:r>
            <a:r>
              <a:rPr lang="hu-HU" altLang="hu-HU" sz="1800" b="1" i="1">
                <a:solidFill>
                  <a:srgbClr val="1A9A33"/>
                </a:solidFill>
                <a:latin typeface="Times New Roman" panose="02020603050405020304" pitchFamily="18" charset="0"/>
              </a:rPr>
              <a:t>A</a:t>
            </a:r>
            <a:r>
              <a:rPr lang="hu-HU" altLang="hu-HU" sz="1800" b="1">
                <a:solidFill>
                  <a:srgbClr val="1A9A33"/>
                </a:solidFill>
                <a:latin typeface="Times New Roman" panose="02020603050405020304" pitchFamily="18" charset="0"/>
              </a:rPr>
              <a:t>)</a:t>
            </a:r>
            <a:r>
              <a:rPr lang="hu-HU" altLang="hu-HU" sz="1800" b="1" baseline="-25000">
                <a:solidFill>
                  <a:srgbClr val="1A9A33"/>
                </a:solidFill>
                <a:latin typeface="Times New Roman" panose="02020603050405020304" pitchFamily="18" charset="0"/>
              </a:rPr>
              <a:t>1</a:t>
            </a:r>
            <a:r>
              <a:rPr lang="hu-HU" altLang="hu-HU" sz="1800">
                <a:solidFill>
                  <a:srgbClr val="000000"/>
                </a:solidFill>
                <a:latin typeface="Arial" panose="020B0604020202020204" pitchFamily="34" charset="0"/>
              </a:rPr>
              <a:t>, </a:t>
            </a:r>
            <a:r>
              <a:rPr lang="hu-HU" altLang="hu-HU" sz="1800" b="1">
                <a:solidFill>
                  <a:srgbClr val="0000FF"/>
                </a:solidFill>
                <a:latin typeface="Times New Roman" panose="02020603050405020304" pitchFamily="18" charset="0"/>
              </a:rPr>
              <a:t>(</a:t>
            </a:r>
            <a:r>
              <a:rPr lang="hu-HU" altLang="hu-HU" sz="1800">
                <a:solidFill>
                  <a:srgbClr val="0000FF"/>
                </a:solidFill>
                <a:latin typeface="Arial" panose="020B0604020202020204" pitchFamily="34" charset="0"/>
              </a:rPr>
              <a:t>WRITE </a:t>
            </a:r>
            <a:r>
              <a:rPr lang="hu-HU" altLang="hu-HU" sz="1800" b="1" i="1">
                <a:solidFill>
                  <a:srgbClr val="0000FF"/>
                </a:solidFill>
                <a:latin typeface="Times New Roman" panose="02020603050405020304" pitchFamily="18" charset="0"/>
              </a:rPr>
              <a:t>A</a:t>
            </a:r>
            <a:r>
              <a:rPr lang="hu-HU" altLang="hu-HU" sz="1800" b="1">
                <a:solidFill>
                  <a:srgbClr val="0000FF"/>
                </a:solidFill>
                <a:latin typeface="Times New Roman" panose="02020603050405020304" pitchFamily="18" charset="0"/>
              </a:rPr>
              <a:t>)</a:t>
            </a:r>
            <a:r>
              <a:rPr lang="hu-HU" altLang="hu-HU" sz="1800" b="1" baseline="-25000">
                <a:solidFill>
                  <a:srgbClr val="0000FF"/>
                </a:solidFill>
                <a:latin typeface="Times New Roman" panose="02020603050405020304" pitchFamily="18" charset="0"/>
              </a:rPr>
              <a:t>2</a:t>
            </a:r>
          </a:p>
          <a:p>
            <a:pPr marL="990600" lvl="1" indent="-533400">
              <a:lnSpc>
                <a:spcPct val="80000"/>
              </a:lnSpc>
              <a:buFontTx/>
              <a:buNone/>
            </a:pPr>
            <a:endParaRPr lang="hu-HU" altLang="hu-HU" sz="1800">
              <a:solidFill>
                <a:srgbClr val="FF0000"/>
              </a:solidFill>
              <a:latin typeface="Arial" panose="020B0604020202020204" pitchFamily="34" charset="0"/>
            </a:endParaRPr>
          </a:p>
          <a:p>
            <a:pPr marL="990600" lvl="1" indent="-533400">
              <a:lnSpc>
                <a:spcPct val="80000"/>
              </a:lnSpc>
              <a:buFontTx/>
              <a:buNone/>
            </a:pPr>
            <a:r>
              <a:rPr lang="hu-HU" altLang="hu-HU" sz="1800">
                <a:solidFill>
                  <a:srgbClr val="FF0000"/>
                </a:solidFill>
                <a:latin typeface="Arial" panose="020B0604020202020204" pitchFamily="34" charset="0"/>
              </a:rPr>
              <a:t>	akkor a végén csak eggyel nő </a:t>
            </a:r>
            <a:r>
              <a:rPr lang="hu-HU" altLang="hu-HU" sz="1800" b="1" i="1">
                <a:solidFill>
                  <a:srgbClr val="FF0000"/>
                </a:solidFill>
                <a:latin typeface="Times New Roman" panose="02020603050405020304" pitchFamily="18" charset="0"/>
              </a:rPr>
              <a:t>A </a:t>
            </a:r>
            <a:r>
              <a:rPr lang="hu-HU" altLang="hu-HU" sz="1800">
                <a:solidFill>
                  <a:srgbClr val="FF0000"/>
                </a:solidFill>
                <a:latin typeface="Arial" panose="020B0604020202020204" pitchFamily="34" charset="0"/>
              </a:rPr>
              <a:t>értéke, holott kettővel kellett volna.</a:t>
            </a:r>
            <a:endParaRPr lang="hu-HU" altLang="hu-HU" sz="1800">
              <a:solidFill>
                <a:srgbClr val="000000"/>
              </a:solidFill>
              <a:latin typeface="Arial" panose="020B0604020202020204" pitchFamily="34" charset="0"/>
            </a:endParaRPr>
          </a:p>
          <a:p>
            <a:pPr marL="990600" lvl="1" indent="-533400">
              <a:lnSpc>
                <a:spcPct val="80000"/>
              </a:lnSpc>
              <a:buFontTx/>
              <a:buChar char="•"/>
            </a:pPr>
            <a:endParaRPr lang="hu-HU" altLang="hu-HU" sz="1800">
              <a:solidFill>
                <a:srgbClr val="000000"/>
              </a:solidFill>
              <a:latin typeface="Arial" panose="020B0604020202020204" pitchFamily="34" charset="0"/>
            </a:endParaRPr>
          </a:p>
          <a:p>
            <a:pPr marL="990600" lvl="1" indent="-533400">
              <a:lnSpc>
                <a:spcPct val="80000"/>
              </a:lnSpc>
              <a:buFontTx/>
              <a:buChar char="•"/>
            </a:pPr>
            <a:endParaRPr lang="hu-HU" altLang="hu-HU" sz="1800" b="1"/>
          </a:p>
          <a:p>
            <a:pPr marL="990600" lvl="1" indent="-533400">
              <a:lnSpc>
                <a:spcPct val="80000"/>
              </a:lnSpc>
              <a:buFontTx/>
              <a:buChar char="•"/>
            </a:pPr>
            <a:r>
              <a:rPr lang="hu-HU" altLang="hu-HU" sz="1800" b="1">
                <a:solidFill>
                  <a:schemeClr val="accent2"/>
                </a:solidFill>
              </a:rPr>
              <a:t>A tipikus ütemező ezt a munkát azáltal látja el, hogy az adatbázis bizonyos részeire elhelyezett </a:t>
            </a:r>
            <a:r>
              <a:rPr lang="hu-HU" altLang="hu-HU" sz="1800" b="1" i="1">
                <a:solidFill>
                  <a:srgbClr val="FF0000"/>
                </a:solidFill>
              </a:rPr>
              <a:t>zárakat</a:t>
            </a:r>
            <a:r>
              <a:rPr lang="hu-HU" altLang="hu-HU" sz="1800" b="1">
                <a:solidFill>
                  <a:srgbClr val="FF0000"/>
                </a:solidFill>
              </a:rPr>
              <a:t> </a:t>
            </a:r>
            <a:r>
              <a:rPr lang="hu-HU" altLang="hu-HU" sz="1800" b="1">
                <a:solidFill>
                  <a:schemeClr val="accent2"/>
                </a:solidFill>
              </a:rPr>
              <a:t>(lock) karbantartja. </a:t>
            </a:r>
          </a:p>
          <a:p>
            <a:pPr marL="990600" lvl="1" indent="-533400">
              <a:lnSpc>
                <a:spcPct val="80000"/>
              </a:lnSpc>
              <a:buFontTx/>
              <a:buChar char="•"/>
            </a:pPr>
            <a:r>
              <a:rPr lang="hu-HU" altLang="hu-HU" sz="1800" b="1">
                <a:solidFill>
                  <a:srgbClr val="009900"/>
                </a:solidFill>
              </a:rPr>
              <a:t>Ezek a zárak megakadályoznak két tranzakciót abban, hogy rossz kölcsönhatással használják ugyanazt az adatrészt. A zárakat rendszerint a központi memória </a:t>
            </a:r>
            <a:r>
              <a:rPr lang="hu-HU" altLang="hu-HU" sz="1800" b="1" i="1">
                <a:solidFill>
                  <a:srgbClr val="FF0000"/>
                </a:solidFill>
              </a:rPr>
              <a:t>zártáblájában</a:t>
            </a:r>
            <a:r>
              <a:rPr lang="hu-HU" altLang="hu-HU" sz="1800" b="1">
                <a:solidFill>
                  <a:srgbClr val="009900"/>
                </a:solidFill>
              </a:rPr>
              <a:t> (lock table) tárolja a rendszer. </a:t>
            </a:r>
          </a:p>
          <a:p>
            <a:pPr marL="990600" lvl="1" indent="-533400">
              <a:lnSpc>
                <a:spcPct val="80000"/>
              </a:lnSpc>
              <a:buFontTx/>
              <a:buChar char="•"/>
            </a:pPr>
            <a:r>
              <a:rPr lang="hu-HU" altLang="hu-HU" sz="1800" b="1"/>
              <a:t>Az ütemező azzal befolyásolja a lekérdezések és más adatbázis-műveletek végrehajtását, hogy megtiltja a végrehajtómotornak, hogy hozzányúljon az adatbázis zár alá helyezett részeihez.</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8354" name="Rectangle 2">
            <a:extLst>
              <a:ext uri="{FF2B5EF4-FFF2-40B4-BE49-F238E27FC236}">
                <a16:creationId xmlns:a16="http://schemas.microsoft.com/office/drawing/2014/main" id="{1AB4D930-CFCC-F9A3-4514-6D9247480453}"/>
              </a:ext>
            </a:extLst>
          </p:cNvPr>
          <p:cNvSpPr>
            <a:spLocks noGrp="1" noChangeArrowheads="1"/>
          </p:cNvSpPr>
          <p:nvPr>
            <p:ph type="title"/>
          </p:nvPr>
        </p:nvSpPr>
        <p:spPr/>
        <p:txBody>
          <a:bodyPr/>
          <a:lstStyle/>
          <a:p>
            <a:r>
              <a:rPr lang="hu-HU" altLang="hu-HU" sz="3600" u="sng">
                <a:solidFill>
                  <a:srgbClr val="FF0000"/>
                </a:solidFill>
              </a:rPr>
              <a:t>Az adatok helyessége</a:t>
            </a:r>
            <a:endParaRPr lang="en-US" altLang="hu-HU" sz="3600" u="sng">
              <a:solidFill>
                <a:srgbClr val="FF0000"/>
              </a:solidFill>
            </a:endParaRPr>
          </a:p>
        </p:txBody>
      </p:sp>
      <p:sp>
        <p:nvSpPr>
          <p:cNvPr id="228355" name="Rectangle 3">
            <a:extLst>
              <a:ext uri="{FF2B5EF4-FFF2-40B4-BE49-F238E27FC236}">
                <a16:creationId xmlns:a16="http://schemas.microsoft.com/office/drawing/2014/main" id="{A3ACCF20-9DAE-8C6F-1452-BF738744D2D5}"/>
              </a:ext>
            </a:extLst>
          </p:cNvPr>
          <p:cNvSpPr>
            <a:spLocks noGrp="1" noChangeArrowheads="1"/>
          </p:cNvSpPr>
          <p:nvPr>
            <p:ph type="body" idx="1"/>
          </p:nvPr>
        </p:nvSpPr>
        <p:spPr/>
        <p:txBody>
          <a:bodyPr/>
          <a:lstStyle/>
          <a:p>
            <a:r>
              <a:rPr lang="hu-HU" altLang="hu-HU" b="1">
                <a:solidFill>
                  <a:schemeClr val="accent2"/>
                </a:solidFill>
              </a:rPr>
              <a:t>Azt szeretnénk, hogy az adatok mindig pontosak, helyesek legyenek!</a:t>
            </a:r>
            <a:endParaRPr lang="en-US" altLang="hu-HU" b="1">
              <a:solidFill>
                <a:schemeClr val="accent2"/>
              </a:solidFill>
            </a:endParaRPr>
          </a:p>
          <a:p>
            <a:endParaRPr lang="en-US" altLang="hu-HU" b="1">
              <a:solidFill>
                <a:schemeClr val="accent2"/>
              </a:solidFill>
            </a:endParaRPr>
          </a:p>
          <a:p>
            <a:pPr>
              <a:buFontTx/>
              <a:buNone/>
            </a:pPr>
            <a:r>
              <a:rPr lang="en-US" altLang="hu-HU"/>
              <a:t>       </a:t>
            </a:r>
            <a:r>
              <a:rPr lang="en-US" altLang="hu-HU" b="1">
                <a:solidFill>
                  <a:srgbClr val="008000"/>
                </a:solidFill>
              </a:rPr>
              <a:t>EMP</a:t>
            </a:r>
          </a:p>
        </p:txBody>
      </p:sp>
      <p:sp>
        <p:nvSpPr>
          <p:cNvPr id="228356" name="Rectangle 4">
            <a:extLst>
              <a:ext uri="{FF2B5EF4-FFF2-40B4-BE49-F238E27FC236}">
                <a16:creationId xmlns:a16="http://schemas.microsoft.com/office/drawing/2014/main" id="{894F0FB6-FC6C-8674-7D4B-A1108F335325}"/>
              </a:ext>
            </a:extLst>
          </p:cNvPr>
          <p:cNvSpPr>
            <a:spLocks noChangeArrowheads="1"/>
          </p:cNvSpPr>
          <p:nvPr/>
        </p:nvSpPr>
        <p:spPr bwMode="auto">
          <a:xfrm>
            <a:off x="2819400" y="3733800"/>
            <a:ext cx="12954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solidFill>
                  <a:srgbClr val="FF0000"/>
                </a:solidFill>
              </a:rPr>
              <a:t>Name</a:t>
            </a:r>
          </a:p>
        </p:txBody>
      </p:sp>
      <p:sp>
        <p:nvSpPr>
          <p:cNvPr id="228357" name="Rectangle 5">
            <a:extLst>
              <a:ext uri="{FF2B5EF4-FFF2-40B4-BE49-F238E27FC236}">
                <a16:creationId xmlns:a16="http://schemas.microsoft.com/office/drawing/2014/main" id="{FF709DAA-DB6D-2BA6-E99E-AFF9E8571728}"/>
              </a:ext>
            </a:extLst>
          </p:cNvPr>
          <p:cNvSpPr>
            <a:spLocks noChangeArrowheads="1"/>
          </p:cNvSpPr>
          <p:nvPr/>
        </p:nvSpPr>
        <p:spPr bwMode="auto">
          <a:xfrm>
            <a:off x="2819400" y="4267200"/>
            <a:ext cx="1295400" cy="1447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White</a:t>
            </a:r>
          </a:p>
          <a:p>
            <a:pPr algn="ctr"/>
            <a:r>
              <a:rPr lang="en-US" altLang="hu-HU" sz="2400"/>
              <a:t>Green</a:t>
            </a:r>
          </a:p>
          <a:p>
            <a:pPr algn="ctr"/>
            <a:r>
              <a:rPr lang="en-US" altLang="hu-HU" sz="2400"/>
              <a:t>Gray</a:t>
            </a:r>
          </a:p>
        </p:txBody>
      </p:sp>
      <p:sp>
        <p:nvSpPr>
          <p:cNvPr id="228358" name="Rectangle 6">
            <a:extLst>
              <a:ext uri="{FF2B5EF4-FFF2-40B4-BE49-F238E27FC236}">
                <a16:creationId xmlns:a16="http://schemas.microsoft.com/office/drawing/2014/main" id="{32FB11F1-A049-AEEC-DEB2-4BE532F918E1}"/>
              </a:ext>
            </a:extLst>
          </p:cNvPr>
          <p:cNvSpPr>
            <a:spLocks noChangeArrowheads="1"/>
          </p:cNvSpPr>
          <p:nvPr/>
        </p:nvSpPr>
        <p:spPr bwMode="auto">
          <a:xfrm>
            <a:off x="4114800" y="3733800"/>
            <a:ext cx="762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solidFill>
                  <a:srgbClr val="FF0000"/>
                </a:solidFill>
              </a:rPr>
              <a:t>Age</a:t>
            </a:r>
          </a:p>
        </p:txBody>
      </p:sp>
      <p:sp>
        <p:nvSpPr>
          <p:cNvPr id="228359" name="Rectangle 7">
            <a:extLst>
              <a:ext uri="{FF2B5EF4-FFF2-40B4-BE49-F238E27FC236}">
                <a16:creationId xmlns:a16="http://schemas.microsoft.com/office/drawing/2014/main" id="{37188948-BE9A-A2F4-F83C-C2E936AD31BC}"/>
              </a:ext>
            </a:extLst>
          </p:cNvPr>
          <p:cNvSpPr>
            <a:spLocks noChangeArrowheads="1"/>
          </p:cNvSpPr>
          <p:nvPr/>
        </p:nvSpPr>
        <p:spPr bwMode="auto">
          <a:xfrm>
            <a:off x="4114800" y="4267200"/>
            <a:ext cx="762000" cy="1447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52</a:t>
            </a:r>
          </a:p>
          <a:p>
            <a:pPr algn="ctr"/>
            <a:r>
              <a:rPr lang="en-US" altLang="hu-HU" sz="2400" b="1">
                <a:solidFill>
                  <a:srgbClr val="FF0000"/>
                </a:solidFill>
              </a:rPr>
              <a:t>3421</a:t>
            </a:r>
          </a:p>
          <a:p>
            <a:pPr algn="ctr"/>
            <a:r>
              <a:rPr lang="en-US" altLang="hu-HU" sz="2400"/>
              <a:t>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2498" name="Rectangle 2">
            <a:extLst>
              <a:ext uri="{FF2B5EF4-FFF2-40B4-BE49-F238E27FC236}">
                <a16:creationId xmlns:a16="http://schemas.microsoft.com/office/drawing/2014/main" id="{B01A3E00-6C49-0E83-F5C8-DAFAB2F25442}"/>
              </a:ext>
            </a:extLst>
          </p:cNvPr>
          <p:cNvSpPr>
            <a:spLocks noGrp="1" noChangeArrowheads="1"/>
          </p:cNvSpPr>
          <p:nvPr>
            <p:ph type="title"/>
          </p:nvPr>
        </p:nvSpPr>
        <p:spPr>
          <a:xfrm>
            <a:off x="685800" y="228600"/>
            <a:ext cx="7759700" cy="266700"/>
          </a:xfrm>
        </p:spPr>
        <p:txBody>
          <a:bodyPr/>
          <a:lstStyle/>
          <a:p>
            <a:r>
              <a:rPr lang="hu-HU" altLang="hu-HU" b="1">
                <a:solidFill>
                  <a:srgbClr val="FF0000"/>
                </a:solidFill>
              </a:rPr>
              <a:t>A tranzakció feldolgozása</a:t>
            </a:r>
            <a:endParaRPr lang="en-US" altLang="hu-HU" b="1">
              <a:solidFill>
                <a:srgbClr val="FF0000"/>
              </a:solidFill>
            </a:endParaRPr>
          </a:p>
        </p:txBody>
      </p:sp>
      <p:sp>
        <p:nvSpPr>
          <p:cNvPr id="362499" name="Rectangle 3">
            <a:extLst>
              <a:ext uri="{FF2B5EF4-FFF2-40B4-BE49-F238E27FC236}">
                <a16:creationId xmlns:a16="http://schemas.microsoft.com/office/drawing/2014/main" id="{459FF15B-52A5-F953-31F5-4A7C59648283}"/>
              </a:ext>
            </a:extLst>
          </p:cNvPr>
          <p:cNvSpPr>
            <a:spLocks noGrp="1" noChangeArrowheads="1"/>
          </p:cNvSpPr>
          <p:nvPr>
            <p:ph type="body" idx="1"/>
          </p:nvPr>
        </p:nvSpPr>
        <p:spPr>
          <a:xfrm>
            <a:off x="279400" y="685800"/>
            <a:ext cx="8610600" cy="5803900"/>
          </a:xfrm>
        </p:spPr>
        <p:txBody>
          <a:bodyPr/>
          <a:lstStyle/>
          <a:p>
            <a:pPr marL="609600" indent="-609600">
              <a:lnSpc>
                <a:spcPct val="80000"/>
              </a:lnSpc>
              <a:buFontTx/>
              <a:buNone/>
            </a:pPr>
            <a:r>
              <a:rPr lang="hu-HU" altLang="hu-HU" sz="2000" b="1"/>
              <a:t>	</a:t>
            </a:r>
          </a:p>
          <a:p>
            <a:pPr marL="609600" indent="-609600">
              <a:lnSpc>
                <a:spcPct val="80000"/>
              </a:lnSpc>
              <a:buFontTx/>
              <a:buAutoNum type="arabicPeriod" startAt="3"/>
            </a:pPr>
            <a:r>
              <a:rPr lang="hu-HU" altLang="hu-HU" sz="2000" b="1" i="1">
                <a:solidFill>
                  <a:srgbClr val="FF0000"/>
                </a:solidFill>
              </a:rPr>
              <a:t>Holtpont feloldása</a:t>
            </a:r>
            <a:r>
              <a:rPr lang="hu-HU" altLang="hu-HU" sz="2000" b="1">
                <a:solidFill>
                  <a:srgbClr val="FF0000"/>
                </a:solidFill>
              </a:rPr>
              <a:t>: </a:t>
            </a:r>
          </a:p>
          <a:p>
            <a:pPr marL="990600" lvl="1" indent="-533400">
              <a:lnSpc>
                <a:spcPct val="80000"/>
              </a:lnSpc>
              <a:buFontTx/>
              <a:buChar char="•"/>
            </a:pPr>
            <a:r>
              <a:rPr lang="hu-HU" altLang="hu-HU" sz="1800" b="1">
                <a:solidFill>
                  <a:schemeClr val="accent2"/>
                </a:solidFill>
              </a:rPr>
              <a:t>A tranzakciók az ütemező által engedélyezett zárak alapján versenyeznek az erőforrásokért. Így előfordulhat, hogy olyan helyzetbe kerülnek, amelyben egyiküket sem lehet folytatni, mert mindegyiknek szüksége lenne valamire, amit egy másik tranzakció birtokol. </a:t>
            </a:r>
          </a:p>
          <a:p>
            <a:pPr marL="990600" lvl="1" indent="-533400">
              <a:lnSpc>
                <a:spcPct val="80000"/>
              </a:lnSpc>
              <a:buFontTx/>
              <a:buChar char="•"/>
            </a:pPr>
            <a:r>
              <a:rPr lang="hu-HU" altLang="hu-HU" sz="1800" b="1">
                <a:solidFill>
                  <a:srgbClr val="009900"/>
                </a:solidFill>
              </a:rPr>
              <a:t>A tranzakciókezelő feladata, hogy ilyenkor közbeavatkozzon, és töröljön (abortáljon) egy vagy több tranzakciót úgy, hogy a többit már folytatni lehessen.</a:t>
            </a:r>
          </a:p>
          <a:p>
            <a:pPr marL="990600" lvl="1" indent="-533400">
              <a:lnSpc>
                <a:spcPct val="80000"/>
              </a:lnSpc>
              <a:buFontTx/>
              <a:buNone/>
            </a:pPr>
            <a:r>
              <a:rPr lang="hu-HU" altLang="hu-HU" sz="1800" b="1">
                <a:solidFill>
                  <a:srgbClr val="FF0000"/>
                </a:solidFill>
                <a:latin typeface="Arial" panose="020B0604020202020204" pitchFamily="34" charset="0"/>
              </a:rPr>
              <a:t>	</a:t>
            </a:r>
          </a:p>
          <a:p>
            <a:pPr marL="990600" lvl="1" indent="-533400">
              <a:lnSpc>
                <a:spcPct val="80000"/>
              </a:lnSpc>
              <a:buFontTx/>
              <a:buNone/>
            </a:pPr>
            <a:r>
              <a:rPr lang="hu-HU" altLang="hu-HU" sz="1800" b="1">
                <a:solidFill>
                  <a:srgbClr val="FF0000"/>
                </a:solidFill>
                <a:latin typeface="Arial" panose="020B0604020202020204" pitchFamily="34" charset="0"/>
              </a:rPr>
              <a:t>	</a:t>
            </a:r>
            <a:r>
              <a:rPr lang="hu-HU" altLang="hu-HU" sz="2400" b="1">
                <a:solidFill>
                  <a:srgbClr val="FF0000"/>
                </a:solidFill>
                <a:latin typeface="Arial" panose="020B0604020202020204" pitchFamily="34" charset="0"/>
              </a:rPr>
              <a:t>Holtpont (deadlock)</a:t>
            </a:r>
            <a:r>
              <a:rPr lang="hu-HU" altLang="hu-HU" sz="2400">
                <a:solidFill>
                  <a:srgbClr val="000000"/>
                </a:solidFill>
                <a:latin typeface="Arial" panose="020B0604020202020204" pitchFamily="34" charset="0"/>
              </a:rPr>
              <a:t>:  </a:t>
            </a:r>
          </a:p>
          <a:p>
            <a:pPr marL="990600" lvl="1" indent="-533400">
              <a:lnSpc>
                <a:spcPct val="80000"/>
              </a:lnSpc>
              <a:buFontTx/>
              <a:buNone/>
            </a:pPr>
            <a:r>
              <a:rPr lang="hu-HU" altLang="hu-HU" sz="2400">
                <a:solidFill>
                  <a:srgbClr val="000000"/>
                </a:solidFill>
                <a:latin typeface="Arial" panose="020B0604020202020204" pitchFamily="34" charset="0"/>
              </a:rPr>
              <a:t>	</a:t>
            </a:r>
            <a:r>
              <a:rPr lang="hu-HU" altLang="hu-HU" b="1" i="1">
                <a:solidFill>
                  <a:srgbClr val="FF0000"/>
                </a:solidFill>
                <a:latin typeface="Times New Roman" panose="02020603050405020304" pitchFamily="18" charset="0"/>
              </a:rPr>
              <a:t>l</a:t>
            </a:r>
            <a:r>
              <a:rPr lang="hu-HU" altLang="hu-HU" b="1" i="1">
                <a:solidFill>
                  <a:srgbClr val="FF0000"/>
                </a:solidFill>
                <a:latin typeface="Arial" panose="020B0604020202020204" pitchFamily="34" charset="0"/>
              </a:rPr>
              <a:t>1(A)</a:t>
            </a:r>
            <a:r>
              <a:rPr lang="hu-HU" altLang="hu-HU" b="1">
                <a:solidFill>
                  <a:srgbClr val="3366FF"/>
                </a:solidFill>
                <a:latin typeface="Arial" panose="020B0604020202020204" pitchFamily="34" charset="0"/>
              </a:rPr>
              <a:t> jelölje, hogy T1 tranzakció zár alá helyezte az A-t, stb.</a:t>
            </a:r>
          </a:p>
          <a:p>
            <a:pPr marL="990600" lvl="1" indent="-533400">
              <a:lnSpc>
                <a:spcPct val="80000"/>
              </a:lnSpc>
              <a:buFontTx/>
              <a:buNone/>
            </a:pPr>
            <a:endParaRPr lang="hu-HU" altLang="hu-HU" b="1">
              <a:solidFill>
                <a:srgbClr val="3366FF"/>
              </a:solidFill>
              <a:latin typeface="Arial" panose="020B0604020202020204" pitchFamily="34" charset="0"/>
            </a:endParaRPr>
          </a:p>
          <a:p>
            <a:pPr marL="990600" lvl="1" indent="-533400">
              <a:lnSpc>
                <a:spcPct val="80000"/>
              </a:lnSpc>
              <a:buFontTx/>
              <a:buNone/>
            </a:pPr>
            <a:r>
              <a:rPr lang="hu-HU" altLang="hu-HU" sz="2400" b="1" i="1">
                <a:solidFill>
                  <a:srgbClr val="000000"/>
                </a:solidFill>
                <a:latin typeface="Times New Roman" panose="02020603050405020304" pitchFamily="18" charset="0"/>
              </a:rPr>
              <a:t>		</a:t>
            </a:r>
            <a:r>
              <a:rPr lang="hu-HU" altLang="hu-HU" sz="2400" b="1" i="1">
                <a:solidFill>
                  <a:schemeClr val="accent2"/>
                </a:solidFill>
                <a:latin typeface="Times New Roman" panose="02020603050405020304" pitchFamily="18" charset="0"/>
              </a:rPr>
              <a:t>l</a:t>
            </a:r>
            <a:r>
              <a:rPr lang="hu-HU" altLang="hu-HU" sz="2400" b="1">
                <a:solidFill>
                  <a:schemeClr val="accent2"/>
                </a:solidFill>
                <a:latin typeface="Times New Roman" panose="02020603050405020304" pitchFamily="18" charset="0"/>
              </a:rPr>
              <a:t>1(</a:t>
            </a:r>
            <a:r>
              <a:rPr lang="hu-HU" altLang="hu-HU" sz="2400" b="1" i="1">
                <a:solidFill>
                  <a:schemeClr val="accent2"/>
                </a:solidFill>
                <a:latin typeface="Times New Roman" panose="02020603050405020304" pitchFamily="18" charset="0"/>
              </a:rPr>
              <a:t>A</a:t>
            </a:r>
            <a:r>
              <a:rPr lang="hu-HU" altLang="hu-HU" sz="2400" b="1">
                <a:solidFill>
                  <a:schemeClr val="accent2"/>
                </a:solidFill>
                <a:latin typeface="Times New Roman" panose="02020603050405020304" pitchFamily="18" charset="0"/>
              </a:rPr>
              <a:t>)</a:t>
            </a:r>
            <a:r>
              <a:rPr lang="hu-HU" altLang="hu-HU" sz="2400" b="1">
                <a:solidFill>
                  <a:schemeClr val="accent2"/>
                </a:solidFill>
                <a:latin typeface="rtxbmi" charset="0"/>
              </a:rPr>
              <a:t>;</a:t>
            </a:r>
            <a:r>
              <a:rPr lang="hu-HU" altLang="hu-HU" sz="2400" b="1">
                <a:solidFill>
                  <a:srgbClr val="000000"/>
                </a:solidFill>
                <a:latin typeface="rtxbmi" charset="0"/>
              </a:rPr>
              <a:t> </a:t>
            </a:r>
            <a:r>
              <a:rPr lang="hu-HU" altLang="hu-HU" sz="2400" b="1" i="1">
                <a:solidFill>
                  <a:srgbClr val="FF0000"/>
                </a:solidFill>
                <a:latin typeface="Times New Roman" panose="02020603050405020304" pitchFamily="18" charset="0"/>
              </a:rPr>
              <a:t>l</a:t>
            </a:r>
            <a:r>
              <a:rPr lang="hu-HU" altLang="hu-HU" sz="2400" b="1">
                <a:solidFill>
                  <a:srgbClr val="FF0000"/>
                </a:solidFill>
                <a:latin typeface="Times New Roman" panose="02020603050405020304" pitchFamily="18" charset="0"/>
              </a:rPr>
              <a:t>2(</a:t>
            </a:r>
            <a:r>
              <a:rPr lang="hu-HU" altLang="hu-HU" sz="2400" b="1" i="1">
                <a:solidFill>
                  <a:srgbClr val="FF0000"/>
                </a:solidFill>
                <a:latin typeface="Times New Roman" panose="02020603050405020304" pitchFamily="18" charset="0"/>
              </a:rPr>
              <a:t>B</a:t>
            </a:r>
            <a:r>
              <a:rPr lang="hu-HU" altLang="hu-HU" sz="2400" b="1">
                <a:solidFill>
                  <a:srgbClr val="FF0000"/>
                </a:solidFill>
                <a:latin typeface="Times New Roman" panose="02020603050405020304" pitchFamily="18" charset="0"/>
              </a:rPr>
              <a:t>)</a:t>
            </a:r>
            <a:r>
              <a:rPr lang="hu-HU" altLang="hu-HU" sz="2400" b="1">
                <a:solidFill>
                  <a:srgbClr val="000000"/>
                </a:solidFill>
                <a:latin typeface="rtxbmi" charset="0"/>
              </a:rPr>
              <a:t>; </a:t>
            </a:r>
            <a:r>
              <a:rPr lang="hu-HU" altLang="hu-HU" sz="2400" b="1" i="1">
                <a:solidFill>
                  <a:srgbClr val="009900"/>
                </a:solidFill>
                <a:latin typeface="Times New Roman" panose="02020603050405020304" pitchFamily="18" charset="0"/>
              </a:rPr>
              <a:t>l</a:t>
            </a:r>
            <a:r>
              <a:rPr lang="hu-HU" altLang="hu-HU" sz="2400" b="1">
                <a:solidFill>
                  <a:srgbClr val="009900"/>
                </a:solidFill>
                <a:latin typeface="Times New Roman" panose="02020603050405020304" pitchFamily="18" charset="0"/>
              </a:rPr>
              <a:t>3(</a:t>
            </a:r>
            <a:r>
              <a:rPr lang="hu-HU" altLang="hu-HU" sz="2400" b="1" i="1">
                <a:solidFill>
                  <a:srgbClr val="009900"/>
                </a:solidFill>
                <a:latin typeface="Times New Roman" panose="02020603050405020304" pitchFamily="18" charset="0"/>
              </a:rPr>
              <a:t>C</a:t>
            </a:r>
            <a:r>
              <a:rPr lang="hu-HU" altLang="hu-HU" sz="2400" b="1">
                <a:solidFill>
                  <a:srgbClr val="009900"/>
                </a:solidFill>
                <a:latin typeface="Times New Roman" panose="02020603050405020304" pitchFamily="18" charset="0"/>
              </a:rPr>
              <a:t>)</a:t>
            </a:r>
            <a:r>
              <a:rPr lang="hu-HU" altLang="hu-HU" sz="2400" b="1">
                <a:solidFill>
                  <a:srgbClr val="000000"/>
                </a:solidFill>
                <a:latin typeface="rtxbmi" charset="0"/>
              </a:rPr>
              <a:t>; </a:t>
            </a:r>
            <a:r>
              <a:rPr lang="hu-HU" altLang="hu-HU" sz="2400" b="1" i="1">
                <a:solidFill>
                  <a:srgbClr val="FF0000"/>
                </a:solidFill>
                <a:latin typeface="Times New Roman" panose="02020603050405020304" pitchFamily="18" charset="0"/>
              </a:rPr>
              <a:t>l</a:t>
            </a:r>
            <a:r>
              <a:rPr lang="hu-HU" altLang="hu-HU" sz="2400" b="1">
                <a:solidFill>
                  <a:srgbClr val="FF0000"/>
                </a:solidFill>
                <a:latin typeface="Times New Roman" panose="02020603050405020304" pitchFamily="18" charset="0"/>
              </a:rPr>
              <a:t>1(</a:t>
            </a:r>
            <a:r>
              <a:rPr lang="hu-HU" altLang="hu-HU" sz="2400" b="1" i="1">
                <a:solidFill>
                  <a:srgbClr val="FF0000"/>
                </a:solidFill>
                <a:latin typeface="Times New Roman" panose="02020603050405020304" pitchFamily="18" charset="0"/>
              </a:rPr>
              <a:t>B</a:t>
            </a:r>
            <a:r>
              <a:rPr lang="hu-HU" altLang="hu-HU" sz="2400" b="1">
                <a:solidFill>
                  <a:srgbClr val="FF0000"/>
                </a:solidFill>
                <a:latin typeface="Times New Roman" panose="02020603050405020304" pitchFamily="18" charset="0"/>
              </a:rPr>
              <a:t>)</a:t>
            </a:r>
            <a:r>
              <a:rPr lang="hu-HU" altLang="hu-HU" sz="2400" b="1">
                <a:solidFill>
                  <a:srgbClr val="FF0000"/>
                </a:solidFill>
                <a:latin typeface="rtxbmi" charset="0"/>
              </a:rPr>
              <a:t>;</a:t>
            </a:r>
            <a:r>
              <a:rPr lang="hu-HU" altLang="hu-HU" sz="2400" b="1">
                <a:solidFill>
                  <a:srgbClr val="000000"/>
                </a:solidFill>
                <a:latin typeface="rtxbmi" charset="0"/>
              </a:rPr>
              <a:t> </a:t>
            </a:r>
            <a:r>
              <a:rPr lang="hu-HU" altLang="hu-HU" sz="2400" b="1" i="1">
                <a:solidFill>
                  <a:srgbClr val="009900"/>
                </a:solidFill>
                <a:latin typeface="Times New Roman" panose="02020603050405020304" pitchFamily="18" charset="0"/>
              </a:rPr>
              <a:t>l</a:t>
            </a:r>
            <a:r>
              <a:rPr lang="hu-HU" altLang="hu-HU" sz="2400" b="1">
                <a:solidFill>
                  <a:srgbClr val="009900"/>
                </a:solidFill>
                <a:latin typeface="Times New Roman" panose="02020603050405020304" pitchFamily="18" charset="0"/>
              </a:rPr>
              <a:t>2(</a:t>
            </a:r>
            <a:r>
              <a:rPr lang="hu-HU" altLang="hu-HU" sz="2400" b="1" i="1">
                <a:solidFill>
                  <a:srgbClr val="009900"/>
                </a:solidFill>
                <a:latin typeface="Times New Roman" panose="02020603050405020304" pitchFamily="18" charset="0"/>
              </a:rPr>
              <a:t>C</a:t>
            </a:r>
            <a:r>
              <a:rPr lang="hu-HU" altLang="hu-HU" sz="2400" b="1">
                <a:solidFill>
                  <a:srgbClr val="009900"/>
                </a:solidFill>
                <a:latin typeface="Times New Roman" panose="02020603050405020304" pitchFamily="18" charset="0"/>
              </a:rPr>
              <a:t>)</a:t>
            </a:r>
            <a:r>
              <a:rPr lang="hu-HU" altLang="hu-HU" sz="2400" b="1">
                <a:solidFill>
                  <a:srgbClr val="000000"/>
                </a:solidFill>
                <a:latin typeface="rtxbmi" charset="0"/>
              </a:rPr>
              <a:t>; </a:t>
            </a:r>
            <a:r>
              <a:rPr lang="hu-HU" altLang="hu-HU" sz="2400" b="1" i="1">
                <a:solidFill>
                  <a:schemeClr val="accent2"/>
                </a:solidFill>
                <a:latin typeface="Times New Roman" panose="02020603050405020304" pitchFamily="18" charset="0"/>
              </a:rPr>
              <a:t>l</a:t>
            </a:r>
            <a:r>
              <a:rPr lang="hu-HU" altLang="hu-HU" sz="2400" b="1">
                <a:solidFill>
                  <a:schemeClr val="accent2"/>
                </a:solidFill>
                <a:latin typeface="Times New Roman" panose="02020603050405020304" pitchFamily="18" charset="0"/>
              </a:rPr>
              <a:t>3(</a:t>
            </a:r>
            <a:r>
              <a:rPr lang="hu-HU" altLang="hu-HU" sz="2400" b="1" i="1">
                <a:solidFill>
                  <a:schemeClr val="accent2"/>
                </a:solidFill>
                <a:latin typeface="Times New Roman" panose="02020603050405020304" pitchFamily="18" charset="0"/>
              </a:rPr>
              <a:t>A</a:t>
            </a:r>
            <a:r>
              <a:rPr lang="hu-HU" altLang="hu-HU" sz="2400" b="1">
                <a:solidFill>
                  <a:schemeClr val="accent2"/>
                </a:solidFill>
                <a:latin typeface="Times New Roman" panose="02020603050405020304" pitchFamily="18" charset="0"/>
              </a:rPr>
              <a:t>)</a:t>
            </a:r>
          </a:p>
          <a:p>
            <a:pPr marL="990600" lvl="1" indent="-533400">
              <a:lnSpc>
                <a:spcPct val="80000"/>
              </a:lnSpc>
              <a:buFontTx/>
              <a:buNone/>
            </a:pPr>
            <a:endParaRPr lang="hu-HU" altLang="hu-HU" sz="2400" b="1">
              <a:solidFill>
                <a:srgbClr val="000000"/>
              </a:solidFill>
              <a:latin typeface="Times New Roman" panose="02020603050405020304" pitchFamily="18" charset="0"/>
            </a:endParaRPr>
          </a:p>
          <a:p>
            <a:pPr marL="990600" lvl="1" indent="-533400">
              <a:lnSpc>
                <a:spcPct val="80000"/>
              </a:lnSpc>
              <a:buFontTx/>
              <a:buNone/>
            </a:pPr>
            <a:r>
              <a:rPr lang="hu-HU" altLang="hu-HU" sz="2400">
                <a:solidFill>
                  <a:srgbClr val="000000"/>
                </a:solidFill>
                <a:latin typeface="Arial" panose="020B0604020202020204" pitchFamily="34" charset="0"/>
              </a:rPr>
              <a:t>	</a:t>
            </a:r>
            <a:r>
              <a:rPr lang="hu-HU" altLang="hu-HU" sz="2400">
                <a:solidFill>
                  <a:srgbClr val="CC00CC"/>
                </a:solidFill>
                <a:latin typeface="Arial" panose="020B0604020202020204" pitchFamily="34" charset="0"/>
              </a:rPr>
              <a:t>sorrendben érkező zárkérések esetén egyik tranzakció se tud tovább futni.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0642" name="Rectangle 2">
            <a:extLst>
              <a:ext uri="{FF2B5EF4-FFF2-40B4-BE49-F238E27FC236}">
                <a16:creationId xmlns:a16="http://schemas.microsoft.com/office/drawing/2014/main" id="{94D45885-586B-82B9-A7EF-95DF9A5E5B76}"/>
              </a:ext>
            </a:extLst>
          </p:cNvPr>
          <p:cNvSpPr>
            <a:spLocks noGrp="1" noChangeArrowheads="1"/>
          </p:cNvSpPr>
          <p:nvPr>
            <p:ph type="title"/>
          </p:nvPr>
        </p:nvSpPr>
        <p:spPr>
          <a:xfrm>
            <a:off x="642938" y="306388"/>
            <a:ext cx="7543800" cy="520700"/>
          </a:xfrm>
        </p:spPr>
        <p:txBody>
          <a:bodyPr/>
          <a:lstStyle/>
          <a:p>
            <a:r>
              <a:rPr lang="hu-HU" altLang="hu-HU" sz="3600" b="1" u="sng">
                <a:solidFill>
                  <a:srgbClr val="FF0000"/>
                </a:solidFill>
              </a:rPr>
              <a:t>Mitől sérülhet a konzisztencia?</a:t>
            </a:r>
            <a:endParaRPr lang="en-US" altLang="hu-HU" sz="3600" b="1" u="sng">
              <a:solidFill>
                <a:srgbClr val="FF0000"/>
              </a:solidFill>
            </a:endParaRPr>
          </a:p>
        </p:txBody>
      </p:sp>
      <p:sp>
        <p:nvSpPr>
          <p:cNvPr id="240643" name="Rectangle 3">
            <a:extLst>
              <a:ext uri="{FF2B5EF4-FFF2-40B4-BE49-F238E27FC236}">
                <a16:creationId xmlns:a16="http://schemas.microsoft.com/office/drawing/2014/main" id="{3C50F728-5F62-CB35-E92B-AF9A2C5F7B6E}"/>
              </a:ext>
            </a:extLst>
          </p:cNvPr>
          <p:cNvSpPr>
            <a:spLocks noGrp="1" noChangeArrowheads="1"/>
          </p:cNvSpPr>
          <p:nvPr>
            <p:ph type="body" idx="1"/>
          </p:nvPr>
        </p:nvSpPr>
        <p:spPr>
          <a:xfrm>
            <a:off x="685800" y="1258888"/>
            <a:ext cx="7772400" cy="5318125"/>
          </a:xfrm>
        </p:spPr>
        <p:txBody>
          <a:bodyPr/>
          <a:lstStyle/>
          <a:p>
            <a:pPr>
              <a:lnSpc>
                <a:spcPct val="80000"/>
              </a:lnSpc>
            </a:pPr>
            <a:r>
              <a:rPr lang="hu-HU" altLang="hu-HU" sz="2400" b="1">
                <a:solidFill>
                  <a:srgbClr val="FF0000"/>
                </a:solidFill>
              </a:rPr>
              <a:t>Tranzakcióhiba</a:t>
            </a:r>
            <a:r>
              <a:rPr lang="hu-HU" altLang="hu-HU" sz="2400" b="1"/>
              <a:t> </a:t>
            </a:r>
            <a:r>
              <a:rPr lang="hu-HU" altLang="hu-HU" sz="2400" b="1">
                <a:solidFill>
                  <a:schemeClr val="accent2"/>
                </a:solidFill>
              </a:rPr>
              <a:t>(hibásan megírt, rosszul ütemezett, félbehagyott tranzakciók.)</a:t>
            </a:r>
          </a:p>
          <a:p>
            <a:pPr>
              <a:lnSpc>
                <a:spcPct val="80000"/>
              </a:lnSpc>
            </a:pPr>
            <a:endParaRPr lang="en-US" altLang="hu-HU" sz="2400" b="1">
              <a:solidFill>
                <a:schemeClr val="accent2"/>
              </a:solidFill>
            </a:endParaRPr>
          </a:p>
          <a:p>
            <a:pPr>
              <a:lnSpc>
                <a:spcPct val="80000"/>
              </a:lnSpc>
            </a:pPr>
            <a:r>
              <a:rPr lang="hu-HU" altLang="hu-HU" sz="2400" b="1">
                <a:solidFill>
                  <a:srgbClr val="FF0000"/>
                </a:solidFill>
              </a:rPr>
              <a:t>Adatbázis-kezelési hiba</a:t>
            </a:r>
            <a:r>
              <a:rPr lang="hu-HU" altLang="hu-HU" sz="2400" b="1"/>
              <a:t> </a:t>
            </a:r>
            <a:r>
              <a:rPr lang="hu-HU" altLang="hu-HU" sz="2400" b="1">
                <a:solidFill>
                  <a:srgbClr val="009900"/>
                </a:solidFill>
              </a:rPr>
              <a:t>(az adatbázis-kezelő valamelyik komponens nem, vagy rosszul hajtja végre a feladatát.)</a:t>
            </a:r>
          </a:p>
          <a:p>
            <a:pPr>
              <a:lnSpc>
                <a:spcPct val="80000"/>
              </a:lnSpc>
            </a:pPr>
            <a:endParaRPr lang="hu-HU" altLang="hu-HU" sz="2400" b="1">
              <a:solidFill>
                <a:srgbClr val="009900"/>
              </a:solidFill>
            </a:endParaRPr>
          </a:p>
          <a:p>
            <a:pPr>
              <a:lnSpc>
                <a:spcPct val="80000"/>
              </a:lnSpc>
            </a:pPr>
            <a:r>
              <a:rPr lang="hu-HU" altLang="hu-HU" sz="2400" b="1">
                <a:solidFill>
                  <a:srgbClr val="FF0000"/>
                </a:solidFill>
              </a:rPr>
              <a:t>Hardverhiba</a:t>
            </a:r>
            <a:r>
              <a:rPr lang="hu-HU" altLang="hu-HU" sz="2400" b="1"/>
              <a:t> </a:t>
            </a:r>
            <a:r>
              <a:rPr lang="hu-HU" altLang="hu-HU" sz="2400" b="1">
                <a:solidFill>
                  <a:srgbClr val="3366FF"/>
                </a:solidFill>
              </a:rPr>
              <a:t>(elvész egy adat, vagy megváltozik az értéke.)</a:t>
            </a:r>
          </a:p>
          <a:p>
            <a:pPr>
              <a:lnSpc>
                <a:spcPct val="80000"/>
              </a:lnSpc>
            </a:pPr>
            <a:endParaRPr lang="en-US" altLang="hu-HU" sz="1800" b="1">
              <a:solidFill>
                <a:srgbClr val="3366FF"/>
              </a:solidFill>
            </a:endParaRPr>
          </a:p>
          <a:p>
            <a:pPr>
              <a:lnSpc>
                <a:spcPct val="80000"/>
              </a:lnSpc>
            </a:pPr>
            <a:r>
              <a:rPr lang="hu-HU" altLang="hu-HU" sz="2400" b="1">
                <a:solidFill>
                  <a:srgbClr val="FF0000"/>
                </a:solidFill>
              </a:rPr>
              <a:t>Adatmegosztásból származó hiba</a:t>
            </a:r>
            <a:endParaRPr lang="en-US" altLang="hu-HU" sz="2400" b="1">
              <a:solidFill>
                <a:srgbClr val="FF0000"/>
              </a:solidFill>
            </a:endParaRPr>
          </a:p>
          <a:p>
            <a:pPr>
              <a:lnSpc>
                <a:spcPct val="80000"/>
              </a:lnSpc>
              <a:buFontTx/>
              <a:buNone/>
            </a:pPr>
            <a:r>
              <a:rPr lang="en-US" altLang="hu-HU" sz="2400" b="1"/>
              <a:t>	</a:t>
            </a:r>
            <a:r>
              <a:rPr lang="hu-HU" altLang="hu-HU" sz="2400" b="1"/>
              <a:t> például:</a:t>
            </a:r>
            <a:r>
              <a:rPr lang="en-US" altLang="hu-HU" sz="1800" b="1"/>
              <a:t> </a:t>
            </a:r>
            <a:endParaRPr lang="hu-HU" altLang="hu-HU" sz="1800" b="1"/>
          </a:p>
          <a:p>
            <a:pPr>
              <a:lnSpc>
                <a:spcPct val="80000"/>
              </a:lnSpc>
              <a:buFontTx/>
              <a:buNone/>
            </a:pPr>
            <a:endParaRPr lang="hu-HU" altLang="hu-HU" sz="1800" b="1"/>
          </a:p>
          <a:p>
            <a:pPr>
              <a:lnSpc>
                <a:spcPct val="80000"/>
              </a:lnSpc>
              <a:buFontTx/>
              <a:buNone/>
            </a:pPr>
            <a:r>
              <a:rPr lang="hu-HU" altLang="hu-HU" sz="1800" b="1"/>
              <a:t>		</a:t>
            </a:r>
            <a:r>
              <a:rPr lang="en-US" altLang="hu-HU" sz="1800" b="1">
                <a:solidFill>
                  <a:srgbClr val="FF0000"/>
                </a:solidFill>
              </a:rPr>
              <a:t>T1:</a:t>
            </a:r>
            <a:r>
              <a:rPr lang="en-US" altLang="hu-HU" sz="1800" b="1"/>
              <a:t> </a:t>
            </a:r>
            <a:r>
              <a:rPr lang="en-US" altLang="hu-HU" sz="1800" b="1">
                <a:solidFill>
                  <a:srgbClr val="009900"/>
                </a:solidFill>
              </a:rPr>
              <a:t>10% </a:t>
            </a:r>
            <a:r>
              <a:rPr lang="hu-HU" altLang="hu-HU" sz="1800" b="1">
                <a:solidFill>
                  <a:srgbClr val="009900"/>
                </a:solidFill>
              </a:rPr>
              <a:t>fizetésemelést ad minden programozónak</a:t>
            </a:r>
            <a:r>
              <a:rPr lang="en-US" altLang="hu-HU" sz="1800" b="1">
                <a:solidFill>
                  <a:srgbClr val="009900"/>
                </a:solidFill>
              </a:rPr>
              <a:t>	</a:t>
            </a:r>
            <a:r>
              <a:rPr lang="en-US" altLang="hu-HU" sz="1800" b="1"/>
              <a:t>	</a:t>
            </a:r>
            <a:r>
              <a:rPr lang="en-US" altLang="hu-HU" sz="1800" b="1">
                <a:solidFill>
                  <a:srgbClr val="FF0000"/>
                </a:solidFill>
              </a:rPr>
              <a:t>T2:</a:t>
            </a:r>
            <a:r>
              <a:rPr lang="en-US" altLang="hu-HU" sz="1800" b="1">
                <a:solidFill>
                  <a:schemeClr val="accent2"/>
                </a:solidFill>
              </a:rPr>
              <a:t> </a:t>
            </a:r>
            <a:r>
              <a:rPr lang="hu-HU" altLang="hu-HU" sz="1800" b="1">
                <a:solidFill>
                  <a:schemeClr val="accent2"/>
                </a:solidFill>
              </a:rPr>
              <a:t>minden programozót átnevez</a:t>
            </a:r>
            <a:r>
              <a:rPr lang="en-US" altLang="hu-HU" sz="1800" b="1">
                <a:solidFill>
                  <a:schemeClr val="accent2"/>
                </a:solidFill>
              </a:rPr>
              <a:t> </a:t>
            </a:r>
            <a:r>
              <a:rPr lang="hu-HU" altLang="hu-HU" sz="1800" b="1">
                <a:solidFill>
                  <a:schemeClr val="accent2"/>
                </a:solidFill>
              </a:rPr>
              <a:t>rendszerfejlesztőnek</a:t>
            </a:r>
            <a:endParaRPr lang="en-US" altLang="hu-HU" sz="1800" b="1">
              <a:solidFill>
                <a:schemeClr val="accent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5027" name="Rectangle 3">
            <a:extLst>
              <a:ext uri="{FF2B5EF4-FFF2-40B4-BE49-F238E27FC236}">
                <a16:creationId xmlns:a16="http://schemas.microsoft.com/office/drawing/2014/main" id="{9727BA65-872E-6120-8158-E3E41D4FBA54}"/>
              </a:ext>
            </a:extLst>
          </p:cNvPr>
          <p:cNvSpPr>
            <a:spLocks noGrp="1" noChangeArrowheads="1"/>
          </p:cNvSpPr>
          <p:nvPr>
            <p:ph type="body" idx="1"/>
          </p:nvPr>
        </p:nvSpPr>
        <p:spPr>
          <a:xfrm>
            <a:off x="685800" y="1689100"/>
            <a:ext cx="7772400" cy="4406900"/>
          </a:xfrm>
        </p:spPr>
        <p:txBody>
          <a:bodyPr/>
          <a:lstStyle/>
          <a:p>
            <a:pPr>
              <a:spcAft>
                <a:spcPts val="600"/>
              </a:spcAft>
            </a:pPr>
            <a:r>
              <a:rPr lang="hu-HU" altLang="hu-HU" sz="2800" b="1"/>
              <a:t>Feladat</a:t>
            </a:r>
            <a:r>
              <a:rPr lang="en-US" altLang="hu-HU" sz="2800" b="1"/>
              <a:t>. </a:t>
            </a:r>
            <a:r>
              <a:rPr lang="en-US" altLang="hu-HU" sz="2800" b="1">
                <a:solidFill>
                  <a:schemeClr val="accent2"/>
                </a:solidFill>
              </a:rPr>
              <a:t>Tegyük fel, hogy az adatbázisra vonatkozó konzisztenciamegszorítás: </a:t>
            </a:r>
            <a:r>
              <a:rPr lang="en-US" altLang="hu-HU" b="1">
                <a:solidFill>
                  <a:srgbClr val="FF0000"/>
                </a:solidFill>
                <a:latin typeface="Courier New" panose="02070309020205020404" pitchFamily="49" charset="0"/>
              </a:rPr>
              <a:t>0</a:t>
            </a:r>
            <a:r>
              <a:rPr lang="en-US" altLang="hu-HU" b="1">
                <a:solidFill>
                  <a:srgbClr val="FF0000"/>
                </a:solidFill>
                <a:latin typeface="Courier New" panose="02070309020205020404" pitchFamily="49" charset="0"/>
                <a:sym typeface="Symbol" panose="05050102010706020507" pitchFamily="18" charset="2"/>
              </a:rPr>
              <a:t></a:t>
            </a:r>
            <a:r>
              <a:rPr lang="en-US" altLang="hu-HU" b="1">
                <a:solidFill>
                  <a:srgbClr val="FF0000"/>
                </a:solidFill>
                <a:latin typeface="Courier New" panose="02070309020205020404" pitchFamily="49" charset="0"/>
              </a:rPr>
              <a:t>A</a:t>
            </a:r>
            <a:r>
              <a:rPr lang="en-US" altLang="hu-HU" b="1">
                <a:solidFill>
                  <a:srgbClr val="FF0000"/>
                </a:solidFill>
                <a:latin typeface="Courier New" panose="02070309020205020404" pitchFamily="49" charset="0"/>
                <a:sym typeface="Symbol" panose="05050102010706020507" pitchFamily="18" charset="2"/>
              </a:rPr>
              <a:t></a:t>
            </a:r>
            <a:r>
              <a:rPr lang="en-US" altLang="hu-HU" b="1">
                <a:solidFill>
                  <a:srgbClr val="FF0000"/>
                </a:solidFill>
                <a:latin typeface="Courier New" panose="02070309020205020404" pitchFamily="49" charset="0"/>
              </a:rPr>
              <a:t>B</a:t>
            </a:r>
            <a:r>
              <a:rPr lang="en-US" altLang="hu-HU" b="1">
                <a:solidFill>
                  <a:schemeClr val="accent2"/>
                </a:solidFill>
              </a:rPr>
              <a:t>.</a:t>
            </a:r>
            <a:r>
              <a:rPr lang="en-US" altLang="hu-HU" sz="2800" b="1">
                <a:solidFill>
                  <a:schemeClr val="accent2"/>
                </a:solidFill>
              </a:rPr>
              <a:t> Állapítsuk meg, hogy a következő tranzakciók megőrzik‑e az adatbázis konzisztenciáját!</a:t>
            </a:r>
          </a:p>
          <a:p>
            <a:pPr algn="just">
              <a:spcAft>
                <a:spcPts val="600"/>
              </a:spcAft>
              <a:buFont typeface="Courier New" panose="02070309020205020404" pitchFamily="49" charset="0"/>
              <a:buNone/>
            </a:pPr>
            <a:r>
              <a:rPr lang="hu-HU" altLang="hu-HU" sz="2800" b="1">
                <a:solidFill>
                  <a:srgbClr val="009900"/>
                </a:solidFill>
                <a:latin typeface="Courier New" panose="02070309020205020404" pitchFamily="49" charset="0"/>
              </a:rPr>
              <a:t>T1:	</a:t>
            </a:r>
            <a:r>
              <a:rPr lang="en-US" altLang="hu-HU" sz="2800" b="1">
                <a:solidFill>
                  <a:srgbClr val="009900"/>
                </a:solidFill>
                <a:latin typeface="Courier New" panose="02070309020205020404" pitchFamily="49" charset="0"/>
              </a:rPr>
              <a:t>A := A + B; B := A + B;</a:t>
            </a:r>
            <a:endParaRPr lang="en-US" altLang="hu-HU" sz="2800" b="1">
              <a:solidFill>
                <a:srgbClr val="009900"/>
              </a:solidFill>
            </a:endParaRPr>
          </a:p>
          <a:p>
            <a:pPr algn="just">
              <a:spcAft>
                <a:spcPts val="600"/>
              </a:spcAft>
              <a:buFont typeface="Courier New" panose="02070309020205020404" pitchFamily="49" charset="0"/>
              <a:buNone/>
            </a:pPr>
            <a:r>
              <a:rPr lang="hu-HU" altLang="hu-HU" sz="2800" b="1">
                <a:solidFill>
                  <a:srgbClr val="009900"/>
                </a:solidFill>
                <a:latin typeface="Courier New" panose="02070309020205020404" pitchFamily="49" charset="0"/>
              </a:rPr>
              <a:t>T2:	</a:t>
            </a:r>
            <a:r>
              <a:rPr lang="en-US" altLang="hu-HU" sz="2800" b="1">
                <a:solidFill>
                  <a:srgbClr val="3366FF"/>
                </a:solidFill>
                <a:latin typeface="Courier New" panose="02070309020205020404" pitchFamily="49" charset="0"/>
              </a:rPr>
              <a:t>B := A + B; A := A + B;</a:t>
            </a:r>
            <a:endParaRPr lang="en-US" altLang="hu-HU" sz="2800" b="1">
              <a:solidFill>
                <a:srgbClr val="3366FF"/>
              </a:solidFill>
            </a:endParaRPr>
          </a:p>
          <a:p>
            <a:pPr algn="just">
              <a:spcAft>
                <a:spcPts val="600"/>
              </a:spcAft>
              <a:buFont typeface="Courier New" panose="02070309020205020404" pitchFamily="49" charset="0"/>
              <a:buNone/>
            </a:pPr>
            <a:r>
              <a:rPr lang="hu-HU" altLang="hu-HU" sz="2800" b="1">
                <a:solidFill>
                  <a:srgbClr val="009900"/>
                </a:solidFill>
                <a:latin typeface="Courier New" panose="02070309020205020404" pitchFamily="49" charset="0"/>
              </a:rPr>
              <a:t>T3:	</a:t>
            </a:r>
            <a:r>
              <a:rPr lang="en-US" altLang="hu-HU" sz="2800" b="1">
                <a:solidFill>
                  <a:srgbClr val="FF3300"/>
                </a:solidFill>
                <a:latin typeface="Courier New" panose="02070309020205020404" pitchFamily="49" charset="0"/>
              </a:rPr>
              <a:t>A := B + 1; B := A + 1;</a:t>
            </a:r>
            <a:endParaRPr lang="en-US" altLang="hu-HU" sz="2800" b="1">
              <a:solidFill>
                <a:srgbClr val="FF3300"/>
              </a:solidFill>
            </a:endParaRPr>
          </a:p>
          <a:p>
            <a:endParaRPr lang="hu-HU" altLang="hu-HU"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1666" name="Rectangle 2">
            <a:extLst>
              <a:ext uri="{FF2B5EF4-FFF2-40B4-BE49-F238E27FC236}">
                <a16:creationId xmlns:a16="http://schemas.microsoft.com/office/drawing/2014/main" id="{EC05411A-BEA6-FBB6-F746-3997A8E5DFF5}"/>
              </a:ext>
            </a:extLst>
          </p:cNvPr>
          <p:cNvSpPr>
            <a:spLocks noGrp="1" noChangeArrowheads="1"/>
          </p:cNvSpPr>
          <p:nvPr>
            <p:ph type="title"/>
          </p:nvPr>
        </p:nvSpPr>
        <p:spPr/>
        <p:txBody>
          <a:bodyPr/>
          <a:lstStyle/>
          <a:p>
            <a:r>
              <a:rPr lang="hu-HU" altLang="hu-HU" sz="3600" b="1">
                <a:solidFill>
                  <a:schemeClr val="accent2"/>
                </a:solidFill>
              </a:rPr>
              <a:t>Hogy lehet megakadályozni vagy kijavítani a hibák okozta konzisztenciasérülést?</a:t>
            </a:r>
            <a:endParaRPr lang="en-US" altLang="hu-HU" sz="3600" b="1">
              <a:solidFill>
                <a:schemeClr val="accent2"/>
              </a:solidFill>
            </a:endParaRPr>
          </a:p>
        </p:txBody>
      </p:sp>
      <p:sp>
        <p:nvSpPr>
          <p:cNvPr id="241667" name="Rectangle 3">
            <a:extLst>
              <a:ext uri="{FF2B5EF4-FFF2-40B4-BE49-F238E27FC236}">
                <a16:creationId xmlns:a16="http://schemas.microsoft.com/office/drawing/2014/main" id="{8DE47E54-ABEA-2123-14DC-34EC929FB0E5}"/>
              </a:ext>
            </a:extLst>
          </p:cNvPr>
          <p:cNvSpPr>
            <a:spLocks noGrp="1" noChangeArrowheads="1"/>
          </p:cNvSpPr>
          <p:nvPr>
            <p:ph type="body" idx="1"/>
          </p:nvPr>
        </p:nvSpPr>
        <p:spPr>
          <a:xfrm>
            <a:off x="0" y="2616200"/>
            <a:ext cx="9144000" cy="3479800"/>
          </a:xfrm>
        </p:spPr>
        <p:txBody>
          <a:bodyPr/>
          <a:lstStyle/>
          <a:p>
            <a:r>
              <a:rPr lang="en-US" altLang="hu-HU">
                <a:solidFill>
                  <a:srgbClr val="FF0000"/>
                </a:solidFill>
              </a:rPr>
              <a:t>8</a:t>
            </a:r>
            <a:r>
              <a:rPr lang="hu-HU" altLang="hu-HU">
                <a:solidFill>
                  <a:srgbClr val="FF0000"/>
                </a:solidFill>
              </a:rPr>
              <a:t>. fejezet</a:t>
            </a:r>
            <a:r>
              <a:rPr lang="en-US" altLang="hu-HU">
                <a:solidFill>
                  <a:srgbClr val="FF0000"/>
                </a:solidFill>
              </a:rPr>
              <a:t>:</a:t>
            </a:r>
            <a:r>
              <a:rPr lang="en-US" altLang="hu-HU"/>
              <a:t> </a:t>
            </a:r>
            <a:r>
              <a:rPr lang="hu-HU" altLang="hu-HU" sz="2400" b="1">
                <a:solidFill>
                  <a:schemeClr val="accent2"/>
                </a:solidFill>
              </a:rPr>
              <a:t>hibák utáni helyreállítás</a:t>
            </a:r>
            <a:endParaRPr lang="en-US" altLang="hu-HU" sz="2400" b="1">
              <a:solidFill>
                <a:schemeClr val="accent2"/>
              </a:solidFill>
            </a:endParaRPr>
          </a:p>
          <a:p>
            <a:r>
              <a:rPr lang="en-US" altLang="hu-HU">
                <a:solidFill>
                  <a:srgbClr val="FF0000"/>
                </a:solidFill>
              </a:rPr>
              <a:t>9</a:t>
            </a:r>
            <a:r>
              <a:rPr lang="hu-HU" altLang="hu-HU">
                <a:solidFill>
                  <a:srgbClr val="FF0000"/>
                </a:solidFill>
              </a:rPr>
              <a:t>.</a:t>
            </a:r>
            <a:r>
              <a:rPr lang="en-US" altLang="hu-HU">
                <a:solidFill>
                  <a:srgbClr val="FF0000"/>
                </a:solidFill>
              </a:rPr>
              <a:t> </a:t>
            </a:r>
            <a:r>
              <a:rPr lang="hu-HU" altLang="hu-HU">
                <a:solidFill>
                  <a:srgbClr val="FF0000"/>
                </a:solidFill>
              </a:rPr>
              <a:t>fejezet:</a:t>
            </a:r>
            <a:r>
              <a:rPr lang="hu-HU" altLang="hu-HU"/>
              <a:t> </a:t>
            </a:r>
            <a:r>
              <a:rPr lang="hu-HU" altLang="hu-HU" sz="2400" b="1">
                <a:solidFill>
                  <a:srgbClr val="009900"/>
                </a:solidFill>
              </a:rPr>
              <a:t>párhuzamos végrehajtás miatti hibák</a:t>
            </a:r>
            <a:endParaRPr lang="en-US" altLang="hu-HU" sz="2400" b="1" u="sng">
              <a:solidFill>
                <a:srgbClr val="009900"/>
              </a:solidFill>
            </a:endParaRPr>
          </a:p>
          <a:p>
            <a:r>
              <a:rPr lang="hu-HU" altLang="hu-HU">
                <a:solidFill>
                  <a:srgbClr val="FF0000"/>
                </a:solidFill>
              </a:rPr>
              <a:t>10. fejezet</a:t>
            </a:r>
            <a:r>
              <a:rPr lang="en-US" altLang="hu-HU">
                <a:solidFill>
                  <a:srgbClr val="FF0000"/>
                </a:solidFill>
              </a:rPr>
              <a:t>:</a:t>
            </a:r>
            <a:r>
              <a:rPr lang="hu-HU" altLang="hu-HU"/>
              <a:t>   </a:t>
            </a:r>
            <a:r>
              <a:rPr lang="hu-HU" altLang="hu-HU" sz="2400" b="1">
                <a:solidFill>
                  <a:srgbClr val="CC00CC"/>
                </a:solidFill>
              </a:rPr>
              <a:t>adatmegosztás, párhuzamos 			     		végrehajtás és rendszerhibák</a:t>
            </a:r>
            <a:endParaRPr lang="en-US" altLang="hu-HU" sz="2400" b="1">
              <a:solidFill>
                <a:srgbClr val="CC00CC"/>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3714" name="Rectangle 2">
            <a:extLst>
              <a:ext uri="{FF2B5EF4-FFF2-40B4-BE49-F238E27FC236}">
                <a16:creationId xmlns:a16="http://schemas.microsoft.com/office/drawing/2014/main" id="{A370D100-F158-DF97-FC85-4B70F4510245}"/>
              </a:ext>
            </a:extLst>
          </p:cNvPr>
          <p:cNvSpPr>
            <a:spLocks noGrp="1" noChangeArrowheads="1"/>
          </p:cNvSpPr>
          <p:nvPr>
            <p:ph type="title"/>
          </p:nvPr>
        </p:nvSpPr>
        <p:spPr>
          <a:xfrm>
            <a:off x="600075" y="436563"/>
            <a:ext cx="7772400" cy="749300"/>
          </a:xfrm>
          <a:ln>
            <a:solidFill>
              <a:schemeClr val="tx1"/>
            </a:solidFill>
            <a:miter lim="800000"/>
            <a:headEnd/>
            <a:tailEnd/>
          </a:ln>
        </p:spPr>
        <p:txBody>
          <a:bodyPr/>
          <a:lstStyle/>
          <a:p>
            <a:r>
              <a:rPr lang="hu-HU" altLang="hu-HU" sz="3600" b="1">
                <a:solidFill>
                  <a:schemeClr val="accent2"/>
                </a:solidFill>
              </a:rPr>
              <a:t>Helyreállítás</a:t>
            </a:r>
            <a:endParaRPr lang="en-US" altLang="hu-HU" sz="3600" b="1">
              <a:solidFill>
                <a:schemeClr val="accent2"/>
              </a:solidFill>
            </a:endParaRPr>
          </a:p>
        </p:txBody>
      </p:sp>
      <p:sp>
        <p:nvSpPr>
          <p:cNvPr id="243715" name="Rectangle 3">
            <a:extLst>
              <a:ext uri="{FF2B5EF4-FFF2-40B4-BE49-F238E27FC236}">
                <a16:creationId xmlns:a16="http://schemas.microsoft.com/office/drawing/2014/main" id="{976D6603-046E-4ADA-0EBA-0F3A14D6B619}"/>
              </a:ext>
            </a:extLst>
          </p:cNvPr>
          <p:cNvSpPr>
            <a:spLocks noGrp="1" noChangeArrowheads="1"/>
          </p:cNvSpPr>
          <p:nvPr>
            <p:ph type="body" idx="1"/>
          </p:nvPr>
        </p:nvSpPr>
        <p:spPr>
          <a:xfrm>
            <a:off x="228600" y="1384300"/>
            <a:ext cx="8724900" cy="5321300"/>
          </a:xfrm>
        </p:spPr>
        <p:txBody>
          <a:bodyPr/>
          <a:lstStyle/>
          <a:p>
            <a:r>
              <a:rPr lang="hu-HU" altLang="hu-HU" sz="2800" b="1">
                <a:solidFill>
                  <a:srgbClr val="009900"/>
                </a:solidFill>
              </a:rPr>
              <a:t>Első lépés: </a:t>
            </a:r>
            <a:r>
              <a:rPr lang="hu-HU" altLang="hu-HU" sz="2800" b="1">
                <a:solidFill>
                  <a:srgbClr val="FF0000"/>
                </a:solidFill>
              </a:rPr>
              <a:t>meghibásodási modell</a:t>
            </a:r>
            <a:r>
              <a:rPr lang="hu-HU" altLang="hu-HU" sz="2800" b="1">
                <a:solidFill>
                  <a:srgbClr val="009900"/>
                </a:solidFill>
              </a:rPr>
              <a:t> definiálása</a:t>
            </a:r>
          </a:p>
          <a:p>
            <a:r>
              <a:rPr lang="hu-HU" altLang="hu-HU" sz="2800" b="1"/>
              <a:t>Események osztályozása:</a:t>
            </a:r>
          </a:p>
          <a:p>
            <a:pPr>
              <a:buFontTx/>
              <a:buNone/>
            </a:pPr>
            <a:r>
              <a:rPr lang="hu-HU" altLang="hu-HU" b="1">
                <a:solidFill>
                  <a:schemeClr val="accent2"/>
                </a:solidFill>
              </a:rPr>
              <a:t>Események</a:t>
            </a:r>
            <a:r>
              <a:rPr lang="en-US" altLang="hu-HU" b="1">
                <a:solidFill>
                  <a:schemeClr val="accent2"/>
                </a:solidFill>
              </a:rPr>
              <a:t>	 </a:t>
            </a:r>
            <a:r>
              <a:rPr lang="hu-HU" altLang="hu-HU" b="1">
                <a:solidFill>
                  <a:srgbClr val="009900"/>
                </a:solidFill>
              </a:rPr>
              <a:t>szabályos</a:t>
            </a:r>
            <a:r>
              <a:rPr lang="en-US" altLang="hu-HU" b="1">
                <a:solidFill>
                  <a:schemeClr val="accent2"/>
                </a:solidFill>
              </a:rPr>
              <a:t>			 </a:t>
            </a:r>
            <a:r>
              <a:rPr lang="hu-HU" altLang="hu-HU" b="1">
                <a:solidFill>
                  <a:schemeClr val="accent2"/>
                </a:solidFill>
              </a:rPr>
              <a:t>	 			 </a:t>
            </a:r>
            <a:r>
              <a:rPr lang="hu-HU" altLang="hu-HU" b="1">
                <a:solidFill>
                  <a:srgbClr val="FF0000"/>
                </a:solidFill>
              </a:rPr>
              <a:t>kivételes</a:t>
            </a:r>
            <a:r>
              <a:rPr lang="en-US" altLang="hu-HU" b="1">
                <a:solidFill>
                  <a:schemeClr val="accent2"/>
                </a:solidFill>
              </a:rPr>
              <a:t>	 </a:t>
            </a:r>
            <a:r>
              <a:rPr lang="hu-HU" altLang="hu-HU" b="1">
                <a:solidFill>
                  <a:srgbClr val="009900"/>
                </a:solidFill>
              </a:rPr>
              <a:t>előrelátható</a:t>
            </a:r>
            <a:r>
              <a:rPr lang="en-US" altLang="hu-HU" b="1">
                <a:solidFill>
                  <a:schemeClr val="accent2"/>
                </a:solidFill>
              </a:rPr>
              <a:t>	</a:t>
            </a:r>
          </a:p>
          <a:p>
            <a:pPr>
              <a:buFontTx/>
              <a:buNone/>
            </a:pPr>
            <a:r>
              <a:rPr lang="en-US" altLang="hu-HU" b="1">
                <a:solidFill>
                  <a:schemeClr val="accent2"/>
                </a:solidFill>
              </a:rPr>
              <a:t>	</a:t>
            </a:r>
            <a:r>
              <a:rPr lang="hu-HU" altLang="hu-HU" b="1">
                <a:solidFill>
                  <a:schemeClr val="accent2"/>
                </a:solidFill>
              </a:rPr>
              <a:t>	</a:t>
            </a:r>
            <a:r>
              <a:rPr lang="en-US" altLang="hu-HU" b="1">
                <a:solidFill>
                  <a:schemeClr val="accent2"/>
                </a:solidFill>
              </a:rPr>
              <a:t>				 </a:t>
            </a:r>
            <a:r>
              <a:rPr lang="hu-HU" altLang="hu-HU" b="1">
                <a:solidFill>
                  <a:schemeClr val="accent2"/>
                </a:solidFill>
              </a:rPr>
              <a:t>	 </a:t>
            </a:r>
            <a:r>
              <a:rPr lang="hu-HU" altLang="hu-HU" b="1">
                <a:solidFill>
                  <a:srgbClr val="CC3300"/>
                </a:solidFill>
              </a:rPr>
              <a:t>nem várt</a:t>
            </a:r>
            <a:endParaRPr lang="en-US" altLang="hu-HU" b="1">
              <a:solidFill>
                <a:srgbClr val="CC3300"/>
              </a:solidFill>
            </a:endParaRPr>
          </a:p>
          <a:p>
            <a:endParaRPr lang="en-US" altLang="hu-HU" sz="2800" b="1">
              <a:solidFill>
                <a:srgbClr val="CC3300"/>
              </a:solidFill>
            </a:endParaRPr>
          </a:p>
        </p:txBody>
      </p:sp>
      <p:sp>
        <p:nvSpPr>
          <p:cNvPr id="337922" name="Line 2">
            <a:extLst>
              <a:ext uri="{FF2B5EF4-FFF2-40B4-BE49-F238E27FC236}">
                <a16:creationId xmlns:a16="http://schemas.microsoft.com/office/drawing/2014/main" id="{0E8D8350-A472-C657-2AAE-D9A99E6D2DC2}"/>
              </a:ext>
            </a:extLst>
          </p:cNvPr>
          <p:cNvSpPr>
            <a:spLocks noChangeShapeType="1"/>
          </p:cNvSpPr>
          <p:nvPr/>
        </p:nvSpPr>
        <p:spPr bwMode="auto">
          <a:xfrm>
            <a:off x="2730500" y="2730500"/>
            <a:ext cx="4191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37923" name="Line 3">
            <a:extLst>
              <a:ext uri="{FF2B5EF4-FFF2-40B4-BE49-F238E27FC236}">
                <a16:creationId xmlns:a16="http://schemas.microsoft.com/office/drawing/2014/main" id="{E9D10F7C-5E50-A73B-C6D4-778585B30A3C}"/>
              </a:ext>
            </a:extLst>
          </p:cNvPr>
          <p:cNvSpPr>
            <a:spLocks noChangeShapeType="1"/>
          </p:cNvSpPr>
          <p:nvPr/>
        </p:nvSpPr>
        <p:spPr bwMode="auto">
          <a:xfrm>
            <a:off x="2717800" y="2730500"/>
            <a:ext cx="431800" cy="393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37924" name="Line 4">
            <a:extLst>
              <a:ext uri="{FF2B5EF4-FFF2-40B4-BE49-F238E27FC236}">
                <a16:creationId xmlns:a16="http://schemas.microsoft.com/office/drawing/2014/main" id="{D8D5DEF1-8ADD-BFB1-72F6-937B80DD7C9F}"/>
              </a:ext>
            </a:extLst>
          </p:cNvPr>
          <p:cNvSpPr>
            <a:spLocks noChangeShapeType="1"/>
          </p:cNvSpPr>
          <p:nvPr/>
        </p:nvSpPr>
        <p:spPr bwMode="auto">
          <a:xfrm>
            <a:off x="5448300" y="3225800"/>
            <a:ext cx="317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37925" name="Line 5">
            <a:extLst>
              <a:ext uri="{FF2B5EF4-FFF2-40B4-BE49-F238E27FC236}">
                <a16:creationId xmlns:a16="http://schemas.microsoft.com/office/drawing/2014/main" id="{88CB85F4-D832-D30B-9590-AF7CB815E9FF}"/>
              </a:ext>
            </a:extLst>
          </p:cNvPr>
          <p:cNvSpPr>
            <a:spLocks noChangeShapeType="1"/>
          </p:cNvSpPr>
          <p:nvPr/>
        </p:nvSpPr>
        <p:spPr bwMode="auto">
          <a:xfrm>
            <a:off x="5448300" y="3225800"/>
            <a:ext cx="317500" cy="520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37926" name="Rectangle 6">
            <a:extLst>
              <a:ext uri="{FF2B5EF4-FFF2-40B4-BE49-F238E27FC236}">
                <a16:creationId xmlns:a16="http://schemas.microsoft.com/office/drawing/2014/main" id="{378C11FE-837F-6370-A7B3-650E883E3D03}"/>
              </a:ext>
            </a:extLst>
          </p:cNvPr>
          <p:cNvSpPr>
            <a:spLocks noChangeArrowheads="1"/>
          </p:cNvSpPr>
          <p:nvPr/>
        </p:nvSpPr>
        <p:spPr bwMode="auto">
          <a:xfrm>
            <a:off x="452438" y="4089400"/>
            <a:ext cx="7442200" cy="243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Tahoma" panose="020B0604030504040204" pitchFamily="34" charset="0"/>
              </a:defRPr>
            </a:lvl1pPr>
            <a:lvl2pPr marL="742950" indent="-285750">
              <a:spcBef>
                <a:spcPct val="20000"/>
              </a:spcBef>
              <a:buChar char="–"/>
              <a:defRPr sz="2800">
                <a:solidFill>
                  <a:schemeClr val="tx1"/>
                </a:solidFill>
                <a:latin typeface="Tahoma" panose="020B0604030504040204" pitchFamily="34" charset="0"/>
              </a:defRPr>
            </a:lvl2pPr>
            <a:lvl3pPr marL="1143000" indent="-228600">
              <a:spcBef>
                <a:spcPct val="20000"/>
              </a:spcBef>
              <a:buChar char="•"/>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har char="»"/>
              <a:defRPr sz="2000">
                <a:solidFill>
                  <a:schemeClr val="tx1"/>
                </a:solidFill>
                <a:latin typeface="Tahoma" panose="020B0604030504040204" pitchFamily="34" charset="0"/>
              </a:defRPr>
            </a:lvl5pPr>
            <a:lvl6pPr marL="2514600" indent="-228600" fontAlgn="base">
              <a:spcBef>
                <a:spcPct val="20000"/>
              </a:spcBef>
              <a:spcAft>
                <a:spcPct val="0"/>
              </a:spcAft>
              <a:buChar char="»"/>
              <a:defRPr sz="2000">
                <a:solidFill>
                  <a:schemeClr val="tx1"/>
                </a:solidFill>
                <a:latin typeface="Tahoma" panose="020B0604030504040204" pitchFamily="34" charset="0"/>
              </a:defRPr>
            </a:lvl6pPr>
            <a:lvl7pPr marL="2971800" indent="-228600" fontAlgn="base">
              <a:spcBef>
                <a:spcPct val="20000"/>
              </a:spcBef>
              <a:spcAft>
                <a:spcPct val="0"/>
              </a:spcAft>
              <a:buChar char="»"/>
              <a:defRPr sz="2000">
                <a:solidFill>
                  <a:schemeClr val="tx1"/>
                </a:solidFill>
                <a:latin typeface="Tahoma" panose="020B0604030504040204" pitchFamily="34" charset="0"/>
              </a:defRPr>
            </a:lvl7pPr>
            <a:lvl8pPr marL="3429000" indent="-228600" fontAlgn="base">
              <a:spcBef>
                <a:spcPct val="20000"/>
              </a:spcBef>
              <a:spcAft>
                <a:spcPct val="0"/>
              </a:spcAft>
              <a:buChar char="»"/>
              <a:defRPr sz="2000">
                <a:solidFill>
                  <a:schemeClr val="tx1"/>
                </a:solidFill>
                <a:latin typeface="Tahoma" panose="020B0604030504040204" pitchFamily="34" charset="0"/>
              </a:defRPr>
            </a:lvl8pPr>
            <a:lvl9pPr marL="3886200" indent="-228600" fontAlgn="base">
              <a:spcBef>
                <a:spcPct val="20000"/>
              </a:spcBef>
              <a:spcAft>
                <a:spcPct val="0"/>
              </a:spcAft>
              <a:buChar char="»"/>
              <a:defRPr sz="2000">
                <a:solidFill>
                  <a:schemeClr val="tx1"/>
                </a:solidFill>
                <a:latin typeface="Tahoma" panose="020B0604030504040204" pitchFamily="34" charset="0"/>
              </a:defRPr>
            </a:lvl9pPr>
          </a:lstStyle>
          <a:p>
            <a:pPr>
              <a:buFontTx/>
              <a:buNone/>
            </a:pPr>
            <a:r>
              <a:rPr lang="hu-HU" altLang="hu-HU" sz="2000" b="1" u="sng">
                <a:solidFill>
                  <a:srgbClr val="009900"/>
                </a:solidFill>
              </a:rPr>
              <a:t>Szabályos esemény:</a:t>
            </a:r>
            <a:r>
              <a:rPr lang="en-US" altLang="hu-HU" sz="2000" b="1"/>
              <a:t> </a:t>
            </a:r>
            <a:r>
              <a:rPr lang="hu-HU" altLang="hu-HU" sz="2000" b="1"/>
              <a:t>"a felhasználói kézikönyv alapján 				 kezelhető esemény"</a:t>
            </a:r>
            <a:endParaRPr lang="en-US" altLang="hu-HU" sz="2000" b="1"/>
          </a:p>
          <a:p>
            <a:pPr>
              <a:buFontTx/>
              <a:buNone/>
            </a:pPr>
            <a:r>
              <a:rPr lang="hu-HU" altLang="hu-HU" sz="2000" b="1" u="sng">
                <a:solidFill>
                  <a:srgbClr val="009900"/>
                </a:solidFill>
              </a:rPr>
              <a:t>Előrelátható</a:t>
            </a:r>
            <a:r>
              <a:rPr lang="hu-HU" altLang="hu-HU" sz="2000" b="1" u="sng"/>
              <a:t>, </a:t>
            </a:r>
            <a:r>
              <a:rPr lang="hu-HU" altLang="hu-HU" sz="2000" b="1" u="sng">
                <a:solidFill>
                  <a:srgbClr val="FF0000"/>
                </a:solidFill>
              </a:rPr>
              <a:t>kivételes</a:t>
            </a:r>
            <a:r>
              <a:rPr lang="hu-HU" altLang="hu-HU" sz="2000" b="1" u="sng"/>
              <a:t> esemény:</a:t>
            </a:r>
            <a:endParaRPr lang="en-US" altLang="hu-HU" sz="2000" b="1"/>
          </a:p>
          <a:p>
            <a:pPr>
              <a:buFontTx/>
              <a:buNone/>
            </a:pPr>
            <a:r>
              <a:rPr lang="en-US" altLang="hu-HU" sz="2000" b="1"/>
              <a:t>		</a:t>
            </a:r>
            <a:r>
              <a:rPr lang="hu-HU" altLang="hu-HU" sz="2000" b="1"/>
              <a:t>Rendszerösszeomlás:</a:t>
            </a:r>
            <a:endParaRPr lang="en-US" altLang="hu-HU" sz="2000" b="1"/>
          </a:p>
          <a:p>
            <a:pPr>
              <a:buFontTx/>
              <a:buNone/>
            </a:pPr>
            <a:r>
              <a:rPr lang="en-US" altLang="hu-HU" sz="2000" b="1">
                <a:solidFill>
                  <a:schemeClr val="accent2"/>
                </a:solidFill>
              </a:rPr>
              <a:t>			- </a:t>
            </a:r>
            <a:r>
              <a:rPr lang="hu-HU" altLang="hu-HU" sz="2000" b="1">
                <a:solidFill>
                  <a:schemeClr val="accent2"/>
                </a:solidFill>
              </a:rPr>
              <a:t>elszáll a memória</a:t>
            </a:r>
            <a:endParaRPr lang="en-US" altLang="hu-HU" sz="2000" b="1">
              <a:solidFill>
                <a:schemeClr val="accent2"/>
              </a:solidFill>
            </a:endParaRPr>
          </a:p>
          <a:p>
            <a:pPr>
              <a:buFontTx/>
              <a:buNone/>
            </a:pPr>
            <a:r>
              <a:rPr lang="en-US" altLang="hu-HU" sz="2000" b="1">
                <a:solidFill>
                  <a:schemeClr val="accent2"/>
                </a:solidFill>
              </a:rPr>
              <a:t>			- </a:t>
            </a:r>
            <a:r>
              <a:rPr lang="hu-HU" altLang="hu-HU" sz="2000" b="1">
                <a:solidFill>
                  <a:schemeClr val="accent2"/>
                </a:solidFill>
              </a:rPr>
              <a:t>leáll a </a:t>
            </a:r>
            <a:r>
              <a:rPr lang="en-US" altLang="hu-HU" sz="2000" b="1">
                <a:solidFill>
                  <a:schemeClr val="accent2"/>
                </a:solidFill>
              </a:rPr>
              <a:t>cpu, </a:t>
            </a:r>
            <a:r>
              <a:rPr lang="hu-HU" altLang="hu-HU" sz="2000" b="1">
                <a:solidFill>
                  <a:schemeClr val="accent2"/>
                </a:solidFill>
              </a:rPr>
              <a:t>újraindítás (reset)</a:t>
            </a:r>
          </a:p>
          <a:p>
            <a:pPr>
              <a:buFontTx/>
              <a:buNone/>
            </a:pPr>
            <a:r>
              <a:rPr lang="hu-HU" altLang="hu-HU" sz="2000" b="1" u="sng">
                <a:solidFill>
                  <a:srgbClr val="FF0000"/>
                </a:solidFill>
              </a:rPr>
              <a:t>Nem várt, kivételes esemény</a:t>
            </a:r>
            <a:r>
              <a:rPr lang="hu-HU" altLang="hu-HU" sz="2000" b="1">
                <a:solidFill>
                  <a:srgbClr val="FF0000"/>
                </a:solidFill>
              </a:rPr>
              <a:t>:</a:t>
            </a:r>
            <a:r>
              <a:rPr lang="hu-HU" altLang="hu-HU" sz="2000" b="1"/>
              <a:t> MINDEN MÁS!</a:t>
            </a:r>
            <a:endParaRPr lang="en-US" altLang="hu-HU" sz="2000" b="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6594" name="Rectangle 2">
            <a:extLst>
              <a:ext uri="{FF2B5EF4-FFF2-40B4-BE49-F238E27FC236}">
                <a16:creationId xmlns:a16="http://schemas.microsoft.com/office/drawing/2014/main" id="{DA542B2B-7A4F-F25B-F92C-C4CC736E6EC4}"/>
              </a:ext>
            </a:extLst>
          </p:cNvPr>
          <p:cNvSpPr>
            <a:spLocks noGrp="1" noChangeArrowheads="1"/>
          </p:cNvSpPr>
          <p:nvPr>
            <p:ph type="title"/>
          </p:nvPr>
        </p:nvSpPr>
        <p:spPr>
          <a:xfrm>
            <a:off x="600075" y="436563"/>
            <a:ext cx="7772400" cy="749300"/>
          </a:xfrm>
          <a:ln>
            <a:solidFill>
              <a:schemeClr val="tx1"/>
            </a:solidFill>
            <a:miter lim="800000"/>
            <a:headEnd/>
            <a:tailEnd/>
          </a:ln>
        </p:spPr>
        <p:txBody>
          <a:bodyPr/>
          <a:lstStyle/>
          <a:p>
            <a:r>
              <a:rPr lang="hu-HU" altLang="hu-HU" sz="2800" b="1" u="sng">
                <a:solidFill>
                  <a:srgbClr val="009900"/>
                </a:solidFill>
              </a:rPr>
              <a:t>Előrelátható</a:t>
            </a:r>
            <a:r>
              <a:rPr lang="hu-HU" altLang="hu-HU" sz="2800" b="1" u="sng"/>
              <a:t>, </a:t>
            </a:r>
            <a:r>
              <a:rPr lang="hu-HU" altLang="hu-HU" sz="2800" b="1" u="sng">
                <a:solidFill>
                  <a:srgbClr val="FF0000"/>
                </a:solidFill>
              </a:rPr>
              <a:t>kivételes</a:t>
            </a:r>
            <a:r>
              <a:rPr lang="hu-HU" altLang="hu-HU" sz="2800" b="1" u="sng"/>
              <a:t> események</a:t>
            </a:r>
            <a:endParaRPr lang="en-US" altLang="hu-HU" sz="2800" b="1" u="sng"/>
          </a:p>
        </p:txBody>
      </p:sp>
      <p:sp>
        <p:nvSpPr>
          <p:cNvPr id="366602" name="Text Box 10">
            <a:extLst>
              <a:ext uri="{FF2B5EF4-FFF2-40B4-BE49-F238E27FC236}">
                <a16:creationId xmlns:a16="http://schemas.microsoft.com/office/drawing/2014/main" id="{2E712FA3-465C-F629-0EDC-28DBF08B2F01}"/>
              </a:ext>
            </a:extLst>
          </p:cNvPr>
          <p:cNvSpPr txBox="1">
            <a:spLocks noChangeArrowheads="1"/>
          </p:cNvSpPr>
          <p:nvPr/>
        </p:nvSpPr>
        <p:spPr bwMode="auto">
          <a:xfrm>
            <a:off x="228600" y="1422400"/>
            <a:ext cx="8623300" cy="51895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spcBef>
                <a:spcPts val="2400"/>
              </a:spcBef>
              <a:spcAft>
                <a:spcPts val="1200"/>
              </a:spcAft>
            </a:pPr>
            <a:r>
              <a:rPr lang="en-US" altLang="hu-HU" sz="2400" b="1">
                <a:solidFill>
                  <a:srgbClr val="FF0000"/>
                </a:solidFill>
              </a:rPr>
              <a:t>A hibák fajtái</a:t>
            </a:r>
          </a:p>
          <a:p>
            <a:pPr algn="just">
              <a:spcBef>
                <a:spcPct val="50000"/>
              </a:spcBef>
              <a:spcAft>
                <a:spcPts val="600"/>
              </a:spcAft>
            </a:pPr>
            <a:r>
              <a:rPr lang="en-US" altLang="hu-HU" sz="2400" b="1">
                <a:solidFill>
                  <a:schemeClr val="accent2"/>
                </a:solidFill>
              </a:rPr>
              <a:t>Az adatbázis lekérdezése vagy módosítása során számos dolog hibát okozhat a billentyűzeten történt adatbeviteli hibáktól kezdve az adatbázist tároló lemez elhelyezésére szolgáló helyiségben történő robbanásig.</a:t>
            </a:r>
            <a:endParaRPr lang="hu-HU" altLang="hu-HU" sz="2400" b="1">
              <a:solidFill>
                <a:schemeClr val="accent2"/>
              </a:solidFill>
            </a:endParaRPr>
          </a:p>
          <a:p>
            <a:pPr algn="just">
              <a:spcBef>
                <a:spcPct val="50000"/>
              </a:spcBef>
              <a:spcAft>
                <a:spcPts val="600"/>
              </a:spcAft>
              <a:buFontTx/>
              <a:buChar char="-"/>
            </a:pPr>
            <a:r>
              <a:rPr lang="hu-HU" altLang="hu-HU" sz="2400"/>
              <a:t> </a:t>
            </a:r>
            <a:r>
              <a:rPr lang="hu-HU" altLang="hu-HU" sz="2400" b="1">
                <a:solidFill>
                  <a:srgbClr val="CC00CC"/>
                </a:solidFill>
              </a:rPr>
              <a:t>Hibás adatbevitel</a:t>
            </a:r>
          </a:p>
          <a:p>
            <a:pPr algn="just">
              <a:spcBef>
                <a:spcPct val="50000"/>
              </a:spcBef>
              <a:spcAft>
                <a:spcPts val="600"/>
              </a:spcAft>
              <a:buFontTx/>
              <a:buChar char="-"/>
            </a:pPr>
            <a:r>
              <a:rPr lang="hu-HU" altLang="hu-HU" sz="2400"/>
              <a:t> </a:t>
            </a:r>
            <a:r>
              <a:rPr lang="en-US" altLang="hu-HU" sz="2400" b="1">
                <a:solidFill>
                  <a:srgbClr val="FF0000"/>
                </a:solidFill>
              </a:rPr>
              <a:t>Készülékhibák</a:t>
            </a:r>
            <a:endParaRPr lang="hu-HU" altLang="hu-HU" sz="2400" b="1">
              <a:solidFill>
                <a:srgbClr val="FF0000"/>
              </a:solidFill>
            </a:endParaRPr>
          </a:p>
          <a:p>
            <a:pPr algn="just">
              <a:spcBef>
                <a:spcPct val="50000"/>
              </a:spcBef>
              <a:spcAft>
                <a:spcPts val="600"/>
              </a:spcAft>
              <a:buFontTx/>
              <a:buChar char="-"/>
            </a:pPr>
            <a:r>
              <a:rPr lang="hu-HU" altLang="hu-HU" sz="2400"/>
              <a:t> </a:t>
            </a:r>
            <a:r>
              <a:rPr lang="hu-HU" altLang="hu-HU" sz="2400" b="1">
                <a:solidFill>
                  <a:srgbClr val="009900"/>
                </a:solidFill>
              </a:rPr>
              <a:t>Katasztrófális hibák</a:t>
            </a:r>
          </a:p>
          <a:p>
            <a:pPr algn="just">
              <a:spcBef>
                <a:spcPct val="50000"/>
              </a:spcBef>
              <a:spcAft>
                <a:spcPts val="600"/>
              </a:spcAft>
              <a:buFontTx/>
              <a:buChar char="-"/>
            </a:pPr>
            <a:r>
              <a:rPr lang="hu-HU" altLang="hu-HU" sz="2400"/>
              <a:t> </a:t>
            </a:r>
            <a:r>
              <a:rPr lang="hu-HU" altLang="hu-HU" sz="2400" b="1"/>
              <a:t>Rendszerhibák</a:t>
            </a:r>
            <a:endParaRPr lang="en-US" altLang="hu-HU" sz="2400"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7618" name="Rectangle 2">
            <a:extLst>
              <a:ext uri="{FF2B5EF4-FFF2-40B4-BE49-F238E27FC236}">
                <a16:creationId xmlns:a16="http://schemas.microsoft.com/office/drawing/2014/main" id="{37D97B74-7C25-3CF4-097E-B1ACE174778F}"/>
              </a:ext>
            </a:extLst>
          </p:cNvPr>
          <p:cNvSpPr>
            <a:spLocks noGrp="1" noChangeArrowheads="1"/>
          </p:cNvSpPr>
          <p:nvPr>
            <p:ph type="title"/>
          </p:nvPr>
        </p:nvSpPr>
        <p:spPr>
          <a:xfrm>
            <a:off x="600075" y="246063"/>
            <a:ext cx="7772400" cy="749300"/>
          </a:xfrm>
          <a:ln>
            <a:solidFill>
              <a:schemeClr val="tx1"/>
            </a:solidFill>
            <a:miter lim="800000"/>
            <a:headEnd/>
            <a:tailEnd/>
          </a:ln>
        </p:spPr>
        <p:txBody>
          <a:bodyPr/>
          <a:lstStyle/>
          <a:p>
            <a:r>
              <a:rPr lang="hu-HU" altLang="hu-HU" sz="3200" b="1" u="sng">
                <a:solidFill>
                  <a:srgbClr val="009900"/>
                </a:solidFill>
              </a:rPr>
              <a:t>Előrelátható</a:t>
            </a:r>
            <a:r>
              <a:rPr lang="hu-HU" altLang="hu-HU" sz="3200" b="1" u="sng"/>
              <a:t>, </a:t>
            </a:r>
            <a:r>
              <a:rPr lang="hu-HU" altLang="hu-HU" sz="3200" b="1" u="sng">
                <a:solidFill>
                  <a:srgbClr val="FF0000"/>
                </a:solidFill>
              </a:rPr>
              <a:t>kivételes</a:t>
            </a:r>
            <a:r>
              <a:rPr lang="hu-HU" altLang="hu-HU" sz="3200" b="1" u="sng"/>
              <a:t> események</a:t>
            </a:r>
            <a:endParaRPr lang="en-US" altLang="hu-HU" sz="3200" b="1" u="sng"/>
          </a:p>
        </p:txBody>
      </p:sp>
      <p:sp>
        <p:nvSpPr>
          <p:cNvPr id="367619" name="Text Box 3">
            <a:extLst>
              <a:ext uri="{FF2B5EF4-FFF2-40B4-BE49-F238E27FC236}">
                <a16:creationId xmlns:a16="http://schemas.microsoft.com/office/drawing/2014/main" id="{F0C5F3F2-4282-CAB8-0EEB-F0CEF3317BFD}"/>
              </a:ext>
            </a:extLst>
          </p:cNvPr>
          <p:cNvSpPr txBox="1">
            <a:spLocks noChangeArrowheads="1"/>
          </p:cNvSpPr>
          <p:nvPr/>
        </p:nvSpPr>
        <p:spPr bwMode="auto">
          <a:xfrm>
            <a:off x="228600" y="1104900"/>
            <a:ext cx="8623300" cy="56149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spcAft>
                <a:spcPts val="600"/>
              </a:spcAft>
              <a:buFont typeface="Symbol" panose="05050102010706020507" pitchFamily="18" charset="2"/>
              <a:buChar char="·"/>
            </a:pPr>
            <a:r>
              <a:rPr lang="en-US" altLang="hu-HU" sz="2400" b="1">
                <a:solidFill>
                  <a:srgbClr val="CC00CC"/>
                </a:solidFill>
              </a:rPr>
              <a:t>Hibás adatbevitel:</a:t>
            </a:r>
            <a:r>
              <a:rPr lang="en-US" altLang="hu-HU" sz="2400"/>
              <a:t> </a:t>
            </a:r>
            <a:endParaRPr lang="hu-HU" altLang="hu-HU" sz="2400"/>
          </a:p>
          <a:p>
            <a:pPr lvl="1" algn="just">
              <a:spcBef>
                <a:spcPct val="50000"/>
              </a:spcBef>
              <a:spcAft>
                <a:spcPts val="600"/>
              </a:spcAft>
              <a:buFont typeface="Symbol" panose="05050102010706020507" pitchFamily="18" charset="2"/>
              <a:buChar char="·"/>
            </a:pPr>
            <a:r>
              <a:rPr lang="hu-HU" altLang="hu-HU" sz="2400"/>
              <a:t> </a:t>
            </a:r>
            <a:r>
              <a:rPr lang="hu-HU" altLang="hu-HU" sz="2400" b="1">
                <a:solidFill>
                  <a:srgbClr val="FF0000"/>
                </a:solidFill>
              </a:rPr>
              <a:t>tartalmi hiba</a:t>
            </a:r>
            <a:r>
              <a:rPr lang="hu-HU" altLang="hu-HU" sz="2400" b="1"/>
              <a:t>: </a:t>
            </a:r>
            <a:r>
              <a:rPr lang="en-US" altLang="hu-HU" sz="2400" b="1">
                <a:solidFill>
                  <a:schemeClr val="accent2"/>
                </a:solidFill>
              </a:rPr>
              <a:t>gyakran nem észrevehetők</a:t>
            </a:r>
            <a:r>
              <a:rPr lang="hu-HU" altLang="hu-HU" sz="2400" b="1">
                <a:solidFill>
                  <a:schemeClr val="accent2"/>
                </a:solidFill>
              </a:rPr>
              <a:t>,</a:t>
            </a:r>
            <a:r>
              <a:rPr lang="en-US" altLang="hu-HU" sz="2400" b="1">
                <a:solidFill>
                  <a:schemeClr val="accent2"/>
                </a:solidFill>
              </a:rPr>
              <a:t> például a felhasználó elüt egy számot egy telefonszámban</a:t>
            </a:r>
            <a:r>
              <a:rPr lang="hu-HU" altLang="hu-HU" sz="2400" b="1">
                <a:solidFill>
                  <a:schemeClr val="accent2"/>
                </a:solidFill>
              </a:rPr>
              <a:t>.</a:t>
            </a:r>
          </a:p>
          <a:p>
            <a:pPr lvl="1" algn="just">
              <a:spcBef>
                <a:spcPct val="50000"/>
              </a:spcBef>
              <a:spcAft>
                <a:spcPts val="600"/>
              </a:spcAft>
              <a:buFont typeface="Symbol" panose="05050102010706020507" pitchFamily="18" charset="2"/>
              <a:buChar char="·"/>
            </a:pPr>
            <a:r>
              <a:rPr lang="hu-HU" altLang="hu-HU" sz="2400" b="1"/>
              <a:t> </a:t>
            </a:r>
            <a:r>
              <a:rPr lang="hu-HU" altLang="hu-HU" sz="2400" b="1">
                <a:solidFill>
                  <a:srgbClr val="FF0000"/>
                </a:solidFill>
              </a:rPr>
              <a:t>formai hiba</a:t>
            </a:r>
            <a:r>
              <a:rPr lang="hu-HU" altLang="hu-HU" sz="2400" b="1"/>
              <a:t>: </a:t>
            </a:r>
            <a:r>
              <a:rPr lang="en-US" altLang="hu-HU" sz="2400" b="1">
                <a:solidFill>
                  <a:srgbClr val="009900"/>
                </a:solidFill>
              </a:rPr>
              <a:t>kihagy egy számjegyet a telefonszámból</a:t>
            </a:r>
            <a:r>
              <a:rPr lang="hu-HU" altLang="hu-HU" sz="2400" b="1">
                <a:solidFill>
                  <a:srgbClr val="009900"/>
                </a:solidFill>
              </a:rPr>
              <a:t>.</a:t>
            </a:r>
            <a:r>
              <a:rPr lang="en-US" altLang="hu-HU" sz="2400" b="1">
                <a:solidFill>
                  <a:srgbClr val="009900"/>
                </a:solidFill>
              </a:rPr>
              <a:t> SQL</a:t>
            </a:r>
            <a:r>
              <a:rPr lang="hu-HU" altLang="hu-HU" sz="2400" b="1">
                <a:solidFill>
                  <a:srgbClr val="009900"/>
                </a:solidFill>
              </a:rPr>
              <a:t>-ben típus előírások, kulcsok, megszorítások </a:t>
            </a:r>
            <a:r>
              <a:rPr lang="hu-HU" altLang="hu-HU" sz="2400" b="1">
                <a:solidFill>
                  <a:srgbClr val="FF0000"/>
                </a:solidFill>
              </a:rPr>
              <a:t>(constraint)</a:t>
            </a:r>
            <a:r>
              <a:rPr lang="hu-HU" altLang="hu-HU" sz="2400" b="1">
                <a:solidFill>
                  <a:srgbClr val="009900"/>
                </a:solidFill>
              </a:rPr>
              <a:t> definiálásával megakadályozható a hibás adatbevitel</a:t>
            </a:r>
            <a:r>
              <a:rPr lang="en-US" altLang="hu-HU" sz="2400" b="1">
                <a:solidFill>
                  <a:srgbClr val="009900"/>
                </a:solidFill>
              </a:rPr>
              <a:t>. </a:t>
            </a:r>
            <a:endParaRPr lang="hu-HU" altLang="hu-HU" sz="2400" b="1">
              <a:solidFill>
                <a:srgbClr val="009900"/>
              </a:solidFill>
            </a:endParaRPr>
          </a:p>
          <a:p>
            <a:pPr lvl="1" algn="just">
              <a:spcBef>
                <a:spcPct val="50000"/>
              </a:spcBef>
              <a:spcAft>
                <a:spcPts val="600"/>
              </a:spcAft>
              <a:buFont typeface="Symbol" panose="05050102010706020507" pitchFamily="18" charset="2"/>
              <a:buChar char="·"/>
            </a:pPr>
            <a:r>
              <a:rPr lang="hu-HU" altLang="hu-HU" sz="2400" b="1"/>
              <a:t> </a:t>
            </a:r>
            <a:r>
              <a:rPr lang="en-US" altLang="hu-HU" sz="2400" b="1">
                <a:solidFill>
                  <a:srgbClr val="3366FF"/>
                </a:solidFill>
              </a:rPr>
              <a:t>A </a:t>
            </a:r>
            <a:r>
              <a:rPr lang="en-US" altLang="hu-HU" sz="2400" b="1">
                <a:solidFill>
                  <a:srgbClr val="FF0000"/>
                </a:solidFill>
              </a:rPr>
              <a:t>triggerek</a:t>
            </a:r>
            <a:r>
              <a:rPr lang="en-US" altLang="hu-HU" sz="2400" b="1">
                <a:solidFill>
                  <a:srgbClr val="3366FF"/>
                </a:solidFill>
              </a:rPr>
              <a:t> azok a programok, amelyek bizonyos típusú módosítások (például egy relációba történő beszúrás) esetén hajtódnak végre, annak ellenőrzésére, hogy a frissen bevitt adatok megfelelnek‑e az adatbázis-tervező által megszabott előírásoknak.</a:t>
            </a:r>
            <a:endParaRPr lang="en-US" altLang="hu-HU" sz="2400" b="1" i="1">
              <a:solidFill>
                <a:srgbClr val="3366FF"/>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42" name="Rectangle 2">
            <a:extLst>
              <a:ext uri="{FF2B5EF4-FFF2-40B4-BE49-F238E27FC236}">
                <a16:creationId xmlns:a16="http://schemas.microsoft.com/office/drawing/2014/main" id="{2B9D723B-08AF-16DF-7914-0C5D0210FCFA}"/>
              </a:ext>
            </a:extLst>
          </p:cNvPr>
          <p:cNvSpPr>
            <a:spLocks noGrp="1" noChangeArrowheads="1"/>
          </p:cNvSpPr>
          <p:nvPr>
            <p:ph type="title"/>
          </p:nvPr>
        </p:nvSpPr>
        <p:spPr>
          <a:xfrm>
            <a:off x="600075" y="436563"/>
            <a:ext cx="7772400" cy="749300"/>
          </a:xfrm>
          <a:ln>
            <a:solidFill>
              <a:schemeClr val="tx1"/>
            </a:solidFill>
            <a:miter lim="800000"/>
            <a:headEnd/>
            <a:tailEnd/>
          </a:ln>
        </p:spPr>
        <p:txBody>
          <a:bodyPr/>
          <a:lstStyle/>
          <a:p>
            <a:r>
              <a:rPr lang="hu-HU" altLang="hu-HU" sz="3200" b="1" u="sng">
                <a:solidFill>
                  <a:srgbClr val="009900"/>
                </a:solidFill>
              </a:rPr>
              <a:t>Előrelátható</a:t>
            </a:r>
            <a:r>
              <a:rPr lang="hu-HU" altLang="hu-HU" sz="3200" b="1" u="sng"/>
              <a:t>, </a:t>
            </a:r>
            <a:r>
              <a:rPr lang="hu-HU" altLang="hu-HU" sz="3200" b="1" u="sng">
                <a:solidFill>
                  <a:srgbClr val="FF0000"/>
                </a:solidFill>
              </a:rPr>
              <a:t>kivételes</a:t>
            </a:r>
            <a:r>
              <a:rPr lang="hu-HU" altLang="hu-HU" sz="3200" b="1" u="sng"/>
              <a:t> események</a:t>
            </a:r>
            <a:endParaRPr lang="en-US" altLang="hu-HU" sz="3200" b="1" u="sng"/>
          </a:p>
        </p:txBody>
      </p:sp>
      <p:sp>
        <p:nvSpPr>
          <p:cNvPr id="368643" name="Text Box 3">
            <a:extLst>
              <a:ext uri="{FF2B5EF4-FFF2-40B4-BE49-F238E27FC236}">
                <a16:creationId xmlns:a16="http://schemas.microsoft.com/office/drawing/2014/main" id="{8293D6FB-48D3-81EE-6E7D-35C9E26CD7BD}"/>
              </a:ext>
            </a:extLst>
          </p:cNvPr>
          <p:cNvSpPr txBox="1">
            <a:spLocks noChangeArrowheads="1"/>
          </p:cNvSpPr>
          <p:nvPr/>
        </p:nvSpPr>
        <p:spPr bwMode="auto">
          <a:xfrm>
            <a:off x="228600" y="1422400"/>
            <a:ext cx="8623300" cy="50434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lgn="just">
              <a:spcBef>
                <a:spcPct val="50000"/>
              </a:spcBef>
              <a:spcAft>
                <a:spcPts val="600"/>
              </a:spcAft>
              <a:buFont typeface="Symbol" panose="05050102010706020507" pitchFamily="18" charset="2"/>
              <a:buChar char="·"/>
            </a:pPr>
            <a:r>
              <a:rPr lang="en-US" altLang="hu-HU" b="1">
                <a:solidFill>
                  <a:srgbClr val="FF0000"/>
                </a:solidFill>
              </a:rPr>
              <a:t>Készülékhibák:</a:t>
            </a:r>
            <a:r>
              <a:rPr lang="en-US" altLang="hu-HU"/>
              <a:t> </a:t>
            </a:r>
            <a:endParaRPr lang="hu-HU" altLang="hu-HU"/>
          </a:p>
          <a:p>
            <a:pPr lvl="1" algn="just">
              <a:spcBef>
                <a:spcPct val="50000"/>
              </a:spcBef>
              <a:spcAft>
                <a:spcPts val="600"/>
              </a:spcAft>
              <a:buFont typeface="Symbol" panose="05050102010706020507" pitchFamily="18" charset="2"/>
              <a:buChar char="·"/>
            </a:pPr>
            <a:r>
              <a:rPr lang="hu-HU" altLang="hu-HU"/>
              <a:t> </a:t>
            </a:r>
            <a:r>
              <a:rPr lang="hu-HU" altLang="hu-HU" sz="2000" b="1">
                <a:solidFill>
                  <a:schemeClr val="accent2"/>
                </a:solidFill>
              </a:rPr>
              <a:t>Kis hiba</a:t>
            </a:r>
            <a:r>
              <a:rPr lang="hu-HU" altLang="hu-HU" sz="2000" b="1"/>
              <a:t>: </a:t>
            </a:r>
            <a:r>
              <a:rPr lang="en-US" altLang="hu-HU" sz="2000" b="1">
                <a:solidFill>
                  <a:srgbClr val="009900"/>
                </a:solidFill>
              </a:rPr>
              <a:t>A lemezegységek olyan helyi hibái, melyek egy vagy </a:t>
            </a:r>
            <a:r>
              <a:rPr lang="en-US" altLang="hu-HU" sz="2000" b="1">
                <a:solidFill>
                  <a:srgbClr val="FF0000"/>
                </a:solidFill>
              </a:rPr>
              <a:t>több bit</a:t>
            </a:r>
            <a:r>
              <a:rPr lang="en-US" altLang="hu-HU" sz="2000" b="1">
                <a:solidFill>
                  <a:srgbClr val="009900"/>
                </a:solidFill>
              </a:rPr>
              <a:t> </a:t>
            </a:r>
            <a:r>
              <a:rPr lang="en-US" altLang="hu-HU" sz="2000" b="1">
                <a:solidFill>
                  <a:srgbClr val="FF0000"/>
                </a:solidFill>
              </a:rPr>
              <a:t>megváltozását</a:t>
            </a:r>
            <a:r>
              <a:rPr lang="en-US" altLang="hu-HU" sz="2000" b="1">
                <a:solidFill>
                  <a:srgbClr val="009900"/>
                </a:solidFill>
              </a:rPr>
              <a:t> okozzák, a lemez szektoraihoz rendelt </a:t>
            </a:r>
            <a:r>
              <a:rPr lang="en-US" altLang="hu-HU" sz="2000" b="1">
                <a:solidFill>
                  <a:srgbClr val="FF0000"/>
                </a:solidFill>
              </a:rPr>
              <a:t>paritás-ellenőrzés</a:t>
            </a:r>
            <a:r>
              <a:rPr lang="en-US" altLang="hu-HU" sz="2000" b="1">
                <a:solidFill>
                  <a:srgbClr val="009900"/>
                </a:solidFill>
              </a:rPr>
              <a:t>sel megbízhatóan felismerhetők. </a:t>
            </a:r>
            <a:endParaRPr lang="hu-HU" altLang="hu-HU" sz="2000" b="1">
              <a:solidFill>
                <a:srgbClr val="009900"/>
              </a:solidFill>
            </a:endParaRPr>
          </a:p>
          <a:p>
            <a:pPr lvl="1" algn="just">
              <a:spcBef>
                <a:spcPct val="50000"/>
              </a:spcBef>
              <a:spcAft>
                <a:spcPts val="600"/>
              </a:spcAft>
              <a:buFont typeface="Symbol" panose="05050102010706020507" pitchFamily="18" charset="2"/>
              <a:buChar char="·"/>
            </a:pPr>
            <a:r>
              <a:rPr lang="hu-HU" altLang="hu-HU" sz="2000" b="1"/>
              <a:t> </a:t>
            </a:r>
            <a:r>
              <a:rPr lang="hu-HU" altLang="hu-HU" sz="2000" b="1">
                <a:solidFill>
                  <a:schemeClr val="accent2"/>
                </a:solidFill>
              </a:rPr>
              <a:t>Nagy hiba</a:t>
            </a:r>
            <a:r>
              <a:rPr lang="hu-HU" altLang="hu-HU" sz="2000" b="1"/>
              <a:t>: </a:t>
            </a:r>
            <a:r>
              <a:rPr lang="en-US" altLang="hu-HU" sz="2000" b="1">
                <a:solidFill>
                  <a:srgbClr val="009900"/>
                </a:solidFill>
              </a:rPr>
              <a:t>A lemezegységek </a:t>
            </a:r>
            <a:r>
              <a:rPr lang="en-US" altLang="hu-HU" sz="2000" b="1">
                <a:solidFill>
                  <a:srgbClr val="FF0000"/>
                </a:solidFill>
              </a:rPr>
              <a:t>jelentős sérülés</a:t>
            </a:r>
            <a:r>
              <a:rPr lang="en-US" altLang="hu-HU" sz="2000" b="1">
                <a:solidFill>
                  <a:srgbClr val="009900"/>
                </a:solidFill>
              </a:rPr>
              <a:t>e, elsősorban az író-olvasó fejek katasztrófái, az egész lemez olvashatatlanná válását okozhatják. Az ilyen hibákat általában az alábbi megoldások segítségével kezelik:</a:t>
            </a:r>
            <a:endParaRPr lang="hu-HU" altLang="hu-HU" sz="2000" b="1">
              <a:solidFill>
                <a:srgbClr val="009900"/>
              </a:solidFill>
            </a:endParaRPr>
          </a:p>
          <a:p>
            <a:pPr lvl="2" algn="just">
              <a:spcBef>
                <a:spcPct val="50000"/>
              </a:spcBef>
              <a:spcAft>
                <a:spcPts val="600"/>
              </a:spcAft>
              <a:buFont typeface="Symbol" panose="05050102010706020507" pitchFamily="18" charset="2"/>
              <a:buAutoNum type="arabicPeriod"/>
            </a:pPr>
            <a:r>
              <a:rPr lang="hu-HU" altLang="hu-HU" sz="2000" b="1"/>
              <a:t>RAID</a:t>
            </a:r>
          </a:p>
          <a:p>
            <a:pPr lvl="2" algn="just">
              <a:spcBef>
                <a:spcPct val="50000"/>
              </a:spcBef>
              <a:spcAft>
                <a:spcPts val="600"/>
              </a:spcAft>
              <a:buFont typeface="Symbol" panose="05050102010706020507" pitchFamily="18" charset="2"/>
              <a:buAutoNum type="arabicPeriod"/>
            </a:pPr>
            <a:r>
              <a:rPr lang="hu-HU" altLang="hu-HU" sz="2000" b="1"/>
              <a:t>Archiválás</a:t>
            </a:r>
          </a:p>
          <a:p>
            <a:pPr lvl="2" algn="just">
              <a:spcBef>
                <a:spcPct val="50000"/>
              </a:spcBef>
              <a:spcAft>
                <a:spcPts val="600"/>
              </a:spcAft>
              <a:buFont typeface="Symbol" panose="05050102010706020507" pitchFamily="18" charset="2"/>
              <a:buAutoNum type="arabicPeriod"/>
            </a:pPr>
            <a:r>
              <a:rPr lang="hu-HU" altLang="hu-HU" sz="2000" b="1"/>
              <a:t>Osztott másolat</a:t>
            </a:r>
            <a:endParaRPr lang="en-US" altLang="hu-HU" sz="2000" b="1" i="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1714" name="Rectangle 2">
            <a:extLst>
              <a:ext uri="{FF2B5EF4-FFF2-40B4-BE49-F238E27FC236}">
                <a16:creationId xmlns:a16="http://schemas.microsoft.com/office/drawing/2014/main" id="{73DADD09-8901-9274-1E84-3A42D177B6DD}"/>
              </a:ext>
            </a:extLst>
          </p:cNvPr>
          <p:cNvSpPr>
            <a:spLocks noGrp="1" noChangeArrowheads="1"/>
          </p:cNvSpPr>
          <p:nvPr>
            <p:ph type="title"/>
          </p:nvPr>
        </p:nvSpPr>
        <p:spPr>
          <a:xfrm>
            <a:off x="600075" y="182563"/>
            <a:ext cx="7772400" cy="749300"/>
          </a:xfrm>
          <a:ln>
            <a:solidFill>
              <a:schemeClr val="tx1"/>
            </a:solidFill>
            <a:miter lim="800000"/>
            <a:headEnd/>
            <a:tailEnd/>
          </a:ln>
        </p:spPr>
        <p:txBody>
          <a:bodyPr/>
          <a:lstStyle/>
          <a:p>
            <a:r>
              <a:rPr lang="hu-HU" altLang="hu-HU" sz="3200" b="1" u="sng">
                <a:solidFill>
                  <a:srgbClr val="009900"/>
                </a:solidFill>
              </a:rPr>
              <a:t>Előrelátható</a:t>
            </a:r>
            <a:r>
              <a:rPr lang="hu-HU" altLang="hu-HU" sz="3200" b="1" u="sng"/>
              <a:t>, </a:t>
            </a:r>
            <a:r>
              <a:rPr lang="hu-HU" altLang="hu-HU" sz="3200" b="1" u="sng">
                <a:solidFill>
                  <a:srgbClr val="FF0000"/>
                </a:solidFill>
              </a:rPr>
              <a:t>kivételes</a:t>
            </a:r>
            <a:r>
              <a:rPr lang="hu-HU" altLang="hu-HU" sz="3200" b="1" u="sng"/>
              <a:t> események</a:t>
            </a:r>
            <a:endParaRPr lang="en-US" altLang="hu-HU" sz="3200" b="1" u="sng"/>
          </a:p>
        </p:txBody>
      </p:sp>
      <p:sp>
        <p:nvSpPr>
          <p:cNvPr id="371715" name="Text Box 3">
            <a:extLst>
              <a:ext uri="{FF2B5EF4-FFF2-40B4-BE49-F238E27FC236}">
                <a16:creationId xmlns:a16="http://schemas.microsoft.com/office/drawing/2014/main" id="{32A69DF9-4617-9E49-FE4E-68646D5F93C1}"/>
              </a:ext>
            </a:extLst>
          </p:cNvPr>
          <p:cNvSpPr txBox="1">
            <a:spLocks noChangeArrowheads="1"/>
          </p:cNvSpPr>
          <p:nvPr/>
        </p:nvSpPr>
        <p:spPr bwMode="auto">
          <a:xfrm>
            <a:off x="228600" y="977900"/>
            <a:ext cx="8623300" cy="5721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lgn="just">
              <a:spcBef>
                <a:spcPct val="50000"/>
              </a:spcBef>
              <a:spcAft>
                <a:spcPts val="600"/>
              </a:spcAft>
              <a:buFont typeface="Symbol" panose="05050102010706020507" pitchFamily="18" charset="2"/>
              <a:buAutoNum type="arabicPeriod"/>
            </a:pPr>
            <a:r>
              <a:rPr lang="en-US" altLang="hu-HU" b="1">
                <a:solidFill>
                  <a:schemeClr val="accent2"/>
                </a:solidFill>
              </a:rPr>
              <a:t>A </a:t>
            </a:r>
            <a:r>
              <a:rPr lang="en-US" altLang="hu-HU" b="1" i="1">
                <a:solidFill>
                  <a:srgbClr val="FF0000"/>
                </a:solidFill>
              </a:rPr>
              <a:t>RAID-módszerek</a:t>
            </a:r>
            <a:r>
              <a:rPr lang="en-US" altLang="hu-HU" b="1">
                <a:solidFill>
                  <a:schemeClr val="accent2"/>
                </a:solidFill>
              </a:rPr>
              <a:t> (Redundant Array of Independent Disks) valamelyikének használatával az elveszett lemez tartalma visszatölthető.</a:t>
            </a:r>
            <a:endParaRPr lang="en-US" altLang="hu-HU" b="1" i="1">
              <a:solidFill>
                <a:schemeClr val="accent2"/>
              </a:solidFill>
            </a:endParaRPr>
          </a:p>
          <a:p>
            <a:pPr algn="just">
              <a:spcBef>
                <a:spcPct val="50000"/>
              </a:spcBef>
              <a:spcAft>
                <a:spcPts val="600"/>
              </a:spcAft>
              <a:buFont typeface="Times New Roman" panose="02020603050405020304" pitchFamily="18" charset="0"/>
              <a:buAutoNum type="arabicPeriod"/>
            </a:pPr>
            <a:r>
              <a:rPr lang="en-US" altLang="hu-HU" b="1">
                <a:solidFill>
                  <a:schemeClr val="accent2"/>
                </a:solidFill>
              </a:rPr>
              <a:t>Az </a:t>
            </a:r>
            <a:r>
              <a:rPr lang="en-US" altLang="hu-HU" b="1" i="1">
                <a:solidFill>
                  <a:srgbClr val="FF0000"/>
                </a:solidFill>
              </a:rPr>
              <a:t>archiválás</a:t>
            </a:r>
            <a:r>
              <a:rPr lang="en-US" altLang="hu-HU" b="1">
                <a:solidFill>
                  <a:schemeClr val="accent2"/>
                </a:solidFill>
              </a:rPr>
              <a:t> használatával az adatbázisról másolatot készítünk valamilyen eszközre (például szalagra vagy optikai lemezre). A mentést rendszeresen kell végezni vagy teljes, vagy növekményes (csak az előző mentés óta történt változásokat archiváljuk) mentést használva. A mentett anyagot az adatbázistól biztonságos távolságban kell tárolnunk.</a:t>
            </a:r>
            <a:endParaRPr lang="en-US" altLang="hu-HU" b="1" i="1">
              <a:solidFill>
                <a:schemeClr val="accent2"/>
              </a:solidFill>
            </a:endParaRPr>
          </a:p>
          <a:p>
            <a:pPr algn="just">
              <a:spcBef>
                <a:spcPct val="50000"/>
              </a:spcBef>
              <a:spcAft>
                <a:spcPts val="600"/>
              </a:spcAft>
              <a:buFont typeface="Times New Roman" panose="02020603050405020304" pitchFamily="18" charset="0"/>
              <a:buAutoNum type="arabicPeriod"/>
            </a:pPr>
            <a:r>
              <a:rPr lang="en-US" altLang="hu-HU" b="1">
                <a:solidFill>
                  <a:schemeClr val="accent2"/>
                </a:solidFill>
              </a:rPr>
              <a:t>Az adatbázisról fenntarthatunk </a:t>
            </a:r>
            <a:r>
              <a:rPr lang="en-US" altLang="hu-HU" b="1" i="1">
                <a:solidFill>
                  <a:srgbClr val="FF0000"/>
                </a:solidFill>
              </a:rPr>
              <a:t>elosztott, on-line másolatok</a:t>
            </a:r>
            <a:r>
              <a:rPr lang="en-US" altLang="hu-HU" b="1" i="1">
                <a:solidFill>
                  <a:schemeClr val="accent2"/>
                </a:solidFill>
              </a:rPr>
              <a:t>at</a:t>
            </a:r>
            <a:r>
              <a:rPr lang="en-US" altLang="hu-HU" b="1">
                <a:solidFill>
                  <a:schemeClr val="accent2"/>
                </a:solidFill>
              </a:rPr>
              <a:t>. Ebben az esetben biztosítanunk kell a másolatok konzisztenciáját.</a:t>
            </a:r>
            <a:endParaRPr lang="hu-HU" altLang="hu-HU" b="1">
              <a:solidFill>
                <a:schemeClr val="accent2"/>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9666" name="Rectangle 2">
            <a:extLst>
              <a:ext uri="{FF2B5EF4-FFF2-40B4-BE49-F238E27FC236}">
                <a16:creationId xmlns:a16="http://schemas.microsoft.com/office/drawing/2014/main" id="{74C35FE4-7848-E27D-D9D2-427A643A065E}"/>
              </a:ext>
            </a:extLst>
          </p:cNvPr>
          <p:cNvSpPr>
            <a:spLocks noGrp="1" noChangeArrowheads="1"/>
          </p:cNvSpPr>
          <p:nvPr>
            <p:ph type="title"/>
          </p:nvPr>
        </p:nvSpPr>
        <p:spPr>
          <a:xfrm>
            <a:off x="600075" y="436563"/>
            <a:ext cx="7772400" cy="749300"/>
          </a:xfrm>
          <a:ln>
            <a:solidFill>
              <a:schemeClr val="tx1"/>
            </a:solidFill>
            <a:miter lim="800000"/>
            <a:headEnd/>
            <a:tailEnd/>
          </a:ln>
        </p:spPr>
        <p:txBody>
          <a:bodyPr/>
          <a:lstStyle/>
          <a:p>
            <a:r>
              <a:rPr lang="hu-HU" altLang="hu-HU" sz="3200" b="1" u="sng">
                <a:solidFill>
                  <a:srgbClr val="009900"/>
                </a:solidFill>
              </a:rPr>
              <a:t>Előrelátható</a:t>
            </a:r>
            <a:r>
              <a:rPr lang="hu-HU" altLang="hu-HU" sz="3200" b="1" u="sng"/>
              <a:t>, </a:t>
            </a:r>
            <a:r>
              <a:rPr lang="hu-HU" altLang="hu-HU" sz="3200" b="1" u="sng">
                <a:solidFill>
                  <a:srgbClr val="FF0000"/>
                </a:solidFill>
              </a:rPr>
              <a:t>kivételes</a:t>
            </a:r>
            <a:r>
              <a:rPr lang="hu-HU" altLang="hu-HU" sz="3200" b="1" u="sng"/>
              <a:t> események</a:t>
            </a:r>
            <a:endParaRPr lang="en-US" altLang="hu-HU" sz="3200" b="1" u="sng"/>
          </a:p>
        </p:txBody>
      </p:sp>
      <p:sp>
        <p:nvSpPr>
          <p:cNvPr id="369667" name="Text Box 3">
            <a:extLst>
              <a:ext uri="{FF2B5EF4-FFF2-40B4-BE49-F238E27FC236}">
                <a16:creationId xmlns:a16="http://schemas.microsoft.com/office/drawing/2014/main" id="{C0413754-96BA-C402-B27D-6F10DD7D1103}"/>
              </a:ext>
            </a:extLst>
          </p:cNvPr>
          <p:cNvSpPr txBox="1">
            <a:spLocks noChangeArrowheads="1"/>
          </p:cNvSpPr>
          <p:nvPr/>
        </p:nvSpPr>
        <p:spPr bwMode="auto">
          <a:xfrm>
            <a:off x="228600" y="1422400"/>
            <a:ext cx="8623300" cy="45196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spcAft>
                <a:spcPts val="600"/>
              </a:spcAft>
              <a:buFont typeface="Symbol" panose="05050102010706020507" pitchFamily="18" charset="2"/>
              <a:buChar char="·"/>
            </a:pPr>
            <a:r>
              <a:rPr lang="hu-HU" altLang="hu-HU" sz="2400" b="1" i="1">
                <a:solidFill>
                  <a:srgbClr val="009900"/>
                </a:solidFill>
              </a:rPr>
              <a:t> </a:t>
            </a:r>
            <a:r>
              <a:rPr lang="en-US" altLang="hu-HU" sz="2400" b="1">
                <a:solidFill>
                  <a:srgbClr val="009900"/>
                </a:solidFill>
              </a:rPr>
              <a:t>Katasztrofális hibák</a:t>
            </a:r>
            <a:r>
              <a:rPr lang="en-US" altLang="hu-HU" sz="2400" b="1"/>
              <a:t>: </a:t>
            </a:r>
            <a:endParaRPr lang="hu-HU" altLang="hu-HU" sz="2400" b="1"/>
          </a:p>
          <a:p>
            <a:pPr lvl="1" algn="just">
              <a:spcBef>
                <a:spcPct val="50000"/>
              </a:spcBef>
              <a:spcAft>
                <a:spcPts val="600"/>
              </a:spcAft>
              <a:buFont typeface="Symbol" panose="05050102010706020507" pitchFamily="18" charset="2"/>
              <a:buChar char="·"/>
            </a:pPr>
            <a:r>
              <a:rPr lang="hu-HU" altLang="hu-HU" sz="2400" b="1">
                <a:solidFill>
                  <a:schemeClr val="accent2"/>
                </a:solidFill>
              </a:rPr>
              <a:t> </a:t>
            </a:r>
            <a:r>
              <a:rPr lang="en-US" altLang="hu-HU" sz="2400" b="1">
                <a:solidFill>
                  <a:schemeClr val="accent2"/>
                </a:solidFill>
              </a:rPr>
              <a:t>Ebbe a kategóriába soroljuk azokat a helyzeteket, amikor az adatbázist tartalmazó eszköz </a:t>
            </a:r>
            <a:r>
              <a:rPr lang="en-US" altLang="hu-HU" sz="2400" b="1">
                <a:solidFill>
                  <a:srgbClr val="FF0000"/>
                </a:solidFill>
              </a:rPr>
              <a:t>teljesen tönkremegy</a:t>
            </a:r>
            <a:r>
              <a:rPr lang="en-US" altLang="hu-HU" sz="2400" b="1">
                <a:solidFill>
                  <a:schemeClr val="accent2"/>
                </a:solidFill>
              </a:rPr>
              <a:t> robbanás, tűz, vandalizmus vagy akár vírusok következtében. </a:t>
            </a:r>
            <a:endParaRPr lang="hu-HU" altLang="hu-HU" sz="2400" b="1">
              <a:solidFill>
                <a:schemeClr val="accent2"/>
              </a:solidFill>
            </a:endParaRPr>
          </a:p>
          <a:p>
            <a:pPr lvl="1" algn="just">
              <a:spcBef>
                <a:spcPct val="50000"/>
              </a:spcBef>
              <a:spcAft>
                <a:spcPts val="600"/>
              </a:spcAft>
              <a:buFont typeface="Symbol" panose="05050102010706020507" pitchFamily="18" charset="2"/>
              <a:buChar char="·"/>
            </a:pPr>
            <a:r>
              <a:rPr lang="hu-HU" altLang="hu-HU" sz="2400" b="1">
                <a:solidFill>
                  <a:schemeClr val="accent2"/>
                </a:solidFill>
              </a:rPr>
              <a:t> </a:t>
            </a:r>
            <a:r>
              <a:rPr lang="en-US" altLang="hu-HU" sz="2400" b="1">
                <a:solidFill>
                  <a:schemeClr val="accent2"/>
                </a:solidFill>
              </a:rPr>
              <a:t>A RAID ekkor nem segít, mert az összes lemez és a paritás-ellenőrző lemezeik is egyszerre használhatatlanná válnak. </a:t>
            </a:r>
            <a:endParaRPr lang="hu-HU" altLang="hu-HU" sz="2400" b="1">
              <a:solidFill>
                <a:schemeClr val="accent2"/>
              </a:solidFill>
            </a:endParaRPr>
          </a:p>
          <a:p>
            <a:pPr lvl="1" algn="just">
              <a:spcBef>
                <a:spcPct val="50000"/>
              </a:spcBef>
              <a:spcAft>
                <a:spcPts val="600"/>
              </a:spcAft>
              <a:buFont typeface="Symbol" panose="05050102010706020507" pitchFamily="18" charset="2"/>
              <a:buChar char="·"/>
            </a:pPr>
            <a:r>
              <a:rPr lang="hu-HU" altLang="hu-HU" sz="2400" b="1">
                <a:solidFill>
                  <a:schemeClr val="accent2"/>
                </a:solidFill>
              </a:rPr>
              <a:t> </a:t>
            </a:r>
            <a:r>
              <a:rPr lang="en-US" altLang="hu-HU" sz="2400" b="1">
                <a:solidFill>
                  <a:schemeClr val="accent2"/>
                </a:solidFill>
              </a:rPr>
              <a:t>A másik két biztonsági megoldás viszont alkalmazható katasztrofális hibák esetén is.</a:t>
            </a:r>
            <a:endParaRPr lang="en-US" altLang="hu-HU" sz="2400" b="1" i="1">
              <a:solidFill>
                <a:schemeClr val="accent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9378" name="Rectangle 2">
            <a:extLst>
              <a:ext uri="{FF2B5EF4-FFF2-40B4-BE49-F238E27FC236}">
                <a16:creationId xmlns:a16="http://schemas.microsoft.com/office/drawing/2014/main" id="{BEDF94AF-463B-A018-9EAA-EF83B4997BF9}"/>
              </a:ext>
            </a:extLst>
          </p:cNvPr>
          <p:cNvSpPr>
            <a:spLocks noGrp="1" noChangeArrowheads="1"/>
          </p:cNvSpPr>
          <p:nvPr>
            <p:ph type="title"/>
          </p:nvPr>
        </p:nvSpPr>
        <p:spPr>
          <a:xfrm>
            <a:off x="596900" y="279400"/>
            <a:ext cx="7620000" cy="508000"/>
          </a:xfrm>
        </p:spPr>
        <p:txBody>
          <a:bodyPr/>
          <a:lstStyle/>
          <a:p>
            <a:r>
              <a:rPr lang="hu-HU" altLang="hu-HU" sz="3600" u="sng">
                <a:solidFill>
                  <a:schemeClr val="accent2"/>
                </a:solidFill>
              </a:rPr>
              <a:t>Konzisztencia, megszorítások</a:t>
            </a:r>
            <a:br>
              <a:rPr lang="hu-HU" altLang="hu-HU" sz="3600" u="sng">
                <a:solidFill>
                  <a:schemeClr val="accent2"/>
                </a:solidFill>
              </a:rPr>
            </a:br>
            <a:endParaRPr lang="en-US" altLang="hu-HU" sz="3600" u="sng">
              <a:solidFill>
                <a:schemeClr val="accent2"/>
              </a:solidFill>
            </a:endParaRPr>
          </a:p>
        </p:txBody>
      </p:sp>
      <p:sp>
        <p:nvSpPr>
          <p:cNvPr id="229379" name="Rectangle 3">
            <a:extLst>
              <a:ext uri="{FF2B5EF4-FFF2-40B4-BE49-F238E27FC236}">
                <a16:creationId xmlns:a16="http://schemas.microsoft.com/office/drawing/2014/main" id="{FEC0F46E-878C-309D-400D-064B64F0B5ED}"/>
              </a:ext>
            </a:extLst>
          </p:cNvPr>
          <p:cNvSpPr>
            <a:spLocks noGrp="1" noChangeArrowheads="1"/>
          </p:cNvSpPr>
          <p:nvPr>
            <p:ph type="body" idx="1"/>
          </p:nvPr>
        </p:nvSpPr>
        <p:spPr>
          <a:xfrm>
            <a:off x="342900" y="571500"/>
            <a:ext cx="8534400" cy="6083300"/>
          </a:xfrm>
        </p:spPr>
        <p:txBody>
          <a:bodyPr/>
          <a:lstStyle/>
          <a:p>
            <a:r>
              <a:rPr lang="hu-HU" altLang="hu-HU" b="1">
                <a:solidFill>
                  <a:srgbClr val="FF0000"/>
                </a:solidFill>
              </a:rPr>
              <a:t>Mit jelent a konzisztencia?</a:t>
            </a:r>
          </a:p>
          <a:p>
            <a:r>
              <a:rPr lang="hu-HU" altLang="hu-HU" b="1">
                <a:solidFill>
                  <a:srgbClr val="008000"/>
                </a:solidFill>
              </a:rPr>
              <a:t>Az adatok előre megadott </a:t>
            </a:r>
            <a:r>
              <a:rPr lang="hu-HU" altLang="hu-HU" b="1">
                <a:solidFill>
                  <a:schemeClr val="accent2"/>
                </a:solidFill>
              </a:rPr>
              <a:t>feltételeket</a:t>
            </a:r>
            <a:r>
              <a:rPr lang="hu-HU" altLang="hu-HU" b="1">
                <a:solidFill>
                  <a:srgbClr val="008000"/>
                </a:solidFill>
              </a:rPr>
              <a:t>, predikátumokat elégítenek ki.</a:t>
            </a:r>
            <a:endParaRPr lang="en-US" altLang="hu-HU" b="1">
              <a:solidFill>
                <a:srgbClr val="008000"/>
              </a:solidFill>
            </a:endParaRPr>
          </a:p>
          <a:p>
            <a:r>
              <a:rPr lang="hu-HU" altLang="hu-HU" b="1">
                <a:solidFill>
                  <a:srgbClr val="CC3399"/>
                </a:solidFill>
              </a:rPr>
              <a:t>Például</a:t>
            </a:r>
            <a:r>
              <a:rPr lang="en-US" altLang="hu-HU" b="1">
                <a:solidFill>
                  <a:srgbClr val="CC3399"/>
                </a:solidFill>
              </a:rPr>
              <a:t>:</a:t>
            </a:r>
          </a:p>
          <a:p>
            <a:pPr lvl="1">
              <a:buFontTx/>
              <a:buNone/>
            </a:pPr>
            <a:r>
              <a:rPr lang="en-US" altLang="hu-HU" b="1"/>
              <a:t>- </a:t>
            </a:r>
            <a:r>
              <a:rPr lang="hu-HU" altLang="hu-HU" b="1">
                <a:solidFill>
                  <a:schemeClr val="accent2"/>
                </a:solidFill>
              </a:rPr>
              <a:t>X</a:t>
            </a:r>
            <a:r>
              <a:rPr lang="en-US" altLang="hu-HU" b="1">
                <a:solidFill>
                  <a:schemeClr val="accent2"/>
                </a:solidFill>
              </a:rPr>
              <a:t> </a:t>
            </a:r>
            <a:r>
              <a:rPr lang="hu-HU" altLang="hu-HU" b="1">
                <a:solidFill>
                  <a:schemeClr val="accent2"/>
                </a:solidFill>
              </a:rPr>
              <a:t>az </a:t>
            </a:r>
            <a:r>
              <a:rPr lang="en-US" altLang="hu-HU" b="1">
                <a:solidFill>
                  <a:schemeClr val="accent2"/>
                </a:solidFill>
              </a:rPr>
              <a:t>R</a:t>
            </a:r>
            <a:r>
              <a:rPr lang="hu-HU" altLang="hu-HU" b="1">
                <a:solidFill>
                  <a:schemeClr val="accent2"/>
                </a:solidFill>
              </a:rPr>
              <a:t> reláció kulcsa</a:t>
            </a:r>
            <a:endParaRPr lang="en-US" altLang="hu-HU" b="1">
              <a:solidFill>
                <a:schemeClr val="accent2"/>
              </a:solidFill>
            </a:endParaRPr>
          </a:p>
          <a:p>
            <a:pPr lvl="1">
              <a:buFontTx/>
              <a:buNone/>
            </a:pPr>
            <a:r>
              <a:rPr lang="en-US" altLang="hu-HU" b="1"/>
              <a:t>- </a:t>
            </a:r>
            <a:r>
              <a:rPr lang="hu-HU" altLang="hu-HU" b="1">
                <a:solidFill>
                  <a:srgbClr val="CC00CC"/>
                </a:solidFill>
              </a:rPr>
              <a:t>X</a:t>
            </a:r>
            <a:r>
              <a:rPr lang="en-US" altLang="hu-HU" b="1">
                <a:solidFill>
                  <a:srgbClr val="CC00CC"/>
                </a:solidFill>
              </a:rPr>
              <a:t> </a:t>
            </a:r>
            <a:r>
              <a:rPr lang="en-US" altLang="hu-HU" b="1">
                <a:solidFill>
                  <a:srgbClr val="CC00CC"/>
                </a:solidFill>
                <a:sym typeface="Symbol" panose="05050102010706020507" pitchFamily="18" charset="2"/>
              </a:rPr>
              <a:t></a:t>
            </a:r>
            <a:r>
              <a:rPr lang="en-US" altLang="hu-HU" b="1">
                <a:solidFill>
                  <a:srgbClr val="CC00CC"/>
                </a:solidFill>
              </a:rPr>
              <a:t> </a:t>
            </a:r>
            <a:r>
              <a:rPr lang="hu-HU" altLang="hu-HU" b="1">
                <a:solidFill>
                  <a:srgbClr val="CC00CC"/>
                </a:solidFill>
              </a:rPr>
              <a:t>Y</a:t>
            </a:r>
            <a:r>
              <a:rPr lang="en-US" altLang="hu-HU" b="1">
                <a:solidFill>
                  <a:srgbClr val="CC00CC"/>
                </a:solidFill>
              </a:rPr>
              <a:t> </a:t>
            </a:r>
            <a:r>
              <a:rPr lang="hu-HU" altLang="hu-HU" b="1">
                <a:solidFill>
                  <a:srgbClr val="CC00CC"/>
                </a:solidFill>
              </a:rPr>
              <a:t>függőség teljesül</a:t>
            </a:r>
            <a:r>
              <a:rPr lang="en-US" altLang="hu-HU" b="1">
                <a:solidFill>
                  <a:srgbClr val="CC00CC"/>
                </a:solidFill>
              </a:rPr>
              <a:t> R</a:t>
            </a:r>
            <a:r>
              <a:rPr lang="hu-HU" altLang="hu-HU" b="1">
                <a:solidFill>
                  <a:srgbClr val="CC00CC"/>
                </a:solidFill>
              </a:rPr>
              <a:t>-ben</a:t>
            </a:r>
            <a:endParaRPr lang="en-US" altLang="hu-HU" b="1">
              <a:solidFill>
                <a:srgbClr val="CC00CC"/>
              </a:solidFill>
            </a:endParaRPr>
          </a:p>
          <a:p>
            <a:pPr lvl="1">
              <a:buFontTx/>
              <a:buChar char="-"/>
            </a:pPr>
            <a:r>
              <a:rPr lang="hu-HU" altLang="hu-HU" b="1">
                <a:solidFill>
                  <a:srgbClr val="CC6600"/>
                </a:solidFill>
              </a:rPr>
              <a:t>megengedett értékek korlátozása:</a:t>
            </a:r>
          </a:p>
          <a:p>
            <a:pPr lvl="2">
              <a:buFontTx/>
              <a:buChar char="-"/>
            </a:pPr>
            <a:r>
              <a:rPr lang="en-US" altLang="hu-HU" b="1"/>
              <a:t>Domain(</a:t>
            </a:r>
            <a:r>
              <a:rPr lang="hu-HU" altLang="hu-HU" b="1"/>
              <a:t>X</a:t>
            </a:r>
            <a:r>
              <a:rPr lang="en-US" altLang="hu-HU" b="1"/>
              <a:t>) = {</a:t>
            </a:r>
            <a:r>
              <a:rPr lang="hu-HU" altLang="hu-HU" b="1">
                <a:solidFill>
                  <a:srgbClr val="FF0000"/>
                </a:solidFill>
              </a:rPr>
              <a:t>piros</a:t>
            </a:r>
            <a:r>
              <a:rPr lang="en-US" altLang="hu-HU" b="1"/>
              <a:t>, </a:t>
            </a:r>
            <a:r>
              <a:rPr lang="hu-HU" altLang="hu-HU" b="1">
                <a:solidFill>
                  <a:schemeClr val="accent2"/>
                </a:solidFill>
              </a:rPr>
              <a:t>kék</a:t>
            </a:r>
            <a:r>
              <a:rPr lang="en-US" altLang="hu-HU" b="1"/>
              <a:t>, </a:t>
            </a:r>
            <a:r>
              <a:rPr lang="hu-HU" altLang="hu-HU" b="1">
                <a:solidFill>
                  <a:srgbClr val="008000"/>
                </a:solidFill>
              </a:rPr>
              <a:t>zöld</a:t>
            </a:r>
            <a:r>
              <a:rPr lang="en-US" altLang="hu-HU" b="1"/>
              <a:t>}</a:t>
            </a:r>
          </a:p>
          <a:p>
            <a:pPr lvl="1">
              <a:buFontTx/>
              <a:buNone/>
            </a:pPr>
            <a:r>
              <a:rPr lang="en-US" altLang="hu-HU" b="1">
                <a:latin typeface="Symbol" panose="05050102010706020507" pitchFamily="18" charset="2"/>
              </a:rPr>
              <a:t>- </a:t>
            </a:r>
            <a:r>
              <a:rPr lang="en-US" altLang="hu-HU" b="1">
                <a:solidFill>
                  <a:srgbClr val="FF0000"/>
                </a:solidFill>
                <a:latin typeface="Symbol" panose="05050102010706020507" pitchFamily="18" charset="2"/>
              </a:rPr>
              <a:t>a</a:t>
            </a:r>
            <a:r>
              <a:rPr lang="hu-HU" altLang="hu-HU" b="1">
                <a:latin typeface="Symbol" panose="05050102010706020507" pitchFamily="18" charset="2"/>
              </a:rPr>
              <a:t> </a:t>
            </a:r>
            <a:r>
              <a:rPr lang="hu-HU" altLang="hu-HU" b="1"/>
              <a:t>indexfájl</a:t>
            </a:r>
            <a:r>
              <a:rPr lang="en-US" altLang="hu-HU" b="1"/>
              <a:t> </a:t>
            </a:r>
            <a:r>
              <a:rPr lang="hu-HU" altLang="hu-HU" b="1"/>
              <a:t>az </a:t>
            </a:r>
            <a:r>
              <a:rPr lang="en-US" altLang="hu-HU" b="1"/>
              <a:t>R</a:t>
            </a:r>
            <a:r>
              <a:rPr lang="hu-HU" altLang="hu-HU" b="1"/>
              <a:t> reláció X attribútumának érvényes indexe</a:t>
            </a:r>
            <a:endParaRPr lang="en-US" altLang="hu-HU" b="1"/>
          </a:p>
          <a:p>
            <a:pPr lvl="1">
              <a:buFontTx/>
              <a:buNone/>
            </a:pPr>
            <a:r>
              <a:rPr lang="en-US" altLang="hu-HU" b="1"/>
              <a:t>- </a:t>
            </a:r>
            <a:r>
              <a:rPr lang="hu-HU" altLang="hu-HU" b="1">
                <a:solidFill>
                  <a:schemeClr val="accent2"/>
                </a:solidFill>
              </a:rPr>
              <a:t>Semelyik dolgozó nem keres többet, mint az átlagfizetés kétszerese</a:t>
            </a:r>
            <a:endParaRPr lang="en-US" altLang="hu-HU" b="1">
              <a:solidFill>
                <a:schemeClr val="accent2"/>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2738" name="Rectangle 2">
            <a:extLst>
              <a:ext uri="{FF2B5EF4-FFF2-40B4-BE49-F238E27FC236}">
                <a16:creationId xmlns:a16="http://schemas.microsoft.com/office/drawing/2014/main" id="{3A2A56FA-7F4D-0442-8E08-AEAA04D45C65}"/>
              </a:ext>
            </a:extLst>
          </p:cNvPr>
          <p:cNvSpPr>
            <a:spLocks noGrp="1" noChangeArrowheads="1"/>
          </p:cNvSpPr>
          <p:nvPr>
            <p:ph type="title"/>
          </p:nvPr>
        </p:nvSpPr>
        <p:spPr>
          <a:xfrm>
            <a:off x="600075" y="436563"/>
            <a:ext cx="7772400" cy="749300"/>
          </a:xfrm>
          <a:ln>
            <a:solidFill>
              <a:schemeClr val="tx1"/>
            </a:solidFill>
            <a:miter lim="800000"/>
            <a:headEnd/>
            <a:tailEnd/>
          </a:ln>
        </p:spPr>
        <p:txBody>
          <a:bodyPr/>
          <a:lstStyle/>
          <a:p>
            <a:r>
              <a:rPr lang="hu-HU" altLang="hu-HU" sz="3200" b="1" u="sng">
                <a:solidFill>
                  <a:srgbClr val="009900"/>
                </a:solidFill>
              </a:rPr>
              <a:t>Előrelátható</a:t>
            </a:r>
            <a:r>
              <a:rPr lang="hu-HU" altLang="hu-HU" sz="3200" b="1" u="sng"/>
              <a:t>, </a:t>
            </a:r>
            <a:r>
              <a:rPr lang="hu-HU" altLang="hu-HU" sz="3200" b="1" u="sng">
                <a:solidFill>
                  <a:srgbClr val="FF0000"/>
                </a:solidFill>
              </a:rPr>
              <a:t>kivételes</a:t>
            </a:r>
            <a:r>
              <a:rPr lang="hu-HU" altLang="hu-HU" sz="3200" b="1" u="sng"/>
              <a:t> események</a:t>
            </a:r>
            <a:endParaRPr lang="en-US" altLang="hu-HU" sz="3200" b="1" u="sng"/>
          </a:p>
        </p:txBody>
      </p:sp>
      <p:sp>
        <p:nvSpPr>
          <p:cNvPr id="372739" name="Text Box 3">
            <a:extLst>
              <a:ext uri="{FF2B5EF4-FFF2-40B4-BE49-F238E27FC236}">
                <a16:creationId xmlns:a16="http://schemas.microsoft.com/office/drawing/2014/main" id="{E0905970-0909-FFBF-B5BD-40980E5E9FA3}"/>
              </a:ext>
            </a:extLst>
          </p:cNvPr>
          <p:cNvSpPr txBox="1">
            <a:spLocks noChangeArrowheads="1"/>
          </p:cNvSpPr>
          <p:nvPr/>
        </p:nvSpPr>
        <p:spPr bwMode="auto">
          <a:xfrm>
            <a:off x="228600" y="1422400"/>
            <a:ext cx="8623300" cy="41544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spcAft>
                <a:spcPts val="600"/>
              </a:spcAft>
              <a:buFont typeface="Symbol" panose="05050102010706020507" pitchFamily="18" charset="2"/>
              <a:buChar char="·"/>
            </a:pPr>
            <a:r>
              <a:rPr lang="en-US" altLang="hu-HU" sz="2400" b="1">
                <a:solidFill>
                  <a:srgbClr val="FF0000"/>
                </a:solidFill>
              </a:rPr>
              <a:t>Rendszerhibák:</a:t>
            </a:r>
            <a:r>
              <a:rPr lang="en-US" altLang="hu-HU" sz="2400" b="1">
                <a:solidFill>
                  <a:schemeClr val="accent2"/>
                </a:solidFill>
              </a:rPr>
              <a:t> </a:t>
            </a:r>
            <a:endParaRPr lang="hu-HU" altLang="hu-HU" sz="2400" b="1">
              <a:solidFill>
                <a:schemeClr val="accent2"/>
              </a:solidFill>
            </a:endParaRPr>
          </a:p>
          <a:p>
            <a:pPr lvl="1" algn="just">
              <a:spcBef>
                <a:spcPct val="50000"/>
              </a:spcBef>
              <a:spcAft>
                <a:spcPts val="600"/>
              </a:spcAft>
              <a:buFont typeface="Symbol" panose="05050102010706020507" pitchFamily="18" charset="2"/>
              <a:buChar char="·"/>
            </a:pPr>
            <a:r>
              <a:rPr lang="hu-HU" altLang="hu-HU" sz="2400" b="1">
                <a:solidFill>
                  <a:schemeClr val="accent2"/>
                </a:solidFill>
              </a:rPr>
              <a:t>   </a:t>
            </a:r>
            <a:r>
              <a:rPr lang="en-US" altLang="hu-HU" sz="2400" b="1">
                <a:solidFill>
                  <a:schemeClr val="accent2"/>
                </a:solidFill>
              </a:rPr>
              <a:t>Minden tranzakciónak van </a:t>
            </a:r>
            <a:r>
              <a:rPr lang="en-US" altLang="hu-HU" sz="2400" b="1" i="1">
                <a:solidFill>
                  <a:srgbClr val="FF0000"/>
                </a:solidFill>
              </a:rPr>
              <a:t>állapota</a:t>
            </a:r>
            <a:r>
              <a:rPr lang="en-US" altLang="hu-HU" sz="2400" b="1">
                <a:solidFill>
                  <a:schemeClr val="accent2"/>
                </a:solidFill>
              </a:rPr>
              <a:t>, mely azt képviseli, hogy mi történt eddig a tranzakcióban. Az állapot tartalmazza a tranzakció kódjában a végrehajtás pillanatnyi helyét és a tranzakció összes lokális változójának értékét. </a:t>
            </a:r>
            <a:endParaRPr lang="hu-HU" altLang="hu-HU" sz="2400" b="1">
              <a:solidFill>
                <a:schemeClr val="accent2"/>
              </a:solidFill>
            </a:endParaRPr>
          </a:p>
          <a:p>
            <a:pPr lvl="1" algn="just">
              <a:spcBef>
                <a:spcPct val="50000"/>
              </a:spcBef>
              <a:spcAft>
                <a:spcPts val="600"/>
              </a:spcAft>
              <a:buFont typeface="Symbol" panose="05050102010706020507" pitchFamily="18" charset="2"/>
              <a:buChar char="·"/>
            </a:pPr>
            <a:r>
              <a:rPr lang="hu-HU" altLang="hu-HU" sz="2400" b="1">
                <a:solidFill>
                  <a:schemeClr val="accent2"/>
                </a:solidFill>
              </a:rPr>
              <a:t>    </a:t>
            </a:r>
            <a:r>
              <a:rPr lang="en-US" altLang="hu-HU" sz="2400" b="1">
                <a:solidFill>
                  <a:schemeClr val="accent2"/>
                </a:solidFill>
              </a:rPr>
              <a:t>A rendszerhibák azok a problémák, melyek a </a:t>
            </a:r>
            <a:r>
              <a:rPr lang="en-US" altLang="hu-HU" sz="2400" b="1">
                <a:solidFill>
                  <a:srgbClr val="FF0000"/>
                </a:solidFill>
              </a:rPr>
              <a:t>tranzakció állapotának elvesztését okozzák</a:t>
            </a:r>
            <a:r>
              <a:rPr lang="en-US" altLang="hu-HU" sz="2400" b="1">
                <a:solidFill>
                  <a:schemeClr val="accent2"/>
                </a:solidFill>
              </a:rPr>
              <a:t>. </a:t>
            </a:r>
            <a:endParaRPr lang="hu-HU" altLang="hu-HU" sz="2400" b="1">
              <a:solidFill>
                <a:schemeClr val="accent2"/>
              </a:solidFill>
            </a:endParaRPr>
          </a:p>
          <a:p>
            <a:pPr lvl="1" algn="just">
              <a:spcBef>
                <a:spcPct val="50000"/>
              </a:spcBef>
              <a:spcAft>
                <a:spcPts val="600"/>
              </a:spcAft>
              <a:buFont typeface="Symbol" panose="05050102010706020507" pitchFamily="18" charset="2"/>
              <a:buNone/>
            </a:pPr>
            <a:endParaRPr lang="hu-HU" altLang="hu-HU" sz="2400" b="1">
              <a:solidFill>
                <a:schemeClr val="accent2"/>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0690" name="Rectangle 2">
            <a:extLst>
              <a:ext uri="{FF2B5EF4-FFF2-40B4-BE49-F238E27FC236}">
                <a16:creationId xmlns:a16="http://schemas.microsoft.com/office/drawing/2014/main" id="{7B938ABC-C09B-3EB1-D175-287FF06A49B1}"/>
              </a:ext>
            </a:extLst>
          </p:cNvPr>
          <p:cNvSpPr>
            <a:spLocks noGrp="1" noChangeArrowheads="1"/>
          </p:cNvSpPr>
          <p:nvPr>
            <p:ph type="title"/>
          </p:nvPr>
        </p:nvSpPr>
        <p:spPr>
          <a:xfrm>
            <a:off x="600075" y="436563"/>
            <a:ext cx="7772400" cy="749300"/>
          </a:xfrm>
          <a:ln>
            <a:solidFill>
              <a:schemeClr val="tx1"/>
            </a:solidFill>
            <a:miter lim="800000"/>
            <a:headEnd/>
            <a:tailEnd/>
          </a:ln>
        </p:spPr>
        <p:txBody>
          <a:bodyPr/>
          <a:lstStyle/>
          <a:p>
            <a:r>
              <a:rPr lang="hu-HU" altLang="hu-HU" sz="3200" b="1" u="sng">
                <a:solidFill>
                  <a:srgbClr val="009900"/>
                </a:solidFill>
              </a:rPr>
              <a:t>Előrelátható</a:t>
            </a:r>
            <a:r>
              <a:rPr lang="hu-HU" altLang="hu-HU" sz="3200" b="1" u="sng"/>
              <a:t>, </a:t>
            </a:r>
            <a:r>
              <a:rPr lang="hu-HU" altLang="hu-HU" sz="3200" b="1" u="sng">
                <a:solidFill>
                  <a:srgbClr val="FF0000"/>
                </a:solidFill>
              </a:rPr>
              <a:t>kivételes</a:t>
            </a:r>
            <a:r>
              <a:rPr lang="hu-HU" altLang="hu-HU" sz="3200" b="1" u="sng"/>
              <a:t> események</a:t>
            </a:r>
            <a:endParaRPr lang="en-US" altLang="hu-HU" sz="3200" b="1" u="sng"/>
          </a:p>
        </p:txBody>
      </p:sp>
      <p:sp>
        <p:nvSpPr>
          <p:cNvPr id="370691" name="Text Box 3">
            <a:extLst>
              <a:ext uri="{FF2B5EF4-FFF2-40B4-BE49-F238E27FC236}">
                <a16:creationId xmlns:a16="http://schemas.microsoft.com/office/drawing/2014/main" id="{262C5C64-88D3-869C-64E0-8271E8A5FC73}"/>
              </a:ext>
            </a:extLst>
          </p:cNvPr>
          <p:cNvSpPr txBox="1">
            <a:spLocks noChangeArrowheads="1"/>
          </p:cNvSpPr>
          <p:nvPr/>
        </p:nvSpPr>
        <p:spPr bwMode="auto">
          <a:xfrm>
            <a:off x="228600" y="1422400"/>
            <a:ext cx="8623300" cy="4876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just">
              <a:spcBef>
                <a:spcPct val="50000"/>
              </a:spcBef>
              <a:spcAft>
                <a:spcPts val="600"/>
              </a:spcAft>
              <a:buFont typeface="Symbol" panose="05050102010706020507" pitchFamily="18" charset="2"/>
              <a:buChar char="·"/>
            </a:pPr>
            <a:r>
              <a:rPr lang="hu-HU" altLang="hu-HU" sz="2400" b="1">
                <a:solidFill>
                  <a:schemeClr val="accent2"/>
                </a:solidFill>
              </a:rPr>
              <a:t>  </a:t>
            </a:r>
            <a:r>
              <a:rPr lang="en-US" altLang="hu-HU" b="1">
                <a:solidFill>
                  <a:srgbClr val="FF0000"/>
                </a:solidFill>
              </a:rPr>
              <a:t>Tipikus rendszerhibák</a:t>
            </a:r>
            <a:r>
              <a:rPr lang="en-US" altLang="hu-HU" b="1">
                <a:solidFill>
                  <a:schemeClr val="accent2"/>
                </a:solidFill>
              </a:rPr>
              <a:t> az </a:t>
            </a:r>
            <a:r>
              <a:rPr lang="en-US" altLang="hu-HU" b="1">
                <a:solidFill>
                  <a:srgbClr val="009900"/>
                </a:solidFill>
              </a:rPr>
              <a:t>áramkimaradás</a:t>
            </a:r>
            <a:r>
              <a:rPr lang="en-US" altLang="hu-HU" b="1">
                <a:solidFill>
                  <a:schemeClr val="accent2"/>
                </a:solidFill>
              </a:rPr>
              <a:t>ból és a </a:t>
            </a:r>
            <a:r>
              <a:rPr lang="en-US" altLang="hu-HU" b="1">
                <a:solidFill>
                  <a:srgbClr val="009900"/>
                </a:solidFill>
              </a:rPr>
              <a:t>szoftverhibák</a:t>
            </a:r>
            <a:r>
              <a:rPr lang="en-US" altLang="hu-HU" b="1">
                <a:solidFill>
                  <a:schemeClr val="accent2"/>
                </a:solidFill>
              </a:rPr>
              <a:t>ból eredők, hiszen ezek a memória tartalmának felülírásával járhatnak. </a:t>
            </a:r>
            <a:endParaRPr lang="hu-HU" altLang="hu-HU" b="1">
              <a:solidFill>
                <a:schemeClr val="accent2"/>
              </a:solidFill>
            </a:endParaRPr>
          </a:p>
          <a:p>
            <a:pPr lvl="1" algn="just">
              <a:spcBef>
                <a:spcPct val="50000"/>
              </a:spcBef>
              <a:spcAft>
                <a:spcPts val="600"/>
              </a:spcAft>
              <a:buFont typeface="Symbol" panose="05050102010706020507" pitchFamily="18" charset="2"/>
              <a:buChar char="·"/>
            </a:pPr>
            <a:r>
              <a:rPr lang="hu-HU" altLang="hu-HU" b="1">
                <a:solidFill>
                  <a:schemeClr val="accent2"/>
                </a:solidFill>
              </a:rPr>
              <a:t>  </a:t>
            </a:r>
            <a:r>
              <a:rPr lang="en-US" altLang="hu-HU" b="1">
                <a:solidFill>
                  <a:schemeClr val="accent2"/>
                </a:solidFill>
              </a:rPr>
              <a:t>Ha egy rendszerhiba bekövetkezik, onnantól kezdve nem tudjuk, hogy a tranzakció mely részei kerültek már végrehajtásra, beleértve az adatbázis-módosításokat is. A tranzakció ismételt futtatásával nem biztos, hogy a problémát korrigálni tudjuk (például egy mezőnek eggyel való növelése esetén). </a:t>
            </a:r>
            <a:endParaRPr lang="hu-HU" altLang="hu-HU" b="1">
              <a:solidFill>
                <a:schemeClr val="accent2"/>
              </a:solidFill>
            </a:endParaRPr>
          </a:p>
          <a:p>
            <a:pPr lvl="1" algn="just">
              <a:spcBef>
                <a:spcPct val="50000"/>
              </a:spcBef>
              <a:spcAft>
                <a:spcPts val="600"/>
              </a:spcAft>
              <a:buFont typeface="Symbol" panose="05050102010706020507" pitchFamily="18" charset="2"/>
              <a:buChar char="·"/>
            </a:pPr>
            <a:r>
              <a:rPr lang="hu-HU" altLang="hu-HU" b="1">
                <a:solidFill>
                  <a:schemeClr val="accent2"/>
                </a:solidFill>
              </a:rPr>
              <a:t>   </a:t>
            </a:r>
            <a:r>
              <a:rPr lang="en-US" altLang="hu-HU" b="1">
                <a:solidFill>
                  <a:schemeClr val="accent2"/>
                </a:solidFill>
              </a:rPr>
              <a:t>Az ilyen jellegű problémák legfontosabb ellenszere minden adatbázis-változtatás </a:t>
            </a:r>
            <a:r>
              <a:rPr lang="en-US" altLang="hu-HU" b="1">
                <a:solidFill>
                  <a:srgbClr val="990000"/>
                </a:solidFill>
              </a:rPr>
              <a:t>naplózása egy elkülönült, nem illékony naplófájlban</a:t>
            </a:r>
            <a:r>
              <a:rPr lang="en-US" altLang="hu-HU" b="1">
                <a:solidFill>
                  <a:schemeClr val="accent2"/>
                </a:solidFill>
              </a:rPr>
              <a:t>, lehetővé téve ezzel a visszaállítást, ha az szükséges. Ehhez hibavédett </a:t>
            </a:r>
            <a:r>
              <a:rPr lang="en-US" altLang="hu-HU" b="1">
                <a:solidFill>
                  <a:srgbClr val="009900"/>
                </a:solidFill>
              </a:rPr>
              <a:t>naplózási mechanizmus</a:t>
            </a:r>
            <a:r>
              <a:rPr lang="en-US" altLang="hu-HU" b="1">
                <a:solidFill>
                  <a:schemeClr val="accent2"/>
                </a:solidFill>
              </a:rPr>
              <a:t>ra van szükség.</a:t>
            </a:r>
            <a:endParaRPr lang="hu-HU" altLang="hu-HU" b="1">
              <a:solidFill>
                <a:schemeClr val="accent2"/>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3762" name="Rectangle 2">
            <a:extLst>
              <a:ext uri="{FF2B5EF4-FFF2-40B4-BE49-F238E27FC236}">
                <a16:creationId xmlns:a16="http://schemas.microsoft.com/office/drawing/2014/main" id="{A5FCCA1C-EBB3-3D99-447D-087975A023DD}"/>
              </a:ext>
            </a:extLst>
          </p:cNvPr>
          <p:cNvSpPr>
            <a:spLocks noGrp="1" noChangeArrowheads="1"/>
          </p:cNvSpPr>
          <p:nvPr>
            <p:ph type="title"/>
          </p:nvPr>
        </p:nvSpPr>
        <p:spPr>
          <a:xfrm>
            <a:off x="600075" y="169863"/>
            <a:ext cx="7772400" cy="749300"/>
          </a:xfrm>
          <a:ln>
            <a:solidFill>
              <a:schemeClr val="tx1"/>
            </a:solidFill>
            <a:miter lim="800000"/>
            <a:headEnd/>
            <a:tailEnd/>
          </a:ln>
        </p:spPr>
        <p:txBody>
          <a:bodyPr/>
          <a:lstStyle/>
          <a:p>
            <a:r>
              <a:rPr lang="en-US" altLang="hu-HU" sz="3200" b="1" u="sng">
                <a:solidFill>
                  <a:schemeClr val="accent2"/>
                </a:solidFill>
              </a:rPr>
              <a:t>A naplókezelő és a tranzakciókezelő</a:t>
            </a:r>
          </a:p>
        </p:txBody>
      </p:sp>
      <p:sp>
        <p:nvSpPr>
          <p:cNvPr id="373766" name="Rectangle 6">
            <a:extLst>
              <a:ext uri="{FF2B5EF4-FFF2-40B4-BE49-F238E27FC236}">
                <a16:creationId xmlns:a16="http://schemas.microsoft.com/office/drawing/2014/main" id="{304CC7F6-065D-4680-C32E-2F2E1C1E2647}"/>
              </a:ext>
            </a:extLst>
          </p:cNvPr>
          <p:cNvSpPr>
            <a:spLocks noChangeArrowheads="1"/>
          </p:cNvSpPr>
          <p:nvPr/>
        </p:nvSpPr>
        <p:spPr bwMode="auto">
          <a:xfrm>
            <a:off x="0" y="1824038"/>
            <a:ext cx="9144000" cy="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a:p>
        </p:txBody>
      </p:sp>
      <p:graphicFrame>
        <p:nvGraphicFramePr>
          <p:cNvPr id="373765" name="Object 5">
            <a:extLst>
              <a:ext uri="{FF2B5EF4-FFF2-40B4-BE49-F238E27FC236}">
                <a16:creationId xmlns:a16="http://schemas.microsoft.com/office/drawing/2014/main" id="{CC7311F1-E2A9-C061-B201-DAB089421D10}"/>
              </a:ext>
            </a:extLst>
          </p:cNvPr>
          <p:cNvGraphicFramePr>
            <a:graphicFrameLocks noChangeAspect="1"/>
          </p:cNvGraphicFramePr>
          <p:nvPr/>
        </p:nvGraphicFramePr>
        <p:xfrm>
          <a:off x="3727450" y="1060450"/>
          <a:ext cx="5264150" cy="3213100"/>
        </p:xfrm>
        <a:graphic>
          <a:graphicData uri="http://schemas.openxmlformats.org/presentationml/2006/ole">
            <mc:AlternateContent xmlns:mc="http://schemas.openxmlformats.org/markup-compatibility/2006">
              <mc:Choice xmlns:v="urn:schemas-microsoft-com:vml" Requires="v">
                <p:oleObj name="Kép" r:id="rId2" imgW="5257800" imgH="3207240" progId="Word.Picture.8">
                  <p:embed/>
                </p:oleObj>
              </mc:Choice>
              <mc:Fallback>
                <p:oleObj name="Kép" r:id="rId2" imgW="5257800" imgH="3207240" progId="Word.Picture.8">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7450" y="1060450"/>
                        <a:ext cx="5264150" cy="321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3767" name="Text Box 7">
            <a:extLst>
              <a:ext uri="{FF2B5EF4-FFF2-40B4-BE49-F238E27FC236}">
                <a16:creationId xmlns:a16="http://schemas.microsoft.com/office/drawing/2014/main" id="{4C697BE6-C6C2-F66C-BA52-3C6390D9FA05}"/>
              </a:ext>
            </a:extLst>
          </p:cNvPr>
          <p:cNvSpPr txBox="1">
            <a:spLocks noChangeArrowheads="1"/>
          </p:cNvSpPr>
          <p:nvPr/>
        </p:nvSpPr>
        <p:spPr bwMode="auto">
          <a:xfrm>
            <a:off x="342900" y="1584325"/>
            <a:ext cx="5029200" cy="4816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chemeClr val="accent2"/>
                </a:solidFill>
              </a:rPr>
              <a:t>A tranzakciók korrekt végrehajtásának biztosítása a tranzakciókezelő feladata. </a:t>
            </a:r>
          </a:p>
          <a:p>
            <a:pPr>
              <a:spcBef>
                <a:spcPct val="50000"/>
              </a:spcBef>
            </a:pPr>
            <a:r>
              <a:rPr lang="hu-HU" altLang="hu-HU" b="1">
                <a:solidFill>
                  <a:srgbClr val="009900"/>
                </a:solidFill>
              </a:rPr>
              <a:t>A tranzakciókezelő részrendszer egy sor feladatot lát el, többek között</a:t>
            </a:r>
          </a:p>
          <a:p>
            <a:pPr>
              <a:spcBef>
                <a:spcPct val="50000"/>
              </a:spcBef>
            </a:pPr>
            <a:r>
              <a:rPr lang="hu-HU" altLang="hu-HU" b="1"/>
              <a:t>•	</a:t>
            </a:r>
            <a:r>
              <a:rPr lang="hu-HU" altLang="hu-HU" b="1">
                <a:solidFill>
                  <a:srgbClr val="FF0000"/>
                </a:solidFill>
              </a:rPr>
              <a:t>jelzéseket ad át a naplókezelőnek</a:t>
            </a:r>
            <a:r>
              <a:rPr lang="hu-HU" altLang="hu-HU" b="1"/>
              <a:t> úgy, hogy a szükséges információ naplóbejegyzés formában a naplóban tárolható legyen;</a:t>
            </a:r>
          </a:p>
          <a:p>
            <a:pPr>
              <a:spcBef>
                <a:spcPct val="50000"/>
              </a:spcBef>
            </a:pPr>
            <a:r>
              <a:rPr lang="hu-HU" altLang="hu-HU" b="1"/>
              <a:t>•	biztosítja, hogy a párhuzamosan végrehajtott tranzakciók ne zavarhassák egymás működését (</a:t>
            </a:r>
            <a:r>
              <a:rPr lang="hu-HU" altLang="hu-HU" b="1">
                <a:solidFill>
                  <a:srgbClr val="FF0000"/>
                </a:solidFill>
              </a:rPr>
              <a:t>ütemezés</a:t>
            </a:r>
            <a:r>
              <a:rPr lang="hu-HU" altLang="hu-HU" b="1"/>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4786" name="Rectangle 2">
            <a:extLst>
              <a:ext uri="{FF2B5EF4-FFF2-40B4-BE49-F238E27FC236}">
                <a16:creationId xmlns:a16="http://schemas.microsoft.com/office/drawing/2014/main" id="{6A0A47CA-BF75-DD9F-6776-AE270E3D9C54}"/>
              </a:ext>
            </a:extLst>
          </p:cNvPr>
          <p:cNvSpPr>
            <a:spLocks noGrp="1" noChangeArrowheads="1"/>
          </p:cNvSpPr>
          <p:nvPr>
            <p:ph type="title"/>
          </p:nvPr>
        </p:nvSpPr>
        <p:spPr>
          <a:xfrm>
            <a:off x="600075" y="169863"/>
            <a:ext cx="7772400" cy="749300"/>
          </a:xfrm>
          <a:ln>
            <a:solidFill>
              <a:schemeClr val="tx1"/>
            </a:solidFill>
            <a:miter lim="800000"/>
            <a:headEnd/>
            <a:tailEnd/>
          </a:ln>
        </p:spPr>
        <p:txBody>
          <a:bodyPr/>
          <a:lstStyle/>
          <a:p>
            <a:r>
              <a:rPr lang="en-US" altLang="hu-HU" sz="3200" b="1" u="sng">
                <a:solidFill>
                  <a:schemeClr val="accent2"/>
                </a:solidFill>
              </a:rPr>
              <a:t>A naplókezelő és a tranzakciókezelő</a:t>
            </a:r>
          </a:p>
        </p:txBody>
      </p:sp>
      <p:sp>
        <p:nvSpPr>
          <p:cNvPr id="374787" name="Rectangle 3">
            <a:extLst>
              <a:ext uri="{FF2B5EF4-FFF2-40B4-BE49-F238E27FC236}">
                <a16:creationId xmlns:a16="http://schemas.microsoft.com/office/drawing/2014/main" id="{E2D22015-15C6-5185-A50D-25CEA1B8E9BC}"/>
              </a:ext>
            </a:extLst>
          </p:cNvPr>
          <p:cNvSpPr>
            <a:spLocks noChangeArrowheads="1"/>
          </p:cNvSpPr>
          <p:nvPr/>
        </p:nvSpPr>
        <p:spPr bwMode="auto">
          <a:xfrm>
            <a:off x="0" y="1824038"/>
            <a:ext cx="9144000" cy="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a:p>
        </p:txBody>
      </p:sp>
      <p:sp>
        <p:nvSpPr>
          <p:cNvPr id="374790" name="Text Box 6">
            <a:extLst>
              <a:ext uri="{FF2B5EF4-FFF2-40B4-BE49-F238E27FC236}">
                <a16:creationId xmlns:a16="http://schemas.microsoft.com/office/drawing/2014/main" id="{9A9D9C9E-8E12-8D46-1BE1-2E50AB304192}"/>
              </a:ext>
            </a:extLst>
          </p:cNvPr>
          <p:cNvSpPr txBox="1">
            <a:spLocks noChangeArrowheads="1"/>
          </p:cNvSpPr>
          <p:nvPr/>
        </p:nvSpPr>
        <p:spPr bwMode="auto">
          <a:xfrm>
            <a:off x="317500" y="1066800"/>
            <a:ext cx="8445500" cy="3925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spcBef>
                <a:spcPct val="50000"/>
              </a:spcBef>
            </a:pPr>
            <a:r>
              <a:rPr lang="hu-HU" altLang="hu-HU" b="1">
                <a:solidFill>
                  <a:srgbClr val="FF0000"/>
                </a:solidFill>
              </a:rPr>
              <a:t>A tranzakciókezelő </a:t>
            </a:r>
          </a:p>
          <a:p>
            <a:pPr>
              <a:spcBef>
                <a:spcPct val="50000"/>
              </a:spcBef>
              <a:buFontTx/>
              <a:buAutoNum type="arabicPeriod"/>
            </a:pPr>
            <a:r>
              <a:rPr lang="hu-HU" altLang="hu-HU" b="1">
                <a:solidFill>
                  <a:schemeClr val="accent2"/>
                </a:solidFill>
              </a:rPr>
              <a:t> a tranzakció tevékenységeiről </a:t>
            </a:r>
            <a:r>
              <a:rPr lang="hu-HU" altLang="hu-HU" b="1">
                <a:solidFill>
                  <a:srgbClr val="009900"/>
                </a:solidFill>
              </a:rPr>
              <a:t>üzeneteket küld a naplókezelőnek</a:t>
            </a:r>
            <a:r>
              <a:rPr lang="hu-HU" altLang="hu-HU" b="1">
                <a:solidFill>
                  <a:schemeClr val="accent2"/>
                </a:solidFill>
              </a:rPr>
              <a:t>, </a:t>
            </a:r>
          </a:p>
          <a:p>
            <a:pPr>
              <a:spcBef>
                <a:spcPct val="50000"/>
              </a:spcBef>
              <a:buFontTx/>
              <a:buAutoNum type="arabicPeriod"/>
            </a:pPr>
            <a:r>
              <a:rPr lang="hu-HU" altLang="hu-HU" b="1">
                <a:solidFill>
                  <a:schemeClr val="accent2"/>
                </a:solidFill>
              </a:rPr>
              <a:t> </a:t>
            </a:r>
            <a:r>
              <a:rPr lang="hu-HU" altLang="hu-HU" b="1">
                <a:solidFill>
                  <a:srgbClr val="009900"/>
                </a:solidFill>
              </a:rPr>
              <a:t>üzen a pufferkezelő</a:t>
            </a:r>
            <a:r>
              <a:rPr lang="hu-HU" altLang="hu-HU" b="1">
                <a:solidFill>
                  <a:schemeClr val="accent2"/>
                </a:solidFill>
              </a:rPr>
              <a:t>nek arra vonatkozóan, hogy a pufferek tartalmát szabad-e vagy kell-e lemezre másolni, </a:t>
            </a:r>
          </a:p>
          <a:p>
            <a:pPr>
              <a:spcBef>
                <a:spcPct val="50000"/>
              </a:spcBef>
              <a:buFontTx/>
              <a:buAutoNum type="arabicPeriod"/>
            </a:pPr>
            <a:r>
              <a:rPr lang="hu-HU" altLang="hu-HU" b="1">
                <a:solidFill>
                  <a:schemeClr val="accent2"/>
                </a:solidFill>
              </a:rPr>
              <a:t>és </a:t>
            </a:r>
            <a:r>
              <a:rPr lang="hu-HU" altLang="hu-HU" b="1">
                <a:solidFill>
                  <a:srgbClr val="009900"/>
                </a:solidFill>
              </a:rPr>
              <a:t>üzen a lekérdezésfeldolgozóna</a:t>
            </a:r>
            <a:r>
              <a:rPr lang="hu-HU" altLang="hu-HU" b="1">
                <a:solidFill>
                  <a:schemeClr val="accent2"/>
                </a:solidFill>
              </a:rPr>
              <a:t>k arról, hogy a tranzakcióban előírt lekérdezéseket vagy más adatbázis-műveleteket kell végrehajtania.</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5810" name="Rectangle 2">
            <a:extLst>
              <a:ext uri="{FF2B5EF4-FFF2-40B4-BE49-F238E27FC236}">
                <a16:creationId xmlns:a16="http://schemas.microsoft.com/office/drawing/2014/main" id="{1CE25F28-B657-8EBE-7507-49440A323567}"/>
              </a:ext>
            </a:extLst>
          </p:cNvPr>
          <p:cNvSpPr>
            <a:spLocks noGrp="1" noChangeArrowheads="1"/>
          </p:cNvSpPr>
          <p:nvPr>
            <p:ph type="title"/>
          </p:nvPr>
        </p:nvSpPr>
        <p:spPr>
          <a:xfrm>
            <a:off x="600075" y="169863"/>
            <a:ext cx="7772400" cy="749300"/>
          </a:xfrm>
          <a:ln>
            <a:solidFill>
              <a:schemeClr val="tx1"/>
            </a:solidFill>
            <a:miter lim="800000"/>
            <a:headEnd/>
            <a:tailEnd/>
          </a:ln>
        </p:spPr>
        <p:txBody>
          <a:bodyPr/>
          <a:lstStyle/>
          <a:p>
            <a:r>
              <a:rPr lang="en-US" altLang="hu-HU" sz="3200" b="1" u="sng">
                <a:solidFill>
                  <a:schemeClr val="accent2"/>
                </a:solidFill>
              </a:rPr>
              <a:t>A naplókezelő és a tranzakciókezelő</a:t>
            </a:r>
          </a:p>
        </p:txBody>
      </p:sp>
      <p:sp>
        <p:nvSpPr>
          <p:cNvPr id="375811" name="Rectangle 3">
            <a:extLst>
              <a:ext uri="{FF2B5EF4-FFF2-40B4-BE49-F238E27FC236}">
                <a16:creationId xmlns:a16="http://schemas.microsoft.com/office/drawing/2014/main" id="{FB84E2B9-5BCD-1473-CD85-E08C57FF3370}"/>
              </a:ext>
            </a:extLst>
          </p:cNvPr>
          <p:cNvSpPr>
            <a:spLocks noChangeArrowheads="1"/>
          </p:cNvSpPr>
          <p:nvPr/>
        </p:nvSpPr>
        <p:spPr bwMode="auto">
          <a:xfrm>
            <a:off x="0" y="1824038"/>
            <a:ext cx="9144000" cy="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a:p>
        </p:txBody>
      </p:sp>
      <p:sp>
        <p:nvSpPr>
          <p:cNvPr id="375812" name="Text Box 4">
            <a:extLst>
              <a:ext uri="{FF2B5EF4-FFF2-40B4-BE49-F238E27FC236}">
                <a16:creationId xmlns:a16="http://schemas.microsoft.com/office/drawing/2014/main" id="{3827C051-6DC0-32C4-A7FE-AA9E3E0E2843}"/>
              </a:ext>
            </a:extLst>
          </p:cNvPr>
          <p:cNvSpPr txBox="1">
            <a:spLocks noChangeArrowheads="1"/>
          </p:cNvSpPr>
          <p:nvPr/>
        </p:nvSpPr>
        <p:spPr bwMode="auto">
          <a:xfrm>
            <a:off x="317500" y="1066800"/>
            <a:ext cx="8445500" cy="55689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spcBef>
                <a:spcPct val="50000"/>
              </a:spcBef>
            </a:pPr>
            <a:r>
              <a:rPr lang="hu-HU" altLang="hu-HU" b="1">
                <a:solidFill>
                  <a:srgbClr val="FF0000"/>
                </a:solidFill>
              </a:rPr>
              <a:t>A naplókezelő </a:t>
            </a:r>
          </a:p>
          <a:p>
            <a:pPr>
              <a:spcBef>
                <a:spcPct val="50000"/>
              </a:spcBef>
              <a:buFontTx/>
              <a:buAutoNum type="arabicPeriod"/>
            </a:pPr>
            <a:r>
              <a:rPr lang="hu-HU" altLang="hu-HU" b="1">
                <a:solidFill>
                  <a:schemeClr val="accent2"/>
                </a:solidFill>
              </a:rPr>
              <a:t>a naplót tartja karban,</a:t>
            </a:r>
          </a:p>
          <a:p>
            <a:pPr>
              <a:spcBef>
                <a:spcPct val="50000"/>
              </a:spcBef>
              <a:buFontTx/>
              <a:buAutoNum type="arabicPeriod"/>
            </a:pPr>
            <a:r>
              <a:rPr lang="hu-HU" altLang="hu-HU" b="1">
                <a:solidFill>
                  <a:schemeClr val="accent2"/>
                </a:solidFill>
              </a:rPr>
              <a:t>együtt kell működnie a </a:t>
            </a:r>
            <a:r>
              <a:rPr lang="hu-HU" altLang="hu-HU" b="1">
                <a:solidFill>
                  <a:srgbClr val="FF0000"/>
                </a:solidFill>
              </a:rPr>
              <a:t>pufferkezelő</a:t>
            </a:r>
            <a:r>
              <a:rPr lang="hu-HU" altLang="hu-HU" b="1">
                <a:solidFill>
                  <a:schemeClr val="accent2"/>
                </a:solidFill>
              </a:rPr>
              <a:t>vel, hiszen a naplózandó információ elsődlegesen a memóriapufferekben jelenik meg, és bizonyos időnként a pufferek tartalmát lemezre kell másolni. </a:t>
            </a:r>
          </a:p>
          <a:p>
            <a:pPr>
              <a:spcBef>
                <a:spcPct val="50000"/>
              </a:spcBef>
              <a:buFontTx/>
              <a:buAutoNum type="arabicPeriod"/>
            </a:pPr>
            <a:r>
              <a:rPr lang="hu-HU" altLang="hu-HU" b="1">
                <a:solidFill>
                  <a:schemeClr val="accent2"/>
                </a:solidFill>
              </a:rPr>
              <a:t>A napló (adat lévén) a lemezen területet foglal el.</a:t>
            </a:r>
          </a:p>
          <a:p>
            <a:pPr>
              <a:spcBef>
                <a:spcPct val="50000"/>
              </a:spcBef>
              <a:buFontTx/>
              <a:buChar char="•"/>
            </a:pPr>
            <a:r>
              <a:rPr lang="hu-HU" altLang="hu-HU" b="1"/>
              <a:t>	Ha baj van, akkor a </a:t>
            </a:r>
            <a:r>
              <a:rPr lang="hu-HU" altLang="hu-HU" b="1">
                <a:solidFill>
                  <a:srgbClr val="FF0000"/>
                </a:solidFill>
              </a:rPr>
              <a:t>helyreállítás-kezelő </a:t>
            </a:r>
            <a:r>
              <a:rPr lang="hu-HU" altLang="hu-HU" b="1"/>
              <a:t>aktivizálódik. Megvizsgálja a naplót, és ha szükséges, a naplót használva helyreállítja az adatokat. A lemez elérése most is a pufferkezelőn át történik.</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6834" name="Rectangle 2">
            <a:extLst>
              <a:ext uri="{FF2B5EF4-FFF2-40B4-BE49-F238E27FC236}">
                <a16:creationId xmlns:a16="http://schemas.microsoft.com/office/drawing/2014/main" id="{EC4C679D-D170-BA6A-0CF9-5BF437DA859A}"/>
              </a:ext>
            </a:extLst>
          </p:cNvPr>
          <p:cNvSpPr>
            <a:spLocks noGrp="1" noChangeArrowheads="1"/>
          </p:cNvSpPr>
          <p:nvPr>
            <p:ph type="title"/>
          </p:nvPr>
        </p:nvSpPr>
        <p:spPr>
          <a:xfrm>
            <a:off x="600075" y="169863"/>
            <a:ext cx="7772400" cy="749300"/>
          </a:xfrm>
          <a:ln>
            <a:solidFill>
              <a:schemeClr val="tx1"/>
            </a:solidFill>
            <a:miter lim="800000"/>
            <a:headEnd/>
            <a:tailEnd/>
          </a:ln>
        </p:spPr>
        <p:txBody>
          <a:bodyPr/>
          <a:lstStyle/>
          <a:p>
            <a:r>
              <a:rPr lang="en-US" altLang="hu-HU" sz="3200" b="1" u="sng">
                <a:solidFill>
                  <a:schemeClr val="accent2"/>
                </a:solidFill>
              </a:rPr>
              <a:t>A naplókezelő és a tranzakciókezelő</a:t>
            </a:r>
          </a:p>
        </p:txBody>
      </p:sp>
      <p:sp>
        <p:nvSpPr>
          <p:cNvPr id="376835" name="Rectangle 3">
            <a:extLst>
              <a:ext uri="{FF2B5EF4-FFF2-40B4-BE49-F238E27FC236}">
                <a16:creationId xmlns:a16="http://schemas.microsoft.com/office/drawing/2014/main" id="{C140D66C-C07C-CCB7-8C7F-7B92A861D259}"/>
              </a:ext>
            </a:extLst>
          </p:cNvPr>
          <p:cNvSpPr>
            <a:spLocks noChangeArrowheads="1"/>
          </p:cNvSpPr>
          <p:nvPr/>
        </p:nvSpPr>
        <p:spPr bwMode="auto">
          <a:xfrm>
            <a:off x="0" y="1824038"/>
            <a:ext cx="9144000" cy="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a:p>
        </p:txBody>
      </p:sp>
      <p:sp>
        <p:nvSpPr>
          <p:cNvPr id="376837" name="Text Box 5">
            <a:extLst>
              <a:ext uri="{FF2B5EF4-FFF2-40B4-BE49-F238E27FC236}">
                <a16:creationId xmlns:a16="http://schemas.microsoft.com/office/drawing/2014/main" id="{EA9B0A1A-9B46-D1C0-E72B-1411CB0A8E97}"/>
              </a:ext>
            </a:extLst>
          </p:cNvPr>
          <p:cNvSpPr txBox="1">
            <a:spLocks noChangeArrowheads="1"/>
          </p:cNvSpPr>
          <p:nvPr/>
        </p:nvSpPr>
        <p:spPr bwMode="auto">
          <a:xfrm>
            <a:off x="457200" y="1079500"/>
            <a:ext cx="8458200" cy="46561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400CD"/>
                </a:solidFill>
                <a:latin typeface="Arial" panose="020B0604020202020204" pitchFamily="34" charset="0"/>
              </a:rPr>
              <a:t>Azt mindig feltesszük, hogy a háttértár nem sérül, azaz csak a memória, illetve a puffer egy része száll el.</a:t>
            </a:r>
          </a:p>
          <a:p>
            <a:pPr>
              <a:spcBef>
                <a:spcPct val="50000"/>
              </a:spcBef>
            </a:pPr>
            <a:r>
              <a:rPr lang="hu-HU" altLang="hu-HU" sz="2400" b="1">
                <a:solidFill>
                  <a:srgbClr val="000000"/>
                </a:solidFill>
                <a:latin typeface="Arial" panose="020B0604020202020204" pitchFamily="34" charset="0"/>
              </a:rPr>
              <a:t>Az ilyen belső társérülés elleni védekezés két részből áll:</a:t>
            </a:r>
          </a:p>
          <a:p>
            <a:pPr>
              <a:spcBef>
                <a:spcPct val="50000"/>
              </a:spcBef>
            </a:pPr>
            <a:r>
              <a:rPr lang="hu-HU" altLang="hu-HU" sz="2400" b="1">
                <a:solidFill>
                  <a:srgbClr val="000000"/>
                </a:solidFill>
                <a:latin typeface="Arial" panose="020B0604020202020204" pitchFamily="34" charset="0"/>
              </a:rPr>
              <a:t>1. </a:t>
            </a:r>
            <a:r>
              <a:rPr lang="hu-HU" altLang="hu-HU" sz="2400" b="1">
                <a:solidFill>
                  <a:srgbClr val="0000FF"/>
                </a:solidFill>
                <a:latin typeface="Arial" panose="020B0604020202020204" pitchFamily="34" charset="0"/>
              </a:rPr>
              <a:t>Felkészülés a hibára: </a:t>
            </a:r>
            <a:r>
              <a:rPr lang="hu-HU" altLang="hu-HU" sz="2400" b="1">
                <a:solidFill>
                  <a:srgbClr val="FF0000"/>
                </a:solidFill>
                <a:latin typeface="Arial" panose="020B0604020202020204" pitchFamily="34" charset="0"/>
              </a:rPr>
              <a:t>naplózás</a:t>
            </a:r>
          </a:p>
          <a:p>
            <a:pPr>
              <a:spcBef>
                <a:spcPct val="50000"/>
              </a:spcBef>
            </a:pPr>
            <a:r>
              <a:rPr lang="hu-HU" altLang="hu-HU" sz="2400" b="1">
                <a:solidFill>
                  <a:srgbClr val="000000"/>
                </a:solidFill>
                <a:latin typeface="Arial" panose="020B0604020202020204" pitchFamily="34" charset="0"/>
              </a:rPr>
              <a:t>2. </a:t>
            </a:r>
            <a:r>
              <a:rPr lang="hu-HU" altLang="hu-HU" sz="2400" b="1">
                <a:solidFill>
                  <a:srgbClr val="0000FF"/>
                </a:solidFill>
                <a:latin typeface="Arial" panose="020B0604020202020204" pitchFamily="34" charset="0"/>
              </a:rPr>
              <a:t>Hiba után helyreállítás: </a:t>
            </a:r>
            <a:r>
              <a:rPr lang="hu-HU" altLang="hu-HU" sz="2400" b="1">
                <a:solidFill>
                  <a:srgbClr val="FF0000"/>
                </a:solidFill>
                <a:latin typeface="Arial" panose="020B0604020202020204" pitchFamily="34" charset="0"/>
              </a:rPr>
              <a:t>a napló segítségével egy konzisztens állapot helyreállítása</a:t>
            </a:r>
          </a:p>
          <a:p>
            <a:pPr>
              <a:spcBef>
                <a:spcPct val="50000"/>
              </a:spcBef>
            </a:pPr>
            <a:r>
              <a:rPr lang="hu-HU" altLang="hu-HU" sz="2400" b="1">
                <a:solidFill>
                  <a:srgbClr val="006600"/>
                </a:solidFill>
                <a:latin typeface="Arial" panose="020B0604020202020204" pitchFamily="34" charset="0"/>
              </a:rPr>
              <a:t>Természetesen a naplózás és a hiba utáni helyreállítás összhangban vannak, de van több különböző </a:t>
            </a:r>
            <a:r>
              <a:rPr lang="hu-HU" altLang="hu-HU" sz="2400" b="1">
                <a:solidFill>
                  <a:srgbClr val="FF0000"/>
                </a:solidFill>
                <a:latin typeface="Arial" panose="020B0604020202020204" pitchFamily="34" charset="0"/>
              </a:rPr>
              <a:t>naplózási protokoll </a:t>
            </a:r>
            <a:r>
              <a:rPr lang="hu-HU" altLang="hu-HU" sz="2400" b="1">
                <a:solidFill>
                  <a:srgbClr val="006600"/>
                </a:solidFill>
                <a:latin typeface="Arial" panose="020B0604020202020204" pitchFamily="34" charset="0"/>
              </a:rPr>
              <a:t>(és ennek megfelelő helyreállítás).</a:t>
            </a:r>
          </a:p>
          <a:p>
            <a:pPr>
              <a:spcBef>
                <a:spcPct val="50000"/>
              </a:spcBef>
            </a:pPr>
            <a:endParaRPr lang="hu-HU" altLang="hu-HU" sz="2400" b="1">
              <a:solidFill>
                <a:srgbClr val="0066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7858" name="Rectangle 2">
            <a:extLst>
              <a:ext uri="{FF2B5EF4-FFF2-40B4-BE49-F238E27FC236}">
                <a16:creationId xmlns:a16="http://schemas.microsoft.com/office/drawing/2014/main" id="{5DEC344C-7682-00AE-0547-3B2E3326425E}"/>
              </a:ext>
            </a:extLst>
          </p:cNvPr>
          <p:cNvSpPr>
            <a:spLocks noGrp="1" noChangeArrowheads="1"/>
          </p:cNvSpPr>
          <p:nvPr>
            <p:ph type="title"/>
          </p:nvPr>
        </p:nvSpPr>
        <p:spPr>
          <a:xfrm>
            <a:off x="600075" y="169863"/>
            <a:ext cx="7645400" cy="495300"/>
          </a:xfrm>
          <a:ln>
            <a:solidFill>
              <a:schemeClr val="tx1"/>
            </a:solidFill>
            <a:miter lim="800000"/>
            <a:headEnd/>
            <a:tailEnd/>
          </a:ln>
        </p:spPr>
        <p:txBody>
          <a:bodyPr/>
          <a:lstStyle/>
          <a:p>
            <a:r>
              <a:rPr lang="en-US" altLang="hu-HU" sz="3200" b="1" u="sng">
                <a:solidFill>
                  <a:schemeClr val="accent2"/>
                </a:solidFill>
              </a:rPr>
              <a:t>A</a:t>
            </a:r>
            <a:r>
              <a:rPr lang="hu-HU" altLang="hu-HU" sz="3200" b="1" u="sng">
                <a:solidFill>
                  <a:schemeClr val="accent2"/>
                </a:solidFill>
              </a:rPr>
              <a:t>dategység (adatbáziselem)</a:t>
            </a:r>
            <a:endParaRPr lang="en-US" altLang="hu-HU" sz="3200" b="1" u="sng">
              <a:solidFill>
                <a:schemeClr val="accent2"/>
              </a:solidFill>
            </a:endParaRPr>
          </a:p>
        </p:txBody>
      </p:sp>
      <p:sp>
        <p:nvSpPr>
          <p:cNvPr id="377859" name="Rectangle 3">
            <a:extLst>
              <a:ext uri="{FF2B5EF4-FFF2-40B4-BE49-F238E27FC236}">
                <a16:creationId xmlns:a16="http://schemas.microsoft.com/office/drawing/2014/main" id="{93E07A1C-87CF-C208-369E-6E3F4693CF0E}"/>
              </a:ext>
            </a:extLst>
          </p:cNvPr>
          <p:cNvSpPr>
            <a:spLocks noChangeArrowheads="1"/>
          </p:cNvSpPr>
          <p:nvPr/>
        </p:nvSpPr>
        <p:spPr bwMode="auto">
          <a:xfrm>
            <a:off x="0" y="1824038"/>
            <a:ext cx="9144000" cy="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a:p>
        </p:txBody>
      </p:sp>
      <p:sp>
        <p:nvSpPr>
          <p:cNvPr id="377861" name="Text Box 5">
            <a:extLst>
              <a:ext uri="{FF2B5EF4-FFF2-40B4-BE49-F238E27FC236}">
                <a16:creationId xmlns:a16="http://schemas.microsoft.com/office/drawing/2014/main" id="{911397BB-8721-130A-69DF-6252E1336217}"/>
              </a:ext>
            </a:extLst>
          </p:cNvPr>
          <p:cNvSpPr txBox="1">
            <a:spLocks noChangeArrowheads="1"/>
          </p:cNvSpPr>
          <p:nvPr/>
        </p:nvSpPr>
        <p:spPr bwMode="auto">
          <a:xfrm>
            <a:off x="165100" y="889000"/>
            <a:ext cx="8712200" cy="5851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0000"/>
                </a:solidFill>
              </a:rPr>
              <a:t>Feltesszük, hogy az adatbázis adategységekből, elemekből áll. </a:t>
            </a:r>
          </a:p>
          <a:p>
            <a:pPr>
              <a:spcBef>
                <a:spcPct val="50000"/>
              </a:spcBef>
            </a:pPr>
            <a:r>
              <a:rPr lang="hu-HU" altLang="hu-HU" b="1"/>
              <a:t>Az </a:t>
            </a:r>
            <a:r>
              <a:rPr lang="hu-HU" altLang="hu-HU" b="1" i="1">
                <a:solidFill>
                  <a:srgbClr val="FF0000"/>
                </a:solidFill>
              </a:rPr>
              <a:t>adatbáziselem</a:t>
            </a:r>
            <a:r>
              <a:rPr lang="hu-HU" altLang="hu-HU" b="1">
                <a:solidFill>
                  <a:srgbClr val="FF0000"/>
                </a:solidFill>
              </a:rPr>
              <a:t> </a:t>
            </a:r>
            <a:r>
              <a:rPr lang="hu-HU" altLang="hu-HU" b="1"/>
              <a:t>(database element) a fizikai adatbázisban tártolt adatok egyfajta funkcionális egysége, amelynek értékét tranzakciókkal lehet elérni (</a:t>
            </a:r>
            <a:r>
              <a:rPr lang="hu-HU" altLang="hu-HU" b="1">
                <a:solidFill>
                  <a:srgbClr val="009900"/>
                </a:solidFill>
              </a:rPr>
              <a:t>kiolvasni</a:t>
            </a:r>
            <a:r>
              <a:rPr lang="hu-HU" altLang="hu-HU" b="1"/>
              <a:t>) vagy módosítani (</a:t>
            </a:r>
            <a:r>
              <a:rPr lang="hu-HU" altLang="hu-HU" b="1">
                <a:solidFill>
                  <a:srgbClr val="009900"/>
                </a:solidFill>
              </a:rPr>
              <a:t>kiírni</a:t>
            </a:r>
            <a:r>
              <a:rPr lang="hu-HU" altLang="hu-HU" b="1"/>
              <a:t>). </a:t>
            </a:r>
          </a:p>
          <a:p>
            <a:pPr>
              <a:spcBef>
                <a:spcPct val="50000"/>
              </a:spcBef>
            </a:pPr>
            <a:r>
              <a:rPr lang="hu-HU" altLang="hu-HU" b="1">
                <a:solidFill>
                  <a:schemeClr val="accent2"/>
                </a:solidFill>
              </a:rPr>
              <a:t>Az adatbáziselem lehet:</a:t>
            </a:r>
          </a:p>
          <a:p>
            <a:pPr>
              <a:spcBef>
                <a:spcPct val="50000"/>
              </a:spcBef>
              <a:buFontTx/>
              <a:buChar char="•"/>
            </a:pPr>
            <a:r>
              <a:rPr lang="hu-HU" altLang="hu-HU" b="1"/>
              <a:t>	</a:t>
            </a:r>
            <a:r>
              <a:rPr lang="hu-HU" altLang="hu-HU" b="1">
                <a:solidFill>
                  <a:srgbClr val="FF0000"/>
                </a:solidFill>
              </a:rPr>
              <a:t>reláció</a:t>
            </a:r>
            <a:r>
              <a:rPr lang="hu-HU" altLang="hu-HU" b="1"/>
              <a:t> (vagy OO megfelelőjet, az osztálykiterjedés), </a:t>
            </a:r>
          </a:p>
          <a:p>
            <a:pPr>
              <a:spcBef>
                <a:spcPct val="50000"/>
              </a:spcBef>
              <a:buFontTx/>
              <a:buChar char="•"/>
            </a:pPr>
            <a:r>
              <a:rPr lang="hu-HU" altLang="hu-HU" b="1"/>
              <a:t>	</a:t>
            </a:r>
            <a:r>
              <a:rPr lang="hu-HU" altLang="hu-HU" b="1">
                <a:solidFill>
                  <a:srgbClr val="FF0000"/>
                </a:solidFill>
              </a:rPr>
              <a:t>relációsor </a:t>
            </a:r>
            <a:r>
              <a:rPr lang="hu-HU" altLang="hu-HU" b="1"/>
              <a:t>(vagy OO megfelelője, az objektum) </a:t>
            </a:r>
          </a:p>
          <a:p>
            <a:pPr>
              <a:spcBef>
                <a:spcPct val="50000"/>
              </a:spcBef>
              <a:buFontTx/>
              <a:buChar char="•"/>
            </a:pPr>
            <a:r>
              <a:rPr lang="hu-HU" altLang="hu-HU" b="1"/>
              <a:t>	</a:t>
            </a:r>
            <a:r>
              <a:rPr lang="hu-HU" altLang="hu-HU" b="1">
                <a:solidFill>
                  <a:srgbClr val="FF0000"/>
                </a:solidFill>
              </a:rPr>
              <a:t>lemezblokk</a:t>
            </a:r>
            <a:endParaRPr lang="hu-HU" altLang="hu-HU" b="1"/>
          </a:p>
          <a:p>
            <a:pPr>
              <a:spcBef>
                <a:spcPct val="50000"/>
              </a:spcBef>
              <a:buFontTx/>
              <a:buChar char="•"/>
            </a:pPr>
            <a:r>
              <a:rPr lang="hu-HU" altLang="hu-HU" b="1"/>
              <a:t>	</a:t>
            </a:r>
            <a:r>
              <a:rPr lang="hu-HU" altLang="hu-HU" b="1">
                <a:solidFill>
                  <a:srgbClr val="FF0000"/>
                </a:solidFill>
              </a:rPr>
              <a:t>lap</a:t>
            </a:r>
          </a:p>
          <a:p>
            <a:pPr>
              <a:spcBef>
                <a:spcPct val="50000"/>
              </a:spcBef>
            </a:pPr>
            <a:r>
              <a:rPr lang="hu-HU" altLang="hu-HU" b="1">
                <a:solidFill>
                  <a:srgbClr val="CC00CC"/>
                </a:solidFill>
              </a:rPr>
              <a:t>Ez utóbbi a legjobb választás a naplózás szempontjából, mivel ekkor a puffer egyszerű elemekből fog állni, és ezzel elkerülhető néhány súlyos probléma, például amikor az adatbázis valamely elemének egy része van csak a nem illékony memóriában (a lemezen).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62" name="Rectangle 2">
            <a:extLst>
              <a:ext uri="{FF2B5EF4-FFF2-40B4-BE49-F238E27FC236}">
                <a16:creationId xmlns:a16="http://schemas.microsoft.com/office/drawing/2014/main" id="{FE234D67-A5D7-551A-6476-21B787D38D6B}"/>
              </a:ext>
            </a:extLst>
          </p:cNvPr>
          <p:cNvSpPr>
            <a:spLocks noGrp="1" noChangeArrowheads="1"/>
          </p:cNvSpPr>
          <p:nvPr>
            <p:ph type="title"/>
          </p:nvPr>
        </p:nvSpPr>
        <p:spPr>
          <a:xfrm>
            <a:off x="647700" y="254000"/>
            <a:ext cx="7772400" cy="419100"/>
          </a:xfrm>
        </p:spPr>
        <p:txBody>
          <a:bodyPr/>
          <a:lstStyle/>
          <a:p>
            <a:r>
              <a:rPr lang="hu-HU" altLang="hu-HU" sz="3600" b="1" u="sng">
                <a:solidFill>
                  <a:schemeClr val="accent2"/>
                </a:solidFill>
              </a:rPr>
              <a:t>A vizsgált meghibásodási modell</a:t>
            </a:r>
            <a:endParaRPr lang="en-US" altLang="hu-HU" sz="3600" b="1" u="sng">
              <a:solidFill>
                <a:schemeClr val="accent2"/>
              </a:solidFill>
            </a:endParaRPr>
          </a:p>
        </p:txBody>
      </p:sp>
      <p:sp>
        <p:nvSpPr>
          <p:cNvPr id="245763" name="Rectangle 3">
            <a:extLst>
              <a:ext uri="{FF2B5EF4-FFF2-40B4-BE49-F238E27FC236}">
                <a16:creationId xmlns:a16="http://schemas.microsoft.com/office/drawing/2014/main" id="{FD9B54C0-20C8-0B0D-BF47-70B9EA9A1591}"/>
              </a:ext>
            </a:extLst>
          </p:cNvPr>
          <p:cNvSpPr>
            <a:spLocks noGrp="1" noChangeArrowheads="1"/>
          </p:cNvSpPr>
          <p:nvPr>
            <p:ph type="body" idx="1"/>
          </p:nvPr>
        </p:nvSpPr>
        <p:spPr>
          <a:xfrm>
            <a:off x="584200" y="1955800"/>
            <a:ext cx="7772400" cy="3365500"/>
          </a:xfrm>
        </p:spPr>
        <p:txBody>
          <a:bodyPr/>
          <a:lstStyle/>
          <a:p>
            <a:pPr>
              <a:buFontTx/>
              <a:buNone/>
            </a:pPr>
            <a:r>
              <a:rPr lang="en-US" altLang="hu-HU"/>
              <a:t>					    </a:t>
            </a:r>
            <a:r>
              <a:rPr lang="hu-HU" altLang="hu-HU" b="1">
                <a:solidFill>
                  <a:srgbClr val="FF9900"/>
                </a:solidFill>
              </a:rPr>
              <a:t>processzor</a:t>
            </a:r>
            <a:endParaRPr lang="en-US" altLang="hu-HU" b="1">
              <a:solidFill>
                <a:srgbClr val="FF9900"/>
              </a:solidFill>
            </a:endParaRPr>
          </a:p>
          <a:p>
            <a:pPr>
              <a:buFontTx/>
              <a:buNone/>
            </a:pPr>
            <a:endParaRPr lang="en-US" altLang="hu-HU" b="1">
              <a:solidFill>
                <a:srgbClr val="FF9900"/>
              </a:solidFill>
            </a:endParaRPr>
          </a:p>
          <a:p>
            <a:pPr>
              <a:buFontTx/>
              <a:buNone/>
            </a:pPr>
            <a:r>
              <a:rPr lang="hu-HU" altLang="hu-HU" b="1">
                <a:solidFill>
                  <a:srgbClr val="FF3300"/>
                </a:solidFill>
              </a:rPr>
              <a:t>memória</a:t>
            </a:r>
            <a:r>
              <a:rPr lang="en-US" altLang="hu-HU"/>
              <a:t>    				    </a:t>
            </a:r>
            <a:r>
              <a:rPr lang="hu-HU" altLang="hu-HU"/>
              <a:t> </a:t>
            </a:r>
            <a:r>
              <a:rPr lang="hu-HU" altLang="hu-HU" b="1">
                <a:solidFill>
                  <a:schemeClr val="accent2"/>
                </a:solidFill>
              </a:rPr>
              <a:t>lemez</a:t>
            </a:r>
            <a:endParaRPr lang="en-US" altLang="hu-HU" b="1">
              <a:solidFill>
                <a:schemeClr val="accent2"/>
              </a:solidFill>
            </a:endParaRPr>
          </a:p>
        </p:txBody>
      </p:sp>
      <p:sp>
        <p:nvSpPr>
          <p:cNvPr id="245764" name="Rectangle 4">
            <a:extLst>
              <a:ext uri="{FF2B5EF4-FFF2-40B4-BE49-F238E27FC236}">
                <a16:creationId xmlns:a16="http://schemas.microsoft.com/office/drawing/2014/main" id="{F3406B70-92DA-385F-D345-A20F18C88A12}"/>
              </a:ext>
            </a:extLst>
          </p:cNvPr>
          <p:cNvSpPr>
            <a:spLocks noChangeArrowheads="1"/>
          </p:cNvSpPr>
          <p:nvPr/>
        </p:nvSpPr>
        <p:spPr bwMode="auto">
          <a:xfrm>
            <a:off x="3429000" y="1981200"/>
            <a:ext cx="838200" cy="68580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CPU</a:t>
            </a:r>
          </a:p>
        </p:txBody>
      </p:sp>
      <p:sp>
        <p:nvSpPr>
          <p:cNvPr id="245765" name="Rectangle 5">
            <a:extLst>
              <a:ext uri="{FF2B5EF4-FFF2-40B4-BE49-F238E27FC236}">
                <a16:creationId xmlns:a16="http://schemas.microsoft.com/office/drawing/2014/main" id="{0291E77E-092C-3C32-704E-21F4936C9D76}"/>
              </a:ext>
            </a:extLst>
          </p:cNvPr>
          <p:cNvSpPr>
            <a:spLocks noChangeArrowheads="1"/>
          </p:cNvSpPr>
          <p:nvPr/>
        </p:nvSpPr>
        <p:spPr bwMode="auto">
          <a:xfrm>
            <a:off x="3429000" y="3276600"/>
            <a:ext cx="838200" cy="685800"/>
          </a:xfrm>
          <a:prstGeom prst="rect">
            <a:avLst/>
          </a:prstGeom>
          <a:solidFill>
            <a:srgbClr val="FF0000">
              <a:alpha val="62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M</a:t>
            </a:r>
          </a:p>
        </p:txBody>
      </p:sp>
      <p:sp>
        <p:nvSpPr>
          <p:cNvPr id="245766" name="AutoShape 6">
            <a:extLst>
              <a:ext uri="{FF2B5EF4-FFF2-40B4-BE49-F238E27FC236}">
                <a16:creationId xmlns:a16="http://schemas.microsoft.com/office/drawing/2014/main" id="{2ED33362-1F9B-3526-0BD8-447361BE7177}"/>
              </a:ext>
            </a:extLst>
          </p:cNvPr>
          <p:cNvSpPr>
            <a:spLocks noChangeArrowheads="1"/>
          </p:cNvSpPr>
          <p:nvPr/>
        </p:nvSpPr>
        <p:spPr bwMode="auto">
          <a:xfrm>
            <a:off x="5029200" y="3124200"/>
            <a:ext cx="1066800" cy="990600"/>
          </a:xfrm>
          <a:prstGeom prst="can">
            <a:avLst>
              <a:gd name="adj" fmla="val 25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D</a:t>
            </a:r>
          </a:p>
        </p:txBody>
      </p:sp>
      <p:sp>
        <p:nvSpPr>
          <p:cNvPr id="245767" name="Line 7">
            <a:extLst>
              <a:ext uri="{FF2B5EF4-FFF2-40B4-BE49-F238E27FC236}">
                <a16:creationId xmlns:a16="http://schemas.microsoft.com/office/drawing/2014/main" id="{2B2E0E3F-4B38-AA95-1BB3-2CED9FED7FA9}"/>
              </a:ext>
            </a:extLst>
          </p:cNvPr>
          <p:cNvSpPr>
            <a:spLocks noChangeShapeType="1"/>
          </p:cNvSpPr>
          <p:nvPr/>
        </p:nvSpPr>
        <p:spPr bwMode="auto">
          <a:xfrm>
            <a:off x="2971800" y="2895600"/>
            <a:ext cx="403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45769" name="Line 9">
            <a:extLst>
              <a:ext uri="{FF2B5EF4-FFF2-40B4-BE49-F238E27FC236}">
                <a16:creationId xmlns:a16="http://schemas.microsoft.com/office/drawing/2014/main" id="{BD151313-F41C-3957-CFB1-7AD82393C2A4}"/>
              </a:ext>
            </a:extLst>
          </p:cNvPr>
          <p:cNvSpPr>
            <a:spLocks noChangeShapeType="1"/>
          </p:cNvSpPr>
          <p:nvPr/>
        </p:nvSpPr>
        <p:spPr bwMode="auto">
          <a:xfrm>
            <a:off x="3810000" y="2667000"/>
            <a:ext cx="0" cy="6096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45770" name="Line 10">
            <a:extLst>
              <a:ext uri="{FF2B5EF4-FFF2-40B4-BE49-F238E27FC236}">
                <a16:creationId xmlns:a16="http://schemas.microsoft.com/office/drawing/2014/main" id="{00240CA8-9243-0885-1F71-95580D0DA7CD}"/>
              </a:ext>
            </a:extLst>
          </p:cNvPr>
          <p:cNvSpPr>
            <a:spLocks noChangeShapeType="1"/>
          </p:cNvSpPr>
          <p:nvPr/>
        </p:nvSpPr>
        <p:spPr bwMode="auto">
          <a:xfrm>
            <a:off x="5562600" y="2895600"/>
            <a:ext cx="0" cy="2286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45771" name="Line 11">
            <a:extLst>
              <a:ext uri="{FF2B5EF4-FFF2-40B4-BE49-F238E27FC236}">
                <a16:creationId xmlns:a16="http://schemas.microsoft.com/office/drawing/2014/main" id="{8DB152C4-5F4E-BC4A-804C-4D3EFAC5EEC4}"/>
              </a:ext>
            </a:extLst>
          </p:cNvPr>
          <p:cNvSpPr>
            <a:spLocks noChangeShapeType="1"/>
          </p:cNvSpPr>
          <p:nvPr/>
        </p:nvSpPr>
        <p:spPr bwMode="auto">
          <a:xfrm flipH="1">
            <a:off x="4416425" y="2295525"/>
            <a:ext cx="490538"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45772" name="Line 12">
            <a:extLst>
              <a:ext uri="{FF2B5EF4-FFF2-40B4-BE49-F238E27FC236}">
                <a16:creationId xmlns:a16="http://schemas.microsoft.com/office/drawing/2014/main" id="{EE24CCF1-9B0F-3AEB-30FB-A125FD56F053}"/>
              </a:ext>
            </a:extLst>
          </p:cNvPr>
          <p:cNvSpPr>
            <a:spLocks noChangeShapeType="1"/>
          </p:cNvSpPr>
          <p:nvPr/>
        </p:nvSpPr>
        <p:spPr bwMode="auto">
          <a:xfrm>
            <a:off x="2535238" y="3463925"/>
            <a:ext cx="822325"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45773" name="Line 13">
            <a:extLst>
              <a:ext uri="{FF2B5EF4-FFF2-40B4-BE49-F238E27FC236}">
                <a16:creationId xmlns:a16="http://schemas.microsoft.com/office/drawing/2014/main" id="{C0600EA2-F48D-E497-69C4-9B0BB5A61FF2}"/>
              </a:ext>
            </a:extLst>
          </p:cNvPr>
          <p:cNvSpPr>
            <a:spLocks noChangeShapeType="1"/>
          </p:cNvSpPr>
          <p:nvPr/>
        </p:nvSpPr>
        <p:spPr bwMode="auto">
          <a:xfrm flipH="1">
            <a:off x="6234113" y="3449638"/>
            <a:ext cx="476250"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49866" name="Text Box 1034">
            <a:extLst>
              <a:ext uri="{FF2B5EF4-FFF2-40B4-BE49-F238E27FC236}">
                <a16:creationId xmlns:a16="http://schemas.microsoft.com/office/drawing/2014/main" id="{5A592F21-4575-9E60-4217-2B7B35EB4D2E}"/>
              </a:ext>
            </a:extLst>
          </p:cNvPr>
          <p:cNvSpPr txBox="1">
            <a:spLocks noChangeArrowheads="1"/>
          </p:cNvSpPr>
          <p:nvPr/>
        </p:nvSpPr>
        <p:spPr bwMode="auto">
          <a:xfrm>
            <a:off x="177800" y="4184650"/>
            <a:ext cx="8750300" cy="1917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lvl="1">
              <a:buFontTx/>
              <a:buAutoNum type="arabicPeriod"/>
            </a:pPr>
            <a:r>
              <a:rPr lang="hu-HU" altLang="hu-HU" b="1">
                <a:solidFill>
                  <a:schemeClr val="accent2"/>
                </a:solidFill>
              </a:rPr>
              <a:t>az adatbázis elemeit tartalmazó lemezblokkok területe; (D)</a:t>
            </a:r>
          </a:p>
          <a:p>
            <a:pPr lvl="1">
              <a:buFontTx/>
              <a:buAutoNum type="arabicPeriod"/>
            </a:pPr>
            <a:r>
              <a:rPr lang="hu-HU" altLang="hu-HU" b="1">
                <a:solidFill>
                  <a:srgbClr val="FF0000"/>
                </a:solidFill>
              </a:rPr>
              <a:t>a pufferkezelő által használt virtuális vagy valós memóriaterület; (M) </a:t>
            </a:r>
          </a:p>
          <a:p>
            <a:pPr lvl="1">
              <a:buFontTx/>
              <a:buAutoNum type="arabicPeriod"/>
            </a:pPr>
            <a:r>
              <a:rPr lang="hu-HU" altLang="hu-HU" b="1"/>
              <a:t>a tranzakció memóriaterülete. (M)</a:t>
            </a:r>
          </a:p>
        </p:txBody>
      </p:sp>
      <p:sp>
        <p:nvSpPr>
          <p:cNvPr id="249867" name="Text Box 1035">
            <a:extLst>
              <a:ext uri="{FF2B5EF4-FFF2-40B4-BE49-F238E27FC236}">
                <a16:creationId xmlns:a16="http://schemas.microsoft.com/office/drawing/2014/main" id="{510A1799-367D-2D6D-27AF-B4D0891889E6}"/>
              </a:ext>
            </a:extLst>
          </p:cNvPr>
          <p:cNvSpPr txBox="1">
            <a:spLocks noChangeArrowheads="1"/>
          </p:cNvSpPr>
          <p:nvPr/>
        </p:nvSpPr>
        <p:spPr bwMode="auto">
          <a:xfrm>
            <a:off x="812800" y="1066800"/>
            <a:ext cx="7874000" cy="13700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u-HU" altLang="hu-HU" sz="2400" b="1">
                <a:solidFill>
                  <a:srgbClr val="009900"/>
                </a:solidFill>
              </a:rPr>
              <a:t>A tranzakció és az adatbázis kölcsönhatásának három fontos helyszíne van:</a:t>
            </a:r>
          </a:p>
          <a:p>
            <a:pPr>
              <a:spcBef>
                <a:spcPct val="50000"/>
              </a:spcBef>
            </a:pPr>
            <a:endParaRPr lang="hu-HU" altLang="hu-HU" sz="24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9860" name="Rectangle 4">
            <a:extLst>
              <a:ext uri="{FF2B5EF4-FFF2-40B4-BE49-F238E27FC236}">
                <a16:creationId xmlns:a16="http://schemas.microsoft.com/office/drawing/2014/main" id="{F3EF5F45-6C52-CC8E-C280-13DCD4F08DC1}"/>
              </a:ext>
            </a:extLst>
          </p:cNvPr>
          <p:cNvSpPr>
            <a:spLocks noChangeArrowheads="1"/>
          </p:cNvSpPr>
          <p:nvPr/>
        </p:nvSpPr>
        <p:spPr bwMode="auto">
          <a:xfrm>
            <a:off x="1470025" y="2965450"/>
            <a:ext cx="3479800" cy="13716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49861" name="AutoShape 5">
            <a:extLst>
              <a:ext uri="{FF2B5EF4-FFF2-40B4-BE49-F238E27FC236}">
                <a16:creationId xmlns:a16="http://schemas.microsoft.com/office/drawing/2014/main" id="{4FDCBBD1-F82E-3841-EDAC-B57445020FB1}"/>
              </a:ext>
            </a:extLst>
          </p:cNvPr>
          <p:cNvSpPr>
            <a:spLocks noChangeArrowheads="1"/>
          </p:cNvSpPr>
          <p:nvPr/>
        </p:nvSpPr>
        <p:spPr bwMode="auto">
          <a:xfrm>
            <a:off x="6423025" y="3016250"/>
            <a:ext cx="1295400" cy="1143000"/>
          </a:xfrm>
          <a:prstGeom prst="can">
            <a:avLst>
              <a:gd name="adj" fmla="val 25000"/>
            </a:avLst>
          </a:prstGeom>
          <a:solidFill>
            <a:srgbClr val="3399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hu-HU" altLang="hu-HU" sz="2400"/>
          </a:p>
        </p:txBody>
      </p:sp>
      <p:sp>
        <p:nvSpPr>
          <p:cNvPr id="249862" name="Text Box 6">
            <a:extLst>
              <a:ext uri="{FF2B5EF4-FFF2-40B4-BE49-F238E27FC236}">
                <a16:creationId xmlns:a16="http://schemas.microsoft.com/office/drawing/2014/main" id="{5B0A2817-E36B-085F-B9B9-5C096ACFAAAC}"/>
              </a:ext>
            </a:extLst>
          </p:cNvPr>
          <p:cNvSpPr txBox="1">
            <a:spLocks noChangeArrowheads="1"/>
          </p:cNvSpPr>
          <p:nvPr/>
        </p:nvSpPr>
        <p:spPr bwMode="auto">
          <a:xfrm>
            <a:off x="2335213" y="2344738"/>
            <a:ext cx="4992687"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spcBef>
                <a:spcPct val="50000"/>
              </a:spcBef>
            </a:pPr>
            <a:r>
              <a:rPr lang="en-US" altLang="hu-HU" sz="2400" b="1"/>
              <a:t>Mem</a:t>
            </a:r>
            <a:r>
              <a:rPr lang="hu-HU" altLang="hu-HU" sz="2400" b="1"/>
              <a:t>ória</a:t>
            </a:r>
            <a:r>
              <a:rPr lang="en-US" altLang="hu-HU" sz="2400" b="1"/>
              <a:t>  </a:t>
            </a:r>
            <a:r>
              <a:rPr lang="en-US" altLang="hu-HU" sz="2400"/>
              <a:t>               </a:t>
            </a:r>
            <a:r>
              <a:rPr lang="hu-HU" altLang="hu-HU" sz="2400"/>
              <a:t>        </a:t>
            </a:r>
            <a:r>
              <a:rPr lang="en-US" altLang="hu-HU" sz="2400" b="1"/>
              <a:t> </a:t>
            </a:r>
            <a:r>
              <a:rPr lang="hu-HU" altLang="hu-HU" sz="2400" b="1"/>
              <a:t>Lemez</a:t>
            </a:r>
            <a:endParaRPr lang="en-US" altLang="hu-HU" sz="2400" b="1"/>
          </a:p>
        </p:txBody>
      </p:sp>
      <p:sp>
        <p:nvSpPr>
          <p:cNvPr id="249863" name="Rectangle 7">
            <a:extLst>
              <a:ext uri="{FF2B5EF4-FFF2-40B4-BE49-F238E27FC236}">
                <a16:creationId xmlns:a16="http://schemas.microsoft.com/office/drawing/2014/main" id="{6FEEEF27-3DF6-3955-2CE4-550678E238A7}"/>
              </a:ext>
            </a:extLst>
          </p:cNvPr>
          <p:cNvSpPr>
            <a:spLocks noChangeArrowheads="1"/>
          </p:cNvSpPr>
          <p:nvPr/>
        </p:nvSpPr>
        <p:spPr bwMode="auto">
          <a:xfrm>
            <a:off x="3870325" y="3486150"/>
            <a:ext cx="533400" cy="381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b="1"/>
              <a:t>x</a:t>
            </a:r>
          </a:p>
        </p:txBody>
      </p:sp>
      <p:sp>
        <p:nvSpPr>
          <p:cNvPr id="249864" name="Rectangle 8">
            <a:extLst>
              <a:ext uri="{FF2B5EF4-FFF2-40B4-BE49-F238E27FC236}">
                <a16:creationId xmlns:a16="http://schemas.microsoft.com/office/drawing/2014/main" id="{07C4FAE4-0F23-DB50-2FBA-4D7827D66030}"/>
              </a:ext>
            </a:extLst>
          </p:cNvPr>
          <p:cNvSpPr>
            <a:spLocks noChangeArrowheads="1"/>
          </p:cNvSpPr>
          <p:nvPr/>
        </p:nvSpPr>
        <p:spPr bwMode="auto">
          <a:xfrm>
            <a:off x="6689725" y="3498850"/>
            <a:ext cx="533400" cy="381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b="1"/>
              <a:t>x</a:t>
            </a:r>
          </a:p>
        </p:txBody>
      </p:sp>
      <p:sp>
        <p:nvSpPr>
          <p:cNvPr id="249865" name="Line 9">
            <a:extLst>
              <a:ext uri="{FF2B5EF4-FFF2-40B4-BE49-F238E27FC236}">
                <a16:creationId xmlns:a16="http://schemas.microsoft.com/office/drawing/2014/main" id="{61897C8C-F459-A2AC-6802-852174040EA2}"/>
              </a:ext>
            </a:extLst>
          </p:cNvPr>
          <p:cNvSpPr>
            <a:spLocks noChangeShapeType="1"/>
          </p:cNvSpPr>
          <p:nvPr/>
        </p:nvSpPr>
        <p:spPr bwMode="auto">
          <a:xfrm>
            <a:off x="4403725" y="3702050"/>
            <a:ext cx="2209800" cy="0"/>
          </a:xfrm>
          <a:prstGeom prst="line">
            <a:avLst/>
          </a:prstGeom>
          <a:noFill/>
          <a:ln w="53975">
            <a:solidFill>
              <a:srgbClr val="99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35874" name="Text Box 2">
            <a:extLst>
              <a:ext uri="{FF2B5EF4-FFF2-40B4-BE49-F238E27FC236}">
                <a16:creationId xmlns:a16="http://schemas.microsoft.com/office/drawing/2014/main" id="{BCDFFC22-E1EB-B091-234D-E729EAD7017B}"/>
              </a:ext>
            </a:extLst>
          </p:cNvPr>
          <p:cNvSpPr txBox="1">
            <a:spLocks noChangeArrowheads="1"/>
          </p:cNvSpPr>
          <p:nvPr/>
        </p:nvSpPr>
        <p:spPr bwMode="auto">
          <a:xfrm>
            <a:off x="228600" y="76200"/>
            <a:ext cx="8229600" cy="6664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u-HU" altLang="hu-HU" sz="2400" b="1">
                <a:solidFill>
                  <a:srgbClr val="FF3300"/>
                </a:solidFill>
              </a:rPr>
              <a:t>OLVASÁS:</a:t>
            </a:r>
            <a:r>
              <a:rPr lang="hu-HU" altLang="hu-HU" sz="2400" b="1"/>
              <a:t> </a:t>
            </a:r>
          </a:p>
          <a:p>
            <a:pPr>
              <a:buFontTx/>
              <a:buChar char="•"/>
            </a:pPr>
            <a:r>
              <a:rPr lang="hu-HU" altLang="hu-HU" sz="2400" b="1"/>
              <a:t>  </a:t>
            </a:r>
            <a:r>
              <a:rPr lang="hu-HU" altLang="hu-HU" sz="2400" b="1">
                <a:solidFill>
                  <a:schemeClr val="accent2"/>
                </a:solidFill>
              </a:rPr>
              <a:t>Ahhoz, hogy a tranzakció egy </a:t>
            </a:r>
            <a:r>
              <a:rPr lang="hu-HU" altLang="hu-HU" sz="2400" b="1"/>
              <a:t>X</a:t>
            </a:r>
            <a:r>
              <a:rPr lang="hu-HU" altLang="hu-HU" sz="2400" b="1">
                <a:solidFill>
                  <a:schemeClr val="accent2"/>
                </a:solidFill>
              </a:rPr>
              <a:t> adatbáziselemet beolvashasson, azt előbb </a:t>
            </a:r>
            <a:r>
              <a:rPr lang="hu-HU" altLang="hu-HU" sz="2400" b="1">
                <a:solidFill>
                  <a:srgbClr val="FF3300"/>
                </a:solidFill>
              </a:rPr>
              <a:t>memóriapuffer</a:t>
            </a:r>
            <a:r>
              <a:rPr lang="hu-HU" altLang="hu-HU" sz="2400" b="1">
                <a:solidFill>
                  <a:schemeClr val="accent2"/>
                </a:solidFill>
              </a:rPr>
              <a:t>(ek)be (</a:t>
            </a:r>
            <a:r>
              <a:rPr lang="hu-HU" altLang="hu-HU" sz="2400" b="1">
                <a:solidFill>
                  <a:srgbClr val="FF3300"/>
                </a:solidFill>
              </a:rPr>
              <a:t>P</a:t>
            </a:r>
            <a:r>
              <a:rPr lang="hu-HU" altLang="hu-HU" sz="2400" b="1">
                <a:solidFill>
                  <a:schemeClr val="accent2"/>
                </a:solidFill>
              </a:rPr>
              <a:t>) kell behozni, ha még nincs ott. </a:t>
            </a:r>
          </a:p>
          <a:p>
            <a:pPr>
              <a:buFontTx/>
              <a:buChar char="•"/>
            </a:pPr>
            <a:r>
              <a:rPr lang="hu-HU" altLang="hu-HU" sz="2400" b="1"/>
              <a:t>  </a:t>
            </a:r>
            <a:r>
              <a:rPr lang="hu-HU" altLang="hu-HU" sz="2400" b="1">
                <a:solidFill>
                  <a:schemeClr val="accent2"/>
                </a:solidFill>
              </a:rPr>
              <a:t>Ezt követően tudja a puffer(ek) tartalmát a tranzakció a </a:t>
            </a:r>
            <a:r>
              <a:rPr lang="hu-HU" altLang="hu-HU" sz="2400" b="1">
                <a:solidFill>
                  <a:srgbClr val="FF3300"/>
                </a:solidFill>
              </a:rPr>
              <a:t>saját memóriaterületére</a:t>
            </a:r>
            <a:r>
              <a:rPr lang="hu-HU" altLang="hu-HU" sz="2400" b="1">
                <a:solidFill>
                  <a:schemeClr val="accent2"/>
                </a:solidFill>
              </a:rPr>
              <a:t> (</a:t>
            </a:r>
            <a:r>
              <a:rPr lang="hu-HU" altLang="hu-HU" sz="2400" b="1">
                <a:solidFill>
                  <a:srgbClr val="FF3300"/>
                </a:solidFill>
              </a:rPr>
              <a:t>t</a:t>
            </a:r>
            <a:r>
              <a:rPr lang="hu-HU" altLang="hu-HU" sz="2400" b="1">
                <a:solidFill>
                  <a:schemeClr val="accent2"/>
                </a:solidFill>
              </a:rPr>
              <a:t>) beolvasni.</a:t>
            </a:r>
            <a:r>
              <a:rPr lang="hu-HU" altLang="hu-HU" sz="2400">
                <a:solidFill>
                  <a:schemeClr val="accent2"/>
                </a:solidFill>
              </a:rPr>
              <a:t> </a:t>
            </a:r>
          </a:p>
          <a:p>
            <a:endParaRPr lang="hu-HU" altLang="hu-HU" sz="2400">
              <a:solidFill>
                <a:schemeClr val="accent2"/>
              </a:solidFill>
            </a:endParaRPr>
          </a:p>
          <a:p>
            <a:endParaRPr lang="hu-HU" altLang="hu-HU" sz="2400"/>
          </a:p>
          <a:p>
            <a:endParaRPr lang="hu-HU" altLang="hu-HU" sz="2400"/>
          </a:p>
          <a:p>
            <a:endParaRPr lang="hu-HU" altLang="hu-HU" sz="2400"/>
          </a:p>
          <a:p>
            <a:endParaRPr lang="hu-HU" altLang="hu-HU" sz="2400"/>
          </a:p>
          <a:p>
            <a:r>
              <a:rPr lang="hu-HU" altLang="hu-HU" sz="2400" b="1">
                <a:solidFill>
                  <a:srgbClr val="FF3300"/>
                </a:solidFill>
              </a:rPr>
              <a:t>ÍRÁS:</a:t>
            </a:r>
            <a:r>
              <a:rPr lang="hu-HU" altLang="hu-HU" sz="2400" b="1"/>
              <a:t> </a:t>
            </a:r>
          </a:p>
          <a:p>
            <a:pPr>
              <a:buFontTx/>
              <a:buChar char="•"/>
            </a:pPr>
            <a:r>
              <a:rPr lang="hu-HU" altLang="hu-HU" sz="2400" b="1"/>
              <a:t>  </a:t>
            </a:r>
            <a:r>
              <a:rPr lang="hu-HU" altLang="hu-HU" sz="2400" b="1">
                <a:solidFill>
                  <a:srgbClr val="009900"/>
                </a:solidFill>
              </a:rPr>
              <a:t>Az adatbáziselem új értékének kiírása fordított sorrendben történik: az új értéket a tranzakció alakítja ki a </a:t>
            </a:r>
            <a:r>
              <a:rPr lang="hu-HU" altLang="hu-HU" sz="2400" b="1">
                <a:solidFill>
                  <a:srgbClr val="FF3300"/>
                </a:solidFill>
              </a:rPr>
              <a:t>saját memóriaterület</a:t>
            </a:r>
            <a:r>
              <a:rPr lang="hu-HU" altLang="hu-HU" sz="2400" b="1">
                <a:solidFill>
                  <a:srgbClr val="009900"/>
                </a:solidFill>
              </a:rPr>
              <a:t>én, majd ez az új érték másolódik át a megfelelő </a:t>
            </a:r>
            <a:r>
              <a:rPr lang="hu-HU" altLang="hu-HU" sz="2400" b="1">
                <a:solidFill>
                  <a:srgbClr val="FF3300"/>
                </a:solidFill>
              </a:rPr>
              <a:t>puffer</a:t>
            </a:r>
            <a:r>
              <a:rPr lang="hu-HU" altLang="hu-HU" sz="2400" b="1">
                <a:solidFill>
                  <a:srgbClr val="009900"/>
                </a:solidFill>
              </a:rPr>
              <a:t>(ek)be. </a:t>
            </a:r>
          </a:p>
          <a:p>
            <a:r>
              <a:rPr lang="hu-HU" altLang="hu-HU" sz="2400" b="1">
                <a:solidFill>
                  <a:srgbClr val="CC00CC"/>
                </a:solidFill>
              </a:rPr>
              <a:t>Fontos, hogy egy tranzakció sohasem módosíthatja egy adatbáziselem értékét közvetlenül a lemezen!</a:t>
            </a:r>
          </a:p>
        </p:txBody>
      </p:sp>
      <p:sp>
        <p:nvSpPr>
          <p:cNvPr id="335877" name="Rectangle 5">
            <a:extLst>
              <a:ext uri="{FF2B5EF4-FFF2-40B4-BE49-F238E27FC236}">
                <a16:creationId xmlns:a16="http://schemas.microsoft.com/office/drawing/2014/main" id="{85AFB521-B428-E8BC-187C-B67E3A7AFE25}"/>
              </a:ext>
            </a:extLst>
          </p:cNvPr>
          <p:cNvSpPr>
            <a:spLocks noChangeArrowheads="1"/>
          </p:cNvSpPr>
          <p:nvPr/>
        </p:nvSpPr>
        <p:spPr bwMode="auto">
          <a:xfrm>
            <a:off x="1711325" y="3536950"/>
            <a:ext cx="533400" cy="381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b="1"/>
              <a:t>x</a:t>
            </a:r>
          </a:p>
        </p:txBody>
      </p:sp>
      <p:sp>
        <p:nvSpPr>
          <p:cNvPr id="335878" name="Text Box 6">
            <a:extLst>
              <a:ext uri="{FF2B5EF4-FFF2-40B4-BE49-F238E27FC236}">
                <a16:creationId xmlns:a16="http://schemas.microsoft.com/office/drawing/2014/main" id="{ECFACFDC-6DBE-FDB3-46AB-DA474C6668A5}"/>
              </a:ext>
            </a:extLst>
          </p:cNvPr>
          <p:cNvSpPr txBox="1">
            <a:spLocks noChangeArrowheads="1"/>
          </p:cNvSpPr>
          <p:nvPr/>
        </p:nvSpPr>
        <p:spPr bwMode="auto">
          <a:xfrm>
            <a:off x="1765300" y="3022600"/>
            <a:ext cx="4572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3300"/>
                </a:solidFill>
              </a:rPr>
              <a:t>t</a:t>
            </a:r>
          </a:p>
        </p:txBody>
      </p:sp>
      <p:sp>
        <p:nvSpPr>
          <p:cNvPr id="335880" name="Text Box 8">
            <a:extLst>
              <a:ext uri="{FF2B5EF4-FFF2-40B4-BE49-F238E27FC236}">
                <a16:creationId xmlns:a16="http://schemas.microsoft.com/office/drawing/2014/main" id="{A7774999-E4DD-3626-B545-7603097F85D4}"/>
              </a:ext>
            </a:extLst>
          </p:cNvPr>
          <p:cNvSpPr txBox="1">
            <a:spLocks noChangeArrowheads="1"/>
          </p:cNvSpPr>
          <p:nvPr/>
        </p:nvSpPr>
        <p:spPr bwMode="auto">
          <a:xfrm>
            <a:off x="3898900" y="3009900"/>
            <a:ext cx="4572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3300"/>
                </a:solidFill>
              </a:rPr>
              <a:t>P</a:t>
            </a:r>
          </a:p>
        </p:txBody>
      </p:sp>
      <p:sp>
        <p:nvSpPr>
          <p:cNvPr id="335881" name="Line 9">
            <a:extLst>
              <a:ext uri="{FF2B5EF4-FFF2-40B4-BE49-F238E27FC236}">
                <a16:creationId xmlns:a16="http://schemas.microsoft.com/office/drawing/2014/main" id="{823CEEEC-6649-9286-3A55-0BAADB65EF18}"/>
              </a:ext>
            </a:extLst>
          </p:cNvPr>
          <p:cNvSpPr>
            <a:spLocks noChangeShapeType="1"/>
          </p:cNvSpPr>
          <p:nvPr/>
        </p:nvSpPr>
        <p:spPr bwMode="auto">
          <a:xfrm>
            <a:off x="2273300" y="3683000"/>
            <a:ext cx="1574800" cy="254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35882" name="Text Box 10">
            <a:extLst>
              <a:ext uri="{FF2B5EF4-FFF2-40B4-BE49-F238E27FC236}">
                <a16:creationId xmlns:a16="http://schemas.microsoft.com/office/drawing/2014/main" id="{E41D81E9-90EA-75B1-9A09-9FAA75AB8D3C}"/>
              </a:ext>
            </a:extLst>
          </p:cNvPr>
          <p:cNvSpPr txBox="1">
            <a:spLocks noChangeArrowheads="1"/>
          </p:cNvSpPr>
          <p:nvPr/>
        </p:nvSpPr>
        <p:spPr bwMode="auto">
          <a:xfrm>
            <a:off x="5143500" y="3073400"/>
            <a:ext cx="7747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hu-HU" altLang="hu-HU" sz="2400"/>
          </a:p>
        </p:txBody>
      </p:sp>
      <p:sp>
        <p:nvSpPr>
          <p:cNvPr id="335883" name="Text Box 11">
            <a:extLst>
              <a:ext uri="{FF2B5EF4-FFF2-40B4-BE49-F238E27FC236}">
                <a16:creationId xmlns:a16="http://schemas.microsoft.com/office/drawing/2014/main" id="{AD7FA703-8183-3E33-E4A0-3E602496DE16}"/>
              </a:ext>
            </a:extLst>
          </p:cNvPr>
          <p:cNvSpPr txBox="1">
            <a:spLocks noChangeArrowheads="1"/>
          </p:cNvSpPr>
          <p:nvPr/>
        </p:nvSpPr>
        <p:spPr bwMode="auto">
          <a:xfrm>
            <a:off x="4914900" y="3175000"/>
            <a:ext cx="14478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FF3300"/>
                </a:solidFill>
              </a:rPr>
              <a:t>INPUT(X)</a:t>
            </a:r>
          </a:p>
        </p:txBody>
      </p:sp>
      <p:sp>
        <p:nvSpPr>
          <p:cNvPr id="335884" name="Text Box 12">
            <a:extLst>
              <a:ext uri="{FF2B5EF4-FFF2-40B4-BE49-F238E27FC236}">
                <a16:creationId xmlns:a16="http://schemas.microsoft.com/office/drawing/2014/main" id="{CF32B15E-015B-7E41-D4E6-A315DEFA5D03}"/>
              </a:ext>
            </a:extLst>
          </p:cNvPr>
          <p:cNvSpPr txBox="1">
            <a:spLocks noChangeArrowheads="1"/>
          </p:cNvSpPr>
          <p:nvPr/>
        </p:nvSpPr>
        <p:spPr bwMode="auto">
          <a:xfrm>
            <a:off x="2311400" y="3175000"/>
            <a:ext cx="15621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FF3300"/>
                </a:solidFill>
              </a:rPr>
              <a:t>READ(X,t)</a:t>
            </a:r>
          </a:p>
        </p:txBody>
      </p:sp>
      <p:sp>
        <p:nvSpPr>
          <p:cNvPr id="335885" name="Text Box 13">
            <a:extLst>
              <a:ext uri="{FF2B5EF4-FFF2-40B4-BE49-F238E27FC236}">
                <a16:creationId xmlns:a16="http://schemas.microsoft.com/office/drawing/2014/main" id="{3295116F-9F75-BC96-8EFD-E6CEEC02276B}"/>
              </a:ext>
            </a:extLst>
          </p:cNvPr>
          <p:cNvSpPr txBox="1">
            <a:spLocks noChangeArrowheads="1"/>
          </p:cNvSpPr>
          <p:nvPr/>
        </p:nvSpPr>
        <p:spPr bwMode="auto">
          <a:xfrm>
            <a:off x="2184400" y="3911600"/>
            <a:ext cx="18415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FF3300"/>
                </a:solidFill>
              </a:rPr>
              <a:t>WRITE(X,t)</a:t>
            </a:r>
          </a:p>
        </p:txBody>
      </p:sp>
      <p:sp>
        <p:nvSpPr>
          <p:cNvPr id="335886" name="Text Box 14">
            <a:extLst>
              <a:ext uri="{FF2B5EF4-FFF2-40B4-BE49-F238E27FC236}">
                <a16:creationId xmlns:a16="http://schemas.microsoft.com/office/drawing/2014/main" id="{CCE0EBFF-EEB2-207A-013C-A7908F7F3229}"/>
              </a:ext>
            </a:extLst>
          </p:cNvPr>
          <p:cNvSpPr txBox="1">
            <a:spLocks noChangeArrowheads="1"/>
          </p:cNvSpPr>
          <p:nvPr/>
        </p:nvSpPr>
        <p:spPr bwMode="auto">
          <a:xfrm>
            <a:off x="4902200" y="3987800"/>
            <a:ext cx="18288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FF3300"/>
                </a:solidFill>
              </a:rPr>
              <a:t>OUTPUT(X)</a:t>
            </a:r>
          </a:p>
        </p:txBody>
      </p:sp>
      <p:sp>
        <p:nvSpPr>
          <p:cNvPr id="335887" name="Line 15">
            <a:extLst>
              <a:ext uri="{FF2B5EF4-FFF2-40B4-BE49-F238E27FC236}">
                <a16:creationId xmlns:a16="http://schemas.microsoft.com/office/drawing/2014/main" id="{B5511D8C-8687-E9F7-D741-FECFEA1AEF75}"/>
              </a:ext>
            </a:extLst>
          </p:cNvPr>
          <p:cNvSpPr>
            <a:spLocks noChangeShapeType="1"/>
          </p:cNvSpPr>
          <p:nvPr/>
        </p:nvSpPr>
        <p:spPr bwMode="auto">
          <a:xfrm>
            <a:off x="2273300" y="3797300"/>
            <a:ext cx="1574800" cy="25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35888" name="Line 16">
            <a:extLst>
              <a:ext uri="{FF2B5EF4-FFF2-40B4-BE49-F238E27FC236}">
                <a16:creationId xmlns:a16="http://schemas.microsoft.com/office/drawing/2014/main" id="{E01B526B-5492-3926-DD3E-2EC8A2D81285}"/>
              </a:ext>
            </a:extLst>
          </p:cNvPr>
          <p:cNvSpPr>
            <a:spLocks noChangeShapeType="1"/>
          </p:cNvSpPr>
          <p:nvPr/>
        </p:nvSpPr>
        <p:spPr bwMode="auto">
          <a:xfrm>
            <a:off x="4454525" y="3816350"/>
            <a:ext cx="2209800" cy="0"/>
          </a:xfrm>
          <a:prstGeom prst="line">
            <a:avLst/>
          </a:prstGeom>
          <a:noFill/>
          <a:ln w="53975">
            <a:solidFill>
              <a:srgbClr val="99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0882" name="Rectangle 2">
            <a:extLst>
              <a:ext uri="{FF2B5EF4-FFF2-40B4-BE49-F238E27FC236}">
                <a16:creationId xmlns:a16="http://schemas.microsoft.com/office/drawing/2014/main" id="{324E19CA-0B04-A774-47AB-679419DCB5B2}"/>
              </a:ext>
            </a:extLst>
          </p:cNvPr>
          <p:cNvSpPr>
            <a:spLocks noGrp="1" noChangeArrowheads="1"/>
          </p:cNvSpPr>
          <p:nvPr>
            <p:ph type="title"/>
          </p:nvPr>
        </p:nvSpPr>
        <p:spPr>
          <a:xfrm>
            <a:off x="598488" y="350838"/>
            <a:ext cx="7899400" cy="342900"/>
          </a:xfrm>
        </p:spPr>
        <p:txBody>
          <a:bodyPr/>
          <a:lstStyle/>
          <a:p>
            <a:r>
              <a:rPr lang="hu-HU" altLang="hu-HU" sz="3600" b="1" u="sng">
                <a:solidFill>
                  <a:schemeClr val="accent2"/>
                </a:solidFill>
              </a:rPr>
              <a:t>Az adatmozgások alapműveletei</a:t>
            </a:r>
            <a:r>
              <a:rPr lang="en-US" altLang="hu-HU" sz="3600" b="1" u="sng">
                <a:solidFill>
                  <a:schemeClr val="accent2"/>
                </a:solidFill>
              </a:rPr>
              <a:t>:</a:t>
            </a:r>
          </a:p>
        </p:txBody>
      </p:sp>
      <p:sp>
        <p:nvSpPr>
          <p:cNvPr id="334851" name="Text Box 3">
            <a:extLst>
              <a:ext uri="{FF2B5EF4-FFF2-40B4-BE49-F238E27FC236}">
                <a16:creationId xmlns:a16="http://schemas.microsoft.com/office/drawing/2014/main" id="{EDBF37A8-BAB1-8D53-79AF-A8DE7110F5DC}"/>
              </a:ext>
            </a:extLst>
          </p:cNvPr>
          <p:cNvSpPr txBox="1">
            <a:spLocks noChangeArrowheads="1"/>
          </p:cNvSpPr>
          <p:nvPr/>
        </p:nvSpPr>
        <p:spPr bwMode="auto">
          <a:xfrm>
            <a:off x="355600" y="965200"/>
            <a:ext cx="8305800" cy="4724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buFontTx/>
              <a:buAutoNum type="arabicPeriod"/>
            </a:pPr>
            <a:r>
              <a:rPr lang="hu-HU" altLang="hu-HU" b="1"/>
              <a:t> </a:t>
            </a:r>
            <a:r>
              <a:rPr lang="hu-HU" altLang="hu-HU" sz="2000" b="1">
                <a:solidFill>
                  <a:srgbClr val="FF3300"/>
                </a:solidFill>
              </a:rPr>
              <a:t>INPUT(X):</a:t>
            </a:r>
            <a:r>
              <a:rPr lang="hu-HU" altLang="hu-HU" sz="2000" b="1"/>
              <a:t> </a:t>
            </a:r>
            <a:r>
              <a:rPr lang="hu-HU" altLang="hu-HU" sz="2000" b="1">
                <a:solidFill>
                  <a:srgbClr val="009900"/>
                </a:solidFill>
              </a:rPr>
              <a:t>Az </a:t>
            </a:r>
            <a:r>
              <a:rPr lang="hu-HU" altLang="hu-HU" sz="2000" b="1"/>
              <a:t>X</a:t>
            </a:r>
            <a:r>
              <a:rPr lang="hu-HU" altLang="hu-HU" sz="2000" b="1">
                <a:solidFill>
                  <a:srgbClr val="009900"/>
                </a:solidFill>
              </a:rPr>
              <a:t> adatbáziselemet tartalmazó lemezblokk másolása a memóriapufferbe.</a:t>
            </a:r>
          </a:p>
          <a:p>
            <a:pPr>
              <a:buFontTx/>
              <a:buAutoNum type="arabicPeriod"/>
            </a:pPr>
            <a:r>
              <a:rPr lang="hu-HU" altLang="hu-HU" sz="2000" b="1"/>
              <a:t> </a:t>
            </a:r>
            <a:r>
              <a:rPr lang="hu-HU" altLang="hu-HU" sz="2000" b="1">
                <a:solidFill>
                  <a:srgbClr val="FF3300"/>
                </a:solidFill>
              </a:rPr>
              <a:t>READ(X,t):</a:t>
            </a:r>
            <a:r>
              <a:rPr lang="hu-HU" altLang="hu-HU" sz="2000" b="1"/>
              <a:t> </a:t>
            </a:r>
            <a:r>
              <a:rPr lang="hu-HU" altLang="hu-HU" sz="2000" b="1">
                <a:solidFill>
                  <a:srgbClr val="CC00CC"/>
                </a:solidFill>
              </a:rPr>
              <a:t>Az </a:t>
            </a:r>
            <a:r>
              <a:rPr lang="hu-HU" altLang="hu-HU" sz="2000" b="1"/>
              <a:t>X</a:t>
            </a:r>
            <a:r>
              <a:rPr lang="hu-HU" altLang="hu-HU" sz="2000" b="1">
                <a:solidFill>
                  <a:srgbClr val="CC00CC"/>
                </a:solidFill>
              </a:rPr>
              <a:t> adatbáziselem bemásolása a tranzakció </a:t>
            </a:r>
            <a:r>
              <a:rPr lang="hu-HU" altLang="hu-HU" sz="2000" b="1"/>
              <a:t>t</a:t>
            </a:r>
            <a:r>
              <a:rPr lang="hu-HU" altLang="hu-HU" sz="2000" b="1">
                <a:solidFill>
                  <a:srgbClr val="CC00CC"/>
                </a:solidFill>
              </a:rPr>
              <a:t> lokális változójába. Részletesebben: ha az </a:t>
            </a:r>
            <a:r>
              <a:rPr lang="hu-HU" altLang="hu-HU" sz="2000" b="1"/>
              <a:t>X</a:t>
            </a:r>
            <a:r>
              <a:rPr lang="hu-HU" altLang="hu-HU" sz="2000" b="1">
                <a:solidFill>
                  <a:srgbClr val="CC00CC"/>
                </a:solidFill>
              </a:rPr>
              <a:t> adatbáziselemet tartalmazó blokk nincs a memóriapufferben, akkor előbb végrehajtódik INPUT(X). Ezután kapja meg a </a:t>
            </a:r>
            <a:r>
              <a:rPr lang="hu-HU" altLang="hu-HU" sz="2000" b="1"/>
              <a:t>t</a:t>
            </a:r>
            <a:r>
              <a:rPr lang="hu-HU" altLang="hu-HU" sz="2000" b="1">
                <a:solidFill>
                  <a:srgbClr val="CC00CC"/>
                </a:solidFill>
              </a:rPr>
              <a:t> lokális változó </a:t>
            </a:r>
            <a:r>
              <a:rPr lang="hu-HU" altLang="hu-HU" sz="2000" b="1"/>
              <a:t>X</a:t>
            </a:r>
            <a:r>
              <a:rPr lang="hu-HU" altLang="hu-HU" sz="2000" b="1">
                <a:solidFill>
                  <a:srgbClr val="CC00CC"/>
                </a:solidFill>
              </a:rPr>
              <a:t> értékét.</a:t>
            </a:r>
          </a:p>
          <a:p>
            <a:pPr>
              <a:buFontTx/>
              <a:buAutoNum type="arabicPeriod"/>
            </a:pPr>
            <a:r>
              <a:rPr lang="hu-HU" altLang="hu-HU" sz="2000" b="1"/>
              <a:t> </a:t>
            </a:r>
            <a:r>
              <a:rPr lang="hu-HU" altLang="hu-HU" sz="2000" b="1">
                <a:solidFill>
                  <a:srgbClr val="FF3300"/>
                </a:solidFill>
              </a:rPr>
              <a:t>WRITE(X,t)</a:t>
            </a:r>
            <a:r>
              <a:rPr lang="hu-HU" altLang="hu-HU" sz="2000" b="1"/>
              <a:t>: </a:t>
            </a:r>
            <a:r>
              <a:rPr lang="hu-HU" altLang="hu-HU" sz="2000" b="1">
                <a:solidFill>
                  <a:srgbClr val="3366FF"/>
                </a:solidFill>
              </a:rPr>
              <a:t>A </a:t>
            </a:r>
            <a:r>
              <a:rPr lang="hu-HU" altLang="hu-HU" sz="2000" b="1"/>
              <a:t>t</a:t>
            </a:r>
            <a:r>
              <a:rPr lang="hu-HU" altLang="hu-HU" sz="2000" b="1">
                <a:solidFill>
                  <a:srgbClr val="3366FF"/>
                </a:solidFill>
              </a:rPr>
              <a:t> lokális változó tartalma az </a:t>
            </a:r>
            <a:r>
              <a:rPr lang="hu-HU" altLang="hu-HU" sz="2000" b="1"/>
              <a:t>X</a:t>
            </a:r>
            <a:r>
              <a:rPr lang="hu-HU" altLang="hu-HU" sz="2000" b="1">
                <a:solidFill>
                  <a:srgbClr val="3366FF"/>
                </a:solidFill>
              </a:rPr>
              <a:t> adatbáziselem memóriapufferbeli tartalmába másolódik. Részletesebben: ha az </a:t>
            </a:r>
            <a:r>
              <a:rPr lang="hu-HU" altLang="hu-HU" sz="2000" b="1"/>
              <a:t>X</a:t>
            </a:r>
            <a:r>
              <a:rPr lang="hu-HU" altLang="hu-HU" sz="2000" b="1">
                <a:solidFill>
                  <a:srgbClr val="3366FF"/>
                </a:solidFill>
              </a:rPr>
              <a:t> adatbáziselemet tartalmazó blokk nincs a memóriapufferben, akkor előbb végrehajtódik INPUT(X). Ezután másolódik át a </a:t>
            </a:r>
            <a:r>
              <a:rPr lang="hu-HU" altLang="hu-HU" sz="2000" b="1"/>
              <a:t>t</a:t>
            </a:r>
            <a:r>
              <a:rPr lang="hu-HU" altLang="hu-HU" sz="2000" b="1">
                <a:solidFill>
                  <a:srgbClr val="3366FF"/>
                </a:solidFill>
              </a:rPr>
              <a:t> lokális változó értéke a pufferbeli </a:t>
            </a:r>
            <a:r>
              <a:rPr lang="hu-HU" altLang="hu-HU" sz="2000" b="1"/>
              <a:t>X</a:t>
            </a:r>
            <a:r>
              <a:rPr lang="hu-HU" altLang="hu-HU" sz="2000" b="1">
                <a:solidFill>
                  <a:srgbClr val="3366FF"/>
                </a:solidFill>
              </a:rPr>
              <a:t>-be.</a:t>
            </a:r>
          </a:p>
          <a:p>
            <a:pPr>
              <a:buFontTx/>
              <a:buAutoNum type="arabicPeriod"/>
            </a:pPr>
            <a:r>
              <a:rPr lang="hu-HU" altLang="hu-HU" sz="2000" b="1"/>
              <a:t> </a:t>
            </a:r>
            <a:r>
              <a:rPr lang="hu-HU" altLang="hu-HU" sz="2000" b="1">
                <a:solidFill>
                  <a:srgbClr val="FF3300"/>
                </a:solidFill>
              </a:rPr>
              <a:t>OUTPUT(X):</a:t>
            </a:r>
            <a:r>
              <a:rPr lang="hu-HU" altLang="hu-HU" sz="2000" b="1"/>
              <a:t> Az X adatbáziselemet tartalmazó puffer kimásolása lemezre.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0402" name="Rectangle 2">
            <a:extLst>
              <a:ext uri="{FF2B5EF4-FFF2-40B4-BE49-F238E27FC236}">
                <a16:creationId xmlns:a16="http://schemas.microsoft.com/office/drawing/2014/main" id="{517D7BA6-2FD6-DC28-D881-36362DE8DCB7}"/>
              </a:ext>
            </a:extLst>
          </p:cNvPr>
          <p:cNvSpPr>
            <a:spLocks noGrp="1" noChangeArrowheads="1"/>
          </p:cNvSpPr>
          <p:nvPr>
            <p:ph type="title"/>
          </p:nvPr>
        </p:nvSpPr>
        <p:spPr/>
        <p:txBody>
          <a:bodyPr/>
          <a:lstStyle/>
          <a:p>
            <a:pPr algn="l"/>
            <a:r>
              <a:rPr lang="hu-HU" altLang="hu-HU" sz="3600" b="1" u="sng">
                <a:solidFill>
                  <a:schemeClr val="tx1"/>
                </a:solidFill>
              </a:rPr>
              <a:t>Definíció</a:t>
            </a:r>
            <a:r>
              <a:rPr lang="en-US" altLang="hu-HU" sz="3600" b="1" u="sng">
                <a:solidFill>
                  <a:schemeClr val="tx1"/>
                </a:solidFill>
              </a:rPr>
              <a:t>:</a:t>
            </a:r>
          </a:p>
        </p:txBody>
      </p:sp>
      <p:sp>
        <p:nvSpPr>
          <p:cNvPr id="230403" name="Rectangle 3">
            <a:extLst>
              <a:ext uri="{FF2B5EF4-FFF2-40B4-BE49-F238E27FC236}">
                <a16:creationId xmlns:a16="http://schemas.microsoft.com/office/drawing/2014/main" id="{651B69FA-E0E2-A9A3-AFAA-8D107102DF38}"/>
              </a:ext>
            </a:extLst>
          </p:cNvPr>
          <p:cNvSpPr>
            <a:spLocks noGrp="1" noChangeArrowheads="1"/>
          </p:cNvSpPr>
          <p:nvPr>
            <p:ph type="body" idx="1"/>
          </p:nvPr>
        </p:nvSpPr>
        <p:spPr>
          <a:xfrm>
            <a:off x="685800" y="1981200"/>
            <a:ext cx="8140700" cy="4114800"/>
          </a:xfrm>
        </p:spPr>
        <p:txBody>
          <a:bodyPr/>
          <a:lstStyle/>
          <a:p>
            <a:r>
              <a:rPr lang="hu-HU" altLang="hu-HU" b="1" u="sng">
                <a:solidFill>
                  <a:srgbClr val="FF0000"/>
                </a:solidFill>
              </a:rPr>
              <a:t>Konzisztens állapot</a:t>
            </a:r>
            <a:r>
              <a:rPr lang="en-US" altLang="hu-HU" b="1" u="sng">
                <a:solidFill>
                  <a:srgbClr val="FF0000"/>
                </a:solidFill>
              </a:rPr>
              <a:t>:</a:t>
            </a:r>
            <a:r>
              <a:rPr lang="en-US" altLang="hu-HU" b="1">
                <a:solidFill>
                  <a:srgbClr val="FF0000"/>
                </a:solidFill>
              </a:rPr>
              <a:t> </a:t>
            </a:r>
            <a:endParaRPr lang="hu-HU" altLang="hu-HU" b="1">
              <a:solidFill>
                <a:srgbClr val="FF0000"/>
              </a:solidFill>
            </a:endParaRPr>
          </a:p>
          <a:p>
            <a:pPr lvl="1">
              <a:buFontTx/>
              <a:buNone/>
            </a:pPr>
            <a:r>
              <a:rPr lang="hu-HU" altLang="hu-HU" b="1">
                <a:solidFill>
                  <a:schemeClr val="accent2"/>
                </a:solidFill>
              </a:rPr>
              <a:t>kielégíti az összes feltételt (megszorítást)</a:t>
            </a:r>
            <a:endParaRPr lang="en-US" altLang="hu-HU" b="1">
              <a:solidFill>
                <a:schemeClr val="accent2"/>
              </a:solidFill>
            </a:endParaRPr>
          </a:p>
          <a:p>
            <a:r>
              <a:rPr lang="hu-HU" altLang="hu-HU" b="1" u="sng">
                <a:solidFill>
                  <a:srgbClr val="FF0000"/>
                </a:solidFill>
              </a:rPr>
              <a:t>Konzisztens adatbázis:</a:t>
            </a:r>
            <a:r>
              <a:rPr lang="en-US" altLang="hu-HU" b="1">
                <a:solidFill>
                  <a:srgbClr val="FF0000"/>
                </a:solidFill>
              </a:rPr>
              <a:t> </a:t>
            </a:r>
            <a:endParaRPr lang="hu-HU" altLang="hu-HU" b="1">
              <a:solidFill>
                <a:srgbClr val="FF0000"/>
              </a:solidFill>
            </a:endParaRPr>
          </a:p>
          <a:p>
            <a:pPr>
              <a:buFontTx/>
              <a:buNone/>
            </a:pPr>
            <a:r>
              <a:rPr lang="hu-HU" altLang="hu-HU" b="1"/>
              <a:t>	</a:t>
            </a:r>
            <a:r>
              <a:rPr lang="hu-HU" altLang="hu-HU" b="1">
                <a:solidFill>
                  <a:srgbClr val="008000"/>
                </a:solidFill>
              </a:rPr>
              <a:t>konzisztens	 állapotú adatbázis</a:t>
            </a:r>
          </a:p>
          <a:p>
            <a:pPr>
              <a:buFontTx/>
              <a:buNone/>
            </a:pPr>
            <a:endParaRPr lang="hu-HU" altLang="hu-HU" b="1">
              <a:solidFill>
                <a:srgbClr val="008000"/>
              </a:solidFill>
            </a:endParaRPr>
          </a:p>
          <a:p>
            <a:pPr>
              <a:buFontTx/>
              <a:buNone/>
            </a:pPr>
            <a:r>
              <a:rPr lang="hu-HU" altLang="hu-HU" b="1">
                <a:solidFill>
                  <a:srgbClr val="3366FF"/>
                </a:solidFill>
              </a:rPr>
              <a:t>	A feltételrendszert </a:t>
            </a:r>
            <a:r>
              <a:rPr lang="hu-HU" altLang="hu-HU" b="1">
                <a:solidFill>
                  <a:srgbClr val="CC3300"/>
                </a:solidFill>
              </a:rPr>
              <a:t>ontológiának </a:t>
            </a:r>
            <a:r>
              <a:rPr lang="hu-HU" altLang="hu-HU" b="1">
                <a:solidFill>
                  <a:srgbClr val="3366FF"/>
                </a:solidFill>
              </a:rPr>
              <a:t>hívjuk.</a:t>
            </a:r>
            <a:endParaRPr lang="en-US" altLang="hu-HU" b="1" u="sng">
              <a:solidFill>
                <a:srgbClr val="3366FF"/>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4978" name="Rectangle 2">
            <a:extLst>
              <a:ext uri="{FF2B5EF4-FFF2-40B4-BE49-F238E27FC236}">
                <a16:creationId xmlns:a16="http://schemas.microsoft.com/office/drawing/2014/main" id="{12213596-0BBE-8AEB-0F74-28906100E0AB}"/>
              </a:ext>
            </a:extLst>
          </p:cNvPr>
          <p:cNvSpPr>
            <a:spLocks noGrp="1" noChangeArrowheads="1"/>
          </p:cNvSpPr>
          <p:nvPr>
            <p:ph type="title"/>
          </p:nvPr>
        </p:nvSpPr>
        <p:spPr>
          <a:xfrm>
            <a:off x="622300" y="215900"/>
            <a:ext cx="7772400" cy="330200"/>
          </a:xfrm>
        </p:spPr>
        <p:txBody>
          <a:bodyPr/>
          <a:lstStyle/>
          <a:p>
            <a:r>
              <a:rPr lang="hu-HU" altLang="hu-HU" sz="3600" u="sng">
                <a:solidFill>
                  <a:schemeClr val="accent2"/>
                </a:solidFill>
              </a:rPr>
              <a:t>Az adatbáziselem mérete</a:t>
            </a:r>
            <a:endParaRPr lang="en-US" altLang="hu-HU" sz="3600" u="sng">
              <a:solidFill>
                <a:schemeClr val="accent2"/>
              </a:solidFill>
            </a:endParaRPr>
          </a:p>
        </p:txBody>
      </p:sp>
      <p:sp>
        <p:nvSpPr>
          <p:cNvPr id="254979" name="Rectangle 3">
            <a:extLst>
              <a:ext uri="{FF2B5EF4-FFF2-40B4-BE49-F238E27FC236}">
                <a16:creationId xmlns:a16="http://schemas.microsoft.com/office/drawing/2014/main" id="{794A9E08-52D9-F823-A90A-6BD226436F4C}"/>
              </a:ext>
            </a:extLst>
          </p:cNvPr>
          <p:cNvSpPr>
            <a:spLocks noGrp="1" noChangeArrowheads="1"/>
          </p:cNvSpPr>
          <p:nvPr>
            <p:ph type="body" idx="1"/>
          </p:nvPr>
        </p:nvSpPr>
        <p:spPr>
          <a:xfrm>
            <a:off x="685800" y="850900"/>
            <a:ext cx="7772400" cy="5803900"/>
          </a:xfrm>
        </p:spPr>
        <p:txBody>
          <a:bodyPr/>
          <a:lstStyle/>
          <a:p>
            <a:pPr>
              <a:lnSpc>
                <a:spcPct val="90000"/>
              </a:lnSpc>
            </a:pPr>
            <a:r>
              <a:rPr lang="hu-HU" altLang="hu-HU" sz="2400" b="1">
                <a:solidFill>
                  <a:schemeClr val="accent2"/>
                </a:solidFill>
              </a:rPr>
              <a:t>FELTEVÉS: az adatbáziselemek elférnek egy-egy lemezblokkban és így egy-egy pufferben is, azaz </a:t>
            </a:r>
            <a:r>
              <a:rPr lang="hu-HU" altLang="hu-HU" sz="2400" b="1">
                <a:solidFill>
                  <a:srgbClr val="FF3300"/>
                </a:solidFill>
              </a:rPr>
              <a:t>feltételezhetjük, hogy az adatbáziselemek pontosan a blokkok</a:t>
            </a:r>
            <a:r>
              <a:rPr lang="hu-HU" altLang="hu-HU" sz="2400" b="1">
                <a:solidFill>
                  <a:schemeClr val="accent2"/>
                </a:solidFill>
              </a:rPr>
              <a:t>. </a:t>
            </a:r>
          </a:p>
          <a:p>
            <a:pPr>
              <a:lnSpc>
                <a:spcPct val="90000"/>
              </a:lnSpc>
            </a:pPr>
            <a:r>
              <a:rPr lang="hu-HU" altLang="hu-HU" sz="2400" b="1">
                <a:solidFill>
                  <a:srgbClr val="009900"/>
                </a:solidFill>
              </a:rPr>
              <a:t>Ha az adatbáziselem valójában több blokkot foglalna el, akkor úgy is tekinthetjük, hogy az adatbáziselem</a:t>
            </a:r>
            <a:r>
              <a:rPr lang="hu-HU" altLang="hu-HU" sz="2400" b="1">
                <a:solidFill>
                  <a:schemeClr val="accent2"/>
                </a:solidFill>
              </a:rPr>
              <a:t> </a:t>
            </a:r>
            <a:r>
              <a:rPr lang="hu-HU" altLang="hu-HU" sz="2400" b="1">
                <a:solidFill>
                  <a:srgbClr val="FF3300"/>
                </a:solidFill>
              </a:rPr>
              <a:t>minden blokkméretű része önmagában egy adatbáziselem</a:t>
            </a:r>
            <a:r>
              <a:rPr lang="hu-HU" altLang="hu-HU" sz="2400" b="1">
                <a:solidFill>
                  <a:schemeClr val="accent2"/>
                </a:solidFill>
              </a:rPr>
              <a:t>. </a:t>
            </a:r>
          </a:p>
          <a:p>
            <a:pPr>
              <a:lnSpc>
                <a:spcPct val="90000"/>
              </a:lnSpc>
            </a:pPr>
            <a:r>
              <a:rPr lang="hu-HU" altLang="hu-HU" sz="2400" b="1"/>
              <a:t>A naplózási mechanizmus </a:t>
            </a:r>
            <a:r>
              <a:rPr lang="hu-HU" altLang="hu-HU" sz="2400" b="1">
                <a:solidFill>
                  <a:srgbClr val="FF0000"/>
                </a:solidFill>
              </a:rPr>
              <a:t>atomos</a:t>
            </a:r>
            <a:r>
              <a:rPr lang="hu-HU" altLang="hu-HU" sz="2400" b="1"/>
              <a:t>, azaz vagy lemezre írja X összes blokkját, vagy semmit sem ír ki. </a:t>
            </a:r>
          </a:p>
          <a:p>
            <a:pPr>
              <a:lnSpc>
                <a:spcPct val="90000"/>
              </a:lnSpc>
            </a:pPr>
            <a:r>
              <a:rPr lang="hu-HU" altLang="hu-HU" sz="2400" b="1">
                <a:solidFill>
                  <a:schemeClr val="accent2"/>
                </a:solidFill>
              </a:rPr>
              <a:t>A READ és a WRITE műveleteket a tranzakciók használják, az INPUT és OUTPUT műveleteket a pufferkezelő alkalmazza, illetve bizonyos feltételek mellett az OUTPUT műveletet a naplózási rendszer is használja.</a:t>
            </a:r>
            <a:endParaRPr lang="en-US" altLang="hu-HU" sz="2400" b="1">
              <a:solidFill>
                <a:schemeClr val="accent2"/>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9906" name="Rectangle 2">
            <a:extLst>
              <a:ext uri="{FF2B5EF4-FFF2-40B4-BE49-F238E27FC236}">
                <a16:creationId xmlns:a16="http://schemas.microsoft.com/office/drawing/2014/main" id="{60C25757-FAC4-953F-CE86-C9BE209B63FC}"/>
              </a:ext>
            </a:extLst>
          </p:cNvPr>
          <p:cNvSpPr>
            <a:spLocks noGrp="1" noChangeArrowheads="1"/>
          </p:cNvSpPr>
          <p:nvPr>
            <p:ph type="title"/>
          </p:nvPr>
        </p:nvSpPr>
        <p:spPr>
          <a:xfrm>
            <a:off x="266700" y="190500"/>
            <a:ext cx="8724900" cy="1143000"/>
          </a:xfrm>
        </p:spPr>
        <p:txBody>
          <a:bodyPr/>
          <a:lstStyle/>
          <a:p>
            <a:pPr algn="l"/>
            <a:r>
              <a:rPr lang="hu-HU" altLang="hu-HU" sz="3200" b="1" u="sng">
                <a:solidFill>
                  <a:srgbClr val="FF0000"/>
                </a:solidFill>
              </a:rPr>
              <a:t>Főprobléma:</a:t>
            </a:r>
            <a:r>
              <a:rPr lang="en-US" altLang="hu-HU" sz="3200" b="1">
                <a:solidFill>
                  <a:srgbClr val="FF0000"/>
                </a:solidFill>
              </a:rPr>
              <a:t> </a:t>
            </a:r>
            <a:r>
              <a:rPr lang="hu-HU" altLang="hu-HU" sz="3200" b="1">
                <a:solidFill>
                  <a:schemeClr val="accent2"/>
                </a:solidFill>
              </a:rPr>
              <a:t>A befejezetlen tranzakciók</a:t>
            </a:r>
            <a:endParaRPr lang="en-US" altLang="hu-HU" sz="3200" b="1" u="sng">
              <a:solidFill>
                <a:schemeClr val="accent2"/>
              </a:solidFill>
            </a:endParaRPr>
          </a:p>
        </p:txBody>
      </p:sp>
      <p:sp>
        <p:nvSpPr>
          <p:cNvPr id="379907" name="Rectangle 3">
            <a:extLst>
              <a:ext uri="{FF2B5EF4-FFF2-40B4-BE49-F238E27FC236}">
                <a16:creationId xmlns:a16="http://schemas.microsoft.com/office/drawing/2014/main" id="{8E388CD3-108F-018A-1A9C-4F014E639C20}"/>
              </a:ext>
            </a:extLst>
          </p:cNvPr>
          <p:cNvSpPr>
            <a:spLocks noGrp="1" noChangeArrowheads="1"/>
          </p:cNvSpPr>
          <p:nvPr>
            <p:ph type="body" idx="1"/>
          </p:nvPr>
        </p:nvSpPr>
        <p:spPr/>
        <p:txBody>
          <a:bodyPr/>
          <a:lstStyle/>
          <a:p>
            <a:pPr>
              <a:buFontTx/>
              <a:buNone/>
            </a:pPr>
            <a:r>
              <a:rPr lang="hu-HU" altLang="hu-HU" b="1"/>
              <a:t>Például:</a:t>
            </a:r>
            <a:r>
              <a:rPr lang="en-US" altLang="hu-HU" b="1"/>
              <a:t>	</a:t>
            </a:r>
            <a:r>
              <a:rPr lang="hu-HU" altLang="hu-HU" b="1">
                <a:solidFill>
                  <a:srgbClr val="FF0000"/>
                </a:solidFill>
              </a:rPr>
              <a:t>Konzisztencia feltétel</a:t>
            </a:r>
            <a:r>
              <a:rPr lang="en-US" altLang="hu-HU" b="1">
                <a:solidFill>
                  <a:srgbClr val="FF0000"/>
                </a:solidFill>
              </a:rPr>
              <a:t>: A=B</a:t>
            </a:r>
          </a:p>
          <a:p>
            <a:pPr>
              <a:buFontTx/>
              <a:buNone/>
            </a:pPr>
            <a:r>
              <a:rPr lang="en-US" altLang="hu-HU" b="1"/>
              <a:t>				 </a:t>
            </a:r>
            <a:r>
              <a:rPr lang="en-US" altLang="hu-HU" b="1">
                <a:solidFill>
                  <a:schemeClr val="accent2"/>
                </a:solidFill>
              </a:rPr>
              <a:t>T</a:t>
            </a:r>
            <a:r>
              <a:rPr lang="en-US" altLang="hu-HU" sz="2400" b="1">
                <a:solidFill>
                  <a:schemeClr val="accent2"/>
                </a:solidFill>
              </a:rPr>
              <a:t>1</a:t>
            </a:r>
            <a:r>
              <a:rPr lang="en-US" altLang="hu-HU" b="1">
                <a:solidFill>
                  <a:schemeClr val="accent2"/>
                </a:solidFill>
              </a:rPr>
              <a:t>:  A  </a:t>
            </a:r>
            <a:r>
              <a:rPr lang="en-US" altLang="hu-HU" b="1">
                <a:solidFill>
                  <a:schemeClr val="accent2"/>
                </a:solidFill>
                <a:sym typeface="Symbol" panose="05050102010706020507" pitchFamily="18" charset="2"/>
              </a:rPr>
              <a:t></a:t>
            </a:r>
            <a:r>
              <a:rPr lang="en-US" altLang="hu-HU" b="1">
                <a:solidFill>
                  <a:schemeClr val="accent2"/>
                </a:solidFill>
              </a:rPr>
              <a:t>  </a:t>
            </a:r>
            <a:r>
              <a:rPr lang="hu-HU" altLang="hu-HU" b="1">
                <a:solidFill>
                  <a:schemeClr val="accent2"/>
                </a:solidFill>
              </a:rPr>
              <a:t> </a:t>
            </a:r>
            <a:r>
              <a:rPr lang="en-US" altLang="hu-HU" b="1">
                <a:solidFill>
                  <a:schemeClr val="accent2"/>
                </a:solidFill>
              </a:rPr>
              <a:t>A </a:t>
            </a:r>
            <a:r>
              <a:rPr lang="en-US" altLang="hu-HU" b="1">
                <a:solidFill>
                  <a:schemeClr val="accent2"/>
                </a:solidFill>
                <a:sym typeface="Symbol" panose="05050102010706020507" pitchFamily="18" charset="2"/>
              </a:rPr>
              <a:t> </a:t>
            </a:r>
            <a:r>
              <a:rPr lang="en-US" altLang="hu-HU" b="1">
                <a:solidFill>
                  <a:schemeClr val="accent2"/>
                </a:solidFill>
              </a:rPr>
              <a:t>2</a:t>
            </a:r>
          </a:p>
          <a:p>
            <a:pPr>
              <a:buFontTx/>
              <a:buNone/>
            </a:pPr>
            <a:r>
              <a:rPr lang="en-US" altLang="hu-HU" b="1">
                <a:solidFill>
                  <a:schemeClr val="accent2"/>
                </a:solidFill>
              </a:rPr>
              <a:t>				       </a:t>
            </a:r>
            <a:r>
              <a:rPr lang="hu-HU" altLang="hu-HU" b="1">
                <a:solidFill>
                  <a:schemeClr val="accent2"/>
                </a:solidFill>
              </a:rPr>
              <a:t> </a:t>
            </a:r>
            <a:r>
              <a:rPr lang="en-US" altLang="hu-HU" b="1">
                <a:solidFill>
                  <a:schemeClr val="accent2"/>
                </a:solidFill>
              </a:rPr>
              <a:t>B  </a:t>
            </a:r>
            <a:r>
              <a:rPr lang="en-US" altLang="hu-HU" b="1">
                <a:solidFill>
                  <a:schemeClr val="accent2"/>
                </a:solidFill>
                <a:sym typeface="Symbol" panose="05050102010706020507" pitchFamily="18" charset="2"/>
              </a:rPr>
              <a:t></a:t>
            </a:r>
            <a:r>
              <a:rPr lang="en-US" altLang="hu-HU" b="1">
                <a:solidFill>
                  <a:schemeClr val="accent2"/>
                </a:solidFill>
              </a:rPr>
              <a:t>   B </a:t>
            </a:r>
            <a:r>
              <a:rPr lang="en-US" altLang="hu-HU" b="1">
                <a:solidFill>
                  <a:schemeClr val="accent2"/>
                </a:solidFill>
                <a:sym typeface="Symbol" panose="05050102010706020507" pitchFamily="18" charset="2"/>
              </a:rPr>
              <a:t> </a:t>
            </a:r>
            <a:r>
              <a:rPr lang="en-US" altLang="hu-HU" b="1">
                <a:solidFill>
                  <a:schemeClr val="accent2"/>
                </a:solidFill>
              </a:rPr>
              <a:t>2</a:t>
            </a:r>
          </a:p>
        </p:txBody>
      </p:sp>
      <p:sp>
        <p:nvSpPr>
          <p:cNvPr id="379908" name="Text Box 4">
            <a:extLst>
              <a:ext uri="{FF2B5EF4-FFF2-40B4-BE49-F238E27FC236}">
                <a16:creationId xmlns:a16="http://schemas.microsoft.com/office/drawing/2014/main" id="{FB8AEC58-1E6A-3735-DF83-41C6165F1677}"/>
              </a:ext>
            </a:extLst>
          </p:cNvPr>
          <p:cNvSpPr txBox="1">
            <a:spLocks noChangeArrowheads="1"/>
          </p:cNvSpPr>
          <p:nvPr/>
        </p:nvSpPr>
        <p:spPr bwMode="auto">
          <a:xfrm>
            <a:off x="2387600" y="4254500"/>
            <a:ext cx="5397500" cy="15525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u-HU" altLang="hu-HU" sz="2400" b="1"/>
              <a:t>Pontosabban 8 lépésből áll:</a:t>
            </a:r>
          </a:p>
          <a:p>
            <a:r>
              <a:rPr lang="hu-HU" altLang="hu-HU" sz="2400" b="1">
                <a:solidFill>
                  <a:srgbClr val="CC00CC"/>
                </a:solidFill>
              </a:rPr>
              <a:t>READ(A,t); t := t*2; WRITE(A,t);</a:t>
            </a:r>
          </a:p>
          <a:p>
            <a:r>
              <a:rPr lang="hu-HU" altLang="hu-HU" sz="2400" b="1">
                <a:solidFill>
                  <a:srgbClr val="CC00CC"/>
                </a:solidFill>
              </a:rPr>
              <a:t>READ(B,t); t := t*2; WRITE(B,t);</a:t>
            </a:r>
          </a:p>
          <a:p>
            <a:r>
              <a:rPr lang="hu-HU" altLang="hu-HU" sz="2400" b="1">
                <a:solidFill>
                  <a:srgbClr val="CC00CC"/>
                </a:solidFill>
              </a:rPr>
              <a:t>OUTPUT(A); OUTPUT(B);</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0930" name="Rectangle 2">
            <a:extLst>
              <a:ext uri="{FF2B5EF4-FFF2-40B4-BE49-F238E27FC236}">
                <a16:creationId xmlns:a16="http://schemas.microsoft.com/office/drawing/2014/main" id="{1D7FE692-7FC6-7391-A5C2-4856F34787A1}"/>
              </a:ext>
            </a:extLst>
          </p:cNvPr>
          <p:cNvSpPr>
            <a:spLocks noGrp="1" noChangeArrowheads="1"/>
          </p:cNvSpPr>
          <p:nvPr>
            <p:ph type="body" idx="1"/>
          </p:nvPr>
        </p:nvSpPr>
        <p:spPr>
          <a:xfrm>
            <a:off x="609600" y="685800"/>
            <a:ext cx="7772400" cy="5181600"/>
          </a:xfrm>
        </p:spPr>
        <p:txBody>
          <a:bodyPr/>
          <a:lstStyle/>
          <a:p>
            <a:pPr>
              <a:lnSpc>
                <a:spcPct val="80000"/>
              </a:lnSpc>
              <a:buFontTx/>
              <a:buNone/>
            </a:pPr>
            <a:r>
              <a:rPr lang="en-US" altLang="hu-HU"/>
              <a:t>T</a:t>
            </a:r>
            <a:r>
              <a:rPr lang="en-US" altLang="hu-HU" sz="2400"/>
              <a:t>1</a:t>
            </a:r>
            <a:r>
              <a:rPr lang="en-US" altLang="hu-HU"/>
              <a:t>:	Read (A,t);  t </a:t>
            </a:r>
            <a:r>
              <a:rPr lang="en-US" altLang="hu-HU">
                <a:sym typeface="Symbol" panose="05050102010706020507" pitchFamily="18" charset="2"/>
              </a:rPr>
              <a:t></a:t>
            </a:r>
            <a:r>
              <a:rPr lang="en-US" altLang="hu-HU"/>
              <a:t> t</a:t>
            </a:r>
            <a:r>
              <a:rPr lang="en-US" altLang="hu-HU">
                <a:sym typeface="Symbol" panose="05050102010706020507" pitchFamily="18" charset="2"/>
              </a:rPr>
              <a:t></a:t>
            </a:r>
            <a:r>
              <a:rPr lang="en-US" altLang="hu-HU"/>
              <a:t>2</a:t>
            </a:r>
          </a:p>
          <a:p>
            <a:pPr>
              <a:lnSpc>
                <a:spcPct val="70000"/>
              </a:lnSpc>
              <a:buFontTx/>
              <a:buNone/>
            </a:pPr>
            <a:r>
              <a:rPr lang="en-US" altLang="hu-HU"/>
              <a:t>		Write (A,t);</a:t>
            </a:r>
          </a:p>
          <a:p>
            <a:pPr>
              <a:lnSpc>
                <a:spcPct val="70000"/>
              </a:lnSpc>
              <a:buFontTx/>
              <a:buNone/>
            </a:pPr>
            <a:r>
              <a:rPr lang="en-US" altLang="hu-HU"/>
              <a:t>		Read (B,t);  t </a:t>
            </a:r>
            <a:r>
              <a:rPr lang="en-US" altLang="hu-HU">
                <a:sym typeface="Symbol" panose="05050102010706020507" pitchFamily="18" charset="2"/>
              </a:rPr>
              <a:t></a:t>
            </a:r>
            <a:r>
              <a:rPr lang="en-US" altLang="hu-HU"/>
              <a:t> t</a:t>
            </a:r>
            <a:r>
              <a:rPr lang="en-US" altLang="hu-HU">
                <a:sym typeface="Symbol" panose="05050102010706020507" pitchFamily="18" charset="2"/>
              </a:rPr>
              <a:t></a:t>
            </a:r>
            <a:r>
              <a:rPr lang="en-US" altLang="hu-HU"/>
              <a:t>2</a:t>
            </a:r>
          </a:p>
          <a:p>
            <a:pPr>
              <a:lnSpc>
                <a:spcPct val="70000"/>
              </a:lnSpc>
              <a:buFontTx/>
              <a:buNone/>
            </a:pPr>
            <a:r>
              <a:rPr lang="en-US" altLang="hu-HU"/>
              <a:t>		Write (B,t);</a:t>
            </a:r>
          </a:p>
          <a:p>
            <a:pPr>
              <a:lnSpc>
                <a:spcPct val="70000"/>
              </a:lnSpc>
              <a:buFontTx/>
              <a:buNone/>
            </a:pPr>
            <a:r>
              <a:rPr lang="en-US" altLang="hu-HU"/>
              <a:t>		Output (A);</a:t>
            </a:r>
          </a:p>
          <a:p>
            <a:pPr>
              <a:lnSpc>
                <a:spcPct val="70000"/>
              </a:lnSpc>
              <a:buFontTx/>
              <a:buNone/>
            </a:pPr>
            <a:r>
              <a:rPr lang="en-US" altLang="hu-HU"/>
              <a:t>		Output (B);</a:t>
            </a:r>
          </a:p>
        </p:txBody>
      </p:sp>
      <p:sp>
        <p:nvSpPr>
          <p:cNvPr id="380931" name="Rectangle 3">
            <a:extLst>
              <a:ext uri="{FF2B5EF4-FFF2-40B4-BE49-F238E27FC236}">
                <a16:creationId xmlns:a16="http://schemas.microsoft.com/office/drawing/2014/main" id="{5D205F43-DD4F-6A73-A31F-004882DC329F}"/>
              </a:ext>
            </a:extLst>
          </p:cNvPr>
          <p:cNvSpPr>
            <a:spLocks noChangeArrowheads="1"/>
          </p:cNvSpPr>
          <p:nvPr/>
        </p:nvSpPr>
        <p:spPr bwMode="auto">
          <a:xfrm>
            <a:off x="1676400" y="3810000"/>
            <a:ext cx="2286000" cy="16002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hu-HU" sz="2800"/>
              <a:t>A: 8</a:t>
            </a:r>
          </a:p>
          <a:p>
            <a:r>
              <a:rPr lang="en-US" altLang="hu-HU" sz="2800"/>
              <a:t>B: 8</a:t>
            </a:r>
            <a:endParaRPr lang="en-US" altLang="hu-HU" sz="2400"/>
          </a:p>
        </p:txBody>
      </p:sp>
      <p:sp>
        <p:nvSpPr>
          <p:cNvPr id="380932" name="AutoShape 4">
            <a:extLst>
              <a:ext uri="{FF2B5EF4-FFF2-40B4-BE49-F238E27FC236}">
                <a16:creationId xmlns:a16="http://schemas.microsoft.com/office/drawing/2014/main" id="{4529DA6A-85C9-45C5-EEFB-EAFB69251E12}"/>
              </a:ext>
            </a:extLst>
          </p:cNvPr>
          <p:cNvSpPr>
            <a:spLocks noChangeArrowheads="1"/>
          </p:cNvSpPr>
          <p:nvPr/>
        </p:nvSpPr>
        <p:spPr bwMode="auto">
          <a:xfrm>
            <a:off x="5638800" y="3886200"/>
            <a:ext cx="1981200" cy="1447800"/>
          </a:xfrm>
          <a:prstGeom prst="can">
            <a:avLst>
              <a:gd name="adj" fmla="val 25000"/>
            </a:avLst>
          </a:prstGeom>
          <a:solidFill>
            <a:srgbClr val="99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hu-HU" sz="2800"/>
              <a:t>A: 8</a:t>
            </a:r>
            <a:endParaRPr lang="en-US" altLang="hu-HU" sz="2400"/>
          </a:p>
          <a:p>
            <a:r>
              <a:rPr lang="en-US" altLang="hu-HU" sz="2800"/>
              <a:t>B: 8</a:t>
            </a:r>
            <a:endParaRPr lang="en-US" altLang="hu-HU" sz="2400"/>
          </a:p>
        </p:txBody>
      </p:sp>
      <p:sp>
        <p:nvSpPr>
          <p:cNvPr id="380933" name="Text Box 5">
            <a:extLst>
              <a:ext uri="{FF2B5EF4-FFF2-40B4-BE49-F238E27FC236}">
                <a16:creationId xmlns:a16="http://schemas.microsoft.com/office/drawing/2014/main" id="{AFB58C01-8909-4DCC-55E3-41498C224B0D}"/>
              </a:ext>
            </a:extLst>
          </p:cNvPr>
          <p:cNvSpPr txBox="1">
            <a:spLocks noChangeArrowheads="1"/>
          </p:cNvSpPr>
          <p:nvPr/>
        </p:nvSpPr>
        <p:spPr bwMode="auto">
          <a:xfrm>
            <a:off x="1987550" y="5486400"/>
            <a:ext cx="1725613"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hu-HU" altLang="hu-HU" sz="2400" b="1">
                <a:solidFill>
                  <a:srgbClr val="3366FF"/>
                </a:solidFill>
              </a:rPr>
              <a:t>MEMÓRIA</a:t>
            </a:r>
            <a:endParaRPr lang="en-US" altLang="hu-HU" sz="2400" b="1">
              <a:solidFill>
                <a:srgbClr val="3366FF"/>
              </a:solidFill>
            </a:endParaRPr>
          </a:p>
        </p:txBody>
      </p:sp>
      <p:sp>
        <p:nvSpPr>
          <p:cNvPr id="380934" name="Text Box 6">
            <a:extLst>
              <a:ext uri="{FF2B5EF4-FFF2-40B4-BE49-F238E27FC236}">
                <a16:creationId xmlns:a16="http://schemas.microsoft.com/office/drawing/2014/main" id="{02F9762D-84C6-DD87-4BBF-FC5CDDBC53E3}"/>
              </a:ext>
            </a:extLst>
          </p:cNvPr>
          <p:cNvSpPr txBox="1">
            <a:spLocks noChangeArrowheads="1"/>
          </p:cNvSpPr>
          <p:nvPr/>
        </p:nvSpPr>
        <p:spPr bwMode="auto">
          <a:xfrm>
            <a:off x="6061075" y="5562600"/>
            <a:ext cx="1195388"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hu-HU" altLang="hu-HU" sz="2400" b="1">
                <a:solidFill>
                  <a:srgbClr val="009900"/>
                </a:solidFill>
              </a:rPr>
              <a:t>LEMEZ</a:t>
            </a:r>
            <a:endParaRPr lang="en-US" altLang="hu-HU" sz="2400" b="1">
              <a:solidFill>
                <a:srgbClr val="009900"/>
              </a:solidFill>
            </a:endParaRPr>
          </a:p>
        </p:txBody>
      </p:sp>
      <p:grpSp>
        <p:nvGrpSpPr>
          <p:cNvPr id="380935" name="Group 7">
            <a:extLst>
              <a:ext uri="{FF2B5EF4-FFF2-40B4-BE49-F238E27FC236}">
                <a16:creationId xmlns:a16="http://schemas.microsoft.com/office/drawing/2014/main" id="{B7A8ECD2-B235-1CFB-772C-E9D3D4947B07}"/>
              </a:ext>
            </a:extLst>
          </p:cNvPr>
          <p:cNvGrpSpPr>
            <a:grpSpLocks/>
          </p:cNvGrpSpPr>
          <p:nvPr/>
        </p:nvGrpSpPr>
        <p:grpSpPr bwMode="auto">
          <a:xfrm>
            <a:off x="2120900" y="4130675"/>
            <a:ext cx="966788" cy="946150"/>
            <a:chOff x="1336" y="2602"/>
            <a:chExt cx="609" cy="596"/>
          </a:xfrm>
        </p:grpSpPr>
        <p:sp>
          <p:nvSpPr>
            <p:cNvPr id="380936" name="Freeform 8">
              <a:extLst>
                <a:ext uri="{FF2B5EF4-FFF2-40B4-BE49-F238E27FC236}">
                  <a16:creationId xmlns:a16="http://schemas.microsoft.com/office/drawing/2014/main" id="{4A3E79E1-6F1B-6539-6BD7-98A22C39682F}"/>
                </a:ext>
              </a:extLst>
            </p:cNvPr>
            <p:cNvSpPr>
              <a:spLocks/>
            </p:cNvSpPr>
            <p:nvPr/>
          </p:nvSpPr>
          <p:spPr bwMode="auto">
            <a:xfrm>
              <a:off x="1336" y="2678"/>
              <a:ext cx="240" cy="177"/>
            </a:xfrm>
            <a:custGeom>
              <a:avLst/>
              <a:gdLst>
                <a:gd name="T0" fmla="*/ 0 w 240"/>
                <a:gd name="T1" fmla="*/ 177 h 177"/>
                <a:gd name="T2" fmla="*/ 27 w 240"/>
                <a:gd name="T3" fmla="*/ 159 h 177"/>
                <a:gd name="T4" fmla="*/ 82 w 240"/>
                <a:gd name="T5" fmla="*/ 141 h 177"/>
                <a:gd name="T6" fmla="*/ 209 w 240"/>
                <a:gd name="T7" fmla="*/ 31 h 177"/>
                <a:gd name="T8" fmla="*/ 237 w 240"/>
                <a:gd name="T9" fmla="*/ 4 h 177"/>
              </a:gdLst>
              <a:ahLst/>
              <a:cxnLst>
                <a:cxn ang="0">
                  <a:pos x="T0" y="T1"/>
                </a:cxn>
                <a:cxn ang="0">
                  <a:pos x="T2" y="T3"/>
                </a:cxn>
                <a:cxn ang="0">
                  <a:pos x="T4" y="T5"/>
                </a:cxn>
                <a:cxn ang="0">
                  <a:pos x="T6" y="T7"/>
                </a:cxn>
                <a:cxn ang="0">
                  <a:pos x="T8" y="T9"/>
                </a:cxn>
              </a:cxnLst>
              <a:rect l="0" t="0" r="r" b="b"/>
              <a:pathLst>
                <a:path w="240" h="177">
                  <a:moveTo>
                    <a:pt x="0" y="177"/>
                  </a:moveTo>
                  <a:cubicBezTo>
                    <a:pt x="9" y="171"/>
                    <a:pt x="17" y="163"/>
                    <a:pt x="27" y="159"/>
                  </a:cubicBezTo>
                  <a:cubicBezTo>
                    <a:pt x="45" y="151"/>
                    <a:pt x="82" y="141"/>
                    <a:pt x="82" y="141"/>
                  </a:cubicBezTo>
                  <a:cubicBezTo>
                    <a:pt x="128" y="109"/>
                    <a:pt x="170" y="71"/>
                    <a:pt x="209" y="31"/>
                  </a:cubicBezTo>
                  <a:cubicBezTo>
                    <a:pt x="240" y="0"/>
                    <a:pt x="237" y="27"/>
                    <a:pt x="237" y="4"/>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80937" name="Freeform 9">
              <a:extLst>
                <a:ext uri="{FF2B5EF4-FFF2-40B4-BE49-F238E27FC236}">
                  <a16:creationId xmlns:a16="http://schemas.microsoft.com/office/drawing/2014/main" id="{5D74CB0B-B901-EB5C-40B4-3264B47ECB14}"/>
                </a:ext>
              </a:extLst>
            </p:cNvPr>
            <p:cNvSpPr>
              <a:spLocks/>
            </p:cNvSpPr>
            <p:nvPr/>
          </p:nvSpPr>
          <p:spPr bwMode="auto">
            <a:xfrm>
              <a:off x="1350" y="2937"/>
              <a:ext cx="240" cy="177"/>
            </a:xfrm>
            <a:custGeom>
              <a:avLst/>
              <a:gdLst>
                <a:gd name="T0" fmla="*/ 0 w 240"/>
                <a:gd name="T1" fmla="*/ 177 h 177"/>
                <a:gd name="T2" fmla="*/ 27 w 240"/>
                <a:gd name="T3" fmla="*/ 159 h 177"/>
                <a:gd name="T4" fmla="*/ 82 w 240"/>
                <a:gd name="T5" fmla="*/ 141 h 177"/>
                <a:gd name="T6" fmla="*/ 209 w 240"/>
                <a:gd name="T7" fmla="*/ 31 h 177"/>
                <a:gd name="T8" fmla="*/ 237 w 240"/>
                <a:gd name="T9" fmla="*/ 4 h 177"/>
              </a:gdLst>
              <a:ahLst/>
              <a:cxnLst>
                <a:cxn ang="0">
                  <a:pos x="T0" y="T1"/>
                </a:cxn>
                <a:cxn ang="0">
                  <a:pos x="T2" y="T3"/>
                </a:cxn>
                <a:cxn ang="0">
                  <a:pos x="T4" y="T5"/>
                </a:cxn>
                <a:cxn ang="0">
                  <a:pos x="T6" y="T7"/>
                </a:cxn>
                <a:cxn ang="0">
                  <a:pos x="T8" y="T9"/>
                </a:cxn>
              </a:cxnLst>
              <a:rect l="0" t="0" r="r" b="b"/>
              <a:pathLst>
                <a:path w="240" h="177">
                  <a:moveTo>
                    <a:pt x="0" y="177"/>
                  </a:moveTo>
                  <a:cubicBezTo>
                    <a:pt x="9" y="171"/>
                    <a:pt x="17" y="163"/>
                    <a:pt x="27" y="159"/>
                  </a:cubicBezTo>
                  <a:cubicBezTo>
                    <a:pt x="45" y="151"/>
                    <a:pt x="82" y="141"/>
                    <a:pt x="82" y="141"/>
                  </a:cubicBezTo>
                  <a:cubicBezTo>
                    <a:pt x="128" y="109"/>
                    <a:pt x="170" y="71"/>
                    <a:pt x="209" y="31"/>
                  </a:cubicBezTo>
                  <a:cubicBezTo>
                    <a:pt x="240" y="0"/>
                    <a:pt x="237" y="27"/>
                    <a:pt x="237" y="4"/>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80938" name="Text Box 10">
              <a:extLst>
                <a:ext uri="{FF2B5EF4-FFF2-40B4-BE49-F238E27FC236}">
                  <a16:creationId xmlns:a16="http://schemas.microsoft.com/office/drawing/2014/main" id="{48FD084C-3C3F-E28A-7ED5-8F4CB3D9412A}"/>
                </a:ext>
              </a:extLst>
            </p:cNvPr>
            <p:cNvSpPr txBox="1">
              <a:spLocks noChangeArrowheads="1"/>
            </p:cNvSpPr>
            <p:nvPr/>
          </p:nvSpPr>
          <p:spPr bwMode="auto">
            <a:xfrm>
              <a:off x="1585" y="2602"/>
              <a:ext cx="360" cy="59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800">
                  <a:solidFill>
                    <a:srgbClr val="FF0000"/>
                  </a:solidFill>
                </a:rPr>
                <a:t>16</a:t>
              </a:r>
            </a:p>
            <a:p>
              <a:pPr algn="ctr"/>
              <a:r>
                <a:rPr lang="en-US" altLang="hu-HU" sz="2800">
                  <a:solidFill>
                    <a:srgbClr val="FF0000"/>
                  </a:solidFill>
                </a:rPr>
                <a:t>16</a:t>
              </a:r>
              <a:endParaRPr lang="en-US" altLang="hu-HU" sz="2400"/>
            </a:p>
          </p:txBody>
        </p:sp>
      </p:grpSp>
      <p:grpSp>
        <p:nvGrpSpPr>
          <p:cNvPr id="380939" name="Group 11">
            <a:extLst>
              <a:ext uri="{FF2B5EF4-FFF2-40B4-BE49-F238E27FC236}">
                <a16:creationId xmlns:a16="http://schemas.microsoft.com/office/drawing/2014/main" id="{AE34E18B-7309-F17A-151B-7AC20929F94D}"/>
              </a:ext>
            </a:extLst>
          </p:cNvPr>
          <p:cNvGrpSpPr>
            <a:grpSpLocks/>
          </p:cNvGrpSpPr>
          <p:nvPr/>
        </p:nvGrpSpPr>
        <p:grpSpPr bwMode="auto">
          <a:xfrm>
            <a:off x="1111250" y="2487613"/>
            <a:ext cx="7920038" cy="2284412"/>
            <a:chOff x="700" y="1567"/>
            <a:chExt cx="4989" cy="1439"/>
          </a:xfrm>
        </p:grpSpPr>
        <p:sp>
          <p:nvSpPr>
            <p:cNvPr id="380940" name="Freeform 12">
              <a:extLst>
                <a:ext uri="{FF2B5EF4-FFF2-40B4-BE49-F238E27FC236}">
                  <a16:creationId xmlns:a16="http://schemas.microsoft.com/office/drawing/2014/main" id="{5BDB7DB6-EDD4-2951-BE79-E014EDCB6D05}"/>
                </a:ext>
              </a:extLst>
            </p:cNvPr>
            <p:cNvSpPr>
              <a:spLocks/>
            </p:cNvSpPr>
            <p:nvPr/>
          </p:nvSpPr>
          <p:spPr bwMode="auto">
            <a:xfrm>
              <a:off x="3818" y="2714"/>
              <a:ext cx="240" cy="177"/>
            </a:xfrm>
            <a:custGeom>
              <a:avLst/>
              <a:gdLst>
                <a:gd name="T0" fmla="*/ 0 w 240"/>
                <a:gd name="T1" fmla="*/ 177 h 177"/>
                <a:gd name="T2" fmla="*/ 27 w 240"/>
                <a:gd name="T3" fmla="*/ 159 h 177"/>
                <a:gd name="T4" fmla="*/ 82 w 240"/>
                <a:gd name="T5" fmla="*/ 141 h 177"/>
                <a:gd name="T6" fmla="*/ 209 w 240"/>
                <a:gd name="T7" fmla="*/ 31 h 177"/>
                <a:gd name="T8" fmla="*/ 237 w 240"/>
                <a:gd name="T9" fmla="*/ 4 h 177"/>
              </a:gdLst>
              <a:ahLst/>
              <a:cxnLst>
                <a:cxn ang="0">
                  <a:pos x="T0" y="T1"/>
                </a:cxn>
                <a:cxn ang="0">
                  <a:pos x="T2" y="T3"/>
                </a:cxn>
                <a:cxn ang="0">
                  <a:pos x="T4" y="T5"/>
                </a:cxn>
                <a:cxn ang="0">
                  <a:pos x="T6" y="T7"/>
                </a:cxn>
                <a:cxn ang="0">
                  <a:pos x="T8" y="T9"/>
                </a:cxn>
              </a:cxnLst>
              <a:rect l="0" t="0" r="r" b="b"/>
              <a:pathLst>
                <a:path w="240" h="177">
                  <a:moveTo>
                    <a:pt x="0" y="177"/>
                  </a:moveTo>
                  <a:cubicBezTo>
                    <a:pt x="9" y="171"/>
                    <a:pt x="17" y="163"/>
                    <a:pt x="27" y="159"/>
                  </a:cubicBezTo>
                  <a:cubicBezTo>
                    <a:pt x="45" y="151"/>
                    <a:pt x="82" y="141"/>
                    <a:pt x="82" y="141"/>
                  </a:cubicBezTo>
                  <a:cubicBezTo>
                    <a:pt x="128" y="109"/>
                    <a:pt x="170" y="71"/>
                    <a:pt x="209" y="31"/>
                  </a:cubicBezTo>
                  <a:cubicBezTo>
                    <a:pt x="240" y="0"/>
                    <a:pt x="237" y="27"/>
                    <a:pt x="237" y="4"/>
                  </a:cubicBezTo>
                </a:path>
              </a:pathLst>
            </a:custGeom>
            <a:noFill/>
            <a:ln w="38100"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80941" name="Text Box 13">
              <a:extLst>
                <a:ext uri="{FF2B5EF4-FFF2-40B4-BE49-F238E27FC236}">
                  <a16:creationId xmlns:a16="http://schemas.microsoft.com/office/drawing/2014/main" id="{2D6181F5-DAEF-05ED-C34B-A990F5863C76}"/>
                </a:ext>
              </a:extLst>
            </p:cNvPr>
            <p:cNvSpPr txBox="1">
              <a:spLocks noChangeArrowheads="1"/>
            </p:cNvSpPr>
            <p:nvPr/>
          </p:nvSpPr>
          <p:spPr bwMode="auto">
            <a:xfrm>
              <a:off x="4018" y="2679"/>
              <a:ext cx="360" cy="32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800">
                  <a:solidFill>
                    <a:schemeClr val="accent2"/>
                  </a:solidFill>
                </a:rPr>
                <a:t>16</a:t>
              </a:r>
              <a:endParaRPr lang="en-US" altLang="hu-HU" sz="2400"/>
            </a:p>
          </p:txBody>
        </p:sp>
        <p:sp>
          <p:nvSpPr>
            <p:cNvPr id="380942" name="Freeform 14">
              <a:extLst>
                <a:ext uri="{FF2B5EF4-FFF2-40B4-BE49-F238E27FC236}">
                  <a16:creationId xmlns:a16="http://schemas.microsoft.com/office/drawing/2014/main" id="{B1211EB8-6EEB-ABA7-B9F7-E520AB4604E0}"/>
                </a:ext>
              </a:extLst>
            </p:cNvPr>
            <p:cNvSpPr>
              <a:spLocks/>
            </p:cNvSpPr>
            <p:nvPr/>
          </p:nvSpPr>
          <p:spPr bwMode="auto">
            <a:xfrm>
              <a:off x="700" y="1802"/>
              <a:ext cx="2363" cy="68"/>
            </a:xfrm>
            <a:custGeom>
              <a:avLst/>
              <a:gdLst>
                <a:gd name="T0" fmla="*/ 0 w 2363"/>
                <a:gd name="T1" fmla="*/ 16 h 68"/>
                <a:gd name="T2" fmla="*/ 291 w 2363"/>
                <a:gd name="T3" fmla="*/ 34 h 68"/>
                <a:gd name="T4" fmla="*/ 518 w 2363"/>
                <a:gd name="T5" fmla="*/ 7 h 68"/>
                <a:gd name="T6" fmla="*/ 682 w 2363"/>
                <a:gd name="T7" fmla="*/ 44 h 68"/>
                <a:gd name="T8" fmla="*/ 1345 w 2363"/>
                <a:gd name="T9" fmla="*/ 7 h 68"/>
                <a:gd name="T10" fmla="*/ 1591 w 2363"/>
                <a:gd name="T11" fmla="*/ 53 h 68"/>
                <a:gd name="T12" fmla="*/ 1727 w 2363"/>
                <a:gd name="T13" fmla="*/ 62 h 68"/>
                <a:gd name="T14" fmla="*/ 1991 w 2363"/>
                <a:gd name="T15" fmla="*/ 34 h 68"/>
                <a:gd name="T16" fmla="*/ 2363 w 2363"/>
                <a:gd name="T17" fmla="*/ 5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63" h="68">
                  <a:moveTo>
                    <a:pt x="0" y="16"/>
                  </a:moveTo>
                  <a:cubicBezTo>
                    <a:pt x="97" y="0"/>
                    <a:pt x="196" y="11"/>
                    <a:pt x="291" y="34"/>
                  </a:cubicBezTo>
                  <a:cubicBezTo>
                    <a:pt x="371" y="28"/>
                    <a:pt x="441" y="22"/>
                    <a:pt x="518" y="7"/>
                  </a:cubicBezTo>
                  <a:cubicBezTo>
                    <a:pt x="592" y="32"/>
                    <a:pt x="585" y="34"/>
                    <a:pt x="682" y="44"/>
                  </a:cubicBezTo>
                  <a:cubicBezTo>
                    <a:pt x="953" y="35"/>
                    <a:pt x="1123" y="63"/>
                    <a:pt x="1345" y="7"/>
                  </a:cubicBezTo>
                  <a:cubicBezTo>
                    <a:pt x="1458" y="15"/>
                    <a:pt x="1491" y="19"/>
                    <a:pt x="1591" y="53"/>
                  </a:cubicBezTo>
                  <a:cubicBezTo>
                    <a:pt x="1634" y="68"/>
                    <a:pt x="1682" y="59"/>
                    <a:pt x="1727" y="62"/>
                  </a:cubicBezTo>
                  <a:cubicBezTo>
                    <a:pt x="1833" y="56"/>
                    <a:pt x="1895" y="49"/>
                    <a:pt x="1991" y="34"/>
                  </a:cubicBezTo>
                  <a:cubicBezTo>
                    <a:pt x="2117" y="39"/>
                    <a:pt x="2239" y="53"/>
                    <a:pt x="2363" y="53"/>
                  </a:cubicBezTo>
                </a:path>
              </a:pathLst>
            </a:custGeom>
            <a:noFill/>
            <a:ln w="38100"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80943" name="Text Box 15">
              <a:extLst>
                <a:ext uri="{FF2B5EF4-FFF2-40B4-BE49-F238E27FC236}">
                  <a16:creationId xmlns:a16="http://schemas.microsoft.com/office/drawing/2014/main" id="{4863836F-BEC6-4954-67AE-BE13E645C25D}"/>
                </a:ext>
              </a:extLst>
            </p:cNvPr>
            <p:cNvSpPr txBox="1">
              <a:spLocks noChangeArrowheads="1"/>
            </p:cNvSpPr>
            <p:nvPr/>
          </p:nvSpPr>
          <p:spPr bwMode="auto">
            <a:xfrm>
              <a:off x="2287" y="1567"/>
              <a:ext cx="3402" cy="59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just"/>
              <a:r>
                <a:rPr lang="hu-HU" altLang="hu-HU" sz="2800">
                  <a:solidFill>
                    <a:schemeClr val="accent2"/>
                  </a:solidFill>
                </a:rPr>
                <a:t>            </a:t>
              </a:r>
              <a:r>
                <a:rPr lang="hu-HU" altLang="hu-HU" sz="2800" b="1">
                  <a:solidFill>
                    <a:schemeClr val="accent2"/>
                  </a:solidFill>
                </a:rPr>
                <a:t>Rendszerhiba!</a:t>
              </a:r>
            </a:p>
            <a:p>
              <a:pPr algn="just"/>
              <a:r>
                <a:rPr lang="hu-HU" altLang="hu-HU" sz="2800">
                  <a:solidFill>
                    <a:schemeClr val="accent2"/>
                  </a:solidFill>
                </a:rPr>
                <a:t>	</a:t>
              </a:r>
              <a:r>
                <a:rPr lang="hu-HU" altLang="hu-HU" sz="2800" b="1">
                  <a:solidFill>
                    <a:srgbClr val="FF0000"/>
                  </a:solidFill>
                </a:rPr>
                <a:t>Inkonzisztens maradna!</a:t>
              </a:r>
              <a:endParaRPr lang="en-US" altLang="hu-HU" sz="2400" b="1">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380935"/>
                                        </p:tgtEl>
                                        <p:attrNameLst>
                                          <p:attrName>style.visibility</p:attrName>
                                        </p:attrNameLst>
                                      </p:cBhvr>
                                      <p:to>
                                        <p:strVal val="visible"/>
                                      </p:to>
                                    </p:set>
                                    <p:animEffect transition="in" filter="blinds(vertical)">
                                      <p:cBhvr>
                                        <p:cTn id="7" dur="500"/>
                                        <p:tgtEl>
                                          <p:spTgt spid="3809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380939"/>
                                        </p:tgtEl>
                                        <p:attrNameLst>
                                          <p:attrName>style.visibility</p:attrName>
                                        </p:attrNameLst>
                                      </p:cBhvr>
                                      <p:to>
                                        <p:strVal val="visible"/>
                                      </p:to>
                                    </p:set>
                                    <p:animEffect transition="in" filter="blinds(vertical)">
                                      <p:cBhvr>
                                        <p:cTn id="12" dur="500"/>
                                        <p:tgtEl>
                                          <p:spTgt spid="3809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2978" name="Rectangle 2">
            <a:extLst>
              <a:ext uri="{FF2B5EF4-FFF2-40B4-BE49-F238E27FC236}">
                <a16:creationId xmlns:a16="http://schemas.microsoft.com/office/drawing/2014/main" id="{182FA01B-3088-81EE-85D6-0626318317F0}"/>
              </a:ext>
            </a:extLst>
          </p:cNvPr>
          <p:cNvSpPr>
            <a:spLocks noGrp="1" noChangeArrowheads="1"/>
          </p:cNvSpPr>
          <p:nvPr>
            <p:ph type="title"/>
          </p:nvPr>
        </p:nvSpPr>
        <p:spPr/>
        <p:txBody>
          <a:bodyPr/>
          <a:lstStyle/>
          <a:p>
            <a:r>
              <a:rPr lang="hu-HU" altLang="hu-HU" sz="4000"/>
              <a:t>Az értékek változása a memóriában és a lemezen</a:t>
            </a:r>
          </a:p>
        </p:txBody>
      </p:sp>
      <p:sp>
        <p:nvSpPr>
          <p:cNvPr id="382979" name="Rectangle 3">
            <a:extLst>
              <a:ext uri="{FF2B5EF4-FFF2-40B4-BE49-F238E27FC236}">
                <a16:creationId xmlns:a16="http://schemas.microsoft.com/office/drawing/2014/main" id="{C58E7A03-EC9F-EE9A-F348-154690BBA32B}"/>
              </a:ext>
            </a:extLst>
          </p:cNvPr>
          <p:cNvSpPr>
            <a:spLocks noGrp="1" noChangeArrowheads="1"/>
          </p:cNvSpPr>
          <p:nvPr>
            <p:ph type="body" idx="1"/>
          </p:nvPr>
        </p:nvSpPr>
        <p:spPr/>
        <p:txBody>
          <a:bodyPr/>
          <a:lstStyle/>
          <a:p>
            <a:pPr marL="533400" indent="-533400">
              <a:lnSpc>
                <a:spcPct val="90000"/>
              </a:lnSpc>
            </a:pPr>
            <a:r>
              <a:rPr lang="en-US" altLang="hu-HU" sz="2400" b="1" i="1">
                <a:solidFill>
                  <a:srgbClr val="FF0000"/>
                </a:solidFill>
              </a:rPr>
              <a:t>Tevékenység	t	M-</a:t>
            </a:r>
            <a:r>
              <a:rPr lang="en-US" altLang="hu-HU" sz="2400" b="1">
                <a:solidFill>
                  <a:srgbClr val="FF0000"/>
                </a:solidFill>
              </a:rPr>
              <a:t>A</a:t>
            </a:r>
            <a:r>
              <a:rPr lang="en-US" altLang="hu-HU" sz="2400" b="1" i="1">
                <a:solidFill>
                  <a:srgbClr val="FF0000"/>
                </a:solidFill>
              </a:rPr>
              <a:t>	M-</a:t>
            </a:r>
            <a:r>
              <a:rPr lang="en-US" altLang="hu-HU" sz="2400" b="1">
                <a:solidFill>
                  <a:srgbClr val="FF0000"/>
                </a:solidFill>
              </a:rPr>
              <a:t>B</a:t>
            </a:r>
            <a:r>
              <a:rPr lang="en-US" altLang="hu-HU" sz="2400" b="1" i="1">
                <a:solidFill>
                  <a:srgbClr val="FF0000"/>
                </a:solidFill>
              </a:rPr>
              <a:t>	D-</a:t>
            </a:r>
            <a:r>
              <a:rPr lang="en-US" altLang="hu-HU" sz="2400" b="1">
                <a:solidFill>
                  <a:srgbClr val="FF0000"/>
                </a:solidFill>
              </a:rPr>
              <a:t>A</a:t>
            </a:r>
            <a:r>
              <a:rPr lang="en-US" altLang="hu-HU" sz="2400" b="1" i="1">
                <a:solidFill>
                  <a:srgbClr val="FF0000"/>
                </a:solidFill>
              </a:rPr>
              <a:t>	D-</a:t>
            </a:r>
            <a:r>
              <a:rPr lang="en-US" altLang="hu-HU" sz="2400" b="1">
                <a:solidFill>
                  <a:srgbClr val="FF0000"/>
                </a:solidFill>
              </a:rPr>
              <a:t>B</a:t>
            </a:r>
            <a:r>
              <a:rPr lang="en-US" altLang="hu-HU" sz="2400" b="1" i="1">
                <a:solidFill>
                  <a:srgbClr val="FF0000"/>
                </a:solidFill>
              </a:rPr>
              <a:t>	</a:t>
            </a:r>
          </a:p>
          <a:p>
            <a:pPr marL="533400" indent="-533400">
              <a:lnSpc>
                <a:spcPct val="90000"/>
              </a:lnSpc>
              <a:buFontTx/>
              <a:buAutoNum type="arabicPeriod"/>
            </a:pPr>
            <a:r>
              <a:rPr lang="en-US" altLang="hu-HU" sz="2400" b="1">
                <a:solidFill>
                  <a:schemeClr val="accent2"/>
                </a:solidFill>
                <a:latin typeface="Courier New" panose="02070309020205020404" pitchFamily="49" charset="0"/>
              </a:rPr>
              <a:t>READ(A,t)	</a:t>
            </a:r>
            <a:r>
              <a:rPr lang="en-US" altLang="hu-HU" sz="2400" b="1">
                <a:solidFill>
                  <a:schemeClr val="accent2"/>
                </a:solidFill>
              </a:rPr>
              <a:t>8	8		8	8	</a:t>
            </a:r>
          </a:p>
          <a:p>
            <a:pPr marL="533400" indent="-533400">
              <a:lnSpc>
                <a:spcPct val="90000"/>
              </a:lnSpc>
              <a:buFontTx/>
              <a:buAutoNum type="arabicPeriod"/>
            </a:pPr>
            <a:r>
              <a:rPr lang="en-US" altLang="hu-HU" sz="2400" b="1">
                <a:solidFill>
                  <a:schemeClr val="accent2"/>
                </a:solidFill>
                <a:latin typeface="Courier New" panose="02070309020205020404" pitchFamily="49" charset="0"/>
              </a:rPr>
              <a:t>t := t*2	</a:t>
            </a:r>
            <a:r>
              <a:rPr lang="en-US" altLang="hu-HU" sz="2400" b="1">
                <a:solidFill>
                  <a:schemeClr val="accent2"/>
                </a:solidFill>
              </a:rPr>
              <a:t>16	8		8	8	</a:t>
            </a:r>
          </a:p>
          <a:p>
            <a:pPr marL="533400" indent="-533400">
              <a:lnSpc>
                <a:spcPct val="90000"/>
              </a:lnSpc>
              <a:buFontTx/>
              <a:buAutoNum type="arabicPeriod"/>
            </a:pPr>
            <a:r>
              <a:rPr lang="en-US" altLang="hu-HU" sz="2400" b="1">
                <a:solidFill>
                  <a:schemeClr val="accent2"/>
                </a:solidFill>
                <a:latin typeface="Courier New" panose="02070309020205020404" pitchFamily="49" charset="0"/>
              </a:rPr>
              <a:t>WRITE(A,t)	</a:t>
            </a:r>
            <a:r>
              <a:rPr lang="en-US" altLang="hu-HU" sz="2400" b="1">
                <a:solidFill>
                  <a:schemeClr val="accent2"/>
                </a:solidFill>
              </a:rPr>
              <a:t>16	16		8	8	</a:t>
            </a:r>
          </a:p>
          <a:p>
            <a:pPr marL="533400" indent="-533400">
              <a:lnSpc>
                <a:spcPct val="90000"/>
              </a:lnSpc>
              <a:buFontTx/>
              <a:buAutoNum type="arabicPeriod"/>
            </a:pPr>
            <a:r>
              <a:rPr lang="en-US" altLang="hu-HU" sz="2400" b="1">
                <a:solidFill>
                  <a:schemeClr val="accent2"/>
                </a:solidFill>
                <a:latin typeface="Courier New" panose="02070309020205020404" pitchFamily="49" charset="0"/>
              </a:rPr>
              <a:t>READ(B,t)	</a:t>
            </a:r>
            <a:r>
              <a:rPr lang="en-US" altLang="hu-HU" sz="2400" b="1">
                <a:solidFill>
                  <a:schemeClr val="accent2"/>
                </a:solidFill>
              </a:rPr>
              <a:t>8	16	8	8	8	</a:t>
            </a:r>
          </a:p>
          <a:p>
            <a:pPr marL="533400" indent="-533400">
              <a:lnSpc>
                <a:spcPct val="90000"/>
              </a:lnSpc>
              <a:buFontTx/>
              <a:buAutoNum type="arabicPeriod"/>
            </a:pPr>
            <a:r>
              <a:rPr lang="en-US" altLang="hu-HU" sz="2400" b="1">
                <a:solidFill>
                  <a:schemeClr val="accent2"/>
                </a:solidFill>
                <a:latin typeface="Courier New" panose="02070309020205020404" pitchFamily="49" charset="0"/>
              </a:rPr>
              <a:t>t := t*2	</a:t>
            </a:r>
            <a:r>
              <a:rPr lang="en-US" altLang="hu-HU" sz="2400" b="1">
                <a:solidFill>
                  <a:schemeClr val="accent2"/>
                </a:solidFill>
              </a:rPr>
              <a:t>16	16	8	8	8	</a:t>
            </a:r>
          </a:p>
          <a:p>
            <a:pPr marL="533400" indent="-533400">
              <a:lnSpc>
                <a:spcPct val="90000"/>
              </a:lnSpc>
              <a:buFontTx/>
              <a:buAutoNum type="arabicPeriod"/>
            </a:pPr>
            <a:r>
              <a:rPr lang="en-US" altLang="hu-HU" sz="2400" b="1">
                <a:solidFill>
                  <a:schemeClr val="accent2"/>
                </a:solidFill>
                <a:latin typeface="Courier New" panose="02070309020205020404" pitchFamily="49" charset="0"/>
              </a:rPr>
              <a:t>WRITE(B,t)	</a:t>
            </a:r>
            <a:r>
              <a:rPr lang="en-US" altLang="hu-HU" sz="2400" b="1">
                <a:solidFill>
                  <a:schemeClr val="accent2"/>
                </a:solidFill>
              </a:rPr>
              <a:t>16	16	16	8	8	</a:t>
            </a:r>
          </a:p>
          <a:p>
            <a:pPr marL="533400" indent="-533400">
              <a:lnSpc>
                <a:spcPct val="90000"/>
              </a:lnSpc>
              <a:buFontTx/>
              <a:buAutoNum type="arabicPeriod"/>
            </a:pPr>
            <a:r>
              <a:rPr lang="en-US" altLang="hu-HU" sz="2400" b="1">
                <a:solidFill>
                  <a:schemeClr val="accent2"/>
                </a:solidFill>
                <a:latin typeface="Courier New" panose="02070309020205020404" pitchFamily="49" charset="0"/>
              </a:rPr>
              <a:t>OUTPUT(A)	</a:t>
            </a:r>
            <a:r>
              <a:rPr lang="en-US" altLang="hu-HU" sz="2400" b="1">
                <a:solidFill>
                  <a:schemeClr val="accent2"/>
                </a:solidFill>
              </a:rPr>
              <a:t>16	16	16	16	8	</a:t>
            </a:r>
          </a:p>
          <a:p>
            <a:pPr marL="533400" indent="-533400">
              <a:lnSpc>
                <a:spcPct val="90000"/>
              </a:lnSpc>
              <a:buFontTx/>
              <a:buAutoNum type="arabicPeriod"/>
            </a:pPr>
            <a:r>
              <a:rPr lang="en-US" altLang="hu-HU" sz="2400" b="1">
                <a:solidFill>
                  <a:schemeClr val="accent2"/>
                </a:solidFill>
                <a:latin typeface="Courier New" panose="02070309020205020404" pitchFamily="49" charset="0"/>
              </a:rPr>
              <a:t>OUTPUT(B)	</a:t>
            </a:r>
            <a:r>
              <a:rPr lang="en-US" altLang="hu-HU" sz="2400" b="1">
                <a:solidFill>
                  <a:schemeClr val="accent2"/>
                </a:solidFill>
              </a:rPr>
              <a:t>16	16	16	16	16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9075" name="Rectangle 3">
            <a:extLst>
              <a:ext uri="{FF2B5EF4-FFF2-40B4-BE49-F238E27FC236}">
                <a16:creationId xmlns:a16="http://schemas.microsoft.com/office/drawing/2014/main" id="{D3611448-E3A8-2B0B-F991-BA2FA1F0174A}"/>
              </a:ext>
            </a:extLst>
          </p:cNvPr>
          <p:cNvSpPr>
            <a:spLocks noGrp="1" noChangeArrowheads="1"/>
          </p:cNvSpPr>
          <p:nvPr>
            <p:ph type="body" idx="1"/>
          </p:nvPr>
        </p:nvSpPr>
        <p:spPr>
          <a:xfrm>
            <a:off x="628650" y="241300"/>
            <a:ext cx="8178800" cy="5903913"/>
          </a:xfrm>
        </p:spPr>
        <p:txBody>
          <a:bodyPr/>
          <a:lstStyle/>
          <a:p>
            <a:pPr marL="533400" indent="-533400"/>
            <a:r>
              <a:rPr lang="hu-HU" altLang="hu-HU" b="1">
                <a:solidFill>
                  <a:srgbClr val="FF0000"/>
                </a:solidFill>
              </a:rPr>
              <a:t>Az atomosság miatt</a:t>
            </a:r>
            <a:r>
              <a:rPr lang="hu-HU" altLang="hu-HU" b="1"/>
              <a:t>:</a:t>
            </a:r>
            <a:r>
              <a:rPr lang="en-US" altLang="hu-HU"/>
              <a:t>  </a:t>
            </a:r>
            <a:endParaRPr lang="hu-HU" altLang="hu-HU"/>
          </a:p>
          <a:p>
            <a:pPr marL="914400" lvl="1" indent="-457200"/>
            <a:r>
              <a:rPr lang="hu-HU" altLang="hu-HU" b="1">
                <a:solidFill>
                  <a:schemeClr val="accent2"/>
                </a:solidFill>
              </a:rPr>
              <a:t>nem maradhat így, vagy minden lépést végre kell hajtani, vagy egyet sem:</a:t>
            </a:r>
          </a:p>
          <a:p>
            <a:pPr marL="914400" lvl="1" indent="-457200"/>
            <a:r>
              <a:rPr lang="hu-HU" altLang="hu-HU" b="1">
                <a:solidFill>
                  <a:srgbClr val="CC00CC"/>
                </a:solidFill>
              </a:rPr>
              <a:t>vagy A=B=</a:t>
            </a:r>
            <a:r>
              <a:rPr lang="hu-HU" altLang="hu-HU" b="1">
                <a:solidFill>
                  <a:srgbClr val="FF0000"/>
                </a:solidFill>
              </a:rPr>
              <a:t>8</a:t>
            </a:r>
            <a:r>
              <a:rPr lang="hu-HU" altLang="hu-HU" b="1">
                <a:solidFill>
                  <a:srgbClr val="CC00CC"/>
                </a:solidFill>
              </a:rPr>
              <a:t> vagy A=B=</a:t>
            </a:r>
            <a:r>
              <a:rPr lang="hu-HU" altLang="hu-HU" b="1">
                <a:solidFill>
                  <a:srgbClr val="FF0000"/>
                </a:solidFill>
              </a:rPr>
              <a:t>16</a:t>
            </a:r>
            <a:r>
              <a:rPr lang="hu-HU" altLang="hu-HU" b="1">
                <a:solidFill>
                  <a:srgbClr val="CC00CC"/>
                </a:solidFill>
              </a:rPr>
              <a:t> lenne jó</a:t>
            </a:r>
          </a:p>
          <a:p>
            <a:pPr marL="533400" indent="-533400"/>
            <a:r>
              <a:rPr lang="hu-HU" altLang="hu-HU" b="1">
                <a:solidFill>
                  <a:srgbClr val="FF0000"/>
                </a:solidFill>
              </a:rPr>
              <a:t>MEGOLDÁS:</a:t>
            </a:r>
            <a:r>
              <a:rPr lang="hu-HU" altLang="hu-HU" b="1">
                <a:solidFill>
                  <a:srgbClr val="CC00CC"/>
                </a:solidFill>
              </a:rPr>
              <a:t> </a:t>
            </a:r>
            <a:r>
              <a:rPr lang="hu-HU" altLang="hu-HU" b="1">
                <a:solidFill>
                  <a:srgbClr val="009900"/>
                </a:solidFill>
              </a:rPr>
              <a:t>naplózással</a:t>
            </a:r>
          </a:p>
          <a:p>
            <a:pPr marL="533400" indent="-533400"/>
            <a:endParaRPr lang="en-US" altLang="hu-HU" b="1">
              <a:solidFill>
                <a:srgbClr val="009900"/>
              </a:solidFill>
            </a:endParaRPr>
          </a:p>
        </p:txBody>
      </p:sp>
      <p:sp>
        <p:nvSpPr>
          <p:cNvPr id="301071" name="Text Box 1039">
            <a:extLst>
              <a:ext uri="{FF2B5EF4-FFF2-40B4-BE49-F238E27FC236}">
                <a16:creationId xmlns:a16="http://schemas.microsoft.com/office/drawing/2014/main" id="{66AA14B0-6F60-A87F-2E6C-C7B8D5CEB7FE}"/>
              </a:ext>
            </a:extLst>
          </p:cNvPr>
          <p:cNvSpPr txBox="1">
            <a:spLocks noChangeArrowheads="1"/>
          </p:cNvSpPr>
          <p:nvPr/>
        </p:nvSpPr>
        <p:spPr bwMode="auto">
          <a:xfrm>
            <a:off x="317500" y="2959100"/>
            <a:ext cx="8572500" cy="3743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buFontTx/>
              <a:buChar char="•"/>
            </a:pPr>
            <a:r>
              <a:rPr lang="hu-HU" altLang="hu-HU" sz="2400" b="1">
                <a:solidFill>
                  <a:schemeClr val="accent2"/>
                </a:solidFill>
              </a:rPr>
              <a:t> </a:t>
            </a:r>
            <a:r>
              <a:rPr lang="hu-HU" altLang="hu-HU" sz="2400" b="1">
                <a:solidFill>
                  <a:schemeClr val="accent2"/>
                </a:solidFill>
                <a:cs typeface="Times New Roman" panose="02020603050405020304" pitchFamily="18" charset="0"/>
              </a:rPr>
              <a:t>A </a:t>
            </a:r>
            <a:r>
              <a:rPr lang="hu-HU" altLang="hu-HU" sz="2400" b="1" i="1">
                <a:solidFill>
                  <a:srgbClr val="FF3300"/>
                </a:solidFill>
                <a:cs typeface="Times New Roman" panose="02020603050405020304" pitchFamily="18" charset="0"/>
              </a:rPr>
              <a:t>napló</a:t>
            </a:r>
            <a:r>
              <a:rPr lang="hu-HU" altLang="hu-HU" sz="2400" b="1">
                <a:solidFill>
                  <a:srgbClr val="FF3300"/>
                </a:solidFill>
                <a:cs typeface="Times New Roman" panose="02020603050405020304" pitchFamily="18" charset="0"/>
              </a:rPr>
              <a:t> (log)</a:t>
            </a:r>
            <a:r>
              <a:rPr lang="hu-HU" altLang="hu-HU" sz="2400" b="1">
                <a:solidFill>
                  <a:schemeClr val="accent2"/>
                </a:solidFill>
              </a:rPr>
              <a:t>:</a:t>
            </a:r>
            <a:r>
              <a:rPr lang="hu-HU" altLang="hu-HU" sz="2400" b="1">
                <a:solidFill>
                  <a:schemeClr val="accent2"/>
                </a:solidFill>
                <a:cs typeface="Times New Roman" panose="02020603050405020304" pitchFamily="18" charset="0"/>
              </a:rPr>
              <a:t> </a:t>
            </a:r>
            <a:r>
              <a:rPr lang="hu-HU" altLang="hu-HU" sz="2400" b="1" i="1">
                <a:solidFill>
                  <a:srgbClr val="FF0000"/>
                </a:solidFill>
                <a:cs typeface="Times New Roman" panose="02020603050405020304" pitchFamily="18" charset="0"/>
              </a:rPr>
              <a:t>naplóbejegyzések</a:t>
            </a:r>
            <a:r>
              <a:rPr lang="hu-HU" altLang="hu-HU" sz="2400" b="1">
                <a:solidFill>
                  <a:srgbClr val="FF0000"/>
                </a:solidFill>
                <a:cs typeface="Times New Roman" panose="02020603050405020304" pitchFamily="18" charset="0"/>
              </a:rPr>
              <a:t> (log records)</a:t>
            </a:r>
            <a:r>
              <a:rPr lang="hu-HU" altLang="hu-HU" sz="2400" b="1">
                <a:solidFill>
                  <a:schemeClr val="accent2"/>
                </a:solidFill>
                <a:cs typeface="Times New Roman" panose="02020603050405020304" pitchFamily="18" charset="0"/>
              </a:rPr>
              <a:t> sorozata, melyek mindegyike arról tartalmaz valami információt, hogy mit tett egy tranzakció. </a:t>
            </a:r>
            <a:endParaRPr lang="hu-HU" altLang="hu-HU" sz="2400" b="1">
              <a:solidFill>
                <a:schemeClr val="accent2"/>
              </a:solidFill>
            </a:endParaRPr>
          </a:p>
          <a:p>
            <a:pPr algn="just">
              <a:spcBef>
                <a:spcPct val="50000"/>
              </a:spcBef>
              <a:buFontTx/>
              <a:buChar char="•"/>
            </a:pPr>
            <a:r>
              <a:rPr lang="hu-HU" altLang="hu-HU" sz="2400" b="1">
                <a:solidFill>
                  <a:schemeClr val="accent2"/>
                </a:solidFill>
              </a:rPr>
              <a:t> </a:t>
            </a:r>
            <a:r>
              <a:rPr lang="hu-HU" altLang="hu-HU" sz="2400" b="1">
                <a:solidFill>
                  <a:schemeClr val="accent2"/>
                </a:solidFill>
                <a:cs typeface="Times New Roman" panose="02020603050405020304" pitchFamily="18" charset="0"/>
              </a:rPr>
              <a:t>Ha </a:t>
            </a:r>
            <a:r>
              <a:rPr lang="hu-HU" altLang="hu-HU" sz="2400" b="1">
                <a:solidFill>
                  <a:srgbClr val="FF3300"/>
                </a:solidFill>
                <a:cs typeface="Times New Roman" panose="02020603050405020304" pitchFamily="18" charset="0"/>
              </a:rPr>
              <a:t>rendszerhiba</a:t>
            </a:r>
            <a:r>
              <a:rPr lang="hu-HU" altLang="hu-HU" sz="2400" b="1">
                <a:solidFill>
                  <a:schemeClr val="accent2"/>
                </a:solidFill>
                <a:cs typeface="Times New Roman" panose="02020603050405020304" pitchFamily="18" charset="0"/>
              </a:rPr>
              <a:t> fordul el</a:t>
            </a:r>
            <a:r>
              <a:rPr lang="hu-HU" altLang="hu-HU" sz="2400" b="1">
                <a:solidFill>
                  <a:schemeClr val="accent2"/>
                </a:solidFill>
              </a:rPr>
              <a:t>ő</a:t>
            </a:r>
            <a:r>
              <a:rPr lang="hu-HU" altLang="hu-HU" sz="2400" b="1">
                <a:solidFill>
                  <a:schemeClr val="accent2"/>
                </a:solidFill>
                <a:cs typeface="Times New Roman" panose="02020603050405020304" pitchFamily="18" charset="0"/>
              </a:rPr>
              <a:t>, akkor a napló segítségével rekonstruálható, hogy a tranzakció mit tett a hiba fellépéséig.</a:t>
            </a:r>
            <a:endParaRPr lang="hu-HU" altLang="hu-HU" sz="2400" b="1">
              <a:solidFill>
                <a:schemeClr val="accent2"/>
              </a:solidFill>
            </a:endParaRPr>
          </a:p>
          <a:p>
            <a:pPr algn="just">
              <a:spcBef>
                <a:spcPct val="50000"/>
              </a:spcBef>
              <a:buFontTx/>
              <a:buChar char="•"/>
            </a:pPr>
            <a:r>
              <a:rPr lang="hu-HU" altLang="hu-HU" sz="2400" b="1">
                <a:solidFill>
                  <a:schemeClr val="accent2"/>
                </a:solidFill>
              </a:rPr>
              <a:t> </a:t>
            </a:r>
            <a:r>
              <a:rPr lang="hu-HU" altLang="hu-HU" sz="2400" b="1">
                <a:solidFill>
                  <a:schemeClr val="accent2"/>
                </a:solidFill>
                <a:cs typeface="Times New Roman" panose="02020603050405020304" pitchFamily="18" charset="0"/>
              </a:rPr>
              <a:t>A naplót (az archívmentéssel együtt) használhatjuk akkor is, amikor </a:t>
            </a:r>
            <a:r>
              <a:rPr lang="hu-HU" altLang="hu-HU" sz="2400" b="1">
                <a:solidFill>
                  <a:srgbClr val="FF3300"/>
                </a:solidFill>
                <a:cs typeface="Times New Roman" panose="02020603050405020304" pitchFamily="18" charset="0"/>
              </a:rPr>
              <a:t>eszközhiba</a:t>
            </a:r>
            <a:r>
              <a:rPr lang="hu-HU" altLang="hu-HU" sz="2400" b="1">
                <a:solidFill>
                  <a:schemeClr val="accent2"/>
                </a:solidFill>
                <a:cs typeface="Times New Roman" panose="02020603050405020304" pitchFamily="18" charset="0"/>
              </a:rPr>
              <a:t> keletkezik a naplót nem tároló lemezen.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7074" name="Rectangle 2">
            <a:extLst>
              <a:ext uri="{FF2B5EF4-FFF2-40B4-BE49-F238E27FC236}">
                <a16:creationId xmlns:a16="http://schemas.microsoft.com/office/drawing/2014/main" id="{D2781F2D-3B6F-E47F-5CC7-04018CDBE9E2}"/>
              </a:ext>
            </a:extLst>
          </p:cNvPr>
          <p:cNvSpPr>
            <a:spLocks noGrp="1" noChangeArrowheads="1"/>
          </p:cNvSpPr>
          <p:nvPr>
            <p:ph type="title"/>
          </p:nvPr>
        </p:nvSpPr>
        <p:spPr>
          <a:xfrm>
            <a:off x="673100" y="292100"/>
            <a:ext cx="7772400" cy="254000"/>
          </a:xfrm>
        </p:spPr>
        <p:txBody>
          <a:bodyPr/>
          <a:lstStyle/>
          <a:p>
            <a:r>
              <a:rPr lang="hu-HU" altLang="hu-HU" sz="4000" b="1">
                <a:solidFill>
                  <a:schemeClr val="accent2"/>
                </a:solidFill>
              </a:rPr>
              <a:t>Naplóbejegyzések</a:t>
            </a:r>
          </a:p>
        </p:txBody>
      </p:sp>
      <p:sp>
        <p:nvSpPr>
          <p:cNvPr id="387075" name="Rectangle 3">
            <a:extLst>
              <a:ext uri="{FF2B5EF4-FFF2-40B4-BE49-F238E27FC236}">
                <a16:creationId xmlns:a16="http://schemas.microsoft.com/office/drawing/2014/main" id="{0CC869F0-7893-E405-DFA9-C52000A9653F}"/>
              </a:ext>
            </a:extLst>
          </p:cNvPr>
          <p:cNvSpPr>
            <a:spLocks noGrp="1" noChangeArrowheads="1"/>
          </p:cNvSpPr>
          <p:nvPr>
            <p:ph type="body" idx="1"/>
          </p:nvPr>
        </p:nvSpPr>
        <p:spPr>
          <a:xfrm>
            <a:off x="203200" y="889000"/>
            <a:ext cx="8597900" cy="5689600"/>
          </a:xfrm>
        </p:spPr>
        <p:txBody>
          <a:bodyPr/>
          <a:lstStyle/>
          <a:p>
            <a:pPr>
              <a:lnSpc>
                <a:spcPct val="80000"/>
              </a:lnSpc>
              <a:buFontTx/>
              <a:buNone/>
            </a:pPr>
            <a:r>
              <a:rPr lang="hu-HU" altLang="hu-HU" sz="2400" b="1">
                <a:solidFill>
                  <a:srgbClr val="1A9A33"/>
                </a:solidFill>
                <a:latin typeface="Arial" panose="020B0604020202020204" pitchFamily="34" charset="0"/>
              </a:rPr>
              <a:t>A tranzakciók legfontosabb történéseit írjuk ide, például:</a:t>
            </a:r>
          </a:p>
          <a:p>
            <a:pPr>
              <a:lnSpc>
                <a:spcPct val="80000"/>
              </a:lnSpc>
              <a:buFontTx/>
              <a:buNone/>
            </a:pPr>
            <a:endParaRPr lang="hu-HU" altLang="hu-HU" sz="2400" b="1">
              <a:solidFill>
                <a:srgbClr val="1A9A33"/>
              </a:solidFill>
              <a:latin typeface="Arial" panose="020B0604020202020204" pitchFamily="34" charset="0"/>
            </a:endParaRPr>
          </a:p>
          <a:p>
            <a:pPr>
              <a:lnSpc>
                <a:spcPct val="80000"/>
              </a:lnSpc>
            </a:pPr>
            <a:r>
              <a:rPr lang="hu-HU" altLang="hu-HU" sz="2400" b="1">
                <a:solidFill>
                  <a:srgbClr val="FF0000"/>
                </a:solidFill>
                <a:latin typeface="txbsy" charset="0"/>
              </a:rPr>
              <a:t> </a:t>
            </a:r>
            <a:r>
              <a:rPr lang="hu-HU" altLang="hu-HU" sz="2400" b="1" i="1">
                <a:solidFill>
                  <a:srgbClr val="0000FF"/>
                </a:solidFill>
                <a:latin typeface="Times New Roman" panose="02020603050405020304" pitchFamily="18" charset="0"/>
              </a:rPr>
              <a:t>Ti </a:t>
            </a:r>
            <a:r>
              <a:rPr lang="hu-HU" altLang="hu-HU" sz="2400" b="1" i="1">
                <a:solidFill>
                  <a:srgbClr val="0000FF"/>
                </a:solidFill>
                <a:latin typeface="Arial" panose="020B0604020202020204" pitchFamily="34" charset="0"/>
              </a:rPr>
              <a:t>kezdődik:</a:t>
            </a:r>
            <a:r>
              <a:rPr lang="hu-HU" altLang="hu-HU" sz="2400" b="1">
                <a:solidFill>
                  <a:srgbClr val="0000FF"/>
                </a:solidFill>
                <a:latin typeface="Arial" panose="020B0604020202020204" pitchFamily="34" charset="0"/>
              </a:rPr>
              <a:t> </a:t>
            </a:r>
            <a:r>
              <a:rPr lang="hu-HU" altLang="hu-HU" sz="2400" b="1">
                <a:solidFill>
                  <a:srgbClr val="FF0000"/>
                </a:solidFill>
                <a:latin typeface="Arial" panose="020B0604020202020204" pitchFamily="34" charset="0"/>
              </a:rPr>
              <a:t>(</a:t>
            </a:r>
            <a:r>
              <a:rPr lang="hu-HU" altLang="hu-HU" sz="2400" b="1" i="1">
                <a:solidFill>
                  <a:srgbClr val="FF0000"/>
                </a:solidFill>
                <a:latin typeface="Times New Roman" panose="02020603050405020304" pitchFamily="18" charset="0"/>
              </a:rPr>
              <a:t>Ti</a:t>
            </a:r>
            <a:r>
              <a:rPr lang="hu-HU" altLang="hu-HU" sz="2400" b="1">
                <a:solidFill>
                  <a:srgbClr val="FF0000"/>
                </a:solidFill>
                <a:latin typeface="Arial" panose="020B0604020202020204" pitchFamily="34" charset="0"/>
              </a:rPr>
              <a:t>, START)</a:t>
            </a:r>
          </a:p>
          <a:p>
            <a:pPr>
              <a:lnSpc>
                <a:spcPct val="80000"/>
              </a:lnSpc>
            </a:pPr>
            <a:r>
              <a:rPr lang="hu-HU" altLang="hu-HU" sz="2400" b="1">
                <a:solidFill>
                  <a:srgbClr val="FF0000"/>
                </a:solidFill>
                <a:latin typeface="txbsy" charset="0"/>
              </a:rPr>
              <a:t> </a:t>
            </a:r>
            <a:r>
              <a:rPr lang="hu-HU" altLang="hu-HU" sz="2400" b="1" i="1">
                <a:solidFill>
                  <a:srgbClr val="0000FF"/>
                </a:solidFill>
                <a:latin typeface="Times New Roman" panose="02020603050405020304" pitchFamily="18" charset="0"/>
              </a:rPr>
              <a:t>Ti </a:t>
            </a:r>
            <a:r>
              <a:rPr lang="hu-HU" altLang="hu-HU" sz="2400" b="1" i="1">
                <a:solidFill>
                  <a:srgbClr val="0000FF"/>
                </a:solidFill>
                <a:latin typeface="Arial" panose="020B0604020202020204" pitchFamily="34" charset="0"/>
              </a:rPr>
              <a:t>írja </a:t>
            </a:r>
            <a:r>
              <a:rPr lang="hu-HU" altLang="hu-HU" sz="2400" b="1" i="1">
                <a:solidFill>
                  <a:srgbClr val="0000FF"/>
                </a:solidFill>
                <a:latin typeface="Times New Roman" panose="02020603050405020304" pitchFamily="18" charset="0"/>
              </a:rPr>
              <a:t>A</a:t>
            </a:r>
            <a:r>
              <a:rPr lang="hu-HU" altLang="hu-HU" sz="2400" b="1" i="1">
                <a:solidFill>
                  <a:srgbClr val="0000FF"/>
                </a:solidFill>
                <a:latin typeface="Arial" panose="020B0604020202020204" pitchFamily="34" charset="0"/>
              </a:rPr>
              <a:t>-t:</a:t>
            </a:r>
            <a:r>
              <a:rPr lang="hu-HU" altLang="hu-HU" sz="2400" b="1">
                <a:solidFill>
                  <a:srgbClr val="0000FF"/>
                </a:solidFill>
                <a:latin typeface="Arial" panose="020B0604020202020204" pitchFamily="34" charset="0"/>
              </a:rPr>
              <a:t> </a:t>
            </a:r>
            <a:r>
              <a:rPr lang="hu-HU" altLang="hu-HU" sz="2400" b="1">
                <a:solidFill>
                  <a:srgbClr val="FF0000"/>
                </a:solidFill>
                <a:latin typeface="Arial" panose="020B0604020202020204" pitchFamily="34" charset="0"/>
              </a:rPr>
              <a:t>(</a:t>
            </a:r>
            <a:r>
              <a:rPr lang="hu-HU" altLang="hu-HU" sz="2400" b="1" i="1">
                <a:solidFill>
                  <a:srgbClr val="FF0000"/>
                </a:solidFill>
                <a:latin typeface="Times New Roman" panose="02020603050405020304" pitchFamily="18" charset="0"/>
              </a:rPr>
              <a:t>Ti</a:t>
            </a:r>
            <a:r>
              <a:rPr lang="hu-HU" altLang="hu-HU" sz="2400" b="1">
                <a:solidFill>
                  <a:srgbClr val="FF0000"/>
                </a:solidFill>
                <a:latin typeface="Arial" panose="020B0604020202020204" pitchFamily="34" charset="0"/>
              </a:rPr>
              <a:t>, </a:t>
            </a:r>
            <a:r>
              <a:rPr lang="hu-HU" altLang="hu-HU" sz="2400" b="1" i="1">
                <a:solidFill>
                  <a:srgbClr val="FF0000"/>
                </a:solidFill>
                <a:latin typeface="Times New Roman" panose="02020603050405020304" pitchFamily="18" charset="0"/>
              </a:rPr>
              <a:t>A</a:t>
            </a:r>
            <a:r>
              <a:rPr lang="hu-HU" altLang="hu-HU" sz="2400" b="1">
                <a:solidFill>
                  <a:srgbClr val="FF0000"/>
                </a:solidFill>
                <a:latin typeface="Arial" panose="020B0604020202020204" pitchFamily="34" charset="0"/>
              </a:rPr>
              <a:t>, régi érték, új érték)</a:t>
            </a:r>
          </a:p>
          <a:p>
            <a:pPr>
              <a:lnSpc>
                <a:spcPct val="80000"/>
              </a:lnSpc>
              <a:buFontTx/>
              <a:buNone/>
            </a:pPr>
            <a:r>
              <a:rPr lang="hu-HU" altLang="hu-HU" sz="2400" b="1">
                <a:solidFill>
                  <a:srgbClr val="808000"/>
                </a:solidFill>
                <a:latin typeface="Arial" panose="020B0604020202020204" pitchFamily="34" charset="0"/>
              </a:rPr>
              <a:t>(néha elég csak a régi vagy csak az új érték, a naplózási protokolltól függően)</a:t>
            </a:r>
          </a:p>
          <a:p>
            <a:pPr>
              <a:lnSpc>
                <a:spcPct val="80000"/>
              </a:lnSpc>
            </a:pPr>
            <a:r>
              <a:rPr lang="hu-HU" altLang="hu-HU" sz="2400" b="1">
                <a:solidFill>
                  <a:srgbClr val="FF0000"/>
                </a:solidFill>
                <a:latin typeface="txbsy" charset="0"/>
              </a:rPr>
              <a:t> </a:t>
            </a:r>
            <a:r>
              <a:rPr lang="hu-HU" altLang="hu-HU" sz="2400" b="1" i="1">
                <a:solidFill>
                  <a:srgbClr val="0000FF"/>
                </a:solidFill>
                <a:latin typeface="Times New Roman" panose="02020603050405020304" pitchFamily="18" charset="0"/>
              </a:rPr>
              <a:t>Ti rendben befejeződött</a:t>
            </a:r>
            <a:r>
              <a:rPr lang="hu-HU" altLang="hu-HU" sz="2400" b="1">
                <a:solidFill>
                  <a:srgbClr val="0000FF"/>
                </a:solidFill>
                <a:latin typeface="Arial" panose="020B0604020202020204" pitchFamily="34" charset="0"/>
              </a:rPr>
              <a:t>: </a:t>
            </a:r>
            <a:r>
              <a:rPr lang="hu-HU" altLang="hu-HU" sz="2400" b="1">
                <a:solidFill>
                  <a:srgbClr val="FF0000"/>
                </a:solidFill>
                <a:latin typeface="Arial" panose="020B0604020202020204" pitchFamily="34" charset="0"/>
              </a:rPr>
              <a:t>(</a:t>
            </a:r>
            <a:r>
              <a:rPr lang="hu-HU" altLang="hu-HU" sz="2400" b="1" i="1">
                <a:solidFill>
                  <a:srgbClr val="FF0000"/>
                </a:solidFill>
                <a:latin typeface="Times New Roman" panose="02020603050405020304" pitchFamily="18" charset="0"/>
              </a:rPr>
              <a:t>Ti</a:t>
            </a:r>
            <a:r>
              <a:rPr lang="hu-HU" altLang="hu-HU" sz="2400" b="1">
                <a:solidFill>
                  <a:srgbClr val="FF0000"/>
                </a:solidFill>
                <a:latin typeface="Arial" panose="020B0604020202020204" pitchFamily="34" charset="0"/>
              </a:rPr>
              <a:t>, COMMIT)</a:t>
            </a:r>
          </a:p>
          <a:p>
            <a:pPr>
              <a:lnSpc>
                <a:spcPct val="80000"/>
              </a:lnSpc>
            </a:pPr>
            <a:r>
              <a:rPr lang="hu-HU" altLang="hu-HU" sz="2400" b="1">
                <a:solidFill>
                  <a:srgbClr val="FF0000"/>
                </a:solidFill>
                <a:latin typeface="txbsy" charset="0"/>
              </a:rPr>
              <a:t> </a:t>
            </a:r>
            <a:r>
              <a:rPr lang="hu-HU" altLang="hu-HU" sz="2400" b="1" i="1">
                <a:solidFill>
                  <a:srgbClr val="0000FF"/>
                </a:solidFill>
                <a:latin typeface="Times New Roman" panose="02020603050405020304" pitchFamily="18" charset="0"/>
              </a:rPr>
              <a:t>Ti a normálisnál korábban fejeződött be</a:t>
            </a:r>
            <a:r>
              <a:rPr lang="hu-HU" altLang="hu-HU" sz="2400" b="1">
                <a:solidFill>
                  <a:srgbClr val="0000FF"/>
                </a:solidFill>
                <a:latin typeface="Arial" panose="020B0604020202020204" pitchFamily="34" charset="0"/>
              </a:rPr>
              <a:t>: </a:t>
            </a:r>
            <a:r>
              <a:rPr lang="hu-HU" altLang="hu-HU" sz="2400" b="1">
                <a:solidFill>
                  <a:srgbClr val="FF0000"/>
                </a:solidFill>
                <a:latin typeface="Arial" panose="020B0604020202020204" pitchFamily="34" charset="0"/>
              </a:rPr>
              <a:t>(</a:t>
            </a:r>
            <a:r>
              <a:rPr lang="hu-HU" altLang="hu-HU" sz="2400" b="1" i="1">
                <a:solidFill>
                  <a:srgbClr val="FF0000"/>
                </a:solidFill>
                <a:latin typeface="Times New Roman" panose="02020603050405020304" pitchFamily="18" charset="0"/>
              </a:rPr>
              <a:t>Ti</a:t>
            </a:r>
            <a:r>
              <a:rPr lang="hu-HU" altLang="hu-HU" sz="2400" b="1">
                <a:solidFill>
                  <a:srgbClr val="FF0000"/>
                </a:solidFill>
                <a:latin typeface="Arial" panose="020B0604020202020204" pitchFamily="34" charset="0"/>
              </a:rPr>
              <a:t>, ABORT)</a:t>
            </a:r>
          </a:p>
          <a:p>
            <a:pPr>
              <a:lnSpc>
                <a:spcPct val="80000"/>
              </a:lnSpc>
              <a:buFontTx/>
              <a:buNone/>
            </a:pPr>
            <a:endParaRPr lang="hu-HU" altLang="hu-HU" sz="2400" b="1">
              <a:solidFill>
                <a:srgbClr val="1A9A33"/>
              </a:solidFill>
              <a:latin typeface="Arial" panose="020B0604020202020204" pitchFamily="34" charset="0"/>
            </a:endParaRPr>
          </a:p>
          <a:p>
            <a:pPr>
              <a:lnSpc>
                <a:spcPct val="80000"/>
              </a:lnSpc>
              <a:buFontTx/>
              <a:buNone/>
            </a:pPr>
            <a:r>
              <a:rPr lang="hu-HU" altLang="hu-HU" sz="2400" b="1">
                <a:solidFill>
                  <a:srgbClr val="1A9A33"/>
                </a:solidFill>
                <a:latin typeface="Arial" panose="020B0604020202020204" pitchFamily="34" charset="0"/>
              </a:rPr>
              <a:t>	A napló időrendben tartalmazza a történéseket és tipikusan a háttértáron tartjuk, amiről feltesszük, hogy nem sérült meg.</a:t>
            </a:r>
          </a:p>
          <a:p>
            <a:pPr>
              <a:lnSpc>
                <a:spcPct val="80000"/>
              </a:lnSpc>
              <a:buFontTx/>
              <a:buNone/>
            </a:pPr>
            <a:r>
              <a:rPr lang="hu-HU" altLang="hu-HU" sz="2400" b="1">
                <a:solidFill>
                  <a:srgbClr val="F300CD"/>
                </a:solidFill>
                <a:latin typeface="Arial" panose="020B0604020202020204" pitchFamily="34" charset="0"/>
              </a:rPr>
              <a:t>	Fontos, hogy a naplóbejegyzéseket mikor írjuk át a pufferből a lemezre (például a naplókezelő kényszeríti ki, hogy COMMIT esetén a változások a lemezen is megtörténtek.</a:t>
            </a:r>
            <a:endParaRPr lang="hu-HU" altLang="hu-HU" sz="2400" b="1">
              <a:solidFill>
                <a:srgbClr val="000000"/>
              </a:solidFill>
              <a:latin typeface="Arial" panose="020B0604020202020204" pitchFamily="34" charset="0"/>
            </a:endParaRPr>
          </a:p>
          <a:p>
            <a:pPr>
              <a:lnSpc>
                <a:spcPct val="80000"/>
              </a:lnSpc>
              <a:buFontTx/>
              <a:buNone/>
            </a:pPr>
            <a:endParaRPr lang="hu-HU" altLang="hu-HU" sz="2400" b="1"/>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6051" name="Text Box 3">
            <a:extLst>
              <a:ext uri="{FF2B5EF4-FFF2-40B4-BE49-F238E27FC236}">
                <a16:creationId xmlns:a16="http://schemas.microsoft.com/office/drawing/2014/main" id="{8345C85F-553E-1D3F-2A01-06E82396DC1E}"/>
              </a:ext>
            </a:extLst>
          </p:cNvPr>
          <p:cNvSpPr txBox="1">
            <a:spLocks noChangeArrowheads="1"/>
          </p:cNvSpPr>
          <p:nvPr/>
        </p:nvSpPr>
        <p:spPr bwMode="auto">
          <a:xfrm>
            <a:off x="228600" y="393700"/>
            <a:ext cx="8572500" cy="3743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hu-HU" altLang="hu-HU" sz="2400" b="1">
                <a:solidFill>
                  <a:srgbClr val="FF3300"/>
                </a:solidFill>
              </a:rPr>
              <a:t>			KÉTFÉLE NAPLÓZÁS: </a:t>
            </a:r>
          </a:p>
          <a:p>
            <a:pPr algn="just">
              <a:spcBef>
                <a:spcPct val="50000"/>
              </a:spcBef>
              <a:buFontTx/>
              <a:buChar char="•"/>
            </a:pPr>
            <a:r>
              <a:rPr lang="hu-HU" altLang="hu-HU" sz="2400" b="1">
                <a:solidFill>
                  <a:schemeClr val="accent2"/>
                </a:solidFill>
              </a:rPr>
              <a:t>A</a:t>
            </a:r>
            <a:r>
              <a:rPr lang="en-US" altLang="hu-HU" sz="2400" b="1">
                <a:solidFill>
                  <a:schemeClr val="accent2"/>
                </a:solidFill>
                <a:cs typeface="Times New Roman" panose="02020603050405020304" pitchFamily="18" charset="0"/>
              </a:rPr>
              <a:t> katasztrófák hatásának kijavítását követ</a:t>
            </a:r>
            <a:r>
              <a:rPr lang="hu-HU" altLang="hu-HU" sz="2400" b="1">
                <a:solidFill>
                  <a:schemeClr val="accent2"/>
                </a:solidFill>
              </a:rPr>
              <a:t>ő</a:t>
            </a:r>
            <a:r>
              <a:rPr lang="en-US" altLang="hu-HU" sz="2400" b="1">
                <a:solidFill>
                  <a:schemeClr val="accent2"/>
                </a:solidFill>
                <a:cs typeface="Times New Roman" panose="02020603050405020304" pitchFamily="18" charset="0"/>
              </a:rPr>
              <a:t>en a </a:t>
            </a:r>
            <a:r>
              <a:rPr lang="en-US" altLang="hu-HU" sz="2400" b="1">
                <a:solidFill>
                  <a:srgbClr val="FF0000"/>
                </a:solidFill>
                <a:cs typeface="Times New Roman" panose="02020603050405020304" pitchFamily="18" charset="0"/>
              </a:rPr>
              <a:t>tranzakciók hatását meg kell ismételni</a:t>
            </a:r>
            <a:r>
              <a:rPr lang="en-US" altLang="hu-HU" sz="2400" b="1">
                <a:solidFill>
                  <a:schemeClr val="accent2"/>
                </a:solidFill>
                <a:cs typeface="Times New Roman" panose="02020603050405020304" pitchFamily="18" charset="0"/>
              </a:rPr>
              <a:t>, és az általuk adatbázisba írt új értékeket ismételten ki kell írni. </a:t>
            </a:r>
            <a:r>
              <a:rPr lang="hu-HU" altLang="hu-HU" sz="2400" b="1">
                <a:solidFill>
                  <a:schemeClr val="accent2"/>
                </a:solidFill>
              </a:rPr>
              <a:t>(</a:t>
            </a:r>
            <a:r>
              <a:rPr lang="hu-HU" altLang="hu-HU" sz="2400" b="1">
                <a:solidFill>
                  <a:srgbClr val="009900"/>
                </a:solidFill>
              </a:rPr>
              <a:t>HELYREÁLLÍTÓ – REDO)</a:t>
            </a:r>
          </a:p>
          <a:p>
            <a:pPr algn="just">
              <a:spcBef>
                <a:spcPct val="50000"/>
              </a:spcBef>
              <a:buFontTx/>
              <a:buChar char="•"/>
            </a:pPr>
            <a:r>
              <a:rPr lang="hu-HU" altLang="hu-HU" sz="2400" b="1">
                <a:solidFill>
                  <a:schemeClr val="accent2"/>
                </a:solidFill>
              </a:rPr>
              <a:t> </a:t>
            </a:r>
            <a:r>
              <a:rPr lang="en-US" altLang="hu-HU" sz="2400" b="1">
                <a:solidFill>
                  <a:schemeClr val="accent2"/>
                </a:solidFill>
                <a:cs typeface="Times New Roman" panose="02020603050405020304" pitchFamily="18" charset="0"/>
              </a:rPr>
              <a:t>Egyes </a:t>
            </a:r>
            <a:r>
              <a:rPr lang="en-US" altLang="hu-HU" sz="2400" b="1">
                <a:solidFill>
                  <a:srgbClr val="FF0000"/>
                </a:solidFill>
                <a:cs typeface="Times New Roman" panose="02020603050405020304" pitchFamily="18" charset="0"/>
              </a:rPr>
              <a:t>tranzakciók hatását viszont vissza kívánjuk</a:t>
            </a:r>
            <a:r>
              <a:rPr lang="en-US" altLang="hu-HU" sz="2400" b="1">
                <a:solidFill>
                  <a:schemeClr val="accent2"/>
                </a:solidFill>
                <a:cs typeface="Times New Roman" panose="02020603050405020304" pitchFamily="18" charset="0"/>
              </a:rPr>
              <a:t> vonni, azaz kérjük az adatbázis visszaállítását olyan állapotba, mintha a tekintett tranzakció nem is m</a:t>
            </a:r>
            <a:r>
              <a:rPr lang="hu-HU" altLang="hu-HU" sz="2400" b="1">
                <a:solidFill>
                  <a:schemeClr val="accent2"/>
                </a:solidFill>
              </a:rPr>
              <a:t>ű</a:t>
            </a:r>
            <a:r>
              <a:rPr lang="en-US" altLang="hu-HU" sz="2400" b="1">
                <a:solidFill>
                  <a:schemeClr val="accent2"/>
                </a:solidFill>
                <a:cs typeface="Times New Roman" panose="02020603050405020304" pitchFamily="18" charset="0"/>
              </a:rPr>
              <a:t>ködött volna.</a:t>
            </a:r>
            <a:r>
              <a:rPr lang="hu-HU" altLang="hu-HU" sz="2400" b="1">
                <a:solidFill>
                  <a:schemeClr val="accent2"/>
                </a:solidFill>
              </a:rPr>
              <a:t> (</a:t>
            </a:r>
            <a:r>
              <a:rPr lang="hu-HU" altLang="hu-HU" sz="2400" b="1">
                <a:solidFill>
                  <a:srgbClr val="CC00CC"/>
                </a:solidFill>
              </a:rPr>
              <a:t>SEMMISSÉGI – UNDO</a:t>
            </a:r>
            <a:r>
              <a:rPr lang="hu-HU" altLang="hu-HU" sz="2400" b="1">
                <a:solidFill>
                  <a:schemeClr val="accent2"/>
                </a:solidFill>
              </a:rPr>
              <a:t>)</a:t>
            </a:r>
            <a:endParaRPr lang="en-US" altLang="hu-HU" sz="2400" b="1">
              <a:solidFill>
                <a:schemeClr val="accent2"/>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2148" name="Rectangle 4">
            <a:extLst>
              <a:ext uri="{FF2B5EF4-FFF2-40B4-BE49-F238E27FC236}">
                <a16:creationId xmlns:a16="http://schemas.microsoft.com/office/drawing/2014/main" id="{9026705E-460D-D47E-8DD7-A2C5E8C12DD2}"/>
              </a:ext>
            </a:extLst>
          </p:cNvPr>
          <p:cNvSpPr>
            <a:spLocks noGrp="1" noChangeArrowheads="1"/>
          </p:cNvSpPr>
          <p:nvPr>
            <p:ph type="body" idx="1"/>
          </p:nvPr>
        </p:nvSpPr>
        <p:spPr>
          <a:xfrm>
            <a:off x="552450" y="1006475"/>
            <a:ext cx="7772400" cy="5181600"/>
          </a:xfrm>
          <a:noFill/>
          <a:ln/>
        </p:spPr>
        <p:txBody>
          <a:bodyPr/>
          <a:lstStyle/>
          <a:p>
            <a:pPr>
              <a:lnSpc>
                <a:spcPct val="80000"/>
              </a:lnSpc>
              <a:buFontTx/>
              <a:buNone/>
            </a:pPr>
            <a:r>
              <a:rPr lang="en-US" altLang="hu-HU"/>
              <a:t>T</a:t>
            </a:r>
            <a:r>
              <a:rPr lang="en-US" altLang="hu-HU" sz="2400"/>
              <a:t>1</a:t>
            </a:r>
            <a:r>
              <a:rPr lang="en-US" altLang="hu-HU"/>
              <a:t>:	Read (A,t);  t </a:t>
            </a:r>
            <a:r>
              <a:rPr lang="en-US" altLang="hu-HU">
                <a:sym typeface="Symbol" panose="05050102010706020507" pitchFamily="18" charset="2"/>
              </a:rPr>
              <a:t></a:t>
            </a:r>
            <a:r>
              <a:rPr lang="en-US" altLang="hu-HU"/>
              <a:t> t</a:t>
            </a:r>
            <a:r>
              <a:rPr lang="en-US" altLang="hu-HU">
                <a:sym typeface="Symbol" panose="05050102010706020507" pitchFamily="18" charset="2"/>
              </a:rPr>
              <a:t></a:t>
            </a:r>
            <a:r>
              <a:rPr lang="en-US" altLang="hu-HU"/>
              <a:t>2	         A=B	</a:t>
            </a:r>
          </a:p>
          <a:p>
            <a:pPr>
              <a:lnSpc>
                <a:spcPct val="70000"/>
              </a:lnSpc>
              <a:buFontTx/>
              <a:buNone/>
            </a:pPr>
            <a:r>
              <a:rPr lang="en-US" altLang="hu-HU"/>
              <a:t>		Write (A,t);</a:t>
            </a:r>
          </a:p>
          <a:p>
            <a:pPr>
              <a:lnSpc>
                <a:spcPct val="70000"/>
              </a:lnSpc>
              <a:buFontTx/>
              <a:buNone/>
            </a:pPr>
            <a:r>
              <a:rPr lang="en-US" altLang="hu-HU"/>
              <a:t>		Read (B,t);  t </a:t>
            </a:r>
            <a:r>
              <a:rPr lang="en-US" altLang="hu-HU">
                <a:sym typeface="Symbol" panose="05050102010706020507" pitchFamily="18" charset="2"/>
              </a:rPr>
              <a:t></a:t>
            </a:r>
            <a:r>
              <a:rPr lang="en-US" altLang="hu-HU"/>
              <a:t> t</a:t>
            </a:r>
            <a:r>
              <a:rPr lang="en-US" altLang="hu-HU">
                <a:sym typeface="Symbol" panose="05050102010706020507" pitchFamily="18" charset="2"/>
              </a:rPr>
              <a:t></a:t>
            </a:r>
            <a:r>
              <a:rPr lang="en-US" altLang="hu-HU"/>
              <a:t>2</a:t>
            </a:r>
          </a:p>
          <a:p>
            <a:pPr>
              <a:lnSpc>
                <a:spcPct val="70000"/>
              </a:lnSpc>
              <a:buFontTx/>
              <a:buNone/>
            </a:pPr>
            <a:r>
              <a:rPr lang="en-US" altLang="hu-HU"/>
              <a:t>		Write (B,t);</a:t>
            </a:r>
          </a:p>
          <a:p>
            <a:pPr>
              <a:lnSpc>
                <a:spcPct val="70000"/>
              </a:lnSpc>
              <a:buFontTx/>
              <a:buNone/>
            </a:pPr>
            <a:r>
              <a:rPr lang="en-US" altLang="hu-HU"/>
              <a:t>		Output (A);</a:t>
            </a:r>
          </a:p>
          <a:p>
            <a:pPr>
              <a:lnSpc>
                <a:spcPct val="70000"/>
              </a:lnSpc>
              <a:buFontTx/>
              <a:buNone/>
            </a:pPr>
            <a:r>
              <a:rPr lang="en-US" altLang="hu-HU"/>
              <a:t>		Output (B);</a:t>
            </a:r>
          </a:p>
        </p:txBody>
      </p:sp>
      <p:sp>
        <p:nvSpPr>
          <p:cNvPr id="262151" name="Rectangle 7">
            <a:extLst>
              <a:ext uri="{FF2B5EF4-FFF2-40B4-BE49-F238E27FC236}">
                <a16:creationId xmlns:a16="http://schemas.microsoft.com/office/drawing/2014/main" id="{1F1518EE-0D23-9628-85E5-5DDBD84B772C}"/>
              </a:ext>
            </a:extLst>
          </p:cNvPr>
          <p:cNvSpPr>
            <a:spLocks noChangeArrowheads="1"/>
          </p:cNvSpPr>
          <p:nvPr/>
        </p:nvSpPr>
        <p:spPr bwMode="auto">
          <a:xfrm>
            <a:off x="1619250" y="4054475"/>
            <a:ext cx="2286000" cy="160020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hu-HU" sz="2800"/>
              <a:t>A:8</a:t>
            </a:r>
          </a:p>
          <a:p>
            <a:r>
              <a:rPr lang="en-US" altLang="hu-HU" sz="2800"/>
              <a:t>B:8</a:t>
            </a:r>
            <a:endParaRPr lang="en-US" altLang="hu-HU" sz="2400"/>
          </a:p>
        </p:txBody>
      </p:sp>
      <p:sp>
        <p:nvSpPr>
          <p:cNvPr id="262152" name="AutoShape 8">
            <a:extLst>
              <a:ext uri="{FF2B5EF4-FFF2-40B4-BE49-F238E27FC236}">
                <a16:creationId xmlns:a16="http://schemas.microsoft.com/office/drawing/2014/main" id="{BB32D1B3-A78F-3950-D979-82887E86B050}"/>
              </a:ext>
            </a:extLst>
          </p:cNvPr>
          <p:cNvSpPr>
            <a:spLocks noChangeArrowheads="1"/>
          </p:cNvSpPr>
          <p:nvPr/>
        </p:nvSpPr>
        <p:spPr bwMode="auto">
          <a:xfrm>
            <a:off x="4210050" y="4083050"/>
            <a:ext cx="1981200" cy="1447800"/>
          </a:xfrm>
          <a:prstGeom prst="can">
            <a:avLst>
              <a:gd name="adj" fmla="val 25000"/>
            </a:avLst>
          </a:prstGeom>
          <a:solidFill>
            <a:srgbClr val="99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hu-HU" sz="2800"/>
              <a:t>A:8</a:t>
            </a:r>
          </a:p>
          <a:p>
            <a:r>
              <a:rPr lang="en-US" altLang="hu-HU" sz="2800"/>
              <a:t>B:8</a:t>
            </a:r>
            <a:endParaRPr lang="en-US" altLang="hu-HU" sz="2400"/>
          </a:p>
        </p:txBody>
      </p:sp>
      <p:sp>
        <p:nvSpPr>
          <p:cNvPr id="262153" name="Text Box 9">
            <a:extLst>
              <a:ext uri="{FF2B5EF4-FFF2-40B4-BE49-F238E27FC236}">
                <a16:creationId xmlns:a16="http://schemas.microsoft.com/office/drawing/2014/main" id="{0CDF7EB4-3EE2-27B6-E87D-AB7E1A16A0BA}"/>
              </a:ext>
            </a:extLst>
          </p:cNvPr>
          <p:cNvSpPr txBox="1">
            <a:spLocks noChangeArrowheads="1"/>
          </p:cNvSpPr>
          <p:nvPr/>
        </p:nvSpPr>
        <p:spPr bwMode="auto">
          <a:xfrm>
            <a:off x="1933575" y="5730875"/>
            <a:ext cx="1725613"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hu-HU" altLang="hu-HU" sz="2400" b="1">
                <a:solidFill>
                  <a:srgbClr val="009900"/>
                </a:solidFill>
              </a:rPr>
              <a:t>MEMÓRIA</a:t>
            </a:r>
            <a:endParaRPr lang="en-US" altLang="hu-HU" sz="2400" b="1">
              <a:solidFill>
                <a:srgbClr val="009900"/>
              </a:solidFill>
            </a:endParaRPr>
          </a:p>
        </p:txBody>
      </p:sp>
      <p:sp>
        <p:nvSpPr>
          <p:cNvPr id="262154" name="Text Box 10">
            <a:extLst>
              <a:ext uri="{FF2B5EF4-FFF2-40B4-BE49-F238E27FC236}">
                <a16:creationId xmlns:a16="http://schemas.microsoft.com/office/drawing/2014/main" id="{0ADED730-416A-EBE7-CC48-B1EA7791AFE4}"/>
              </a:ext>
            </a:extLst>
          </p:cNvPr>
          <p:cNvSpPr txBox="1">
            <a:spLocks noChangeArrowheads="1"/>
          </p:cNvSpPr>
          <p:nvPr/>
        </p:nvSpPr>
        <p:spPr bwMode="auto">
          <a:xfrm>
            <a:off x="4654550" y="5654675"/>
            <a:ext cx="1195388"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hu-HU" altLang="hu-HU" sz="2400" b="1">
                <a:solidFill>
                  <a:schemeClr val="accent2"/>
                </a:solidFill>
              </a:rPr>
              <a:t>LEMEZ</a:t>
            </a:r>
            <a:endParaRPr lang="en-US" altLang="hu-HU" sz="2400" b="1">
              <a:solidFill>
                <a:schemeClr val="accent2"/>
              </a:solidFill>
            </a:endParaRPr>
          </a:p>
        </p:txBody>
      </p:sp>
      <p:sp>
        <p:nvSpPr>
          <p:cNvPr id="262155" name="AutoShape 11">
            <a:extLst>
              <a:ext uri="{FF2B5EF4-FFF2-40B4-BE49-F238E27FC236}">
                <a16:creationId xmlns:a16="http://schemas.microsoft.com/office/drawing/2014/main" id="{EF94A588-9CC7-EB0C-A367-84186C2B9B9A}"/>
              </a:ext>
            </a:extLst>
          </p:cNvPr>
          <p:cNvSpPr>
            <a:spLocks noChangeArrowheads="1"/>
          </p:cNvSpPr>
          <p:nvPr/>
        </p:nvSpPr>
        <p:spPr bwMode="auto">
          <a:xfrm>
            <a:off x="6710363" y="3008313"/>
            <a:ext cx="1981200" cy="2590800"/>
          </a:xfrm>
          <a:prstGeom prst="can">
            <a:avLst>
              <a:gd name="adj" fmla="val 32692"/>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ltLang="hu-HU" sz="2400"/>
          </a:p>
        </p:txBody>
      </p:sp>
      <p:sp>
        <p:nvSpPr>
          <p:cNvPr id="262157" name="Text Box 13">
            <a:extLst>
              <a:ext uri="{FF2B5EF4-FFF2-40B4-BE49-F238E27FC236}">
                <a16:creationId xmlns:a16="http://schemas.microsoft.com/office/drawing/2014/main" id="{ED17AC54-ECCF-E842-A44C-9635627861D2}"/>
              </a:ext>
            </a:extLst>
          </p:cNvPr>
          <p:cNvSpPr txBox="1">
            <a:spLocks noChangeArrowheads="1"/>
          </p:cNvSpPr>
          <p:nvPr/>
        </p:nvSpPr>
        <p:spPr bwMode="auto">
          <a:xfrm>
            <a:off x="7072313" y="5730875"/>
            <a:ext cx="1236662"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hu-HU" altLang="hu-HU" sz="2400" b="1">
                <a:solidFill>
                  <a:srgbClr val="CC00CC"/>
                </a:solidFill>
              </a:rPr>
              <a:t>NAPLÓ</a:t>
            </a:r>
            <a:endParaRPr lang="en-US" altLang="hu-HU" sz="2400" b="1">
              <a:solidFill>
                <a:srgbClr val="CC00CC"/>
              </a:solidFill>
            </a:endParaRPr>
          </a:p>
        </p:txBody>
      </p:sp>
      <p:sp>
        <p:nvSpPr>
          <p:cNvPr id="262158" name="Text Box 14">
            <a:extLst>
              <a:ext uri="{FF2B5EF4-FFF2-40B4-BE49-F238E27FC236}">
                <a16:creationId xmlns:a16="http://schemas.microsoft.com/office/drawing/2014/main" id="{DD05337B-A736-61B4-05EF-C19BB7549DB4}"/>
              </a:ext>
            </a:extLst>
          </p:cNvPr>
          <p:cNvSpPr txBox="1">
            <a:spLocks noChangeArrowheads="1"/>
          </p:cNvSpPr>
          <p:nvPr/>
        </p:nvSpPr>
        <p:spPr bwMode="auto">
          <a:xfrm>
            <a:off x="423863" y="185738"/>
            <a:ext cx="8543925" cy="641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en-US" altLang="hu-HU" sz="3600"/>
              <a:t> </a:t>
            </a:r>
            <a:r>
              <a:rPr lang="en-US" altLang="hu-HU" sz="3600" b="1">
                <a:solidFill>
                  <a:schemeClr val="accent2"/>
                </a:solidFill>
              </a:rPr>
              <a:t>Undo log</a:t>
            </a:r>
            <a:r>
              <a:rPr lang="hu-HU" altLang="hu-HU" sz="3600" b="1">
                <a:solidFill>
                  <a:schemeClr val="accent2"/>
                </a:solidFill>
              </a:rPr>
              <a:t> (SEMMISSÉGI NAPLÓZÁS)</a:t>
            </a:r>
            <a:endParaRPr lang="en-US" altLang="hu-HU" sz="2400" b="1">
              <a:solidFill>
                <a:schemeClr val="accent2"/>
              </a:solidFill>
            </a:endParaRPr>
          </a:p>
        </p:txBody>
      </p:sp>
      <p:grpSp>
        <p:nvGrpSpPr>
          <p:cNvPr id="262169" name="Group 25">
            <a:extLst>
              <a:ext uri="{FF2B5EF4-FFF2-40B4-BE49-F238E27FC236}">
                <a16:creationId xmlns:a16="http://schemas.microsoft.com/office/drawing/2014/main" id="{6A7138D6-AD5B-E52E-CAEB-E9D2885425AD}"/>
              </a:ext>
            </a:extLst>
          </p:cNvPr>
          <p:cNvGrpSpPr>
            <a:grpSpLocks/>
          </p:cNvGrpSpPr>
          <p:nvPr/>
        </p:nvGrpSpPr>
        <p:grpSpPr bwMode="auto">
          <a:xfrm>
            <a:off x="1947863" y="3659188"/>
            <a:ext cx="6643687" cy="1647825"/>
            <a:chOff x="1227" y="2305"/>
            <a:chExt cx="4185" cy="1038"/>
          </a:xfrm>
        </p:grpSpPr>
        <p:grpSp>
          <p:nvGrpSpPr>
            <p:cNvPr id="262159" name="Group 15">
              <a:extLst>
                <a:ext uri="{FF2B5EF4-FFF2-40B4-BE49-F238E27FC236}">
                  <a16:creationId xmlns:a16="http://schemas.microsoft.com/office/drawing/2014/main" id="{08D57FEE-33E7-B4CC-E78E-F55E7B9DB123}"/>
                </a:ext>
              </a:extLst>
            </p:cNvPr>
            <p:cNvGrpSpPr>
              <a:grpSpLocks/>
            </p:cNvGrpSpPr>
            <p:nvPr/>
          </p:nvGrpSpPr>
          <p:grpSpPr bwMode="auto">
            <a:xfrm>
              <a:off x="1227" y="2747"/>
              <a:ext cx="609" cy="596"/>
              <a:chOff x="1336" y="2602"/>
              <a:chExt cx="609" cy="596"/>
            </a:xfrm>
          </p:grpSpPr>
          <p:sp>
            <p:nvSpPr>
              <p:cNvPr id="262160" name="Freeform 16">
                <a:extLst>
                  <a:ext uri="{FF2B5EF4-FFF2-40B4-BE49-F238E27FC236}">
                    <a16:creationId xmlns:a16="http://schemas.microsoft.com/office/drawing/2014/main" id="{A756466B-9F78-B4DA-37AE-7C3A87EA59FA}"/>
                  </a:ext>
                </a:extLst>
              </p:cNvPr>
              <p:cNvSpPr>
                <a:spLocks/>
              </p:cNvSpPr>
              <p:nvPr/>
            </p:nvSpPr>
            <p:spPr bwMode="auto">
              <a:xfrm>
                <a:off x="1336" y="2678"/>
                <a:ext cx="240" cy="177"/>
              </a:xfrm>
              <a:custGeom>
                <a:avLst/>
                <a:gdLst>
                  <a:gd name="T0" fmla="*/ 0 w 240"/>
                  <a:gd name="T1" fmla="*/ 177 h 177"/>
                  <a:gd name="T2" fmla="*/ 27 w 240"/>
                  <a:gd name="T3" fmla="*/ 159 h 177"/>
                  <a:gd name="T4" fmla="*/ 82 w 240"/>
                  <a:gd name="T5" fmla="*/ 141 h 177"/>
                  <a:gd name="T6" fmla="*/ 209 w 240"/>
                  <a:gd name="T7" fmla="*/ 31 h 177"/>
                  <a:gd name="T8" fmla="*/ 237 w 240"/>
                  <a:gd name="T9" fmla="*/ 4 h 177"/>
                </a:gdLst>
                <a:ahLst/>
                <a:cxnLst>
                  <a:cxn ang="0">
                    <a:pos x="T0" y="T1"/>
                  </a:cxn>
                  <a:cxn ang="0">
                    <a:pos x="T2" y="T3"/>
                  </a:cxn>
                  <a:cxn ang="0">
                    <a:pos x="T4" y="T5"/>
                  </a:cxn>
                  <a:cxn ang="0">
                    <a:pos x="T6" y="T7"/>
                  </a:cxn>
                  <a:cxn ang="0">
                    <a:pos x="T8" y="T9"/>
                  </a:cxn>
                </a:cxnLst>
                <a:rect l="0" t="0" r="r" b="b"/>
                <a:pathLst>
                  <a:path w="240" h="177">
                    <a:moveTo>
                      <a:pt x="0" y="177"/>
                    </a:moveTo>
                    <a:cubicBezTo>
                      <a:pt x="9" y="171"/>
                      <a:pt x="17" y="163"/>
                      <a:pt x="27" y="159"/>
                    </a:cubicBezTo>
                    <a:cubicBezTo>
                      <a:pt x="45" y="151"/>
                      <a:pt x="82" y="141"/>
                      <a:pt x="82" y="141"/>
                    </a:cubicBezTo>
                    <a:cubicBezTo>
                      <a:pt x="128" y="109"/>
                      <a:pt x="170" y="71"/>
                      <a:pt x="209" y="31"/>
                    </a:cubicBezTo>
                    <a:cubicBezTo>
                      <a:pt x="240" y="0"/>
                      <a:pt x="237" y="27"/>
                      <a:pt x="237" y="4"/>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62161" name="Freeform 17">
                <a:extLst>
                  <a:ext uri="{FF2B5EF4-FFF2-40B4-BE49-F238E27FC236}">
                    <a16:creationId xmlns:a16="http://schemas.microsoft.com/office/drawing/2014/main" id="{2FA32969-1CCB-E781-503A-0531E1F28CA9}"/>
                  </a:ext>
                </a:extLst>
              </p:cNvPr>
              <p:cNvSpPr>
                <a:spLocks/>
              </p:cNvSpPr>
              <p:nvPr/>
            </p:nvSpPr>
            <p:spPr bwMode="auto">
              <a:xfrm>
                <a:off x="1350" y="2937"/>
                <a:ext cx="240" cy="177"/>
              </a:xfrm>
              <a:custGeom>
                <a:avLst/>
                <a:gdLst>
                  <a:gd name="T0" fmla="*/ 0 w 240"/>
                  <a:gd name="T1" fmla="*/ 177 h 177"/>
                  <a:gd name="T2" fmla="*/ 27 w 240"/>
                  <a:gd name="T3" fmla="*/ 159 h 177"/>
                  <a:gd name="T4" fmla="*/ 82 w 240"/>
                  <a:gd name="T5" fmla="*/ 141 h 177"/>
                  <a:gd name="T6" fmla="*/ 209 w 240"/>
                  <a:gd name="T7" fmla="*/ 31 h 177"/>
                  <a:gd name="T8" fmla="*/ 237 w 240"/>
                  <a:gd name="T9" fmla="*/ 4 h 177"/>
                </a:gdLst>
                <a:ahLst/>
                <a:cxnLst>
                  <a:cxn ang="0">
                    <a:pos x="T0" y="T1"/>
                  </a:cxn>
                  <a:cxn ang="0">
                    <a:pos x="T2" y="T3"/>
                  </a:cxn>
                  <a:cxn ang="0">
                    <a:pos x="T4" y="T5"/>
                  </a:cxn>
                  <a:cxn ang="0">
                    <a:pos x="T6" y="T7"/>
                  </a:cxn>
                  <a:cxn ang="0">
                    <a:pos x="T8" y="T9"/>
                  </a:cxn>
                </a:cxnLst>
                <a:rect l="0" t="0" r="r" b="b"/>
                <a:pathLst>
                  <a:path w="240" h="177">
                    <a:moveTo>
                      <a:pt x="0" y="177"/>
                    </a:moveTo>
                    <a:cubicBezTo>
                      <a:pt x="9" y="171"/>
                      <a:pt x="17" y="163"/>
                      <a:pt x="27" y="159"/>
                    </a:cubicBezTo>
                    <a:cubicBezTo>
                      <a:pt x="45" y="151"/>
                      <a:pt x="82" y="141"/>
                      <a:pt x="82" y="141"/>
                    </a:cubicBezTo>
                    <a:cubicBezTo>
                      <a:pt x="128" y="109"/>
                      <a:pt x="170" y="71"/>
                      <a:pt x="209" y="31"/>
                    </a:cubicBezTo>
                    <a:cubicBezTo>
                      <a:pt x="240" y="0"/>
                      <a:pt x="237" y="27"/>
                      <a:pt x="237" y="4"/>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62162" name="Text Box 18">
                <a:extLst>
                  <a:ext uri="{FF2B5EF4-FFF2-40B4-BE49-F238E27FC236}">
                    <a16:creationId xmlns:a16="http://schemas.microsoft.com/office/drawing/2014/main" id="{F2733A16-A812-EACF-D724-AD80BB686201}"/>
                  </a:ext>
                </a:extLst>
              </p:cNvPr>
              <p:cNvSpPr txBox="1">
                <a:spLocks noChangeArrowheads="1"/>
              </p:cNvSpPr>
              <p:nvPr/>
            </p:nvSpPr>
            <p:spPr bwMode="auto">
              <a:xfrm>
                <a:off x="1585" y="2602"/>
                <a:ext cx="360" cy="59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800">
                    <a:solidFill>
                      <a:srgbClr val="FF0000"/>
                    </a:solidFill>
                  </a:rPr>
                  <a:t>16</a:t>
                </a:r>
              </a:p>
              <a:p>
                <a:pPr algn="ctr"/>
                <a:r>
                  <a:rPr lang="en-US" altLang="hu-HU" sz="2800">
                    <a:solidFill>
                      <a:srgbClr val="FF0000"/>
                    </a:solidFill>
                  </a:rPr>
                  <a:t>16</a:t>
                </a:r>
                <a:endParaRPr lang="en-US" altLang="hu-HU" sz="2400"/>
              </a:p>
            </p:txBody>
          </p:sp>
        </p:grpSp>
        <p:sp>
          <p:nvSpPr>
            <p:cNvPr id="262163" name="Text Box 19">
              <a:extLst>
                <a:ext uri="{FF2B5EF4-FFF2-40B4-BE49-F238E27FC236}">
                  <a16:creationId xmlns:a16="http://schemas.microsoft.com/office/drawing/2014/main" id="{CD079414-8EE0-4102-3755-2E71A0D174C0}"/>
                </a:ext>
              </a:extLst>
            </p:cNvPr>
            <p:cNvSpPr txBox="1">
              <a:spLocks noChangeArrowheads="1"/>
            </p:cNvSpPr>
            <p:nvPr/>
          </p:nvSpPr>
          <p:spPr bwMode="auto">
            <a:xfrm>
              <a:off x="4297" y="2305"/>
              <a:ext cx="1115" cy="51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a:solidFill>
                    <a:srgbClr val="FF0000"/>
                  </a:solidFill>
                </a:rPr>
                <a:t>&lt;T1, start&gt;</a:t>
              </a:r>
            </a:p>
            <a:p>
              <a:pPr algn="ctr"/>
              <a:r>
                <a:rPr lang="en-US" altLang="hu-HU" sz="2400">
                  <a:solidFill>
                    <a:srgbClr val="FF0000"/>
                  </a:solidFill>
                </a:rPr>
                <a:t>&lt;T1, A, 8&gt;</a:t>
              </a:r>
              <a:endParaRPr lang="en-US" altLang="hu-HU" sz="2400"/>
            </a:p>
          </p:txBody>
        </p:sp>
      </p:grpSp>
      <p:sp>
        <p:nvSpPr>
          <p:cNvPr id="262164" name="Text Box 20">
            <a:extLst>
              <a:ext uri="{FF2B5EF4-FFF2-40B4-BE49-F238E27FC236}">
                <a16:creationId xmlns:a16="http://schemas.microsoft.com/office/drawing/2014/main" id="{D73174FC-FB2C-7182-9AD9-2BC06BF3DF4D}"/>
              </a:ext>
            </a:extLst>
          </p:cNvPr>
          <p:cNvSpPr txBox="1">
            <a:spLocks noChangeArrowheads="1"/>
          </p:cNvSpPr>
          <p:nvPr/>
        </p:nvSpPr>
        <p:spPr bwMode="auto">
          <a:xfrm>
            <a:off x="6638925" y="4816475"/>
            <a:ext cx="214947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a:solidFill>
                  <a:srgbClr val="FF0000"/>
                </a:solidFill>
              </a:rPr>
              <a:t>&lt;T1, commit&gt;</a:t>
            </a:r>
            <a:endParaRPr lang="en-US" altLang="hu-HU" sz="2400"/>
          </a:p>
        </p:txBody>
      </p:sp>
      <p:grpSp>
        <p:nvGrpSpPr>
          <p:cNvPr id="262172" name="Group 28">
            <a:extLst>
              <a:ext uri="{FF2B5EF4-FFF2-40B4-BE49-F238E27FC236}">
                <a16:creationId xmlns:a16="http://schemas.microsoft.com/office/drawing/2014/main" id="{58832E78-2BDA-4721-0A72-B256BC6CCF9B}"/>
              </a:ext>
            </a:extLst>
          </p:cNvPr>
          <p:cNvGrpSpPr>
            <a:grpSpLocks/>
          </p:cNvGrpSpPr>
          <p:nvPr/>
        </p:nvGrpSpPr>
        <p:grpSpPr bwMode="auto">
          <a:xfrm>
            <a:off x="4519613" y="4430713"/>
            <a:ext cx="908050" cy="519112"/>
            <a:chOff x="2847" y="2791"/>
            <a:chExt cx="572" cy="327"/>
          </a:xfrm>
        </p:grpSpPr>
        <p:sp>
          <p:nvSpPr>
            <p:cNvPr id="262170" name="Freeform 26">
              <a:extLst>
                <a:ext uri="{FF2B5EF4-FFF2-40B4-BE49-F238E27FC236}">
                  <a16:creationId xmlns:a16="http://schemas.microsoft.com/office/drawing/2014/main" id="{FEB7F1FA-20DA-8357-7770-FA63432BD79D}"/>
                </a:ext>
              </a:extLst>
            </p:cNvPr>
            <p:cNvSpPr>
              <a:spLocks/>
            </p:cNvSpPr>
            <p:nvPr/>
          </p:nvSpPr>
          <p:spPr bwMode="auto">
            <a:xfrm>
              <a:off x="2847" y="2870"/>
              <a:ext cx="240" cy="177"/>
            </a:xfrm>
            <a:custGeom>
              <a:avLst/>
              <a:gdLst>
                <a:gd name="T0" fmla="*/ 0 w 240"/>
                <a:gd name="T1" fmla="*/ 177 h 177"/>
                <a:gd name="T2" fmla="*/ 27 w 240"/>
                <a:gd name="T3" fmla="*/ 159 h 177"/>
                <a:gd name="T4" fmla="*/ 82 w 240"/>
                <a:gd name="T5" fmla="*/ 141 h 177"/>
                <a:gd name="T6" fmla="*/ 209 w 240"/>
                <a:gd name="T7" fmla="*/ 31 h 177"/>
                <a:gd name="T8" fmla="*/ 237 w 240"/>
                <a:gd name="T9" fmla="*/ 4 h 177"/>
              </a:gdLst>
              <a:ahLst/>
              <a:cxnLst>
                <a:cxn ang="0">
                  <a:pos x="T0" y="T1"/>
                </a:cxn>
                <a:cxn ang="0">
                  <a:pos x="T2" y="T3"/>
                </a:cxn>
                <a:cxn ang="0">
                  <a:pos x="T4" y="T5"/>
                </a:cxn>
                <a:cxn ang="0">
                  <a:pos x="T6" y="T7"/>
                </a:cxn>
                <a:cxn ang="0">
                  <a:pos x="T8" y="T9"/>
                </a:cxn>
              </a:cxnLst>
              <a:rect l="0" t="0" r="r" b="b"/>
              <a:pathLst>
                <a:path w="240" h="177">
                  <a:moveTo>
                    <a:pt x="0" y="177"/>
                  </a:moveTo>
                  <a:cubicBezTo>
                    <a:pt x="9" y="171"/>
                    <a:pt x="17" y="163"/>
                    <a:pt x="27" y="159"/>
                  </a:cubicBezTo>
                  <a:cubicBezTo>
                    <a:pt x="45" y="151"/>
                    <a:pt x="82" y="141"/>
                    <a:pt x="82" y="141"/>
                  </a:cubicBezTo>
                  <a:cubicBezTo>
                    <a:pt x="128" y="109"/>
                    <a:pt x="170" y="71"/>
                    <a:pt x="209" y="31"/>
                  </a:cubicBezTo>
                  <a:cubicBezTo>
                    <a:pt x="240" y="0"/>
                    <a:pt x="237" y="27"/>
                    <a:pt x="237" y="4"/>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62171" name="Text Box 27">
              <a:extLst>
                <a:ext uri="{FF2B5EF4-FFF2-40B4-BE49-F238E27FC236}">
                  <a16:creationId xmlns:a16="http://schemas.microsoft.com/office/drawing/2014/main" id="{C9B00EA3-93DA-6E8A-D226-FE5A899FC568}"/>
                </a:ext>
              </a:extLst>
            </p:cNvPr>
            <p:cNvSpPr txBox="1">
              <a:spLocks noChangeArrowheads="1"/>
            </p:cNvSpPr>
            <p:nvPr/>
          </p:nvSpPr>
          <p:spPr bwMode="auto">
            <a:xfrm>
              <a:off x="3059" y="2791"/>
              <a:ext cx="360" cy="32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800">
                  <a:solidFill>
                    <a:srgbClr val="FF0000"/>
                  </a:solidFill>
                </a:rPr>
                <a:t>16</a:t>
              </a:r>
              <a:endParaRPr lang="en-US" altLang="hu-HU" sz="2400"/>
            </a:p>
          </p:txBody>
        </p:sp>
      </p:grpSp>
      <p:sp>
        <p:nvSpPr>
          <p:cNvPr id="262173" name="Text Box 29">
            <a:extLst>
              <a:ext uri="{FF2B5EF4-FFF2-40B4-BE49-F238E27FC236}">
                <a16:creationId xmlns:a16="http://schemas.microsoft.com/office/drawing/2014/main" id="{8754F92B-D0FB-500D-4AD8-E16A6CE90019}"/>
              </a:ext>
            </a:extLst>
          </p:cNvPr>
          <p:cNvSpPr txBox="1">
            <a:spLocks noChangeArrowheads="1"/>
          </p:cNvSpPr>
          <p:nvPr/>
        </p:nvSpPr>
        <p:spPr bwMode="auto">
          <a:xfrm>
            <a:off x="6831013" y="4433888"/>
            <a:ext cx="1693862"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a:solidFill>
                  <a:srgbClr val="FF0000"/>
                </a:solidFill>
              </a:rPr>
              <a:t>&lt;T1, B, 8&gt;</a:t>
            </a:r>
            <a:endParaRPr lang="en-US" altLang="hu-HU" sz="2400"/>
          </a:p>
        </p:txBody>
      </p:sp>
      <p:grpSp>
        <p:nvGrpSpPr>
          <p:cNvPr id="262174" name="Group 30">
            <a:extLst>
              <a:ext uri="{FF2B5EF4-FFF2-40B4-BE49-F238E27FC236}">
                <a16:creationId xmlns:a16="http://schemas.microsoft.com/office/drawing/2014/main" id="{81E05D98-549A-CA54-730A-802C49C33E92}"/>
              </a:ext>
            </a:extLst>
          </p:cNvPr>
          <p:cNvGrpSpPr>
            <a:grpSpLocks/>
          </p:cNvGrpSpPr>
          <p:nvPr/>
        </p:nvGrpSpPr>
        <p:grpSpPr bwMode="auto">
          <a:xfrm>
            <a:off x="4541838" y="4827588"/>
            <a:ext cx="908050" cy="519112"/>
            <a:chOff x="2847" y="2791"/>
            <a:chExt cx="572" cy="327"/>
          </a:xfrm>
        </p:grpSpPr>
        <p:sp>
          <p:nvSpPr>
            <p:cNvPr id="262175" name="Freeform 31">
              <a:extLst>
                <a:ext uri="{FF2B5EF4-FFF2-40B4-BE49-F238E27FC236}">
                  <a16:creationId xmlns:a16="http://schemas.microsoft.com/office/drawing/2014/main" id="{4B38B773-1024-448D-7F33-EBCF88627584}"/>
                </a:ext>
              </a:extLst>
            </p:cNvPr>
            <p:cNvSpPr>
              <a:spLocks/>
            </p:cNvSpPr>
            <p:nvPr/>
          </p:nvSpPr>
          <p:spPr bwMode="auto">
            <a:xfrm>
              <a:off x="2847" y="2870"/>
              <a:ext cx="240" cy="177"/>
            </a:xfrm>
            <a:custGeom>
              <a:avLst/>
              <a:gdLst>
                <a:gd name="T0" fmla="*/ 0 w 240"/>
                <a:gd name="T1" fmla="*/ 177 h 177"/>
                <a:gd name="T2" fmla="*/ 27 w 240"/>
                <a:gd name="T3" fmla="*/ 159 h 177"/>
                <a:gd name="T4" fmla="*/ 82 w 240"/>
                <a:gd name="T5" fmla="*/ 141 h 177"/>
                <a:gd name="T6" fmla="*/ 209 w 240"/>
                <a:gd name="T7" fmla="*/ 31 h 177"/>
                <a:gd name="T8" fmla="*/ 237 w 240"/>
                <a:gd name="T9" fmla="*/ 4 h 177"/>
              </a:gdLst>
              <a:ahLst/>
              <a:cxnLst>
                <a:cxn ang="0">
                  <a:pos x="T0" y="T1"/>
                </a:cxn>
                <a:cxn ang="0">
                  <a:pos x="T2" y="T3"/>
                </a:cxn>
                <a:cxn ang="0">
                  <a:pos x="T4" y="T5"/>
                </a:cxn>
                <a:cxn ang="0">
                  <a:pos x="T6" y="T7"/>
                </a:cxn>
                <a:cxn ang="0">
                  <a:pos x="T8" y="T9"/>
                </a:cxn>
              </a:cxnLst>
              <a:rect l="0" t="0" r="r" b="b"/>
              <a:pathLst>
                <a:path w="240" h="177">
                  <a:moveTo>
                    <a:pt x="0" y="177"/>
                  </a:moveTo>
                  <a:cubicBezTo>
                    <a:pt x="9" y="171"/>
                    <a:pt x="17" y="163"/>
                    <a:pt x="27" y="159"/>
                  </a:cubicBezTo>
                  <a:cubicBezTo>
                    <a:pt x="45" y="151"/>
                    <a:pt x="82" y="141"/>
                    <a:pt x="82" y="141"/>
                  </a:cubicBezTo>
                  <a:cubicBezTo>
                    <a:pt x="128" y="109"/>
                    <a:pt x="170" y="71"/>
                    <a:pt x="209" y="31"/>
                  </a:cubicBezTo>
                  <a:cubicBezTo>
                    <a:pt x="240" y="0"/>
                    <a:pt x="237" y="27"/>
                    <a:pt x="237" y="4"/>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62176" name="Text Box 32">
              <a:extLst>
                <a:ext uri="{FF2B5EF4-FFF2-40B4-BE49-F238E27FC236}">
                  <a16:creationId xmlns:a16="http://schemas.microsoft.com/office/drawing/2014/main" id="{45FC8C31-5F24-E7ED-9375-787671AB2839}"/>
                </a:ext>
              </a:extLst>
            </p:cNvPr>
            <p:cNvSpPr txBox="1">
              <a:spLocks noChangeArrowheads="1"/>
            </p:cNvSpPr>
            <p:nvPr/>
          </p:nvSpPr>
          <p:spPr bwMode="auto">
            <a:xfrm>
              <a:off x="3059" y="2791"/>
              <a:ext cx="360" cy="32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800">
                  <a:solidFill>
                    <a:srgbClr val="FF0000"/>
                  </a:solidFill>
                </a:rPr>
                <a:t>16</a:t>
              </a:r>
              <a:endParaRPr lang="en-US" altLang="hu-HU" sz="2400"/>
            </a:p>
          </p:txBody>
        </p:sp>
      </p:grpSp>
      <p:sp>
        <p:nvSpPr>
          <p:cNvPr id="332803" name="Text Box 3">
            <a:extLst>
              <a:ext uri="{FF2B5EF4-FFF2-40B4-BE49-F238E27FC236}">
                <a16:creationId xmlns:a16="http://schemas.microsoft.com/office/drawing/2014/main" id="{565942D0-D95D-B4F3-0756-D3B3AD3A799B}"/>
              </a:ext>
            </a:extLst>
          </p:cNvPr>
          <p:cNvSpPr txBox="1">
            <a:spLocks noChangeArrowheads="1"/>
          </p:cNvSpPr>
          <p:nvPr/>
        </p:nvSpPr>
        <p:spPr bwMode="auto">
          <a:xfrm>
            <a:off x="5930900" y="1625600"/>
            <a:ext cx="2870200" cy="21002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hu-HU" altLang="hu-HU" sz="2400">
                <a:solidFill>
                  <a:srgbClr val="FF0000"/>
                </a:solidFill>
              </a:rPr>
              <a:t> </a:t>
            </a:r>
            <a:r>
              <a:rPr lang="hu-HU" altLang="hu-HU" sz="2400" b="1">
                <a:solidFill>
                  <a:srgbClr val="FF0000"/>
                </a:solidFill>
              </a:rPr>
              <a:t>A</a:t>
            </a:r>
            <a:r>
              <a:rPr lang="en-US" altLang="hu-HU" sz="2400" b="1">
                <a:solidFill>
                  <a:srgbClr val="FF0000"/>
                </a:solidFill>
              </a:rPr>
              <a:t> </a:t>
            </a:r>
            <a:r>
              <a:rPr lang="hu-HU" altLang="hu-HU" sz="2400" b="1">
                <a:solidFill>
                  <a:srgbClr val="FF0000"/>
                </a:solidFill>
              </a:rPr>
              <a:t>régi értéket naplózzuk!</a:t>
            </a:r>
          </a:p>
          <a:p>
            <a:pPr>
              <a:buFontTx/>
              <a:buChar char="•"/>
            </a:pPr>
            <a:r>
              <a:rPr lang="hu-HU" altLang="hu-HU" sz="2400" b="1">
                <a:solidFill>
                  <a:srgbClr val="FF0000"/>
                </a:solidFill>
              </a:rPr>
              <a:t> </a:t>
            </a:r>
            <a:r>
              <a:rPr lang="hu-HU" altLang="hu-HU" sz="2400" b="1">
                <a:solidFill>
                  <a:srgbClr val="006600"/>
                </a:solidFill>
              </a:rPr>
              <a:t>Azonnali kiírás!</a:t>
            </a:r>
          </a:p>
          <a:p>
            <a:pPr algn="ctr">
              <a:buFontTx/>
              <a:buChar char="•"/>
            </a:pPr>
            <a:endParaRPr lang="en-US" altLang="hu-HU" sz="2400" b="1">
              <a:solidFill>
                <a:srgbClr val="006600"/>
              </a:solidFill>
            </a:endParaRPr>
          </a:p>
          <a:p>
            <a:pPr>
              <a:spcBef>
                <a:spcPct val="50000"/>
              </a:spcBef>
            </a:pPr>
            <a:endParaRPr lang="hu-HU" altLang="hu-HU"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262169"/>
                                        </p:tgtEl>
                                        <p:attrNameLst>
                                          <p:attrName>style.visibility</p:attrName>
                                        </p:attrNameLst>
                                      </p:cBhvr>
                                      <p:to>
                                        <p:strVal val="visible"/>
                                      </p:to>
                                    </p:set>
                                    <p:animEffect transition="in" filter="blinds(vertical)">
                                      <p:cBhvr>
                                        <p:cTn id="7" dur="500"/>
                                        <p:tgtEl>
                                          <p:spTgt spid="2621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262172"/>
                                        </p:tgtEl>
                                        <p:attrNameLst>
                                          <p:attrName>style.visibility</p:attrName>
                                        </p:attrNameLst>
                                      </p:cBhvr>
                                      <p:to>
                                        <p:strVal val="visible"/>
                                      </p:to>
                                    </p:set>
                                    <p:animEffect transition="in" filter="blinds(vertical)">
                                      <p:cBhvr>
                                        <p:cTn id="12" dur="500"/>
                                        <p:tgtEl>
                                          <p:spTgt spid="2621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262173"/>
                                        </p:tgtEl>
                                        <p:attrNameLst>
                                          <p:attrName>style.visibility</p:attrName>
                                        </p:attrNameLst>
                                      </p:cBhvr>
                                      <p:to>
                                        <p:strVal val="visible"/>
                                      </p:to>
                                    </p:set>
                                    <p:animEffect transition="in" filter="blinds(vertical)">
                                      <p:cBhvr>
                                        <p:cTn id="17" dur="500"/>
                                        <p:tgtEl>
                                          <p:spTgt spid="26217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nodeType="clickEffect">
                                  <p:stCondLst>
                                    <p:cond delay="0"/>
                                  </p:stCondLst>
                                  <p:childTnLst>
                                    <p:set>
                                      <p:cBhvr>
                                        <p:cTn id="21" dur="1" fill="hold">
                                          <p:stCondLst>
                                            <p:cond delay="0"/>
                                          </p:stCondLst>
                                        </p:cTn>
                                        <p:tgtEl>
                                          <p:spTgt spid="262174"/>
                                        </p:tgtEl>
                                        <p:attrNameLst>
                                          <p:attrName>style.visibility</p:attrName>
                                        </p:attrNameLst>
                                      </p:cBhvr>
                                      <p:to>
                                        <p:strVal val="visible"/>
                                      </p:to>
                                    </p:set>
                                    <p:animEffect transition="in" filter="blinds(vertical)">
                                      <p:cBhvr>
                                        <p:cTn id="22" dur="500"/>
                                        <p:tgtEl>
                                          <p:spTgt spid="26217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5" fill="hold" nodeType="clickEffect">
                                  <p:stCondLst>
                                    <p:cond delay="0"/>
                                  </p:stCondLst>
                                  <p:childTnLst>
                                    <p:set>
                                      <p:cBhvr>
                                        <p:cTn id="26" dur="1" fill="hold">
                                          <p:stCondLst>
                                            <p:cond delay="0"/>
                                          </p:stCondLst>
                                        </p:cTn>
                                        <p:tgtEl>
                                          <p:spTgt spid="262164"/>
                                        </p:tgtEl>
                                        <p:attrNameLst>
                                          <p:attrName>style.visibility</p:attrName>
                                        </p:attrNameLst>
                                      </p:cBhvr>
                                      <p:to>
                                        <p:strVal val="visible"/>
                                      </p:to>
                                    </p:set>
                                    <p:animEffect transition="in" filter="blinds(vertical)">
                                      <p:cBhvr>
                                        <p:cTn id="27" dur="500"/>
                                        <p:tgtEl>
                                          <p:spTgt spid="262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64" grpId="0" autoUpdateAnimBg="0"/>
      <p:bldP spid="262173"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8290" name="Rectangle 2">
            <a:extLst>
              <a:ext uri="{FF2B5EF4-FFF2-40B4-BE49-F238E27FC236}">
                <a16:creationId xmlns:a16="http://schemas.microsoft.com/office/drawing/2014/main" id="{974A37E4-BE27-7CB8-2ABA-1A40E0D8E76F}"/>
              </a:ext>
            </a:extLst>
          </p:cNvPr>
          <p:cNvSpPr>
            <a:spLocks noGrp="1" noChangeArrowheads="1"/>
          </p:cNvSpPr>
          <p:nvPr>
            <p:ph type="title"/>
          </p:nvPr>
        </p:nvSpPr>
        <p:spPr>
          <a:xfrm>
            <a:off x="498475" y="277813"/>
            <a:ext cx="8140700" cy="520700"/>
          </a:xfrm>
        </p:spPr>
        <p:txBody>
          <a:bodyPr/>
          <a:lstStyle/>
          <a:p>
            <a:r>
              <a:rPr lang="hu-HU" altLang="hu-HU" sz="3600" b="1" u="sng">
                <a:solidFill>
                  <a:schemeClr val="accent2"/>
                </a:solidFill>
              </a:rPr>
              <a:t>Mikor írjuk ki a naplót a lemezre?</a:t>
            </a:r>
            <a:endParaRPr lang="en-US" altLang="hu-HU" sz="3600" b="1" u="sng">
              <a:solidFill>
                <a:schemeClr val="accent2"/>
              </a:solidFill>
            </a:endParaRPr>
          </a:p>
        </p:txBody>
      </p:sp>
      <p:sp>
        <p:nvSpPr>
          <p:cNvPr id="268291" name="Rectangle 3">
            <a:extLst>
              <a:ext uri="{FF2B5EF4-FFF2-40B4-BE49-F238E27FC236}">
                <a16:creationId xmlns:a16="http://schemas.microsoft.com/office/drawing/2014/main" id="{9F1E0E04-4A7D-9649-558D-DEB5AF09B5EF}"/>
              </a:ext>
            </a:extLst>
          </p:cNvPr>
          <p:cNvSpPr>
            <a:spLocks noGrp="1" noChangeArrowheads="1"/>
          </p:cNvSpPr>
          <p:nvPr>
            <p:ph type="body" idx="1"/>
          </p:nvPr>
        </p:nvSpPr>
        <p:spPr>
          <a:xfrm>
            <a:off x="544513" y="989013"/>
            <a:ext cx="7772400" cy="4114800"/>
          </a:xfrm>
        </p:spPr>
        <p:txBody>
          <a:bodyPr/>
          <a:lstStyle/>
          <a:p>
            <a:r>
              <a:rPr lang="hu-HU" altLang="hu-HU" sz="2400" b="1">
                <a:solidFill>
                  <a:schemeClr val="accent1"/>
                </a:solidFill>
              </a:rPr>
              <a:t>A naplót először a memóriában frissítjük.</a:t>
            </a:r>
            <a:endParaRPr lang="en-US" altLang="hu-HU" sz="2400" b="1">
              <a:solidFill>
                <a:schemeClr val="accent1"/>
              </a:solidFill>
            </a:endParaRPr>
          </a:p>
          <a:p>
            <a:r>
              <a:rPr lang="hu-HU" altLang="hu-HU" sz="2400" b="1">
                <a:solidFill>
                  <a:srgbClr val="CC00CC"/>
                </a:solidFill>
              </a:rPr>
              <a:t>Mi van, ha nem írjuk ki lemezre minden egyes változtatáskor, és elszáll a memória?</a:t>
            </a:r>
            <a:endParaRPr lang="en-US" altLang="hu-HU" sz="2400" b="1">
              <a:solidFill>
                <a:srgbClr val="CC00CC"/>
              </a:solidFill>
            </a:endParaRPr>
          </a:p>
          <a:p>
            <a:pPr>
              <a:buFontTx/>
              <a:buNone/>
            </a:pPr>
            <a:r>
              <a:rPr lang="en-US" altLang="hu-HU"/>
              <a:t>		</a:t>
            </a:r>
            <a:r>
              <a:rPr lang="hu-HU" altLang="hu-HU" sz="2400"/>
              <a:t>MEMÓRIA</a:t>
            </a:r>
            <a:r>
              <a:rPr lang="en-US" altLang="hu-HU" sz="2400"/>
              <a:t>				</a:t>
            </a:r>
          </a:p>
          <a:p>
            <a:pPr>
              <a:buFontTx/>
              <a:buNone/>
            </a:pPr>
            <a:r>
              <a:rPr lang="en-US" altLang="hu-HU" sz="2400"/>
              <a:t>							</a:t>
            </a:r>
            <a:r>
              <a:rPr lang="hu-HU" altLang="hu-HU" sz="2400"/>
              <a:t>Adatbázis</a:t>
            </a:r>
            <a:endParaRPr lang="en-US" altLang="hu-HU" sz="2400"/>
          </a:p>
          <a:p>
            <a:pPr>
              <a:buFontTx/>
              <a:buNone/>
            </a:pPr>
            <a:r>
              <a:rPr lang="en-US" altLang="hu-HU" sz="2400"/>
              <a:t>	</a:t>
            </a:r>
          </a:p>
          <a:p>
            <a:pPr>
              <a:buFontTx/>
              <a:buNone/>
            </a:pPr>
            <a:r>
              <a:rPr lang="en-US" altLang="hu-HU" sz="2400"/>
              <a:t>							</a:t>
            </a:r>
            <a:r>
              <a:rPr lang="hu-HU" altLang="hu-HU" sz="2400"/>
              <a:t>Napló</a:t>
            </a:r>
            <a:endParaRPr lang="en-US" altLang="hu-HU"/>
          </a:p>
        </p:txBody>
      </p:sp>
      <p:sp>
        <p:nvSpPr>
          <p:cNvPr id="268292" name="Rectangle 4">
            <a:extLst>
              <a:ext uri="{FF2B5EF4-FFF2-40B4-BE49-F238E27FC236}">
                <a16:creationId xmlns:a16="http://schemas.microsoft.com/office/drawing/2014/main" id="{393DB564-F7F3-ACE7-DBAC-F6101C361C8D}"/>
              </a:ext>
            </a:extLst>
          </p:cNvPr>
          <p:cNvSpPr>
            <a:spLocks noChangeArrowheads="1"/>
          </p:cNvSpPr>
          <p:nvPr/>
        </p:nvSpPr>
        <p:spPr bwMode="auto">
          <a:xfrm>
            <a:off x="1179513" y="3097213"/>
            <a:ext cx="2184400" cy="286067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hu-HU" sz="2400"/>
              <a:t>A: 8 16</a:t>
            </a:r>
          </a:p>
          <a:p>
            <a:r>
              <a:rPr lang="en-US" altLang="hu-HU" sz="2400"/>
              <a:t>B: 8 16</a:t>
            </a:r>
          </a:p>
          <a:p>
            <a:r>
              <a:rPr lang="hu-HU" altLang="hu-HU" sz="2400"/>
              <a:t>Napló</a:t>
            </a:r>
            <a:r>
              <a:rPr lang="en-US" altLang="hu-HU" sz="2400"/>
              <a:t>:</a:t>
            </a:r>
          </a:p>
          <a:p>
            <a:r>
              <a:rPr lang="en-US" altLang="hu-HU" sz="2400"/>
              <a:t>&lt;T</a:t>
            </a:r>
            <a:r>
              <a:rPr lang="en-US" altLang="hu-HU" sz="1800"/>
              <a:t>1</a:t>
            </a:r>
            <a:r>
              <a:rPr lang="en-US" altLang="hu-HU" sz="2400"/>
              <a:t>,start&gt;</a:t>
            </a:r>
          </a:p>
          <a:p>
            <a:r>
              <a:rPr lang="en-US" altLang="hu-HU" sz="2400"/>
              <a:t>&lt;T</a:t>
            </a:r>
            <a:r>
              <a:rPr lang="en-US" altLang="hu-HU" sz="1800"/>
              <a:t>1</a:t>
            </a:r>
            <a:r>
              <a:rPr lang="en-US" altLang="hu-HU" sz="2400"/>
              <a:t>, A, 8&gt;</a:t>
            </a:r>
          </a:p>
          <a:p>
            <a:r>
              <a:rPr lang="en-US" altLang="hu-HU" sz="2400"/>
              <a:t>&lt;T</a:t>
            </a:r>
            <a:r>
              <a:rPr lang="en-US" altLang="hu-HU" sz="1800"/>
              <a:t>1</a:t>
            </a:r>
            <a:r>
              <a:rPr lang="en-US" altLang="hu-HU" sz="2400"/>
              <a:t>, B, 8&gt;</a:t>
            </a:r>
          </a:p>
          <a:p>
            <a:endParaRPr lang="en-US" altLang="hu-HU" sz="2400"/>
          </a:p>
        </p:txBody>
      </p:sp>
      <p:sp>
        <p:nvSpPr>
          <p:cNvPr id="268293" name="Line 5">
            <a:extLst>
              <a:ext uri="{FF2B5EF4-FFF2-40B4-BE49-F238E27FC236}">
                <a16:creationId xmlns:a16="http://schemas.microsoft.com/office/drawing/2014/main" id="{63594940-3AA6-E893-5179-F477D2100ABA}"/>
              </a:ext>
            </a:extLst>
          </p:cNvPr>
          <p:cNvSpPr>
            <a:spLocks noChangeShapeType="1"/>
          </p:cNvSpPr>
          <p:nvPr/>
        </p:nvSpPr>
        <p:spPr bwMode="auto">
          <a:xfrm flipH="1">
            <a:off x="1570038" y="3311525"/>
            <a:ext cx="304800" cy="228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68294" name="Line 6">
            <a:extLst>
              <a:ext uri="{FF2B5EF4-FFF2-40B4-BE49-F238E27FC236}">
                <a16:creationId xmlns:a16="http://schemas.microsoft.com/office/drawing/2014/main" id="{41E3C5BD-B3A0-D2DB-9C57-1B33018EFF90}"/>
              </a:ext>
            </a:extLst>
          </p:cNvPr>
          <p:cNvSpPr>
            <a:spLocks noChangeShapeType="1"/>
          </p:cNvSpPr>
          <p:nvPr/>
        </p:nvSpPr>
        <p:spPr bwMode="auto">
          <a:xfrm flipH="1">
            <a:off x="1557338" y="3692525"/>
            <a:ext cx="304800" cy="228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68295" name="AutoShape 7">
            <a:extLst>
              <a:ext uri="{FF2B5EF4-FFF2-40B4-BE49-F238E27FC236}">
                <a16:creationId xmlns:a16="http://schemas.microsoft.com/office/drawing/2014/main" id="{5C74124C-3342-9321-F7C3-4D861A972DBC}"/>
              </a:ext>
            </a:extLst>
          </p:cNvPr>
          <p:cNvSpPr>
            <a:spLocks noChangeArrowheads="1"/>
          </p:cNvSpPr>
          <p:nvPr/>
        </p:nvSpPr>
        <p:spPr bwMode="auto">
          <a:xfrm>
            <a:off x="4456113" y="2640013"/>
            <a:ext cx="1371600" cy="1066800"/>
          </a:xfrm>
          <a:prstGeom prst="can">
            <a:avLst>
              <a:gd name="adj" fmla="val 25000"/>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 8</a:t>
            </a:r>
          </a:p>
          <a:p>
            <a:pPr algn="ctr"/>
            <a:r>
              <a:rPr lang="en-US" altLang="hu-HU" sz="2400"/>
              <a:t>B: 8</a:t>
            </a:r>
          </a:p>
        </p:txBody>
      </p:sp>
      <p:sp>
        <p:nvSpPr>
          <p:cNvPr id="268296" name="AutoShape 8">
            <a:extLst>
              <a:ext uri="{FF2B5EF4-FFF2-40B4-BE49-F238E27FC236}">
                <a16:creationId xmlns:a16="http://schemas.microsoft.com/office/drawing/2014/main" id="{6C1C7394-F384-77D2-9C16-2E9E257E8EAB}"/>
              </a:ext>
            </a:extLst>
          </p:cNvPr>
          <p:cNvSpPr>
            <a:spLocks noChangeArrowheads="1"/>
          </p:cNvSpPr>
          <p:nvPr/>
        </p:nvSpPr>
        <p:spPr bwMode="auto">
          <a:xfrm>
            <a:off x="4265613" y="4075113"/>
            <a:ext cx="1968500" cy="1727200"/>
          </a:xfrm>
          <a:prstGeom prst="can">
            <a:avLst>
              <a:gd name="adj" fmla="val 25000"/>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hu-HU" altLang="hu-HU" sz="2400"/>
          </a:p>
        </p:txBody>
      </p:sp>
      <p:grpSp>
        <p:nvGrpSpPr>
          <p:cNvPr id="268300" name="Group 12">
            <a:extLst>
              <a:ext uri="{FF2B5EF4-FFF2-40B4-BE49-F238E27FC236}">
                <a16:creationId xmlns:a16="http://schemas.microsoft.com/office/drawing/2014/main" id="{3CFC5259-8C4F-BBB9-5913-B452BB15D81B}"/>
              </a:ext>
            </a:extLst>
          </p:cNvPr>
          <p:cNvGrpSpPr>
            <a:grpSpLocks/>
          </p:cNvGrpSpPr>
          <p:nvPr/>
        </p:nvGrpSpPr>
        <p:grpSpPr bwMode="auto">
          <a:xfrm>
            <a:off x="5165725" y="2844800"/>
            <a:ext cx="3516313" cy="1250950"/>
            <a:chOff x="3254" y="1792"/>
            <a:chExt cx="2215" cy="788"/>
          </a:xfrm>
        </p:grpSpPr>
        <p:sp>
          <p:nvSpPr>
            <p:cNvPr id="268297" name="Freeform 9">
              <a:extLst>
                <a:ext uri="{FF2B5EF4-FFF2-40B4-BE49-F238E27FC236}">
                  <a16:creationId xmlns:a16="http://schemas.microsoft.com/office/drawing/2014/main" id="{763B5572-CB52-3B96-6BD1-5265FEFE8068}"/>
                </a:ext>
              </a:extLst>
            </p:cNvPr>
            <p:cNvSpPr>
              <a:spLocks/>
            </p:cNvSpPr>
            <p:nvPr/>
          </p:nvSpPr>
          <p:spPr bwMode="auto">
            <a:xfrm>
              <a:off x="3254" y="1871"/>
              <a:ext cx="213" cy="138"/>
            </a:xfrm>
            <a:custGeom>
              <a:avLst/>
              <a:gdLst>
                <a:gd name="T0" fmla="*/ 0 w 213"/>
                <a:gd name="T1" fmla="*/ 138 h 138"/>
                <a:gd name="T2" fmla="*/ 73 w 213"/>
                <a:gd name="T3" fmla="*/ 84 h 138"/>
                <a:gd name="T4" fmla="*/ 118 w 213"/>
                <a:gd name="T5" fmla="*/ 56 h 138"/>
                <a:gd name="T6" fmla="*/ 137 w 213"/>
                <a:gd name="T7" fmla="*/ 38 h 138"/>
                <a:gd name="T8" fmla="*/ 200 w 213"/>
                <a:gd name="T9" fmla="*/ 11 h 138"/>
              </a:gdLst>
              <a:ahLst/>
              <a:cxnLst>
                <a:cxn ang="0">
                  <a:pos x="T0" y="T1"/>
                </a:cxn>
                <a:cxn ang="0">
                  <a:pos x="T2" y="T3"/>
                </a:cxn>
                <a:cxn ang="0">
                  <a:pos x="T4" y="T5"/>
                </a:cxn>
                <a:cxn ang="0">
                  <a:pos x="T6" y="T7"/>
                </a:cxn>
                <a:cxn ang="0">
                  <a:pos x="T8" y="T9"/>
                </a:cxn>
              </a:cxnLst>
              <a:rect l="0" t="0" r="r" b="b"/>
              <a:pathLst>
                <a:path w="213" h="138">
                  <a:moveTo>
                    <a:pt x="0" y="138"/>
                  </a:moveTo>
                  <a:cubicBezTo>
                    <a:pt x="53" y="86"/>
                    <a:pt x="26" y="100"/>
                    <a:pt x="73" y="84"/>
                  </a:cubicBezTo>
                  <a:cubicBezTo>
                    <a:pt x="115" y="40"/>
                    <a:pt x="64" y="88"/>
                    <a:pt x="118" y="56"/>
                  </a:cubicBezTo>
                  <a:cubicBezTo>
                    <a:pt x="126" y="52"/>
                    <a:pt x="129" y="42"/>
                    <a:pt x="137" y="38"/>
                  </a:cubicBezTo>
                  <a:cubicBezTo>
                    <a:pt x="213" y="0"/>
                    <a:pt x="173" y="38"/>
                    <a:pt x="200" y="11"/>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68298" name="Text Box 10">
              <a:extLst>
                <a:ext uri="{FF2B5EF4-FFF2-40B4-BE49-F238E27FC236}">
                  <a16:creationId xmlns:a16="http://schemas.microsoft.com/office/drawing/2014/main" id="{9907C18F-8CF7-37D9-F250-6F6210133B89}"/>
                </a:ext>
              </a:extLst>
            </p:cNvPr>
            <p:cNvSpPr txBox="1">
              <a:spLocks noChangeArrowheads="1"/>
            </p:cNvSpPr>
            <p:nvPr/>
          </p:nvSpPr>
          <p:spPr bwMode="auto">
            <a:xfrm>
              <a:off x="3401" y="1792"/>
              <a:ext cx="326" cy="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a:solidFill>
                    <a:srgbClr val="FF0000"/>
                  </a:solidFill>
                </a:rPr>
                <a:t>16</a:t>
              </a:r>
              <a:endParaRPr lang="en-US" altLang="hu-HU" sz="2400"/>
            </a:p>
          </p:txBody>
        </p:sp>
        <p:sp>
          <p:nvSpPr>
            <p:cNvPr id="268299" name="Text Box 11">
              <a:extLst>
                <a:ext uri="{FF2B5EF4-FFF2-40B4-BE49-F238E27FC236}">
                  <a16:creationId xmlns:a16="http://schemas.microsoft.com/office/drawing/2014/main" id="{907FD98F-EBB3-C125-2423-844E877CA2D4}"/>
                </a:ext>
              </a:extLst>
            </p:cNvPr>
            <p:cNvSpPr txBox="1">
              <a:spLocks noChangeArrowheads="1"/>
            </p:cNvSpPr>
            <p:nvPr/>
          </p:nvSpPr>
          <p:spPr bwMode="auto">
            <a:xfrm>
              <a:off x="4393" y="1984"/>
              <a:ext cx="1076" cy="59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lgn="ctr">
                <a:buFontTx/>
                <a:buAutoNum type="arabicPeriod"/>
              </a:pPr>
              <a:r>
                <a:rPr lang="hu-HU" altLang="hu-HU" sz="2800">
                  <a:solidFill>
                    <a:srgbClr val="FF0000"/>
                  </a:solidFill>
                </a:rPr>
                <a:t>ROSSZ</a:t>
              </a:r>
            </a:p>
            <a:p>
              <a:pPr algn="ctr"/>
              <a:r>
                <a:rPr lang="hu-HU" altLang="hu-HU" sz="2800">
                  <a:solidFill>
                    <a:srgbClr val="FF0000"/>
                  </a:solidFill>
                </a:rPr>
                <a:t>állapot</a:t>
              </a:r>
              <a:endParaRPr lang="en-US" altLang="hu-HU"/>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68300"/>
                                        </p:tgtEl>
                                        <p:attrNameLst>
                                          <p:attrName>style.visibility</p:attrName>
                                        </p:attrNameLst>
                                      </p:cBhvr>
                                      <p:to>
                                        <p:strVal val="visible"/>
                                      </p:to>
                                    </p:set>
                                    <p:anim calcmode="lin" valueType="num">
                                      <p:cBhvr additive="base">
                                        <p:cTn id="7" dur="500" fill="hold"/>
                                        <p:tgtEl>
                                          <p:spTgt spid="268300"/>
                                        </p:tgtEl>
                                        <p:attrNameLst>
                                          <p:attrName>ppt_x</p:attrName>
                                        </p:attrNameLst>
                                      </p:cBhvr>
                                      <p:tavLst>
                                        <p:tav tm="0">
                                          <p:val>
                                            <p:strVal val="1+#ppt_w/2"/>
                                          </p:val>
                                        </p:tav>
                                        <p:tav tm="100000">
                                          <p:val>
                                            <p:strVal val="#ppt_x"/>
                                          </p:val>
                                        </p:tav>
                                      </p:tavLst>
                                    </p:anim>
                                    <p:anim calcmode="lin" valueType="num">
                                      <p:cBhvr additive="base">
                                        <p:cTn id="8" dur="500" fill="hold"/>
                                        <p:tgtEl>
                                          <p:spTgt spid="2683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8098" name="Rectangle 2">
            <a:extLst>
              <a:ext uri="{FF2B5EF4-FFF2-40B4-BE49-F238E27FC236}">
                <a16:creationId xmlns:a16="http://schemas.microsoft.com/office/drawing/2014/main" id="{8F782E43-9C50-18BC-5AF3-417322DB22C5}"/>
              </a:ext>
            </a:extLst>
          </p:cNvPr>
          <p:cNvSpPr>
            <a:spLocks noGrp="1" noChangeArrowheads="1"/>
          </p:cNvSpPr>
          <p:nvPr>
            <p:ph type="title"/>
          </p:nvPr>
        </p:nvSpPr>
        <p:spPr>
          <a:xfrm>
            <a:off x="498475" y="277813"/>
            <a:ext cx="8140700" cy="520700"/>
          </a:xfrm>
        </p:spPr>
        <p:txBody>
          <a:bodyPr/>
          <a:lstStyle/>
          <a:p>
            <a:r>
              <a:rPr lang="hu-HU" altLang="hu-HU" sz="3600" b="1" u="sng">
                <a:solidFill>
                  <a:schemeClr val="accent2"/>
                </a:solidFill>
              </a:rPr>
              <a:t>Mikor írjuk ki a naplót a lemezre?</a:t>
            </a:r>
            <a:endParaRPr lang="en-US" altLang="hu-HU" sz="3600" b="1" u="sng">
              <a:solidFill>
                <a:schemeClr val="accent2"/>
              </a:solidFill>
            </a:endParaRPr>
          </a:p>
        </p:txBody>
      </p:sp>
      <p:sp>
        <p:nvSpPr>
          <p:cNvPr id="388099" name="Rectangle 3">
            <a:extLst>
              <a:ext uri="{FF2B5EF4-FFF2-40B4-BE49-F238E27FC236}">
                <a16:creationId xmlns:a16="http://schemas.microsoft.com/office/drawing/2014/main" id="{DFDC2746-6868-6174-510E-1181E373BEB1}"/>
              </a:ext>
            </a:extLst>
          </p:cNvPr>
          <p:cNvSpPr>
            <a:spLocks noGrp="1" noChangeArrowheads="1"/>
          </p:cNvSpPr>
          <p:nvPr>
            <p:ph type="body" idx="1"/>
          </p:nvPr>
        </p:nvSpPr>
        <p:spPr>
          <a:xfrm>
            <a:off x="544513" y="989013"/>
            <a:ext cx="8128000" cy="4114800"/>
          </a:xfrm>
        </p:spPr>
        <p:txBody>
          <a:bodyPr/>
          <a:lstStyle/>
          <a:p>
            <a:r>
              <a:rPr lang="hu-HU" altLang="hu-HU" sz="2400" b="1">
                <a:solidFill>
                  <a:schemeClr val="accent1"/>
                </a:solidFill>
              </a:rPr>
              <a:t>A naplót először a memóriában frissítjük.</a:t>
            </a:r>
            <a:endParaRPr lang="en-US" altLang="hu-HU" sz="2400" b="1">
              <a:solidFill>
                <a:schemeClr val="accent1"/>
              </a:solidFill>
            </a:endParaRPr>
          </a:p>
          <a:p>
            <a:r>
              <a:rPr lang="hu-HU" altLang="hu-HU" sz="2000" b="1">
                <a:solidFill>
                  <a:srgbClr val="CC00CC"/>
                </a:solidFill>
              </a:rPr>
              <a:t>Mi van, ha előbb írjuk ki lemezre, mint hogy az adatbázist frissítettük volna, és közben elszáll a memória?</a:t>
            </a:r>
            <a:endParaRPr lang="en-US" altLang="hu-HU" sz="2000" b="1">
              <a:solidFill>
                <a:srgbClr val="CC00CC"/>
              </a:solidFill>
            </a:endParaRPr>
          </a:p>
          <a:p>
            <a:pPr>
              <a:buFontTx/>
              <a:buNone/>
            </a:pPr>
            <a:r>
              <a:rPr lang="en-US" altLang="hu-HU"/>
              <a:t>		</a:t>
            </a:r>
            <a:r>
              <a:rPr lang="hu-HU" altLang="hu-HU" sz="2400"/>
              <a:t>MEMÓRIA</a:t>
            </a:r>
            <a:r>
              <a:rPr lang="en-US" altLang="hu-HU" sz="2400"/>
              <a:t>				</a:t>
            </a:r>
          </a:p>
          <a:p>
            <a:pPr>
              <a:buFontTx/>
              <a:buNone/>
            </a:pPr>
            <a:r>
              <a:rPr lang="en-US" altLang="hu-HU" sz="2400"/>
              <a:t>							</a:t>
            </a:r>
            <a:r>
              <a:rPr lang="hu-HU" altLang="hu-HU" sz="2400"/>
              <a:t>Adatbázis</a:t>
            </a:r>
            <a:endParaRPr lang="en-US" altLang="hu-HU" sz="2400"/>
          </a:p>
          <a:p>
            <a:pPr>
              <a:buFontTx/>
              <a:buNone/>
            </a:pPr>
            <a:r>
              <a:rPr lang="en-US" altLang="hu-HU" sz="2400"/>
              <a:t>	</a:t>
            </a:r>
          </a:p>
          <a:p>
            <a:pPr>
              <a:buFontTx/>
              <a:buNone/>
            </a:pPr>
            <a:r>
              <a:rPr lang="en-US" altLang="hu-HU" sz="2400"/>
              <a:t>							</a:t>
            </a:r>
            <a:r>
              <a:rPr lang="hu-HU" altLang="hu-HU" sz="2400"/>
              <a:t>Napló</a:t>
            </a:r>
            <a:endParaRPr lang="en-US" altLang="hu-HU"/>
          </a:p>
        </p:txBody>
      </p:sp>
      <p:sp>
        <p:nvSpPr>
          <p:cNvPr id="388100" name="Rectangle 4">
            <a:extLst>
              <a:ext uri="{FF2B5EF4-FFF2-40B4-BE49-F238E27FC236}">
                <a16:creationId xmlns:a16="http://schemas.microsoft.com/office/drawing/2014/main" id="{3116BFD2-8DF2-3C23-6D93-2954D38F1723}"/>
              </a:ext>
            </a:extLst>
          </p:cNvPr>
          <p:cNvSpPr>
            <a:spLocks noChangeArrowheads="1"/>
          </p:cNvSpPr>
          <p:nvPr/>
        </p:nvSpPr>
        <p:spPr bwMode="auto">
          <a:xfrm>
            <a:off x="1179513" y="3097213"/>
            <a:ext cx="2082800" cy="286067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ltLang="hu-HU" sz="2400"/>
          </a:p>
          <a:p>
            <a:r>
              <a:rPr lang="en-US" altLang="hu-HU" sz="2400"/>
              <a:t>A: 8 16</a:t>
            </a:r>
          </a:p>
          <a:p>
            <a:r>
              <a:rPr lang="en-US" altLang="hu-HU" sz="2400"/>
              <a:t>B: 8 16</a:t>
            </a:r>
          </a:p>
          <a:p>
            <a:r>
              <a:rPr lang="hu-HU" altLang="hu-HU" sz="2400"/>
              <a:t>Napló</a:t>
            </a:r>
            <a:r>
              <a:rPr lang="en-US" altLang="hu-HU" sz="2400"/>
              <a:t>:</a:t>
            </a:r>
          </a:p>
          <a:p>
            <a:r>
              <a:rPr lang="en-US" altLang="hu-HU" sz="2400"/>
              <a:t>&lt;T</a:t>
            </a:r>
            <a:r>
              <a:rPr lang="en-US" altLang="hu-HU" sz="1800"/>
              <a:t>1</a:t>
            </a:r>
            <a:r>
              <a:rPr lang="en-US" altLang="hu-HU" sz="2400"/>
              <a:t>,start&gt;</a:t>
            </a:r>
          </a:p>
          <a:p>
            <a:r>
              <a:rPr lang="en-US" altLang="hu-HU" sz="2400"/>
              <a:t>&lt;T</a:t>
            </a:r>
            <a:r>
              <a:rPr lang="en-US" altLang="hu-HU" sz="1800"/>
              <a:t>1</a:t>
            </a:r>
            <a:r>
              <a:rPr lang="en-US" altLang="hu-HU" sz="2400"/>
              <a:t>, A, 8&gt;</a:t>
            </a:r>
          </a:p>
          <a:p>
            <a:r>
              <a:rPr lang="en-US" altLang="hu-HU" sz="2400"/>
              <a:t>&lt;T</a:t>
            </a:r>
            <a:r>
              <a:rPr lang="en-US" altLang="hu-HU" sz="1800"/>
              <a:t>1</a:t>
            </a:r>
            <a:r>
              <a:rPr lang="en-US" altLang="hu-HU" sz="2400"/>
              <a:t>, B, 8&gt;</a:t>
            </a:r>
          </a:p>
          <a:p>
            <a:r>
              <a:rPr lang="en-US" altLang="hu-HU" sz="2400"/>
              <a:t>&lt;T1, commit&gt;</a:t>
            </a:r>
          </a:p>
          <a:p>
            <a:endParaRPr lang="en-US" altLang="hu-HU" sz="2400"/>
          </a:p>
        </p:txBody>
      </p:sp>
      <p:sp>
        <p:nvSpPr>
          <p:cNvPr id="388101" name="Line 5">
            <a:extLst>
              <a:ext uri="{FF2B5EF4-FFF2-40B4-BE49-F238E27FC236}">
                <a16:creationId xmlns:a16="http://schemas.microsoft.com/office/drawing/2014/main" id="{400F11D4-DB84-7927-17AE-B2AE264B69E5}"/>
              </a:ext>
            </a:extLst>
          </p:cNvPr>
          <p:cNvSpPr>
            <a:spLocks noChangeShapeType="1"/>
          </p:cNvSpPr>
          <p:nvPr/>
        </p:nvSpPr>
        <p:spPr bwMode="auto">
          <a:xfrm flipH="1">
            <a:off x="1570038" y="3311525"/>
            <a:ext cx="304800" cy="228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88102" name="Line 6">
            <a:extLst>
              <a:ext uri="{FF2B5EF4-FFF2-40B4-BE49-F238E27FC236}">
                <a16:creationId xmlns:a16="http://schemas.microsoft.com/office/drawing/2014/main" id="{BC1F364C-E0BF-9A18-D057-7FC5D301BE27}"/>
              </a:ext>
            </a:extLst>
          </p:cNvPr>
          <p:cNvSpPr>
            <a:spLocks noChangeShapeType="1"/>
          </p:cNvSpPr>
          <p:nvPr/>
        </p:nvSpPr>
        <p:spPr bwMode="auto">
          <a:xfrm flipH="1">
            <a:off x="1557338" y="3692525"/>
            <a:ext cx="304800" cy="228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88103" name="AutoShape 7">
            <a:extLst>
              <a:ext uri="{FF2B5EF4-FFF2-40B4-BE49-F238E27FC236}">
                <a16:creationId xmlns:a16="http://schemas.microsoft.com/office/drawing/2014/main" id="{1926B2E1-6BBF-2503-1549-E7878F7FCB3F}"/>
              </a:ext>
            </a:extLst>
          </p:cNvPr>
          <p:cNvSpPr>
            <a:spLocks noChangeArrowheads="1"/>
          </p:cNvSpPr>
          <p:nvPr/>
        </p:nvSpPr>
        <p:spPr bwMode="auto">
          <a:xfrm>
            <a:off x="4456113" y="2640013"/>
            <a:ext cx="1371600" cy="1066800"/>
          </a:xfrm>
          <a:prstGeom prst="can">
            <a:avLst>
              <a:gd name="adj" fmla="val 25000"/>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 8</a:t>
            </a:r>
          </a:p>
          <a:p>
            <a:pPr algn="ctr"/>
            <a:r>
              <a:rPr lang="en-US" altLang="hu-HU" sz="2400"/>
              <a:t>B: 8</a:t>
            </a:r>
          </a:p>
        </p:txBody>
      </p:sp>
      <p:sp>
        <p:nvSpPr>
          <p:cNvPr id="388104" name="AutoShape 8">
            <a:extLst>
              <a:ext uri="{FF2B5EF4-FFF2-40B4-BE49-F238E27FC236}">
                <a16:creationId xmlns:a16="http://schemas.microsoft.com/office/drawing/2014/main" id="{406E2C8F-AF92-B65C-20E1-150A2DB2587A}"/>
              </a:ext>
            </a:extLst>
          </p:cNvPr>
          <p:cNvSpPr>
            <a:spLocks noChangeArrowheads="1"/>
          </p:cNvSpPr>
          <p:nvPr/>
        </p:nvSpPr>
        <p:spPr bwMode="auto">
          <a:xfrm>
            <a:off x="4202113" y="3935413"/>
            <a:ext cx="2082800" cy="1752600"/>
          </a:xfrm>
          <a:prstGeom prst="can">
            <a:avLst>
              <a:gd name="adj" fmla="val 25000"/>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hu-HU" altLang="hu-HU" sz="2400"/>
          </a:p>
        </p:txBody>
      </p:sp>
      <p:grpSp>
        <p:nvGrpSpPr>
          <p:cNvPr id="388105" name="Group 9">
            <a:extLst>
              <a:ext uri="{FF2B5EF4-FFF2-40B4-BE49-F238E27FC236}">
                <a16:creationId xmlns:a16="http://schemas.microsoft.com/office/drawing/2014/main" id="{8FCF36BA-796E-28D2-529E-0544F014CC51}"/>
              </a:ext>
            </a:extLst>
          </p:cNvPr>
          <p:cNvGrpSpPr>
            <a:grpSpLocks/>
          </p:cNvGrpSpPr>
          <p:nvPr/>
        </p:nvGrpSpPr>
        <p:grpSpPr bwMode="auto">
          <a:xfrm>
            <a:off x="5165725" y="2844800"/>
            <a:ext cx="3494088" cy="1250950"/>
            <a:chOff x="3254" y="1792"/>
            <a:chExt cx="2201" cy="788"/>
          </a:xfrm>
        </p:grpSpPr>
        <p:sp>
          <p:nvSpPr>
            <p:cNvPr id="388106" name="Freeform 10">
              <a:extLst>
                <a:ext uri="{FF2B5EF4-FFF2-40B4-BE49-F238E27FC236}">
                  <a16:creationId xmlns:a16="http://schemas.microsoft.com/office/drawing/2014/main" id="{C2A2D523-C12E-5405-8330-376067136E14}"/>
                </a:ext>
              </a:extLst>
            </p:cNvPr>
            <p:cNvSpPr>
              <a:spLocks/>
            </p:cNvSpPr>
            <p:nvPr/>
          </p:nvSpPr>
          <p:spPr bwMode="auto">
            <a:xfrm>
              <a:off x="3254" y="1871"/>
              <a:ext cx="213" cy="138"/>
            </a:xfrm>
            <a:custGeom>
              <a:avLst/>
              <a:gdLst>
                <a:gd name="T0" fmla="*/ 0 w 213"/>
                <a:gd name="T1" fmla="*/ 138 h 138"/>
                <a:gd name="T2" fmla="*/ 73 w 213"/>
                <a:gd name="T3" fmla="*/ 84 h 138"/>
                <a:gd name="T4" fmla="*/ 118 w 213"/>
                <a:gd name="T5" fmla="*/ 56 h 138"/>
                <a:gd name="T6" fmla="*/ 137 w 213"/>
                <a:gd name="T7" fmla="*/ 38 h 138"/>
                <a:gd name="T8" fmla="*/ 200 w 213"/>
                <a:gd name="T9" fmla="*/ 11 h 138"/>
              </a:gdLst>
              <a:ahLst/>
              <a:cxnLst>
                <a:cxn ang="0">
                  <a:pos x="T0" y="T1"/>
                </a:cxn>
                <a:cxn ang="0">
                  <a:pos x="T2" y="T3"/>
                </a:cxn>
                <a:cxn ang="0">
                  <a:pos x="T4" y="T5"/>
                </a:cxn>
                <a:cxn ang="0">
                  <a:pos x="T6" y="T7"/>
                </a:cxn>
                <a:cxn ang="0">
                  <a:pos x="T8" y="T9"/>
                </a:cxn>
              </a:cxnLst>
              <a:rect l="0" t="0" r="r" b="b"/>
              <a:pathLst>
                <a:path w="213" h="138">
                  <a:moveTo>
                    <a:pt x="0" y="138"/>
                  </a:moveTo>
                  <a:cubicBezTo>
                    <a:pt x="53" y="86"/>
                    <a:pt x="26" y="100"/>
                    <a:pt x="73" y="84"/>
                  </a:cubicBezTo>
                  <a:cubicBezTo>
                    <a:pt x="115" y="40"/>
                    <a:pt x="64" y="88"/>
                    <a:pt x="118" y="56"/>
                  </a:cubicBezTo>
                  <a:cubicBezTo>
                    <a:pt x="126" y="52"/>
                    <a:pt x="129" y="42"/>
                    <a:pt x="137" y="38"/>
                  </a:cubicBezTo>
                  <a:cubicBezTo>
                    <a:pt x="213" y="0"/>
                    <a:pt x="173" y="38"/>
                    <a:pt x="200" y="11"/>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88107" name="Text Box 11">
              <a:extLst>
                <a:ext uri="{FF2B5EF4-FFF2-40B4-BE49-F238E27FC236}">
                  <a16:creationId xmlns:a16="http://schemas.microsoft.com/office/drawing/2014/main" id="{48BA0C29-9CAC-1392-60B8-89FC565A8BD6}"/>
                </a:ext>
              </a:extLst>
            </p:cNvPr>
            <p:cNvSpPr txBox="1">
              <a:spLocks noChangeArrowheads="1"/>
            </p:cNvSpPr>
            <p:nvPr/>
          </p:nvSpPr>
          <p:spPr bwMode="auto">
            <a:xfrm>
              <a:off x="3401" y="1792"/>
              <a:ext cx="326" cy="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a:solidFill>
                    <a:srgbClr val="FF0000"/>
                  </a:solidFill>
                </a:rPr>
                <a:t>16</a:t>
              </a:r>
              <a:endParaRPr lang="en-US" altLang="hu-HU" sz="2400"/>
            </a:p>
          </p:txBody>
        </p:sp>
        <p:sp>
          <p:nvSpPr>
            <p:cNvPr id="388108" name="Text Box 12">
              <a:extLst>
                <a:ext uri="{FF2B5EF4-FFF2-40B4-BE49-F238E27FC236}">
                  <a16:creationId xmlns:a16="http://schemas.microsoft.com/office/drawing/2014/main" id="{7E426886-0EFB-9DF9-A465-B02B76DEC7A6}"/>
                </a:ext>
              </a:extLst>
            </p:cNvPr>
            <p:cNvSpPr txBox="1">
              <a:spLocks noChangeArrowheads="1"/>
            </p:cNvSpPr>
            <p:nvPr/>
          </p:nvSpPr>
          <p:spPr bwMode="auto">
            <a:xfrm>
              <a:off x="4407" y="1984"/>
              <a:ext cx="1048" cy="59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lgn="ctr"/>
              <a:r>
                <a:rPr lang="hu-HU" altLang="hu-HU" sz="2800">
                  <a:solidFill>
                    <a:srgbClr val="FF0000"/>
                  </a:solidFill>
                </a:rPr>
                <a:t>2. ROSSZ</a:t>
              </a:r>
            </a:p>
            <a:p>
              <a:pPr algn="ctr"/>
              <a:r>
                <a:rPr lang="hu-HU" altLang="hu-HU" sz="2800">
                  <a:solidFill>
                    <a:srgbClr val="FF0000"/>
                  </a:solidFill>
                </a:rPr>
                <a:t>állapot</a:t>
              </a:r>
              <a:endParaRPr lang="en-US" altLang="hu-HU"/>
            </a:p>
          </p:txBody>
        </p:sp>
      </p:grpSp>
      <p:sp>
        <p:nvSpPr>
          <p:cNvPr id="388109" name="Text Box 13">
            <a:extLst>
              <a:ext uri="{FF2B5EF4-FFF2-40B4-BE49-F238E27FC236}">
                <a16:creationId xmlns:a16="http://schemas.microsoft.com/office/drawing/2014/main" id="{811A7CE0-CD6F-C298-01A7-750539F27B78}"/>
              </a:ext>
            </a:extLst>
          </p:cNvPr>
          <p:cNvSpPr txBox="1">
            <a:spLocks noChangeArrowheads="1"/>
          </p:cNvSpPr>
          <p:nvPr/>
        </p:nvSpPr>
        <p:spPr bwMode="auto">
          <a:xfrm>
            <a:off x="4186238" y="4706938"/>
            <a:ext cx="2149475" cy="82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a:solidFill>
                  <a:srgbClr val="FF0000"/>
                </a:solidFill>
              </a:rPr>
              <a:t>&lt;T1, B, 8&gt;</a:t>
            </a:r>
          </a:p>
          <a:p>
            <a:pPr algn="ctr"/>
            <a:r>
              <a:rPr lang="en-US" altLang="hu-HU" sz="2400">
                <a:solidFill>
                  <a:srgbClr val="FF0000"/>
                </a:solidFill>
              </a:rPr>
              <a:t>&lt;T1, commit&gt;</a:t>
            </a:r>
            <a:endParaRPr lang="en-US" altLang="hu-HU" sz="2400"/>
          </a:p>
        </p:txBody>
      </p:sp>
      <p:sp>
        <p:nvSpPr>
          <p:cNvPr id="388110" name="Text Box 14">
            <a:extLst>
              <a:ext uri="{FF2B5EF4-FFF2-40B4-BE49-F238E27FC236}">
                <a16:creationId xmlns:a16="http://schemas.microsoft.com/office/drawing/2014/main" id="{02EDD237-F5F3-6141-D59F-D620ADF20D3C}"/>
              </a:ext>
            </a:extLst>
          </p:cNvPr>
          <p:cNvSpPr txBox="1">
            <a:spLocks noChangeArrowheads="1"/>
          </p:cNvSpPr>
          <p:nvPr/>
        </p:nvSpPr>
        <p:spPr bwMode="auto">
          <a:xfrm rot="-5400000">
            <a:off x="4975225" y="4346575"/>
            <a:ext cx="4699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b="1">
                <a:solidFill>
                  <a:srgbClr val="FF0000"/>
                </a:solidFill>
              </a:rPr>
              <a:t>...</a:t>
            </a:r>
            <a:endParaRPr lang="en-US" altLang="hu-HU"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388105"/>
                                        </p:tgtEl>
                                        <p:attrNameLst>
                                          <p:attrName>style.visibility</p:attrName>
                                        </p:attrNameLst>
                                      </p:cBhvr>
                                      <p:to>
                                        <p:strVal val="visible"/>
                                      </p:to>
                                    </p:set>
                                    <p:anim calcmode="lin" valueType="num">
                                      <p:cBhvr additive="base">
                                        <p:cTn id="7" dur="500" fill="hold"/>
                                        <p:tgtEl>
                                          <p:spTgt spid="388105"/>
                                        </p:tgtEl>
                                        <p:attrNameLst>
                                          <p:attrName>ppt_x</p:attrName>
                                        </p:attrNameLst>
                                      </p:cBhvr>
                                      <p:tavLst>
                                        <p:tav tm="0">
                                          <p:val>
                                            <p:strVal val="1+#ppt_w/2"/>
                                          </p:val>
                                        </p:tav>
                                        <p:tav tm="100000">
                                          <p:val>
                                            <p:strVal val="#ppt_x"/>
                                          </p:val>
                                        </p:tav>
                                      </p:tavLst>
                                    </p:anim>
                                    <p:anim calcmode="lin" valueType="num">
                                      <p:cBhvr additive="base">
                                        <p:cTn id="8" dur="500" fill="hold"/>
                                        <p:tgtEl>
                                          <p:spTgt spid="3881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1426" name="Rectangle 2">
            <a:extLst>
              <a:ext uri="{FF2B5EF4-FFF2-40B4-BE49-F238E27FC236}">
                <a16:creationId xmlns:a16="http://schemas.microsoft.com/office/drawing/2014/main" id="{3A662175-BB2F-F6A4-4A65-29D461FC5478}"/>
              </a:ext>
            </a:extLst>
          </p:cNvPr>
          <p:cNvSpPr>
            <a:spLocks noGrp="1" noChangeArrowheads="1"/>
          </p:cNvSpPr>
          <p:nvPr>
            <p:ph type="title"/>
          </p:nvPr>
        </p:nvSpPr>
        <p:spPr/>
        <p:txBody>
          <a:bodyPr/>
          <a:lstStyle/>
          <a:p>
            <a:pPr algn="l"/>
            <a:r>
              <a:rPr lang="hu-HU" altLang="hu-HU" sz="3600" b="1" u="sng">
                <a:solidFill>
                  <a:schemeClr val="accent2"/>
                </a:solidFill>
              </a:rPr>
              <a:t>Általánosabb megszorítások</a:t>
            </a:r>
            <a:endParaRPr lang="en-US" altLang="hu-HU" sz="3600" b="1" u="sng">
              <a:solidFill>
                <a:schemeClr val="accent2"/>
              </a:solidFill>
            </a:endParaRPr>
          </a:p>
        </p:txBody>
      </p:sp>
      <p:sp>
        <p:nvSpPr>
          <p:cNvPr id="231427" name="Rectangle 3">
            <a:extLst>
              <a:ext uri="{FF2B5EF4-FFF2-40B4-BE49-F238E27FC236}">
                <a16:creationId xmlns:a16="http://schemas.microsoft.com/office/drawing/2014/main" id="{D8DDBA29-5EC8-25BE-2536-A16AF2D5F290}"/>
              </a:ext>
            </a:extLst>
          </p:cNvPr>
          <p:cNvSpPr>
            <a:spLocks noGrp="1" noChangeArrowheads="1"/>
          </p:cNvSpPr>
          <p:nvPr>
            <p:ph type="body" idx="1"/>
          </p:nvPr>
        </p:nvSpPr>
        <p:spPr/>
        <p:txBody>
          <a:bodyPr/>
          <a:lstStyle/>
          <a:p>
            <a:pPr>
              <a:lnSpc>
                <a:spcPct val="90000"/>
              </a:lnSpc>
              <a:buFontTx/>
              <a:buNone/>
            </a:pPr>
            <a:r>
              <a:rPr lang="hu-HU" altLang="hu-HU" sz="2400" b="1" u="sng">
                <a:solidFill>
                  <a:srgbClr val="FF0000"/>
                </a:solidFill>
              </a:rPr>
              <a:t>Tranzakciós megszorítások</a:t>
            </a:r>
            <a:endParaRPr lang="en-US" altLang="hu-HU" sz="2400" b="1">
              <a:solidFill>
                <a:srgbClr val="FF0000"/>
              </a:solidFill>
            </a:endParaRPr>
          </a:p>
          <a:p>
            <a:pPr>
              <a:lnSpc>
                <a:spcPct val="90000"/>
              </a:lnSpc>
            </a:pPr>
            <a:r>
              <a:rPr lang="hu-HU" altLang="hu-HU" sz="2400" b="1">
                <a:solidFill>
                  <a:srgbClr val="009900"/>
                </a:solidFill>
              </a:rPr>
              <a:t>Ha módosítjuk a fizetést, akkor az</a:t>
            </a:r>
            <a:r>
              <a:rPr lang="en-US" altLang="hu-HU" sz="2400" b="1">
                <a:solidFill>
                  <a:srgbClr val="009900"/>
                </a:solidFill>
              </a:rPr>
              <a:t> </a:t>
            </a:r>
          </a:p>
          <a:p>
            <a:pPr>
              <a:lnSpc>
                <a:spcPct val="90000"/>
              </a:lnSpc>
              <a:buFontTx/>
              <a:buNone/>
            </a:pPr>
            <a:r>
              <a:rPr lang="en-US" altLang="hu-HU" sz="2400" b="1">
                <a:solidFill>
                  <a:srgbClr val="009900"/>
                </a:solidFill>
              </a:rPr>
              <a:t>		</a:t>
            </a:r>
            <a:r>
              <a:rPr lang="hu-HU" altLang="hu-HU" sz="2400" b="1"/>
              <a:t>új fizetés</a:t>
            </a:r>
            <a:r>
              <a:rPr lang="en-US" altLang="hu-HU" sz="2400" b="1"/>
              <a:t> &gt;  </a:t>
            </a:r>
            <a:r>
              <a:rPr lang="hu-HU" altLang="hu-HU" sz="2400" b="1"/>
              <a:t>régi fizetés</a:t>
            </a:r>
          </a:p>
          <a:p>
            <a:pPr>
              <a:lnSpc>
                <a:spcPct val="90000"/>
              </a:lnSpc>
              <a:buFontTx/>
              <a:buNone/>
            </a:pPr>
            <a:r>
              <a:rPr lang="hu-HU" altLang="hu-HU" sz="2400" b="1">
                <a:solidFill>
                  <a:schemeClr val="accent2"/>
                </a:solidFill>
              </a:rPr>
              <a:t>(Egy állapotból nem lehet ellenőrizni, mivel ez a változtatás módjára ad meg feltételt!)</a:t>
            </a:r>
            <a:endParaRPr lang="en-US" altLang="hu-HU" sz="2400" b="1">
              <a:solidFill>
                <a:schemeClr val="accent2"/>
              </a:solidFill>
            </a:endParaRPr>
          </a:p>
          <a:p>
            <a:pPr>
              <a:lnSpc>
                <a:spcPct val="90000"/>
              </a:lnSpc>
            </a:pPr>
            <a:r>
              <a:rPr lang="hu-HU" altLang="hu-HU" sz="2400" b="1">
                <a:solidFill>
                  <a:srgbClr val="CC3300"/>
                </a:solidFill>
              </a:rPr>
              <a:t>A számla rekord törlése után legyen</a:t>
            </a:r>
            <a:endParaRPr lang="en-US" altLang="hu-HU" sz="2400" b="1">
              <a:solidFill>
                <a:srgbClr val="CC3300"/>
              </a:solidFill>
            </a:endParaRPr>
          </a:p>
          <a:p>
            <a:pPr>
              <a:lnSpc>
                <a:spcPct val="90000"/>
              </a:lnSpc>
              <a:buFontTx/>
              <a:buNone/>
            </a:pPr>
            <a:r>
              <a:rPr lang="en-US" altLang="hu-HU" sz="2400" b="1"/>
              <a:t>		</a:t>
            </a:r>
            <a:r>
              <a:rPr lang="hu-HU" altLang="hu-HU" sz="2400" b="1"/>
              <a:t>az egyenleg</a:t>
            </a:r>
            <a:r>
              <a:rPr lang="en-US" altLang="hu-HU" sz="2400" b="1"/>
              <a:t> = 0</a:t>
            </a:r>
            <a:r>
              <a:rPr lang="hu-HU" altLang="hu-HU" sz="2400" b="1"/>
              <a:t>.</a:t>
            </a:r>
          </a:p>
          <a:p>
            <a:pPr>
              <a:lnSpc>
                <a:spcPct val="90000"/>
              </a:lnSpc>
              <a:buFontTx/>
              <a:buNone/>
            </a:pPr>
            <a:r>
              <a:rPr lang="hu-HU" altLang="hu-HU" sz="2400" b="1">
                <a:solidFill>
                  <a:srgbClr val="FF0000"/>
                </a:solidFill>
              </a:rPr>
              <a:t>	(Ezt sem lehet egy állapotra ellenőrizni, mivel vagy törlés miatt lett az egyenleg 0, vagy eleve 0 értéket tároltunk.) </a:t>
            </a:r>
            <a:endParaRPr lang="en-US" altLang="hu-HU" sz="2400" b="1">
              <a:solidFill>
                <a:srgbClr val="FF000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0338" name="Rectangle 2">
            <a:extLst>
              <a:ext uri="{FF2B5EF4-FFF2-40B4-BE49-F238E27FC236}">
                <a16:creationId xmlns:a16="http://schemas.microsoft.com/office/drawing/2014/main" id="{724F0B0E-50E9-74B3-10FF-E557B1A2AD90}"/>
              </a:ext>
            </a:extLst>
          </p:cNvPr>
          <p:cNvSpPr>
            <a:spLocks noGrp="1" noChangeArrowheads="1"/>
          </p:cNvSpPr>
          <p:nvPr>
            <p:ph type="title"/>
          </p:nvPr>
        </p:nvSpPr>
        <p:spPr>
          <a:xfrm>
            <a:off x="527050" y="350838"/>
            <a:ext cx="7772400" cy="1143000"/>
          </a:xfrm>
        </p:spPr>
        <p:txBody>
          <a:bodyPr/>
          <a:lstStyle/>
          <a:p>
            <a:r>
              <a:rPr lang="en-US" altLang="hu-HU" sz="3600" b="1" u="sng">
                <a:solidFill>
                  <a:schemeClr val="accent2"/>
                </a:solidFill>
              </a:rPr>
              <a:t>Undo </a:t>
            </a:r>
            <a:r>
              <a:rPr lang="hu-HU" altLang="hu-HU" sz="3600" b="1" u="sng">
                <a:solidFill>
                  <a:schemeClr val="accent2"/>
                </a:solidFill>
              </a:rPr>
              <a:t>naplózás szabályai</a:t>
            </a:r>
            <a:endParaRPr lang="en-US" altLang="hu-HU" sz="3600" b="1" u="sng">
              <a:solidFill>
                <a:schemeClr val="accent2"/>
              </a:solidFill>
            </a:endParaRPr>
          </a:p>
        </p:txBody>
      </p:sp>
      <p:sp>
        <p:nvSpPr>
          <p:cNvPr id="270339" name="Rectangle 3">
            <a:extLst>
              <a:ext uri="{FF2B5EF4-FFF2-40B4-BE49-F238E27FC236}">
                <a16:creationId xmlns:a16="http://schemas.microsoft.com/office/drawing/2014/main" id="{94B8DF59-2FEF-11D9-D144-10A518CC0EFC}"/>
              </a:ext>
            </a:extLst>
          </p:cNvPr>
          <p:cNvSpPr>
            <a:spLocks noGrp="1" noChangeArrowheads="1"/>
          </p:cNvSpPr>
          <p:nvPr>
            <p:ph type="body" idx="1"/>
          </p:nvPr>
        </p:nvSpPr>
        <p:spPr>
          <a:xfrm>
            <a:off x="280988" y="1489075"/>
            <a:ext cx="8597900" cy="4635500"/>
          </a:xfrm>
        </p:spPr>
        <p:txBody>
          <a:bodyPr/>
          <a:lstStyle/>
          <a:p>
            <a:pPr marL="533400" indent="-533400">
              <a:lnSpc>
                <a:spcPct val="90000"/>
              </a:lnSpc>
              <a:buFontTx/>
              <a:buNone/>
            </a:pPr>
            <a:r>
              <a:rPr lang="hu-HU" altLang="hu-HU" sz="2800" b="1">
                <a:solidFill>
                  <a:srgbClr val="0000FF"/>
                </a:solidFill>
                <a:latin typeface="Arial" panose="020B0604020202020204" pitchFamily="34" charset="0"/>
              </a:rPr>
              <a:t>U1. </a:t>
            </a:r>
            <a:r>
              <a:rPr lang="en-US" altLang="hu-HU" sz="2800" b="1">
                <a:solidFill>
                  <a:srgbClr val="0000FF"/>
                </a:solidFill>
                <a:latin typeface="Arial" panose="020B0604020202020204" pitchFamily="34" charset="0"/>
              </a:rPr>
              <a:t>Ha a </a:t>
            </a:r>
            <a:r>
              <a:rPr lang="en-US" altLang="hu-HU" sz="2800" b="1" i="1">
                <a:solidFill>
                  <a:srgbClr val="0000FF"/>
                </a:solidFill>
                <a:latin typeface="Times New Roman" panose="02020603050405020304" pitchFamily="18" charset="0"/>
              </a:rPr>
              <a:t>T </a:t>
            </a:r>
            <a:r>
              <a:rPr lang="en-US" altLang="hu-HU" sz="2800" b="1">
                <a:solidFill>
                  <a:srgbClr val="0000FF"/>
                </a:solidFill>
                <a:latin typeface="Arial" panose="020B0604020202020204" pitchFamily="34" charset="0"/>
              </a:rPr>
              <a:t>tranzakció módosítja az </a:t>
            </a:r>
            <a:r>
              <a:rPr lang="en-US" altLang="hu-HU" sz="2800" b="1" i="1">
                <a:solidFill>
                  <a:srgbClr val="0000FF"/>
                </a:solidFill>
                <a:latin typeface="Times New Roman" panose="02020603050405020304" pitchFamily="18" charset="0"/>
              </a:rPr>
              <a:t>X </a:t>
            </a:r>
            <a:r>
              <a:rPr lang="en-US" altLang="hu-HU" sz="2800" b="1">
                <a:solidFill>
                  <a:srgbClr val="0000FF"/>
                </a:solidFill>
                <a:latin typeface="Arial" panose="020B0604020202020204" pitchFamily="34" charset="0"/>
              </a:rPr>
              <a:t>adatbáziselemet, akkor a </a:t>
            </a:r>
            <a:r>
              <a:rPr lang="en-US" altLang="hu-HU" sz="2800" b="1">
                <a:solidFill>
                  <a:srgbClr val="FF0000"/>
                </a:solidFill>
                <a:latin typeface="Arial" panose="020B0604020202020204" pitchFamily="34" charset="0"/>
              </a:rPr>
              <a:t>(</a:t>
            </a:r>
            <a:r>
              <a:rPr lang="en-US" altLang="hu-HU" sz="2800" b="1" i="1">
                <a:solidFill>
                  <a:srgbClr val="FF0000"/>
                </a:solidFill>
                <a:latin typeface="Times New Roman" panose="02020603050405020304" pitchFamily="18" charset="0"/>
              </a:rPr>
              <a:t>T</a:t>
            </a:r>
            <a:r>
              <a:rPr lang="en-US" altLang="hu-HU" sz="2800" b="1">
                <a:solidFill>
                  <a:srgbClr val="FF0000"/>
                </a:solidFill>
                <a:latin typeface="Arial" panose="020B0604020202020204" pitchFamily="34" charset="0"/>
              </a:rPr>
              <a:t>, </a:t>
            </a:r>
            <a:r>
              <a:rPr lang="en-US" altLang="hu-HU" sz="2800" b="1" i="1">
                <a:solidFill>
                  <a:srgbClr val="FF0000"/>
                </a:solidFill>
                <a:latin typeface="Times New Roman" panose="02020603050405020304" pitchFamily="18" charset="0"/>
              </a:rPr>
              <a:t>X</a:t>
            </a:r>
            <a:r>
              <a:rPr lang="en-US" altLang="hu-HU" sz="2800" b="1">
                <a:solidFill>
                  <a:srgbClr val="FF0000"/>
                </a:solidFill>
                <a:latin typeface="Arial" panose="020B0604020202020204" pitchFamily="34" charset="0"/>
              </a:rPr>
              <a:t>, régi érték)</a:t>
            </a:r>
          </a:p>
          <a:p>
            <a:pPr marL="533400" indent="-533400">
              <a:lnSpc>
                <a:spcPct val="90000"/>
              </a:lnSpc>
              <a:buFontTx/>
              <a:buNone/>
            </a:pPr>
            <a:r>
              <a:rPr lang="hu-HU" altLang="hu-HU" sz="2800" b="1">
                <a:solidFill>
                  <a:srgbClr val="0000FF"/>
                </a:solidFill>
                <a:latin typeface="Arial" panose="020B0604020202020204" pitchFamily="34" charset="0"/>
              </a:rPr>
              <a:t>	</a:t>
            </a:r>
            <a:r>
              <a:rPr lang="en-US" altLang="hu-HU" sz="2800" b="1">
                <a:solidFill>
                  <a:srgbClr val="0000FF"/>
                </a:solidFill>
                <a:latin typeface="Arial" panose="020B0604020202020204" pitchFamily="34" charset="0"/>
              </a:rPr>
              <a:t>naplóbejegyzést </a:t>
            </a:r>
            <a:r>
              <a:rPr lang="en-US" altLang="hu-HU" sz="2800" b="1">
                <a:solidFill>
                  <a:srgbClr val="FF0000"/>
                </a:solidFill>
                <a:latin typeface="Arial" panose="020B0604020202020204" pitchFamily="34" charset="0"/>
              </a:rPr>
              <a:t>azel</a:t>
            </a:r>
            <a:r>
              <a:rPr lang="hu-HU" altLang="hu-HU" sz="2800" b="1">
                <a:solidFill>
                  <a:srgbClr val="FF0000"/>
                </a:solidFill>
                <a:latin typeface="Arial" panose="020B0604020202020204" pitchFamily="34" charset="0"/>
              </a:rPr>
              <a:t>ő</a:t>
            </a:r>
            <a:r>
              <a:rPr lang="en-US" altLang="hu-HU" sz="2800" b="1">
                <a:solidFill>
                  <a:srgbClr val="FF0000"/>
                </a:solidFill>
                <a:latin typeface="Arial" panose="020B0604020202020204" pitchFamily="34" charset="0"/>
              </a:rPr>
              <a:t>tt </a:t>
            </a:r>
            <a:r>
              <a:rPr lang="en-US" altLang="hu-HU" sz="2800" b="1">
                <a:solidFill>
                  <a:srgbClr val="0000FF"/>
                </a:solidFill>
                <a:latin typeface="Arial" panose="020B0604020202020204" pitchFamily="34" charset="0"/>
              </a:rPr>
              <a:t>kell a lemezre írni, miel</a:t>
            </a:r>
            <a:r>
              <a:rPr lang="hu-HU" altLang="hu-HU" sz="2800" b="1">
                <a:solidFill>
                  <a:srgbClr val="0000FF"/>
                </a:solidFill>
                <a:latin typeface="Arial" panose="020B0604020202020204" pitchFamily="34" charset="0"/>
              </a:rPr>
              <a:t>ő</a:t>
            </a:r>
            <a:r>
              <a:rPr lang="en-US" altLang="hu-HU" sz="2800" b="1">
                <a:solidFill>
                  <a:srgbClr val="0000FF"/>
                </a:solidFill>
                <a:latin typeface="Arial" panose="020B0604020202020204" pitchFamily="34" charset="0"/>
              </a:rPr>
              <a:t>tt az </a:t>
            </a:r>
            <a:r>
              <a:rPr lang="en-US" altLang="hu-HU" sz="2800" b="1" i="1">
                <a:solidFill>
                  <a:srgbClr val="0000FF"/>
                </a:solidFill>
                <a:latin typeface="Times New Roman" panose="02020603050405020304" pitchFamily="18" charset="0"/>
              </a:rPr>
              <a:t>X </a:t>
            </a:r>
            <a:r>
              <a:rPr lang="en-US" altLang="hu-HU" sz="2800" b="1">
                <a:solidFill>
                  <a:srgbClr val="0000FF"/>
                </a:solidFill>
                <a:latin typeface="Arial" panose="020B0604020202020204" pitchFamily="34" charset="0"/>
              </a:rPr>
              <a:t>új értékét a lemezre írná a</a:t>
            </a:r>
          </a:p>
          <a:p>
            <a:pPr marL="533400" indent="-533400">
              <a:lnSpc>
                <a:spcPct val="90000"/>
              </a:lnSpc>
              <a:buFontTx/>
              <a:buNone/>
            </a:pPr>
            <a:r>
              <a:rPr lang="hu-HU" altLang="hu-HU" sz="2800" b="1">
                <a:solidFill>
                  <a:srgbClr val="0000FF"/>
                </a:solidFill>
                <a:latin typeface="Arial" panose="020B0604020202020204" pitchFamily="34" charset="0"/>
              </a:rPr>
              <a:t>	</a:t>
            </a:r>
            <a:r>
              <a:rPr lang="en-US" altLang="hu-HU" sz="2800" b="1">
                <a:solidFill>
                  <a:srgbClr val="0000FF"/>
                </a:solidFill>
                <a:latin typeface="Arial" panose="020B0604020202020204" pitchFamily="34" charset="0"/>
              </a:rPr>
              <a:t>rendszer.</a:t>
            </a:r>
          </a:p>
          <a:p>
            <a:pPr marL="533400" indent="-533400">
              <a:lnSpc>
                <a:spcPct val="90000"/>
              </a:lnSpc>
              <a:buFontTx/>
              <a:buNone/>
            </a:pPr>
            <a:r>
              <a:rPr lang="hu-HU" altLang="hu-HU" sz="2800" b="1">
                <a:solidFill>
                  <a:srgbClr val="0000FF"/>
                </a:solidFill>
                <a:latin typeface="Arial" panose="020B0604020202020204" pitchFamily="34" charset="0"/>
              </a:rPr>
              <a:t>U2. </a:t>
            </a:r>
            <a:r>
              <a:rPr lang="en-US" altLang="hu-HU" sz="2800" b="1">
                <a:solidFill>
                  <a:srgbClr val="0000FF"/>
                </a:solidFill>
                <a:latin typeface="Arial" panose="020B0604020202020204" pitchFamily="34" charset="0"/>
              </a:rPr>
              <a:t>Ha a tranzakció hibamentesen befejez</a:t>
            </a:r>
            <a:r>
              <a:rPr lang="hu-HU" altLang="hu-HU" sz="2800" b="1">
                <a:solidFill>
                  <a:srgbClr val="0000FF"/>
                </a:solidFill>
                <a:latin typeface="Arial" panose="020B0604020202020204" pitchFamily="34" charset="0"/>
              </a:rPr>
              <a:t>ő</a:t>
            </a:r>
            <a:r>
              <a:rPr lang="en-US" altLang="hu-HU" sz="2800" b="1">
                <a:solidFill>
                  <a:srgbClr val="0000FF"/>
                </a:solidFill>
                <a:latin typeface="Arial" panose="020B0604020202020204" pitchFamily="34" charset="0"/>
              </a:rPr>
              <a:t>dött, akkor a </a:t>
            </a:r>
            <a:r>
              <a:rPr lang="en-US" altLang="hu-HU" sz="2800" b="1">
                <a:solidFill>
                  <a:srgbClr val="FF3300"/>
                </a:solidFill>
                <a:latin typeface="Arial" panose="020B0604020202020204" pitchFamily="34" charset="0"/>
              </a:rPr>
              <a:t>COMMIT</a:t>
            </a:r>
            <a:r>
              <a:rPr lang="en-US" altLang="hu-HU" sz="2800" b="1">
                <a:solidFill>
                  <a:srgbClr val="0000FF"/>
                </a:solidFill>
                <a:latin typeface="Arial" panose="020B0604020202020204" pitchFamily="34" charset="0"/>
              </a:rPr>
              <a:t> naplóbejegyzést csak</a:t>
            </a:r>
          </a:p>
          <a:p>
            <a:pPr marL="533400" indent="-533400">
              <a:lnSpc>
                <a:spcPct val="90000"/>
              </a:lnSpc>
              <a:buFontTx/>
              <a:buNone/>
            </a:pPr>
            <a:r>
              <a:rPr lang="hu-HU" altLang="hu-HU" sz="2800" b="1">
                <a:solidFill>
                  <a:srgbClr val="FF0000"/>
                </a:solidFill>
                <a:latin typeface="Arial" panose="020B0604020202020204" pitchFamily="34" charset="0"/>
              </a:rPr>
              <a:t>	</a:t>
            </a:r>
            <a:r>
              <a:rPr lang="en-US" altLang="hu-HU" sz="2800" b="1">
                <a:solidFill>
                  <a:srgbClr val="FF0000"/>
                </a:solidFill>
                <a:latin typeface="Arial" panose="020B0604020202020204" pitchFamily="34" charset="0"/>
              </a:rPr>
              <a:t>azután </a:t>
            </a:r>
            <a:r>
              <a:rPr lang="en-US" altLang="hu-HU" sz="2800" b="1">
                <a:solidFill>
                  <a:srgbClr val="0000FF"/>
                </a:solidFill>
                <a:latin typeface="Arial" panose="020B0604020202020204" pitchFamily="34" charset="0"/>
              </a:rPr>
              <a:t>szabad a lemezre írni, ha a tranzakció által módosított összes adatbáziselem már</a:t>
            </a:r>
          </a:p>
          <a:p>
            <a:pPr marL="533400" indent="-533400">
              <a:lnSpc>
                <a:spcPct val="90000"/>
              </a:lnSpc>
              <a:buFontTx/>
              <a:buNone/>
            </a:pPr>
            <a:r>
              <a:rPr lang="hu-HU" altLang="hu-HU" sz="2800" b="1">
                <a:solidFill>
                  <a:srgbClr val="0000FF"/>
                </a:solidFill>
                <a:latin typeface="Arial" panose="020B0604020202020204" pitchFamily="34" charset="0"/>
              </a:rPr>
              <a:t>	</a:t>
            </a:r>
            <a:r>
              <a:rPr lang="en-US" altLang="hu-HU" sz="2800" b="1">
                <a:solidFill>
                  <a:srgbClr val="0000FF"/>
                </a:solidFill>
                <a:latin typeface="Arial" panose="020B0604020202020204" pitchFamily="34" charset="0"/>
              </a:rPr>
              <a:t>a lemezre íródott, de ezután rögtön.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0146" name="Rectangle 2">
            <a:extLst>
              <a:ext uri="{FF2B5EF4-FFF2-40B4-BE49-F238E27FC236}">
                <a16:creationId xmlns:a16="http://schemas.microsoft.com/office/drawing/2014/main" id="{22EEBD72-A5F2-56D7-6E8A-B5B9585995A5}"/>
              </a:ext>
            </a:extLst>
          </p:cNvPr>
          <p:cNvSpPr>
            <a:spLocks noGrp="1" noChangeArrowheads="1"/>
          </p:cNvSpPr>
          <p:nvPr>
            <p:ph type="title"/>
          </p:nvPr>
        </p:nvSpPr>
        <p:spPr>
          <a:xfrm>
            <a:off x="527050" y="350838"/>
            <a:ext cx="7721600" cy="787400"/>
          </a:xfrm>
        </p:spPr>
        <p:txBody>
          <a:bodyPr/>
          <a:lstStyle/>
          <a:p>
            <a:r>
              <a:rPr lang="en-US" altLang="hu-HU" sz="3600" b="1" u="sng">
                <a:solidFill>
                  <a:schemeClr val="accent2"/>
                </a:solidFill>
              </a:rPr>
              <a:t>Undo </a:t>
            </a:r>
            <a:r>
              <a:rPr lang="hu-HU" altLang="hu-HU" sz="3600" b="1" u="sng">
                <a:solidFill>
                  <a:schemeClr val="accent2"/>
                </a:solidFill>
              </a:rPr>
              <a:t>naplózás esetén a lemezre írás sorrendje</a:t>
            </a:r>
            <a:endParaRPr lang="en-US" altLang="hu-HU" sz="3600" b="1" u="sng">
              <a:solidFill>
                <a:schemeClr val="accent2"/>
              </a:solidFill>
            </a:endParaRPr>
          </a:p>
        </p:txBody>
      </p:sp>
      <p:sp>
        <p:nvSpPr>
          <p:cNvPr id="390147" name="Rectangle 3">
            <a:extLst>
              <a:ext uri="{FF2B5EF4-FFF2-40B4-BE49-F238E27FC236}">
                <a16:creationId xmlns:a16="http://schemas.microsoft.com/office/drawing/2014/main" id="{97343E88-DBBE-7CBD-6857-FE2D1783EF27}"/>
              </a:ext>
            </a:extLst>
          </p:cNvPr>
          <p:cNvSpPr>
            <a:spLocks noGrp="1" noChangeArrowheads="1"/>
          </p:cNvSpPr>
          <p:nvPr>
            <p:ph type="body" idx="1"/>
          </p:nvPr>
        </p:nvSpPr>
        <p:spPr>
          <a:xfrm>
            <a:off x="280988" y="1489075"/>
            <a:ext cx="8597900" cy="4635500"/>
          </a:xfrm>
        </p:spPr>
        <p:txBody>
          <a:bodyPr/>
          <a:lstStyle/>
          <a:p>
            <a:pPr marL="533400" indent="-533400">
              <a:lnSpc>
                <a:spcPct val="80000"/>
              </a:lnSpc>
              <a:buFontTx/>
              <a:buAutoNum type="arabicPeriod"/>
            </a:pPr>
            <a:r>
              <a:rPr lang="hu-HU" altLang="hu-HU" sz="2000" b="1">
                <a:solidFill>
                  <a:srgbClr val="FF3300"/>
                </a:solidFill>
              </a:rPr>
              <a:t>Az adatbáziselemek módosítására vonatkozó naplóbejegyzések;</a:t>
            </a:r>
          </a:p>
          <a:p>
            <a:pPr marL="533400" indent="-533400">
              <a:lnSpc>
                <a:spcPct val="80000"/>
              </a:lnSpc>
              <a:buFontTx/>
              <a:buAutoNum type="arabicPeriod"/>
            </a:pPr>
            <a:r>
              <a:rPr lang="hu-HU" altLang="hu-HU" sz="2000" b="1">
                <a:solidFill>
                  <a:schemeClr val="accent1"/>
                </a:solidFill>
              </a:rPr>
              <a:t>maguk a módosított adatbáziselemek;</a:t>
            </a:r>
          </a:p>
          <a:p>
            <a:pPr marL="533400" indent="-533400">
              <a:lnSpc>
                <a:spcPct val="80000"/>
              </a:lnSpc>
              <a:buFontTx/>
              <a:buAutoNum type="arabicPeriod"/>
            </a:pPr>
            <a:r>
              <a:rPr lang="hu-HU" altLang="hu-HU" sz="2000" b="1">
                <a:solidFill>
                  <a:srgbClr val="3366FF"/>
                </a:solidFill>
              </a:rPr>
              <a:t>a COMMIT naplóbejegyzés.</a:t>
            </a:r>
          </a:p>
          <a:p>
            <a:pPr marL="533400" indent="-533400">
              <a:lnSpc>
                <a:spcPct val="80000"/>
              </a:lnSpc>
              <a:buFontTx/>
              <a:buNone/>
            </a:pPr>
            <a:endParaRPr lang="hu-HU" altLang="hu-HU" sz="2000" b="1">
              <a:solidFill>
                <a:srgbClr val="3366FF"/>
              </a:solidFill>
            </a:endParaRPr>
          </a:p>
          <a:p>
            <a:pPr marL="533400" indent="-533400">
              <a:lnSpc>
                <a:spcPct val="80000"/>
              </a:lnSpc>
            </a:pPr>
            <a:r>
              <a:rPr lang="hu-HU" altLang="hu-HU" sz="2000" b="1"/>
              <a:t>Az első két lépés minden módosított adatbáziselemre vonatkozóan önmagában, </a:t>
            </a:r>
            <a:r>
              <a:rPr lang="hu-HU" altLang="hu-HU" sz="2000" b="1">
                <a:solidFill>
                  <a:srgbClr val="FF0000"/>
                </a:solidFill>
              </a:rPr>
              <a:t>külön-külön</a:t>
            </a:r>
            <a:r>
              <a:rPr lang="hu-HU" altLang="hu-HU" sz="2000" b="1"/>
              <a:t> végrehajtandó (nem lehet a tranzakció több módosítására csoportosan megtenni)!</a:t>
            </a:r>
          </a:p>
          <a:p>
            <a:pPr marL="533400" indent="-533400">
              <a:lnSpc>
                <a:spcPct val="80000"/>
              </a:lnSpc>
              <a:buFontTx/>
              <a:buNone/>
            </a:pPr>
            <a:endParaRPr lang="hu-HU" altLang="hu-HU" sz="2000" b="1"/>
          </a:p>
          <a:p>
            <a:pPr marL="533400" indent="-533400">
              <a:lnSpc>
                <a:spcPct val="80000"/>
              </a:lnSpc>
            </a:pPr>
            <a:r>
              <a:rPr lang="hu-HU" altLang="hu-HU" sz="2000" b="1"/>
              <a:t>A naplóbejegyzések lemezre írásának kikényszerítésére a naplókezelőnek szüksége van a </a:t>
            </a:r>
            <a:r>
              <a:rPr lang="hu-HU" altLang="hu-HU" sz="2000" b="1">
                <a:solidFill>
                  <a:srgbClr val="FF0000"/>
                </a:solidFill>
              </a:rPr>
              <a:t>FLUSH LOG</a:t>
            </a:r>
            <a:r>
              <a:rPr lang="hu-HU" altLang="hu-HU" sz="2000" b="1"/>
              <a:t> műveletre, mely felszólítja a pufferkezelőt az összes korábban még ki nem írt naplóblokk lemezre való kiírására. </a:t>
            </a:r>
            <a:endParaRPr lang="en-US" altLang="hu-HU" sz="2000" b="1"/>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22" name="Rectangle 2">
            <a:extLst>
              <a:ext uri="{FF2B5EF4-FFF2-40B4-BE49-F238E27FC236}">
                <a16:creationId xmlns:a16="http://schemas.microsoft.com/office/drawing/2014/main" id="{2AF0D159-B486-4F0E-5816-767F2003A5E6}"/>
              </a:ext>
            </a:extLst>
          </p:cNvPr>
          <p:cNvSpPr>
            <a:spLocks noGrp="1" noChangeArrowheads="1"/>
          </p:cNvSpPr>
          <p:nvPr>
            <p:ph type="title"/>
          </p:nvPr>
        </p:nvSpPr>
        <p:spPr>
          <a:xfrm>
            <a:off x="527050" y="173038"/>
            <a:ext cx="7772400" cy="1143000"/>
          </a:xfrm>
        </p:spPr>
        <p:txBody>
          <a:bodyPr/>
          <a:lstStyle/>
          <a:p>
            <a:r>
              <a:rPr lang="en-US" altLang="hu-HU" sz="3600" b="1" u="sng">
                <a:solidFill>
                  <a:schemeClr val="accent2"/>
                </a:solidFill>
              </a:rPr>
              <a:t>Undo </a:t>
            </a:r>
            <a:r>
              <a:rPr lang="hu-HU" altLang="hu-HU" sz="3600" b="1" u="sng">
                <a:solidFill>
                  <a:schemeClr val="accent2"/>
                </a:solidFill>
              </a:rPr>
              <a:t>naplózás esetén a lemezre írás sorrendje</a:t>
            </a:r>
            <a:endParaRPr lang="en-US" altLang="hu-HU" sz="3600" b="1" u="sng">
              <a:solidFill>
                <a:schemeClr val="accent2"/>
              </a:solidFill>
            </a:endParaRPr>
          </a:p>
        </p:txBody>
      </p:sp>
      <p:sp>
        <p:nvSpPr>
          <p:cNvPr id="389123" name="Rectangle 3">
            <a:extLst>
              <a:ext uri="{FF2B5EF4-FFF2-40B4-BE49-F238E27FC236}">
                <a16:creationId xmlns:a16="http://schemas.microsoft.com/office/drawing/2014/main" id="{27A2A74A-C721-ECF0-6FC7-F5C47876B201}"/>
              </a:ext>
            </a:extLst>
          </p:cNvPr>
          <p:cNvSpPr>
            <a:spLocks noGrp="1" noChangeArrowheads="1"/>
          </p:cNvSpPr>
          <p:nvPr>
            <p:ph type="body" idx="1"/>
          </p:nvPr>
        </p:nvSpPr>
        <p:spPr>
          <a:xfrm>
            <a:off x="0" y="1489075"/>
            <a:ext cx="9144000" cy="4635500"/>
          </a:xfrm>
        </p:spPr>
        <p:txBody>
          <a:bodyPr/>
          <a:lstStyle/>
          <a:p>
            <a:pPr marL="533400" indent="-533400">
              <a:lnSpc>
                <a:spcPct val="80000"/>
              </a:lnSpc>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533400" indent="-533400">
              <a:lnSpc>
                <a:spcPct val="80000"/>
              </a:lnSpc>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START&gt;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3)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6)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8)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9)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10)	OUTPUT(B)	</a:t>
            </a:r>
            <a:r>
              <a:rPr lang="en-US" altLang="hu-HU" sz="2000" b="1">
                <a:solidFill>
                  <a:schemeClr val="accent2"/>
                </a:solidFill>
              </a:rPr>
              <a:t>16	16	16	16	16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11)		</a:t>
            </a:r>
            <a:r>
              <a:rPr lang="en-US" altLang="hu-HU" sz="2000" b="1">
                <a:solidFill>
                  <a:schemeClr val="accent2"/>
                </a:solidFill>
              </a:rPr>
              <a:t>					</a:t>
            </a:r>
            <a:r>
              <a:rPr lang="hu-HU" altLang="hu-HU" sz="2000" b="1">
                <a:solidFill>
                  <a:schemeClr val="accent2"/>
                </a:solidFill>
              </a:rPr>
              <a:t>		</a:t>
            </a:r>
            <a:r>
              <a:rPr lang="en-US" altLang="hu-HU" sz="2000" b="1">
                <a:solidFill>
                  <a:srgbClr val="FF0000"/>
                </a:solidFill>
                <a:latin typeface="Courier New" panose="02070309020205020404" pitchFamily="49" charset="0"/>
              </a:rPr>
              <a:t>&lt;</a:t>
            </a:r>
            <a:r>
              <a:rPr lang="hu-HU" altLang="hu-HU" sz="2000" b="1">
                <a:solidFill>
                  <a:srgbClr val="FF0000"/>
                </a:solidFill>
                <a:latin typeface="Courier New" panose="02070309020205020404" pitchFamily="49" charset="0"/>
              </a:rPr>
              <a:t>T,</a:t>
            </a:r>
            <a:r>
              <a:rPr lang="en-US" altLang="hu-HU" sz="2000" b="1">
                <a:solidFill>
                  <a:srgbClr val="FF0000"/>
                </a:solidFill>
                <a:latin typeface="Courier New" panose="02070309020205020404" pitchFamily="49" charset="0"/>
              </a:rPr>
              <a:t>COMMIT&gt;</a:t>
            </a:r>
            <a:endParaRPr lang="en-US" altLang="hu-HU" sz="2000" b="1">
              <a:solidFill>
                <a:srgbClr val="FF0000"/>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12)	</a:t>
            </a:r>
            <a:r>
              <a:rPr lang="en-US" altLang="hu-HU" sz="2000" b="1">
                <a:solidFill>
                  <a:srgbClr val="FF0000"/>
                </a:solidFill>
                <a:latin typeface="Courier New" panose="02070309020205020404" pitchFamily="49" charset="0"/>
              </a:rPr>
              <a:t>FLUSH LOG</a:t>
            </a:r>
            <a:r>
              <a:rPr lang="en-US" altLang="hu-HU" sz="2000">
                <a:latin typeface="Courier New" panose="02070309020205020404" pitchFamily="49" charset="0"/>
              </a:rPr>
              <a:t>	</a:t>
            </a:r>
            <a:r>
              <a:rPr lang="en-US" altLang="hu-HU" sz="2000"/>
              <a:t>					</a:t>
            </a:r>
            <a:r>
              <a:rPr lang="en-US" altLang="hu-HU" sz="2000">
                <a:latin typeface="Courier New" panose="02070309020205020404" pitchFamily="49" charset="0"/>
              </a:rPr>
              <a:t>	</a:t>
            </a:r>
            <a:endParaRPr lang="en-US" altLang="hu-HU" sz="2000"/>
          </a:p>
          <a:p>
            <a:pPr marL="533400" indent="-533400">
              <a:lnSpc>
                <a:spcPct val="80000"/>
              </a:lnSpc>
              <a:buFontTx/>
              <a:buNone/>
            </a:pPr>
            <a:endParaRPr lang="en-US" altLang="hu-HU" sz="2000" b="1"/>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1362" name="Rectangle 2">
            <a:extLst>
              <a:ext uri="{FF2B5EF4-FFF2-40B4-BE49-F238E27FC236}">
                <a16:creationId xmlns:a16="http://schemas.microsoft.com/office/drawing/2014/main" id="{184CBF20-8D48-7107-32DC-3326A9ECFB11}"/>
              </a:ext>
            </a:extLst>
          </p:cNvPr>
          <p:cNvSpPr>
            <a:spLocks noGrp="1" noChangeArrowheads="1"/>
          </p:cNvSpPr>
          <p:nvPr>
            <p:ph type="title"/>
          </p:nvPr>
        </p:nvSpPr>
        <p:spPr>
          <a:xfrm>
            <a:off x="381000" y="76200"/>
            <a:ext cx="8153400" cy="596900"/>
          </a:xfrm>
        </p:spPr>
        <p:txBody>
          <a:bodyPr/>
          <a:lstStyle/>
          <a:p>
            <a:pPr algn="l"/>
            <a:r>
              <a:rPr lang="hu-HU" altLang="hu-HU" sz="3600" b="1" u="sng">
                <a:solidFill>
                  <a:schemeClr val="accent2"/>
                </a:solidFill>
              </a:rPr>
              <a:t>Helyreállítás UNDO napló alapján</a:t>
            </a:r>
            <a:endParaRPr lang="en-US" altLang="hu-HU" sz="3600" b="1" u="sng">
              <a:solidFill>
                <a:schemeClr val="accent2"/>
              </a:solidFill>
            </a:endParaRPr>
          </a:p>
        </p:txBody>
      </p:sp>
      <p:sp>
        <p:nvSpPr>
          <p:cNvPr id="271363" name="Rectangle 3">
            <a:extLst>
              <a:ext uri="{FF2B5EF4-FFF2-40B4-BE49-F238E27FC236}">
                <a16:creationId xmlns:a16="http://schemas.microsoft.com/office/drawing/2014/main" id="{0389707A-C354-692E-E59D-0A0BFF4B97EA}"/>
              </a:ext>
            </a:extLst>
          </p:cNvPr>
          <p:cNvSpPr>
            <a:spLocks noGrp="1" noChangeArrowheads="1"/>
          </p:cNvSpPr>
          <p:nvPr>
            <p:ph type="body" idx="1"/>
          </p:nvPr>
        </p:nvSpPr>
        <p:spPr>
          <a:xfrm>
            <a:off x="188913" y="1519238"/>
            <a:ext cx="8597900" cy="3998912"/>
          </a:xfrm>
        </p:spPr>
        <p:txBody>
          <a:bodyPr/>
          <a:lstStyle/>
          <a:p>
            <a:r>
              <a:rPr lang="en-US" altLang="hu-HU" b="1">
                <a:solidFill>
                  <a:schemeClr val="accent2"/>
                </a:solidFill>
              </a:rPr>
              <a:t>For every Ti   with &lt;Ti, start&gt; in log:		- If &lt;Ti,commit&gt; or &lt;Ti,abort&gt;</a:t>
            </a:r>
            <a:br>
              <a:rPr lang="en-US" altLang="hu-HU" b="1">
                <a:solidFill>
                  <a:schemeClr val="accent2"/>
                </a:solidFill>
              </a:rPr>
            </a:br>
            <a:r>
              <a:rPr lang="en-US" altLang="hu-HU" b="1">
                <a:solidFill>
                  <a:schemeClr val="accent2"/>
                </a:solidFill>
              </a:rPr>
              <a:t>                   in log, do nothing</a:t>
            </a:r>
            <a:br>
              <a:rPr lang="en-US" altLang="hu-HU" b="1">
                <a:solidFill>
                  <a:schemeClr val="accent2"/>
                </a:solidFill>
              </a:rPr>
            </a:br>
            <a:r>
              <a:rPr lang="en-US" altLang="hu-HU" b="1">
                <a:solidFill>
                  <a:schemeClr val="accent2"/>
                </a:solidFill>
              </a:rPr>
              <a:t>	- Else   For all &lt;Ti, </a:t>
            </a:r>
            <a:r>
              <a:rPr lang="en-US" altLang="hu-HU" b="1" i="1">
                <a:solidFill>
                  <a:schemeClr val="accent2"/>
                </a:solidFill>
              </a:rPr>
              <a:t>X</a:t>
            </a:r>
            <a:r>
              <a:rPr lang="en-US" altLang="hu-HU" b="1">
                <a:solidFill>
                  <a:schemeClr val="accent2"/>
                </a:solidFill>
              </a:rPr>
              <a:t>, </a:t>
            </a:r>
            <a:r>
              <a:rPr lang="en-US" altLang="hu-HU" b="1" i="1">
                <a:solidFill>
                  <a:schemeClr val="accent2"/>
                </a:solidFill>
              </a:rPr>
              <a:t>v</a:t>
            </a:r>
            <a:r>
              <a:rPr lang="en-US" altLang="hu-HU" b="1">
                <a:solidFill>
                  <a:schemeClr val="accent2"/>
                </a:solidFill>
              </a:rPr>
              <a:t>&gt; in log:</a:t>
            </a:r>
          </a:p>
          <a:p>
            <a:pPr>
              <a:buFontTx/>
              <a:buNone/>
            </a:pPr>
            <a:r>
              <a:rPr lang="en-US" altLang="hu-HU" b="1">
                <a:solidFill>
                  <a:schemeClr val="accent2"/>
                </a:solidFill>
              </a:rPr>
              <a:t>				write </a:t>
            </a:r>
            <a:r>
              <a:rPr lang="en-US" altLang="hu-HU" b="1" i="1">
                <a:solidFill>
                  <a:schemeClr val="accent2"/>
                </a:solidFill>
              </a:rPr>
              <a:t>(X, v</a:t>
            </a:r>
            <a:r>
              <a:rPr lang="en-US" altLang="hu-HU" b="1">
                <a:solidFill>
                  <a:schemeClr val="accent2"/>
                </a:solidFill>
              </a:rPr>
              <a:t>)</a:t>
            </a:r>
          </a:p>
          <a:p>
            <a:pPr>
              <a:buFontTx/>
              <a:buNone/>
            </a:pPr>
            <a:r>
              <a:rPr lang="en-US" altLang="hu-HU" b="1">
                <a:solidFill>
                  <a:schemeClr val="accent2"/>
                </a:solidFill>
              </a:rPr>
              <a:t>				output (</a:t>
            </a:r>
            <a:r>
              <a:rPr lang="en-US" altLang="hu-HU" b="1" i="1">
                <a:solidFill>
                  <a:schemeClr val="accent2"/>
                </a:solidFill>
              </a:rPr>
              <a:t>X </a:t>
            </a:r>
            <a:r>
              <a:rPr lang="en-US" altLang="hu-HU" b="1">
                <a:solidFill>
                  <a:schemeClr val="accent2"/>
                </a:solidFill>
              </a:rPr>
              <a:t>)</a:t>
            </a:r>
          </a:p>
          <a:p>
            <a:pPr>
              <a:buFontTx/>
              <a:buNone/>
            </a:pPr>
            <a:r>
              <a:rPr lang="en-US" altLang="hu-HU" b="1">
                <a:solidFill>
                  <a:schemeClr val="accent2"/>
                </a:solidFill>
              </a:rPr>
              <a:t>			    Write &lt;Ti, abort&gt; to log</a:t>
            </a:r>
          </a:p>
        </p:txBody>
      </p:sp>
      <p:sp>
        <p:nvSpPr>
          <p:cNvPr id="271364" name="AutoShape 4">
            <a:extLst>
              <a:ext uri="{FF2B5EF4-FFF2-40B4-BE49-F238E27FC236}">
                <a16:creationId xmlns:a16="http://schemas.microsoft.com/office/drawing/2014/main" id="{2B8BD7CA-E2FB-90ED-2969-184772674406}"/>
              </a:ext>
            </a:extLst>
          </p:cNvPr>
          <p:cNvSpPr>
            <a:spLocks/>
          </p:cNvSpPr>
          <p:nvPr/>
        </p:nvSpPr>
        <p:spPr bwMode="auto">
          <a:xfrm>
            <a:off x="2840038" y="3556000"/>
            <a:ext cx="152400" cy="1143000"/>
          </a:xfrm>
          <a:prstGeom prst="leftBrace">
            <a:avLst>
              <a:gd name="adj1" fmla="val 62500"/>
              <a:gd name="adj2" fmla="val 50000"/>
            </a:avLst>
          </a:prstGeom>
          <a:noFill/>
          <a:ln w="3175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71365" name="AutoShape 5">
            <a:extLst>
              <a:ext uri="{FF2B5EF4-FFF2-40B4-BE49-F238E27FC236}">
                <a16:creationId xmlns:a16="http://schemas.microsoft.com/office/drawing/2014/main" id="{4313347A-92F8-B2E6-B809-F0AE011D40DD}"/>
              </a:ext>
            </a:extLst>
          </p:cNvPr>
          <p:cNvSpPr>
            <a:spLocks/>
          </p:cNvSpPr>
          <p:nvPr/>
        </p:nvSpPr>
        <p:spPr bwMode="auto">
          <a:xfrm>
            <a:off x="2493963" y="3098800"/>
            <a:ext cx="76200" cy="2133600"/>
          </a:xfrm>
          <a:prstGeom prst="leftBrace">
            <a:avLst>
              <a:gd name="adj1" fmla="val 233333"/>
              <a:gd name="adj2" fmla="val 50000"/>
            </a:avLst>
          </a:prstGeom>
          <a:noFill/>
          <a:ln w="3175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71366" name="Text Box 6">
            <a:extLst>
              <a:ext uri="{FF2B5EF4-FFF2-40B4-BE49-F238E27FC236}">
                <a16:creationId xmlns:a16="http://schemas.microsoft.com/office/drawing/2014/main" id="{C2D1F67D-9DA1-AD58-C295-002ED09CA097}"/>
              </a:ext>
            </a:extLst>
          </p:cNvPr>
          <p:cNvSpPr txBox="1">
            <a:spLocks noChangeArrowheads="1"/>
          </p:cNvSpPr>
          <p:nvPr/>
        </p:nvSpPr>
        <p:spPr bwMode="auto">
          <a:xfrm>
            <a:off x="3278188" y="5541963"/>
            <a:ext cx="2173287" cy="5794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sz="3200" b="1">
                <a:solidFill>
                  <a:srgbClr val="FF0000"/>
                </a:solidFill>
                <a:sym typeface="ZapfDingbats" pitchFamily="82" charset="2"/>
              </a:rPr>
              <a:t>Jó ez így</a:t>
            </a:r>
            <a:r>
              <a:rPr lang="en-US" altLang="hu-HU" sz="3200" b="1">
                <a:solidFill>
                  <a:srgbClr val="FF0000"/>
                </a:solidFill>
              </a:rPr>
              <a:t>?</a:t>
            </a:r>
            <a:endParaRPr lang="en-US" altLang="hu-HU" sz="2400" b="1"/>
          </a:p>
        </p:txBody>
      </p:sp>
      <p:sp>
        <p:nvSpPr>
          <p:cNvPr id="329730" name="Text Box 2">
            <a:extLst>
              <a:ext uri="{FF2B5EF4-FFF2-40B4-BE49-F238E27FC236}">
                <a16:creationId xmlns:a16="http://schemas.microsoft.com/office/drawing/2014/main" id="{F9D1036C-8A77-BA49-8D31-C7906F03F9EA}"/>
              </a:ext>
            </a:extLst>
          </p:cNvPr>
          <p:cNvSpPr txBox="1">
            <a:spLocks noChangeArrowheads="1"/>
          </p:cNvSpPr>
          <p:nvPr/>
        </p:nvSpPr>
        <p:spPr bwMode="auto">
          <a:xfrm>
            <a:off x="228600" y="736600"/>
            <a:ext cx="8509000" cy="82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chemeClr val="accent1"/>
                </a:solidFill>
              </a:rPr>
              <a:t>A helyreállítás-kezelő feladata a napló használatával az adatbázist </a:t>
            </a:r>
            <a:r>
              <a:rPr lang="hu-HU" altLang="hu-HU" sz="2400" b="1">
                <a:solidFill>
                  <a:srgbClr val="FF0000"/>
                </a:solidFill>
              </a:rPr>
              <a:t>konzisztens</a:t>
            </a:r>
            <a:r>
              <a:rPr lang="hu-HU" altLang="hu-HU" sz="2400" b="1">
                <a:solidFill>
                  <a:schemeClr val="accent1"/>
                </a:solidFill>
              </a:rPr>
              <a:t> állapotba visszaállítani.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71366"/>
                                        </p:tgtEl>
                                        <p:attrNameLst>
                                          <p:attrName>style.visibility</p:attrName>
                                        </p:attrNameLst>
                                      </p:cBhvr>
                                      <p:to>
                                        <p:strVal val="visible"/>
                                      </p:to>
                                    </p:set>
                                    <p:anim calcmode="lin" valueType="num">
                                      <p:cBhvr additive="base">
                                        <p:cTn id="7" dur="500" fill="hold"/>
                                        <p:tgtEl>
                                          <p:spTgt spid="271366"/>
                                        </p:tgtEl>
                                        <p:attrNameLst>
                                          <p:attrName>ppt_x</p:attrName>
                                        </p:attrNameLst>
                                      </p:cBhvr>
                                      <p:tavLst>
                                        <p:tav tm="0">
                                          <p:val>
                                            <p:strVal val="0-#ppt_w/2"/>
                                          </p:val>
                                        </p:tav>
                                        <p:tav tm="100000">
                                          <p:val>
                                            <p:strVal val="#ppt_x"/>
                                          </p:val>
                                        </p:tav>
                                      </p:tavLst>
                                    </p:anim>
                                    <p:anim calcmode="lin" valueType="num">
                                      <p:cBhvr additive="base">
                                        <p:cTn id="8" dur="500" fill="hold"/>
                                        <p:tgtEl>
                                          <p:spTgt spid="2713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6"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1170" name="Rectangle 2">
            <a:extLst>
              <a:ext uri="{FF2B5EF4-FFF2-40B4-BE49-F238E27FC236}">
                <a16:creationId xmlns:a16="http://schemas.microsoft.com/office/drawing/2014/main" id="{01E906F1-D855-FF32-7173-91EBA3ABE5FC}"/>
              </a:ext>
            </a:extLst>
          </p:cNvPr>
          <p:cNvSpPr>
            <a:spLocks noGrp="1" noChangeArrowheads="1"/>
          </p:cNvSpPr>
          <p:nvPr>
            <p:ph type="title"/>
          </p:nvPr>
        </p:nvSpPr>
        <p:spPr>
          <a:xfrm>
            <a:off x="381000" y="76200"/>
            <a:ext cx="8153400" cy="596900"/>
          </a:xfrm>
        </p:spPr>
        <p:txBody>
          <a:bodyPr/>
          <a:lstStyle/>
          <a:p>
            <a:pPr algn="l"/>
            <a:r>
              <a:rPr lang="hu-HU" altLang="hu-HU" sz="3600" b="1" u="sng">
                <a:solidFill>
                  <a:schemeClr val="accent2"/>
                </a:solidFill>
              </a:rPr>
              <a:t>Helyreállítás UNDO napló alapján</a:t>
            </a:r>
            <a:endParaRPr lang="en-US" altLang="hu-HU" sz="3600" b="1" u="sng">
              <a:solidFill>
                <a:schemeClr val="accent2"/>
              </a:solidFill>
            </a:endParaRPr>
          </a:p>
        </p:txBody>
      </p:sp>
      <p:sp>
        <p:nvSpPr>
          <p:cNvPr id="391175" name="Text Box 7">
            <a:extLst>
              <a:ext uri="{FF2B5EF4-FFF2-40B4-BE49-F238E27FC236}">
                <a16:creationId xmlns:a16="http://schemas.microsoft.com/office/drawing/2014/main" id="{1DF97D88-B0C5-250B-E9BD-7FBF6A5CEE56}"/>
              </a:ext>
            </a:extLst>
          </p:cNvPr>
          <p:cNvSpPr txBox="1">
            <a:spLocks noChangeArrowheads="1"/>
          </p:cNvSpPr>
          <p:nvPr/>
        </p:nvSpPr>
        <p:spPr bwMode="auto">
          <a:xfrm>
            <a:off x="228600" y="736600"/>
            <a:ext cx="85090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chemeClr val="accent1"/>
                </a:solidFill>
              </a:rPr>
              <a:t>A helyreállítás során fontos a </a:t>
            </a:r>
            <a:r>
              <a:rPr lang="hu-HU" altLang="hu-HU" sz="2400" b="1">
                <a:solidFill>
                  <a:srgbClr val="FF0000"/>
                </a:solidFill>
              </a:rPr>
              <a:t>módosítások sorrendje!</a:t>
            </a:r>
          </a:p>
        </p:txBody>
      </p:sp>
      <p:sp>
        <p:nvSpPr>
          <p:cNvPr id="391180" name="Rectangle 12">
            <a:extLst>
              <a:ext uri="{FF2B5EF4-FFF2-40B4-BE49-F238E27FC236}">
                <a16:creationId xmlns:a16="http://schemas.microsoft.com/office/drawing/2014/main" id="{33DEC03D-F2DB-CEE4-D56A-635E02CA1249}"/>
              </a:ext>
            </a:extLst>
          </p:cNvPr>
          <p:cNvSpPr>
            <a:spLocks noGrp="1" noChangeArrowheads="1"/>
          </p:cNvSpPr>
          <p:nvPr>
            <p:ph type="body" idx="1"/>
          </p:nvPr>
        </p:nvSpPr>
        <p:spPr>
          <a:xfrm>
            <a:off x="0" y="1303338"/>
            <a:ext cx="9144000" cy="4821237"/>
          </a:xfrm>
          <a:noFill/>
          <a:ln/>
        </p:spPr>
        <p:txBody>
          <a:bodyPr/>
          <a:lstStyle/>
          <a:p>
            <a:pPr marL="533400" indent="-533400">
              <a:lnSpc>
                <a:spcPct val="80000"/>
              </a:lnSpc>
              <a:buFontTx/>
              <a:buAutoNum type="arabicParenBoth"/>
            </a:pPr>
            <a:r>
              <a:rPr lang="hu-HU" altLang="hu-HU" sz="2800" b="1">
                <a:solidFill>
                  <a:schemeClr val="accent2"/>
                </a:solidFill>
              </a:rPr>
              <a:t> </a:t>
            </a:r>
            <a:r>
              <a:rPr lang="en-US" altLang="hu-HU" sz="2800" b="1">
                <a:solidFill>
                  <a:schemeClr val="accent2"/>
                </a:solidFill>
              </a:rPr>
              <a:t>Let S = set of transactions with	</a:t>
            </a:r>
            <a:endParaRPr lang="hu-HU" altLang="hu-HU" sz="2800" b="1">
              <a:solidFill>
                <a:schemeClr val="accent2"/>
              </a:solidFill>
            </a:endParaRPr>
          </a:p>
          <a:p>
            <a:pPr marL="533400" indent="-533400">
              <a:lnSpc>
                <a:spcPct val="80000"/>
              </a:lnSpc>
              <a:buFontTx/>
              <a:buNone/>
            </a:pPr>
            <a:r>
              <a:rPr lang="hu-HU" altLang="hu-HU" sz="2800" b="1">
                <a:solidFill>
                  <a:schemeClr val="accent2"/>
                </a:solidFill>
              </a:rPr>
              <a:t>		</a:t>
            </a:r>
            <a:r>
              <a:rPr lang="en-US" altLang="hu-HU" sz="2800" b="1">
                <a:solidFill>
                  <a:schemeClr val="accent2"/>
                </a:solidFill>
              </a:rPr>
              <a:t>&lt;Ti, start&gt; in log, but no</a:t>
            </a:r>
          </a:p>
          <a:p>
            <a:pPr marL="533400" indent="-533400">
              <a:lnSpc>
                <a:spcPct val="80000"/>
              </a:lnSpc>
              <a:buFontTx/>
              <a:buNone/>
            </a:pPr>
            <a:r>
              <a:rPr lang="en-US" altLang="hu-HU" sz="2800" b="1">
                <a:solidFill>
                  <a:schemeClr val="accent2"/>
                </a:solidFill>
              </a:rPr>
              <a:t>		&lt;Ti, commit&gt; (or &lt;Ti, abort&gt;) record in log</a:t>
            </a:r>
          </a:p>
          <a:p>
            <a:pPr marL="533400" indent="-533400">
              <a:lnSpc>
                <a:spcPct val="80000"/>
              </a:lnSpc>
              <a:buFontTx/>
              <a:buNone/>
            </a:pPr>
            <a:r>
              <a:rPr lang="en-US" altLang="hu-HU" sz="2800" b="1">
                <a:solidFill>
                  <a:schemeClr val="accent2"/>
                </a:solidFill>
              </a:rPr>
              <a:t>(2) For each &lt;Ti, X, v&gt; in log,</a:t>
            </a:r>
          </a:p>
          <a:p>
            <a:pPr marL="533400" indent="-533400">
              <a:lnSpc>
                <a:spcPct val="80000"/>
              </a:lnSpc>
              <a:buFontTx/>
              <a:buNone/>
            </a:pPr>
            <a:r>
              <a:rPr lang="en-US" altLang="hu-HU" sz="2800" b="1">
                <a:solidFill>
                  <a:schemeClr val="accent2"/>
                </a:solidFill>
              </a:rPr>
              <a:t>	 </a:t>
            </a:r>
            <a:r>
              <a:rPr lang="en-US" altLang="hu-HU" sz="2800" b="1">
                <a:solidFill>
                  <a:srgbClr val="FF0000"/>
                </a:solidFill>
              </a:rPr>
              <a:t> in reverse order</a:t>
            </a:r>
            <a:r>
              <a:rPr lang="en-US" altLang="hu-HU" sz="2800" b="1">
                <a:solidFill>
                  <a:schemeClr val="accent2"/>
                </a:solidFill>
              </a:rPr>
              <a:t> (</a:t>
            </a:r>
            <a:r>
              <a:rPr lang="en-US" altLang="hu-HU" sz="2800" b="1">
                <a:solidFill>
                  <a:srgbClr val="006600"/>
                </a:solidFill>
              </a:rPr>
              <a:t>latest </a:t>
            </a:r>
            <a:r>
              <a:rPr lang="en-US" altLang="hu-HU" sz="2800" b="1">
                <a:solidFill>
                  <a:srgbClr val="006600"/>
                </a:solidFill>
                <a:sym typeface="Symbol" panose="05050102010706020507" pitchFamily="18" charset="2"/>
              </a:rPr>
              <a:t> </a:t>
            </a:r>
            <a:r>
              <a:rPr lang="en-US" altLang="hu-HU" sz="2800" b="1">
                <a:solidFill>
                  <a:srgbClr val="006600"/>
                </a:solidFill>
              </a:rPr>
              <a:t>earliest</a:t>
            </a:r>
            <a:r>
              <a:rPr lang="en-US" altLang="hu-HU" sz="2800" b="1">
                <a:solidFill>
                  <a:schemeClr val="accent2"/>
                </a:solidFill>
              </a:rPr>
              <a:t>) do:</a:t>
            </a:r>
          </a:p>
          <a:p>
            <a:pPr marL="533400" indent="-533400">
              <a:lnSpc>
                <a:spcPct val="80000"/>
              </a:lnSpc>
              <a:buFontTx/>
              <a:buNone/>
            </a:pPr>
            <a:r>
              <a:rPr lang="en-US" altLang="hu-HU" sz="2800" b="1">
                <a:solidFill>
                  <a:schemeClr val="accent2"/>
                </a:solidFill>
              </a:rPr>
              <a:t>		- if Ti </a:t>
            </a:r>
            <a:r>
              <a:rPr lang="en-US" altLang="hu-HU" sz="2800" b="1">
                <a:solidFill>
                  <a:schemeClr val="accent2"/>
                </a:solidFill>
                <a:sym typeface="Symbol" panose="05050102010706020507" pitchFamily="18" charset="2"/>
              </a:rPr>
              <a:t></a:t>
            </a:r>
            <a:r>
              <a:rPr lang="en-US" altLang="hu-HU" sz="2800" b="1">
                <a:solidFill>
                  <a:schemeClr val="accent2"/>
                </a:solidFill>
              </a:rPr>
              <a:t> S then    - write (X, v)</a:t>
            </a:r>
          </a:p>
          <a:p>
            <a:pPr marL="533400" indent="-533400">
              <a:lnSpc>
                <a:spcPct val="80000"/>
              </a:lnSpc>
              <a:buFontTx/>
              <a:buNone/>
            </a:pPr>
            <a:r>
              <a:rPr lang="en-US" altLang="hu-HU" sz="2800" b="1">
                <a:solidFill>
                  <a:schemeClr val="accent2"/>
                </a:solidFill>
              </a:rPr>
              <a:t>				         </a:t>
            </a:r>
            <a:r>
              <a:rPr lang="hu-HU" altLang="hu-HU" sz="2800" b="1">
                <a:solidFill>
                  <a:schemeClr val="accent2"/>
                </a:solidFill>
              </a:rPr>
              <a:t>  </a:t>
            </a:r>
            <a:r>
              <a:rPr lang="en-US" altLang="hu-HU" sz="2800" b="1">
                <a:solidFill>
                  <a:schemeClr val="accent2"/>
                </a:solidFill>
              </a:rPr>
              <a:t>- output (X)</a:t>
            </a:r>
          </a:p>
          <a:p>
            <a:pPr marL="533400" indent="-533400">
              <a:lnSpc>
                <a:spcPct val="80000"/>
              </a:lnSpc>
              <a:buFontTx/>
              <a:buNone/>
            </a:pPr>
            <a:r>
              <a:rPr lang="en-US" altLang="hu-HU" sz="2800" b="1">
                <a:solidFill>
                  <a:schemeClr val="accent2"/>
                </a:solidFill>
              </a:rPr>
              <a:t>(3) For each Ti </a:t>
            </a:r>
            <a:r>
              <a:rPr lang="en-US" altLang="hu-HU" sz="2800" b="1">
                <a:solidFill>
                  <a:schemeClr val="accent2"/>
                </a:solidFill>
                <a:sym typeface="Symbol" panose="05050102010706020507" pitchFamily="18" charset="2"/>
              </a:rPr>
              <a:t></a:t>
            </a:r>
            <a:r>
              <a:rPr lang="en-US" altLang="hu-HU" sz="2800" b="1">
                <a:solidFill>
                  <a:schemeClr val="accent2"/>
                </a:solidFill>
              </a:rPr>
              <a:t> S do</a:t>
            </a:r>
          </a:p>
          <a:p>
            <a:pPr marL="533400" indent="-533400">
              <a:lnSpc>
                <a:spcPct val="80000"/>
              </a:lnSpc>
              <a:buFontTx/>
              <a:buNone/>
            </a:pPr>
            <a:r>
              <a:rPr lang="en-US" altLang="hu-HU" sz="2800" b="1">
                <a:solidFill>
                  <a:schemeClr val="accent2"/>
                </a:solidFill>
              </a:rPr>
              <a:t>		- write &lt;Ti, abort&gt; to log</a:t>
            </a:r>
            <a:endParaRPr lang="hu-HU" altLang="hu-HU" sz="2800" b="1">
              <a:solidFill>
                <a:schemeClr val="accent2"/>
              </a:solidFill>
            </a:endParaRPr>
          </a:p>
          <a:p>
            <a:pPr marL="533400" indent="-533400">
              <a:lnSpc>
                <a:spcPct val="80000"/>
              </a:lnSpc>
              <a:buFontTx/>
              <a:buNone/>
            </a:pPr>
            <a:r>
              <a:rPr lang="hu-HU" altLang="hu-HU" sz="2800" b="1">
                <a:solidFill>
                  <a:schemeClr val="accent2"/>
                </a:solidFill>
              </a:rPr>
              <a:t> (4) Flush log</a:t>
            </a:r>
            <a:endParaRPr lang="en-US" altLang="hu-HU" sz="2800" b="1">
              <a:solidFill>
                <a:schemeClr val="accent2"/>
              </a:solidFill>
            </a:endParaRPr>
          </a:p>
        </p:txBody>
      </p:sp>
      <p:sp>
        <p:nvSpPr>
          <p:cNvPr id="391181" name="AutoShape 13">
            <a:extLst>
              <a:ext uri="{FF2B5EF4-FFF2-40B4-BE49-F238E27FC236}">
                <a16:creationId xmlns:a16="http://schemas.microsoft.com/office/drawing/2014/main" id="{E22DFCDC-D44C-CF23-C31A-892E21D6DD05}"/>
              </a:ext>
            </a:extLst>
          </p:cNvPr>
          <p:cNvSpPr>
            <a:spLocks/>
          </p:cNvSpPr>
          <p:nvPr/>
        </p:nvSpPr>
        <p:spPr bwMode="auto">
          <a:xfrm>
            <a:off x="3797300" y="3394075"/>
            <a:ext cx="244475" cy="966788"/>
          </a:xfrm>
          <a:prstGeom prst="leftBrace">
            <a:avLst>
              <a:gd name="adj1" fmla="val 32955"/>
              <a:gd name="adj2" fmla="val 50000"/>
            </a:avLst>
          </a:prstGeom>
          <a:noFill/>
          <a:ln w="3175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91182" name="Text Box 14">
            <a:extLst>
              <a:ext uri="{FF2B5EF4-FFF2-40B4-BE49-F238E27FC236}">
                <a16:creationId xmlns:a16="http://schemas.microsoft.com/office/drawing/2014/main" id="{451CF4A4-3CE1-9F92-D5FF-91FE41978F36}"/>
              </a:ext>
            </a:extLst>
          </p:cNvPr>
          <p:cNvSpPr txBox="1">
            <a:spLocks noChangeArrowheads="1"/>
          </p:cNvSpPr>
          <p:nvPr/>
        </p:nvSpPr>
        <p:spPr bwMode="auto">
          <a:xfrm>
            <a:off x="2717800" y="5575300"/>
            <a:ext cx="35814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0000"/>
                </a:solidFill>
              </a:rPr>
              <a:t>Ez miért lesz jó?</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2387" name="Rectangle 3">
            <a:extLst>
              <a:ext uri="{FF2B5EF4-FFF2-40B4-BE49-F238E27FC236}">
                <a16:creationId xmlns:a16="http://schemas.microsoft.com/office/drawing/2014/main" id="{71031DC8-1B46-8AFD-8187-69CB2A3658B7}"/>
              </a:ext>
            </a:extLst>
          </p:cNvPr>
          <p:cNvSpPr>
            <a:spLocks noGrp="1" noChangeArrowheads="1"/>
          </p:cNvSpPr>
          <p:nvPr>
            <p:ph type="body" idx="1"/>
          </p:nvPr>
        </p:nvSpPr>
        <p:spPr>
          <a:xfrm>
            <a:off x="201613" y="1100138"/>
            <a:ext cx="8942387" cy="5024437"/>
          </a:xfrm>
        </p:spPr>
        <p:txBody>
          <a:bodyPr/>
          <a:lstStyle/>
          <a:p>
            <a:pPr>
              <a:lnSpc>
                <a:spcPct val="80000"/>
              </a:lnSpc>
              <a:buFontTx/>
              <a:buNone/>
            </a:pPr>
            <a:r>
              <a:rPr lang="en-US" altLang="hu-HU" sz="2400" b="1">
                <a:solidFill>
                  <a:srgbClr val="FF0000"/>
                </a:solidFill>
                <a:latin typeface="Arial" panose="020B0604020202020204" pitchFamily="34" charset="0"/>
              </a:rPr>
              <a:t>Ha hiba történt </a:t>
            </a:r>
            <a:r>
              <a:rPr lang="hu-HU" altLang="hu-HU" sz="2400" b="1">
                <a:solidFill>
                  <a:srgbClr val="FF0000"/>
                </a:solidFill>
                <a:latin typeface="Arial" panose="020B0604020202020204" pitchFamily="34" charset="0"/>
              </a:rPr>
              <a:t>      </a:t>
            </a:r>
            <a:r>
              <a:rPr lang="en-US" altLang="hu-HU" sz="2400" b="1">
                <a:solidFill>
                  <a:srgbClr val="0000FF"/>
                </a:solidFill>
                <a:latin typeface="Arial" panose="020B0604020202020204" pitchFamily="34" charset="0"/>
              </a:rPr>
              <a:t>konzisztens állapot visszaállítása</a:t>
            </a:r>
          </a:p>
          <a:p>
            <a:pPr>
              <a:lnSpc>
                <a:spcPct val="80000"/>
              </a:lnSpc>
              <a:buFontTx/>
              <a:buNone/>
            </a:pPr>
            <a:r>
              <a:rPr lang="hu-HU" altLang="hu-HU" sz="2400" b="1">
                <a:solidFill>
                  <a:srgbClr val="1A9A33"/>
                </a:solidFill>
                <a:latin typeface="Arial" panose="020B0604020202020204" pitchFamily="34" charset="0"/>
              </a:rPr>
              <a:t>    </a:t>
            </a:r>
            <a:r>
              <a:rPr lang="en-US" altLang="hu-HU" sz="2400" b="1">
                <a:solidFill>
                  <a:srgbClr val="1A9A33"/>
                </a:solidFill>
                <a:latin typeface="Arial" panose="020B0604020202020204" pitchFamily="34" charset="0"/>
              </a:rPr>
              <a:t>nem befejezett tranzakciók hatásának törlése</a:t>
            </a:r>
            <a:endParaRPr lang="hu-HU" altLang="hu-HU" sz="2400" b="1">
              <a:solidFill>
                <a:srgbClr val="1A9A33"/>
              </a:solidFill>
              <a:latin typeface="Arial" panose="020B0604020202020204" pitchFamily="34" charset="0"/>
            </a:endParaRPr>
          </a:p>
          <a:p>
            <a:pPr>
              <a:lnSpc>
                <a:spcPct val="80000"/>
              </a:lnSpc>
              <a:buFontTx/>
              <a:buNone/>
            </a:pPr>
            <a:endParaRPr lang="en-US" altLang="hu-HU" sz="2400" b="1">
              <a:solidFill>
                <a:srgbClr val="1A9A33"/>
              </a:solidFill>
              <a:latin typeface="Arial" panose="020B0604020202020204" pitchFamily="34" charset="0"/>
            </a:endParaRPr>
          </a:p>
          <a:p>
            <a:pPr>
              <a:lnSpc>
                <a:spcPct val="80000"/>
              </a:lnSpc>
              <a:buFontTx/>
              <a:buNone/>
            </a:pPr>
            <a:r>
              <a:rPr lang="en-US" altLang="hu-HU" sz="2400" b="1">
                <a:solidFill>
                  <a:srgbClr val="FF0000"/>
                </a:solidFill>
                <a:latin typeface="txbsy" charset="0"/>
              </a:rPr>
              <a:t> </a:t>
            </a:r>
            <a:r>
              <a:rPr lang="en-US" altLang="hu-HU" sz="2400" b="1">
                <a:solidFill>
                  <a:srgbClr val="1A9A33"/>
                </a:solidFill>
                <a:latin typeface="Arial" panose="020B0604020202020204" pitchFamily="34" charset="0"/>
              </a:rPr>
              <a:t>Els</a:t>
            </a:r>
            <a:r>
              <a:rPr lang="hu-HU" altLang="hu-HU" sz="2400" b="1">
                <a:solidFill>
                  <a:srgbClr val="1A9A33"/>
                </a:solidFill>
                <a:latin typeface="Arial" panose="020B0604020202020204" pitchFamily="34" charset="0"/>
              </a:rPr>
              <a:t>ő</a:t>
            </a:r>
            <a:r>
              <a:rPr lang="en-US" altLang="hu-HU" sz="2400" b="1">
                <a:solidFill>
                  <a:srgbClr val="1A9A33"/>
                </a:solidFill>
                <a:latin typeface="Arial" panose="020B0604020202020204" pitchFamily="34" charset="0"/>
              </a:rPr>
              <a:t> feladat: </a:t>
            </a:r>
            <a:r>
              <a:rPr lang="en-US" altLang="hu-HU" sz="2400" b="1">
                <a:solidFill>
                  <a:srgbClr val="F300CD"/>
                </a:solidFill>
                <a:latin typeface="Arial" panose="020B0604020202020204" pitchFamily="34" charset="0"/>
              </a:rPr>
              <a:t>Eldönteni melyek a sikeresen befejezett és melyek nem befejezett</a:t>
            </a:r>
            <a:r>
              <a:rPr lang="hu-HU" altLang="hu-HU" sz="2400" b="1">
                <a:solidFill>
                  <a:srgbClr val="F300CD"/>
                </a:solidFill>
                <a:latin typeface="Arial" panose="020B0604020202020204" pitchFamily="34" charset="0"/>
              </a:rPr>
              <a:t> </a:t>
            </a:r>
            <a:r>
              <a:rPr lang="en-US" altLang="hu-HU" sz="2400" b="1">
                <a:solidFill>
                  <a:srgbClr val="F300CD"/>
                </a:solidFill>
                <a:latin typeface="Arial" panose="020B0604020202020204" pitchFamily="34" charset="0"/>
              </a:rPr>
              <a:t>tranzakciók.</a:t>
            </a:r>
            <a:endParaRPr lang="hu-HU" altLang="hu-HU" sz="2400" b="1">
              <a:solidFill>
                <a:srgbClr val="F300CD"/>
              </a:solidFill>
              <a:latin typeface="Arial" panose="020B0604020202020204" pitchFamily="34" charset="0"/>
            </a:endParaRPr>
          </a:p>
          <a:p>
            <a:pPr>
              <a:lnSpc>
                <a:spcPct val="80000"/>
              </a:lnSpc>
              <a:buFontTx/>
              <a:buNone/>
            </a:pPr>
            <a:endParaRPr lang="en-US" altLang="hu-HU" sz="2400" b="1">
              <a:solidFill>
                <a:srgbClr val="F300CD"/>
              </a:solidFill>
              <a:latin typeface="Arial" panose="020B0604020202020204" pitchFamily="34" charset="0"/>
            </a:endParaRPr>
          </a:p>
          <a:p>
            <a:pPr>
              <a:lnSpc>
                <a:spcPct val="80000"/>
              </a:lnSpc>
            </a:pPr>
            <a:r>
              <a:rPr lang="en-US" altLang="hu-HU" sz="2400" b="1">
                <a:solidFill>
                  <a:srgbClr val="0000FF"/>
                </a:solidFill>
                <a:latin typeface="Arial" panose="020B0604020202020204" pitchFamily="34" charset="0"/>
              </a:rPr>
              <a:t>Ha van (</a:t>
            </a:r>
            <a:r>
              <a:rPr lang="en-US" altLang="hu-HU" sz="2400" b="1" i="1">
                <a:solidFill>
                  <a:srgbClr val="0000FF"/>
                </a:solidFill>
                <a:latin typeface="Times New Roman" panose="02020603050405020304" pitchFamily="18" charset="0"/>
              </a:rPr>
              <a:t>T</a:t>
            </a:r>
            <a:r>
              <a:rPr lang="en-US" altLang="hu-HU" sz="2400" b="1">
                <a:solidFill>
                  <a:srgbClr val="0000FF"/>
                </a:solidFill>
                <a:latin typeface="Arial" panose="020B0604020202020204" pitchFamily="34" charset="0"/>
              </a:rPr>
              <a:t>, </a:t>
            </a:r>
            <a:r>
              <a:rPr lang="hu-HU" altLang="hu-HU" sz="2400" b="1">
                <a:solidFill>
                  <a:srgbClr val="0000FF"/>
                </a:solidFill>
                <a:latin typeface="Arial" panose="020B0604020202020204" pitchFamily="34" charset="0"/>
              </a:rPr>
              <a:t>START</a:t>
            </a:r>
            <a:r>
              <a:rPr lang="en-US" altLang="hu-HU" sz="2400" b="1">
                <a:solidFill>
                  <a:srgbClr val="0000FF"/>
                </a:solidFill>
                <a:latin typeface="Arial" panose="020B0604020202020204" pitchFamily="34" charset="0"/>
              </a:rPr>
              <a:t>) és van (</a:t>
            </a:r>
            <a:r>
              <a:rPr lang="en-US" altLang="hu-HU" sz="2400" b="1" i="1">
                <a:solidFill>
                  <a:srgbClr val="0000FF"/>
                </a:solidFill>
                <a:latin typeface="Times New Roman" panose="02020603050405020304" pitchFamily="18" charset="0"/>
              </a:rPr>
              <a:t>T</a:t>
            </a:r>
            <a:r>
              <a:rPr lang="en-US" altLang="hu-HU" sz="2400" b="1">
                <a:solidFill>
                  <a:srgbClr val="0000FF"/>
                </a:solidFill>
                <a:latin typeface="Arial" panose="020B0604020202020204" pitchFamily="34" charset="0"/>
              </a:rPr>
              <a:t>, COMMIT)</a:t>
            </a:r>
            <a:r>
              <a:rPr lang="hu-HU" altLang="hu-HU" sz="2400" b="1">
                <a:solidFill>
                  <a:srgbClr val="0000FF"/>
                </a:solidFill>
                <a:latin typeface="Arial" panose="020B0604020202020204" pitchFamily="34" charset="0"/>
              </a:rPr>
              <a:t>     </a:t>
            </a:r>
            <a:r>
              <a:rPr lang="en-US" altLang="hu-HU" sz="2400" b="1">
                <a:solidFill>
                  <a:srgbClr val="0000FF"/>
                </a:solidFill>
                <a:latin typeface="Arial" panose="020B0604020202020204" pitchFamily="34" charset="0"/>
              </a:rPr>
              <a:t>minden változás a lemezen van </a:t>
            </a:r>
            <a:r>
              <a:rPr lang="hu-HU" altLang="hu-HU" sz="2400" b="1">
                <a:solidFill>
                  <a:srgbClr val="1A9A33"/>
                </a:solidFill>
                <a:latin typeface="Arial" panose="020B0604020202020204" pitchFamily="34" charset="0"/>
              </a:rPr>
              <a:t>OK</a:t>
            </a:r>
          </a:p>
          <a:p>
            <a:pPr>
              <a:lnSpc>
                <a:spcPct val="80000"/>
              </a:lnSpc>
            </a:pPr>
            <a:endParaRPr lang="hu-HU" altLang="hu-HU" sz="2400" b="1">
              <a:solidFill>
                <a:srgbClr val="1A9A33"/>
              </a:solidFill>
              <a:latin typeface="Arial" panose="020B0604020202020204" pitchFamily="34" charset="0"/>
            </a:endParaRPr>
          </a:p>
          <a:p>
            <a:pPr>
              <a:lnSpc>
                <a:spcPct val="80000"/>
              </a:lnSpc>
            </a:pPr>
            <a:endParaRPr lang="en-US" altLang="hu-HU" sz="2400" b="1">
              <a:solidFill>
                <a:srgbClr val="1A9A33"/>
              </a:solidFill>
              <a:latin typeface="Arial" panose="020B0604020202020204" pitchFamily="34" charset="0"/>
            </a:endParaRPr>
          </a:p>
          <a:p>
            <a:pPr>
              <a:lnSpc>
                <a:spcPct val="80000"/>
              </a:lnSpc>
            </a:pPr>
            <a:r>
              <a:rPr lang="en-US" altLang="hu-HU" sz="2400" b="1">
                <a:solidFill>
                  <a:srgbClr val="F300CD"/>
                </a:solidFill>
                <a:latin typeface="Arial" panose="020B0604020202020204" pitchFamily="34" charset="0"/>
              </a:rPr>
              <a:t>Ha van (</a:t>
            </a:r>
            <a:r>
              <a:rPr lang="en-US" altLang="hu-HU" sz="2400" b="1" i="1">
                <a:solidFill>
                  <a:srgbClr val="F300CD"/>
                </a:solidFill>
                <a:latin typeface="Times New Roman" panose="02020603050405020304" pitchFamily="18" charset="0"/>
              </a:rPr>
              <a:t>T</a:t>
            </a:r>
            <a:r>
              <a:rPr lang="en-US" altLang="hu-HU" sz="2400" b="1">
                <a:solidFill>
                  <a:srgbClr val="F300CD"/>
                </a:solidFill>
                <a:latin typeface="Arial" panose="020B0604020202020204" pitchFamily="34" charset="0"/>
              </a:rPr>
              <a:t>, </a:t>
            </a:r>
            <a:r>
              <a:rPr lang="hu-HU" altLang="hu-HU" sz="2400" b="1">
                <a:solidFill>
                  <a:srgbClr val="F300CD"/>
                </a:solidFill>
                <a:latin typeface="Arial" panose="020B0604020202020204" pitchFamily="34" charset="0"/>
              </a:rPr>
              <a:t>START</a:t>
            </a:r>
            <a:r>
              <a:rPr lang="en-US" altLang="hu-HU" sz="2400" b="1">
                <a:solidFill>
                  <a:srgbClr val="F300CD"/>
                </a:solidFill>
                <a:latin typeface="Arial" panose="020B0604020202020204" pitchFamily="34" charset="0"/>
              </a:rPr>
              <a:t>), de nincs (</a:t>
            </a:r>
            <a:r>
              <a:rPr lang="en-US" altLang="hu-HU" sz="2400" b="1" i="1">
                <a:solidFill>
                  <a:srgbClr val="F300CD"/>
                </a:solidFill>
                <a:latin typeface="Times New Roman" panose="02020603050405020304" pitchFamily="18" charset="0"/>
              </a:rPr>
              <a:t>T</a:t>
            </a:r>
            <a:r>
              <a:rPr lang="en-US" altLang="hu-HU" sz="2400" b="1">
                <a:solidFill>
                  <a:srgbClr val="F300CD"/>
                </a:solidFill>
                <a:latin typeface="Arial" panose="020B0604020202020204" pitchFamily="34" charset="0"/>
              </a:rPr>
              <a:t>, COMMIT)</a:t>
            </a:r>
            <a:r>
              <a:rPr lang="hu-HU" altLang="hu-HU" sz="2400" b="1">
                <a:solidFill>
                  <a:srgbClr val="F300CD"/>
                </a:solidFill>
                <a:latin typeface="Arial" panose="020B0604020202020204" pitchFamily="34" charset="0"/>
              </a:rPr>
              <a:t>, </a:t>
            </a:r>
            <a:r>
              <a:rPr lang="en-US" altLang="hu-HU" sz="2400" b="1">
                <a:solidFill>
                  <a:srgbClr val="FF0000"/>
                </a:solidFill>
                <a:latin typeface="Arial" panose="020B0604020202020204" pitchFamily="34" charset="0"/>
              </a:rPr>
              <a:t>lehet olyan változás, ami nem került</a:t>
            </a:r>
            <a:r>
              <a:rPr lang="hu-HU" altLang="hu-HU" sz="2400" b="1">
                <a:solidFill>
                  <a:srgbClr val="FF0000"/>
                </a:solidFill>
                <a:latin typeface="Arial" panose="020B0604020202020204" pitchFamily="34" charset="0"/>
              </a:rPr>
              <a:t> </a:t>
            </a:r>
            <a:r>
              <a:rPr lang="en-US" altLang="hu-HU" sz="2400" b="1">
                <a:solidFill>
                  <a:srgbClr val="FF0000"/>
                </a:solidFill>
                <a:latin typeface="Arial" panose="020B0604020202020204" pitchFamily="34" charset="0"/>
              </a:rPr>
              <a:t>még a lemezre, de lehet olyan is ami kikerült </a:t>
            </a:r>
            <a:r>
              <a:rPr lang="hu-HU" altLang="hu-HU" sz="2400" b="1">
                <a:solidFill>
                  <a:srgbClr val="FF0000"/>
                </a:solidFill>
                <a:latin typeface="Arial" panose="020B0604020202020204" pitchFamily="34" charset="0"/>
              </a:rPr>
              <a:t>  </a:t>
            </a:r>
            <a:r>
              <a:rPr lang="en-US" altLang="hu-HU" sz="2400" b="1">
                <a:solidFill>
                  <a:srgbClr val="000000"/>
                </a:solidFill>
                <a:latin typeface="txbsy" charset="0"/>
              </a:rPr>
              <a:t> </a:t>
            </a:r>
            <a:r>
              <a:rPr lang="hu-HU" altLang="hu-HU" sz="2400" b="1">
                <a:solidFill>
                  <a:srgbClr val="000000"/>
                </a:solidFill>
                <a:latin typeface="Arial" panose="020B0604020202020204" pitchFamily="34" charset="0"/>
              </a:rPr>
              <a:t>  </a:t>
            </a:r>
            <a:r>
              <a:rPr lang="en-US" altLang="hu-HU" sz="2400" b="1">
                <a:solidFill>
                  <a:srgbClr val="1A9A33"/>
                </a:solidFill>
                <a:latin typeface="Arial" panose="020B0604020202020204" pitchFamily="34" charset="0"/>
              </a:rPr>
              <a:t>ezeket vissza kell állítani</a:t>
            </a:r>
            <a:r>
              <a:rPr lang="hu-HU" altLang="hu-HU" sz="2400" b="1">
                <a:solidFill>
                  <a:srgbClr val="1A9A33"/>
                </a:solidFill>
                <a:latin typeface="Arial" panose="020B0604020202020204" pitchFamily="34" charset="0"/>
              </a:rPr>
              <a:t>!</a:t>
            </a:r>
            <a:endParaRPr lang="en-US" altLang="hu-HU" sz="2400" b="1">
              <a:solidFill>
                <a:srgbClr val="1A9A33"/>
              </a:solidFill>
              <a:latin typeface="Arial" panose="020B0604020202020204" pitchFamily="34" charset="0"/>
            </a:endParaRPr>
          </a:p>
          <a:p>
            <a:pPr>
              <a:lnSpc>
                <a:spcPct val="80000"/>
              </a:lnSpc>
              <a:buFontTx/>
              <a:buNone/>
            </a:pPr>
            <a:r>
              <a:rPr lang="en-US" altLang="hu-HU" sz="2400" b="1">
                <a:solidFill>
                  <a:srgbClr val="FF0000"/>
                </a:solidFill>
                <a:latin typeface="txbsy" charset="0"/>
              </a:rPr>
              <a:t> </a:t>
            </a:r>
          </a:p>
        </p:txBody>
      </p:sp>
      <p:sp>
        <p:nvSpPr>
          <p:cNvPr id="328707" name="Rectangle 3">
            <a:extLst>
              <a:ext uri="{FF2B5EF4-FFF2-40B4-BE49-F238E27FC236}">
                <a16:creationId xmlns:a16="http://schemas.microsoft.com/office/drawing/2014/main" id="{DD0DE4DB-E25F-7E60-596C-CA5485FDDFAD}"/>
              </a:ext>
            </a:extLst>
          </p:cNvPr>
          <p:cNvSpPr>
            <a:spLocks noGrp="1" noChangeArrowheads="1"/>
          </p:cNvSpPr>
          <p:nvPr>
            <p:ph type="title"/>
          </p:nvPr>
        </p:nvSpPr>
        <p:spPr>
          <a:xfrm>
            <a:off x="355600" y="215900"/>
            <a:ext cx="8153400" cy="596900"/>
          </a:xfrm>
          <a:noFill/>
          <a:ln/>
        </p:spPr>
        <p:txBody>
          <a:bodyPr/>
          <a:lstStyle/>
          <a:p>
            <a:r>
              <a:rPr lang="hu-HU" altLang="hu-HU" sz="2800" b="1" u="sng">
                <a:solidFill>
                  <a:schemeClr val="accent2"/>
                </a:solidFill>
              </a:rPr>
              <a:t>Helyreállítás UNDO napló alapján</a:t>
            </a:r>
            <a:endParaRPr lang="en-US" altLang="hu-HU" sz="2800" b="1" u="sng">
              <a:solidFill>
                <a:schemeClr val="accent2"/>
              </a:solidFill>
            </a:endParaRPr>
          </a:p>
        </p:txBody>
      </p:sp>
      <p:sp>
        <p:nvSpPr>
          <p:cNvPr id="328708" name="Line 4">
            <a:extLst>
              <a:ext uri="{FF2B5EF4-FFF2-40B4-BE49-F238E27FC236}">
                <a16:creationId xmlns:a16="http://schemas.microsoft.com/office/drawing/2014/main" id="{0ABC18BA-EC47-1513-8A69-F42F0687034A}"/>
              </a:ext>
            </a:extLst>
          </p:cNvPr>
          <p:cNvSpPr>
            <a:spLocks noChangeShapeType="1"/>
          </p:cNvSpPr>
          <p:nvPr/>
        </p:nvSpPr>
        <p:spPr bwMode="auto">
          <a:xfrm>
            <a:off x="2565400" y="12954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28709" name="Line 5">
            <a:extLst>
              <a:ext uri="{FF2B5EF4-FFF2-40B4-BE49-F238E27FC236}">
                <a16:creationId xmlns:a16="http://schemas.microsoft.com/office/drawing/2014/main" id="{FB29DBCF-8031-77C7-6027-931FA01D14CC}"/>
              </a:ext>
            </a:extLst>
          </p:cNvPr>
          <p:cNvSpPr>
            <a:spLocks noChangeShapeType="1"/>
          </p:cNvSpPr>
          <p:nvPr/>
        </p:nvSpPr>
        <p:spPr bwMode="auto">
          <a:xfrm>
            <a:off x="190500" y="16383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28710" name="Line 6">
            <a:extLst>
              <a:ext uri="{FF2B5EF4-FFF2-40B4-BE49-F238E27FC236}">
                <a16:creationId xmlns:a16="http://schemas.microsoft.com/office/drawing/2014/main" id="{B4B0130E-8008-F33A-011E-6CE6671278DD}"/>
              </a:ext>
            </a:extLst>
          </p:cNvPr>
          <p:cNvSpPr>
            <a:spLocks noChangeShapeType="1"/>
          </p:cNvSpPr>
          <p:nvPr/>
        </p:nvSpPr>
        <p:spPr bwMode="auto">
          <a:xfrm>
            <a:off x="6223000" y="34036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28712" name="Line 8">
            <a:extLst>
              <a:ext uri="{FF2B5EF4-FFF2-40B4-BE49-F238E27FC236}">
                <a16:creationId xmlns:a16="http://schemas.microsoft.com/office/drawing/2014/main" id="{158A4B92-10C0-419F-54CF-57EE3C4FF64D}"/>
              </a:ext>
            </a:extLst>
          </p:cNvPr>
          <p:cNvSpPr>
            <a:spLocks noChangeShapeType="1"/>
          </p:cNvSpPr>
          <p:nvPr/>
        </p:nvSpPr>
        <p:spPr bwMode="auto">
          <a:xfrm>
            <a:off x="2374900" y="53721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2194" name="Rectangle 2">
            <a:extLst>
              <a:ext uri="{FF2B5EF4-FFF2-40B4-BE49-F238E27FC236}">
                <a16:creationId xmlns:a16="http://schemas.microsoft.com/office/drawing/2014/main" id="{0C248ECB-6144-F1C1-CF7D-6F6B516B75AA}"/>
              </a:ext>
            </a:extLst>
          </p:cNvPr>
          <p:cNvSpPr>
            <a:spLocks noGrp="1" noChangeArrowheads="1"/>
          </p:cNvSpPr>
          <p:nvPr>
            <p:ph type="body" idx="1"/>
          </p:nvPr>
        </p:nvSpPr>
        <p:spPr>
          <a:xfrm>
            <a:off x="201613" y="1100138"/>
            <a:ext cx="8942387" cy="5024437"/>
          </a:xfrm>
        </p:spPr>
        <p:txBody>
          <a:bodyPr/>
          <a:lstStyle/>
          <a:p>
            <a:pPr>
              <a:lnSpc>
                <a:spcPct val="80000"/>
              </a:lnSpc>
              <a:buFontTx/>
              <a:buNone/>
            </a:pPr>
            <a:r>
              <a:rPr lang="en-US" altLang="hu-HU" sz="2400" b="1">
                <a:solidFill>
                  <a:srgbClr val="FF0000"/>
                </a:solidFill>
                <a:latin typeface="Arial" panose="020B0604020202020204" pitchFamily="34" charset="0"/>
              </a:rPr>
              <a:t>Ha hiba történt </a:t>
            </a:r>
            <a:r>
              <a:rPr lang="hu-HU" altLang="hu-HU" sz="2400" b="1">
                <a:solidFill>
                  <a:srgbClr val="FF0000"/>
                </a:solidFill>
                <a:latin typeface="Arial" panose="020B0604020202020204" pitchFamily="34" charset="0"/>
              </a:rPr>
              <a:t>      </a:t>
            </a:r>
            <a:r>
              <a:rPr lang="en-US" altLang="hu-HU" sz="2400" b="1">
                <a:solidFill>
                  <a:srgbClr val="0000FF"/>
                </a:solidFill>
                <a:latin typeface="Arial" panose="020B0604020202020204" pitchFamily="34" charset="0"/>
              </a:rPr>
              <a:t>konzisztens állapot visszaállítása</a:t>
            </a:r>
          </a:p>
          <a:p>
            <a:pPr>
              <a:lnSpc>
                <a:spcPct val="80000"/>
              </a:lnSpc>
              <a:buFontTx/>
              <a:buNone/>
            </a:pPr>
            <a:r>
              <a:rPr lang="hu-HU" altLang="hu-HU" sz="2400" b="1">
                <a:solidFill>
                  <a:srgbClr val="1A9A33"/>
                </a:solidFill>
                <a:latin typeface="Arial" panose="020B0604020202020204" pitchFamily="34" charset="0"/>
              </a:rPr>
              <a:t>    </a:t>
            </a:r>
            <a:r>
              <a:rPr lang="en-US" altLang="hu-HU" sz="2400" b="1">
                <a:solidFill>
                  <a:srgbClr val="1A9A33"/>
                </a:solidFill>
                <a:latin typeface="Arial" panose="020B0604020202020204" pitchFamily="34" charset="0"/>
              </a:rPr>
              <a:t>nem befejezett tranzakciók hatásának törlése</a:t>
            </a:r>
            <a:endParaRPr lang="hu-HU" altLang="hu-HU" sz="2400" b="1">
              <a:solidFill>
                <a:srgbClr val="1A9A33"/>
              </a:solidFill>
              <a:latin typeface="Arial" panose="020B0604020202020204" pitchFamily="34" charset="0"/>
            </a:endParaRPr>
          </a:p>
          <a:p>
            <a:pPr>
              <a:lnSpc>
                <a:spcPct val="80000"/>
              </a:lnSpc>
              <a:buFontTx/>
              <a:buNone/>
            </a:pPr>
            <a:endParaRPr lang="en-US" altLang="hu-HU" sz="2400" b="1">
              <a:solidFill>
                <a:srgbClr val="1A9A33"/>
              </a:solidFill>
              <a:latin typeface="Arial" panose="020B0604020202020204" pitchFamily="34" charset="0"/>
            </a:endParaRPr>
          </a:p>
          <a:p>
            <a:pPr>
              <a:lnSpc>
                <a:spcPct val="80000"/>
              </a:lnSpc>
              <a:buFontTx/>
              <a:buNone/>
            </a:pPr>
            <a:r>
              <a:rPr lang="en-US" altLang="hu-HU" sz="2400" b="1">
                <a:solidFill>
                  <a:srgbClr val="FF0000"/>
                </a:solidFill>
                <a:latin typeface="txbsy" charset="0"/>
              </a:rPr>
              <a:t> </a:t>
            </a:r>
            <a:r>
              <a:rPr lang="en-US" altLang="hu-HU" sz="2400" b="1">
                <a:solidFill>
                  <a:srgbClr val="1A9A33"/>
                </a:solidFill>
                <a:latin typeface="Arial" panose="020B0604020202020204" pitchFamily="34" charset="0"/>
              </a:rPr>
              <a:t>Második feladat: </a:t>
            </a:r>
            <a:r>
              <a:rPr lang="en-US" altLang="hu-HU" sz="2400" b="1">
                <a:solidFill>
                  <a:srgbClr val="F300CD"/>
                </a:solidFill>
                <a:latin typeface="Arial" panose="020B0604020202020204" pitchFamily="34" charset="0"/>
              </a:rPr>
              <a:t>visszaállítás</a:t>
            </a:r>
          </a:p>
          <a:p>
            <a:pPr>
              <a:lnSpc>
                <a:spcPct val="80000"/>
              </a:lnSpc>
              <a:buFontTx/>
              <a:buNone/>
            </a:pPr>
            <a:r>
              <a:rPr lang="hu-HU" altLang="hu-HU" sz="2400" b="1">
                <a:solidFill>
                  <a:srgbClr val="0000FF"/>
                </a:solidFill>
                <a:latin typeface="Arial" panose="020B0604020202020204" pitchFamily="34" charset="0"/>
              </a:rPr>
              <a:t>	</a:t>
            </a:r>
            <a:r>
              <a:rPr lang="en-US" altLang="hu-HU" sz="2400" b="1">
                <a:solidFill>
                  <a:srgbClr val="0000FF"/>
                </a:solidFill>
                <a:latin typeface="Arial" panose="020B0604020202020204" pitchFamily="34" charset="0"/>
              </a:rPr>
              <a:t>A napló végé</a:t>
            </a:r>
            <a:r>
              <a:rPr lang="hu-HU" altLang="hu-HU" sz="2400" b="1">
                <a:solidFill>
                  <a:srgbClr val="0000FF"/>
                </a:solidFill>
                <a:latin typeface="Arial" panose="020B0604020202020204" pitchFamily="34" charset="0"/>
              </a:rPr>
              <a:t>rő</a:t>
            </a:r>
            <a:r>
              <a:rPr lang="en-US" altLang="hu-HU" sz="2400" b="1">
                <a:solidFill>
                  <a:srgbClr val="0000FF"/>
                </a:solidFill>
                <a:latin typeface="Arial" panose="020B0604020202020204" pitchFamily="34" charset="0"/>
              </a:rPr>
              <a:t>l visszafelé </a:t>
            </a:r>
            <a:r>
              <a:rPr lang="en-US" altLang="hu-HU" sz="2400" b="1">
                <a:solidFill>
                  <a:srgbClr val="F300CD"/>
                </a:solidFill>
                <a:latin typeface="Arial" panose="020B0604020202020204" pitchFamily="34" charset="0"/>
              </a:rPr>
              <a:t>(pontosabban a hibától) </a:t>
            </a:r>
            <a:r>
              <a:rPr lang="en-US" altLang="hu-HU" sz="2400" b="1">
                <a:solidFill>
                  <a:srgbClr val="0000FF"/>
                </a:solidFill>
                <a:latin typeface="Arial" panose="020B0604020202020204" pitchFamily="34" charset="0"/>
              </a:rPr>
              <a:t>haladva: megjegyezzük, hogy mely</a:t>
            </a:r>
            <a:r>
              <a:rPr lang="hu-HU" altLang="hu-HU" sz="2400" b="1">
                <a:solidFill>
                  <a:srgbClr val="0000FF"/>
                </a:solidFill>
                <a:latin typeface="Arial" panose="020B0604020202020204" pitchFamily="34" charset="0"/>
              </a:rPr>
              <a:t> </a:t>
            </a:r>
            <a:r>
              <a:rPr lang="en-US" altLang="hu-HU" sz="2400" b="1" i="1">
                <a:solidFill>
                  <a:srgbClr val="0000FF"/>
                </a:solidFill>
                <a:latin typeface="Times New Roman" panose="02020603050405020304" pitchFamily="18" charset="0"/>
              </a:rPr>
              <a:t>Ti</a:t>
            </a:r>
            <a:r>
              <a:rPr lang="en-US" altLang="hu-HU" sz="2400" b="1">
                <a:solidFill>
                  <a:srgbClr val="0000FF"/>
                </a:solidFill>
                <a:latin typeface="Arial" panose="020B0604020202020204" pitchFamily="34" charset="0"/>
              </a:rPr>
              <a:t>-re találtunk </a:t>
            </a:r>
            <a:endParaRPr lang="hu-HU" altLang="hu-HU" sz="2400" b="1">
              <a:solidFill>
                <a:srgbClr val="0000FF"/>
              </a:solidFill>
              <a:latin typeface="Arial" panose="020B0604020202020204" pitchFamily="34" charset="0"/>
            </a:endParaRPr>
          </a:p>
          <a:p>
            <a:pPr>
              <a:lnSpc>
                <a:spcPct val="80000"/>
              </a:lnSpc>
              <a:buFontTx/>
              <a:buNone/>
            </a:pPr>
            <a:r>
              <a:rPr lang="hu-HU" altLang="hu-HU" sz="2400" b="1">
                <a:solidFill>
                  <a:srgbClr val="0000FF"/>
                </a:solidFill>
                <a:latin typeface="Arial" panose="020B0604020202020204" pitchFamily="34" charset="0"/>
              </a:rPr>
              <a:t>	</a:t>
            </a:r>
            <a:r>
              <a:rPr lang="en-US" altLang="hu-HU" sz="2400" b="1">
                <a:solidFill>
                  <a:srgbClr val="FF0000"/>
                </a:solidFill>
                <a:latin typeface="Arial" panose="020B0604020202020204" pitchFamily="34" charset="0"/>
              </a:rPr>
              <a:t>(</a:t>
            </a:r>
            <a:r>
              <a:rPr lang="en-US" altLang="hu-HU" sz="2400" b="1" i="1">
                <a:solidFill>
                  <a:srgbClr val="FF0000"/>
                </a:solidFill>
                <a:latin typeface="Times New Roman" panose="02020603050405020304" pitchFamily="18" charset="0"/>
              </a:rPr>
              <a:t>Ti</a:t>
            </a:r>
            <a:r>
              <a:rPr lang="en-US" altLang="hu-HU" sz="2400" b="1">
                <a:solidFill>
                  <a:srgbClr val="FF0000"/>
                </a:solidFill>
                <a:latin typeface="Arial" panose="020B0604020202020204" pitchFamily="34" charset="0"/>
              </a:rPr>
              <a:t>, COMMIT) </a:t>
            </a:r>
            <a:r>
              <a:rPr lang="hu-HU" altLang="hu-HU" sz="2400" b="1">
                <a:solidFill>
                  <a:srgbClr val="0000FF"/>
                </a:solidFill>
                <a:latin typeface="Arial" panose="020B0604020202020204" pitchFamily="34" charset="0"/>
              </a:rPr>
              <a:t>vagy</a:t>
            </a:r>
            <a:r>
              <a:rPr lang="en-US" altLang="hu-HU" sz="2400" b="1">
                <a:solidFill>
                  <a:srgbClr val="0000FF"/>
                </a:solidFill>
                <a:latin typeface="Arial" panose="020B0604020202020204" pitchFamily="34" charset="0"/>
              </a:rPr>
              <a:t> </a:t>
            </a:r>
            <a:r>
              <a:rPr lang="en-US" altLang="hu-HU" sz="2400" b="1">
                <a:solidFill>
                  <a:srgbClr val="FF0000"/>
                </a:solidFill>
                <a:latin typeface="Arial" panose="020B0604020202020204" pitchFamily="34" charset="0"/>
              </a:rPr>
              <a:t>(</a:t>
            </a:r>
            <a:r>
              <a:rPr lang="en-US" altLang="hu-HU" sz="2400" b="1" i="1">
                <a:solidFill>
                  <a:srgbClr val="FF0000"/>
                </a:solidFill>
                <a:latin typeface="Times New Roman" panose="02020603050405020304" pitchFamily="18" charset="0"/>
              </a:rPr>
              <a:t>Ti</a:t>
            </a:r>
            <a:r>
              <a:rPr lang="en-US" altLang="hu-HU" sz="2400" b="1">
                <a:solidFill>
                  <a:srgbClr val="FF0000"/>
                </a:solidFill>
                <a:latin typeface="Arial" panose="020B0604020202020204" pitchFamily="34" charset="0"/>
              </a:rPr>
              <a:t>, ABORT) </a:t>
            </a:r>
            <a:r>
              <a:rPr lang="en-US" altLang="hu-HU" sz="2400" b="1">
                <a:solidFill>
                  <a:srgbClr val="0000FF"/>
                </a:solidFill>
                <a:latin typeface="Arial" panose="020B0604020202020204" pitchFamily="34" charset="0"/>
              </a:rPr>
              <a:t>bejegyzéseket.</a:t>
            </a:r>
            <a:endParaRPr lang="hu-HU" altLang="hu-HU" sz="2400" b="1">
              <a:solidFill>
                <a:srgbClr val="0000FF"/>
              </a:solidFill>
              <a:latin typeface="Arial" panose="020B0604020202020204" pitchFamily="34" charset="0"/>
            </a:endParaRPr>
          </a:p>
          <a:p>
            <a:pPr>
              <a:lnSpc>
                <a:spcPct val="80000"/>
              </a:lnSpc>
              <a:buFontTx/>
              <a:buNone/>
            </a:pPr>
            <a:endParaRPr lang="en-US" altLang="hu-HU" sz="2400" b="1">
              <a:solidFill>
                <a:srgbClr val="0000FF"/>
              </a:solidFill>
              <a:latin typeface="Arial" panose="020B0604020202020204" pitchFamily="34" charset="0"/>
            </a:endParaRPr>
          </a:p>
          <a:p>
            <a:pPr>
              <a:lnSpc>
                <a:spcPct val="80000"/>
              </a:lnSpc>
              <a:buFontTx/>
              <a:buNone/>
            </a:pPr>
            <a:r>
              <a:rPr lang="en-US" altLang="hu-HU" sz="2400" b="1">
                <a:solidFill>
                  <a:srgbClr val="F300CD"/>
                </a:solidFill>
                <a:latin typeface="Arial" panose="020B0604020202020204" pitchFamily="34" charset="0"/>
              </a:rPr>
              <a:t>Ha van egy (</a:t>
            </a:r>
            <a:r>
              <a:rPr lang="en-US" altLang="hu-HU" sz="2400" b="1" i="1">
                <a:solidFill>
                  <a:srgbClr val="F300CD"/>
                </a:solidFill>
                <a:latin typeface="Times New Roman" panose="02020603050405020304" pitchFamily="18" charset="0"/>
              </a:rPr>
              <a:t>Ti</a:t>
            </a:r>
            <a:r>
              <a:rPr lang="en-US" altLang="hu-HU" sz="2400" b="1">
                <a:solidFill>
                  <a:srgbClr val="F300CD"/>
                </a:solidFill>
                <a:latin typeface="rtxbmi" charset="0"/>
              </a:rPr>
              <a:t>; </a:t>
            </a:r>
            <a:r>
              <a:rPr lang="en-US" altLang="hu-HU" sz="2400" b="1" i="1">
                <a:solidFill>
                  <a:srgbClr val="F300CD"/>
                </a:solidFill>
                <a:latin typeface="Times New Roman" panose="02020603050405020304" pitchFamily="18" charset="0"/>
              </a:rPr>
              <a:t>X</a:t>
            </a:r>
            <a:r>
              <a:rPr lang="en-US" altLang="hu-HU" sz="2400" b="1">
                <a:solidFill>
                  <a:srgbClr val="F300CD"/>
                </a:solidFill>
                <a:latin typeface="rtxbmi" charset="0"/>
              </a:rPr>
              <a:t>; </a:t>
            </a:r>
            <a:r>
              <a:rPr lang="en-US" altLang="hu-HU" sz="2400" b="1" i="1">
                <a:solidFill>
                  <a:srgbClr val="F300CD"/>
                </a:solidFill>
                <a:latin typeface="Times New Roman" panose="02020603050405020304" pitchFamily="18" charset="0"/>
              </a:rPr>
              <a:t>v</a:t>
            </a:r>
            <a:r>
              <a:rPr lang="en-US" altLang="hu-HU" sz="2400" b="1">
                <a:solidFill>
                  <a:srgbClr val="F300CD"/>
                </a:solidFill>
                <a:latin typeface="Arial" panose="020B0604020202020204" pitchFamily="34" charset="0"/>
              </a:rPr>
              <a:t>) bejegyzés:</a:t>
            </a:r>
          </a:p>
          <a:p>
            <a:pPr>
              <a:lnSpc>
                <a:spcPct val="80000"/>
              </a:lnSpc>
            </a:pPr>
            <a:r>
              <a:rPr lang="en-US" altLang="hu-HU" sz="2400" b="1">
                <a:solidFill>
                  <a:srgbClr val="0000FF"/>
                </a:solidFill>
                <a:latin typeface="Arial" panose="020B0604020202020204" pitchFamily="34" charset="0"/>
              </a:rPr>
              <a:t>Ha láttunk már </a:t>
            </a:r>
            <a:r>
              <a:rPr lang="en-US" altLang="hu-HU" sz="2400" b="1">
                <a:solidFill>
                  <a:srgbClr val="FF0000"/>
                </a:solidFill>
                <a:latin typeface="Arial" panose="020B0604020202020204" pitchFamily="34" charset="0"/>
              </a:rPr>
              <a:t>(</a:t>
            </a:r>
            <a:r>
              <a:rPr lang="en-US" altLang="hu-HU" sz="2400" b="1" i="1">
                <a:solidFill>
                  <a:srgbClr val="FF0000"/>
                </a:solidFill>
                <a:latin typeface="Times New Roman" panose="02020603050405020304" pitchFamily="18" charset="0"/>
              </a:rPr>
              <a:t>Ti</a:t>
            </a:r>
            <a:r>
              <a:rPr lang="en-US" altLang="hu-HU" sz="2400" b="1">
                <a:solidFill>
                  <a:srgbClr val="FF0000"/>
                </a:solidFill>
                <a:latin typeface="Arial" panose="020B0604020202020204" pitchFamily="34" charset="0"/>
              </a:rPr>
              <a:t>, COMMIT) </a:t>
            </a:r>
            <a:r>
              <a:rPr lang="en-US" altLang="hu-HU" sz="2400" b="1">
                <a:solidFill>
                  <a:srgbClr val="0000FF"/>
                </a:solidFill>
                <a:latin typeface="Arial" panose="020B0604020202020204" pitchFamily="34" charset="0"/>
              </a:rPr>
              <a:t>bejegyzést (</a:t>
            </a:r>
            <a:r>
              <a:rPr lang="en-US" altLang="hu-HU" sz="2400" b="1">
                <a:solidFill>
                  <a:srgbClr val="808000"/>
                </a:solidFill>
                <a:latin typeface="Arial" panose="020B0604020202020204" pitchFamily="34" charset="0"/>
              </a:rPr>
              <a:t>visszafelé haladva)</a:t>
            </a:r>
            <a:r>
              <a:rPr lang="en-US" altLang="hu-HU" sz="2400" b="1">
                <a:solidFill>
                  <a:srgbClr val="0000FF"/>
                </a:solidFill>
                <a:latin typeface="Arial" panose="020B0604020202020204" pitchFamily="34" charset="0"/>
              </a:rPr>
              <a:t>, akkor </a:t>
            </a:r>
            <a:r>
              <a:rPr lang="en-US" altLang="hu-HU" sz="2400" b="1" i="1">
                <a:solidFill>
                  <a:srgbClr val="0000FF"/>
                </a:solidFill>
                <a:latin typeface="Times New Roman" panose="02020603050405020304" pitchFamily="18" charset="0"/>
              </a:rPr>
              <a:t>Ti </a:t>
            </a:r>
            <a:r>
              <a:rPr lang="en-US" altLang="hu-HU" sz="2400" b="1">
                <a:solidFill>
                  <a:srgbClr val="0000FF"/>
                </a:solidFill>
                <a:latin typeface="Arial" panose="020B0604020202020204" pitchFamily="34" charset="0"/>
              </a:rPr>
              <a:t>már</a:t>
            </a:r>
            <a:r>
              <a:rPr lang="hu-HU" altLang="hu-HU" sz="2400" b="1">
                <a:solidFill>
                  <a:srgbClr val="0000FF"/>
                </a:solidFill>
                <a:latin typeface="Arial" panose="020B0604020202020204" pitchFamily="34" charset="0"/>
              </a:rPr>
              <a:t> </a:t>
            </a:r>
            <a:r>
              <a:rPr lang="en-US" altLang="hu-HU" sz="2400" b="1">
                <a:solidFill>
                  <a:srgbClr val="0000FF"/>
                </a:solidFill>
                <a:latin typeface="Arial" panose="020B0604020202020204" pitchFamily="34" charset="0"/>
              </a:rPr>
              <a:t>befejez</a:t>
            </a:r>
            <a:r>
              <a:rPr lang="hu-HU" altLang="hu-HU" sz="2400" b="1">
                <a:solidFill>
                  <a:srgbClr val="0000FF"/>
                </a:solidFill>
                <a:latin typeface="Arial" panose="020B0604020202020204" pitchFamily="34" charset="0"/>
              </a:rPr>
              <a:t>ő</a:t>
            </a:r>
            <a:r>
              <a:rPr lang="en-US" altLang="hu-HU" sz="2400" b="1">
                <a:solidFill>
                  <a:srgbClr val="0000FF"/>
                </a:solidFill>
                <a:latin typeface="Arial" panose="020B0604020202020204" pitchFamily="34" charset="0"/>
              </a:rPr>
              <a:t>dött, értékét kiírtuk a tárra </a:t>
            </a:r>
            <a:r>
              <a:rPr lang="hu-HU" altLang="hu-HU" sz="2400" b="1">
                <a:solidFill>
                  <a:srgbClr val="0000FF"/>
                </a:solidFill>
                <a:latin typeface="Arial" panose="020B0604020202020204" pitchFamily="34" charset="0"/>
              </a:rPr>
              <a:t>   </a:t>
            </a:r>
            <a:r>
              <a:rPr lang="en-US" altLang="hu-HU" sz="2400" b="1">
                <a:solidFill>
                  <a:srgbClr val="000000"/>
                </a:solidFill>
                <a:latin typeface="txbsy" charset="0"/>
              </a:rPr>
              <a:t> </a:t>
            </a:r>
            <a:r>
              <a:rPr lang="hu-HU" altLang="hu-HU" sz="2400" b="1">
                <a:solidFill>
                  <a:srgbClr val="000000"/>
                </a:solidFill>
                <a:latin typeface="Arial" panose="020B0604020202020204" pitchFamily="34" charset="0"/>
              </a:rPr>
              <a:t>     	</a:t>
            </a:r>
            <a:r>
              <a:rPr lang="en-US" altLang="hu-HU" sz="2400" b="1">
                <a:solidFill>
                  <a:srgbClr val="1A9A33"/>
                </a:solidFill>
                <a:latin typeface="Arial" panose="020B0604020202020204" pitchFamily="34" charset="0"/>
              </a:rPr>
              <a:t>nem csinálunk semmit</a:t>
            </a:r>
          </a:p>
          <a:p>
            <a:pPr>
              <a:lnSpc>
                <a:spcPct val="80000"/>
              </a:lnSpc>
            </a:pPr>
            <a:r>
              <a:rPr lang="en-US" altLang="hu-HU" sz="2400" b="1">
                <a:solidFill>
                  <a:srgbClr val="0000FF"/>
                </a:solidFill>
                <a:latin typeface="Arial" panose="020B0604020202020204" pitchFamily="34" charset="0"/>
              </a:rPr>
              <a:t>Minden más esetben </a:t>
            </a:r>
            <a:r>
              <a:rPr lang="en-US" altLang="hu-HU" sz="2400" b="1">
                <a:solidFill>
                  <a:srgbClr val="808000"/>
                </a:solidFill>
                <a:latin typeface="Arial" panose="020B0604020202020204" pitchFamily="34" charset="0"/>
              </a:rPr>
              <a:t>(vagy volt </a:t>
            </a:r>
            <a:r>
              <a:rPr lang="en-US" altLang="hu-HU" sz="2400" b="1">
                <a:solidFill>
                  <a:srgbClr val="FF0000"/>
                </a:solidFill>
                <a:latin typeface="Arial" panose="020B0604020202020204" pitchFamily="34" charset="0"/>
              </a:rPr>
              <a:t>(</a:t>
            </a:r>
            <a:r>
              <a:rPr lang="en-US" altLang="hu-HU" sz="2400" b="1" i="1">
                <a:solidFill>
                  <a:srgbClr val="FF0000"/>
                </a:solidFill>
                <a:latin typeface="Times New Roman" panose="02020603050405020304" pitchFamily="18" charset="0"/>
              </a:rPr>
              <a:t>Ti</a:t>
            </a:r>
            <a:r>
              <a:rPr lang="en-US" altLang="hu-HU" sz="2400" b="1">
                <a:solidFill>
                  <a:srgbClr val="FF0000"/>
                </a:solidFill>
                <a:latin typeface="Arial" panose="020B0604020202020204" pitchFamily="34" charset="0"/>
              </a:rPr>
              <a:t>, ABORT) </a:t>
            </a:r>
            <a:r>
              <a:rPr lang="en-US" altLang="hu-HU" sz="2400" b="1">
                <a:solidFill>
                  <a:srgbClr val="808000"/>
                </a:solidFill>
                <a:latin typeface="Arial" panose="020B0604020202020204" pitchFamily="34" charset="0"/>
              </a:rPr>
              <a:t>vagy </a:t>
            </a:r>
            <a:r>
              <a:rPr lang="hu-HU" altLang="hu-HU" sz="2400" b="1">
                <a:solidFill>
                  <a:srgbClr val="808000"/>
                </a:solidFill>
                <a:latin typeface="Arial" panose="020B0604020202020204" pitchFamily="34" charset="0"/>
              </a:rPr>
              <a:t>nem)</a:t>
            </a:r>
          </a:p>
          <a:p>
            <a:pPr>
              <a:lnSpc>
                <a:spcPct val="80000"/>
              </a:lnSpc>
              <a:buFontTx/>
              <a:buNone/>
            </a:pPr>
            <a:r>
              <a:rPr lang="hu-HU" altLang="hu-HU" sz="2400" b="1">
                <a:solidFill>
                  <a:srgbClr val="000000"/>
                </a:solidFill>
                <a:latin typeface="Arial" panose="020B0604020202020204" pitchFamily="34" charset="0"/>
              </a:rPr>
              <a:t>		</a:t>
            </a:r>
            <a:r>
              <a:rPr lang="en-US" altLang="hu-HU" sz="2400" b="1">
                <a:solidFill>
                  <a:srgbClr val="000000"/>
                </a:solidFill>
                <a:latin typeface="txbsy" charset="0"/>
              </a:rPr>
              <a:t> </a:t>
            </a:r>
            <a:r>
              <a:rPr lang="en-US" altLang="hu-HU" sz="2400" b="1" i="1">
                <a:solidFill>
                  <a:srgbClr val="1A9A33"/>
                </a:solidFill>
                <a:latin typeface="Times New Roman" panose="02020603050405020304" pitchFamily="18" charset="0"/>
              </a:rPr>
              <a:t>X</a:t>
            </a:r>
            <a:r>
              <a:rPr lang="en-US" altLang="hu-HU" sz="2400" b="1">
                <a:solidFill>
                  <a:srgbClr val="1A9A33"/>
                </a:solidFill>
                <a:latin typeface="Arial" panose="020B0604020202020204" pitchFamily="34" charset="0"/>
              </a:rPr>
              <a:t>-be visszaírjuk </a:t>
            </a:r>
            <a:r>
              <a:rPr lang="en-US" altLang="hu-HU" sz="2400" b="1" i="1">
                <a:solidFill>
                  <a:srgbClr val="1A9A33"/>
                </a:solidFill>
                <a:latin typeface="Times New Roman" panose="02020603050405020304" pitchFamily="18" charset="0"/>
              </a:rPr>
              <a:t>v</a:t>
            </a:r>
            <a:r>
              <a:rPr lang="en-US" altLang="hu-HU" sz="2400" b="1">
                <a:solidFill>
                  <a:srgbClr val="1A9A33"/>
                </a:solidFill>
                <a:latin typeface="Arial" panose="020B0604020202020204" pitchFamily="34" charset="0"/>
              </a:rPr>
              <a:t>-t</a:t>
            </a:r>
            <a:endParaRPr lang="en-US" altLang="hu-HU" sz="2400" b="1">
              <a:solidFill>
                <a:srgbClr val="000000"/>
              </a:solidFill>
              <a:latin typeface="Arial" panose="020B0604020202020204" pitchFamily="34" charset="0"/>
            </a:endParaRPr>
          </a:p>
          <a:p>
            <a:pPr>
              <a:lnSpc>
                <a:spcPct val="80000"/>
              </a:lnSpc>
              <a:buFontTx/>
              <a:buNone/>
            </a:pPr>
            <a:r>
              <a:rPr lang="en-US" altLang="hu-HU" sz="2400" b="1">
                <a:solidFill>
                  <a:srgbClr val="FF0000"/>
                </a:solidFill>
                <a:latin typeface="txbsy" charset="0"/>
              </a:rPr>
              <a:t> </a:t>
            </a:r>
          </a:p>
        </p:txBody>
      </p:sp>
      <p:sp>
        <p:nvSpPr>
          <p:cNvPr id="392195" name="Rectangle 3">
            <a:extLst>
              <a:ext uri="{FF2B5EF4-FFF2-40B4-BE49-F238E27FC236}">
                <a16:creationId xmlns:a16="http://schemas.microsoft.com/office/drawing/2014/main" id="{472F5BB6-C819-6853-303C-281FA76A21CB}"/>
              </a:ext>
            </a:extLst>
          </p:cNvPr>
          <p:cNvSpPr>
            <a:spLocks noGrp="1" noChangeArrowheads="1"/>
          </p:cNvSpPr>
          <p:nvPr>
            <p:ph type="title"/>
          </p:nvPr>
        </p:nvSpPr>
        <p:spPr>
          <a:xfrm>
            <a:off x="355600" y="215900"/>
            <a:ext cx="8153400" cy="596900"/>
          </a:xfrm>
          <a:noFill/>
          <a:ln/>
        </p:spPr>
        <p:txBody>
          <a:bodyPr/>
          <a:lstStyle/>
          <a:p>
            <a:r>
              <a:rPr lang="hu-HU" altLang="hu-HU" sz="2800" b="1" u="sng">
                <a:solidFill>
                  <a:schemeClr val="accent2"/>
                </a:solidFill>
              </a:rPr>
              <a:t>Helyreállítás UNDO napló alapján</a:t>
            </a:r>
            <a:endParaRPr lang="en-US" altLang="hu-HU" sz="2800" b="1" u="sng">
              <a:solidFill>
                <a:schemeClr val="accent2"/>
              </a:solidFill>
            </a:endParaRPr>
          </a:p>
        </p:txBody>
      </p:sp>
      <p:sp>
        <p:nvSpPr>
          <p:cNvPr id="392196" name="Line 4">
            <a:extLst>
              <a:ext uri="{FF2B5EF4-FFF2-40B4-BE49-F238E27FC236}">
                <a16:creationId xmlns:a16="http://schemas.microsoft.com/office/drawing/2014/main" id="{87E23EB7-034C-14AA-7617-C0D672CBA605}"/>
              </a:ext>
            </a:extLst>
          </p:cNvPr>
          <p:cNvSpPr>
            <a:spLocks noChangeShapeType="1"/>
          </p:cNvSpPr>
          <p:nvPr/>
        </p:nvSpPr>
        <p:spPr bwMode="auto">
          <a:xfrm>
            <a:off x="2565400" y="12954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92197" name="Line 5">
            <a:extLst>
              <a:ext uri="{FF2B5EF4-FFF2-40B4-BE49-F238E27FC236}">
                <a16:creationId xmlns:a16="http://schemas.microsoft.com/office/drawing/2014/main" id="{A5538A96-C7A7-3B0E-A6F9-BCDB52E69439}"/>
              </a:ext>
            </a:extLst>
          </p:cNvPr>
          <p:cNvSpPr>
            <a:spLocks noChangeShapeType="1"/>
          </p:cNvSpPr>
          <p:nvPr/>
        </p:nvSpPr>
        <p:spPr bwMode="auto">
          <a:xfrm>
            <a:off x="190500" y="16383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92198" name="Line 6">
            <a:extLst>
              <a:ext uri="{FF2B5EF4-FFF2-40B4-BE49-F238E27FC236}">
                <a16:creationId xmlns:a16="http://schemas.microsoft.com/office/drawing/2014/main" id="{CA51550D-E000-0D8E-D1DE-067DD0BB52EE}"/>
              </a:ext>
            </a:extLst>
          </p:cNvPr>
          <p:cNvSpPr>
            <a:spLocks noChangeShapeType="1"/>
          </p:cNvSpPr>
          <p:nvPr/>
        </p:nvSpPr>
        <p:spPr bwMode="auto">
          <a:xfrm>
            <a:off x="698500" y="51054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92201" name="Line 9">
            <a:extLst>
              <a:ext uri="{FF2B5EF4-FFF2-40B4-BE49-F238E27FC236}">
                <a16:creationId xmlns:a16="http://schemas.microsoft.com/office/drawing/2014/main" id="{56E1DC8D-2B0E-8103-8B75-1DC2A10B20F8}"/>
              </a:ext>
            </a:extLst>
          </p:cNvPr>
          <p:cNvSpPr>
            <a:spLocks noChangeShapeType="1"/>
          </p:cNvSpPr>
          <p:nvPr/>
        </p:nvSpPr>
        <p:spPr bwMode="auto">
          <a:xfrm>
            <a:off x="736600" y="57658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3218" name="Rectangle 2">
            <a:extLst>
              <a:ext uri="{FF2B5EF4-FFF2-40B4-BE49-F238E27FC236}">
                <a16:creationId xmlns:a16="http://schemas.microsoft.com/office/drawing/2014/main" id="{0EEF6D36-1361-9D0E-C34A-4B25768E79A6}"/>
              </a:ext>
            </a:extLst>
          </p:cNvPr>
          <p:cNvSpPr>
            <a:spLocks noGrp="1" noChangeArrowheads="1"/>
          </p:cNvSpPr>
          <p:nvPr>
            <p:ph type="body" idx="1"/>
          </p:nvPr>
        </p:nvSpPr>
        <p:spPr>
          <a:xfrm>
            <a:off x="201613" y="1100138"/>
            <a:ext cx="8942387" cy="5024437"/>
          </a:xfrm>
        </p:spPr>
        <p:txBody>
          <a:bodyPr/>
          <a:lstStyle/>
          <a:p>
            <a:pPr>
              <a:lnSpc>
                <a:spcPct val="80000"/>
              </a:lnSpc>
              <a:buFontTx/>
              <a:buNone/>
            </a:pPr>
            <a:r>
              <a:rPr lang="en-US" altLang="hu-HU" sz="2400" b="1">
                <a:solidFill>
                  <a:srgbClr val="FF0000"/>
                </a:solidFill>
                <a:latin typeface="Arial" panose="020B0604020202020204" pitchFamily="34" charset="0"/>
              </a:rPr>
              <a:t>Ha hiba történt </a:t>
            </a:r>
            <a:r>
              <a:rPr lang="hu-HU" altLang="hu-HU" sz="2400" b="1">
                <a:solidFill>
                  <a:srgbClr val="FF0000"/>
                </a:solidFill>
                <a:latin typeface="Arial" panose="020B0604020202020204" pitchFamily="34" charset="0"/>
              </a:rPr>
              <a:t>      </a:t>
            </a:r>
            <a:r>
              <a:rPr lang="en-US" altLang="hu-HU" sz="2400" b="1">
                <a:solidFill>
                  <a:srgbClr val="0000FF"/>
                </a:solidFill>
                <a:latin typeface="Arial" panose="020B0604020202020204" pitchFamily="34" charset="0"/>
              </a:rPr>
              <a:t>konzisztens állapot visszaállítása</a:t>
            </a:r>
          </a:p>
          <a:p>
            <a:pPr>
              <a:lnSpc>
                <a:spcPct val="80000"/>
              </a:lnSpc>
              <a:buFontTx/>
              <a:buNone/>
            </a:pPr>
            <a:r>
              <a:rPr lang="hu-HU" altLang="hu-HU" sz="2400" b="1">
                <a:solidFill>
                  <a:srgbClr val="1A9A33"/>
                </a:solidFill>
                <a:latin typeface="Arial" panose="020B0604020202020204" pitchFamily="34" charset="0"/>
              </a:rPr>
              <a:t>    </a:t>
            </a:r>
            <a:r>
              <a:rPr lang="en-US" altLang="hu-HU" sz="2400" b="1">
                <a:solidFill>
                  <a:srgbClr val="1A9A33"/>
                </a:solidFill>
                <a:latin typeface="Arial" panose="020B0604020202020204" pitchFamily="34" charset="0"/>
              </a:rPr>
              <a:t>nem befejezett tranzakciók hatásának törlése</a:t>
            </a:r>
            <a:endParaRPr lang="hu-HU" altLang="hu-HU" sz="2400" b="1">
              <a:solidFill>
                <a:srgbClr val="1A9A33"/>
              </a:solidFill>
              <a:latin typeface="Arial" panose="020B0604020202020204" pitchFamily="34" charset="0"/>
            </a:endParaRPr>
          </a:p>
          <a:p>
            <a:pPr>
              <a:lnSpc>
                <a:spcPct val="80000"/>
              </a:lnSpc>
              <a:buFontTx/>
              <a:buNone/>
            </a:pPr>
            <a:endParaRPr lang="en-US" altLang="hu-HU" sz="2400" b="1">
              <a:solidFill>
                <a:srgbClr val="1A9A33"/>
              </a:solidFill>
              <a:latin typeface="Arial" panose="020B0604020202020204" pitchFamily="34" charset="0"/>
            </a:endParaRPr>
          </a:p>
          <a:p>
            <a:pPr>
              <a:lnSpc>
                <a:spcPct val="80000"/>
              </a:lnSpc>
              <a:buFontTx/>
              <a:buNone/>
            </a:pPr>
            <a:r>
              <a:rPr lang="en-US" altLang="hu-HU" sz="2400" b="1">
                <a:solidFill>
                  <a:srgbClr val="FF0000"/>
                </a:solidFill>
                <a:latin typeface="txbsy" charset="0"/>
              </a:rPr>
              <a:t>  </a:t>
            </a:r>
          </a:p>
        </p:txBody>
      </p:sp>
      <p:sp>
        <p:nvSpPr>
          <p:cNvPr id="393219" name="Rectangle 3">
            <a:extLst>
              <a:ext uri="{FF2B5EF4-FFF2-40B4-BE49-F238E27FC236}">
                <a16:creationId xmlns:a16="http://schemas.microsoft.com/office/drawing/2014/main" id="{BBDF6424-3AF3-A2B1-FD46-6B449FAA56A2}"/>
              </a:ext>
            </a:extLst>
          </p:cNvPr>
          <p:cNvSpPr>
            <a:spLocks noGrp="1" noChangeArrowheads="1"/>
          </p:cNvSpPr>
          <p:nvPr>
            <p:ph type="title"/>
          </p:nvPr>
        </p:nvSpPr>
        <p:spPr>
          <a:xfrm>
            <a:off x="355600" y="215900"/>
            <a:ext cx="8153400" cy="596900"/>
          </a:xfrm>
          <a:noFill/>
          <a:ln/>
        </p:spPr>
        <p:txBody>
          <a:bodyPr/>
          <a:lstStyle/>
          <a:p>
            <a:r>
              <a:rPr lang="hu-HU" altLang="hu-HU" sz="2800" b="1" u="sng">
                <a:solidFill>
                  <a:schemeClr val="accent2"/>
                </a:solidFill>
              </a:rPr>
              <a:t>Helyreállítás UNDO napló alapján</a:t>
            </a:r>
            <a:endParaRPr lang="en-US" altLang="hu-HU" sz="2800" b="1" u="sng">
              <a:solidFill>
                <a:schemeClr val="accent2"/>
              </a:solidFill>
            </a:endParaRPr>
          </a:p>
        </p:txBody>
      </p:sp>
      <p:sp>
        <p:nvSpPr>
          <p:cNvPr id="393220" name="Line 4">
            <a:extLst>
              <a:ext uri="{FF2B5EF4-FFF2-40B4-BE49-F238E27FC236}">
                <a16:creationId xmlns:a16="http://schemas.microsoft.com/office/drawing/2014/main" id="{A564D024-336D-E016-7E73-355D3152D6A0}"/>
              </a:ext>
            </a:extLst>
          </p:cNvPr>
          <p:cNvSpPr>
            <a:spLocks noChangeShapeType="1"/>
          </p:cNvSpPr>
          <p:nvPr/>
        </p:nvSpPr>
        <p:spPr bwMode="auto">
          <a:xfrm>
            <a:off x="2565400" y="12954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93221" name="Line 5">
            <a:extLst>
              <a:ext uri="{FF2B5EF4-FFF2-40B4-BE49-F238E27FC236}">
                <a16:creationId xmlns:a16="http://schemas.microsoft.com/office/drawing/2014/main" id="{61DB1801-39A4-FAF5-A0A3-BD328D33DEAE}"/>
              </a:ext>
            </a:extLst>
          </p:cNvPr>
          <p:cNvSpPr>
            <a:spLocks noChangeShapeType="1"/>
          </p:cNvSpPr>
          <p:nvPr/>
        </p:nvSpPr>
        <p:spPr bwMode="auto">
          <a:xfrm>
            <a:off x="190500" y="16383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93224" name="Rectangle 8">
            <a:extLst>
              <a:ext uri="{FF2B5EF4-FFF2-40B4-BE49-F238E27FC236}">
                <a16:creationId xmlns:a16="http://schemas.microsoft.com/office/drawing/2014/main" id="{B8EA2E17-31BB-49AD-82D5-8623B170A42D}"/>
              </a:ext>
            </a:extLst>
          </p:cNvPr>
          <p:cNvSpPr>
            <a:spLocks noChangeArrowheads="1"/>
          </p:cNvSpPr>
          <p:nvPr/>
        </p:nvSpPr>
        <p:spPr bwMode="auto">
          <a:xfrm>
            <a:off x="279400" y="2206625"/>
            <a:ext cx="8864600" cy="11874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1A9A33"/>
                </a:solidFill>
                <a:latin typeface="Arial" panose="020B0604020202020204" pitchFamily="34" charset="0"/>
              </a:rPr>
              <a:t>Harmadik feladat: </a:t>
            </a:r>
            <a:r>
              <a:rPr lang="hu-HU" altLang="hu-HU" sz="2400" b="1">
                <a:solidFill>
                  <a:srgbClr val="0000FF"/>
                </a:solidFill>
                <a:latin typeface="Arial" panose="020B0604020202020204" pitchFamily="34" charset="0"/>
              </a:rPr>
              <a:t>Ha végeztünk, minden nem teljes </a:t>
            </a:r>
            <a:r>
              <a:rPr lang="hu-HU" altLang="hu-HU" sz="2400" b="1" i="1">
                <a:solidFill>
                  <a:srgbClr val="0000FF"/>
                </a:solidFill>
                <a:latin typeface="Times New Roman" panose="02020603050405020304" pitchFamily="18" charset="0"/>
              </a:rPr>
              <a:t>Ti</a:t>
            </a:r>
            <a:r>
              <a:rPr lang="hu-HU" altLang="hu-HU" sz="2400" b="1">
                <a:solidFill>
                  <a:srgbClr val="0000FF"/>
                </a:solidFill>
                <a:latin typeface="Arial" panose="020B0604020202020204" pitchFamily="34" charset="0"/>
              </a:rPr>
              <a:t>-re írjunk </a:t>
            </a:r>
            <a:r>
              <a:rPr lang="hu-HU" altLang="hu-HU" sz="2400" b="1">
                <a:solidFill>
                  <a:srgbClr val="FF3300"/>
                </a:solidFill>
                <a:latin typeface="Arial" panose="020B0604020202020204" pitchFamily="34" charset="0"/>
              </a:rPr>
              <a:t>(</a:t>
            </a:r>
            <a:r>
              <a:rPr lang="hu-HU" altLang="hu-HU" sz="2400" b="1" i="1">
                <a:solidFill>
                  <a:srgbClr val="FF3300"/>
                </a:solidFill>
                <a:latin typeface="Times New Roman" panose="02020603050405020304" pitchFamily="18" charset="0"/>
              </a:rPr>
              <a:t>Ti</a:t>
            </a:r>
            <a:r>
              <a:rPr lang="hu-HU" altLang="hu-HU" sz="2400" b="1">
                <a:solidFill>
                  <a:srgbClr val="FF3300"/>
                </a:solidFill>
                <a:latin typeface="Arial" panose="020B0604020202020204" pitchFamily="34" charset="0"/>
              </a:rPr>
              <a:t>, ABORT)</a:t>
            </a:r>
            <a:r>
              <a:rPr lang="hu-HU" altLang="hu-HU" sz="2400" b="1">
                <a:solidFill>
                  <a:srgbClr val="0000FF"/>
                </a:solidFill>
                <a:latin typeface="Arial" panose="020B0604020202020204" pitchFamily="34" charset="0"/>
              </a:rPr>
              <a:t> bejegyzést a napló végére, majd kiírjuk a naplót a lemezre </a:t>
            </a:r>
            <a:r>
              <a:rPr lang="hu-HU" altLang="hu-HU" sz="2400" b="1">
                <a:solidFill>
                  <a:srgbClr val="FF3300"/>
                </a:solidFill>
                <a:latin typeface="Arial" panose="020B0604020202020204" pitchFamily="34" charset="0"/>
              </a:rPr>
              <a:t>(FLUSH LOG)</a:t>
            </a:r>
            <a:r>
              <a:rPr lang="hu-HU" altLang="hu-HU" sz="2400" b="1">
                <a:solidFill>
                  <a:srgbClr val="0000FF"/>
                </a:solidFill>
                <a:latin typeface="Arial" panose="020B0604020202020204" pitchFamily="34" charset="0"/>
              </a:rPr>
              <a:t>.</a:t>
            </a:r>
          </a:p>
        </p:txBody>
      </p:sp>
      <p:sp>
        <p:nvSpPr>
          <p:cNvPr id="393225" name="Rectangle 9">
            <a:extLst>
              <a:ext uri="{FF2B5EF4-FFF2-40B4-BE49-F238E27FC236}">
                <a16:creationId xmlns:a16="http://schemas.microsoft.com/office/drawing/2014/main" id="{0B1668A4-EC6D-8BF4-0BB6-AF4687E435EA}"/>
              </a:ext>
            </a:extLst>
          </p:cNvPr>
          <p:cNvSpPr>
            <a:spLocks noChangeArrowheads="1"/>
          </p:cNvSpPr>
          <p:nvPr/>
        </p:nvSpPr>
        <p:spPr bwMode="auto">
          <a:xfrm>
            <a:off x="368300" y="3709988"/>
            <a:ext cx="8496300" cy="22828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300CD"/>
                </a:solidFill>
                <a:latin typeface="Arial" panose="020B0604020202020204" pitchFamily="34" charset="0"/>
              </a:rPr>
              <a:t>Mi van ha a helyreállítás közben hiba történik? </a:t>
            </a:r>
            <a:r>
              <a:rPr lang="hu-HU" altLang="hu-HU" sz="2400" b="1">
                <a:solidFill>
                  <a:srgbClr val="0000FF"/>
                </a:solidFill>
                <a:latin typeface="Arial" panose="020B0604020202020204" pitchFamily="34" charset="0"/>
              </a:rPr>
              <a:t>Már bizonyos értékeket visszaállítottunk, de utána elakadunk.</a:t>
            </a:r>
          </a:p>
          <a:p>
            <a:pPr>
              <a:spcBef>
                <a:spcPct val="50000"/>
              </a:spcBef>
            </a:pPr>
            <a:r>
              <a:rPr lang="hu-HU" altLang="hu-HU" sz="2400" b="1">
                <a:solidFill>
                  <a:srgbClr val="0000FF"/>
                </a:solidFill>
                <a:latin typeface="Arial" panose="020B0604020202020204" pitchFamily="34" charset="0"/>
              </a:rPr>
              <a:t>    </a:t>
            </a:r>
            <a:r>
              <a:rPr lang="hu-HU" altLang="hu-HU" sz="2400" b="1">
                <a:solidFill>
                  <a:srgbClr val="FF0000"/>
                </a:solidFill>
                <a:latin typeface="Arial" panose="020B0604020202020204" pitchFamily="34" charset="0"/>
              </a:rPr>
              <a:t>Kezdjük előlről a visszaállítást! </a:t>
            </a:r>
            <a:r>
              <a:rPr lang="hu-HU" altLang="hu-HU" sz="2400" b="1">
                <a:solidFill>
                  <a:srgbClr val="0000FF"/>
                </a:solidFill>
                <a:latin typeface="Arial" panose="020B0604020202020204" pitchFamily="34" charset="0"/>
              </a:rPr>
              <a:t>Ha már valami vissza volt állítva, legfeljebb még egyszer „visszaállítjuk” </a:t>
            </a:r>
          </a:p>
          <a:p>
            <a:pPr>
              <a:spcBef>
                <a:spcPct val="50000"/>
              </a:spcBef>
            </a:pPr>
            <a:r>
              <a:rPr lang="hu-HU" altLang="hu-HU" sz="2400" b="1">
                <a:solidFill>
                  <a:srgbClr val="1A9A33"/>
                </a:solidFill>
                <a:latin typeface="Arial" panose="020B0604020202020204" pitchFamily="34" charset="0"/>
              </a:rPr>
              <a:t>nem történik semmi. (A helyreállítás idempotens!)</a:t>
            </a:r>
          </a:p>
        </p:txBody>
      </p:sp>
      <p:sp>
        <p:nvSpPr>
          <p:cNvPr id="393226" name="Line 10">
            <a:extLst>
              <a:ext uri="{FF2B5EF4-FFF2-40B4-BE49-F238E27FC236}">
                <a16:creationId xmlns:a16="http://schemas.microsoft.com/office/drawing/2014/main" id="{7C05F290-F0EE-2C7E-534F-527EF949C157}"/>
              </a:ext>
            </a:extLst>
          </p:cNvPr>
          <p:cNvSpPr>
            <a:spLocks noChangeShapeType="1"/>
          </p:cNvSpPr>
          <p:nvPr/>
        </p:nvSpPr>
        <p:spPr bwMode="auto">
          <a:xfrm>
            <a:off x="7861300" y="52451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93227" name="Line 11">
            <a:extLst>
              <a:ext uri="{FF2B5EF4-FFF2-40B4-BE49-F238E27FC236}">
                <a16:creationId xmlns:a16="http://schemas.microsoft.com/office/drawing/2014/main" id="{DCED8E6E-7FBC-24A4-2BF6-E6E8F129ECB6}"/>
              </a:ext>
            </a:extLst>
          </p:cNvPr>
          <p:cNvSpPr>
            <a:spLocks noChangeShapeType="1"/>
          </p:cNvSpPr>
          <p:nvPr/>
        </p:nvSpPr>
        <p:spPr bwMode="auto">
          <a:xfrm>
            <a:off x="368300" y="4851400"/>
            <a:ext cx="419100"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6290" name="Rectangle 2">
            <a:extLst>
              <a:ext uri="{FF2B5EF4-FFF2-40B4-BE49-F238E27FC236}">
                <a16:creationId xmlns:a16="http://schemas.microsoft.com/office/drawing/2014/main" id="{290577D6-DE68-315E-992D-8248D1E9C4AA}"/>
              </a:ext>
            </a:extLst>
          </p:cNvPr>
          <p:cNvSpPr>
            <a:spLocks noGrp="1" noChangeArrowheads="1"/>
          </p:cNvSpPr>
          <p:nvPr>
            <p:ph type="title"/>
          </p:nvPr>
        </p:nvSpPr>
        <p:spPr>
          <a:xfrm>
            <a:off x="527050" y="173038"/>
            <a:ext cx="7772400" cy="393700"/>
          </a:xfrm>
        </p:spPr>
        <p:txBody>
          <a:bodyPr/>
          <a:lstStyle/>
          <a:p>
            <a:r>
              <a:rPr lang="hu-HU" altLang="hu-HU" sz="3600" b="1" u="sng">
                <a:solidFill>
                  <a:schemeClr val="accent2"/>
                </a:solidFill>
              </a:rPr>
              <a:t>Helyreállítás </a:t>
            </a:r>
            <a:r>
              <a:rPr lang="en-US" altLang="hu-HU" sz="3600" b="1" u="sng">
                <a:solidFill>
                  <a:schemeClr val="accent2"/>
                </a:solidFill>
              </a:rPr>
              <a:t>Undo </a:t>
            </a:r>
            <a:r>
              <a:rPr lang="hu-HU" altLang="hu-HU" sz="3600" b="1" u="sng">
                <a:solidFill>
                  <a:schemeClr val="accent2"/>
                </a:solidFill>
              </a:rPr>
              <a:t>naplózással</a:t>
            </a:r>
            <a:endParaRPr lang="en-US" altLang="hu-HU" sz="3600" b="1" u="sng">
              <a:solidFill>
                <a:schemeClr val="accent2"/>
              </a:solidFill>
            </a:endParaRPr>
          </a:p>
        </p:txBody>
      </p:sp>
      <p:sp>
        <p:nvSpPr>
          <p:cNvPr id="396291" name="Rectangle 3">
            <a:extLst>
              <a:ext uri="{FF2B5EF4-FFF2-40B4-BE49-F238E27FC236}">
                <a16:creationId xmlns:a16="http://schemas.microsoft.com/office/drawing/2014/main" id="{B044415F-61C6-F458-DC29-AE4EF05517C8}"/>
              </a:ext>
            </a:extLst>
          </p:cNvPr>
          <p:cNvSpPr>
            <a:spLocks noGrp="1" noChangeArrowheads="1"/>
          </p:cNvSpPr>
          <p:nvPr>
            <p:ph type="body" idx="1"/>
          </p:nvPr>
        </p:nvSpPr>
        <p:spPr>
          <a:xfrm>
            <a:off x="0" y="752475"/>
            <a:ext cx="9144000" cy="4140200"/>
          </a:xfrm>
        </p:spPr>
        <p:txBody>
          <a:bodyPr/>
          <a:lstStyle/>
          <a:p>
            <a:pPr marL="533400" indent="-533400">
              <a:lnSpc>
                <a:spcPct val="80000"/>
              </a:lnSpc>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533400" indent="-533400">
              <a:lnSpc>
                <a:spcPct val="80000"/>
              </a:lnSpc>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START&gt;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3)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6)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8)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9)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10)	OUTPUT(B)	</a:t>
            </a:r>
            <a:r>
              <a:rPr lang="en-US" altLang="hu-HU" sz="2000" b="1">
                <a:solidFill>
                  <a:schemeClr val="accent2"/>
                </a:solidFill>
              </a:rPr>
              <a:t>16	16	16	16	16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COMMIT&gt;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12)	</a:t>
            </a:r>
            <a:r>
              <a:rPr lang="en-US" altLang="hu-HU" sz="2000" b="1">
                <a:solidFill>
                  <a:srgbClr val="FF0000"/>
                </a:solidFill>
                <a:latin typeface="Courier New" panose="02070309020205020404" pitchFamily="49" charset="0"/>
              </a:rPr>
              <a:t>FLUSH LOG</a:t>
            </a:r>
            <a:r>
              <a:rPr lang="en-US" altLang="hu-HU" sz="2000">
                <a:latin typeface="Courier New" panose="02070309020205020404" pitchFamily="49" charset="0"/>
              </a:rPr>
              <a:t>	</a:t>
            </a:r>
            <a:r>
              <a:rPr lang="en-US" altLang="hu-HU" sz="2000"/>
              <a:t>					</a:t>
            </a:r>
            <a:r>
              <a:rPr lang="en-US" altLang="hu-HU" sz="2000">
                <a:latin typeface="Courier New" panose="02070309020205020404" pitchFamily="49" charset="0"/>
              </a:rPr>
              <a:t>	</a:t>
            </a:r>
            <a:endParaRPr lang="en-US" altLang="hu-HU" sz="2000"/>
          </a:p>
          <a:p>
            <a:pPr marL="533400" indent="-533400">
              <a:lnSpc>
                <a:spcPct val="80000"/>
              </a:lnSpc>
              <a:buFontTx/>
              <a:buNone/>
            </a:pPr>
            <a:endParaRPr lang="en-US" altLang="hu-HU" sz="2000" b="1"/>
          </a:p>
        </p:txBody>
      </p:sp>
      <p:sp>
        <p:nvSpPr>
          <p:cNvPr id="396292" name="Text Box 4">
            <a:extLst>
              <a:ext uri="{FF2B5EF4-FFF2-40B4-BE49-F238E27FC236}">
                <a16:creationId xmlns:a16="http://schemas.microsoft.com/office/drawing/2014/main" id="{509D7E33-832B-2932-27F5-D7D7ADCF456D}"/>
              </a:ext>
            </a:extLst>
          </p:cNvPr>
          <p:cNvSpPr txBox="1">
            <a:spLocks noChangeArrowheads="1"/>
          </p:cNvSpPr>
          <p:nvPr/>
        </p:nvSpPr>
        <p:spPr bwMode="auto">
          <a:xfrm>
            <a:off x="76200" y="4876800"/>
            <a:ext cx="8864600" cy="1917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FontTx/>
              <a:buChar char="•"/>
            </a:pPr>
            <a:r>
              <a:rPr lang="hu-HU" altLang="hu-HU" sz="2400"/>
              <a:t> </a:t>
            </a:r>
            <a:r>
              <a:rPr lang="hu-HU" altLang="hu-HU" sz="2400" b="1">
                <a:solidFill>
                  <a:srgbClr val="FF3300"/>
                </a:solidFill>
              </a:rPr>
              <a:t>Ha a hiba a 12) lépést követően jelentkezett: </a:t>
            </a:r>
          </a:p>
          <a:p>
            <a:pPr>
              <a:lnSpc>
                <a:spcPct val="80000"/>
              </a:lnSpc>
              <a:spcBef>
                <a:spcPct val="20000"/>
              </a:spcBef>
              <a:buFontTx/>
              <a:buChar char="•"/>
            </a:pPr>
            <a:r>
              <a:rPr lang="hu-HU" altLang="hu-HU" sz="2400" b="1">
                <a:solidFill>
                  <a:srgbClr val="3366FF"/>
                </a:solidFill>
              </a:rPr>
              <a:t> Tudjuk, hogy ekkor a </a:t>
            </a:r>
            <a:r>
              <a:rPr lang="hu-HU" altLang="hu-HU" sz="2400" b="1">
                <a:solidFill>
                  <a:srgbClr val="CC00CC"/>
                </a:solidFill>
              </a:rPr>
              <a:t>&lt;T, COMMIT&gt;</a:t>
            </a:r>
            <a:r>
              <a:rPr lang="hu-HU" altLang="hu-HU" sz="2400" b="1">
                <a:solidFill>
                  <a:srgbClr val="3366FF"/>
                </a:solidFill>
              </a:rPr>
              <a:t> bejegyzést már lemezre írta a rendszer. A hiba kezelése során a T </a:t>
            </a:r>
            <a:r>
              <a:rPr lang="hu-HU" altLang="hu-HU" sz="2400" b="1">
                <a:solidFill>
                  <a:srgbClr val="006600"/>
                </a:solidFill>
              </a:rPr>
              <a:t>tranzakció hatásait nem kell visszaállítani</a:t>
            </a:r>
            <a:r>
              <a:rPr lang="hu-HU" altLang="hu-HU" sz="2400" b="1">
                <a:solidFill>
                  <a:srgbClr val="3366FF"/>
                </a:solidFill>
              </a:rPr>
              <a:t>, a T-re vonatkozó összes naplóbejegyzést a helyreállítás-kezelő figyelmen kívül hagyhatja.</a:t>
            </a:r>
          </a:p>
        </p:txBody>
      </p:sp>
      <p:sp>
        <p:nvSpPr>
          <p:cNvPr id="396293" name="Line 5">
            <a:extLst>
              <a:ext uri="{FF2B5EF4-FFF2-40B4-BE49-F238E27FC236}">
                <a16:creationId xmlns:a16="http://schemas.microsoft.com/office/drawing/2014/main" id="{3015BB69-A66D-CC33-771B-C24522F30B6F}"/>
              </a:ext>
            </a:extLst>
          </p:cNvPr>
          <p:cNvSpPr>
            <a:spLocks noChangeShapeType="1"/>
          </p:cNvSpPr>
          <p:nvPr/>
        </p:nvSpPr>
        <p:spPr bwMode="auto">
          <a:xfrm>
            <a:off x="152400" y="47244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5266" name="Rectangle 2">
            <a:extLst>
              <a:ext uri="{FF2B5EF4-FFF2-40B4-BE49-F238E27FC236}">
                <a16:creationId xmlns:a16="http://schemas.microsoft.com/office/drawing/2014/main" id="{A4026C6A-57ED-E358-0401-9A09EA4D05E2}"/>
              </a:ext>
            </a:extLst>
          </p:cNvPr>
          <p:cNvSpPr>
            <a:spLocks noGrp="1" noChangeArrowheads="1"/>
          </p:cNvSpPr>
          <p:nvPr>
            <p:ph type="title"/>
          </p:nvPr>
        </p:nvSpPr>
        <p:spPr>
          <a:xfrm>
            <a:off x="527050" y="173038"/>
            <a:ext cx="7772400" cy="393700"/>
          </a:xfrm>
        </p:spPr>
        <p:txBody>
          <a:bodyPr/>
          <a:lstStyle/>
          <a:p>
            <a:r>
              <a:rPr lang="hu-HU" altLang="hu-HU" sz="3600" b="1" u="sng">
                <a:solidFill>
                  <a:schemeClr val="accent2"/>
                </a:solidFill>
              </a:rPr>
              <a:t>Helyreállítás </a:t>
            </a:r>
            <a:r>
              <a:rPr lang="en-US" altLang="hu-HU" sz="3600" b="1" u="sng">
                <a:solidFill>
                  <a:schemeClr val="accent2"/>
                </a:solidFill>
              </a:rPr>
              <a:t>Undo </a:t>
            </a:r>
            <a:r>
              <a:rPr lang="hu-HU" altLang="hu-HU" sz="3600" b="1" u="sng">
                <a:solidFill>
                  <a:schemeClr val="accent2"/>
                </a:solidFill>
              </a:rPr>
              <a:t>naplózással</a:t>
            </a:r>
            <a:endParaRPr lang="en-US" altLang="hu-HU" sz="3600" b="1" u="sng">
              <a:solidFill>
                <a:schemeClr val="accent2"/>
              </a:solidFill>
            </a:endParaRPr>
          </a:p>
        </p:txBody>
      </p:sp>
      <p:sp>
        <p:nvSpPr>
          <p:cNvPr id="395267" name="Rectangle 3">
            <a:extLst>
              <a:ext uri="{FF2B5EF4-FFF2-40B4-BE49-F238E27FC236}">
                <a16:creationId xmlns:a16="http://schemas.microsoft.com/office/drawing/2014/main" id="{6224115D-A8A8-2159-DF8F-951D18D76EF7}"/>
              </a:ext>
            </a:extLst>
          </p:cNvPr>
          <p:cNvSpPr>
            <a:spLocks noGrp="1" noChangeArrowheads="1"/>
          </p:cNvSpPr>
          <p:nvPr>
            <p:ph type="body" idx="1"/>
          </p:nvPr>
        </p:nvSpPr>
        <p:spPr>
          <a:xfrm>
            <a:off x="0" y="752475"/>
            <a:ext cx="9144000" cy="4140200"/>
          </a:xfrm>
        </p:spPr>
        <p:txBody>
          <a:bodyPr/>
          <a:lstStyle/>
          <a:p>
            <a:pPr marL="533400" indent="-533400">
              <a:lnSpc>
                <a:spcPct val="80000"/>
              </a:lnSpc>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533400" indent="-533400">
              <a:lnSpc>
                <a:spcPct val="80000"/>
              </a:lnSpc>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START&gt;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3)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6)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8)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9)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10)	OUTPUT(B)	</a:t>
            </a:r>
            <a:r>
              <a:rPr lang="en-US" altLang="hu-HU" sz="2000" b="1">
                <a:solidFill>
                  <a:schemeClr val="accent2"/>
                </a:solidFill>
              </a:rPr>
              <a:t>16	16	16	16	16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COMMIT&gt;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12)	</a:t>
            </a:r>
            <a:r>
              <a:rPr lang="en-US" altLang="hu-HU" sz="2000" b="1">
                <a:solidFill>
                  <a:srgbClr val="FF0000"/>
                </a:solidFill>
                <a:latin typeface="Courier New" panose="02070309020205020404" pitchFamily="49" charset="0"/>
              </a:rPr>
              <a:t>FLUSH LOG</a:t>
            </a:r>
            <a:r>
              <a:rPr lang="en-US" altLang="hu-HU" sz="2000">
                <a:latin typeface="Courier New" panose="02070309020205020404" pitchFamily="49" charset="0"/>
              </a:rPr>
              <a:t>	</a:t>
            </a:r>
            <a:r>
              <a:rPr lang="en-US" altLang="hu-HU" sz="2000"/>
              <a:t>					</a:t>
            </a:r>
            <a:r>
              <a:rPr lang="en-US" altLang="hu-HU" sz="2000">
                <a:latin typeface="Courier New" panose="02070309020205020404" pitchFamily="49" charset="0"/>
              </a:rPr>
              <a:t>	</a:t>
            </a:r>
            <a:endParaRPr lang="en-US" altLang="hu-HU" sz="2000"/>
          </a:p>
          <a:p>
            <a:pPr marL="533400" indent="-533400">
              <a:lnSpc>
                <a:spcPct val="80000"/>
              </a:lnSpc>
              <a:buFontTx/>
              <a:buNone/>
            </a:pPr>
            <a:endParaRPr lang="en-US" altLang="hu-HU" sz="2000" b="1"/>
          </a:p>
        </p:txBody>
      </p:sp>
      <p:sp>
        <p:nvSpPr>
          <p:cNvPr id="395268" name="Text Box 4">
            <a:extLst>
              <a:ext uri="{FF2B5EF4-FFF2-40B4-BE49-F238E27FC236}">
                <a16:creationId xmlns:a16="http://schemas.microsoft.com/office/drawing/2014/main" id="{CCAFBB3D-9B34-C23D-B766-85CAD0F61120}"/>
              </a:ext>
            </a:extLst>
          </p:cNvPr>
          <p:cNvSpPr txBox="1">
            <a:spLocks noChangeArrowheads="1"/>
          </p:cNvSpPr>
          <p:nvPr/>
        </p:nvSpPr>
        <p:spPr bwMode="auto">
          <a:xfrm>
            <a:off x="76200" y="4876800"/>
            <a:ext cx="8864600" cy="1990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FontTx/>
              <a:buChar char="•"/>
            </a:pPr>
            <a:r>
              <a:rPr lang="hu-HU" altLang="hu-HU" sz="2400"/>
              <a:t> </a:t>
            </a:r>
            <a:r>
              <a:rPr lang="hu-HU" altLang="hu-HU" sz="2400" b="1">
                <a:solidFill>
                  <a:srgbClr val="FF3300"/>
                </a:solidFill>
              </a:rPr>
              <a:t>Ha a hiba a 11) és 12) lépések között jelentkezett:</a:t>
            </a:r>
          </a:p>
          <a:p>
            <a:pPr>
              <a:lnSpc>
                <a:spcPct val="80000"/>
              </a:lnSpc>
              <a:spcBef>
                <a:spcPct val="20000"/>
              </a:spcBef>
              <a:buFontTx/>
              <a:buChar char="•"/>
            </a:pPr>
            <a:r>
              <a:rPr lang="hu-HU" altLang="hu-HU" sz="2400" b="1">
                <a:solidFill>
                  <a:srgbClr val="FF3300"/>
                </a:solidFill>
              </a:rPr>
              <a:t> </a:t>
            </a:r>
            <a:r>
              <a:rPr lang="hu-HU" altLang="hu-HU" sz="2400" b="1">
                <a:solidFill>
                  <a:srgbClr val="006600"/>
                </a:solidFill>
              </a:rPr>
              <a:t>Ha a </a:t>
            </a:r>
            <a:r>
              <a:rPr lang="hu-HU" altLang="hu-HU" sz="2400" b="1">
                <a:solidFill>
                  <a:srgbClr val="FF0000"/>
                </a:solidFill>
              </a:rPr>
              <a:t>COMMIT</a:t>
            </a:r>
            <a:r>
              <a:rPr lang="hu-HU" altLang="hu-HU" sz="2400" b="1">
                <a:solidFill>
                  <a:srgbClr val="006600"/>
                </a:solidFill>
              </a:rPr>
              <a:t> már lemezre íródott egy másik tranzakció miatt, akkor ez az előző eset. </a:t>
            </a:r>
          </a:p>
          <a:p>
            <a:pPr>
              <a:lnSpc>
                <a:spcPct val="80000"/>
              </a:lnSpc>
              <a:spcBef>
                <a:spcPct val="20000"/>
              </a:spcBef>
              <a:buFontTx/>
              <a:buChar char="•"/>
            </a:pPr>
            <a:r>
              <a:rPr lang="hu-HU" altLang="hu-HU" sz="2400" b="1">
                <a:solidFill>
                  <a:srgbClr val="3366FF"/>
                </a:solidFill>
              </a:rPr>
              <a:t> Ha a </a:t>
            </a:r>
            <a:r>
              <a:rPr lang="hu-HU" altLang="hu-HU" sz="2400" b="1">
                <a:solidFill>
                  <a:srgbClr val="FF3300"/>
                </a:solidFill>
              </a:rPr>
              <a:t>COMMIT</a:t>
            </a:r>
            <a:r>
              <a:rPr lang="hu-HU" altLang="hu-HU" sz="2400" b="1">
                <a:solidFill>
                  <a:srgbClr val="3366FF"/>
                </a:solidFill>
              </a:rPr>
              <a:t> nincs a lemezen, akkor </a:t>
            </a:r>
            <a:r>
              <a:rPr lang="hu-HU" altLang="hu-HU" sz="2400" b="1">
                <a:solidFill>
                  <a:srgbClr val="CC00CC"/>
                </a:solidFill>
              </a:rPr>
              <a:t>T befejezetlen</a:t>
            </a:r>
            <a:r>
              <a:rPr lang="hu-HU" altLang="hu-HU" sz="2400" b="1">
                <a:solidFill>
                  <a:srgbClr val="3366FF"/>
                </a:solidFill>
              </a:rPr>
              <a:t>. B és A értékét visszaállítjuk, majd </a:t>
            </a:r>
            <a:r>
              <a:rPr lang="hu-HU" altLang="hu-HU" sz="2400" b="1">
                <a:solidFill>
                  <a:srgbClr val="FF3300"/>
                </a:solidFill>
              </a:rPr>
              <a:t>&lt;T, ABORT&gt;</a:t>
            </a:r>
            <a:r>
              <a:rPr lang="hu-HU" altLang="hu-HU" sz="2400" b="1">
                <a:solidFill>
                  <a:srgbClr val="3366FF"/>
                </a:solidFill>
              </a:rPr>
              <a:t>-t  írunk a naplóba és a lemezre.</a:t>
            </a:r>
          </a:p>
        </p:txBody>
      </p:sp>
      <p:sp>
        <p:nvSpPr>
          <p:cNvPr id="395269" name="Line 5">
            <a:extLst>
              <a:ext uri="{FF2B5EF4-FFF2-40B4-BE49-F238E27FC236}">
                <a16:creationId xmlns:a16="http://schemas.microsoft.com/office/drawing/2014/main" id="{7BA904B3-7EBD-F707-C2DC-39836282A7C6}"/>
              </a:ext>
            </a:extLst>
          </p:cNvPr>
          <p:cNvSpPr>
            <a:spLocks noChangeShapeType="1"/>
          </p:cNvSpPr>
          <p:nvPr/>
        </p:nvSpPr>
        <p:spPr bwMode="auto">
          <a:xfrm>
            <a:off x="215900" y="43815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2451" name="Rectangle 3">
            <a:extLst>
              <a:ext uri="{FF2B5EF4-FFF2-40B4-BE49-F238E27FC236}">
                <a16:creationId xmlns:a16="http://schemas.microsoft.com/office/drawing/2014/main" id="{4D5B1165-5109-46FB-921D-C0E4C0F28E09}"/>
              </a:ext>
            </a:extLst>
          </p:cNvPr>
          <p:cNvSpPr>
            <a:spLocks noGrp="1" noChangeArrowheads="1"/>
          </p:cNvSpPr>
          <p:nvPr>
            <p:ph type="body" idx="1"/>
          </p:nvPr>
        </p:nvSpPr>
        <p:spPr>
          <a:xfrm>
            <a:off x="685800" y="850900"/>
            <a:ext cx="7772400" cy="5245100"/>
          </a:xfrm>
        </p:spPr>
        <p:txBody>
          <a:bodyPr/>
          <a:lstStyle/>
          <a:p>
            <a:pPr>
              <a:buFontTx/>
              <a:buNone/>
            </a:pPr>
            <a:r>
              <a:rPr lang="hu-HU" altLang="hu-HU" b="1" u="sng">
                <a:solidFill>
                  <a:srgbClr val="FF0000"/>
                </a:solidFill>
              </a:rPr>
              <a:t>Megjegyzés</a:t>
            </a:r>
            <a:r>
              <a:rPr lang="en-US" altLang="hu-HU" b="1" u="sng">
                <a:solidFill>
                  <a:srgbClr val="FF0000"/>
                </a:solidFill>
              </a:rPr>
              <a:t>:</a:t>
            </a:r>
            <a:r>
              <a:rPr lang="en-US" altLang="hu-HU" b="1">
                <a:solidFill>
                  <a:schemeClr val="accent2"/>
                </a:solidFill>
              </a:rPr>
              <a:t> </a:t>
            </a:r>
            <a:r>
              <a:rPr lang="hu-HU" altLang="hu-HU" b="1">
                <a:solidFill>
                  <a:schemeClr val="accent2"/>
                </a:solidFill>
              </a:rPr>
              <a:t>az utóbbi szimulálható közönséges megszorítással, ha felveszünk egy </a:t>
            </a:r>
            <a:r>
              <a:rPr lang="hu-HU" altLang="hu-HU" b="1">
                <a:solidFill>
                  <a:srgbClr val="008000"/>
                </a:solidFill>
              </a:rPr>
              <a:t>törölve </a:t>
            </a:r>
            <a:r>
              <a:rPr lang="hu-HU" altLang="hu-HU" b="1">
                <a:solidFill>
                  <a:schemeClr val="accent2"/>
                </a:solidFill>
              </a:rPr>
              <a:t>oszlopot.</a:t>
            </a:r>
            <a:r>
              <a:rPr lang="en-US" altLang="hu-HU" b="1">
                <a:solidFill>
                  <a:schemeClr val="accent2"/>
                </a:solidFill>
              </a:rPr>
              <a:t> </a:t>
            </a:r>
            <a:endParaRPr lang="hu-HU" altLang="hu-HU" b="1">
              <a:solidFill>
                <a:schemeClr val="accent2"/>
              </a:solidFill>
            </a:endParaRPr>
          </a:p>
          <a:p>
            <a:pPr>
              <a:buFontTx/>
              <a:buNone/>
            </a:pPr>
            <a:r>
              <a:rPr lang="hu-HU" altLang="hu-HU" b="1">
                <a:solidFill>
                  <a:schemeClr val="accent2"/>
                </a:solidFill>
              </a:rPr>
              <a:t> </a:t>
            </a:r>
            <a:r>
              <a:rPr lang="hu-HU" altLang="hu-HU" b="1">
                <a:solidFill>
                  <a:srgbClr val="008000"/>
                </a:solidFill>
              </a:rPr>
              <a:t>Ha törölve=igen, akkor egyenleg=0.</a:t>
            </a:r>
          </a:p>
          <a:p>
            <a:pPr>
              <a:buFontTx/>
              <a:buNone/>
            </a:pPr>
            <a:endParaRPr lang="hu-HU" altLang="hu-HU" b="1">
              <a:solidFill>
                <a:srgbClr val="008000"/>
              </a:solidFill>
            </a:endParaRPr>
          </a:p>
          <a:p>
            <a:pPr>
              <a:buFontTx/>
              <a:buNone/>
            </a:pPr>
            <a:r>
              <a:rPr lang="en-US" altLang="hu-HU"/>
              <a:t>		</a:t>
            </a:r>
            <a:r>
              <a:rPr lang="hu-HU" altLang="hu-HU" b="1"/>
              <a:t>számla</a:t>
            </a:r>
            <a:endParaRPr lang="en-US" altLang="hu-HU" b="1"/>
          </a:p>
        </p:txBody>
      </p:sp>
      <p:sp>
        <p:nvSpPr>
          <p:cNvPr id="232452" name="Rectangle 4">
            <a:extLst>
              <a:ext uri="{FF2B5EF4-FFF2-40B4-BE49-F238E27FC236}">
                <a16:creationId xmlns:a16="http://schemas.microsoft.com/office/drawing/2014/main" id="{6E043D29-F270-C00F-CFD7-518D0EF7226D}"/>
              </a:ext>
            </a:extLst>
          </p:cNvPr>
          <p:cNvSpPr>
            <a:spLocks noChangeArrowheads="1"/>
          </p:cNvSpPr>
          <p:nvPr/>
        </p:nvSpPr>
        <p:spPr bwMode="auto">
          <a:xfrm>
            <a:off x="3327400" y="3733800"/>
            <a:ext cx="13208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a:t> </a:t>
            </a:r>
            <a:r>
              <a:rPr lang="hu-HU" altLang="hu-HU" sz="2400" b="1">
                <a:solidFill>
                  <a:srgbClr val="3366FF"/>
                </a:solidFill>
              </a:rPr>
              <a:t>AZON</a:t>
            </a:r>
            <a:r>
              <a:rPr lang="en-US" altLang="hu-HU" sz="2400" b="1">
                <a:solidFill>
                  <a:srgbClr val="3366FF"/>
                </a:solidFill>
              </a:rPr>
              <a:t> #</a:t>
            </a:r>
          </a:p>
        </p:txBody>
      </p:sp>
      <p:sp>
        <p:nvSpPr>
          <p:cNvPr id="232453" name="Rectangle 5">
            <a:extLst>
              <a:ext uri="{FF2B5EF4-FFF2-40B4-BE49-F238E27FC236}">
                <a16:creationId xmlns:a16="http://schemas.microsoft.com/office/drawing/2014/main" id="{8D0CD1E1-8371-9138-D9B2-07C5C3982DCF}"/>
              </a:ext>
            </a:extLst>
          </p:cNvPr>
          <p:cNvSpPr>
            <a:spLocks noChangeArrowheads="1"/>
          </p:cNvSpPr>
          <p:nvPr/>
        </p:nvSpPr>
        <p:spPr bwMode="auto">
          <a:xfrm>
            <a:off x="4648200" y="3733800"/>
            <a:ext cx="8382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p:txBody>
      </p:sp>
      <p:sp>
        <p:nvSpPr>
          <p:cNvPr id="232454" name="Rectangle 6">
            <a:extLst>
              <a:ext uri="{FF2B5EF4-FFF2-40B4-BE49-F238E27FC236}">
                <a16:creationId xmlns:a16="http://schemas.microsoft.com/office/drawing/2014/main" id="{E9BB9277-3CE9-0F0B-A319-719486744EEF}"/>
              </a:ext>
            </a:extLst>
          </p:cNvPr>
          <p:cNvSpPr>
            <a:spLocks noChangeArrowheads="1"/>
          </p:cNvSpPr>
          <p:nvPr/>
        </p:nvSpPr>
        <p:spPr bwMode="auto">
          <a:xfrm>
            <a:off x="5308600" y="3733800"/>
            <a:ext cx="13208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b="1">
                <a:solidFill>
                  <a:srgbClr val="3366FF"/>
                </a:solidFill>
              </a:rPr>
              <a:t>egyenleg</a:t>
            </a:r>
            <a:endParaRPr lang="en-US" altLang="hu-HU" sz="2400" b="1">
              <a:solidFill>
                <a:srgbClr val="3366FF"/>
              </a:solidFill>
            </a:endParaRPr>
          </a:p>
        </p:txBody>
      </p:sp>
      <p:sp>
        <p:nvSpPr>
          <p:cNvPr id="232455" name="Rectangle 7">
            <a:extLst>
              <a:ext uri="{FF2B5EF4-FFF2-40B4-BE49-F238E27FC236}">
                <a16:creationId xmlns:a16="http://schemas.microsoft.com/office/drawing/2014/main" id="{D68FEE16-16EC-1304-F959-3E721045C18C}"/>
              </a:ext>
            </a:extLst>
          </p:cNvPr>
          <p:cNvSpPr>
            <a:spLocks noChangeArrowheads="1"/>
          </p:cNvSpPr>
          <p:nvPr/>
        </p:nvSpPr>
        <p:spPr bwMode="auto">
          <a:xfrm>
            <a:off x="6629400" y="3733800"/>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a:t> </a:t>
            </a:r>
            <a:r>
              <a:rPr lang="hu-HU" altLang="hu-HU" sz="2400" b="1">
                <a:solidFill>
                  <a:srgbClr val="FF0000"/>
                </a:solidFill>
              </a:rPr>
              <a:t>törölve</a:t>
            </a:r>
            <a:endParaRPr lang="en-US" altLang="hu-HU" sz="2400" b="1">
              <a:solidFill>
                <a:srgbClr val="FF0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8338" name="Rectangle 2">
            <a:extLst>
              <a:ext uri="{FF2B5EF4-FFF2-40B4-BE49-F238E27FC236}">
                <a16:creationId xmlns:a16="http://schemas.microsoft.com/office/drawing/2014/main" id="{9402E297-1FC5-2CA6-C645-98595E09A932}"/>
              </a:ext>
            </a:extLst>
          </p:cNvPr>
          <p:cNvSpPr>
            <a:spLocks noGrp="1" noChangeArrowheads="1"/>
          </p:cNvSpPr>
          <p:nvPr>
            <p:ph type="title"/>
          </p:nvPr>
        </p:nvSpPr>
        <p:spPr>
          <a:xfrm>
            <a:off x="527050" y="173038"/>
            <a:ext cx="7772400" cy="393700"/>
          </a:xfrm>
        </p:spPr>
        <p:txBody>
          <a:bodyPr/>
          <a:lstStyle/>
          <a:p>
            <a:r>
              <a:rPr lang="hu-HU" altLang="hu-HU" sz="3600" b="1" u="sng">
                <a:solidFill>
                  <a:schemeClr val="accent2"/>
                </a:solidFill>
              </a:rPr>
              <a:t>Helyreállítás </a:t>
            </a:r>
            <a:r>
              <a:rPr lang="en-US" altLang="hu-HU" sz="3600" b="1" u="sng">
                <a:solidFill>
                  <a:schemeClr val="accent2"/>
                </a:solidFill>
              </a:rPr>
              <a:t>Undo </a:t>
            </a:r>
            <a:r>
              <a:rPr lang="hu-HU" altLang="hu-HU" sz="3600" b="1" u="sng">
                <a:solidFill>
                  <a:schemeClr val="accent2"/>
                </a:solidFill>
              </a:rPr>
              <a:t>naplózással</a:t>
            </a:r>
            <a:endParaRPr lang="en-US" altLang="hu-HU" sz="3600" b="1" u="sng">
              <a:solidFill>
                <a:schemeClr val="accent2"/>
              </a:solidFill>
            </a:endParaRPr>
          </a:p>
        </p:txBody>
      </p:sp>
      <p:sp>
        <p:nvSpPr>
          <p:cNvPr id="398339" name="Rectangle 3">
            <a:extLst>
              <a:ext uri="{FF2B5EF4-FFF2-40B4-BE49-F238E27FC236}">
                <a16:creationId xmlns:a16="http://schemas.microsoft.com/office/drawing/2014/main" id="{1DBBFF21-FC54-D077-B31C-E38BD1EF1AC9}"/>
              </a:ext>
            </a:extLst>
          </p:cNvPr>
          <p:cNvSpPr>
            <a:spLocks noGrp="1" noChangeArrowheads="1"/>
          </p:cNvSpPr>
          <p:nvPr>
            <p:ph type="body" idx="1"/>
          </p:nvPr>
        </p:nvSpPr>
        <p:spPr>
          <a:xfrm>
            <a:off x="0" y="752475"/>
            <a:ext cx="9144000" cy="4140200"/>
          </a:xfrm>
        </p:spPr>
        <p:txBody>
          <a:bodyPr/>
          <a:lstStyle/>
          <a:p>
            <a:pPr marL="533400" indent="-533400">
              <a:lnSpc>
                <a:spcPct val="80000"/>
              </a:lnSpc>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533400" indent="-533400">
              <a:lnSpc>
                <a:spcPct val="80000"/>
              </a:lnSpc>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START&gt;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3)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6)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8)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9)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10)	OUTPUT(B)	</a:t>
            </a:r>
            <a:r>
              <a:rPr lang="en-US" altLang="hu-HU" sz="2000" b="1">
                <a:solidFill>
                  <a:schemeClr val="accent2"/>
                </a:solidFill>
              </a:rPr>
              <a:t>16	16	16	16	16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COMMIT&gt;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12)	</a:t>
            </a:r>
            <a:r>
              <a:rPr lang="en-US" altLang="hu-HU" sz="2000" b="1">
                <a:solidFill>
                  <a:srgbClr val="FF0000"/>
                </a:solidFill>
                <a:latin typeface="Courier New" panose="02070309020205020404" pitchFamily="49" charset="0"/>
              </a:rPr>
              <a:t>FLUSH LOG</a:t>
            </a:r>
            <a:r>
              <a:rPr lang="en-US" altLang="hu-HU" sz="2000">
                <a:latin typeface="Courier New" panose="02070309020205020404" pitchFamily="49" charset="0"/>
              </a:rPr>
              <a:t>	</a:t>
            </a:r>
            <a:r>
              <a:rPr lang="en-US" altLang="hu-HU" sz="2000"/>
              <a:t>					</a:t>
            </a:r>
            <a:r>
              <a:rPr lang="en-US" altLang="hu-HU" sz="2000">
                <a:latin typeface="Courier New" panose="02070309020205020404" pitchFamily="49" charset="0"/>
              </a:rPr>
              <a:t>	</a:t>
            </a:r>
            <a:endParaRPr lang="en-US" altLang="hu-HU" sz="2000"/>
          </a:p>
          <a:p>
            <a:pPr marL="533400" indent="-533400">
              <a:lnSpc>
                <a:spcPct val="80000"/>
              </a:lnSpc>
              <a:buFontTx/>
              <a:buNone/>
            </a:pPr>
            <a:endParaRPr lang="en-US" altLang="hu-HU" sz="2000" b="1"/>
          </a:p>
        </p:txBody>
      </p:sp>
      <p:sp>
        <p:nvSpPr>
          <p:cNvPr id="398340" name="Text Box 4">
            <a:extLst>
              <a:ext uri="{FF2B5EF4-FFF2-40B4-BE49-F238E27FC236}">
                <a16:creationId xmlns:a16="http://schemas.microsoft.com/office/drawing/2014/main" id="{B4A5BC1A-F705-625E-001B-A1504823F967}"/>
              </a:ext>
            </a:extLst>
          </p:cNvPr>
          <p:cNvSpPr txBox="1">
            <a:spLocks noChangeArrowheads="1"/>
          </p:cNvSpPr>
          <p:nvPr/>
        </p:nvSpPr>
        <p:spPr bwMode="auto">
          <a:xfrm>
            <a:off x="76200" y="4876800"/>
            <a:ext cx="8864600" cy="1041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FontTx/>
              <a:buChar char="•"/>
            </a:pPr>
            <a:r>
              <a:rPr lang="hu-HU" altLang="hu-HU" sz="2400"/>
              <a:t> </a:t>
            </a:r>
            <a:r>
              <a:rPr lang="hu-HU" altLang="hu-HU" sz="2400" b="1">
                <a:solidFill>
                  <a:srgbClr val="FF3300"/>
                </a:solidFill>
              </a:rPr>
              <a:t>Ha a hiba a 10) és 11) lépések között lépett fel:</a:t>
            </a:r>
          </a:p>
          <a:p>
            <a:pPr>
              <a:lnSpc>
                <a:spcPct val="80000"/>
              </a:lnSpc>
              <a:spcBef>
                <a:spcPct val="20000"/>
              </a:spcBef>
              <a:buFontTx/>
              <a:buChar char="•"/>
            </a:pPr>
            <a:r>
              <a:rPr lang="hu-HU" altLang="hu-HU" sz="2400" b="1">
                <a:solidFill>
                  <a:srgbClr val="FF3300"/>
                </a:solidFill>
              </a:rPr>
              <a:t> </a:t>
            </a:r>
            <a:r>
              <a:rPr lang="hu-HU" altLang="hu-HU" sz="2400" b="1">
                <a:solidFill>
                  <a:srgbClr val="006600"/>
                </a:solidFill>
              </a:rPr>
              <a:t>Nincs </a:t>
            </a:r>
            <a:r>
              <a:rPr lang="hu-HU" altLang="hu-HU" sz="2400" b="1">
                <a:solidFill>
                  <a:srgbClr val="FF0000"/>
                </a:solidFill>
              </a:rPr>
              <a:t>COMMIT</a:t>
            </a:r>
            <a:r>
              <a:rPr lang="hu-HU" altLang="hu-HU" sz="2400" b="1">
                <a:solidFill>
                  <a:srgbClr val="006600"/>
                </a:solidFill>
              </a:rPr>
              <a:t>, tehát </a:t>
            </a:r>
            <a:r>
              <a:rPr lang="hu-HU" altLang="hu-HU" sz="2400" b="1">
                <a:solidFill>
                  <a:srgbClr val="CC00CC"/>
                </a:solidFill>
              </a:rPr>
              <a:t>T befejezetlen</a:t>
            </a:r>
            <a:r>
              <a:rPr lang="hu-HU" altLang="hu-HU" sz="2400" b="1">
                <a:solidFill>
                  <a:srgbClr val="006600"/>
                </a:solidFill>
              </a:rPr>
              <a:t>, hatásainak semmissé tétele az előző esetnek megfelelően történik.</a:t>
            </a:r>
          </a:p>
        </p:txBody>
      </p:sp>
      <p:sp>
        <p:nvSpPr>
          <p:cNvPr id="398341" name="Line 5">
            <a:extLst>
              <a:ext uri="{FF2B5EF4-FFF2-40B4-BE49-F238E27FC236}">
                <a16:creationId xmlns:a16="http://schemas.microsoft.com/office/drawing/2014/main" id="{A24454BC-55B8-7888-7673-E58D7A69A36C}"/>
              </a:ext>
            </a:extLst>
          </p:cNvPr>
          <p:cNvSpPr>
            <a:spLocks noChangeShapeType="1"/>
          </p:cNvSpPr>
          <p:nvPr/>
        </p:nvSpPr>
        <p:spPr bwMode="auto">
          <a:xfrm>
            <a:off x="0" y="40894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62" name="Rectangle 2">
            <a:extLst>
              <a:ext uri="{FF2B5EF4-FFF2-40B4-BE49-F238E27FC236}">
                <a16:creationId xmlns:a16="http://schemas.microsoft.com/office/drawing/2014/main" id="{C9111C49-78EE-3538-47D9-85AA1DB99E14}"/>
              </a:ext>
            </a:extLst>
          </p:cNvPr>
          <p:cNvSpPr>
            <a:spLocks noGrp="1" noChangeArrowheads="1"/>
          </p:cNvSpPr>
          <p:nvPr>
            <p:ph type="title"/>
          </p:nvPr>
        </p:nvSpPr>
        <p:spPr>
          <a:xfrm>
            <a:off x="527050" y="173038"/>
            <a:ext cx="7772400" cy="393700"/>
          </a:xfrm>
        </p:spPr>
        <p:txBody>
          <a:bodyPr/>
          <a:lstStyle/>
          <a:p>
            <a:r>
              <a:rPr lang="hu-HU" altLang="hu-HU" sz="3600" b="1" u="sng">
                <a:solidFill>
                  <a:schemeClr val="accent2"/>
                </a:solidFill>
              </a:rPr>
              <a:t>Helyreállítás </a:t>
            </a:r>
            <a:r>
              <a:rPr lang="en-US" altLang="hu-HU" sz="3600" b="1" u="sng">
                <a:solidFill>
                  <a:schemeClr val="accent2"/>
                </a:solidFill>
              </a:rPr>
              <a:t>Undo </a:t>
            </a:r>
            <a:r>
              <a:rPr lang="hu-HU" altLang="hu-HU" sz="3600" b="1" u="sng">
                <a:solidFill>
                  <a:schemeClr val="accent2"/>
                </a:solidFill>
              </a:rPr>
              <a:t>naplózással</a:t>
            </a:r>
            <a:endParaRPr lang="en-US" altLang="hu-HU" sz="3600" b="1" u="sng">
              <a:solidFill>
                <a:schemeClr val="accent2"/>
              </a:solidFill>
            </a:endParaRPr>
          </a:p>
        </p:txBody>
      </p:sp>
      <p:sp>
        <p:nvSpPr>
          <p:cNvPr id="399363" name="Rectangle 3">
            <a:extLst>
              <a:ext uri="{FF2B5EF4-FFF2-40B4-BE49-F238E27FC236}">
                <a16:creationId xmlns:a16="http://schemas.microsoft.com/office/drawing/2014/main" id="{CDC378E3-A6E2-B943-72EA-F37EAA6F2E95}"/>
              </a:ext>
            </a:extLst>
          </p:cNvPr>
          <p:cNvSpPr>
            <a:spLocks noGrp="1" noChangeArrowheads="1"/>
          </p:cNvSpPr>
          <p:nvPr>
            <p:ph type="body" idx="1"/>
          </p:nvPr>
        </p:nvSpPr>
        <p:spPr>
          <a:xfrm>
            <a:off x="0" y="752475"/>
            <a:ext cx="9144000" cy="4140200"/>
          </a:xfrm>
        </p:spPr>
        <p:txBody>
          <a:bodyPr/>
          <a:lstStyle/>
          <a:p>
            <a:pPr marL="533400" indent="-533400">
              <a:lnSpc>
                <a:spcPct val="80000"/>
              </a:lnSpc>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533400" indent="-533400">
              <a:lnSpc>
                <a:spcPct val="80000"/>
              </a:lnSpc>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START&gt;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3)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6)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8)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9)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10)	OUTPUT(B)	</a:t>
            </a:r>
            <a:r>
              <a:rPr lang="en-US" altLang="hu-HU" sz="2000" b="1">
                <a:solidFill>
                  <a:schemeClr val="accent2"/>
                </a:solidFill>
              </a:rPr>
              <a:t>16	16	16	16	16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COMMIT&gt;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12)	</a:t>
            </a:r>
            <a:r>
              <a:rPr lang="en-US" altLang="hu-HU" sz="2000" b="1">
                <a:solidFill>
                  <a:srgbClr val="FF0000"/>
                </a:solidFill>
                <a:latin typeface="Courier New" panose="02070309020205020404" pitchFamily="49" charset="0"/>
              </a:rPr>
              <a:t>FLUSH LOG</a:t>
            </a:r>
            <a:r>
              <a:rPr lang="en-US" altLang="hu-HU" sz="2000">
                <a:latin typeface="Courier New" panose="02070309020205020404" pitchFamily="49" charset="0"/>
              </a:rPr>
              <a:t>	</a:t>
            </a:r>
            <a:r>
              <a:rPr lang="en-US" altLang="hu-HU" sz="2000"/>
              <a:t>					</a:t>
            </a:r>
            <a:r>
              <a:rPr lang="en-US" altLang="hu-HU" sz="2000">
                <a:latin typeface="Courier New" panose="02070309020205020404" pitchFamily="49" charset="0"/>
              </a:rPr>
              <a:t>	</a:t>
            </a:r>
            <a:endParaRPr lang="en-US" altLang="hu-HU" sz="2000"/>
          </a:p>
          <a:p>
            <a:pPr marL="533400" indent="-533400">
              <a:lnSpc>
                <a:spcPct val="80000"/>
              </a:lnSpc>
              <a:buFontTx/>
              <a:buNone/>
            </a:pPr>
            <a:endParaRPr lang="en-US" altLang="hu-HU" sz="2000" b="1"/>
          </a:p>
        </p:txBody>
      </p:sp>
      <p:sp>
        <p:nvSpPr>
          <p:cNvPr id="399364" name="Text Box 4">
            <a:extLst>
              <a:ext uri="{FF2B5EF4-FFF2-40B4-BE49-F238E27FC236}">
                <a16:creationId xmlns:a16="http://schemas.microsoft.com/office/drawing/2014/main" id="{CCCA015F-8907-2D05-2E4F-42A9C48A8679}"/>
              </a:ext>
            </a:extLst>
          </p:cNvPr>
          <p:cNvSpPr txBox="1">
            <a:spLocks noChangeArrowheads="1"/>
          </p:cNvSpPr>
          <p:nvPr/>
        </p:nvSpPr>
        <p:spPr bwMode="auto">
          <a:xfrm>
            <a:off x="76200" y="4876800"/>
            <a:ext cx="8864600" cy="1917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FontTx/>
              <a:buChar char="•"/>
            </a:pPr>
            <a:r>
              <a:rPr lang="hu-HU" altLang="hu-HU" sz="2400"/>
              <a:t> </a:t>
            </a:r>
            <a:r>
              <a:rPr lang="hu-HU" altLang="hu-HU" sz="2400" b="1">
                <a:solidFill>
                  <a:srgbClr val="FF0000"/>
                </a:solidFill>
              </a:rPr>
              <a:t>Ha a 8) és 10) lépések között következett be a hiba:</a:t>
            </a:r>
          </a:p>
          <a:p>
            <a:pPr>
              <a:lnSpc>
                <a:spcPct val="80000"/>
              </a:lnSpc>
              <a:spcBef>
                <a:spcPct val="20000"/>
              </a:spcBef>
              <a:buFontTx/>
              <a:buChar char="•"/>
            </a:pPr>
            <a:r>
              <a:rPr lang="hu-HU" altLang="hu-HU" sz="2400" b="1">
                <a:solidFill>
                  <a:srgbClr val="FF3300"/>
                </a:solidFill>
              </a:rPr>
              <a:t> </a:t>
            </a:r>
            <a:r>
              <a:rPr lang="hu-HU" altLang="hu-HU" sz="2400" b="1">
                <a:solidFill>
                  <a:srgbClr val="006600"/>
                </a:solidFill>
              </a:rPr>
              <a:t>Az előző esethez hasonlóan </a:t>
            </a:r>
            <a:r>
              <a:rPr lang="hu-HU" altLang="hu-HU" sz="2400" b="1">
                <a:solidFill>
                  <a:srgbClr val="CC00CC"/>
                </a:solidFill>
              </a:rPr>
              <a:t>T hatásait semmissé kell tenni.</a:t>
            </a:r>
            <a:r>
              <a:rPr lang="hu-HU" altLang="hu-HU" sz="2400" b="1">
                <a:solidFill>
                  <a:srgbClr val="006600"/>
                </a:solidFill>
              </a:rPr>
              <a:t> Az egyetlen különbség, hogy az A és/vagy B módosítása még nincs a lemezen. Ettől függetlenül mindkét adatbáziselem korábbi értékét </a:t>
            </a:r>
            <a:r>
              <a:rPr lang="hu-HU" altLang="hu-HU" sz="2400" b="1">
                <a:solidFill>
                  <a:srgbClr val="3366FF"/>
                </a:solidFill>
              </a:rPr>
              <a:t>(8)</a:t>
            </a:r>
            <a:r>
              <a:rPr lang="hu-HU" altLang="hu-HU" sz="2400" b="1">
                <a:solidFill>
                  <a:srgbClr val="006600"/>
                </a:solidFill>
              </a:rPr>
              <a:t> állítjuk vissza.</a:t>
            </a:r>
          </a:p>
        </p:txBody>
      </p:sp>
      <p:sp>
        <p:nvSpPr>
          <p:cNvPr id="399365" name="Line 5">
            <a:extLst>
              <a:ext uri="{FF2B5EF4-FFF2-40B4-BE49-F238E27FC236}">
                <a16:creationId xmlns:a16="http://schemas.microsoft.com/office/drawing/2014/main" id="{70458EA9-6B29-4B03-5468-DDD854F22A20}"/>
              </a:ext>
            </a:extLst>
          </p:cNvPr>
          <p:cNvSpPr>
            <a:spLocks noChangeShapeType="1"/>
          </p:cNvSpPr>
          <p:nvPr/>
        </p:nvSpPr>
        <p:spPr bwMode="auto">
          <a:xfrm>
            <a:off x="0" y="37846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0386" name="Rectangle 2">
            <a:extLst>
              <a:ext uri="{FF2B5EF4-FFF2-40B4-BE49-F238E27FC236}">
                <a16:creationId xmlns:a16="http://schemas.microsoft.com/office/drawing/2014/main" id="{C77888EC-89C8-56C0-F9E0-7B767D7BD8A1}"/>
              </a:ext>
            </a:extLst>
          </p:cNvPr>
          <p:cNvSpPr>
            <a:spLocks noGrp="1" noChangeArrowheads="1"/>
          </p:cNvSpPr>
          <p:nvPr>
            <p:ph type="title"/>
          </p:nvPr>
        </p:nvSpPr>
        <p:spPr>
          <a:xfrm>
            <a:off x="527050" y="173038"/>
            <a:ext cx="7772400" cy="393700"/>
          </a:xfrm>
        </p:spPr>
        <p:txBody>
          <a:bodyPr/>
          <a:lstStyle/>
          <a:p>
            <a:r>
              <a:rPr lang="hu-HU" altLang="hu-HU" sz="3600" b="1" u="sng">
                <a:solidFill>
                  <a:schemeClr val="accent2"/>
                </a:solidFill>
              </a:rPr>
              <a:t>Helyreállítás </a:t>
            </a:r>
            <a:r>
              <a:rPr lang="en-US" altLang="hu-HU" sz="3600" b="1" u="sng">
                <a:solidFill>
                  <a:schemeClr val="accent2"/>
                </a:solidFill>
              </a:rPr>
              <a:t>Undo </a:t>
            </a:r>
            <a:r>
              <a:rPr lang="hu-HU" altLang="hu-HU" sz="3600" b="1" u="sng">
                <a:solidFill>
                  <a:schemeClr val="accent2"/>
                </a:solidFill>
              </a:rPr>
              <a:t>naplózással</a:t>
            </a:r>
            <a:endParaRPr lang="en-US" altLang="hu-HU" sz="3600" b="1" u="sng">
              <a:solidFill>
                <a:schemeClr val="accent2"/>
              </a:solidFill>
            </a:endParaRPr>
          </a:p>
        </p:txBody>
      </p:sp>
      <p:sp>
        <p:nvSpPr>
          <p:cNvPr id="400387" name="Rectangle 3">
            <a:extLst>
              <a:ext uri="{FF2B5EF4-FFF2-40B4-BE49-F238E27FC236}">
                <a16:creationId xmlns:a16="http://schemas.microsoft.com/office/drawing/2014/main" id="{570D4EC4-A24E-7396-272C-49D94570C71C}"/>
              </a:ext>
            </a:extLst>
          </p:cNvPr>
          <p:cNvSpPr>
            <a:spLocks noGrp="1" noChangeArrowheads="1"/>
          </p:cNvSpPr>
          <p:nvPr>
            <p:ph type="body" idx="1"/>
          </p:nvPr>
        </p:nvSpPr>
        <p:spPr>
          <a:xfrm>
            <a:off x="0" y="752475"/>
            <a:ext cx="9144000" cy="4140200"/>
          </a:xfrm>
        </p:spPr>
        <p:txBody>
          <a:bodyPr/>
          <a:lstStyle/>
          <a:p>
            <a:pPr marL="533400" indent="-533400">
              <a:lnSpc>
                <a:spcPct val="80000"/>
              </a:lnSpc>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533400" indent="-533400">
              <a:lnSpc>
                <a:spcPct val="80000"/>
              </a:lnSpc>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START&gt;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3)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6)	t := t*2	</a:t>
            </a:r>
            <a:r>
              <a:rPr lang="hu-HU" altLang="hu-HU" sz="2000" b="1">
                <a:solidFill>
                  <a:schemeClr val="accent2"/>
                </a:solidFill>
                <a:latin typeface="Courier New" panose="02070309020205020404" pitchFamily="49" charset="0"/>
              </a:rPr>
              <a:t>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&lt;T,B,8&gt;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8)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9)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10)	OUTPUT(B)	</a:t>
            </a:r>
            <a:r>
              <a:rPr lang="en-US" altLang="hu-HU" sz="2000" b="1">
                <a:solidFill>
                  <a:schemeClr val="accent2"/>
                </a:solidFill>
              </a:rPr>
              <a:t>16	16	16	16	16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a:t>
            </a:r>
            <a:r>
              <a:rPr lang="hu-HU" altLang="hu-HU" sz="2000" b="1">
                <a:solidFill>
                  <a:schemeClr val="accent2"/>
                </a:solidFill>
                <a:latin typeface="Courier New" panose="02070309020205020404" pitchFamily="49" charset="0"/>
              </a:rPr>
              <a:t>T,</a:t>
            </a:r>
            <a:r>
              <a:rPr lang="en-US" altLang="hu-HU" sz="2000" b="1">
                <a:solidFill>
                  <a:schemeClr val="accent2"/>
                </a:solidFill>
                <a:latin typeface="Courier New" panose="02070309020205020404" pitchFamily="49" charset="0"/>
              </a:rPr>
              <a:t>COMMIT&gt;</a:t>
            </a:r>
            <a:endParaRPr lang="en-US" altLang="hu-HU" sz="2000" b="1">
              <a:solidFill>
                <a:schemeClr val="accent2"/>
              </a:solidFill>
            </a:endParaRPr>
          </a:p>
          <a:p>
            <a:pPr marL="533400" indent="-533400">
              <a:lnSpc>
                <a:spcPct val="80000"/>
              </a:lnSpc>
              <a:buFontTx/>
              <a:buNone/>
            </a:pPr>
            <a:r>
              <a:rPr lang="en-US" altLang="hu-HU" sz="2000" b="1">
                <a:solidFill>
                  <a:schemeClr val="accent2"/>
                </a:solidFill>
                <a:latin typeface="Courier New" panose="02070309020205020404" pitchFamily="49" charset="0"/>
              </a:rPr>
              <a:t>12)	</a:t>
            </a:r>
            <a:r>
              <a:rPr lang="en-US" altLang="hu-HU" sz="2000" b="1">
                <a:solidFill>
                  <a:srgbClr val="FF0000"/>
                </a:solidFill>
                <a:latin typeface="Courier New" panose="02070309020205020404" pitchFamily="49" charset="0"/>
              </a:rPr>
              <a:t>FLUSH LOG</a:t>
            </a:r>
            <a:r>
              <a:rPr lang="en-US" altLang="hu-HU" sz="2000">
                <a:latin typeface="Courier New" panose="02070309020205020404" pitchFamily="49" charset="0"/>
              </a:rPr>
              <a:t>	</a:t>
            </a:r>
            <a:r>
              <a:rPr lang="en-US" altLang="hu-HU" sz="2000"/>
              <a:t>					</a:t>
            </a:r>
            <a:r>
              <a:rPr lang="en-US" altLang="hu-HU" sz="2000">
                <a:latin typeface="Courier New" panose="02070309020205020404" pitchFamily="49" charset="0"/>
              </a:rPr>
              <a:t>	</a:t>
            </a:r>
            <a:endParaRPr lang="en-US" altLang="hu-HU" sz="2000"/>
          </a:p>
          <a:p>
            <a:pPr marL="533400" indent="-533400">
              <a:lnSpc>
                <a:spcPct val="80000"/>
              </a:lnSpc>
              <a:buFontTx/>
              <a:buNone/>
            </a:pPr>
            <a:endParaRPr lang="en-US" altLang="hu-HU" sz="2000" b="1"/>
          </a:p>
        </p:txBody>
      </p:sp>
      <p:sp>
        <p:nvSpPr>
          <p:cNvPr id="400388" name="Text Box 4">
            <a:extLst>
              <a:ext uri="{FF2B5EF4-FFF2-40B4-BE49-F238E27FC236}">
                <a16:creationId xmlns:a16="http://schemas.microsoft.com/office/drawing/2014/main" id="{D61504AD-03C0-DF2B-90A8-A73C35E7BEA2}"/>
              </a:ext>
            </a:extLst>
          </p:cNvPr>
          <p:cNvSpPr txBox="1">
            <a:spLocks noChangeArrowheads="1"/>
          </p:cNvSpPr>
          <p:nvPr/>
        </p:nvSpPr>
        <p:spPr bwMode="auto">
          <a:xfrm>
            <a:off x="76200" y="4876800"/>
            <a:ext cx="8864600" cy="1917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FontTx/>
              <a:buChar char="•"/>
            </a:pPr>
            <a:r>
              <a:rPr lang="hu-HU" altLang="hu-HU" sz="2400"/>
              <a:t> </a:t>
            </a:r>
            <a:r>
              <a:rPr lang="hu-HU" altLang="hu-HU" sz="2400" b="1">
                <a:solidFill>
                  <a:srgbClr val="FF0000"/>
                </a:solidFill>
              </a:rPr>
              <a:t>Ha a hiba a 8) lépésnél korábban jelentkezik:</a:t>
            </a:r>
          </a:p>
          <a:p>
            <a:pPr>
              <a:lnSpc>
                <a:spcPct val="80000"/>
              </a:lnSpc>
              <a:spcBef>
                <a:spcPct val="20000"/>
              </a:spcBef>
              <a:buFontTx/>
              <a:buChar char="•"/>
            </a:pPr>
            <a:r>
              <a:rPr lang="hu-HU" altLang="hu-HU" sz="2400" b="1">
                <a:solidFill>
                  <a:srgbClr val="3366FF"/>
                </a:solidFill>
              </a:rPr>
              <a:t> Az 1. szabály miatt igaz, hogy </a:t>
            </a:r>
            <a:r>
              <a:rPr lang="hu-HU" altLang="hu-HU" sz="2400" b="1">
                <a:solidFill>
                  <a:srgbClr val="009900"/>
                </a:solidFill>
              </a:rPr>
              <a:t>mielőtt az A és/vagy B a lemezen módosulnának</a:t>
            </a:r>
            <a:r>
              <a:rPr lang="hu-HU" altLang="hu-HU" sz="2400" b="1">
                <a:solidFill>
                  <a:srgbClr val="3366FF"/>
                </a:solidFill>
              </a:rPr>
              <a:t>, </a:t>
            </a:r>
            <a:r>
              <a:rPr lang="hu-HU" altLang="hu-HU" sz="2400" b="1">
                <a:solidFill>
                  <a:srgbClr val="CC00CC"/>
                </a:solidFill>
              </a:rPr>
              <a:t>a megfelelő módosítási naplóbejegyzésnek a lemezre írt naplóban meg kell jelennie.</a:t>
            </a:r>
            <a:r>
              <a:rPr lang="hu-HU" altLang="hu-HU" sz="2400" b="1">
                <a:solidFill>
                  <a:srgbClr val="3366FF"/>
                </a:solidFill>
              </a:rPr>
              <a:t> Ez most nem történt meg, így a módosítások sem történtek meg, tehát </a:t>
            </a:r>
            <a:r>
              <a:rPr lang="hu-HU" altLang="hu-HU" sz="2400" b="1">
                <a:solidFill>
                  <a:srgbClr val="CC00CC"/>
                </a:solidFill>
              </a:rPr>
              <a:t>nincs is visszaállítási feladat</a:t>
            </a:r>
            <a:r>
              <a:rPr lang="hu-HU" altLang="hu-HU" sz="2400" b="1">
                <a:solidFill>
                  <a:srgbClr val="3366FF"/>
                </a:solidFill>
              </a:rPr>
              <a:t>.</a:t>
            </a:r>
          </a:p>
        </p:txBody>
      </p:sp>
      <p:sp>
        <p:nvSpPr>
          <p:cNvPr id="400389" name="Line 5">
            <a:extLst>
              <a:ext uri="{FF2B5EF4-FFF2-40B4-BE49-F238E27FC236}">
                <a16:creationId xmlns:a16="http://schemas.microsoft.com/office/drawing/2014/main" id="{8FE28236-E19C-68CC-F910-FC3F3CE22118}"/>
              </a:ext>
            </a:extLst>
          </p:cNvPr>
          <p:cNvSpPr>
            <a:spLocks noChangeShapeType="1"/>
          </p:cNvSpPr>
          <p:nvPr/>
        </p:nvSpPr>
        <p:spPr bwMode="auto">
          <a:xfrm>
            <a:off x="0" y="25908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1410" name="Rectangle 2">
            <a:extLst>
              <a:ext uri="{FF2B5EF4-FFF2-40B4-BE49-F238E27FC236}">
                <a16:creationId xmlns:a16="http://schemas.microsoft.com/office/drawing/2014/main" id="{B82906E7-6269-1085-5CC9-752DFFBBFB57}"/>
              </a:ext>
            </a:extLst>
          </p:cNvPr>
          <p:cNvSpPr>
            <a:spLocks noGrp="1" noChangeArrowheads="1"/>
          </p:cNvSpPr>
          <p:nvPr>
            <p:ph type="title"/>
          </p:nvPr>
        </p:nvSpPr>
        <p:spPr>
          <a:xfrm>
            <a:off x="685800" y="241300"/>
            <a:ext cx="7772400" cy="317500"/>
          </a:xfrm>
        </p:spPr>
        <p:txBody>
          <a:bodyPr/>
          <a:lstStyle/>
          <a:p>
            <a:r>
              <a:rPr lang="hu-HU" altLang="hu-HU" sz="2400" b="1">
                <a:solidFill>
                  <a:schemeClr val="accent2"/>
                </a:solidFill>
              </a:rPr>
              <a:t>Az ellenőrzőpont-képzés</a:t>
            </a:r>
          </a:p>
        </p:txBody>
      </p:sp>
      <p:sp>
        <p:nvSpPr>
          <p:cNvPr id="401411" name="Rectangle 3">
            <a:extLst>
              <a:ext uri="{FF2B5EF4-FFF2-40B4-BE49-F238E27FC236}">
                <a16:creationId xmlns:a16="http://schemas.microsoft.com/office/drawing/2014/main" id="{9CEA600A-9EF2-68F2-2D90-FF0651D6EEAC}"/>
              </a:ext>
            </a:extLst>
          </p:cNvPr>
          <p:cNvSpPr>
            <a:spLocks noGrp="1" noChangeArrowheads="1"/>
          </p:cNvSpPr>
          <p:nvPr>
            <p:ph type="body" idx="1"/>
          </p:nvPr>
        </p:nvSpPr>
        <p:spPr>
          <a:xfrm>
            <a:off x="381000" y="863600"/>
            <a:ext cx="8458200" cy="5232400"/>
          </a:xfrm>
        </p:spPr>
        <p:txBody>
          <a:bodyPr/>
          <a:lstStyle/>
          <a:p>
            <a:pPr marL="381000" indent="-381000">
              <a:lnSpc>
                <a:spcPct val="80000"/>
              </a:lnSpc>
            </a:pPr>
            <a:r>
              <a:rPr lang="hu-HU" altLang="hu-HU" sz="1800" b="1">
                <a:solidFill>
                  <a:schemeClr val="accent2"/>
                </a:solidFill>
              </a:rPr>
              <a:t>A visszaállítás nagyon sokáig tarthat, mert el kell mennünk a napló elejéig.</a:t>
            </a:r>
          </a:p>
          <a:p>
            <a:pPr marL="381000" indent="-381000">
              <a:lnSpc>
                <a:spcPct val="80000"/>
              </a:lnSpc>
            </a:pPr>
            <a:r>
              <a:rPr lang="hu-HU" altLang="hu-HU" sz="1800" b="1">
                <a:solidFill>
                  <a:srgbClr val="FF0000"/>
                </a:solidFill>
                <a:latin typeface="Arial" panose="020B0604020202020204" pitchFamily="34" charset="0"/>
              </a:rPr>
              <a:t>Meddig menjünk vissza a naplóban? </a:t>
            </a:r>
          </a:p>
          <a:p>
            <a:pPr marL="381000" indent="-381000">
              <a:lnSpc>
                <a:spcPct val="80000"/>
              </a:lnSpc>
            </a:pPr>
            <a:r>
              <a:rPr lang="hu-HU" altLang="hu-HU" sz="1800" b="1">
                <a:solidFill>
                  <a:srgbClr val="CC00CC"/>
                </a:solidFill>
                <a:latin typeface="Arial" panose="020B0604020202020204" pitchFamily="34" charset="0"/>
              </a:rPr>
              <a:t>Honnan tudjuk, hogy mikor vagyunk egy biztosan konzisztens állapotnál?</a:t>
            </a:r>
          </a:p>
          <a:p>
            <a:pPr marL="381000" indent="-381000">
              <a:lnSpc>
                <a:spcPct val="80000"/>
              </a:lnSpc>
            </a:pPr>
            <a:r>
              <a:rPr lang="hu-HU" altLang="hu-HU" sz="1800" b="1">
                <a:solidFill>
                  <a:srgbClr val="1A9A33"/>
                </a:solidFill>
                <a:latin typeface="Arial" panose="020B0604020202020204" pitchFamily="34" charset="0"/>
              </a:rPr>
              <a:t>Erre való a </a:t>
            </a:r>
            <a:r>
              <a:rPr lang="hu-HU" altLang="hu-HU" sz="1800" b="1">
                <a:solidFill>
                  <a:srgbClr val="FF0000"/>
                </a:solidFill>
                <a:latin typeface="Arial" panose="020B0604020202020204" pitchFamily="34" charset="0"/>
              </a:rPr>
              <a:t>CHECKPOINT</a:t>
            </a:r>
            <a:r>
              <a:rPr lang="hu-HU" altLang="hu-HU" sz="1800" b="1">
                <a:solidFill>
                  <a:srgbClr val="1A9A33"/>
                </a:solidFill>
                <a:latin typeface="Arial" panose="020B0604020202020204" pitchFamily="34" charset="0"/>
              </a:rPr>
              <a:t>. Ennek képzése:</a:t>
            </a:r>
          </a:p>
          <a:p>
            <a:pPr marL="381000" indent="-381000">
              <a:lnSpc>
                <a:spcPct val="80000"/>
              </a:lnSpc>
              <a:buFontTx/>
              <a:buNone/>
            </a:pPr>
            <a:endParaRPr lang="hu-HU" altLang="hu-HU" sz="1800" b="1">
              <a:solidFill>
                <a:srgbClr val="1A9A33"/>
              </a:solidFill>
              <a:latin typeface="Arial" panose="020B0604020202020204" pitchFamily="34" charset="0"/>
            </a:endParaRPr>
          </a:p>
          <a:p>
            <a:pPr marL="381000" indent="-381000">
              <a:lnSpc>
                <a:spcPct val="80000"/>
              </a:lnSpc>
              <a:buFontTx/>
              <a:buNone/>
            </a:pPr>
            <a:r>
              <a:rPr lang="hu-HU" altLang="hu-HU" sz="1800" b="1">
                <a:solidFill>
                  <a:srgbClr val="0000FF"/>
                </a:solidFill>
                <a:latin typeface="Arial" panose="020B0604020202020204" pitchFamily="34" charset="0"/>
              </a:rPr>
              <a:t>1. </a:t>
            </a:r>
            <a:r>
              <a:rPr lang="hu-HU" altLang="hu-HU" sz="1800" b="1">
                <a:solidFill>
                  <a:srgbClr val="FF0000"/>
                </a:solidFill>
                <a:latin typeface="Arial" panose="020B0604020202020204" pitchFamily="34" charset="0"/>
              </a:rPr>
              <a:t>Megtiltjuk az új tranzakciók indítását.</a:t>
            </a:r>
          </a:p>
          <a:p>
            <a:pPr marL="381000" indent="-381000">
              <a:lnSpc>
                <a:spcPct val="80000"/>
              </a:lnSpc>
              <a:buFontTx/>
              <a:buNone/>
            </a:pPr>
            <a:r>
              <a:rPr lang="hu-HU" altLang="hu-HU" sz="1800" b="1">
                <a:solidFill>
                  <a:srgbClr val="0000FF"/>
                </a:solidFill>
                <a:latin typeface="Arial" panose="020B0604020202020204" pitchFamily="34" charset="0"/>
              </a:rPr>
              <a:t>2. Megvárjuk, amíg minden futó tranzakció </a:t>
            </a:r>
            <a:r>
              <a:rPr lang="hu-HU" altLang="hu-HU" sz="1800" b="1">
                <a:solidFill>
                  <a:srgbClr val="FF0000"/>
                </a:solidFill>
                <a:latin typeface="Arial" panose="020B0604020202020204" pitchFamily="34" charset="0"/>
              </a:rPr>
              <a:t>COMMIT </a:t>
            </a:r>
            <a:r>
              <a:rPr lang="hu-HU" altLang="hu-HU" sz="1800" b="1">
                <a:solidFill>
                  <a:srgbClr val="0000FF"/>
                </a:solidFill>
                <a:latin typeface="Arial" panose="020B0604020202020204" pitchFamily="34" charset="0"/>
              </a:rPr>
              <a:t>vagy </a:t>
            </a:r>
            <a:r>
              <a:rPr lang="hu-HU" altLang="hu-HU" sz="1800" b="1">
                <a:solidFill>
                  <a:srgbClr val="FF0000"/>
                </a:solidFill>
                <a:latin typeface="Arial" panose="020B0604020202020204" pitchFamily="34" charset="0"/>
              </a:rPr>
              <a:t>ABORT </a:t>
            </a:r>
            <a:r>
              <a:rPr lang="hu-HU" altLang="hu-HU" sz="1800" b="1">
                <a:solidFill>
                  <a:srgbClr val="0000FF"/>
                </a:solidFill>
                <a:latin typeface="Arial" panose="020B0604020202020204" pitchFamily="34" charset="0"/>
              </a:rPr>
              <a:t>módon véget ér.</a:t>
            </a:r>
          </a:p>
          <a:p>
            <a:pPr marL="381000" indent="-381000">
              <a:lnSpc>
                <a:spcPct val="80000"/>
              </a:lnSpc>
              <a:buFontTx/>
              <a:buNone/>
            </a:pPr>
            <a:r>
              <a:rPr lang="hu-HU" altLang="hu-HU" sz="1800" b="1">
                <a:solidFill>
                  <a:srgbClr val="0000FF"/>
                </a:solidFill>
                <a:latin typeface="Arial" panose="020B0604020202020204" pitchFamily="34" charset="0"/>
              </a:rPr>
              <a:t>3. A naplót a pufferből a háttértárra írjuk </a:t>
            </a:r>
            <a:r>
              <a:rPr lang="hu-HU" altLang="hu-HU" sz="1800" b="1">
                <a:solidFill>
                  <a:srgbClr val="FF0000"/>
                </a:solidFill>
                <a:latin typeface="Arial" panose="020B0604020202020204" pitchFamily="34" charset="0"/>
              </a:rPr>
              <a:t>(FLUSH LOG)</a:t>
            </a:r>
            <a:r>
              <a:rPr lang="hu-HU" altLang="hu-HU" sz="1800" b="1">
                <a:solidFill>
                  <a:srgbClr val="0000FF"/>
                </a:solidFill>
                <a:latin typeface="Arial" panose="020B0604020202020204" pitchFamily="34" charset="0"/>
              </a:rPr>
              <a:t>, </a:t>
            </a:r>
          </a:p>
          <a:p>
            <a:pPr marL="381000" indent="-381000">
              <a:lnSpc>
                <a:spcPct val="80000"/>
              </a:lnSpc>
              <a:buFontTx/>
              <a:buNone/>
            </a:pPr>
            <a:r>
              <a:rPr lang="hu-HU" altLang="hu-HU" sz="1800" b="1">
                <a:solidFill>
                  <a:srgbClr val="0000FF"/>
                </a:solidFill>
                <a:latin typeface="Arial" panose="020B0604020202020204" pitchFamily="34" charset="0"/>
              </a:rPr>
              <a:t>4. </a:t>
            </a:r>
            <a:r>
              <a:rPr lang="hu-HU" altLang="hu-HU" sz="1800" b="1">
                <a:solidFill>
                  <a:srgbClr val="CC00CC"/>
                </a:solidFill>
                <a:latin typeface="Arial" panose="020B0604020202020204" pitchFamily="34" charset="0"/>
              </a:rPr>
              <a:t>Az adategységeket a pufferből a háttértárra írjuk.</a:t>
            </a:r>
          </a:p>
          <a:p>
            <a:pPr marL="381000" indent="-381000">
              <a:lnSpc>
                <a:spcPct val="80000"/>
              </a:lnSpc>
              <a:buFontTx/>
              <a:buNone/>
            </a:pPr>
            <a:r>
              <a:rPr lang="hu-HU" altLang="hu-HU" sz="1800" b="1">
                <a:solidFill>
                  <a:srgbClr val="0000FF"/>
                </a:solidFill>
                <a:latin typeface="Arial" panose="020B0604020202020204" pitchFamily="34" charset="0"/>
              </a:rPr>
              <a:t>5. A naplóba beírjuk, hogy </a:t>
            </a:r>
            <a:r>
              <a:rPr lang="hu-HU" altLang="hu-HU" sz="1800" b="1">
                <a:solidFill>
                  <a:srgbClr val="FF0000"/>
                </a:solidFill>
                <a:latin typeface="Arial" panose="020B0604020202020204" pitchFamily="34" charset="0"/>
              </a:rPr>
              <a:t>CHECKPOINT.</a:t>
            </a:r>
          </a:p>
          <a:p>
            <a:pPr marL="381000" indent="-381000">
              <a:lnSpc>
                <a:spcPct val="80000"/>
              </a:lnSpc>
              <a:buFontTx/>
              <a:buNone/>
            </a:pPr>
            <a:r>
              <a:rPr lang="hu-HU" altLang="hu-HU" sz="1800" b="1">
                <a:solidFill>
                  <a:srgbClr val="0000FF"/>
                </a:solidFill>
                <a:latin typeface="Arial" panose="020B0604020202020204" pitchFamily="34" charset="0"/>
              </a:rPr>
              <a:t>6. A naplót újra a háttértárra írjuk: </a:t>
            </a:r>
            <a:r>
              <a:rPr lang="hu-HU" altLang="hu-HU" sz="1800" b="1">
                <a:solidFill>
                  <a:srgbClr val="FF0000"/>
                </a:solidFill>
                <a:latin typeface="Arial" panose="020B0604020202020204" pitchFamily="34" charset="0"/>
              </a:rPr>
              <a:t>FLUSH LOG.</a:t>
            </a:r>
          </a:p>
          <a:p>
            <a:pPr marL="381000" indent="-381000">
              <a:lnSpc>
                <a:spcPct val="80000"/>
              </a:lnSpc>
              <a:buFontTx/>
              <a:buNone/>
            </a:pPr>
            <a:r>
              <a:rPr lang="hu-HU" altLang="hu-HU" sz="1800" b="1">
                <a:solidFill>
                  <a:srgbClr val="FF0000"/>
                </a:solidFill>
                <a:latin typeface="Arial" panose="020B0604020202020204" pitchFamily="34" charset="0"/>
              </a:rPr>
              <a:t>7. Újra fogadjuk a tranzakciókat.</a:t>
            </a:r>
          </a:p>
          <a:p>
            <a:pPr marL="381000" indent="-381000">
              <a:lnSpc>
                <a:spcPct val="80000"/>
              </a:lnSpc>
              <a:buFontTx/>
              <a:buNone/>
            </a:pPr>
            <a:endParaRPr lang="hu-HU" altLang="hu-HU" sz="1800" b="1">
              <a:solidFill>
                <a:srgbClr val="FF0000"/>
              </a:solidFill>
              <a:latin typeface="Arial" panose="020B0604020202020204" pitchFamily="34" charset="0"/>
            </a:endParaRPr>
          </a:p>
          <a:p>
            <a:pPr marL="381000" indent="-381000">
              <a:lnSpc>
                <a:spcPct val="80000"/>
              </a:lnSpc>
            </a:pPr>
            <a:r>
              <a:rPr lang="hu-HU" altLang="hu-HU" sz="1800" b="1">
                <a:solidFill>
                  <a:srgbClr val="1A9A33"/>
                </a:solidFill>
                <a:latin typeface="Arial" panose="020B0604020202020204" pitchFamily="34" charset="0"/>
              </a:rPr>
              <a:t>Ezután nyilván elég az első </a:t>
            </a:r>
            <a:r>
              <a:rPr lang="hu-HU" altLang="hu-HU" sz="1800" b="1">
                <a:solidFill>
                  <a:srgbClr val="FF0000"/>
                </a:solidFill>
                <a:latin typeface="Arial" panose="020B0604020202020204" pitchFamily="34" charset="0"/>
              </a:rPr>
              <a:t>CHECKPOINT</a:t>
            </a:r>
            <a:r>
              <a:rPr lang="hu-HU" altLang="hu-HU" sz="1800" b="1">
                <a:solidFill>
                  <a:srgbClr val="1A9A33"/>
                </a:solidFill>
                <a:latin typeface="Arial" panose="020B0604020202020204" pitchFamily="34" charset="0"/>
              </a:rPr>
              <a:t>-ig visszamenni, hiszen előtte minden </a:t>
            </a:r>
            <a:r>
              <a:rPr lang="hu-HU" altLang="hu-HU" sz="1800" b="1">
                <a:solidFill>
                  <a:schemeClr val="accent2"/>
                </a:solidFill>
                <a:latin typeface="Times New Roman" panose="02020603050405020304" pitchFamily="18" charset="0"/>
              </a:rPr>
              <a:t>Ti</a:t>
            </a:r>
            <a:r>
              <a:rPr lang="hu-HU" altLang="hu-HU" sz="1800" b="1" i="1">
                <a:solidFill>
                  <a:srgbClr val="1A9A33"/>
                </a:solidFill>
                <a:latin typeface="Times New Roman" panose="02020603050405020304" pitchFamily="18" charset="0"/>
              </a:rPr>
              <a:t> </a:t>
            </a:r>
            <a:r>
              <a:rPr lang="hu-HU" altLang="hu-HU" sz="1800" b="1">
                <a:solidFill>
                  <a:srgbClr val="1A9A33"/>
                </a:solidFill>
                <a:latin typeface="Arial" panose="020B0604020202020204" pitchFamily="34" charset="0"/>
              </a:rPr>
              <a:t>már valahogy befejeződött.</a:t>
            </a:r>
          </a:p>
          <a:p>
            <a:pPr marL="381000" indent="-381000">
              <a:lnSpc>
                <a:spcPct val="80000"/>
              </a:lnSpc>
              <a:buFontTx/>
              <a:buNone/>
            </a:pPr>
            <a:endParaRPr lang="hu-HU" altLang="hu-HU" sz="1800" b="1"/>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3458" name="Rectangle 2">
            <a:extLst>
              <a:ext uri="{FF2B5EF4-FFF2-40B4-BE49-F238E27FC236}">
                <a16:creationId xmlns:a16="http://schemas.microsoft.com/office/drawing/2014/main" id="{58CC2B9C-1A3C-0288-A34F-A18E49E7746F}"/>
              </a:ext>
            </a:extLst>
          </p:cNvPr>
          <p:cNvSpPr>
            <a:spLocks noGrp="1" noChangeArrowheads="1"/>
          </p:cNvSpPr>
          <p:nvPr>
            <p:ph type="title"/>
          </p:nvPr>
        </p:nvSpPr>
        <p:spPr>
          <a:xfrm>
            <a:off x="685800" y="241300"/>
            <a:ext cx="7772400" cy="317500"/>
          </a:xfrm>
        </p:spPr>
        <p:txBody>
          <a:bodyPr/>
          <a:lstStyle/>
          <a:p>
            <a:r>
              <a:rPr lang="hu-HU" altLang="hu-HU" sz="2400" b="1">
                <a:solidFill>
                  <a:schemeClr val="accent2"/>
                </a:solidFill>
              </a:rPr>
              <a:t>Az ellenőrzőpont-képzés</a:t>
            </a:r>
          </a:p>
        </p:txBody>
      </p:sp>
      <p:sp>
        <p:nvSpPr>
          <p:cNvPr id="403459" name="Rectangle 3">
            <a:extLst>
              <a:ext uri="{FF2B5EF4-FFF2-40B4-BE49-F238E27FC236}">
                <a16:creationId xmlns:a16="http://schemas.microsoft.com/office/drawing/2014/main" id="{7CC2AE34-20C0-7918-2C01-2D65141E546E}"/>
              </a:ext>
            </a:extLst>
          </p:cNvPr>
          <p:cNvSpPr>
            <a:spLocks noGrp="1" noChangeArrowheads="1"/>
          </p:cNvSpPr>
          <p:nvPr>
            <p:ph type="body" idx="1"/>
          </p:nvPr>
        </p:nvSpPr>
        <p:spPr>
          <a:xfrm>
            <a:off x="381000" y="660400"/>
            <a:ext cx="8458200" cy="5930900"/>
          </a:xfrm>
        </p:spPr>
        <p:txBody>
          <a:bodyPr/>
          <a:lstStyle/>
          <a:p>
            <a:pPr marL="381000" indent="-381000">
              <a:lnSpc>
                <a:spcPct val="80000"/>
              </a:lnSpc>
              <a:buFontTx/>
              <a:buAutoNum type="arabicPeriod"/>
            </a:pPr>
            <a:r>
              <a:rPr lang="hu-HU" altLang="hu-HU" sz="2000" b="1">
                <a:solidFill>
                  <a:schemeClr val="accent2"/>
                </a:solidFill>
              </a:rPr>
              <a:t>&lt;T1, START&gt;</a:t>
            </a:r>
          </a:p>
          <a:p>
            <a:pPr marL="381000" indent="-381000">
              <a:lnSpc>
                <a:spcPct val="80000"/>
              </a:lnSpc>
              <a:buFontTx/>
              <a:buAutoNum type="arabicPeriod"/>
            </a:pPr>
            <a:r>
              <a:rPr lang="hu-HU" altLang="hu-HU" sz="2000" b="1">
                <a:solidFill>
                  <a:schemeClr val="accent2"/>
                </a:solidFill>
              </a:rPr>
              <a:t>&lt;T1,A,5&gt;</a:t>
            </a:r>
          </a:p>
          <a:p>
            <a:pPr marL="381000" indent="-381000">
              <a:lnSpc>
                <a:spcPct val="80000"/>
              </a:lnSpc>
              <a:buFontTx/>
              <a:buAutoNum type="arabicPeriod"/>
            </a:pPr>
            <a:r>
              <a:rPr lang="hu-HU" altLang="hu-HU" sz="2000" b="1">
                <a:solidFill>
                  <a:schemeClr val="accent2"/>
                </a:solidFill>
              </a:rPr>
              <a:t>&lt;T2, START&gt;</a:t>
            </a:r>
            <a:endParaRPr lang="hu-HU" altLang="hu-HU" sz="2000" b="1" u="sng">
              <a:solidFill>
                <a:schemeClr val="accent2"/>
              </a:solidFill>
            </a:endParaRPr>
          </a:p>
          <a:p>
            <a:pPr marL="381000" indent="-381000">
              <a:lnSpc>
                <a:spcPct val="80000"/>
              </a:lnSpc>
              <a:buFontTx/>
              <a:buAutoNum type="arabicPeriod"/>
            </a:pPr>
            <a:r>
              <a:rPr lang="hu-HU" altLang="hu-HU" sz="2000" b="1">
                <a:solidFill>
                  <a:schemeClr val="accent2"/>
                </a:solidFill>
              </a:rPr>
              <a:t>&lt;T2,B,10&gt;</a:t>
            </a:r>
          </a:p>
          <a:p>
            <a:pPr marL="381000" indent="-381000">
              <a:lnSpc>
                <a:spcPct val="80000"/>
              </a:lnSpc>
              <a:buFontTx/>
              <a:buAutoNum type="arabicPeriod"/>
            </a:pPr>
            <a:r>
              <a:rPr lang="hu-HU" altLang="hu-HU" sz="2000" b="1">
                <a:solidFill>
                  <a:schemeClr val="accent2"/>
                </a:solidFill>
              </a:rPr>
              <a:t>&lt;T2,C,15&gt;</a:t>
            </a:r>
          </a:p>
          <a:p>
            <a:pPr marL="381000" indent="-381000">
              <a:lnSpc>
                <a:spcPct val="80000"/>
              </a:lnSpc>
              <a:buFontTx/>
              <a:buAutoNum type="arabicPeriod"/>
            </a:pPr>
            <a:r>
              <a:rPr lang="hu-HU" altLang="hu-HU" sz="2000" b="1">
                <a:solidFill>
                  <a:schemeClr val="accent2"/>
                </a:solidFill>
              </a:rPr>
              <a:t>&lt;T1,D,20&gt;</a:t>
            </a:r>
          </a:p>
          <a:p>
            <a:pPr marL="381000" indent="-381000">
              <a:lnSpc>
                <a:spcPct val="80000"/>
              </a:lnSpc>
              <a:buFontTx/>
              <a:buAutoNum type="arabicPeriod"/>
            </a:pPr>
            <a:r>
              <a:rPr lang="hu-HU" altLang="hu-HU" sz="2000" b="1">
                <a:solidFill>
                  <a:schemeClr val="accent2"/>
                </a:solidFill>
              </a:rPr>
              <a:t>&lt;T1, COMMIT&gt;</a:t>
            </a:r>
          </a:p>
          <a:p>
            <a:pPr marL="381000" indent="-381000">
              <a:lnSpc>
                <a:spcPct val="80000"/>
              </a:lnSpc>
              <a:buFontTx/>
              <a:buAutoNum type="arabicPeriod"/>
            </a:pPr>
            <a:r>
              <a:rPr lang="hu-HU" altLang="hu-HU" sz="2000" b="1">
                <a:solidFill>
                  <a:schemeClr val="accent2"/>
                </a:solidFill>
              </a:rPr>
              <a:t>&lt;T2, COMMIT&gt;</a:t>
            </a:r>
          </a:p>
          <a:p>
            <a:pPr marL="381000" indent="-381000">
              <a:lnSpc>
                <a:spcPct val="80000"/>
              </a:lnSpc>
              <a:buFontTx/>
              <a:buAutoNum type="arabicPeriod"/>
            </a:pPr>
            <a:r>
              <a:rPr lang="hu-HU" altLang="hu-HU" sz="2000" b="1">
                <a:solidFill>
                  <a:srgbClr val="FF0000"/>
                </a:solidFill>
              </a:rPr>
              <a:t>&lt;CKPT&gt;</a:t>
            </a:r>
          </a:p>
          <a:p>
            <a:pPr marL="381000" indent="-381000">
              <a:lnSpc>
                <a:spcPct val="80000"/>
              </a:lnSpc>
              <a:buFontTx/>
              <a:buAutoNum type="arabicPeriod"/>
            </a:pPr>
            <a:r>
              <a:rPr lang="hu-HU" altLang="hu-HU" sz="2000" b="1">
                <a:solidFill>
                  <a:schemeClr val="accent2"/>
                </a:solidFill>
              </a:rPr>
              <a:t>&lt;T3, START&gt;</a:t>
            </a:r>
          </a:p>
          <a:p>
            <a:pPr marL="381000" indent="-381000">
              <a:lnSpc>
                <a:spcPct val="80000"/>
              </a:lnSpc>
              <a:buFontTx/>
              <a:buAutoNum type="arabicPeriod"/>
            </a:pPr>
            <a:r>
              <a:rPr lang="hu-HU" altLang="hu-HU" sz="2000" b="1">
                <a:solidFill>
                  <a:schemeClr val="accent2"/>
                </a:solidFill>
              </a:rPr>
              <a:t>&lt;T3,E,25&gt;</a:t>
            </a:r>
          </a:p>
          <a:p>
            <a:pPr marL="381000" indent="-381000">
              <a:lnSpc>
                <a:spcPct val="80000"/>
              </a:lnSpc>
              <a:buFontTx/>
              <a:buAutoNum type="arabicPeriod"/>
            </a:pPr>
            <a:r>
              <a:rPr lang="hu-HU" altLang="hu-HU" sz="2000" b="1">
                <a:solidFill>
                  <a:schemeClr val="accent2"/>
                </a:solidFill>
              </a:rPr>
              <a:t>&lt;T3,F,30&gt;</a:t>
            </a:r>
          </a:p>
          <a:p>
            <a:pPr marL="381000" indent="-381000">
              <a:lnSpc>
                <a:spcPct val="80000"/>
              </a:lnSpc>
              <a:buFontTx/>
              <a:buNone/>
            </a:pPr>
            <a:endParaRPr lang="hu-HU" altLang="hu-HU" sz="2000" b="1">
              <a:solidFill>
                <a:schemeClr val="accent2"/>
              </a:solidFill>
            </a:endParaRPr>
          </a:p>
          <a:p>
            <a:pPr marL="381000" indent="-381000">
              <a:lnSpc>
                <a:spcPct val="80000"/>
              </a:lnSpc>
            </a:pPr>
            <a:r>
              <a:rPr lang="hu-HU" altLang="hu-HU" sz="2000" b="1"/>
              <a:t>Tegyük fel, hogy a naplórészlet végén rendszerhiba lép fel. </a:t>
            </a:r>
          </a:p>
          <a:p>
            <a:pPr marL="381000" indent="-381000">
              <a:lnSpc>
                <a:spcPct val="80000"/>
              </a:lnSpc>
            </a:pPr>
            <a:r>
              <a:rPr lang="hu-HU" altLang="hu-HU" sz="2000" b="1">
                <a:solidFill>
                  <a:srgbClr val="CC00CC"/>
                </a:solidFill>
              </a:rPr>
              <a:t>HELYREÁLLÍTÁS</a:t>
            </a:r>
            <a:r>
              <a:rPr lang="hu-HU" altLang="hu-HU" sz="2000" b="1"/>
              <a:t>: </a:t>
            </a:r>
            <a:r>
              <a:rPr lang="hu-HU" altLang="hu-HU" sz="2000" b="1">
                <a:solidFill>
                  <a:schemeClr val="accent2"/>
                </a:solidFill>
              </a:rPr>
              <a:t>A naplót a végétől visszafelé elemezve </a:t>
            </a:r>
            <a:r>
              <a:rPr lang="hu-HU" altLang="hu-HU" sz="2000" b="1">
                <a:solidFill>
                  <a:srgbClr val="FF0000"/>
                </a:solidFill>
              </a:rPr>
              <a:t>T3</a:t>
            </a:r>
            <a:r>
              <a:rPr lang="hu-HU" altLang="hu-HU" sz="2000" b="1">
                <a:solidFill>
                  <a:schemeClr val="accent2"/>
                </a:solidFill>
              </a:rPr>
              <a:t>-at fogjuk az egyetlen be nem fejezett tranzakciónak találni, így </a:t>
            </a:r>
            <a:r>
              <a:rPr lang="hu-HU" altLang="hu-HU" sz="2000" b="1">
                <a:solidFill>
                  <a:srgbClr val="FF0000"/>
                </a:solidFill>
              </a:rPr>
              <a:t>E</a:t>
            </a:r>
            <a:r>
              <a:rPr lang="hu-HU" altLang="hu-HU" sz="2000" b="1">
                <a:solidFill>
                  <a:schemeClr val="accent2"/>
                </a:solidFill>
              </a:rPr>
              <a:t> és </a:t>
            </a:r>
            <a:r>
              <a:rPr lang="hu-HU" altLang="hu-HU" sz="2000" b="1">
                <a:solidFill>
                  <a:srgbClr val="FF0000"/>
                </a:solidFill>
              </a:rPr>
              <a:t>F</a:t>
            </a:r>
            <a:r>
              <a:rPr lang="hu-HU" altLang="hu-HU" sz="2000" b="1">
                <a:solidFill>
                  <a:schemeClr val="accent2"/>
                </a:solidFill>
              </a:rPr>
              <a:t> korábbi értékeit kell csak visszaállítanunk. </a:t>
            </a:r>
          </a:p>
          <a:p>
            <a:pPr marL="381000" indent="-381000">
              <a:lnSpc>
                <a:spcPct val="80000"/>
              </a:lnSpc>
            </a:pPr>
            <a:r>
              <a:rPr lang="hu-HU" altLang="hu-HU" sz="2000" b="1">
                <a:solidFill>
                  <a:schemeClr val="accent2"/>
                </a:solidFill>
              </a:rPr>
              <a:t>Amikor megtaláljuk a </a:t>
            </a:r>
            <a:r>
              <a:rPr lang="hu-HU" altLang="hu-HU" sz="2000" b="1">
                <a:solidFill>
                  <a:srgbClr val="FF0000"/>
                </a:solidFill>
              </a:rPr>
              <a:t>&lt;CKPT&gt;</a:t>
            </a:r>
            <a:r>
              <a:rPr lang="hu-HU" altLang="hu-HU" sz="2000" b="1">
                <a:solidFill>
                  <a:schemeClr val="accent2"/>
                </a:solidFill>
              </a:rPr>
              <a:t> bejegyzést, tudjuk, hogy nem kell a korábbi naplóbejegyzéseket elemeznünk, végeztünk az adatbázis állapotának helyrehozásával.</a:t>
            </a:r>
          </a:p>
        </p:txBody>
      </p:sp>
      <p:sp>
        <p:nvSpPr>
          <p:cNvPr id="403460" name="Line 4">
            <a:extLst>
              <a:ext uri="{FF2B5EF4-FFF2-40B4-BE49-F238E27FC236}">
                <a16:creationId xmlns:a16="http://schemas.microsoft.com/office/drawing/2014/main" id="{859BEFE8-BAC2-DE29-3A7C-8862CC1C7C0D}"/>
              </a:ext>
            </a:extLst>
          </p:cNvPr>
          <p:cNvSpPr>
            <a:spLocks noChangeShapeType="1"/>
          </p:cNvSpPr>
          <p:nvPr/>
        </p:nvSpPr>
        <p:spPr bwMode="auto">
          <a:xfrm>
            <a:off x="520700" y="1854200"/>
            <a:ext cx="2273300" cy="0"/>
          </a:xfrm>
          <a:prstGeom prst="line">
            <a:avLst/>
          </a:prstGeom>
          <a:noFill/>
          <a:ln w="38100">
            <a:solidFill>
              <a:srgbClr val="FF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3461" name="Text Box 5">
            <a:extLst>
              <a:ext uri="{FF2B5EF4-FFF2-40B4-BE49-F238E27FC236}">
                <a16:creationId xmlns:a16="http://schemas.microsoft.com/office/drawing/2014/main" id="{67DF75F6-0496-7287-040B-B44EEC2E3835}"/>
              </a:ext>
            </a:extLst>
          </p:cNvPr>
          <p:cNvSpPr txBox="1">
            <a:spLocks noChangeArrowheads="1"/>
          </p:cNvSpPr>
          <p:nvPr/>
        </p:nvSpPr>
        <p:spPr bwMode="auto">
          <a:xfrm>
            <a:off x="2984500" y="1028700"/>
            <a:ext cx="5727700" cy="29765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sz="2400" b="1">
                <a:solidFill>
                  <a:srgbClr val="009900"/>
                </a:solidFill>
              </a:rPr>
              <a:t> Tegyük fel, hogy a </a:t>
            </a:r>
            <a:r>
              <a:rPr lang="hu-HU" altLang="hu-HU" sz="2400" b="1">
                <a:solidFill>
                  <a:srgbClr val="CC00CC"/>
                </a:solidFill>
              </a:rPr>
              <a:t>4. bejegyzés után </a:t>
            </a:r>
            <a:r>
              <a:rPr lang="hu-HU" altLang="hu-HU" sz="2400" b="1">
                <a:solidFill>
                  <a:srgbClr val="009900"/>
                </a:solidFill>
              </a:rPr>
              <a:t>úgy döntünk, hogy ellenőrzőpontot hozunk létre.</a:t>
            </a:r>
          </a:p>
          <a:p>
            <a:pPr>
              <a:lnSpc>
                <a:spcPct val="80000"/>
              </a:lnSpc>
              <a:spcBef>
                <a:spcPct val="20000"/>
              </a:spcBef>
              <a:buFontTx/>
              <a:buChar char="•"/>
            </a:pPr>
            <a:r>
              <a:rPr lang="hu-HU" altLang="hu-HU" sz="2400" b="1"/>
              <a:t> A </a:t>
            </a:r>
            <a:r>
              <a:rPr lang="hu-HU" altLang="hu-HU" sz="2400" b="1">
                <a:solidFill>
                  <a:srgbClr val="FF0000"/>
                </a:solidFill>
              </a:rPr>
              <a:t>T1 és T2 aktív tranzakciók</a:t>
            </a:r>
            <a:r>
              <a:rPr lang="hu-HU" altLang="hu-HU" sz="2400" b="1"/>
              <a:t>, meg kell várnunk a befejeződésüket, mielőtt a </a:t>
            </a:r>
            <a:r>
              <a:rPr lang="hu-HU" altLang="hu-HU" sz="2400" b="1">
                <a:solidFill>
                  <a:srgbClr val="FF0000"/>
                </a:solidFill>
              </a:rPr>
              <a:t>&lt;CKPT&gt;</a:t>
            </a:r>
            <a:r>
              <a:rPr lang="hu-HU" altLang="hu-HU" sz="2400" b="1"/>
              <a:t> bejegyzést a naplóba írnánk. </a:t>
            </a:r>
          </a:p>
          <a:p>
            <a:pPr>
              <a:spcBef>
                <a:spcPct val="50000"/>
              </a:spcBef>
            </a:pPr>
            <a:endParaRPr lang="hu-HU" altLang="hu-HU" sz="2400" b="1">
              <a:solidFill>
                <a:srgbClr val="009900"/>
              </a:solidFill>
            </a:endParaRPr>
          </a:p>
        </p:txBody>
      </p:sp>
      <p:sp>
        <p:nvSpPr>
          <p:cNvPr id="403462" name="Line 6">
            <a:extLst>
              <a:ext uri="{FF2B5EF4-FFF2-40B4-BE49-F238E27FC236}">
                <a16:creationId xmlns:a16="http://schemas.microsoft.com/office/drawing/2014/main" id="{D2D9C7F4-7759-FD75-3C4F-ADD5A7D4E39F}"/>
              </a:ext>
            </a:extLst>
          </p:cNvPr>
          <p:cNvSpPr>
            <a:spLocks noChangeShapeType="1"/>
          </p:cNvSpPr>
          <p:nvPr/>
        </p:nvSpPr>
        <p:spPr bwMode="auto">
          <a:xfrm>
            <a:off x="469900" y="4381500"/>
            <a:ext cx="2273300" cy="0"/>
          </a:xfrm>
          <a:prstGeom prst="line">
            <a:avLst/>
          </a:prstGeom>
          <a:noFill/>
          <a:ln w="38100">
            <a:solidFill>
              <a:srgbClr val="FF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3463" name="Text Box 7">
            <a:extLst>
              <a:ext uri="{FF2B5EF4-FFF2-40B4-BE49-F238E27FC236}">
                <a16:creationId xmlns:a16="http://schemas.microsoft.com/office/drawing/2014/main" id="{77B32287-B0B0-91DD-FD85-5F2D753CD5F1}"/>
              </a:ext>
            </a:extLst>
          </p:cNvPr>
          <p:cNvSpPr txBox="1">
            <a:spLocks noChangeArrowheads="1"/>
          </p:cNvSpPr>
          <p:nvPr/>
        </p:nvSpPr>
        <p:spPr bwMode="auto">
          <a:xfrm>
            <a:off x="2806700" y="4102100"/>
            <a:ext cx="27940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0000"/>
                </a:solidFill>
              </a:rPr>
              <a:t>RENDSZERHIBA</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5506" name="Rectangle 2">
            <a:extLst>
              <a:ext uri="{FF2B5EF4-FFF2-40B4-BE49-F238E27FC236}">
                <a16:creationId xmlns:a16="http://schemas.microsoft.com/office/drawing/2014/main" id="{F36A4B43-B51F-1F5A-566C-965B66FD2DD1}"/>
              </a:ext>
            </a:extLst>
          </p:cNvPr>
          <p:cNvSpPr>
            <a:spLocks noGrp="1" noChangeArrowheads="1"/>
          </p:cNvSpPr>
          <p:nvPr>
            <p:ph type="title"/>
          </p:nvPr>
        </p:nvSpPr>
        <p:spPr>
          <a:xfrm>
            <a:off x="685800" y="241300"/>
            <a:ext cx="7772400" cy="317500"/>
          </a:xfrm>
        </p:spPr>
        <p:txBody>
          <a:bodyPr/>
          <a:lstStyle/>
          <a:p>
            <a:r>
              <a:rPr lang="hu-HU" altLang="hu-HU" sz="2400" b="1">
                <a:solidFill>
                  <a:schemeClr val="accent2"/>
                </a:solidFill>
              </a:rPr>
              <a:t>Az ellenőrzőpont-képzés</a:t>
            </a:r>
          </a:p>
        </p:txBody>
      </p:sp>
      <p:sp>
        <p:nvSpPr>
          <p:cNvPr id="405507" name="Rectangle 3">
            <a:extLst>
              <a:ext uri="{FF2B5EF4-FFF2-40B4-BE49-F238E27FC236}">
                <a16:creationId xmlns:a16="http://schemas.microsoft.com/office/drawing/2014/main" id="{3A336FFD-B844-6DE3-4D74-90E142B0B472}"/>
              </a:ext>
            </a:extLst>
          </p:cNvPr>
          <p:cNvSpPr>
            <a:spLocks noGrp="1" noChangeArrowheads="1"/>
          </p:cNvSpPr>
          <p:nvPr>
            <p:ph type="body" idx="1"/>
          </p:nvPr>
        </p:nvSpPr>
        <p:spPr>
          <a:xfrm>
            <a:off x="190500" y="660400"/>
            <a:ext cx="8953500" cy="5930900"/>
          </a:xfrm>
        </p:spPr>
        <p:txBody>
          <a:bodyPr/>
          <a:lstStyle/>
          <a:p>
            <a:pPr marL="609600" indent="-609600"/>
            <a:r>
              <a:rPr lang="hu-HU" altLang="hu-HU" sz="2800" b="1">
                <a:solidFill>
                  <a:schemeClr val="accent2"/>
                </a:solidFill>
                <a:latin typeface="Times New Roman" panose="02020603050405020304" pitchFamily="18" charset="0"/>
              </a:rPr>
              <a:t>Probléma: </a:t>
            </a:r>
            <a:r>
              <a:rPr lang="hu-HU" altLang="hu-HU" sz="2800" b="1">
                <a:solidFill>
                  <a:srgbClr val="FF0000"/>
                </a:solidFill>
                <a:latin typeface="Times New Roman" panose="02020603050405020304" pitchFamily="18" charset="0"/>
              </a:rPr>
              <a:t>Hosszú ideig tarthat, amíg az aktív tranzakciók befejeződnek. </a:t>
            </a:r>
            <a:r>
              <a:rPr lang="hu-HU" altLang="hu-HU" sz="2800" b="1">
                <a:latin typeface="Times New Roman" panose="02020603050405020304" pitchFamily="18" charset="0"/>
              </a:rPr>
              <a:t>(Új tranzakciókat sokáig nem lehet kiszolgálni.)</a:t>
            </a:r>
          </a:p>
          <a:p>
            <a:pPr marL="609600" indent="-609600"/>
            <a:r>
              <a:rPr lang="hu-HU" altLang="hu-HU" sz="2800" b="1">
                <a:solidFill>
                  <a:srgbClr val="006600"/>
                </a:solidFill>
                <a:latin typeface="Times New Roman" panose="02020603050405020304" pitchFamily="18" charset="0"/>
              </a:rPr>
              <a:t>Megoldás:</a:t>
            </a:r>
            <a:r>
              <a:rPr lang="hu-HU" altLang="hu-HU" sz="2800" b="1">
                <a:solidFill>
                  <a:srgbClr val="FF0000"/>
                </a:solidFill>
                <a:latin typeface="Times New Roman" panose="02020603050405020304" pitchFamily="18" charset="0"/>
              </a:rPr>
              <a:t> </a:t>
            </a:r>
            <a:r>
              <a:rPr lang="hu-HU" altLang="hu-HU" sz="2800" b="1">
                <a:solidFill>
                  <a:srgbClr val="3366FF"/>
                </a:solidFill>
                <a:latin typeface="Times New Roman" panose="02020603050405020304" pitchFamily="18" charset="0"/>
              </a:rPr>
              <a:t>CHECKPOINT képzése működés közben.</a:t>
            </a:r>
          </a:p>
          <a:p>
            <a:pPr marL="609600" indent="-609600"/>
            <a:r>
              <a:rPr lang="hu-HU" altLang="hu-HU" sz="2400" b="1"/>
              <a:t>A módszer lépései:</a:t>
            </a:r>
          </a:p>
          <a:p>
            <a:pPr marL="609600" indent="-609600">
              <a:buFontTx/>
              <a:buAutoNum type="arabicPeriod"/>
            </a:pPr>
            <a:r>
              <a:rPr lang="hu-HU" altLang="hu-HU" sz="2400" b="1">
                <a:solidFill>
                  <a:schemeClr val="accent2"/>
                </a:solidFill>
              </a:rPr>
              <a:t> </a:t>
            </a:r>
            <a:r>
              <a:rPr lang="hu-HU" altLang="hu-HU" sz="2400" b="1">
                <a:solidFill>
                  <a:srgbClr val="FF0000"/>
                </a:solidFill>
              </a:rPr>
              <a:t>&lt;START CKPT(T1,…,Tk)&gt;</a:t>
            </a:r>
            <a:r>
              <a:rPr lang="hu-HU" altLang="hu-HU" sz="2400" b="1">
                <a:solidFill>
                  <a:schemeClr val="accent2"/>
                </a:solidFill>
              </a:rPr>
              <a:t> naplóbejegyzés készítése, majd lemezre írása </a:t>
            </a:r>
            <a:r>
              <a:rPr lang="hu-HU" altLang="hu-HU" sz="2400" b="1">
                <a:solidFill>
                  <a:srgbClr val="FF0000"/>
                </a:solidFill>
              </a:rPr>
              <a:t>(FLUSH LOG)</a:t>
            </a:r>
            <a:r>
              <a:rPr lang="hu-HU" altLang="hu-HU" sz="2400" b="1">
                <a:solidFill>
                  <a:schemeClr val="accent2"/>
                </a:solidFill>
              </a:rPr>
              <a:t>, ahol </a:t>
            </a:r>
            <a:r>
              <a:rPr lang="hu-HU" altLang="hu-HU" sz="2400" b="1">
                <a:solidFill>
                  <a:srgbClr val="FF0000"/>
                </a:solidFill>
              </a:rPr>
              <a:t>T1,…,Tk</a:t>
            </a:r>
            <a:r>
              <a:rPr lang="hu-HU" altLang="hu-HU" sz="2400" b="1">
                <a:solidFill>
                  <a:schemeClr val="accent2"/>
                </a:solidFill>
              </a:rPr>
              <a:t> az éppen </a:t>
            </a:r>
            <a:r>
              <a:rPr lang="hu-HU" altLang="hu-HU" sz="2400" b="1">
                <a:solidFill>
                  <a:srgbClr val="FF0000"/>
                </a:solidFill>
              </a:rPr>
              <a:t>aktív tranzakciók</a:t>
            </a:r>
            <a:r>
              <a:rPr lang="hu-HU" altLang="hu-HU" sz="2400" b="1">
                <a:solidFill>
                  <a:schemeClr val="accent2"/>
                </a:solidFill>
              </a:rPr>
              <a:t> nevei.</a:t>
            </a:r>
          </a:p>
          <a:p>
            <a:pPr marL="609600" indent="-609600">
              <a:buFontTx/>
              <a:buAutoNum type="arabicPeriod"/>
            </a:pPr>
            <a:r>
              <a:rPr lang="hu-HU" altLang="hu-HU" sz="2400" b="1">
                <a:solidFill>
                  <a:schemeClr val="accent2"/>
                </a:solidFill>
              </a:rPr>
              <a:t> Meg kell várni a </a:t>
            </a:r>
            <a:r>
              <a:rPr lang="hu-HU" altLang="hu-HU" sz="2400" b="1">
                <a:solidFill>
                  <a:srgbClr val="FF0000"/>
                </a:solidFill>
              </a:rPr>
              <a:t>T1,…,Tk</a:t>
            </a:r>
            <a:r>
              <a:rPr lang="hu-HU" altLang="hu-HU" sz="2400" b="1">
                <a:solidFill>
                  <a:schemeClr val="accent2"/>
                </a:solidFill>
              </a:rPr>
              <a:t> tranzakciók mindegyikének normális vagy abnormális </a:t>
            </a:r>
            <a:r>
              <a:rPr lang="hu-HU" altLang="hu-HU" sz="2400" b="1">
                <a:solidFill>
                  <a:srgbClr val="FF0000"/>
                </a:solidFill>
              </a:rPr>
              <a:t>befejeződését</a:t>
            </a:r>
            <a:r>
              <a:rPr lang="hu-HU" altLang="hu-HU" sz="2400" b="1">
                <a:solidFill>
                  <a:schemeClr val="accent2"/>
                </a:solidFill>
              </a:rPr>
              <a:t>, nem tiltva </a:t>
            </a:r>
            <a:r>
              <a:rPr lang="hu-HU" altLang="hu-HU" sz="2400" b="1">
                <a:solidFill>
                  <a:srgbClr val="009900"/>
                </a:solidFill>
              </a:rPr>
              <a:t>közben újabb tranzakciók</a:t>
            </a:r>
            <a:r>
              <a:rPr lang="hu-HU" altLang="hu-HU" sz="2400" b="1">
                <a:solidFill>
                  <a:schemeClr val="accent2"/>
                </a:solidFill>
              </a:rPr>
              <a:t> indítását.</a:t>
            </a:r>
          </a:p>
          <a:p>
            <a:pPr marL="609600" indent="-609600">
              <a:buFontTx/>
              <a:buAutoNum type="arabicPeriod"/>
            </a:pPr>
            <a:r>
              <a:rPr lang="hu-HU" altLang="hu-HU" sz="2400" b="1">
                <a:solidFill>
                  <a:schemeClr val="accent2"/>
                </a:solidFill>
              </a:rPr>
              <a:t> Ha a </a:t>
            </a:r>
            <a:r>
              <a:rPr lang="hu-HU" altLang="hu-HU" sz="2400" b="1">
                <a:solidFill>
                  <a:srgbClr val="FF0000"/>
                </a:solidFill>
              </a:rPr>
              <a:t>T1,…,Tk</a:t>
            </a:r>
            <a:r>
              <a:rPr lang="hu-HU" altLang="hu-HU" sz="2400" b="1">
                <a:solidFill>
                  <a:schemeClr val="accent2"/>
                </a:solidFill>
              </a:rPr>
              <a:t> tranzakciók mindegyike befejeződött, akkor </a:t>
            </a:r>
            <a:r>
              <a:rPr lang="hu-HU" altLang="hu-HU" sz="2400" b="1">
                <a:solidFill>
                  <a:srgbClr val="FF0000"/>
                </a:solidFill>
              </a:rPr>
              <a:t>&lt;END CKPT&gt;</a:t>
            </a:r>
            <a:r>
              <a:rPr lang="hu-HU" altLang="hu-HU" sz="2400" b="1">
                <a:solidFill>
                  <a:schemeClr val="accent2"/>
                </a:solidFill>
              </a:rPr>
              <a:t> naplóbejegyzés elkészítése, majd lemezre írása </a:t>
            </a:r>
            <a:r>
              <a:rPr lang="hu-HU" altLang="hu-HU" sz="2400" b="1">
                <a:solidFill>
                  <a:srgbClr val="FF0000"/>
                </a:solidFill>
              </a:rPr>
              <a:t>(FLUSH LOG)</a:t>
            </a:r>
            <a:r>
              <a:rPr lang="hu-HU" altLang="hu-HU" sz="2400" b="1">
                <a:solidFill>
                  <a:schemeClr val="accent2"/>
                </a:solidFill>
              </a:rPr>
              <a:t>.</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6530" name="Rectangle 2">
            <a:extLst>
              <a:ext uri="{FF2B5EF4-FFF2-40B4-BE49-F238E27FC236}">
                <a16:creationId xmlns:a16="http://schemas.microsoft.com/office/drawing/2014/main" id="{7BFC18F1-6DBE-65FE-1384-93BC8EC00068}"/>
              </a:ext>
            </a:extLst>
          </p:cNvPr>
          <p:cNvSpPr>
            <a:spLocks noGrp="1" noChangeArrowheads="1"/>
          </p:cNvSpPr>
          <p:nvPr>
            <p:ph type="title"/>
          </p:nvPr>
        </p:nvSpPr>
        <p:spPr>
          <a:xfrm>
            <a:off x="527050" y="392113"/>
            <a:ext cx="7772400" cy="927100"/>
          </a:xfrm>
        </p:spPr>
        <p:txBody>
          <a:bodyPr/>
          <a:lstStyle/>
          <a:p>
            <a:r>
              <a:rPr lang="hu-HU" altLang="hu-HU" sz="2800" b="1" u="sng">
                <a:solidFill>
                  <a:schemeClr val="accent2"/>
                </a:solidFill>
              </a:rPr>
              <a:t>M</a:t>
            </a:r>
            <a:r>
              <a:rPr lang="en-US" altLang="hu-HU" sz="2800" b="1" u="sng">
                <a:solidFill>
                  <a:schemeClr val="accent2"/>
                </a:solidFill>
              </a:rPr>
              <a:t>űködés közbeni ellenőrzőpont </a:t>
            </a:r>
            <a:br>
              <a:rPr lang="hu-HU" altLang="hu-HU" sz="2800" b="1" u="sng">
                <a:solidFill>
                  <a:schemeClr val="accent2"/>
                </a:solidFill>
              </a:rPr>
            </a:br>
            <a:r>
              <a:rPr lang="en-US" altLang="hu-HU" sz="2800" b="1" u="sng">
                <a:solidFill>
                  <a:schemeClr val="accent2"/>
                </a:solidFill>
              </a:rPr>
              <a:t>(non</a:t>
            </a:r>
            <a:r>
              <a:rPr lang="hu-HU" altLang="hu-HU" sz="2800" b="1" u="sng">
                <a:solidFill>
                  <a:schemeClr val="accent2"/>
                </a:solidFill>
              </a:rPr>
              <a:t>-</a:t>
            </a:r>
            <a:r>
              <a:rPr lang="en-US" altLang="hu-HU" sz="2800" b="1" u="sng">
                <a:solidFill>
                  <a:schemeClr val="accent2"/>
                </a:solidFill>
              </a:rPr>
              <a:t>quiescent checkpointing)</a:t>
            </a:r>
          </a:p>
        </p:txBody>
      </p:sp>
      <p:sp>
        <p:nvSpPr>
          <p:cNvPr id="406531" name="Rectangle 3">
            <a:extLst>
              <a:ext uri="{FF2B5EF4-FFF2-40B4-BE49-F238E27FC236}">
                <a16:creationId xmlns:a16="http://schemas.microsoft.com/office/drawing/2014/main" id="{765B717E-C36F-E2CD-966B-4353EB0DF512}"/>
              </a:ext>
            </a:extLst>
          </p:cNvPr>
          <p:cNvSpPr>
            <a:spLocks noGrp="1" noChangeArrowheads="1"/>
          </p:cNvSpPr>
          <p:nvPr>
            <p:ph type="body" idx="1"/>
          </p:nvPr>
        </p:nvSpPr>
        <p:spPr>
          <a:xfrm>
            <a:off x="700088" y="1677988"/>
            <a:ext cx="7772400" cy="4114800"/>
          </a:xfrm>
        </p:spPr>
        <p:txBody>
          <a:bodyPr/>
          <a:lstStyle/>
          <a:p>
            <a:pPr>
              <a:lnSpc>
                <a:spcPct val="70000"/>
              </a:lnSpc>
              <a:buFontTx/>
              <a:buNone/>
            </a:pPr>
            <a:r>
              <a:rPr lang="en-US" altLang="hu-HU" b="1">
                <a:solidFill>
                  <a:srgbClr val="FF0000"/>
                </a:solidFill>
              </a:rPr>
              <a:t>L</a:t>
            </a:r>
          </a:p>
          <a:p>
            <a:pPr>
              <a:lnSpc>
                <a:spcPct val="70000"/>
              </a:lnSpc>
              <a:buFontTx/>
              <a:buNone/>
            </a:pPr>
            <a:r>
              <a:rPr lang="en-US" altLang="hu-HU" b="1">
                <a:solidFill>
                  <a:srgbClr val="FF0000"/>
                </a:solidFill>
              </a:rPr>
              <a:t>O</a:t>
            </a:r>
          </a:p>
          <a:p>
            <a:pPr>
              <a:lnSpc>
                <a:spcPct val="70000"/>
              </a:lnSpc>
              <a:buFontTx/>
              <a:buNone/>
            </a:pPr>
            <a:r>
              <a:rPr lang="en-US" altLang="hu-HU" b="1">
                <a:solidFill>
                  <a:srgbClr val="FF0000"/>
                </a:solidFill>
              </a:rPr>
              <a:t>G</a:t>
            </a:r>
          </a:p>
          <a:p>
            <a:pPr>
              <a:lnSpc>
                <a:spcPct val="70000"/>
              </a:lnSpc>
              <a:buFontTx/>
              <a:buNone/>
            </a:pPr>
            <a:endParaRPr lang="en-US" altLang="hu-HU" b="1">
              <a:solidFill>
                <a:srgbClr val="FF0000"/>
              </a:solidFill>
            </a:endParaRPr>
          </a:p>
          <a:p>
            <a:pPr>
              <a:lnSpc>
                <a:spcPct val="70000"/>
              </a:lnSpc>
              <a:buFontTx/>
              <a:buNone/>
            </a:pPr>
            <a:r>
              <a:rPr lang="en-US" altLang="hu-HU"/>
              <a:t>	</a:t>
            </a:r>
            <a:endParaRPr lang="en-US" altLang="hu-HU" b="1"/>
          </a:p>
        </p:txBody>
      </p:sp>
      <p:sp>
        <p:nvSpPr>
          <p:cNvPr id="406532" name="Rectangle 4">
            <a:extLst>
              <a:ext uri="{FF2B5EF4-FFF2-40B4-BE49-F238E27FC236}">
                <a16:creationId xmlns:a16="http://schemas.microsoft.com/office/drawing/2014/main" id="{4BA8C7AF-E75B-4501-086E-7DAD89929C26}"/>
              </a:ext>
            </a:extLst>
          </p:cNvPr>
          <p:cNvSpPr>
            <a:spLocks noChangeArrowheads="1"/>
          </p:cNvSpPr>
          <p:nvPr/>
        </p:nvSpPr>
        <p:spPr bwMode="auto">
          <a:xfrm>
            <a:off x="2160588" y="1906588"/>
            <a:ext cx="1549400" cy="9144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b="1">
                <a:solidFill>
                  <a:srgbClr val="FF0000"/>
                </a:solidFill>
              </a:rPr>
              <a:t>Start-</a:t>
            </a:r>
            <a:r>
              <a:rPr lang="hu-HU" altLang="hu-HU" b="1">
                <a:solidFill>
                  <a:srgbClr val="FF0000"/>
                </a:solidFill>
              </a:rPr>
              <a:t>c</a:t>
            </a:r>
            <a:r>
              <a:rPr lang="en-US" altLang="hu-HU" b="1">
                <a:solidFill>
                  <a:srgbClr val="FF0000"/>
                </a:solidFill>
              </a:rPr>
              <a:t>kpt</a:t>
            </a:r>
          </a:p>
          <a:p>
            <a:pPr algn="ctr"/>
            <a:r>
              <a:rPr lang="en-US" altLang="hu-HU" b="1">
                <a:solidFill>
                  <a:srgbClr val="FF0000"/>
                </a:solidFill>
              </a:rPr>
              <a:t>act</a:t>
            </a:r>
            <a:r>
              <a:rPr lang="hu-HU" altLang="hu-HU" b="1">
                <a:solidFill>
                  <a:srgbClr val="FF0000"/>
                </a:solidFill>
              </a:rPr>
              <a:t>ív</a:t>
            </a:r>
            <a:r>
              <a:rPr lang="en-US" altLang="hu-HU" b="1">
                <a:solidFill>
                  <a:srgbClr val="FF0000"/>
                </a:solidFill>
              </a:rPr>
              <a:t> TR:</a:t>
            </a:r>
          </a:p>
          <a:p>
            <a:pPr algn="ctr"/>
            <a:r>
              <a:rPr lang="en-US" altLang="hu-HU" b="1">
                <a:solidFill>
                  <a:srgbClr val="FF0000"/>
                </a:solidFill>
              </a:rPr>
              <a:t>T</a:t>
            </a:r>
            <a:r>
              <a:rPr lang="hu-HU" altLang="hu-HU" b="1">
                <a:solidFill>
                  <a:srgbClr val="FF0000"/>
                </a:solidFill>
              </a:rPr>
              <a:t>1</a:t>
            </a:r>
            <a:r>
              <a:rPr lang="en-US" altLang="hu-HU" b="1">
                <a:solidFill>
                  <a:srgbClr val="FF0000"/>
                </a:solidFill>
              </a:rPr>
              <a:t>,T2,...</a:t>
            </a:r>
            <a:endParaRPr lang="en-US" altLang="hu-HU" sz="2400" b="1">
              <a:solidFill>
                <a:srgbClr val="FF0000"/>
              </a:solidFill>
            </a:endParaRPr>
          </a:p>
        </p:txBody>
      </p:sp>
      <p:sp>
        <p:nvSpPr>
          <p:cNvPr id="406533" name="Rectangle 5">
            <a:extLst>
              <a:ext uri="{FF2B5EF4-FFF2-40B4-BE49-F238E27FC236}">
                <a16:creationId xmlns:a16="http://schemas.microsoft.com/office/drawing/2014/main" id="{7911EA88-1EFD-1CC7-319F-9FA778CD1C64}"/>
              </a:ext>
            </a:extLst>
          </p:cNvPr>
          <p:cNvSpPr>
            <a:spLocks noChangeArrowheads="1"/>
          </p:cNvSpPr>
          <p:nvPr/>
        </p:nvSpPr>
        <p:spPr bwMode="auto">
          <a:xfrm>
            <a:off x="3595688" y="1906588"/>
            <a:ext cx="11430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6534" name="Rectangle 6">
            <a:extLst>
              <a:ext uri="{FF2B5EF4-FFF2-40B4-BE49-F238E27FC236}">
                <a16:creationId xmlns:a16="http://schemas.microsoft.com/office/drawing/2014/main" id="{8300B463-574D-C6AD-8253-D038A940764B}"/>
              </a:ext>
            </a:extLst>
          </p:cNvPr>
          <p:cNvSpPr>
            <a:spLocks noChangeArrowheads="1"/>
          </p:cNvSpPr>
          <p:nvPr/>
        </p:nvSpPr>
        <p:spPr bwMode="auto">
          <a:xfrm>
            <a:off x="4738688" y="1906588"/>
            <a:ext cx="762000" cy="9144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b="1">
                <a:solidFill>
                  <a:srgbClr val="FF0000"/>
                </a:solidFill>
              </a:rPr>
              <a:t>end</a:t>
            </a:r>
          </a:p>
          <a:p>
            <a:pPr algn="ctr"/>
            <a:r>
              <a:rPr lang="en-US" altLang="hu-HU" sz="2400" b="1">
                <a:solidFill>
                  <a:srgbClr val="FF0000"/>
                </a:solidFill>
              </a:rPr>
              <a:t>ckpt</a:t>
            </a:r>
          </a:p>
        </p:txBody>
      </p:sp>
      <p:sp>
        <p:nvSpPr>
          <p:cNvPr id="406535" name="Line 7">
            <a:extLst>
              <a:ext uri="{FF2B5EF4-FFF2-40B4-BE49-F238E27FC236}">
                <a16:creationId xmlns:a16="http://schemas.microsoft.com/office/drawing/2014/main" id="{14A14DE2-CD23-2C8B-7E35-7D8668B8F68B}"/>
              </a:ext>
            </a:extLst>
          </p:cNvPr>
          <p:cNvSpPr>
            <a:spLocks noChangeShapeType="1"/>
          </p:cNvSpPr>
          <p:nvPr/>
        </p:nvSpPr>
        <p:spPr bwMode="auto">
          <a:xfrm>
            <a:off x="5500688" y="1906588"/>
            <a:ext cx="1600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6536" name="Line 8">
            <a:extLst>
              <a:ext uri="{FF2B5EF4-FFF2-40B4-BE49-F238E27FC236}">
                <a16:creationId xmlns:a16="http://schemas.microsoft.com/office/drawing/2014/main" id="{B1BF402B-BA45-814A-F615-211E33594DD4}"/>
              </a:ext>
            </a:extLst>
          </p:cNvPr>
          <p:cNvSpPr>
            <a:spLocks noChangeShapeType="1"/>
          </p:cNvSpPr>
          <p:nvPr/>
        </p:nvSpPr>
        <p:spPr bwMode="auto">
          <a:xfrm>
            <a:off x="5424488" y="2820988"/>
            <a:ext cx="1600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6537" name="Line 9">
            <a:extLst>
              <a:ext uri="{FF2B5EF4-FFF2-40B4-BE49-F238E27FC236}">
                <a16:creationId xmlns:a16="http://schemas.microsoft.com/office/drawing/2014/main" id="{ED536F9E-A5C6-2D78-7D73-6777DABF5231}"/>
              </a:ext>
            </a:extLst>
          </p:cNvPr>
          <p:cNvSpPr>
            <a:spLocks noChangeShapeType="1"/>
          </p:cNvSpPr>
          <p:nvPr/>
        </p:nvSpPr>
        <p:spPr bwMode="auto">
          <a:xfrm>
            <a:off x="1690688" y="1906588"/>
            <a:ext cx="1600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6538" name="Line 10">
            <a:extLst>
              <a:ext uri="{FF2B5EF4-FFF2-40B4-BE49-F238E27FC236}">
                <a16:creationId xmlns:a16="http://schemas.microsoft.com/office/drawing/2014/main" id="{870DD208-C64C-EA7F-266C-75CFBB4B7B1F}"/>
              </a:ext>
            </a:extLst>
          </p:cNvPr>
          <p:cNvSpPr>
            <a:spLocks noChangeShapeType="1"/>
          </p:cNvSpPr>
          <p:nvPr/>
        </p:nvSpPr>
        <p:spPr bwMode="auto">
          <a:xfrm>
            <a:off x="1614488" y="2820988"/>
            <a:ext cx="1600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6539" name="Text Box 11">
            <a:extLst>
              <a:ext uri="{FF2B5EF4-FFF2-40B4-BE49-F238E27FC236}">
                <a16:creationId xmlns:a16="http://schemas.microsoft.com/office/drawing/2014/main" id="{7E11178E-1FF5-8CF8-5284-AFBED4256169}"/>
              </a:ext>
            </a:extLst>
          </p:cNvPr>
          <p:cNvSpPr txBox="1">
            <a:spLocks noChangeArrowheads="1"/>
          </p:cNvSpPr>
          <p:nvPr/>
        </p:nvSpPr>
        <p:spPr bwMode="auto">
          <a:xfrm>
            <a:off x="5957888" y="2058988"/>
            <a:ext cx="46037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en-US" altLang="hu-HU" sz="2400"/>
              <a:t>...</a:t>
            </a:r>
          </a:p>
        </p:txBody>
      </p:sp>
      <p:sp>
        <p:nvSpPr>
          <p:cNvPr id="406540" name="Text Box 12">
            <a:extLst>
              <a:ext uri="{FF2B5EF4-FFF2-40B4-BE49-F238E27FC236}">
                <a16:creationId xmlns:a16="http://schemas.microsoft.com/office/drawing/2014/main" id="{AE18E86A-F890-310C-BAD2-542E9AA82695}"/>
              </a:ext>
            </a:extLst>
          </p:cNvPr>
          <p:cNvSpPr txBox="1">
            <a:spLocks noChangeArrowheads="1"/>
          </p:cNvSpPr>
          <p:nvPr/>
        </p:nvSpPr>
        <p:spPr bwMode="auto">
          <a:xfrm>
            <a:off x="3976688" y="2135188"/>
            <a:ext cx="46037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en-US" altLang="hu-HU" sz="2400"/>
              <a:t>...</a:t>
            </a:r>
          </a:p>
        </p:txBody>
      </p:sp>
      <p:sp>
        <p:nvSpPr>
          <p:cNvPr id="406541" name="Text Box 13">
            <a:extLst>
              <a:ext uri="{FF2B5EF4-FFF2-40B4-BE49-F238E27FC236}">
                <a16:creationId xmlns:a16="http://schemas.microsoft.com/office/drawing/2014/main" id="{0B8AAA9B-DFD2-33D2-CE34-84A13843DAAD}"/>
              </a:ext>
            </a:extLst>
          </p:cNvPr>
          <p:cNvSpPr txBox="1">
            <a:spLocks noChangeArrowheads="1"/>
          </p:cNvSpPr>
          <p:nvPr/>
        </p:nvSpPr>
        <p:spPr bwMode="auto">
          <a:xfrm>
            <a:off x="1538288" y="2135188"/>
            <a:ext cx="46037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en-US" altLang="hu-HU" sz="2400"/>
              <a:t>...</a:t>
            </a:r>
          </a:p>
        </p:txBody>
      </p:sp>
      <p:sp>
        <p:nvSpPr>
          <p:cNvPr id="406543" name="Line 15">
            <a:extLst>
              <a:ext uri="{FF2B5EF4-FFF2-40B4-BE49-F238E27FC236}">
                <a16:creationId xmlns:a16="http://schemas.microsoft.com/office/drawing/2014/main" id="{0935D185-B97C-B5B4-A32B-951103CF5C3D}"/>
              </a:ext>
            </a:extLst>
          </p:cNvPr>
          <p:cNvSpPr>
            <a:spLocks noChangeShapeType="1"/>
          </p:cNvSpPr>
          <p:nvPr/>
        </p:nvSpPr>
        <p:spPr bwMode="auto">
          <a:xfrm>
            <a:off x="3592513" y="3305175"/>
            <a:ext cx="1125537" cy="0"/>
          </a:xfrm>
          <a:prstGeom prst="line">
            <a:avLst/>
          </a:prstGeom>
          <a:noFill/>
          <a:ln w="34925">
            <a:solidFill>
              <a:srgbClr val="FF00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6544" name="Freeform 16">
            <a:extLst>
              <a:ext uri="{FF2B5EF4-FFF2-40B4-BE49-F238E27FC236}">
                <a16:creationId xmlns:a16="http://schemas.microsoft.com/office/drawing/2014/main" id="{C444CF61-A061-BDD2-6D55-695644E7A225}"/>
              </a:ext>
            </a:extLst>
          </p:cNvPr>
          <p:cNvSpPr>
            <a:spLocks/>
          </p:cNvSpPr>
          <p:nvPr/>
        </p:nvSpPr>
        <p:spPr bwMode="auto">
          <a:xfrm>
            <a:off x="1990725" y="2713038"/>
            <a:ext cx="673100" cy="273050"/>
          </a:xfrm>
          <a:custGeom>
            <a:avLst/>
            <a:gdLst>
              <a:gd name="T0" fmla="*/ 391 w 424"/>
              <a:gd name="T1" fmla="*/ 46 h 154"/>
              <a:gd name="T2" fmla="*/ 391 w 424"/>
              <a:gd name="T3" fmla="*/ 100 h 154"/>
              <a:gd name="T4" fmla="*/ 191 w 424"/>
              <a:gd name="T5" fmla="*/ 137 h 154"/>
              <a:gd name="T6" fmla="*/ 0 w 424"/>
              <a:gd name="T7" fmla="*/ 0 h 154"/>
            </a:gdLst>
            <a:ahLst/>
            <a:cxnLst>
              <a:cxn ang="0">
                <a:pos x="T0" y="T1"/>
              </a:cxn>
              <a:cxn ang="0">
                <a:pos x="T2" y="T3"/>
              </a:cxn>
              <a:cxn ang="0">
                <a:pos x="T4" y="T5"/>
              </a:cxn>
              <a:cxn ang="0">
                <a:pos x="T6" y="T7"/>
              </a:cxn>
            </a:cxnLst>
            <a:rect l="0" t="0" r="r" b="b"/>
            <a:pathLst>
              <a:path w="424" h="154">
                <a:moveTo>
                  <a:pt x="391" y="46"/>
                </a:moveTo>
                <a:cubicBezTo>
                  <a:pt x="407" y="65"/>
                  <a:pt x="424" y="85"/>
                  <a:pt x="391" y="100"/>
                </a:cubicBezTo>
                <a:cubicBezTo>
                  <a:pt x="358" y="115"/>
                  <a:pt x="256" y="154"/>
                  <a:pt x="191" y="137"/>
                </a:cubicBezTo>
                <a:cubicBezTo>
                  <a:pt x="126" y="120"/>
                  <a:pt x="63" y="60"/>
                  <a:pt x="0" y="0"/>
                </a:cubicBezTo>
              </a:path>
            </a:pathLst>
          </a:custGeom>
          <a:noFill/>
          <a:ln w="25400" cap="flat" cmpd="sng">
            <a:solidFill>
              <a:srgbClr val="008000"/>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6545" name="Freeform 17">
            <a:extLst>
              <a:ext uri="{FF2B5EF4-FFF2-40B4-BE49-F238E27FC236}">
                <a16:creationId xmlns:a16="http://schemas.microsoft.com/office/drawing/2014/main" id="{DD903357-AFE4-AEAA-01FC-866FA40B8789}"/>
              </a:ext>
            </a:extLst>
          </p:cNvPr>
          <p:cNvSpPr>
            <a:spLocks/>
          </p:cNvSpPr>
          <p:nvPr/>
        </p:nvSpPr>
        <p:spPr bwMode="auto">
          <a:xfrm>
            <a:off x="1485900" y="2713038"/>
            <a:ext cx="1457325" cy="428625"/>
          </a:xfrm>
          <a:custGeom>
            <a:avLst/>
            <a:gdLst>
              <a:gd name="T0" fmla="*/ 918 w 918"/>
              <a:gd name="T1" fmla="*/ 46 h 270"/>
              <a:gd name="T2" fmla="*/ 855 w 918"/>
              <a:gd name="T3" fmla="*/ 155 h 270"/>
              <a:gd name="T4" fmla="*/ 627 w 918"/>
              <a:gd name="T5" fmla="*/ 255 h 270"/>
              <a:gd name="T6" fmla="*/ 264 w 918"/>
              <a:gd name="T7" fmla="*/ 227 h 270"/>
              <a:gd name="T8" fmla="*/ 0 w 918"/>
              <a:gd name="T9" fmla="*/ 0 h 270"/>
            </a:gdLst>
            <a:ahLst/>
            <a:cxnLst>
              <a:cxn ang="0">
                <a:pos x="T0" y="T1"/>
              </a:cxn>
              <a:cxn ang="0">
                <a:pos x="T2" y="T3"/>
              </a:cxn>
              <a:cxn ang="0">
                <a:pos x="T4" y="T5"/>
              </a:cxn>
              <a:cxn ang="0">
                <a:pos x="T6" y="T7"/>
              </a:cxn>
              <a:cxn ang="0">
                <a:pos x="T8" y="T9"/>
              </a:cxn>
            </a:cxnLst>
            <a:rect l="0" t="0" r="r" b="b"/>
            <a:pathLst>
              <a:path w="918" h="270">
                <a:moveTo>
                  <a:pt x="918" y="46"/>
                </a:moveTo>
                <a:cubicBezTo>
                  <a:pt x="911" y="83"/>
                  <a:pt x="904" y="120"/>
                  <a:pt x="855" y="155"/>
                </a:cubicBezTo>
                <a:cubicBezTo>
                  <a:pt x="806" y="190"/>
                  <a:pt x="725" y="243"/>
                  <a:pt x="627" y="255"/>
                </a:cubicBezTo>
                <a:cubicBezTo>
                  <a:pt x="529" y="267"/>
                  <a:pt x="369" y="270"/>
                  <a:pt x="264" y="227"/>
                </a:cubicBezTo>
                <a:cubicBezTo>
                  <a:pt x="159" y="184"/>
                  <a:pt x="79" y="92"/>
                  <a:pt x="0" y="0"/>
                </a:cubicBezTo>
              </a:path>
            </a:pathLst>
          </a:custGeom>
          <a:noFill/>
          <a:ln w="25400" cap="flat" cmpd="sng">
            <a:solidFill>
              <a:srgbClr val="008000"/>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6546" name="Text Box 18">
            <a:extLst>
              <a:ext uri="{FF2B5EF4-FFF2-40B4-BE49-F238E27FC236}">
                <a16:creationId xmlns:a16="http://schemas.microsoft.com/office/drawing/2014/main" id="{64144C94-9AEA-BFAA-EFF2-2E1382B97A1D}"/>
              </a:ext>
            </a:extLst>
          </p:cNvPr>
          <p:cNvSpPr txBox="1">
            <a:spLocks noChangeArrowheads="1"/>
          </p:cNvSpPr>
          <p:nvPr/>
        </p:nvSpPr>
        <p:spPr bwMode="auto">
          <a:xfrm>
            <a:off x="711200" y="3479800"/>
            <a:ext cx="1981200" cy="1616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006600"/>
                </a:solidFill>
              </a:rPr>
              <a:t>Csak az aktív tranzakciók előzményét kell megnézni!</a:t>
            </a:r>
          </a:p>
        </p:txBody>
      </p:sp>
      <p:sp>
        <p:nvSpPr>
          <p:cNvPr id="406547" name="Text Box 19">
            <a:extLst>
              <a:ext uri="{FF2B5EF4-FFF2-40B4-BE49-F238E27FC236}">
                <a16:creationId xmlns:a16="http://schemas.microsoft.com/office/drawing/2014/main" id="{36632E20-297B-AF0C-2B2A-75096D7BF192}"/>
              </a:ext>
            </a:extLst>
          </p:cNvPr>
          <p:cNvSpPr txBox="1">
            <a:spLocks noChangeArrowheads="1"/>
          </p:cNvSpPr>
          <p:nvPr/>
        </p:nvSpPr>
        <p:spPr bwMode="auto">
          <a:xfrm>
            <a:off x="3441700" y="3479800"/>
            <a:ext cx="2311400" cy="2225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CC00CC"/>
                </a:solidFill>
              </a:rPr>
              <a:t>A be nem fejezett tranzakciók által írt, </a:t>
            </a:r>
            <a:r>
              <a:rPr lang="hu-HU" altLang="hu-HU" b="1">
                <a:solidFill>
                  <a:srgbClr val="FF0000"/>
                </a:solidFill>
              </a:rPr>
              <a:t>"PISZKOS" </a:t>
            </a:r>
            <a:r>
              <a:rPr lang="hu-HU" altLang="hu-HU" b="1">
                <a:solidFill>
                  <a:srgbClr val="CC00CC"/>
                </a:solidFill>
              </a:rPr>
              <a:t>adatok kerülhettek a lemezre!</a:t>
            </a:r>
          </a:p>
        </p:txBody>
      </p:sp>
      <p:sp>
        <p:nvSpPr>
          <p:cNvPr id="406548" name="Line 20">
            <a:extLst>
              <a:ext uri="{FF2B5EF4-FFF2-40B4-BE49-F238E27FC236}">
                <a16:creationId xmlns:a16="http://schemas.microsoft.com/office/drawing/2014/main" id="{A21C2A30-115B-A718-C17D-B85F603BE303}"/>
              </a:ext>
            </a:extLst>
          </p:cNvPr>
          <p:cNvSpPr>
            <a:spLocks noChangeShapeType="1"/>
          </p:cNvSpPr>
          <p:nvPr/>
        </p:nvSpPr>
        <p:spPr bwMode="auto">
          <a:xfrm flipV="1">
            <a:off x="1816100" y="2882900"/>
            <a:ext cx="0" cy="558800"/>
          </a:xfrm>
          <a:prstGeom prst="line">
            <a:avLst/>
          </a:prstGeom>
          <a:noFill/>
          <a:ln w="57150" cmpd="thinThick">
            <a:solidFill>
              <a:srgbClr val="00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7554" name="Rectangle 2">
            <a:extLst>
              <a:ext uri="{FF2B5EF4-FFF2-40B4-BE49-F238E27FC236}">
                <a16:creationId xmlns:a16="http://schemas.microsoft.com/office/drawing/2014/main" id="{9A9F2485-0862-E542-EB7C-D809CBF30663}"/>
              </a:ext>
            </a:extLst>
          </p:cNvPr>
          <p:cNvSpPr>
            <a:spLocks noGrp="1" noChangeArrowheads="1"/>
          </p:cNvSpPr>
          <p:nvPr>
            <p:ph type="title"/>
          </p:nvPr>
        </p:nvSpPr>
        <p:spPr>
          <a:xfrm>
            <a:off x="671513" y="465138"/>
            <a:ext cx="7772400" cy="114300"/>
          </a:xfrm>
        </p:spPr>
        <p:txBody>
          <a:bodyPr/>
          <a:lstStyle/>
          <a:p>
            <a:r>
              <a:rPr lang="hu-HU" altLang="hu-HU" sz="3600" b="1" u="sng">
                <a:solidFill>
                  <a:schemeClr val="accent2"/>
                </a:solidFill>
              </a:rPr>
              <a:t>Helyreállítás</a:t>
            </a:r>
            <a:endParaRPr lang="en-US" altLang="hu-HU" sz="3600" b="1" u="sng">
              <a:solidFill>
                <a:schemeClr val="accent2"/>
              </a:solidFill>
            </a:endParaRPr>
          </a:p>
        </p:txBody>
      </p:sp>
      <p:sp>
        <p:nvSpPr>
          <p:cNvPr id="407555" name="Rectangle 3">
            <a:extLst>
              <a:ext uri="{FF2B5EF4-FFF2-40B4-BE49-F238E27FC236}">
                <a16:creationId xmlns:a16="http://schemas.microsoft.com/office/drawing/2014/main" id="{0C39796C-32E1-8E8E-82D6-9725C52B7D44}"/>
              </a:ext>
            </a:extLst>
          </p:cNvPr>
          <p:cNvSpPr>
            <a:spLocks noGrp="1" noChangeArrowheads="1"/>
          </p:cNvSpPr>
          <p:nvPr>
            <p:ph type="body" idx="1"/>
          </p:nvPr>
        </p:nvSpPr>
        <p:spPr>
          <a:xfrm>
            <a:off x="614363" y="1677988"/>
            <a:ext cx="8077200" cy="4127500"/>
          </a:xfrm>
        </p:spPr>
        <p:txBody>
          <a:bodyPr/>
          <a:lstStyle/>
          <a:p>
            <a:pPr>
              <a:buFontTx/>
              <a:buNone/>
            </a:pPr>
            <a:r>
              <a:rPr lang="en-US" altLang="hu-HU"/>
              <a:t>							  </a:t>
            </a:r>
            <a:r>
              <a:rPr lang="hu-HU" altLang="hu-HU"/>
              <a:t>            </a:t>
            </a:r>
          </a:p>
          <a:p>
            <a:pPr>
              <a:buFontTx/>
              <a:buNone/>
            </a:pPr>
            <a:endParaRPr lang="en-US" altLang="hu-HU" sz="1800" b="1">
              <a:solidFill>
                <a:srgbClr val="FF0000"/>
              </a:solidFill>
            </a:endParaRPr>
          </a:p>
          <a:p>
            <a:pPr>
              <a:lnSpc>
                <a:spcPct val="80000"/>
              </a:lnSpc>
              <a:buFontTx/>
              <a:buNone/>
            </a:pPr>
            <a:r>
              <a:rPr lang="en-US" altLang="hu-HU" b="1">
                <a:solidFill>
                  <a:srgbClr val="FF0000"/>
                </a:solidFill>
              </a:rPr>
              <a:t>L</a:t>
            </a:r>
          </a:p>
          <a:p>
            <a:pPr>
              <a:lnSpc>
                <a:spcPct val="80000"/>
              </a:lnSpc>
              <a:buFontTx/>
              <a:buNone/>
            </a:pPr>
            <a:r>
              <a:rPr lang="en-US" altLang="hu-HU" b="1">
                <a:solidFill>
                  <a:srgbClr val="FF0000"/>
                </a:solidFill>
              </a:rPr>
              <a:t>O</a:t>
            </a:r>
          </a:p>
          <a:p>
            <a:pPr>
              <a:lnSpc>
                <a:spcPct val="80000"/>
              </a:lnSpc>
              <a:buFontTx/>
              <a:buNone/>
            </a:pPr>
            <a:r>
              <a:rPr lang="en-US" altLang="hu-HU" b="1">
                <a:solidFill>
                  <a:srgbClr val="FF0000"/>
                </a:solidFill>
              </a:rPr>
              <a:t>G</a:t>
            </a:r>
          </a:p>
        </p:txBody>
      </p:sp>
      <p:sp>
        <p:nvSpPr>
          <p:cNvPr id="407556" name="Rectangle 4">
            <a:extLst>
              <a:ext uri="{FF2B5EF4-FFF2-40B4-BE49-F238E27FC236}">
                <a16:creationId xmlns:a16="http://schemas.microsoft.com/office/drawing/2014/main" id="{383295BC-3A97-328F-5985-06C9CAE5148C}"/>
              </a:ext>
            </a:extLst>
          </p:cNvPr>
          <p:cNvSpPr>
            <a:spLocks noChangeArrowheads="1"/>
          </p:cNvSpPr>
          <p:nvPr/>
        </p:nvSpPr>
        <p:spPr bwMode="auto">
          <a:xfrm>
            <a:off x="1757363" y="2516188"/>
            <a:ext cx="9906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b="1">
                <a:solidFill>
                  <a:schemeClr val="accent2"/>
                </a:solidFill>
              </a:rPr>
              <a:t>T</a:t>
            </a:r>
            <a:r>
              <a:rPr lang="en-US" altLang="hu-HU" sz="1800" b="1">
                <a:solidFill>
                  <a:schemeClr val="accent2"/>
                </a:solidFill>
              </a:rPr>
              <a:t>1</a:t>
            </a:r>
            <a:endParaRPr lang="en-US" altLang="hu-HU" sz="2400" b="1">
              <a:solidFill>
                <a:schemeClr val="accent2"/>
              </a:solidFill>
            </a:endParaRPr>
          </a:p>
          <a:p>
            <a:pPr algn="ctr"/>
            <a:r>
              <a:rPr lang="en-US" altLang="hu-HU" sz="2400" b="1">
                <a:solidFill>
                  <a:schemeClr val="accent2"/>
                </a:solidFill>
              </a:rPr>
              <a:t>a</a:t>
            </a:r>
          </a:p>
        </p:txBody>
      </p:sp>
      <p:sp>
        <p:nvSpPr>
          <p:cNvPr id="407557" name="Rectangle 5">
            <a:extLst>
              <a:ext uri="{FF2B5EF4-FFF2-40B4-BE49-F238E27FC236}">
                <a16:creationId xmlns:a16="http://schemas.microsoft.com/office/drawing/2014/main" id="{8B18A2BF-56C3-CD4D-79E3-039838085FCC}"/>
              </a:ext>
            </a:extLst>
          </p:cNvPr>
          <p:cNvSpPr>
            <a:spLocks noChangeArrowheads="1"/>
          </p:cNvSpPr>
          <p:nvPr/>
        </p:nvSpPr>
        <p:spPr bwMode="auto">
          <a:xfrm>
            <a:off x="2747963" y="2516188"/>
            <a:ext cx="6858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hu-HU" sz="2400"/>
              <a:t>...</a:t>
            </a:r>
          </a:p>
        </p:txBody>
      </p:sp>
      <p:sp>
        <p:nvSpPr>
          <p:cNvPr id="407558" name="Rectangle 6">
            <a:extLst>
              <a:ext uri="{FF2B5EF4-FFF2-40B4-BE49-F238E27FC236}">
                <a16:creationId xmlns:a16="http://schemas.microsoft.com/office/drawing/2014/main" id="{B9B705A5-3C21-7DA8-087D-CE79A7E56072}"/>
              </a:ext>
            </a:extLst>
          </p:cNvPr>
          <p:cNvSpPr>
            <a:spLocks noChangeArrowheads="1"/>
          </p:cNvSpPr>
          <p:nvPr/>
        </p:nvSpPr>
        <p:spPr bwMode="auto">
          <a:xfrm>
            <a:off x="3205163" y="2516188"/>
            <a:ext cx="1549400" cy="914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b="1"/>
              <a:t>Start-c</a:t>
            </a:r>
            <a:r>
              <a:rPr lang="en-US" altLang="hu-HU" sz="2400" b="1"/>
              <a:t>kpt</a:t>
            </a:r>
          </a:p>
          <a:p>
            <a:pPr algn="ctr"/>
            <a:r>
              <a:rPr lang="en-US" altLang="hu-HU" sz="2400" b="1"/>
              <a:t>T</a:t>
            </a:r>
            <a:r>
              <a:rPr lang="en-US" altLang="hu-HU" sz="1800" b="1"/>
              <a:t>1</a:t>
            </a:r>
          </a:p>
        </p:txBody>
      </p:sp>
      <p:sp>
        <p:nvSpPr>
          <p:cNvPr id="407559" name="Rectangle 7">
            <a:extLst>
              <a:ext uri="{FF2B5EF4-FFF2-40B4-BE49-F238E27FC236}">
                <a16:creationId xmlns:a16="http://schemas.microsoft.com/office/drawing/2014/main" id="{3CFAF211-95AF-4D95-BFCC-84FCC7DB1EFE}"/>
              </a:ext>
            </a:extLst>
          </p:cNvPr>
          <p:cNvSpPr>
            <a:spLocks noChangeArrowheads="1"/>
          </p:cNvSpPr>
          <p:nvPr/>
        </p:nvSpPr>
        <p:spPr bwMode="auto">
          <a:xfrm>
            <a:off x="4754563" y="2516188"/>
            <a:ext cx="4318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p:txBody>
      </p:sp>
      <p:sp>
        <p:nvSpPr>
          <p:cNvPr id="407560" name="Rectangle 8">
            <a:extLst>
              <a:ext uri="{FF2B5EF4-FFF2-40B4-BE49-F238E27FC236}">
                <a16:creationId xmlns:a16="http://schemas.microsoft.com/office/drawing/2014/main" id="{6A364FDF-A4DC-302E-A610-EC8D8DFEC9A5}"/>
              </a:ext>
            </a:extLst>
          </p:cNvPr>
          <p:cNvSpPr>
            <a:spLocks noChangeArrowheads="1"/>
          </p:cNvSpPr>
          <p:nvPr/>
        </p:nvSpPr>
        <p:spPr bwMode="auto">
          <a:xfrm>
            <a:off x="6723063" y="2516188"/>
            <a:ext cx="762000" cy="914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b="1"/>
              <a:t>c</a:t>
            </a:r>
            <a:r>
              <a:rPr lang="en-US" altLang="hu-HU" sz="2400" b="1"/>
              <a:t>kpt</a:t>
            </a:r>
          </a:p>
          <a:p>
            <a:pPr algn="ctr"/>
            <a:r>
              <a:rPr lang="en-US" altLang="hu-HU" sz="2400" b="1"/>
              <a:t>end</a:t>
            </a:r>
          </a:p>
        </p:txBody>
      </p:sp>
      <p:sp>
        <p:nvSpPr>
          <p:cNvPr id="407561" name="Rectangle 9">
            <a:extLst>
              <a:ext uri="{FF2B5EF4-FFF2-40B4-BE49-F238E27FC236}">
                <a16:creationId xmlns:a16="http://schemas.microsoft.com/office/drawing/2014/main" id="{69398EA6-39E2-D02D-4D2C-C0FC459F47D0}"/>
              </a:ext>
            </a:extLst>
          </p:cNvPr>
          <p:cNvSpPr>
            <a:spLocks noChangeArrowheads="1"/>
          </p:cNvSpPr>
          <p:nvPr/>
        </p:nvSpPr>
        <p:spPr bwMode="auto">
          <a:xfrm>
            <a:off x="5948363" y="2516188"/>
            <a:ext cx="7620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p:txBody>
      </p:sp>
      <p:sp>
        <p:nvSpPr>
          <p:cNvPr id="407562" name="Rectangle 10">
            <a:extLst>
              <a:ext uri="{FF2B5EF4-FFF2-40B4-BE49-F238E27FC236}">
                <a16:creationId xmlns:a16="http://schemas.microsoft.com/office/drawing/2014/main" id="{FBD29049-25AA-E3F7-42E6-BA24F31B5868}"/>
              </a:ext>
            </a:extLst>
          </p:cNvPr>
          <p:cNvSpPr>
            <a:spLocks noChangeArrowheads="1"/>
          </p:cNvSpPr>
          <p:nvPr/>
        </p:nvSpPr>
        <p:spPr bwMode="auto">
          <a:xfrm>
            <a:off x="5186363" y="2516188"/>
            <a:ext cx="7620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b="1">
                <a:solidFill>
                  <a:schemeClr val="accent2"/>
                </a:solidFill>
              </a:rPr>
              <a:t>T</a:t>
            </a:r>
            <a:r>
              <a:rPr lang="en-US" altLang="hu-HU" sz="1800" b="1">
                <a:solidFill>
                  <a:schemeClr val="accent2"/>
                </a:solidFill>
              </a:rPr>
              <a:t>1</a:t>
            </a:r>
            <a:endParaRPr lang="en-US" altLang="hu-HU" sz="2400" b="1">
              <a:solidFill>
                <a:schemeClr val="accent2"/>
              </a:solidFill>
            </a:endParaRPr>
          </a:p>
          <a:p>
            <a:pPr algn="ctr"/>
            <a:r>
              <a:rPr lang="en-US" altLang="hu-HU" sz="2400" b="1">
                <a:solidFill>
                  <a:schemeClr val="accent2"/>
                </a:solidFill>
              </a:rPr>
              <a:t>b</a:t>
            </a:r>
          </a:p>
        </p:txBody>
      </p:sp>
      <p:sp>
        <p:nvSpPr>
          <p:cNvPr id="407563" name="Rectangle 11">
            <a:extLst>
              <a:ext uri="{FF2B5EF4-FFF2-40B4-BE49-F238E27FC236}">
                <a16:creationId xmlns:a16="http://schemas.microsoft.com/office/drawing/2014/main" id="{47679099-A559-9FC1-CDA0-5A463A6D51A7}"/>
              </a:ext>
            </a:extLst>
          </p:cNvPr>
          <p:cNvSpPr>
            <a:spLocks noChangeArrowheads="1"/>
          </p:cNvSpPr>
          <p:nvPr/>
        </p:nvSpPr>
        <p:spPr bwMode="auto">
          <a:xfrm>
            <a:off x="1147763" y="2516188"/>
            <a:ext cx="6858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p:txBody>
      </p:sp>
      <p:sp>
        <p:nvSpPr>
          <p:cNvPr id="407564" name="Rectangle 12">
            <a:extLst>
              <a:ext uri="{FF2B5EF4-FFF2-40B4-BE49-F238E27FC236}">
                <a16:creationId xmlns:a16="http://schemas.microsoft.com/office/drawing/2014/main" id="{C5C0875D-693C-A745-9B0C-FD1C013AB672}"/>
              </a:ext>
            </a:extLst>
          </p:cNvPr>
          <p:cNvSpPr>
            <a:spLocks noChangeArrowheads="1"/>
          </p:cNvSpPr>
          <p:nvPr/>
        </p:nvSpPr>
        <p:spPr bwMode="auto">
          <a:xfrm>
            <a:off x="7472363" y="2516188"/>
            <a:ext cx="7620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7565" name="Freeform 13">
            <a:extLst>
              <a:ext uri="{FF2B5EF4-FFF2-40B4-BE49-F238E27FC236}">
                <a16:creationId xmlns:a16="http://schemas.microsoft.com/office/drawing/2014/main" id="{140EBFE3-E212-5C77-74E6-F06DA7493ECE}"/>
              </a:ext>
            </a:extLst>
          </p:cNvPr>
          <p:cNvSpPr>
            <a:spLocks/>
          </p:cNvSpPr>
          <p:nvPr/>
        </p:nvSpPr>
        <p:spPr bwMode="auto">
          <a:xfrm>
            <a:off x="2322513" y="3319463"/>
            <a:ext cx="1690687" cy="420687"/>
          </a:xfrm>
          <a:custGeom>
            <a:avLst/>
            <a:gdLst>
              <a:gd name="T0" fmla="*/ 1019 w 1065"/>
              <a:gd name="T1" fmla="*/ 0 h 265"/>
              <a:gd name="T2" fmla="*/ 964 w 1065"/>
              <a:gd name="T3" fmla="*/ 173 h 265"/>
              <a:gd name="T4" fmla="*/ 410 w 1065"/>
              <a:gd name="T5" fmla="*/ 236 h 265"/>
              <a:gd name="T6" fmla="*/ 0 w 1065"/>
              <a:gd name="T7" fmla="*/ 0 h 265"/>
            </a:gdLst>
            <a:ahLst/>
            <a:cxnLst>
              <a:cxn ang="0">
                <a:pos x="T0" y="T1"/>
              </a:cxn>
              <a:cxn ang="0">
                <a:pos x="T2" y="T3"/>
              </a:cxn>
              <a:cxn ang="0">
                <a:pos x="T4" y="T5"/>
              </a:cxn>
              <a:cxn ang="0">
                <a:pos x="T6" y="T7"/>
              </a:cxn>
            </a:cxnLst>
            <a:rect l="0" t="0" r="r" b="b"/>
            <a:pathLst>
              <a:path w="1065" h="265">
                <a:moveTo>
                  <a:pt x="1019" y="0"/>
                </a:moveTo>
                <a:cubicBezTo>
                  <a:pt x="1042" y="67"/>
                  <a:pt x="1065" y="134"/>
                  <a:pt x="964" y="173"/>
                </a:cubicBezTo>
                <a:cubicBezTo>
                  <a:pt x="863" y="212"/>
                  <a:pt x="571" y="265"/>
                  <a:pt x="410" y="236"/>
                </a:cubicBezTo>
                <a:cubicBezTo>
                  <a:pt x="249" y="207"/>
                  <a:pt x="124" y="103"/>
                  <a:pt x="0" y="0"/>
                </a:cubicBezTo>
              </a:path>
            </a:pathLst>
          </a:custGeom>
          <a:noFill/>
          <a:ln w="952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07566" name="Rectangle 14">
            <a:extLst>
              <a:ext uri="{FF2B5EF4-FFF2-40B4-BE49-F238E27FC236}">
                <a16:creationId xmlns:a16="http://schemas.microsoft.com/office/drawing/2014/main" id="{E74AB846-5E37-1EE0-76B8-417801B11C63}"/>
              </a:ext>
            </a:extLst>
          </p:cNvPr>
          <p:cNvSpPr>
            <a:spLocks noChangeArrowheads="1"/>
          </p:cNvSpPr>
          <p:nvPr/>
        </p:nvSpPr>
        <p:spPr bwMode="auto">
          <a:xfrm>
            <a:off x="1065213" y="3790950"/>
            <a:ext cx="7772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Tahoma" panose="020B0604030504040204" pitchFamily="34" charset="0"/>
              </a:defRPr>
            </a:lvl1pPr>
            <a:lvl2pPr marL="742950" indent="-285750">
              <a:spcBef>
                <a:spcPct val="20000"/>
              </a:spcBef>
              <a:buChar char="–"/>
              <a:defRPr sz="2800">
                <a:solidFill>
                  <a:schemeClr val="tx1"/>
                </a:solidFill>
                <a:latin typeface="Tahoma" panose="020B0604030504040204" pitchFamily="34" charset="0"/>
              </a:defRPr>
            </a:lvl2pPr>
            <a:lvl3pPr marL="1143000" indent="-228600">
              <a:spcBef>
                <a:spcPct val="20000"/>
              </a:spcBef>
              <a:buChar char="•"/>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har char="»"/>
              <a:defRPr sz="2000">
                <a:solidFill>
                  <a:schemeClr val="tx1"/>
                </a:solidFill>
                <a:latin typeface="Tahoma" panose="020B0604030504040204" pitchFamily="34" charset="0"/>
              </a:defRPr>
            </a:lvl5pPr>
            <a:lvl6pPr marL="2514600" indent="-228600" fontAlgn="base">
              <a:spcBef>
                <a:spcPct val="20000"/>
              </a:spcBef>
              <a:spcAft>
                <a:spcPct val="0"/>
              </a:spcAft>
              <a:buChar char="»"/>
              <a:defRPr sz="2000">
                <a:solidFill>
                  <a:schemeClr val="tx1"/>
                </a:solidFill>
                <a:latin typeface="Tahoma" panose="020B0604030504040204" pitchFamily="34" charset="0"/>
              </a:defRPr>
            </a:lvl6pPr>
            <a:lvl7pPr marL="2971800" indent="-228600" fontAlgn="base">
              <a:spcBef>
                <a:spcPct val="20000"/>
              </a:spcBef>
              <a:spcAft>
                <a:spcPct val="0"/>
              </a:spcAft>
              <a:buChar char="»"/>
              <a:defRPr sz="2000">
                <a:solidFill>
                  <a:schemeClr val="tx1"/>
                </a:solidFill>
                <a:latin typeface="Tahoma" panose="020B0604030504040204" pitchFamily="34" charset="0"/>
              </a:defRPr>
            </a:lvl7pPr>
            <a:lvl8pPr marL="3429000" indent="-228600" fontAlgn="base">
              <a:spcBef>
                <a:spcPct val="20000"/>
              </a:spcBef>
              <a:spcAft>
                <a:spcPct val="0"/>
              </a:spcAft>
              <a:buChar char="»"/>
              <a:defRPr sz="2000">
                <a:solidFill>
                  <a:schemeClr val="tx1"/>
                </a:solidFill>
                <a:latin typeface="Tahoma" panose="020B0604030504040204" pitchFamily="34" charset="0"/>
              </a:defRPr>
            </a:lvl8pPr>
            <a:lvl9pPr marL="3886200" indent="-228600" fontAlgn="base">
              <a:spcBef>
                <a:spcPct val="20000"/>
              </a:spcBef>
              <a:spcAft>
                <a:spcPct val="0"/>
              </a:spcAft>
              <a:buChar char="»"/>
              <a:defRPr sz="2000">
                <a:solidFill>
                  <a:schemeClr val="tx1"/>
                </a:solidFill>
                <a:latin typeface="Tahoma" panose="020B0604030504040204" pitchFamily="34" charset="0"/>
              </a:defRPr>
            </a:lvl9pPr>
          </a:lstStyle>
          <a:p>
            <a:pPr>
              <a:buFontTx/>
              <a:buNone/>
            </a:pPr>
            <a:r>
              <a:rPr lang="en-US" altLang="hu-HU" b="1"/>
              <a:t>Undo T</a:t>
            </a:r>
            <a:r>
              <a:rPr lang="en-US" altLang="hu-HU" sz="2400" b="1"/>
              <a:t>1  </a:t>
            </a:r>
            <a:r>
              <a:rPr lang="en-US" altLang="hu-HU" sz="2400" b="1">
                <a:solidFill>
                  <a:srgbClr val="FF0000"/>
                </a:solidFill>
              </a:rPr>
              <a:t>(undo a,b)</a:t>
            </a:r>
            <a:r>
              <a:rPr lang="hu-HU" altLang="hu-HU" sz="2400" b="1">
                <a:solidFill>
                  <a:srgbClr val="FF0000"/>
                </a:solidFill>
              </a:rPr>
              <a:t>	</a:t>
            </a:r>
            <a:r>
              <a:rPr lang="hu-HU" altLang="hu-HU" sz="1800" b="1">
                <a:solidFill>
                  <a:srgbClr val="006600"/>
                </a:solidFill>
              </a:rPr>
              <a:t>nincs T1 COMMIT</a:t>
            </a:r>
            <a:endParaRPr lang="en-US" altLang="hu-HU" sz="1800" b="1">
              <a:solidFill>
                <a:srgbClr val="006600"/>
              </a:solidFill>
            </a:endParaRPr>
          </a:p>
        </p:txBody>
      </p:sp>
      <p:sp>
        <p:nvSpPr>
          <p:cNvPr id="407567" name="Text Box 15">
            <a:extLst>
              <a:ext uri="{FF2B5EF4-FFF2-40B4-BE49-F238E27FC236}">
                <a16:creationId xmlns:a16="http://schemas.microsoft.com/office/drawing/2014/main" id="{46A612EA-6A52-3B1C-2AE9-1DFB5D3F9B59}"/>
              </a:ext>
            </a:extLst>
          </p:cNvPr>
          <p:cNvSpPr txBox="1">
            <a:spLocks noChangeArrowheads="1"/>
          </p:cNvSpPr>
          <p:nvPr/>
        </p:nvSpPr>
        <p:spPr bwMode="auto">
          <a:xfrm>
            <a:off x="203200" y="4889500"/>
            <a:ext cx="8648700" cy="1006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b="1">
                <a:solidFill>
                  <a:schemeClr val="accent2"/>
                </a:solidFill>
              </a:rPr>
              <a:t> Két eset fordulhat elő aszerint, hogy visszafelé olvasva a naplót az </a:t>
            </a:r>
            <a:r>
              <a:rPr lang="hu-HU" altLang="hu-HU" b="1">
                <a:solidFill>
                  <a:srgbClr val="FF0000"/>
                </a:solidFill>
              </a:rPr>
              <a:t>&lt;END CKPT&gt;</a:t>
            </a:r>
            <a:r>
              <a:rPr lang="hu-HU" altLang="hu-HU" b="1">
                <a:solidFill>
                  <a:schemeClr val="accent2"/>
                </a:solidFill>
              </a:rPr>
              <a:t> vagy a </a:t>
            </a:r>
            <a:r>
              <a:rPr lang="hu-HU" altLang="hu-HU" b="1">
                <a:solidFill>
                  <a:srgbClr val="FF0000"/>
                </a:solidFill>
              </a:rPr>
              <a:t>&lt;START CKPT(T1,…,Tk)&gt;</a:t>
            </a:r>
            <a:r>
              <a:rPr lang="hu-HU" altLang="hu-HU" b="1">
                <a:solidFill>
                  <a:schemeClr val="accent2"/>
                </a:solidFill>
              </a:rPr>
              <a:t> naplóbejegyzést találjuk előbb:</a:t>
            </a:r>
          </a:p>
        </p:txBody>
      </p:sp>
      <p:sp>
        <p:nvSpPr>
          <p:cNvPr id="407568" name="Text Box 16">
            <a:extLst>
              <a:ext uri="{FF2B5EF4-FFF2-40B4-BE49-F238E27FC236}">
                <a16:creationId xmlns:a16="http://schemas.microsoft.com/office/drawing/2014/main" id="{E1286F33-7F9A-F2E1-9101-65A4057274A8}"/>
              </a:ext>
            </a:extLst>
          </p:cNvPr>
          <p:cNvSpPr txBox="1">
            <a:spLocks noChangeArrowheads="1"/>
          </p:cNvSpPr>
          <p:nvPr/>
        </p:nvSpPr>
        <p:spPr bwMode="auto">
          <a:xfrm>
            <a:off x="165100" y="889000"/>
            <a:ext cx="8648700" cy="14192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sz="2400" b="1">
                <a:solidFill>
                  <a:schemeClr val="accent2"/>
                </a:solidFill>
              </a:rPr>
              <a:t> </a:t>
            </a:r>
            <a:r>
              <a:rPr lang="hu-HU" altLang="hu-HU" sz="1800" b="1">
                <a:solidFill>
                  <a:schemeClr val="accent2"/>
                </a:solidFill>
              </a:rPr>
              <a:t>A naplót a végétől visszafelé elemezve megtaláljuk az összes </a:t>
            </a:r>
            <a:r>
              <a:rPr lang="hu-HU" altLang="hu-HU" sz="1800" b="1">
                <a:solidFill>
                  <a:srgbClr val="FF0000"/>
                </a:solidFill>
              </a:rPr>
              <a:t>be nem fejezett tranzakciót.</a:t>
            </a:r>
          </a:p>
          <a:p>
            <a:pPr>
              <a:spcBef>
                <a:spcPct val="50000"/>
              </a:spcBef>
              <a:buFontTx/>
              <a:buChar char="•"/>
            </a:pPr>
            <a:r>
              <a:rPr lang="hu-HU" altLang="hu-HU" sz="1800" b="1">
                <a:solidFill>
                  <a:schemeClr val="accent2"/>
                </a:solidFill>
              </a:rPr>
              <a:t> A </a:t>
            </a:r>
            <a:r>
              <a:rPr lang="hu-HU" altLang="hu-HU" sz="1800" b="1">
                <a:solidFill>
                  <a:srgbClr val="FF0000"/>
                </a:solidFill>
              </a:rPr>
              <a:t>régi értékére visszaállítjuk</a:t>
            </a:r>
            <a:r>
              <a:rPr lang="hu-HU" altLang="hu-HU" sz="1800" b="1">
                <a:solidFill>
                  <a:schemeClr val="accent2"/>
                </a:solidFill>
              </a:rPr>
              <a:t> az ezen tranzakciók által megváltoztatott adatbáziselemek tartalmát. </a:t>
            </a:r>
          </a:p>
        </p:txBody>
      </p:sp>
      <p:sp>
        <p:nvSpPr>
          <p:cNvPr id="407569" name="Line 17">
            <a:extLst>
              <a:ext uri="{FF2B5EF4-FFF2-40B4-BE49-F238E27FC236}">
                <a16:creationId xmlns:a16="http://schemas.microsoft.com/office/drawing/2014/main" id="{7BFB6D41-F2F1-8E51-59DF-A490647B8B44}"/>
              </a:ext>
            </a:extLst>
          </p:cNvPr>
          <p:cNvSpPr>
            <a:spLocks noChangeShapeType="1"/>
          </p:cNvSpPr>
          <p:nvPr/>
        </p:nvSpPr>
        <p:spPr bwMode="auto">
          <a:xfrm flipH="1">
            <a:off x="5930900" y="1968500"/>
            <a:ext cx="25400" cy="199390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07566"/>
                                        </p:tgtEl>
                                        <p:attrNameLst>
                                          <p:attrName>style.visibility</p:attrName>
                                        </p:attrNameLst>
                                      </p:cBhvr>
                                      <p:to>
                                        <p:strVal val="visible"/>
                                      </p:to>
                                    </p:set>
                                    <p:anim calcmode="lin" valueType="num">
                                      <p:cBhvr additive="base">
                                        <p:cTn id="7" dur="500" fill="hold"/>
                                        <p:tgtEl>
                                          <p:spTgt spid="407566"/>
                                        </p:tgtEl>
                                        <p:attrNameLst>
                                          <p:attrName>ppt_x</p:attrName>
                                        </p:attrNameLst>
                                      </p:cBhvr>
                                      <p:tavLst>
                                        <p:tav tm="0">
                                          <p:val>
                                            <p:strVal val="0-#ppt_w/2"/>
                                          </p:val>
                                        </p:tav>
                                        <p:tav tm="100000">
                                          <p:val>
                                            <p:strVal val="#ppt_x"/>
                                          </p:val>
                                        </p:tav>
                                      </p:tavLst>
                                    </p:anim>
                                    <p:anim calcmode="lin" valueType="num">
                                      <p:cBhvr additive="base">
                                        <p:cTn id="8" dur="500" fill="hold"/>
                                        <p:tgtEl>
                                          <p:spTgt spid="4075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66" grpId="0"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8578" name="Rectangle 2">
            <a:extLst>
              <a:ext uri="{FF2B5EF4-FFF2-40B4-BE49-F238E27FC236}">
                <a16:creationId xmlns:a16="http://schemas.microsoft.com/office/drawing/2014/main" id="{A0B7D539-A8D9-4959-0FC7-9C853DC3D978}"/>
              </a:ext>
            </a:extLst>
          </p:cNvPr>
          <p:cNvSpPr>
            <a:spLocks noGrp="1" noChangeArrowheads="1"/>
          </p:cNvSpPr>
          <p:nvPr>
            <p:ph type="title"/>
          </p:nvPr>
        </p:nvSpPr>
        <p:spPr>
          <a:xfrm>
            <a:off x="685800" y="609600"/>
            <a:ext cx="7772400" cy="241300"/>
          </a:xfrm>
        </p:spPr>
        <p:txBody>
          <a:bodyPr/>
          <a:lstStyle/>
          <a:p>
            <a:r>
              <a:rPr lang="hu-HU" altLang="hu-HU" sz="2000" b="1">
                <a:solidFill>
                  <a:schemeClr val="tx1"/>
                </a:solidFill>
              </a:rPr>
              <a:t>Két eset fordulhat elő aszerint, hogy visszafelé olvasva a naplót az </a:t>
            </a:r>
            <a:r>
              <a:rPr lang="hu-HU" altLang="hu-HU" sz="2000" b="1">
                <a:solidFill>
                  <a:srgbClr val="FF0000"/>
                </a:solidFill>
              </a:rPr>
              <a:t>&lt;END CKPT&gt;</a:t>
            </a:r>
            <a:r>
              <a:rPr lang="hu-HU" altLang="hu-HU" sz="2000" b="1">
                <a:solidFill>
                  <a:schemeClr val="tx1"/>
                </a:solidFill>
              </a:rPr>
              <a:t> vagy a </a:t>
            </a:r>
            <a:r>
              <a:rPr lang="hu-HU" altLang="hu-HU" sz="2000" b="1">
                <a:solidFill>
                  <a:srgbClr val="FF0000"/>
                </a:solidFill>
              </a:rPr>
              <a:t>&lt;START CKPT(T1,…,Tk)&gt; </a:t>
            </a:r>
            <a:r>
              <a:rPr lang="hu-HU" altLang="hu-HU" sz="2000" b="1">
                <a:solidFill>
                  <a:schemeClr val="tx1"/>
                </a:solidFill>
              </a:rPr>
              <a:t>naplóbejegyzést találjuk előbb:</a:t>
            </a:r>
            <a:br>
              <a:rPr lang="hu-HU" altLang="hu-HU" sz="2000" b="1">
                <a:solidFill>
                  <a:schemeClr val="tx1"/>
                </a:solidFill>
              </a:rPr>
            </a:br>
            <a:endParaRPr lang="hu-HU" altLang="hu-HU" sz="2000" b="1">
              <a:solidFill>
                <a:schemeClr val="tx1"/>
              </a:solidFill>
            </a:endParaRPr>
          </a:p>
        </p:txBody>
      </p:sp>
      <p:sp>
        <p:nvSpPr>
          <p:cNvPr id="408579" name="Rectangle 3">
            <a:extLst>
              <a:ext uri="{FF2B5EF4-FFF2-40B4-BE49-F238E27FC236}">
                <a16:creationId xmlns:a16="http://schemas.microsoft.com/office/drawing/2014/main" id="{1BA7ADFC-679E-86CD-31FE-3089CAEC8E4D}"/>
              </a:ext>
            </a:extLst>
          </p:cNvPr>
          <p:cNvSpPr>
            <a:spLocks noGrp="1" noChangeArrowheads="1"/>
          </p:cNvSpPr>
          <p:nvPr>
            <p:ph type="body" idx="1"/>
          </p:nvPr>
        </p:nvSpPr>
        <p:spPr>
          <a:xfrm>
            <a:off x="152400" y="1244600"/>
            <a:ext cx="8712200" cy="5613400"/>
          </a:xfrm>
        </p:spPr>
        <p:txBody>
          <a:bodyPr/>
          <a:lstStyle/>
          <a:p>
            <a:pPr marL="838200" lvl="1" indent="-381000">
              <a:buFontTx/>
              <a:buAutoNum type="arabicPeriod"/>
            </a:pPr>
            <a:r>
              <a:rPr lang="hu-HU" altLang="hu-HU" b="1">
                <a:solidFill>
                  <a:schemeClr val="accent2"/>
                </a:solidFill>
              </a:rPr>
              <a:t> Ha </a:t>
            </a:r>
            <a:r>
              <a:rPr lang="hu-HU" altLang="hu-HU" b="1">
                <a:solidFill>
                  <a:srgbClr val="FF0000"/>
                </a:solidFill>
              </a:rPr>
              <a:t>előbb az &lt;END CKPT&gt; </a:t>
            </a:r>
            <a:r>
              <a:rPr lang="hu-HU" altLang="hu-HU" b="1">
                <a:solidFill>
                  <a:schemeClr val="accent2"/>
                </a:solidFill>
              </a:rPr>
              <a:t>naplóbejegyzéssel találkozunk, akkor tudjuk, hogy az összes még be nem fejezett tranzakcióra vonatkozó naplóbejegyzést a legközelebbi korábbi </a:t>
            </a:r>
            <a:r>
              <a:rPr lang="hu-HU" altLang="hu-HU" b="1">
                <a:solidFill>
                  <a:srgbClr val="FF0000"/>
                </a:solidFill>
              </a:rPr>
              <a:t>&lt;START CKPT(T1,…,Tk)&gt; </a:t>
            </a:r>
            <a:r>
              <a:rPr lang="hu-HU" altLang="hu-HU" b="1">
                <a:solidFill>
                  <a:schemeClr val="accent2"/>
                </a:solidFill>
              </a:rPr>
              <a:t>naplóbejegyzésig megtaláljuk. Ott viszont megállhatunk, az annál korábbiakat akár el is dobhatjuk.</a:t>
            </a:r>
          </a:p>
          <a:p>
            <a:pPr marL="838200" lvl="1" indent="-381000"/>
            <a:endParaRPr lang="hu-HU" altLang="hu-HU" b="1">
              <a:solidFill>
                <a:schemeClr val="accent2"/>
              </a:solidFill>
            </a:endParaRPr>
          </a:p>
          <a:p>
            <a:pPr marL="838200" lvl="1" indent="-381000">
              <a:buFontTx/>
              <a:buNone/>
            </a:pPr>
            <a:endParaRPr lang="hu-HU" altLang="hu-HU" b="1"/>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02" name="Rectangle 2">
            <a:extLst>
              <a:ext uri="{FF2B5EF4-FFF2-40B4-BE49-F238E27FC236}">
                <a16:creationId xmlns:a16="http://schemas.microsoft.com/office/drawing/2014/main" id="{ADDC7BA8-7CD3-760C-6054-1FB3C0D4E59A}"/>
              </a:ext>
            </a:extLst>
          </p:cNvPr>
          <p:cNvSpPr>
            <a:spLocks noGrp="1" noChangeArrowheads="1"/>
          </p:cNvSpPr>
          <p:nvPr>
            <p:ph type="title"/>
          </p:nvPr>
        </p:nvSpPr>
        <p:spPr>
          <a:xfrm>
            <a:off x="685800" y="609600"/>
            <a:ext cx="7772400" cy="241300"/>
          </a:xfrm>
        </p:spPr>
        <p:txBody>
          <a:bodyPr/>
          <a:lstStyle/>
          <a:p>
            <a:r>
              <a:rPr lang="hu-HU" altLang="hu-HU" sz="2000" b="1">
                <a:solidFill>
                  <a:schemeClr val="tx1"/>
                </a:solidFill>
              </a:rPr>
              <a:t>Két eset fordulhat elő aszerint, hogy visszafelé olvasva a naplót az </a:t>
            </a:r>
            <a:r>
              <a:rPr lang="hu-HU" altLang="hu-HU" sz="2000" b="1">
                <a:solidFill>
                  <a:srgbClr val="FF0000"/>
                </a:solidFill>
              </a:rPr>
              <a:t>&lt;END CKPT&gt; </a:t>
            </a:r>
            <a:r>
              <a:rPr lang="hu-HU" altLang="hu-HU" sz="2000" b="1">
                <a:solidFill>
                  <a:schemeClr val="tx1"/>
                </a:solidFill>
              </a:rPr>
              <a:t>vagy a </a:t>
            </a:r>
            <a:r>
              <a:rPr lang="hu-HU" altLang="hu-HU" sz="2000" b="1">
                <a:solidFill>
                  <a:srgbClr val="FF0000"/>
                </a:solidFill>
              </a:rPr>
              <a:t>&lt;START CKPT(T1,…,Tk)&gt; </a:t>
            </a:r>
            <a:r>
              <a:rPr lang="hu-HU" altLang="hu-HU" sz="2000" b="1">
                <a:solidFill>
                  <a:schemeClr val="tx1"/>
                </a:solidFill>
              </a:rPr>
              <a:t>naplóbejegyzést találjuk előbb:</a:t>
            </a:r>
            <a:br>
              <a:rPr lang="hu-HU" altLang="hu-HU" sz="2000" b="1">
                <a:solidFill>
                  <a:schemeClr val="tx1"/>
                </a:solidFill>
              </a:rPr>
            </a:br>
            <a:endParaRPr lang="hu-HU" altLang="hu-HU" sz="2000" b="1">
              <a:solidFill>
                <a:schemeClr val="tx1"/>
              </a:solidFill>
            </a:endParaRPr>
          </a:p>
        </p:txBody>
      </p:sp>
      <p:sp>
        <p:nvSpPr>
          <p:cNvPr id="409603" name="Rectangle 3">
            <a:extLst>
              <a:ext uri="{FF2B5EF4-FFF2-40B4-BE49-F238E27FC236}">
                <a16:creationId xmlns:a16="http://schemas.microsoft.com/office/drawing/2014/main" id="{6238393D-01D4-3E75-B825-9BCF101AC92D}"/>
              </a:ext>
            </a:extLst>
          </p:cNvPr>
          <p:cNvSpPr>
            <a:spLocks noGrp="1" noChangeArrowheads="1"/>
          </p:cNvSpPr>
          <p:nvPr>
            <p:ph type="body" idx="1"/>
          </p:nvPr>
        </p:nvSpPr>
        <p:spPr>
          <a:xfrm>
            <a:off x="152400" y="1244600"/>
            <a:ext cx="8712200" cy="5613400"/>
          </a:xfrm>
        </p:spPr>
        <p:txBody>
          <a:bodyPr/>
          <a:lstStyle/>
          <a:p>
            <a:pPr marL="838200" lvl="1" indent="-381000">
              <a:buFontTx/>
              <a:buNone/>
            </a:pPr>
            <a:r>
              <a:rPr lang="hu-HU" altLang="hu-HU" sz="2400" b="1">
                <a:solidFill>
                  <a:schemeClr val="accent2"/>
                </a:solidFill>
              </a:rPr>
              <a:t>2.  Ha a </a:t>
            </a:r>
            <a:r>
              <a:rPr lang="hu-HU" altLang="hu-HU" sz="2400" b="1">
                <a:solidFill>
                  <a:srgbClr val="FF0000"/>
                </a:solidFill>
              </a:rPr>
              <a:t>&lt;START CKPT(T1,…,Tk)&gt; naplóbejegyzéssel találkozunk előbb</a:t>
            </a:r>
            <a:r>
              <a:rPr lang="hu-HU" altLang="hu-HU" sz="2400" b="1">
                <a:solidFill>
                  <a:schemeClr val="accent2"/>
                </a:solidFill>
              </a:rPr>
              <a:t>, az azt jelenti, hogy a katasztrófa az ellenőrzőpont-képzés közben fordult elő, ezért a </a:t>
            </a:r>
            <a:r>
              <a:rPr lang="hu-HU" altLang="hu-HU" sz="2400" b="1">
                <a:solidFill>
                  <a:srgbClr val="FF0000"/>
                </a:solidFill>
              </a:rPr>
              <a:t>T1,…,Tk</a:t>
            </a:r>
            <a:r>
              <a:rPr lang="hu-HU" altLang="hu-HU" sz="2400" b="1">
                <a:solidFill>
                  <a:schemeClr val="accent2"/>
                </a:solidFill>
              </a:rPr>
              <a:t> tranzakciók nem fejeződtek be a hiba fellépéséig. </a:t>
            </a:r>
          </a:p>
          <a:p>
            <a:pPr marL="1257300" lvl="2" indent="-342900"/>
            <a:r>
              <a:rPr lang="hu-HU" altLang="hu-HU" sz="2000" b="1">
                <a:solidFill>
                  <a:srgbClr val="006600"/>
                </a:solidFill>
              </a:rPr>
              <a:t>Ekkor a </a:t>
            </a:r>
            <a:r>
              <a:rPr lang="hu-HU" altLang="hu-HU" sz="2000" b="1">
                <a:solidFill>
                  <a:srgbClr val="FF0000"/>
                </a:solidFill>
              </a:rPr>
              <a:t>be nem fejezett tranzakciók közül a legkorábban </a:t>
            </a:r>
            <a:r>
              <a:rPr lang="hu-HU" altLang="hu-HU" sz="2000" b="1">
                <a:solidFill>
                  <a:schemeClr val="accent2"/>
                </a:solidFill>
              </a:rPr>
              <a:t>(t)</a:t>
            </a:r>
            <a:r>
              <a:rPr lang="hu-HU" altLang="hu-HU" sz="2000" b="1">
                <a:solidFill>
                  <a:srgbClr val="FF0000"/>
                </a:solidFill>
              </a:rPr>
              <a:t> kezdődött tranzakció indulásáig kell a naplóban visszakeresnünk</a:t>
            </a:r>
            <a:r>
              <a:rPr lang="hu-HU" altLang="hu-HU" sz="2000" b="1">
                <a:solidFill>
                  <a:srgbClr val="006600"/>
                </a:solidFill>
              </a:rPr>
              <a:t>, annál korábbra nem. </a:t>
            </a:r>
          </a:p>
          <a:p>
            <a:pPr marL="1257300" lvl="2" indent="-342900"/>
            <a:r>
              <a:rPr lang="hu-HU" altLang="hu-HU" sz="2000" b="1"/>
              <a:t>Az ezt megelőző olyan</a:t>
            </a:r>
            <a:r>
              <a:rPr lang="hu-HU" altLang="hu-HU" sz="2000" b="1">
                <a:solidFill>
                  <a:srgbClr val="FF0000"/>
                </a:solidFill>
              </a:rPr>
              <a:t> START CKPT</a:t>
            </a:r>
            <a:r>
              <a:rPr lang="hu-HU" altLang="hu-HU" sz="2000" b="1"/>
              <a:t> bejegyzés, amelyhez tartozik </a:t>
            </a:r>
            <a:r>
              <a:rPr lang="hu-HU" altLang="hu-HU" sz="2000" b="1">
                <a:solidFill>
                  <a:srgbClr val="FF0000"/>
                </a:solidFill>
              </a:rPr>
              <a:t>END CKPT</a:t>
            </a:r>
            <a:r>
              <a:rPr lang="hu-HU" altLang="hu-HU" sz="2000" b="1"/>
              <a:t>, biztosan megelőzi a keresett összes tranzakció indítását leíró bejegyzéseket. ( S..E.</a:t>
            </a:r>
            <a:r>
              <a:rPr lang="hu-HU" altLang="hu-HU" sz="2000" b="1">
                <a:solidFill>
                  <a:schemeClr val="accent2"/>
                </a:solidFill>
              </a:rPr>
              <a:t>t</a:t>
            </a:r>
            <a:r>
              <a:rPr lang="hu-HU" altLang="hu-HU" sz="2000" b="1"/>
              <a:t>.S.S..</a:t>
            </a:r>
            <a:r>
              <a:rPr lang="hu-HU" altLang="hu-HU" sz="2000" b="1">
                <a:solidFill>
                  <a:srgbClr val="FF0000"/>
                </a:solidFill>
              </a:rPr>
              <a:t>S )</a:t>
            </a:r>
          </a:p>
          <a:p>
            <a:pPr marL="1257300" lvl="2" indent="-342900"/>
            <a:r>
              <a:rPr lang="hu-HU" altLang="hu-HU" sz="2000" b="1">
                <a:solidFill>
                  <a:srgbClr val="CC00CC"/>
                </a:solidFill>
              </a:rPr>
              <a:t>Ha a </a:t>
            </a:r>
            <a:r>
              <a:rPr lang="hu-HU" altLang="hu-HU" sz="2000" b="1">
                <a:solidFill>
                  <a:srgbClr val="FF0000"/>
                </a:solidFill>
              </a:rPr>
              <a:t>START CKPT</a:t>
            </a:r>
            <a:r>
              <a:rPr lang="hu-HU" altLang="hu-HU" sz="2000" b="1">
                <a:solidFill>
                  <a:srgbClr val="CC00CC"/>
                </a:solidFill>
              </a:rPr>
              <a:t> előtt olyan </a:t>
            </a:r>
            <a:r>
              <a:rPr lang="hu-HU" altLang="hu-HU" sz="2000" b="1">
                <a:solidFill>
                  <a:srgbClr val="FF0000"/>
                </a:solidFill>
              </a:rPr>
              <a:t>START CKPT</a:t>
            </a:r>
            <a:r>
              <a:rPr lang="hu-HU" altLang="hu-HU" sz="2000" b="1">
                <a:solidFill>
                  <a:srgbClr val="CC00CC"/>
                </a:solidFill>
              </a:rPr>
              <a:t> bejegyzést találunk, amelyhez nem tartozik </a:t>
            </a:r>
            <a:r>
              <a:rPr lang="hu-HU" altLang="hu-HU" sz="2000" b="1">
                <a:solidFill>
                  <a:srgbClr val="FF0000"/>
                </a:solidFill>
              </a:rPr>
              <a:t>END CKPT</a:t>
            </a:r>
            <a:r>
              <a:rPr lang="hu-HU" altLang="hu-HU" sz="2000" b="1">
                <a:solidFill>
                  <a:srgbClr val="CC00CC"/>
                </a:solidFill>
              </a:rPr>
              <a:t>, akkor ez azt jelenti, hogy korábban is ellenőrzőpont-képzés közben történt rendszerhiba. Az ilyen „ellenőrzőpont-kezdeményeket” figyelmen kívül kell hagyni.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4499" name="Rectangle 3">
            <a:extLst>
              <a:ext uri="{FF2B5EF4-FFF2-40B4-BE49-F238E27FC236}">
                <a16:creationId xmlns:a16="http://schemas.microsoft.com/office/drawing/2014/main" id="{6F407C69-E11E-9459-9996-7B8817327C5D}"/>
              </a:ext>
            </a:extLst>
          </p:cNvPr>
          <p:cNvSpPr>
            <a:spLocks noGrp="1" noChangeArrowheads="1"/>
          </p:cNvSpPr>
          <p:nvPr>
            <p:ph type="body" idx="1"/>
          </p:nvPr>
        </p:nvSpPr>
        <p:spPr>
          <a:xfrm>
            <a:off x="685800" y="876300"/>
            <a:ext cx="7772400" cy="5219700"/>
          </a:xfrm>
        </p:spPr>
        <p:txBody>
          <a:bodyPr/>
          <a:lstStyle/>
          <a:p>
            <a:pPr>
              <a:buFontTx/>
              <a:buNone/>
            </a:pPr>
            <a:r>
              <a:rPr lang="hu-HU" altLang="hu-HU"/>
              <a:t>	</a:t>
            </a:r>
            <a:r>
              <a:rPr lang="hu-HU" altLang="hu-HU" b="1">
                <a:solidFill>
                  <a:schemeClr val="accent2"/>
                </a:solidFill>
              </a:rPr>
              <a:t>Az adatbázis a valóságot próbálja reprezentálni, de minden összefüggést (vagyis a valóság teljes szemantikáját) lehetetlen megadni.</a:t>
            </a:r>
          </a:p>
          <a:p>
            <a:pPr>
              <a:buFontTx/>
              <a:buNone/>
            </a:pPr>
            <a:endParaRPr lang="en-US" altLang="hu-HU" b="1">
              <a:solidFill>
                <a:schemeClr val="accent2"/>
              </a:solidFill>
            </a:endParaRPr>
          </a:p>
          <a:p>
            <a:pPr>
              <a:buFontTx/>
              <a:buNone/>
            </a:pPr>
            <a:endParaRPr lang="en-US" altLang="hu-HU"/>
          </a:p>
          <a:p>
            <a:pPr>
              <a:buFontTx/>
              <a:buNone/>
            </a:pPr>
            <a:endParaRPr lang="en-US" altLang="hu-HU"/>
          </a:p>
        </p:txBody>
      </p:sp>
      <p:sp>
        <p:nvSpPr>
          <p:cNvPr id="234500" name="AutoShape 4">
            <a:extLst>
              <a:ext uri="{FF2B5EF4-FFF2-40B4-BE49-F238E27FC236}">
                <a16:creationId xmlns:a16="http://schemas.microsoft.com/office/drawing/2014/main" id="{9F42731E-62FF-3929-1509-3B42D33FC4E7}"/>
              </a:ext>
            </a:extLst>
          </p:cNvPr>
          <p:cNvSpPr>
            <a:spLocks noChangeArrowheads="1"/>
          </p:cNvSpPr>
          <p:nvPr/>
        </p:nvSpPr>
        <p:spPr bwMode="auto">
          <a:xfrm>
            <a:off x="1600200" y="3733800"/>
            <a:ext cx="1600200" cy="1828800"/>
          </a:xfrm>
          <a:prstGeom prst="can">
            <a:avLst>
              <a:gd name="adj" fmla="val 28571"/>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a:t>Adatbázis</a:t>
            </a:r>
            <a:endParaRPr lang="en-US" altLang="hu-HU" sz="2400"/>
          </a:p>
        </p:txBody>
      </p:sp>
      <p:sp>
        <p:nvSpPr>
          <p:cNvPr id="234501" name="AutoShape 5">
            <a:extLst>
              <a:ext uri="{FF2B5EF4-FFF2-40B4-BE49-F238E27FC236}">
                <a16:creationId xmlns:a16="http://schemas.microsoft.com/office/drawing/2014/main" id="{BB297D50-2D19-EFF3-B962-4445018C397E}"/>
              </a:ext>
            </a:extLst>
          </p:cNvPr>
          <p:cNvSpPr>
            <a:spLocks noChangeArrowheads="1"/>
          </p:cNvSpPr>
          <p:nvPr/>
        </p:nvSpPr>
        <p:spPr bwMode="auto">
          <a:xfrm>
            <a:off x="5257800" y="3429000"/>
            <a:ext cx="2667000" cy="1981200"/>
          </a:xfrm>
          <a:prstGeom prst="irregularSeal2">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a:t>Valóság</a:t>
            </a:r>
            <a:endParaRPr lang="en-US" altLang="hu-HU" sz="2400"/>
          </a:p>
        </p:txBody>
      </p:sp>
      <p:sp>
        <p:nvSpPr>
          <p:cNvPr id="234502" name="AutoShape 6">
            <a:extLst>
              <a:ext uri="{FF2B5EF4-FFF2-40B4-BE49-F238E27FC236}">
                <a16:creationId xmlns:a16="http://schemas.microsoft.com/office/drawing/2014/main" id="{ECEECA86-01B9-2659-FDEB-E1F353EFA152}"/>
              </a:ext>
            </a:extLst>
          </p:cNvPr>
          <p:cNvSpPr>
            <a:spLocks noChangeArrowheads="1"/>
          </p:cNvSpPr>
          <p:nvPr/>
        </p:nvSpPr>
        <p:spPr bwMode="auto">
          <a:xfrm>
            <a:off x="3657600" y="4191000"/>
            <a:ext cx="1219200" cy="304800"/>
          </a:xfrm>
          <a:prstGeom prst="leftRightArrow">
            <a:avLst>
              <a:gd name="adj1" fmla="val 50000"/>
              <a:gd name="adj2" fmla="val 8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34504" name="Rectangle 8">
            <a:extLst>
              <a:ext uri="{FF2B5EF4-FFF2-40B4-BE49-F238E27FC236}">
                <a16:creationId xmlns:a16="http://schemas.microsoft.com/office/drawing/2014/main" id="{494C2C47-7E02-1848-E999-02C823E9F703}"/>
              </a:ext>
            </a:extLst>
          </p:cNvPr>
          <p:cNvSpPr>
            <a:spLocks noGrp="1" noChangeArrowheads="1"/>
          </p:cNvSpPr>
          <p:nvPr>
            <p:ph type="title"/>
          </p:nvPr>
        </p:nvSpPr>
        <p:spPr>
          <a:xfrm>
            <a:off x="685800" y="190500"/>
            <a:ext cx="7632700" cy="406400"/>
          </a:xfrm>
          <a:noFill/>
          <a:ln/>
        </p:spPr>
        <p:txBody>
          <a:bodyPr/>
          <a:lstStyle/>
          <a:p>
            <a:r>
              <a:rPr lang="hu-HU" altLang="hu-HU" sz="3600" u="sng">
                <a:solidFill>
                  <a:srgbClr val="CC3300"/>
                </a:solidFill>
              </a:rPr>
              <a:t>A megszorítások hiányossága</a:t>
            </a:r>
            <a:endParaRPr lang="en-US" altLang="hu-HU" sz="3600" u="sng">
              <a:solidFill>
                <a:srgbClr val="CC3300"/>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0626" name="Rectangle 2">
            <a:extLst>
              <a:ext uri="{FF2B5EF4-FFF2-40B4-BE49-F238E27FC236}">
                <a16:creationId xmlns:a16="http://schemas.microsoft.com/office/drawing/2014/main" id="{3DE73C6C-4044-0964-BBE9-ECBDB00CFE26}"/>
              </a:ext>
            </a:extLst>
          </p:cNvPr>
          <p:cNvSpPr>
            <a:spLocks noGrp="1" noChangeArrowheads="1"/>
          </p:cNvSpPr>
          <p:nvPr>
            <p:ph type="title"/>
          </p:nvPr>
        </p:nvSpPr>
        <p:spPr>
          <a:xfrm>
            <a:off x="685800" y="609600"/>
            <a:ext cx="7772400" cy="241300"/>
          </a:xfrm>
        </p:spPr>
        <p:txBody>
          <a:bodyPr/>
          <a:lstStyle/>
          <a:p>
            <a:r>
              <a:rPr lang="hu-HU" altLang="hu-HU" sz="2800" b="1">
                <a:solidFill>
                  <a:schemeClr val="tx1"/>
                </a:solidFill>
              </a:rPr>
              <a:t>Helyreállítás</a:t>
            </a:r>
          </a:p>
        </p:txBody>
      </p:sp>
      <p:sp>
        <p:nvSpPr>
          <p:cNvPr id="410627" name="Rectangle 3">
            <a:extLst>
              <a:ext uri="{FF2B5EF4-FFF2-40B4-BE49-F238E27FC236}">
                <a16:creationId xmlns:a16="http://schemas.microsoft.com/office/drawing/2014/main" id="{C58DB21D-F918-90DE-17F8-8E82947FBA17}"/>
              </a:ext>
            </a:extLst>
          </p:cNvPr>
          <p:cNvSpPr>
            <a:spLocks noGrp="1" noChangeArrowheads="1"/>
          </p:cNvSpPr>
          <p:nvPr>
            <p:ph type="body" idx="1"/>
          </p:nvPr>
        </p:nvSpPr>
        <p:spPr>
          <a:xfrm>
            <a:off x="152400" y="1244600"/>
            <a:ext cx="8712200" cy="5613400"/>
          </a:xfrm>
        </p:spPr>
        <p:txBody>
          <a:bodyPr/>
          <a:lstStyle/>
          <a:p>
            <a:pPr marL="838200" lvl="1" indent="-381000">
              <a:lnSpc>
                <a:spcPct val="90000"/>
              </a:lnSpc>
            </a:pPr>
            <a:r>
              <a:rPr lang="hu-HU" altLang="hu-HU" b="1">
                <a:solidFill>
                  <a:srgbClr val="FF0000"/>
                </a:solidFill>
              </a:rPr>
              <a:t>Következmény:</a:t>
            </a:r>
            <a:r>
              <a:rPr lang="hu-HU" altLang="hu-HU" b="1">
                <a:solidFill>
                  <a:schemeClr val="accent2"/>
                </a:solidFill>
              </a:rPr>
              <a:t> ha egy </a:t>
            </a:r>
            <a:r>
              <a:rPr lang="hu-HU" altLang="hu-HU" b="1">
                <a:solidFill>
                  <a:srgbClr val="FF0000"/>
                </a:solidFill>
              </a:rPr>
              <a:t>&lt;END CKPT&gt;</a:t>
            </a:r>
            <a:r>
              <a:rPr lang="hu-HU" altLang="hu-HU" b="1">
                <a:solidFill>
                  <a:schemeClr val="accent2"/>
                </a:solidFill>
              </a:rPr>
              <a:t> naplóbejegyzést </a:t>
            </a:r>
            <a:r>
              <a:rPr lang="hu-HU" altLang="hu-HU" b="1">
                <a:solidFill>
                  <a:srgbClr val="FF0000"/>
                </a:solidFill>
              </a:rPr>
              <a:t>kiírunk lemezre</a:t>
            </a:r>
            <a:r>
              <a:rPr lang="hu-HU" altLang="hu-HU" b="1">
                <a:solidFill>
                  <a:schemeClr val="accent2"/>
                </a:solidFill>
              </a:rPr>
              <a:t>, akkor az azt megelőző </a:t>
            </a:r>
            <a:r>
              <a:rPr lang="hu-HU" altLang="hu-HU" b="1">
                <a:solidFill>
                  <a:srgbClr val="FF0000"/>
                </a:solidFill>
              </a:rPr>
              <a:t>START CKPT</a:t>
            </a:r>
            <a:r>
              <a:rPr lang="hu-HU" altLang="hu-HU" b="1">
                <a:solidFill>
                  <a:schemeClr val="accent2"/>
                </a:solidFill>
              </a:rPr>
              <a:t> bejegyzésnél korábbi naplóbejegyzéseket törölhetjük.</a:t>
            </a:r>
          </a:p>
          <a:p>
            <a:pPr marL="838200" lvl="1" indent="-381000">
              <a:lnSpc>
                <a:spcPct val="90000"/>
              </a:lnSpc>
            </a:pPr>
            <a:r>
              <a:rPr lang="hu-HU" altLang="hu-HU" b="1">
                <a:solidFill>
                  <a:srgbClr val="FF0000"/>
                </a:solidFill>
              </a:rPr>
              <a:t>Megjegyzés:</a:t>
            </a:r>
            <a:r>
              <a:rPr lang="hu-HU" altLang="hu-HU" b="1"/>
              <a:t> </a:t>
            </a:r>
            <a:r>
              <a:rPr lang="hu-HU" altLang="hu-HU" b="1">
                <a:solidFill>
                  <a:srgbClr val="009900"/>
                </a:solidFill>
              </a:rPr>
              <a:t>az ugyanazon tranzakcióra vonatkozó naplóbejegyzéseket összeláncoljuk</a:t>
            </a:r>
            <a:r>
              <a:rPr lang="hu-HU" altLang="hu-HU" b="1"/>
              <a:t>, akkor nem kell a napló minden bejegyzését átnéznünk ahhoz, hogy megtaláljuk a még be nem fejezett tranzakciókra vonatkozó bejegyzéseket, </a:t>
            </a:r>
            <a:r>
              <a:rPr lang="hu-HU" altLang="hu-HU" b="1">
                <a:solidFill>
                  <a:srgbClr val="CC00CC"/>
                </a:solidFill>
              </a:rPr>
              <a:t>elegendő csak az adott tranzakció bejegyzéseinek láncán visszafelé haladnunk</a:t>
            </a:r>
            <a:r>
              <a:rPr lang="hu-HU" altLang="hu-HU" b="1"/>
              <a:t>.</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1650" name="Rectangle 2">
            <a:extLst>
              <a:ext uri="{FF2B5EF4-FFF2-40B4-BE49-F238E27FC236}">
                <a16:creationId xmlns:a16="http://schemas.microsoft.com/office/drawing/2014/main" id="{5BFDFB92-6B9C-C443-C6E8-5591429EC9A4}"/>
              </a:ext>
            </a:extLst>
          </p:cNvPr>
          <p:cNvSpPr>
            <a:spLocks noGrp="1" noChangeArrowheads="1"/>
          </p:cNvSpPr>
          <p:nvPr>
            <p:ph type="title"/>
          </p:nvPr>
        </p:nvSpPr>
        <p:spPr>
          <a:xfrm>
            <a:off x="596900" y="190500"/>
            <a:ext cx="7645400" cy="211138"/>
          </a:xfrm>
        </p:spPr>
        <p:txBody>
          <a:bodyPr/>
          <a:lstStyle/>
          <a:p>
            <a:r>
              <a:rPr lang="hu-HU" altLang="hu-HU" sz="2800" b="1">
                <a:solidFill>
                  <a:schemeClr val="tx1"/>
                </a:solidFill>
              </a:rPr>
              <a:t>Helyreállítás</a:t>
            </a:r>
          </a:p>
        </p:txBody>
      </p:sp>
      <p:sp>
        <p:nvSpPr>
          <p:cNvPr id="411651" name="Rectangle 3">
            <a:extLst>
              <a:ext uri="{FF2B5EF4-FFF2-40B4-BE49-F238E27FC236}">
                <a16:creationId xmlns:a16="http://schemas.microsoft.com/office/drawing/2014/main" id="{D4D530EE-A76C-4202-8B75-8143299B918B}"/>
              </a:ext>
            </a:extLst>
          </p:cNvPr>
          <p:cNvSpPr>
            <a:spLocks noGrp="1" noChangeArrowheads="1"/>
          </p:cNvSpPr>
          <p:nvPr>
            <p:ph type="body" idx="1"/>
          </p:nvPr>
        </p:nvSpPr>
        <p:spPr>
          <a:xfrm>
            <a:off x="152400" y="317500"/>
            <a:ext cx="8737600" cy="6540500"/>
          </a:xfrm>
        </p:spPr>
        <p:txBody>
          <a:bodyPr/>
          <a:lstStyle/>
          <a:p>
            <a:pPr marL="838200" lvl="1" indent="-381000">
              <a:lnSpc>
                <a:spcPct val="80000"/>
              </a:lnSpc>
              <a:buFontTx/>
              <a:buAutoNum type="arabicPeriod"/>
            </a:pPr>
            <a:r>
              <a:rPr lang="hu-HU" altLang="hu-HU" sz="1600" b="1">
                <a:solidFill>
                  <a:schemeClr val="accent2"/>
                </a:solidFill>
              </a:rPr>
              <a:t>&lt;T1, START &gt;</a:t>
            </a:r>
          </a:p>
          <a:p>
            <a:pPr marL="838200" lvl="1" indent="-381000">
              <a:lnSpc>
                <a:spcPct val="80000"/>
              </a:lnSpc>
              <a:buFontTx/>
              <a:buAutoNum type="arabicPeriod"/>
            </a:pPr>
            <a:r>
              <a:rPr lang="hu-HU" altLang="hu-HU" sz="1600" b="1">
                <a:solidFill>
                  <a:schemeClr val="accent2"/>
                </a:solidFill>
              </a:rPr>
              <a:t>&lt;T1,A,5&gt;</a:t>
            </a:r>
          </a:p>
          <a:p>
            <a:pPr marL="838200" lvl="1" indent="-381000">
              <a:lnSpc>
                <a:spcPct val="80000"/>
              </a:lnSpc>
              <a:buFontTx/>
              <a:buAutoNum type="arabicPeriod"/>
            </a:pPr>
            <a:r>
              <a:rPr lang="hu-HU" altLang="hu-HU" sz="1600" b="1">
                <a:solidFill>
                  <a:schemeClr val="accent2"/>
                </a:solidFill>
              </a:rPr>
              <a:t>&lt;T2, START &gt;</a:t>
            </a:r>
            <a:endParaRPr lang="hu-HU" altLang="hu-HU" sz="1600" b="1" u="sng">
              <a:solidFill>
                <a:schemeClr val="accent2"/>
              </a:solidFill>
            </a:endParaRPr>
          </a:p>
          <a:p>
            <a:pPr marL="838200" lvl="1" indent="-381000">
              <a:lnSpc>
                <a:spcPct val="80000"/>
              </a:lnSpc>
              <a:buFontTx/>
              <a:buAutoNum type="arabicPeriod"/>
            </a:pPr>
            <a:r>
              <a:rPr lang="hu-HU" altLang="hu-HU" sz="1600" b="1" u="sng">
                <a:solidFill>
                  <a:schemeClr val="accent2"/>
                </a:solidFill>
              </a:rPr>
              <a:t>&lt;T2,B,10&gt;</a:t>
            </a:r>
            <a:endParaRPr lang="hu-HU" altLang="hu-HU" sz="1600" b="1">
              <a:solidFill>
                <a:schemeClr val="accent2"/>
              </a:solidFill>
            </a:endParaRPr>
          </a:p>
          <a:p>
            <a:pPr marL="838200" lvl="1" indent="-381000">
              <a:lnSpc>
                <a:spcPct val="80000"/>
              </a:lnSpc>
              <a:buFontTx/>
              <a:buAutoNum type="arabicPeriod"/>
            </a:pPr>
            <a:r>
              <a:rPr lang="hu-HU" altLang="hu-HU" sz="1600" b="1">
                <a:solidFill>
                  <a:srgbClr val="FF0000"/>
                </a:solidFill>
              </a:rPr>
              <a:t>&lt;START CKPT(T1,T2)&gt;</a:t>
            </a:r>
          </a:p>
          <a:p>
            <a:pPr marL="838200" lvl="1" indent="-381000">
              <a:lnSpc>
                <a:spcPct val="80000"/>
              </a:lnSpc>
              <a:buFontTx/>
              <a:buAutoNum type="arabicPeriod"/>
            </a:pPr>
            <a:r>
              <a:rPr lang="hu-HU" altLang="hu-HU" sz="1600" b="1">
                <a:solidFill>
                  <a:schemeClr val="accent2"/>
                </a:solidFill>
              </a:rPr>
              <a:t>&lt;T2,C,15&gt;</a:t>
            </a:r>
          </a:p>
          <a:p>
            <a:pPr marL="838200" lvl="1" indent="-381000">
              <a:lnSpc>
                <a:spcPct val="80000"/>
              </a:lnSpc>
              <a:buFontTx/>
              <a:buAutoNum type="arabicPeriod"/>
            </a:pPr>
            <a:r>
              <a:rPr lang="hu-HU" altLang="hu-HU" sz="1600" b="1">
                <a:solidFill>
                  <a:schemeClr val="accent2"/>
                </a:solidFill>
              </a:rPr>
              <a:t>&lt;T3, START &gt;</a:t>
            </a:r>
          </a:p>
          <a:p>
            <a:pPr marL="838200" lvl="1" indent="-381000">
              <a:lnSpc>
                <a:spcPct val="80000"/>
              </a:lnSpc>
              <a:buFontTx/>
              <a:buAutoNum type="arabicPeriod"/>
            </a:pPr>
            <a:r>
              <a:rPr lang="hu-HU" altLang="hu-HU" sz="1600" b="1">
                <a:solidFill>
                  <a:schemeClr val="accent2"/>
                </a:solidFill>
              </a:rPr>
              <a:t>&lt;T1,D,20&gt;</a:t>
            </a:r>
          </a:p>
          <a:p>
            <a:pPr marL="838200" lvl="1" indent="-381000">
              <a:lnSpc>
                <a:spcPct val="80000"/>
              </a:lnSpc>
              <a:buFontTx/>
              <a:buAutoNum type="arabicPeriod"/>
            </a:pPr>
            <a:r>
              <a:rPr lang="hu-HU" altLang="hu-HU" sz="1600" b="1">
                <a:solidFill>
                  <a:schemeClr val="accent2"/>
                </a:solidFill>
              </a:rPr>
              <a:t>&lt;T1, COMMIT &gt;</a:t>
            </a:r>
          </a:p>
          <a:p>
            <a:pPr marL="838200" lvl="1" indent="-381000">
              <a:lnSpc>
                <a:spcPct val="80000"/>
              </a:lnSpc>
              <a:buFontTx/>
              <a:buAutoNum type="arabicPeriod"/>
            </a:pPr>
            <a:r>
              <a:rPr lang="hu-HU" altLang="hu-HU" sz="1600" b="1">
                <a:solidFill>
                  <a:schemeClr val="accent2"/>
                </a:solidFill>
              </a:rPr>
              <a:t>&lt;T3,E,25&gt;</a:t>
            </a:r>
          </a:p>
          <a:p>
            <a:pPr marL="838200" lvl="1" indent="-381000">
              <a:lnSpc>
                <a:spcPct val="80000"/>
              </a:lnSpc>
              <a:buFontTx/>
              <a:buAutoNum type="arabicPeriod"/>
            </a:pPr>
            <a:r>
              <a:rPr lang="hu-HU" altLang="hu-HU" sz="1600" b="1">
                <a:solidFill>
                  <a:schemeClr val="accent2"/>
                </a:solidFill>
              </a:rPr>
              <a:t>&lt;T2, COMMIT &gt;</a:t>
            </a:r>
          </a:p>
          <a:p>
            <a:pPr marL="838200" lvl="1" indent="-381000">
              <a:lnSpc>
                <a:spcPct val="80000"/>
              </a:lnSpc>
              <a:buFontTx/>
              <a:buAutoNum type="arabicPeriod"/>
            </a:pPr>
            <a:r>
              <a:rPr lang="hu-HU" altLang="hu-HU" sz="1600" b="1">
                <a:solidFill>
                  <a:srgbClr val="FF0000"/>
                </a:solidFill>
              </a:rPr>
              <a:t>&lt;END CKPT&gt;</a:t>
            </a:r>
          </a:p>
          <a:p>
            <a:pPr marL="838200" lvl="1" indent="-381000">
              <a:lnSpc>
                <a:spcPct val="80000"/>
              </a:lnSpc>
              <a:buFontTx/>
              <a:buAutoNum type="arabicPeriod"/>
            </a:pPr>
            <a:r>
              <a:rPr lang="hu-HU" altLang="hu-HU" sz="1600" b="1">
                <a:solidFill>
                  <a:schemeClr val="accent2"/>
                </a:solidFill>
              </a:rPr>
              <a:t>&lt;T3,F,30&gt;</a:t>
            </a:r>
          </a:p>
          <a:p>
            <a:pPr marL="838200" lvl="1" indent="-381000">
              <a:lnSpc>
                <a:spcPct val="80000"/>
              </a:lnSpc>
              <a:buFontTx/>
              <a:buChar char="•"/>
            </a:pPr>
            <a:endParaRPr lang="hu-HU" altLang="hu-HU" sz="1600" b="1">
              <a:solidFill>
                <a:schemeClr val="accent2"/>
              </a:solidFill>
            </a:endParaRPr>
          </a:p>
          <a:p>
            <a:pPr marL="457200" indent="-457200">
              <a:lnSpc>
                <a:spcPct val="80000"/>
              </a:lnSpc>
            </a:pPr>
            <a:r>
              <a:rPr lang="hu-HU" altLang="hu-HU" sz="1800" b="1">
                <a:solidFill>
                  <a:schemeClr val="accent2"/>
                </a:solidFill>
              </a:rPr>
              <a:t>A naplót a végétől visszafelé vizsgálva úgy fogjuk találni, hogy </a:t>
            </a:r>
            <a:r>
              <a:rPr lang="hu-HU" altLang="hu-HU" sz="1800" b="1">
                <a:solidFill>
                  <a:srgbClr val="CC00CC"/>
                </a:solidFill>
              </a:rPr>
              <a:t>T3 egy be nem fejezett tranzakció</a:t>
            </a:r>
            <a:r>
              <a:rPr lang="hu-HU" altLang="hu-HU" sz="1800" b="1">
                <a:solidFill>
                  <a:schemeClr val="accent2"/>
                </a:solidFill>
              </a:rPr>
              <a:t>, ezért hatásait semmissé kell tenni. </a:t>
            </a:r>
          </a:p>
          <a:p>
            <a:pPr marL="457200" indent="-457200">
              <a:lnSpc>
                <a:spcPct val="80000"/>
              </a:lnSpc>
            </a:pPr>
            <a:r>
              <a:rPr lang="hu-HU" altLang="hu-HU" sz="1800" b="1">
                <a:solidFill>
                  <a:schemeClr val="accent2"/>
                </a:solidFill>
              </a:rPr>
              <a:t>Az utolsó naplóbejegyzés arról informál bennünket, hogy az </a:t>
            </a:r>
            <a:r>
              <a:rPr lang="hu-HU" altLang="hu-HU" sz="1800" b="1">
                <a:solidFill>
                  <a:srgbClr val="FF0000"/>
                </a:solidFill>
              </a:rPr>
              <a:t>F</a:t>
            </a:r>
            <a:r>
              <a:rPr lang="hu-HU" altLang="hu-HU" sz="1800" b="1">
                <a:solidFill>
                  <a:schemeClr val="accent2"/>
                </a:solidFill>
              </a:rPr>
              <a:t> adatbáziselembe a </a:t>
            </a:r>
            <a:r>
              <a:rPr lang="hu-HU" altLang="hu-HU" sz="1800" b="1">
                <a:solidFill>
                  <a:srgbClr val="FF0000"/>
                </a:solidFill>
              </a:rPr>
              <a:t>30 </a:t>
            </a:r>
            <a:r>
              <a:rPr lang="hu-HU" altLang="hu-HU" sz="1800" b="1">
                <a:solidFill>
                  <a:schemeClr val="accent2"/>
                </a:solidFill>
              </a:rPr>
              <a:t>értéket kell visszaállítani. </a:t>
            </a:r>
          </a:p>
          <a:p>
            <a:pPr marL="457200" indent="-457200">
              <a:lnSpc>
                <a:spcPct val="80000"/>
              </a:lnSpc>
            </a:pPr>
            <a:r>
              <a:rPr lang="hu-HU" altLang="hu-HU" sz="1800" b="1">
                <a:solidFill>
                  <a:schemeClr val="accent2"/>
                </a:solidFill>
              </a:rPr>
              <a:t>Amikor az </a:t>
            </a:r>
            <a:r>
              <a:rPr lang="hu-HU" altLang="hu-HU" sz="1800" b="1">
                <a:solidFill>
                  <a:srgbClr val="FF0000"/>
                </a:solidFill>
              </a:rPr>
              <a:t>&lt;END CKPT&gt;</a:t>
            </a:r>
            <a:r>
              <a:rPr lang="hu-HU" altLang="hu-HU" sz="1800" b="1">
                <a:solidFill>
                  <a:schemeClr val="accent2"/>
                </a:solidFill>
              </a:rPr>
              <a:t> naplóbejegyzést találjuk, tudjuk, hogy az összes be nem fejezett tranzakció a megelőző </a:t>
            </a:r>
            <a:r>
              <a:rPr lang="hu-HU" altLang="hu-HU" sz="1800" b="1">
                <a:solidFill>
                  <a:srgbClr val="FF0000"/>
                </a:solidFill>
              </a:rPr>
              <a:t>START CKPT</a:t>
            </a:r>
            <a:r>
              <a:rPr lang="hu-HU" altLang="hu-HU" sz="1800" b="1">
                <a:solidFill>
                  <a:schemeClr val="accent2"/>
                </a:solidFill>
              </a:rPr>
              <a:t> naplóbejegyzés után indulhatott csak el. </a:t>
            </a:r>
          </a:p>
          <a:p>
            <a:pPr marL="457200" indent="-457200">
              <a:lnSpc>
                <a:spcPct val="80000"/>
              </a:lnSpc>
            </a:pPr>
            <a:r>
              <a:rPr lang="hu-HU" altLang="hu-HU" sz="1800" b="1">
                <a:solidFill>
                  <a:schemeClr val="accent2"/>
                </a:solidFill>
              </a:rPr>
              <a:t>Megtaláljuk a </a:t>
            </a:r>
            <a:r>
              <a:rPr lang="hu-HU" altLang="hu-HU" sz="1800" b="1">
                <a:solidFill>
                  <a:srgbClr val="FF0000"/>
                </a:solidFill>
              </a:rPr>
              <a:t>&lt;T3,E,25&gt;</a:t>
            </a:r>
            <a:r>
              <a:rPr lang="hu-HU" altLang="hu-HU" sz="1800" b="1">
                <a:solidFill>
                  <a:schemeClr val="accent2"/>
                </a:solidFill>
              </a:rPr>
              <a:t> bejegyzést, emiatt az </a:t>
            </a:r>
            <a:r>
              <a:rPr lang="hu-HU" altLang="hu-HU" sz="1800" b="1">
                <a:solidFill>
                  <a:srgbClr val="FF0000"/>
                </a:solidFill>
              </a:rPr>
              <a:t>E</a:t>
            </a:r>
            <a:r>
              <a:rPr lang="hu-HU" altLang="hu-HU" sz="1800" b="1">
                <a:solidFill>
                  <a:schemeClr val="accent2"/>
                </a:solidFill>
              </a:rPr>
              <a:t> adatbáziselem értékét </a:t>
            </a:r>
            <a:r>
              <a:rPr lang="hu-HU" altLang="hu-HU" sz="1800" b="1">
                <a:solidFill>
                  <a:srgbClr val="FF0000"/>
                </a:solidFill>
              </a:rPr>
              <a:t>25-</a:t>
            </a:r>
            <a:r>
              <a:rPr lang="hu-HU" altLang="hu-HU" sz="1800" b="1">
                <a:solidFill>
                  <a:schemeClr val="accent2"/>
                </a:solidFill>
              </a:rPr>
              <a:t>re kell visszaállítani. </a:t>
            </a:r>
          </a:p>
          <a:p>
            <a:pPr marL="457200" indent="-457200">
              <a:lnSpc>
                <a:spcPct val="80000"/>
              </a:lnSpc>
            </a:pPr>
            <a:r>
              <a:rPr lang="hu-HU" altLang="hu-HU" sz="1800" b="1">
                <a:solidFill>
                  <a:schemeClr val="accent2"/>
                </a:solidFill>
              </a:rPr>
              <a:t>Ezen bejegyzés és a START CKPT naplóbejegyzés között további elindult, de be nem fejeződött tranzakcióra vonatkozó bejegyzést nem találunk, így az adatbázison </a:t>
            </a:r>
            <a:r>
              <a:rPr lang="hu-HU" altLang="hu-HU" sz="1800" b="1">
                <a:solidFill>
                  <a:srgbClr val="FF0000"/>
                </a:solidFill>
              </a:rPr>
              <a:t>mást már nem kell megváltoztatnunk</a:t>
            </a:r>
            <a:r>
              <a:rPr lang="hu-HU" altLang="hu-HU" sz="1800" b="1">
                <a:solidFill>
                  <a:schemeClr val="accent2"/>
                </a:solidFill>
              </a:rPr>
              <a:t>.</a:t>
            </a:r>
          </a:p>
        </p:txBody>
      </p:sp>
      <p:sp>
        <p:nvSpPr>
          <p:cNvPr id="411652" name="Text Box 4">
            <a:extLst>
              <a:ext uri="{FF2B5EF4-FFF2-40B4-BE49-F238E27FC236}">
                <a16:creationId xmlns:a16="http://schemas.microsoft.com/office/drawing/2014/main" id="{F67BA286-55E9-8B2B-4362-8712CA7F4D38}"/>
              </a:ext>
            </a:extLst>
          </p:cNvPr>
          <p:cNvSpPr txBox="1">
            <a:spLocks noChangeArrowheads="1"/>
          </p:cNvSpPr>
          <p:nvPr/>
        </p:nvSpPr>
        <p:spPr bwMode="auto">
          <a:xfrm>
            <a:off x="3019425" y="3297238"/>
            <a:ext cx="2647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u-HU" altLang="hu-HU" sz="2400" b="1">
                <a:solidFill>
                  <a:srgbClr val="FF0000"/>
                </a:solidFill>
              </a:rPr>
              <a:t>RENDSZERHIBA</a:t>
            </a:r>
          </a:p>
        </p:txBody>
      </p:sp>
      <p:sp>
        <p:nvSpPr>
          <p:cNvPr id="411653" name="Line 5">
            <a:extLst>
              <a:ext uri="{FF2B5EF4-FFF2-40B4-BE49-F238E27FC236}">
                <a16:creationId xmlns:a16="http://schemas.microsoft.com/office/drawing/2014/main" id="{AEE713FC-9D19-2BC0-B7D3-235AE8247ECE}"/>
              </a:ext>
            </a:extLst>
          </p:cNvPr>
          <p:cNvSpPr>
            <a:spLocks noChangeShapeType="1"/>
          </p:cNvSpPr>
          <p:nvPr/>
        </p:nvSpPr>
        <p:spPr bwMode="auto">
          <a:xfrm flipV="1">
            <a:off x="584200" y="3568700"/>
            <a:ext cx="2349500" cy="12700"/>
          </a:xfrm>
          <a:prstGeom prst="line">
            <a:avLst/>
          </a:prstGeom>
          <a:noFill/>
          <a:ln w="762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3698" name="Rectangle 2">
            <a:extLst>
              <a:ext uri="{FF2B5EF4-FFF2-40B4-BE49-F238E27FC236}">
                <a16:creationId xmlns:a16="http://schemas.microsoft.com/office/drawing/2014/main" id="{944EC33B-77F2-C7F9-0C7B-4C767D9FE49F}"/>
              </a:ext>
            </a:extLst>
          </p:cNvPr>
          <p:cNvSpPr>
            <a:spLocks noGrp="1" noChangeArrowheads="1"/>
          </p:cNvSpPr>
          <p:nvPr>
            <p:ph type="title"/>
          </p:nvPr>
        </p:nvSpPr>
        <p:spPr>
          <a:xfrm>
            <a:off x="596900" y="190500"/>
            <a:ext cx="7645400" cy="211138"/>
          </a:xfrm>
        </p:spPr>
        <p:txBody>
          <a:bodyPr/>
          <a:lstStyle/>
          <a:p>
            <a:r>
              <a:rPr lang="hu-HU" altLang="hu-HU" sz="2800" b="1">
                <a:solidFill>
                  <a:schemeClr val="tx1"/>
                </a:solidFill>
              </a:rPr>
              <a:t>Helyreállítás</a:t>
            </a:r>
          </a:p>
        </p:txBody>
      </p:sp>
      <p:sp>
        <p:nvSpPr>
          <p:cNvPr id="413699" name="Rectangle 3">
            <a:extLst>
              <a:ext uri="{FF2B5EF4-FFF2-40B4-BE49-F238E27FC236}">
                <a16:creationId xmlns:a16="http://schemas.microsoft.com/office/drawing/2014/main" id="{DBB6CBDB-B20D-1EDB-B92D-3A2C928B3012}"/>
              </a:ext>
            </a:extLst>
          </p:cNvPr>
          <p:cNvSpPr>
            <a:spLocks noGrp="1" noChangeArrowheads="1"/>
          </p:cNvSpPr>
          <p:nvPr>
            <p:ph type="body" idx="1"/>
          </p:nvPr>
        </p:nvSpPr>
        <p:spPr>
          <a:xfrm>
            <a:off x="152400" y="317500"/>
            <a:ext cx="8737600" cy="6540500"/>
          </a:xfrm>
        </p:spPr>
        <p:txBody>
          <a:bodyPr/>
          <a:lstStyle/>
          <a:p>
            <a:pPr marL="838200" lvl="1" indent="-381000">
              <a:lnSpc>
                <a:spcPct val="80000"/>
              </a:lnSpc>
              <a:buFontTx/>
              <a:buAutoNum type="arabicPeriod"/>
            </a:pPr>
            <a:r>
              <a:rPr lang="hu-HU" altLang="hu-HU" sz="1800" b="1">
                <a:solidFill>
                  <a:schemeClr val="accent2"/>
                </a:solidFill>
              </a:rPr>
              <a:t>&lt;T1, START &gt;</a:t>
            </a:r>
          </a:p>
          <a:p>
            <a:pPr marL="838200" lvl="1" indent="-381000">
              <a:lnSpc>
                <a:spcPct val="80000"/>
              </a:lnSpc>
              <a:buFontTx/>
              <a:buAutoNum type="arabicPeriod"/>
            </a:pPr>
            <a:r>
              <a:rPr lang="hu-HU" altLang="hu-HU" sz="1800" b="1">
                <a:solidFill>
                  <a:schemeClr val="accent2"/>
                </a:solidFill>
              </a:rPr>
              <a:t>&lt;T1,A,5&gt;</a:t>
            </a:r>
          </a:p>
          <a:p>
            <a:pPr marL="838200" lvl="1" indent="-381000">
              <a:lnSpc>
                <a:spcPct val="80000"/>
              </a:lnSpc>
              <a:buFontTx/>
              <a:buAutoNum type="arabicPeriod"/>
            </a:pPr>
            <a:r>
              <a:rPr lang="hu-HU" altLang="hu-HU" sz="1800" b="1">
                <a:solidFill>
                  <a:schemeClr val="accent2"/>
                </a:solidFill>
              </a:rPr>
              <a:t>&lt;T2, START &gt;</a:t>
            </a:r>
            <a:endParaRPr lang="hu-HU" altLang="hu-HU" sz="1800" b="1" u="sng">
              <a:solidFill>
                <a:schemeClr val="accent2"/>
              </a:solidFill>
            </a:endParaRPr>
          </a:p>
          <a:p>
            <a:pPr marL="838200" lvl="1" indent="-381000">
              <a:lnSpc>
                <a:spcPct val="80000"/>
              </a:lnSpc>
              <a:buFontTx/>
              <a:buAutoNum type="arabicPeriod"/>
            </a:pPr>
            <a:r>
              <a:rPr lang="hu-HU" altLang="hu-HU" sz="1800" b="1" u="sng">
                <a:solidFill>
                  <a:schemeClr val="accent2"/>
                </a:solidFill>
              </a:rPr>
              <a:t>&lt;T2,B,10&gt;</a:t>
            </a:r>
            <a:endParaRPr lang="hu-HU" altLang="hu-HU" sz="1800" b="1">
              <a:solidFill>
                <a:schemeClr val="accent2"/>
              </a:solidFill>
            </a:endParaRPr>
          </a:p>
          <a:p>
            <a:pPr marL="838200" lvl="1" indent="-381000">
              <a:lnSpc>
                <a:spcPct val="80000"/>
              </a:lnSpc>
              <a:buFontTx/>
              <a:buAutoNum type="arabicPeriod"/>
            </a:pPr>
            <a:r>
              <a:rPr lang="hu-HU" altLang="hu-HU" sz="1800" b="1">
                <a:solidFill>
                  <a:srgbClr val="FF0000"/>
                </a:solidFill>
              </a:rPr>
              <a:t>&lt;START CKPT(T1,T2)&gt;</a:t>
            </a:r>
          </a:p>
          <a:p>
            <a:pPr marL="838200" lvl="1" indent="-381000">
              <a:lnSpc>
                <a:spcPct val="80000"/>
              </a:lnSpc>
              <a:buFontTx/>
              <a:buAutoNum type="arabicPeriod"/>
            </a:pPr>
            <a:r>
              <a:rPr lang="hu-HU" altLang="hu-HU" sz="1800" b="1">
                <a:solidFill>
                  <a:schemeClr val="accent2"/>
                </a:solidFill>
              </a:rPr>
              <a:t>&lt;T2,C,15&gt;</a:t>
            </a:r>
          </a:p>
          <a:p>
            <a:pPr marL="838200" lvl="1" indent="-381000">
              <a:lnSpc>
                <a:spcPct val="80000"/>
              </a:lnSpc>
              <a:buFontTx/>
              <a:buAutoNum type="arabicPeriod"/>
            </a:pPr>
            <a:r>
              <a:rPr lang="hu-HU" altLang="hu-HU" sz="1800" b="1">
                <a:solidFill>
                  <a:schemeClr val="accent2"/>
                </a:solidFill>
              </a:rPr>
              <a:t>&lt;T3, START &gt;</a:t>
            </a:r>
          </a:p>
          <a:p>
            <a:pPr marL="838200" lvl="1" indent="-381000">
              <a:lnSpc>
                <a:spcPct val="80000"/>
              </a:lnSpc>
              <a:buFontTx/>
              <a:buAutoNum type="arabicPeriod"/>
            </a:pPr>
            <a:r>
              <a:rPr lang="hu-HU" altLang="hu-HU" sz="1800" b="1">
                <a:solidFill>
                  <a:schemeClr val="accent2"/>
                </a:solidFill>
              </a:rPr>
              <a:t>&lt;T1,D,20&gt;</a:t>
            </a:r>
          </a:p>
          <a:p>
            <a:pPr marL="838200" lvl="1" indent="-381000">
              <a:lnSpc>
                <a:spcPct val="80000"/>
              </a:lnSpc>
              <a:buFontTx/>
              <a:buAutoNum type="arabicPeriod"/>
            </a:pPr>
            <a:r>
              <a:rPr lang="hu-HU" altLang="hu-HU" sz="1800" b="1">
                <a:solidFill>
                  <a:schemeClr val="accent2"/>
                </a:solidFill>
              </a:rPr>
              <a:t>&lt;T1, COMMIT &gt;</a:t>
            </a:r>
          </a:p>
          <a:p>
            <a:pPr marL="838200" lvl="1" indent="-381000">
              <a:lnSpc>
                <a:spcPct val="80000"/>
              </a:lnSpc>
              <a:buFontTx/>
              <a:buAutoNum type="arabicPeriod"/>
            </a:pPr>
            <a:r>
              <a:rPr lang="hu-HU" altLang="hu-HU" sz="1800" b="1">
                <a:solidFill>
                  <a:schemeClr val="accent2"/>
                </a:solidFill>
              </a:rPr>
              <a:t>&lt;T3,E,25&gt;</a:t>
            </a:r>
          </a:p>
          <a:p>
            <a:pPr marL="838200" lvl="1" indent="-381000">
              <a:lnSpc>
                <a:spcPct val="80000"/>
              </a:lnSpc>
              <a:buFontTx/>
              <a:buAutoNum type="arabicPeriod"/>
            </a:pPr>
            <a:r>
              <a:rPr lang="hu-HU" altLang="hu-HU" sz="1800" b="1">
                <a:solidFill>
                  <a:schemeClr val="accent2"/>
                </a:solidFill>
              </a:rPr>
              <a:t>&lt;T2, COMMIT &gt;</a:t>
            </a:r>
          </a:p>
          <a:p>
            <a:pPr marL="838200" lvl="1" indent="-381000">
              <a:lnSpc>
                <a:spcPct val="80000"/>
              </a:lnSpc>
              <a:buFontTx/>
              <a:buAutoNum type="arabicPeriod"/>
            </a:pPr>
            <a:r>
              <a:rPr lang="hu-HU" altLang="hu-HU" sz="1800" b="1">
                <a:solidFill>
                  <a:srgbClr val="FF0000"/>
                </a:solidFill>
              </a:rPr>
              <a:t>&lt;END CKPT&gt;</a:t>
            </a:r>
          </a:p>
          <a:p>
            <a:pPr marL="838200" lvl="1" indent="-381000">
              <a:lnSpc>
                <a:spcPct val="80000"/>
              </a:lnSpc>
              <a:buFontTx/>
              <a:buAutoNum type="arabicPeriod"/>
            </a:pPr>
            <a:r>
              <a:rPr lang="hu-HU" altLang="hu-HU" sz="1800" b="1">
                <a:solidFill>
                  <a:schemeClr val="accent2"/>
                </a:solidFill>
              </a:rPr>
              <a:t>&lt;T3,F,30&gt;</a:t>
            </a:r>
          </a:p>
          <a:p>
            <a:pPr marL="838200" lvl="1" indent="-381000">
              <a:lnSpc>
                <a:spcPct val="80000"/>
              </a:lnSpc>
              <a:buFontTx/>
              <a:buChar char="•"/>
            </a:pPr>
            <a:endParaRPr lang="hu-HU" altLang="hu-HU" sz="1800" b="1">
              <a:solidFill>
                <a:schemeClr val="accent2"/>
              </a:solidFill>
            </a:endParaRPr>
          </a:p>
          <a:p>
            <a:pPr marL="457200" indent="-457200">
              <a:lnSpc>
                <a:spcPct val="80000"/>
              </a:lnSpc>
            </a:pPr>
            <a:r>
              <a:rPr lang="hu-HU" altLang="hu-HU" sz="2000" b="1">
                <a:solidFill>
                  <a:schemeClr val="accent2"/>
                </a:solidFill>
              </a:rPr>
              <a:t>Visszafelé elemezve a naplót, megállapítjuk, hogy a </a:t>
            </a:r>
            <a:r>
              <a:rPr lang="hu-HU" altLang="hu-HU" sz="2000" b="1">
                <a:solidFill>
                  <a:srgbClr val="FF0000"/>
                </a:solidFill>
              </a:rPr>
              <a:t>T3</a:t>
            </a:r>
            <a:r>
              <a:rPr lang="hu-HU" altLang="hu-HU" sz="2000" b="1">
                <a:solidFill>
                  <a:schemeClr val="accent2"/>
                </a:solidFill>
              </a:rPr>
              <a:t>, és a </a:t>
            </a:r>
            <a:r>
              <a:rPr lang="hu-HU" altLang="hu-HU" sz="2000" b="1">
                <a:solidFill>
                  <a:srgbClr val="FF0000"/>
                </a:solidFill>
              </a:rPr>
              <a:t>T2</a:t>
            </a:r>
            <a:r>
              <a:rPr lang="hu-HU" altLang="hu-HU" sz="2000" b="1">
                <a:solidFill>
                  <a:schemeClr val="accent2"/>
                </a:solidFill>
              </a:rPr>
              <a:t> nincs befejezve, tehát </a:t>
            </a:r>
            <a:r>
              <a:rPr lang="hu-HU" altLang="hu-HU" sz="2000" b="1">
                <a:solidFill>
                  <a:srgbClr val="FF0000"/>
                </a:solidFill>
              </a:rPr>
              <a:t>helyreállító módosításokat</a:t>
            </a:r>
            <a:r>
              <a:rPr lang="hu-HU" altLang="hu-HU" sz="2000" b="1">
                <a:solidFill>
                  <a:schemeClr val="accent2"/>
                </a:solidFill>
              </a:rPr>
              <a:t> </a:t>
            </a:r>
            <a:r>
              <a:rPr lang="hu-HU" altLang="hu-HU" sz="2000" b="1">
                <a:solidFill>
                  <a:srgbClr val="FF0000"/>
                </a:solidFill>
              </a:rPr>
              <a:t>végzünk. </a:t>
            </a:r>
          </a:p>
          <a:p>
            <a:pPr marL="457200" indent="-457200">
              <a:lnSpc>
                <a:spcPct val="80000"/>
              </a:lnSpc>
            </a:pPr>
            <a:r>
              <a:rPr lang="hu-HU" altLang="hu-HU" sz="2000" b="1">
                <a:solidFill>
                  <a:schemeClr val="accent2"/>
                </a:solidFill>
              </a:rPr>
              <a:t>Ezután megtaláljuk a </a:t>
            </a:r>
            <a:r>
              <a:rPr lang="hu-HU" altLang="hu-HU" sz="2000" b="1">
                <a:solidFill>
                  <a:srgbClr val="FF0000"/>
                </a:solidFill>
              </a:rPr>
              <a:t>&lt;START CKPT(T1,T2)&gt;</a:t>
            </a:r>
            <a:r>
              <a:rPr lang="hu-HU" altLang="hu-HU" sz="2000" b="1">
                <a:solidFill>
                  <a:schemeClr val="accent2"/>
                </a:solidFill>
              </a:rPr>
              <a:t> naplóbejegyzést, emiatt az egyetlen </a:t>
            </a:r>
            <a:r>
              <a:rPr lang="hu-HU" altLang="hu-HU" sz="2000" b="1">
                <a:solidFill>
                  <a:srgbClr val="CC00CC"/>
                </a:solidFill>
              </a:rPr>
              <a:t>be</a:t>
            </a:r>
            <a:r>
              <a:rPr lang="hu-HU" altLang="hu-HU" sz="2000" b="1">
                <a:solidFill>
                  <a:schemeClr val="accent2"/>
                </a:solidFill>
              </a:rPr>
              <a:t> </a:t>
            </a:r>
            <a:r>
              <a:rPr lang="hu-HU" altLang="hu-HU" sz="2000" b="1">
                <a:solidFill>
                  <a:srgbClr val="CC00CC"/>
                </a:solidFill>
              </a:rPr>
              <a:t>nem fejezett tranzakció csak a T2 lehet.</a:t>
            </a:r>
            <a:r>
              <a:rPr lang="hu-HU" altLang="hu-HU" sz="2000" b="1">
                <a:solidFill>
                  <a:schemeClr val="accent2"/>
                </a:solidFill>
              </a:rPr>
              <a:t> </a:t>
            </a:r>
          </a:p>
          <a:p>
            <a:pPr marL="457200" indent="-457200">
              <a:lnSpc>
                <a:spcPct val="80000"/>
              </a:lnSpc>
            </a:pPr>
            <a:r>
              <a:rPr lang="hu-HU" altLang="hu-HU" sz="2000" b="1">
                <a:solidFill>
                  <a:schemeClr val="accent2"/>
                </a:solidFill>
              </a:rPr>
              <a:t>A </a:t>
            </a:r>
            <a:r>
              <a:rPr lang="hu-HU" altLang="hu-HU" sz="2000" b="1">
                <a:solidFill>
                  <a:srgbClr val="FF0000"/>
                </a:solidFill>
              </a:rPr>
              <a:t>&lt;T1, COMMIT&gt;</a:t>
            </a:r>
            <a:r>
              <a:rPr lang="hu-HU" altLang="hu-HU" sz="2000" b="1">
                <a:solidFill>
                  <a:schemeClr val="accent2"/>
                </a:solidFill>
              </a:rPr>
              <a:t> bejegyzést már láttuk, vagyis </a:t>
            </a:r>
            <a:r>
              <a:rPr lang="hu-HU" altLang="hu-HU" sz="2000" b="1">
                <a:solidFill>
                  <a:srgbClr val="FF0000"/>
                </a:solidFill>
              </a:rPr>
              <a:t>T1</a:t>
            </a:r>
            <a:r>
              <a:rPr lang="hu-HU" altLang="hu-HU" sz="2000" b="1">
                <a:solidFill>
                  <a:schemeClr val="accent2"/>
                </a:solidFill>
              </a:rPr>
              <a:t>  befejezett tranzakció. Láttuk a </a:t>
            </a:r>
            <a:r>
              <a:rPr lang="hu-HU" altLang="hu-HU" sz="2000" b="1">
                <a:solidFill>
                  <a:srgbClr val="FF0000"/>
                </a:solidFill>
              </a:rPr>
              <a:t>&lt;T3,START&gt;</a:t>
            </a:r>
            <a:r>
              <a:rPr lang="hu-HU" altLang="hu-HU" sz="2000" b="1">
                <a:solidFill>
                  <a:schemeClr val="accent2"/>
                </a:solidFill>
              </a:rPr>
              <a:t> bejegyzést is, így csak addig kell folytatnunk a napló elemzését, amíg a </a:t>
            </a:r>
            <a:r>
              <a:rPr lang="hu-HU" altLang="hu-HU" sz="2000" b="1">
                <a:solidFill>
                  <a:srgbClr val="FF0000"/>
                </a:solidFill>
              </a:rPr>
              <a:t>&lt;T2, START&gt; </a:t>
            </a:r>
            <a:r>
              <a:rPr lang="hu-HU" altLang="hu-HU" sz="2000" b="1">
                <a:solidFill>
                  <a:schemeClr val="accent2"/>
                </a:solidFill>
              </a:rPr>
              <a:t>bejegyzését meg nem találjuk. Eközben még a </a:t>
            </a:r>
            <a:r>
              <a:rPr lang="hu-HU" altLang="hu-HU" sz="2000" b="1">
                <a:solidFill>
                  <a:srgbClr val="FF0000"/>
                </a:solidFill>
              </a:rPr>
              <a:t>B</a:t>
            </a:r>
            <a:r>
              <a:rPr lang="hu-HU" altLang="hu-HU" sz="2000" b="1">
                <a:solidFill>
                  <a:schemeClr val="accent2"/>
                </a:solidFill>
              </a:rPr>
              <a:t> adatbáziselem értékét is visszaállítjuk </a:t>
            </a:r>
            <a:r>
              <a:rPr lang="hu-HU" altLang="hu-HU" sz="2000" b="1">
                <a:solidFill>
                  <a:srgbClr val="FF0000"/>
                </a:solidFill>
              </a:rPr>
              <a:t>10</a:t>
            </a:r>
            <a:r>
              <a:rPr lang="hu-HU" altLang="hu-HU" sz="2000" b="1">
                <a:solidFill>
                  <a:schemeClr val="accent2"/>
                </a:solidFill>
              </a:rPr>
              <a:t>-re.</a:t>
            </a:r>
          </a:p>
        </p:txBody>
      </p:sp>
      <p:sp>
        <p:nvSpPr>
          <p:cNvPr id="413700" name="Text Box 4">
            <a:extLst>
              <a:ext uri="{FF2B5EF4-FFF2-40B4-BE49-F238E27FC236}">
                <a16:creationId xmlns:a16="http://schemas.microsoft.com/office/drawing/2014/main" id="{9B91D2DD-585C-1871-D793-E3C54F2E3817}"/>
              </a:ext>
            </a:extLst>
          </p:cNvPr>
          <p:cNvSpPr txBox="1">
            <a:spLocks noChangeArrowheads="1"/>
          </p:cNvSpPr>
          <p:nvPr/>
        </p:nvSpPr>
        <p:spPr bwMode="auto">
          <a:xfrm>
            <a:off x="3146425" y="2801938"/>
            <a:ext cx="2647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u-HU" altLang="hu-HU" sz="2400" b="1">
                <a:solidFill>
                  <a:srgbClr val="FF0000"/>
                </a:solidFill>
              </a:rPr>
              <a:t>RENDSZERHIBA</a:t>
            </a:r>
          </a:p>
        </p:txBody>
      </p:sp>
      <p:sp>
        <p:nvSpPr>
          <p:cNvPr id="413701" name="Line 5">
            <a:extLst>
              <a:ext uri="{FF2B5EF4-FFF2-40B4-BE49-F238E27FC236}">
                <a16:creationId xmlns:a16="http://schemas.microsoft.com/office/drawing/2014/main" id="{BDF4B968-0AE2-D31E-63A9-5815C8B763E9}"/>
              </a:ext>
            </a:extLst>
          </p:cNvPr>
          <p:cNvSpPr>
            <a:spLocks noChangeShapeType="1"/>
          </p:cNvSpPr>
          <p:nvPr/>
        </p:nvSpPr>
        <p:spPr bwMode="auto">
          <a:xfrm flipV="1">
            <a:off x="749300" y="3073400"/>
            <a:ext cx="2349500" cy="12700"/>
          </a:xfrm>
          <a:prstGeom prst="line">
            <a:avLst/>
          </a:prstGeom>
          <a:noFill/>
          <a:ln w="762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5458" name="Rectangle 2">
            <a:extLst>
              <a:ext uri="{FF2B5EF4-FFF2-40B4-BE49-F238E27FC236}">
                <a16:creationId xmlns:a16="http://schemas.microsoft.com/office/drawing/2014/main" id="{2960F463-DBA6-D0DD-AEA8-81FF7C9B55D4}"/>
              </a:ext>
            </a:extLst>
          </p:cNvPr>
          <p:cNvSpPr>
            <a:spLocks noGrp="1" noChangeArrowheads="1"/>
          </p:cNvSpPr>
          <p:nvPr>
            <p:ph type="title"/>
          </p:nvPr>
        </p:nvSpPr>
        <p:spPr>
          <a:xfrm>
            <a:off x="655638" y="320675"/>
            <a:ext cx="7772400" cy="954088"/>
          </a:xfrm>
        </p:spPr>
        <p:txBody>
          <a:bodyPr/>
          <a:lstStyle/>
          <a:p>
            <a:r>
              <a:rPr lang="en-US" altLang="hu-HU" sz="3200" b="1" u="sng">
                <a:solidFill>
                  <a:schemeClr val="accent2"/>
                </a:solidFill>
                <a:latin typeface="Times New Roman" panose="02020603050405020304" pitchFamily="18" charset="0"/>
              </a:rPr>
              <a:t>Redo logging</a:t>
            </a:r>
            <a:r>
              <a:rPr lang="en-US" altLang="hu-HU" sz="3200" b="1">
                <a:solidFill>
                  <a:schemeClr val="accent2"/>
                </a:solidFill>
                <a:latin typeface="Times New Roman" panose="02020603050405020304" pitchFamily="18" charset="0"/>
              </a:rPr>
              <a:t>  (</a:t>
            </a:r>
            <a:r>
              <a:rPr lang="hu-HU" altLang="hu-HU" sz="3200" b="1">
                <a:solidFill>
                  <a:schemeClr val="accent2"/>
                </a:solidFill>
                <a:latin typeface="Times New Roman" panose="02020603050405020304" pitchFamily="18" charset="0"/>
              </a:rPr>
              <a:t>Helyrehozó naplózás</a:t>
            </a:r>
            <a:r>
              <a:rPr lang="en-US" altLang="hu-HU" sz="3200" b="1">
                <a:solidFill>
                  <a:schemeClr val="accent2"/>
                </a:solidFill>
                <a:latin typeface="Times New Roman" panose="02020603050405020304" pitchFamily="18" charset="0"/>
              </a:rPr>
              <a:t>)</a:t>
            </a:r>
            <a:endParaRPr lang="en-US" altLang="hu-HU" sz="3200" b="1" u="sng">
              <a:solidFill>
                <a:schemeClr val="accent2"/>
              </a:solidFill>
              <a:latin typeface="Times New Roman" panose="02020603050405020304" pitchFamily="18" charset="0"/>
            </a:endParaRPr>
          </a:p>
        </p:txBody>
      </p:sp>
      <p:sp>
        <p:nvSpPr>
          <p:cNvPr id="275459" name="Rectangle 3">
            <a:extLst>
              <a:ext uri="{FF2B5EF4-FFF2-40B4-BE49-F238E27FC236}">
                <a16:creationId xmlns:a16="http://schemas.microsoft.com/office/drawing/2014/main" id="{D92E77B0-FB12-2CD6-81B6-4E0338E20AF7}"/>
              </a:ext>
            </a:extLst>
          </p:cNvPr>
          <p:cNvSpPr>
            <a:spLocks noGrp="1" noChangeArrowheads="1"/>
          </p:cNvSpPr>
          <p:nvPr>
            <p:ph type="body" idx="1"/>
          </p:nvPr>
        </p:nvSpPr>
        <p:spPr>
          <a:xfrm>
            <a:off x="714375" y="1606550"/>
            <a:ext cx="7772400" cy="4114800"/>
          </a:xfrm>
        </p:spPr>
        <p:txBody>
          <a:bodyPr/>
          <a:lstStyle/>
          <a:p>
            <a:pPr>
              <a:buFontTx/>
              <a:buNone/>
            </a:pPr>
            <a:r>
              <a:rPr lang="en-US" altLang="hu-HU">
                <a:solidFill>
                  <a:schemeClr val="accent2"/>
                </a:solidFill>
              </a:rPr>
              <a:t>T</a:t>
            </a:r>
            <a:r>
              <a:rPr lang="en-US" altLang="hu-HU" sz="2400">
                <a:solidFill>
                  <a:schemeClr val="accent2"/>
                </a:solidFill>
              </a:rPr>
              <a:t>1:</a:t>
            </a:r>
            <a:r>
              <a:rPr lang="en-US" altLang="hu-HU">
                <a:solidFill>
                  <a:schemeClr val="accent2"/>
                </a:solidFill>
              </a:rPr>
              <a:t> 	Read(A,t); t   t</a:t>
            </a:r>
            <a:r>
              <a:rPr lang="en-US" altLang="hu-HU">
                <a:solidFill>
                  <a:schemeClr val="accent2"/>
                </a:solidFill>
                <a:sym typeface="Symbol" panose="05050102010706020507" pitchFamily="18" charset="2"/>
              </a:rPr>
              <a:t></a:t>
            </a:r>
            <a:r>
              <a:rPr lang="en-US" altLang="hu-HU">
                <a:solidFill>
                  <a:schemeClr val="accent2"/>
                </a:solidFill>
              </a:rPr>
              <a:t>2; write (A,t);</a:t>
            </a:r>
          </a:p>
          <a:p>
            <a:pPr>
              <a:buFontTx/>
              <a:buNone/>
            </a:pPr>
            <a:r>
              <a:rPr lang="en-US" altLang="hu-HU">
                <a:solidFill>
                  <a:schemeClr val="accent2"/>
                </a:solidFill>
              </a:rPr>
              <a:t>	  	Read(B,t); t   t</a:t>
            </a:r>
            <a:r>
              <a:rPr lang="en-US" altLang="hu-HU">
                <a:solidFill>
                  <a:schemeClr val="accent2"/>
                </a:solidFill>
                <a:sym typeface="Symbol" panose="05050102010706020507" pitchFamily="18" charset="2"/>
              </a:rPr>
              <a:t></a:t>
            </a:r>
            <a:r>
              <a:rPr lang="en-US" altLang="hu-HU">
                <a:solidFill>
                  <a:schemeClr val="accent2"/>
                </a:solidFill>
              </a:rPr>
              <a:t>2; write (B,t);</a:t>
            </a:r>
          </a:p>
          <a:p>
            <a:pPr>
              <a:buFontTx/>
              <a:buNone/>
            </a:pPr>
            <a:r>
              <a:rPr lang="en-US" altLang="hu-HU">
                <a:solidFill>
                  <a:schemeClr val="accent2"/>
                </a:solidFill>
              </a:rPr>
              <a:t>		Output(A); Output(B)  </a:t>
            </a:r>
            <a:r>
              <a:rPr lang="en-US" altLang="hu-HU"/>
              <a:t> </a:t>
            </a:r>
          </a:p>
        </p:txBody>
      </p:sp>
      <p:sp>
        <p:nvSpPr>
          <p:cNvPr id="275460" name="Rectangle 4">
            <a:extLst>
              <a:ext uri="{FF2B5EF4-FFF2-40B4-BE49-F238E27FC236}">
                <a16:creationId xmlns:a16="http://schemas.microsoft.com/office/drawing/2014/main" id="{F4AF848B-D71F-46D6-BDB2-6DA6952E289E}"/>
              </a:ext>
            </a:extLst>
          </p:cNvPr>
          <p:cNvSpPr>
            <a:spLocks noChangeArrowheads="1"/>
          </p:cNvSpPr>
          <p:nvPr/>
        </p:nvSpPr>
        <p:spPr bwMode="auto">
          <a:xfrm>
            <a:off x="1171575" y="3740150"/>
            <a:ext cx="1676400" cy="137160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hu-HU" sz="2800"/>
              <a:t>A: 8</a:t>
            </a:r>
          </a:p>
          <a:p>
            <a:r>
              <a:rPr lang="en-US" altLang="hu-HU" sz="2800"/>
              <a:t>B: 8</a:t>
            </a:r>
            <a:endParaRPr lang="en-US" altLang="hu-HU" sz="2400" u="sng"/>
          </a:p>
        </p:txBody>
      </p:sp>
      <p:sp>
        <p:nvSpPr>
          <p:cNvPr id="275461" name="AutoShape 5">
            <a:extLst>
              <a:ext uri="{FF2B5EF4-FFF2-40B4-BE49-F238E27FC236}">
                <a16:creationId xmlns:a16="http://schemas.microsoft.com/office/drawing/2014/main" id="{E122C054-62AB-2AC1-AA59-94BFF901B401}"/>
              </a:ext>
            </a:extLst>
          </p:cNvPr>
          <p:cNvSpPr>
            <a:spLocks noChangeArrowheads="1"/>
          </p:cNvSpPr>
          <p:nvPr/>
        </p:nvSpPr>
        <p:spPr bwMode="auto">
          <a:xfrm>
            <a:off x="4067175" y="3816350"/>
            <a:ext cx="1447800" cy="1219200"/>
          </a:xfrm>
          <a:prstGeom prst="can">
            <a:avLst>
              <a:gd name="adj" fmla="val 25000"/>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hu-HU" sz="2400"/>
          </a:p>
          <a:p>
            <a:r>
              <a:rPr lang="en-US" altLang="hu-HU" sz="2800"/>
              <a:t>A: 8</a:t>
            </a:r>
          </a:p>
          <a:p>
            <a:r>
              <a:rPr lang="en-US" altLang="hu-HU" sz="2800"/>
              <a:t>B: 8</a:t>
            </a:r>
            <a:endParaRPr lang="en-US" altLang="hu-HU" sz="2400" u="sng"/>
          </a:p>
          <a:p>
            <a:endParaRPr lang="en-US" altLang="hu-HU" sz="2400" u="sng"/>
          </a:p>
        </p:txBody>
      </p:sp>
      <p:sp>
        <p:nvSpPr>
          <p:cNvPr id="275462" name="AutoShape 6">
            <a:extLst>
              <a:ext uri="{FF2B5EF4-FFF2-40B4-BE49-F238E27FC236}">
                <a16:creationId xmlns:a16="http://schemas.microsoft.com/office/drawing/2014/main" id="{A30E2112-9B3F-A530-9D9E-137521D29EB1}"/>
              </a:ext>
            </a:extLst>
          </p:cNvPr>
          <p:cNvSpPr>
            <a:spLocks noChangeArrowheads="1"/>
          </p:cNvSpPr>
          <p:nvPr/>
        </p:nvSpPr>
        <p:spPr bwMode="auto">
          <a:xfrm>
            <a:off x="6519863" y="2736850"/>
            <a:ext cx="1995487" cy="2895600"/>
          </a:xfrm>
          <a:prstGeom prst="can">
            <a:avLst>
              <a:gd name="adj" fmla="val 36277"/>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hu-HU" altLang="hu-HU" sz="2400"/>
          </a:p>
        </p:txBody>
      </p:sp>
      <p:sp>
        <p:nvSpPr>
          <p:cNvPr id="275463" name="Text Box 7">
            <a:extLst>
              <a:ext uri="{FF2B5EF4-FFF2-40B4-BE49-F238E27FC236}">
                <a16:creationId xmlns:a16="http://schemas.microsoft.com/office/drawing/2014/main" id="{44B8194A-50F9-75C1-D18B-D1E0F4A5E6AF}"/>
              </a:ext>
            </a:extLst>
          </p:cNvPr>
          <p:cNvSpPr txBox="1">
            <a:spLocks noChangeArrowheads="1"/>
          </p:cNvSpPr>
          <p:nvPr/>
        </p:nvSpPr>
        <p:spPr bwMode="auto">
          <a:xfrm>
            <a:off x="1293813" y="5226050"/>
            <a:ext cx="1522412"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hu-HU" altLang="hu-HU" sz="2400" b="1">
                <a:solidFill>
                  <a:schemeClr val="accent2"/>
                </a:solidFill>
              </a:rPr>
              <a:t>Memória</a:t>
            </a:r>
            <a:endParaRPr lang="en-US" altLang="hu-HU" sz="2400" b="1">
              <a:solidFill>
                <a:schemeClr val="accent2"/>
              </a:solidFill>
            </a:endParaRPr>
          </a:p>
        </p:txBody>
      </p:sp>
      <p:sp>
        <p:nvSpPr>
          <p:cNvPr id="275464" name="Text Box 8">
            <a:extLst>
              <a:ext uri="{FF2B5EF4-FFF2-40B4-BE49-F238E27FC236}">
                <a16:creationId xmlns:a16="http://schemas.microsoft.com/office/drawing/2014/main" id="{ECEEBCCE-F998-1772-5191-439C51058B01}"/>
              </a:ext>
            </a:extLst>
          </p:cNvPr>
          <p:cNvSpPr txBox="1">
            <a:spLocks noChangeArrowheads="1"/>
          </p:cNvSpPr>
          <p:nvPr/>
        </p:nvSpPr>
        <p:spPr bwMode="auto">
          <a:xfrm>
            <a:off x="3157538" y="5187950"/>
            <a:ext cx="3319462"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spcBef>
                <a:spcPct val="50000"/>
              </a:spcBef>
            </a:pPr>
            <a:r>
              <a:rPr lang="hu-HU" altLang="hu-HU" sz="2400" b="1">
                <a:solidFill>
                  <a:srgbClr val="CC00CC"/>
                </a:solidFill>
              </a:rPr>
              <a:t>Adatbázis a lemezen</a:t>
            </a:r>
            <a:endParaRPr lang="en-US" altLang="hu-HU" sz="2400" b="1">
              <a:solidFill>
                <a:srgbClr val="CC00CC"/>
              </a:solidFill>
            </a:endParaRPr>
          </a:p>
        </p:txBody>
      </p:sp>
      <p:sp>
        <p:nvSpPr>
          <p:cNvPr id="275465" name="Text Box 9">
            <a:extLst>
              <a:ext uri="{FF2B5EF4-FFF2-40B4-BE49-F238E27FC236}">
                <a16:creationId xmlns:a16="http://schemas.microsoft.com/office/drawing/2014/main" id="{60327A3A-1D8D-A194-4B1A-99F740BBE400}"/>
              </a:ext>
            </a:extLst>
          </p:cNvPr>
          <p:cNvSpPr txBox="1">
            <a:spLocks noChangeArrowheads="1"/>
          </p:cNvSpPr>
          <p:nvPr/>
        </p:nvSpPr>
        <p:spPr bwMode="auto">
          <a:xfrm>
            <a:off x="6773863" y="5538788"/>
            <a:ext cx="1268412" cy="82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spcBef>
                <a:spcPct val="50000"/>
              </a:spcBef>
            </a:pPr>
            <a:r>
              <a:rPr lang="en-US" altLang="hu-HU" sz="2400"/>
              <a:t> </a:t>
            </a:r>
            <a:r>
              <a:rPr lang="hu-HU" altLang="hu-HU" sz="2400" b="1">
                <a:solidFill>
                  <a:srgbClr val="FF3300"/>
                </a:solidFill>
              </a:rPr>
              <a:t>NAPLÓ</a:t>
            </a:r>
            <a:endParaRPr lang="en-US" altLang="hu-HU" sz="2400" b="1">
              <a:solidFill>
                <a:srgbClr val="FF3300"/>
              </a:solidFill>
            </a:endParaRPr>
          </a:p>
        </p:txBody>
      </p:sp>
      <p:sp>
        <p:nvSpPr>
          <p:cNvPr id="275466" name="Line 10">
            <a:extLst>
              <a:ext uri="{FF2B5EF4-FFF2-40B4-BE49-F238E27FC236}">
                <a16:creationId xmlns:a16="http://schemas.microsoft.com/office/drawing/2014/main" id="{6848E8E5-8005-B33C-85B4-CA4EA988E5E5}"/>
              </a:ext>
            </a:extLst>
          </p:cNvPr>
          <p:cNvSpPr>
            <a:spLocks noChangeShapeType="1"/>
          </p:cNvSpPr>
          <p:nvPr/>
        </p:nvSpPr>
        <p:spPr bwMode="auto">
          <a:xfrm flipH="1">
            <a:off x="3838575" y="191135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75467" name="Line 11">
            <a:extLst>
              <a:ext uri="{FF2B5EF4-FFF2-40B4-BE49-F238E27FC236}">
                <a16:creationId xmlns:a16="http://schemas.microsoft.com/office/drawing/2014/main" id="{17964030-3322-32F5-ACCD-6723F732BF90}"/>
              </a:ext>
            </a:extLst>
          </p:cNvPr>
          <p:cNvSpPr>
            <a:spLocks noChangeShapeType="1"/>
          </p:cNvSpPr>
          <p:nvPr/>
        </p:nvSpPr>
        <p:spPr bwMode="auto">
          <a:xfrm flipH="1">
            <a:off x="3914775" y="252095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grpSp>
        <p:nvGrpSpPr>
          <p:cNvPr id="275472" name="Group 16">
            <a:extLst>
              <a:ext uri="{FF2B5EF4-FFF2-40B4-BE49-F238E27FC236}">
                <a16:creationId xmlns:a16="http://schemas.microsoft.com/office/drawing/2014/main" id="{FF216BD3-C17D-DAF0-F10C-FB80B5BF4DA8}"/>
              </a:ext>
            </a:extLst>
          </p:cNvPr>
          <p:cNvGrpSpPr>
            <a:grpSpLocks/>
          </p:cNvGrpSpPr>
          <p:nvPr/>
        </p:nvGrpSpPr>
        <p:grpSpPr bwMode="auto">
          <a:xfrm>
            <a:off x="1616075" y="3424238"/>
            <a:ext cx="6994525" cy="1552575"/>
            <a:chOff x="1018" y="2157"/>
            <a:chExt cx="4406" cy="978"/>
          </a:xfrm>
        </p:grpSpPr>
        <p:sp>
          <p:nvSpPr>
            <p:cNvPr id="275468" name="Freeform 12">
              <a:extLst>
                <a:ext uri="{FF2B5EF4-FFF2-40B4-BE49-F238E27FC236}">
                  <a16:creationId xmlns:a16="http://schemas.microsoft.com/office/drawing/2014/main" id="{568412CF-5C07-32F1-7CE0-6052BA41FB46}"/>
                </a:ext>
              </a:extLst>
            </p:cNvPr>
            <p:cNvSpPr>
              <a:spLocks/>
            </p:cNvSpPr>
            <p:nvPr/>
          </p:nvSpPr>
          <p:spPr bwMode="auto">
            <a:xfrm>
              <a:off x="1018" y="2609"/>
              <a:ext cx="236" cy="155"/>
            </a:xfrm>
            <a:custGeom>
              <a:avLst/>
              <a:gdLst>
                <a:gd name="T0" fmla="*/ 0 w 236"/>
                <a:gd name="T1" fmla="*/ 155 h 155"/>
                <a:gd name="T2" fmla="*/ 191 w 236"/>
                <a:gd name="T3" fmla="*/ 28 h 155"/>
                <a:gd name="T4" fmla="*/ 209 w 236"/>
                <a:gd name="T5" fmla="*/ 9 h 155"/>
                <a:gd name="T6" fmla="*/ 236 w 236"/>
                <a:gd name="T7" fmla="*/ 0 h 155"/>
              </a:gdLst>
              <a:ahLst/>
              <a:cxnLst>
                <a:cxn ang="0">
                  <a:pos x="T0" y="T1"/>
                </a:cxn>
                <a:cxn ang="0">
                  <a:pos x="T2" y="T3"/>
                </a:cxn>
                <a:cxn ang="0">
                  <a:pos x="T4" y="T5"/>
                </a:cxn>
                <a:cxn ang="0">
                  <a:pos x="T6" y="T7"/>
                </a:cxn>
              </a:cxnLst>
              <a:rect l="0" t="0" r="r" b="b"/>
              <a:pathLst>
                <a:path w="236" h="155">
                  <a:moveTo>
                    <a:pt x="0" y="155"/>
                  </a:moveTo>
                  <a:cubicBezTo>
                    <a:pt x="53" y="102"/>
                    <a:pt x="119" y="52"/>
                    <a:pt x="191" y="28"/>
                  </a:cubicBezTo>
                  <a:cubicBezTo>
                    <a:pt x="197" y="22"/>
                    <a:pt x="202" y="14"/>
                    <a:pt x="209" y="9"/>
                  </a:cubicBezTo>
                  <a:cubicBezTo>
                    <a:pt x="217" y="4"/>
                    <a:pt x="236" y="0"/>
                    <a:pt x="236" y="0"/>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75469" name="Freeform 13">
              <a:extLst>
                <a:ext uri="{FF2B5EF4-FFF2-40B4-BE49-F238E27FC236}">
                  <a16:creationId xmlns:a16="http://schemas.microsoft.com/office/drawing/2014/main" id="{E874B177-6FF5-F042-EA2A-6704E3B080A3}"/>
                </a:ext>
              </a:extLst>
            </p:cNvPr>
            <p:cNvSpPr>
              <a:spLocks/>
            </p:cNvSpPr>
            <p:nvPr/>
          </p:nvSpPr>
          <p:spPr bwMode="auto">
            <a:xfrm>
              <a:off x="1032" y="2841"/>
              <a:ext cx="236" cy="155"/>
            </a:xfrm>
            <a:custGeom>
              <a:avLst/>
              <a:gdLst>
                <a:gd name="T0" fmla="*/ 0 w 236"/>
                <a:gd name="T1" fmla="*/ 155 h 155"/>
                <a:gd name="T2" fmla="*/ 191 w 236"/>
                <a:gd name="T3" fmla="*/ 28 h 155"/>
                <a:gd name="T4" fmla="*/ 209 w 236"/>
                <a:gd name="T5" fmla="*/ 9 h 155"/>
                <a:gd name="T6" fmla="*/ 236 w 236"/>
                <a:gd name="T7" fmla="*/ 0 h 155"/>
              </a:gdLst>
              <a:ahLst/>
              <a:cxnLst>
                <a:cxn ang="0">
                  <a:pos x="T0" y="T1"/>
                </a:cxn>
                <a:cxn ang="0">
                  <a:pos x="T2" y="T3"/>
                </a:cxn>
                <a:cxn ang="0">
                  <a:pos x="T4" y="T5"/>
                </a:cxn>
                <a:cxn ang="0">
                  <a:pos x="T6" y="T7"/>
                </a:cxn>
              </a:cxnLst>
              <a:rect l="0" t="0" r="r" b="b"/>
              <a:pathLst>
                <a:path w="236" h="155">
                  <a:moveTo>
                    <a:pt x="0" y="155"/>
                  </a:moveTo>
                  <a:cubicBezTo>
                    <a:pt x="53" y="102"/>
                    <a:pt x="119" y="52"/>
                    <a:pt x="191" y="28"/>
                  </a:cubicBezTo>
                  <a:cubicBezTo>
                    <a:pt x="197" y="22"/>
                    <a:pt x="202" y="14"/>
                    <a:pt x="209" y="9"/>
                  </a:cubicBezTo>
                  <a:cubicBezTo>
                    <a:pt x="217" y="4"/>
                    <a:pt x="236" y="0"/>
                    <a:pt x="236" y="0"/>
                  </a:cubicBez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75470" name="Text Box 14">
              <a:extLst>
                <a:ext uri="{FF2B5EF4-FFF2-40B4-BE49-F238E27FC236}">
                  <a16:creationId xmlns:a16="http://schemas.microsoft.com/office/drawing/2014/main" id="{E4B25AD8-4ADC-F538-26B4-F7C0CBE18FDA}"/>
                </a:ext>
              </a:extLst>
            </p:cNvPr>
            <p:cNvSpPr txBox="1">
              <a:spLocks noChangeArrowheads="1"/>
            </p:cNvSpPr>
            <p:nvPr/>
          </p:nvSpPr>
          <p:spPr bwMode="auto">
            <a:xfrm>
              <a:off x="1221" y="2493"/>
              <a:ext cx="360" cy="59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800">
                  <a:solidFill>
                    <a:srgbClr val="FF0000"/>
                  </a:solidFill>
                </a:rPr>
                <a:t>16</a:t>
              </a:r>
            </a:p>
            <a:p>
              <a:pPr algn="ctr"/>
              <a:r>
                <a:rPr lang="en-US" altLang="hu-HU" sz="2800">
                  <a:solidFill>
                    <a:srgbClr val="FF0000"/>
                  </a:solidFill>
                </a:rPr>
                <a:t>16</a:t>
              </a:r>
              <a:endParaRPr lang="en-US" altLang="hu-HU" sz="2400"/>
            </a:p>
          </p:txBody>
        </p:sp>
        <p:sp>
          <p:nvSpPr>
            <p:cNvPr id="275471" name="Text Box 15">
              <a:extLst>
                <a:ext uri="{FF2B5EF4-FFF2-40B4-BE49-F238E27FC236}">
                  <a16:creationId xmlns:a16="http://schemas.microsoft.com/office/drawing/2014/main" id="{579BD26E-E75D-E0D3-74A7-00E181F03BCC}"/>
                </a:ext>
              </a:extLst>
            </p:cNvPr>
            <p:cNvSpPr txBox="1">
              <a:spLocks noChangeArrowheads="1"/>
            </p:cNvSpPr>
            <p:nvPr/>
          </p:nvSpPr>
          <p:spPr bwMode="auto">
            <a:xfrm>
              <a:off x="4070" y="2157"/>
              <a:ext cx="1354" cy="97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a:solidFill>
                    <a:srgbClr val="FF0000"/>
                  </a:solidFill>
                </a:rPr>
                <a:t>&lt;T1, start&gt;</a:t>
              </a:r>
            </a:p>
            <a:p>
              <a:pPr algn="ctr"/>
              <a:r>
                <a:rPr lang="en-US" altLang="hu-HU" sz="2400">
                  <a:solidFill>
                    <a:srgbClr val="FF0000"/>
                  </a:solidFill>
                </a:rPr>
                <a:t>&lt;T1, A, 16&gt;</a:t>
              </a:r>
            </a:p>
            <a:p>
              <a:pPr algn="ctr"/>
              <a:r>
                <a:rPr lang="en-US" altLang="hu-HU" sz="2400">
                  <a:solidFill>
                    <a:srgbClr val="FF0000"/>
                  </a:solidFill>
                </a:rPr>
                <a:t>&lt;T1, B, 16&gt;</a:t>
              </a:r>
            </a:p>
            <a:p>
              <a:pPr algn="ctr"/>
              <a:r>
                <a:rPr lang="en-US" altLang="hu-HU" sz="2400">
                  <a:solidFill>
                    <a:srgbClr val="FF0000"/>
                  </a:solidFill>
                </a:rPr>
                <a:t>&lt;T1, commit&gt;</a:t>
              </a:r>
              <a:endParaRPr lang="en-US" altLang="hu-HU" sz="2400"/>
            </a:p>
          </p:txBody>
        </p:sp>
      </p:grpSp>
      <p:sp>
        <p:nvSpPr>
          <p:cNvPr id="275479" name="Text Box 23">
            <a:extLst>
              <a:ext uri="{FF2B5EF4-FFF2-40B4-BE49-F238E27FC236}">
                <a16:creationId xmlns:a16="http://schemas.microsoft.com/office/drawing/2014/main" id="{C3A5A890-1FDB-A6D5-10EB-3E14D06415E2}"/>
              </a:ext>
            </a:extLst>
          </p:cNvPr>
          <p:cNvSpPr txBox="1">
            <a:spLocks noChangeArrowheads="1"/>
          </p:cNvSpPr>
          <p:nvPr/>
        </p:nvSpPr>
        <p:spPr bwMode="auto">
          <a:xfrm>
            <a:off x="6689725" y="4960938"/>
            <a:ext cx="1658938"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u-HU" sz="2400">
                <a:solidFill>
                  <a:srgbClr val="FF0000"/>
                </a:solidFill>
              </a:rPr>
              <a:t>&lt;T1, end&gt;</a:t>
            </a:r>
          </a:p>
        </p:txBody>
      </p:sp>
      <p:grpSp>
        <p:nvGrpSpPr>
          <p:cNvPr id="275481" name="Group 25">
            <a:extLst>
              <a:ext uri="{FF2B5EF4-FFF2-40B4-BE49-F238E27FC236}">
                <a16:creationId xmlns:a16="http://schemas.microsoft.com/office/drawing/2014/main" id="{82292DC0-48B8-6C95-715D-21D0FD061EDD}"/>
              </a:ext>
            </a:extLst>
          </p:cNvPr>
          <p:cNvGrpSpPr>
            <a:grpSpLocks/>
          </p:cNvGrpSpPr>
          <p:nvPr/>
        </p:nvGrpSpPr>
        <p:grpSpPr bwMode="auto">
          <a:xfrm>
            <a:off x="2640013" y="3698875"/>
            <a:ext cx="2709862" cy="1277938"/>
            <a:chOff x="1663" y="2330"/>
            <a:chExt cx="1707" cy="805"/>
          </a:xfrm>
        </p:grpSpPr>
        <p:sp>
          <p:nvSpPr>
            <p:cNvPr id="275473" name="Freeform 17">
              <a:extLst>
                <a:ext uri="{FF2B5EF4-FFF2-40B4-BE49-F238E27FC236}">
                  <a16:creationId xmlns:a16="http://schemas.microsoft.com/office/drawing/2014/main" id="{B6EEAD48-C991-72AC-C3C0-46844E4EB4E8}"/>
                </a:ext>
              </a:extLst>
            </p:cNvPr>
            <p:cNvSpPr>
              <a:spLocks/>
            </p:cNvSpPr>
            <p:nvPr/>
          </p:nvSpPr>
          <p:spPr bwMode="auto">
            <a:xfrm>
              <a:off x="1663" y="2647"/>
              <a:ext cx="828" cy="85"/>
            </a:xfrm>
            <a:custGeom>
              <a:avLst/>
              <a:gdLst>
                <a:gd name="T0" fmla="*/ 0 w 828"/>
                <a:gd name="T1" fmla="*/ 0 h 85"/>
                <a:gd name="T2" fmla="*/ 264 w 828"/>
                <a:gd name="T3" fmla="*/ 36 h 85"/>
                <a:gd name="T4" fmla="*/ 464 w 828"/>
                <a:gd name="T5" fmla="*/ 82 h 85"/>
                <a:gd name="T6" fmla="*/ 828 w 828"/>
                <a:gd name="T7" fmla="*/ 82 h 85"/>
              </a:gdLst>
              <a:ahLst/>
              <a:cxnLst>
                <a:cxn ang="0">
                  <a:pos x="T0" y="T1"/>
                </a:cxn>
                <a:cxn ang="0">
                  <a:pos x="T2" y="T3"/>
                </a:cxn>
                <a:cxn ang="0">
                  <a:pos x="T4" y="T5"/>
                </a:cxn>
                <a:cxn ang="0">
                  <a:pos x="T6" y="T7"/>
                </a:cxn>
              </a:cxnLst>
              <a:rect l="0" t="0" r="r" b="b"/>
              <a:pathLst>
                <a:path w="828" h="85">
                  <a:moveTo>
                    <a:pt x="0" y="0"/>
                  </a:moveTo>
                  <a:cubicBezTo>
                    <a:pt x="76" y="6"/>
                    <a:pt x="191" y="12"/>
                    <a:pt x="264" y="36"/>
                  </a:cubicBezTo>
                  <a:cubicBezTo>
                    <a:pt x="329" y="58"/>
                    <a:pt x="395" y="80"/>
                    <a:pt x="464" y="82"/>
                  </a:cubicBezTo>
                  <a:cubicBezTo>
                    <a:pt x="585" y="85"/>
                    <a:pt x="707" y="82"/>
                    <a:pt x="828" y="82"/>
                  </a:cubicBezTo>
                </a:path>
              </a:pathLst>
            </a:custGeom>
            <a:noFill/>
            <a:ln w="38100" cap="flat" cmpd="sng">
              <a:solidFill>
                <a:schemeClr val="accent2"/>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75474" name="Text Box 18">
              <a:extLst>
                <a:ext uri="{FF2B5EF4-FFF2-40B4-BE49-F238E27FC236}">
                  <a16:creationId xmlns:a16="http://schemas.microsoft.com/office/drawing/2014/main" id="{FFBE598F-FA2C-955C-9452-531BD862F960}"/>
                </a:ext>
              </a:extLst>
            </p:cNvPr>
            <p:cNvSpPr txBox="1">
              <a:spLocks noChangeArrowheads="1"/>
            </p:cNvSpPr>
            <p:nvPr/>
          </p:nvSpPr>
          <p:spPr bwMode="auto">
            <a:xfrm>
              <a:off x="1858" y="2330"/>
              <a:ext cx="668" cy="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400">
                  <a:solidFill>
                    <a:schemeClr val="accent2"/>
                  </a:solidFill>
                </a:rPr>
                <a:t>output</a:t>
              </a:r>
              <a:endParaRPr lang="en-US" altLang="hu-HU" sz="2400"/>
            </a:p>
          </p:txBody>
        </p:sp>
        <p:sp>
          <p:nvSpPr>
            <p:cNvPr id="275475" name="Freeform 19">
              <a:extLst>
                <a:ext uri="{FF2B5EF4-FFF2-40B4-BE49-F238E27FC236}">
                  <a16:creationId xmlns:a16="http://schemas.microsoft.com/office/drawing/2014/main" id="{5E940E0F-FCA7-7BF1-70A0-820B11689BC2}"/>
                </a:ext>
              </a:extLst>
            </p:cNvPr>
            <p:cNvSpPr>
              <a:spLocks/>
            </p:cNvSpPr>
            <p:nvPr/>
          </p:nvSpPr>
          <p:spPr bwMode="auto">
            <a:xfrm>
              <a:off x="2847" y="2647"/>
              <a:ext cx="198" cy="154"/>
            </a:xfrm>
            <a:custGeom>
              <a:avLst/>
              <a:gdLst>
                <a:gd name="T0" fmla="*/ 7 w 198"/>
                <a:gd name="T1" fmla="*/ 154 h 154"/>
                <a:gd name="T2" fmla="*/ 44 w 198"/>
                <a:gd name="T3" fmla="*/ 118 h 154"/>
                <a:gd name="T4" fmla="*/ 135 w 198"/>
                <a:gd name="T5" fmla="*/ 36 h 154"/>
                <a:gd name="T6" fmla="*/ 198 w 198"/>
                <a:gd name="T7" fmla="*/ 0 h 154"/>
              </a:gdLst>
              <a:ahLst/>
              <a:cxnLst>
                <a:cxn ang="0">
                  <a:pos x="T0" y="T1"/>
                </a:cxn>
                <a:cxn ang="0">
                  <a:pos x="T2" y="T3"/>
                </a:cxn>
                <a:cxn ang="0">
                  <a:pos x="T4" y="T5"/>
                </a:cxn>
                <a:cxn ang="0">
                  <a:pos x="T6" y="T7"/>
                </a:cxn>
              </a:cxnLst>
              <a:rect l="0" t="0" r="r" b="b"/>
              <a:pathLst>
                <a:path w="198" h="154">
                  <a:moveTo>
                    <a:pt x="7" y="154"/>
                  </a:moveTo>
                  <a:cubicBezTo>
                    <a:pt x="26" y="97"/>
                    <a:pt x="0" y="151"/>
                    <a:pt x="44" y="118"/>
                  </a:cubicBezTo>
                  <a:cubicBezTo>
                    <a:pt x="75" y="94"/>
                    <a:pt x="104" y="61"/>
                    <a:pt x="135" y="36"/>
                  </a:cubicBezTo>
                  <a:cubicBezTo>
                    <a:pt x="155" y="20"/>
                    <a:pt x="181" y="17"/>
                    <a:pt x="198" y="0"/>
                  </a:cubicBezTo>
                </a:path>
              </a:pathLst>
            </a:custGeom>
            <a:noFill/>
            <a:ln w="38100"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75476" name="Text Box 20">
              <a:extLst>
                <a:ext uri="{FF2B5EF4-FFF2-40B4-BE49-F238E27FC236}">
                  <a16:creationId xmlns:a16="http://schemas.microsoft.com/office/drawing/2014/main" id="{5A68CC52-305A-6224-6BBC-CC2E30A1A7B7}"/>
                </a:ext>
              </a:extLst>
            </p:cNvPr>
            <p:cNvSpPr txBox="1">
              <a:spLocks noChangeArrowheads="1"/>
            </p:cNvSpPr>
            <p:nvPr/>
          </p:nvSpPr>
          <p:spPr bwMode="auto">
            <a:xfrm>
              <a:off x="3010" y="2539"/>
              <a:ext cx="360" cy="59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en-US" altLang="hu-HU" sz="2800">
                  <a:solidFill>
                    <a:schemeClr val="accent2"/>
                  </a:solidFill>
                </a:rPr>
                <a:t>16</a:t>
              </a:r>
            </a:p>
            <a:p>
              <a:pPr algn="ctr"/>
              <a:r>
                <a:rPr lang="en-US" altLang="hu-HU" sz="2800">
                  <a:solidFill>
                    <a:schemeClr val="accent2"/>
                  </a:solidFill>
                </a:rPr>
                <a:t>16</a:t>
              </a:r>
              <a:endParaRPr lang="en-US" altLang="hu-HU" sz="2400"/>
            </a:p>
          </p:txBody>
        </p:sp>
        <p:sp>
          <p:nvSpPr>
            <p:cNvPr id="275480" name="Freeform 24">
              <a:extLst>
                <a:ext uri="{FF2B5EF4-FFF2-40B4-BE49-F238E27FC236}">
                  <a16:creationId xmlns:a16="http://schemas.microsoft.com/office/drawing/2014/main" id="{46A6B1EB-C02D-79C6-8D75-71FC79B4464E}"/>
                </a:ext>
              </a:extLst>
            </p:cNvPr>
            <p:cNvSpPr>
              <a:spLocks/>
            </p:cNvSpPr>
            <p:nvPr/>
          </p:nvSpPr>
          <p:spPr bwMode="auto">
            <a:xfrm>
              <a:off x="2879" y="2903"/>
              <a:ext cx="198" cy="154"/>
            </a:xfrm>
            <a:custGeom>
              <a:avLst/>
              <a:gdLst>
                <a:gd name="T0" fmla="*/ 7 w 198"/>
                <a:gd name="T1" fmla="*/ 154 h 154"/>
                <a:gd name="T2" fmla="*/ 44 w 198"/>
                <a:gd name="T3" fmla="*/ 118 h 154"/>
                <a:gd name="T4" fmla="*/ 135 w 198"/>
                <a:gd name="T5" fmla="*/ 36 h 154"/>
                <a:gd name="T6" fmla="*/ 198 w 198"/>
                <a:gd name="T7" fmla="*/ 0 h 154"/>
              </a:gdLst>
              <a:ahLst/>
              <a:cxnLst>
                <a:cxn ang="0">
                  <a:pos x="T0" y="T1"/>
                </a:cxn>
                <a:cxn ang="0">
                  <a:pos x="T2" y="T3"/>
                </a:cxn>
                <a:cxn ang="0">
                  <a:pos x="T4" y="T5"/>
                </a:cxn>
                <a:cxn ang="0">
                  <a:pos x="T6" y="T7"/>
                </a:cxn>
              </a:cxnLst>
              <a:rect l="0" t="0" r="r" b="b"/>
              <a:pathLst>
                <a:path w="198" h="154">
                  <a:moveTo>
                    <a:pt x="7" y="154"/>
                  </a:moveTo>
                  <a:cubicBezTo>
                    <a:pt x="26" y="97"/>
                    <a:pt x="0" y="151"/>
                    <a:pt x="44" y="118"/>
                  </a:cubicBezTo>
                  <a:cubicBezTo>
                    <a:pt x="75" y="94"/>
                    <a:pt x="104" y="61"/>
                    <a:pt x="135" y="36"/>
                  </a:cubicBezTo>
                  <a:cubicBezTo>
                    <a:pt x="155" y="20"/>
                    <a:pt x="181" y="17"/>
                    <a:pt x="198" y="0"/>
                  </a:cubicBezTo>
                </a:path>
              </a:pathLst>
            </a:custGeom>
            <a:noFill/>
            <a:ln w="38100"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grpSp>
      <p:sp>
        <p:nvSpPr>
          <p:cNvPr id="325634" name="Text Box 2">
            <a:extLst>
              <a:ext uri="{FF2B5EF4-FFF2-40B4-BE49-F238E27FC236}">
                <a16:creationId xmlns:a16="http://schemas.microsoft.com/office/drawing/2014/main" id="{75A8209B-B74C-F92A-632E-A820381BAAE4}"/>
              </a:ext>
            </a:extLst>
          </p:cNvPr>
          <p:cNvSpPr txBox="1">
            <a:spLocks noChangeArrowheads="1"/>
          </p:cNvSpPr>
          <p:nvPr/>
        </p:nvSpPr>
        <p:spPr bwMode="auto">
          <a:xfrm>
            <a:off x="1041400" y="5676900"/>
            <a:ext cx="4597400" cy="1004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hu-HU" altLang="hu-HU" sz="2400" b="1">
                <a:solidFill>
                  <a:srgbClr val="FF0000"/>
                </a:solidFill>
              </a:rPr>
              <a:t> Az új értéket naplózzuk!</a:t>
            </a:r>
          </a:p>
          <a:p>
            <a:pPr>
              <a:spcBef>
                <a:spcPct val="50000"/>
              </a:spcBef>
              <a:buFontTx/>
              <a:buChar char="•"/>
            </a:pPr>
            <a:r>
              <a:rPr lang="hu-HU" altLang="hu-HU" sz="2400" b="1">
                <a:solidFill>
                  <a:srgbClr val="FF0000"/>
                </a:solidFill>
              </a:rPr>
              <a:t> </a:t>
            </a:r>
            <a:r>
              <a:rPr lang="hu-HU" altLang="hu-HU" sz="2400" b="1">
                <a:solidFill>
                  <a:srgbClr val="006600"/>
                </a:solidFill>
              </a:rPr>
              <a:t>Késleltetett kiírás!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275472"/>
                                        </p:tgtEl>
                                        <p:attrNameLst>
                                          <p:attrName>style.visibility</p:attrName>
                                        </p:attrNameLst>
                                      </p:cBhvr>
                                      <p:to>
                                        <p:strVal val="visible"/>
                                      </p:to>
                                    </p:set>
                                    <p:animEffect transition="in" filter="blinds(vertical)">
                                      <p:cBhvr>
                                        <p:cTn id="7" dur="500"/>
                                        <p:tgtEl>
                                          <p:spTgt spid="2754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499"/>
                                          </p:stCondLst>
                                        </p:cTn>
                                        <p:tgtEl>
                                          <p:spTgt spid="275481"/>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nodeType="clickEffect">
                                  <p:stCondLst>
                                    <p:cond delay="0"/>
                                  </p:stCondLst>
                                  <p:childTnLst>
                                    <p:set>
                                      <p:cBhvr>
                                        <p:cTn id="15" dur="1" fill="hold">
                                          <p:stCondLst>
                                            <p:cond delay="499"/>
                                          </p:stCondLst>
                                        </p:cTn>
                                        <p:tgtEl>
                                          <p:spTgt spid="2754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79" grpId="0"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5746" name="Rectangle 2">
            <a:extLst>
              <a:ext uri="{FF2B5EF4-FFF2-40B4-BE49-F238E27FC236}">
                <a16:creationId xmlns:a16="http://schemas.microsoft.com/office/drawing/2014/main" id="{1C42ADE0-4BEE-AA10-D373-50A015D24F4D}"/>
              </a:ext>
            </a:extLst>
          </p:cNvPr>
          <p:cNvSpPr>
            <a:spLocks noGrp="1" noChangeArrowheads="1"/>
          </p:cNvSpPr>
          <p:nvPr>
            <p:ph type="title"/>
          </p:nvPr>
        </p:nvSpPr>
        <p:spPr>
          <a:xfrm>
            <a:off x="614363" y="317500"/>
            <a:ext cx="7772400" cy="723900"/>
          </a:xfrm>
        </p:spPr>
        <p:txBody>
          <a:bodyPr/>
          <a:lstStyle/>
          <a:p>
            <a:r>
              <a:rPr lang="hu-HU" altLang="hu-HU" sz="3200" b="1" u="sng">
                <a:solidFill>
                  <a:schemeClr val="accent2"/>
                </a:solidFill>
              </a:rPr>
              <a:t>A helyrehozó naplózás szabálya</a:t>
            </a:r>
            <a:endParaRPr lang="en-US" altLang="hu-HU" sz="3200" b="1" u="sng">
              <a:solidFill>
                <a:schemeClr val="accent2"/>
              </a:solidFill>
            </a:endParaRPr>
          </a:p>
        </p:txBody>
      </p:sp>
      <p:sp>
        <p:nvSpPr>
          <p:cNvPr id="415747" name="Rectangle 3">
            <a:extLst>
              <a:ext uri="{FF2B5EF4-FFF2-40B4-BE49-F238E27FC236}">
                <a16:creationId xmlns:a16="http://schemas.microsoft.com/office/drawing/2014/main" id="{BF8F22BF-1267-862B-E3E1-A496008CBB18}"/>
              </a:ext>
            </a:extLst>
          </p:cNvPr>
          <p:cNvSpPr>
            <a:spLocks noGrp="1" noChangeArrowheads="1"/>
          </p:cNvSpPr>
          <p:nvPr>
            <p:ph type="body" idx="1"/>
          </p:nvPr>
        </p:nvSpPr>
        <p:spPr>
          <a:xfrm>
            <a:off x="250825" y="1184275"/>
            <a:ext cx="8509000" cy="5295900"/>
          </a:xfrm>
        </p:spPr>
        <p:txBody>
          <a:bodyPr/>
          <a:lstStyle/>
          <a:p>
            <a:pPr marL="609600" indent="-609600">
              <a:buFontTx/>
              <a:buNone/>
            </a:pPr>
            <a:r>
              <a:rPr lang="hu-HU" altLang="hu-HU" b="1">
                <a:solidFill>
                  <a:srgbClr val="FF0000"/>
                </a:solidFill>
              </a:rPr>
              <a:t>R1.</a:t>
            </a:r>
            <a:r>
              <a:rPr lang="hu-HU" altLang="hu-HU" b="1">
                <a:solidFill>
                  <a:schemeClr val="accent2"/>
                </a:solidFill>
              </a:rPr>
              <a:t> </a:t>
            </a:r>
            <a:r>
              <a:rPr lang="en-US" altLang="hu-HU" b="1">
                <a:solidFill>
                  <a:srgbClr val="3366FF"/>
                </a:solidFill>
              </a:rPr>
              <a:t>Mielőtt az adatbázis bármely </a:t>
            </a:r>
            <a:r>
              <a:rPr lang="en-US" altLang="hu-HU" b="1">
                <a:solidFill>
                  <a:srgbClr val="FF0000"/>
                </a:solidFill>
              </a:rPr>
              <a:t>X</a:t>
            </a:r>
            <a:r>
              <a:rPr lang="hu-HU" altLang="hu-HU" b="1">
                <a:solidFill>
                  <a:srgbClr val="FF0000"/>
                </a:solidFill>
              </a:rPr>
              <a:t> </a:t>
            </a:r>
            <a:r>
              <a:rPr lang="hu-HU" altLang="hu-HU" b="1">
                <a:solidFill>
                  <a:srgbClr val="3366FF"/>
                </a:solidFill>
              </a:rPr>
              <a:t>e</a:t>
            </a:r>
            <a:r>
              <a:rPr lang="en-US" altLang="hu-HU" b="1">
                <a:solidFill>
                  <a:srgbClr val="3366FF"/>
                </a:solidFill>
              </a:rPr>
              <a:t>lemét a lemezen módosítanánk, az </a:t>
            </a:r>
            <a:r>
              <a:rPr lang="en-US" altLang="hu-HU" b="1">
                <a:solidFill>
                  <a:srgbClr val="FF0000"/>
                </a:solidFill>
              </a:rPr>
              <a:t>X</a:t>
            </a:r>
            <a:r>
              <a:rPr lang="en-US" altLang="hu-HU" b="1">
                <a:solidFill>
                  <a:srgbClr val="3366FF"/>
                </a:solidFill>
              </a:rPr>
              <a:t>  módosítására vonatkozó összes naplóbejegyzés</a:t>
            </a:r>
            <a:r>
              <a:rPr lang="hu-HU" altLang="hu-HU" b="1">
                <a:solidFill>
                  <a:srgbClr val="3366FF"/>
                </a:solidFill>
              </a:rPr>
              <a:t>nek</a:t>
            </a:r>
            <a:r>
              <a:rPr lang="en-US" altLang="hu-HU" b="1">
                <a:solidFill>
                  <a:srgbClr val="3366FF"/>
                </a:solidFill>
              </a:rPr>
              <a:t>, azaz </a:t>
            </a:r>
            <a:r>
              <a:rPr lang="en-US" altLang="hu-HU" b="1">
                <a:solidFill>
                  <a:srgbClr val="FF0000"/>
                </a:solidFill>
              </a:rPr>
              <a:t>&lt;T,X,v&gt;</a:t>
            </a:r>
            <a:r>
              <a:rPr lang="hu-HU" altLang="hu-HU" b="1">
                <a:solidFill>
                  <a:srgbClr val="3366FF"/>
                </a:solidFill>
              </a:rPr>
              <a:t>-nek</a:t>
            </a:r>
            <a:r>
              <a:rPr lang="en-US" altLang="hu-HU" b="1">
                <a:solidFill>
                  <a:srgbClr val="3366FF"/>
                </a:solidFill>
              </a:rPr>
              <a:t> és </a:t>
            </a:r>
            <a:r>
              <a:rPr lang="en-US" altLang="hu-HU" b="1">
                <a:solidFill>
                  <a:srgbClr val="FF0000"/>
                </a:solidFill>
              </a:rPr>
              <a:t>&lt;T</a:t>
            </a:r>
            <a:r>
              <a:rPr lang="hu-HU" altLang="hu-HU" b="1">
                <a:solidFill>
                  <a:srgbClr val="FF0000"/>
                </a:solidFill>
              </a:rPr>
              <a:t>, COMMIT</a:t>
            </a:r>
            <a:r>
              <a:rPr lang="en-US" altLang="hu-HU" b="1">
                <a:solidFill>
                  <a:srgbClr val="FF0000"/>
                </a:solidFill>
              </a:rPr>
              <a:t>&gt;</a:t>
            </a:r>
            <a:r>
              <a:rPr lang="hu-HU" altLang="hu-HU" b="1">
                <a:solidFill>
                  <a:srgbClr val="3366FF"/>
                </a:solidFill>
              </a:rPr>
              <a:t>-nak a</a:t>
            </a:r>
            <a:r>
              <a:rPr lang="en-US" altLang="hu-HU" b="1">
                <a:solidFill>
                  <a:srgbClr val="3366FF"/>
                </a:solidFill>
              </a:rPr>
              <a:t> lemezre </a:t>
            </a:r>
            <a:r>
              <a:rPr lang="hu-HU" altLang="hu-HU" b="1">
                <a:solidFill>
                  <a:srgbClr val="3366FF"/>
                </a:solidFill>
              </a:rPr>
              <a:t>kell </a:t>
            </a:r>
            <a:r>
              <a:rPr lang="en-US" altLang="hu-HU" b="1">
                <a:solidFill>
                  <a:srgbClr val="3366FF"/>
                </a:solidFill>
              </a:rPr>
              <a:t>kerül</a:t>
            </a:r>
            <a:r>
              <a:rPr lang="hu-HU" altLang="hu-HU" b="1">
                <a:solidFill>
                  <a:srgbClr val="3366FF"/>
                </a:solidFill>
              </a:rPr>
              <a:t>nie</a:t>
            </a:r>
            <a:r>
              <a:rPr lang="en-US" altLang="hu-HU" b="1">
                <a:solidFill>
                  <a:srgbClr val="3366FF"/>
                </a:solidFill>
              </a:rPr>
              <a:t>.</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8530" name="Rectangle 2">
            <a:extLst>
              <a:ext uri="{FF2B5EF4-FFF2-40B4-BE49-F238E27FC236}">
                <a16:creationId xmlns:a16="http://schemas.microsoft.com/office/drawing/2014/main" id="{A1D7DDE5-DBA8-F86A-1472-BD631D063C12}"/>
              </a:ext>
            </a:extLst>
          </p:cNvPr>
          <p:cNvSpPr>
            <a:spLocks noGrp="1" noChangeArrowheads="1"/>
          </p:cNvSpPr>
          <p:nvPr>
            <p:ph type="title"/>
          </p:nvPr>
        </p:nvSpPr>
        <p:spPr>
          <a:xfrm>
            <a:off x="614363" y="317500"/>
            <a:ext cx="7772400" cy="723900"/>
          </a:xfrm>
        </p:spPr>
        <p:txBody>
          <a:bodyPr/>
          <a:lstStyle/>
          <a:p>
            <a:r>
              <a:rPr lang="hu-HU" altLang="hu-HU" sz="3200" b="1" u="sng">
                <a:solidFill>
                  <a:schemeClr val="accent2"/>
                </a:solidFill>
              </a:rPr>
              <a:t>A helyrehozó naplózás esetén a lemezre írás sorrendje</a:t>
            </a:r>
            <a:endParaRPr lang="en-US" altLang="hu-HU" sz="3200" b="1" u="sng">
              <a:solidFill>
                <a:schemeClr val="accent2"/>
              </a:solidFill>
            </a:endParaRPr>
          </a:p>
        </p:txBody>
      </p:sp>
      <p:sp>
        <p:nvSpPr>
          <p:cNvPr id="278531" name="Rectangle 3">
            <a:extLst>
              <a:ext uri="{FF2B5EF4-FFF2-40B4-BE49-F238E27FC236}">
                <a16:creationId xmlns:a16="http://schemas.microsoft.com/office/drawing/2014/main" id="{47B4A56F-14AB-4002-17B8-94F66C257D12}"/>
              </a:ext>
            </a:extLst>
          </p:cNvPr>
          <p:cNvSpPr>
            <a:spLocks noGrp="1" noChangeArrowheads="1"/>
          </p:cNvSpPr>
          <p:nvPr>
            <p:ph type="body" idx="1"/>
          </p:nvPr>
        </p:nvSpPr>
        <p:spPr>
          <a:xfrm>
            <a:off x="250825" y="1184275"/>
            <a:ext cx="8509000" cy="5295900"/>
          </a:xfrm>
        </p:spPr>
        <p:txBody>
          <a:bodyPr/>
          <a:lstStyle/>
          <a:p>
            <a:pPr marL="609600" indent="-609600">
              <a:buFontTx/>
              <a:buNone/>
            </a:pPr>
            <a:r>
              <a:rPr lang="hu-HU" altLang="hu-HU" sz="2800" b="1">
                <a:solidFill>
                  <a:schemeClr val="accent2"/>
                </a:solidFill>
                <a:latin typeface="Times New Roman" panose="02020603050405020304" pitchFamily="18" charset="0"/>
              </a:rPr>
              <a:t>(1) 	Ha egy </a:t>
            </a:r>
            <a:r>
              <a:rPr lang="hu-HU" altLang="hu-HU" sz="2800" b="1">
                <a:solidFill>
                  <a:srgbClr val="FF0000"/>
                </a:solidFill>
                <a:latin typeface="Times New Roman" panose="02020603050405020304" pitchFamily="18" charset="0"/>
              </a:rPr>
              <a:t>T</a:t>
            </a:r>
            <a:r>
              <a:rPr lang="hu-HU" altLang="hu-HU" sz="2800" b="1">
                <a:solidFill>
                  <a:schemeClr val="accent2"/>
                </a:solidFill>
                <a:latin typeface="Times New Roman" panose="02020603050405020304" pitchFamily="18" charset="0"/>
              </a:rPr>
              <a:t> tranzakció </a:t>
            </a:r>
            <a:r>
              <a:rPr lang="hu-HU" altLang="hu-HU" sz="2800" b="1">
                <a:solidFill>
                  <a:srgbClr val="FF0000"/>
                </a:solidFill>
                <a:latin typeface="Times New Roman" panose="02020603050405020304" pitchFamily="18" charset="0"/>
              </a:rPr>
              <a:t>v</a:t>
            </a:r>
            <a:r>
              <a:rPr lang="hu-HU" altLang="hu-HU" sz="2800" b="1">
                <a:solidFill>
                  <a:schemeClr val="accent2"/>
                </a:solidFill>
                <a:latin typeface="Times New Roman" panose="02020603050405020304" pitchFamily="18" charset="0"/>
              </a:rPr>
              <a:t>-re módosítja egy </a:t>
            </a:r>
            <a:r>
              <a:rPr lang="hu-HU" altLang="hu-HU" sz="2800" b="1">
                <a:solidFill>
                  <a:srgbClr val="FF0000"/>
                </a:solidFill>
                <a:latin typeface="Times New Roman" panose="02020603050405020304" pitchFamily="18" charset="0"/>
              </a:rPr>
              <a:t>X</a:t>
            </a:r>
            <a:r>
              <a:rPr lang="hu-HU" altLang="hu-HU" sz="2800" b="1">
                <a:solidFill>
                  <a:schemeClr val="accent2"/>
                </a:solidFill>
                <a:latin typeface="Times New Roman" panose="02020603050405020304" pitchFamily="18" charset="0"/>
              </a:rPr>
              <a:t> adatbáziselem értékét, akkor egy </a:t>
            </a:r>
            <a:r>
              <a:rPr lang="hu-HU" altLang="hu-HU" sz="2800" b="1">
                <a:solidFill>
                  <a:srgbClr val="FF0000"/>
                </a:solidFill>
                <a:latin typeface="Times New Roman" panose="02020603050405020304" pitchFamily="18" charset="0"/>
              </a:rPr>
              <a:t>&lt;T,X,v&gt;</a:t>
            </a:r>
            <a:r>
              <a:rPr lang="hu-HU" altLang="hu-HU" sz="2800" b="1">
                <a:solidFill>
                  <a:schemeClr val="accent2"/>
                </a:solidFill>
                <a:latin typeface="Times New Roman" panose="02020603050405020304" pitchFamily="18" charset="0"/>
              </a:rPr>
              <a:t> bejegyzést kell a naplóba írni.</a:t>
            </a:r>
          </a:p>
          <a:p>
            <a:pPr marL="609600" indent="-609600">
              <a:buFontTx/>
              <a:buNone/>
            </a:pPr>
            <a:r>
              <a:rPr lang="en-US" altLang="hu-HU" sz="2800" b="1">
                <a:solidFill>
                  <a:schemeClr val="accent2"/>
                </a:solidFill>
                <a:latin typeface="Times New Roman" panose="02020603050405020304" pitchFamily="18" charset="0"/>
              </a:rPr>
              <a:t>(2) </a:t>
            </a:r>
            <a:r>
              <a:rPr lang="hu-HU" altLang="hu-HU" sz="2800" b="1">
                <a:solidFill>
                  <a:schemeClr val="accent2"/>
                </a:solidFill>
                <a:latin typeface="Times New Roman" panose="02020603050405020304" pitchFamily="18" charset="0"/>
              </a:rPr>
              <a:t>Az adatbáziselemek módosítását leíró </a:t>
            </a:r>
            <a:r>
              <a:rPr lang="hu-HU" altLang="hu-HU" sz="2800" b="1">
                <a:solidFill>
                  <a:srgbClr val="009900"/>
                </a:solidFill>
                <a:latin typeface="Times New Roman" panose="02020603050405020304" pitchFamily="18" charset="0"/>
              </a:rPr>
              <a:t>naplóbejegyzések lemezre írása</a:t>
            </a:r>
            <a:r>
              <a:rPr lang="hu-HU" altLang="hu-HU" sz="2800" b="1">
                <a:solidFill>
                  <a:schemeClr val="accent2"/>
                </a:solidFill>
                <a:latin typeface="Times New Roman" panose="02020603050405020304" pitchFamily="18" charset="0"/>
              </a:rPr>
              <a:t>.</a:t>
            </a:r>
          </a:p>
          <a:p>
            <a:pPr marL="609600" indent="-609600">
              <a:buFontTx/>
              <a:buNone/>
            </a:pPr>
            <a:r>
              <a:rPr lang="en-US" altLang="hu-HU" sz="2800" b="1">
                <a:solidFill>
                  <a:schemeClr val="accent2"/>
                </a:solidFill>
                <a:latin typeface="Times New Roman" panose="02020603050405020304" pitchFamily="18" charset="0"/>
              </a:rPr>
              <a:t>(3) </a:t>
            </a:r>
            <a:r>
              <a:rPr lang="hu-HU" altLang="hu-HU" sz="2800" b="1">
                <a:solidFill>
                  <a:schemeClr val="accent2"/>
                </a:solidFill>
                <a:latin typeface="Times New Roman" panose="02020603050405020304" pitchFamily="18" charset="0"/>
              </a:rPr>
              <a:t>A </a:t>
            </a:r>
            <a:r>
              <a:rPr lang="hu-HU" altLang="hu-HU" sz="2800" b="1">
                <a:solidFill>
                  <a:srgbClr val="FF0000"/>
                </a:solidFill>
                <a:latin typeface="Times New Roman" panose="02020603050405020304" pitchFamily="18" charset="0"/>
              </a:rPr>
              <a:t>COMMIT</a:t>
            </a:r>
            <a:r>
              <a:rPr lang="hu-HU" altLang="hu-HU" sz="2800" b="1">
                <a:solidFill>
                  <a:schemeClr val="accent2"/>
                </a:solidFill>
                <a:latin typeface="Times New Roman" panose="02020603050405020304" pitchFamily="18" charset="0"/>
              </a:rPr>
              <a:t> </a:t>
            </a:r>
            <a:r>
              <a:rPr lang="hu-HU" altLang="hu-HU" sz="2800" b="1">
                <a:solidFill>
                  <a:srgbClr val="009900"/>
                </a:solidFill>
                <a:latin typeface="Times New Roman" panose="02020603050405020304" pitchFamily="18" charset="0"/>
              </a:rPr>
              <a:t>naplóbejegyzés lemezre írása. (</a:t>
            </a:r>
            <a:r>
              <a:rPr lang="hu-HU" altLang="hu-HU" sz="2800" b="1">
                <a:latin typeface="Times New Roman" panose="02020603050405020304" pitchFamily="18" charset="0"/>
              </a:rPr>
              <a:t>2. és 3. egy lépésben történik.</a:t>
            </a:r>
            <a:r>
              <a:rPr lang="hu-HU" altLang="hu-HU" sz="2800" b="1">
                <a:solidFill>
                  <a:srgbClr val="009900"/>
                </a:solidFill>
                <a:latin typeface="Times New Roman" panose="02020603050405020304" pitchFamily="18" charset="0"/>
              </a:rPr>
              <a:t>)</a:t>
            </a:r>
            <a:endParaRPr lang="en-US" altLang="hu-HU" sz="2800" b="1">
              <a:solidFill>
                <a:srgbClr val="009900"/>
              </a:solidFill>
              <a:latin typeface="Times New Roman" panose="02020603050405020304" pitchFamily="18" charset="0"/>
            </a:endParaRPr>
          </a:p>
          <a:p>
            <a:pPr marL="609600" indent="-609600">
              <a:buFontTx/>
              <a:buNone/>
            </a:pPr>
            <a:r>
              <a:rPr lang="en-US" altLang="hu-HU" sz="2800" b="1">
                <a:solidFill>
                  <a:schemeClr val="accent2"/>
                </a:solidFill>
                <a:latin typeface="Times New Roman" panose="02020603050405020304" pitchFamily="18" charset="0"/>
              </a:rPr>
              <a:t>(4) </a:t>
            </a:r>
            <a:r>
              <a:rPr lang="hu-HU" altLang="hu-HU" sz="2800" b="1">
                <a:solidFill>
                  <a:schemeClr val="accent2"/>
                </a:solidFill>
                <a:latin typeface="Times New Roman" panose="02020603050405020304" pitchFamily="18" charset="0"/>
              </a:rPr>
              <a:t>Az </a:t>
            </a:r>
            <a:r>
              <a:rPr lang="hu-HU" altLang="hu-HU" sz="2800" b="1">
                <a:solidFill>
                  <a:srgbClr val="CC00CC"/>
                </a:solidFill>
                <a:latin typeface="Times New Roman" panose="02020603050405020304" pitchFamily="18" charset="0"/>
              </a:rPr>
              <a:t>adatbáziselemek értékének cseréje</a:t>
            </a:r>
            <a:r>
              <a:rPr lang="hu-HU" altLang="hu-HU" sz="2800" b="1">
                <a:solidFill>
                  <a:schemeClr val="accent2"/>
                </a:solidFill>
                <a:latin typeface="Times New Roman" panose="02020603050405020304" pitchFamily="18" charset="0"/>
              </a:rPr>
              <a:t> a lemezen.</a:t>
            </a:r>
          </a:p>
          <a:p>
            <a:pPr marL="609600" indent="-609600">
              <a:buFontTx/>
              <a:buNone/>
            </a:pPr>
            <a:r>
              <a:rPr lang="hu-HU" altLang="hu-HU" sz="2800" b="1">
                <a:solidFill>
                  <a:schemeClr val="accent2"/>
                </a:solidFill>
                <a:latin typeface="Times New Roman" panose="02020603050405020304" pitchFamily="18" charset="0"/>
              </a:rPr>
              <a:t>(5) </a:t>
            </a:r>
            <a:r>
              <a:rPr lang="hu-HU" altLang="hu-HU" sz="2800" b="1">
                <a:solidFill>
                  <a:srgbClr val="009900"/>
                </a:solidFill>
                <a:latin typeface="Times New Roman" panose="02020603050405020304" pitchFamily="18" charset="0"/>
              </a:rPr>
              <a:t>A</a:t>
            </a:r>
            <a:r>
              <a:rPr lang="hu-HU" altLang="hu-HU" sz="2800" b="1">
                <a:solidFill>
                  <a:schemeClr val="accent2"/>
                </a:solidFill>
                <a:latin typeface="Times New Roman" panose="02020603050405020304" pitchFamily="18" charset="0"/>
              </a:rPr>
              <a:t> </a:t>
            </a:r>
            <a:r>
              <a:rPr lang="hu-HU" altLang="hu-HU" sz="2800" b="1">
                <a:solidFill>
                  <a:srgbClr val="FF0000"/>
                </a:solidFill>
                <a:latin typeface="Times New Roman" panose="02020603050405020304" pitchFamily="18" charset="0"/>
              </a:rPr>
              <a:t>&lt;T,end&gt;</a:t>
            </a:r>
            <a:r>
              <a:rPr lang="hu-HU" altLang="hu-HU" sz="2800" b="1">
                <a:solidFill>
                  <a:srgbClr val="009900"/>
                </a:solidFill>
                <a:latin typeface="Times New Roman" panose="02020603050405020304" pitchFamily="18" charset="0"/>
              </a:rPr>
              <a:t>-t bejegyezzük a naplóba, majd kiírjuk lemezre a naplót.</a:t>
            </a:r>
            <a:endParaRPr lang="en-US" altLang="hu-HU" sz="2800" b="1">
              <a:solidFill>
                <a:srgbClr val="009900"/>
              </a:solidFill>
              <a:latin typeface="Times New Roman" panose="02020603050405020304" pitchFamily="18"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4722" name="Rectangle 2">
            <a:extLst>
              <a:ext uri="{FF2B5EF4-FFF2-40B4-BE49-F238E27FC236}">
                <a16:creationId xmlns:a16="http://schemas.microsoft.com/office/drawing/2014/main" id="{EC94A392-B567-EFDD-FB16-A0DED0AEA28B}"/>
              </a:ext>
            </a:extLst>
          </p:cNvPr>
          <p:cNvSpPr>
            <a:spLocks noGrp="1" noChangeArrowheads="1"/>
          </p:cNvSpPr>
          <p:nvPr>
            <p:ph type="title"/>
          </p:nvPr>
        </p:nvSpPr>
        <p:spPr>
          <a:xfrm>
            <a:off x="614363" y="317500"/>
            <a:ext cx="7772400" cy="952500"/>
          </a:xfrm>
        </p:spPr>
        <p:txBody>
          <a:bodyPr/>
          <a:lstStyle/>
          <a:p>
            <a:r>
              <a:rPr lang="hu-HU" altLang="hu-HU" sz="3200" b="1" u="sng">
                <a:solidFill>
                  <a:schemeClr val="accent2"/>
                </a:solidFill>
              </a:rPr>
              <a:t>A helyrehozó naplózás szabályai</a:t>
            </a:r>
            <a:endParaRPr lang="en-US" altLang="hu-HU" sz="3200" b="1" u="sng">
              <a:solidFill>
                <a:schemeClr val="accent2"/>
              </a:solidFill>
            </a:endParaRPr>
          </a:p>
        </p:txBody>
      </p:sp>
      <p:sp>
        <p:nvSpPr>
          <p:cNvPr id="414723" name="Rectangle 3">
            <a:extLst>
              <a:ext uri="{FF2B5EF4-FFF2-40B4-BE49-F238E27FC236}">
                <a16:creationId xmlns:a16="http://schemas.microsoft.com/office/drawing/2014/main" id="{04831C44-8588-A0B4-457C-08D4A385AE5F}"/>
              </a:ext>
            </a:extLst>
          </p:cNvPr>
          <p:cNvSpPr>
            <a:spLocks noGrp="1" noChangeArrowheads="1"/>
          </p:cNvSpPr>
          <p:nvPr>
            <p:ph type="body" idx="1"/>
          </p:nvPr>
        </p:nvSpPr>
        <p:spPr>
          <a:xfrm>
            <a:off x="0" y="1184275"/>
            <a:ext cx="9144000" cy="5295900"/>
          </a:xfrm>
        </p:spPr>
        <p:txBody>
          <a:bodyPr/>
          <a:lstStyle/>
          <a:p>
            <a:pPr marL="609600" indent="-609600">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609600" indent="-609600">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&lt;T</a:t>
            </a:r>
            <a:r>
              <a:rPr lang="hu-HU" altLang="hu-HU" sz="2000" b="1">
                <a:solidFill>
                  <a:schemeClr val="accent2"/>
                </a:solidFill>
                <a:latin typeface="Courier New" panose="02070309020205020404" pitchFamily="49" charset="0"/>
              </a:rPr>
              <a:t>,START</a:t>
            </a:r>
            <a:r>
              <a:rPr lang="en-US" altLang="hu-HU" sz="2000" b="1">
                <a:solidFill>
                  <a:schemeClr val="accent2"/>
                </a:solidFill>
                <a:latin typeface="Courier New" panose="02070309020205020404" pitchFamily="49" charset="0"/>
              </a:rPr>
              <a:t>&gt;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3)	t := t*2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&lt;T,A,16&gt;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6)	t := t*2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&lt;T,B,16&gt;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8)		</a:t>
            </a:r>
            <a:r>
              <a:rPr lang="en-US" altLang="hu-HU" sz="2000" b="1">
                <a:solidFill>
                  <a:schemeClr val="accent2"/>
                </a:solidFill>
              </a:rPr>
              <a:t>					</a:t>
            </a:r>
            <a:r>
              <a:rPr lang="hu-HU" altLang="hu-HU" sz="2000" b="1">
                <a:solidFill>
                  <a:schemeClr val="accent2"/>
                </a:solidFill>
              </a:rPr>
              <a:t>		</a:t>
            </a:r>
            <a:r>
              <a:rPr lang="en-US" altLang="hu-HU" sz="2000" b="1">
                <a:solidFill>
                  <a:srgbClr val="FF0000"/>
                </a:solidFill>
                <a:latin typeface="Courier New" panose="02070309020205020404" pitchFamily="49" charset="0"/>
              </a:rPr>
              <a:t>&lt;T</a:t>
            </a:r>
            <a:r>
              <a:rPr lang="hu-HU" altLang="hu-HU" sz="2000" b="1">
                <a:solidFill>
                  <a:srgbClr val="FF0000"/>
                </a:solidFill>
                <a:latin typeface="Courier New" panose="02070309020205020404" pitchFamily="49" charset="0"/>
              </a:rPr>
              <a:t>,COMMIT</a:t>
            </a:r>
            <a:r>
              <a:rPr lang="en-US" altLang="hu-HU" sz="2000" b="1">
                <a:solidFill>
                  <a:srgbClr val="FF0000"/>
                </a:solidFill>
                <a:latin typeface="Courier New" panose="02070309020205020404" pitchFamily="49" charset="0"/>
              </a:rPr>
              <a:t>&gt;</a:t>
            </a:r>
            <a:endParaRPr lang="hu-HU" altLang="hu-HU" sz="2000" b="1">
              <a:solidFill>
                <a:srgbClr val="FF0000"/>
              </a:solidFill>
              <a:latin typeface="Courier New" panose="02070309020205020404" pitchFamily="49" charset="0"/>
            </a:endParaRPr>
          </a:p>
          <a:p>
            <a:pPr marL="609600" indent="-609600">
              <a:buFontTx/>
              <a:buNone/>
            </a:pPr>
            <a:r>
              <a:rPr lang="en-US" altLang="hu-HU" sz="2000" b="1">
                <a:solidFill>
                  <a:schemeClr val="accent2"/>
                </a:solidFill>
                <a:latin typeface="Courier New" panose="02070309020205020404" pitchFamily="49" charset="0"/>
              </a:rPr>
              <a:t>9)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10)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AutoNum type="arabicParenR" startAt="11"/>
            </a:pPr>
            <a:r>
              <a:rPr lang="en-US" altLang="hu-HU" sz="2000" b="1">
                <a:solidFill>
                  <a:schemeClr val="accent2"/>
                </a:solidFill>
                <a:latin typeface="Courier New" panose="02070309020205020404" pitchFamily="49" charset="0"/>
              </a:rPr>
              <a:t>OUTPUT(B)	</a:t>
            </a:r>
            <a:r>
              <a:rPr lang="en-US" altLang="hu-HU" sz="2000" b="1">
                <a:solidFill>
                  <a:schemeClr val="accent2"/>
                </a:solidFill>
              </a:rPr>
              <a:t>16	16	16	16	16</a:t>
            </a:r>
            <a:endParaRPr lang="hu-HU" altLang="hu-HU" sz="2000" b="1">
              <a:solidFill>
                <a:schemeClr val="accent2"/>
              </a:solidFill>
            </a:endParaRPr>
          </a:p>
          <a:p>
            <a:pPr marL="609600" indent="-609600">
              <a:buFontTx/>
              <a:buAutoNum type="arabicParenR" startAt="11"/>
            </a:pPr>
            <a:r>
              <a:rPr lang="hu-HU" altLang="hu-HU" sz="2000" b="1">
                <a:solidFill>
                  <a:schemeClr val="accent2"/>
                </a:solidFill>
                <a:latin typeface="Courier New" panose="02070309020205020404" pitchFamily="49" charset="0"/>
              </a:rPr>
              <a:t>                                         </a:t>
            </a:r>
            <a:r>
              <a:rPr lang="hu-HU" altLang="hu-HU" sz="2000" b="1">
                <a:solidFill>
                  <a:schemeClr val="accent2"/>
                </a:solidFill>
              </a:rPr>
              <a:t>       </a:t>
            </a:r>
            <a:r>
              <a:rPr lang="en-US" altLang="hu-HU" sz="2000" b="1">
                <a:solidFill>
                  <a:srgbClr val="FF0000"/>
                </a:solidFill>
                <a:latin typeface="Courier New" panose="02070309020205020404" pitchFamily="49" charset="0"/>
              </a:rPr>
              <a:t>&lt;T</a:t>
            </a:r>
            <a:r>
              <a:rPr lang="hu-HU" altLang="hu-HU" sz="2000" b="1">
                <a:solidFill>
                  <a:srgbClr val="FF0000"/>
                </a:solidFill>
                <a:latin typeface="Courier New" panose="02070309020205020404" pitchFamily="49" charset="0"/>
              </a:rPr>
              <a:t>,END</a:t>
            </a:r>
            <a:r>
              <a:rPr lang="en-US" altLang="hu-HU" sz="2000" b="1">
                <a:solidFill>
                  <a:srgbClr val="FF0000"/>
                </a:solidFill>
                <a:latin typeface="Courier New" panose="02070309020205020404" pitchFamily="49" charset="0"/>
              </a:rPr>
              <a:t>&gt;</a:t>
            </a:r>
            <a:endParaRPr lang="hu-HU" altLang="hu-HU" sz="2000" b="1">
              <a:solidFill>
                <a:srgbClr val="FF0000"/>
              </a:solidFill>
              <a:latin typeface="Courier New" panose="02070309020205020404" pitchFamily="49" charset="0"/>
            </a:endParaRPr>
          </a:p>
          <a:p>
            <a:pPr marL="609600" indent="-609600">
              <a:buFontTx/>
              <a:buAutoNum type="arabicParenR" startAt="11"/>
            </a:pPr>
            <a:r>
              <a:rPr lang="en-US" altLang="hu-HU" sz="2000" b="1">
                <a:solidFill>
                  <a:srgbClr val="FF0000"/>
                </a:solidFill>
                <a:latin typeface="Courier New" panose="02070309020205020404" pitchFamily="49" charset="0"/>
              </a:rPr>
              <a:t>FLUSH LOG</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9555" name="Rectangle 3">
            <a:extLst>
              <a:ext uri="{FF2B5EF4-FFF2-40B4-BE49-F238E27FC236}">
                <a16:creationId xmlns:a16="http://schemas.microsoft.com/office/drawing/2014/main" id="{90763D7E-F1C8-5E56-CB5F-0BF920A774E8}"/>
              </a:ext>
            </a:extLst>
          </p:cNvPr>
          <p:cNvSpPr>
            <a:spLocks noGrp="1" noChangeArrowheads="1"/>
          </p:cNvSpPr>
          <p:nvPr>
            <p:ph type="body" idx="1"/>
          </p:nvPr>
        </p:nvSpPr>
        <p:spPr>
          <a:xfrm>
            <a:off x="642938" y="1647825"/>
            <a:ext cx="7772400" cy="2281238"/>
          </a:xfrm>
        </p:spPr>
        <p:txBody>
          <a:bodyPr/>
          <a:lstStyle/>
          <a:p>
            <a:r>
              <a:rPr lang="en-US" altLang="hu-HU" sz="2800" b="1">
                <a:solidFill>
                  <a:srgbClr val="3366FF"/>
                </a:solidFill>
              </a:rPr>
              <a:t>For every </a:t>
            </a:r>
            <a:r>
              <a:rPr lang="en-US" altLang="hu-HU" sz="2800" b="1">
                <a:solidFill>
                  <a:srgbClr val="FF0000"/>
                </a:solidFill>
              </a:rPr>
              <a:t>Ti</a:t>
            </a:r>
            <a:r>
              <a:rPr lang="en-US" altLang="hu-HU" sz="2800" b="1">
                <a:solidFill>
                  <a:srgbClr val="3366FF"/>
                </a:solidFill>
              </a:rPr>
              <a:t> with </a:t>
            </a:r>
            <a:r>
              <a:rPr lang="en-US" altLang="hu-HU" sz="2800" b="1">
                <a:solidFill>
                  <a:srgbClr val="FF0000"/>
                </a:solidFill>
              </a:rPr>
              <a:t>&lt;Ti, commit&gt;</a:t>
            </a:r>
            <a:r>
              <a:rPr lang="en-US" altLang="hu-HU" sz="2800" b="1">
                <a:solidFill>
                  <a:srgbClr val="3366FF"/>
                </a:solidFill>
              </a:rPr>
              <a:t> in log:</a:t>
            </a:r>
          </a:p>
          <a:p>
            <a:pPr lvl="1"/>
            <a:r>
              <a:rPr lang="en-US" altLang="hu-HU" sz="2400" b="1">
                <a:solidFill>
                  <a:srgbClr val="3366FF"/>
                </a:solidFill>
              </a:rPr>
              <a:t>For all </a:t>
            </a:r>
            <a:r>
              <a:rPr lang="en-US" altLang="hu-HU" sz="2400" b="1">
                <a:solidFill>
                  <a:srgbClr val="FF0000"/>
                </a:solidFill>
              </a:rPr>
              <a:t>&lt;Ti, X, v&gt;</a:t>
            </a:r>
            <a:r>
              <a:rPr lang="en-US" altLang="hu-HU" sz="2400" b="1">
                <a:solidFill>
                  <a:srgbClr val="3366FF"/>
                </a:solidFill>
              </a:rPr>
              <a:t> in log:</a:t>
            </a:r>
          </a:p>
          <a:p>
            <a:pPr lvl="1">
              <a:buFontTx/>
              <a:buNone/>
            </a:pPr>
            <a:r>
              <a:rPr lang="en-US" altLang="hu-HU" sz="2400" b="1">
                <a:solidFill>
                  <a:srgbClr val="3366FF"/>
                </a:solidFill>
              </a:rPr>
              <a:t>			Write(X, v)</a:t>
            </a:r>
          </a:p>
          <a:p>
            <a:pPr lvl="1">
              <a:buFontTx/>
              <a:buNone/>
            </a:pPr>
            <a:r>
              <a:rPr lang="en-US" altLang="hu-HU" sz="2400" b="1">
                <a:solidFill>
                  <a:srgbClr val="3366FF"/>
                </a:solidFill>
              </a:rPr>
              <a:t>			Output(X)</a:t>
            </a:r>
          </a:p>
        </p:txBody>
      </p:sp>
      <p:sp>
        <p:nvSpPr>
          <p:cNvPr id="279556" name="Rectangle 4">
            <a:extLst>
              <a:ext uri="{FF2B5EF4-FFF2-40B4-BE49-F238E27FC236}">
                <a16:creationId xmlns:a16="http://schemas.microsoft.com/office/drawing/2014/main" id="{D62B0FB2-BCB6-C3A3-DB97-418DA96158F2}"/>
              </a:ext>
            </a:extLst>
          </p:cNvPr>
          <p:cNvSpPr>
            <a:spLocks noGrp="1" noChangeArrowheads="1"/>
          </p:cNvSpPr>
          <p:nvPr>
            <p:ph type="title"/>
          </p:nvPr>
        </p:nvSpPr>
        <p:spPr>
          <a:xfrm>
            <a:off x="412750" y="350838"/>
            <a:ext cx="7772400" cy="1143000"/>
          </a:xfrm>
          <a:noFill/>
          <a:ln/>
        </p:spPr>
        <p:txBody>
          <a:bodyPr/>
          <a:lstStyle/>
          <a:p>
            <a:r>
              <a:rPr lang="hu-HU" altLang="hu-HU" sz="3200" b="1" u="sng">
                <a:solidFill>
                  <a:schemeClr val="accent2"/>
                </a:solidFill>
              </a:rPr>
              <a:t>Helyreállítás a REDO naplóból</a:t>
            </a:r>
            <a:endParaRPr lang="en-US" altLang="hu-HU" sz="3200" b="1">
              <a:solidFill>
                <a:schemeClr val="accent2"/>
              </a:solidFill>
            </a:endParaRPr>
          </a:p>
        </p:txBody>
      </p:sp>
      <p:sp>
        <p:nvSpPr>
          <p:cNvPr id="279557" name="AutoShape 5">
            <a:extLst>
              <a:ext uri="{FF2B5EF4-FFF2-40B4-BE49-F238E27FC236}">
                <a16:creationId xmlns:a16="http://schemas.microsoft.com/office/drawing/2014/main" id="{A78214FD-1FCF-0C4B-69BE-557754A3575B}"/>
              </a:ext>
            </a:extLst>
          </p:cNvPr>
          <p:cNvSpPr>
            <a:spLocks/>
          </p:cNvSpPr>
          <p:nvPr/>
        </p:nvSpPr>
        <p:spPr bwMode="auto">
          <a:xfrm>
            <a:off x="2366963" y="2590800"/>
            <a:ext cx="76200" cy="1066800"/>
          </a:xfrm>
          <a:prstGeom prst="leftBrace">
            <a:avLst>
              <a:gd name="adj1" fmla="val 116667"/>
              <a:gd name="adj2" fmla="val 50000"/>
            </a:avLst>
          </a:prstGeom>
          <a:noFill/>
          <a:ln w="3175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79558" name="Text Box 6">
            <a:extLst>
              <a:ext uri="{FF2B5EF4-FFF2-40B4-BE49-F238E27FC236}">
                <a16:creationId xmlns:a16="http://schemas.microsoft.com/office/drawing/2014/main" id="{5754582A-AE89-A984-EAAE-4178906E7BD6}"/>
              </a:ext>
            </a:extLst>
          </p:cNvPr>
          <p:cNvSpPr txBox="1">
            <a:spLocks noChangeArrowheads="1"/>
          </p:cNvSpPr>
          <p:nvPr/>
        </p:nvSpPr>
        <p:spPr bwMode="auto">
          <a:xfrm>
            <a:off x="3338513" y="4733925"/>
            <a:ext cx="2173287" cy="5794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altLang="hu-HU" sz="3200" b="1">
                <a:solidFill>
                  <a:srgbClr val="FF0000"/>
                </a:solidFill>
                <a:sym typeface="ZapfDingbats" pitchFamily="82" charset="2"/>
              </a:rPr>
              <a:t>Jó ez így?</a:t>
            </a:r>
            <a:endParaRPr lang="en-US" altLang="hu-HU" sz="24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79558"/>
                                        </p:tgtEl>
                                        <p:attrNameLst>
                                          <p:attrName>style.visibility</p:attrName>
                                        </p:attrNameLst>
                                      </p:cBhvr>
                                      <p:to>
                                        <p:strVal val="visible"/>
                                      </p:to>
                                    </p:set>
                                    <p:anim calcmode="lin" valueType="num">
                                      <p:cBhvr additive="base">
                                        <p:cTn id="7" dur="500" fill="hold"/>
                                        <p:tgtEl>
                                          <p:spTgt spid="279558"/>
                                        </p:tgtEl>
                                        <p:attrNameLst>
                                          <p:attrName>ppt_x</p:attrName>
                                        </p:attrNameLst>
                                      </p:cBhvr>
                                      <p:tavLst>
                                        <p:tav tm="0">
                                          <p:val>
                                            <p:strVal val="0-#ppt_w/2"/>
                                          </p:val>
                                        </p:tav>
                                        <p:tav tm="100000">
                                          <p:val>
                                            <p:strVal val="#ppt_x"/>
                                          </p:val>
                                        </p:tav>
                                      </p:tavLst>
                                    </p:anim>
                                    <p:anim calcmode="lin" valueType="num">
                                      <p:cBhvr additive="base">
                                        <p:cTn id="8" dur="500" fill="hold"/>
                                        <p:tgtEl>
                                          <p:spTgt spid="2795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58" grpId="0"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0579" name="Rectangle 3">
            <a:extLst>
              <a:ext uri="{FF2B5EF4-FFF2-40B4-BE49-F238E27FC236}">
                <a16:creationId xmlns:a16="http://schemas.microsoft.com/office/drawing/2014/main" id="{15F7B35B-C429-3A27-1B33-EDD4467B610C}"/>
              </a:ext>
            </a:extLst>
          </p:cNvPr>
          <p:cNvSpPr>
            <a:spLocks noGrp="1" noChangeArrowheads="1"/>
          </p:cNvSpPr>
          <p:nvPr>
            <p:ph type="body" idx="1"/>
          </p:nvPr>
        </p:nvSpPr>
        <p:spPr>
          <a:xfrm>
            <a:off x="671513" y="1519238"/>
            <a:ext cx="8013700" cy="4114800"/>
          </a:xfrm>
        </p:spPr>
        <p:txBody>
          <a:bodyPr/>
          <a:lstStyle/>
          <a:p>
            <a:pPr>
              <a:buFontTx/>
              <a:buNone/>
            </a:pPr>
            <a:r>
              <a:rPr lang="en-US" altLang="hu-HU" sz="2800" b="1">
                <a:solidFill>
                  <a:srgbClr val="3366FF"/>
                </a:solidFill>
              </a:rPr>
              <a:t>(1) Let S = set of transactions with</a:t>
            </a:r>
            <a:br>
              <a:rPr lang="en-US" altLang="hu-HU" sz="2800" b="1">
                <a:solidFill>
                  <a:srgbClr val="3366FF"/>
                </a:solidFill>
              </a:rPr>
            </a:br>
            <a:r>
              <a:rPr lang="en-US" altLang="hu-HU" sz="2800" b="1">
                <a:solidFill>
                  <a:srgbClr val="3366FF"/>
                </a:solidFill>
              </a:rPr>
              <a:t>&lt;Ti, commit&gt; (and no &lt;Ti, end&gt;) in log</a:t>
            </a:r>
          </a:p>
          <a:p>
            <a:pPr>
              <a:buFontTx/>
              <a:buNone/>
            </a:pPr>
            <a:r>
              <a:rPr lang="en-US" altLang="hu-HU" sz="2800" b="1">
                <a:solidFill>
                  <a:srgbClr val="3366FF"/>
                </a:solidFill>
              </a:rPr>
              <a:t>(2) For each &lt;Ti, X, v&gt; in log, </a:t>
            </a:r>
            <a:r>
              <a:rPr lang="en-US" altLang="hu-HU" sz="2800" b="1">
                <a:solidFill>
                  <a:srgbClr val="FF0000"/>
                </a:solidFill>
              </a:rPr>
              <a:t>in forward</a:t>
            </a:r>
          </a:p>
          <a:p>
            <a:pPr>
              <a:buFontTx/>
              <a:buNone/>
            </a:pPr>
            <a:r>
              <a:rPr lang="en-US" altLang="hu-HU" sz="2800" b="1">
                <a:solidFill>
                  <a:srgbClr val="FF0000"/>
                </a:solidFill>
              </a:rPr>
              <a:t>	   order</a:t>
            </a:r>
            <a:r>
              <a:rPr lang="en-US" altLang="hu-HU" sz="2800" b="1">
                <a:solidFill>
                  <a:srgbClr val="3366FF"/>
                </a:solidFill>
              </a:rPr>
              <a:t> (</a:t>
            </a:r>
            <a:r>
              <a:rPr lang="en-US" altLang="hu-HU" sz="2800" b="1"/>
              <a:t>earliest </a:t>
            </a:r>
            <a:r>
              <a:rPr lang="en-US" altLang="hu-HU" sz="2800" b="1">
                <a:sym typeface="Symbol" panose="05050102010706020507" pitchFamily="18" charset="2"/>
              </a:rPr>
              <a:t></a:t>
            </a:r>
            <a:r>
              <a:rPr lang="en-US" altLang="hu-HU" sz="2800" b="1"/>
              <a:t> latest</a:t>
            </a:r>
            <a:r>
              <a:rPr lang="en-US" altLang="hu-HU" sz="2800" b="1">
                <a:solidFill>
                  <a:srgbClr val="3366FF"/>
                </a:solidFill>
              </a:rPr>
              <a:t>) do:</a:t>
            </a:r>
          </a:p>
          <a:p>
            <a:pPr>
              <a:buFontTx/>
              <a:buNone/>
            </a:pPr>
            <a:r>
              <a:rPr lang="en-US" altLang="hu-HU" sz="2800" b="1">
                <a:solidFill>
                  <a:srgbClr val="3366FF"/>
                </a:solidFill>
              </a:rPr>
              <a:t>		- if Ti </a:t>
            </a:r>
            <a:r>
              <a:rPr lang="en-US" altLang="hu-HU" sz="2800" b="1">
                <a:solidFill>
                  <a:srgbClr val="3366FF"/>
                </a:solidFill>
                <a:sym typeface="Symbol" panose="05050102010706020507" pitchFamily="18" charset="2"/>
              </a:rPr>
              <a:t> </a:t>
            </a:r>
            <a:r>
              <a:rPr lang="en-US" altLang="hu-HU" sz="2800" b="1">
                <a:solidFill>
                  <a:srgbClr val="3366FF"/>
                </a:solidFill>
              </a:rPr>
              <a:t>S then  Write(X, v)</a:t>
            </a:r>
          </a:p>
          <a:p>
            <a:pPr>
              <a:buFontTx/>
              <a:buNone/>
            </a:pPr>
            <a:r>
              <a:rPr lang="en-US" altLang="hu-HU" sz="2800" b="1">
                <a:solidFill>
                  <a:srgbClr val="3366FF"/>
                </a:solidFill>
              </a:rPr>
              <a:t>					 Output(X)</a:t>
            </a:r>
          </a:p>
          <a:p>
            <a:pPr>
              <a:buFontTx/>
              <a:buNone/>
            </a:pPr>
            <a:r>
              <a:rPr lang="en-US" altLang="hu-HU" sz="2800" b="1">
                <a:solidFill>
                  <a:srgbClr val="3366FF"/>
                </a:solidFill>
              </a:rPr>
              <a:t>(3) For each Ti </a:t>
            </a:r>
            <a:r>
              <a:rPr lang="en-US" altLang="hu-HU" sz="2800" b="1">
                <a:solidFill>
                  <a:srgbClr val="3366FF"/>
                </a:solidFill>
                <a:sym typeface="Symbol" panose="05050102010706020507" pitchFamily="18" charset="2"/>
              </a:rPr>
              <a:t></a:t>
            </a:r>
            <a:r>
              <a:rPr lang="en-US" altLang="hu-HU" sz="2800" b="1">
                <a:solidFill>
                  <a:srgbClr val="3366FF"/>
                </a:solidFill>
              </a:rPr>
              <a:t> S, write &lt;Ti, end&gt;</a:t>
            </a:r>
            <a:r>
              <a:rPr lang="en-US" altLang="hu-HU" sz="1800" b="1">
                <a:solidFill>
                  <a:srgbClr val="3366FF"/>
                </a:solidFill>
              </a:rPr>
              <a:t> </a:t>
            </a:r>
            <a:r>
              <a:rPr lang="en-US" altLang="hu-HU" sz="1800"/>
              <a:t>	</a:t>
            </a:r>
          </a:p>
        </p:txBody>
      </p:sp>
      <p:sp>
        <p:nvSpPr>
          <p:cNvPr id="280580" name="Rectangle 4">
            <a:extLst>
              <a:ext uri="{FF2B5EF4-FFF2-40B4-BE49-F238E27FC236}">
                <a16:creationId xmlns:a16="http://schemas.microsoft.com/office/drawing/2014/main" id="{3CEFB339-F2CF-735F-93B9-3B3B62D567F7}"/>
              </a:ext>
            </a:extLst>
          </p:cNvPr>
          <p:cNvSpPr>
            <a:spLocks noGrp="1" noChangeArrowheads="1"/>
          </p:cNvSpPr>
          <p:nvPr>
            <p:ph type="title"/>
          </p:nvPr>
        </p:nvSpPr>
        <p:spPr>
          <a:xfrm>
            <a:off x="555625" y="336550"/>
            <a:ext cx="7772400" cy="444500"/>
          </a:xfrm>
          <a:noFill/>
          <a:ln/>
        </p:spPr>
        <p:txBody>
          <a:bodyPr/>
          <a:lstStyle/>
          <a:p>
            <a:r>
              <a:rPr lang="hu-HU" altLang="hu-HU" sz="3600" b="1" u="sng">
                <a:solidFill>
                  <a:schemeClr val="accent2"/>
                </a:solidFill>
              </a:rPr>
              <a:t>Helyreállítás a REDO naplóból</a:t>
            </a:r>
            <a:endParaRPr lang="en-US" altLang="hu-HU" sz="3600" b="1">
              <a:solidFill>
                <a:schemeClr val="accent2"/>
              </a:solidFill>
            </a:endParaRPr>
          </a:p>
        </p:txBody>
      </p:sp>
      <p:sp>
        <p:nvSpPr>
          <p:cNvPr id="280582" name="AutoShape 6">
            <a:extLst>
              <a:ext uri="{FF2B5EF4-FFF2-40B4-BE49-F238E27FC236}">
                <a16:creationId xmlns:a16="http://schemas.microsoft.com/office/drawing/2014/main" id="{6141F07B-4CC3-AFD1-ED71-5E79F2E6AD55}"/>
              </a:ext>
            </a:extLst>
          </p:cNvPr>
          <p:cNvSpPr>
            <a:spLocks/>
          </p:cNvSpPr>
          <p:nvPr/>
        </p:nvSpPr>
        <p:spPr bwMode="auto">
          <a:xfrm>
            <a:off x="4310063" y="3436938"/>
            <a:ext cx="152400" cy="1219200"/>
          </a:xfrm>
          <a:prstGeom prst="leftBrace">
            <a:avLst>
              <a:gd name="adj1" fmla="val 66667"/>
              <a:gd name="adj2" fmla="val 50000"/>
            </a:avLst>
          </a:prstGeom>
          <a:noFill/>
          <a:ln w="34925">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323587" name="Text Box 3">
            <a:extLst>
              <a:ext uri="{FF2B5EF4-FFF2-40B4-BE49-F238E27FC236}">
                <a16:creationId xmlns:a16="http://schemas.microsoft.com/office/drawing/2014/main" id="{754247C4-68CF-8988-EA21-9C49DDB32924}"/>
              </a:ext>
            </a:extLst>
          </p:cNvPr>
          <p:cNvSpPr txBox="1">
            <a:spLocks noChangeArrowheads="1"/>
          </p:cNvSpPr>
          <p:nvPr/>
        </p:nvSpPr>
        <p:spPr bwMode="auto">
          <a:xfrm>
            <a:off x="228600" y="927100"/>
            <a:ext cx="85090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009900"/>
                </a:solidFill>
              </a:rPr>
              <a:t>A helyreállítás során fontos a</a:t>
            </a:r>
            <a:r>
              <a:rPr lang="hu-HU" altLang="hu-HU" sz="2400" b="1">
                <a:solidFill>
                  <a:schemeClr val="accent1"/>
                </a:solidFill>
              </a:rPr>
              <a:t> </a:t>
            </a:r>
            <a:r>
              <a:rPr lang="hu-HU" altLang="hu-HU" sz="2400" b="1">
                <a:solidFill>
                  <a:srgbClr val="FF0000"/>
                </a:solidFill>
              </a:rPr>
              <a:t>módosítások sorrendje!</a:t>
            </a:r>
          </a:p>
        </p:txBody>
      </p:sp>
      <p:sp>
        <p:nvSpPr>
          <p:cNvPr id="323588" name="Text Box 4">
            <a:extLst>
              <a:ext uri="{FF2B5EF4-FFF2-40B4-BE49-F238E27FC236}">
                <a16:creationId xmlns:a16="http://schemas.microsoft.com/office/drawing/2014/main" id="{9FB2FB80-9F3A-4164-D8D6-2AC14D3C9CE6}"/>
              </a:ext>
            </a:extLst>
          </p:cNvPr>
          <p:cNvSpPr txBox="1">
            <a:spLocks noChangeArrowheads="1"/>
          </p:cNvSpPr>
          <p:nvPr/>
        </p:nvSpPr>
        <p:spPr bwMode="auto">
          <a:xfrm>
            <a:off x="3263900" y="5600700"/>
            <a:ext cx="29591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0000"/>
                </a:solidFill>
              </a:rPr>
              <a:t>Ez miért lesz jó?</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6770" name="Rectangle 2">
            <a:extLst>
              <a:ext uri="{FF2B5EF4-FFF2-40B4-BE49-F238E27FC236}">
                <a16:creationId xmlns:a16="http://schemas.microsoft.com/office/drawing/2014/main" id="{8860B089-3EF6-CAD9-844B-2AC50E50A9C0}"/>
              </a:ext>
            </a:extLst>
          </p:cNvPr>
          <p:cNvSpPr>
            <a:spLocks noGrp="1" noChangeArrowheads="1"/>
          </p:cNvSpPr>
          <p:nvPr>
            <p:ph type="body" idx="1"/>
          </p:nvPr>
        </p:nvSpPr>
        <p:spPr>
          <a:xfrm>
            <a:off x="265113" y="2001838"/>
            <a:ext cx="8013700" cy="4114800"/>
          </a:xfrm>
        </p:spPr>
        <p:txBody>
          <a:bodyPr/>
          <a:lstStyle/>
          <a:p>
            <a:pPr marL="609600" indent="-609600" algn="just">
              <a:buFontTx/>
              <a:buAutoNum type="arabicPeriod"/>
            </a:pPr>
            <a:r>
              <a:rPr lang="hu-HU" altLang="hu-HU" sz="2400" b="1">
                <a:solidFill>
                  <a:schemeClr val="accent2"/>
                </a:solidFill>
                <a:latin typeface="Times New Roman" panose="02020603050405020304" pitchFamily="18" charset="0"/>
                <a:cs typeface="Times New Roman" panose="02020603050405020304" pitchFamily="18" charset="0"/>
              </a:rPr>
              <a:t>Meghatározzuk a befejezett tranzakciókat </a:t>
            </a:r>
            <a:r>
              <a:rPr lang="hu-HU" altLang="hu-HU" sz="2400" b="1">
                <a:solidFill>
                  <a:srgbClr val="FF0000"/>
                </a:solidFill>
                <a:latin typeface="Times New Roman" panose="02020603050405020304" pitchFamily="18" charset="0"/>
                <a:cs typeface="Times New Roman" panose="02020603050405020304" pitchFamily="18" charset="0"/>
              </a:rPr>
              <a:t>(</a:t>
            </a:r>
            <a:r>
              <a:rPr lang="hu-HU" altLang="hu-HU" sz="2400" b="1">
                <a:solidFill>
                  <a:srgbClr val="FF0000"/>
                </a:solidFill>
                <a:latin typeface="Times New Roman" panose="02020603050405020304" pitchFamily="18" charset="0"/>
                <a:ea typeface="Times New Roman" panose="02020603050405020304" pitchFamily="18" charset="0"/>
                <a:cs typeface="Courier New" panose="02070309020205020404" pitchFamily="49" charset="0"/>
              </a:rPr>
              <a:t>COMMIT</a:t>
            </a:r>
            <a:r>
              <a:rPr lang="hu-HU" altLang="hu-HU" sz="2400" b="1">
                <a:solidFill>
                  <a:srgbClr val="FF0000"/>
                </a:solidFill>
                <a:latin typeface="Times New Roman" panose="02020603050405020304" pitchFamily="18" charset="0"/>
                <a:cs typeface="Times New Roman" panose="02020603050405020304" pitchFamily="18" charset="0"/>
              </a:rPr>
              <a:t>)</a:t>
            </a:r>
            <a:r>
              <a:rPr lang="hu-HU" altLang="hu-HU" sz="2400" b="1">
                <a:solidFill>
                  <a:schemeClr val="accent2"/>
                </a:solidFill>
                <a:latin typeface="Times New Roman" panose="02020603050405020304" pitchFamily="18" charset="0"/>
                <a:cs typeface="Times New Roman" panose="02020603050405020304" pitchFamily="18" charset="0"/>
              </a:rPr>
              <a:t>.</a:t>
            </a:r>
          </a:p>
          <a:p>
            <a:pPr marL="609600" indent="-609600" algn="just">
              <a:buFontTx/>
              <a:buAutoNum type="arabicPeriod"/>
            </a:pPr>
            <a:r>
              <a:rPr lang="hu-HU" altLang="hu-HU" sz="2400" b="1">
                <a:solidFill>
                  <a:schemeClr val="accent2"/>
                </a:solidFill>
                <a:latin typeface="Times New Roman" panose="02020603050405020304" pitchFamily="18" charset="0"/>
                <a:cs typeface="Times New Roman" panose="02020603050405020304" pitchFamily="18" charset="0"/>
              </a:rPr>
              <a:t>Elemezzük a naplót az elejétől kezdve. Minden </a:t>
            </a:r>
            <a:r>
              <a:rPr lang="hu-HU" altLang="hu-HU" sz="2400" b="1">
                <a:solidFill>
                  <a:srgbClr val="FF0000"/>
                </a:solidFill>
                <a:latin typeface="Times New Roman" panose="02020603050405020304" pitchFamily="18" charset="0"/>
                <a:cs typeface="Times New Roman" panose="02020603050405020304" pitchFamily="18" charset="0"/>
              </a:rPr>
              <a:t>&lt;T,X,v&gt; </a:t>
            </a:r>
            <a:r>
              <a:rPr lang="hu-HU" altLang="hu-HU" sz="2400" b="1">
                <a:solidFill>
                  <a:schemeClr val="accent2"/>
                </a:solidFill>
                <a:latin typeface="Times New Roman" panose="02020603050405020304" pitchFamily="18" charset="0"/>
                <a:cs typeface="Times New Roman" panose="02020603050405020304" pitchFamily="18" charset="0"/>
              </a:rPr>
              <a:t>naplóbejegyzés esetén:</a:t>
            </a:r>
          </a:p>
          <a:p>
            <a:pPr marL="609600" indent="-609600" algn="just">
              <a:buFontTx/>
              <a:buAutoNum type="alphaLcParenR"/>
            </a:pPr>
            <a:r>
              <a:rPr lang="hu-HU" altLang="hu-HU" sz="2400" b="1">
                <a:solidFill>
                  <a:schemeClr val="accent2"/>
                </a:solidFill>
                <a:latin typeface="Times New Roman" panose="02020603050405020304" pitchFamily="18" charset="0"/>
                <a:cs typeface="Times New Roman" panose="02020603050405020304" pitchFamily="18" charset="0"/>
              </a:rPr>
              <a:t>Ha </a:t>
            </a:r>
            <a:r>
              <a:rPr lang="hu-HU" altLang="hu-HU" sz="2400" b="1">
                <a:solidFill>
                  <a:srgbClr val="FF0000"/>
                </a:solidFill>
                <a:latin typeface="Times New Roman" panose="02020603050405020304" pitchFamily="18" charset="0"/>
                <a:cs typeface="Times New Roman" panose="02020603050405020304" pitchFamily="18" charset="0"/>
              </a:rPr>
              <a:t>T be</a:t>
            </a:r>
            <a:r>
              <a:rPr lang="hu-HU" altLang="hu-HU" sz="2400" b="1">
                <a:solidFill>
                  <a:srgbClr val="FF0000"/>
                </a:solidFill>
                <a:latin typeface="Times New Roman" panose="02020603050405020304" pitchFamily="18" charset="0"/>
              </a:rPr>
              <a:t> nem </a:t>
            </a:r>
            <a:r>
              <a:rPr lang="hu-HU" altLang="hu-HU" sz="2400" b="1">
                <a:solidFill>
                  <a:srgbClr val="FF0000"/>
                </a:solidFill>
                <a:latin typeface="Times New Roman" panose="02020603050405020304" pitchFamily="18" charset="0"/>
                <a:cs typeface="Times New Roman" panose="02020603050405020304" pitchFamily="18" charset="0"/>
              </a:rPr>
              <a:t>fejezett tranzakció</a:t>
            </a:r>
            <a:r>
              <a:rPr lang="hu-HU" altLang="hu-HU" sz="2400" b="1">
                <a:solidFill>
                  <a:schemeClr val="accent2"/>
                </a:solidFill>
                <a:latin typeface="Times New Roman" panose="02020603050405020304" pitchFamily="18" charset="0"/>
                <a:cs typeface="Times New Roman" panose="02020603050405020304" pitchFamily="18" charset="0"/>
              </a:rPr>
              <a:t>, akkor nem kell tenni semmit.</a:t>
            </a:r>
          </a:p>
          <a:p>
            <a:pPr marL="609600" indent="-609600" algn="just">
              <a:buFontTx/>
              <a:buAutoNum type="alphaLcParenR"/>
            </a:pPr>
            <a:r>
              <a:rPr lang="hu-HU" altLang="hu-HU" sz="2400" b="1">
                <a:solidFill>
                  <a:schemeClr val="accent2"/>
                </a:solidFill>
                <a:latin typeface="Times New Roman" panose="02020603050405020304" pitchFamily="18" charset="0"/>
                <a:cs typeface="Times New Roman" panose="02020603050405020304" pitchFamily="18" charset="0"/>
              </a:rPr>
              <a:t>Ha </a:t>
            </a:r>
            <a:r>
              <a:rPr lang="hu-HU" altLang="hu-HU" sz="2400" b="1">
                <a:solidFill>
                  <a:srgbClr val="CC00CC"/>
                </a:solidFill>
                <a:latin typeface="Times New Roman" panose="02020603050405020304" pitchFamily="18" charset="0"/>
                <a:cs typeface="Times New Roman" panose="02020603050405020304" pitchFamily="18" charset="0"/>
              </a:rPr>
              <a:t>T befejezett tranzakció</a:t>
            </a:r>
            <a:r>
              <a:rPr lang="hu-HU" altLang="hu-HU" sz="2400" b="1">
                <a:solidFill>
                  <a:schemeClr val="accent2"/>
                </a:solidFill>
                <a:latin typeface="Times New Roman" panose="02020603050405020304" pitchFamily="18" charset="0"/>
                <a:cs typeface="Times New Roman" panose="02020603050405020304" pitchFamily="18" charset="0"/>
              </a:rPr>
              <a:t>, akkor v értéket kell írni az X adatbáziselembe.</a:t>
            </a:r>
          </a:p>
          <a:p>
            <a:pPr marL="609600" indent="-609600" algn="just">
              <a:buFontTx/>
              <a:buNone/>
            </a:pPr>
            <a:r>
              <a:rPr lang="hu-HU" altLang="hu-HU" sz="2400" b="1">
                <a:solidFill>
                  <a:schemeClr val="accent2"/>
                </a:solidFill>
                <a:latin typeface="Times New Roman" panose="02020603050405020304" pitchFamily="18" charset="0"/>
              </a:rPr>
              <a:t>3.	</a:t>
            </a:r>
            <a:r>
              <a:rPr lang="hu-HU" altLang="hu-HU" sz="2400" b="1">
                <a:solidFill>
                  <a:schemeClr val="accent2"/>
                </a:solidFill>
                <a:latin typeface="Times New Roman" panose="02020603050405020304" pitchFamily="18" charset="0"/>
                <a:cs typeface="Times New Roman" panose="02020603050405020304" pitchFamily="18" charset="0"/>
              </a:rPr>
              <a:t>Minden </a:t>
            </a:r>
            <a:r>
              <a:rPr lang="hu-HU" altLang="hu-HU" sz="2400" b="1">
                <a:solidFill>
                  <a:srgbClr val="FF0000"/>
                </a:solidFill>
                <a:latin typeface="Times New Roman" panose="02020603050405020304" pitchFamily="18" charset="0"/>
                <a:cs typeface="Times New Roman" panose="02020603050405020304" pitchFamily="18" charset="0"/>
              </a:rPr>
              <a:t>T be nem fejezett tranzakcióra</a:t>
            </a:r>
            <a:r>
              <a:rPr lang="hu-HU" altLang="hu-HU" sz="2400" b="1">
                <a:solidFill>
                  <a:schemeClr val="accent2"/>
                </a:solidFill>
                <a:latin typeface="Times New Roman" panose="02020603050405020304" pitchFamily="18" charset="0"/>
                <a:cs typeface="Times New Roman" panose="02020603050405020304" pitchFamily="18" charset="0"/>
              </a:rPr>
              <a:t> vonatkozóan </a:t>
            </a:r>
            <a:r>
              <a:rPr lang="hu-HU" altLang="hu-HU" sz="2400" b="1">
                <a:solidFill>
                  <a:srgbClr val="FF0000"/>
                </a:solidFill>
                <a:latin typeface="Times New Roman" panose="02020603050405020304" pitchFamily="18" charset="0"/>
                <a:cs typeface="Times New Roman" panose="02020603050405020304" pitchFamily="18" charset="0"/>
              </a:rPr>
              <a:t>&lt;</a:t>
            </a:r>
            <a:r>
              <a:rPr lang="hu-HU" altLang="hu-HU" sz="2400" b="1">
                <a:solidFill>
                  <a:srgbClr val="FF0000"/>
                </a:solidFill>
                <a:latin typeface="Times New Roman" panose="02020603050405020304" pitchFamily="18" charset="0"/>
                <a:cs typeface="Courier New" panose="02070309020205020404" pitchFamily="49" charset="0"/>
              </a:rPr>
              <a:t>T, </a:t>
            </a:r>
            <a:r>
              <a:rPr lang="hu-HU" altLang="hu-HU" sz="2400" b="1">
                <a:solidFill>
                  <a:srgbClr val="FF0000"/>
                </a:solidFill>
                <a:latin typeface="Times New Roman" panose="02020603050405020304" pitchFamily="18" charset="0"/>
                <a:cs typeface="Times New Roman" panose="02020603050405020304" pitchFamily="18" charset="0"/>
              </a:rPr>
              <a:t>ABORT&gt;</a:t>
            </a:r>
            <a:r>
              <a:rPr lang="hu-HU" altLang="hu-HU" sz="2400" b="1">
                <a:solidFill>
                  <a:schemeClr val="accent2"/>
                </a:solidFill>
                <a:latin typeface="Times New Roman" panose="02020603050405020304" pitchFamily="18" charset="0"/>
                <a:cs typeface="Times New Roman" panose="02020603050405020304" pitchFamily="18" charset="0"/>
              </a:rPr>
              <a:t> naplóbejegyzést kell a naplóba írni, és a naplót ki kell írni lemezre </a:t>
            </a:r>
            <a:r>
              <a:rPr lang="hu-HU" altLang="hu-HU" sz="2400" b="1">
                <a:solidFill>
                  <a:srgbClr val="FF0000"/>
                </a:solidFill>
                <a:latin typeface="Times New Roman" panose="02020603050405020304" pitchFamily="18" charset="0"/>
                <a:cs typeface="Times New Roman" panose="02020603050405020304" pitchFamily="18" charset="0"/>
              </a:rPr>
              <a:t>(FLUSH LOG)</a:t>
            </a:r>
            <a:r>
              <a:rPr lang="hu-HU" altLang="hu-HU" sz="2400" b="1">
                <a:solidFill>
                  <a:schemeClr val="accent2"/>
                </a:solidFill>
                <a:latin typeface="Times New Roman" panose="02020603050405020304" pitchFamily="18" charset="0"/>
                <a:cs typeface="Times New Roman" panose="02020603050405020304" pitchFamily="18" charset="0"/>
              </a:rPr>
              <a:t>.</a:t>
            </a:r>
            <a:endParaRPr lang="en-US" altLang="hu-HU" sz="2400" b="1">
              <a:solidFill>
                <a:schemeClr val="accent2"/>
              </a:solidFill>
              <a:latin typeface="Times New Roman" panose="02020603050405020304" pitchFamily="18" charset="0"/>
              <a:cs typeface="Times New Roman" panose="02020603050405020304" pitchFamily="18" charset="0"/>
            </a:endParaRPr>
          </a:p>
        </p:txBody>
      </p:sp>
      <p:sp>
        <p:nvSpPr>
          <p:cNvPr id="416771" name="Rectangle 3">
            <a:extLst>
              <a:ext uri="{FF2B5EF4-FFF2-40B4-BE49-F238E27FC236}">
                <a16:creationId xmlns:a16="http://schemas.microsoft.com/office/drawing/2014/main" id="{978DAFD3-637B-0778-3BD1-A7041F4EEE0E}"/>
              </a:ext>
            </a:extLst>
          </p:cNvPr>
          <p:cNvSpPr>
            <a:spLocks noGrp="1" noChangeArrowheads="1"/>
          </p:cNvSpPr>
          <p:nvPr>
            <p:ph type="title"/>
          </p:nvPr>
        </p:nvSpPr>
        <p:spPr>
          <a:xfrm>
            <a:off x="200025" y="336550"/>
            <a:ext cx="8661400" cy="444500"/>
          </a:xfrm>
          <a:noFill/>
          <a:ln/>
        </p:spPr>
        <p:txBody>
          <a:bodyPr/>
          <a:lstStyle/>
          <a:p>
            <a:r>
              <a:rPr lang="hu-HU" altLang="hu-HU" sz="3200" b="1" u="sng">
                <a:solidFill>
                  <a:schemeClr val="accent2"/>
                </a:solidFill>
              </a:rPr>
              <a:t>Helyreállítás a módosított REDO naplóból</a:t>
            </a:r>
            <a:br>
              <a:rPr lang="hu-HU" altLang="hu-HU" sz="3200" b="1" u="sng">
                <a:solidFill>
                  <a:schemeClr val="accent2"/>
                </a:solidFill>
              </a:rPr>
            </a:br>
            <a:endParaRPr lang="en-US" altLang="hu-HU" sz="3200" b="1">
              <a:solidFill>
                <a:schemeClr val="accent2"/>
              </a:solidFill>
            </a:endParaRPr>
          </a:p>
        </p:txBody>
      </p:sp>
      <p:sp>
        <p:nvSpPr>
          <p:cNvPr id="416773" name="Text Box 5">
            <a:extLst>
              <a:ext uri="{FF2B5EF4-FFF2-40B4-BE49-F238E27FC236}">
                <a16:creationId xmlns:a16="http://schemas.microsoft.com/office/drawing/2014/main" id="{1B75E36B-A398-6F6E-6C6A-F73C9617F621}"/>
              </a:ext>
            </a:extLst>
          </p:cNvPr>
          <p:cNvSpPr txBox="1">
            <a:spLocks noChangeArrowheads="1"/>
          </p:cNvSpPr>
          <p:nvPr/>
        </p:nvSpPr>
        <p:spPr bwMode="auto">
          <a:xfrm>
            <a:off x="215900" y="723900"/>
            <a:ext cx="8509000" cy="11874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chemeClr val="accent1"/>
                </a:solidFill>
              </a:rPr>
              <a:t>Nem használunk </a:t>
            </a:r>
            <a:r>
              <a:rPr lang="hu-HU" altLang="hu-HU" sz="2400" b="1">
                <a:solidFill>
                  <a:srgbClr val="CC00CC"/>
                </a:solidFill>
              </a:rPr>
              <a:t>&lt;Ti,end&gt;</a:t>
            </a:r>
            <a:r>
              <a:rPr lang="hu-HU" altLang="hu-HU" sz="2400" b="1">
                <a:solidFill>
                  <a:srgbClr val="FF0000"/>
                </a:solidFill>
              </a:rPr>
              <a:t> </a:t>
            </a:r>
            <a:r>
              <a:rPr lang="hu-HU" altLang="hu-HU" sz="2400" b="1">
                <a:solidFill>
                  <a:schemeClr val="accent1"/>
                </a:solidFill>
              </a:rPr>
              <a:t>bejegyzést </a:t>
            </a:r>
            <a:r>
              <a:rPr lang="hu-HU" altLang="hu-HU" sz="2400" b="1">
                <a:solidFill>
                  <a:srgbClr val="CC00CC"/>
                </a:solidFill>
              </a:rPr>
              <a:t>a befejezett tranzakciókra</a:t>
            </a:r>
            <a:r>
              <a:rPr lang="hu-HU" altLang="hu-HU" sz="2400" b="1">
                <a:solidFill>
                  <a:schemeClr val="accent1"/>
                </a:solidFill>
              </a:rPr>
              <a:t>, helyette a </a:t>
            </a:r>
            <a:r>
              <a:rPr lang="hu-HU" altLang="hu-HU" sz="2400" b="1">
                <a:solidFill>
                  <a:srgbClr val="FF0000"/>
                </a:solidFill>
              </a:rPr>
              <a:t>be nem fejezetteket</a:t>
            </a:r>
            <a:r>
              <a:rPr lang="hu-HU" altLang="hu-HU" sz="2400" b="1">
                <a:solidFill>
                  <a:schemeClr val="accent1"/>
                </a:solidFill>
              </a:rPr>
              <a:t> jelöljük meg </a:t>
            </a:r>
            <a:r>
              <a:rPr lang="hu-HU" altLang="hu-HU" sz="2400" b="1">
                <a:solidFill>
                  <a:srgbClr val="FF0000"/>
                </a:solidFill>
              </a:rPr>
              <a:t>&lt;Ti,abort&gt;</a:t>
            </a:r>
            <a:r>
              <a:rPr lang="hu-HU" altLang="hu-HU" sz="2400" b="1">
                <a:solidFill>
                  <a:schemeClr val="accent1"/>
                </a:solidFill>
              </a:rPr>
              <a:t>-tal. </a:t>
            </a:r>
            <a:r>
              <a:rPr lang="hu-HU" altLang="hu-HU" sz="2400" b="1">
                <a:solidFill>
                  <a:srgbClr val="009900"/>
                </a:solidFill>
              </a:rPr>
              <a:t>(Módosított REDO napló)</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23" name="Rectangle 3">
            <a:extLst>
              <a:ext uri="{FF2B5EF4-FFF2-40B4-BE49-F238E27FC236}">
                <a16:creationId xmlns:a16="http://schemas.microsoft.com/office/drawing/2014/main" id="{21230DA2-0C73-A84F-E946-B6B405DC9049}"/>
              </a:ext>
            </a:extLst>
          </p:cNvPr>
          <p:cNvSpPr>
            <a:spLocks noGrp="1" noChangeArrowheads="1"/>
          </p:cNvSpPr>
          <p:nvPr>
            <p:ph type="body" idx="1"/>
          </p:nvPr>
        </p:nvSpPr>
        <p:spPr>
          <a:xfrm>
            <a:off x="152400" y="1524000"/>
            <a:ext cx="8826500" cy="4440238"/>
          </a:xfrm>
        </p:spPr>
        <p:txBody>
          <a:bodyPr/>
          <a:lstStyle/>
          <a:p>
            <a:pPr>
              <a:buFontTx/>
              <a:buNone/>
            </a:pPr>
            <a:r>
              <a:rPr lang="hu-HU" altLang="hu-HU" u="sng">
                <a:solidFill>
                  <a:srgbClr val="009900"/>
                </a:solidFill>
              </a:rPr>
              <a:t>Vegyük észre</a:t>
            </a:r>
            <a:r>
              <a:rPr lang="en-US" altLang="hu-HU" u="sng">
                <a:solidFill>
                  <a:srgbClr val="009900"/>
                </a:solidFill>
              </a:rPr>
              <a:t>:</a:t>
            </a:r>
            <a:r>
              <a:rPr lang="en-US" altLang="hu-HU">
                <a:solidFill>
                  <a:srgbClr val="009900"/>
                </a:solidFill>
              </a:rPr>
              <a:t> </a:t>
            </a:r>
            <a:r>
              <a:rPr lang="en-US" altLang="hu-HU"/>
              <a:t> </a:t>
            </a:r>
            <a:r>
              <a:rPr lang="hu-HU" altLang="hu-HU">
                <a:solidFill>
                  <a:schemeClr val="accent2"/>
                </a:solidFill>
              </a:rPr>
              <a:t>Az adatbázis </a:t>
            </a:r>
            <a:r>
              <a:rPr lang="hu-HU" altLang="hu-HU" b="1">
                <a:solidFill>
                  <a:srgbClr val="FF0000"/>
                </a:solidFill>
              </a:rPr>
              <a:t>nem lehet</a:t>
            </a:r>
            <a:r>
              <a:rPr lang="hu-HU" altLang="hu-HU">
                <a:solidFill>
                  <a:schemeClr val="accent2"/>
                </a:solidFill>
              </a:rPr>
              <a:t> 					</a:t>
            </a:r>
            <a:r>
              <a:rPr lang="hu-HU" altLang="hu-HU" b="1">
                <a:solidFill>
                  <a:srgbClr val="FF0000"/>
                </a:solidFill>
              </a:rPr>
              <a:t>állandóan</a:t>
            </a:r>
            <a:r>
              <a:rPr lang="hu-HU" altLang="hu-HU">
                <a:solidFill>
                  <a:schemeClr val="accent2"/>
                </a:solidFill>
              </a:rPr>
              <a:t> konzisztens</a:t>
            </a:r>
            <a:r>
              <a:rPr lang="en-US" altLang="hu-HU">
                <a:solidFill>
                  <a:schemeClr val="accent2"/>
                </a:solidFill>
              </a:rPr>
              <a:t>!</a:t>
            </a:r>
          </a:p>
          <a:p>
            <a:pPr>
              <a:buFontTx/>
              <a:buNone/>
            </a:pPr>
            <a:r>
              <a:rPr lang="hu-HU" altLang="hu-HU" b="1" u="sng">
                <a:solidFill>
                  <a:srgbClr val="CC00CC"/>
                </a:solidFill>
              </a:rPr>
              <a:t>Például:</a:t>
            </a:r>
            <a:r>
              <a:rPr lang="en-US" altLang="hu-HU" b="1">
                <a:solidFill>
                  <a:srgbClr val="CC00CC"/>
                </a:solidFill>
              </a:rPr>
              <a:t> </a:t>
            </a:r>
            <a:endParaRPr lang="hu-HU" altLang="hu-HU" b="1">
              <a:solidFill>
                <a:srgbClr val="CC00CC"/>
              </a:solidFill>
            </a:endParaRPr>
          </a:p>
          <a:p>
            <a:pPr>
              <a:buFontTx/>
              <a:buNone/>
            </a:pPr>
            <a:r>
              <a:rPr lang="hu-HU" altLang="hu-HU"/>
              <a:t>	</a:t>
            </a:r>
            <a:r>
              <a:rPr lang="en-US" altLang="hu-HU" b="1">
                <a:solidFill>
                  <a:srgbClr val="FF0000"/>
                </a:solidFill>
              </a:rPr>
              <a:t>a</a:t>
            </a:r>
            <a:r>
              <a:rPr lang="en-US" altLang="hu-HU" sz="2000" b="1">
                <a:solidFill>
                  <a:srgbClr val="FF0000"/>
                </a:solidFill>
              </a:rPr>
              <a:t>1</a:t>
            </a:r>
            <a:r>
              <a:rPr lang="en-US" altLang="hu-HU" b="1">
                <a:solidFill>
                  <a:srgbClr val="FF0000"/>
                </a:solidFill>
              </a:rPr>
              <a:t> + a</a:t>
            </a:r>
            <a:r>
              <a:rPr lang="en-US" altLang="hu-HU" sz="2000" b="1">
                <a:solidFill>
                  <a:srgbClr val="FF0000"/>
                </a:solidFill>
              </a:rPr>
              <a:t>2</a:t>
            </a:r>
            <a:r>
              <a:rPr lang="en-US" altLang="hu-HU" b="1">
                <a:solidFill>
                  <a:srgbClr val="FF0000"/>
                </a:solidFill>
              </a:rPr>
              <a:t> +…. a</a:t>
            </a:r>
            <a:r>
              <a:rPr lang="en-US" altLang="hu-HU" sz="2000" b="1">
                <a:solidFill>
                  <a:srgbClr val="FF0000"/>
                </a:solidFill>
              </a:rPr>
              <a:t>n</a:t>
            </a:r>
            <a:r>
              <a:rPr lang="en-US" altLang="hu-HU"/>
              <a:t> </a:t>
            </a:r>
            <a:r>
              <a:rPr lang="en-US" altLang="hu-HU" b="1">
                <a:solidFill>
                  <a:srgbClr val="FF0000"/>
                </a:solidFill>
              </a:rPr>
              <a:t>= </a:t>
            </a:r>
            <a:r>
              <a:rPr lang="hu-HU" altLang="hu-HU" b="1">
                <a:solidFill>
                  <a:srgbClr val="FF0000"/>
                </a:solidFill>
              </a:rPr>
              <a:t>ÖSSZEG</a:t>
            </a:r>
            <a:r>
              <a:rPr lang="en-US" altLang="hu-HU"/>
              <a:t> (</a:t>
            </a:r>
            <a:r>
              <a:rPr lang="hu-HU" altLang="hu-HU" sz="2400" b="1">
                <a:solidFill>
                  <a:srgbClr val="009900"/>
                </a:solidFill>
              </a:rPr>
              <a:t>megszorítás</a:t>
            </a:r>
            <a:r>
              <a:rPr lang="en-US" altLang="hu-HU"/>
              <a:t>)</a:t>
            </a:r>
            <a:endParaRPr lang="en-US" altLang="hu-HU" sz="2000"/>
          </a:p>
          <a:p>
            <a:pPr>
              <a:buFontTx/>
              <a:buNone/>
            </a:pPr>
            <a:r>
              <a:rPr lang="en-US" altLang="hu-HU" sz="2000"/>
              <a:t>	</a:t>
            </a:r>
            <a:r>
              <a:rPr lang="hu-HU" altLang="hu-HU" sz="2800" b="1">
                <a:solidFill>
                  <a:schemeClr val="accent2"/>
                </a:solidFill>
              </a:rPr>
              <a:t>Adjunk</a:t>
            </a:r>
            <a:r>
              <a:rPr lang="en-US" altLang="hu-HU" sz="2800" b="1">
                <a:solidFill>
                  <a:schemeClr val="accent2"/>
                </a:solidFill>
              </a:rPr>
              <a:t> 100</a:t>
            </a:r>
            <a:r>
              <a:rPr lang="hu-HU" altLang="hu-HU" sz="2800" b="1">
                <a:solidFill>
                  <a:schemeClr val="accent2"/>
                </a:solidFill>
              </a:rPr>
              <a:t>-at</a:t>
            </a:r>
            <a:r>
              <a:rPr lang="en-US" altLang="hu-HU" sz="2800" b="1">
                <a:solidFill>
                  <a:schemeClr val="accent2"/>
                </a:solidFill>
              </a:rPr>
              <a:t> </a:t>
            </a:r>
            <a:r>
              <a:rPr lang="hu-HU" altLang="hu-HU" sz="2800" b="1">
                <a:solidFill>
                  <a:schemeClr val="accent2"/>
                </a:solidFill>
              </a:rPr>
              <a:t>az</a:t>
            </a:r>
            <a:r>
              <a:rPr lang="en-US" altLang="hu-HU" sz="2800" b="1">
                <a:solidFill>
                  <a:schemeClr val="accent2"/>
                </a:solidFill>
              </a:rPr>
              <a:t> </a:t>
            </a:r>
            <a:r>
              <a:rPr lang="en-US" altLang="hu-HU" b="1">
                <a:solidFill>
                  <a:schemeClr val="accent2"/>
                </a:solidFill>
              </a:rPr>
              <a:t>a</a:t>
            </a:r>
            <a:r>
              <a:rPr lang="en-US" altLang="hu-HU" sz="2000" b="1">
                <a:solidFill>
                  <a:schemeClr val="accent2"/>
                </a:solidFill>
              </a:rPr>
              <a:t>2</a:t>
            </a:r>
            <a:r>
              <a:rPr lang="hu-HU" altLang="hu-HU" b="1">
                <a:solidFill>
                  <a:schemeClr val="accent2"/>
                </a:solidFill>
              </a:rPr>
              <a:t>-höz:</a:t>
            </a:r>
            <a:r>
              <a:rPr lang="en-US" altLang="hu-HU" b="1">
                <a:solidFill>
                  <a:schemeClr val="accent2"/>
                </a:solidFill>
              </a:rPr>
              <a:t>   </a:t>
            </a:r>
            <a:endParaRPr lang="hu-HU" altLang="hu-HU" b="1">
              <a:solidFill>
                <a:schemeClr val="accent2"/>
              </a:solidFill>
            </a:endParaRPr>
          </a:p>
          <a:p>
            <a:pPr>
              <a:buFontTx/>
              <a:buNone/>
            </a:pPr>
            <a:r>
              <a:rPr lang="hu-HU" altLang="hu-HU"/>
              <a:t>			</a:t>
            </a:r>
            <a:r>
              <a:rPr lang="en-US" altLang="hu-HU" b="1">
                <a:solidFill>
                  <a:srgbClr val="FF0000"/>
                </a:solidFill>
              </a:rPr>
              <a:t>a</a:t>
            </a:r>
            <a:r>
              <a:rPr lang="en-US" altLang="hu-HU" sz="2000" b="1">
                <a:solidFill>
                  <a:srgbClr val="FF0000"/>
                </a:solidFill>
              </a:rPr>
              <a:t>2</a:t>
            </a:r>
            <a:r>
              <a:rPr lang="en-US" altLang="hu-HU" b="1">
                <a:solidFill>
                  <a:srgbClr val="FF0000"/>
                </a:solidFill>
              </a:rPr>
              <a:t>  </a:t>
            </a:r>
            <a:r>
              <a:rPr lang="en-US" altLang="hu-HU" b="1">
                <a:solidFill>
                  <a:srgbClr val="FF0000"/>
                </a:solidFill>
                <a:sym typeface="Symbol" panose="05050102010706020507" pitchFamily="18" charset="2"/>
              </a:rPr>
              <a:t></a:t>
            </a:r>
            <a:r>
              <a:rPr lang="en-US" altLang="hu-HU" b="1">
                <a:solidFill>
                  <a:srgbClr val="FF0000"/>
                </a:solidFill>
              </a:rPr>
              <a:t>  a</a:t>
            </a:r>
            <a:r>
              <a:rPr lang="en-US" altLang="hu-HU" sz="2000" b="1">
                <a:solidFill>
                  <a:srgbClr val="FF0000"/>
                </a:solidFill>
              </a:rPr>
              <a:t>2</a:t>
            </a:r>
            <a:r>
              <a:rPr lang="en-US" altLang="hu-HU" b="1">
                <a:solidFill>
                  <a:srgbClr val="FF0000"/>
                </a:solidFill>
              </a:rPr>
              <a:t> + 100</a:t>
            </a:r>
          </a:p>
          <a:p>
            <a:pPr>
              <a:buFontTx/>
              <a:buNone/>
            </a:pPr>
            <a:r>
              <a:rPr lang="en-US" altLang="hu-HU" b="1">
                <a:solidFill>
                  <a:srgbClr val="FF0000"/>
                </a:solidFill>
              </a:rPr>
              <a:t>	</a:t>
            </a:r>
            <a:r>
              <a:rPr lang="hu-HU" altLang="hu-HU" b="1">
                <a:solidFill>
                  <a:srgbClr val="FF0000"/>
                </a:solidFill>
              </a:rPr>
              <a:t>   ÖSSZEG</a:t>
            </a:r>
            <a:r>
              <a:rPr lang="en-US" altLang="hu-HU" b="1">
                <a:solidFill>
                  <a:srgbClr val="FF0000"/>
                </a:solidFill>
              </a:rPr>
              <a:t>  </a:t>
            </a:r>
            <a:r>
              <a:rPr lang="en-US" altLang="hu-HU" b="1">
                <a:solidFill>
                  <a:srgbClr val="FF0000"/>
                </a:solidFill>
                <a:sym typeface="Symbol" panose="05050102010706020507" pitchFamily="18" charset="2"/>
              </a:rPr>
              <a:t></a:t>
            </a:r>
            <a:r>
              <a:rPr lang="en-US" altLang="hu-HU" b="1">
                <a:solidFill>
                  <a:srgbClr val="FF0000"/>
                </a:solidFill>
              </a:rPr>
              <a:t>  </a:t>
            </a:r>
            <a:r>
              <a:rPr lang="hu-HU" altLang="hu-HU" b="1">
                <a:solidFill>
                  <a:srgbClr val="FF0000"/>
                </a:solidFill>
              </a:rPr>
              <a:t>ÖSSZEG</a:t>
            </a:r>
            <a:r>
              <a:rPr lang="en-US" altLang="hu-HU" b="1">
                <a:solidFill>
                  <a:srgbClr val="FF0000"/>
                </a:solidFill>
              </a:rPr>
              <a:t> + 100</a:t>
            </a:r>
          </a:p>
        </p:txBody>
      </p:sp>
      <p:sp>
        <p:nvSpPr>
          <p:cNvPr id="235526" name="AutoShape 6">
            <a:extLst>
              <a:ext uri="{FF2B5EF4-FFF2-40B4-BE49-F238E27FC236}">
                <a16:creationId xmlns:a16="http://schemas.microsoft.com/office/drawing/2014/main" id="{74F63134-EA26-197B-ABEE-BB340D49AD60}"/>
              </a:ext>
            </a:extLst>
          </p:cNvPr>
          <p:cNvSpPr>
            <a:spLocks/>
          </p:cNvSpPr>
          <p:nvPr/>
        </p:nvSpPr>
        <p:spPr bwMode="auto">
          <a:xfrm>
            <a:off x="628650" y="4470400"/>
            <a:ext cx="152400" cy="990600"/>
          </a:xfrm>
          <a:prstGeom prst="leftBrace">
            <a:avLst>
              <a:gd name="adj1" fmla="val 54167"/>
              <a:gd name="adj2" fmla="val 50000"/>
            </a:avLst>
          </a:prstGeom>
          <a:noFill/>
          <a:ln w="47625">
            <a:solidFill>
              <a:srgbClr val="FF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7794" name="Rectangle 2">
            <a:extLst>
              <a:ext uri="{FF2B5EF4-FFF2-40B4-BE49-F238E27FC236}">
                <a16:creationId xmlns:a16="http://schemas.microsoft.com/office/drawing/2014/main" id="{1C12E670-3B0E-87B8-4A49-7C38FB4E25EE}"/>
              </a:ext>
            </a:extLst>
          </p:cNvPr>
          <p:cNvSpPr>
            <a:spLocks noGrp="1" noChangeArrowheads="1"/>
          </p:cNvSpPr>
          <p:nvPr>
            <p:ph type="title"/>
          </p:nvPr>
        </p:nvSpPr>
        <p:spPr>
          <a:xfrm>
            <a:off x="576263" y="177800"/>
            <a:ext cx="7772400" cy="368300"/>
          </a:xfrm>
        </p:spPr>
        <p:txBody>
          <a:bodyPr/>
          <a:lstStyle/>
          <a:p>
            <a:r>
              <a:rPr lang="hu-HU" altLang="hu-HU" sz="2800" b="1" u="sng">
                <a:solidFill>
                  <a:schemeClr val="accent2"/>
                </a:solidFill>
                <a:latin typeface="Times New Roman" panose="02020603050405020304" pitchFamily="18" charset="0"/>
              </a:rPr>
              <a:t>Helyreállítás</a:t>
            </a:r>
            <a:endParaRPr lang="en-US" altLang="hu-HU" sz="2800" b="1" u="sng">
              <a:solidFill>
                <a:schemeClr val="accent2"/>
              </a:solidFill>
              <a:latin typeface="Times New Roman" panose="02020603050405020304" pitchFamily="18" charset="0"/>
            </a:endParaRPr>
          </a:p>
        </p:txBody>
      </p:sp>
      <p:sp>
        <p:nvSpPr>
          <p:cNvPr id="417795" name="Rectangle 3">
            <a:extLst>
              <a:ext uri="{FF2B5EF4-FFF2-40B4-BE49-F238E27FC236}">
                <a16:creationId xmlns:a16="http://schemas.microsoft.com/office/drawing/2014/main" id="{36B7EA18-FD76-0E5F-AB88-0518E4B0343C}"/>
              </a:ext>
            </a:extLst>
          </p:cNvPr>
          <p:cNvSpPr>
            <a:spLocks noGrp="1" noChangeArrowheads="1"/>
          </p:cNvSpPr>
          <p:nvPr>
            <p:ph type="body" idx="1"/>
          </p:nvPr>
        </p:nvSpPr>
        <p:spPr>
          <a:xfrm>
            <a:off x="0" y="498475"/>
            <a:ext cx="9144000" cy="4495800"/>
          </a:xfrm>
        </p:spPr>
        <p:txBody>
          <a:bodyPr/>
          <a:lstStyle/>
          <a:p>
            <a:pPr marL="609600" indent="-609600">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609600" indent="-609600">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&lt;T</a:t>
            </a:r>
            <a:r>
              <a:rPr lang="hu-HU" altLang="hu-HU" sz="2000" b="1">
                <a:solidFill>
                  <a:schemeClr val="accent2"/>
                </a:solidFill>
                <a:latin typeface="Courier New" panose="02070309020205020404" pitchFamily="49" charset="0"/>
              </a:rPr>
              <a:t>,START</a:t>
            </a:r>
            <a:r>
              <a:rPr lang="en-US" altLang="hu-HU" sz="2000" b="1">
                <a:solidFill>
                  <a:schemeClr val="accent2"/>
                </a:solidFill>
                <a:latin typeface="Courier New" panose="02070309020205020404" pitchFamily="49" charset="0"/>
              </a:rPr>
              <a:t>&gt;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3)	t := t*2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&lt;T,A,16&gt;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6)	t := t*2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&lt;T,B,16&gt;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8)		</a:t>
            </a:r>
            <a:r>
              <a:rPr lang="en-US" altLang="hu-HU" sz="2000" b="1">
                <a:solidFill>
                  <a:schemeClr val="accent2"/>
                </a:solidFill>
              </a:rPr>
              <a:t>					</a:t>
            </a:r>
            <a:r>
              <a:rPr lang="hu-HU" altLang="hu-HU" sz="2000" b="1">
                <a:solidFill>
                  <a:schemeClr val="accent2"/>
                </a:solidFill>
              </a:rPr>
              <a:t>		</a:t>
            </a:r>
            <a:r>
              <a:rPr lang="en-US" altLang="hu-HU" sz="2000" b="1">
                <a:solidFill>
                  <a:srgbClr val="FF0000"/>
                </a:solidFill>
                <a:latin typeface="Courier New" panose="02070309020205020404" pitchFamily="49" charset="0"/>
              </a:rPr>
              <a:t>&lt;T</a:t>
            </a:r>
            <a:r>
              <a:rPr lang="hu-HU" altLang="hu-HU" sz="2000" b="1">
                <a:solidFill>
                  <a:srgbClr val="FF0000"/>
                </a:solidFill>
                <a:latin typeface="Courier New" panose="02070309020205020404" pitchFamily="49" charset="0"/>
              </a:rPr>
              <a:t>,COMMIT</a:t>
            </a:r>
            <a:r>
              <a:rPr lang="en-US" altLang="hu-HU" sz="2000" b="1">
                <a:solidFill>
                  <a:srgbClr val="FF0000"/>
                </a:solidFill>
                <a:latin typeface="Courier New" panose="02070309020205020404" pitchFamily="49" charset="0"/>
              </a:rPr>
              <a:t>&gt;</a:t>
            </a:r>
            <a:endParaRPr lang="hu-HU" altLang="hu-HU" sz="2000" b="1">
              <a:solidFill>
                <a:srgbClr val="FF0000"/>
              </a:solidFill>
              <a:latin typeface="Courier New" panose="02070309020205020404" pitchFamily="49" charset="0"/>
            </a:endParaRPr>
          </a:p>
          <a:p>
            <a:pPr marL="609600" indent="-609600">
              <a:buFontTx/>
              <a:buNone/>
            </a:pPr>
            <a:r>
              <a:rPr lang="en-US" altLang="hu-HU" sz="2000" b="1">
                <a:solidFill>
                  <a:schemeClr val="accent2"/>
                </a:solidFill>
                <a:latin typeface="Courier New" panose="02070309020205020404" pitchFamily="49" charset="0"/>
              </a:rPr>
              <a:t>9)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10)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AutoNum type="arabicParenR" startAt="11"/>
            </a:pPr>
            <a:r>
              <a:rPr lang="en-US" altLang="hu-HU" sz="2000" b="1">
                <a:solidFill>
                  <a:schemeClr val="accent2"/>
                </a:solidFill>
                <a:latin typeface="Courier New" panose="02070309020205020404" pitchFamily="49" charset="0"/>
              </a:rPr>
              <a:t>OUTPUT(B)	</a:t>
            </a:r>
            <a:r>
              <a:rPr lang="en-US" altLang="hu-HU" sz="2000" b="1">
                <a:solidFill>
                  <a:schemeClr val="accent2"/>
                </a:solidFill>
              </a:rPr>
              <a:t>16	16	16	16	16</a:t>
            </a:r>
            <a:endParaRPr lang="hu-HU" altLang="hu-HU" sz="2000" b="1">
              <a:solidFill>
                <a:schemeClr val="accent2"/>
              </a:solidFill>
            </a:endParaRPr>
          </a:p>
        </p:txBody>
      </p:sp>
      <p:sp>
        <p:nvSpPr>
          <p:cNvPr id="417796" name="Text Box 4">
            <a:extLst>
              <a:ext uri="{FF2B5EF4-FFF2-40B4-BE49-F238E27FC236}">
                <a16:creationId xmlns:a16="http://schemas.microsoft.com/office/drawing/2014/main" id="{8255C6E3-0858-01BC-872B-A7B5D0788E7D}"/>
              </a:ext>
            </a:extLst>
          </p:cNvPr>
          <p:cNvSpPr txBox="1">
            <a:spLocks noChangeArrowheads="1"/>
          </p:cNvSpPr>
          <p:nvPr/>
        </p:nvSpPr>
        <p:spPr bwMode="auto">
          <a:xfrm>
            <a:off x="254000" y="5054600"/>
            <a:ext cx="8674100" cy="17414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spcBef>
                <a:spcPct val="50000"/>
              </a:spcBef>
              <a:buFontTx/>
              <a:buAutoNum type="arabicPeriod"/>
            </a:pPr>
            <a:r>
              <a:rPr lang="en-US" altLang="hu-HU" sz="1800" b="1">
                <a:solidFill>
                  <a:srgbClr val="FF0000"/>
                </a:solidFill>
                <a:cs typeface="Times New Roman" panose="02020603050405020304" pitchFamily="18" charset="0"/>
              </a:rPr>
              <a:t>Ha a katasztrófa a 9) lépés után </a:t>
            </a:r>
            <a:r>
              <a:rPr lang="hu-HU" altLang="hu-HU" sz="1800" b="1">
                <a:solidFill>
                  <a:srgbClr val="FF0000"/>
                </a:solidFill>
              </a:rPr>
              <a:t>követke</a:t>
            </a:r>
            <a:r>
              <a:rPr lang="en-US" altLang="hu-HU" sz="1800" b="1">
                <a:solidFill>
                  <a:srgbClr val="FF0000"/>
                </a:solidFill>
                <a:cs typeface="Times New Roman" panose="02020603050405020304" pitchFamily="18" charset="0"/>
              </a:rPr>
              <a:t>zik be</a:t>
            </a:r>
            <a:r>
              <a:rPr lang="hu-HU" altLang="hu-HU" sz="1800" b="1">
                <a:solidFill>
                  <a:srgbClr val="FF0000"/>
                </a:solidFill>
              </a:rPr>
              <a:t>:</a:t>
            </a:r>
          </a:p>
          <a:p>
            <a:pPr>
              <a:spcBef>
                <a:spcPct val="50000"/>
              </a:spcBef>
              <a:buFontTx/>
              <a:buChar char="•"/>
            </a:pPr>
            <a:r>
              <a:rPr lang="hu-HU" altLang="hu-HU" sz="1800" b="1">
                <a:solidFill>
                  <a:srgbClr val="000000"/>
                </a:solidFill>
              </a:rPr>
              <a:t> </a:t>
            </a:r>
            <a:r>
              <a:rPr lang="hu-HU" altLang="hu-HU" sz="1800" b="1">
                <a:solidFill>
                  <a:srgbClr val="3366FF"/>
                </a:solidFill>
                <a:latin typeface="Times New Roman" panose="02020603050405020304" pitchFamily="18" charset="0"/>
              </a:rPr>
              <a:t>A</a:t>
            </a:r>
            <a:r>
              <a:rPr lang="en-US" altLang="hu-HU" sz="1800" b="1">
                <a:solidFill>
                  <a:srgbClr val="3366FF"/>
                </a:solidFill>
                <a:latin typeface="Times New Roman" panose="02020603050405020304" pitchFamily="18" charset="0"/>
                <a:cs typeface="Times New Roman" panose="02020603050405020304" pitchFamily="18" charset="0"/>
              </a:rPr>
              <a:t> </a:t>
            </a:r>
            <a:r>
              <a:rPr lang="en-US" altLang="hu-HU" sz="1800" b="1">
                <a:solidFill>
                  <a:srgbClr val="FF0000"/>
                </a:solidFill>
                <a:latin typeface="Times New Roman" panose="02020603050405020304" pitchFamily="18" charset="0"/>
                <a:ea typeface="Times New Roman" panose="02020603050405020304" pitchFamily="18" charset="0"/>
                <a:cs typeface="Courier New" panose="02070309020205020404" pitchFamily="49" charset="0"/>
              </a:rPr>
              <a:t>&lt;</a:t>
            </a:r>
            <a:r>
              <a:rPr lang="hu-HU" altLang="hu-HU" sz="1800" b="1">
                <a:solidFill>
                  <a:srgbClr val="FF0000"/>
                </a:solidFill>
                <a:latin typeface="Times New Roman" panose="02020603050405020304" pitchFamily="18" charset="0"/>
                <a:cs typeface="Courier New" panose="02070309020205020404" pitchFamily="49" charset="0"/>
              </a:rPr>
              <a:t>T,</a:t>
            </a:r>
            <a:r>
              <a:rPr lang="en-US" altLang="hu-HU" sz="1800" b="1">
                <a:solidFill>
                  <a:srgbClr val="FF0000"/>
                </a:solidFill>
                <a:latin typeface="Times New Roman" panose="02020603050405020304" pitchFamily="18" charset="0"/>
                <a:cs typeface="Times New Roman" panose="02020603050405020304" pitchFamily="18" charset="0"/>
              </a:rPr>
              <a:t>COMMIT&gt;</a:t>
            </a:r>
            <a:r>
              <a:rPr lang="en-US" altLang="hu-HU" sz="1800" b="1">
                <a:solidFill>
                  <a:srgbClr val="3366FF"/>
                </a:solidFill>
                <a:latin typeface="Times New Roman" panose="02020603050405020304" pitchFamily="18" charset="0"/>
                <a:cs typeface="Times New Roman" panose="02020603050405020304" pitchFamily="18" charset="0"/>
              </a:rPr>
              <a:t> bejegyzés már lemezen van. A helyreállító rendszer </a:t>
            </a:r>
            <a:r>
              <a:rPr lang="en-US" altLang="hu-HU" sz="1800" b="1">
                <a:solidFill>
                  <a:srgbClr val="FF0000"/>
                </a:solidFill>
                <a:latin typeface="Times New Roman" panose="02020603050405020304" pitchFamily="18" charset="0"/>
                <a:cs typeface="Times New Roman" panose="02020603050405020304" pitchFamily="18" charset="0"/>
              </a:rPr>
              <a:t>T</a:t>
            </a:r>
            <a:r>
              <a:rPr lang="en-US" altLang="hu-HU" sz="1800" b="1">
                <a:solidFill>
                  <a:srgbClr val="3366FF"/>
                </a:solidFill>
                <a:latin typeface="Times New Roman" panose="02020603050405020304" pitchFamily="18" charset="0"/>
                <a:cs typeface="Times New Roman" panose="02020603050405020304" pitchFamily="18" charset="0"/>
              </a:rPr>
              <a:t>-t </a:t>
            </a:r>
            <a:r>
              <a:rPr lang="en-US" altLang="hu-HU" sz="1800" b="1">
                <a:solidFill>
                  <a:srgbClr val="CC00CC"/>
                </a:solidFill>
                <a:latin typeface="Times New Roman" panose="02020603050405020304" pitchFamily="18" charset="0"/>
                <a:cs typeface="Times New Roman" panose="02020603050405020304" pitchFamily="18" charset="0"/>
              </a:rPr>
              <a:t>befejezett tranzakcióként </a:t>
            </a:r>
            <a:r>
              <a:rPr lang="en-US" altLang="hu-HU" sz="1800" b="1">
                <a:solidFill>
                  <a:srgbClr val="3366FF"/>
                </a:solidFill>
                <a:latin typeface="Times New Roman" panose="02020603050405020304" pitchFamily="18" charset="0"/>
                <a:cs typeface="Times New Roman" panose="02020603050405020304" pitchFamily="18" charset="0"/>
              </a:rPr>
              <a:t>azonosítja. </a:t>
            </a:r>
            <a:endParaRPr lang="hu-HU" altLang="hu-HU" sz="1800" b="1">
              <a:solidFill>
                <a:srgbClr val="3366FF"/>
              </a:solidFill>
              <a:latin typeface="Times New Roman" panose="02020603050405020304" pitchFamily="18" charset="0"/>
            </a:endParaRPr>
          </a:p>
          <a:p>
            <a:pPr>
              <a:spcBef>
                <a:spcPct val="50000"/>
              </a:spcBef>
              <a:buFontTx/>
              <a:buChar char="•"/>
            </a:pPr>
            <a:r>
              <a:rPr lang="hu-HU" altLang="hu-HU" sz="1800" b="1">
                <a:solidFill>
                  <a:srgbClr val="3366FF"/>
                </a:solidFill>
                <a:latin typeface="Times New Roman" panose="02020603050405020304" pitchFamily="18" charset="0"/>
              </a:rPr>
              <a:t> </a:t>
            </a:r>
            <a:r>
              <a:rPr lang="en-US" altLang="hu-HU" sz="1800" b="1">
                <a:solidFill>
                  <a:srgbClr val="3366FF"/>
                </a:solidFill>
                <a:latin typeface="Times New Roman" panose="02020603050405020304" pitchFamily="18" charset="0"/>
                <a:cs typeface="Times New Roman" panose="02020603050405020304" pitchFamily="18" charset="0"/>
              </a:rPr>
              <a:t>Amikor a naplót az elejétől kezdve elemzi, a </a:t>
            </a:r>
            <a:r>
              <a:rPr lang="en-US" altLang="hu-HU" sz="1800" b="1">
                <a:solidFill>
                  <a:srgbClr val="FF0000"/>
                </a:solidFill>
                <a:latin typeface="Times New Roman" panose="02020603050405020304" pitchFamily="18" charset="0"/>
                <a:cs typeface="Times New Roman" panose="02020603050405020304" pitchFamily="18" charset="0"/>
              </a:rPr>
              <a:t>&lt;T,A,16&gt;</a:t>
            </a:r>
            <a:r>
              <a:rPr lang="en-US" altLang="hu-HU" sz="1800" b="1">
                <a:solidFill>
                  <a:srgbClr val="3366FF"/>
                </a:solidFill>
                <a:latin typeface="Times New Roman" panose="02020603050405020304" pitchFamily="18" charset="0"/>
                <a:cs typeface="Times New Roman" panose="02020603050405020304" pitchFamily="18" charset="0"/>
              </a:rPr>
              <a:t> és a </a:t>
            </a:r>
            <a:r>
              <a:rPr lang="en-US" altLang="hu-HU" sz="1800" b="1">
                <a:solidFill>
                  <a:srgbClr val="FF0000"/>
                </a:solidFill>
                <a:latin typeface="Times New Roman" panose="02020603050405020304" pitchFamily="18" charset="0"/>
                <a:cs typeface="Times New Roman" panose="02020603050405020304" pitchFamily="18" charset="0"/>
              </a:rPr>
              <a:t>&lt;T,B,16&gt;</a:t>
            </a:r>
            <a:r>
              <a:rPr lang="en-US" altLang="hu-HU" sz="1800" b="1">
                <a:solidFill>
                  <a:srgbClr val="3366FF"/>
                </a:solidFill>
                <a:latin typeface="Times New Roman" panose="02020603050405020304" pitchFamily="18" charset="0"/>
                <a:cs typeface="Times New Roman" panose="02020603050405020304" pitchFamily="18" charset="0"/>
              </a:rPr>
              <a:t> bejegyzések hatására a helyreállítás-kezelő az </a:t>
            </a:r>
            <a:r>
              <a:rPr lang="en-US" altLang="hu-HU" sz="1800" b="1">
                <a:solidFill>
                  <a:srgbClr val="FF0000"/>
                </a:solidFill>
                <a:latin typeface="Times New Roman" panose="02020603050405020304" pitchFamily="18" charset="0"/>
                <a:cs typeface="Times New Roman" panose="02020603050405020304" pitchFamily="18" charset="0"/>
              </a:rPr>
              <a:t>A</a:t>
            </a:r>
            <a:r>
              <a:rPr lang="en-US" altLang="hu-HU" sz="1800" b="1">
                <a:solidFill>
                  <a:srgbClr val="3366FF"/>
                </a:solidFill>
                <a:latin typeface="Times New Roman" panose="02020603050405020304" pitchFamily="18" charset="0"/>
                <a:cs typeface="Times New Roman" panose="02020603050405020304" pitchFamily="18" charset="0"/>
              </a:rPr>
              <a:t> és </a:t>
            </a:r>
            <a:r>
              <a:rPr lang="en-US" altLang="hu-HU" sz="1800" b="1">
                <a:solidFill>
                  <a:srgbClr val="FF0000"/>
                </a:solidFill>
                <a:latin typeface="Times New Roman" panose="02020603050405020304" pitchFamily="18" charset="0"/>
                <a:cs typeface="Times New Roman" panose="02020603050405020304" pitchFamily="18" charset="0"/>
              </a:rPr>
              <a:t>B </a:t>
            </a:r>
            <a:r>
              <a:rPr lang="en-US" altLang="hu-HU" sz="1800" b="1">
                <a:solidFill>
                  <a:srgbClr val="3366FF"/>
                </a:solidFill>
                <a:latin typeface="Times New Roman" panose="02020603050405020304" pitchFamily="18" charset="0"/>
                <a:cs typeface="Times New Roman" panose="02020603050405020304" pitchFamily="18" charset="0"/>
              </a:rPr>
              <a:t>adatbáziselemekbe a </a:t>
            </a:r>
            <a:r>
              <a:rPr lang="en-US" altLang="hu-HU" sz="1800" b="1">
                <a:solidFill>
                  <a:srgbClr val="FF0000"/>
                </a:solidFill>
                <a:latin typeface="Times New Roman" panose="02020603050405020304" pitchFamily="18" charset="0"/>
                <a:cs typeface="Times New Roman" panose="02020603050405020304" pitchFamily="18" charset="0"/>
              </a:rPr>
              <a:t>16</a:t>
            </a:r>
            <a:r>
              <a:rPr lang="en-US" altLang="hu-HU" sz="1800" b="1">
                <a:solidFill>
                  <a:srgbClr val="3366FF"/>
                </a:solidFill>
                <a:latin typeface="Times New Roman" panose="02020603050405020304" pitchFamily="18" charset="0"/>
                <a:cs typeface="Times New Roman" panose="02020603050405020304" pitchFamily="18" charset="0"/>
              </a:rPr>
              <a:t> értéket írja.</a:t>
            </a:r>
            <a:r>
              <a:rPr lang="en-US" altLang="hu-HU" sz="1800" b="1">
                <a:solidFill>
                  <a:srgbClr val="3366FF"/>
                </a:solidFill>
                <a:latin typeface="Times New Roman" panose="02020603050405020304" pitchFamily="18" charset="0"/>
              </a:rPr>
              <a:t> </a:t>
            </a:r>
            <a:endParaRPr lang="hu-HU" altLang="hu-HU" sz="1800" b="1">
              <a:solidFill>
                <a:srgbClr val="3366FF"/>
              </a:solidFill>
              <a:latin typeface="Times New Roman" panose="02020603050405020304" pitchFamily="18" charset="0"/>
            </a:endParaRPr>
          </a:p>
        </p:txBody>
      </p:sp>
      <p:sp>
        <p:nvSpPr>
          <p:cNvPr id="417797" name="Line 5">
            <a:extLst>
              <a:ext uri="{FF2B5EF4-FFF2-40B4-BE49-F238E27FC236}">
                <a16:creationId xmlns:a16="http://schemas.microsoft.com/office/drawing/2014/main" id="{05E4C383-F7C0-764C-0C6D-CBC8A28AAB38}"/>
              </a:ext>
            </a:extLst>
          </p:cNvPr>
          <p:cNvSpPr>
            <a:spLocks noChangeShapeType="1"/>
          </p:cNvSpPr>
          <p:nvPr/>
        </p:nvSpPr>
        <p:spPr bwMode="auto">
          <a:xfrm>
            <a:off x="215900" y="45593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8818" name="Rectangle 2">
            <a:extLst>
              <a:ext uri="{FF2B5EF4-FFF2-40B4-BE49-F238E27FC236}">
                <a16:creationId xmlns:a16="http://schemas.microsoft.com/office/drawing/2014/main" id="{69DE3B1A-41AA-C3DA-C598-0CEFA56CA44B}"/>
              </a:ext>
            </a:extLst>
          </p:cNvPr>
          <p:cNvSpPr>
            <a:spLocks noGrp="1" noChangeArrowheads="1"/>
          </p:cNvSpPr>
          <p:nvPr>
            <p:ph type="title"/>
          </p:nvPr>
        </p:nvSpPr>
        <p:spPr>
          <a:xfrm>
            <a:off x="576263" y="177800"/>
            <a:ext cx="7772400" cy="368300"/>
          </a:xfrm>
        </p:spPr>
        <p:txBody>
          <a:bodyPr/>
          <a:lstStyle/>
          <a:p>
            <a:r>
              <a:rPr lang="hu-HU" altLang="hu-HU" sz="2800" b="1" u="sng">
                <a:solidFill>
                  <a:schemeClr val="accent2"/>
                </a:solidFill>
                <a:latin typeface="Times New Roman" panose="02020603050405020304" pitchFamily="18" charset="0"/>
              </a:rPr>
              <a:t>Helyreállítás</a:t>
            </a:r>
            <a:endParaRPr lang="en-US" altLang="hu-HU" sz="2800" b="1" u="sng">
              <a:solidFill>
                <a:schemeClr val="accent2"/>
              </a:solidFill>
              <a:latin typeface="Times New Roman" panose="02020603050405020304" pitchFamily="18" charset="0"/>
            </a:endParaRPr>
          </a:p>
        </p:txBody>
      </p:sp>
      <p:sp>
        <p:nvSpPr>
          <p:cNvPr id="418819" name="Rectangle 3">
            <a:extLst>
              <a:ext uri="{FF2B5EF4-FFF2-40B4-BE49-F238E27FC236}">
                <a16:creationId xmlns:a16="http://schemas.microsoft.com/office/drawing/2014/main" id="{29049016-A361-8663-023F-8C23C550B954}"/>
              </a:ext>
            </a:extLst>
          </p:cNvPr>
          <p:cNvSpPr>
            <a:spLocks noGrp="1" noChangeArrowheads="1"/>
          </p:cNvSpPr>
          <p:nvPr>
            <p:ph type="body" idx="1"/>
          </p:nvPr>
        </p:nvSpPr>
        <p:spPr>
          <a:xfrm>
            <a:off x="0" y="498475"/>
            <a:ext cx="9144000" cy="4495800"/>
          </a:xfrm>
        </p:spPr>
        <p:txBody>
          <a:bodyPr/>
          <a:lstStyle/>
          <a:p>
            <a:pPr marL="609600" indent="-609600">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609600" indent="-609600">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&lt;T</a:t>
            </a:r>
            <a:r>
              <a:rPr lang="hu-HU" altLang="hu-HU" sz="2000" b="1">
                <a:solidFill>
                  <a:schemeClr val="accent2"/>
                </a:solidFill>
                <a:latin typeface="Courier New" panose="02070309020205020404" pitchFamily="49" charset="0"/>
              </a:rPr>
              <a:t>,START</a:t>
            </a:r>
            <a:r>
              <a:rPr lang="en-US" altLang="hu-HU" sz="2000" b="1">
                <a:solidFill>
                  <a:schemeClr val="accent2"/>
                </a:solidFill>
                <a:latin typeface="Courier New" panose="02070309020205020404" pitchFamily="49" charset="0"/>
              </a:rPr>
              <a:t>&gt;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3)	t := t*2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&lt;T,A,16&gt;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6)	t := t*2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&lt;T,B,16&gt;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8)		</a:t>
            </a:r>
            <a:r>
              <a:rPr lang="en-US" altLang="hu-HU" sz="2000" b="1">
                <a:solidFill>
                  <a:schemeClr val="accent2"/>
                </a:solidFill>
              </a:rPr>
              <a:t>					</a:t>
            </a:r>
            <a:r>
              <a:rPr lang="hu-HU" altLang="hu-HU" sz="2000" b="1">
                <a:solidFill>
                  <a:schemeClr val="accent2"/>
                </a:solidFill>
              </a:rPr>
              <a:t>		</a:t>
            </a:r>
            <a:r>
              <a:rPr lang="en-US" altLang="hu-HU" sz="2000" b="1">
                <a:solidFill>
                  <a:srgbClr val="FF0000"/>
                </a:solidFill>
                <a:latin typeface="Courier New" panose="02070309020205020404" pitchFamily="49" charset="0"/>
              </a:rPr>
              <a:t>&lt;T</a:t>
            </a:r>
            <a:r>
              <a:rPr lang="hu-HU" altLang="hu-HU" sz="2000" b="1">
                <a:solidFill>
                  <a:srgbClr val="FF0000"/>
                </a:solidFill>
                <a:latin typeface="Courier New" panose="02070309020205020404" pitchFamily="49" charset="0"/>
              </a:rPr>
              <a:t>,COMMIT</a:t>
            </a:r>
            <a:r>
              <a:rPr lang="en-US" altLang="hu-HU" sz="2000" b="1">
                <a:solidFill>
                  <a:srgbClr val="FF0000"/>
                </a:solidFill>
                <a:latin typeface="Courier New" panose="02070309020205020404" pitchFamily="49" charset="0"/>
              </a:rPr>
              <a:t>&gt;</a:t>
            </a:r>
            <a:endParaRPr lang="hu-HU" altLang="hu-HU" sz="2000" b="1">
              <a:solidFill>
                <a:srgbClr val="FF0000"/>
              </a:solidFill>
              <a:latin typeface="Courier New" panose="02070309020205020404" pitchFamily="49" charset="0"/>
            </a:endParaRPr>
          </a:p>
          <a:p>
            <a:pPr marL="609600" indent="-609600">
              <a:buFontTx/>
              <a:buNone/>
            </a:pPr>
            <a:r>
              <a:rPr lang="en-US" altLang="hu-HU" sz="2000" b="1">
                <a:solidFill>
                  <a:schemeClr val="accent2"/>
                </a:solidFill>
                <a:latin typeface="Courier New" panose="02070309020205020404" pitchFamily="49" charset="0"/>
              </a:rPr>
              <a:t>9)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10)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AutoNum type="arabicParenR" startAt="11"/>
            </a:pPr>
            <a:r>
              <a:rPr lang="en-US" altLang="hu-HU" sz="2000" b="1">
                <a:solidFill>
                  <a:schemeClr val="accent2"/>
                </a:solidFill>
                <a:latin typeface="Courier New" panose="02070309020205020404" pitchFamily="49" charset="0"/>
              </a:rPr>
              <a:t>OUTPUT(B)	</a:t>
            </a:r>
            <a:r>
              <a:rPr lang="en-US" altLang="hu-HU" sz="2000" b="1">
                <a:solidFill>
                  <a:schemeClr val="accent2"/>
                </a:solidFill>
              </a:rPr>
              <a:t>16	16	16	16	16</a:t>
            </a:r>
            <a:endParaRPr lang="hu-HU" altLang="hu-HU" sz="2000" b="1">
              <a:solidFill>
                <a:schemeClr val="accent2"/>
              </a:solidFill>
            </a:endParaRPr>
          </a:p>
        </p:txBody>
      </p:sp>
      <p:sp>
        <p:nvSpPr>
          <p:cNvPr id="418820" name="Text Box 4">
            <a:extLst>
              <a:ext uri="{FF2B5EF4-FFF2-40B4-BE49-F238E27FC236}">
                <a16:creationId xmlns:a16="http://schemas.microsoft.com/office/drawing/2014/main" id="{E4FCB6C2-DEA0-5A32-6EF2-776BC372DDB1}"/>
              </a:ext>
            </a:extLst>
          </p:cNvPr>
          <p:cNvSpPr txBox="1">
            <a:spLocks noChangeArrowheads="1"/>
          </p:cNvSpPr>
          <p:nvPr/>
        </p:nvSpPr>
        <p:spPr bwMode="auto">
          <a:xfrm>
            <a:off x="254000" y="5054600"/>
            <a:ext cx="8674100" cy="17414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spcBef>
                <a:spcPct val="50000"/>
              </a:spcBef>
            </a:pPr>
            <a:r>
              <a:rPr lang="hu-HU" altLang="hu-HU" sz="1800" b="1">
                <a:solidFill>
                  <a:srgbClr val="FF0000"/>
                </a:solidFill>
                <a:latin typeface="Times New Roman" panose="02020603050405020304" pitchFamily="18" charset="0"/>
              </a:rPr>
              <a:t>2.	</a:t>
            </a:r>
            <a:r>
              <a:rPr lang="en-US" altLang="hu-HU" sz="1800" b="1">
                <a:solidFill>
                  <a:srgbClr val="FF0000"/>
                </a:solidFill>
                <a:latin typeface="Times New Roman" panose="02020603050405020304" pitchFamily="18" charset="0"/>
              </a:rPr>
              <a:t>Ha a hiba a 8) és 9) lépések között jelentkezik</a:t>
            </a:r>
            <a:r>
              <a:rPr lang="hu-HU" altLang="hu-HU" sz="1800" b="1">
                <a:solidFill>
                  <a:srgbClr val="FF0000"/>
                </a:solidFill>
                <a:latin typeface="Times New Roman" panose="02020603050405020304" pitchFamily="18" charset="0"/>
              </a:rPr>
              <a:t>:</a:t>
            </a:r>
          </a:p>
          <a:p>
            <a:pPr>
              <a:spcBef>
                <a:spcPct val="50000"/>
              </a:spcBef>
              <a:buFontTx/>
              <a:buChar char="•"/>
            </a:pPr>
            <a:r>
              <a:rPr lang="hu-HU" altLang="hu-HU" sz="1800" b="1">
                <a:solidFill>
                  <a:srgbClr val="FF0000"/>
                </a:solidFill>
                <a:latin typeface="Times New Roman" panose="02020603050405020304" pitchFamily="18" charset="0"/>
              </a:rPr>
              <a:t> </a:t>
            </a:r>
            <a:r>
              <a:rPr lang="hu-HU" altLang="hu-HU" sz="1800" b="1">
                <a:solidFill>
                  <a:srgbClr val="3366FF"/>
                </a:solidFill>
                <a:latin typeface="Times New Roman" panose="02020603050405020304" pitchFamily="18" charset="0"/>
              </a:rPr>
              <a:t>A</a:t>
            </a:r>
            <a:r>
              <a:rPr lang="en-US" altLang="hu-HU" sz="1800" b="1">
                <a:solidFill>
                  <a:srgbClr val="3366FF"/>
                </a:solidFill>
                <a:latin typeface="Times New Roman" panose="02020603050405020304" pitchFamily="18" charset="0"/>
              </a:rPr>
              <a:t> </a:t>
            </a:r>
            <a:r>
              <a:rPr lang="en-US" altLang="hu-HU" sz="1800" b="1">
                <a:solidFill>
                  <a:srgbClr val="FF0000"/>
                </a:solidFill>
                <a:latin typeface="Times New Roman" panose="02020603050405020304" pitchFamily="18" charset="0"/>
              </a:rPr>
              <a:t>&lt;</a:t>
            </a:r>
            <a:r>
              <a:rPr lang="hu-HU" altLang="hu-HU" sz="1800" b="1">
                <a:solidFill>
                  <a:srgbClr val="FF0000"/>
                </a:solidFill>
                <a:latin typeface="Times New Roman" panose="02020603050405020304" pitchFamily="18" charset="0"/>
              </a:rPr>
              <a:t>T,</a:t>
            </a:r>
            <a:r>
              <a:rPr lang="en-US" altLang="hu-HU" sz="1800" b="1">
                <a:solidFill>
                  <a:srgbClr val="FF0000"/>
                </a:solidFill>
                <a:latin typeface="Times New Roman" panose="02020603050405020304" pitchFamily="18" charset="0"/>
              </a:rPr>
              <a:t>COMMIT&gt; </a:t>
            </a:r>
            <a:r>
              <a:rPr lang="en-US" altLang="hu-HU" sz="1800" b="1">
                <a:solidFill>
                  <a:srgbClr val="3366FF"/>
                </a:solidFill>
                <a:latin typeface="Times New Roman" panose="02020603050405020304" pitchFamily="18" charset="0"/>
              </a:rPr>
              <a:t>bejegyzés már a naplóba került, de nem biztos, hogy lemezre íródott. </a:t>
            </a:r>
            <a:endParaRPr lang="hu-HU" altLang="hu-HU" sz="1800" b="1">
              <a:solidFill>
                <a:srgbClr val="3366FF"/>
              </a:solidFill>
              <a:latin typeface="Times New Roman" panose="02020603050405020304" pitchFamily="18" charset="0"/>
            </a:endParaRPr>
          </a:p>
          <a:p>
            <a:pPr>
              <a:spcBef>
                <a:spcPct val="50000"/>
              </a:spcBef>
              <a:buFontTx/>
              <a:buChar char="•"/>
            </a:pPr>
            <a:r>
              <a:rPr lang="en-US" altLang="hu-HU" sz="1800" b="1">
                <a:solidFill>
                  <a:srgbClr val="3366FF"/>
                </a:solidFill>
                <a:latin typeface="Times New Roman" panose="02020603050405020304" pitchFamily="18" charset="0"/>
              </a:rPr>
              <a:t>Ha lemezre került, akkor a helyreállítási eljárás az 1. esetnek megfelelően történik, ha nem, akkor pedig a 3. esetnek megfelelően.</a:t>
            </a:r>
            <a:endParaRPr lang="hu-HU" altLang="hu-HU" sz="1800" b="1">
              <a:solidFill>
                <a:srgbClr val="3366FF"/>
              </a:solidFill>
              <a:latin typeface="Times New Roman" panose="02020603050405020304" pitchFamily="18" charset="0"/>
            </a:endParaRPr>
          </a:p>
        </p:txBody>
      </p:sp>
      <p:sp>
        <p:nvSpPr>
          <p:cNvPr id="418821" name="Line 5">
            <a:extLst>
              <a:ext uri="{FF2B5EF4-FFF2-40B4-BE49-F238E27FC236}">
                <a16:creationId xmlns:a16="http://schemas.microsoft.com/office/drawing/2014/main" id="{C1A571A8-9F18-7819-9103-EDDFD5C34F9A}"/>
              </a:ext>
            </a:extLst>
          </p:cNvPr>
          <p:cNvSpPr>
            <a:spLocks noChangeShapeType="1"/>
          </p:cNvSpPr>
          <p:nvPr/>
        </p:nvSpPr>
        <p:spPr bwMode="auto">
          <a:xfrm>
            <a:off x="215900" y="37592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42" name="Rectangle 2">
            <a:extLst>
              <a:ext uri="{FF2B5EF4-FFF2-40B4-BE49-F238E27FC236}">
                <a16:creationId xmlns:a16="http://schemas.microsoft.com/office/drawing/2014/main" id="{BC9803A6-7A2A-7B6C-8685-5BBD00F828E4}"/>
              </a:ext>
            </a:extLst>
          </p:cNvPr>
          <p:cNvSpPr>
            <a:spLocks noGrp="1" noChangeArrowheads="1"/>
          </p:cNvSpPr>
          <p:nvPr>
            <p:ph type="title"/>
          </p:nvPr>
        </p:nvSpPr>
        <p:spPr>
          <a:xfrm>
            <a:off x="576263" y="177800"/>
            <a:ext cx="7772400" cy="368300"/>
          </a:xfrm>
        </p:spPr>
        <p:txBody>
          <a:bodyPr/>
          <a:lstStyle/>
          <a:p>
            <a:r>
              <a:rPr lang="hu-HU" altLang="hu-HU" sz="2800" b="1" u="sng">
                <a:solidFill>
                  <a:schemeClr val="accent2"/>
                </a:solidFill>
                <a:latin typeface="Times New Roman" panose="02020603050405020304" pitchFamily="18" charset="0"/>
              </a:rPr>
              <a:t>Helyreállítás</a:t>
            </a:r>
            <a:endParaRPr lang="en-US" altLang="hu-HU" sz="2800" b="1" u="sng">
              <a:solidFill>
                <a:schemeClr val="accent2"/>
              </a:solidFill>
              <a:latin typeface="Times New Roman" panose="02020603050405020304" pitchFamily="18" charset="0"/>
            </a:endParaRPr>
          </a:p>
        </p:txBody>
      </p:sp>
      <p:sp>
        <p:nvSpPr>
          <p:cNvPr id="419843" name="Rectangle 3">
            <a:extLst>
              <a:ext uri="{FF2B5EF4-FFF2-40B4-BE49-F238E27FC236}">
                <a16:creationId xmlns:a16="http://schemas.microsoft.com/office/drawing/2014/main" id="{315EEFC1-3A18-C8B1-E4A2-E59310B63C24}"/>
              </a:ext>
            </a:extLst>
          </p:cNvPr>
          <p:cNvSpPr>
            <a:spLocks noGrp="1" noChangeArrowheads="1"/>
          </p:cNvSpPr>
          <p:nvPr>
            <p:ph type="body" idx="1"/>
          </p:nvPr>
        </p:nvSpPr>
        <p:spPr>
          <a:xfrm>
            <a:off x="0" y="498475"/>
            <a:ext cx="9144000" cy="4495800"/>
          </a:xfrm>
        </p:spPr>
        <p:txBody>
          <a:bodyPr/>
          <a:lstStyle/>
          <a:p>
            <a:pPr marL="609600" indent="-609600">
              <a:buFontTx/>
              <a:buNone/>
            </a:pPr>
            <a:r>
              <a:rPr lang="en-US" altLang="hu-HU" sz="2000" b="1" i="1">
                <a:solidFill>
                  <a:srgbClr val="FF0000"/>
                </a:solidFill>
              </a:rPr>
              <a:t>Lépés	Tevékenység	t	M-</a:t>
            </a:r>
            <a:r>
              <a:rPr lang="en-US" altLang="hu-HU" sz="2000" b="1">
                <a:solidFill>
                  <a:srgbClr val="FF0000"/>
                </a:solidFill>
              </a:rPr>
              <a:t>A</a:t>
            </a:r>
            <a:r>
              <a:rPr lang="en-US" altLang="hu-HU" sz="2000" b="1" i="1">
                <a:solidFill>
                  <a:srgbClr val="FF0000"/>
                </a:solidFill>
              </a:rPr>
              <a:t>	M-</a:t>
            </a:r>
            <a:r>
              <a:rPr lang="en-US" altLang="hu-HU" sz="2000" b="1">
                <a:solidFill>
                  <a:srgbClr val="FF0000"/>
                </a:solidFill>
              </a:rPr>
              <a:t>B</a:t>
            </a:r>
            <a:r>
              <a:rPr lang="en-US" altLang="hu-HU" sz="2000" b="1" i="1">
                <a:solidFill>
                  <a:srgbClr val="FF0000"/>
                </a:solidFill>
              </a:rPr>
              <a:t>	D-</a:t>
            </a:r>
            <a:r>
              <a:rPr lang="en-US" altLang="hu-HU" sz="2000" b="1">
                <a:solidFill>
                  <a:srgbClr val="FF0000"/>
                </a:solidFill>
              </a:rPr>
              <a:t>A</a:t>
            </a:r>
            <a:r>
              <a:rPr lang="en-US" altLang="hu-HU" sz="2000" b="1" i="1">
                <a:solidFill>
                  <a:srgbClr val="FF0000"/>
                </a:solidFill>
              </a:rPr>
              <a:t>	D-</a:t>
            </a:r>
            <a:r>
              <a:rPr lang="en-US" altLang="hu-HU" sz="2000" b="1">
                <a:solidFill>
                  <a:srgbClr val="FF0000"/>
                </a:solidFill>
              </a:rPr>
              <a:t>B</a:t>
            </a:r>
            <a:r>
              <a:rPr lang="en-US" altLang="hu-HU" sz="2000" b="1" i="1">
                <a:solidFill>
                  <a:srgbClr val="FF0000"/>
                </a:solidFill>
              </a:rPr>
              <a:t>	Napló	</a:t>
            </a:r>
          </a:p>
          <a:p>
            <a:pPr marL="609600" indent="-609600">
              <a:buFontTx/>
              <a:buNone/>
            </a:pPr>
            <a:r>
              <a:rPr lang="en-US" altLang="hu-HU" sz="2000" b="1">
                <a:solidFill>
                  <a:schemeClr val="accent2"/>
                </a:solidFill>
                <a:latin typeface="Courier New" panose="02070309020205020404" pitchFamily="49" charset="0"/>
              </a:rPr>
              <a:t>1)		</a:t>
            </a:r>
            <a:r>
              <a:rPr lang="en-US" altLang="hu-HU" sz="2000" b="1">
                <a:solidFill>
                  <a:schemeClr val="accent2"/>
                </a:solidFill>
              </a:rPr>
              <a:t>					</a:t>
            </a:r>
            <a:r>
              <a:rPr lang="hu-HU" altLang="hu-HU" sz="2000" b="1">
                <a:solidFill>
                  <a:schemeClr val="accent2"/>
                </a:solidFill>
              </a:rPr>
              <a:t>		</a:t>
            </a:r>
            <a:r>
              <a:rPr lang="en-US" altLang="hu-HU" sz="2000" b="1">
                <a:solidFill>
                  <a:schemeClr val="accent2"/>
                </a:solidFill>
                <a:latin typeface="Courier New" panose="02070309020205020404" pitchFamily="49" charset="0"/>
              </a:rPr>
              <a:t>&lt;T</a:t>
            </a:r>
            <a:r>
              <a:rPr lang="hu-HU" altLang="hu-HU" sz="2000" b="1">
                <a:solidFill>
                  <a:schemeClr val="accent2"/>
                </a:solidFill>
                <a:latin typeface="Courier New" panose="02070309020205020404" pitchFamily="49" charset="0"/>
              </a:rPr>
              <a:t>,START</a:t>
            </a:r>
            <a:r>
              <a:rPr lang="en-US" altLang="hu-HU" sz="2000" b="1">
                <a:solidFill>
                  <a:schemeClr val="accent2"/>
                </a:solidFill>
                <a:latin typeface="Courier New" panose="02070309020205020404" pitchFamily="49" charset="0"/>
              </a:rPr>
              <a:t>&gt;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2)	READ(A,t)	</a:t>
            </a:r>
            <a:r>
              <a:rPr lang="en-US" altLang="hu-HU" sz="2000" b="1">
                <a:solidFill>
                  <a:schemeClr val="accent2"/>
                </a:solidFill>
              </a:rPr>
              <a:t>8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3)	t := t*2	</a:t>
            </a:r>
            <a:r>
              <a:rPr lang="en-US" altLang="hu-HU" sz="2000" b="1">
                <a:solidFill>
                  <a:schemeClr val="accent2"/>
                </a:solidFill>
              </a:rPr>
              <a:t>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4)	WRITE(A,t)	</a:t>
            </a:r>
            <a:r>
              <a:rPr lang="en-US" altLang="hu-HU" sz="2000" b="1">
                <a:solidFill>
                  <a:schemeClr val="accent2"/>
                </a:solidFill>
              </a:rPr>
              <a:t>16	16		8	8	</a:t>
            </a:r>
            <a:r>
              <a:rPr lang="en-US" altLang="hu-HU" sz="2000" b="1">
                <a:solidFill>
                  <a:schemeClr val="accent2"/>
                </a:solidFill>
                <a:latin typeface="Courier New" panose="02070309020205020404" pitchFamily="49" charset="0"/>
              </a:rPr>
              <a:t>&lt;T,A,16&gt;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5)	READ(B,t)	</a:t>
            </a:r>
            <a:r>
              <a:rPr lang="en-US" altLang="hu-HU" sz="2000" b="1">
                <a:solidFill>
                  <a:schemeClr val="accent2"/>
                </a:solidFill>
              </a:rPr>
              <a:t>8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6)	t := t*2	</a:t>
            </a:r>
            <a:r>
              <a:rPr lang="en-US" altLang="hu-HU" sz="2000" b="1">
                <a:solidFill>
                  <a:schemeClr val="accent2"/>
                </a:solidFill>
              </a:rPr>
              <a:t>16	16	8	8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7)	WRITE(B,t)	</a:t>
            </a:r>
            <a:r>
              <a:rPr lang="en-US" altLang="hu-HU" sz="2000" b="1">
                <a:solidFill>
                  <a:schemeClr val="accent2"/>
                </a:solidFill>
              </a:rPr>
              <a:t>16	16	16	8	8	</a:t>
            </a:r>
            <a:r>
              <a:rPr lang="en-US" altLang="hu-HU" sz="2000" b="1">
                <a:solidFill>
                  <a:schemeClr val="accent2"/>
                </a:solidFill>
                <a:latin typeface="Courier New" panose="02070309020205020404" pitchFamily="49" charset="0"/>
              </a:rPr>
              <a:t>&lt;T,B,16&gt;</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8)		</a:t>
            </a:r>
            <a:r>
              <a:rPr lang="en-US" altLang="hu-HU" sz="2000" b="1">
                <a:solidFill>
                  <a:schemeClr val="accent2"/>
                </a:solidFill>
              </a:rPr>
              <a:t>					</a:t>
            </a:r>
            <a:r>
              <a:rPr lang="hu-HU" altLang="hu-HU" sz="2000" b="1">
                <a:solidFill>
                  <a:schemeClr val="accent2"/>
                </a:solidFill>
              </a:rPr>
              <a:t>		</a:t>
            </a:r>
            <a:r>
              <a:rPr lang="en-US" altLang="hu-HU" sz="2000" b="1">
                <a:solidFill>
                  <a:srgbClr val="FF0000"/>
                </a:solidFill>
                <a:latin typeface="Courier New" panose="02070309020205020404" pitchFamily="49" charset="0"/>
              </a:rPr>
              <a:t>&lt;T</a:t>
            </a:r>
            <a:r>
              <a:rPr lang="hu-HU" altLang="hu-HU" sz="2000" b="1">
                <a:solidFill>
                  <a:srgbClr val="FF0000"/>
                </a:solidFill>
                <a:latin typeface="Courier New" panose="02070309020205020404" pitchFamily="49" charset="0"/>
              </a:rPr>
              <a:t>,COMMIT</a:t>
            </a:r>
            <a:r>
              <a:rPr lang="en-US" altLang="hu-HU" sz="2000" b="1">
                <a:solidFill>
                  <a:srgbClr val="FF0000"/>
                </a:solidFill>
                <a:latin typeface="Courier New" panose="02070309020205020404" pitchFamily="49" charset="0"/>
              </a:rPr>
              <a:t>&gt;</a:t>
            </a:r>
            <a:endParaRPr lang="hu-HU" altLang="hu-HU" sz="2000" b="1">
              <a:solidFill>
                <a:srgbClr val="FF0000"/>
              </a:solidFill>
              <a:latin typeface="Courier New" panose="02070309020205020404" pitchFamily="49" charset="0"/>
            </a:endParaRPr>
          </a:p>
          <a:p>
            <a:pPr marL="609600" indent="-609600">
              <a:buFontTx/>
              <a:buNone/>
            </a:pPr>
            <a:r>
              <a:rPr lang="en-US" altLang="hu-HU" sz="2000" b="1">
                <a:solidFill>
                  <a:schemeClr val="accent2"/>
                </a:solidFill>
                <a:latin typeface="Courier New" panose="02070309020205020404" pitchFamily="49" charset="0"/>
              </a:rPr>
              <a:t>9)	</a:t>
            </a:r>
            <a:r>
              <a:rPr lang="en-US" altLang="hu-HU" sz="2000" b="1">
                <a:solidFill>
                  <a:srgbClr val="FF0000"/>
                </a:solidFill>
                <a:latin typeface="Courier New" panose="02070309020205020404" pitchFamily="49" charset="0"/>
              </a:rPr>
              <a:t>FLUSH LOG</a:t>
            </a:r>
            <a:r>
              <a:rPr lang="en-US" altLang="hu-HU" sz="2000" b="1">
                <a:solidFill>
                  <a:schemeClr val="accent2"/>
                </a:solidFill>
                <a:latin typeface="Courier New" panose="02070309020205020404" pitchFamily="49" charset="0"/>
              </a:rPr>
              <a:t>	</a:t>
            </a:r>
            <a:r>
              <a:rPr lang="en-US" altLang="hu-HU" sz="2000" b="1">
                <a:solidFill>
                  <a:schemeClr val="accent2"/>
                </a:solidFill>
              </a:rPr>
              <a:t>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None/>
            </a:pPr>
            <a:r>
              <a:rPr lang="en-US" altLang="hu-HU" sz="2000" b="1">
                <a:solidFill>
                  <a:schemeClr val="accent2"/>
                </a:solidFill>
                <a:latin typeface="Courier New" panose="02070309020205020404" pitchFamily="49" charset="0"/>
              </a:rPr>
              <a:t>10)	OUTPUT(A)	</a:t>
            </a:r>
            <a:r>
              <a:rPr lang="en-US" altLang="hu-HU" sz="2000" b="1">
                <a:solidFill>
                  <a:schemeClr val="accent2"/>
                </a:solidFill>
              </a:rPr>
              <a:t>16	16	16	16	8	</a:t>
            </a:r>
            <a:r>
              <a:rPr lang="en-US" altLang="hu-HU" sz="2000" b="1">
                <a:solidFill>
                  <a:schemeClr val="accent2"/>
                </a:solidFill>
                <a:latin typeface="Courier New" panose="02070309020205020404" pitchFamily="49" charset="0"/>
              </a:rPr>
              <a:t>	</a:t>
            </a:r>
            <a:endParaRPr lang="en-US" altLang="hu-HU" sz="2000" b="1">
              <a:solidFill>
                <a:schemeClr val="accent2"/>
              </a:solidFill>
            </a:endParaRPr>
          </a:p>
          <a:p>
            <a:pPr marL="609600" indent="-609600">
              <a:buFontTx/>
              <a:buAutoNum type="arabicParenR" startAt="11"/>
            </a:pPr>
            <a:r>
              <a:rPr lang="en-US" altLang="hu-HU" sz="2000" b="1">
                <a:solidFill>
                  <a:schemeClr val="accent2"/>
                </a:solidFill>
                <a:latin typeface="Courier New" panose="02070309020205020404" pitchFamily="49" charset="0"/>
              </a:rPr>
              <a:t>OUTPUT(B)	</a:t>
            </a:r>
            <a:r>
              <a:rPr lang="en-US" altLang="hu-HU" sz="2000" b="1">
                <a:solidFill>
                  <a:schemeClr val="accent2"/>
                </a:solidFill>
              </a:rPr>
              <a:t>16	16	16	16	16</a:t>
            </a:r>
            <a:endParaRPr lang="hu-HU" altLang="hu-HU" sz="2000" b="1">
              <a:solidFill>
                <a:schemeClr val="accent2"/>
              </a:solidFill>
            </a:endParaRPr>
          </a:p>
        </p:txBody>
      </p:sp>
      <p:sp>
        <p:nvSpPr>
          <p:cNvPr id="419844" name="Text Box 4">
            <a:extLst>
              <a:ext uri="{FF2B5EF4-FFF2-40B4-BE49-F238E27FC236}">
                <a16:creationId xmlns:a16="http://schemas.microsoft.com/office/drawing/2014/main" id="{1F654825-9E67-C445-8DDE-A519D28B7DFA}"/>
              </a:ext>
            </a:extLst>
          </p:cNvPr>
          <p:cNvSpPr txBox="1">
            <a:spLocks noChangeArrowheads="1"/>
          </p:cNvSpPr>
          <p:nvPr/>
        </p:nvSpPr>
        <p:spPr bwMode="auto">
          <a:xfrm>
            <a:off x="165100" y="4841875"/>
            <a:ext cx="8674100" cy="2016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spcBef>
                <a:spcPct val="50000"/>
              </a:spcBef>
              <a:buFontTx/>
              <a:buAutoNum type="arabicPeriod" startAt="3"/>
            </a:pPr>
            <a:r>
              <a:rPr lang="en-US" altLang="hu-HU" sz="1800" b="1">
                <a:solidFill>
                  <a:srgbClr val="FF0000"/>
                </a:solidFill>
                <a:latin typeface="Times New Roman" panose="02020603050405020304" pitchFamily="18" charset="0"/>
              </a:rPr>
              <a:t>Ha a katasztrófa a 8) lépést megelőzően keletkezik</a:t>
            </a:r>
            <a:r>
              <a:rPr lang="hu-HU" altLang="hu-HU" sz="1800" b="1">
                <a:solidFill>
                  <a:srgbClr val="FF0000"/>
                </a:solidFill>
                <a:latin typeface="Times New Roman" panose="02020603050405020304" pitchFamily="18" charset="0"/>
              </a:rPr>
              <a:t>:</a:t>
            </a:r>
          </a:p>
          <a:p>
            <a:pPr>
              <a:spcBef>
                <a:spcPct val="50000"/>
              </a:spcBef>
              <a:buFontTx/>
              <a:buChar char="•"/>
            </a:pPr>
            <a:r>
              <a:rPr lang="hu-HU" altLang="hu-HU" sz="1800" b="1">
                <a:solidFill>
                  <a:srgbClr val="3366FF"/>
                </a:solidFill>
                <a:latin typeface="Times New Roman" panose="02020603050405020304" pitchFamily="18" charset="0"/>
              </a:rPr>
              <a:t>A</a:t>
            </a:r>
            <a:r>
              <a:rPr lang="en-US" altLang="hu-HU" sz="1800" b="1">
                <a:solidFill>
                  <a:srgbClr val="3366FF"/>
                </a:solidFill>
                <a:latin typeface="Times New Roman" panose="02020603050405020304" pitchFamily="18" charset="0"/>
              </a:rPr>
              <a:t>kkor </a:t>
            </a:r>
            <a:r>
              <a:rPr lang="en-US" altLang="hu-HU" sz="1800" b="1">
                <a:solidFill>
                  <a:srgbClr val="FF0000"/>
                </a:solidFill>
                <a:latin typeface="Times New Roman" panose="02020603050405020304" pitchFamily="18" charset="0"/>
              </a:rPr>
              <a:t>&lt;</a:t>
            </a:r>
            <a:r>
              <a:rPr lang="hu-HU" altLang="hu-HU" sz="1800" b="1">
                <a:solidFill>
                  <a:srgbClr val="FF0000"/>
                </a:solidFill>
                <a:latin typeface="Times New Roman" panose="02020603050405020304" pitchFamily="18" charset="0"/>
              </a:rPr>
              <a:t>T,</a:t>
            </a:r>
            <a:r>
              <a:rPr lang="en-US" altLang="hu-HU" sz="1800" b="1">
                <a:solidFill>
                  <a:srgbClr val="FF0000"/>
                </a:solidFill>
                <a:latin typeface="Times New Roman" panose="02020603050405020304" pitchFamily="18" charset="0"/>
              </a:rPr>
              <a:t>COMMIT&gt;</a:t>
            </a:r>
            <a:r>
              <a:rPr lang="en-US" altLang="hu-HU" sz="1800" b="1">
                <a:solidFill>
                  <a:srgbClr val="3366FF"/>
                </a:solidFill>
                <a:latin typeface="Times New Roman" panose="02020603050405020304" pitchFamily="18" charset="0"/>
              </a:rPr>
              <a:t> naplóbejegyzés még biztosan nem került lemezre, így </a:t>
            </a:r>
            <a:r>
              <a:rPr lang="en-US" altLang="hu-HU" sz="1800" b="1">
                <a:solidFill>
                  <a:srgbClr val="FF0000"/>
                </a:solidFill>
                <a:latin typeface="Times New Roman" panose="02020603050405020304" pitchFamily="18" charset="0"/>
              </a:rPr>
              <a:t>T</a:t>
            </a:r>
            <a:r>
              <a:rPr lang="en-US" altLang="hu-HU" sz="1800" b="1">
                <a:solidFill>
                  <a:srgbClr val="3366FF"/>
                </a:solidFill>
                <a:latin typeface="Times New Roman" panose="02020603050405020304" pitchFamily="18" charset="0"/>
              </a:rPr>
              <a:t> </a:t>
            </a:r>
            <a:r>
              <a:rPr lang="en-US" altLang="hu-HU" sz="1800" b="1">
                <a:solidFill>
                  <a:srgbClr val="FF0000"/>
                </a:solidFill>
                <a:latin typeface="Times New Roman" panose="02020603050405020304" pitchFamily="18" charset="0"/>
              </a:rPr>
              <a:t>be nem fejezett tranzakciónak</a:t>
            </a:r>
            <a:r>
              <a:rPr lang="en-US" altLang="hu-HU" sz="1800" b="1">
                <a:solidFill>
                  <a:srgbClr val="3366FF"/>
                </a:solidFill>
                <a:latin typeface="Times New Roman" panose="02020603050405020304" pitchFamily="18" charset="0"/>
              </a:rPr>
              <a:t> tekintendő. </a:t>
            </a:r>
            <a:endParaRPr lang="hu-HU" altLang="hu-HU" sz="1800" b="1">
              <a:solidFill>
                <a:srgbClr val="3366FF"/>
              </a:solidFill>
              <a:latin typeface="Times New Roman" panose="02020603050405020304" pitchFamily="18" charset="0"/>
            </a:endParaRPr>
          </a:p>
          <a:p>
            <a:pPr>
              <a:spcBef>
                <a:spcPct val="50000"/>
              </a:spcBef>
              <a:buFontTx/>
              <a:buChar char="•"/>
            </a:pPr>
            <a:r>
              <a:rPr lang="en-US" altLang="hu-HU" sz="1800" b="1">
                <a:solidFill>
                  <a:srgbClr val="3366FF"/>
                </a:solidFill>
                <a:latin typeface="Times New Roman" panose="02020603050405020304" pitchFamily="18" charset="0"/>
              </a:rPr>
              <a:t>Ennek megfelelően A és B értékeit a lemezen még nem változtatta meg a T tranzakció, tehát nincs mit helyreállítani. Végül egy </a:t>
            </a:r>
            <a:r>
              <a:rPr lang="en-US" altLang="hu-HU" sz="1800" b="1">
                <a:solidFill>
                  <a:srgbClr val="FF0000"/>
                </a:solidFill>
                <a:latin typeface="Times New Roman" panose="02020603050405020304" pitchFamily="18" charset="0"/>
              </a:rPr>
              <a:t>&lt;ABORT T&gt; </a:t>
            </a:r>
            <a:r>
              <a:rPr lang="en-US" altLang="hu-HU" sz="1800" b="1">
                <a:solidFill>
                  <a:srgbClr val="3366FF"/>
                </a:solidFill>
                <a:latin typeface="Times New Roman" panose="02020603050405020304" pitchFamily="18" charset="0"/>
              </a:rPr>
              <a:t>bejegyzést írunk a naplóba.</a:t>
            </a:r>
            <a:endParaRPr lang="hu-HU" altLang="hu-HU" sz="1800" b="1">
              <a:solidFill>
                <a:srgbClr val="3366FF"/>
              </a:solidFill>
              <a:latin typeface="Times New Roman" panose="02020603050405020304" pitchFamily="18" charset="0"/>
            </a:endParaRPr>
          </a:p>
        </p:txBody>
      </p:sp>
      <p:sp>
        <p:nvSpPr>
          <p:cNvPr id="419845" name="Line 5">
            <a:extLst>
              <a:ext uri="{FF2B5EF4-FFF2-40B4-BE49-F238E27FC236}">
                <a16:creationId xmlns:a16="http://schemas.microsoft.com/office/drawing/2014/main" id="{243CC1BB-5C96-B72F-7F27-30A1766E915A}"/>
              </a:ext>
            </a:extLst>
          </p:cNvPr>
          <p:cNvSpPr>
            <a:spLocks noChangeShapeType="1"/>
          </p:cNvSpPr>
          <p:nvPr/>
        </p:nvSpPr>
        <p:spPr bwMode="auto">
          <a:xfrm>
            <a:off x="215900" y="26797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0866" name="Rectangle 2">
            <a:extLst>
              <a:ext uri="{FF2B5EF4-FFF2-40B4-BE49-F238E27FC236}">
                <a16:creationId xmlns:a16="http://schemas.microsoft.com/office/drawing/2014/main" id="{EC674EF2-99E6-9322-5D01-125C319125A2}"/>
              </a:ext>
            </a:extLst>
          </p:cNvPr>
          <p:cNvSpPr>
            <a:spLocks noGrp="1" noChangeArrowheads="1"/>
          </p:cNvSpPr>
          <p:nvPr>
            <p:ph type="title"/>
          </p:nvPr>
        </p:nvSpPr>
        <p:spPr/>
        <p:txBody>
          <a:bodyPr/>
          <a:lstStyle/>
          <a:p>
            <a:r>
              <a:rPr lang="hu-HU" altLang="hu-HU"/>
              <a:t>Összehasonlítás</a:t>
            </a:r>
          </a:p>
        </p:txBody>
      </p:sp>
      <p:sp>
        <p:nvSpPr>
          <p:cNvPr id="420867" name="Rectangle 3">
            <a:extLst>
              <a:ext uri="{FF2B5EF4-FFF2-40B4-BE49-F238E27FC236}">
                <a16:creationId xmlns:a16="http://schemas.microsoft.com/office/drawing/2014/main" id="{9A660B89-96C9-65B4-60F0-AB16CB9FB4F3}"/>
              </a:ext>
            </a:extLst>
          </p:cNvPr>
          <p:cNvSpPr>
            <a:spLocks noGrp="1" noChangeArrowheads="1"/>
          </p:cNvSpPr>
          <p:nvPr>
            <p:ph type="body" idx="1"/>
          </p:nvPr>
        </p:nvSpPr>
        <p:spPr>
          <a:xfrm>
            <a:off x="292100" y="1981200"/>
            <a:ext cx="8661400" cy="4114800"/>
          </a:xfrm>
        </p:spPr>
        <p:txBody>
          <a:bodyPr/>
          <a:lstStyle/>
          <a:p>
            <a:pPr>
              <a:lnSpc>
                <a:spcPct val="90000"/>
              </a:lnSpc>
            </a:pPr>
            <a:r>
              <a:rPr lang="hu-HU" altLang="hu-HU" b="1">
                <a:solidFill>
                  <a:srgbClr val="F300CD"/>
                </a:solidFill>
                <a:latin typeface="Arial" panose="020B0604020202020204" pitchFamily="34" charset="0"/>
              </a:rPr>
              <a:t>Különbség a az UNDO protokollhoz képest:</a:t>
            </a:r>
          </a:p>
          <a:p>
            <a:pPr>
              <a:lnSpc>
                <a:spcPct val="90000"/>
              </a:lnSpc>
            </a:pPr>
            <a:r>
              <a:rPr lang="hu-HU" altLang="hu-HU" b="1">
                <a:solidFill>
                  <a:srgbClr val="0000FF"/>
                </a:solidFill>
                <a:latin typeface="Arial" panose="020B0604020202020204" pitchFamily="34" charset="0"/>
              </a:rPr>
              <a:t>Az adat </a:t>
            </a:r>
            <a:r>
              <a:rPr lang="hu-HU" altLang="hu-HU" b="1">
                <a:solidFill>
                  <a:srgbClr val="FF0000"/>
                </a:solidFill>
                <a:latin typeface="Arial" panose="020B0604020202020204" pitchFamily="34" charset="0"/>
              </a:rPr>
              <a:t>változás utáni értékét</a:t>
            </a:r>
            <a:r>
              <a:rPr lang="hu-HU" altLang="hu-HU" b="1">
                <a:solidFill>
                  <a:srgbClr val="0000FF"/>
                </a:solidFill>
                <a:latin typeface="Arial" panose="020B0604020202020204" pitchFamily="34" charset="0"/>
              </a:rPr>
              <a:t> jegyezzük fel a naplóba</a:t>
            </a:r>
          </a:p>
          <a:p>
            <a:pPr>
              <a:lnSpc>
                <a:spcPct val="90000"/>
              </a:lnSpc>
            </a:pPr>
            <a:r>
              <a:rPr lang="hu-HU" altLang="hu-HU" b="1">
                <a:solidFill>
                  <a:srgbClr val="0000FF"/>
                </a:solidFill>
                <a:latin typeface="Arial" panose="020B0604020202020204" pitchFamily="34" charset="0"/>
              </a:rPr>
              <a:t>Máshová rakjuk a COMMIT-ot, a kiírás elé </a:t>
            </a:r>
            <a:r>
              <a:rPr lang="hu-HU" altLang="hu-HU" b="1">
                <a:solidFill>
                  <a:srgbClr val="0000FF"/>
                </a:solidFill>
                <a:latin typeface="rtxb" charset="0"/>
              </a:rPr>
              <a:t>=</a:t>
            </a:r>
            <a:r>
              <a:rPr lang="hu-HU" altLang="hu-HU" b="1">
                <a:solidFill>
                  <a:srgbClr val="0000FF"/>
                </a:solidFill>
                <a:latin typeface="Arial" panose="020B0604020202020204" pitchFamily="34" charset="0"/>
              </a:rPr>
              <a:t>&gt;</a:t>
            </a:r>
            <a:r>
              <a:rPr lang="hu-HU" altLang="hu-HU" b="1">
                <a:solidFill>
                  <a:srgbClr val="0000FF"/>
                </a:solidFill>
                <a:latin typeface="txbsy" charset="0"/>
              </a:rPr>
              <a:t> </a:t>
            </a:r>
            <a:r>
              <a:rPr lang="hu-HU" altLang="hu-HU" b="1">
                <a:solidFill>
                  <a:srgbClr val="FF0000"/>
                </a:solidFill>
                <a:latin typeface="Arial" panose="020B0604020202020204" pitchFamily="34" charset="0"/>
              </a:rPr>
              <a:t>megtelhet a puffer</a:t>
            </a:r>
          </a:p>
          <a:p>
            <a:pPr>
              <a:lnSpc>
                <a:spcPct val="90000"/>
              </a:lnSpc>
            </a:pPr>
            <a:r>
              <a:rPr lang="hu-HU" altLang="hu-HU" b="1">
                <a:solidFill>
                  <a:srgbClr val="0000FF"/>
                </a:solidFill>
                <a:latin typeface="Arial" panose="020B0604020202020204" pitchFamily="34" charset="0"/>
              </a:rPr>
              <a:t>Az UNDO protokoll esetleg túl gyakran akar írni </a:t>
            </a:r>
            <a:r>
              <a:rPr lang="hu-HU" altLang="hu-HU" b="1">
                <a:solidFill>
                  <a:srgbClr val="0000FF"/>
                </a:solidFill>
                <a:latin typeface="rtxb" charset="0"/>
              </a:rPr>
              <a:t>=</a:t>
            </a:r>
            <a:r>
              <a:rPr lang="hu-HU" altLang="hu-HU" b="1">
                <a:solidFill>
                  <a:srgbClr val="0000FF"/>
                </a:solidFill>
                <a:latin typeface="Arial" panose="020B0604020202020204" pitchFamily="34" charset="0"/>
              </a:rPr>
              <a:t>&gt;</a:t>
            </a:r>
            <a:r>
              <a:rPr lang="hu-HU" altLang="hu-HU" b="1">
                <a:solidFill>
                  <a:srgbClr val="0000FF"/>
                </a:solidFill>
                <a:latin typeface="txbsy" charset="0"/>
              </a:rPr>
              <a:t> </a:t>
            </a:r>
            <a:r>
              <a:rPr lang="hu-HU" altLang="hu-HU" b="1">
                <a:solidFill>
                  <a:srgbClr val="1A9A33"/>
                </a:solidFill>
                <a:latin typeface="Arial" panose="020B0604020202020204" pitchFamily="34" charset="0"/>
              </a:rPr>
              <a:t>itt el lehet halasztani az írást</a:t>
            </a:r>
            <a:endParaRPr lang="hu-HU" altLang="hu-HU" b="1">
              <a:solidFill>
                <a:srgbClr val="000000"/>
              </a:solidFill>
              <a:latin typeface="Arial" panose="020B0604020202020204" pitchFamily="34" charset="0"/>
            </a:endParaRPr>
          </a:p>
          <a:p>
            <a:pPr>
              <a:lnSpc>
                <a:spcPct val="90000"/>
              </a:lnSpc>
            </a:pPr>
            <a:endParaRPr lang="hu-HU" altLang="hu-HU" b="1"/>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1890" name="Rectangle 2">
            <a:extLst>
              <a:ext uri="{FF2B5EF4-FFF2-40B4-BE49-F238E27FC236}">
                <a16:creationId xmlns:a16="http://schemas.microsoft.com/office/drawing/2014/main" id="{62D92676-823A-110F-CB42-31BFCB2BDE0B}"/>
              </a:ext>
            </a:extLst>
          </p:cNvPr>
          <p:cNvSpPr>
            <a:spLocks noGrp="1" noChangeArrowheads="1"/>
          </p:cNvSpPr>
          <p:nvPr>
            <p:ph type="title"/>
          </p:nvPr>
        </p:nvSpPr>
        <p:spPr>
          <a:xfrm>
            <a:off x="647700" y="266700"/>
            <a:ext cx="7772400" cy="533400"/>
          </a:xfrm>
        </p:spPr>
        <p:txBody>
          <a:bodyPr/>
          <a:lstStyle/>
          <a:p>
            <a:r>
              <a:rPr lang="hu-HU" altLang="hu-HU" sz="3600" b="1">
                <a:solidFill>
                  <a:schemeClr val="accent2"/>
                </a:solidFill>
                <a:latin typeface="Times New Roman" panose="02020603050405020304" pitchFamily="18" charset="0"/>
              </a:rPr>
              <a:t>Helyrehozó naplózás ellenőrzőpont-képzés használatával</a:t>
            </a:r>
          </a:p>
        </p:txBody>
      </p:sp>
      <p:sp>
        <p:nvSpPr>
          <p:cNvPr id="421891" name="Rectangle 3">
            <a:extLst>
              <a:ext uri="{FF2B5EF4-FFF2-40B4-BE49-F238E27FC236}">
                <a16:creationId xmlns:a16="http://schemas.microsoft.com/office/drawing/2014/main" id="{8E45E426-86B5-869B-E548-BD69389A4B23}"/>
              </a:ext>
            </a:extLst>
          </p:cNvPr>
          <p:cNvSpPr>
            <a:spLocks noGrp="1" noChangeArrowheads="1"/>
          </p:cNvSpPr>
          <p:nvPr>
            <p:ph type="body" idx="1"/>
          </p:nvPr>
        </p:nvSpPr>
        <p:spPr>
          <a:xfrm>
            <a:off x="165100" y="1231900"/>
            <a:ext cx="8661400" cy="5156200"/>
          </a:xfrm>
        </p:spPr>
        <p:txBody>
          <a:bodyPr/>
          <a:lstStyle/>
          <a:p>
            <a:pPr>
              <a:lnSpc>
                <a:spcPct val="80000"/>
              </a:lnSpc>
            </a:pPr>
            <a:r>
              <a:rPr lang="hu-HU" altLang="hu-HU" sz="2400" b="1">
                <a:solidFill>
                  <a:srgbClr val="FF0000"/>
                </a:solidFill>
                <a:latin typeface="Times New Roman" panose="02020603050405020304" pitchFamily="18" charset="0"/>
              </a:rPr>
              <a:t>Új probléma</a:t>
            </a:r>
            <a:r>
              <a:rPr lang="hu-HU" altLang="hu-HU" sz="2400" b="1">
                <a:solidFill>
                  <a:schemeClr val="accent2"/>
                </a:solidFill>
                <a:latin typeface="Times New Roman" panose="02020603050405020304" pitchFamily="18" charset="0"/>
              </a:rPr>
              <a:t>: a befejeződött tranzakciók módosításainak lemezre írása a befejeződés után sokkal később is történhet. </a:t>
            </a:r>
          </a:p>
          <a:p>
            <a:pPr>
              <a:lnSpc>
                <a:spcPct val="80000"/>
              </a:lnSpc>
            </a:pPr>
            <a:r>
              <a:rPr lang="hu-HU" altLang="hu-HU" sz="2400" b="1">
                <a:solidFill>
                  <a:srgbClr val="FF0000"/>
                </a:solidFill>
                <a:latin typeface="Times New Roman" panose="02020603050405020304" pitchFamily="18" charset="0"/>
              </a:rPr>
              <a:t>Következmény</a:t>
            </a:r>
            <a:r>
              <a:rPr lang="hu-HU" altLang="hu-HU" sz="2400" b="1">
                <a:solidFill>
                  <a:schemeClr val="accent2"/>
                </a:solidFill>
                <a:latin typeface="Times New Roman" panose="02020603050405020304" pitchFamily="18" charset="0"/>
              </a:rPr>
              <a:t>: ugyanazon pillanatban aktív tranzakciók számát nincs értelme korlátozni, tehát nincs értelme az egyszerű ellenőrzőpont-képzésnek. </a:t>
            </a:r>
          </a:p>
          <a:p>
            <a:pPr>
              <a:lnSpc>
                <a:spcPct val="80000"/>
              </a:lnSpc>
            </a:pPr>
            <a:r>
              <a:rPr lang="hu-HU" altLang="hu-HU" sz="2400" b="1">
                <a:solidFill>
                  <a:srgbClr val="FF0000"/>
                </a:solidFill>
                <a:latin typeface="Times New Roman" panose="02020603050405020304" pitchFamily="18" charset="0"/>
              </a:rPr>
              <a:t>A kulcsfeladat</a:t>
            </a:r>
            <a:r>
              <a:rPr lang="hu-HU" altLang="hu-HU" sz="2400" b="1">
                <a:solidFill>
                  <a:schemeClr val="accent2"/>
                </a:solidFill>
                <a:latin typeface="Times New Roman" panose="02020603050405020304" pitchFamily="18" charset="0"/>
              </a:rPr>
              <a:t> – amit meg kell tennünk az ellenőrzőpont-készítés kezdete és befejezése közötti időben – az </a:t>
            </a:r>
            <a:r>
              <a:rPr lang="hu-HU" altLang="hu-HU" sz="2400" b="1">
                <a:solidFill>
                  <a:srgbClr val="009900"/>
                </a:solidFill>
                <a:latin typeface="Times New Roman" panose="02020603050405020304" pitchFamily="18" charset="0"/>
              </a:rPr>
              <a:t>összes olyan adatbáziselem lemezre való kiírása</a:t>
            </a:r>
            <a:r>
              <a:rPr lang="hu-HU" altLang="hu-HU" sz="2400" b="1">
                <a:solidFill>
                  <a:schemeClr val="accent2"/>
                </a:solidFill>
                <a:latin typeface="Times New Roman" panose="02020603050405020304" pitchFamily="18" charset="0"/>
              </a:rPr>
              <a:t>, melyeket </a:t>
            </a:r>
            <a:r>
              <a:rPr lang="hu-HU" altLang="hu-HU" sz="2400" b="1">
                <a:solidFill>
                  <a:srgbClr val="FF3300"/>
                </a:solidFill>
                <a:latin typeface="Times New Roman" panose="02020603050405020304" pitchFamily="18" charset="0"/>
              </a:rPr>
              <a:t>befejezett tranzakciók módosítottak</a:t>
            </a:r>
            <a:r>
              <a:rPr lang="hu-HU" altLang="hu-HU" sz="2400" b="1">
                <a:solidFill>
                  <a:schemeClr val="accent2"/>
                </a:solidFill>
                <a:latin typeface="Times New Roman" panose="02020603050405020304" pitchFamily="18" charset="0"/>
              </a:rPr>
              <a:t>, és </a:t>
            </a:r>
            <a:r>
              <a:rPr lang="hu-HU" altLang="hu-HU" sz="2400" b="1">
                <a:solidFill>
                  <a:srgbClr val="CC00CC"/>
                </a:solidFill>
                <a:latin typeface="Times New Roman" panose="02020603050405020304" pitchFamily="18" charset="0"/>
              </a:rPr>
              <a:t>még nem voltak lemezre kiírva</a:t>
            </a:r>
            <a:r>
              <a:rPr lang="hu-HU" altLang="hu-HU" sz="2400" b="1">
                <a:solidFill>
                  <a:schemeClr val="accent2"/>
                </a:solidFill>
                <a:latin typeface="Times New Roman" panose="02020603050405020304" pitchFamily="18" charset="0"/>
              </a:rPr>
              <a:t>. </a:t>
            </a:r>
          </a:p>
          <a:p>
            <a:pPr>
              <a:lnSpc>
                <a:spcPct val="80000"/>
              </a:lnSpc>
            </a:pPr>
            <a:r>
              <a:rPr lang="hu-HU" altLang="hu-HU" sz="2400" b="1">
                <a:solidFill>
                  <a:schemeClr val="accent2"/>
                </a:solidFill>
                <a:latin typeface="Times New Roman" panose="02020603050405020304" pitchFamily="18" charset="0"/>
              </a:rPr>
              <a:t>Ennek megvalósításához a </a:t>
            </a:r>
            <a:r>
              <a:rPr lang="hu-HU" altLang="hu-HU" sz="2400" b="1">
                <a:solidFill>
                  <a:srgbClr val="FF0000"/>
                </a:solidFill>
                <a:latin typeface="Times New Roman" panose="02020603050405020304" pitchFamily="18" charset="0"/>
              </a:rPr>
              <a:t>pufferkezelőnek </a:t>
            </a:r>
            <a:r>
              <a:rPr lang="hu-HU" altLang="hu-HU" sz="2400" b="1">
                <a:solidFill>
                  <a:schemeClr val="accent2"/>
                </a:solidFill>
                <a:latin typeface="Times New Roman" panose="02020603050405020304" pitchFamily="18" charset="0"/>
              </a:rPr>
              <a:t>nyilván kell tartania a </a:t>
            </a:r>
            <a:r>
              <a:rPr lang="hu-HU" altLang="hu-HU" sz="2400" b="1">
                <a:latin typeface="Times New Roman" panose="02020603050405020304" pitchFamily="18" charset="0"/>
              </a:rPr>
              <a:t>piszkos puffereket</a:t>
            </a:r>
            <a:r>
              <a:rPr lang="hu-HU" altLang="hu-HU" sz="2400" b="1">
                <a:solidFill>
                  <a:schemeClr val="accent2"/>
                </a:solidFill>
                <a:latin typeface="Times New Roman" panose="02020603050405020304" pitchFamily="18" charset="0"/>
              </a:rPr>
              <a:t> (dirty buffers), melyekben már végrehajtott, de lemezre még ki nem írt módosításokat tárol. Azt is tudnunk kell, hogy mely tranzakciók mely puffereket módosították.</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3938" name="Rectangle 2">
            <a:extLst>
              <a:ext uri="{FF2B5EF4-FFF2-40B4-BE49-F238E27FC236}">
                <a16:creationId xmlns:a16="http://schemas.microsoft.com/office/drawing/2014/main" id="{CA4586FD-7CD6-E528-4E16-A873DEC131ED}"/>
              </a:ext>
            </a:extLst>
          </p:cNvPr>
          <p:cNvSpPr>
            <a:spLocks noGrp="1" noChangeArrowheads="1"/>
          </p:cNvSpPr>
          <p:nvPr>
            <p:ph type="title"/>
          </p:nvPr>
        </p:nvSpPr>
        <p:spPr>
          <a:xfrm>
            <a:off x="647700" y="266700"/>
            <a:ext cx="7772400" cy="533400"/>
          </a:xfrm>
        </p:spPr>
        <p:txBody>
          <a:bodyPr/>
          <a:lstStyle/>
          <a:p>
            <a:r>
              <a:rPr lang="hu-HU" altLang="hu-HU" sz="3600" b="1">
                <a:solidFill>
                  <a:schemeClr val="accent2"/>
                </a:solidFill>
                <a:latin typeface="Times New Roman" panose="02020603050405020304" pitchFamily="18" charset="0"/>
              </a:rPr>
              <a:t>Helyrehozó naplózás ellenőrzőpont-képzés használatával</a:t>
            </a:r>
          </a:p>
        </p:txBody>
      </p:sp>
      <p:sp>
        <p:nvSpPr>
          <p:cNvPr id="423939" name="Rectangle 3">
            <a:extLst>
              <a:ext uri="{FF2B5EF4-FFF2-40B4-BE49-F238E27FC236}">
                <a16:creationId xmlns:a16="http://schemas.microsoft.com/office/drawing/2014/main" id="{6C7C1591-C8C2-EF7D-3694-7FF2F9420DA7}"/>
              </a:ext>
            </a:extLst>
          </p:cNvPr>
          <p:cNvSpPr>
            <a:spLocks noGrp="1" noChangeArrowheads="1"/>
          </p:cNvSpPr>
          <p:nvPr>
            <p:ph type="body" idx="1"/>
          </p:nvPr>
        </p:nvSpPr>
        <p:spPr>
          <a:xfrm>
            <a:off x="165100" y="1231900"/>
            <a:ext cx="8661400" cy="5156200"/>
          </a:xfrm>
        </p:spPr>
        <p:txBody>
          <a:bodyPr/>
          <a:lstStyle/>
          <a:p>
            <a:pPr>
              <a:lnSpc>
                <a:spcPct val="80000"/>
              </a:lnSpc>
            </a:pPr>
            <a:r>
              <a:rPr lang="hu-HU" altLang="hu-HU" sz="2400" b="1">
                <a:solidFill>
                  <a:srgbClr val="009900"/>
                </a:solidFill>
                <a:latin typeface="Times New Roman" panose="02020603050405020304" pitchFamily="18" charset="0"/>
              </a:rPr>
              <a:t>Másrészről viszont</a:t>
            </a:r>
            <a:r>
              <a:rPr lang="hu-HU" altLang="hu-HU" sz="2400" b="1">
                <a:solidFill>
                  <a:schemeClr val="accent1"/>
                </a:solidFill>
                <a:latin typeface="Times New Roman" panose="02020603050405020304" pitchFamily="18" charset="0"/>
              </a:rPr>
              <a:t> </a:t>
            </a:r>
            <a:r>
              <a:rPr lang="hu-HU" altLang="hu-HU" sz="2400" b="1">
                <a:solidFill>
                  <a:srgbClr val="FF0000"/>
                </a:solidFill>
                <a:latin typeface="Times New Roman" panose="02020603050405020304" pitchFamily="18" charset="0"/>
              </a:rPr>
              <a:t>be tudjuk fejezni az ellenőrzőpont-képzést</a:t>
            </a:r>
            <a:r>
              <a:rPr lang="hu-HU" altLang="hu-HU" sz="2400" b="1">
                <a:solidFill>
                  <a:schemeClr val="accent1"/>
                </a:solidFill>
                <a:latin typeface="Times New Roman" panose="02020603050405020304" pitchFamily="18" charset="0"/>
              </a:rPr>
              <a:t> </a:t>
            </a:r>
            <a:r>
              <a:rPr lang="hu-HU" altLang="hu-HU" sz="2400" b="1">
                <a:solidFill>
                  <a:srgbClr val="009900"/>
                </a:solidFill>
                <a:latin typeface="Times New Roman" panose="02020603050405020304" pitchFamily="18" charset="0"/>
              </a:rPr>
              <a:t>az aktív tranzakciók (normális vagy abnormális) befejezésének</a:t>
            </a:r>
            <a:r>
              <a:rPr lang="hu-HU" altLang="hu-HU" sz="2400" b="1">
                <a:solidFill>
                  <a:schemeClr val="accent1"/>
                </a:solidFill>
                <a:latin typeface="Times New Roman" panose="02020603050405020304" pitchFamily="18" charset="0"/>
              </a:rPr>
              <a:t> </a:t>
            </a:r>
            <a:r>
              <a:rPr lang="hu-HU" altLang="hu-HU" sz="2400" b="1">
                <a:solidFill>
                  <a:srgbClr val="FF0000"/>
                </a:solidFill>
                <a:latin typeface="Times New Roman" panose="02020603050405020304" pitchFamily="18" charset="0"/>
              </a:rPr>
              <a:t>kivárása nélkül</a:t>
            </a:r>
            <a:r>
              <a:rPr lang="hu-HU" altLang="hu-HU" sz="2400" b="1">
                <a:solidFill>
                  <a:schemeClr val="accent1"/>
                </a:solidFill>
                <a:latin typeface="Times New Roman" panose="02020603050405020304" pitchFamily="18" charset="0"/>
              </a:rPr>
              <a:t>, </a:t>
            </a:r>
            <a:r>
              <a:rPr lang="hu-HU" altLang="hu-HU" sz="2400" b="1">
                <a:solidFill>
                  <a:srgbClr val="009900"/>
                </a:solidFill>
                <a:latin typeface="Times New Roman" panose="02020603050405020304" pitchFamily="18" charset="0"/>
              </a:rPr>
              <a:t>mert ők ekkor még amúgy sem engedélyezik lapjaik lemezre írását.</a:t>
            </a:r>
            <a:r>
              <a:rPr lang="hu-HU" altLang="hu-HU" sz="2400" b="1">
                <a:solidFill>
                  <a:schemeClr val="accent1"/>
                </a:solidFill>
                <a:latin typeface="Times New Roman" panose="02020603050405020304" pitchFamily="18" charset="0"/>
              </a:rPr>
              <a:t> </a:t>
            </a:r>
          </a:p>
          <a:p>
            <a:pPr>
              <a:lnSpc>
                <a:spcPct val="80000"/>
              </a:lnSpc>
              <a:buFontTx/>
              <a:buNone/>
            </a:pPr>
            <a:endParaRPr lang="hu-HU" altLang="hu-HU" sz="2400" b="1">
              <a:solidFill>
                <a:schemeClr val="accent2"/>
              </a:solidFill>
              <a:latin typeface="Times New Roman" panose="02020603050405020304" pitchFamily="18" charset="0"/>
            </a:endParaRPr>
          </a:p>
          <a:p>
            <a:pPr>
              <a:lnSpc>
                <a:spcPct val="80000"/>
              </a:lnSpc>
            </a:pPr>
            <a:r>
              <a:rPr lang="hu-HU" altLang="hu-HU" sz="2400" b="1">
                <a:latin typeface="Times New Roman" panose="02020603050405020304" pitchFamily="18" charset="0"/>
              </a:rPr>
              <a:t>A helyrehozó naplózásban a működés közbeni ellenőrzőpont-képzés a következőkből áll:</a:t>
            </a:r>
          </a:p>
          <a:p>
            <a:pPr>
              <a:lnSpc>
                <a:spcPct val="80000"/>
              </a:lnSpc>
              <a:buFontTx/>
              <a:buNone/>
            </a:pPr>
            <a:endParaRPr lang="hu-HU" altLang="hu-HU" sz="2400" b="1">
              <a:latin typeface="Times New Roman" panose="02020603050405020304" pitchFamily="18" charset="0"/>
            </a:endParaRPr>
          </a:p>
          <a:p>
            <a:pPr>
              <a:lnSpc>
                <a:spcPct val="80000"/>
              </a:lnSpc>
              <a:buFontTx/>
              <a:buNone/>
            </a:pPr>
            <a:r>
              <a:rPr lang="hu-HU" altLang="hu-HU" sz="2400" b="1">
                <a:solidFill>
                  <a:schemeClr val="accent2"/>
                </a:solidFill>
                <a:latin typeface="Times New Roman" panose="02020603050405020304" pitchFamily="18" charset="0"/>
              </a:rPr>
              <a:t>1.	</a:t>
            </a:r>
            <a:r>
              <a:rPr lang="hu-HU" altLang="hu-HU" sz="2400" b="1">
                <a:solidFill>
                  <a:srgbClr val="FF0000"/>
                </a:solidFill>
                <a:latin typeface="Times New Roman" panose="02020603050405020304" pitchFamily="18" charset="0"/>
              </a:rPr>
              <a:t>&lt;START CKPT(T1,…,Tk)&gt; </a:t>
            </a:r>
            <a:r>
              <a:rPr lang="hu-HU" altLang="hu-HU" sz="2400" b="1">
                <a:solidFill>
                  <a:schemeClr val="accent2"/>
                </a:solidFill>
                <a:latin typeface="Times New Roman" panose="02020603050405020304" pitchFamily="18" charset="0"/>
              </a:rPr>
              <a:t>naplóbejegyzés elkészítése és lemezre írása, ahol T1,…,Tk az összes éppen aktív tranzakció.</a:t>
            </a:r>
          </a:p>
          <a:p>
            <a:pPr>
              <a:lnSpc>
                <a:spcPct val="80000"/>
              </a:lnSpc>
              <a:buFontTx/>
              <a:buNone/>
            </a:pPr>
            <a:r>
              <a:rPr lang="hu-HU" altLang="hu-HU" sz="2400" b="1">
                <a:solidFill>
                  <a:schemeClr val="accent2"/>
                </a:solidFill>
                <a:latin typeface="Times New Roman" panose="02020603050405020304" pitchFamily="18" charset="0"/>
              </a:rPr>
              <a:t>2.	Az összes </a:t>
            </a:r>
            <a:r>
              <a:rPr lang="hu-HU" altLang="hu-HU" sz="2400" b="1">
                <a:solidFill>
                  <a:srgbClr val="009900"/>
                </a:solidFill>
                <a:latin typeface="Times New Roman" panose="02020603050405020304" pitchFamily="18" charset="0"/>
              </a:rPr>
              <a:t>olyan adatbáziselem kiírása lemezre</a:t>
            </a:r>
            <a:r>
              <a:rPr lang="hu-HU" altLang="hu-HU" sz="2400" b="1">
                <a:solidFill>
                  <a:schemeClr val="accent2"/>
                </a:solidFill>
                <a:latin typeface="Times New Roman" panose="02020603050405020304" pitchFamily="18" charset="0"/>
              </a:rPr>
              <a:t>, melyeket olyan tranzakciók írtak pufferekbe, melyek a </a:t>
            </a:r>
            <a:r>
              <a:rPr lang="hu-HU" altLang="hu-HU" sz="2400" b="1">
                <a:solidFill>
                  <a:srgbClr val="FF0000"/>
                </a:solidFill>
                <a:latin typeface="Times New Roman" panose="02020603050405020304" pitchFamily="18" charset="0"/>
              </a:rPr>
              <a:t>START CKPT </a:t>
            </a:r>
            <a:r>
              <a:rPr lang="hu-HU" altLang="hu-HU" sz="2400" b="1">
                <a:solidFill>
                  <a:schemeClr val="accent2"/>
                </a:solidFill>
                <a:latin typeface="Times New Roman" panose="02020603050405020304" pitchFamily="18" charset="0"/>
              </a:rPr>
              <a:t>naplóba írásakor </a:t>
            </a:r>
            <a:r>
              <a:rPr lang="hu-HU" altLang="hu-HU" sz="2400" b="1">
                <a:solidFill>
                  <a:srgbClr val="009900"/>
                </a:solidFill>
                <a:latin typeface="Times New Roman" panose="02020603050405020304" pitchFamily="18" charset="0"/>
              </a:rPr>
              <a:t>már befejeződtek</a:t>
            </a:r>
            <a:r>
              <a:rPr lang="hu-HU" altLang="hu-HU" sz="2400" b="1">
                <a:solidFill>
                  <a:schemeClr val="accent2"/>
                </a:solidFill>
                <a:latin typeface="Times New Roman" panose="02020603050405020304" pitchFamily="18" charset="0"/>
              </a:rPr>
              <a:t>, de puffereik lemezre még nem kerültek.</a:t>
            </a:r>
          </a:p>
          <a:p>
            <a:pPr>
              <a:lnSpc>
                <a:spcPct val="80000"/>
              </a:lnSpc>
              <a:buFontTx/>
              <a:buNone/>
            </a:pPr>
            <a:r>
              <a:rPr lang="hu-HU" altLang="hu-HU" sz="2400" b="1">
                <a:solidFill>
                  <a:schemeClr val="accent2"/>
                </a:solidFill>
                <a:latin typeface="Times New Roman" panose="02020603050405020304" pitchFamily="18" charset="0"/>
              </a:rPr>
              <a:t>3.	</a:t>
            </a:r>
            <a:r>
              <a:rPr lang="hu-HU" altLang="hu-HU" sz="2400" b="1">
                <a:solidFill>
                  <a:srgbClr val="FF0000"/>
                </a:solidFill>
                <a:latin typeface="Times New Roman" panose="02020603050405020304" pitchFamily="18" charset="0"/>
              </a:rPr>
              <a:t>&lt;END CKPT&gt;</a:t>
            </a:r>
            <a:r>
              <a:rPr lang="hu-HU" altLang="hu-HU" sz="2400" b="1">
                <a:solidFill>
                  <a:schemeClr val="accent2"/>
                </a:solidFill>
                <a:latin typeface="Times New Roman" panose="02020603050405020304" pitchFamily="18" charset="0"/>
              </a:rPr>
              <a:t> bejegyzés naplóba írása, és a napló lemezre írása.</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4962" name="Rectangle 2">
            <a:extLst>
              <a:ext uri="{FF2B5EF4-FFF2-40B4-BE49-F238E27FC236}">
                <a16:creationId xmlns:a16="http://schemas.microsoft.com/office/drawing/2014/main" id="{A2D740B0-92C4-8FBE-2124-2EB3F9D41444}"/>
              </a:ext>
            </a:extLst>
          </p:cNvPr>
          <p:cNvSpPr>
            <a:spLocks noGrp="1" noChangeArrowheads="1"/>
          </p:cNvSpPr>
          <p:nvPr>
            <p:ph type="title"/>
          </p:nvPr>
        </p:nvSpPr>
        <p:spPr>
          <a:xfrm>
            <a:off x="647700" y="0"/>
            <a:ext cx="7772400" cy="533400"/>
          </a:xfrm>
        </p:spPr>
        <p:txBody>
          <a:bodyPr/>
          <a:lstStyle/>
          <a:p>
            <a:r>
              <a:rPr lang="hu-HU" altLang="hu-HU" sz="2400" b="1">
                <a:solidFill>
                  <a:schemeClr val="accent2"/>
                </a:solidFill>
                <a:latin typeface="Times New Roman" panose="02020603050405020304" pitchFamily="18" charset="0"/>
              </a:rPr>
              <a:t>Helyreállítás ellenőrzőpont esetén</a:t>
            </a:r>
          </a:p>
        </p:txBody>
      </p:sp>
      <p:sp>
        <p:nvSpPr>
          <p:cNvPr id="424963" name="Rectangle 3">
            <a:extLst>
              <a:ext uri="{FF2B5EF4-FFF2-40B4-BE49-F238E27FC236}">
                <a16:creationId xmlns:a16="http://schemas.microsoft.com/office/drawing/2014/main" id="{5F5291BA-8F78-DD97-21D6-E145F96EFC03}"/>
              </a:ext>
            </a:extLst>
          </p:cNvPr>
          <p:cNvSpPr>
            <a:spLocks noGrp="1" noChangeArrowheads="1"/>
          </p:cNvSpPr>
          <p:nvPr>
            <p:ph type="body" idx="1"/>
          </p:nvPr>
        </p:nvSpPr>
        <p:spPr>
          <a:xfrm>
            <a:off x="0" y="546100"/>
            <a:ext cx="8661400" cy="5422900"/>
          </a:xfrm>
        </p:spPr>
        <p:txBody>
          <a:bodyPr/>
          <a:lstStyle/>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&lt;T1,A,5&gt;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&lt;T2,B,10&gt;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&lt;START CKPT(T2)&gt;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&lt;T2,C,15&gt;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&lt;T3,D,20&gt;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&lt;END CKPT&gt;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COMMIT&gt;</a:t>
            </a:r>
          </a:p>
          <a:p>
            <a:pPr marL="381000" indent="-381000">
              <a:lnSpc>
                <a:spcPct val="80000"/>
              </a:lnSpc>
            </a:pPr>
            <a:endParaRPr lang="hu-HU" altLang="hu-HU" sz="2400" b="1">
              <a:solidFill>
                <a:srgbClr val="3366FF"/>
              </a:solidFill>
              <a:latin typeface="Times New Roman" panose="02020603050405020304" pitchFamily="18" charset="0"/>
            </a:endParaRPr>
          </a:p>
          <a:p>
            <a:pPr marL="381000" indent="-381000">
              <a:lnSpc>
                <a:spcPct val="80000"/>
              </a:lnSpc>
            </a:pPr>
            <a:r>
              <a:rPr lang="hu-HU" altLang="hu-HU" sz="2400" b="1">
                <a:solidFill>
                  <a:schemeClr val="accent2"/>
                </a:solidFill>
                <a:latin typeface="Times New Roman" panose="02020603050405020304" pitchFamily="18" charset="0"/>
              </a:rPr>
              <a:t>Amikor az ellenőrzőpont-képzés elkezdődött, csak </a:t>
            </a:r>
            <a:r>
              <a:rPr lang="hu-HU" altLang="hu-HU" sz="2400" b="1">
                <a:solidFill>
                  <a:srgbClr val="009900"/>
                </a:solidFill>
                <a:latin typeface="Times New Roman" panose="02020603050405020304" pitchFamily="18" charset="0"/>
              </a:rPr>
              <a:t>T2</a:t>
            </a:r>
            <a:r>
              <a:rPr lang="hu-HU" altLang="hu-HU" sz="2400" b="1">
                <a:solidFill>
                  <a:schemeClr val="accent2"/>
                </a:solidFill>
                <a:latin typeface="Times New Roman" panose="02020603050405020304" pitchFamily="18" charset="0"/>
              </a:rPr>
              <a:t> volt </a:t>
            </a:r>
            <a:r>
              <a:rPr lang="hu-HU" altLang="hu-HU" sz="2400" b="1">
                <a:solidFill>
                  <a:srgbClr val="009900"/>
                </a:solidFill>
                <a:latin typeface="Times New Roman" panose="02020603050405020304" pitchFamily="18" charset="0"/>
              </a:rPr>
              <a:t>aktív,</a:t>
            </a:r>
            <a:r>
              <a:rPr lang="hu-HU" altLang="hu-HU" sz="2400" b="1">
                <a:solidFill>
                  <a:schemeClr val="accent2"/>
                </a:solidFill>
                <a:latin typeface="Times New Roman" panose="02020603050405020304" pitchFamily="18" charset="0"/>
              </a:rPr>
              <a:t> de a </a:t>
            </a:r>
            <a:r>
              <a:rPr lang="hu-HU" altLang="hu-HU" sz="2400" b="1">
                <a:solidFill>
                  <a:srgbClr val="FF0000"/>
                </a:solidFill>
                <a:latin typeface="Times New Roman" panose="02020603050405020304" pitchFamily="18" charset="0"/>
              </a:rPr>
              <a:t>T1</a:t>
            </a:r>
            <a:r>
              <a:rPr lang="hu-HU" altLang="hu-HU" sz="2400" b="1">
                <a:solidFill>
                  <a:schemeClr val="accent2"/>
                </a:solidFill>
                <a:latin typeface="Times New Roman" panose="02020603050405020304" pitchFamily="18" charset="0"/>
              </a:rPr>
              <a:t> által </a:t>
            </a:r>
            <a:r>
              <a:rPr lang="hu-HU" altLang="hu-HU" sz="2400" b="1">
                <a:solidFill>
                  <a:srgbClr val="FF0000"/>
                </a:solidFill>
                <a:latin typeface="Times New Roman" panose="02020603050405020304" pitchFamily="18" charset="0"/>
              </a:rPr>
              <a:t>A-ba írt érték még nem biztos, hogy lemezre került.</a:t>
            </a:r>
            <a:r>
              <a:rPr lang="hu-HU" altLang="hu-HU" sz="2400" b="1">
                <a:solidFill>
                  <a:schemeClr val="accent2"/>
                </a:solidFill>
                <a:latin typeface="Times New Roman" panose="02020603050405020304" pitchFamily="18" charset="0"/>
              </a:rPr>
              <a:t> Ha még nem, akkor A-t lemezre kell másolnunk, mielőtt az ellenőrzőpont-képzést befejezhetnénk. </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5986" name="Rectangle 2">
            <a:extLst>
              <a:ext uri="{FF2B5EF4-FFF2-40B4-BE49-F238E27FC236}">
                <a16:creationId xmlns:a16="http://schemas.microsoft.com/office/drawing/2014/main" id="{735FBF8F-F7BD-B98B-2185-E425E177ED3A}"/>
              </a:ext>
            </a:extLst>
          </p:cNvPr>
          <p:cNvSpPr>
            <a:spLocks noGrp="1" noChangeArrowheads="1"/>
          </p:cNvSpPr>
          <p:nvPr>
            <p:ph type="title"/>
          </p:nvPr>
        </p:nvSpPr>
        <p:spPr>
          <a:xfrm>
            <a:off x="647700" y="0"/>
            <a:ext cx="7772400" cy="533400"/>
          </a:xfrm>
        </p:spPr>
        <p:txBody>
          <a:bodyPr/>
          <a:lstStyle/>
          <a:p>
            <a:r>
              <a:rPr lang="hu-HU" altLang="hu-HU" sz="2400" b="1">
                <a:solidFill>
                  <a:schemeClr val="accent2"/>
                </a:solidFill>
                <a:latin typeface="Times New Roman" panose="02020603050405020304" pitchFamily="18" charset="0"/>
              </a:rPr>
              <a:t>Helyreállítás ellenőrzőpont </a:t>
            </a:r>
            <a:r>
              <a:rPr lang="hu-HU" altLang="hu-HU" sz="2400" b="1">
                <a:solidFill>
                  <a:srgbClr val="FF3300"/>
                </a:solidFill>
                <a:latin typeface="Times New Roman" panose="02020603050405020304" pitchFamily="18" charset="0"/>
              </a:rPr>
              <a:t>1. eset</a:t>
            </a:r>
          </a:p>
        </p:txBody>
      </p:sp>
      <p:sp>
        <p:nvSpPr>
          <p:cNvPr id="425987" name="Rectangle 3">
            <a:extLst>
              <a:ext uri="{FF2B5EF4-FFF2-40B4-BE49-F238E27FC236}">
                <a16:creationId xmlns:a16="http://schemas.microsoft.com/office/drawing/2014/main" id="{2CAB2FAB-DCB6-A853-2993-407FE88541E4}"/>
              </a:ext>
            </a:extLst>
          </p:cNvPr>
          <p:cNvSpPr>
            <a:spLocks noGrp="1" noChangeArrowheads="1"/>
          </p:cNvSpPr>
          <p:nvPr>
            <p:ph type="body" idx="1"/>
          </p:nvPr>
        </p:nvSpPr>
        <p:spPr>
          <a:xfrm>
            <a:off x="0" y="546100"/>
            <a:ext cx="8661400" cy="5422900"/>
          </a:xfrm>
        </p:spPr>
        <p:txBody>
          <a:bodyPr/>
          <a:lstStyle/>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&lt;T1,A,5&gt;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&lt;T2,B,10&gt;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&lt;START CKPT(T2)&gt;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&lt;T2,C,15&gt;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&lt;T3,D,20&gt;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&lt;END CKPT&gt;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COMMIT&gt;</a:t>
            </a:r>
          </a:p>
          <a:p>
            <a:pPr marL="800100" lvl="1" indent="-342900">
              <a:lnSpc>
                <a:spcPct val="80000"/>
              </a:lnSpc>
              <a:buFontTx/>
              <a:buNone/>
            </a:pPr>
            <a:endParaRPr lang="hu-HU" altLang="hu-HU" sz="2000" b="1">
              <a:solidFill>
                <a:srgbClr val="3366FF"/>
              </a:solidFill>
              <a:latin typeface="Times New Roman" panose="02020603050405020304" pitchFamily="18" charset="0"/>
            </a:endParaRPr>
          </a:p>
          <a:p>
            <a:pPr marL="381000" indent="-381000">
              <a:lnSpc>
                <a:spcPct val="80000"/>
              </a:lnSpc>
              <a:buFontTx/>
              <a:buAutoNum type="arabicPeriod"/>
            </a:pPr>
            <a:r>
              <a:rPr lang="hu-HU" altLang="hu-HU" sz="2400" b="1">
                <a:solidFill>
                  <a:schemeClr val="accent2"/>
                </a:solidFill>
                <a:latin typeface="Times New Roman" panose="02020603050405020304" pitchFamily="18" charset="0"/>
              </a:rPr>
              <a:t>Ha a hiba előtt a naplóba feljegyzett utolsó ellenőrzőpont-bejegyzés </a:t>
            </a:r>
            <a:r>
              <a:rPr lang="hu-HU" altLang="hu-HU" sz="2400" b="1">
                <a:solidFill>
                  <a:srgbClr val="FF3300"/>
                </a:solidFill>
                <a:latin typeface="Times New Roman" panose="02020603050405020304" pitchFamily="18" charset="0"/>
              </a:rPr>
              <a:t>&lt;END CKPT&gt;.</a:t>
            </a:r>
            <a:r>
              <a:rPr lang="hu-HU" altLang="hu-HU" sz="2400" b="1">
                <a:solidFill>
                  <a:schemeClr val="accent2"/>
                </a:solidFill>
                <a:latin typeface="Times New Roman" panose="02020603050405020304" pitchFamily="18" charset="0"/>
              </a:rPr>
              <a:t> </a:t>
            </a:r>
          </a:p>
          <a:p>
            <a:pPr marL="381000" indent="-381000">
              <a:lnSpc>
                <a:spcPct val="80000"/>
              </a:lnSpc>
            </a:pPr>
            <a:r>
              <a:rPr lang="hu-HU" altLang="hu-HU" sz="2400" b="1">
                <a:solidFill>
                  <a:schemeClr val="accent2"/>
                </a:solidFill>
                <a:latin typeface="Times New Roman" panose="02020603050405020304" pitchFamily="18" charset="0"/>
              </a:rPr>
              <a:t>Az olyan értékek, melyeket olyan tranzakciók írtak, melyek a </a:t>
            </a:r>
            <a:r>
              <a:rPr lang="hu-HU" altLang="hu-HU" sz="2400" b="1">
                <a:solidFill>
                  <a:srgbClr val="FF3300"/>
                </a:solidFill>
                <a:latin typeface="Times New Roman" panose="02020603050405020304" pitchFamily="18" charset="0"/>
              </a:rPr>
              <a:t>&lt;START CKPT(T1,…,Tk)&gt;</a:t>
            </a:r>
            <a:r>
              <a:rPr lang="hu-HU" altLang="hu-HU" sz="2400" b="1">
                <a:solidFill>
                  <a:schemeClr val="accent2"/>
                </a:solidFill>
                <a:latin typeface="Times New Roman" panose="02020603050405020304" pitchFamily="18" charset="0"/>
              </a:rPr>
              <a:t> naplóbejegyzés megtétele előtt befejeződtek, már biztosan lemezre kerültek, így nem kell velük foglalkoznunk. </a:t>
            </a:r>
          </a:p>
        </p:txBody>
      </p:sp>
      <p:sp>
        <p:nvSpPr>
          <p:cNvPr id="425988" name="Line 4">
            <a:extLst>
              <a:ext uri="{FF2B5EF4-FFF2-40B4-BE49-F238E27FC236}">
                <a16:creationId xmlns:a16="http://schemas.microsoft.com/office/drawing/2014/main" id="{72C9BB73-1633-A825-C810-E9240AB9F149}"/>
              </a:ext>
            </a:extLst>
          </p:cNvPr>
          <p:cNvSpPr>
            <a:spLocks noChangeShapeType="1"/>
          </p:cNvSpPr>
          <p:nvPr/>
        </p:nvSpPr>
        <p:spPr bwMode="auto">
          <a:xfrm flipV="1">
            <a:off x="571500" y="4254500"/>
            <a:ext cx="2349500" cy="12700"/>
          </a:xfrm>
          <a:prstGeom prst="line">
            <a:avLst/>
          </a:prstGeom>
          <a:noFill/>
          <a:ln w="762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25989" name="Text Box 5">
            <a:extLst>
              <a:ext uri="{FF2B5EF4-FFF2-40B4-BE49-F238E27FC236}">
                <a16:creationId xmlns:a16="http://schemas.microsoft.com/office/drawing/2014/main" id="{70A48C6C-26FF-0A22-CB9D-33F83249E1FD}"/>
              </a:ext>
            </a:extLst>
          </p:cNvPr>
          <p:cNvSpPr txBox="1">
            <a:spLocks noChangeArrowheads="1"/>
          </p:cNvSpPr>
          <p:nvPr/>
        </p:nvSpPr>
        <p:spPr bwMode="auto">
          <a:xfrm>
            <a:off x="2955925" y="3957638"/>
            <a:ext cx="2647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u-HU" altLang="hu-HU" sz="2400" b="1">
                <a:solidFill>
                  <a:srgbClr val="FF3300"/>
                </a:solidFill>
              </a:rPr>
              <a:t>RENDSZERHIBA</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7010" name="Rectangle 2">
            <a:extLst>
              <a:ext uri="{FF2B5EF4-FFF2-40B4-BE49-F238E27FC236}">
                <a16:creationId xmlns:a16="http://schemas.microsoft.com/office/drawing/2014/main" id="{2C70D270-E16D-AEE9-1A79-E8C4D5E2C00C}"/>
              </a:ext>
            </a:extLst>
          </p:cNvPr>
          <p:cNvSpPr>
            <a:spLocks noGrp="1" noChangeArrowheads="1"/>
          </p:cNvSpPr>
          <p:nvPr>
            <p:ph type="title"/>
          </p:nvPr>
        </p:nvSpPr>
        <p:spPr>
          <a:xfrm>
            <a:off x="647700" y="0"/>
            <a:ext cx="7772400" cy="533400"/>
          </a:xfrm>
        </p:spPr>
        <p:txBody>
          <a:bodyPr/>
          <a:lstStyle/>
          <a:p>
            <a:r>
              <a:rPr lang="hu-HU" altLang="hu-HU" sz="2400" b="1">
                <a:solidFill>
                  <a:schemeClr val="accent2"/>
                </a:solidFill>
                <a:latin typeface="Times New Roman" panose="02020603050405020304" pitchFamily="18" charset="0"/>
              </a:rPr>
              <a:t>Helyreállítás ellenőrzőpont </a:t>
            </a:r>
            <a:r>
              <a:rPr lang="hu-HU" altLang="hu-HU" sz="2400" b="1">
                <a:solidFill>
                  <a:srgbClr val="FF3300"/>
                </a:solidFill>
                <a:latin typeface="Times New Roman" panose="02020603050405020304" pitchFamily="18" charset="0"/>
              </a:rPr>
              <a:t>1. eset</a:t>
            </a:r>
          </a:p>
        </p:txBody>
      </p:sp>
      <p:sp>
        <p:nvSpPr>
          <p:cNvPr id="427011" name="Rectangle 3">
            <a:extLst>
              <a:ext uri="{FF2B5EF4-FFF2-40B4-BE49-F238E27FC236}">
                <a16:creationId xmlns:a16="http://schemas.microsoft.com/office/drawing/2014/main" id="{CCD63B0B-EFC3-C1F3-7302-71C1F3D45923}"/>
              </a:ext>
            </a:extLst>
          </p:cNvPr>
          <p:cNvSpPr>
            <a:spLocks noGrp="1" noChangeArrowheads="1"/>
          </p:cNvSpPr>
          <p:nvPr>
            <p:ph type="body" idx="1"/>
          </p:nvPr>
        </p:nvSpPr>
        <p:spPr>
          <a:xfrm>
            <a:off x="0" y="546100"/>
            <a:ext cx="9144000" cy="5422900"/>
          </a:xfrm>
        </p:spPr>
        <p:txBody>
          <a:bodyPr/>
          <a:lstStyle/>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&lt;T1,A,5&gt;</a:t>
            </a:r>
          </a:p>
          <a:p>
            <a:pPr marL="800100" lvl="1" indent="-342900">
              <a:lnSpc>
                <a:spcPct val="80000"/>
              </a:lnSpc>
              <a:buFontTx/>
              <a:buAutoNum type="arabicPeriod"/>
            </a:pPr>
            <a:r>
              <a:rPr lang="hu-HU" altLang="hu-HU" sz="2000" b="1">
                <a:solidFill>
                  <a:srgbClr val="009900"/>
                </a:solidFill>
                <a:latin typeface="Times New Roman" panose="02020603050405020304" pitchFamily="18" charset="0"/>
              </a:rPr>
              <a:t>&lt;T2,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&lt;T2,B,10&gt;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&lt;START CKPT(T2)&gt;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&lt;T2,C,15&gt;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&lt;T3,D,20&gt;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&lt;END CKPT&gt;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COMMIT&gt;</a:t>
            </a:r>
          </a:p>
          <a:p>
            <a:pPr marL="381000" indent="-381000">
              <a:lnSpc>
                <a:spcPct val="80000"/>
              </a:lnSpc>
            </a:pPr>
            <a:endParaRPr lang="hu-HU" altLang="hu-HU" sz="2000" b="1">
              <a:solidFill>
                <a:schemeClr val="accent2"/>
              </a:solidFill>
              <a:latin typeface="Times New Roman" panose="02020603050405020304" pitchFamily="18" charset="0"/>
            </a:endParaRPr>
          </a:p>
          <a:p>
            <a:pPr marL="381000" indent="-381000">
              <a:lnSpc>
                <a:spcPct val="80000"/>
              </a:lnSpc>
            </a:pPr>
            <a:r>
              <a:rPr lang="hu-HU" altLang="hu-HU" sz="2000" b="1">
                <a:solidFill>
                  <a:schemeClr val="accent2"/>
                </a:solidFill>
                <a:latin typeface="Times New Roman" panose="02020603050405020304" pitchFamily="18" charset="0"/>
              </a:rPr>
              <a:t>Elég azokat a tranzakciókat venni, melyek az utolsó </a:t>
            </a:r>
            <a:r>
              <a:rPr lang="hu-HU" altLang="hu-HU" sz="1800" b="1">
                <a:solidFill>
                  <a:srgbClr val="FF3300"/>
                </a:solidFill>
                <a:latin typeface="Times New Roman" panose="02020603050405020304" pitchFamily="18" charset="0"/>
              </a:rPr>
              <a:t>&lt;START CKPT(T1,…,Tk)&gt;</a:t>
            </a:r>
            <a:r>
              <a:rPr lang="hu-HU" altLang="hu-HU" sz="2000" b="1">
                <a:solidFill>
                  <a:schemeClr val="accent2"/>
                </a:solidFill>
                <a:latin typeface="Times New Roman" panose="02020603050405020304" pitchFamily="18" charset="0"/>
              </a:rPr>
              <a:t> naplóbejegyzésben a </a:t>
            </a:r>
            <a:r>
              <a:rPr lang="hu-HU" altLang="hu-HU" sz="2000" b="1">
                <a:solidFill>
                  <a:srgbClr val="FF3300"/>
                </a:solidFill>
                <a:latin typeface="Times New Roman" panose="02020603050405020304" pitchFamily="18" charset="0"/>
              </a:rPr>
              <a:t>Ti</a:t>
            </a:r>
            <a:r>
              <a:rPr lang="hu-HU" altLang="hu-HU" sz="2000" b="1">
                <a:solidFill>
                  <a:schemeClr val="accent2"/>
                </a:solidFill>
                <a:latin typeface="Times New Roman" panose="02020603050405020304" pitchFamily="18" charset="0"/>
              </a:rPr>
              <a:t>-k között szerepelnek, vagy ezen naplóbejegyzést követően indultak el.  </a:t>
            </a:r>
            <a:r>
              <a:rPr lang="hu-HU" altLang="hu-HU" sz="2000" b="1">
                <a:solidFill>
                  <a:srgbClr val="009900"/>
                </a:solidFill>
                <a:latin typeface="Times New Roman" panose="02020603050405020304" pitchFamily="18" charset="0"/>
              </a:rPr>
              <a:t>(T2,T3)</a:t>
            </a:r>
          </a:p>
          <a:p>
            <a:pPr marL="381000" indent="-381000">
              <a:lnSpc>
                <a:spcPct val="80000"/>
              </a:lnSpc>
            </a:pPr>
            <a:r>
              <a:rPr lang="hu-HU" altLang="hu-HU" sz="2000" b="1">
                <a:solidFill>
                  <a:schemeClr val="accent2"/>
                </a:solidFill>
                <a:latin typeface="Times New Roman" panose="02020603050405020304" pitchFamily="18" charset="0"/>
              </a:rPr>
              <a:t>A naplóban való keresés során a legkorábbi </a:t>
            </a:r>
            <a:r>
              <a:rPr lang="hu-HU" altLang="hu-HU" sz="2000" b="1">
                <a:solidFill>
                  <a:srgbClr val="FF3300"/>
                </a:solidFill>
                <a:latin typeface="Times New Roman" panose="02020603050405020304" pitchFamily="18" charset="0"/>
              </a:rPr>
              <a:t>&lt;Ti, START&gt;</a:t>
            </a:r>
            <a:r>
              <a:rPr lang="hu-HU" altLang="hu-HU" sz="2000" b="1">
                <a:solidFill>
                  <a:schemeClr val="accent2"/>
                </a:solidFill>
                <a:latin typeface="Times New Roman" panose="02020603050405020304" pitchFamily="18" charset="0"/>
              </a:rPr>
              <a:t> naplóbejegyzésig kell visszamennünk, annál korábbra nem. </a:t>
            </a:r>
          </a:p>
          <a:p>
            <a:pPr marL="381000" indent="-381000">
              <a:lnSpc>
                <a:spcPct val="80000"/>
              </a:lnSpc>
            </a:pPr>
            <a:r>
              <a:rPr lang="hu-HU" altLang="hu-HU" sz="2000" b="1">
                <a:solidFill>
                  <a:schemeClr val="accent2"/>
                </a:solidFill>
                <a:latin typeface="Times New Roman" panose="02020603050405020304" pitchFamily="18" charset="0"/>
              </a:rPr>
              <a:t>Ezek a </a:t>
            </a:r>
            <a:r>
              <a:rPr lang="hu-HU" altLang="hu-HU" sz="2000" b="1">
                <a:solidFill>
                  <a:srgbClr val="FF3300"/>
                </a:solidFill>
                <a:latin typeface="Times New Roman" panose="02020603050405020304" pitchFamily="18" charset="0"/>
              </a:rPr>
              <a:t>START</a:t>
            </a:r>
            <a:r>
              <a:rPr lang="hu-HU" altLang="hu-HU" sz="2000" b="1">
                <a:solidFill>
                  <a:schemeClr val="accent2"/>
                </a:solidFill>
                <a:latin typeface="Times New Roman" panose="02020603050405020304" pitchFamily="18" charset="0"/>
              </a:rPr>
              <a:t> naplóbejegyzések akárhány korábbi ellenőrzőpontnál előbb is felbukkanhatnak. </a:t>
            </a:r>
          </a:p>
        </p:txBody>
      </p:sp>
      <p:sp>
        <p:nvSpPr>
          <p:cNvPr id="427012" name="Line 4">
            <a:extLst>
              <a:ext uri="{FF2B5EF4-FFF2-40B4-BE49-F238E27FC236}">
                <a16:creationId xmlns:a16="http://schemas.microsoft.com/office/drawing/2014/main" id="{35628C68-20CE-1A05-62D3-184B3C4EC5B5}"/>
              </a:ext>
            </a:extLst>
          </p:cNvPr>
          <p:cNvSpPr>
            <a:spLocks noChangeShapeType="1"/>
          </p:cNvSpPr>
          <p:nvPr/>
        </p:nvSpPr>
        <p:spPr bwMode="auto">
          <a:xfrm flipV="1">
            <a:off x="584200" y="4216400"/>
            <a:ext cx="2349500" cy="12700"/>
          </a:xfrm>
          <a:prstGeom prst="line">
            <a:avLst/>
          </a:prstGeom>
          <a:noFill/>
          <a:ln w="762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27013" name="Text Box 5">
            <a:extLst>
              <a:ext uri="{FF2B5EF4-FFF2-40B4-BE49-F238E27FC236}">
                <a16:creationId xmlns:a16="http://schemas.microsoft.com/office/drawing/2014/main" id="{7EF41CCC-762C-0851-A8CF-AB8F8E564468}"/>
              </a:ext>
            </a:extLst>
          </p:cNvPr>
          <p:cNvSpPr txBox="1">
            <a:spLocks noChangeArrowheads="1"/>
          </p:cNvSpPr>
          <p:nvPr/>
        </p:nvSpPr>
        <p:spPr bwMode="auto">
          <a:xfrm>
            <a:off x="2943225" y="3932238"/>
            <a:ext cx="2647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u-HU" altLang="hu-HU" sz="2400" b="1">
                <a:solidFill>
                  <a:srgbClr val="FF3300"/>
                </a:solidFill>
              </a:rPr>
              <a:t>RENDSZERHIBA</a:t>
            </a:r>
          </a:p>
        </p:txBody>
      </p:sp>
      <p:sp>
        <p:nvSpPr>
          <p:cNvPr id="427014" name="Text Box 6">
            <a:extLst>
              <a:ext uri="{FF2B5EF4-FFF2-40B4-BE49-F238E27FC236}">
                <a16:creationId xmlns:a16="http://schemas.microsoft.com/office/drawing/2014/main" id="{6099253D-ED37-EF2D-0FF6-84E034D254B2}"/>
              </a:ext>
            </a:extLst>
          </p:cNvPr>
          <p:cNvSpPr txBox="1">
            <a:spLocks noChangeArrowheads="1"/>
          </p:cNvSpPr>
          <p:nvPr/>
        </p:nvSpPr>
        <p:spPr bwMode="auto">
          <a:xfrm>
            <a:off x="3746500" y="787400"/>
            <a:ext cx="5245100" cy="2073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FF0000"/>
                </a:solidFill>
              </a:rPr>
              <a:t>&lt;T2,COMMIT&gt; </a:t>
            </a:r>
            <a:r>
              <a:rPr lang="hu-HU" altLang="hu-HU" b="1">
                <a:solidFill>
                  <a:srgbClr val="CC00CC"/>
                </a:solidFill>
              </a:rPr>
              <a:t>és </a:t>
            </a:r>
            <a:r>
              <a:rPr lang="hu-HU" altLang="hu-HU" b="1">
                <a:solidFill>
                  <a:srgbClr val="FF0000"/>
                </a:solidFill>
              </a:rPr>
              <a:t>&lt;T3,COMMIT&gt; </a:t>
            </a:r>
            <a:r>
              <a:rPr lang="hu-HU" altLang="hu-HU" b="1">
                <a:solidFill>
                  <a:srgbClr val="CC00CC"/>
                </a:solidFill>
              </a:rPr>
              <a:t>miatt T2 és T3 befejezett tranzakció.</a:t>
            </a:r>
          </a:p>
          <a:p>
            <a:pPr>
              <a:spcBef>
                <a:spcPct val="50000"/>
              </a:spcBef>
            </a:pPr>
            <a:r>
              <a:rPr lang="hu-HU" altLang="hu-HU" b="1"/>
              <a:t>Így </a:t>
            </a:r>
            <a:r>
              <a:rPr lang="hu-HU" altLang="hu-HU" b="1">
                <a:solidFill>
                  <a:srgbClr val="009900"/>
                </a:solidFill>
              </a:rPr>
              <a:t>&lt;T2,B,10&gt;</a:t>
            </a:r>
            <a:r>
              <a:rPr lang="hu-HU" altLang="hu-HU" b="1"/>
              <a:t>, </a:t>
            </a:r>
            <a:r>
              <a:rPr lang="hu-HU" altLang="hu-HU" b="1">
                <a:solidFill>
                  <a:srgbClr val="009900"/>
                </a:solidFill>
              </a:rPr>
              <a:t>&lt;T2,C,15&gt;</a:t>
            </a:r>
            <a:r>
              <a:rPr lang="hu-HU" altLang="hu-HU" b="1"/>
              <a:t> és </a:t>
            </a:r>
            <a:r>
              <a:rPr lang="hu-HU" altLang="hu-HU" b="1">
                <a:solidFill>
                  <a:srgbClr val="009900"/>
                </a:solidFill>
              </a:rPr>
              <a:t>&lt;T3,D,20&gt;</a:t>
            </a:r>
            <a:r>
              <a:rPr lang="hu-HU" altLang="hu-HU" b="1"/>
              <a:t> alapján a lemezre újraírjuk a B, a C és a D tartalmát, megfelelően 10, 15 és 20 értékeket adva nekik.</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8034" name="Rectangle 2">
            <a:extLst>
              <a:ext uri="{FF2B5EF4-FFF2-40B4-BE49-F238E27FC236}">
                <a16:creationId xmlns:a16="http://schemas.microsoft.com/office/drawing/2014/main" id="{AD0BC290-8F8C-58D6-3250-46D64F826BEB}"/>
              </a:ext>
            </a:extLst>
          </p:cNvPr>
          <p:cNvSpPr>
            <a:spLocks noGrp="1" noChangeArrowheads="1"/>
          </p:cNvSpPr>
          <p:nvPr>
            <p:ph type="title"/>
          </p:nvPr>
        </p:nvSpPr>
        <p:spPr>
          <a:xfrm>
            <a:off x="647700" y="0"/>
            <a:ext cx="7772400" cy="533400"/>
          </a:xfrm>
        </p:spPr>
        <p:txBody>
          <a:bodyPr/>
          <a:lstStyle/>
          <a:p>
            <a:r>
              <a:rPr lang="hu-HU" altLang="hu-HU" sz="2400" b="1">
                <a:solidFill>
                  <a:schemeClr val="accent2"/>
                </a:solidFill>
                <a:latin typeface="Times New Roman" panose="02020603050405020304" pitchFamily="18" charset="0"/>
              </a:rPr>
              <a:t>Helyreállítás ellenőrzőpont </a:t>
            </a:r>
            <a:r>
              <a:rPr lang="hu-HU" altLang="hu-HU" sz="2400" b="1">
                <a:solidFill>
                  <a:srgbClr val="FF3300"/>
                </a:solidFill>
                <a:latin typeface="Times New Roman" panose="02020603050405020304" pitchFamily="18" charset="0"/>
              </a:rPr>
              <a:t>1. eset</a:t>
            </a:r>
          </a:p>
        </p:txBody>
      </p:sp>
      <p:sp>
        <p:nvSpPr>
          <p:cNvPr id="428035" name="Rectangle 3">
            <a:extLst>
              <a:ext uri="{FF2B5EF4-FFF2-40B4-BE49-F238E27FC236}">
                <a16:creationId xmlns:a16="http://schemas.microsoft.com/office/drawing/2014/main" id="{534D4668-525B-E2B4-4FC8-88AEBAFBA2B3}"/>
              </a:ext>
            </a:extLst>
          </p:cNvPr>
          <p:cNvSpPr>
            <a:spLocks noGrp="1" noChangeArrowheads="1"/>
          </p:cNvSpPr>
          <p:nvPr>
            <p:ph type="body" idx="1"/>
          </p:nvPr>
        </p:nvSpPr>
        <p:spPr>
          <a:xfrm>
            <a:off x="0" y="546100"/>
            <a:ext cx="9144000" cy="5422900"/>
          </a:xfrm>
        </p:spPr>
        <p:txBody>
          <a:bodyPr/>
          <a:lstStyle/>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&lt;T1,A,5&gt;</a:t>
            </a:r>
          </a:p>
          <a:p>
            <a:pPr marL="800100" lvl="1" indent="-342900">
              <a:lnSpc>
                <a:spcPct val="80000"/>
              </a:lnSpc>
              <a:buFontTx/>
              <a:buAutoNum type="arabicPeriod"/>
            </a:pPr>
            <a:r>
              <a:rPr lang="hu-HU" altLang="hu-HU" sz="2000" b="1">
                <a:solidFill>
                  <a:srgbClr val="009900"/>
                </a:solidFill>
                <a:latin typeface="Times New Roman" panose="02020603050405020304" pitchFamily="18" charset="0"/>
              </a:rPr>
              <a:t>&lt;T2,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&lt;T2,B,10&gt;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&lt;START CKPT(T2)&gt;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&lt;T2,C,15&gt;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&lt;T3,D,20&gt;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&lt;END CKPT&gt;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COMMIT&gt;</a:t>
            </a:r>
          </a:p>
          <a:p>
            <a:pPr marL="381000" indent="-381000">
              <a:lnSpc>
                <a:spcPct val="80000"/>
              </a:lnSpc>
            </a:pPr>
            <a:endParaRPr lang="hu-HU" altLang="hu-HU" sz="2000" b="1">
              <a:solidFill>
                <a:schemeClr val="accent2"/>
              </a:solidFill>
              <a:latin typeface="Times New Roman" panose="02020603050405020304" pitchFamily="18" charset="0"/>
            </a:endParaRPr>
          </a:p>
          <a:p>
            <a:pPr marL="381000" indent="-381000">
              <a:lnSpc>
                <a:spcPct val="80000"/>
              </a:lnSpc>
            </a:pPr>
            <a:r>
              <a:rPr lang="hu-HU" altLang="hu-HU" sz="2000" b="1">
                <a:solidFill>
                  <a:schemeClr val="accent2"/>
                </a:solidFill>
                <a:latin typeface="Times New Roman" panose="02020603050405020304" pitchFamily="18" charset="0"/>
              </a:rPr>
              <a:t>Elég azokat a tranzakciókat venni, melyek az utolsó </a:t>
            </a:r>
            <a:r>
              <a:rPr lang="hu-HU" altLang="hu-HU" sz="1800" b="1">
                <a:solidFill>
                  <a:srgbClr val="FF3300"/>
                </a:solidFill>
                <a:latin typeface="Times New Roman" panose="02020603050405020304" pitchFamily="18" charset="0"/>
              </a:rPr>
              <a:t>&lt;START CKPT(T1,…,Tk)&gt;</a:t>
            </a:r>
            <a:r>
              <a:rPr lang="hu-HU" altLang="hu-HU" sz="2000" b="1">
                <a:solidFill>
                  <a:schemeClr val="accent2"/>
                </a:solidFill>
                <a:latin typeface="Times New Roman" panose="02020603050405020304" pitchFamily="18" charset="0"/>
              </a:rPr>
              <a:t> naplóbejegyzésben a </a:t>
            </a:r>
            <a:r>
              <a:rPr lang="hu-HU" altLang="hu-HU" sz="2000" b="1">
                <a:solidFill>
                  <a:srgbClr val="FF3300"/>
                </a:solidFill>
                <a:latin typeface="Times New Roman" panose="02020603050405020304" pitchFamily="18" charset="0"/>
              </a:rPr>
              <a:t>Ti</a:t>
            </a:r>
            <a:r>
              <a:rPr lang="hu-HU" altLang="hu-HU" sz="2000" b="1">
                <a:solidFill>
                  <a:schemeClr val="accent2"/>
                </a:solidFill>
                <a:latin typeface="Times New Roman" panose="02020603050405020304" pitchFamily="18" charset="0"/>
              </a:rPr>
              <a:t>-k között szerepelnek, vagy ezen naplóbejegyzést követően indultak el.  </a:t>
            </a:r>
            <a:r>
              <a:rPr lang="hu-HU" altLang="hu-HU" sz="2000" b="1">
                <a:solidFill>
                  <a:srgbClr val="009900"/>
                </a:solidFill>
                <a:latin typeface="Times New Roman" panose="02020603050405020304" pitchFamily="18" charset="0"/>
              </a:rPr>
              <a:t>(T2,T3)</a:t>
            </a:r>
          </a:p>
          <a:p>
            <a:pPr marL="381000" indent="-381000">
              <a:lnSpc>
                <a:spcPct val="80000"/>
              </a:lnSpc>
            </a:pPr>
            <a:r>
              <a:rPr lang="hu-HU" altLang="hu-HU" sz="2000" b="1">
                <a:solidFill>
                  <a:srgbClr val="009900"/>
                </a:solidFill>
                <a:latin typeface="Times New Roman" panose="02020603050405020304" pitchFamily="18" charset="0"/>
              </a:rPr>
              <a:t>T3 most be nem fejezett, így nem kell újragörgetni.</a:t>
            </a:r>
          </a:p>
          <a:p>
            <a:pPr marL="381000" indent="-381000">
              <a:lnSpc>
                <a:spcPct val="80000"/>
              </a:lnSpc>
            </a:pPr>
            <a:r>
              <a:rPr lang="en-US" altLang="hu-HU" sz="2000" b="1"/>
              <a:t>A helyreállítást követően egy &lt;T3</a:t>
            </a:r>
            <a:r>
              <a:rPr lang="hu-HU" altLang="hu-HU" sz="2000" b="1"/>
              <a:t>, ABORT</a:t>
            </a:r>
            <a:r>
              <a:rPr lang="en-US" altLang="hu-HU" sz="2000" b="1"/>
              <a:t>&gt; bejegyzést írunk a naplóba.</a:t>
            </a:r>
            <a:r>
              <a:rPr lang="hu-HU" altLang="hu-HU" sz="2000"/>
              <a:t> </a:t>
            </a:r>
          </a:p>
        </p:txBody>
      </p:sp>
      <p:sp>
        <p:nvSpPr>
          <p:cNvPr id="428036" name="Line 4">
            <a:extLst>
              <a:ext uri="{FF2B5EF4-FFF2-40B4-BE49-F238E27FC236}">
                <a16:creationId xmlns:a16="http://schemas.microsoft.com/office/drawing/2014/main" id="{A335D2C6-847A-3EED-6912-F085858344E8}"/>
              </a:ext>
            </a:extLst>
          </p:cNvPr>
          <p:cNvSpPr>
            <a:spLocks noChangeShapeType="1"/>
          </p:cNvSpPr>
          <p:nvPr/>
        </p:nvSpPr>
        <p:spPr bwMode="auto">
          <a:xfrm flipV="1">
            <a:off x="584200" y="3911600"/>
            <a:ext cx="2349500" cy="12700"/>
          </a:xfrm>
          <a:prstGeom prst="line">
            <a:avLst/>
          </a:prstGeom>
          <a:noFill/>
          <a:ln w="762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28037" name="Text Box 5">
            <a:extLst>
              <a:ext uri="{FF2B5EF4-FFF2-40B4-BE49-F238E27FC236}">
                <a16:creationId xmlns:a16="http://schemas.microsoft.com/office/drawing/2014/main" id="{51AAA824-F522-3E5B-48C1-1FB6B6DDA4D2}"/>
              </a:ext>
            </a:extLst>
          </p:cNvPr>
          <p:cNvSpPr txBox="1">
            <a:spLocks noChangeArrowheads="1"/>
          </p:cNvSpPr>
          <p:nvPr/>
        </p:nvSpPr>
        <p:spPr bwMode="auto">
          <a:xfrm>
            <a:off x="2917825" y="3678238"/>
            <a:ext cx="2647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u-HU" altLang="hu-HU" sz="2400" b="1">
                <a:solidFill>
                  <a:srgbClr val="FF3300"/>
                </a:solidFill>
              </a:rPr>
              <a:t>RENDSZERHIBA</a:t>
            </a:r>
          </a:p>
        </p:txBody>
      </p:sp>
      <p:sp>
        <p:nvSpPr>
          <p:cNvPr id="428038" name="Text Box 6">
            <a:extLst>
              <a:ext uri="{FF2B5EF4-FFF2-40B4-BE49-F238E27FC236}">
                <a16:creationId xmlns:a16="http://schemas.microsoft.com/office/drawing/2014/main" id="{0C8324FA-98BB-E3D2-6544-6C7A8C5EF0D6}"/>
              </a:ext>
            </a:extLst>
          </p:cNvPr>
          <p:cNvSpPr txBox="1">
            <a:spLocks noChangeArrowheads="1"/>
          </p:cNvSpPr>
          <p:nvPr/>
        </p:nvSpPr>
        <p:spPr bwMode="auto">
          <a:xfrm>
            <a:off x="3746500" y="787400"/>
            <a:ext cx="5245100" cy="2073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solidFill>
                  <a:srgbClr val="FF0000"/>
                </a:solidFill>
              </a:rPr>
              <a:t>&lt;T2,COMMIT&gt; </a:t>
            </a:r>
            <a:r>
              <a:rPr lang="hu-HU" altLang="hu-HU" b="1">
                <a:solidFill>
                  <a:srgbClr val="CC00CC"/>
                </a:solidFill>
              </a:rPr>
              <a:t>miatt csak T2 befejezett tranzakció.</a:t>
            </a:r>
          </a:p>
          <a:p>
            <a:pPr>
              <a:spcBef>
                <a:spcPct val="50000"/>
              </a:spcBef>
            </a:pPr>
            <a:r>
              <a:rPr lang="hu-HU" altLang="hu-HU" b="1"/>
              <a:t>Így </a:t>
            </a:r>
            <a:r>
              <a:rPr lang="hu-HU" altLang="hu-HU" b="1">
                <a:solidFill>
                  <a:srgbClr val="009900"/>
                </a:solidFill>
              </a:rPr>
              <a:t>&lt;T2,B,10&gt;</a:t>
            </a:r>
            <a:r>
              <a:rPr lang="hu-HU" altLang="hu-HU" b="1"/>
              <a:t>, </a:t>
            </a:r>
            <a:r>
              <a:rPr lang="hu-HU" altLang="hu-HU" b="1">
                <a:solidFill>
                  <a:srgbClr val="009900"/>
                </a:solidFill>
              </a:rPr>
              <a:t>&lt;T2,C,15&gt;</a:t>
            </a:r>
            <a:r>
              <a:rPr lang="hu-HU" altLang="hu-HU" b="1"/>
              <a:t> alapján a lemezre újraírjuk a B, a C tartalmát, megfelelően 10, 15 értékeket adva nekik.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6547" name="Rectangle 3">
            <a:extLst>
              <a:ext uri="{FF2B5EF4-FFF2-40B4-BE49-F238E27FC236}">
                <a16:creationId xmlns:a16="http://schemas.microsoft.com/office/drawing/2014/main" id="{B77AFFC3-005A-293A-95CF-45A4BCCCEE1D}"/>
              </a:ext>
            </a:extLst>
          </p:cNvPr>
          <p:cNvSpPr>
            <a:spLocks noGrp="1" noChangeArrowheads="1"/>
          </p:cNvSpPr>
          <p:nvPr>
            <p:ph type="body" idx="1"/>
          </p:nvPr>
        </p:nvSpPr>
        <p:spPr>
          <a:xfrm>
            <a:off x="328613" y="2471738"/>
            <a:ext cx="8115300" cy="4114800"/>
          </a:xfrm>
        </p:spPr>
        <p:txBody>
          <a:bodyPr/>
          <a:lstStyle/>
          <a:p>
            <a:pPr>
              <a:buFontTx/>
              <a:buNone/>
            </a:pPr>
            <a:endParaRPr lang="en-US" altLang="hu-HU"/>
          </a:p>
          <a:p>
            <a:pPr>
              <a:buFontTx/>
              <a:buNone/>
            </a:pPr>
            <a:endParaRPr lang="en-US" altLang="hu-HU"/>
          </a:p>
          <a:p>
            <a:pPr>
              <a:lnSpc>
                <a:spcPct val="60000"/>
              </a:lnSpc>
              <a:buFontTx/>
              <a:buNone/>
            </a:pPr>
            <a:r>
              <a:rPr lang="en-US" altLang="hu-HU"/>
              <a:t>    </a:t>
            </a:r>
            <a:r>
              <a:rPr lang="en-US" altLang="hu-HU">
                <a:solidFill>
                  <a:srgbClr val="FF0000"/>
                </a:solidFill>
              </a:rPr>
              <a:t>a</a:t>
            </a:r>
            <a:r>
              <a:rPr lang="en-US" altLang="hu-HU" sz="2000">
                <a:solidFill>
                  <a:srgbClr val="FF0000"/>
                </a:solidFill>
              </a:rPr>
              <a:t>2</a:t>
            </a:r>
          </a:p>
          <a:p>
            <a:pPr>
              <a:buFontTx/>
              <a:buNone/>
            </a:pPr>
            <a:endParaRPr lang="en-US" altLang="hu-HU" sz="2000"/>
          </a:p>
          <a:p>
            <a:pPr>
              <a:lnSpc>
                <a:spcPct val="130000"/>
              </a:lnSpc>
              <a:buFontTx/>
              <a:buNone/>
            </a:pPr>
            <a:r>
              <a:rPr lang="en-US" altLang="hu-HU" sz="2400"/>
              <a:t> </a:t>
            </a:r>
            <a:r>
              <a:rPr lang="hu-HU" altLang="hu-HU" sz="2400" b="1">
                <a:solidFill>
                  <a:srgbClr val="FF0000"/>
                </a:solidFill>
              </a:rPr>
              <a:t>ÖSSZEG</a:t>
            </a:r>
            <a:endParaRPr lang="en-US" altLang="hu-HU" b="1">
              <a:solidFill>
                <a:srgbClr val="FF0000"/>
              </a:solidFill>
            </a:endParaRPr>
          </a:p>
        </p:txBody>
      </p:sp>
      <p:sp>
        <p:nvSpPr>
          <p:cNvPr id="236548" name="Rectangle 4">
            <a:extLst>
              <a:ext uri="{FF2B5EF4-FFF2-40B4-BE49-F238E27FC236}">
                <a16:creationId xmlns:a16="http://schemas.microsoft.com/office/drawing/2014/main" id="{9885A1F9-C6B7-9C3E-4E8A-CDB6CA1BE75F}"/>
              </a:ext>
            </a:extLst>
          </p:cNvPr>
          <p:cNvSpPr>
            <a:spLocks noChangeArrowheads="1"/>
          </p:cNvSpPr>
          <p:nvPr/>
        </p:nvSpPr>
        <p:spPr bwMode="auto">
          <a:xfrm>
            <a:off x="1966913" y="29289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a:p>
            <a:pPr algn="ctr">
              <a:lnSpc>
                <a:spcPct val="40000"/>
              </a:lnSpc>
            </a:pPr>
            <a:r>
              <a:rPr lang="en-US" altLang="hu-HU" sz="2400"/>
              <a:t>.</a:t>
            </a:r>
          </a:p>
        </p:txBody>
      </p:sp>
      <p:sp>
        <p:nvSpPr>
          <p:cNvPr id="236549" name="Rectangle 5">
            <a:extLst>
              <a:ext uri="{FF2B5EF4-FFF2-40B4-BE49-F238E27FC236}">
                <a16:creationId xmlns:a16="http://schemas.microsoft.com/office/drawing/2014/main" id="{9642088B-D637-ED32-674E-2EEC22053D47}"/>
              </a:ext>
            </a:extLst>
          </p:cNvPr>
          <p:cNvSpPr>
            <a:spLocks noChangeArrowheads="1"/>
          </p:cNvSpPr>
          <p:nvPr/>
        </p:nvSpPr>
        <p:spPr bwMode="auto">
          <a:xfrm>
            <a:off x="1966913" y="34623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50</a:t>
            </a:r>
          </a:p>
        </p:txBody>
      </p:sp>
      <p:sp>
        <p:nvSpPr>
          <p:cNvPr id="236550" name="Rectangle 6">
            <a:extLst>
              <a:ext uri="{FF2B5EF4-FFF2-40B4-BE49-F238E27FC236}">
                <a16:creationId xmlns:a16="http://schemas.microsoft.com/office/drawing/2014/main" id="{C5D8A159-20E9-2688-427C-8B43FACD3F54}"/>
              </a:ext>
            </a:extLst>
          </p:cNvPr>
          <p:cNvSpPr>
            <a:spLocks noChangeArrowheads="1"/>
          </p:cNvSpPr>
          <p:nvPr/>
        </p:nvSpPr>
        <p:spPr bwMode="auto">
          <a:xfrm>
            <a:off x="1966913" y="39957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a:p>
            <a:pPr algn="ctr">
              <a:lnSpc>
                <a:spcPct val="40000"/>
              </a:lnSpc>
            </a:pPr>
            <a:r>
              <a:rPr lang="en-US" altLang="hu-HU" sz="2400"/>
              <a:t>.</a:t>
            </a:r>
          </a:p>
        </p:txBody>
      </p:sp>
      <p:sp>
        <p:nvSpPr>
          <p:cNvPr id="236551" name="Rectangle 7">
            <a:extLst>
              <a:ext uri="{FF2B5EF4-FFF2-40B4-BE49-F238E27FC236}">
                <a16:creationId xmlns:a16="http://schemas.microsoft.com/office/drawing/2014/main" id="{7F4838EE-7569-3C1E-992B-9933ECF7CC27}"/>
              </a:ext>
            </a:extLst>
          </p:cNvPr>
          <p:cNvSpPr>
            <a:spLocks noChangeArrowheads="1"/>
          </p:cNvSpPr>
          <p:nvPr/>
        </p:nvSpPr>
        <p:spPr bwMode="auto">
          <a:xfrm>
            <a:off x="1966913" y="45291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1000</a:t>
            </a:r>
          </a:p>
        </p:txBody>
      </p:sp>
      <p:sp>
        <p:nvSpPr>
          <p:cNvPr id="236552" name="Rectangle 8">
            <a:extLst>
              <a:ext uri="{FF2B5EF4-FFF2-40B4-BE49-F238E27FC236}">
                <a16:creationId xmlns:a16="http://schemas.microsoft.com/office/drawing/2014/main" id="{DADAC139-6314-82A0-3119-C5D060530CA1}"/>
              </a:ext>
            </a:extLst>
          </p:cNvPr>
          <p:cNvSpPr>
            <a:spLocks noChangeArrowheads="1"/>
          </p:cNvSpPr>
          <p:nvPr/>
        </p:nvSpPr>
        <p:spPr bwMode="auto">
          <a:xfrm>
            <a:off x="4176713" y="29289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a:p>
            <a:pPr algn="ctr">
              <a:lnSpc>
                <a:spcPct val="40000"/>
              </a:lnSpc>
            </a:pPr>
            <a:r>
              <a:rPr lang="en-US" altLang="hu-HU" sz="2400"/>
              <a:t>.</a:t>
            </a:r>
          </a:p>
        </p:txBody>
      </p:sp>
      <p:sp>
        <p:nvSpPr>
          <p:cNvPr id="236553" name="Rectangle 9">
            <a:extLst>
              <a:ext uri="{FF2B5EF4-FFF2-40B4-BE49-F238E27FC236}">
                <a16:creationId xmlns:a16="http://schemas.microsoft.com/office/drawing/2014/main" id="{F1A51663-78CB-BEB1-B5AF-1E015573F4B7}"/>
              </a:ext>
            </a:extLst>
          </p:cNvPr>
          <p:cNvSpPr>
            <a:spLocks noChangeArrowheads="1"/>
          </p:cNvSpPr>
          <p:nvPr/>
        </p:nvSpPr>
        <p:spPr bwMode="auto">
          <a:xfrm>
            <a:off x="4176713" y="34623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150</a:t>
            </a:r>
          </a:p>
        </p:txBody>
      </p:sp>
      <p:sp>
        <p:nvSpPr>
          <p:cNvPr id="236554" name="Rectangle 10">
            <a:extLst>
              <a:ext uri="{FF2B5EF4-FFF2-40B4-BE49-F238E27FC236}">
                <a16:creationId xmlns:a16="http://schemas.microsoft.com/office/drawing/2014/main" id="{1196289B-0233-6FED-CB2E-F4C26E438777}"/>
              </a:ext>
            </a:extLst>
          </p:cNvPr>
          <p:cNvSpPr>
            <a:spLocks noChangeArrowheads="1"/>
          </p:cNvSpPr>
          <p:nvPr/>
        </p:nvSpPr>
        <p:spPr bwMode="auto">
          <a:xfrm>
            <a:off x="4176713" y="39957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a:p>
            <a:pPr algn="ctr">
              <a:lnSpc>
                <a:spcPct val="40000"/>
              </a:lnSpc>
            </a:pPr>
            <a:r>
              <a:rPr lang="en-US" altLang="hu-HU" sz="2400"/>
              <a:t>.</a:t>
            </a:r>
          </a:p>
        </p:txBody>
      </p:sp>
      <p:sp>
        <p:nvSpPr>
          <p:cNvPr id="236555" name="Rectangle 11">
            <a:extLst>
              <a:ext uri="{FF2B5EF4-FFF2-40B4-BE49-F238E27FC236}">
                <a16:creationId xmlns:a16="http://schemas.microsoft.com/office/drawing/2014/main" id="{7D3F71B0-680A-4548-3CCE-227B6D30B611}"/>
              </a:ext>
            </a:extLst>
          </p:cNvPr>
          <p:cNvSpPr>
            <a:spLocks noChangeArrowheads="1"/>
          </p:cNvSpPr>
          <p:nvPr/>
        </p:nvSpPr>
        <p:spPr bwMode="auto">
          <a:xfrm>
            <a:off x="4176713" y="45291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1000</a:t>
            </a:r>
          </a:p>
        </p:txBody>
      </p:sp>
      <p:sp>
        <p:nvSpPr>
          <p:cNvPr id="236556" name="Rectangle 12">
            <a:extLst>
              <a:ext uri="{FF2B5EF4-FFF2-40B4-BE49-F238E27FC236}">
                <a16:creationId xmlns:a16="http://schemas.microsoft.com/office/drawing/2014/main" id="{80ED7ED8-6075-C581-C09F-8B20399FB92D}"/>
              </a:ext>
            </a:extLst>
          </p:cNvPr>
          <p:cNvSpPr>
            <a:spLocks noChangeArrowheads="1"/>
          </p:cNvSpPr>
          <p:nvPr/>
        </p:nvSpPr>
        <p:spPr bwMode="auto">
          <a:xfrm>
            <a:off x="6615113" y="29289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a:p>
            <a:pPr algn="ctr">
              <a:lnSpc>
                <a:spcPct val="40000"/>
              </a:lnSpc>
            </a:pPr>
            <a:r>
              <a:rPr lang="en-US" altLang="hu-HU" sz="2400"/>
              <a:t>.</a:t>
            </a:r>
          </a:p>
        </p:txBody>
      </p:sp>
      <p:sp>
        <p:nvSpPr>
          <p:cNvPr id="236557" name="Rectangle 13">
            <a:extLst>
              <a:ext uri="{FF2B5EF4-FFF2-40B4-BE49-F238E27FC236}">
                <a16:creationId xmlns:a16="http://schemas.microsoft.com/office/drawing/2014/main" id="{0C392312-6FB2-6C94-E21D-49CAAF6F4A57}"/>
              </a:ext>
            </a:extLst>
          </p:cNvPr>
          <p:cNvSpPr>
            <a:spLocks noChangeArrowheads="1"/>
          </p:cNvSpPr>
          <p:nvPr/>
        </p:nvSpPr>
        <p:spPr bwMode="auto">
          <a:xfrm>
            <a:off x="6615113" y="34623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150</a:t>
            </a:r>
          </a:p>
        </p:txBody>
      </p:sp>
      <p:sp>
        <p:nvSpPr>
          <p:cNvPr id="236558" name="Rectangle 14">
            <a:extLst>
              <a:ext uri="{FF2B5EF4-FFF2-40B4-BE49-F238E27FC236}">
                <a16:creationId xmlns:a16="http://schemas.microsoft.com/office/drawing/2014/main" id="{FC2C3C1C-401E-C5D4-CB62-95E1A84638F2}"/>
              </a:ext>
            </a:extLst>
          </p:cNvPr>
          <p:cNvSpPr>
            <a:spLocks noChangeArrowheads="1"/>
          </p:cNvSpPr>
          <p:nvPr/>
        </p:nvSpPr>
        <p:spPr bwMode="auto">
          <a:xfrm>
            <a:off x="6615113" y="39957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a:t>
            </a:r>
          </a:p>
          <a:p>
            <a:pPr algn="ctr">
              <a:lnSpc>
                <a:spcPct val="40000"/>
              </a:lnSpc>
            </a:pPr>
            <a:r>
              <a:rPr lang="en-US" altLang="hu-HU" sz="2400"/>
              <a:t>.</a:t>
            </a:r>
          </a:p>
        </p:txBody>
      </p:sp>
      <p:sp>
        <p:nvSpPr>
          <p:cNvPr id="236559" name="Rectangle 15">
            <a:extLst>
              <a:ext uri="{FF2B5EF4-FFF2-40B4-BE49-F238E27FC236}">
                <a16:creationId xmlns:a16="http://schemas.microsoft.com/office/drawing/2014/main" id="{9F41339E-967B-BC50-B904-7C3FBA0DA496}"/>
              </a:ext>
            </a:extLst>
          </p:cNvPr>
          <p:cNvSpPr>
            <a:spLocks noChangeArrowheads="1"/>
          </p:cNvSpPr>
          <p:nvPr/>
        </p:nvSpPr>
        <p:spPr bwMode="auto">
          <a:xfrm>
            <a:off x="6615113" y="4529138"/>
            <a:ext cx="1143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hu-HU" sz="2400"/>
              <a:t>1100</a:t>
            </a:r>
          </a:p>
        </p:txBody>
      </p:sp>
      <p:sp>
        <p:nvSpPr>
          <p:cNvPr id="236560" name="Line 16">
            <a:extLst>
              <a:ext uri="{FF2B5EF4-FFF2-40B4-BE49-F238E27FC236}">
                <a16:creationId xmlns:a16="http://schemas.microsoft.com/office/drawing/2014/main" id="{9B902A9B-13B2-E47D-52CE-2C354E74F1D1}"/>
              </a:ext>
            </a:extLst>
          </p:cNvPr>
          <p:cNvSpPr>
            <a:spLocks noChangeShapeType="1"/>
          </p:cNvSpPr>
          <p:nvPr/>
        </p:nvSpPr>
        <p:spPr bwMode="auto">
          <a:xfrm>
            <a:off x="3490913" y="3919538"/>
            <a:ext cx="457200" cy="15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36561" name="Line 17">
            <a:extLst>
              <a:ext uri="{FF2B5EF4-FFF2-40B4-BE49-F238E27FC236}">
                <a16:creationId xmlns:a16="http://schemas.microsoft.com/office/drawing/2014/main" id="{798AEE97-0895-EB8E-D64B-CE25505B8141}"/>
              </a:ext>
            </a:extLst>
          </p:cNvPr>
          <p:cNvSpPr>
            <a:spLocks noChangeShapeType="1"/>
          </p:cNvSpPr>
          <p:nvPr/>
        </p:nvSpPr>
        <p:spPr bwMode="auto">
          <a:xfrm>
            <a:off x="5853113" y="3995738"/>
            <a:ext cx="609600" cy="15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236562" name="Rectangle 18">
            <a:extLst>
              <a:ext uri="{FF2B5EF4-FFF2-40B4-BE49-F238E27FC236}">
                <a16:creationId xmlns:a16="http://schemas.microsoft.com/office/drawing/2014/main" id="{4EDF6DFA-7B24-772E-D47F-06D44E8C0E6F}"/>
              </a:ext>
            </a:extLst>
          </p:cNvPr>
          <p:cNvSpPr>
            <a:spLocks noChangeArrowheads="1"/>
          </p:cNvSpPr>
          <p:nvPr/>
        </p:nvSpPr>
        <p:spPr bwMode="auto">
          <a:xfrm>
            <a:off x="642938" y="585788"/>
            <a:ext cx="7772400" cy="174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Tahoma" panose="020B0604030504040204" pitchFamily="34" charset="0"/>
              </a:defRPr>
            </a:lvl1pPr>
            <a:lvl2pPr marL="742950" indent="-285750">
              <a:spcBef>
                <a:spcPct val="20000"/>
              </a:spcBef>
              <a:buChar char="–"/>
              <a:defRPr sz="2800">
                <a:solidFill>
                  <a:schemeClr val="tx1"/>
                </a:solidFill>
                <a:latin typeface="Tahoma" panose="020B0604030504040204" pitchFamily="34" charset="0"/>
              </a:defRPr>
            </a:lvl2pPr>
            <a:lvl3pPr marL="1143000" indent="-228600">
              <a:spcBef>
                <a:spcPct val="20000"/>
              </a:spcBef>
              <a:buChar char="•"/>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har char="»"/>
              <a:defRPr sz="2000">
                <a:solidFill>
                  <a:schemeClr val="tx1"/>
                </a:solidFill>
                <a:latin typeface="Tahoma" panose="020B0604030504040204" pitchFamily="34" charset="0"/>
              </a:defRPr>
            </a:lvl5pPr>
            <a:lvl6pPr marL="2514600" indent="-228600" fontAlgn="base">
              <a:spcBef>
                <a:spcPct val="20000"/>
              </a:spcBef>
              <a:spcAft>
                <a:spcPct val="0"/>
              </a:spcAft>
              <a:buChar char="»"/>
              <a:defRPr sz="2000">
                <a:solidFill>
                  <a:schemeClr val="tx1"/>
                </a:solidFill>
                <a:latin typeface="Tahoma" panose="020B0604030504040204" pitchFamily="34" charset="0"/>
              </a:defRPr>
            </a:lvl6pPr>
            <a:lvl7pPr marL="2971800" indent="-228600" fontAlgn="base">
              <a:spcBef>
                <a:spcPct val="20000"/>
              </a:spcBef>
              <a:spcAft>
                <a:spcPct val="0"/>
              </a:spcAft>
              <a:buChar char="»"/>
              <a:defRPr sz="2000">
                <a:solidFill>
                  <a:schemeClr val="tx1"/>
                </a:solidFill>
                <a:latin typeface="Tahoma" panose="020B0604030504040204" pitchFamily="34" charset="0"/>
              </a:defRPr>
            </a:lvl7pPr>
            <a:lvl8pPr marL="3429000" indent="-228600" fontAlgn="base">
              <a:spcBef>
                <a:spcPct val="20000"/>
              </a:spcBef>
              <a:spcAft>
                <a:spcPct val="0"/>
              </a:spcAft>
              <a:buChar char="»"/>
              <a:defRPr sz="2000">
                <a:solidFill>
                  <a:schemeClr val="tx1"/>
                </a:solidFill>
                <a:latin typeface="Tahoma" panose="020B0604030504040204" pitchFamily="34" charset="0"/>
              </a:defRPr>
            </a:lvl8pPr>
            <a:lvl9pPr marL="3886200" indent="-228600" fontAlgn="base">
              <a:spcBef>
                <a:spcPct val="20000"/>
              </a:spcBef>
              <a:spcAft>
                <a:spcPct val="0"/>
              </a:spcAft>
              <a:buChar char="»"/>
              <a:defRPr sz="2000">
                <a:solidFill>
                  <a:schemeClr val="tx1"/>
                </a:solidFill>
                <a:latin typeface="Tahoma" panose="020B0604030504040204" pitchFamily="34" charset="0"/>
              </a:defRPr>
            </a:lvl9pPr>
          </a:lstStyle>
          <a:p>
            <a:pPr>
              <a:buFontTx/>
              <a:buNone/>
            </a:pPr>
            <a:r>
              <a:rPr lang="hu-HU" altLang="hu-HU"/>
              <a:t>	</a:t>
            </a:r>
            <a:r>
              <a:rPr lang="hu-HU" altLang="hu-HU" b="1">
                <a:solidFill>
                  <a:schemeClr val="accent2"/>
                </a:solidFill>
              </a:rPr>
              <a:t>A két lépést nem tudjuk egyszerre végrehajtani, így egy pillanatra megsérül a konzisztencia.</a:t>
            </a:r>
            <a:endParaRPr lang="en-US" altLang="hu-HU" b="1">
              <a:solidFill>
                <a:schemeClr val="accent2"/>
              </a:solidFill>
            </a:endParaRPr>
          </a:p>
        </p:txBody>
      </p:sp>
      <p:sp>
        <p:nvSpPr>
          <p:cNvPr id="299013" name="Text Box 1029">
            <a:extLst>
              <a:ext uri="{FF2B5EF4-FFF2-40B4-BE49-F238E27FC236}">
                <a16:creationId xmlns:a16="http://schemas.microsoft.com/office/drawing/2014/main" id="{1CF5AE07-8BFD-D030-CD44-6C2E8556DFDA}"/>
              </a:ext>
            </a:extLst>
          </p:cNvPr>
          <p:cNvSpPr txBox="1">
            <a:spLocks noChangeArrowheads="1"/>
          </p:cNvSpPr>
          <p:nvPr/>
        </p:nvSpPr>
        <p:spPr bwMode="auto">
          <a:xfrm>
            <a:off x="1079500" y="5384800"/>
            <a:ext cx="21717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008000"/>
                </a:solidFill>
              </a:rPr>
              <a:t>Konzisztens</a:t>
            </a:r>
          </a:p>
        </p:txBody>
      </p:sp>
      <p:sp>
        <p:nvSpPr>
          <p:cNvPr id="299014" name="Text Box 1030">
            <a:extLst>
              <a:ext uri="{FF2B5EF4-FFF2-40B4-BE49-F238E27FC236}">
                <a16:creationId xmlns:a16="http://schemas.microsoft.com/office/drawing/2014/main" id="{E41136EF-5DBB-D6F2-5228-5532FDAD2886}"/>
              </a:ext>
            </a:extLst>
          </p:cNvPr>
          <p:cNvSpPr txBox="1">
            <a:spLocks noChangeArrowheads="1"/>
          </p:cNvSpPr>
          <p:nvPr/>
        </p:nvSpPr>
        <p:spPr bwMode="auto">
          <a:xfrm>
            <a:off x="6477000" y="5384800"/>
            <a:ext cx="21717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008000"/>
                </a:solidFill>
              </a:rPr>
              <a:t>Konzisztens</a:t>
            </a:r>
          </a:p>
        </p:txBody>
      </p:sp>
      <p:sp>
        <p:nvSpPr>
          <p:cNvPr id="299015" name="Text Box 1031">
            <a:extLst>
              <a:ext uri="{FF2B5EF4-FFF2-40B4-BE49-F238E27FC236}">
                <a16:creationId xmlns:a16="http://schemas.microsoft.com/office/drawing/2014/main" id="{9CE8F862-8C5E-CF0D-1C21-FEA71A8216C5}"/>
              </a:ext>
            </a:extLst>
          </p:cNvPr>
          <p:cNvSpPr txBox="1">
            <a:spLocks noChangeArrowheads="1"/>
          </p:cNvSpPr>
          <p:nvPr/>
        </p:nvSpPr>
        <p:spPr bwMode="auto">
          <a:xfrm>
            <a:off x="3708400" y="5461000"/>
            <a:ext cx="2171700" cy="1004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u-HU" altLang="hu-HU" sz="2400" b="1">
                <a:solidFill>
                  <a:srgbClr val="FF0000"/>
                </a:solidFill>
              </a:rPr>
              <a:t>NEM</a:t>
            </a:r>
          </a:p>
          <a:p>
            <a:pPr algn="ctr">
              <a:spcBef>
                <a:spcPct val="50000"/>
              </a:spcBef>
            </a:pPr>
            <a:r>
              <a:rPr lang="hu-HU" altLang="hu-HU" sz="2400" b="1">
                <a:solidFill>
                  <a:srgbClr val="FF0000"/>
                </a:solidFill>
              </a:rPr>
              <a:t>Konzisztens</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9058" name="Rectangle 2">
            <a:extLst>
              <a:ext uri="{FF2B5EF4-FFF2-40B4-BE49-F238E27FC236}">
                <a16:creationId xmlns:a16="http://schemas.microsoft.com/office/drawing/2014/main" id="{D727899C-6150-B18F-9D7C-75141F2C233F}"/>
              </a:ext>
            </a:extLst>
          </p:cNvPr>
          <p:cNvSpPr>
            <a:spLocks noGrp="1" noChangeArrowheads="1"/>
          </p:cNvSpPr>
          <p:nvPr>
            <p:ph type="title"/>
          </p:nvPr>
        </p:nvSpPr>
        <p:spPr>
          <a:xfrm>
            <a:off x="647700" y="0"/>
            <a:ext cx="7772400" cy="533400"/>
          </a:xfrm>
        </p:spPr>
        <p:txBody>
          <a:bodyPr/>
          <a:lstStyle/>
          <a:p>
            <a:r>
              <a:rPr lang="hu-HU" altLang="hu-HU" sz="2400" b="1">
                <a:solidFill>
                  <a:schemeClr val="accent2"/>
                </a:solidFill>
                <a:latin typeface="Times New Roman" panose="02020603050405020304" pitchFamily="18" charset="0"/>
              </a:rPr>
              <a:t>Helyreállítás ellenőrzőpont </a:t>
            </a:r>
            <a:r>
              <a:rPr lang="hu-HU" altLang="hu-HU" sz="2400" b="1">
                <a:solidFill>
                  <a:srgbClr val="FF3300"/>
                </a:solidFill>
                <a:latin typeface="Times New Roman" panose="02020603050405020304" pitchFamily="18" charset="0"/>
              </a:rPr>
              <a:t>2. eset</a:t>
            </a:r>
          </a:p>
        </p:txBody>
      </p:sp>
      <p:sp>
        <p:nvSpPr>
          <p:cNvPr id="429059" name="Rectangle 3">
            <a:extLst>
              <a:ext uri="{FF2B5EF4-FFF2-40B4-BE49-F238E27FC236}">
                <a16:creationId xmlns:a16="http://schemas.microsoft.com/office/drawing/2014/main" id="{4151C8EA-2469-1611-10A8-0407F47CF2A4}"/>
              </a:ext>
            </a:extLst>
          </p:cNvPr>
          <p:cNvSpPr>
            <a:spLocks noGrp="1" noChangeArrowheads="1"/>
          </p:cNvSpPr>
          <p:nvPr>
            <p:ph type="body" idx="1"/>
          </p:nvPr>
        </p:nvSpPr>
        <p:spPr>
          <a:xfrm>
            <a:off x="0" y="431800"/>
            <a:ext cx="9144000" cy="5537200"/>
          </a:xfrm>
        </p:spPr>
        <p:txBody>
          <a:bodyPr/>
          <a:lstStyle/>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&lt;T1,A,5&gt;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&lt;T2,B,10&gt;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&lt;START CKPT(T2)&gt;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&lt;T2,C,15&gt;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&lt;T3,D,20&gt;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&lt;END CKPT&gt;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COMMIT&gt;</a:t>
            </a:r>
          </a:p>
          <a:p>
            <a:pPr marL="800100" lvl="1" indent="-342900">
              <a:lnSpc>
                <a:spcPct val="80000"/>
              </a:lnSpc>
              <a:buFontTx/>
              <a:buNone/>
            </a:pPr>
            <a:endParaRPr lang="hu-HU" altLang="hu-HU" sz="2000" b="1">
              <a:solidFill>
                <a:srgbClr val="3366FF"/>
              </a:solidFill>
              <a:latin typeface="Times New Roman" panose="02020603050405020304" pitchFamily="18" charset="0"/>
            </a:endParaRPr>
          </a:p>
          <a:p>
            <a:pPr marL="381000" indent="-381000">
              <a:lnSpc>
                <a:spcPct val="80000"/>
              </a:lnSpc>
              <a:buFontTx/>
              <a:buNone/>
            </a:pPr>
            <a:r>
              <a:rPr lang="hu-HU" altLang="hu-HU" sz="2400" b="1">
                <a:solidFill>
                  <a:schemeClr val="accent2"/>
                </a:solidFill>
                <a:latin typeface="Times New Roman" panose="02020603050405020304" pitchFamily="18" charset="0"/>
              </a:rPr>
              <a:t>2.  </a:t>
            </a:r>
            <a:r>
              <a:rPr lang="hu-HU" altLang="hu-HU" sz="2000" b="1">
                <a:solidFill>
                  <a:schemeClr val="accent2"/>
                </a:solidFill>
                <a:latin typeface="Times New Roman" panose="02020603050405020304" pitchFamily="18" charset="0"/>
              </a:rPr>
              <a:t>Ha a naplóba feljegyzett utolsó ellenőrzőpont-bejegyzés a </a:t>
            </a:r>
            <a:r>
              <a:rPr lang="hu-HU" altLang="hu-HU" sz="2000" b="1">
                <a:solidFill>
                  <a:srgbClr val="FF0000"/>
                </a:solidFill>
                <a:latin typeface="Times New Roman" panose="02020603050405020304" pitchFamily="18" charset="0"/>
              </a:rPr>
              <a:t>&lt;START CKPT(T1,…,Tk)&gt;</a:t>
            </a:r>
            <a:r>
              <a:rPr lang="hu-HU" altLang="hu-HU" sz="2000" b="1">
                <a:solidFill>
                  <a:schemeClr val="accent2"/>
                </a:solidFill>
                <a:latin typeface="Times New Roman" panose="02020603050405020304" pitchFamily="18" charset="0"/>
              </a:rPr>
              <a:t>. </a:t>
            </a:r>
          </a:p>
          <a:p>
            <a:pPr marL="381000" indent="-381000">
              <a:lnSpc>
                <a:spcPct val="80000"/>
              </a:lnSpc>
            </a:pPr>
            <a:r>
              <a:rPr lang="hu-HU" altLang="hu-HU" sz="2000" b="1">
                <a:solidFill>
                  <a:schemeClr val="accent2"/>
                </a:solidFill>
                <a:latin typeface="Times New Roman" panose="02020603050405020304" pitchFamily="18" charset="0"/>
              </a:rPr>
              <a:t>Az </a:t>
            </a:r>
            <a:r>
              <a:rPr lang="hu-HU" altLang="hu-HU" sz="2000" b="1">
                <a:solidFill>
                  <a:srgbClr val="FF0000"/>
                </a:solidFill>
                <a:latin typeface="Times New Roman" panose="02020603050405020304" pitchFamily="18" charset="0"/>
              </a:rPr>
              <a:t>előző &lt;END CKPT&gt;</a:t>
            </a:r>
            <a:r>
              <a:rPr lang="hu-HU" altLang="hu-HU" sz="2000" b="1">
                <a:solidFill>
                  <a:schemeClr val="accent2"/>
                </a:solidFill>
                <a:latin typeface="Times New Roman" panose="02020603050405020304" pitchFamily="18" charset="0"/>
              </a:rPr>
              <a:t> bejegyzéshez tartozó </a:t>
            </a:r>
            <a:r>
              <a:rPr lang="hu-HU" altLang="hu-HU" sz="2000" b="1">
                <a:solidFill>
                  <a:srgbClr val="FF0000"/>
                </a:solidFill>
                <a:latin typeface="Times New Roman" panose="02020603050405020304" pitchFamily="18" charset="0"/>
              </a:rPr>
              <a:t>&lt;START CKPT(S1,…,Sm)&gt;</a:t>
            </a:r>
            <a:r>
              <a:rPr lang="hu-HU" altLang="hu-HU" sz="2000" b="1">
                <a:solidFill>
                  <a:schemeClr val="accent2"/>
                </a:solidFill>
                <a:latin typeface="Times New Roman" panose="02020603050405020304" pitchFamily="18" charset="0"/>
              </a:rPr>
              <a:t> bejegyzésig vissza kell keresnünk, és helyre kell állítanunk az olyan befejeződött tranzakciók tevékenységének eredményeit, melyek ez utóbbi </a:t>
            </a:r>
            <a:r>
              <a:rPr lang="hu-HU" altLang="hu-HU" sz="2000" b="1">
                <a:solidFill>
                  <a:srgbClr val="FF0000"/>
                </a:solidFill>
                <a:latin typeface="Times New Roman" panose="02020603050405020304" pitchFamily="18" charset="0"/>
              </a:rPr>
              <a:t>&lt;START CKPT(S1,…,Sm)&gt;</a:t>
            </a:r>
            <a:r>
              <a:rPr lang="hu-HU" altLang="hu-HU" sz="2000" b="1">
                <a:solidFill>
                  <a:schemeClr val="accent2"/>
                </a:solidFill>
                <a:latin typeface="Times New Roman" panose="02020603050405020304" pitchFamily="18" charset="0"/>
              </a:rPr>
              <a:t> </a:t>
            </a:r>
            <a:r>
              <a:rPr lang="hu-HU" altLang="hu-HU" sz="2000" b="1">
                <a:solidFill>
                  <a:srgbClr val="FF0000"/>
                </a:solidFill>
                <a:latin typeface="Times New Roman" panose="02020603050405020304" pitchFamily="18" charset="0"/>
              </a:rPr>
              <a:t>bejegyzés után</a:t>
            </a:r>
            <a:r>
              <a:rPr lang="hu-HU" altLang="hu-HU" sz="2000" b="1">
                <a:solidFill>
                  <a:schemeClr val="accent2"/>
                </a:solidFill>
                <a:latin typeface="Times New Roman" panose="02020603050405020304" pitchFamily="18" charset="0"/>
              </a:rPr>
              <a:t> indultak, vagy az </a:t>
            </a:r>
            <a:r>
              <a:rPr lang="hu-HU" altLang="hu-HU" sz="2000" b="1">
                <a:solidFill>
                  <a:srgbClr val="FF0000"/>
                </a:solidFill>
                <a:latin typeface="Times New Roman" panose="02020603050405020304" pitchFamily="18" charset="0"/>
              </a:rPr>
              <a:t>Si</a:t>
            </a:r>
            <a:r>
              <a:rPr lang="hu-HU" altLang="hu-HU" sz="2000" b="1">
                <a:solidFill>
                  <a:schemeClr val="accent2"/>
                </a:solidFill>
                <a:latin typeface="Times New Roman" panose="02020603050405020304" pitchFamily="18" charset="0"/>
              </a:rPr>
              <a:t>-k közül valók.</a:t>
            </a:r>
          </a:p>
          <a:p>
            <a:pPr marL="381000" indent="-381000">
              <a:lnSpc>
                <a:spcPct val="80000"/>
              </a:lnSpc>
            </a:pPr>
            <a:r>
              <a:rPr lang="hu-HU" altLang="hu-HU" sz="2000" b="1">
                <a:solidFill>
                  <a:schemeClr val="accent2"/>
                </a:solidFill>
                <a:latin typeface="Times New Roman" panose="02020603050405020304" pitchFamily="18" charset="0"/>
              </a:rPr>
              <a:t>Ha nincs </a:t>
            </a:r>
            <a:r>
              <a:rPr lang="hu-HU" altLang="hu-HU" sz="2000" b="1">
                <a:solidFill>
                  <a:srgbClr val="FF0000"/>
                </a:solidFill>
                <a:latin typeface="Times New Roman" panose="02020603050405020304" pitchFamily="18" charset="0"/>
              </a:rPr>
              <a:t>előző &lt;END CKPT&gt;,</a:t>
            </a:r>
            <a:r>
              <a:rPr lang="hu-HU" altLang="hu-HU" sz="2000" b="1">
                <a:solidFill>
                  <a:schemeClr val="accent2"/>
                </a:solidFill>
                <a:latin typeface="Times New Roman" panose="02020603050405020304" pitchFamily="18" charset="0"/>
              </a:rPr>
              <a:t> akkor a napló elejéig kell visszamenni.</a:t>
            </a:r>
          </a:p>
          <a:p>
            <a:pPr marL="381000" indent="-381000">
              <a:lnSpc>
                <a:spcPct val="80000"/>
              </a:lnSpc>
            </a:pPr>
            <a:endParaRPr lang="hu-HU" altLang="hu-HU" sz="2000" b="1">
              <a:solidFill>
                <a:schemeClr val="accent2"/>
              </a:solidFill>
              <a:latin typeface="Times New Roman" panose="02020603050405020304" pitchFamily="18" charset="0"/>
            </a:endParaRPr>
          </a:p>
        </p:txBody>
      </p:sp>
      <p:sp>
        <p:nvSpPr>
          <p:cNvPr id="429060" name="Line 4">
            <a:extLst>
              <a:ext uri="{FF2B5EF4-FFF2-40B4-BE49-F238E27FC236}">
                <a16:creationId xmlns:a16="http://schemas.microsoft.com/office/drawing/2014/main" id="{132D62F2-A215-B724-FA96-F290609F5ED2}"/>
              </a:ext>
            </a:extLst>
          </p:cNvPr>
          <p:cNvSpPr>
            <a:spLocks noChangeShapeType="1"/>
          </p:cNvSpPr>
          <p:nvPr/>
        </p:nvSpPr>
        <p:spPr bwMode="auto">
          <a:xfrm flipV="1">
            <a:off x="685800" y="2857500"/>
            <a:ext cx="2349500" cy="12700"/>
          </a:xfrm>
          <a:prstGeom prst="line">
            <a:avLst/>
          </a:prstGeom>
          <a:noFill/>
          <a:ln w="762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29061" name="Text Box 5">
            <a:extLst>
              <a:ext uri="{FF2B5EF4-FFF2-40B4-BE49-F238E27FC236}">
                <a16:creationId xmlns:a16="http://schemas.microsoft.com/office/drawing/2014/main" id="{AB5BABA6-3808-DC62-B96F-72E212C809C2}"/>
              </a:ext>
            </a:extLst>
          </p:cNvPr>
          <p:cNvSpPr txBox="1">
            <a:spLocks noChangeArrowheads="1"/>
          </p:cNvSpPr>
          <p:nvPr/>
        </p:nvSpPr>
        <p:spPr bwMode="auto">
          <a:xfrm>
            <a:off x="3070225" y="2662238"/>
            <a:ext cx="2647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u-HU" altLang="hu-HU" sz="2400" b="1">
                <a:solidFill>
                  <a:srgbClr val="FF3300"/>
                </a:solidFill>
              </a:rPr>
              <a:t>RENDSZERHIBA</a:t>
            </a:r>
          </a:p>
        </p:txBody>
      </p:sp>
      <p:sp>
        <p:nvSpPr>
          <p:cNvPr id="429062" name="Text Box 6">
            <a:extLst>
              <a:ext uri="{FF2B5EF4-FFF2-40B4-BE49-F238E27FC236}">
                <a16:creationId xmlns:a16="http://schemas.microsoft.com/office/drawing/2014/main" id="{1C2D6081-B2CE-4B2F-7664-AF17B47ECE76}"/>
              </a:ext>
            </a:extLst>
          </p:cNvPr>
          <p:cNvSpPr txBox="1">
            <a:spLocks noChangeArrowheads="1"/>
          </p:cNvSpPr>
          <p:nvPr/>
        </p:nvSpPr>
        <p:spPr bwMode="auto">
          <a:xfrm>
            <a:off x="4546600" y="3619500"/>
            <a:ext cx="31242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t>S...E...</a:t>
            </a:r>
            <a:r>
              <a:rPr lang="hu-HU" altLang="hu-HU" sz="2400" b="1">
                <a:solidFill>
                  <a:srgbClr val="FF0000"/>
                </a:solidFill>
              </a:rPr>
              <a:t>S</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082" name="Rectangle 2">
            <a:extLst>
              <a:ext uri="{FF2B5EF4-FFF2-40B4-BE49-F238E27FC236}">
                <a16:creationId xmlns:a16="http://schemas.microsoft.com/office/drawing/2014/main" id="{5E023A86-9D92-AB2D-88FD-AE68CC61EA2F}"/>
              </a:ext>
            </a:extLst>
          </p:cNvPr>
          <p:cNvSpPr>
            <a:spLocks noGrp="1" noChangeArrowheads="1"/>
          </p:cNvSpPr>
          <p:nvPr>
            <p:ph type="title"/>
          </p:nvPr>
        </p:nvSpPr>
        <p:spPr>
          <a:xfrm>
            <a:off x="647700" y="0"/>
            <a:ext cx="7772400" cy="533400"/>
          </a:xfrm>
        </p:spPr>
        <p:txBody>
          <a:bodyPr/>
          <a:lstStyle/>
          <a:p>
            <a:r>
              <a:rPr lang="hu-HU" altLang="hu-HU" sz="2400" b="1">
                <a:solidFill>
                  <a:schemeClr val="accent2"/>
                </a:solidFill>
                <a:latin typeface="Times New Roman" panose="02020603050405020304" pitchFamily="18" charset="0"/>
              </a:rPr>
              <a:t>Helyreállítás ellenőrzőpont </a:t>
            </a:r>
            <a:r>
              <a:rPr lang="hu-HU" altLang="hu-HU" sz="2400" b="1">
                <a:solidFill>
                  <a:srgbClr val="FF3300"/>
                </a:solidFill>
                <a:latin typeface="Times New Roman" panose="02020603050405020304" pitchFamily="18" charset="0"/>
              </a:rPr>
              <a:t>2. eset</a:t>
            </a:r>
          </a:p>
        </p:txBody>
      </p:sp>
      <p:sp>
        <p:nvSpPr>
          <p:cNvPr id="430083" name="Rectangle 3">
            <a:extLst>
              <a:ext uri="{FF2B5EF4-FFF2-40B4-BE49-F238E27FC236}">
                <a16:creationId xmlns:a16="http://schemas.microsoft.com/office/drawing/2014/main" id="{5A47E131-557F-1F4B-80EF-69EA7A8EAA5A}"/>
              </a:ext>
            </a:extLst>
          </p:cNvPr>
          <p:cNvSpPr>
            <a:spLocks noGrp="1" noChangeArrowheads="1"/>
          </p:cNvSpPr>
          <p:nvPr>
            <p:ph type="body" idx="1"/>
          </p:nvPr>
        </p:nvSpPr>
        <p:spPr>
          <a:xfrm>
            <a:off x="0" y="431800"/>
            <a:ext cx="9144000" cy="5537200"/>
          </a:xfrm>
        </p:spPr>
        <p:txBody>
          <a:bodyPr/>
          <a:lstStyle/>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&lt;T1,A,5&gt;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&lt;T1,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&lt;T2,B,10&gt;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&lt;START CKPT(T2)&gt;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&lt;T2,C,15&gt;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START&gt;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&lt;T3,D,20&gt;</a:t>
            </a:r>
          </a:p>
          <a:p>
            <a:pPr marL="800100" lvl="1" indent="-342900">
              <a:lnSpc>
                <a:spcPct val="80000"/>
              </a:lnSpc>
              <a:buFontTx/>
              <a:buAutoNum type="arabicPeriod"/>
            </a:pPr>
            <a:r>
              <a:rPr lang="hu-HU" altLang="hu-HU" sz="2000" b="1">
                <a:solidFill>
                  <a:srgbClr val="FF0000"/>
                </a:solidFill>
                <a:latin typeface="Times New Roman" panose="02020603050405020304" pitchFamily="18" charset="0"/>
              </a:rPr>
              <a:t>&lt;END CKPT&gt;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&lt;T2, COMMIT&gt;</a:t>
            </a:r>
          </a:p>
          <a:p>
            <a:pPr marL="800100" lvl="1" indent="-342900">
              <a:lnSpc>
                <a:spcPct val="80000"/>
              </a:lnSpc>
              <a:buFontTx/>
              <a:buAutoNum type="arabicPeriod"/>
            </a:pPr>
            <a:r>
              <a:rPr lang="hu-HU" altLang="hu-HU" sz="2000" b="1">
                <a:solidFill>
                  <a:srgbClr val="3366FF"/>
                </a:solidFill>
                <a:latin typeface="Times New Roman" panose="02020603050405020304" pitchFamily="18" charset="0"/>
              </a:rPr>
              <a:t>&lt;T3, COMMIT&gt;</a:t>
            </a:r>
          </a:p>
          <a:p>
            <a:pPr marL="800100" lvl="1" indent="-342900">
              <a:lnSpc>
                <a:spcPct val="80000"/>
              </a:lnSpc>
              <a:buFontTx/>
              <a:buNone/>
            </a:pPr>
            <a:endParaRPr lang="hu-HU" altLang="hu-HU" sz="2000" b="1">
              <a:solidFill>
                <a:srgbClr val="3366FF"/>
              </a:solidFill>
              <a:latin typeface="Times New Roman" panose="02020603050405020304" pitchFamily="18" charset="0"/>
            </a:endParaRPr>
          </a:p>
          <a:p>
            <a:pPr marL="381000" indent="-381000">
              <a:lnSpc>
                <a:spcPct val="80000"/>
              </a:lnSpc>
            </a:pPr>
            <a:r>
              <a:rPr lang="hu-HU" altLang="hu-HU" sz="2400" b="1">
                <a:latin typeface="Times New Roman" panose="02020603050405020304" pitchFamily="18" charset="0"/>
              </a:rPr>
              <a:t>Most nem találunk korábbi ellenőrzőpont-bejegyzést, így a napló elejére kell mennünk. </a:t>
            </a:r>
          </a:p>
          <a:p>
            <a:pPr marL="381000" indent="-381000">
              <a:lnSpc>
                <a:spcPct val="80000"/>
              </a:lnSpc>
            </a:pPr>
            <a:r>
              <a:rPr lang="hu-HU" altLang="hu-HU" sz="2400" b="1">
                <a:latin typeface="Times New Roman" panose="02020603050405020304" pitchFamily="18" charset="0"/>
              </a:rPr>
              <a:t>Így esetünkben az egyedüli </a:t>
            </a:r>
            <a:r>
              <a:rPr lang="hu-HU" altLang="hu-HU" sz="2400" b="1">
                <a:solidFill>
                  <a:srgbClr val="CC00CC"/>
                </a:solidFill>
                <a:latin typeface="Times New Roman" panose="02020603050405020304" pitchFamily="18" charset="0"/>
              </a:rPr>
              <a:t>befejezett tranzakciónak T1-et</a:t>
            </a:r>
            <a:r>
              <a:rPr lang="hu-HU" altLang="hu-HU" sz="2400" b="1">
                <a:latin typeface="Times New Roman" panose="02020603050405020304" pitchFamily="18" charset="0"/>
              </a:rPr>
              <a:t> fogjuk találni, ezért a </a:t>
            </a:r>
            <a:r>
              <a:rPr lang="hu-HU" altLang="hu-HU" sz="2400" b="1">
                <a:solidFill>
                  <a:srgbClr val="CC00CC"/>
                </a:solidFill>
                <a:latin typeface="Times New Roman" panose="02020603050405020304" pitchFamily="18" charset="0"/>
              </a:rPr>
              <a:t>&lt;T1,A,5&gt;</a:t>
            </a:r>
            <a:r>
              <a:rPr lang="hu-HU" altLang="hu-HU" sz="2400" b="1">
                <a:latin typeface="Times New Roman" panose="02020603050405020304" pitchFamily="18" charset="0"/>
              </a:rPr>
              <a:t> tevékenységet helyreállítjuk. </a:t>
            </a:r>
          </a:p>
          <a:p>
            <a:pPr marL="381000" indent="-381000">
              <a:lnSpc>
                <a:spcPct val="80000"/>
              </a:lnSpc>
            </a:pPr>
            <a:r>
              <a:rPr lang="hu-HU" altLang="hu-HU" sz="2400" b="1">
                <a:latin typeface="Times New Roman" panose="02020603050405020304" pitchFamily="18" charset="0"/>
              </a:rPr>
              <a:t>A helyreállítást követően </a:t>
            </a:r>
            <a:r>
              <a:rPr lang="hu-HU" altLang="hu-HU" sz="2400" b="1">
                <a:solidFill>
                  <a:srgbClr val="FF0000"/>
                </a:solidFill>
                <a:latin typeface="Times New Roman" panose="02020603050405020304" pitchFamily="18" charset="0"/>
              </a:rPr>
              <a:t>&lt;T2, ABORT&gt;</a:t>
            </a:r>
            <a:r>
              <a:rPr lang="hu-HU" altLang="hu-HU" sz="2400" b="1">
                <a:latin typeface="Times New Roman" panose="02020603050405020304" pitchFamily="18" charset="0"/>
              </a:rPr>
              <a:t> és </a:t>
            </a:r>
            <a:r>
              <a:rPr lang="hu-HU" altLang="hu-HU" sz="2400" b="1">
                <a:solidFill>
                  <a:srgbClr val="FF0000"/>
                </a:solidFill>
                <a:latin typeface="Times New Roman" panose="02020603050405020304" pitchFamily="18" charset="0"/>
              </a:rPr>
              <a:t>&lt;T3, ABORT&gt;</a:t>
            </a:r>
            <a:r>
              <a:rPr lang="hu-HU" altLang="hu-HU" sz="2400" b="1">
                <a:latin typeface="Times New Roman" panose="02020603050405020304" pitchFamily="18" charset="0"/>
              </a:rPr>
              <a:t> bejegyzést írunk a naplóba.</a:t>
            </a:r>
          </a:p>
        </p:txBody>
      </p:sp>
      <p:sp>
        <p:nvSpPr>
          <p:cNvPr id="430084" name="Line 4">
            <a:extLst>
              <a:ext uri="{FF2B5EF4-FFF2-40B4-BE49-F238E27FC236}">
                <a16:creationId xmlns:a16="http://schemas.microsoft.com/office/drawing/2014/main" id="{2C0C9D96-98FB-7A85-161F-2D5520021426}"/>
              </a:ext>
            </a:extLst>
          </p:cNvPr>
          <p:cNvSpPr>
            <a:spLocks noChangeShapeType="1"/>
          </p:cNvSpPr>
          <p:nvPr/>
        </p:nvSpPr>
        <p:spPr bwMode="auto">
          <a:xfrm flipV="1">
            <a:off x="685800" y="2857500"/>
            <a:ext cx="2349500" cy="12700"/>
          </a:xfrm>
          <a:prstGeom prst="line">
            <a:avLst/>
          </a:prstGeom>
          <a:noFill/>
          <a:ln w="762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30085" name="Text Box 5">
            <a:extLst>
              <a:ext uri="{FF2B5EF4-FFF2-40B4-BE49-F238E27FC236}">
                <a16:creationId xmlns:a16="http://schemas.microsoft.com/office/drawing/2014/main" id="{80BAE933-4C03-5EAC-6960-28C37D0AA8FA}"/>
              </a:ext>
            </a:extLst>
          </p:cNvPr>
          <p:cNvSpPr txBox="1">
            <a:spLocks noChangeArrowheads="1"/>
          </p:cNvSpPr>
          <p:nvPr/>
        </p:nvSpPr>
        <p:spPr bwMode="auto">
          <a:xfrm>
            <a:off x="3070225" y="2662238"/>
            <a:ext cx="264795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u-HU" altLang="hu-HU" sz="2400" b="1">
                <a:solidFill>
                  <a:srgbClr val="FF3300"/>
                </a:solidFill>
              </a:rPr>
              <a:t>RENDSZERHIBA</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3154" name="Rectangle 2">
            <a:extLst>
              <a:ext uri="{FF2B5EF4-FFF2-40B4-BE49-F238E27FC236}">
                <a16:creationId xmlns:a16="http://schemas.microsoft.com/office/drawing/2014/main" id="{6D3DABA2-A0A2-CDA9-BE38-163FC5620A24}"/>
              </a:ext>
            </a:extLst>
          </p:cNvPr>
          <p:cNvSpPr>
            <a:spLocks noGrp="1" noChangeArrowheads="1"/>
          </p:cNvSpPr>
          <p:nvPr>
            <p:ph type="title"/>
          </p:nvPr>
        </p:nvSpPr>
        <p:spPr>
          <a:xfrm>
            <a:off x="657225" y="155575"/>
            <a:ext cx="7772400" cy="1143000"/>
          </a:xfrm>
        </p:spPr>
        <p:txBody>
          <a:bodyPr/>
          <a:lstStyle/>
          <a:p>
            <a:r>
              <a:rPr lang="hu-HU" altLang="hu-HU" sz="3200" b="1" u="sng">
                <a:solidFill>
                  <a:schemeClr val="accent2"/>
                </a:solidFill>
              </a:rPr>
              <a:t>Semmisségi/helyrehozó (undo/redo) naplózás</a:t>
            </a:r>
            <a:endParaRPr lang="en-US" altLang="hu-HU" sz="3200" b="1" u="sng">
              <a:solidFill>
                <a:schemeClr val="accent2"/>
              </a:solidFill>
            </a:endParaRPr>
          </a:p>
        </p:txBody>
      </p:sp>
      <p:sp>
        <p:nvSpPr>
          <p:cNvPr id="433155" name="Text Box 3">
            <a:extLst>
              <a:ext uri="{FF2B5EF4-FFF2-40B4-BE49-F238E27FC236}">
                <a16:creationId xmlns:a16="http://schemas.microsoft.com/office/drawing/2014/main" id="{73ED0A30-23A4-3AEF-4386-BA21DBB49B2D}"/>
              </a:ext>
            </a:extLst>
          </p:cNvPr>
          <p:cNvSpPr txBox="1">
            <a:spLocks noChangeArrowheads="1"/>
          </p:cNvSpPr>
          <p:nvPr/>
        </p:nvSpPr>
        <p:spPr bwMode="auto">
          <a:xfrm>
            <a:off x="152400" y="1714500"/>
            <a:ext cx="8826500" cy="3378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hu-HU" altLang="hu-HU" sz="2400"/>
              <a:t> </a:t>
            </a:r>
            <a:r>
              <a:rPr lang="hu-HU" altLang="hu-HU" sz="2400" b="1"/>
              <a:t>A </a:t>
            </a:r>
            <a:r>
              <a:rPr lang="hu-HU" altLang="hu-HU" sz="2400" b="1">
                <a:solidFill>
                  <a:schemeClr val="accent2"/>
                </a:solidFill>
              </a:rPr>
              <a:t>semmisségi naplózás </a:t>
            </a:r>
            <a:r>
              <a:rPr lang="hu-HU" altLang="hu-HU" sz="2400" b="1"/>
              <a:t>esetén az adatokat a tranzakció befejezésekor nyomban lemezre kell írni, </a:t>
            </a:r>
            <a:r>
              <a:rPr lang="hu-HU" altLang="hu-HU" sz="2400" b="1">
                <a:solidFill>
                  <a:srgbClr val="FF0000"/>
                </a:solidFill>
              </a:rPr>
              <a:t>nő a végrehajtandó lemezműveletek száma</a:t>
            </a:r>
            <a:r>
              <a:rPr lang="hu-HU" altLang="hu-HU" sz="2400" b="1"/>
              <a:t>.</a:t>
            </a:r>
          </a:p>
          <a:p>
            <a:endParaRPr lang="hu-HU" altLang="hu-HU" sz="2400" b="1"/>
          </a:p>
          <a:p>
            <a:pPr>
              <a:buFontTx/>
              <a:buChar char="•"/>
            </a:pPr>
            <a:r>
              <a:rPr lang="hu-HU" altLang="hu-HU" sz="2400" b="1"/>
              <a:t> A </a:t>
            </a:r>
            <a:r>
              <a:rPr lang="hu-HU" altLang="hu-HU" sz="2400" b="1">
                <a:solidFill>
                  <a:schemeClr val="accent2"/>
                </a:solidFill>
              </a:rPr>
              <a:t>helyrehozó naplózás</a:t>
            </a:r>
            <a:r>
              <a:rPr lang="hu-HU" altLang="hu-HU" sz="2400" b="1"/>
              <a:t> minden módosított adatbázisblokk pufferben tartását igényli egészen a tranzakció rendes és teljes befejezéséig, így a napló kezelésével </a:t>
            </a:r>
            <a:r>
              <a:rPr lang="hu-HU" altLang="hu-HU" sz="2400" b="1">
                <a:solidFill>
                  <a:srgbClr val="FF0000"/>
                </a:solidFill>
              </a:rPr>
              <a:t>nő a tranzakciók átlagos pufferigénye</a:t>
            </a:r>
            <a:r>
              <a:rPr lang="hu-HU" altLang="hu-HU" sz="2400" b="1"/>
              <a:t>.</a:t>
            </a:r>
          </a:p>
          <a:p>
            <a:pPr>
              <a:buFontTx/>
              <a:buChar char="•"/>
            </a:pPr>
            <a:endParaRPr lang="hu-HU" altLang="hu-HU" sz="2400" b="1"/>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5698" name="Rectangle 2">
            <a:extLst>
              <a:ext uri="{FF2B5EF4-FFF2-40B4-BE49-F238E27FC236}">
                <a16:creationId xmlns:a16="http://schemas.microsoft.com/office/drawing/2014/main" id="{81A53A9B-6E75-31A6-A568-C4924741A7FE}"/>
              </a:ext>
            </a:extLst>
          </p:cNvPr>
          <p:cNvSpPr>
            <a:spLocks noGrp="1" noChangeArrowheads="1"/>
          </p:cNvSpPr>
          <p:nvPr>
            <p:ph type="title"/>
          </p:nvPr>
        </p:nvSpPr>
        <p:spPr>
          <a:xfrm>
            <a:off x="657225" y="155575"/>
            <a:ext cx="7772400" cy="571500"/>
          </a:xfrm>
        </p:spPr>
        <p:txBody>
          <a:bodyPr/>
          <a:lstStyle/>
          <a:p>
            <a:r>
              <a:rPr lang="hu-HU" altLang="hu-HU" sz="3200" b="1" u="sng">
                <a:solidFill>
                  <a:schemeClr val="accent2"/>
                </a:solidFill>
              </a:rPr>
              <a:t>Semmisségi/helyrehozó </a:t>
            </a:r>
            <a:br>
              <a:rPr lang="hu-HU" altLang="hu-HU" sz="3200" b="1" u="sng">
                <a:solidFill>
                  <a:schemeClr val="accent2"/>
                </a:solidFill>
              </a:rPr>
            </a:br>
            <a:r>
              <a:rPr lang="hu-HU" altLang="hu-HU" sz="3200" b="1" u="sng">
                <a:solidFill>
                  <a:schemeClr val="accent2"/>
                </a:solidFill>
              </a:rPr>
              <a:t>undo/redo) naplózás</a:t>
            </a:r>
            <a:endParaRPr lang="en-US" altLang="hu-HU" sz="3200" b="1" u="sng">
              <a:solidFill>
                <a:schemeClr val="accent2"/>
              </a:solidFill>
            </a:endParaRPr>
          </a:p>
        </p:txBody>
      </p:sp>
      <p:sp>
        <p:nvSpPr>
          <p:cNvPr id="290846" name="Text Box 30">
            <a:extLst>
              <a:ext uri="{FF2B5EF4-FFF2-40B4-BE49-F238E27FC236}">
                <a16:creationId xmlns:a16="http://schemas.microsoft.com/office/drawing/2014/main" id="{F825A32A-72A3-BF40-06C4-3EFDA722A153}"/>
              </a:ext>
            </a:extLst>
          </p:cNvPr>
          <p:cNvSpPr txBox="1">
            <a:spLocks noChangeArrowheads="1"/>
          </p:cNvSpPr>
          <p:nvPr/>
        </p:nvSpPr>
        <p:spPr bwMode="auto">
          <a:xfrm>
            <a:off x="0" y="1041400"/>
            <a:ext cx="8991600" cy="52038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u-HU" altLang="hu-HU" sz="2400" b="1">
                <a:solidFill>
                  <a:schemeClr val="accent2"/>
                </a:solidFill>
              </a:rPr>
              <a:t>További probléma </a:t>
            </a:r>
            <a:r>
              <a:rPr lang="hu-HU" altLang="hu-HU" sz="2400" b="1"/>
              <a:t>(</a:t>
            </a:r>
            <a:r>
              <a:rPr lang="hu-HU" altLang="hu-HU" sz="2400" b="1">
                <a:solidFill>
                  <a:srgbClr val="FF0000"/>
                </a:solidFill>
              </a:rPr>
              <a:t>blokknál kisebb adatbáziselemek esetén</a:t>
            </a:r>
            <a:r>
              <a:rPr lang="hu-HU" altLang="hu-HU" sz="2400" b="1"/>
              <a:t>): </a:t>
            </a:r>
            <a:r>
              <a:rPr lang="hu-HU" altLang="hu-HU" sz="2400" b="1">
                <a:solidFill>
                  <a:srgbClr val="009900"/>
                </a:solidFill>
              </a:rPr>
              <a:t>ellentétes pufferírási igények</a:t>
            </a:r>
          </a:p>
          <a:p>
            <a:r>
              <a:rPr lang="hu-HU" altLang="hu-HU" sz="2400" b="1"/>
              <a:t>  </a:t>
            </a:r>
          </a:p>
          <a:p>
            <a:endParaRPr lang="hu-HU" altLang="hu-HU" sz="2400" b="1"/>
          </a:p>
          <a:p>
            <a:endParaRPr lang="hu-HU" altLang="hu-HU" sz="2400" b="1"/>
          </a:p>
          <a:p>
            <a:endParaRPr lang="hu-HU" altLang="hu-HU" sz="2400" b="1"/>
          </a:p>
          <a:p>
            <a:endParaRPr lang="hu-HU" altLang="hu-HU" sz="2400" b="1"/>
          </a:p>
          <a:p>
            <a:r>
              <a:rPr lang="hu-HU" altLang="hu-HU" sz="2400" b="1"/>
              <a:t>Például: </a:t>
            </a:r>
          </a:p>
          <a:p>
            <a:r>
              <a:rPr lang="hu-HU" altLang="hu-HU" sz="2400" b="1"/>
              <a:t>    </a:t>
            </a:r>
            <a:r>
              <a:rPr lang="hu-HU" altLang="hu-HU" sz="2400" b="1">
                <a:solidFill>
                  <a:srgbClr val="009900"/>
                </a:solidFill>
              </a:rPr>
              <a:t>T1</a:t>
            </a:r>
            <a:r>
              <a:rPr lang="hu-HU" altLang="hu-HU" sz="2400" b="1"/>
              <a:t> az A-t módosította és befejeződött rendben</a:t>
            </a:r>
          </a:p>
          <a:p>
            <a:r>
              <a:rPr lang="hu-HU" altLang="hu-HU" sz="2400" b="1"/>
              <a:t>    </a:t>
            </a:r>
            <a:r>
              <a:rPr lang="hu-HU" altLang="hu-HU" sz="2400" b="1">
                <a:solidFill>
                  <a:srgbClr val="FF0000"/>
                </a:solidFill>
              </a:rPr>
              <a:t>T2</a:t>
            </a:r>
            <a:r>
              <a:rPr lang="hu-HU" altLang="hu-HU" sz="2400" b="1"/>
              <a:t> a B-t módosította, de a </a:t>
            </a:r>
            <a:r>
              <a:rPr lang="hu-HU" altLang="hu-HU" sz="2400" b="1">
                <a:solidFill>
                  <a:srgbClr val="CC00CC"/>
                </a:solidFill>
              </a:rPr>
              <a:t>COMMIT nincs a lemezen</a:t>
            </a:r>
          </a:p>
          <a:p>
            <a:endParaRPr lang="hu-HU" altLang="hu-HU" sz="2400" b="1"/>
          </a:p>
          <a:p>
            <a:r>
              <a:rPr lang="hu-HU" altLang="hu-HU" sz="2400" b="1">
                <a:solidFill>
                  <a:schemeClr val="accent2"/>
                </a:solidFill>
              </a:rPr>
              <a:t>	Ekkor az </a:t>
            </a:r>
            <a:r>
              <a:rPr lang="hu-HU" altLang="hu-HU" sz="2400" b="1">
                <a:solidFill>
                  <a:srgbClr val="FF0000"/>
                </a:solidFill>
              </a:rPr>
              <a:t>R1 szabály </a:t>
            </a:r>
            <a:r>
              <a:rPr lang="hu-HU" altLang="hu-HU" sz="2400" b="1">
                <a:solidFill>
                  <a:schemeClr val="accent2"/>
                </a:solidFill>
              </a:rPr>
              <a:t>miatt: </a:t>
            </a:r>
          </a:p>
          <a:p>
            <a:pPr lvl="1">
              <a:buFontTx/>
              <a:buChar char="•"/>
            </a:pPr>
            <a:r>
              <a:rPr lang="hu-HU" altLang="hu-HU" sz="2400" b="1">
                <a:solidFill>
                  <a:srgbClr val="009900"/>
                </a:solidFill>
              </a:rPr>
              <a:t> a puffert lemezre kell írni A miatt, </a:t>
            </a:r>
          </a:p>
          <a:p>
            <a:pPr lvl="1">
              <a:buFontTx/>
              <a:buChar char="•"/>
            </a:pPr>
            <a:r>
              <a:rPr lang="hu-HU" altLang="hu-HU" sz="2400" b="1">
                <a:solidFill>
                  <a:srgbClr val="FF0000"/>
                </a:solidFill>
              </a:rPr>
              <a:t> a puffert nem szabad lemezre írni B miatt.</a:t>
            </a:r>
            <a:endParaRPr lang="hu-HU" altLang="hu-HU" sz="2400">
              <a:solidFill>
                <a:srgbClr val="FF0000"/>
              </a:solidFill>
            </a:endParaRPr>
          </a:p>
        </p:txBody>
      </p:sp>
      <p:sp>
        <p:nvSpPr>
          <p:cNvPr id="290847" name="Rectangle 31">
            <a:extLst>
              <a:ext uri="{FF2B5EF4-FFF2-40B4-BE49-F238E27FC236}">
                <a16:creationId xmlns:a16="http://schemas.microsoft.com/office/drawing/2014/main" id="{00EF91D1-9404-0372-2BBD-621129646667}"/>
              </a:ext>
            </a:extLst>
          </p:cNvPr>
          <p:cNvSpPr>
            <a:spLocks noChangeArrowheads="1"/>
          </p:cNvSpPr>
          <p:nvPr/>
        </p:nvSpPr>
        <p:spPr bwMode="auto">
          <a:xfrm>
            <a:off x="3073400" y="2032000"/>
            <a:ext cx="2197100" cy="14859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a:t> </a:t>
            </a:r>
          </a:p>
          <a:p>
            <a:pPr algn="ctr"/>
            <a:endParaRPr lang="hu-HU" altLang="hu-HU" sz="2400"/>
          </a:p>
          <a:p>
            <a:pPr algn="ctr"/>
            <a:endParaRPr lang="hu-HU" altLang="hu-HU" sz="2400"/>
          </a:p>
          <a:p>
            <a:pPr algn="ctr"/>
            <a:r>
              <a:rPr lang="hu-HU" altLang="hu-HU" sz="2400" b="1">
                <a:solidFill>
                  <a:srgbClr val="CC00CC"/>
                </a:solidFill>
              </a:rPr>
              <a:t>puffer</a:t>
            </a:r>
          </a:p>
        </p:txBody>
      </p:sp>
      <p:sp>
        <p:nvSpPr>
          <p:cNvPr id="290848" name="Rectangle 32">
            <a:extLst>
              <a:ext uri="{FF2B5EF4-FFF2-40B4-BE49-F238E27FC236}">
                <a16:creationId xmlns:a16="http://schemas.microsoft.com/office/drawing/2014/main" id="{9DBAF19D-3ABE-EC59-FED1-7A895BAEFD10}"/>
              </a:ext>
            </a:extLst>
          </p:cNvPr>
          <p:cNvSpPr>
            <a:spLocks noChangeArrowheads="1"/>
          </p:cNvSpPr>
          <p:nvPr/>
        </p:nvSpPr>
        <p:spPr bwMode="auto">
          <a:xfrm>
            <a:off x="3467100" y="2463800"/>
            <a:ext cx="381000" cy="431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b="1"/>
              <a:t>A</a:t>
            </a:r>
          </a:p>
        </p:txBody>
      </p:sp>
      <p:sp>
        <p:nvSpPr>
          <p:cNvPr id="290849" name="Rectangle 33">
            <a:extLst>
              <a:ext uri="{FF2B5EF4-FFF2-40B4-BE49-F238E27FC236}">
                <a16:creationId xmlns:a16="http://schemas.microsoft.com/office/drawing/2014/main" id="{C0D65C52-0830-8C82-946A-2F7F3AB59BFA}"/>
              </a:ext>
            </a:extLst>
          </p:cNvPr>
          <p:cNvSpPr>
            <a:spLocks noChangeArrowheads="1"/>
          </p:cNvSpPr>
          <p:nvPr/>
        </p:nvSpPr>
        <p:spPr bwMode="auto">
          <a:xfrm>
            <a:off x="4368800" y="2476500"/>
            <a:ext cx="381000" cy="431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sz="2400" b="1"/>
              <a:t>B</a:t>
            </a:r>
          </a:p>
        </p:txBody>
      </p:sp>
      <p:sp>
        <p:nvSpPr>
          <p:cNvPr id="290850" name="Text Box 34">
            <a:extLst>
              <a:ext uri="{FF2B5EF4-FFF2-40B4-BE49-F238E27FC236}">
                <a16:creationId xmlns:a16="http://schemas.microsoft.com/office/drawing/2014/main" id="{1298BEC1-6E75-016C-EF33-CF3782A86497}"/>
              </a:ext>
            </a:extLst>
          </p:cNvPr>
          <p:cNvSpPr txBox="1">
            <a:spLocks noChangeArrowheads="1"/>
          </p:cNvSpPr>
          <p:nvPr/>
        </p:nvSpPr>
        <p:spPr bwMode="auto">
          <a:xfrm>
            <a:off x="444500" y="2324100"/>
            <a:ext cx="2286000" cy="82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009900"/>
                </a:solidFill>
              </a:rPr>
              <a:t>(T1,COMMIT)</a:t>
            </a:r>
            <a:r>
              <a:rPr lang="hu-HU" altLang="hu-HU" sz="2400"/>
              <a:t> </a:t>
            </a:r>
            <a:r>
              <a:rPr lang="hu-HU" altLang="hu-HU" sz="2400" b="1"/>
              <a:t>lemezen van</a:t>
            </a:r>
          </a:p>
        </p:txBody>
      </p:sp>
      <p:sp>
        <p:nvSpPr>
          <p:cNvPr id="290851" name="Text Box 35">
            <a:extLst>
              <a:ext uri="{FF2B5EF4-FFF2-40B4-BE49-F238E27FC236}">
                <a16:creationId xmlns:a16="http://schemas.microsoft.com/office/drawing/2014/main" id="{68F57B6F-52BD-54D1-230C-43C71C5F93B6}"/>
              </a:ext>
            </a:extLst>
          </p:cNvPr>
          <p:cNvSpPr txBox="1">
            <a:spLocks noChangeArrowheads="1"/>
          </p:cNvSpPr>
          <p:nvPr/>
        </p:nvSpPr>
        <p:spPr bwMode="auto">
          <a:xfrm>
            <a:off x="5651500" y="2171700"/>
            <a:ext cx="2882900" cy="82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FF0000"/>
                </a:solidFill>
              </a:rPr>
              <a:t>(T2,COMMIT)</a:t>
            </a:r>
            <a:r>
              <a:rPr lang="hu-HU" altLang="hu-HU" sz="2400">
                <a:solidFill>
                  <a:srgbClr val="FF0000"/>
                </a:solidFill>
              </a:rPr>
              <a:t> </a:t>
            </a:r>
            <a:r>
              <a:rPr lang="hu-HU" altLang="hu-HU" sz="2400" b="1"/>
              <a:t>nincs a lemezen</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22" name="Rectangle 2">
            <a:extLst>
              <a:ext uri="{FF2B5EF4-FFF2-40B4-BE49-F238E27FC236}">
                <a16:creationId xmlns:a16="http://schemas.microsoft.com/office/drawing/2014/main" id="{017ED284-5826-34DE-C333-98F1EC1C46F0}"/>
              </a:ext>
            </a:extLst>
          </p:cNvPr>
          <p:cNvSpPr>
            <a:spLocks noGrp="1" noChangeArrowheads="1"/>
          </p:cNvSpPr>
          <p:nvPr>
            <p:ph type="title"/>
          </p:nvPr>
        </p:nvSpPr>
        <p:spPr>
          <a:xfrm>
            <a:off x="571500" y="349250"/>
            <a:ext cx="7772400" cy="477838"/>
          </a:xfrm>
        </p:spPr>
        <p:txBody>
          <a:bodyPr/>
          <a:lstStyle/>
          <a:p>
            <a:r>
              <a:rPr lang="hu-HU" altLang="hu-HU" sz="3600" b="1" u="sng">
                <a:solidFill>
                  <a:schemeClr val="accent2"/>
                </a:solidFill>
              </a:rPr>
              <a:t>Megoldás</a:t>
            </a:r>
            <a:endParaRPr lang="en-US" altLang="hu-HU" sz="3600" b="1" u="sng">
              <a:solidFill>
                <a:schemeClr val="accent2"/>
              </a:solidFill>
            </a:endParaRPr>
          </a:p>
        </p:txBody>
      </p:sp>
      <p:sp>
        <p:nvSpPr>
          <p:cNvPr id="286723" name="Rectangle 3">
            <a:extLst>
              <a:ext uri="{FF2B5EF4-FFF2-40B4-BE49-F238E27FC236}">
                <a16:creationId xmlns:a16="http://schemas.microsoft.com/office/drawing/2014/main" id="{236B60B5-1C40-747A-6F7F-F5BE2EF437C4}"/>
              </a:ext>
            </a:extLst>
          </p:cNvPr>
          <p:cNvSpPr>
            <a:spLocks noGrp="1" noChangeArrowheads="1"/>
          </p:cNvSpPr>
          <p:nvPr>
            <p:ph type="body" idx="1"/>
          </p:nvPr>
        </p:nvSpPr>
        <p:spPr>
          <a:xfrm>
            <a:off x="0" y="1181100"/>
            <a:ext cx="8820150" cy="4951413"/>
          </a:xfrm>
        </p:spPr>
        <p:txBody>
          <a:bodyPr/>
          <a:lstStyle/>
          <a:p>
            <a:pPr>
              <a:lnSpc>
                <a:spcPct val="80000"/>
              </a:lnSpc>
            </a:pPr>
            <a:r>
              <a:rPr lang="hu-HU" altLang="hu-HU" sz="2000" b="1">
                <a:solidFill>
                  <a:srgbClr val="3366FF"/>
                </a:solidFill>
              </a:rPr>
              <a:t>A </a:t>
            </a:r>
            <a:r>
              <a:rPr lang="en-US" altLang="hu-HU" sz="2000" b="1">
                <a:solidFill>
                  <a:srgbClr val="3366FF"/>
                </a:solidFill>
              </a:rPr>
              <a:t>naplóbejegyzés négykomponensű: </a:t>
            </a:r>
            <a:endParaRPr lang="hu-HU" altLang="hu-HU" sz="2000" b="1">
              <a:solidFill>
                <a:srgbClr val="3366FF"/>
              </a:solidFill>
            </a:endParaRPr>
          </a:p>
          <a:p>
            <a:pPr lvl="1">
              <a:lnSpc>
                <a:spcPct val="80000"/>
              </a:lnSpc>
            </a:pPr>
            <a:r>
              <a:rPr lang="en-US" altLang="hu-HU" sz="1800" b="1">
                <a:solidFill>
                  <a:srgbClr val="3366FF"/>
                </a:solidFill>
              </a:rPr>
              <a:t>a </a:t>
            </a:r>
            <a:r>
              <a:rPr lang="en-US" altLang="hu-HU" sz="1800" b="1">
                <a:solidFill>
                  <a:srgbClr val="FF0000"/>
                </a:solidFill>
              </a:rPr>
              <a:t>&lt;T,X,v,w&gt;</a:t>
            </a:r>
            <a:r>
              <a:rPr lang="en-US" altLang="hu-HU" sz="1800" b="1">
                <a:solidFill>
                  <a:srgbClr val="3366FF"/>
                </a:solidFill>
              </a:rPr>
              <a:t> naplóbejegyzés azt jelenti, hogy a </a:t>
            </a:r>
            <a:r>
              <a:rPr lang="en-US" altLang="hu-HU" sz="1800" b="1">
                <a:solidFill>
                  <a:srgbClr val="FF0000"/>
                </a:solidFill>
              </a:rPr>
              <a:t>T</a:t>
            </a:r>
            <a:r>
              <a:rPr lang="en-US" altLang="hu-HU" sz="1800" b="1">
                <a:solidFill>
                  <a:srgbClr val="3366FF"/>
                </a:solidFill>
              </a:rPr>
              <a:t> tranzakció az adatbázis </a:t>
            </a:r>
            <a:r>
              <a:rPr lang="en-US" altLang="hu-HU" sz="1800" b="1">
                <a:solidFill>
                  <a:srgbClr val="FF0000"/>
                </a:solidFill>
              </a:rPr>
              <a:t>X</a:t>
            </a:r>
            <a:r>
              <a:rPr lang="en-US" altLang="hu-HU" sz="1800" b="1">
                <a:solidFill>
                  <a:srgbClr val="3366FF"/>
                </a:solidFill>
              </a:rPr>
              <a:t> elemének </a:t>
            </a:r>
            <a:r>
              <a:rPr lang="en-US" altLang="hu-HU" sz="1800" b="1">
                <a:solidFill>
                  <a:srgbClr val="009900"/>
                </a:solidFill>
              </a:rPr>
              <a:t>korábbi </a:t>
            </a:r>
            <a:r>
              <a:rPr lang="en-US" altLang="hu-HU" sz="1800" b="1">
                <a:solidFill>
                  <a:srgbClr val="FF0000"/>
                </a:solidFill>
              </a:rPr>
              <a:t>v</a:t>
            </a:r>
            <a:r>
              <a:rPr lang="en-US" altLang="hu-HU" sz="1800" b="1">
                <a:solidFill>
                  <a:srgbClr val="3366FF"/>
                </a:solidFill>
              </a:rPr>
              <a:t> értékét </a:t>
            </a:r>
            <a:r>
              <a:rPr lang="en-US" altLang="hu-HU" sz="1800" b="1">
                <a:solidFill>
                  <a:srgbClr val="FF0000"/>
                </a:solidFill>
              </a:rPr>
              <a:t>w</a:t>
            </a:r>
            <a:r>
              <a:rPr lang="en-US" altLang="hu-HU" sz="1800" b="1">
                <a:solidFill>
                  <a:srgbClr val="3366FF"/>
                </a:solidFill>
              </a:rPr>
              <a:t>-re módosította</a:t>
            </a:r>
            <a:r>
              <a:rPr lang="hu-HU" altLang="hu-HU" sz="1800" b="1">
                <a:solidFill>
                  <a:srgbClr val="3366FF"/>
                </a:solidFill>
              </a:rPr>
              <a:t>. </a:t>
            </a:r>
          </a:p>
          <a:p>
            <a:pPr>
              <a:lnSpc>
                <a:spcPct val="80000"/>
              </a:lnSpc>
              <a:buFontTx/>
              <a:buNone/>
            </a:pPr>
            <a:endParaRPr lang="hu-HU" altLang="hu-HU" sz="2000" b="1">
              <a:solidFill>
                <a:srgbClr val="3366FF"/>
              </a:solidFill>
            </a:endParaRPr>
          </a:p>
          <a:p>
            <a:pPr>
              <a:lnSpc>
                <a:spcPct val="80000"/>
              </a:lnSpc>
            </a:pPr>
            <a:r>
              <a:rPr lang="hu-HU" altLang="hu-HU" sz="2000" b="1">
                <a:solidFill>
                  <a:srgbClr val="FF0000"/>
                </a:solidFill>
              </a:rPr>
              <a:t>UR1:</a:t>
            </a:r>
            <a:r>
              <a:rPr lang="hu-HU" altLang="hu-HU" sz="2000" b="1"/>
              <a:t>	Mielőtt az adatbázis bármely X elemének értékét – valamely T tranzakció által végzett módosítás miatt – a lemezen módosítanánk, </a:t>
            </a:r>
            <a:r>
              <a:rPr lang="hu-HU" altLang="hu-HU" sz="2000" b="1">
                <a:solidFill>
                  <a:srgbClr val="009900"/>
                </a:solidFill>
              </a:rPr>
              <a:t>ezt megelőzően</a:t>
            </a:r>
            <a:r>
              <a:rPr lang="hu-HU" altLang="hu-HU" sz="2000" b="1"/>
              <a:t> a </a:t>
            </a:r>
            <a:r>
              <a:rPr lang="hu-HU" altLang="hu-HU" sz="2000" b="1">
                <a:solidFill>
                  <a:srgbClr val="FF0000"/>
                </a:solidFill>
              </a:rPr>
              <a:t>&lt;T,X,v,w&gt;</a:t>
            </a:r>
            <a:r>
              <a:rPr lang="hu-HU" altLang="hu-HU" sz="2000" b="1"/>
              <a:t>  naplóbejegyzésnek lemezre kell kerülnie.</a:t>
            </a:r>
          </a:p>
          <a:p>
            <a:pPr>
              <a:lnSpc>
                <a:spcPct val="80000"/>
              </a:lnSpc>
            </a:pPr>
            <a:endParaRPr lang="hu-HU" altLang="hu-HU" sz="2000" b="1"/>
          </a:p>
          <a:p>
            <a:pPr>
              <a:lnSpc>
                <a:spcPct val="80000"/>
              </a:lnSpc>
            </a:pPr>
            <a:r>
              <a:rPr lang="hu-HU" altLang="hu-HU" sz="2000" b="1"/>
              <a:t>WAL</a:t>
            </a:r>
            <a:r>
              <a:rPr lang="hu-HU" altLang="hu-HU" sz="2000" b="1">
                <a:solidFill>
                  <a:schemeClr val="accent2"/>
                </a:solidFill>
              </a:rPr>
              <a:t> – Write After Log elv: előbb naplózunk, utána módosítunk</a:t>
            </a:r>
          </a:p>
          <a:p>
            <a:pPr>
              <a:lnSpc>
                <a:spcPct val="80000"/>
              </a:lnSpc>
            </a:pPr>
            <a:endParaRPr lang="hu-HU" altLang="hu-HU" sz="2000" b="1">
              <a:solidFill>
                <a:schemeClr val="accent2"/>
              </a:solidFill>
            </a:endParaRPr>
          </a:p>
          <a:p>
            <a:pPr>
              <a:lnSpc>
                <a:spcPct val="80000"/>
              </a:lnSpc>
            </a:pPr>
            <a:r>
              <a:rPr lang="hu-HU" altLang="hu-HU" sz="2000" b="1">
                <a:solidFill>
                  <a:srgbClr val="009900"/>
                </a:solidFill>
              </a:rPr>
              <a:t>NAGYOBB SZABADSÁG:</a:t>
            </a:r>
            <a:r>
              <a:rPr lang="hu-HU" altLang="hu-HU" sz="2000" b="1"/>
              <a:t> A </a:t>
            </a:r>
            <a:r>
              <a:rPr lang="hu-HU" altLang="hu-HU" sz="2000" b="1">
                <a:solidFill>
                  <a:srgbClr val="FF3300"/>
                </a:solidFill>
              </a:rPr>
              <a:t>&lt;T, COMMIT&gt;</a:t>
            </a:r>
            <a:r>
              <a:rPr lang="hu-HU" altLang="hu-HU" sz="2000" b="1"/>
              <a:t> bejegyzés megelőzheti, de követheti is az adatbáziselemek lemezen történő bármilyen megváltoztatását.</a:t>
            </a:r>
          </a:p>
          <a:p>
            <a:pPr>
              <a:lnSpc>
                <a:spcPct val="80000"/>
              </a:lnSpc>
            </a:pPr>
            <a:endParaRPr lang="hu-HU" altLang="hu-HU" sz="2000" b="1"/>
          </a:p>
          <a:p>
            <a:pPr>
              <a:lnSpc>
                <a:spcPct val="80000"/>
              </a:lnSpc>
            </a:pPr>
            <a:r>
              <a:rPr lang="hu-HU" altLang="hu-HU" sz="2000" b="1">
                <a:solidFill>
                  <a:srgbClr val="FF0000"/>
                </a:solidFill>
              </a:rPr>
              <a:t>NAGYOBB MÉRETŰ NAPLÓ:</a:t>
            </a:r>
            <a:r>
              <a:rPr lang="hu-HU" altLang="hu-HU" sz="2000" b="1"/>
              <a:t> - régi és új értéket is tároljuk</a:t>
            </a:r>
            <a:endParaRPr lang="en-US" altLang="hu-HU" sz="2000" b="1"/>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5203" name="Rectangle 3">
            <a:extLst>
              <a:ext uri="{FF2B5EF4-FFF2-40B4-BE49-F238E27FC236}">
                <a16:creationId xmlns:a16="http://schemas.microsoft.com/office/drawing/2014/main" id="{9250D6CF-46AC-EA76-8BB4-4D1E11F8E6C2}"/>
              </a:ext>
            </a:extLst>
          </p:cNvPr>
          <p:cNvSpPr>
            <a:spLocks noGrp="1" noChangeArrowheads="1"/>
          </p:cNvSpPr>
          <p:nvPr>
            <p:ph type="body" idx="1"/>
          </p:nvPr>
        </p:nvSpPr>
        <p:spPr>
          <a:xfrm>
            <a:off x="241300" y="774700"/>
            <a:ext cx="8902700" cy="4114800"/>
          </a:xfrm>
        </p:spPr>
        <p:txBody>
          <a:bodyPr/>
          <a:lstStyle/>
          <a:p>
            <a:pPr>
              <a:lnSpc>
                <a:spcPct val="80000"/>
              </a:lnSpc>
              <a:buFontTx/>
              <a:buNone/>
            </a:pPr>
            <a:r>
              <a:rPr lang="hu-HU" altLang="hu-HU" sz="2000" b="1">
                <a:solidFill>
                  <a:srgbClr val="FF0000"/>
                </a:solidFill>
              </a:rPr>
              <a:t>Lépés	Tevékenység	t	M-A	M-B	D-A	D-B	Napló</a:t>
            </a:r>
          </a:p>
          <a:p>
            <a:pPr>
              <a:lnSpc>
                <a:spcPct val="80000"/>
              </a:lnSpc>
              <a:buFontTx/>
              <a:buNone/>
            </a:pPr>
            <a:r>
              <a:rPr lang="hu-HU" altLang="hu-HU" sz="2000" b="1">
                <a:solidFill>
                  <a:schemeClr val="accent2"/>
                </a:solidFill>
              </a:rPr>
              <a:t>1)								           &lt;T,START&gt;</a:t>
            </a:r>
          </a:p>
          <a:p>
            <a:pPr>
              <a:lnSpc>
                <a:spcPct val="80000"/>
              </a:lnSpc>
              <a:buFontTx/>
              <a:buNone/>
            </a:pPr>
            <a:r>
              <a:rPr lang="hu-HU" altLang="hu-HU" sz="2000" b="1">
                <a:solidFill>
                  <a:schemeClr val="accent2"/>
                </a:solidFill>
              </a:rPr>
              <a:t>2)	   	READ(A,t)	8	8		8	8	</a:t>
            </a:r>
          </a:p>
          <a:p>
            <a:pPr>
              <a:lnSpc>
                <a:spcPct val="80000"/>
              </a:lnSpc>
              <a:buFontTx/>
              <a:buNone/>
            </a:pPr>
            <a:r>
              <a:rPr lang="hu-HU" altLang="hu-HU" sz="2000" b="1">
                <a:solidFill>
                  <a:schemeClr val="accent2"/>
                </a:solidFill>
              </a:rPr>
              <a:t>3)		t := t*2	16	8		8	8	</a:t>
            </a:r>
          </a:p>
          <a:p>
            <a:pPr>
              <a:lnSpc>
                <a:spcPct val="80000"/>
              </a:lnSpc>
              <a:buFontTx/>
              <a:buNone/>
            </a:pPr>
            <a:r>
              <a:rPr lang="hu-HU" altLang="hu-HU" sz="2000" b="1">
                <a:solidFill>
                  <a:schemeClr val="accent2"/>
                </a:solidFill>
              </a:rPr>
              <a:t>4)		WRITE(A,t)	16	16		8	8         &lt;T,A,8,16&gt;</a:t>
            </a:r>
          </a:p>
          <a:p>
            <a:pPr>
              <a:lnSpc>
                <a:spcPct val="80000"/>
              </a:lnSpc>
              <a:buFontTx/>
              <a:buNone/>
            </a:pPr>
            <a:r>
              <a:rPr lang="hu-HU" altLang="hu-HU" sz="2000" b="1">
                <a:solidFill>
                  <a:schemeClr val="accent2"/>
                </a:solidFill>
              </a:rPr>
              <a:t>5)		READ(B,t)	8	16	8	8	8	</a:t>
            </a:r>
          </a:p>
          <a:p>
            <a:pPr>
              <a:lnSpc>
                <a:spcPct val="80000"/>
              </a:lnSpc>
              <a:buFontTx/>
              <a:buNone/>
            </a:pPr>
            <a:r>
              <a:rPr lang="hu-HU" altLang="hu-HU" sz="2000" b="1">
                <a:solidFill>
                  <a:schemeClr val="accent2"/>
                </a:solidFill>
              </a:rPr>
              <a:t>6)		t := t*2	16	16	8	8	8	</a:t>
            </a:r>
          </a:p>
          <a:p>
            <a:pPr>
              <a:lnSpc>
                <a:spcPct val="80000"/>
              </a:lnSpc>
              <a:buFontTx/>
              <a:buNone/>
            </a:pPr>
            <a:r>
              <a:rPr lang="hu-HU" altLang="hu-HU" sz="2000" b="1">
                <a:solidFill>
                  <a:schemeClr val="accent2"/>
                </a:solidFill>
              </a:rPr>
              <a:t>7)		WRITE(B,t)	16	16	16	8	8         &lt;T,B,8,16&gt;</a:t>
            </a:r>
          </a:p>
          <a:p>
            <a:pPr>
              <a:lnSpc>
                <a:spcPct val="80000"/>
              </a:lnSpc>
              <a:buFontTx/>
              <a:buNone/>
            </a:pPr>
            <a:r>
              <a:rPr lang="hu-HU" altLang="hu-HU" sz="2000" b="1">
                <a:solidFill>
                  <a:schemeClr val="accent2"/>
                </a:solidFill>
              </a:rPr>
              <a:t>8)		</a:t>
            </a:r>
            <a:r>
              <a:rPr lang="hu-HU" altLang="hu-HU" sz="2000" b="1">
                <a:solidFill>
                  <a:srgbClr val="FF0000"/>
                </a:solidFill>
              </a:rPr>
              <a:t>FLUSH LOG	</a:t>
            </a:r>
            <a:r>
              <a:rPr lang="hu-HU" altLang="hu-HU" sz="2000" b="1">
                <a:solidFill>
                  <a:schemeClr val="accent2"/>
                </a:solidFill>
              </a:rPr>
              <a:t>					</a:t>
            </a:r>
          </a:p>
          <a:p>
            <a:pPr>
              <a:lnSpc>
                <a:spcPct val="80000"/>
              </a:lnSpc>
              <a:buFontTx/>
              <a:buNone/>
            </a:pPr>
            <a:r>
              <a:rPr lang="hu-HU" altLang="hu-HU" sz="2000" b="1">
                <a:solidFill>
                  <a:schemeClr val="accent2"/>
                </a:solidFill>
              </a:rPr>
              <a:t>9)		OUTPUT(A)	16	16	16	</a:t>
            </a:r>
            <a:r>
              <a:rPr lang="hu-HU" altLang="hu-HU" sz="2000" b="1">
                <a:solidFill>
                  <a:srgbClr val="009900"/>
                </a:solidFill>
              </a:rPr>
              <a:t>16</a:t>
            </a:r>
            <a:r>
              <a:rPr lang="hu-HU" altLang="hu-HU" sz="2000" b="1">
                <a:solidFill>
                  <a:schemeClr val="accent2"/>
                </a:solidFill>
              </a:rPr>
              <a:t>	8	</a:t>
            </a:r>
          </a:p>
          <a:p>
            <a:pPr>
              <a:lnSpc>
                <a:spcPct val="80000"/>
              </a:lnSpc>
              <a:buFontTx/>
              <a:buNone/>
            </a:pPr>
            <a:r>
              <a:rPr lang="hu-HU" altLang="hu-HU" sz="2000" b="1">
                <a:solidFill>
                  <a:schemeClr val="accent2"/>
                </a:solidFill>
              </a:rPr>
              <a:t>10)							       </a:t>
            </a:r>
            <a:r>
              <a:rPr lang="hu-HU" altLang="hu-HU" sz="2000" b="1">
                <a:solidFill>
                  <a:srgbClr val="FF0000"/>
                </a:solidFill>
              </a:rPr>
              <a:t>&lt;T,COMMIT&gt;</a:t>
            </a:r>
          </a:p>
          <a:p>
            <a:pPr>
              <a:lnSpc>
                <a:spcPct val="80000"/>
              </a:lnSpc>
              <a:buFontTx/>
              <a:buNone/>
            </a:pPr>
            <a:r>
              <a:rPr lang="hu-HU" altLang="hu-HU" sz="2000" b="1">
                <a:solidFill>
                  <a:schemeClr val="accent2"/>
                </a:solidFill>
              </a:rPr>
              <a:t>11)	OUTPUT(B)	16	16	16	16	</a:t>
            </a:r>
            <a:r>
              <a:rPr lang="hu-HU" altLang="hu-HU" sz="2000" b="1">
                <a:solidFill>
                  <a:srgbClr val="CC00CC"/>
                </a:solidFill>
              </a:rPr>
              <a:t>16</a:t>
            </a:r>
            <a:r>
              <a:rPr lang="hu-HU" altLang="hu-HU" sz="2000" b="1">
                <a:solidFill>
                  <a:schemeClr val="accent2"/>
                </a:solidFill>
              </a:rPr>
              <a:t>	</a:t>
            </a:r>
          </a:p>
          <a:p>
            <a:pPr>
              <a:lnSpc>
                <a:spcPct val="80000"/>
              </a:lnSpc>
            </a:pPr>
            <a:endParaRPr lang="hu-HU" altLang="hu-HU" sz="2000"/>
          </a:p>
        </p:txBody>
      </p:sp>
      <p:sp>
        <p:nvSpPr>
          <p:cNvPr id="435205" name="Rectangle 5">
            <a:extLst>
              <a:ext uri="{FF2B5EF4-FFF2-40B4-BE49-F238E27FC236}">
                <a16:creationId xmlns:a16="http://schemas.microsoft.com/office/drawing/2014/main" id="{376DCAF4-0D93-02DF-D52F-74FC851401DE}"/>
              </a:ext>
            </a:extLst>
          </p:cNvPr>
          <p:cNvSpPr>
            <a:spLocks noGrp="1" noChangeArrowheads="1"/>
          </p:cNvSpPr>
          <p:nvPr>
            <p:ph type="title"/>
          </p:nvPr>
        </p:nvSpPr>
        <p:spPr>
          <a:xfrm>
            <a:off x="660400" y="317500"/>
            <a:ext cx="7772400" cy="190500"/>
          </a:xfrm>
          <a:noFill/>
          <a:ln/>
        </p:spPr>
        <p:txBody>
          <a:bodyPr/>
          <a:lstStyle/>
          <a:p>
            <a:r>
              <a:rPr lang="hu-HU" altLang="hu-HU" sz="3600" b="1" u="sng">
                <a:solidFill>
                  <a:schemeClr val="accent2"/>
                </a:solidFill>
              </a:rPr>
              <a:t>UNDO/REDO naplózás</a:t>
            </a:r>
            <a:endParaRPr lang="en-US" altLang="hu-HU" sz="3600" b="1" u="sng">
              <a:solidFill>
                <a:schemeClr val="accent2"/>
              </a:solidFill>
            </a:endParaRPr>
          </a:p>
        </p:txBody>
      </p:sp>
      <p:sp>
        <p:nvSpPr>
          <p:cNvPr id="435206" name="Text Box 6">
            <a:extLst>
              <a:ext uri="{FF2B5EF4-FFF2-40B4-BE49-F238E27FC236}">
                <a16:creationId xmlns:a16="http://schemas.microsoft.com/office/drawing/2014/main" id="{574E1020-F1C2-C561-578C-CBF705A6D1B8}"/>
              </a:ext>
            </a:extLst>
          </p:cNvPr>
          <p:cNvSpPr txBox="1">
            <a:spLocks noChangeArrowheads="1"/>
          </p:cNvSpPr>
          <p:nvPr/>
        </p:nvSpPr>
        <p:spPr bwMode="auto">
          <a:xfrm>
            <a:off x="304800" y="5054600"/>
            <a:ext cx="8585200" cy="11874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t>Megjegyzés: </a:t>
            </a:r>
            <a:r>
              <a:rPr lang="hu-HU" altLang="hu-HU" sz="2400" b="1">
                <a:solidFill>
                  <a:srgbClr val="009900"/>
                </a:solidFill>
              </a:rPr>
              <a:t>A </a:t>
            </a:r>
            <a:r>
              <a:rPr lang="hu-HU" altLang="hu-HU" sz="2400" b="1">
                <a:solidFill>
                  <a:srgbClr val="FF0000"/>
                </a:solidFill>
              </a:rPr>
              <a:t>&lt;T,COMMIT&gt;</a:t>
            </a:r>
            <a:r>
              <a:rPr lang="hu-HU" altLang="hu-HU" sz="2400" b="1">
                <a:solidFill>
                  <a:srgbClr val="009900"/>
                </a:solidFill>
              </a:rPr>
              <a:t> naplóbejegyzés kiírása kerülhetett volna a</a:t>
            </a:r>
            <a:r>
              <a:rPr lang="hu-HU" altLang="hu-HU" sz="2400" b="1">
                <a:solidFill>
                  <a:srgbClr val="FF0000"/>
                </a:solidFill>
              </a:rPr>
              <a:t> 9) lépés elé </a:t>
            </a:r>
            <a:r>
              <a:rPr lang="hu-HU" altLang="hu-HU" sz="2400" b="1">
                <a:solidFill>
                  <a:srgbClr val="009900"/>
                </a:solidFill>
              </a:rPr>
              <a:t>vagy a </a:t>
            </a:r>
            <a:r>
              <a:rPr lang="hu-HU" altLang="hu-HU" sz="2400" b="1">
                <a:solidFill>
                  <a:srgbClr val="FF0000"/>
                </a:solidFill>
              </a:rPr>
              <a:t>11) lépés mögé</a:t>
            </a:r>
            <a:r>
              <a:rPr lang="hu-HU" altLang="hu-HU" sz="2400" b="1">
                <a:solidFill>
                  <a:srgbClr val="009900"/>
                </a:solidFill>
              </a:rPr>
              <a:t> is.</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6227" name="Rectangle 3">
            <a:extLst>
              <a:ext uri="{FF2B5EF4-FFF2-40B4-BE49-F238E27FC236}">
                <a16:creationId xmlns:a16="http://schemas.microsoft.com/office/drawing/2014/main" id="{770E2A5C-CFDB-BAEE-CFDA-E9A9A7D6DA91}"/>
              </a:ext>
            </a:extLst>
          </p:cNvPr>
          <p:cNvSpPr>
            <a:spLocks noGrp="1" noChangeArrowheads="1"/>
          </p:cNvSpPr>
          <p:nvPr>
            <p:ph type="title"/>
          </p:nvPr>
        </p:nvSpPr>
        <p:spPr>
          <a:xfrm>
            <a:off x="660400" y="317500"/>
            <a:ext cx="8115300" cy="114300"/>
          </a:xfrm>
          <a:noFill/>
          <a:ln/>
        </p:spPr>
        <p:txBody>
          <a:bodyPr/>
          <a:lstStyle/>
          <a:p>
            <a:r>
              <a:rPr lang="hu-HU" altLang="hu-HU" sz="2800" b="1" u="sng">
                <a:solidFill>
                  <a:schemeClr val="accent2"/>
                </a:solidFill>
              </a:rPr>
              <a:t>Helyreállítás UNDO/REDO naplózás esetén</a:t>
            </a:r>
            <a:endParaRPr lang="en-US" altLang="hu-HU" sz="2800" b="1" u="sng">
              <a:solidFill>
                <a:schemeClr val="accent2"/>
              </a:solidFill>
            </a:endParaRPr>
          </a:p>
        </p:txBody>
      </p:sp>
      <p:sp>
        <p:nvSpPr>
          <p:cNvPr id="436228" name="Text Box 4">
            <a:extLst>
              <a:ext uri="{FF2B5EF4-FFF2-40B4-BE49-F238E27FC236}">
                <a16:creationId xmlns:a16="http://schemas.microsoft.com/office/drawing/2014/main" id="{4D717199-977F-CE30-6C24-CCDEEF973087}"/>
              </a:ext>
            </a:extLst>
          </p:cNvPr>
          <p:cNvSpPr txBox="1">
            <a:spLocks noChangeArrowheads="1"/>
          </p:cNvSpPr>
          <p:nvPr/>
        </p:nvSpPr>
        <p:spPr bwMode="auto">
          <a:xfrm>
            <a:off x="266700" y="4787900"/>
            <a:ext cx="8585200" cy="1917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2400" b="1">
                <a:solidFill>
                  <a:srgbClr val="009900"/>
                </a:solidFill>
              </a:rPr>
              <a:t>Megjegyzés:</a:t>
            </a:r>
            <a:r>
              <a:rPr lang="hu-HU" altLang="hu-HU" sz="2400" b="1"/>
              <a:t> A </a:t>
            </a:r>
            <a:r>
              <a:rPr lang="hu-HU" altLang="hu-HU" sz="2400" b="1">
                <a:solidFill>
                  <a:srgbClr val="FF0000"/>
                </a:solidFill>
              </a:rPr>
              <a:t>COMMIT</a:t>
            </a:r>
            <a:r>
              <a:rPr lang="hu-HU" altLang="hu-HU" sz="2400" b="1"/>
              <a:t> kötetlen helye miatt előfordulhat, hogy egy </a:t>
            </a:r>
            <a:r>
              <a:rPr lang="hu-HU" altLang="hu-HU" sz="2400" b="1">
                <a:solidFill>
                  <a:srgbClr val="3366FF"/>
                </a:solidFill>
              </a:rPr>
              <a:t>befejezett</a:t>
            </a:r>
            <a:r>
              <a:rPr lang="hu-HU" altLang="hu-HU" sz="2400" b="1"/>
              <a:t> tranzakció néhány vagy összes </a:t>
            </a:r>
            <a:r>
              <a:rPr lang="hu-HU" altLang="hu-HU" sz="2400" b="1">
                <a:solidFill>
                  <a:srgbClr val="3366FF"/>
                </a:solidFill>
              </a:rPr>
              <a:t>változtatása még nem került lemezre</a:t>
            </a:r>
            <a:r>
              <a:rPr lang="hu-HU" altLang="hu-HU" sz="2400" b="1"/>
              <a:t>, és az is, hogy egy </a:t>
            </a:r>
            <a:r>
              <a:rPr lang="hu-HU" altLang="hu-HU" sz="2400" b="1">
                <a:solidFill>
                  <a:srgbClr val="669900"/>
                </a:solidFill>
              </a:rPr>
              <a:t>be nem fejezett </a:t>
            </a:r>
            <a:r>
              <a:rPr lang="hu-HU" altLang="hu-HU" sz="2400" b="1"/>
              <a:t>tranzakció néhány vagy </a:t>
            </a:r>
            <a:r>
              <a:rPr lang="hu-HU" altLang="hu-HU" sz="2400" b="1">
                <a:solidFill>
                  <a:srgbClr val="669900"/>
                </a:solidFill>
              </a:rPr>
              <a:t>összes változtatása már lemezen </a:t>
            </a:r>
            <a:r>
              <a:rPr lang="hu-HU" altLang="hu-HU" sz="2400" b="1"/>
              <a:t>is megtörtént.</a:t>
            </a:r>
          </a:p>
        </p:txBody>
      </p:sp>
      <p:sp>
        <p:nvSpPr>
          <p:cNvPr id="436229" name="Rectangle 5">
            <a:extLst>
              <a:ext uri="{FF2B5EF4-FFF2-40B4-BE49-F238E27FC236}">
                <a16:creationId xmlns:a16="http://schemas.microsoft.com/office/drawing/2014/main" id="{2A4FE857-B12F-3BD6-4B31-EE39A041ED4F}"/>
              </a:ext>
            </a:extLst>
          </p:cNvPr>
          <p:cNvSpPr>
            <a:spLocks noGrp="1" noChangeArrowheads="1"/>
          </p:cNvSpPr>
          <p:nvPr>
            <p:ph type="body" idx="1"/>
          </p:nvPr>
        </p:nvSpPr>
        <p:spPr>
          <a:xfrm>
            <a:off x="368300" y="838200"/>
            <a:ext cx="8559800" cy="4114800"/>
          </a:xfrm>
        </p:spPr>
        <p:txBody>
          <a:bodyPr/>
          <a:lstStyle/>
          <a:p>
            <a:pPr marL="609600" indent="-609600">
              <a:lnSpc>
                <a:spcPct val="90000"/>
              </a:lnSpc>
              <a:buFontTx/>
              <a:buNone/>
            </a:pPr>
            <a:r>
              <a:rPr lang="hu-HU" altLang="hu-HU" b="1"/>
              <a:t>A semmisségi/helyrehozó módszer alapelvei a következők:</a:t>
            </a:r>
          </a:p>
          <a:p>
            <a:pPr marL="609600" indent="-609600">
              <a:lnSpc>
                <a:spcPct val="90000"/>
              </a:lnSpc>
              <a:buFontTx/>
              <a:buAutoNum type="arabicPeriod"/>
            </a:pPr>
            <a:r>
              <a:rPr lang="hu-HU" altLang="hu-HU" b="1">
                <a:solidFill>
                  <a:schemeClr val="accent2"/>
                </a:solidFill>
              </a:rPr>
              <a:t>(REDO): A </a:t>
            </a:r>
            <a:r>
              <a:rPr lang="hu-HU" altLang="hu-HU" b="1">
                <a:solidFill>
                  <a:srgbClr val="FF0000"/>
                </a:solidFill>
              </a:rPr>
              <a:t>legkorábbitól kezdve</a:t>
            </a:r>
            <a:r>
              <a:rPr lang="hu-HU" altLang="hu-HU" b="1">
                <a:solidFill>
                  <a:schemeClr val="accent2"/>
                </a:solidFill>
              </a:rPr>
              <a:t> állítsuk helyre minden befejezett tranzakció hatását.</a:t>
            </a:r>
          </a:p>
          <a:p>
            <a:pPr marL="609600" indent="-609600">
              <a:lnSpc>
                <a:spcPct val="90000"/>
              </a:lnSpc>
              <a:buFontTx/>
              <a:buAutoNum type="arabicPeriod"/>
            </a:pPr>
            <a:r>
              <a:rPr lang="hu-HU" altLang="hu-HU" b="1">
                <a:solidFill>
                  <a:srgbClr val="CC00CC"/>
                </a:solidFill>
              </a:rPr>
              <a:t>(UNDO): A </a:t>
            </a:r>
            <a:r>
              <a:rPr lang="hu-HU" altLang="hu-HU" b="1">
                <a:solidFill>
                  <a:srgbClr val="FF0000"/>
                </a:solidFill>
              </a:rPr>
              <a:t>legutolsótól kezdve</a:t>
            </a:r>
            <a:r>
              <a:rPr lang="hu-HU" altLang="hu-HU" b="1">
                <a:solidFill>
                  <a:srgbClr val="CC00CC"/>
                </a:solidFill>
              </a:rPr>
              <a:t> tegyük semmissé minden be nem fejezett tranzakció tevékenységeit.</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7250" name="Rectangle 2">
            <a:extLst>
              <a:ext uri="{FF2B5EF4-FFF2-40B4-BE49-F238E27FC236}">
                <a16:creationId xmlns:a16="http://schemas.microsoft.com/office/drawing/2014/main" id="{060171EF-158F-9563-92F1-F39656625128}"/>
              </a:ext>
            </a:extLst>
          </p:cNvPr>
          <p:cNvSpPr>
            <a:spLocks noGrp="1" noChangeArrowheads="1"/>
          </p:cNvSpPr>
          <p:nvPr>
            <p:ph type="body" idx="1"/>
          </p:nvPr>
        </p:nvSpPr>
        <p:spPr>
          <a:xfrm>
            <a:off x="241300" y="774700"/>
            <a:ext cx="8902700" cy="4114800"/>
          </a:xfrm>
        </p:spPr>
        <p:txBody>
          <a:bodyPr/>
          <a:lstStyle/>
          <a:p>
            <a:pPr>
              <a:lnSpc>
                <a:spcPct val="80000"/>
              </a:lnSpc>
              <a:buFontTx/>
              <a:buNone/>
            </a:pPr>
            <a:r>
              <a:rPr lang="hu-HU" altLang="hu-HU" sz="2000" b="1">
                <a:solidFill>
                  <a:srgbClr val="FF0000"/>
                </a:solidFill>
              </a:rPr>
              <a:t>Lépés	Tevékenység	t	M-A	M-B	D-A	D-B	Napló</a:t>
            </a:r>
          </a:p>
          <a:p>
            <a:pPr>
              <a:lnSpc>
                <a:spcPct val="80000"/>
              </a:lnSpc>
              <a:buFontTx/>
              <a:buNone/>
            </a:pPr>
            <a:r>
              <a:rPr lang="hu-HU" altLang="hu-HU" sz="2000" b="1">
                <a:solidFill>
                  <a:schemeClr val="accent2"/>
                </a:solidFill>
              </a:rPr>
              <a:t>1)								           &lt;T,START&gt;</a:t>
            </a:r>
          </a:p>
          <a:p>
            <a:pPr>
              <a:lnSpc>
                <a:spcPct val="80000"/>
              </a:lnSpc>
              <a:buFontTx/>
              <a:buNone/>
            </a:pPr>
            <a:r>
              <a:rPr lang="hu-HU" altLang="hu-HU" sz="2000" b="1">
                <a:solidFill>
                  <a:schemeClr val="accent2"/>
                </a:solidFill>
              </a:rPr>
              <a:t>2)	   	READ(A,t)	8	8		8	8	</a:t>
            </a:r>
          </a:p>
          <a:p>
            <a:pPr>
              <a:lnSpc>
                <a:spcPct val="80000"/>
              </a:lnSpc>
              <a:buFontTx/>
              <a:buNone/>
            </a:pPr>
            <a:r>
              <a:rPr lang="hu-HU" altLang="hu-HU" sz="2000" b="1">
                <a:solidFill>
                  <a:schemeClr val="accent2"/>
                </a:solidFill>
              </a:rPr>
              <a:t>3)		t := t*2	16	8		8	8	</a:t>
            </a:r>
          </a:p>
          <a:p>
            <a:pPr>
              <a:lnSpc>
                <a:spcPct val="80000"/>
              </a:lnSpc>
              <a:buFontTx/>
              <a:buNone/>
            </a:pPr>
            <a:r>
              <a:rPr lang="hu-HU" altLang="hu-HU" sz="2000" b="1">
                <a:solidFill>
                  <a:schemeClr val="accent2"/>
                </a:solidFill>
              </a:rPr>
              <a:t>4)		WRITE(A,t)	16	16		8	8         &lt;T,A,8,16&gt;</a:t>
            </a:r>
          </a:p>
          <a:p>
            <a:pPr>
              <a:lnSpc>
                <a:spcPct val="80000"/>
              </a:lnSpc>
              <a:buFontTx/>
              <a:buNone/>
            </a:pPr>
            <a:r>
              <a:rPr lang="hu-HU" altLang="hu-HU" sz="2000" b="1">
                <a:solidFill>
                  <a:schemeClr val="accent2"/>
                </a:solidFill>
              </a:rPr>
              <a:t>5)		READ(B,t)	8	16	8	8	8	</a:t>
            </a:r>
          </a:p>
          <a:p>
            <a:pPr>
              <a:lnSpc>
                <a:spcPct val="80000"/>
              </a:lnSpc>
              <a:buFontTx/>
              <a:buNone/>
            </a:pPr>
            <a:r>
              <a:rPr lang="hu-HU" altLang="hu-HU" sz="2000" b="1">
                <a:solidFill>
                  <a:schemeClr val="accent2"/>
                </a:solidFill>
              </a:rPr>
              <a:t>6)		t := t*2	16	16	8	8	8	</a:t>
            </a:r>
          </a:p>
          <a:p>
            <a:pPr>
              <a:lnSpc>
                <a:spcPct val="80000"/>
              </a:lnSpc>
              <a:buFontTx/>
              <a:buNone/>
            </a:pPr>
            <a:r>
              <a:rPr lang="hu-HU" altLang="hu-HU" sz="2000" b="1">
                <a:solidFill>
                  <a:schemeClr val="accent2"/>
                </a:solidFill>
              </a:rPr>
              <a:t>7)		WRITE(B,t)	16	16	16	8	8         &lt;T,B,8,16&gt;</a:t>
            </a:r>
          </a:p>
          <a:p>
            <a:pPr>
              <a:lnSpc>
                <a:spcPct val="80000"/>
              </a:lnSpc>
              <a:buFontTx/>
              <a:buNone/>
            </a:pPr>
            <a:r>
              <a:rPr lang="hu-HU" altLang="hu-HU" sz="2000" b="1">
                <a:solidFill>
                  <a:schemeClr val="accent2"/>
                </a:solidFill>
              </a:rPr>
              <a:t>8)		</a:t>
            </a:r>
            <a:r>
              <a:rPr lang="hu-HU" altLang="hu-HU" sz="2000" b="1">
                <a:solidFill>
                  <a:srgbClr val="FF0000"/>
                </a:solidFill>
              </a:rPr>
              <a:t>FLUSH LOG	</a:t>
            </a:r>
            <a:r>
              <a:rPr lang="hu-HU" altLang="hu-HU" sz="2000" b="1">
                <a:solidFill>
                  <a:schemeClr val="accent2"/>
                </a:solidFill>
              </a:rPr>
              <a:t>					</a:t>
            </a:r>
          </a:p>
          <a:p>
            <a:pPr>
              <a:lnSpc>
                <a:spcPct val="80000"/>
              </a:lnSpc>
              <a:buFontTx/>
              <a:buNone/>
            </a:pPr>
            <a:r>
              <a:rPr lang="hu-HU" altLang="hu-HU" sz="2000" b="1">
                <a:solidFill>
                  <a:schemeClr val="accent2"/>
                </a:solidFill>
              </a:rPr>
              <a:t>9)		OUTPUT(A)	16	16	16	</a:t>
            </a:r>
            <a:r>
              <a:rPr lang="hu-HU" altLang="hu-HU" sz="2000" b="1">
                <a:solidFill>
                  <a:srgbClr val="009900"/>
                </a:solidFill>
              </a:rPr>
              <a:t>16</a:t>
            </a:r>
            <a:r>
              <a:rPr lang="hu-HU" altLang="hu-HU" sz="2000" b="1">
                <a:solidFill>
                  <a:schemeClr val="accent2"/>
                </a:solidFill>
              </a:rPr>
              <a:t>	8	</a:t>
            </a:r>
          </a:p>
          <a:p>
            <a:pPr>
              <a:lnSpc>
                <a:spcPct val="80000"/>
              </a:lnSpc>
              <a:buFontTx/>
              <a:buNone/>
            </a:pPr>
            <a:r>
              <a:rPr lang="hu-HU" altLang="hu-HU" sz="2000" b="1">
                <a:solidFill>
                  <a:schemeClr val="accent2"/>
                </a:solidFill>
              </a:rPr>
              <a:t>10)							       </a:t>
            </a:r>
            <a:r>
              <a:rPr lang="hu-HU" altLang="hu-HU" sz="2000" b="1">
                <a:solidFill>
                  <a:srgbClr val="FF0000"/>
                </a:solidFill>
              </a:rPr>
              <a:t>&lt;T,COMMIT&gt;</a:t>
            </a:r>
          </a:p>
          <a:p>
            <a:pPr>
              <a:lnSpc>
                <a:spcPct val="80000"/>
              </a:lnSpc>
              <a:buFontTx/>
              <a:buNone/>
            </a:pPr>
            <a:r>
              <a:rPr lang="hu-HU" altLang="hu-HU" sz="2000" b="1">
                <a:solidFill>
                  <a:schemeClr val="accent2"/>
                </a:solidFill>
              </a:rPr>
              <a:t>11)	OUTPUT(B)	16	16	16	16	</a:t>
            </a:r>
            <a:r>
              <a:rPr lang="hu-HU" altLang="hu-HU" sz="2000" b="1">
                <a:solidFill>
                  <a:srgbClr val="CC00CC"/>
                </a:solidFill>
              </a:rPr>
              <a:t>16</a:t>
            </a:r>
            <a:r>
              <a:rPr lang="hu-HU" altLang="hu-HU" sz="2000" b="1">
                <a:solidFill>
                  <a:schemeClr val="accent2"/>
                </a:solidFill>
              </a:rPr>
              <a:t>	</a:t>
            </a:r>
          </a:p>
          <a:p>
            <a:pPr>
              <a:lnSpc>
                <a:spcPct val="80000"/>
              </a:lnSpc>
            </a:pPr>
            <a:endParaRPr lang="hu-HU" altLang="hu-HU" sz="2000"/>
          </a:p>
        </p:txBody>
      </p:sp>
      <p:sp>
        <p:nvSpPr>
          <p:cNvPr id="437251" name="Rectangle 3">
            <a:extLst>
              <a:ext uri="{FF2B5EF4-FFF2-40B4-BE49-F238E27FC236}">
                <a16:creationId xmlns:a16="http://schemas.microsoft.com/office/drawing/2014/main" id="{0B372024-4744-7B66-24FF-768287A1F155}"/>
              </a:ext>
            </a:extLst>
          </p:cNvPr>
          <p:cNvSpPr>
            <a:spLocks noGrp="1" noChangeArrowheads="1"/>
          </p:cNvSpPr>
          <p:nvPr>
            <p:ph type="title"/>
          </p:nvPr>
        </p:nvSpPr>
        <p:spPr>
          <a:xfrm>
            <a:off x="660400" y="317500"/>
            <a:ext cx="8115300" cy="114300"/>
          </a:xfrm>
          <a:noFill/>
          <a:ln/>
        </p:spPr>
        <p:txBody>
          <a:bodyPr/>
          <a:lstStyle/>
          <a:p>
            <a:r>
              <a:rPr lang="hu-HU" altLang="hu-HU" sz="2800" b="1" u="sng">
                <a:solidFill>
                  <a:schemeClr val="accent2"/>
                </a:solidFill>
              </a:rPr>
              <a:t>Helyreállítás UNDO/REDO naplózás esetén</a:t>
            </a:r>
            <a:endParaRPr lang="en-US" altLang="hu-HU" sz="2800" b="1" u="sng">
              <a:solidFill>
                <a:schemeClr val="accent2"/>
              </a:solidFill>
            </a:endParaRPr>
          </a:p>
        </p:txBody>
      </p:sp>
      <p:sp>
        <p:nvSpPr>
          <p:cNvPr id="437252" name="Text Box 4">
            <a:extLst>
              <a:ext uri="{FF2B5EF4-FFF2-40B4-BE49-F238E27FC236}">
                <a16:creationId xmlns:a16="http://schemas.microsoft.com/office/drawing/2014/main" id="{F623420F-443E-049A-F266-395501852E0D}"/>
              </a:ext>
            </a:extLst>
          </p:cNvPr>
          <p:cNvSpPr txBox="1">
            <a:spLocks noChangeArrowheads="1"/>
          </p:cNvSpPr>
          <p:nvPr/>
        </p:nvSpPr>
        <p:spPr bwMode="auto">
          <a:xfrm>
            <a:off x="165100" y="4635500"/>
            <a:ext cx="8585200" cy="2225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spcBef>
                <a:spcPct val="50000"/>
              </a:spcBef>
              <a:buFontTx/>
              <a:buChar char="•"/>
            </a:pPr>
            <a:r>
              <a:rPr lang="hu-HU" altLang="hu-HU" sz="2000" b="1">
                <a:solidFill>
                  <a:srgbClr val="FF0000"/>
                </a:solidFill>
              </a:rPr>
              <a:t>Ha a katasztrófa a </a:t>
            </a:r>
            <a:r>
              <a:rPr lang="hu-HU" altLang="hu-HU" sz="2000" b="1"/>
              <a:t>&lt;T,COMMIT&gt;</a:t>
            </a:r>
            <a:r>
              <a:rPr lang="hu-HU" altLang="hu-HU" sz="2000" b="1">
                <a:solidFill>
                  <a:srgbClr val="FF0000"/>
                </a:solidFill>
              </a:rPr>
              <a:t> naplóbejegyzés </a:t>
            </a:r>
            <a:r>
              <a:rPr lang="hu-HU" altLang="hu-HU" sz="2000" b="1"/>
              <a:t>lemezre írása után</a:t>
            </a:r>
            <a:r>
              <a:rPr lang="hu-HU" altLang="hu-HU" sz="2000" b="1">
                <a:solidFill>
                  <a:srgbClr val="FF0000"/>
                </a:solidFill>
              </a:rPr>
              <a:t> történik:</a:t>
            </a:r>
          </a:p>
          <a:p>
            <a:pPr>
              <a:spcBef>
                <a:spcPct val="50000"/>
              </a:spcBef>
              <a:buFontTx/>
              <a:buChar char="•"/>
            </a:pPr>
            <a:r>
              <a:rPr lang="hu-HU" altLang="hu-HU" sz="2000" b="1">
                <a:solidFill>
                  <a:srgbClr val="669900"/>
                </a:solidFill>
              </a:rPr>
              <a:t>T-t befejezett tranzakciónak tekintjük</a:t>
            </a:r>
            <a:r>
              <a:rPr lang="hu-HU" altLang="hu-HU" sz="2000" b="1"/>
              <a:t>. </a:t>
            </a:r>
            <a:r>
              <a:rPr lang="hu-HU" altLang="hu-HU" sz="2000" b="1">
                <a:solidFill>
                  <a:schemeClr val="accent2"/>
                </a:solidFill>
              </a:rPr>
              <a:t>16</a:t>
            </a:r>
            <a:r>
              <a:rPr lang="hu-HU" altLang="hu-HU" sz="2000" b="1"/>
              <a:t>-ot írunk mind </a:t>
            </a:r>
            <a:r>
              <a:rPr lang="hu-HU" altLang="hu-HU" sz="2000" b="1">
                <a:solidFill>
                  <a:schemeClr val="accent2"/>
                </a:solidFill>
              </a:rPr>
              <a:t>A</a:t>
            </a:r>
            <a:r>
              <a:rPr lang="hu-HU" altLang="hu-HU" sz="2000" b="1"/>
              <a:t>-ba, mind </a:t>
            </a:r>
            <a:r>
              <a:rPr lang="hu-HU" altLang="hu-HU" sz="2000" b="1">
                <a:solidFill>
                  <a:schemeClr val="accent2"/>
                </a:solidFill>
              </a:rPr>
              <a:t>B</a:t>
            </a:r>
            <a:r>
              <a:rPr lang="hu-HU" altLang="hu-HU" sz="2000" b="1"/>
              <a:t>-be. </a:t>
            </a:r>
          </a:p>
          <a:p>
            <a:pPr>
              <a:spcBef>
                <a:spcPct val="50000"/>
              </a:spcBef>
              <a:buFontTx/>
              <a:buChar char="•"/>
            </a:pPr>
            <a:r>
              <a:rPr lang="hu-HU" altLang="hu-HU" sz="2000" b="1">
                <a:solidFill>
                  <a:schemeClr val="accent2"/>
                </a:solidFill>
              </a:rPr>
              <a:t>A</a:t>
            </a:r>
            <a:r>
              <a:rPr lang="hu-HU" altLang="hu-HU" sz="2000" b="1"/>
              <a:t>-nak már </a:t>
            </a:r>
            <a:r>
              <a:rPr lang="hu-HU" altLang="hu-HU" sz="2000" b="1">
                <a:solidFill>
                  <a:schemeClr val="accent2"/>
                </a:solidFill>
              </a:rPr>
              <a:t>16</a:t>
            </a:r>
            <a:r>
              <a:rPr lang="hu-HU" altLang="hu-HU" sz="2000" b="1"/>
              <a:t> a tartalma, de </a:t>
            </a:r>
            <a:r>
              <a:rPr lang="hu-HU" altLang="hu-HU" sz="2000" b="1">
                <a:solidFill>
                  <a:schemeClr val="accent2"/>
                </a:solidFill>
              </a:rPr>
              <a:t>B</a:t>
            </a:r>
            <a:r>
              <a:rPr lang="hu-HU" altLang="hu-HU" sz="2000" b="1"/>
              <a:t>-nek lehet, hogy nem, aszerint, hogy a hiba a </a:t>
            </a:r>
            <a:r>
              <a:rPr lang="hu-HU" altLang="hu-HU" sz="2000" b="1">
                <a:solidFill>
                  <a:srgbClr val="FF0000"/>
                </a:solidFill>
              </a:rPr>
              <a:t>11)</a:t>
            </a:r>
            <a:r>
              <a:rPr lang="hu-HU" altLang="hu-HU" sz="2000" b="1"/>
              <a:t> lépés előtt vagy után következett be.</a:t>
            </a:r>
          </a:p>
        </p:txBody>
      </p:sp>
      <p:sp>
        <p:nvSpPr>
          <p:cNvPr id="437253" name="Line 5">
            <a:extLst>
              <a:ext uri="{FF2B5EF4-FFF2-40B4-BE49-F238E27FC236}">
                <a16:creationId xmlns:a16="http://schemas.microsoft.com/office/drawing/2014/main" id="{1364DB34-79D1-C0A3-2C0D-C7C908C8AF3E}"/>
              </a:ext>
            </a:extLst>
          </p:cNvPr>
          <p:cNvSpPr>
            <a:spLocks noChangeShapeType="1"/>
          </p:cNvSpPr>
          <p:nvPr/>
        </p:nvSpPr>
        <p:spPr bwMode="auto">
          <a:xfrm>
            <a:off x="215900" y="41529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9298" name="Rectangle 2">
            <a:extLst>
              <a:ext uri="{FF2B5EF4-FFF2-40B4-BE49-F238E27FC236}">
                <a16:creationId xmlns:a16="http://schemas.microsoft.com/office/drawing/2014/main" id="{8036FF8A-3700-A307-A108-67317E52C055}"/>
              </a:ext>
            </a:extLst>
          </p:cNvPr>
          <p:cNvSpPr>
            <a:spLocks noGrp="1" noChangeArrowheads="1"/>
          </p:cNvSpPr>
          <p:nvPr>
            <p:ph type="body" idx="1"/>
          </p:nvPr>
        </p:nvSpPr>
        <p:spPr>
          <a:xfrm>
            <a:off x="241300" y="774700"/>
            <a:ext cx="8902700" cy="4114800"/>
          </a:xfrm>
        </p:spPr>
        <p:txBody>
          <a:bodyPr/>
          <a:lstStyle/>
          <a:p>
            <a:pPr>
              <a:lnSpc>
                <a:spcPct val="80000"/>
              </a:lnSpc>
              <a:buFontTx/>
              <a:buNone/>
            </a:pPr>
            <a:r>
              <a:rPr lang="hu-HU" altLang="hu-HU" sz="2000" b="1">
                <a:solidFill>
                  <a:srgbClr val="FF0000"/>
                </a:solidFill>
              </a:rPr>
              <a:t>Lépés	Tevékenység	t	M-A	M-B	D-A	D-B	Napló</a:t>
            </a:r>
          </a:p>
          <a:p>
            <a:pPr>
              <a:lnSpc>
                <a:spcPct val="80000"/>
              </a:lnSpc>
              <a:buFontTx/>
              <a:buNone/>
            </a:pPr>
            <a:r>
              <a:rPr lang="hu-HU" altLang="hu-HU" sz="2000" b="1">
                <a:solidFill>
                  <a:schemeClr val="accent2"/>
                </a:solidFill>
              </a:rPr>
              <a:t>1)								           &lt;T,START&gt;</a:t>
            </a:r>
          </a:p>
          <a:p>
            <a:pPr>
              <a:lnSpc>
                <a:spcPct val="80000"/>
              </a:lnSpc>
              <a:buFontTx/>
              <a:buNone/>
            </a:pPr>
            <a:r>
              <a:rPr lang="hu-HU" altLang="hu-HU" sz="2000" b="1">
                <a:solidFill>
                  <a:schemeClr val="accent2"/>
                </a:solidFill>
              </a:rPr>
              <a:t>2)	   	READ(A,t)	8	8		8	8	</a:t>
            </a:r>
          </a:p>
          <a:p>
            <a:pPr>
              <a:lnSpc>
                <a:spcPct val="80000"/>
              </a:lnSpc>
              <a:buFontTx/>
              <a:buNone/>
            </a:pPr>
            <a:r>
              <a:rPr lang="hu-HU" altLang="hu-HU" sz="2000" b="1">
                <a:solidFill>
                  <a:schemeClr val="accent2"/>
                </a:solidFill>
              </a:rPr>
              <a:t>3)		t := t*2	16	8		8	8	</a:t>
            </a:r>
          </a:p>
          <a:p>
            <a:pPr>
              <a:lnSpc>
                <a:spcPct val="80000"/>
              </a:lnSpc>
              <a:buFontTx/>
              <a:buNone/>
            </a:pPr>
            <a:r>
              <a:rPr lang="hu-HU" altLang="hu-HU" sz="2000" b="1">
                <a:solidFill>
                  <a:schemeClr val="accent2"/>
                </a:solidFill>
              </a:rPr>
              <a:t>4)		WRITE(A,t)	16	16		8	8         &lt;T,A,8,16&gt;</a:t>
            </a:r>
          </a:p>
          <a:p>
            <a:pPr>
              <a:lnSpc>
                <a:spcPct val="80000"/>
              </a:lnSpc>
              <a:buFontTx/>
              <a:buNone/>
            </a:pPr>
            <a:r>
              <a:rPr lang="hu-HU" altLang="hu-HU" sz="2000" b="1">
                <a:solidFill>
                  <a:schemeClr val="accent2"/>
                </a:solidFill>
              </a:rPr>
              <a:t>5)		READ(B,t)	8	16	8	8	8	</a:t>
            </a:r>
          </a:p>
          <a:p>
            <a:pPr>
              <a:lnSpc>
                <a:spcPct val="80000"/>
              </a:lnSpc>
              <a:buFontTx/>
              <a:buNone/>
            </a:pPr>
            <a:r>
              <a:rPr lang="hu-HU" altLang="hu-HU" sz="2000" b="1">
                <a:solidFill>
                  <a:schemeClr val="accent2"/>
                </a:solidFill>
              </a:rPr>
              <a:t>6)		t := t*2	16	16	8	8	8	</a:t>
            </a:r>
          </a:p>
          <a:p>
            <a:pPr>
              <a:lnSpc>
                <a:spcPct val="80000"/>
              </a:lnSpc>
              <a:buFontTx/>
              <a:buNone/>
            </a:pPr>
            <a:r>
              <a:rPr lang="hu-HU" altLang="hu-HU" sz="2000" b="1">
                <a:solidFill>
                  <a:schemeClr val="accent2"/>
                </a:solidFill>
              </a:rPr>
              <a:t>7)		WRITE(B,t)	16	16	16	8	8         &lt;T,B,8,16&gt;</a:t>
            </a:r>
          </a:p>
          <a:p>
            <a:pPr>
              <a:lnSpc>
                <a:spcPct val="80000"/>
              </a:lnSpc>
              <a:buFontTx/>
              <a:buNone/>
            </a:pPr>
            <a:r>
              <a:rPr lang="hu-HU" altLang="hu-HU" sz="2000" b="1">
                <a:solidFill>
                  <a:schemeClr val="accent2"/>
                </a:solidFill>
              </a:rPr>
              <a:t>8)		</a:t>
            </a:r>
            <a:r>
              <a:rPr lang="hu-HU" altLang="hu-HU" sz="2000" b="1">
                <a:solidFill>
                  <a:srgbClr val="FF0000"/>
                </a:solidFill>
              </a:rPr>
              <a:t>FLUSH LOG	</a:t>
            </a:r>
            <a:r>
              <a:rPr lang="hu-HU" altLang="hu-HU" sz="2000" b="1">
                <a:solidFill>
                  <a:schemeClr val="accent2"/>
                </a:solidFill>
              </a:rPr>
              <a:t>					</a:t>
            </a:r>
          </a:p>
          <a:p>
            <a:pPr>
              <a:lnSpc>
                <a:spcPct val="80000"/>
              </a:lnSpc>
              <a:buFontTx/>
              <a:buNone/>
            </a:pPr>
            <a:r>
              <a:rPr lang="hu-HU" altLang="hu-HU" sz="2000" b="1">
                <a:solidFill>
                  <a:schemeClr val="accent2"/>
                </a:solidFill>
              </a:rPr>
              <a:t>9)		OUTPUT(A)	16	16	16	</a:t>
            </a:r>
            <a:r>
              <a:rPr lang="hu-HU" altLang="hu-HU" sz="2000" b="1">
                <a:solidFill>
                  <a:srgbClr val="009900"/>
                </a:solidFill>
              </a:rPr>
              <a:t>16</a:t>
            </a:r>
            <a:r>
              <a:rPr lang="hu-HU" altLang="hu-HU" sz="2000" b="1">
                <a:solidFill>
                  <a:schemeClr val="accent2"/>
                </a:solidFill>
              </a:rPr>
              <a:t>	8	</a:t>
            </a:r>
          </a:p>
          <a:p>
            <a:pPr>
              <a:lnSpc>
                <a:spcPct val="80000"/>
              </a:lnSpc>
              <a:buFontTx/>
              <a:buNone/>
            </a:pPr>
            <a:r>
              <a:rPr lang="hu-HU" altLang="hu-HU" sz="2000" b="1">
                <a:solidFill>
                  <a:schemeClr val="accent2"/>
                </a:solidFill>
              </a:rPr>
              <a:t>10)							       </a:t>
            </a:r>
            <a:r>
              <a:rPr lang="hu-HU" altLang="hu-HU" sz="2000" b="1">
                <a:solidFill>
                  <a:srgbClr val="FF0000"/>
                </a:solidFill>
              </a:rPr>
              <a:t>&lt;T,COMMIT&gt;</a:t>
            </a:r>
          </a:p>
          <a:p>
            <a:pPr>
              <a:lnSpc>
                <a:spcPct val="80000"/>
              </a:lnSpc>
              <a:buFontTx/>
              <a:buNone/>
            </a:pPr>
            <a:r>
              <a:rPr lang="hu-HU" altLang="hu-HU" sz="2000" b="1">
                <a:solidFill>
                  <a:schemeClr val="accent2"/>
                </a:solidFill>
              </a:rPr>
              <a:t>11)	OUTPUT(B)	16	16	16	16	</a:t>
            </a:r>
            <a:r>
              <a:rPr lang="hu-HU" altLang="hu-HU" sz="2000" b="1">
                <a:solidFill>
                  <a:srgbClr val="CC00CC"/>
                </a:solidFill>
              </a:rPr>
              <a:t>16</a:t>
            </a:r>
            <a:r>
              <a:rPr lang="hu-HU" altLang="hu-HU" sz="2000" b="1">
                <a:solidFill>
                  <a:schemeClr val="accent2"/>
                </a:solidFill>
              </a:rPr>
              <a:t>	</a:t>
            </a:r>
          </a:p>
          <a:p>
            <a:pPr>
              <a:lnSpc>
                <a:spcPct val="80000"/>
              </a:lnSpc>
            </a:pPr>
            <a:endParaRPr lang="hu-HU" altLang="hu-HU" sz="2000"/>
          </a:p>
        </p:txBody>
      </p:sp>
      <p:sp>
        <p:nvSpPr>
          <p:cNvPr id="439299" name="Rectangle 3">
            <a:extLst>
              <a:ext uri="{FF2B5EF4-FFF2-40B4-BE49-F238E27FC236}">
                <a16:creationId xmlns:a16="http://schemas.microsoft.com/office/drawing/2014/main" id="{47F9C851-C214-5CB8-96D2-C679B57AB20F}"/>
              </a:ext>
            </a:extLst>
          </p:cNvPr>
          <p:cNvSpPr>
            <a:spLocks noGrp="1" noChangeArrowheads="1"/>
          </p:cNvSpPr>
          <p:nvPr>
            <p:ph type="title"/>
          </p:nvPr>
        </p:nvSpPr>
        <p:spPr>
          <a:xfrm>
            <a:off x="660400" y="317500"/>
            <a:ext cx="8115300" cy="114300"/>
          </a:xfrm>
          <a:noFill/>
          <a:ln/>
        </p:spPr>
        <p:txBody>
          <a:bodyPr/>
          <a:lstStyle/>
          <a:p>
            <a:r>
              <a:rPr lang="hu-HU" altLang="hu-HU" sz="2800" b="1" u="sng">
                <a:solidFill>
                  <a:schemeClr val="accent2"/>
                </a:solidFill>
              </a:rPr>
              <a:t>Helyreállítás UNDO/REDO naplózás esetén</a:t>
            </a:r>
            <a:endParaRPr lang="en-US" altLang="hu-HU" sz="2800" b="1" u="sng">
              <a:solidFill>
                <a:schemeClr val="accent2"/>
              </a:solidFill>
            </a:endParaRPr>
          </a:p>
        </p:txBody>
      </p:sp>
      <p:sp>
        <p:nvSpPr>
          <p:cNvPr id="439300" name="Text Box 4">
            <a:extLst>
              <a:ext uri="{FF2B5EF4-FFF2-40B4-BE49-F238E27FC236}">
                <a16:creationId xmlns:a16="http://schemas.microsoft.com/office/drawing/2014/main" id="{46B1D5D6-5C45-DD6F-D7B5-BF1BF37069B6}"/>
              </a:ext>
            </a:extLst>
          </p:cNvPr>
          <p:cNvSpPr txBox="1">
            <a:spLocks noChangeArrowheads="1"/>
          </p:cNvSpPr>
          <p:nvPr/>
        </p:nvSpPr>
        <p:spPr bwMode="auto">
          <a:xfrm>
            <a:off x="165100" y="4479925"/>
            <a:ext cx="8585200" cy="2378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lgn="just">
              <a:spcBef>
                <a:spcPct val="50000"/>
              </a:spcBef>
              <a:buFontTx/>
              <a:buChar char="•"/>
            </a:pPr>
            <a:r>
              <a:rPr lang="hu-HU" altLang="hu-HU" sz="2000" b="1">
                <a:solidFill>
                  <a:srgbClr val="FF0000"/>
                </a:solidFill>
              </a:rPr>
              <a:t>Ha a katasztrófa a </a:t>
            </a:r>
            <a:r>
              <a:rPr lang="hu-HU" altLang="hu-HU" sz="2000" b="1"/>
              <a:t>&lt;T,COMMIT&gt;</a:t>
            </a:r>
            <a:r>
              <a:rPr lang="hu-HU" altLang="hu-HU" sz="2000" b="1">
                <a:solidFill>
                  <a:srgbClr val="FF0000"/>
                </a:solidFill>
              </a:rPr>
              <a:t> naplóbejegyzés lemezre írását megelőzően, a </a:t>
            </a:r>
            <a:r>
              <a:rPr lang="hu-HU" altLang="hu-HU" sz="2000" b="1"/>
              <a:t>9) és 10) lépések között</a:t>
            </a:r>
            <a:r>
              <a:rPr lang="hu-HU" altLang="hu-HU" sz="2000" b="1">
                <a:solidFill>
                  <a:srgbClr val="FF0000"/>
                </a:solidFill>
              </a:rPr>
              <a:t> következett be: </a:t>
            </a:r>
          </a:p>
          <a:p>
            <a:pPr algn="just">
              <a:spcBef>
                <a:spcPct val="50000"/>
              </a:spcBef>
              <a:buFontTx/>
              <a:buChar char="•"/>
            </a:pPr>
            <a:r>
              <a:rPr lang="hu-HU" altLang="hu-HU" sz="2000" b="1">
                <a:solidFill>
                  <a:srgbClr val="009900"/>
                </a:solidFill>
              </a:rPr>
              <a:t>T befejezetlen tranzakció:</a:t>
            </a:r>
            <a:r>
              <a:rPr lang="hu-HU" altLang="hu-HU" sz="2000" b="1"/>
              <a:t> </a:t>
            </a:r>
            <a:r>
              <a:rPr lang="hu-HU" altLang="hu-HU" sz="2000" b="1">
                <a:solidFill>
                  <a:schemeClr val="accent2"/>
                </a:solidFill>
              </a:rPr>
              <a:t>Ekkor A és B korábbi értéke, 8 íródik lemezre.</a:t>
            </a:r>
            <a:r>
              <a:rPr lang="hu-HU" altLang="hu-HU" sz="2000" b="1"/>
              <a:t> Az A értéke már 16 volt a lemezen, és emiatt a 8-ra való visszaállítás feltétlenül szükséges. </a:t>
            </a:r>
            <a:r>
              <a:rPr lang="hu-HU" altLang="hu-HU" sz="2000" b="1">
                <a:solidFill>
                  <a:srgbClr val="CC00CC"/>
                </a:solidFill>
              </a:rPr>
              <a:t>A B értéke nem igényelne visszaállítást, de nem lehetünk biztosak benne, így végrehajtjuk.</a:t>
            </a:r>
          </a:p>
        </p:txBody>
      </p:sp>
      <p:sp>
        <p:nvSpPr>
          <p:cNvPr id="439301" name="Line 5">
            <a:extLst>
              <a:ext uri="{FF2B5EF4-FFF2-40B4-BE49-F238E27FC236}">
                <a16:creationId xmlns:a16="http://schemas.microsoft.com/office/drawing/2014/main" id="{1934492F-8254-C961-CB76-7584868A7B38}"/>
              </a:ext>
            </a:extLst>
          </p:cNvPr>
          <p:cNvSpPr>
            <a:spLocks noChangeShapeType="1"/>
          </p:cNvSpPr>
          <p:nvPr/>
        </p:nvSpPr>
        <p:spPr bwMode="auto">
          <a:xfrm>
            <a:off x="215900" y="38227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22" name="Rectangle 2">
            <a:extLst>
              <a:ext uri="{FF2B5EF4-FFF2-40B4-BE49-F238E27FC236}">
                <a16:creationId xmlns:a16="http://schemas.microsoft.com/office/drawing/2014/main" id="{EFFFA1B6-B63C-6DA8-BFCE-22AA280F2D4D}"/>
              </a:ext>
            </a:extLst>
          </p:cNvPr>
          <p:cNvSpPr>
            <a:spLocks noGrp="1" noChangeArrowheads="1"/>
          </p:cNvSpPr>
          <p:nvPr>
            <p:ph type="body" idx="1"/>
          </p:nvPr>
        </p:nvSpPr>
        <p:spPr>
          <a:xfrm>
            <a:off x="241300" y="774700"/>
            <a:ext cx="8902700" cy="4114800"/>
          </a:xfrm>
        </p:spPr>
        <p:txBody>
          <a:bodyPr/>
          <a:lstStyle/>
          <a:p>
            <a:pPr>
              <a:lnSpc>
                <a:spcPct val="80000"/>
              </a:lnSpc>
              <a:buFontTx/>
              <a:buNone/>
            </a:pPr>
            <a:r>
              <a:rPr lang="hu-HU" altLang="hu-HU" sz="2000" b="1">
                <a:solidFill>
                  <a:srgbClr val="FF0000"/>
                </a:solidFill>
              </a:rPr>
              <a:t>Lépés	Tevékenység	t	M-A	M-B	D-A	D-B	Napló</a:t>
            </a:r>
          </a:p>
          <a:p>
            <a:pPr>
              <a:lnSpc>
                <a:spcPct val="80000"/>
              </a:lnSpc>
              <a:buFontTx/>
              <a:buNone/>
            </a:pPr>
            <a:r>
              <a:rPr lang="hu-HU" altLang="hu-HU" sz="2000" b="1">
                <a:solidFill>
                  <a:schemeClr val="accent2"/>
                </a:solidFill>
              </a:rPr>
              <a:t>1)								           &lt;T,START&gt;</a:t>
            </a:r>
          </a:p>
          <a:p>
            <a:pPr>
              <a:lnSpc>
                <a:spcPct val="80000"/>
              </a:lnSpc>
              <a:buFontTx/>
              <a:buNone/>
            </a:pPr>
            <a:r>
              <a:rPr lang="hu-HU" altLang="hu-HU" sz="2000" b="1">
                <a:solidFill>
                  <a:schemeClr val="accent2"/>
                </a:solidFill>
              </a:rPr>
              <a:t>2)	   	READ(A,t)	8	8		8	8	</a:t>
            </a:r>
          </a:p>
          <a:p>
            <a:pPr>
              <a:lnSpc>
                <a:spcPct val="80000"/>
              </a:lnSpc>
              <a:buFontTx/>
              <a:buNone/>
            </a:pPr>
            <a:r>
              <a:rPr lang="hu-HU" altLang="hu-HU" sz="2000" b="1">
                <a:solidFill>
                  <a:schemeClr val="accent2"/>
                </a:solidFill>
              </a:rPr>
              <a:t>3)		t := t*2	16	8		8	8	</a:t>
            </a:r>
          </a:p>
          <a:p>
            <a:pPr>
              <a:lnSpc>
                <a:spcPct val="80000"/>
              </a:lnSpc>
              <a:buFontTx/>
              <a:buNone/>
            </a:pPr>
            <a:r>
              <a:rPr lang="hu-HU" altLang="hu-HU" sz="2000" b="1">
                <a:solidFill>
                  <a:schemeClr val="accent2"/>
                </a:solidFill>
              </a:rPr>
              <a:t>4)		WRITE(A,t)	16	16		8	8         &lt;T,A,8,16&gt;</a:t>
            </a:r>
          </a:p>
          <a:p>
            <a:pPr>
              <a:lnSpc>
                <a:spcPct val="80000"/>
              </a:lnSpc>
              <a:buFontTx/>
              <a:buNone/>
            </a:pPr>
            <a:r>
              <a:rPr lang="hu-HU" altLang="hu-HU" sz="2000" b="1">
                <a:solidFill>
                  <a:schemeClr val="accent2"/>
                </a:solidFill>
              </a:rPr>
              <a:t>5)		READ(B,t)	8	16	8	8	8	</a:t>
            </a:r>
          </a:p>
          <a:p>
            <a:pPr>
              <a:lnSpc>
                <a:spcPct val="80000"/>
              </a:lnSpc>
              <a:buFontTx/>
              <a:buNone/>
            </a:pPr>
            <a:r>
              <a:rPr lang="hu-HU" altLang="hu-HU" sz="2000" b="1">
                <a:solidFill>
                  <a:schemeClr val="accent2"/>
                </a:solidFill>
              </a:rPr>
              <a:t>6)		t := t*2	16	16	8	8	8	</a:t>
            </a:r>
          </a:p>
          <a:p>
            <a:pPr>
              <a:lnSpc>
                <a:spcPct val="80000"/>
              </a:lnSpc>
              <a:buFontTx/>
              <a:buNone/>
            </a:pPr>
            <a:r>
              <a:rPr lang="hu-HU" altLang="hu-HU" sz="2000" b="1">
                <a:solidFill>
                  <a:schemeClr val="accent2"/>
                </a:solidFill>
              </a:rPr>
              <a:t>7)		WRITE(B,t)	16	16	16	8	8         &lt;T,B,8,16&gt;</a:t>
            </a:r>
          </a:p>
          <a:p>
            <a:pPr>
              <a:lnSpc>
                <a:spcPct val="80000"/>
              </a:lnSpc>
              <a:buFontTx/>
              <a:buNone/>
            </a:pPr>
            <a:r>
              <a:rPr lang="hu-HU" altLang="hu-HU" sz="2000" b="1">
                <a:solidFill>
                  <a:schemeClr val="accent2"/>
                </a:solidFill>
              </a:rPr>
              <a:t>8)		</a:t>
            </a:r>
            <a:r>
              <a:rPr lang="hu-HU" altLang="hu-HU" sz="2000" b="1">
                <a:solidFill>
                  <a:srgbClr val="FF0000"/>
                </a:solidFill>
              </a:rPr>
              <a:t>FLUSH LOG	</a:t>
            </a:r>
            <a:r>
              <a:rPr lang="hu-HU" altLang="hu-HU" sz="2000" b="1">
                <a:solidFill>
                  <a:schemeClr val="accent2"/>
                </a:solidFill>
              </a:rPr>
              <a:t>					</a:t>
            </a:r>
          </a:p>
          <a:p>
            <a:pPr>
              <a:lnSpc>
                <a:spcPct val="80000"/>
              </a:lnSpc>
              <a:buFontTx/>
              <a:buNone/>
            </a:pPr>
            <a:r>
              <a:rPr lang="hu-HU" altLang="hu-HU" sz="2000" b="1">
                <a:solidFill>
                  <a:schemeClr val="accent2"/>
                </a:solidFill>
              </a:rPr>
              <a:t>9)		OUTPUT(A)	16	16	16	</a:t>
            </a:r>
            <a:r>
              <a:rPr lang="hu-HU" altLang="hu-HU" sz="2000" b="1">
                <a:solidFill>
                  <a:srgbClr val="009900"/>
                </a:solidFill>
              </a:rPr>
              <a:t>16</a:t>
            </a:r>
            <a:r>
              <a:rPr lang="hu-HU" altLang="hu-HU" sz="2000" b="1">
                <a:solidFill>
                  <a:schemeClr val="accent2"/>
                </a:solidFill>
              </a:rPr>
              <a:t>	8	</a:t>
            </a:r>
          </a:p>
          <a:p>
            <a:pPr>
              <a:lnSpc>
                <a:spcPct val="80000"/>
              </a:lnSpc>
              <a:buFontTx/>
              <a:buNone/>
            </a:pPr>
            <a:r>
              <a:rPr lang="hu-HU" altLang="hu-HU" sz="2000" b="1">
                <a:solidFill>
                  <a:schemeClr val="accent2"/>
                </a:solidFill>
              </a:rPr>
              <a:t>10)							       </a:t>
            </a:r>
            <a:r>
              <a:rPr lang="hu-HU" altLang="hu-HU" sz="2000" b="1">
                <a:solidFill>
                  <a:srgbClr val="FF0000"/>
                </a:solidFill>
              </a:rPr>
              <a:t>&lt;T,COMMIT&gt;</a:t>
            </a:r>
          </a:p>
          <a:p>
            <a:pPr>
              <a:lnSpc>
                <a:spcPct val="80000"/>
              </a:lnSpc>
              <a:buFontTx/>
              <a:buNone/>
            </a:pPr>
            <a:r>
              <a:rPr lang="hu-HU" altLang="hu-HU" sz="2000" b="1">
                <a:solidFill>
                  <a:schemeClr val="accent2"/>
                </a:solidFill>
              </a:rPr>
              <a:t>11)	OUTPUT(B)	16	16	16	16	</a:t>
            </a:r>
            <a:r>
              <a:rPr lang="hu-HU" altLang="hu-HU" sz="2000" b="1">
                <a:solidFill>
                  <a:srgbClr val="CC00CC"/>
                </a:solidFill>
              </a:rPr>
              <a:t>16</a:t>
            </a:r>
            <a:r>
              <a:rPr lang="hu-HU" altLang="hu-HU" sz="2000" b="1">
                <a:solidFill>
                  <a:schemeClr val="accent2"/>
                </a:solidFill>
              </a:rPr>
              <a:t>	</a:t>
            </a:r>
          </a:p>
          <a:p>
            <a:pPr>
              <a:lnSpc>
                <a:spcPct val="80000"/>
              </a:lnSpc>
            </a:pPr>
            <a:endParaRPr lang="hu-HU" altLang="hu-HU" sz="2000"/>
          </a:p>
        </p:txBody>
      </p:sp>
      <p:sp>
        <p:nvSpPr>
          <p:cNvPr id="440323" name="Rectangle 3">
            <a:extLst>
              <a:ext uri="{FF2B5EF4-FFF2-40B4-BE49-F238E27FC236}">
                <a16:creationId xmlns:a16="http://schemas.microsoft.com/office/drawing/2014/main" id="{8E525F6A-9659-B6ED-7F9E-D9A3738E248D}"/>
              </a:ext>
            </a:extLst>
          </p:cNvPr>
          <p:cNvSpPr>
            <a:spLocks noGrp="1" noChangeArrowheads="1"/>
          </p:cNvSpPr>
          <p:nvPr>
            <p:ph type="title"/>
          </p:nvPr>
        </p:nvSpPr>
        <p:spPr>
          <a:xfrm>
            <a:off x="660400" y="317500"/>
            <a:ext cx="8115300" cy="114300"/>
          </a:xfrm>
          <a:noFill/>
          <a:ln/>
        </p:spPr>
        <p:txBody>
          <a:bodyPr/>
          <a:lstStyle/>
          <a:p>
            <a:r>
              <a:rPr lang="hu-HU" altLang="hu-HU" sz="2800" b="1" u="sng">
                <a:solidFill>
                  <a:schemeClr val="accent2"/>
                </a:solidFill>
              </a:rPr>
              <a:t>Helyreállítás UNDO/REDO naplózás esetén</a:t>
            </a:r>
            <a:endParaRPr lang="en-US" altLang="hu-HU" sz="2800" b="1" u="sng">
              <a:solidFill>
                <a:schemeClr val="accent2"/>
              </a:solidFill>
            </a:endParaRPr>
          </a:p>
        </p:txBody>
      </p:sp>
      <p:sp>
        <p:nvSpPr>
          <p:cNvPr id="440324" name="Text Box 4">
            <a:extLst>
              <a:ext uri="{FF2B5EF4-FFF2-40B4-BE49-F238E27FC236}">
                <a16:creationId xmlns:a16="http://schemas.microsoft.com/office/drawing/2014/main" id="{1C92953C-0994-AE8B-2F18-530780F1B29E}"/>
              </a:ext>
            </a:extLst>
          </p:cNvPr>
          <p:cNvSpPr txBox="1">
            <a:spLocks noChangeArrowheads="1"/>
          </p:cNvSpPr>
          <p:nvPr/>
        </p:nvSpPr>
        <p:spPr bwMode="auto">
          <a:xfrm>
            <a:off x="152400" y="4479925"/>
            <a:ext cx="8585200" cy="2378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ahoma" panose="020B0604030504040204" pitchFamily="34" charset="0"/>
              </a:defRPr>
            </a:lvl1pPr>
            <a:lvl2pPr marL="914400" indent="-457200">
              <a:defRPr sz="2400">
                <a:solidFill>
                  <a:schemeClr val="tx1"/>
                </a:solidFill>
                <a:latin typeface="Tahoma" panose="020B0604030504040204" pitchFamily="34" charset="0"/>
              </a:defRPr>
            </a:lvl2pPr>
            <a:lvl3pPr marL="1371600" indent="-457200">
              <a:defRPr sz="2400">
                <a:solidFill>
                  <a:schemeClr val="tx1"/>
                </a:solidFill>
                <a:latin typeface="Tahoma" panose="020B0604030504040204" pitchFamily="34" charset="0"/>
              </a:defRPr>
            </a:lvl3pPr>
            <a:lvl4pPr marL="1828800" indent="-457200">
              <a:defRPr sz="2400">
                <a:solidFill>
                  <a:schemeClr val="tx1"/>
                </a:solidFill>
                <a:latin typeface="Tahoma" panose="020B0604030504040204" pitchFamily="34" charset="0"/>
              </a:defRPr>
            </a:lvl4pPr>
            <a:lvl5pPr marL="2286000" indent="-457200">
              <a:defRPr sz="2400">
                <a:solidFill>
                  <a:schemeClr val="tx1"/>
                </a:solidFill>
                <a:latin typeface="Tahoma" panose="020B0604030504040204" pitchFamily="34" charset="0"/>
              </a:defRPr>
            </a:lvl5pPr>
            <a:lvl6pPr marL="2743200" indent="-457200" fontAlgn="base">
              <a:spcBef>
                <a:spcPct val="0"/>
              </a:spcBef>
              <a:spcAft>
                <a:spcPct val="0"/>
              </a:spcAft>
              <a:defRPr sz="2400">
                <a:solidFill>
                  <a:schemeClr val="tx1"/>
                </a:solidFill>
                <a:latin typeface="Tahoma" panose="020B0604030504040204" pitchFamily="34" charset="0"/>
              </a:defRPr>
            </a:lvl6pPr>
            <a:lvl7pPr marL="3200400" indent="-457200" fontAlgn="base">
              <a:spcBef>
                <a:spcPct val="0"/>
              </a:spcBef>
              <a:spcAft>
                <a:spcPct val="0"/>
              </a:spcAft>
              <a:defRPr sz="2400">
                <a:solidFill>
                  <a:schemeClr val="tx1"/>
                </a:solidFill>
                <a:latin typeface="Tahoma" panose="020B0604030504040204" pitchFamily="34" charset="0"/>
              </a:defRPr>
            </a:lvl7pPr>
            <a:lvl8pPr marL="3657600" indent="-457200" fontAlgn="base">
              <a:spcBef>
                <a:spcPct val="0"/>
              </a:spcBef>
              <a:spcAft>
                <a:spcPct val="0"/>
              </a:spcAft>
              <a:defRPr sz="2400">
                <a:solidFill>
                  <a:schemeClr val="tx1"/>
                </a:solidFill>
                <a:latin typeface="Tahoma" panose="020B0604030504040204" pitchFamily="34" charset="0"/>
              </a:defRPr>
            </a:lvl8pPr>
            <a:lvl9pPr marL="4114800" indent="-457200" fontAlgn="base">
              <a:spcBef>
                <a:spcPct val="0"/>
              </a:spcBef>
              <a:spcAft>
                <a:spcPct val="0"/>
              </a:spcAft>
              <a:defRPr sz="2400">
                <a:solidFill>
                  <a:schemeClr val="tx1"/>
                </a:solidFill>
                <a:latin typeface="Tahoma" panose="020B0604030504040204" pitchFamily="34" charset="0"/>
              </a:defRPr>
            </a:lvl9pPr>
          </a:lstStyle>
          <a:p>
            <a:pPr algn="just">
              <a:spcBef>
                <a:spcPct val="50000"/>
              </a:spcBef>
              <a:buFontTx/>
              <a:buChar char="•"/>
            </a:pPr>
            <a:r>
              <a:rPr lang="hu-HU" altLang="hu-HU" sz="2000" b="1">
                <a:solidFill>
                  <a:srgbClr val="FF0000"/>
                </a:solidFill>
              </a:rPr>
              <a:t>Ha a katasztrófa a </a:t>
            </a:r>
            <a:r>
              <a:rPr lang="hu-HU" altLang="hu-HU" sz="2000" b="1"/>
              <a:t>&lt;T,COMMIT&gt;</a:t>
            </a:r>
            <a:r>
              <a:rPr lang="hu-HU" altLang="hu-HU" sz="2000" b="1">
                <a:solidFill>
                  <a:srgbClr val="FF0000"/>
                </a:solidFill>
              </a:rPr>
              <a:t> naplóbejegyzés lemezre írását megelőzően, a </a:t>
            </a:r>
            <a:r>
              <a:rPr lang="hu-HU" altLang="hu-HU" sz="2000" b="1"/>
              <a:t>9) lépés előtt</a:t>
            </a:r>
            <a:r>
              <a:rPr lang="hu-HU" altLang="hu-HU" sz="2000" b="1">
                <a:solidFill>
                  <a:srgbClr val="FF0000"/>
                </a:solidFill>
              </a:rPr>
              <a:t> következett be: </a:t>
            </a:r>
          </a:p>
          <a:p>
            <a:pPr algn="just">
              <a:spcBef>
                <a:spcPct val="50000"/>
              </a:spcBef>
              <a:buFontTx/>
              <a:buChar char="•"/>
            </a:pPr>
            <a:r>
              <a:rPr lang="hu-HU" altLang="hu-HU" sz="2000" b="1">
                <a:solidFill>
                  <a:srgbClr val="669900"/>
                </a:solidFill>
              </a:rPr>
              <a:t>T befejezetlen tranzakció:</a:t>
            </a:r>
            <a:r>
              <a:rPr lang="hu-HU" altLang="hu-HU" sz="2000" b="1"/>
              <a:t> </a:t>
            </a:r>
            <a:r>
              <a:rPr lang="hu-HU" altLang="hu-HU" sz="2000" b="1">
                <a:solidFill>
                  <a:schemeClr val="accent2"/>
                </a:solidFill>
              </a:rPr>
              <a:t>Az A és B korábbi értéke, 8 íródik lemezre.</a:t>
            </a:r>
            <a:r>
              <a:rPr lang="hu-HU" altLang="hu-HU" sz="2000" b="1"/>
              <a:t> </a:t>
            </a:r>
            <a:r>
              <a:rPr lang="hu-HU" altLang="hu-HU" sz="2000" b="1">
                <a:solidFill>
                  <a:srgbClr val="CC00CC"/>
                </a:solidFill>
              </a:rPr>
              <a:t>(Most A és B sem igényelné a visszaállítást, de mivel nem lehetünk biztosak abban, hogy a visszaállítás szükséges‑e vagy sem, így azt (a biztonság kedvéért) mindig végre kell hajtanunk.)</a:t>
            </a:r>
          </a:p>
        </p:txBody>
      </p:sp>
      <p:sp>
        <p:nvSpPr>
          <p:cNvPr id="440325" name="Line 5">
            <a:extLst>
              <a:ext uri="{FF2B5EF4-FFF2-40B4-BE49-F238E27FC236}">
                <a16:creationId xmlns:a16="http://schemas.microsoft.com/office/drawing/2014/main" id="{4DEAD1AF-852F-B487-7B6F-27AC8BEB8D1B}"/>
              </a:ext>
            </a:extLst>
          </p:cNvPr>
          <p:cNvSpPr>
            <a:spLocks noChangeShapeType="1"/>
          </p:cNvSpPr>
          <p:nvPr/>
        </p:nvSpPr>
        <p:spPr bwMode="auto">
          <a:xfrm>
            <a:off x="215900" y="3530600"/>
            <a:ext cx="8928100" cy="25400"/>
          </a:xfrm>
          <a:prstGeom prst="line">
            <a:avLst/>
          </a:prstGeom>
          <a:noFill/>
          <a:ln w="38100">
            <a:solidFill>
              <a:srgbClr val="FF0000"/>
            </a:solidFill>
            <a:prstDash val="dash"/>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hu-HU" sz="20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hu-HU" sz="20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é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22015</TotalTime>
  <Words>15586</Words>
  <Application>Microsoft Office PowerPoint</Application>
  <PresentationFormat>Diavetítés a képernyőre (4:3 oldalarány)</PresentationFormat>
  <Paragraphs>1387</Paragraphs>
  <Slides>127</Slides>
  <Notes>10</Notes>
  <HiddenSlides>0</HiddenSlides>
  <MMClips>0</MMClips>
  <ScaleCrop>false</ScaleCrop>
  <HeadingPairs>
    <vt:vector size="8" baseType="variant">
      <vt:variant>
        <vt:lpstr>Használt betűtípusok</vt:lpstr>
      </vt:variant>
      <vt:variant>
        <vt:i4>9</vt:i4>
      </vt:variant>
      <vt:variant>
        <vt:lpstr>Téma</vt:lpstr>
      </vt:variant>
      <vt:variant>
        <vt:i4>1</vt:i4>
      </vt:variant>
      <vt:variant>
        <vt:lpstr>Beágyazott OLE kiszolgálók</vt:lpstr>
      </vt:variant>
      <vt:variant>
        <vt:i4>1</vt:i4>
      </vt:variant>
      <vt:variant>
        <vt:lpstr>Diacímek</vt:lpstr>
      </vt:variant>
      <vt:variant>
        <vt:i4>127</vt:i4>
      </vt:variant>
    </vt:vector>
  </HeadingPairs>
  <TitlesOfParts>
    <vt:vector size="138" baseType="lpstr">
      <vt:lpstr>Tahoma</vt:lpstr>
      <vt:lpstr>Times New Roman</vt:lpstr>
      <vt:lpstr>Symbol</vt:lpstr>
      <vt:lpstr>Arial</vt:lpstr>
      <vt:lpstr>rtxbmi</vt:lpstr>
      <vt:lpstr>rtxb</vt:lpstr>
      <vt:lpstr>Courier New</vt:lpstr>
      <vt:lpstr>txbsy</vt:lpstr>
      <vt:lpstr>ZapfDingbats</vt:lpstr>
      <vt:lpstr>Default Design</vt:lpstr>
      <vt:lpstr>Microsoft Word kép</vt:lpstr>
      <vt:lpstr>Tematika</vt:lpstr>
      <vt:lpstr>Az adatok helyessége</vt:lpstr>
      <vt:lpstr>Konzisztencia, megszorítások </vt:lpstr>
      <vt:lpstr>Definíció:</vt:lpstr>
      <vt:lpstr>Általánosabb megszorítások</vt:lpstr>
      <vt:lpstr>PowerPoint-bemutató</vt:lpstr>
      <vt:lpstr>A megszorítások hiányossága</vt:lpstr>
      <vt:lpstr>PowerPoint-bemutató</vt:lpstr>
      <vt:lpstr>PowerPoint-bemutató</vt:lpstr>
      <vt:lpstr>TRANZAKCIÓ:  Konzisztenciát megtartó adatkezelő műveletek sorozata</vt:lpstr>
      <vt:lpstr>Helyesség feltétele</vt:lpstr>
      <vt:lpstr>PowerPoint-bemutató</vt:lpstr>
      <vt:lpstr>A lekérdezés megválaszolása</vt:lpstr>
      <vt:lpstr>A tranzakció feldolgozása.</vt:lpstr>
      <vt:lpstr>A tranzakció </vt:lpstr>
      <vt:lpstr>A tranzakció </vt:lpstr>
      <vt:lpstr>A tranzakció feldolgozása</vt:lpstr>
      <vt:lpstr>A tranzakció feldolgozása</vt:lpstr>
      <vt:lpstr>A tranzakció feldolgozása</vt:lpstr>
      <vt:lpstr>A tranzakció feldolgozása</vt:lpstr>
      <vt:lpstr>Mitől sérülhet a konzisztencia?</vt:lpstr>
      <vt:lpstr>PowerPoint-bemutató</vt:lpstr>
      <vt:lpstr>Hogy lehet megakadályozni vagy kijavítani a hibák okozta konzisztenciasérülést?</vt:lpstr>
      <vt:lpstr>Helyreállítás</vt:lpstr>
      <vt:lpstr>Előrelátható, kivételes események</vt:lpstr>
      <vt:lpstr>Előrelátható, kivételes események</vt:lpstr>
      <vt:lpstr>Előrelátható, kivételes események</vt:lpstr>
      <vt:lpstr>Előrelátható, kivételes események</vt:lpstr>
      <vt:lpstr>Előrelátható, kivételes események</vt:lpstr>
      <vt:lpstr>Előrelátható, kivételes események</vt:lpstr>
      <vt:lpstr>Előrelátható, kivételes események</vt:lpstr>
      <vt:lpstr>A naplókezelő és a tranzakciókezelő</vt:lpstr>
      <vt:lpstr>A naplókezelő és a tranzakciókezelő</vt:lpstr>
      <vt:lpstr>A naplókezelő és a tranzakciókezelő</vt:lpstr>
      <vt:lpstr>A naplókezelő és a tranzakciókezelő</vt:lpstr>
      <vt:lpstr>Adategység (adatbáziselem)</vt:lpstr>
      <vt:lpstr>A vizsgált meghibásodási modell</vt:lpstr>
      <vt:lpstr>PowerPoint-bemutató</vt:lpstr>
      <vt:lpstr>Az adatmozgások alapműveletei:</vt:lpstr>
      <vt:lpstr>Az adatbáziselem mérete</vt:lpstr>
      <vt:lpstr>Főprobléma: A befejezetlen tranzakciók</vt:lpstr>
      <vt:lpstr>PowerPoint-bemutató</vt:lpstr>
      <vt:lpstr>Az értékek változása a memóriában és a lemezen</vt:lpstr>
      <vt:lpstr>PowerPoint-bemutató</vt:lpstr>
      <vt:lpstr>Naplóbejegyzések</vt:lpstr>
      <vt:lpstr>PowerPoint-bemutató</vt:lpstr>
      <vt:lpstr>PowerPoint-bemutató</vt:lpstr>
      <vt:lpstr>Mikor írjuk ki a naplót a lemezre?</vt:lpstr>
      <vt:lpstr>Mikor írjuk ki a naplót a lemezre?</vt:lpstr>
      <vt:lpstr>Undo naplózás szabályai</vt:lpstr>
      <vt:lpstr>Undo naplózás esetén a lemezre írás sorrendje</vt:lpstr>
      <vt:lpstr>Undo naplózás esetén a lemezre írás sorrendje</vt:lpstr>
      <vt:lpstr>Helyreállítás UNDO napló alapján</vt:lpstr>
      <vt:lpstr>Helyreállítás UNDO napló alapján</vt:lpstr>
      <vt:lpstr>Helyreállítás UNDO napló alapján</vt:lpstr>
      <vt:lpstr>Helyreállítás UNDO napló alapján</vt:lpstr>
      <vt:lpstr>Helyreállítás UNDO napló alapján</vt:lpstr>
      <vt:lpstr>Helyreállítás Undo naplózással</vt:lpstr>
      <vt:lpstr>Helyreállítás Undo naplózással</vt:lpstr>
      <vt:lpstr>Helyreállítás Undo naplózással</vt:lpstr>
      <vt:lpstr>Helyreállítás Undo naplózással</vt:lpstr>
      <vt:lpstr>Helyreállítás Undo naplózással</vt:lpstr>
      <vt:lpstr>Az ellenőrzőpont-képzés</vt:lpstr>
      <vt:lpstr>Az ellenőrzőpont-képzés</vt:lpstr>
      <vt:lpstr>Az ellenőrzőpont-képzés</vt:lpstr>
      <vt:lpstr>Működés közbeni ellenőrzőpont  (non-quiescent checkpointing)</vt:lpstr>
      <vt:lpstr>Helyreállítás</vt:lpstr>
      <vt:lpstr>Két eset fordulhat elő aszerint, hogy visszafelé olvasva a naplót az &lt;END CKPT&gt; vagy a &lt;START CKPT(T1,…,Tk)&gt; naplóbejegyzést találjuk előbb: </vt:lpstr>
      <vt:lpstr>Két eset fordulhat elő aszerint, hogy visszafelé olvasva a naplót az &lt;END CKPT&gt; vagy a &lt;START CKPT(T1,…,Tk)&gt; naplóbejegyzést találjuk előbb: </vt:lpstr>
      <vt:lpstr>Helyreállítás</vt:lpstr>
      <vt:lpstr>Helyreállítás</vt:lpstr>
      <vt:lpstr>Helyreállítás</vt:lpstr>
      <vt:lpstr>Redo logging  (Helyrehozó naplózás)</vt:lpstr>
      <vt:lpstr>A helyrehozó naplózás szabálya</vt:lpstr>
      <vt:lpstr>A helyrehozó naplózás esetén a lemezre írás sorrendje</vt:lpstr>
      <vt:lpstr>A helyrehozó naplózás szabályai</vt:lpstr>
      <vt:lpstr>Helyreállítás a REDO naplóból</vt:lpstr>
      <vt:lpstr>Helyreállítás a REDO naplóból</vt:lpstr>
      <vt:lpstr>Helyreállítás a módosított REDO naplóból </vt:lpstr>
      <vt:lpstr>Helyreállítás</vt:lpstr>
      <vt:lpstr>Helyreállítás</vt:lpstr>
      <vt:lpstr>Helyreállítás</vt:lpstr>
      <vt:lpstr>Összehasonlítás</vt:lpstr>
      <vt:lpstr>Helyrehozó naplózás ellenőrzőpont-képzés használatával</vt:lpstr>
      <vt:lpstr>Helyrehozó naplózás ellenőrzőpont-képzés használatával</vt:lpstr>
      <vt:lpstr>Helyreállítás ellenőrzőpont esetén</vt:lpstr>
      <vt:lpstr>Helyreállítás ellenőrzőpont 1. eset</vt:lpstr>
      <vt:lpstr>Helyreállítás ellenőrzőpont 1. eset</vt:lpstr>
      <vt:lpstr>Helyreállítás ellenőrzőpont 1. eset</vt:lpstr>
      <vt:lpstr>Helyreállítás ellenőrzőpont 2. eset</vt:lpstr>
      <vt:lpstr>Helyreállítás ellenőrzőpont 2. eset</vt:lpstr>
      <vt:lpstr>Semmisségi/helyrehozó (undo/redo) naplózás</vt:lpstr>
      <vt:lpstr>Semmisségi/helyrehozó  undo/redo) naplózás</vt:lpstr>
      <vt:lpstr>Megoldás</vt:lpstr>
      <vt:lpstr>UNDO/REDO naplózás</vt:lpstr>
      <vt:lpstr>Helyreállítás UNDO/REDO naplózás esetén</vt:lpstr>
      <vt:lpstr>Helyreállítás UNDO/REDO naplózás esetén</vt:lpstr>
      <vt:lpstr>Helyreállítás UNDO/REDO naplózás esetén</vt:lpstr>
      <vt:lpstr>Helyreállítás UNDO/REDO naplózás esetén</vt:lpstr>
      <vt:lpstr>Helyreállítás UNDO/REDO naplózás esetén</vt:lpstr>
      <vt:lpstr>Helyreállítás UNDO/REDO naplózás esetén</vt:lpstr>
      <vt:lpstr>Semmisségi/helyrehozó naplózás ellenőrzőpont-képzéssel</vt:lpstr>
      <vt:lpstr>Helyreállítás:</vt:lpstr>
      <vt:lpstr>Semmisségi/helyrehozó naplózás ellenőrzőpont-képzéssel</vt:lpstr>
      <vt:lpstr>Semmisségi/helyrehozó naplózás ellenőrzőpont-képzéssel</vt:lpstr>
      <vt:lpstr>Semmisségi/helyrehozó naplózás ellenőrzőpont-képzéssel</vt:lpstr>
      <vt:lpstr>Semmisségi/helyrehozó naplózás ellenőrzőpont-képzéssel</vt:lpstr>
      <vt:lpstr>Az eszközök meghibásodásának kezelése</vt:lpstr>
      <vt:lpstr>Védelmi módszerek a lemezhibák ellen:</vt:lpstr>
      <vt:lpstr>2. Többszörös írás, egyszeres olvasás   </vt:lpstr>
      <vt:lpstr>3: Adatbázis mentés + napló</vt:lpstr>
      <vt:lpstr>A napló melyik részét lehet eldobni?</vt:lpstr>
      <vt:lpstr>Helyreállítás mentésekből és naplóból</vt:lpstr>
      <vt:lpstr>A mentések szintjei</vt:lpstr>
      <vt:lpstr>Mentés működés közben</vt:lpstr>
      <vt:lpstr>Mentés működés közben</vt:lpstr>
      <vt:lpstr>Mentés működés közben</vt:lpstr>
      <vt:lpstr>Helyreállítás mentésből és naplóból</vt:lpstr>
      <vt:lpstr>Az Oracle naplózási és archiválási rendszere</vt:lpstr>
      <vt:lpstr>Az Oracle naplózási és archiválási rendszere</vt:lpstr>
      <vt:lpstr>Az Oracle naplózási és archiválási rendszere</vt:lpstr>
      <vt:lpstr>Az Oracle naplózási és archiválási rendszere</vt:lpstr>
      <vt:lpstr>A rollback szegmensek és a helyreállítás folyamata</vt:lpstr>
      <vt:lpstr>A rollback szegmensek és a helyreállítás folyamata</vt:lpstr>
      <vt:lpstr>A rollback szegmensek és a helyreállítás folyamata</vt:lpstr>
      <vt:lpstr>A rollback szegmensek és a helyreállítás folyamata</vt:lpstr>
      <vt:lpstr>Az archiválás folyamata</vt:lpstr>
    </vt:vector>
  </TitlesOfParts>
  <Company>Stanford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245: Database System Principles</dc:title>
  <dc:creator>Siroker</dc:creator>
  <cp:lastModifiedBy>Nikovits Tibor</cp:lastModifiedBy>
  <cp:revision>700</cp:revision>
  <cp:lastPrinted>2000-02-15T22:18:27Z</cp:lastPrinted>
  <dcterms:created xsi:type="dcterms:W3CDTF">1999-07-13T19:55:20Z</dcterms:created>
  <dcterms:modified xsi:type="dcterms:W3CDTF">2025-11-17T10:24:27Z</dcterms:modified>
</cp:coreProperties>
</file>