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sldIdLst>
    <p:sldId id="256" r:id="rId2"/>
    <p:sldId id="261" r:id="rId3"/>
    <p:sldId id="263" r:id="rId4"/>
    <p:sldId id="264" r:id="rId5"/>
    <p:sldId id="266" r:id="rId6"/>
    <p:sldId id="267" r:id="rId7"/>
    <p:sldId id="269" r:id="rId8"/>
    <p:sldId id="270" r:id="rId9"/>
    <p:sldId id="310" r:id="rId10"/>
    <p:sldId id="306" r:id="rId11"/>
    <p:sldId id="268" r:id="rId12"/>
    <p:sldId id="305" r:id="rId13"/>
    <p:sldId id="257" r:id="rId14"/>
    <p:sldId id="258" r:id="rId15"/>
    <p:sldId id="259" r:id="rId16"/>
    <p:sldId id="260" r:id="rId17"/>
    <p:sldId id="275" r:id="rId18"/>
    <p:sldId id="332" r:id="rId19"/>
    <p:sldId id="308" r:id="rId20"/>
    <p:sldId id="276" r:id="rId21"/>
    <p:sldId id="333" r:id="rId22"/>
    <p:sldId id="277" r:id="rId23"/>
    <p:sldId id="278" r:id="rId24"/>
    <p:sldId id="279" r:id="rId25"/>
    <p:sldId id="281" r:id="rId26"/>
    <p:sldId id="334" r:id="rId27"/>
    <p:sldId id="282" r:id="rId28"/>
    <p:sldId id="283" r:id="rId29"/>
    <p:sldId id="284" r:id="rId30"/>
    <p:sldId id="285" r:id="rId31"/>
    <p:sldId id="286" r:id="rId32"/>
    <p:sldId id="307" r:id="rId33"/>
    <p:sldId id="309" r:id="rId34"/>
    <p:sldId id="330" r:id="rId35"/>
    <p:sldId id="287" r:id="rId36"/>
    <p:sldId id="288" r:id="rId37"/>
    <p:sldId id="289" r:id="rId38"/>
    <p:sldId id="290" r:id="rId39"/>
    <p:sldId id="291" r:id="rId40"/>
    <p:sldId id="328" r:id="rId41"/>
    <p:sldId id="331" r:id="rId42"/>
    <p:sldId id="293" r:id="rId43"/>
    <p:sldId id="294" r:id="rId44"/>
    <p:sldId id="295" r:id="rId45"/>
    <p:sldId id="329" r:id="rId46"/>
    <p:sldId id="297" r:id="rId47"/>
    <p:sldId id="301" r:id="rId48"/>
    <p:sldId id="300" r:id="rId49"/>
    <p:sldId id="302" r:id="rId50"/>
    <p:sldId id="303" r:id="rId51"/>
    <p:sldId id="304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271" r:id="rId66"/>
    <p:sldId id="272" r:id="rId67"/>
    <p:sldId id="273" r:id="rId68"/>
    <p:sldId id="274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81720" autoAdjust="0"/>
  </p:normalViewPr>
  <p:slideViewPr>
    <p:cSldViewPr>
      <p:cViewPr varScale="1">
        <p:scale>
          <a:sx n="59" d="100"/>
          <a:sy n="59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7.xml"/><Relationship Id="rId18" Type="http://schemas.openxmlformats.org/officeDocument/2006/relationships/slide" Target="slides/slide25.xml"/><Relationship Id="rId26" Type="http://schemas.openxmlformats.org/officeDocument/2006/relationships/slide" Target="slides/slide36.xml"/><Relationship Id="rId39" Type="http://schemas.openxmlformats.org/officeDocument/2006/relationships/slide" Target="slides/slide50.xml"/><Relationship Id="rId21" Type="http://schemas.openxmlformats.org/officeDocument/2006/relationships/slide" Target="slides/slide29.xml"/><Relationship Id="rId34" Type="http://schemas.openxmlformats.org/officeDocument/2006/relationships/slide" Target="slides/slide45.xml"/><Relationship Id="rId42" Type="http://schemas.openxmlformats.org/officeDocument/2006/relationships/slide" Target="slides/slide53.xml"/><Relationship Id="rId47" Type="http://schemas.openxmlformats.org/officeDocument/2006/relationships/slide" Target="slides/slide58.xml"/><Relationship Id="rId50" Type="http://schemas.openxmlformats.org/officeDocument/2006/relationships/slide" Target="slides/slide64.xml"/><Relationship Id="rId55" Type="http://schemas.openxmlformats.org/officeDocument/2006/relationships/slide" Target="slides/slide72.xml"/><Relationship Id="rId7" Type="http://schemas.openxmlformats.org/officeDocument/2006/relationships/slide" Target="slides/slide9.xml"/><Relationship Id="rId12" Type="http://schemas.openxmlformats.org/officeDocument/2006/relationships/slide" Target="slides/slide16.xml"/><Relationship Id="rId17" Type="http://schemas.openxmlformats.org/officeDocument/2006/relationships/slide" Target="slides/slide23.xml"/><Relationship Id="rId25" Type="http://schemas.openxmlformats.org/officeDocument/2006/relationships/slide" Target="slides/slide35.xml"/><Relationship Id="rId33" Type="http://schemas.openxmlformats.org/officeDocument/2006/relationships/slide" Target="slides/slide44.xml"/><Relationship Id="rId38" Type="http://schemas.openxmlformats.org/officeDocument/2006/relationships/slide" Target="slides/slide49.xml"/><Relationship Id="rId46" Type="http://schemas.openxmlformats.org/officeDocument/2006/relationships/slide" Target="slides/slide57.xml"/><Relationship Id="rId2" Type="http://schemas.openxmlformats.org/officeDocument/2006/relationships/slide" Target="slides/slide2.xml"/><Relationship Id="rId16" Type="http://schemas.openxmlformats.org/officeDocument/2006/relationships/slide" Target="slides/slide22.xml"/><Relationship Id="rId20" Type="http://schemas.openxmlformats.org/officeDocument/2006/relationships/slide" Target="slides/slide28.xml"/><Relationship Id="rId29" Type="http://schemas.openxmlformats.org/officeDocument/2006/relationships/slide" Target="slides/slide39.xml"/><Relationship Id="rId41" Type="http://schemas.openxmlformats.org/officeDocument/2006/relationships/slide" Target="slides/slide52.xml"/><Relationship Id="rId54" Type="http://schemas.openxmlformats.org/officeDocument/2006/relationships/slide" Target="slides/slide69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32.xml"/><Relationship Id="rId32" Type="http://schemas.openxmlformats.org/officeDocument/2006/relationships/slide" Target="slides/slide43.xml"/><Relationship Id="rId37" Type="http://schemas.openxmlformats.org/officeDocument/2006/relationships/slide" Target="slides/slide48.xml"/><Relationship Id="rId40" Type="http://schemas.openxmlformats.org/officeDocument/2006/relationships/slide" Target="slides/slide51.xml"/><Relationship Id="rId45" Type="http://schemas.openxmlformats.org/officeDocument/2006/relationships/slide" Target="slides/slide56.xml"/><Relationship Id="rId53" Type="http://schemas.openxmlformats.org/officeDocument/2006/relationships/slide" Target="slides/slide68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31.xml"/><Relationship Id="rId28" Type="http://schemas.openxmlformats.org/officeDocument/2006/relationships/slide" Target="slides/slide38.xml"/><Relationship Id="rId36" Type="http://schemas.openxmlformats.org/officeDocument/2006/relationships/slide" Target="slides/slide47.xml"/><Relationship Id="rId49" Type="http://schemas.openxmlformats.org/officeDocument/2006/relationships/slide" Target="slides/slide60.xml"/><Relationship Id="rId10" Type="http://schemas.openxmlformats.org/officeDocument/2006/relationships/slide" Target="slides/slide14.xml"/><Relationship Id="rId19" Type="http://schemas.openxmlformats.org/officeDocument/2006/relationships/slide" Target="slides/slide27.xml"/><Relationship Id="rId31" Type="http://schemas.openxmlformats.org/officeDocument/2006/relationships/slide" Target="slides/slide42.xml"/><Relationship Id="rId44" Type="http://schemas.openxmlformats.org/officeDocument/2006/relationships/slide" Target="slides/slide55.xml"/><Relationship Id="rId52" Type="http://schemas.openxmlformats.org/officeDocument/2006/relationships/slide" Target="slides/slide66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9.xml"/><Relationship Id="rId22" Type="http://schemas.openxmlformats.org/officeDocument/2006/relationships/slide" Target="slides/slide30.xml"/><Relationship Id="rId27" Type="http://schemas.openxmlformats.org/officeDocument/2006/relationships/slide" Target="slides/slide37.xml"/><Relationship Id="rId30" Type="http://schemas.openxmlformats.org/officeDocument/2006/relationships/slide" Target="slides/slide40.xml"/><Relationship Id="rId35" Type="http://schemas.openxmlformats.org/officeDocument/2006/relationships/slide" Target="slides/slide46.xml"/><Relationship Id="rId43" Type="http://schemas.openxmlformats.org/officeDocument/2006/relationships/slide" Target="slides/slide54.xml"/><Relationship Id="rId48" Type="http://schemas.openxmlformats.org/officeDocument/2006/relationships/slide" Target="slides/slide59.xml"/><Relationship Id="rId8" Type="http://schemas.openxmlformats.org/officeDocument/2006/relationships/slide" Target="slides/slide11.xml"/><Relationship Id="rId51" Type="http://schemas.openxmlformats.org/officeDocument/2006/relationships/slide" Target="slides/slide65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931F4F2-D836-47F5-BE65-A4665B6A8C50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5A5B-ACA4-4E48-8882-2EC7B0504313}" type="slidenum">
              <a:rPr lang="hu-HU"/>
              <a:pPr/>
              <a:t>17</a:t>
            </a:fld>
            <a:endParaRPr lang="hu-H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A rendszerrel kommunikáló személy, hardver elem vagy más rendszer.</a:t>
            </a:r>
          </a:p>
          <a:p>
            <a:r>
              <a:rPr lang="hu-HU" dirty="0"/>
              <a:t>- Az </a:t>
            </a:r>
            <a:r>
              <a:rPr lang="hu-HU" dirty="0" err="1"/>
              <a:t>aktor</a:t>
            </a:r>
            <a:r>
              <a:rPr lang="hu-HU" dirty="0"/>
              <a:t> a rendszeren kívül áll.</a:t>
            </a:r>
          </a:p>
          <a:p>
            <a:r>
              <a:rPr lang="hu-HU" dirty="0"/>
              <a:t>- Használati eseteket indítványozhat, illetve fogadhat. Ad és/vagy kap információt. Az </a:t>
            </a:r>
            <a:r>
              <a:rPr lang="hu-HU" dirty="0" err="1"/>
              <a:t>aktor</a:t>
            </a:r>
            <a:r>
              <a:rPr lang="hu-HU" dirty="0"/>
              <a:t> passzív is lehet.</a:t>
            </a:r>
          </a:p>
          <a:p>
            <a:r>
              <a:rPr lang="hu-HU" dirty="0"/>
              <a:t>- Az </a:t>
            </a:r>
            <a:r>
              <a:rPr lang="hu-HU" dirty="0" err="1"/>
              <a:t>aktor</a:t>
            </a:r>
            <a:r>
              <a:rPr lang="hu-HU" dirty="0"/>
              <a:t> az UML osztályszerű eleme (</a:t>
            </a:r>
            <a:r>
              <a:rPr lang="hu-HU" dirty="0" err="1"/>
              <a:t>classifier</a:t>
            </a:r>
            <a:r>
              <a:rPr lang="hu-HU" dirty="0"/>
              <a:t>), vagyis nem objektum.</a:t>
            </a:r>
          </a:p>
          <a:p>
            <a:r>
              <a:rPr lang="hu-HU" dirty="0"/>
              <a:t>- Az </a:t>
            </a:r>
            <a:r>
              <a:rPr lang="hu-HU" dirty="0" err="1"/>
              <a:t>aktor</a:t>
            </a:r>
            <a:r>
              <a:rPr lang="hu-HU" dirty="0"/>
              <a:t> egy szerep. Egy személy a rendszer használatában eljátszik egy szerepet. Jogosultságot fejezhet ki.</a:t>
            </a:r>
          </a:p>
          <a:p>
            <a:r>
              <a:rPr lang="hu-HU" dirty="0"/>
              <a:t>- Egy személy egyszerre lehet több </a:t>
            </a:r>
            <a:r>
              <a:rPr lang="hu-HU" dirty="0" err="1"/>
              <a:t>aktor</a:t>
            </a:r>
            <a:r>
              <a:rPr lang="hu-HU" dirty="0"/>
              <a:t>, és egy </a:t>
            </a:r>
            <a:r>
              <a:rPr lang="hu-HU" dirty="0" err="1"/>
              <a:t>aktor</a:t>
            </a:r>
            <a:r>
              <a:rPr lang="hu-HU" dirty="0"/>
              <a:t> lehet több személy.</a:t>
            </a:r>
          </a:p>
          <a:p>
            <a:r>
              <a:rPr lang="hu-HU" dirty="0"/>
              <a:t>- Jele: pálcikaember</a:t>
            </a:r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C4130-14AB-43AB-A5A1-0E7F6C4F6B93}" type="slidenum">
              <a:rPr lang="hu-HU"/>
              <a:pPr/>
              <a:t>36</a:t>
            </a:fld>
            <a:endParaRPr lang="hu-H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A1183-CB10-4770-B9C5-F69EC121A762}" type="slidenum">
              <a:rPr lang="hu-HU"/>
              <a:pPr/>
              <a:t>39</a:t>
            </a:fld>
            <a:endParaRPr lang="hu-H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Mindkét interakció diagramnak (szelvencia és együttműködési) megvan az előnye. Hogy a fejlesztő melyiket használja éppen, az egyrészt a HE jellegéből fakadhat, másrészt ízlés dolga.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750B2-DB0F-4A6F-BC5B-DCFB80E2FADF}" type="slidenum">
              <a:rPr lang="hu-HU"/>
              <a:pPr/>
              <a:t>40</a:t>
            </a:fld>
            <a:endParaRPr lang="hu-H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Sztereotípussal jelölhetjük, hogy az objektum aktor, határ, entitás vagy egyéb.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AB3AA-B6CB-40DC-B2E7-E61BA7270489}" type="slidenum">
              <a:rPr lang="hu-HU"/>
              <a:pPr/>
              <a:t>46</a:t>
            </a:fld>
            <a:endParaRPr lang="hu-H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Mikro Egy perc főzés forgatókönyvének elejét ábrázolja.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4C435-39DA-4CE0-9B2A-DB94C2D8BDDE}" type="slidenum">
              <a:rPr lang="hu-HU"/>
              <a:pPr/>
              <a:t>54</a:t>
            </a:fld>
            <a:endParaRPr lang="hu-H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Vegy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nk egy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ru oszt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lyt. 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ru objektumnak h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rom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llapota van: friss, nem friss 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 lej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rt. 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llapotok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tmeneteit 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 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llapotv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ltoz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sokat k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r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jelens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geket a 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vetkez</a:t>
            </a:r>
            <a:r>
              <a:rPr lang="hu-HU">
                <a:latin typeface="TimesNewRoman+3+1" charset="-18"/>
              </a:rPr>
              <a:t>ő á</a:t>
            </a:r>
            <a:r>
              <a:rPr lang="hu-HU">
                <a:latin typeface="TimesNewRoman" charset="0"/>
              </a:rPr>
              <a:t>llapot-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tmeneti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br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l olvashatjuk le: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1F086-28D6-4E89-A245-B6971486A1F4}" type="slidenum">
              <a:rPr lang="hu-HU"/>
              <a:pPr/>
              <a:t>55</a:t>
            </a:fld>
            <a:endParaRPr lang="hu-H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llapotok, illetve 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tmeneti diagramok egym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sba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gyazhat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k.</a:t>
            </a:r>
          </a:p>
          <a:p>
            <a:r>
              <a:rPr lang="hu-HU">
                <a:latin typeface="TimesNewRoman" charset="0"/>
              </a:rPr>
              <a:t>A legfels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szinten maga a MikroVez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rl</a:t>
            </a:r>
            <a:r>
              <a:rPr lang="hu-HU">
                <a:latin typeface="TimesNewRoman+3+1" charset="-18"/>
              </a:rPr>
              <a:t>ő á</a:t>
            </a:r>
            <a:r>
              <a:rPr lang="hu-HU">
                <a:latin typeface="TimesNewRoman" charset="0"/>
              </a:rPr>
              <a:t>ll [1], ami azt jelenti, hogy a Mikro mindig ebben az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llapotban van. Ha teh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t b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rmikor megnyomjuk a t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r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l gombot vagy a perc plusz gombot [2], megh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v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sra ker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l a rovidsip.lejatszik().</a:t>
            </a:r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4992C-9D95-4938-A4C4-340756EC1B42}" type="slidenum">
              <a:rPr lang="hu-HU"/>
              <a:pPr/>
              <a:t>61</a:t>
            </a:fld>
            <a:endParaRPr lang="hu-H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Diagramelemek:</a:t>
            </a:r>
          </a:p>
          <a:p>
            <a:r>
              <a:rPr lang="hu-HU">
                <a:latin typeface="TimesNewRoman" charset="0"/>
              </a:rPr>
              <a:t>A fekete v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zszintes vonal az </a:t>
            </a:r>
            <a:r>
              <a:rPr lang="hu-HU">
                <a:latin typeface="TimesNewRoman+3+1" charset="-18"/>
              </a:rPr>
              <a:t>ú</a:t>
            </a:r>
            <a:r>
              <a:rPr lang="hu-HU">
                <a:latin typeface="TimesNewRoman" charset="0"/>
              </a:rPr>
              <a:t>n. szinkroniz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ci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s vonal, amely a hozz</a:t>
            </a:r>
            <a:r>
              <a:rPr lang="hu-HU">
                <a:latin typeface="TimesNewRoman+3+1" charset="-18"/>
              </a:rPr>
              <a:t>á </a:t>
            </a:r>
            <a:r>
              <a:rPr lang="hu-HU">
                <a:latin typeface="TimesNewRoman" charset="0"/>
              </a:rPr>
              <a:t>be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rkez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tev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kenys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geket </a:t>
            </a:r>
            <a:r>
              <a:rPr lang="hu-HU">
                <a:latin typeface="TimesNewRoman+3+1" charset="-18"/>
              </a:rPr>
              <a:t>„ö</a:t>
            </a:r>
            <a:r>
              <a:rPr lang="hu-HU">
                <a:latin typeface="TimesNewRoman" charset="0"/>
              </a:rPr>
              <a:t>sszev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rja</a:t>
            </a:r>
            <a:r>
              <a:rPr lang="hu-HU">
                <a:latin typeface="TimesNewRoman+3+1" charset="-18"/>
              </a:rPr>
              <a:t>”</a:t>
            </a:r>
            <a:r>
              <a:rPr lang="hu-HU">
                <a:latin typeface="TimesNewRoman" charset="0"/>
              </a:rPr>
              <a:t>.</a:t>
            </a:r>
          </a:p>
          <a:p>
            <a:r>
              <a:rPr lang="hu-HU">
                <a:latin typeface="TimesNewRoman" charset="0"/>
              </a:rPr>
              <a:t>Kezdet, vég, tevékenységállapot, automatikus átmenet, csomópont, </a:t>
            </a:r>
          </a:p>
          <a:p>
            <a:r>
              <a:rPr lang="hu-HU">
                <a:latin typeface="TimesNewRoman" charset="0"/>
              </a:rPr>
              <a:t>Swimlane: az aktivit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sdiagram modellelemei felel</a:t>
            </a:r>
            <a:r>
              <a:rPr lang="hu-HU">
                <a:latin typeface="TimesNewRoman+3+1" charset="-18"/>
              </a:rPr>
              <a:t>ő</a:t>
            </a:r>
            <a:r>
              <a:rPr lang="hu-HU">
                <a:latin typeface="TimesNewRoman" charset="0"/>
              </a:rPr>
              <a:t>ss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gi s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vokba rendszerezhet</a:t>
            </a:r>
            <a:r>
              <a:rPr lang="hu-HU">
                <a:latin typeface="TimesNewRoman+3+1" charset="-18"/>
              </a:rPr>
              <a:t>ő</a:t>
            </a:r>
            <a:r>
              <a:rPr lang="hu-HU">
                <a:latin typeface="TimesNewRoman" charset="0"/>
              </a:rPr>
              <a:t>k, ha az egyes s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vok objektumokat jel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lnek, akkor a s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vba tartoz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tev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kenys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geket a megadott objektum v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gzi.</a:t>
            </a:r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916FB-AF1D-4E29-9A27-E84A7659EE26}" type="slidenum">
              <a:rPr lang="hu-HU"/>
              <a:pPr/>
              <a:t>66</a:t>
            </a:fld>
            <a:endParaRPr lang="hu-H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üzleti folyamat végrehajtásához általában szükség van bemeneti objektumokra.</a:t>
            </a:r>
          </a:p>
          <a:p>
            <a:r>
              <a:rPr lang="hu-HU"/>
              <a:t>Az információt a folyamat használja, de nem változtatja meg. Az erőforrást a folyamat „elfogyasztja”, vagyis feldolgozás közben az erőforrás megváltozik, elfogy.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4F200-4CA9-47E7-9A4B-75718FED49FA}" type="slidenum">
              <a:rPr lang="hu-HU"/>
              <a:pPr/>
              <a:t>67</a:t>
            </a:fld>
            <a:endParaRPr lang="hu-H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folyamat bal oldalán általában egy küldő esemény van (ez indítja el a folyamatot), jobb oldalán pedig egy kimenet (ezt produkálja a folyamat, vagy ez a célja a folyamatnak)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BE922-1FC3-455A-9684-C7BE699A14AE}" type="slidenum">
              <a:rPr lang="hu-HU"/>
              <a:pPr/>
              <a:t>68</a:t>
            </a:fld>
            <a:endParaRPr lang="hu-H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800"/>
              <a:t>A legelső munkafolyamat a "Munkafelvétel", ezt követi az "Autó szerelés", majd a "Munkalap aktualizálása", végül a "Számlakészítés".</a:t>
            </a:r>
          </a:p>
          <a:p>
            <a:pPr>
              <a:lnSpc>
                <a:spcPct val="80000"/>
              </a:lnSpc>
            </a:pPr>
            <a:r>
              <a:rPr lang="hu-HU" sz="800" b="1"/>
              <a:t>"Munkafelvétel" folyamat</a:t>
            </a:r>
          </a:p>
          <a:p>
            <a:pPr>
              <a:lnSpc>
                <a:spcPct val="80000"/>
              </a:lnSpc>
            </a:pPr>
            <a:r>
              <a:rPr lang="hu-HU" sz="800"/>
              <a:t>Bemeneti események, objektumok: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Autó érkezik: Esemény, ez indítja el a folyamatot.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Autó adatai. A munkalap kitöltéséhez van rá szükség. Ha az autó adatai szerepelnek a nyilvántartásban (már volt itt), akkor ezt az információt használjuk. Ha új autóról van szó , akkor megindul az "Autó nyilvántartása" folyamat.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Ügyfél adatai. A munkalap kitöltéséhez van rá szükség. Ha az ügyfél adatai szerepelnek a nyilvántartásban (már volt itt), akkor ezt az információt használjuk (ha volt autó , akkor annak az ügyfelét vesszük). Ha új ügyfélről van szó , akkor megindul az "Ügyfél nyilvántartása" folyamat.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sz="800"/>
              <a:t>Javítási adatok: Az ügyfél bemondja az autóval kapcsolatos panaszait, javítási kívánságait.</a:t>
            </a:r>
          </a:p>
          <a:p>
            <a:pPr>
              <a:lnSpc>
                <a:spcPct val="80000"/>
              </a:lnSpc>
            </a:pPr>
            <a:endParaRPr lang="hu-HU" sz="800"/>
          </a:p>
          <a:p>
            <a:pPr>
              <a:lnSpc>
                <a:spcPct val="80000"/>
              </a:lnSpc>
            </a:pPr>
            <a:r>
              <a:rPr lang="hu-HU" sz="800"/>
              <a:t>Kimeneti események, objektumok: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Munkalap nyitása: Ez a folyamat célja.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Munkalap: Elkészül egy munkalap a kezdeti adatokkal.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Nyomtatott munkalap: A munkalapot kinyomtatják, ezt az "Autó szerelése" folyamat fogja használni: a konkrét szereléseket a szerelők kézileg rávezetik.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Autó műhelybe: Esemény. Az autó t beviszik a műhelybe. Ez az esemény egyben az "Autó szerelése" folyamat indító eseménye is.</a:t>
            </a:r>
          </a:p>
          <a:p>
            <a:pPr>
              <a:lnSpc>
                <a:spcPct val="80000"/>
              </a:lnSpc>
            </a:pPr>
            <a:endParaRPr lang="hu-HU" sz="800"/>
          </a:p>
          <a:p>
            <a:pPr>
              <a:lnSpc>
                <a:spcPct val="80000"/>
              </a:lnSpc>
            </a:pPr>
            <a:r>
              <a:rPr lang="hu-HU" sz="800" b="1"/>
              <a:t>"Autó szerelése" folyamat</a:t>
            </a:r>
          </a:p>
          <a:p>
            <a:pPr>
              <a:lnSpc>
                <a:spcPct val="80000"/>
              </a:lnSpc>
            </a:pPr>
            <a:r>
              <a:rPr lang="hu-HU" sz="800"/>
              <a:t>Ez a folyamat nem része a készülő számítógépes szoftvernek.</a:t>
            </a:r>
          </a:p>
          <a:p>
            <a:pPr>
              <a:lnSpc>
                <a:spcPct val="80000"/>
              </a:lnSpc>
            </a:pPr>
            <a:r>
              <a:rPr lang="hu-HU" sz="800"/>
              <a:t>Bemeneti események, objektumok: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Autó műhelybe: Esemény, ez indítja el a folyamatot.</a:t>
            </a:r>
          </a:p>
          <a:p>
            <a:pPr>
              <a:lnSpc>
                <a:spcPct val="80000"/>
              </a:lnSpc>
            </a:pPr>
            <a:r>
              <a:rPr lang="hu-HU" sz="800"/>
              <a:t>Kimeneti események, objektumok: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Autó kész: Esemény, a szerelés eredménye.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hu-HU" sz="800"/>
              <a:t>Nyomtatott munkalap: Ez egy papír, melyet a szerelő kitölt, vagyis rávezeti a konkrét javításokat.</a:t>
            </a:r>
          </a:p>
          <a:p>
            <a:pPr>
              <a:lnSpc>
                <a:spcPct val="80000"/>
              </a:lnSpc>
            </a:pPr>
            <a:r>
              <a:rPr lang="hu-HU" sz="800" b="1"/>
              <a:t>"Munkalap aktualizálása" folyamat</a:t>
            </a:r>
          </a:p>
          <a:p>
            <a:pPr>
              <a:lnSpc>
                <a:spcPct val="80000"/>
              </a:lnSpc>
            </a:pPr>
            <a:r>
              <a:rPr lang="hu-HU" sz="800"/>
              <a:t>Az "Autó kész" esemény elindítja a folyamatot. A folyamat felhasználja a nyomtatott munkalapot, mely alapján módosítja a Munkalap objektumot.</a:t>
            </a:r>
          </a:p>
          <a:p>
            <a:pPr>
              <a:lnSpc>
                <a:spcPct val="80000"/>
              </a:lnSpc>
            </a:pPr>
            <a:r>
              <a:rPr lang="hu-HU" sz="800" b="1"/>
              <a:t>"Számlakészítés" munkafolyamat</a:t>
            </a:r>
          </a:p>
          <a:p>
            <a:pPr>
              <a:lnSpc>
                <a:spcPct val="80000"/>
              </a:lnSpc>
            </a:pPr>
            <a:r>
              <a:rPr lang="hu-HU" sz="800"/>
              <a:t>Az "Ügyfél jön" esemény elindítja a folyamatot. Ha az autó kész, akkor a Munkalap alapján elkészül a számla. Az ügyfél fizet, de ez nem része a szoftvernek.</a:t>
            </a:r>
          </a:p>
          <a:p>
            <a:pPr>
              <a:lnSpc>
                <a:spcPct val="80000"/>
              </a:lnSpc>
            </a:pPr>
            <a:endParaRPr lang="hu-HU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B73CF-D76A-426C-BA21-91B26B9D9491}" type="slidenum">
              <a:rPr lang="hu-HU"/>
              <a:pPr/>
              <a:t>20</a:t>
            </a:fld>
            <a:endParaRPr lang="hu-H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Felhasználói cél</a:t>
            </a:r>
            <a:r>
              <a:rPr lang="hu-HU"/>
              <a:t>: a felhasználó (rajzoló gyerek) szeretne készíteni egy szép rajzot édesanyja születésnapjára. Ahhoz, hogy ezt a célt elérje, a következő </a:t>
            </a:r>
            <a:r>
              <a:rPr lang="hu-HU" b="1"/>
              <a:t>használati eseteket</a:t>
            </a:r>
            <a:r>
              <a:rPr lang="hu-HU"/>
              <a:t> kell a szoftvertől igénybe vennie:</a:t>
            </a:r>
          </a:p>
          <a:p>
            <a:r>
              <a:rPr lang="hu-HU"/>
              <a:t>Háttérszín beállítása; Szabadkézi rajz kiválasztása; Alakzat rajzolása; Ellipszis kiválasztása; Alakzat rajzolása; (az előzőek variálása) Rajzlap elmentése; Rajzlap nyomtatása.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A3205-7783-4044-9017-551460FC7859}" type="slidenum">
              <a:rPr lang="hu-HU"/>
              <a:pPr/>
              <a:t>70</a:t>
            </a:fld>
            <a:endParaRPr lang="hu-H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A 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vetkez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komponensdiagram a forr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sk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dokat 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 a 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z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tt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k lev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f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gg</a:t>
            </a:r>
            <a:r>
              <a:rPr lang="hu-HU">
                <a:latin typeface="TimesNewRoman+3+1" charset="-18"/>
              </a:rPr>
              <a:t>ő</a:t>
            </a:r>
            <a:r>
              <a:rPr lang="hu-HU">
                <a:latin typeface="TimesNewRoman" charset="0"/>
              </a:rPr>
              <a:t>s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gi kapcsolatokat 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br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zolja. A Java forr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sk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dokat v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g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lis a Mikro.jar realiz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lja (ez tartalmazza a java f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jlokb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l leford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tott class f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jlokat).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3065A-308A-45E7-AF83-6E24957B1758}" type="slidenum">
              <a:rPr lang="hu-HU"/>
              <a:pPr/>
              <a:t>71</a:t>
            </a:fld>
            <a:endParaRPr lang="hu-H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A Mikro alkalmaz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 futtat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hoz a sz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m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g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pen h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rom dolognak kell jelen lennie:</a:t>
            </a:r>
          </a:p>
          <a:p>
            <a:r>
              <a:rPr lang="hu-HU">
                <a:latin typeface="TimesNewRoman" charset="0"/>
              </a:rPr>
              <a:t>- Mikro.jar: Futtathat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class f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jlok 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 tartoz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kok egy</a:t>
            </a:r>
            <a:r>
              <a:rPr lang="hu-HU">
                <a:latin typeface="TimesNewRoman+3+1" charset="-18"/>
              </a:rPr>
              <a:t>ü</a:t>
            </a:r>
            <a:r>
              <a:rPr lang="hu-HU">
                <a:latin typeface="TimesNewRoman" charset="0"/>
              </a:rPr>
              <a:t>ttese.</a:t>
            </a:r>
          </a:p>
          <a:p>
            <a:r>
              <a:rPr lang="hu-HU">
                <a:latin typeface="Symbol" pitchFamily="18" charset="2"/>
              </a:rPr>
              <a:t>- </a:t>
            </a:r>
            <a:r>
              <a:rPr lang="hu-HU">
                <a:latin typeface="TimesNewRoman" charset="0"/>
              </a:rPr>
              <a:t>Mikro.hlp: Help dokumentum. A Mikro.jar haszn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lja.</a:t>
            </a:r>
          </a:p>
          <a:p>
            <a:r>
              <a:rPr lang="hu-HU">
                <a:latin typeface="Symbol" pitchFamily="18" charset="2"/>
              </a:rPr>
              <a:t>- </a:t>
            </a:r>
            <a:r>
              <a:rPr lang="hu-HU">
                <a:latin typeface="TimesNewRoman" charset="0"/>
              </a:rPr>
              <a:t>JRE 1.4 futtat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rnyezet 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 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nyvt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r.</a:t>
            </a:r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6030B-43F2-45D2-B398-F3026896B89C}" type="slidenum">
              <a:rPr lang="hu-HU"/>
              <a:pPr/>
              <a:t>72</a:t>
            </a:fld>
            <a:endParaRPr lang="hu-H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TimesNewRoman" charset="0"/>
              </a:rPr>
              <a:t>A telep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si diagram modellelemei:</a:t>
            </a:r>
          </a:p>
          <a:p>
            <a:r>
              <a:rPr lang="hu-HU">
                <a:latin typeface="Symbol" pitchFamily="18" charset="2"/>
              </a:rPr>
              <a:t>- </a:t>
            </a:r>
            <a:r>
              <a:rPr lang="hu-HU" b="1">
                <a:latin typeface="TimesNewRoman,Bold" charset="0"/>
              </a:rPr>
              <a:t>Csom</a:t>
            </a:r>
            <a:r>
              <a:rPr lang="hu-HU" b="1">
                <a:latin typeface="TimesNewRoman+4+1,Bold" charset="-18"/>
              </a:rPr>
              <a:t>ó</a:t>
            </a:r>
            <a:r>
              <a:rPr lang="hu-HU" b="1">
                <a:latin typeface="TimesNewRoman,Bold" charset="0"/>
              </a:rPr>
              <a:t>pont: </a:t>
            </a:r>
            <a:r>
              <a:rPr lang="hu-HU">
                <a:latin typeface="TimesNewRoman" charset="0"/>
              </a:rPr>
              <a:t>egy hardver elem, processzor, sz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m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g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p vagy egy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b eszk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z. A csom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pont szerot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pusai p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ld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ul: pc, pc-kliens, pc-szerver, printer, cd-rom, storage (t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rol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) stb.</a:t>
            </a:r>
          </a:p>
          <a:p>
            <a:r>
              <a:rPr lang="hu-HU">
                <a:latin typeface="Symbol" pitchFamily="18" charset="2"/>
              </a:rPr>
              <a:t>- </a:t>
            </a:r>
            <a:r>
              <a:rPr lang="hu-HU" b="1">
                <a:latin typeface="TimesNewRoman,Bold" charset="0"/>
              </a:rPr>
              <a:t>Kapcsolat: </a:t>
            </a:r>
            <a:r>
              <a:rPr lang="hu-HU">
                <a:latin typeface="TimesNewRoman" charset="0"/>
              </a:rPr>
              <a:t>A csom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pontok k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z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tti kapcsolat lehet 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rs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si, 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r</a:t>
            </a:r>
            <a:r>
              <a:rPr lang="hu-HU">
                <a:latin typeface="TimesNewRoman+3+1" charset="-18"/>
              </a:rPr>
              <a:t>ö</a:t>
            </a:r>
            <a:r>
              <a:rPr lang="hu-HU">
                <a:latin typeface="TimesNewRoman" charset="0"/>
              </a:rPr>
              <a:t>kl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si, tartalmaz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si stb. A kapcsolat sztereot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pusa lehet p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ld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ul: lok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lis h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l</a:t>
            </a:r>
            <a:r>
              <a:rPr lang="hu-HU">
                <a:latin typeface="TimesNewRoman+3+1" charset="-18"/>
              </a:rPr>
              <a:t>ó </a:t>
            </a:r>
            <a:r>
              <a:rPr lang="hu-HU">
                <a:latin typeface="TimesNewRoman" charset="0"/>
              </a:rPr>
              <a:t>, TCP/IP.</a:t>
            </a:r>
          </a:p>
          <a:p>
            <a:r>
              <a:rPr lang="hu-HU">
                <a:latin typeface="Symbol" pitchFamily="18" charset="2"/>
              </a:rPr>
              <a:t>- </a:t>
            </a:r>
            <a:r>
              <a:rPr lang="hu-HU" b="1">
                <a:latin typeface="TimesNewRoman,Bold" charset="0"/>
              </a:rPr>
              <a:t>Komponens: </a:t>
            </a:r>
            <a:r>
              <a:rPr lang="hu-HU">
                <a:latin typeface="TimesNewRoman" charset="0"/>
              </a:rPr>
              <a:t>A csom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pontokra komponensek tehet</a:t>
            </a:r>
            <a:r>
              <a:rPr lang="hu-HU">
                <a:latin typeface="TimesNewRoman+3+1" charset="-18"/>
              </a:rPr>
              <a:t>ő</a:t>
            </a:r>
            <a:r>
              <a:rPr lang="hu-HU">
                <a:latin typeface="TimesNewRoman" charset="0"/>
              </a:rPr>
              <a:t>k. Ez jelzi, hogy a komponens a hardver elemen van, illetve fut.</a:t>
            </a:r>
          </a:p>
          <a:p>
            <a:r>
              <a:rPr lang="hu-HU">
                <a:latin typeface="TimesNewRoman" charset="0"/>
              </a:rPr>
              <a:t>Hallgat</a:t>
            </a:r>
            <a:r>
              <a:rPr lang="hu-HU">
                <a:latin typeface="TimesNewRoman+3+1" charset="-18"/>
              </a:rPr>
              <a:t>ó</a:t>
            </a:r>
            <a:r>
              <a:rPr lang="hu-HU">
                <a:latin typeface="TimesNewRoman" charset="0"/>
              </a:rPr>
              <a:t>i Vizsg</a:t>
            </a:r>
            <a:r>
              <a:rPr lang="hu-HU">
                <a:latin typeface="TimesNewRoman+3+1" charset="-18"/>
              </a:rPr>
              <a:t>á</a:t>
            </a:r>
            <a:r>
              <a:rPr lang="hu-HU">
                <a:latin typeface="TimesNewRoman" charset="0"/>
              </a:rPr>
              <a:t>ztat</a:t>
            </a:r>
            <a:r>
              <a:rPr lang="hu-HU">
                <a:latin typeface="TimesNewRoman+3+1" charset="-18"/>
              </a:rPr>
              <a:t>ó é</a:t>
            </a:r>
            <a:r>
              <a:rPr lang="hu-HU">
                <a:latin typeface="TimesNewRoman" charset="0"/>
              </a:rPr>
              <a:t>s Ellen</a:t>
            </a:r>
            <a:r>
              <a:rPr lang="hu-HU">
                <a:latin typeface="TimesNewRoman+3+1" charset="-18"/>
              </a:rPr>
              <a:t>ő</a:t>
            </a:r>
            <a:r>
              <a:rPr lang="hu-HU">
                <a:latin typeface="TimesNewRoman" charset="0"/>
              </a:rPr>
              <a:t>rz</a:t>
            </a:r>
            <a:r>
              <a:rPr lang="hu-HU">
                <a:latin typeface="TimesNewRoman+3+1" charset="-18"/>
              </a:rPr>
              <a:t>ő </a:t>
            </a:r>
            <a:r>
              <a:rPr lang="hu-HU">
                <a:latin typeface="TimesNewRoman" charset="0"/>
              </a:rPr>
              <a:t>Rendszer telep</a:t>
            </a:r>
            <a:r>
              <a:rPr lang="hu-HU">
                <a:latin typeface="TimesNewRoman+3+1" charset="-18"/>
              </a:rPr>
              <a:t>í</a:t>
            </a:r>
            <a:r>
              <a:rPr lang="hu-HU">
                <a:latin typeface="TimesNewRoman" charset="0"/>
              </a:rPr>
              <a:t>t</a:t>
            </a:r>
            <a:r>
              <a:rPr lang="hu-HU">
                <a:latin typeface="TimesNewRoman+3+1" charset="-18"/>
              </a:rPr>
              <a:t>é</a:t>
            </a:r>
            <a:r>
              <a:rPr lang="hu-HU">
                <a:latin typeface="TimesNewRoman" charset="0"/>
              </a:rPr>
              <a:t>si diagramja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B47B6-C48D-465A-84F8-1422DAB39A28}" type="slidenum">
              <a:rPr lang="hu-HU"/>
              <a:pPr/>
              <a:t>22</a:t>
            </a:fld>
            <a:endParaRPr lang="hu-HU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leszármazott aktor minden használati esettel kapcsolatban áll, amellyel az őse kapcsolatban áll.</a:t>
            </a:r>
          </a:p>
          <a:p>
            <a:r>
              <a:rPr lang="hu-HU"/>
              <a:t>A Tanlev szoftverben a Tantárgyfelelős egyben Tantárgyhasználó is. A tantárgyfelelős megnézheti a</a:t>
            </a:r>
          </a:p>
          <a:p>
            <a:r>
              <a:rPr lang="hu-HU"/>
              <a:t>leveleket, de ezen kívül levelet is küldhet saját tanárainak: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5612E-329B-4813-8FAF-B3CB8A8BFF6B}" type="slidenum">
              <a:rPr lang="hu-HU"/>
              <a:pPr/>
              <a:t>23</a:t>
            </a:fld>
            <a:endParaRPr lang="hu-H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Két használati eset között a kapcsolat tartalmazási, ha a tartalmazó HE végrehajtásakor a tartalmazott HE feltétel nélkül végrehajtódik. Ezzel elkerülhető a közös viselkedés többszöri meghatározása, a redundancia.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1553E-97D7-4EEB-A5D0-5152CB6227BE}" type="slidenum">
              <a:rPr lang="hu-HU"/>
              <a:pPr/>
              <a:t>24</a:t>
            </a:fld>
            <a:endParaRPr lang="hu-H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Két használati eset között a kapcsolat bővítési, ha az egyik HE kibővíti, kiegészíti a másikat. Ezáltal a fő használati eset logikáját a bővítő nem zavarja. A bővítő HE végrehajtása feltételes.</a:t>
            </a:r>
          </a:p>
          <a:p>
            <a:r>
              <a:rPr lang="hu-HU" b="1" dirty="0">
                <a:latin typeface="TimesNewRoman" charset="0"/>
              </a:rPr>
              <a:t>A</a:t>
            </a:r>
            <a:r>
              <a:rPr lang="hu-HU" dirty="0">
                <a:latin typeface="TimesNewRoman" charset="0"/>
              </a:rPr>
              <a:t> 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s </a:t>
            </a:r>
            <a:r>
              <a:rPr lang="hu-HU" b="1" dirty="0">
                <a:latin typeface="TimesNewRoman" charset="0"/>
              </a:rPr>
              <a:t>B</a:t>
            </a:r>
            <a:r>
              <a:rPr lang="hu-HU" dirty="0">
                <a:latin typeface="TimesNewRoman" charset="0"/>
              </a:rPr>
              <a:t> k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t haszn</a:t>
            </a:r>
            <a:r>
              <a:rPr lang="hu-HU" dirty="0">
                <a:latin typeface="TimesNewRoman+3+1" charset="-18"/>
              </a:rPr>
              <a:t>á</a:t>
            </a:r>
            <a:r>
              <a:rPr lang="hu-HU" dirty="0">
                <a:latin typeface="TimesNewRoman" charset="0"/>
              </a:rPr>
              <a:t>lati eset. Ekkor a </a:t>
            </a:r>
            <a:r>
              <a:rPr lang="hu-HU" dirty="0">
                <a:latin typeface="TimesNewRoman+3+1" charset="-18"/>
              </a:rPr>
              <a:t>„</a:t>
            </a:r>
            <a:r>
              <a:rPr lang="hu-HU" b="1" dirty="0">
                <a:latin typeface="TimesNewRoman" charset="0"/>
              </a:rPr>
              <a:t>B</a:t>
            </a:r>
            <a:r>
              <a:rPr lang="hu-HU" dirty="0">
                <a:latin typeface="TimesNewRoman" charset="0"/>
              </a:rPr>
              <a:t> </a:t>
            </a:r>
            <a:r>
              <a:rPr lang="hu-HU" dirty="0" err="1">
                <a:latin typeface="TimesNewRoman" charset="0"/>
              </a:rPr>
              <a:t>extends</a:t>
            </a:r>
            <a:r>
              <a:rPr lang="hu-HU" dirty="0">
                <a:latin typeface="TimesNewRoman" charset="0"/>
              </a:rPr>
              <a:t> </a:t>
            </a:r>
            <a:r>
              <a:rPr lang="hu-HU" b="1" dirty="0">
                <a:latin typeface="TimesNewRoman" charset="0"/>
              </a:rPr>
              <a:t>A</a:t>
            </a:r>
            <a:r>
              <a:rPr lang="hu-HU" dirty="0">
                <a:latin typeface="TimesNewRoman+3+1" charset="-18"/>
              </a:rPr>
              <a:t>” </a:t>
            </a:r>
            <a:r>
              <a:rPr lang="hu-HU" dirty="0">
                <a:latin typeface="TimesNewRoman" charset="0"/>
              </a:rPr>
              <a:t>(</a:t>
            </a:r>
            <a:r>
              <a:rPr lang="hu-HU" b="1" dirty="0">
                <a:latin typeface="TimesNewRoman" charset="0"/>
              </a:rPr>
              <a:t>B</a:t>
            </a:r>
            <a:r>
              <a:rPr lang="hu-HU" dirty="0">
                <a:latin typeface="TimesNewRoman" charset="0"/>
              </a:rPr>
              <a:t> kib</a:t>
            </a:r>
            <a:r>
              <a:rPr lang="hu-HU" dirty="0">
                <a:latin typeface="TimesNewRoman+3+1" charset="-18"/>
              </a:rPr>
              <a:t>ő</a:t>
            </a:r>
            <a:r>
              <a:rPr lang="hu-HU" dirty="0">
                <a:latin typeface="TimesNewRoman" charset="0"/>
              </a:rPr>
              <a:t>v</a:t>
            </a:r>
            <a:r>
              <a:rPr lang="hu-HU" dirty="0">
                <a:latin typeface="TimesNewRoman+3+1" charset="-18"/>
              </a:rPr>
              <a:t>í</a:t>
            </a:r>
            <a:r>
              <a:rPr lang="hu-HU" dirty="0">
                <a:latin typeface="TimesNewRoman" charset="0"/>
              </a:rPr>
              <a:t>ti </a:t>
            </a:r>
            <a:r>
              <a:rPr lang="hu-HU" b="1" dirty="0">
                <a:latin typeface="TimesNewRoman" charset="0"/>
              </a:rPr>
              <a:t>A</a:t>
            </a:r>
            <a:r>
              <a:rPr lang="hu-HU" dirty="0">
                <a:latin typeface="TimesNewRoman" charset="0"/>
              </a:rPr>
              <a:t>-t) jelent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se: </a:t>
            </a:r>
            <a:r>
              <a:rPr lang="hu-HU" b="1" dirty="0">
                <a:latin typeface="TimesNewRoman" charset="0"/>
              </a:rPr>
              <a:t>A</a:t>
            </a:r>
            <a:r>
              <a:rPr lang="hu-HU" dirty="0">
                <a:latin typeface="TimesNewRoman" charset="0"/>
              </a:rPr>
              <a:t> v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grehajt</a:t>
            </a:r>
            <a:r>
              <a:rPr lang="hu-HU" dirty="0">
                <a:latin typeface="TimesNewRoman+3+1" charset="-18"/>
              </a:rPr>
              <a:t>á</a:t>
            </a:r>
            <a:r>
              <a:rPr lang="hu-HU" dirty="0">
                <a:latin typeface="TimesNewRoman" charset="0"/>
              </a:rPr>
              <a:t>sakor bizonyos felt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telek mellett </a:t>
            </a:r>
            <a:r>
              <a:rPr lang="hu-HU" b="1" dirty="0">
                <a:latin typeface="TimesNewRoman" charset="0"/>
              </a:rPr>
              <a:t>B</a:t>
            </a:r>
            <a:r>
              <a:rPr lang="hu-HU" dirty="0">
                <a:latin typeface="TimesNewRoman" charset="0"/>
              </a:rPr>
              <a:t> is v</a:t>
            </a:r>
            <a:r>
              <a:rPr lang="hu-HU" dirty="0">
                <a:latin typeface="TimesNewRoman+3+1" charset="-18"/>
              </a:rPr>
              <a:t>é</a:t>
            </a:r>
            <a:r>
              <a:rPr lang="hu-HU" dirty="0">
                <a:latin typeface="TimesNewRoman" charset="0"/>
              </a:rPr>
              <a:t>grehajt</a:t>
            </a:r>
            <a:r>
              <a:rPr lang="hu-HU" dirty="0">
                <a:latin typeface="TimesNewRoman+3+1" charset="-18"/>
              </a:rPr>
              <a:t>á</a:t>
            </a:r>
            <a:r>
              <a:rPr lang="hu-HU" dirty="0">
                <a:latin typeface="TimesNewRoman" charset="0"/>
              </a:rPr>
              <a:t>sra ker</a:t>
            </a:r>
            <a:r>
              <a:rPr lang="hu-HU" dirty="0">
                <a:latin typeface="TimesNewRoman+3+1" charset="-18"/>
              </a:rPr>
              <a:t>ü</a:t>
            </a:r>
            <a:r>
              <a:rPr lang="hu-HU" dirty="0">
                <a:latin typeface="TimesNewRoman" charset="0"/>
              </a:rPr>
              <a:t>l.</a:t>
            </a:r>
          </a:p>
          <a:p>
            <a:r>
              <a:rPr lang="hu-HU" dirty="0"/>
              <a:t>A </a:t>
            </a:r>
            <a:r>
              <a:rPr lang="hu-HU" i="1" dirty="0"/>
              <a:t>Tanárok karbantartása </a:t>
            </a:r>
            <a:r>
              <a:rPr lang="hu-HU" dirty="0"/>
              <a:t>vagy a </a:t>
            </a:r>
            <a:r>
              <a:rPr lang="hu-HU" i="1" dirty="0"/>
              <a:t>Levélsablonok karbantartása </a:t>
            </a:r>
            <a:r>
              <a:rPr lang="hu-HU" dirty="0"/>
              <a:t>adott esetben maga után vonja a </a:t>
            </a:r>
            <a:r>
              <a:rPr lang="hu-HU" i="1" dirty="0"/>
              <a:t>Szótáradatok felvitele </a:t>
            </a:r>
            <a:r>
              <a:rPr lang="hu-HU" dirty="0" err="1"/>
              <a:t>HE-t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Két használati eset között a kapcsolat öröklési, ha az egyik HE örökli a másik HE összes funkcionalitását, és azt felülírja. Ilyenkor célszerű az egyes használati eseteket osztályként implementálni.</a:t>
            </a:r>
          </a:p>
          <a:p>
            <a:r>
              <a:rPr lang="hu-HU" dirty="0"/>
              <a:t>A </a:t>
            </a:r>
            <a:r>
              <a:rPr lang="hu-HU" i="1" dirty="0"/>
              <a:t>Szótáradatok felvitele </a:t>
            </a:r>
            <a:r>
              <a:rPr lang="hu-HU" dirty="0"/>
              <a:t>HE leszármazottja a </a:t>
            </a:r>
            <a:r>
              <a:rPr lang="hu-HU" i="1" dirty="0"/>
              <a:t>Szótáradatok karbantartása</a:t>
            </a:r>
            <a:r>
              <a:rPr lang="hu-HU" dirty="0"/>
              <a:t>. A felviteli funkcióhoz még hozzátesszük a törlési és módosítási lehetőségeket.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F28E4-65FE-4FB3-9EA3-4348715B037A}" type="slidenum">
              <a:rPr lang="hu-HU"/>
              <a:pPr/>
              <a:t>28</a:t>
            </a:fld>
            <a:endParaRPr lang="hu-H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HE diagramhoz tartozik egy HE dokumentáció , melyben minden egyes használati esetről meg kell adnunk a HE szöveges leírását, a HE aktorait, valamint szükség szerint a jellemző forgatókönyvek leírásait és szekvenciadiagramjait.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A5C70-979D-4DE1-8389-FCCFC3A2DA03}" type="slidenum">
              <a:rPr lang="hu-HU"/>
              <a:pPr/>
              <a:t>31</a:t>
            </a:fld>
            <a:endParaRPr lang="hu-H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000" b="1"/>
              <a:t>Kapcsolat</a:t>
            </a:r>
            <a:r>
              <a:rPr lang="hu-HU" sz="1000"/>
              <a:t>: Vonalat húzunk a két osztály közé . Az ismeretségi, illetve tartalmazási (erős vagy gyenge) kapcsolatokat ugyanúgy jelöljük, mint objektumok esetében. Opcionális, vagyis nem kötelező megadni.</a:t>
            </a:r>
          </a:p>
          <a:p>
            <a:r>
              <a:rPr lang="hu-HU" sz="1000" b="1"/>
              <a:t>Navigálási irány</a:t>
            </a:r>
            <a:r>
              <a:rPr lang="hu-HU" sz="1000"/>
              <a:t>: A vonal végein levő nyilak mutatják. Opcionális.</a:t>
            </a:r>
          </a:p>
          <a:p>
            <a:r>
              <a:rPr lang="hu-HU" sz="1000" b="1"/>
              <a:t>Kapcsolat neve és iránya</a:t>
            </a:r>
            <a:r>
              <a:rPr lang="hu-HU" sz="1000"/>
              <a:t>: A vonalra tesszük nagy kezdő betűvel, vastag betűsen, aláhúzás nélkül. Opcionális.</a:t>
            </a:r>
          </a:p>
          <a:p>
            <a:r>
              <a:rPr lang="hu-HU" sz="1000" b="1"/>
              <a:t>Multiplicitás (kardinalitás)</a:t>
            </a:r>
            <a:r>
              <a:rPr lang="hu-HU" sz="1000"/>
              <a:t>: A vonal két végére egy-egy számot vagy számhalmazt írunk: az osztályhoz közel eső szám azt jelenti, hogy a szemközti osztály egy objektumához hány objektum tartozhat ebben az osztályban. Számhalmazt számok és számintervallumok felsorolásával adhatunk meg. A * jelentése: akárhány. Ha nem írunk a vonalra semmit, az 1-et jelent. Például:</a:t>
            </a:r>
          </a:p>
          <a:p>
            <a:r>
              <a:rPr lang="hu-HU" sz="1000"/>
              <a:t>- 3 : pontosan három</a:t>
            </a:r>
          </a:p>
          <a:p>
            <a:r>
              <a:rPr lang="hu-HU" sz="1000"/>
              <a:t>- 0..1 : nulla vagy egy</a:t>
            </a:r>
          </a:p>
          <a:p>
            <a:r>
              <a:rPr lang="hu-HU" sz="1000"/>
              <a:t>- 10..20 : 10 é s 20 közé eső szám</a:t>
            </a:r>
          </a:p>
          <a:p>
            <a:r>
              <a:rPr lang="hu-HU" sz="1000"/>
              <a:t>- * : 0..¥, vagyis akárhány</a:t>
            </a:r>
          </a:p>
          <a:p>
            <a:r>
              <a:rPr lang="hu-HU" sz="1000"/>
              <a:t>- 1..* : 1..¥, vagyis legalább egy</a:t>
            </a:r>
          </a:p>
          <a:p>
            <a:r>
              <a:rPr lang="hu-HU" sz="1000"/>
              <a:t>- 1,3,10..* : 1 vagy 3, vagy 10-től kezdve akárhány.</a:t>
            </a:r>
          </a:p>
          <a:p>
            <a:r>
              <a:rPr lang="hu-HU" sz="1000" b="1"/>
              <a:t>Szerepnév</a:t>
            </a:r>
            <a:r>
              <a:rPr lang="hu-HU" sz="1000"/>
              <a:t>: Két osztály kapcsolata nagyon jól jellemezhető azzal, hogy mi az osztályok szerepe ebben a kapcsolatban. A szerepnevet kisbetűvel írjuk. Opcionális.</a:t>
            </a:r>
          </a:p>
          <a:p>
            <a:r>
              <a:rPr lang="hu-HU" sz="1000" b="1"/>
              <a:t>Megszorítások (kitételek)</a:t>
            </a:r>
            <a:r>
              <a:rPr lang="hu-HU" sz="1000"/>
              <a:t>: Ilyen például a kapcsolat rendezett volta (ha egy objektummal kapcsolatban álló objektumok valamilyen szempont szerint rendezve vannak). A megszorításokat kapcsos zárójelbe tesszük, például: {rendezett}. Opcionális.</a:t>
            </a:r>
          </a:p>
          <a:p>
            <a:endParaRPr lang="hu-HU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06734-CFA5-43A9-943F-93C6B6E35859}" type="slidenum">
              <a:rPr lang="hu-HU"/>
              <a:pPr/>
              <a:t>33</a:t>
            </a:fld>
            <a:endParaRPr lang="hu-H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Öröklési (általánosítási) kapcsolat</a:t>
            </a:r>
          </a:p>
          <a:p>
            <a:r>
              <a:rPr lang="hu-HU"/>
              <a:t>Társítási kapcsolat: ismeretségi vagy tartalmazási (erős v. gyenge)</a:t>
            </a:r>
          </a:p>
          <a:p>
            <a:r>
              <a:rPr lang="hu-HU" i="1"/>
              <a:t>Aggregation</a:t>
            </a:r>
            <a:r>
              <a:rPr lang="hu-HU"/>
              <a:t> occurs when a class is a collection or container of other classes, but where the contained classes do not have a strong </a:t>
            </a:r>
            <a:r>
              <a:rPr lang="hu-HU" i="1"/>
              <a:t>life cycle dependency</a:t>
            </a:r>
            <a:r>
              <a:rPr lang="hu-HU"/>
              <a:t> on the container--essentially, if the container is destroyed, its contents are not.</a:t>
            </a:r>
          </a:p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BD052-7AE1-4F05-97EC-D423B924449F}" type="slidenum">
              <a:rPr lang="hu-HU"/>
              <a:pPr/>
              <a:t>34</a:t>
            </a:fld>
            <a:endParaRPr lang="hu-H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Class diagram showing generalization between one superclass and two subclasses</a:t>
            </a:r>
          </a:p>
          <a:p>
            <a:r>
              <a:rPr lang="hu-HU"/>
              <a:t>Class diagram showing Aggregation between two classes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7F5812-5283-4F3D-BB48-1BC5CC3333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36E18-A658-4DCB-8069-67678FA033F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A1966-AEA2-467D-A24C-5663802194E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1BEC48-76DF-4A89-B39E-4FEF4955B27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8CADC4-7D44-4C8F-A5AE-5CB456FEA49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672A39-4251-4048-90BE-3CD82155CD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295B9E-1165-429B-9A76-BBEFEA73F9F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D044-B8F0-44A4-967A-7987987262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E81BE-1432-44D3-BFDF-47C2181E116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7E41-D76C-4673-860B-EBA81AF8488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0F31-8E91-44BC-AA26-E898D0FF773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F353C-E40B-4882-9CF9-C8CF4618AF3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FCDF5-DB08-4E76-A79D-1196E929E91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C8B73-E139-4EC0-9D36-6B57D9ECA52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3FD0-C8A6-4946-B6E2-934F8D7441E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6CD0E956-3782-4207-A228-6C787B04A0F6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&#252;zleti%20folyamatdiagram.d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UML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43025"/>
          </a:xfrm>
        </p:spPr>
        <p:txBody>
          <a:bodyPr/>
          <a:lstStyle/>
          <a:p>
            <a:r>
              <a:rPr lang="hu-HU"/>
              <a:t>Unified Modeling Language </a:t>
            </a:r>
          </a:p>
          <a:p>
            <a:r>
              <a:rPr lang="hu-HU"/>
              <a:t>Egységesített Modellező Nyelv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08025"/>
            <a:ext cx="9144000" cy="5062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r>
              <a:rPr lang="hu-HU" sz="2800">
                <a:solidFill>
                  <a:schemeClr val="tx1"/>
                </a:solidFill>
              </a:rPr>
              <a:t>Az UML modelljei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Üzleti modell: Bemutatja a rendszer üzleti folyamatait.</a:t>
            </a:r>
          </a:p>
          <a:p>
            <a:pPr>
              <a:lnSpc>
                <a:spcPct val="80000"/>
              </a:lnSpc>
            </a:pPr>
            <a:r>
              <a:rPr lang="hu-HU" sz="2400"/>
              <a:t>Követelménymodell: Megadja a rendszerrel szemben támasztott követelményeket. Megadja, hogy a rendszert mire akarják majd használni (funkcionális követelmények), és hogy milyen egyéb feltételeknek kell teljesülniük (nemfunkcionális követelmények; pl. képernyőn való megjelenés, nyomtatás, teljesítmény, tesztelés).</a:t>
            </a:r>
          </a:p>
          <a:p>
            <a:pPr>
              <a:lnSpc>
                <a:spcPct val="80000"/>
              </a:lnSpc>
            </a:pPr>
            <a:r>
              <a:rPr lang="hu-HU" sz="2400"/>
              <a:t>Tervezési modell: Megoldási útmutató .</a:t>
            </a:r>
          </a:p>
          <a:p>
            <a:pPr>
              <a:lnSpc>
                <a:spcPct val="80000"/>
              </a:lnSpc>
            </a:pPr>
            <a:r>
              <a:rPr lang="hu-HU" sz="2400"/>
              <a:t>Implementációs modell: Kivitelezési útmutató .</a:t>
            </a:r>
          </a:p>
          <a:p>
            <a:pPr>
              <a:lnSpc>
                <a:spcPct val="80000"/>
              </a:lnSpc>
            </a:pPr>
            <a:r>
              <a:rPr lang="hu-HU" sz="2400"/>
              <a:t>Teszt modell: A rendszer működésének kipróbálására vonatkozó útmutató .</a:t>
            </a:r>
          </a:p>
          <a:p>
            <a:pPr>
              <a:lnSpc>
                <a:spcPct val="80000"/>
              </a:lnSpc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hu-HU" sz="2800"/>
              <a:t>Más megközelítésben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There are three prominent parts of a system's model:</a:t>
            </a:r>
            <a:endParaRPr lang="hu-HU" sz="2400" i="1"/>
          </a:p>
          <a:p>
            <a:pPr>
              <a:lnSpc>
                <a:spcPct val="90000"/>
              </a:lnSpc>
            </a:pPr>
            <a:r>
              <a:rPr lang="hu-HU" sz="2400" i="1"/>
              <a:t>Functional Model</a:t>
            </a:r>
            <a:endParaRPr lang="hu-HU" sz="2400"/>
          </a:p>
          <a:p>
            <a:pPr lvl="1">
              <a:lnSpc>
                <a:spcPct val="90000"/>
              </a:lnSpc>
            </a:pPr>
            <a:r>
              <a:rPr lang="hu-HU" sz="2000"/>
              <a:t>Showcases the functionality of the system from the user's Point of View.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Includes Use case diagrams.</a:t>
            </a:r>
          </a:p>
          <a:p>
            <a:pPr>
              <a:lnSpc>
                <a:spcPct val="90000"/>
              </a:lnSpc>
            </a:pPr>
            <a:r>
              <a:rPr lang="hu-HU" sz="2400" i="1"/>
              <a:t>Object Model</a:t>
            </a:r>
            <a:endParaRPr lang="hu-HU" sz="2400"/>
          </a:p>
          <a:p>
            <a:pPr lvl="1">
              <a:lnSpc>
                <a:spcPct val="90000"/>
              </a:lnSpc>
            </a:pPr>
            <a:r>
              <a:rPr lang="hu-HU" sz="2000"/>
              <a:t>Showcases the structure and substructure of the system using objects, attributes, operations, and associations.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Includes Class Diagrams.</a:t>
            </a:r>
          </a:p>
          <a:p>
            <a:pPr>
              <a:lnSpc>
                <a:spcPct val="90000"/>
              </a:lnSpc>
            </a:pPr>
            <a:r>
              <a:rPr lang="hu-HU" sz="2400" i="1"/>
              <a:t>Dynamic Model</a:t>
            </a:r>
            <a:endParaRPr lang="hu-HU" sz="2400"/>
          </a:p>
          <a:p>
            <a:pPr lvl="1">
              <a:lnSpc>
                <a:spcPct val="90000"/>
              </a:lnSpc>
            </a:pPr>
            <a:r>
              <a:rPr lang="hu-HU" sz="2000"/>
              <a:t>Showcases the internal behavior of the system.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Includes Sequence Diagrams, Activity Diagrams and State Machine Diagrams.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5755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UML nézetei</a:t>
            </a: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>
            <p:ph idx="1"/>
          </p:nvPr>
        </p:nvGraphicFramePr>
        <p:xfrm>
          <a:off x="1547813" y="2420938"/>
          <a:ext cx="6286500" cy="3046412"/>
        </p:xfrm>
        <a:graphic>
          <a:graphicData uri="http://schemas.openxmlformats.org/presentationml/2006/ole">
            <p:oleObj spid="_x0000_s8200" name="Bitkép" r:id="rId3" imgW="5229955" imgH="253400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Követelmény nézet (Requirements View) vagy Használatieset-nézet (Use Case View)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 rendszer modellezése a felhasználó , megrendelő szemszögéből.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 rendszerrel szemben támasztott felhasználói követelmények; kik, és mire akarják használni a rendszert.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Itt írjuk le a projekt funkcionális és nemfunkcionális követelményeit.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Ez a nézet a fejlesztés kezdeti fázisaiban lényegében kialakul, és végigkíséri a teljes fejlesztést.</a:t>
            </a:r>
          </a:p>
          <a:p>
            <a:pPr>
              <a:lnSpc>
                <a:spcPct val="90000"/>
              </a:lnSpc>
            </a:pPr>
            <a:r>
              <a:rPr lang="hu-HU" sz="2400"/>
              <a:t>Dinamikus nézet (Dynamic View) vagy Folyamat nézet (Process View)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 rendszer működését, folyamatát, dinamikáját ábrázolja.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 Elsősorban interakció , aktivitás és állapotdiagramokat tartalmaz.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Logikai nézet (Logical View) vagy Tervezési nézet (Design View)</a:t>
            </a:r>
            <a:endParaRPr lang="hu-HU" sz="2800"/>
          </a:p>
          <a:p>
            <a:pPr lvl="1">
              <a:lnSpc>
                <a:spcPct val="80000"/>
              </a:lnSpc>
            </a:pPr>
            <a:r>
              <a:rPr lang="hu-HU" sz="2000"/>
              <a:t>A rendszerben szereplő osztályokat, interfészeket, illetve ezek kapcsolatát mutatja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Ez a programterv lényegi része, ez alapján történik a kódolás, illetve a kódgenerálás.</a:t>
            </a:r>
          </a:p>
          <a:p>
            <a:pPr lvl="1">
              <a:lnSpc>
                <a:spcPct val="80000"/>
              </a:lnSpc>
            </a:pPr>
            <a:endParaRPr lang="hu-HU" sz="2000"/>
          </a:p>
          <a:p>
            <a:pPr>
              <a:lnSpc>
                <a:spcPct val="80000"/>
              </a:lnSpc>
            </a:pPr>
            <a:r>
              <a:rPr lang="hu-HU" sz="2400"/>
              <a:t>Komponens nézet (Component View) vagy Implementációs nézet (Implementation View)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rendszert alkotó fizikai komponensek, szoftverelemek modellezése.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logikai nézet osztályainak forráskomponensekhez való hozzárendelése, valamint a forráskódok hozzárendelése futtatható komponensekhez.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rendszer állományait modellezi.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Jellemző diagramja a komponensdiagram.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r>
              <a:rPr lang="hu-HU" sz="2400"/>
              <a:t>Telepítési nézet</a:t>
            </a:r>
            <a:r>
              <a:rPr lang="hu-HU" sz="2400" b="1"/>
              <a:t> </a:t>
            </a:r>
            <a:r>
              <a:rPr lang="hu-HU" sz="2400"/>
              <a:t>(Deployment View)</a:t>
            </a:r>
          </a:p>
          <a:p>
            <a:pPr lvl="1"/>
            <a:r>
              <a:rPr lang="hu-HU" sz="2000"/>
              <a:t>A rendszer topológiájának modellezése. </a:t>
            </a:r>
          </a:p>
          <a:p>
            <a:pPr lvl="1"/>
            <a:r>
              <a:rPr lang="hu-HU" sz="2000"/>
              <a:t>Leírja a rendszerszoftver elemeinek a hardver elemekhez való rendelését. </a:t>
            </a:r>
          </a:p>
          <a:p>
            <a:pPr lvl="1"/>
            <a:r>
              <a:rPr lang="hu-HU" sz="2000"/>
              <a:t>Itt adható meg, hogy milyen számítógépen milyen szoftver fut.</a:t>
            </a:r>
          </a:p>
          <a:p>
            <a:pPr lvl="1"/>
            <a:r>
              <a:rPr lang="hu-HU" sz="2000"/>
              <a:t>A nézet jellemző diagramja a telepítési diagram.</a:t>
            </a:r>
          </a:p>
          <a:p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Használatieset-diagram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311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 használatieset-diagram (HE) a rendszer viselkedésének egy kiragadott részét írja le külső aktorok szemszögéből. </a:t>
            </a:r>
          </a:p>
          <a:p>
            <a:pPr>
              <a:lnSpc>
                <a:spcPct val="90000"/>
              </a:lnSpc>
            </a:pPr>
            <a:r>
              <a:rPr lang="hu-HU" sz="2400"/>
              <a:t>A HE diagram elemei: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aktorok,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használati esetek,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valamint az ezek közötti kapcsolatok.</a:t>
            </a:r>
          </a:p>
          <a:p>
            <a:pPr>
              <a:lnSpc>
                <a:spcPct val="90000"/>
              </a:lnSpc>
            </a:pPr>
            <a:r>
              <a:rPr lang="hu-HU" sz="2400"/>
              <a:t>Egy aktor üzeneteken keresztül kommunikál a rendszerrel. Az aktor üzenetet küld a rendszernek, a rendszer pedig a használati eset végrehajtása közben üzeneteket küldhet vissza az aktor számára.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308850" y="2852738"/>
          <a:ext cx="1420813" cy="1655762"/>
        </p:xfrm>
        <a:graphic>
          <a:graphicData uri="http://schemas.openxmlformats.org/presentationml/2006/ole">
            <p:oleObj spid="_x0000_s43012" name="Bitkép" r:id="rId4" imgW="1267002" imgH="14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240088"/>
          </a:xfrm>
        </p:spPr>
        <p:txBody>
          <a:bodyPr/>
          <a:lstStyle/>
          <a:p>
            <a:r>
              <a:rPr lang="hu-HU" sz="2800"/>
              <a:t>Használati eset: a használatnak egy értelmes, kerek egysége (pl. egy szövegszerkesztő programmal kinyomtatunk egy dokumentumot)</a:t>
            </a:r>
          </a:p>
          <a:p>
            <a:r>
              <a:rPr lang="hu-HU" sz="2800"/>
              <a:t>Aktor: aki vagy ami a rendszert használja (ember vagy a rendszerhez csatlakozó külső egység, pl. mérőeszköz)</a:t>
            </a:r>
          </a:p>
          <a:p>
            <a:endParaRPr lang="hu-H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9375" y="477838"/>
            <a:ext cx="6175375" cy="5813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759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Modell</a:t>
            </a:r>
            <a:r>
              <a:rPr lang="hu-HU" sz="2400" b="1"/>
              <a:t>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modell egy rendszer (bonyolult probléma vagy szerkezet) absztrakciója, amely a megértést és a kezelhetőséget célozza.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modell az adott rendszert egy bizonyos absztrakciós szinten teljes mértékben leírja.</a:t>
            </a:r>
          </a:p>
          <a:p>
            <a:pPr>
              <a:lnSpc>
                <a:spcPct val="80000"/>
              </a:lnSpc>
            </a:pPr>
            <a:r>
              <a:rPr lang="hu-HU" sz="2400"/>
              <a:t>Nézet</a:t>
            </a:r>
            <a:r>
              <a:rPr lang="hu-HU" sz="2400" b="1"/>
              <a:t>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rendszernek lehetnek nézetei. Az egyes nézetek a rendszert más-más szemszögből világítják meg, más-más oldalról mutatják.</a:t>
            </a:r>
          </a:p>
          <a:p>
            <a:pPr>
              <a:lnSpc>
                <a:spcPct val="80000"/>
              </a:lnSpc>
            </a:pPr>
            <a:r>
              <a:rPr lang="hu-HU" sz="2400"/>
              <a:t>Modellelem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modell alkotóelemei a modellelemek.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Pl: aktor, használati eset, osztály, objektum, aktivitás, kölcsönhatás, állapot, esemény küldése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Közöttük kapcsolatok definiálhatók (pl. függőség, társítás)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Csoportosíthatók (csomag, package).</a:t>
            </a:r>
          </a:p>
          <a:p>
            <a:pPr>
              <a:lnSpc>
                <a:spcPct val="80000"/>
              </a:lnSpc>
            </a:pPr>
            <a:r>
              <a:rPr lang="hu-HU" sz="2400"/>
              <a:t>Diagram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diagramokat modellelemek és az azok közötti kapcsolatok alkotják.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002588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/>
              <a:t>A használati eset a szoftver használatának egy értelmes egysége, az aktor kommunikációja, párbeszéde a szoftverrel. </a:t>
            </a:r>
          </a:p>
          <a:p>
            <a:pPr>
              <a:lnSpc>
                <a:spcPct val="80000"/>
              </a:lnSpc>
            </a:pPr>
            <a:r>
              <a:rPr lang="hu-HU" sz="2000"/>
              <a:t>A használati eset a rendszer viselkedését írja le a rendszeren kívülről.</a:t>
            </a:r>
          </a:p>
          <a:p>
            <a:pPr>
              <a:lnSpc>
                <a:spcPct val="80000"/>
              </a:lnSpc>
            </a:pPr>
            <a:r>
              <a:rPr lang="hu-HU" sz="2000"/>
              <a:t>A használati esetek vezérlik a fejlesztést.</a:t>
            </a:r>
          </a:p>
          <a:p>
            <a:pPr>
              <a:lnSpc>
                <a:spcPct val="80000"/>
              </a:lnSpc>
            </a:pPr>
            <a:r>
              <a:rPr lang="hu-HU" sz="2000"/>
              <a:t>Csak a MIT írja le, a HOGYAN-t nem.</a:t>
            </a:r>
          </a:p>
          <a:p>
            <a:pPr>
              <a:lnSpc>
                <a:spcPct val="80000"/>
              </a:lnSpc>
            </a:pPr>
            <a:r>
              <a:rPr lang="hu-HU" sz="2000"/>
              <a:t>Mindig az aktor indítványozza.</a:t>
            </a:r>
          </a:p>
          <a:p>
            <a:pPr>
              <a:lnSpc>
                <a:spcPct val="80000"/>
              </a:lnSpc>
            </a:pPr>
            <a:r>
              <a:rPr lang="hu-HU" sz="2000"/>
              <a:t>A használati eset az UML osztályszerű eleme, melynek egy példánya a forgatókönyv.</a:t>
            </a:r>
          </a:p>
          <a:p>
            <a:pPr>
              <a:lnSpc>
                <a:spcPct val="80000"/>
              </a:lnSpc>
            </a:pPr>
            <a:r>
              <a:rPr lang="hu-HU" sz="2000"/>
              <a:t>A forgató könyv a használatnak egy konkrét esete. A forgatókönyvet interakció diagramokkal lehet modellezni, kifejteni.</a:t>
            </a:r>
          </a:p>
          <a:p>
            <a:pPr>
              <a:lnSpc>
                <a:spcPct val="80000"/>
              </a:lnSpc>
            </a:pPr>
            <a:r>
              <a:rPr lang="hu-HU" sz="2000"/>
              <a:t>Egy használati esetnek több forgatókönyve lehetséges (pl. bejelentkezés)</a:t>
            </a:r>
          </a:p>
          <a:p>
            <a:pPr>
              <a:lnSpc>
                <a:spcPct val="80000"/>
              </a:lnSpc>
            </a:pPr>
            <a:r>
              <a:rPr lang="hu-HU" sz="2000"/>
              <a:t>A használati eseteket szövegesen le kell írni, dokumentálni kell.</a:t>
            </a:r>
          </a:p>
          <a:p>
            <a:pPr>
              <a:lnSpc>
                <a:spcPct val="80000"/>
              </a:lnSpc>
            </a:pPr>
            <a:r>
              <a:rPr lang="hu-HU" sz="2000"/>
              <a:t>Jele: ellipszis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19700" y="5084763"/>
          <a:ext cx="2733675" cy="1314450"/>
        </p:xfrm>
        <a:graphic>
          <a:graphicData uri="http://schemas.openxmlformats.org/presentationml/2006/ole">
            <p:oleObj spid="_x0000_s46084" name="Bitkép" r:id="rId4" imgW="2734057" imgH="13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114800"/>
          </a:xfrm>
        </p:spPr>
        <p:txBody>
          <a:bodyPr/>
          <a:lstStyle/>
          <a:p>
            <a:r>
              <a:rPr lang="hu-HU"/>
              <a:t>A diagram elemei között lehetséges kapcsolatok:</a:t>
            </a:r>
          </a:p>
          <a:p>
            <a:pPr lvl="1"/>
            <a:r>
              <a:rPr lang="hu-HU"/>
              <a:t>Két aktor között: öröklési és kommunikációs.</a:t>
            </a:r>
          </a:p>
          <a:p>
            <a:pPr lvl="1"/>
            <a:r>
              <a:rPr lang="hu-HU"/>
              <a:t>Aktor és HE között: társítási (kommunikációs) kapcsolat. Van kezdeményező és résztvevő aktor.</a:t>
            </a:r>
          </a:p>
          <a:p>
            <a:pPr lvl="1"/>
            <a:r>
              <a:rPr lang="hu-HU"/>
              <a:t>Két HE között: tartalmazás (include), kiterjesztés (extends), öröklés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280400" cy="1016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u-HU" sz="2400"/>
              <a:t>Két aktor között lehetséges öröklési kapcsolat.</a:t>
            </a:r>
            <a:r>
              <a:rPr lang="hu-HU" sz="2400">
                <a:effectLst/>
              </a:rPr>
              <a:t> </a:t>
            </a:r>
            <a:endParaRPr lang="hu-HU" sz="2400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908175" y="2205038"/>
          <a:ext cx="4895850" cy="3489325"/>
        </p:xfrm>
        <a:graphic>
          <a:graphicData uri="http://schemas.openxmlformats.org/presentationml/2006/ole">
            <p:oleObj spid="_x0000_s49159" name="Bitkép" r:id="rId4" imgW="3847619" imgH="2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/>
          <p:cNvGraphicFramePr>
            <a:graphicFrameLocks noChangeAspect="1"/>
          </p:cNvGraphicFramePr>
          <p:nvPr>
            <p:ph/>
          </p:nvPr>
        </p:nvGraphicFramePr>
        <p:xfrm>
          <a:off x="900113" y="1125538"/>
          <a:ext cx="7380287" cy="5419725"/>
        </p:xfrm>
        <a:graphic>
          <a:graphicData uri="http://schemas.openxmlformats.org/presentationml/2006/ole">
            <p:oleObj spid="_x0000_s52228" name="Bitkép" r:id="rId4" imgW="7380952" imgH="5420482" progId="PBrush">
              <p:embed/>
            </p:oleObj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55650" y="476250"/>
            <a:ext cx="593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Két használati eset tartalmazási kapcsolata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059113" y="981075"/>
          <a:ext cx="5616575" cy="3370263"/>
        </p:xfrm>
        <a:graphic>
          <a:graphicData uri="http://schemas.openxmlformats.org/presentationml/2006/ole">
            <p:oleObj spid="_x0000_s54276" name="Bitkép" r:id="rId4" imgW="5095238" imgH="3057143" progId="PBrush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779838" y="5013325"/>
          <a:ext cx="4535487" cy="1338263"/>
        </p:xfrm>
        <a:graphic>
          <a:graphicData uri="http://schemas.openxmlformats.org/presentationml/2006/ole">
            <p:oleObj spid="_x0000_s54278" name="Bitkép" r:id="rId5" imgW="3877216" imgH="1142857" progId="PBrush">
              <p:embed/>
            </p:oleObj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50825" y="1268413"/>
            <a:ext cx="257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Bővítési kapcsolat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01625" y="5445125"/>
            <a:ext cx="261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Öröklési kapcsolat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2362200" y="457200"/>
          <a:ext cx="4476750" cy="5276850"/>
        </p:xfrm>
        <a:graphic>
          <a:graphicData uri="http://schemas.openxmlformats.org/presentationml/2006/ole">
            <p:oleObj spid="_x0000_s59396" name="Bitkép" r:id="rId3" imgW="4476190" imgH="5276190" progId="PBrush">
              <p:embed/>
            </p:oleObj>
          </a:graphicData>
        </a:graphic>
      </p:graphicFrame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447800" y="6172200"/>
            <a:ext cx="675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Tanári levelező program használatieset-diagramja (részlet)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22338"/>
            <a:ext cx="8064500" cy="4632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 HE diagramok és leírások alkotják a használatieset-modellt.</a:t>
            </a:r>
          </a:p>
          <a:p>
            <a:pPr>
              <a:lnSpc>
                <a:spcPct val="90000"/>
              </a:lnSpc>
            </a:pPr>
            <a:r>
              <a:rPr lang="hu-HU" sz="2400"/>
              <a:t>A fejlesztés HE centrikus; a használati esetek a teljes fejlesztés során központi szerepet játszanak (ld. RUP).</a:t>
            </a:r>
          </a:p>
          <a:p>
            <a:pPr>
              <a:lnSpc>
                <a:spcPct val="90000"/>
              </a:lnSpc>
            </a:pPr>
            <a:r>
              <a:rPr lang="hu-HU" sz="2400"/>
              <a:t>Használati esetek vezérlik a következő dolgokat: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felhasználói igények (követelmények) meghatározása és ellenőrzése;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fejlesztés ütemezése;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analizálás és tervezés;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tesztelés;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felhasználói dokumentáció struktúrája;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átadás.</a:t>
            </a:r>
          </a:p>
          <a:p>
            <a:pPr>
              <a:lnSpc>
                <a:spcPct val="90000"/>
              </a:lnSpc>
            </a:pPr>
            <a:r>
              <a:rPr lang="hu-HU" sz="2400"/>
              <a:t>A rendszer használati esetei nem mindig egyértelműek. Ugyanahhoz a feladathoz többféle HE diagram is felrajzolható . Fontos, hogy a használati esetek lefedjék a rendszer funkcióit.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62000"/>
          </a:xfrm>
        </p:spPr>
        <p:txBody>
          <a:bodyPr/>
          <a:lstStyle/>
          <a:p>
            <a:r>
              <a:rPr lang="hu-HU" sz="2800"/>
              <a:t>A használati eset dokumentációja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>
                <a:solidFill>
                  <a:schemeClr val="folHlink"/>
                </a:solidFill>
              </a:rPr>
              <a:t>Leírás:</a:t>
            </a:r>
            <a:r>
              <a:rPr lang="hu-HU" sz="2400" b="1"/>
              <a:t> </a:t>
            </a:r>
            <a:r>
              <a:rPr lang="hu-HU" sz="2400"/>
              <a:t>Érthető szöveg, melyben röviden felvázoljuk a HE célját, jellemzőit.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chemeClr val="folHlink"/>
                </a:solidFill>
              </a:rPr>
              <a:t>Aktor:</a:t>
            </a:r>
            <a:r>
              <a:rPr lang="hu-HU" sz="2400" b="1"/>
              <a:t> </a:t>
            </a:r>
            <a:r>
              <a:rPr lang="hu-HU" sz="2400"/>
              <a:t>A HE használója (használói).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chemeClr val="folHlink"/>
                </a:solidFill>
              </a:rPr>
              <a:t>Megszorítások (korlátozások):</a:t>
            </a:r>
            <a:r>
              <a:rPr lang="hu-HU" sz="2400" b="1"/>
              <a:t> </a:t>
            </a:r>
            <a:r>
              <a:rPr lang="hu-HU" sz="2400"/>
              <a:t>Szabályok, amelyek megtehetők vagy meg kell tenni.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Előfeltételek, amelyeknek teljesülniük kell a HE végrehajtása előtt.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Utófeltételek, melyek majd teljesülnek a HE végrehajtása után.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Alapfeltételek: Olyan dolgok (állítások, feltételek), melyek az egész HE során igazak.</a:t>
            </a:r>
          </a:p>
          <a:p>
            <a:pPr>
              <a:lnSpc>
                <a:spcPct val="80000"/>
              </a:lnSpc>
            </a:pPr>
            <a:r>
              <a:rPr lang="hu-HU" sz="2400">
                <a:solidFill>
                  <a:schemeClr val="folHlink"/>
                </a:solidFill>
              </a:rPr>
              <a:t>Forgatókönyvek (eseményfolyamok):</a:t>
            </a:r>
            <a:r>
              <a:rPr lang="hu-HU" sz="2400"/>
              <a:t> Egy forgatókönyv a HE egy konkrét végrehajtása.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Cél, hogy a HE minél több jellemző ágát bejárjuk.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Minden egyes, az előzőtől különböző forgató könyv megadása közelebb visz a megoldáshoz.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 forgatókönyvek segítségével újabb osztályok, szabályok fedezhetők fel.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Egy forgató könyv alátámasztható interakció diagrammal (szekvencia vagy együttműködési).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r>
              <a:rPr lang="hu-HU" sz="2800"/>
              <a:t>Pl. Főzés – használati eset</a:t>
            </a:r>
            <a:r>
              <a:rPr lang="hu-HU" sz="40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Leírás </a:t>
            </a:r>
            <a:r>
              <a:rPr lang="hu-HU" sz="2000"/>
              <a:t>A Használó beteszi az ételt a mikróba, és azt egy adott ideig főzi. A főzés használati eset összetett, annak számtalan forgatókönyve lehetséges.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Előfeltétel</a:t>
            </a:r>
            <a:r>
              <a:rPr lang="hu-HU" sz="2000" b="1"/>
              <a:t> </a:t>
            </a:r>
            <a:r>
              <a:rPr lang="hu-HU" sz="2000"/>
              <a:t>Nincs.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Utófeltétel</a:t>
            </a:r>
            <a:r>
              <a:rPr lang="hu-HU" sz="2000" b="1"/>
              <a:t> </a:t>
            </a:r>
            <a:r>
              <a:rPr lang="hu-HU" sz="2000"/>
              <a:t>Az étel meg van főzve.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Egy perc főzés – forgatókönyv</a:t>
            </a:r>
            <a:r>
              <a:rPr lang="hu-HU" sz="2000" b="1"/>
              <a:t/>
            </a:r>
            <a:br>
              <a:rPr lang="hu-HU" sz="2000" b="1"/>
            </a:br>
            <a:r>
              <a:rPr lang="hu-HU" sz="2000"/>
              <a:t>A Használó kinyitja az ajtót, beteszi az ételt, becsukja az ajtót. Megnyomja a Perc plusz gombot. Elindul a főzés, a lámpa ég. Egy perc lejártával befejeződik a főzés, a lámpa kialszik. Használó kinyitja az ajtó t, a lámpa kigyullad. Kiveszi az ételt. Becsukja az ajtót, a lámpa elalszik. (A forgatókönyvhöz tartozó szekvenciadiagramot lásd az </a:t>
            </a:r>
            <a:r>
              <a:rPr lang="hu-HU" sz="2000" i="1"/>
              <a:t>Interakciódiagramok </a:t>
            </a:r>
            <a:r>
              <a:rPr lang="hu-HU" sz="2000"/>
              <a:t>fejezetben.)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Három perc főzés, közben 1:33-nál ajtónyitás – forgatókönyv</a:t>
            </a:r>
            <a:r>
              <a:rPr lang="hu-HU" sz="2000" b="1"/>
              <a:t/>
            </a:r>
            <a:br>
              <a:rPr lang="hu-HU" sz="2000" b="1"/>
            </a:br>
            <a:r>
              <a:rPr lang="hu-HU" sz="2000"/>
              <a:t>A Használó háromszor lenyomja a Perc plusz gombot. Az elsőre elindul a melegítés. 1:33-nál kinyitja az ajtót, mire a főzés félbeszakad. Később becsukja az ajtót, a főzés újra indul onnan, ahol abbamaradt. A három perc lejártával a sütő leáll, a lámpa kialszik. A használó kinyitja az ajtót.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r>
              <a:rPr lang="hu-HU" sz="2800"/>
              <a:t>Az UML egy grafikus modellező nyelv a szoftver-rendszer különböző nézeteinek modellezésére. </a:t>
            </a:r>
          </a:p>
          <a:p>
            <a:r>
              <a:rPr lang="hu-HU" sz="2800"/>
              <a:t>Segítségével tervezni és dokumentálni tudjuk a szoftvereket. </a:t>
            </a:r>
          </a:p>
          <a:p>
            <a:r>
              <a:rPr lang="hu-HU" sz="2800"/>
              <a:t>Az UML-ben modellek és diagramok adhatók meg, különböző nézetekben.</a:t>
            </a:r>
          </a:p>
          <a:p>
            <a:r>
              <a:rPr lang="hu-HU" sz="2800"/>
              <a:t>Az UML „csak” egy jelölésrendszer, amely független a szoftverfejlesztési módszertől. </a:t>
            </a:r>
          </a:p>
          <a:p>
            <a:r>
              <a:rPr lang="hu-HU" sz="2800"/>
              <a:t>Az UML nem írja elő , hogy az egyes modelleket, illetve diagramokat mily módon és milyen sorrendben állítjuk elő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r>
              <a:rPr lang="hu-HU" sz="2800"/>
              <a:t>A használati eset megvalósítása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A használati eset implementálásához általában a HE-nek megfeleltetünk egy kontroll osztályt, vagy egy kontroll osztályban egy metódust. </a:t>
            </a:r>
          </a:p>
          <a:p>
            <a:pPr>
              <a:lnSpc>
                <a:spcPct val="90000"/>
              </a:lnSpc>
            </a:pPr>
            <a:r>
              <a:rPr lang="hu-HU" sz="2800"/>
              <a:t>A kontroll osztály sok esetben egybeesik a felhasználói felület egy elemével (ablakával), illetve egy gomb lekezelő metódusával. </a:t>
            </a:r>
          </a:p>
          <a:p>
            <a:pPr>
              <a:lnSpc>
                <a:spcPct val="90000"/>
              </a:lnSpc>
            </a:pPr>
            <a:r>
              <a:rPr lang="hu-HU" sz="2800"/>
              <a:t>Az aktor közvetlenül az ablakkal kommunikál, az ablak pedig a kontroll objektumnak továbbítja a kéréseket. </a:t>
            </a:r>
          </a:p>
          <a:p>
            <a:pPr>
              <a:lnSpc>
                <a:spcPct val="90000"/>
              </a:lnSpc>
            </a:pPr>
            <a:r>
              <a:rPr lang="hu-HU" sz="2800"/>
              <a:t>A kontroll objektum a felelősségeket leosztja más osztályokra.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hu-HU" sz="3600"/>
              <a:t>Osztálydiagram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Osztálydiagram (class diagram): Olyan diagram, amely az osztályokat és a közöttük lévő társítási és öröklési (általánosítási) kapcsolatokat ábrázolja. </a:t>
            </a:r>
          </a:p>
          <a:p>
            <a:pPr>
              <a:lnSpc>
                <a:spcPct val="80000"/>
              </a:lnSpc>
            </a:pPr>
            <a:r>
              <a:rPr lang="hu-HU" sz="2400"/>
              <a:t>Az objektumdiagram az osztálydiagram előfordulása, példánya. </a:t>
            </a:r>
          </a:p>
          <a:p>
            <a:pPr>
              <a:lnSpc>
                <a:spcPct val="80000"/>
              </a:lnSpc>
            </a:pPr>
            <a:r>
              <a:rPr lang="hu-HU" sz="2400"/>
              <a:t>Az osztálydiagram rögzíti az objektumok közötti kapcsolatok szabályait.</a:t>
            </a:r>
          </a:p>
          <a:p>
            <a:pPr>
              <a:lnSpc>
                <a:spcPct val="80000"/>
              </a:lnSpc>
            </a:pPr>
            <a:r>
              <a:rPr lang="hu-HU" sz="2400"/>
              <a:t>Két osztály közötti társítási kapcsolat főbb jellemzői: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ismeretségi vagy tartalmazási kapcsolat;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név;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multiplicitás (egy–egy, egy–sok vagy sok–sok jellegű; kötelező vagy opcionális);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szerepnév;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megszorítás.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3" name="Object 21"/>
          <p:cNvGraphicFramePr>
            <a:graphicFrameLocks noChangeAspect="1"/>
          </p:cNvGraphicFramePr>
          <p:nvPr>
            <p:ph/>
          </p:nvPr>
        </p:nvGraphicFramePr>
        <p:xfrm>
          <a:off x="457200" y="1835150"/>
          <a:ext cx="8229600" cy="2805113"/>
        </p:xfrm>
        <a:graphic>
          <a:graphicData uri="http://schemas.openxmlformats.org/presentationml/2006/ole">
            <p:oleObj spid="_x0000_s95253" name="Bitkép" r:id="rId3" imgW="8942857" imgH="3048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288" y="1196975"/>
          <a:ext cx="4038600" cy="1398588"/>
        </p:xfrm>
        <a:graphic>
          <a:graphicData uri="http://schemas.openxmlformats.org/presentationml/2006/ole">
            <p:oleObj spid="_x0000_s99332" name="Bitkép" r:id="rId4" imgW="4401164" imgH="1523810" progId="PBrush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539750" y="3644900"/>
          <a:ext cx="4038600" cy="1514475"/>
        </p:xfrm>
        <a:graphic>
          <a:graphicData uri="http://schemas.openxmlformats.org/presentationml/2006/ole">
            <p:oleObj spid="_x0000_s99334" name="Bitkép" r:id="rId5" imgW="4114286" imgH="1542857" progId="PBrush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5076825" y="1196975"/>
          <a:ext cx="3622675" cy="2959100"/>
        </p:xfrm>
        <a:graphic>
          <a:graphicData uri="http://schemas.openxmlformats.org/presentationml/2006/ole">
            <p:oleObj spid="_x0000_s99337" name="Bitkép" r:id="rId6" imgW="3696216" imgH="30190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381px-KP-UML-Aggregation-20060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76800"/>
            <a:ext cx="7848600" cy="1030288"/>
          </a:xfrm>
          <a:prstGeom prst="rect">
            <a:avLst/>
          </a:prstGeom>
          <a:noFill/>
        </p:spPr>
      </p:pic>
      <p:pic>
        <p:nvPicPr>
          <p:cNvPr id="136196" name="Picture 4" descr="372px-KP-UML-Generalization-200603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7662863" cy="313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59387"/>
          </a:xfrm>
        </p:spPr>
        <p:txBody>
          <a:bodyPr/>
          <a:lstStyle/>
          <a:p>
            <a:r>
              <a:rPr lang="hu-HU"/>
              <a:t>A rendszer modellezésének végső célja </a:t>
            </a:r>
          </a:p>
          <a:p>
            <a:pPr lvl="1"/>
            <a:r>
              <a:rPr lang="hu-HU"/>
              <a:t>a rendszerben szereplő osztályok és azok kapcsolatainak meghatározása,</a:t>
            </a:r>
          </a:p>
          <a:p>
            <a:pPr lvl="1"/>
            <a:r>
              <a:rPr lang="hu-HU"/>
              <a:t>az osztályok forráskódhoz rendelése és kódolása, </a:t>
            </a:r>
          </a:p>
          <a:p>
            <a:pPr lvl="1"/>
            <a:r>
              <a:rPr lang="hu-HU"/>
              <a:t>a szoftver komponensek konkrét hardver eszközökhöz való hozzá rendelése.</a:t>
            </a:r>
          </a:p>
          <a:p>
            <a:r>
              <a:rPr lang="hu-HU"/>
              <a:t>A modellezés minden változata e cél szolgálatában áll.</a:t>
            </a:r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4"/>
          <p:cNvGraphicFramePr>
            <a:graphicFrameLocks noChangeAspect="1"/>
          </p:cNvGraphicFramePr>
          <p:nvPr>
            <p:ph/>
          </p:nvPr>
        </p:nvGraphicFramePr>
        <p:xfrm>
          <a:off x="1412875" y="381000"/>
          <a:ext cx="6318250" cy="5715000"/>
        </p:xfrm>
        <a:graphic>
          <a:graphicData uri="http://schemas.openxmlformats.org/presentationml/2006/ole">
            <p:oleObj spid="_x0000_s67588" name="Bitkép" r:id="rId4" imgW="6706536" imgH="60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981075" y="395288"/>
          <a:ext cx="7183438" cy="6067425"/>
        </p:xfrm>
        <a:graphic>
          <a:graphicData uri="http://schemas.openxmlformats.org/presentationml/2006/ole">
            <p:oleObj spid="_x0000_s71684" name="Bitkép" r:id="rId3" imgW="7182853" imgH="60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hu-HU" sz="3600"/>
              <a:t>Interakciódiagramok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/>
              <a:t>Az interakció diagram objektumokat és az azok közötti üzeneteket ábrázolja. </a:t>
            </a:r>
          </a:p>
          <a:p>
            <a:pPr>
              <a:lnSpc>
                <a:spcPct val="80000"/>
              </a:lnSpc>
            </a:pPr>
            <a:r>
              <a:rPr lang="hu-HU" sz="2000"/>
              <a:t>Segítségével az objektumok együttműködését, a végrehajtandó üzenetsorokat szemléltethetjük. </a:t>
            </a:r>
          </a:p>
          <a:p>
            <a:pPr>
              <a:lnSpc>
                <a:spcPct val="80000"/>
              </a:lnSpc>
            </a:pPr>
            <a:r>
              <a:rPr lang="hu-HU" sz="2000"/>
              <a:t>Egy interakció diagram tipikusan egy használati eset egy forgatókönyvét írja le. </a:t>
            </a:r>
          </a:p>
          <a:p>
            <a:pPr>
              <a:lnSpc>
                <a:spcPct val="80000"/>
              </a:lnSpc>
            </a:pPr>
            <a:r>
              <a:rPr lang="hu-HU" sz="2000"/>
              <a:t>A diagram használatával az objektumok/osztályok közötti felelősségek könnyebben feltárhatók, illetve szétoszthatók.</a:t>
            </a:r>
          </a:p>
          <a:p>
            <a:pPr>
              <a:lnSpc>
                <a:spcPct val="80000"/>
              </a:lnSpc>
            </a:pPr>
            <a:r>
              <a:rPr lang="hu-HU" sz="2000"/>
              <a:t>A két legfontosabb interakció diagram : </a:t>
            </a:r>
            <a:r>
              <a:rPr lang="hu-HU" sz="2000">
                <a:solidFill>
                  <a:schemeClr val="folHlink"/>
                </a:solidFill>
              </a:rPr>
              <a:t>szekvenciadiagram</a:t>
            </a:r>
            <a:r>
              <a:rPr lang="hu-HU" sz="2000" b="1"/>
              <a:t> </a:t>
            </a:r>
            <a:r>
              <a:rPr lang="hu-HU" sz="2000"/>
              <a:t>és </a:t>
            </a:r>
            <a:r>
              <a:rPr lang="hu-HU" sz="2000">
                <a:solidFill>
                  <a:schemeClr val="folHlink"/>
                </a:solidFill>
              </a:rPr>
              <a:t>együttműködési diagram</a:t>
            </a:r>
            <a:r>
              <a:rPr lang="hu-HU" sz="2000"/>
              <a:t>. </a:t>
            </a:r>
          </a:p>
          <a:p>
            <a:pPr>
              <a:lnSpc>
                <a:spcPct val="80000"/>
              </a:lnSpc>
            </a:pPr>
            <a:r>
              <a:rPr lang="hu-HU" sz="2000"/>
              <a:t>A két diagram ugyanazt az információt tárolja, a különbség megjelenésükben van: </a:t>
            </a:r>
          </a:p>
          <a:p>
            <a:pPr lvl="1">
              <a:lnSpc>
                <a:spcPct val="80000"/>
              </a:lnSpc>
            </a:pPr>
            <a:r>
              <a:rPr lang="hu-HU" sz="1800"/>
              <a:t>míg a szekvenciadiagramon az idő a fontos, </a:t>
            </a:r>
          </a:p>
          <a:p>
            <a:pPr lvl="1">
              <a:lnSpc>
                <a:spcPct val="80000"/>
              </a:lnSpc>
            </a:pPr>
            <a:r>
              <a:rPr lang="hu-HU" sz="1800"/>
              <a:t>az együttműködési diagramon az objektumok kapcsolata az elsődleges információ. </a:t>
            </a:r>
          </a:p>
          <a:p>
            <a:pPr>
              <a:lnSpc>
                <a:spcPct val="80000"/>
              </a:lnSpc>
            </a:pPr>
            <a:r>
              <a:rPr lang="hu-HU" sz="2000"/>
              <a:t>A két diagram átalakítható egymásba.</a:t>
            </a:r>
          </a:p>
          <a:p>
            <a:pPr>
              <a:lnSpc>
                <a:spcPct val="80000"/>
              </a:lnSpc>
            </a:pP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Egy használati eset forgatókönyveit interakció diagrammal szemléltetjük. </a:t>
            </a:r>
          </a:p>
          <a:p>
            <a:pPr>
              <a:lnSpc>
                <a:spcPct val="80000"/>
              </a:lnSpc>
            </a:pPr>
            <a:r>
              <a:rPr lang="hu-HU" sz="2400"/>
              <a:t>A szoftver tervezésekor minden egyes aktor–HE párhoz nulla, egy vagy több interakció diagramot szokás készíteni, a HE bonyolultságától függően.</a:t>
            </a:r>
          </a:p>
          <a:p>
            <a:pPr>
              <a:lnSpc>
                <a:spcPct val="80000"/>
              </a:lnSpc>
            </a:pPr>
            <a:r>
              <a:rPr lang="hu-HU" sz="2400"/>
              <a:t>Az objektumoknak küldött üzenet a megfelelő osztályban megjelenik.</a:t>
            </a:r>
          </a:p>
          <a:p>
            <a:pPr>
              <a:lnSpc>
                <a:spcPct val="80000"/>
              </a:lnSpc>
            </a:pPr>
            <a:r>
              <a:rPr lang="hu-HU" sz="2400"/>
              <a:t>Az interakció diagram elsődlegesen a használati esetek analizálásának eszköze. </a:t>
            </a:r>
          </a:p>
          <a:p>
            <a:pPr>
              <a:lnSpc>
                <a:spcPct val="80000"/>
              </a:lnSpc>
            </a:pPr>
            <a:r>
              <a:rPr lang="hu-HU" sz="2400"/>
              <a:t>Nem a lépéssorozat struktúrája (elágazások, iterációk) a lényeg, hanem az, hogy mely objektumoknak milyen üzenetet küldünk. A küldött üzenet ugyanis az objektum osztályában szerepelni fog. </a:t>
            </a:r>
          </a:p>
          <a:p>
            <a:pPr>
              <a:lnSpc>
                <a:spcPct val="80000"/>
              </a:lnSpc>
            </a:pPr>
            <a:r>
              <a:rPr lang="hu-HU" sz="2400"/>
              <a:t>A küldés vonalán kirajzolódnak az osztályok, az osztályok közötti kapcsolatok, valamint az osztályok metódusai. </a:t>
            </a:r>
          </a:p>
          <a:p>
            <a:pPr>
              <a:lnSpc>
                <a:spcPct val="80000"/>
              </a:lnSpc>
            </a:pPr>
            <a:r>
              <a:rPr lang="hu-HU" sz="2400"/>
              <a:t>Az interakció diagram alapján az osztálydiagram egy része vagy egésze felépíthető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0338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Az OMG (Object Modeling Group) definíciója szerint: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"Az egységesített modellező nyelv (UML) egy grafikus nyelv egy szoftver-intenzív rendszer termékeinek megjelenítésére, specifikálására, felépítésére és dokumentálására. Az UML szabványos lehetőségeket kínál a rendszer felvázolásához, beleértve a fogalmi dolgokat, mint üzleti modellezés és rendszerfunkciók, valamint a konkrét dolgokat, mint programnyelvi utasítások, adatbázis sémák és újrafelhasználható szoftverkomponensek."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hu-HU" sz="3600"/>
              <a:t>Szekvenciadiagram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 szekvenciadiagramon az idő a fontos. </a:t>
            </a:r>
          </a:p>
          <a:p>
            <a:pPr>
              <a:lnSpc>
                <a:spcPct val="90000"/>
              </a:lnSpc>
            </a:pPr>
            <a:r>
              <a:rPr lang="hu-HU" sz="2400"/>
              <a:t>Az X tengelyen vannak az objektumok, az Y tengely az életvonal (object lifeline). </a:t>
            </a:r>
          </a:p>
          <a:p>
            <a:pPr>
              <a:lnSpc>
                <a:spcPct val="90000"/>
              </a:lnSpc>
            </a:pPr>
            <a:r>
              <a:rPr lang="hu-HU" sz="2400"/>
              <a:t>Az idő fentről lefelé telik. </a:t>
            </a:r>
          </a:p>
          <a:p>
            <a:pPr>
              <a:lnSpc>
                <a:spcPct val="90000"/>
              </a:lnSpc>
            </a:pPr>
            <a:r>
              <a:rPr lang="hu-HU" sz="2400"/>
              <a:t>Két objektum között itt nem mutatható ki közvetlenül a kapcsolat, a kapcsolat az üzenetek által érzékelhető </a:t>
            </a:r>
          </a:p>
          <a:p>
            <a:pPr>
              <a:lnSpc>
                <a:spcPct val="90000"/>
              </a:lnSpc>
            </a:pPr>
            <a:r>
              <a:rPr lang="hu-HU" sz="2400"/>
              <a:t>Az üzenetek sorszámozhatók.</a:t>
            </a:r>
          </a:p>
          <a:p>
            <a:pPr>
              <a:lnSpc>
                <a:spcPct val="90000"/>
              </a:lnSpc>
            </a:pPr>
            <a:r>
              <a:rPr lang="hu-HU" sz="2400"/>
              <a:t>Feltüntethetünk elágazást, iterációt</a:t>
            </a:r>
          </a:p>
          <a:p>
            <a:pPr>
              <a:lnSpc>
                <a:spcPct val="90000"/>
              </a:lnSpc>
            </a:pPr>
            <a:r>
              <a:rPr lang="hu-HU" sz="2400"/>
              <a:t>A szekvenciadiagram segítségével elsősorban azt akarjuk feltérképezni, hogy „ki üzen kinek”. </a:t>
            </a:r>
          </a:p>
          <a:p>
            <a:pPr>
              <a:lnSpc>
                <a:spcPct val="90000"/>
              </a:lnSpc>
            </a:pPr>
            <a:r>
              <a:rPr lang="hu-HU" sz="2400"/>
              <a:t>Az egyes metódusok pontos struktúráját főleg az állapot- és aktivitásdiagramokkal fogjuk megállapítani.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Restaurant-UML-S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86105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104900" y="447675"/>
          <a:ext cx="6935788" cy="5962650"/>
        </p:xfrm>
        <a:graphic>
          <a:graphicData uri="http://schemas.openxmlformats.org/presentationml/2006/ole">
            <p:oleObj spid="_x0000_s77828" name="Bitkép" r:id="rId3" imgW="6935168" imgH="59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882650" y="552450"/>
          <a:ext cx="7380288" cy="5754688"/>
        </p:xfrm>
        <a:graphic>
          <a:graphicData uri="http://schemas.openxmlformats.org/presentationml/2006/ole">
            <p:oleObj spid="_x0000_s78852" name="Bitkép" r:id="rId3" imgW="7380952" imgH="575390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376238" y="642938"/>
          <a:ext cx="8393112" cy="5572125"/>
        </p:xfrm>
        <a:graphic>
          <a:graphicData uri="http://schemas.openxmlformats.org/presentationml/2006/ole">
            <p:oleObj spid="_x0000_s79876" name="Bitkép" r:id="rId3" imgW="8392696" imgH="55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hu-HU" sz="3600"/>
              <a:t>Együttműködési diagram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r>
              <a:rPr lang="hu-HU" sz="2800"/>
              <a:t>Az </a:t>
            </a:r>
            <a:r>
              <a:rPr lang="hu-HU" sz="2800">
                <a:solidFill>
                  <a:schemeClr val="folHlink"/>
                </a:solidFill>
              </a:rPr>
              <a:t>együttműködési diagram</a:t>
            </a:r>
            <a:r>
              <a:rPr lang="hu-HU" sz="2800" b="1"/>
              <a:t> </a:t>
            </a:r>
            <a:r>
              <a:rPr lang="hu-HU" sz="2800"/>
              <a:t>(collaboration diagram) egy gráf, ahol </a:t>
            </a:r>
          </a:p>
          <a:p>
            <a:pPr lvl="1"/>
            <a:r>
              <a:rPr lang="hu-HU" sz="2400"/>
              <a:t>a csúcsok az objektumok, </a:t>
            </a:r>
          </a:p>
          <a:p>
            <a:pPr lvl="1"/>
            <a:r>
              <a:rPr lang="hu-HU" sz="2400"/>
              <a:t>az élek a kapcsolatok. </a:t>
            </a:r>
          </a:p>
          <a:p>
            <a:r>
              <a:rPr lang="hu-HU" sz="2800"/>
              <a:t>Itt nem az idő , hanem az objektumok közötti kapcsolatok a fontosak. </a:t>
            </a:r>
          </a:p>
          <a:p>
            <a:r>
              <a:rPr lang="hu-HU" sz="2800"/>
              <a:t>Az üzenetek többszintesen sorszámozhatók (ezek a szekvencia számok), ily módon az idő itt is kifejezhető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823913" y="1514475"/>
          <a:ext cx="7497762" cy="3829050"/>
        </p:xfrm>
        <a:graphic>
          <a:graphicData uri="http://schemas.openxmlformats.org/presentationml/2006/ole">
            <p:oleObj spid="_x0000_s81924" name="Bitkép" r:id="rId4" imgW="7497221" imgH="38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048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762000"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hu-H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Együttműködési diagram</a:t>
            </a:r>
            <a:endParaRPr lang="hu-HU" sz="32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5" name="Line 5"/>
          <p:cNvSpPr>
            <a:spLocks noChangeAspect="1" noChangeShapeType="1"/>
          </p:cNvSpPr>
          <p:nvPr/>
        </p:nvSpPr>
        <p:spPr bwMode="auto">
          <a:xfrm>
            <a:off x="2738438" y="4016375"/>
            <a:ext cx="116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7046" name="Text Box 6"/>
          <p:cNvSpPr txBox="1">
            <a:spLocks noChangeAspect="1" noChangeArrowheads="1"/>
          </p:cNvSpPr>
          <p:nvPr/>
        </p:nvSpPr>
        <p:spPr bwMode="auto">
          <a:xfrm>
            <a:off x="152400" y="3467100"/>
            <a:ext cx="2590800" cy="1028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 anchor="ctr"/>
          <a:lstStyle/>
          <a:p>
            <a:pPr algn="ctr" eaLnBrk="0" hangingPunct="0">
              <a:spcBef>
                <a:spcPts val="500"/>
              </a:spcBef>
            </a:pPr>
            <a:r>
              <a:rPr lang="hu-HU" sz="2600" b="1">
                <a:latin typeface="Arial" pitchFamily="34" charset="0"/>
              </a:rPr>
              <a:t>RaktarProgram</a:t>
            </a:r>
          </a:p>
        </p:txBody>
      </p:sp>
      <p:sp>
        <p:nvSpPr>
          <p:cNvPr id="87047" name="Text Box 7"/>
          <p:cNvSpPr txBox="1">
            <a:spLocks noChangeAspect="1" noChangeArrowheads="1"/>
          </p:cNvSpPr>
          <p:nvPr/>
        </p:nvSpPr>
        <p:spPr bwMode="auto">
          <a:xfrm>
            <a:off x="7662863" y="3492500"/>
            <a:ext cx="1328737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 anchor="ctr"/>
          <a:lstStyle/>
          <a:p>
            <a:pPr algn="ctr" eaLnBrk="0" hangingPunct="0">
              <a:spcBef>
                <a:spcPts val="500"/>
              </a:spcBef>
            </a:pPr>
            <a:r>
              <a:rPr lang="hu-HU" sz="2600" b="1" u="sng">
                <a:latin typeface="Arial" pitchFamily="34" charset="0"/>
              </a:rPr>
              <a:t>aru:Aru</a:t>
            </a:r>
          </a:p>
        </p:txBody>
      </p:sp>
      <p:sp>
        <p:nvSpPr>
          <p:cNvPr id="87048" name="Rectangle 8"/>
          <p:cNvSpPr>
            <a:spLocks noChangeAspect="1" noChangeArrowheads="1"/>
          </p:cNvSpPr>
          <p:nvPr/>
        </p:nvSpPr>
        <p:spPr bwMode="auto">
          <a:xfrm rot="2700000">
            <a:off x="6565901" y="3862387"/>
            <a:ext cx="227012" cy="227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7049" name="Text Box 9"/>
          <p:cNvSpPr txBox="1">
            <a:spLocks noChangeAspect="1" noChangeArrowheads="1"/>
          </p:cNvSpPr>
          <p:nvPr/>
        </p:nvSpPr>
        <p:spPr bwMode="auto">
          <a:xfrm>
            <a:off x="3911600" y="3479800"/>
            <a:ext cx="2600325" cy="101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/>
          <a:lstStyle/>
          <a:p>
            <a:pPr algn="ctr" eaLnBrk="0" hangingPunct="0"/>
            <a:r>
              <a:rPr lang="hu-HU" sz="2600" b="1" u="sng">
                <a:latin typeface="Arial" pitchFamily="34" charset="0"/>
              </a:rPr>
              <a:t>program:</a:t>
            </a:r>
          </a:p>
          <a:p>
            <a:pPr algn="ctr" eaLnBrk="0" hangingPunct="0"/>
            <a:r>
              <a:rPr lang="hu-HU" sz="2600" b="1" u="sng">
                <a:latin typeface="Arial" pitchFamily="34" charset="0"/>
              </a:rPr>
              <a:t>RaktarProgram</a:t>
            </a:r>
            <a:endParaRPr lang="hu-HU" sz="2600" b="1">
              <a:latin typeface="Arial" pitchFamily="34" charset="0"/>
            </a:endParaRPr>
          </a:p>
        </p:txBody>
      </p:sp>
      <p:sp>
        <p:nvSpPr>
          <p:cNvPr id="87050" name="Line 10"/>
          <p:cNvSpPr>
            <a:spLocks noChangeAspect="1" noChangeShapeType="1"/>
          </p:cNvSpPr>
          <p:nvPr/>
        </p:nvSpPr>
        <p:spPr bwMode="auto">
          <a:xfrm>
            <a:off x="2960688" y="3660775"/>
            <a:ext cx="760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7051" name="Text Box 11"/>
          <p:cNvSpPr txBox="1">
            <a:spLocks noChangeAspect="1" noChangeArrowheads="1"/>
          </p:cNvSpPr>
          <p:nvPr/>
        </p:nvSpPr>
        <p:spPr bwMode="auto">
          <a:xfrm>
            <a:off x="1981200" y="2438400"/>
            <a:ext cx="3048000" cy="954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hu-HU" sz="2200">
                <a:latin typeface="Arial" pitchFamily="34" charset="0"/>
              </a:rPr>
              <a:t>2: RaktarProgram()</a:t>
            </a:r>
          </a:p>
          <a:p>
            <a:pPr algn="ctr" eaLnBrk="0" hangingPunct="0"/>
            <a:r>
              <a:rPr lang="hu-HU" sz="2200">
                <a:latin typeface="Arial" pitchFamily="34" charset="0"/>
              </a:rPr>
              <a:t>4: akciok()</a:t>
            </a:r>
          </a:p>
        </p:txBody>
      </p:sp>
      <p:sp>
        <p:nvSpPr>
          <p:cNvPr id="87052" name="Text Box 12"/>
          <p:cNvSpPr txBox="1">
            <a:spLocks noChangeAspect="1" noChangeArrowheads="1"/>
          </p:cNvSpPr>
          <p:nvPr/>
        </p:nvSpPr>
        <p:spPr bwMode="auto">
          <a:xfrm>
            <a:off x="5095875" y="1676400"/>
            <a:ext cx="4267200" cy="1530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hu-HU" sz="2200">
                <a:latin typeface="Arial" pitchFamily="34" charset="0"/>
              </a:rPr>
              <a:t>3: Aru(aNev,aEgysegar)</a:t>
            </a:r>
          </a:p>
          <a:p>
            <a:pPr algn="ctr" eaLnBrk="0" hangingPunct="0"/>
            <a:r>
              <a:rPr lang="hu-HU" sz="2200">
                <a:latin typeface="Arial" pitchFamily="34" charset="0"/>
              </a:rPr>
              <a:t>5: hozzatesz(aMenny)</a:t>
            </a:r>
          </a:p>
          <a:p>
            <a:pPr algn="ctr" eaLnBrk="0" hangingPunct="0"/>
            <a:r>
              <a:rPr lang="hu-HU" sz="2200">
                <a:latin typeface="Arial" pitchFamily="34" charset="0"/>
              </a:rPr>
              <a:t>6: elvesz(aMenny)</a:t>
            </a:r>
          </a:p>
          <a:p>
            <a:pPr algn="ctr" eaLnBrk="0" hangingPunct="0"/>
            <a:r>
              <a:rPr lang="hu-HU" sz="2200">
                <a:latin typeface="Arial" pitchFamily="34" charset="0"/>
              </a:rPr>
              <a:t>7: setEgysegar(aEgysegar)</a:t>
            </a:r>
          </a:p>
        </p:txBody>
      </p:sp>
      <p:sp>
        <p:nvSpPr>
          <p:cNvPr id="87053" name="Line 13"/>
          <p:cNvSpPr>
            <a:spLocks noChangeAspect="1" noChangeShapeType="1"/>
          </p:cNvSpPr>
          <p:nvPr/>
        </p:nvSpPr>
        <p:spPr bwMode="auto">
          <a:xfrm>
            <a:off x="6773863" y="3656013"/>
            <a:ext cx="766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7054" name="Text Box 14"/>
          <p:cNvSpPr txBox="1">
            <a:spLocks noChangeAspect="1" noChangeArrowheads="1"/>
          </p:cNvSpPr>
          <p:nvPr/>
        </p:nvSpPr>
        <p:spPr bwMode="auto">
          <a:xfrm>
            <a:off x="309563" y="1828800"/>
            <a:ext cx="2281237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hu-HU" sz="2200">
                <a:latin typeface="Arial" pitchFamily="34" charset="0"/>
              </a:rPr>
              <a:t>1: main(args)</a:t>
            </a:r>
          </a:p>
        </p:txBody>
      </p:sp>
      <p:sp>
        <p:nvSpPr>
          <p:cNvPr id="87055" name="Line 15"/>
          <p:cNvSpPr>
            <a:spLocks noChangeAspect="1" noChangeShapeType="1"/>
          </p:cNvSpPr>
          <p:nvPr/>
        </p:nvSpPr>
        <p:spPr bwMode="auto">
          <a:xfrm flipH="1">
            <a:off x="1400175" y="2362200"/>
            <a:ext cx="0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7056" name="Line 16"/>
          <p:cNvSpPr>
            <a:spLocks noChangeAspect="1" noChangeShapeType="1"/>
          </p:cNvSpPr>
          <p:nvPr/>
        </p:nvSpPr>
        <p:spPr bwMode="auto">
          <a:xfrm>
            <a:off x="6824663" y="3979863"/>
            <a:ext cx="811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/>
      <p:bldP spid="87052" grpId="0"/>
      <p:bldP spid="87053" grpId="0" animBg="1"/>
      <p:bldP spid="87054" grpId="0"/>
      <p:bldP spid="87055" grpId="0" animBg="1"/>
      <p:bldP spid="8705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28600" y="152400"/>
            <a:ext cx="334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762000">
              <a:lnSpc>
                <a:spcPct val="11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hu-H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Osztálydiagram</a:t>
            </a:r>
            <a:endParaRPr lang="hu-HU" sz="3200" b="1" noProof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19" name="Rectangle 3"/>
          <p:cNvSpPr>
            <a:spLocks noChangeAspect="1" noChangeArrowheads="1"/>
          </p:cNvSpPr>
          <p:nvPr/>
        </p:nvSpPr>
        <p:spPr bwMode="auto">
          <a:xfrm rot="2700000">
            <a:off x="2770981" y="3285332"/>
            <a:ext cx="250825" cy="249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6020" name="Text Box 4"/>
          <p:cNvSpPr txBox="1">
            <a:spLocks noChangeAspect="1" noChangeArrowheads="1"/>
          </p:cNvSpPr>
          <p:nvPr/>
        </p:nvSpPr>
        <p:spPr bwMode="auto">
          <a:xfrm>
            <a:off x="76200" y="2119313"/>
            <a:ext cx="2624138" cy="639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/>
          <a:lstStyle/>
          <a:p>
            <a:pPr algn="ctr" eaLnBrk="0" hangingPunct="0"/>
            <a:r>
              <a:rPr lang="en-US" sz="2400" b="1">
                <a:latin typeface="Arial" pitchFamily="34" charset="0"/>
              </a:rPr>
              <a:t>RaktarProgram</a:t>
            </a:r>
          </a:p>
        </p:txBody>
      </p:sp>
      <p:sp>
        <p:nvSpPr>
          <p:cNvPr id="86021" name="Text Box 5"/>
          <p:cNvSpPr txBox="1">
            <a:spLocks noChangeAspect="1" noChangeArrowheads="1"/>
          </p:cNvSpPr>
          <p:nvPr/>
        </p:nvSpPr>
        <p:spPr bwMode="auto">
          <a:xfrm>
            <a:off x="77788" y="3021013"/>
            <a:ext cx="2622550" cy="1325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/>
          <a:lstStyle/>
          <a:p>
            <a:pPr eaLnBrk="0" hangingPunct="0"/>
            <a:endParaRPr lang="en-US" sz="2600">
              <a:latin typeface="Arial" pitchFamily="34" charset="0"/>
            </a:endParaRPr>
          </a:p>
        </p:txBody>
      </p:sp>
      <p:sp>
        <p:nvSpPr>
          <p:cNvPr id="86022" name="Text Box 6"/>
          <p:cNvSpPr txBox="1">
            <a:spLocks noChangeAspect="1" noChangeArrowheads="1"/>
          </p:cNvSpPr>
          <p:nvPr/>
        </p:nvSpPr>
        <p:spPr bwMode="auto">
          <a:xfrm>
            <a:off x="3173413" y="2908300"/>
            <a:ext cx="1262062" cy="673100"/>
          </a:xfrm>
          <a:prstGeom prst="rect">
            <a:avLst/>
          </a:prstGeom>
          <a:noFill/>
          <a:ln w="38100">
            <a:noFill/>
            <a:miter lim="800000"/>
            <a:headEnd type="none" w="sm" len="med"/>
            <a:tailEnd type="none" w="sm" len="med"/>
          </a:ln>
          <a:effectLst/>
        </p:spPr>
        <p:txBody>
          <a:bodyPr/>
          <a:lstStyle/>
          <a:p>
            <a:pPr eaLnBrk="0" hangingPunct="0"/>
            <a:r>
              <a:rPr lang="en-US" sz="2400">
                <a:latin typeface="Arial" pitchFamily="34" charset="0"/>
              </a:rPr>
              <a:t>-aru</a:t>
            </a:r>
          </a:p>
        </p:txBody>
      </p:sp>
      <p:sp>
        <p:nvSpPr>
          <p:cNvPr id="86023" name="Text Box 7"/>
          <p:cNvSpPr txBox="1">
            <a:spLocks noChangeAspect="1" noChangeArrowheads="1"/>
          </p:cNvSpPr>
          <p:nvPr/>
        </p:nvSpPr>
        <p:spPr bwMode="auto">
          <a:xfrm>
            <a:off x="3995738" y="1244600"/>
            <a:ext cx="5562600" cy="1489075"/>
          </a:xfrm>
          <a:prstGeom prst="rect">
            <a:avLst/>
          </a:prstGeom>
          <a:noFill/>
          <a:ln w="38100">
            <a:noFill/>
            <a:miter lim="800000"/>
            <a:headEnd type="none" w="sm" len="med"/>
            <a:tailEnd type="none" w="sm" len="med"/>
          </a:ln>
          <a:effectLst/>
        </p:spPr>
        <p:txBody>
          <a:bodyPr lIns="36000" rIns="36000"/>
          <a:lstStyle/>
          <a:p>
            <a:pPr eaLnBrk="0" hangingPunct="0">
              <a:lnSpc>
                <a:spcPct val="105000"/>
              </a:lnSpc>
            </a:pPr>
            <a:r>
              <a:rPr lang="hu-HU" sz="2400">
                <a:latin typeface="Arial" pitchFamily="34" charset="0"/>
              </a:rPr>
              <a:t>-nev: String</a:t>
            </a:r>
          </a:p>
          <a:p>
            <a:pPr eaLnBrk="0" hangingPunct="0">
              <a:lnSpc>
                <a:spcPct val="105000"/>
              </a:lnSpc>
            </a:pPr>
            <a:r>
              <a:rPr lang="hu-HU" sz="2400">
                <a:latin typeface="Arial" pitchFamily="34" charset="0"/>
              </a:rPr>
              <a:t>-egysegar: double</a:t>
            </a:r>
          </a:p>
          <a:p>
            <a:pPr eaLnBrk="0" hangingPunct="0">
              <a:lnSpc>
                <a:spcPct val="105000"/>
              </a:lnSpc>
            </a:pPr>
            <a:r>
              <a:rPr lang="hu-HU" sz="2400">
                <a:latin typeface="Arial" pitchFamily="34" charset="0"/>
              </a:rPr>
              <a:t>-menny: double</a:t>
            </a:r>
          </a:p>
        </p:txBody>
      </p:sp>
      <p:sp>
        <p:nvSpPr>
          <p:cNvPr id="86024" name="Text Box 8"/>
          <p:cNvSpPr txBox="1">
            <a:spLocks noChangeAspect="1" noChangeArrowheads="1"/>
          </p:cNvSpPr>
          <p:nvPr/>
        </p:nvSpPr>
        <p:spPr bwMode="auto">
          <a:xfrm>
            <a:off x="3895725" y="476250"/>
            <a:ext cx="5148263" cy="776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 anchor="ctr"/>
          <a:lstStyle/>
          <a:p>
            <a:pPr algn="ctr" eaLnBrk="0" hangingPunct="0">
              <a:spcBef>
                <a:spcPts val="500"/>
              </a:spcBef>
            </a:pPr>
            <a:r>
              <a:rPr lang="en-US" sz="2400" b="1">
                <a:latin typeface="Arial" pitchFamily="34" charset="0"/>
              </a:rPr>
              <a:t>Aru</a:t>
            </a:r>
          </a:p>
        </p:txBody>
      </p:sp>
      <p:sp>
        <p:nvSpPr>
          <p:cNvPr id="86025" name="Text Box 9"/>
          <p:cNvSpPr txBox="1">
            <a:spLocks noChangeAspect="1" noChangeArrowheads="1"/>
          </p:cNvSpPr>
          <p:nvPr/>
        </p:nvSpPr>
        <p:spPr bwMode="auto">
          <a:xfrm>
            <a:off x="3895725" y="2565400"/>
            <a:ext cx="5148263" cy="375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med"/>
            <a:tailEnd type="none" w="sm" len="med"/>
          </a:ln>
          <a:effectLst/>
        </p:spPr>
        <p:txBody>
          <a:bodyPr lIns="36000" rIns="36000"/>
          <a:lstStyle/>
          <a:p>
            <a:pPr eaLnBrk="0" hangingPunct="0"/>
            <a:endParaRPr lang="en-US" sz="2400">
              <a:latin typeface="Arial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059113" y="3429000"/>
            <a:ext cx="806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3895725" y="1268413"/>
            <a:ext cx="0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9043988" y="1268413"/>
            <a:ext cx="0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898900" y="2497138"/>
            <a:ext cx="5165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+Aru(aNev:String,aEgysegar:double)</a:t>
            </a:r>
          </a:p>
          <a:p>
            <a:r>
              <a:rPr lang="en-US" sz="2400"/>
              <a:t>+getNev(): String</a:t>
            </a:r>
          </a:p>
          <a:p>
            <a:r>
              <a:rPr lang="en-US" sz="2400"/>
              <a:t>+getEgysegar(): double</a:t>
            </a:r>
          </a:p>
          <a:p>
            <a:r>
              <a:rPr lang="en-US" sz="2400"/>
              <a:t>+setEgysegar(aEgysegar:double)</a:t>
            </a:r>
          </a:p>
          <a:p>
            <a:r>
              <a:rPr lang="en-US" sz="2400"/>
              <a:t>+getMenny(): double</a:t>
            </a:r>
          </a:p>
          <a:p>
            <a:r>
              <a:rPr lang="en-US" sz="2400"/>
              <a:t>+getAr(): double</a:t>
            </a:r>
          </a:p>
          <a:p>
            <a:r>
              <a:rPr lang="en-US" sz="2400"/>
              <a:t>+hozzatesz(aMenny:double)</a:t>
            </a:r>
          </a:p>
          <a:p>
            <a:r>
              <a:rPr lang="en-US" sz="2400"/>
              <a:t>+elvesz(aMenny:double)</a:t>
            </a:r>
          </a:p>
          <a:p>
            <a:r>
              <a:rPr lang="en-US" sz="2400"/>
              <a:t>+toString(): String</a:t>
            </a:r>
          </a:p>
          <a:p>
            <a:endParaRPr lang="hu-HU" sz="2400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7150" y="3003550"/>
            <a:ext cx="2651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+RaktarProgram()</a:t>
            </a:r>
          </a:p>
          <a:p>
            <a:r>
              <a:rPr lang="en-US" sz="2400"/>
              <a:t>+akciok()</a:t>
            </a:r>
          </a:p>
          <a:p>
            <a:r>
              <a:rPr lang="en-US" sz="2400" u="sng"/>
              <a:t>+main(args)</a:t>
            </a:r>
            <a:endParaRPr lang="en-US" sz="2400"/>
          </a:p>
          <a:p>
            <a:endParaRPr lang="hu-HU" sz="2400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76200" y="27368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2698750" y="27368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hu-HU" sz="3600"/>
              <a:t>Állapot diagram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Az állapot diagram (state diagram) egyetlen osztály (annak egy elő fordulásának) dinamikus viselkedését, a külvilággal való kapcsolatát ábrázolja. </a:t>
            </a:r>
          </a:p>
          <a:p>
            <a:pPr>
              <a:lnSpc>
                <a:spcPct val="80000"/>
              </a:lnSpc>
            </a:pPr>
            <a:r>
              <a:rPr lang="hu-HU" sz="2400"/>
              <a:t>Az állapot diagram egy gráf, melynek csomó pontjai állapotok, élei pedig átmenetek. </a:t>
            </a:r>
          </a:p>
          <a:p>
            <a:pPr>
              <a:lnSpc>
                <a:spcPct val="80000"/>
              </a:lnSpc>
            </a:pPr>
            <a:r>
              <a:rPr lang="hu-HU" sz="2400"/>
              <a:t>Megadja, hogy az objektum mely események hatására milyen állapotból milyen állapotba kerül.</a:t>
            </a:r>
          </a:p>
          <a:p>
            <a:pPr>
              <a:lnSpc>
                <a:spcPct val="80000"/>
              </a:lnSpc>
            </a:pPr>
            <a:r>
              <a:rPr lang="hu-HU" sz="2400"/>
              <a:t>Ha egy objektumnak intenzív a dinamikus működése, akkor az objektum viselkedésének feltárásában az állapot-átmeneti diagram igen hatékony eszköz.</a:t>
            </a:r>
          </a:p>
          <a:p>
            <a:pPr>
              <a:lnSpc>
                <a:spcPct val="80000"/>
              </a:lnSpc>
            </a:pPr>
            <a:r>
              <a:rPr lang="hu-HU" sz="2400"/>
              <a:t>Az állapot jele az UML-ben egy lekerekített téglalap, melynek részei (bármelyik rész elhagyható ):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Név: a téglalap felső része, az állapot neve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Belső átmenetek: Olyan akciókat, illetve aktivitásokat tartalmazhat, melyek nem okoznak állapotváltozást.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403350" y="1773238"/>
          <a:ext cx="6475413" cy="2003425"/>
        </p:xfrm>
        <a:graphic>
          <a:graphicData uri="http://schemas.openxmlformats.org/presentationml/2006/ole">
            <p:oleObj spid="_x0000_s21508" name="Bitkép" r:id="rId3" imgW="5819048" imgH="1800476" progId="PBrush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03350" y="4076700"/>
          <a:ext cx="6480175" cy="2398713"/>
        </p:xfrm>
        <a:graphic>
          <a:graphicData uri="http://schemas.openxmlformats.org/presentationml/2006/ole">
            <p:oleObj spid="_x0000_s21510" name="Bitkép" r:id="rId4" imgW="4296375" imgH="1590897" progId="PBrush">
              <p:embed/>
            </p:oleObj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627313" y="692150"/>
            <a:ext cx="372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Modellelemek (példák)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400"/>
              <a:t>Az állapot-átmenet lehetséges tulajdonságai:</a:t>
            </a:r>
          </a:p>
          <a:p>
            <a:pPr>
              <a:lnSpc>
                <a:spcPct val="90000"/>
              </a:lnSpc>
            </a:pPr>
            <a:r>
              <a:rPr lang="hu-HU" sz="2400"/>
              <a:t>Kiváltó esemény (trigger vagy event).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Az átmenet a kiváltó esemény hatására következik be.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Az esemény egyaránt jöhet kívülről vagy belülről.</a:t>
            </a:r>
          </a:p>
          <a:p>
            <a:pPr>
              <a:lnSpc>
                <a:spcPct val="90000"/>
              </a:lnSpc>
            </a:pPr>
            <a:r>
              <a:rPr lang="hu-HU" sz="2400"/>
              <a:t>Őrfeltétel (guard).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Egy logikai kifejezés, amely hivatkozhat az objektum adataira.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Az átmenet csak akkor következik be, ha az őrfeltétel igaz.</a:t>
            </a:r>
          </a:p>
          <a:p>
            <a:pPr>
              <a:lnSpc>
                <a:spcPct val="90000"/>
              </a:lnSpc>
            </a:pPr>
            <a:r>
              <a:rPr lang="hu-HU" sz="2400"/>
              <a:t>Akció (action). 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Átmenetkor végrehajtódik.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hu-HU" sz="2000"/>
          </a:p>
          <a:p>
            <a:pPr>
              <a:lnSpc>
                <a:spcPct val="90000"/>
              </a:lnSpc>
            </a:pPr>
            <a:r>
              <a:rPr lang="hu-HU" sz="2400"/>
              <a:t>E tulajdonságokat az átmenet vonalán tüntetjük fel (bármelyik elhagyható ):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>
                <a:latin typeface="Courier New" pitchFamily="49" charset="0"/>
              </a:rPr>
              <a:t>trigger [őrfeltétel] / akció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33375"/>
            <a:ext cx="7993062" cy="2374900"/>
          </a:xfrm>
        </p:spPr>
        <p:txBody>
          <a:bodyPr/>
          <a:lstStyle/>
          <a:p>
            <a:r>
              <a:rPr lang="hu-HU" sz="2800"/>
              <a:t>Az objektumnak van</a:t>
            </a:r>
          </a:p>
          <a:p>
            <a:pPr lvl="1"/>
            <a:r>
              <a:rPr lang="hu-HU" sz="2400"/>
              <a:t>pontosan egy kezdeti állapota (initial state), melybe az objektum születésekor kerül. Jele egy tömör kör.</a:t>
            </a:r>
          </a:p>
          <a:p>
            <a:pPr lvl="1"/>
            <a:r>
              <a:rPr lang="hu-HU" sz="2400"/>
              <a:t>valahány végállapota (final state), ahonnan további állapotváltozás nem lehetséges. Jele egy ökörszem.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59113" y="3213100"/>
          <a:ext cx="2540000" cy="3101975"/>
        </p:xfrm>
        <a:graphic>
          <a:graphicData uri="http://schemas.openxmlformats.org/presentationml/2006/ole">
            <p:oleObj spid="_x0000_s90116" name="Bitkép" r:id="rId3" imgW="1943371" imgH="23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277813" y="1257300"/>
          <a:ext cx="8589962" cy="4343400"/>
        </p:xfrm>
        <a:graphic>
          <a:graphicData uri="http://schemas.openxmlformats.org/presentationml/2006/ole">
            <p:oleObj spid="_x0000_s109570" name="Bitkép" r:id="rId3" imgW="8590476" imgH="43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hu-HU" sz="2800"/>
              <a:t>Tevékenységek az adott állapotban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Vannak események, melyek az objektumon nem okoznak közvetlen állapotváltozást. </a:t>
            </a:r>
          </a:p>
          <a:p>
            <a:pPr>
              <a:lnSpc>
                <a:spcPct val="90000"/>
              </a:lnSpc>
            </a:pPr>
            <a:r>
              <a:rPr lang="hu-HU" sz="2400"/>
              <a:t>Ezeket az eseményeket az állapotdoboz akciórészébe írjuk a következő formában:</a:t>
            </a:r>
            <a:br>
              <a:rPr lang="hu-HU" sz="2400"/>
            </a:br>
            <a:r>
              <a:rPr lang="hu-HU" sz="2400">
                <a:latin typeface="Courier New" pitchFamily="49" charset="0"/>
              </a:rPr>
              <a:t>Akciócímke / Akció-kifejezés</a:t>
            </a:r>
          </a:p>
          <a:p>
            <a:pPr>
              <a:lnSpc>
                <a:spcPct val="90000"/>
              </a:lnSpc>
            </a:pPr>
            <a:r>
              <a:rPr lang="hu-HU" sz="2400"/>
              <a:t>Akciócímkék: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On Entry: az akció az állapotba való belépéskor kerül végrehajtásra;</a:t>
            </a:r>
            <a:br>
              <a:rPr lang="hu-HU" sz="2000"/>
            </a:br>
            <a:r>
              <a:rPr lang="hu-HU" sz="2000">
                <a:latin typeface="Courier New" pitchFamily="49" charset="0"/>
              </a:rPr>
              <a:t>On Entry / Akció-kifejezés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On Exit: az akció az állapotból való kilépéskor kerül végrehajtásra;</a:t>
            </a:r>
            <a:br>
              <a:rPr lang="hu-HU" sz="2000"/>
            </a:br>
            <a:r>
              <a:rPr lang="hu-HU" sz="2000">
                <a:latin typeface="Courier New" pitchFamily="49" charset="0"/>
              </a:rPr>
              <a:t>On Exit / Akció-kifejezés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Do Action: tevékenység, mely az adott állapot fennállása alatt folyamatosan fut;</a:t>
            </a:r>
            <a:br>
              <a:rPr lang="hu-HU" sz="2000"/>
            </a:br>
            <a:r>
              <a:rPr lang="hu-HU" sz="2000">
                <a:latin typeface="Courier New" pitchFamily="49" charset="0"/>
              </a:rPr>
              <a:t>Do Action/ Akció-kifejezés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690563" y="414338"/>
          <a:ext cx="7764462" cy="6029325"/>
        </p:xfrm>
        <a:graphic>
          <a:graphicData uri="http://schemas.openxmlformats.org/presentationml/2006/ole">
            <p:oleObj spid="_x0000_s111618" name="Bitkép" r:id="rId4" imgW="7763959" imgH="60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666750" y="328613"/>
          <a:ext cx="7812088" cy="6200775"/>
        </p:xfrm>
        <a:graphic>
          <a:graphicData uri="http://schemas.openxmlformats.org/presentationml/2006/ole">
            <p:oleObj spid="_x0000_s113666" name="Bitkép" r:id="rId4" imgW="7811590" imgH="6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hu-HU" sz="2800"/>
              <a:t>Kapcsolat a forráskóddal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Ha az állapotváltozások figyelésénél kiderül, hogy hiányzik egy metódus, akkor az osztályt természetesen bővítjük.</a:t>
            </a:r>
          </a:p>
          <a:p>
            <a:pPr>
              <a:lnSpc>
                <a:spcPct val="90000"/>
              </a:lnSpc>
            </a:pPr>
            <a:r>
              <a:rPr lang="hu-HU" sz="2800"/>
              <a:t>Az állapotdiagram nagy segítséget jelent az osztály adattagjainak és metódusainak meghatározásában, valamint az egyes metódusok kódolásában.</a:t>
            </a:r>
          </a:p>
          <a:p>
            <a:pPr>
              <a:lnSpc>
                <a:spcPct val="90000"/>
              </a:lnSpc>
            </a:pPr>
            <a:r>
              <a:rPr lang="hu-HU" sz="2800"/>
              <a:t>A kiváltó esemény (trigger) lekezelőjének forráskódjában a következő tevékenységek szerepelnek, ebben a sorrendben: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az esemény forrásállapotának On Exit tevékenységei;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trigger kísérő eseménye;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a célállapot On Entry tevékenységei;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/>
              <a:t>Az </a:t>
            </a:r>
            <a:r>
              <a:rPr lang="hu-HU" sz="2000" i="1">
                <a:solidFill>
                  <a:schemeClr val="folHlink"/>
                </a:solidFill>
              </a:rPr>
              <a:t>idő letelt</a:t>
            </a:r>
            <a:r>
              <a:rPr lang="hu-HU" sz="2000" i="1"/>
              <a:t> </a:t>
            </a:r>
            <a:r>
              <a:rPr lang="hu-HU" sz="2000"/>
              <a:t>trigger egyetlen helyen szerepel: a </a:t>
            </a:r>
            <a:r>
              <a:rPr lang="hu-HU" sz="2000" i="1"/>
              <a:t>motor bekapcsolva </a:t>
            </a:r>
            <a:r>
              <a:rPr lang="hu-HU" sz="2000" i="1">
                <a:sym typeface="Symbol" pitchFamily="18" charset="2"/>
              </a:rPr>
              <a:t></a:t>
            </a:r>
            <a:r>
              <a:rPr lang="hu-HU" sz="2000" i="1"/>
              <a:t> motor kikapcsolva </a:t>
            </a:r>
            <a:r>
              <a:rPr lang="hu-HU" sz="2000"/>
              <a:t>átmenetnél.</a:t>
            </a:r>
          </a:p>
          <a:p>
            <a:pPr>
              <a:lnSpc>
                <a:spcPct val="90000"/>
              </a:lnSpc>
            </a:pPr>
            <a:r>
              <a:rPr lang="hu-HU" sz="2000"/>
              <a:t>A </a:t>
            </a:r>
            <a:r>
              <a:rPr lang="hu-HU" sz="2000" i="1"/>
              <a:t>motor bekapcsolva </a:t>
            </a:r>
            <a:r>
              <a:rPr lang="hu-HU" sz="2000"/>
              <a:t>végén van On Exit:</a:t>
            </a:r>
            <a:br>
              <a:rPr lang="hu-HU" sz="2000"/>
            </a:br>
            <a:r>
              <a:rPr lang="hu-HU" sz="2000"/>
              <a:t>  </a:t>
            </a:r>
            <a:r>
              <a:rPr lang="hu-HU" sz="2000">
                <a:latin typeface="Courier New" pitchFamily="49" charset="0"/>
              </a:rPr>
              <a:t>motor.kikapcsol()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lampa.kikapcsol()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visszaszamlalo.megallit()</a:t>
            </a:r>
          </a:p>
          <a:p>
            <a:pPr>
              <a:lnSpc>
                <a:spcPct val="90000"/>
              </a:lnSpc>
            </a:pPr>
            <a:r>
              <a:rPr lang="hu-HU" sz="2000"/>
              <a:t>Kísérő esemény:</a:t>
            </a:r>
            <a:br>
              <a:rPr lang="hu-HU" sz="2000"/>
            </a:br>
            <a:r>
              <a:rPr lang="hu-HU" sz="2000"/>
              <a:t>  </a:t>
            </a:r>
            <a:r>
              <a:rPr lang="hu-HU" sz="2000">
                <a:latin typeface="Courier New" pitchFamily="49" charset="0"/>
              </a:rPr>
              <a:t>hosszusip3.lejatszik()</a:t>
            </a:r>
          </a:p>
          <a:p>
            <a:pPr>
              <a:lnSpc>
                <a:spcPct val="90000"/>
              </a:lnSpc>
            </a:pPr>
            <a:r>
              <a:rPr lang="hu-HU" sz="2000"/>
              <a:t>A </a:t>
            </a:r>
            <a:r>
              <a:rPr lang="hu-HU" sz="2000" i="1"/>
              <a:t>motor kikapcsolva </a:t>
            </a:r>
            <a:r>
              <a:rPr lang="hu-HU" sz="2000"/>
              <a:t>elején van On Entry:</a:t>
            </a:r>
            <a:br>
              <a:rPr lang="hu-HU" sz="2000"/>
            </a:br>
            <a:r>
              <a:rPr lang="hu-HU" sz="2000">
                <a:latin typeface="Courier New" pitchFamily="49" charset="0"/>
              </a:rPr>
              <a:t> visszaszamlalo.torol()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kijelez()</a:t>
            </a:r>
          </a:p>
          <a:p>
            <a:pPr>
              <a:lnSpc>
                <a:spcPct val="90000"/>
              </a:lnSpc>
            </a:pPr>
            <a:r>
              <a:rPr lang="hu-HU" sz="2000"/>
              <a:t>Összegezve:</a:t>
            </a:r>
            <a:br>
              <a:rPr lang="hu-HU" sz="2000"/>
            </a:br>
            <a:r>
              <a:rPr lang="hu-HU" sz="2000">
                <a:latin typeface="Courier New" pitchFamily="49" charset="0"/>
              </a:rPr>
              <a:t> motor.kikapcsol()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lampa.kikapcsol()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visszaszamlalo.megallit()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hosszusip3.lejatszik()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visszaszamlalo.torol()</a:t>
            </a:r>
            <a:br>
              <a:rPr lang="hu-HU" sz="2000">
                <a:latin typeface="Courier New" pitchFamily="49" charset="0"/>
              </a:rPr>
            </a:br>
            <a:r>
              <a:rPr lang="hu-HU" sz="2000">
                <a:latin typeface="Courier New" pitchFamily="49" charset="0"/>
              </a:rPr>
              <a:t> kijelez()</a:t>
            </a:r>
          </a:p>
          <a:p>
            <a:pPr>
              <a:lnSpc>
                <a:spcPct val="90000"/>
              </a:lnSpc>
            </a:pPr>
            <a:r>
              <a:rPr lang="hu-HU" sz="2000"/>
              <a:t>A kód optimalizásakor a</a:t>
            </a:r>
            <a:r>
              <a:rPr lang="hu-HU" sz="2000">
                <a:latin typeface="TimesNewRoman" charset="0"/>
              </a:rPr>
              <a:t> </a:t>
            </a:r>
            <a:r>
              <a:rPr lang="hu-HU" sz="2000">
                <a:latin typeface="Courier New" pitchFamily="49" charset="0"/>
              </a:rPr>
              <a:t>visszaszamlalo.megallit()</a:t>
            </a:r>
            <a:r>
              <a:rPr lang="hu-HU" sz="2000">
                <a:latin typeface="TimesNewRoman" charset="0"/>
              </a:rPr>
              <a:t> </a:t>
            </a:r>
            <a:r>
              <a:rPr lang="hu-HU" sz="2000"/>
              <a:t>törölhető.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1800"/>
              <a:t>A </a:t>
            </a:r>
            <a:r>
              <a:rPr lang="hu-HU" sz="1800" i="1">
                <a:solidFill>
                  <a:schemeClr val="folHlink"/>
                </a:solidFill>
              </a:rPr>
              <a:t>töröl gomb</a:t>
            </a:r>
            <a:r>
              <a:rPr lang="hu-HU" sz="1800" i="1"/>
              <a:t> </a:t>
            </a:r>
            <a:r>
              <a:rPr lang="hu-HU" sz="1800"/>
              <a:t>trigger három helyen szerepel: legfelső szinten [2], és az </a:t>
            </a:r>
            <a:r>
              <a:rPr lang="hu-HU" sz="1800" i="1"/>
              <a:t>ajtó nyitva </a:t>
            </a:r>
            <a:r>
              <a:rPr lang="hu-HU" sz="1800" i="1">
                <a:sym typeface="Symbol" pitchFamily="18" charset="2"/>
              </a:rPr>
              <a:t> </a:t>
            </a:r>
            <a:r>
              <a:rPr lang="hu-HU" sz="1800" i="1"/>
              <a:t>motor kikapcsolva</a:t>
            </a:r>
            <a:r>
              <a:rPr lang="hu-HU" sz="1800"/>
              <a:t>, valamint a </a:t>
            </a:r>
            <a:r>
              <a:rPr lang="hu-HU" sz="1800" i="1"/>
              <a:t>motor bekapcsolva </a:t>
            </a:r>
            <a:r>
              <a:rPr lang="hu-HU" sz="1800" i="1">
                <a:sym typeface="Symbol" pitchFamily="18" charset="2"/>
              </a:rPr>
              <a:t></a:t>
            </a:r>
            <a:r>
              <a:rPr lang="hu-HU" sz="1800" i="1"/>
              <a:t> motor kikapcsolva </a:t>
            </a:r>
            <a:r>
              <a:rPr lang="hu-HU" sz="1800"/>
              <a:t>átmeneteknél.</a:t>
            </a:r>
          </a:p>
          <a:p>
            <a:pPr>
              <a:lnSpc>
                <a:spcPct val="90000"/>
              </a:lnSpc>
            </a:pPr>
            <a:r>
              <a:rPr lang="hu-HU" sz="1800"/>
              <a:t>Legfelső szint:</a:t>
            </a:r>
            <a:br>
              <a:rPr lang="hu-HU" sz="1800"/>
            </a:br>
            <a:r>
              <a:rPr lang="hu-HU" sz="1800">
                <a:latin typeface="Courier New" pitchFamily="49" charset="0"/>
              </a:rPr>
              <a:t> rovidsip.lejatszik()</a:t>
            </a:r>
          </a:p>
          <a:p>
            <a:pPr>
              <a:lnSpc>
                <a:spcPct val="90000"/>
              </a:lnSpc>
            </a:pPr>
            <a:r>
              <a:rPr lang="hu-HU" sz="1800"/>
              <a:t>A </a:t>
            </a:r>
            <a:r>
              <a:rPr lang="hu-HU" sz="1800" i="1"/>
              <a:t>motor bekapcsolva </a:t>
            </a:r>
            <a:r>
              <a:rPr lang="hu-HU" sz="1800"/>
              <a:t>esetében van On Exit:</a:t>
            </a:r>
            <a:br>
              <a:rPr lang="hu-HU" sz="1800"/>
            </a:br>
            <a:r>
              <a:rPr lang="hu-HU" sz="1800">
                <a:latin typeface="Courier New" pitchFamily="49" charset="0"/>
              </a:rPr>
              <a:t> if (motor.bekapcsolva) {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motor.kikapcsol()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lampa.kikapcsol()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visszaszamlalo.megallit()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}</a:t>
            </a:r>
          </a:p>
          <a:p>
            <a:pPr>
              <a:lnSpc>
                <a:spcPct val="90000"/>
              </a:lnSpc>
            </a:pPr>
            <a:r>
              <a:rPr lang="hu-HU" sz="1800"/>
              <a:t>Kísérő akciók nincsenek.</a:t>
            </a:r>
          </a:p>
          <a:p>
            <a:pPr>
              <a:lnSpc>
                <a:spcPct val="90000"/>
              </a:lnSpc>
            </a:pPr>
            <a:r>
              <a:rPr lang="hu-HU" sz="1800"/>
              <a:t>A </a:t>
            </a:r>
            <a:r>
              <a:rPr lang="hu-HU" sz="1800" i="1"/>
              <a:t>motor kikapcsolva </a:t>
            </a:r>
            <a:r>
              <a:rPr lang="hu-HU" sz="1800"/>
              <a:t>esetén van On Entry:</a:t>
            </a:r>
            <a:br>
              <a:rPr lang="hu-HU" sz="1800"/>
            </a:br>
            <a:r>
              <a:rPr lang="hu-HU" sz="1800">
                <a:latin typeface="Courier New" pitchFamily="49" charset="0"/>
              </a:rPr>
              <a:t> visszaszamlalo.torol()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kijelez()</a:t>
            </a:r>
          </a:p>
          <a:p>
            <a:pPr>
              <a:lnSpc>
                <a:spcPct val="90000"/>
              </a:lnSpc>
            </a:pPr>
            <a:r>
              <a:rPr lang="hu-HU" sz="1800"/>
              <a:t>Összegezve:</a:t>
            </a:r>
            <a:br>
              <a:rPr lang="hu-HU" sz="1800"/>
            </a:br>
            <a:r>
              <a:rPr lang="hu-HU" sz="1800">
                <a:latin typeface="Courier New" pitchFamily="49" charset="0"/>
              </a:rPr>
              <a:t> rovidsip.lejatszik()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if (motor.bekapcsolva) {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motor.kikapcsol()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lampa.kikapcsol()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 visszaszamlalo.megallit()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}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visszaszamlalo.torol()</a:t>
            </a:r>
            <a:br>
              <a:rPr lang="hu-HU" sz="1800">
                <a:latin typeface="Courier New" pitchFamily="49" charset="0"/>
              </a:rPr>
            </a:br>
            <a:r>
              <a:rPr lang="hu-HU" sz="1800">
                <a:latin typeface="Courier New" pitchFamily="49" charset="0"/>
              </a:rPr>
              <a:t> kijelez()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hu-HU" sz="3600"/>
              <a:t>Aktivitásdiagram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Az aktivitásdiagram lényegében egy folyamatábra, segítségével a program dinamikáját ábrázolhatjuk.</a:t>
            </a:r>
          </a:p>
          <a:p>
            <a:pPr>
              <a:lnSpc>
                <a:spcPct val="90000"/>
              </a:lnSpc>
            </a:pPr>
            <a:r>
              <a:rPr lang="hu-HU" sz="2800"/>
              <a:t>A diagram megmutatja, hogy az egyes tevékenységek egymáshoz képest mikor és milyen feltételekkel hajtódnak végre. </a:t>
            </a:r>
          </a:p>
          <a:p>
            <a:pPr>
              <a:lnSpc>
                <a:spcPct val="90000"/>
              </a:lnSpc>
            </a:pPr>
            <a:r>
              <a:rPr lang="hu-HU" sz="2800"/>
              <a:t>Az aktivitásdiagram tevékenységei több osztály felelősségi köréhez is tartozhatnak.</a:t>
            </a:r>
          </a:p>
          <a:p>
            <a:pPr>
              <a:lnSpc>
                <a:spcPct val="90000"/>
              </a:lnSpc>
            </a:pPr>
            <a:r>
              <a:rPr lang="hu-HU" sz="2800"/>
              <a:t>Az aktivitásdiagram használható: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üzleti modellezésre: ekkor a tevékenység lehet az ember vagy a számítógép által elvégzendő tetszőleges tevékenység;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programspecifikálásra: ekkor a tevékenység általában egy operáció, illetve metódus.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>
            <p:ph/>
          </p:nvPr>
        </p:nvGraphicFramePr>
        <p:xfrm>
          <a:off x="827088" y="1916113"/>
          <a:ext cx="7497762" cy="3971925"/>
        </p:xfrm>
        <a:graphic>
          <a:graphicData uri="http://schemas.openxmlformats.org/presentationml/2006/ole">
            <p:oleObj spid="_x0000_s24580" name="Bitkép" r:id="rId3" imgW="7497221" imgH="3971429" progId="PBrush">
              <p:embed/>
            </p:oleObj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27313" y="765175"/>
            <a:ext cx="328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Diagramok (példák)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hu-HU" sz="2800"/>
              <a:t>Az aktivitásdiagram az állapotdiagram egy speciális esete, ahol az állapot tevékenység (tevékenység-állapot), a kiváltó esemény (trigger) pedig a tevékenység befejezése.</a:t>
            </a:r>
          </a:p>
          <a:p>
            <a:r>
              <a:rPr lang="hu-HU" sz="2800"/>
              <a:t>Az aktivitásdiagram általában a bonyolultabb használati esetek vagy metódusok implementációjához kötődik.</a:t>
            </a:r>
          </a:p>
          <a:p>
            <a:r>
              <a:rPr lang="hu-HU" sz="2800"/>
              <a:t>Egy használati eset viselkedésének modellezéséhez mindig olyan diagramot (szekvencia, együttműködési, aktivitás vagy állapot) használjunk, amely arra a legalkalmasabb!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447800" y="414338"/>
          <a:ext cx="6249988" cy="6029325"/>
        </p:xfrm>
        <a:graphic>
          <a:graphicData uri="http://schemas.openxmlformats.org/presentationml/2006/ole">
            <p:oleObj spid="_x0000_s120834" name="Bitkép" r:id="rId4" imgW="6249272" imgH="60285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2895600" y="228600"/>
          <a:ext cx="3352800" cy="5715000"/>
        </p:xfrm>
        <a:graphic>
          <a:graphicData uri="http://schemas.openxmlformats.org/presentationml/2006/ole">
            <p:oleObj spid="_x0000_s122882" name="Bitkép" r:id="rId3" imgW="3352381" imgH="5714286" progId="PBrush">
              <p:embed/>
            </p:oleObj>
          </a:graphicData>
        </a:graphic>
      </p:graphicFrame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600200" y="6178550"/>
            <a:ext cx="611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"Szoftverfejlesztés csapatmunkában" egy iterációja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1985963" y="395288"/>
          <a:ext cx="5172075" cy="6067425"/>
        </p:xfrm>
        <a:graphic>
          <a:graphicData uri="http://schemas.openxmlformats.org/presentationml/2006/ole">
            <p:oleObj spid="_x0000_s123906" name="Bitkép" r:id="rId3" imgW="5172797" imgH="60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hu-HU" sz="2800"/>
              <a:t>Állapot- vagy aktivitásdiagram?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654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Az aktivitásdiagram diagramot akkor szokás használni, ha a tevékenységeket belső , szinkronizált események vezérlik, vagyis a programrészlet eljárásorientált. </a:t>
            </a:r>
          </a:p>
          <a:p>
            <a:pPr>
              <a:lnSpc>
                <a:spcPct val="90000"/>
              </a:lnSpc>
            </a:pPr>
            <a:r>
              <a:rPr lang="hu-HU" sz="2400"/>
              <a:t>A külső (aszinkron) események által meghatározott programrészletet állapotdiagrammal ábrázoljuk.</a:t>
            </a:r>
          </a:p>
          <a:p>
            <a:pPr>
              <a:lnSpc>
                <a:spcPct val="90000"/>
              </a:lnSpc>
            </a:pPr>
            <a:r>
              <a:rPr lang="hu-HU" sz="2400"/>
              <a:t>Más szóval: az állapotdiagramot eseményvezérelt, az aktivitásdiagramot pedig algoritmusvezérelt programrészletek ábrázolására használjuk.</a:t>
            </a:r>
          </a:p>
          <a:p>
            <a:pPr>
              <a:lnSpc>
                <a:spcPct val="90000"/>
              </a:lnSpc>
            </a:pPr>
            <a:r>
              <a:rPr lang="hu-HU" sz="2400"/>
              <a:t>Az aktivitásdiagram és az állapotdiagram elemei keverhetők. Vegyes elemek esetén a diagram neve attól függ, hogy mely elemek határozzák meg a diagram jellegét.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hu-HU" sz="3600"/>
              <a:t>Üzleti folyamatdiagram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Az </a:t>
            </a:r>
            <a:r>
              <a:rPr lang="hu-HU" sz="2400">
                <a:solidFill>
                  <a:schemeClr val="folHlink"/>
                </a:solidFill>
              </a:rPr>
              <a:t>üzleti folyamatmodell</a:t>
            </a:r>
            <a:r>
              <a:rPr lang="hu-HU" sz="2400"/>
              <a:t> (Busines Process Model, BPM) célja egy szervezet folyamatainak feltárása a szakterület („üzlet”), valamint a szervezetben működő tevékenységek és szoftverek megértése érdekében. </a:t>
            </a:r>
          </a:p>
          <a:p>
            <a:pPr>
              <a:lnSpc>
                <a:spcPct val="80000"/>
              </a:lnSpc>
            </a:pPr>
            <a:r>
              <a:rPr lang="hu-HU" sz="2400"/>
              <a:t>Az üzleti folyamatmodellezés segítségével definiálhatjuk, illetve megérthetjük egy adott szoftver bővebb környezetét, funkcióit és határait. </a:t>
            </a:r>
          </a:p>
          <a:p>
            <a:pPr>
              <a:lnSpc>
                <a:spcPct val="80000"/>
              </a:lnSpc>
            </a:pPr>
            <a:r>
              <a:rPr lang="hu-HU" sz="2400"/>
              <a:t>Az üzleti folyamatmodell bővebb, mint az abba beleágyazott szoftver(ek). Az üzleti folyamatmodell tartalmazhat olyan üzleti tevékenységeket is, melyek a szoftvereket körülveszik és összekapcsolják kézi, gépi vagy más módon.</a:t>
            </a:r>
          </a:p>
          <a:p>
            <a:pPr>
              <a:lnSpc>
                <a:spcPct val="80000"/>
              </a:lnSpc>
            </a:pPr>
            <a:r>
              <a:rPr lang="hu-HU" sz="2400"/>
              <a:t>Az üzleti folyamatmodell diagramjai az </a:t>
            </a:r>
            <a:r>
              <a:rPr lang="hu-HU" sz="2400">
                <a:solidFill>
                  <a:schemeClr val="folHlink"/>
                </a:solidFill>
              </a:rPr>
              <a:t>üzleti folyamatdiagramok</a:t>
            </a:r>
            <a:r>
              <a:rPr lang="hu-HU" sz="2400"/>
              <a:t>. Az üzleti folyamatdiagram egy gráf, mely a teljes üzleti folyamat egy kiragadott részét ábrázolja.</a:t>
            </a:r>
          </a:p>
          <a:p>
            <a:pPr>
              <a:lnSpc>
                <a:spcPct val="80000"/>
              </a:lnSpc>
            </a:pPr>
            <a:r>
              <a:rPr lang="hu-HU" sz="2400"/>
              <a:t>Az üzleti folyamatdiagram egy speciális </a:t>
            </a:r>
            <a:r>
              <a:rPr lang="hu-HU" sz="2400">
                <a:solidFill>
                  <a:srgbClr val="FF0066"/>
                </a:solidFill>
              </a:rPr>
              <a:t>aktivitásdiagram</a:t>
            </a:r>
            <a:r>
              <a:rPr lang="hu-H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400"/>
              <a:t>Az üzleti folyamatdiagram elemei:</a:t>
            </a:r>
          </a:p>
          <a:p>
            <a:pPr>
              <a:lnSpc>
                <a:spcPct val="80000"/>
              </a:lnSpc>
            </a:pPr>
            <a:r>
              <a:rPr lang="hu-HU" sz="2400"/>
              <a:t>Folyamat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tevékenységek gyűjteménye, melyek együttes célja valamely kimenet előállítása a fogyasztó (megrendelő) vagy a piac számára.</a:t>
            </a:r>
          </a:p>
          <a:p>
            <a:pPr>
              <a:lnSpc>
                <a:spcPct val="80000"/>
              </a:lnSpc>
            </a:pPr>
            <a:r>
              <a:rPr lang="hu-HU" sz="2400"/>
              <a:t>Bemeneti objektum vagy információ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Pl. perzisztens adattár; átmeneti adattár; fizikai dolog (pl. nyersanyag);  információ; erőforrás (pl. rendelés)</a:t>
            </a:r>
          </a:p>
          <a:p>
            <a:pPr>
              <a:lnSpc>
                <a:spcPct val="80000"/>
              </a:lnSpc>
            </a:pPr>
            <a:r>
              <a:rPr lang="hu-HU" sz="2400"/>
              <a:t>Kimeneti objektum vagy információ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Pl. perzisztens adattár; nyomtatott lista; fizikai dolog; információ</a:t>
            </a:r>
          </a:p>
          <a:p>
            <a:pPr>
              <a:lnSpc>
                <a:spcPct val="80000"/>
              </a:lnSpc>
            </a:pPr>
            <a:r>
              <a:rPr lang="hu-HU" sz="2400"/>
              <a:t>Küldött esemény</a:t>
            </a:r>
          </a:p>
          <a:p>
            <a:pPr>
              <a:lnSpc>
                <a:spcPct val="80000"/>
              </a:lnSpc>
            </a:pPr>
            <a:r>
              <a:rPr lang="hu-HU" sz="2400"/>
              <a:t>Fogadott esemény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Az esemény egy történés, egy értesítés vagy egy időpont eljövetele.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Az esemény elindítja az üzleti folyamatot. </a:t>
            </a:r>
          </a:p>
          <a:p>
            <a:pPr lvl="1">
              <a:lnSpc>
                <a:spcPct val="80000"/>
              </a:lnSpc>
            </a:pPr>
            <a:r>
              <a:rPr lang="hu-HU" sz="2000"/>
              <a:t>Az eseményt az üzleti folyamat felhasználhatja, átalakíthatja vagy továbbíthatja.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00113" y="620713"/>
          <a:ext cx="2562225" cy="914400"/>
        </p:xfrm>
        <a:graphic>
          <a:graphicData uri="http://schemas.openxmlformats.org/presentationml/2006/ole">
            <p:oleObj spid="_x0000_s32772" name="Bitkép" r:id="rId4" imgW="2561905" imgH="914286" progId="PBrush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2205038"/>
          <a:ext cx="6697662" cy="1660525"/>
        </p:xfrm>
        <a:graphic>
          <a:graphicData uri="http://schemas.openxmlformats.org/presentationml/2006/ole">
            <p:oleObj spid="_x0000_s32774" name="Bitkép" r:id="rId5" imgW="5687219" imgH="1409897" progId="PBrush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4508500"/>
          <a:ext cx="7885112" cy="1069975"/>
        </p:xfrm>
        <a:graphic>
          <a:graphicData uri="http://schemas.openxmlformats.org/presentationml/2006/ole">
            <p:oleObj spid="_x0000_s32777" name="Bitkép" r:id="rId6" imgW="7104762" imgH="9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u-HU" sz="2400">
                <a:hlinkClick r:id="rId3" action="ppaction://hlinkfile"/>
              </a:rPr>
              <a:t>Egy minta </a:t>
            </a:r>
            <a:r>
              <a:rPr lang="hu-HU" sz="2400" i="1">
                <a:hlinkClick r:id="rId3" action="ppaction://hlinkfile"/>
              </a:rPr>
              <a:t>Szerviz </a:t>
            </a:r>
            <a:r>
              <a:rPr lang="hu-HU" sz="2400">
                <a:hlinkClick r:id="rId3" action="ppaction://hlinkfile"/>
              </a:rPr>
              <a:t>alkalmazás üzleti folyamatdiagramja</a:t>
            </a: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hu-HU" sz="3600"/>
              <a:t>Komponens diagram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 </a:t>
            </a:r>
            <a:r>
              <a:rPr lang="hu-HU" sz="2400" b="1"/>
              <a:t>komponensdiagram </a:t>
            </a:r>
            <a:r>
              <a:rPr lang="hu-HU" sz="2400"/>
              <a:t>a rendszert alkotó fizikai komponenseket (szoftverelemeket) és az azok közti kapcsolatokat ábrázolja. </a:t>
            </a:r>
          </a:p>
          <a:p>
            <a:pPr>
              <a:lnSpc>
                <a:spcPct val="90000"/>
              </a:lnSpc>
            </a:pPr>
            <a:r>
              <a:rPr lang="hu-HU" sz="2400"/>
              <a:t>A komponensdiagramon megadható a logikai nézet osztályainak forráskomponensekhez való hozzárendelése, valamint a forráskódok hozzárendelése futtatható komponensekhez.</a:t>
            </a:r>
          </a:p>
          <a:p>
            <a:pPr>
              <a:lnSpc>
                <a:spcPct val="90000"/>
              </a:lnSpc>
            </a:pPr>
            <a:r>
              <a:rPr lang="hu-HU" sz="2400"/>
              <a:t>A komponensdiagram az implementációs nézet jellemző diagramja.</a:t>
            </a:r>
          </a:p>
          <a:p>
            <a:pPr>
              <a:lnSpc>
                <a:spcPct val="90000"/>
              </a:lnSpc>
            </a:pPr>
            <a:r>
              <a:rPr lang="hu-HU" sz="2400"/>
              <a:t>A komponensdiagramot a következő dolgok modellezésére használják leggyakrabban: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Forráskódok (java, pas, cpp...)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Futtatható szoftverelemek (exe, jar...)</a:t>
            </a:r>
          </a:p>
          <a:p>
            <a:pPr lvl="1">
              <a:lnSpc>
                <a:spcPct val="90000"/>
              </a:lnSpc>
            </a:pPr>
            <a:r>
              <a:rPr lang="hu-HU" sz="2000"/>
              <a:t>Fizikai adatbázisok (mdb, jds, myd...)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r>
              <a:rPr lang="hu-HU" sz="3600"/>
              <a:t>Struktúramodellezés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Osztálydiagram</a:t>
            </a:r>
            <a:r>
              <a:rPr lang="hu-HU" sz="2000"/>
              <a:t> (Class Diagram): Megadja a rendszer osztályait, és az azok közötti társítási és öröklési kapcsolatokat. Az adatbázisdiagram (database diagram) egy speciális osztálydiagram, amely megadja a rendszer perzisztens adatainak szerkezetét.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Objektumdiagram</a:t>
            </a:r>
            <a:r>
              <a:rPr lang="hu-HU" sz="2000"/>
              <a:t> (Object Diagram): Megadja a rendszer objektumait, és az azok közötti kapcsolatokat. Az osztálydiagram egy „pillanatfelvétele”.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Komponensdiagram</a:t>
            </a:r>
            <a:r>
              <a:rPr lang="hu-HU" sz="2000"/>
              <a:t> (Component Diagram): Megadja a szoftver fizikai felépítést, vagyis a tervezési elemek szoftver elemekre való leképezését.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Telepítési diagram</a:t>
            </a:r>
            <a:r>
              <a:rPr lang="hu-HU" sz="2000"/>
              <a:t> (Deployment Diagram): Megadja, hogy milyen szoftver elemeket milyen hardverre telepítünk.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Összetett szerkezet diagram</a:t>
            </a:r>
            <a:r>
              <a:rPr lang="hu-HU" sz="2000"/>
              <a:t> (Composite Structure Diagram): az osztály belső szerkezetét mutatja meg.</a:t>
            </a:r>
          </a:p>
          <a:p>
            <a:pPr>
              <a:lnSpc>
                <a:spcPct val="90000"/>
              </a:lnSpc>
            </a:pPr>
            <a:r>
              <a:rPr lang="hu-HU" sz="2000">
                <a:solidFill>
                  <a:schemeClr val="folHlink"/>
                </a:solidFill>
              </a:rPr>
              <a:t>Csomag diagram</a:t>
            </a:r>
            <a:r>
              <a:rPr lang="hu-HU" sz="2000"/>
              <a:t> (Package Diagram): a rendszer elemeinek logikai csoportokra való osztását és azok összefüggéseit ábrázolja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609600" y="1219200"/>
          <a:ext cx="8001000" cy="4246563"/>
        </p:xfrm>
        <a:graphic>
          <a:graphicData uri="http://schemas.openxmlformats.org/presentationml/2006/ole">
            <p:oleObj spid="_x0000_s126978" name="Bitkép" r:id="rId4" imgW="9152381" imgH="485842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066800" y="1371600"/>
          <a:ext cx="7245350" cy="3852863"/>
        </p:xfrm>
        <a:graphic>
          <a:graphicData uri="http://schemas.openxmlformats.org/presentationml/2006/ole">
            <p:oleObj spid="_x0000_s129026" name="Bitkép" r:id="rId4" imgW="6106377" imgH="32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hu-HU" sz="3600"/>
              <a:t>Telepítési diagram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A telepítési diagram segítségével a rendszer szoftver elemeit a hardver elemekhez rendeljük.</a:t>
            </a:r>
          </a:p>
          <a:p>
            <a:pPr>
              <a:lnSpc>
                <a:spcPct val="90000"/>
              </a:lnSpc>
            </a:pPr>
            <a:r>
              <a:rPr lang="hu-HU" sz="2400"/>
              <a:t>Megadjuk, hogy mely komponensek (szoftver elemek) milyen számítógépen futnak. A telepítési diagram az implementációs nézet jellemző diagramja.</a:t>
            </a:r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600200" y="3200400"/>
          <a:ext cx="5738813" cy="3386138"/>
        </p:xfrm>
        <a:graphic>
          <a:graphicData uri="http://schemas.openxmlformats.org/presentationml/2006/ole">
            <p:oleObj spid="_x0000_s131076" name="Bitkép" r:id="rId4" imgW="7973538" imgH="47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00075"/>
          </a:xfrm>
        </p:spPr>
        <p:txBody>
          <a:bodyPr/>
          <a:lstStyle/>
          <a:p>
            <a:r>
              <a:rPr lang="hu-HU" sz="3600"/>
              <a:t>Viselkedésmodellezés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894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Használatieset-diagram</a:t>
            </a:r>
            <a:r>
              <a:rPr lang="hu-HU" sz="2000" b="1"/>
              <a:t> </a:t>
            </a:r>
            <a:r>
              <a:rPr lang="hu-HU" sz="2000"/>
              <a:t>(Use Case Diagram). Megadja, hogy a felhasználó mire tudja használni a rendszert. Aktorokat, használati eseteket és azok kapcsolatait ábrázoló diagram. Funkcionális követelményeket ábrázoló diagram.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Állapotdiagram</a:t>
            </a:r>
            <a:r>
              <a:rPr lang="hu-HU" sz="2000" b="1"/>
              <a:t> </a:t>
            </a:r>
            <a:r>
              <a:rPr lang="hu-HU" sz="2000"/>
              <a:t>(State Diagram): Egy adott osztály vagy alrendszer állapotváltozásait írja le.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Aktivitásdiagram</a:t>
            </a:r>
            <a:r>
              <a:rPr lang="hu-HU" sz="2000" b="1"/>
              <a:t> </a:t>
            </a:r>
            <a:r>
              <a:rPr lang="hu-HU" sz="2000"/>
              <a:t>(Activity Diagram): Leír egy folyamatot (tevékenységek egymásutánját). Az üzleti folyamat diagram egy speciális aktivitásdiagram, mely leírja a rendszert körülvevő folyamatokat, illetve azt a környezetet, amelybe a rendszert el kell helyezni.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hu-HU" sz="3600"/>
              <a:t>Interakció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Szekvenciadiagram</a:t>
            </a:r>
            <a:r>
              <a:rPr lang="hu-HU" sz="2000" b="1"/>
              <a:t> </a:t>
            </a:r>
            <a:r>
              <a:rPr lang="hu-HU" sz="2000"/>
              <a:t>(Sequence Diagram): Aktorokat, objektumokat és az azok közötti kapcsolatokat, kölcsönhatásokat (üzeneteket) ábrázoló diagram. A szekvenciadiagram olyan interakció diagram, mely az idő múlására helyezi a hangsúlyt.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Együttműködési diagram</a:t>
            </a:r>
            <a:r>
              <a:rPr lang="hu-HU" sz="2000" b="1"/>
              <a:t> </a:t>
            </a:r>
            <a:r>
              <a:rPr lang="hu-HU" sz="2000"/>
              <a:t>(Collaboration (UML 1.x)/Communication Diagram (UML 2.0)): Megadja a rendszer objektumait, az azok közötti kapcsolatokat és üzeneteket. Az együttműködési diagram a szekvenciadiagram egy más formája – olyan interakció diagram, mely az objektumok közötti kapcsolatra helyezi a hangsúlyt.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Interaction Overview Diagram</a:t>
            </a:r>
            <a:r>
              <a:rPr lang="hu-HU" sz="2000"/>
              <a:t> (UML 2.0) </a:t>
            </a:r>
            <a:r>
              <a:rPr lang="hu-HU" sz="2000">
                <a:cs typeface="Arial" pitchFamily="34" charset="0"/>
              </a:rPr>
              <a:t>A variant of an activity diagram which overviews the control flow within a system or business process.   Each node/activity within the diagram can represent another interaction diagram.</a:t>
            </a:r>
          </a:p>
          <a:p>
            <a:pPr>
              <a:lnSpc>
                <a:spcPct val="80000"/>
              </a:lnSpc>
            </a:pPr>
            <a:r>
              <a:rPr lang="hu-HU" sz="2000">
                <a:solidFill>
                  <a:schemeClr val="folHlink"/>
                </a:solidFill>
              </a:rPr>
              <a:t>UML Timing Diagram</a:t>
            </a:r>
            <a:r>
              <a:rPr lang="hu-HU" sz="2000"/>
              <a:t> (UML 2.0) </a:t>
            </a:r>
            <a:r>
              <a:rPr lang="hu-HU" sz="2000">
                <a:cs typeface="Arial" pitchFamily="34" charset="0"/>
              </a:rPr>
              <a:t>Depicts the change in state or condition of a classifier instance or role over time.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theme/theme1.xml><?xml version="1.0" encoding="utf-8"?>
<a:theme xmlns:a="http://schemas.openxmlformats.org/drawingml/2006/main" name="Mintázatos">
  <a:themeElements>
    <a:clrScheme name="Mintázatos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intázat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ntázatos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ázatos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10819</TotalTime>
  <Words>4595</Words>
  <Application>Microsoft Office PowerPoint</Application>
  <PresentationFormat>Diavetítés a képernyőre (4:3 oldalarány)</PresentationFormat>
  <Paragraphs>422</Paragraphs>
  <Slides>72</Slides>
  <Notes>22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4" baseType="lpstr">
      <vt:lpstr>Mintázatos</vt:lpstr>
      <vt:lpstr>Bitkép</vt:lpstr>
      <vt:lpstr>UML </vt:lpstr>
      <vt:lpstr>2. dia</vt:lpstr>
      <vt:lpstr>3. dia</vt:lpstr>
      <vt:lpstr>4. dia</vt:lpstr>
      <vt:lpstr>5. dia</vt:lpstr>
      <vt:lpstr>6. dia</vt:lpstr>
      <vt:lpstr>Struktúramodellezés</vt:lpstr>
      <vt:lpstr>Viselkedésmodellezés</vt:lpstr>
      <vt:lpstr>Interakció</vt:lpstr>
      <vt:lpstr>10. dia</vt:lpstr>
      <vt:lpstr>Az UML modelljei</vt:lpstr>
      <vt:lpstr>Más megközelítésben</vt:lpstr>
      <vt:lpstr>Az UML nézetei</vt:lpstr>
      <vt:lpstr>14. dia</vt:lpstr>
      <vt:lpstr>15. dia</vt:lpstr>
      <vt:lpstr>16. dia</vt:lpstr>
      <vt:lpstr>Használatieset-diagram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A használati eset dokumentációja</vt:lpstr>
      <vt:lpstr>Pl. Főzés – használati eset </vt:lpstr>
      <vt:lpstr>A használati eset megvalósítása</vt:lpstr>
      <vt:lpstr>Osztálydiagram</vt:lpstr>
      <vt:lpstr>32. dia</vt:lpstr>
      <vt:lpstr>33. dia</vt:lpstr>
      <vt:lpstr>34. dia</vt:lpstr>
      <vt:lpstr>35. dia</vt:lpstr>
      <vt:lpstr>36. dia</vt:lpstr>
      <vt:lpstr>37. dia</vt:lpstr>
      <vt:lpstr>Interakciódiagramok</vt:lpstr>
      <vt:lpstr>39. dia</vt:lpstr>
      <vt:lpstr>Szekvenciadiagram</vt:lpstr>
      <vt:lpstr>41. dia</vt:lpstr>
      <vt:lpstr>42. dia</vt:lpstr>
      <vt:lpstr>43. dia</vt:lpstr>
      <vt:lpstr>44. dia</vt:lpstr>
      <vt:lpstr>Együttműködési diagram</vt:lpstr>
      <vt:lpstr>46. dia</vt:lpstr>
      <vt:lpstr>47. dia</vt:lpstr>
      <vt:lpstr>48. dia</vt:lpstr>
      <vt:lpstr>Állapot diagram</vt:lpstr>
      <vt:lpstr>50. dia</vt:lpstr>
      <vt:lpstr>51. dia</vt:lpstr>
      <vt:lpstr>52. dia</vt:lpstr>
      <vt:lpstr>Tevékenységek az adott állapotban</vt:lpstr>
      <vt:lpstr>54. dia</vt:lpstr>
      <vt:lpstr>55. dia</vt:lpstr>
      <vt:lpstr>Kapcsolat a forráskóddal</vt:lpstr>
      <vt:lpstr>57. dia</vt:lpstr>
      <vt:lpstr>58. dia</vt:lpstr>
      <vt:lpstr>Aktivitásdiagram</vt:lpstr>
      <vt:lpstr>60. dia</vt:lpstr>
      <vt:lpstr>61. dia</vt:lpstr>
      <vt:lpstr>62. dia</vt:lpstr>
      <vt:lpstr>63. dia</vt:lpstr>
      <vt:lpstr>Állapot- vagy aktivitásdiagram?</vt:lpstr>
      <vt:lpstr>Üzleti folyamatdiagram</vt:lpstr>
      <vt:lpstr>66. dia</vt:lpstr>
      <vt:lpstr>67. dia</vt:lpstr>
      <vt:lpstr>68. dia</vt:lpstr>
      <vt:lpstr>Komponens diagram</vt:lpstr>
      <vt:lpstr>70. dia</vt:lpstr>
      <vt:lpstr>71. dia</vt:lpstr>
      <vt:lpstr>Telepítési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UML</dc:title>
  <dc:creator>NyF</dc:creator>
  <cp:lastModifiedBy>Pepe</cp:lastModifiedBy>
  <cp:revision>103</cp:revision>
  <dcterms:created xsi:type="dcterms:W3CDTF">2006-10-05T09:28:03Z</dcterms:created>
  <dcterms:modified xsi:type="dcterms:W3CDTF">2011-01-10T10:38:14Z</dcterms:modified>
</cp:coreProperties>
</file>