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Default Extension="bin" ContentType="application/vnd.openxmlformats-officedocument.oleObject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18"/>
  </p:notesMasterIdLst>
  <p:handoutMasterIdLst>
    <p:handoutMasterId r:id="rId219"/>
  </p:handoutMasterIdLst>
  <p:sldIdLst>
    <p:sldId id="256" r:id="rId2"/>
    <p:sldId id="569" r:id="rId3"/>
    <p:sldId id="567" r:id="rId4"/>
    <p:sldId id="562" r:id="rId5"/>
    <p:sldId id="559" r:id="rId6"/>
    <p:sldId id="794" r:id="rId7"/>
    <p:sldId id="589" r:id="rId8"/>
    <p:sldId id="636" r:id="rId9"/>
    <p:sldId id="585" r:id="rId10"/>
    <p:sldId id="635" r:id="rId11"/>
    <p:sldId id="645" r:id="rId12"/>
    <p:sldId id="646" r:id="rId13"/>
    <p:sldId id="649" r:id="rId14"/>
    <p:sldId id="637" r:id="rId15"/>
    <p:sldId id="638" r:id="rId16"/>
    <p:sldId id="639" r:id="rId17"/>
    <p:sldId id="640" r:id="rId18"/>
    <p:sldId id="641" r:id="rId19"/>
    <p:sldId id="647" r:id="rId20"/>
    <p:sldId id="642" r:id="rId21"/>
    <p:sldId id="643" r:id="rId22"/>
    <p:sldId id="644" r:id="rId23"/>
    <p:sldId id="591" r:id="rId24"/>
    <p:sldId id="568" r:id="rId25"/>
    <p:sldId id="566" r:id="rId26"/>
    <p:sldId id="560" r:id="rId27"/>
    <p:sldId id="651" r:id="rId28"/>
    <p:sldId id="653" r:id="rId29"/>
    <p:sldId id="596" r:id="rId30"/>
    <p:sldId id="602" r:id="rId31"/>
    <p:sldId id="563" r:id="rId32"/>
    <p:sldId id="658" r:id="rId33"/>
    <p:sldId id="659" r:id="rId34"/>
    <p:sldId id="667" r:id="rId35"/>
    <p:sldId id="661" r:id="rId36"/>
    <p:sldId id="660" r:id="rId37"/>
    <p:sldId id="668" r:id="rId38"/>
    <p:sldId id="597" r:id="rId39"/>
    <p:sldId id="665" r:id="rId40"/>
    <p:sldId id="629" r:id="rId41"/>
    <p:sldId id="595" r:id="rId42"/>
    <p:sldId id="592" r:id="rId43"/>
    <p:sldId id="601" r:id="rId44"/>
    <p:sldId id="564" r:id="rId45"/>
    <p:sldId id="604" r:id="rId46"/>
    <p:sldId id="620" r:id="rId47"/>
    <p:sldId id="621" r:id="rId48"/>
    <p:sldId id="622" r:id="rId49"/>
    <p:sldId id="605" r:id="rId50"/>
    <p:sldId id="606" r:id="rId51"/>
    <p:sldId id="623" r:id="rId52"/>
    <p:sldId id="624" r:id="rId53"/>
    <p:sldId id="625" r:id="rId54"/>
    <p:sldId id="626" r:id="rId55"/>
    <p:sldId id="607" r:id="rId56"/>
    <p:sldId id="627" r:id="rId57"/>
    <p:sldId id="628" r:id="rId58"/>
    <p:sldId id="557" r:id="rId59"/>
    <p:sldId id="670" r:id="rId60"/>
    <p:sldId id="691" r:id="rId61"/>
    <p:sldId id="671" r:id="rId62"/>
    <p:sldId id="690" r:id="rId63"/>
    <p:sldId id="672" r:id="rId64"/>
    <p:sldId id="679" r:id="rId65"/>
    <p:sldId id="680" r:id="rId66"/>
    <p:sldId id="686" r:id="rId67"/>
    <p:sldId id="688" r:id="rId68"/>
    <p:sldId id="681" r:id="rId69"/>
    <p:sldId id="689" r:id="rId70"/>
    <p:sldId id="682" r:id="rId71"/>
    <p:sldId id="558" r:id="rId72"/>
    <p:sldId id="669" r:id="rId73"/>
    <p:sldId id="593" r:id="rId74"/>
    <p:sldId id="673" r:id="rId75"/>
    <p:sldId id="666" r:id="rId76"/>
    <p:sldId id="555" r:id="rId77"/>
    <p:sldId id="702" r:id="rId78"/>
    <p:sldId id="813" r:id="rId79"/>
    <p:sldId id="692" r:id="rId80"/>
    <p:sldId id="701" r:id="rId81"/>
    <p:sldId id="693" r:id="rId82"/>
    <p:sldId id="694" r:id="rId83"/>
    <p:sldId id="712" r:id="rId84"/>
    <p:sldId id="816" r:id="rId85"/>
    <p:sldId id="857" r:id="rId86"/>
    <p:sldId id="695" r:id="rId87"/>
    <p:sldId id="696" r:id="rId88"/>
    <p:sldId id="713" r:id="rId89"/>
    <p:sldId id="714" r:id="rId90"/>
    <p:sldId id="715" r:id="rId91"/>
    <p:sldId id="719" r:id="rId92"/>
    <p:sldId id="720" r:id="rId93"/>
    <p:sldId id="722" r:id="rId94"/>
    <p:sldId id="718" r:id="rId95"/>
    <p:sldId id="697" r:id="rId96"/>
    <p:sldId id="723" r:id="rId97"/>
    <p:sldId id="698" r:id="rId98"/>
    <p:sldId id="727" r:id="rId99"/>
    <p:sldId id="729" r:id="rId100"/>
    <p:sldId id="699" r:id="rId101"/>
    <p:sldId id="728" r:id="rId102"/>
    <p:sldId id="700" r:id="rId103"/>
    <p:sldId id="703" r:id="rId104"/>
    <p:sldId id="724" r:id="rId105"/>
    <p:sldId id="730" r:id="rId106"/>
    <p:sldId id="731" r:id="rId107"/>
    <p:sldId id="556" r:id="rId108"/>
    <p:sldId id="705" r:id="rId109"/>
    <p:sldId id="830" r:id="rId110"/>
    <p:sldId id="831" r:id="rId111"/>
    <p:sldId id="832" r:id="rId112"/>
    <p:sldId id="833" r:id="rId113"/>
    <p:sldId id="834" r:id="rId114"/>
    <p:sldId id="835" r:id="rId115"/>
    <p:sldId id="836" r:id="rId116"/>
    <p:sldId id="837" r:id="rId117"/>
    <p:sldId id="838" r:id="rId118"/>
    <p:sldId id="839" r:id="rId119"/>
    <p:sldId id="840" r:id="rId120"/>
    <p:sldId id="841" r:id="rId121"/>
    <p:sldId id="842" r:id="rId122"/>
    <p:sldId id="843" r:id="rId123"/>
    <p:sldId id="844" r:id="rId124"/>
    <p:sldId id="845" r:id="rId125"/>
    <p:sldId id="846" r:id="rId126"/>
    <p:sldId id="847" r:id="rId127"/>
    <p:sldId id="848" r:id="rId128"/>
    <p:sldId id="849" r:id="rId129"/>
    <p:sldId id="850" r:id="rId130"/>
    <p:sldId id="851" r:id="rId131"/>
    <p:sldId id="852" r:id="rId132"/>
    <p:sldId id="853" r:id="rId133"/>
    <p:sldId id="854" r:id="rId134"/>
    <p:sldId id="855" r:id="rId135"/>
    <p:sldId id="856" r:id="rId136"/>
    <p:sldId id="818" r:id="rId137"/>
    <p:sldId id="572" r:id="rId138"/>
    <p:sldId id="734" r:id="rId139"/>
    <p:sldId id="796" r:id="rId140"/>
    <p:sldId id="706" r:id="rId141"/>
    <p:sldId id="814" r:id="rId142"/>
    <p:sldId id="797" r:id="rId143"/>
    <p:sldId id="798" r:id="rId144"/>
    <p:sldId id="799" r:id="rId145"/>
    <p:sldId id="733" r:id="rId146"/>
    <p:sldId id="793" r:id="rId147"/>
    <p:sldId id="581" r:id="rId148"/>
    <p:sldId id="582" r:id="rId149"/>
    <p:sldId id="739" r:id="rId150"/>
    <p:sldId id="740" r:id="rId151"/>
    <p:sldId id="741" r:id="rId152"/>
    <p:sldId id="742" r:id="rId153"/>
    <p:sldId id="743" r:id="rId154"/>
    <p:sldId id="744" r:id="rId155"/>
    <p:sldId id="745" r:id="rId156"/>
    <p:sldId id="746" r:id="rId157"/>
    <p:sldId id="747" r:id="rId158"/>
    <p:sldId id="748" r:id="rId159"/>
    <p:sldId id="553" r:id="rId160"/>
    <p:sldId id="554" r:id="rId161"/>
    <p:sldId id="858" r:id="rId162"/>
    <p:sldId id="905" r:id="rId163"/>
    <p:sldId id="878" r:id="rId164"/>
    <p:sldId id="859" r:id="rId165"/>
    <p:sldId id="879" r:id="rId166"/>
    <p:sldId id="860" r:id="rId167"/>
    <p:sldId id="894" r:id="rId168"/>
    <p:sldId id="893" r:id="rId169"/>
    <p:sldId id="861" r:id="rId170"/>
    <p:sldId id="784" r:id="rId171"/>
    <p:sldId id="862" r:id="rId172"/>
    <p:sldId id="886" r:id="rId173"/>
    <p:sldId id="881" r:id="rId174"/>
    <p:sldId id="882" r:id="rId175"/>
    <p:sldId id="883" r:id="rId176"/>
    <p:sldId id="884" r:id="rId177"/>
    <p:sldId id="885" r:id="rId178"/>
    <p:sldId id="864" r:id="rId179"/>
    <p:sldId id="865" r:id="rId180"/>
    <p:sldId id="889" r:id="rId181"/>
    <p:sldId id="890" r:id="rId182"/>
    <p:sldId id="891" r:id="rId183"/>
    <p:sldId id="866" r:id="rId184"/>
    <p:sldId id="903" r:id="rId185"/>
    <p:sldId id="904" r:id="rId186"/>
    <p:sldId id="868" r:id="rId187"/>
    <p:sldId id="896" r:id="rId188"/>
    <p:sldId id="902" r:id="rId189"/>
    <p:sldId id="870" r:id="rId190"/>
    <p:sldId id="898" r:id="rId191"/>
    <p:sldId id="899" r:id="rId192"/>
    <p:sldId id="900" r:id="rId193"/>
    <p:sldId id="901" r:id="rId194"/>
    <p:sldId id="872" r:id="rId195"/>
    <p:sldId id="873" r:id="rId196"/>
    <p:sldId id="551" r:id="rId197"/>
    <p:sldId id="874" r:id="rId198"/>
    <p:sldId id="875" r:id="rId199"/>
    <p:sldId id="775" r:id="rId200"/>
    <p:sldId id="772" r:id="rId201"/>
    <p:sldId id="876" r:id="rId202"/>
    <p:sldId id="877" r:id="rId203"/>
    <p:sldId id="785" r:id="rId204"/>
    <p:sldId id="786" r:id="rId205"/>
    <p:sldId id="787" r:id="rId206"/>
    <p:sldId id="788" r:id="rId207"/>
    <p:sldId id="789" r:id="rId208"/>
    <p:sldId id="790" r:id="rId209"/>
    <p:sldId id="791" r:id="rId210"/>
    <p:sldId id="792" r:id="rId211"/>
    <p:sldId id="549" r:id="rId212"/>
    <p:sldId id="548" r:id="rId213"/>
    <p:sldId id="541" r:id="rId214"/>
    <p:sldId id="578" r:id="rId215"/>
    <p:sldId id="579" r:id="rId216"/>
    <p:sldId id="580" r:id="rId2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0C0C0"/>
    <a:srgbClr val="008000"/>
    <a:srgbClr val="FF66CC"/>
    <a:srgbClr val="FF9900"/>
    <a:srgbClr val="FFFF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55" autoAdjust="0"/>
    <p:restoredTop sz="77023" autoAdjust="0"/>
  </p:normalViewPr>
  <p:slideViewPr>
    <p:cSldViewPr>
      <p:cViewPr>
        <p:scale>
          <a:sx n="75" d="100"/>
          <a:sy n="75" d="100"/>
        </p:scale>
        <p:origin x="-52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4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/>
            </a:lvl1pPr>
          </a:lstStyle>
          <a:p>
            <a:r>
              <a:rPr lang="fr-FR"/>
              <a:t>CORBA Component Model Tutorial, Yokohama OMG Meeting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/>
            </a:lvl1pPr>
          </a:lstStyle>
          <a:p>
            <a:r>
              <a:rPr lang="fr-FR"/>
              <a:t>Wednesday, April 24th, 2002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/>
            </a:lvl1pPr>
          </a:lstStyle>
          <a:p>
            <a:r>
              <a:rPr lang="fr-FR"/>
              <a:t>(c)  Philippe Merle LIFL - INRIA 2002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/>
            </a:lvl1pPr>
          </a:lstStyle>
          <a:p>
            <a:fld id="{363D05C5-661C-4CB2-B582-9D9AE329088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2" name="Rectangle 1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 b="0"/>
            </a:lvl1pPr>
          </a:lstStyle>
          <a:p>
            <a:r>
              <a:rPr lang="fr-FR"/>
              <a:t>CORBA Component Model Tutorial, Yokohama OMG Meeting</a:t>
            </a:r>
          </a:p>
        </p:txBody>
      </p:sp>
      <p:sp>
        <p:nvSpPr>
          <p:cNvPr id="365583" name="Rectangle 15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5584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6558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 b="0"/>
            </a:lvl1pPr>
          </a:lstStyle>
          <a:p>
            <a:r>
              <a:rPr lang="fr-FR"/>
              <a:t>Wednesday, April 24th, 2002</a:t>
            </a:r>
          </a:p>
        </p:txBody>
      </p:sp>
      <p:sp>
        <p:nvSpPr>
          <p:cNvPr id="365586" name="Rectangle 1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 b="0"/>
            </a:lvl1pPr>
          </a:lstStyle>
          <a:p>
            <a:r>
              <a:rPr lang="fr-FR"/>
              <a:t>(c)  Philippe Merle LIFL - INRIA 2002</a:t>
            </a:r>
          </a:p>
        </p:txBody>
      </p:sp>
      <p:sp>
        <p:nvSpPr>
          <p:cNvPr id="365587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 b="0"/>
            </a:lvl1pPr>
          </a:lstStyle>
          <a:p>
            <a:fld id="{2A7D3C13-1A72-4F71-9174-8F120C5BF2B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25D17-AF0E-4A51-B2E2-19BE979B99BD}" type="slidenum">
              <a:rPr lang="fr-FR"/>
              <a:pPr/>
              <a:t>1</a:t>
            </a:fld>
            <a:endParaRPr lang="fr-FR"/>
          </a:p>
        </p:txBody>
      </p:sp>
      <p:sp>
        <p:nvSpPr>
          <p:cNvPr id="4075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547B6-0832-424F-AD1B-5DF73BE658CF}" type="slidenum">
              <a:rPr lang="fr-FR"/>
              <a:pPr/>
              <a:t>11</a:t>
            </a:fld>
            <a:endParaRPr lang="fr-FR"/>
          </a:p>
        </p:txBody>
      </p:sp>
      <p:sp>
        <p:nvSpPr>
          <p:cNvPr id="74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93177-0081-499C-9647-34687074AA5D}" type="slidenum">
              <a:rPr lang="fr-FR"/>
              <a:pPr/>
              <a:t>103</a:t>
            </a:fld>
            <a:endParaRPr lang="fr-FR"/>
          </a:p>
        </p:txBody>
      </p:sp>
      <p:sp>
        <p:nvSpPr>
          <p:cNvPr id="83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14718-5370-444C-8301-E0DAD3FD8369}" type="slidenum">
              <a:rPr lang="fr-FR"/>
              <a:pPr/>
              <a:t>104</a:t>
            </a:fld>
            <a:endParaRPr lang="fr-FR"/>
          </a:p>
        </p:txBody>
      </p:sp>
      <p:sp>
        <p:nvSpPr>
          <p:cNvPr id="82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24263-D6D1-4B2A-BCFA-84D25CD4924A}" type="slidenum">
              <a:rPr lang="fr-FR"/>
              <a:pPr/>
              <a:t>105</a:t>
            </a:fld>
            <a:endParaRPr lang="fr-FR"/>
          </a:p>
        </p:txBody>
      </p:sp>
      <p:sp>
        <p:nvSpPr>
          <p:cNvPr id="84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1AE17-68EC-46B7-A96D-20228F63C16F}" type="slidenum">
              <a:rPr lang="fr-FR"/>
              <a:pPr/>
              <a:t>106</a:t>
            </a:fld>
            <a:endParaRPr lang="fr-FR"/>
          </a:p>
        </p:txBody>
      </p:sp>
      <p:sp>
        <p:nvSpPr>
          <p:cNvPr id="84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0ABC4-3537-4996-AEF0-419531DEFFE3}" type="slidenum">
              <a:rPr lang="fr-FR"/>
              <a:pPr/>
              <a:t>107</a:t>
            </a:fld>
            <a:endParaRPr lang="fr-FR"/>
          </a:p>
        </p:txBody>
      </p:sp>
      <p:sp>
        <p:nvSpPr>
          <p:cNvPr id="505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5EF42-2C8F-4261-8D16-C1DFAEC8F8A0}" type="slidenum">
              <a:rPr lang="fr-FR"/>
              <a:pPr/>
              <a:t>108</a:t>
            </a:fld>
            <a:endParaRPr lang="fr-FR"/>
          </a:p>
        </p:txBody>
      </p:sp>
      <p:sp>
        <p:nvSpPr>
          <p:cNvPr id="83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01191-ABA2-4E0E-892E-56ED3EAE0312}" type="slidenum">
              <a:rPr lang="fr-FR"/>
              <a:pPr/>
              <a:t>109</a:t>
            </a:fld>
            <a:endParaRPr lang="fr-FR"/>
          </a:p>
        </p:txBody>
      </p:sp>
      <p:sp>
        <p:nvSpPr>
          <p:cNvPr id="985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5CCBB-7561-47FF-9C9E-6ED781477E52}" type="slidenum">
              <a:rPr lang="fr-FR"/>
              <a:pPr/>
              <a:t>110</a:t>
            </a:fld>
            <a:endParaRPr lang="fr-FR"/>
          </a:p>
        </p:txBody>
      </p:sp>
      <p:sp>
        <p:nvSpPr>
          <p:cNvPr id="98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84DB-03FF-49EC-81D4-B63558CE2E0E}" type="slidenum">
              <a:rPr lang="fr-FR"/>
              <a:pPr/>
              <a:t>111</a:t>
            </a:fld>
            <a:endParaRPr lang="fr-FR"/>
          </a:p>
        </p:txBody>
      </p:sp>
      <p:sp>
        <p:nvSpPr>
          <p:cNvPr id="989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A8257-4CE7-47C6-A62E-C1E3151B5280}" type="slidenum">
              <a:rPr lang="fr-FR"/>
              <a:pPr/>
              <a:t>112</a:t>
            </a:fld>
            <a:endParaRPr lang="fr-FR"/>
          </a:p>
        </p:txBody>
      </p:sp>
      <p:sp>
        <p:nvSpPr>
          <p:cNvPr id="991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FFACD-6D6B-41B5-8AA0-2E0B613A168A}" type="slidenum">
              <a:rPr lang="fr-FR"/>
              <a:pPr/>
              <a:t>12</a:t>
            </a:fld>
            <a:endParaRPr lang="fr-FR"/>
          </a:p>
        </p:txBody>
      </p:sp>
      <p:sp>
        <p:nvSpPr>
          <p:cNvPr id="74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8552C-F246-43AD-B465-59C181900D84}" type="slidenum">
              <a:rPr lang="fr-FR"/>
              <a:pPr/>
              <a:t>113</a:t>
            </a:fld>
            <a:endParaRPr lang="fr-FR"/>
          </a:p>
        </p:txBody>
      </p:sp>
      <p:sp>
        <p:nvSpPr>
          <p:cNvPr id="99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61811-A482-4CD7-9776-421B7BD9A4A2}" type="slidenum">
              <a:rPr lang="fr-FR"/>
              <a:pPr/>
              <a:t>114</a:t>
            </a:fld>
            <a:endParaRPr lang="fr-FR"/>
          </a:p>
        </p:txBody>
      </p:sp>
      <p:sp>
        <p:nvSpPr>
          <p:cNvPr id="99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BDE37-BD2D-43F5-B9AD-C06BBD25C862}" type="slidenum">
              <a:rPr lang="fr-FR"/>
              <a:pPr/>
              <a:t>115</a:t>
            </a:fld>
            <a:endParaRPr lang="fr-FR"/>
          </a:p>
        </p:txBody>
      </p:sp>
      <p:sp>
        <p:nvSpPr>
          <p:cNvPr id="997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2ECA1-E965-45AA-AD87-6533DDAC4E56}" type="slidenum">
              <a:rPr lang="fr-FR"/>
              <a:pPr/>
              <a:t>116</a:t>
            </a:fld>
            <a:endParaRPr lang="fr-FR"/>
          </a:p>
        </p:txBody>
      </p:sp>
      <p:sp>
        <p:nvSpPr>
          <p:cNvPr id="99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CE4FC-B172-4E18-9EDC-EECCEAEB3139}" type="slidenum">
              <a:rPr lang="fr-FR"/>
              <a:pPr/>
              <a:t>117</a:t>
            </a:fld>
            <a:endParaRPr lang="fr-FR"/>
          </a:p>
        </p:txBody>
      </p:sp>
      <p:sp>
        <p:nvSpPr>
          <p:cNvPr id="1001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EEB8-FBEB-4C1C-9A2B-92CB600E3149}" type="slidenum">
              <a:rPr lang="fr-FR"/>
              <a:pPr/>
              <a:t>118</a:t>
            </a:fld>
            <a:endParaRPr lang="fr-FR"/>
          </a:p>
        </p:txBody>
      </p:sp>
      <p:sp>
        <p:nvSpPr>
          <p:cNvPr id="100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634E-B69F-4A7A-AD4E-A070726E2161}" type="slidenum">
              <a:rPr lang="fr-FR"/>
              <a:pPr/>
              <a:t>119</a:t>
            </a:fld>
            <a:endParaRPr lang="fr-FR"/>
          </a:p>
        </p:txBody>
      </p:sp>
      <p:sp>
        <p:nvSpPr>
          <p:cNvPr id="100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C9A7F-C0D5-4597-B606-50BA17B23F4A}" type="slidenum">
              <a:rPr lang="fr-FR"/>
              <a:pPr/>
              <a:t>120</a:t>
            </a:fld>
            <a:endParaRPr lang="fr-FR"/>
          </a:p>
        </p:txBody>
      </p:sp>
      <p:sp>
        <p:nvSpPr>
          <p:cNvPr id="100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9A31-A601-449A-A240-F90EA33564B0}" type="slidenum">
              <a:rPr lang="fr-FR"/>
              <a:pPr/>
              <a:t>121</a:t>
            </a:fld>
            <a:endParaRPr lang="fr-FR"/>
          </a:p>
        </p:txBody>
      </p:sp>
      <p:sp>
        <p:nvSpPr>
          <p:cNvPr id="1009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FDE94-C37D-4D59-A780-F5AF91346A9B}" type="slidenum">
              <a:rPr lang="fr-FR"/>
              <a:pPr/>
              <a:t>122</a:t>
            </a:fld>
            <a:endParaRPr lang="fr-FR"/>
          </a:p>
        </p:txBody>
      </p:sp>
      <p:sp>
        <p:nvSpPr>
          <p:cNvPr id="101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C6D0C-8E36-4932-863F-F825AB2A4242}" type="slidenum">
              <a:rPr lang="fr-FR"/>
              <a:pPr/>
              <a:t>13</a:t>
            </a:fld>
            <a:endParaRPr lang="fr-FR"/>
          </a:p>
        </p:txBody>
      </p:sp>
      <p:sp>
        <p:nvSpPr>
          <p:cNvPr id="74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EEBED-28C7-47D2-8EF1-D4C8E43C1F67}" type="slidenum">
              <a:rPr lang="fr-FR"/>
              <a:pPr/>
              <a:t>123</a:t>
            </a:fld>
            <a:endParaRPr lang="fr-FR"/>
          </a:p>
        </p:txBody>
      </p:sp>
      <p:sp>
        <p:nvSpPr>
          <p:cNvPr id="1013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47CC4-3C9F-4196-9279-716FD55B8C1B}" type="slidenum">
              <a:rPr lang="fr-FR"/>
              <a:pPr/>
              <a:t>124</a:t>
            </a:fld>
            <a:endParaRPr lang="fr-FR"/>
          </a:p>
        </p:txBody>
      </p:sp>
      <p:sp>
        <p:nvSpPr>
          <p:cNvPr id="1015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250B1-F818-41B5-B903-D241E0473C07}" type="slidenum">
              <a:rPr lang="fr-FR"/>
              <a:pPr/>
              <a:t>125</a:t>
            </a:fld>
            <a:endParaRPr lang="fr-FR"/>
          </a:p>
        </p:txBody>
      </p:sp>
      <p:sp>
        <p:nvSpPr>
          <p:cNvPr id="101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70E6E-4F0C-4AB8-9CE4-4E775724C5D4}" type="slidenum">
              <a:rPr lang="fr-FR"/>
              <a:pPr/>
              <a:t>126</a:t>
            </a:fld>
            <a:endParaRPr lang="fr-FR"/>
          </a:p>
        </p:txBody>
      </p:sp>
      <p:sp>
        <p:nvSpPr>
          <p:cNvPr id="101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FBFAE-25F7-493B-B6F5-268E5774FF60}" type="slidenum">
              <a:rPr lang="fr-FR"/>
              <a:pPr/>
              <a:t>127</a:t>
            </a:fld>
            <a:endParaRPr lang="fr-FR"/>
          </a:p>
        </p:txBody>
      </p:sp>
      <p:sp>
        <p:nvSpPr>
          <p:cNvPr id="102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77ADE-3D8F-44D1-AE1C-C488B4AD87CF}" type="slidenum">
              <a:rPr lang="fr-FR"/>
              <a:pPr/>
              <a:t>128</a:t>
            </a:fld>
            <a:endParaRPr lang="fr-FR"/>
          </a:p>
        </p:txBody>
      </p:sp>
      <p:sp>
        <p:nvSpPr>
          <p:cNvPr id="102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791F2-685C-4FC7-B06F-274725D69708}" type="slidenum">
              <a:rPr lang="fr-FR"/>
              <a:pPr/>
              <a:t>129</a:t>
            </a:fld>
            <a:endParaRPr lang="fr-FR"/>
          </a:p>
        </p:txBody>
      </p:sp>
      <p:sp>
        <p:nvSpPr>
          <p:cNvPr id="102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AF9B2-09CB-45FF-8FBB-849FD5E0E658}" type="slidenum">
              <a:rPr lang="fr-FR"/>
              <a:pPr/>
              <a:t>130</a:t>
            </a:fld>
            <a:endParaRPr lang="fr-FR"/>
          </a:p>
        </p:txBody>
      </p:sp>
      <p:sp>
        <p:nvSpPr>
          <p:cNvPr id="102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B43F4-6B7C-4C1A-B194-2478728159AE}" type="slidenum">
              <a:rPr lang="fr-FR"/>
              <a:pPr/>
              <a:t>131</a:t>
            </a:fld>
            <a:endParaRPr lang="fr-FR"/>
          </a:p>
        </p:txBody>
      </p:sp>
      <p:sp>
        <p:nvSpPr>
          <p:cNvPr id="103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CC41C-E79A-400F-922B-F18950CA9980}" type="slidenum">
              <a:rPr lang="fr-FR"/>
              <a:pPr/>
              <a:t>132</a:t>
            </a:fld>
            <a:endParaRPr lang="fr-FR"/>
          </a:p>
        </p:txBody>
      </p:sp>
      <p:sp>
        <p:nvSpPr>
          <p:cNvPr id="103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A8816-BB75-4C0A-A12D-78967566D20F}" type="slidenum">
              <a:rPr lang="fr-FR"/>
              <a:pPr/>
              <a:t>14</a:t>
            </a:fld>
            <a:endParaRPr lang="fr-FR"/>
          </a:p>
        </p:txBody>
      </p:sp>
      <p:sp>
        <p:nvSpPr>
          <p:cNvPr id="74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C7883-46F6-41C0-9AD1-D3C447BB302A}" type="slidenum">
              <a:rPr lang="fr-FR"/>
              <a:pPr/>
              <a:t>133</a:t>
            </a:fld>
            <a:endParaRPr lang="fr-FR"/>
          </a:p>
        </p:txBody>
      </p:sp>
      <p:sp>
        <p:nvSpPr>
          <p:cNvPr id="1034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5DE1F-D8DA-4CA6-9DD9-7960735175BD}" type="slidenum">
              <a:rPr lang="fr-FR"/>
              <a:pPr/>
              <a:t>134</a:t>
            </a:fld>
            <a:endParaRPr lang="fr-FR"/>
          </a:p>
        </p:txBody>
      </p:sp>
      <p:sp>
        <p:nvSpPr>
          <p:cNvPr id="1036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69F13-F9E2-4E3A-8351-E8D6EB2CB9E9}" type="slidenum">
              <a:rPr lang="fr-FR"/>
              <a:pPr/>
              <a:t>135</a:t>
            </a:fld>
            <a:endParaRPr lang="fr-FR"/>
          </a:p>
        </p:txBody>
      </p:sp>
      <p:sp>
        <p:nvSpPr>
          <p:cNvPr id="103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4878-1140-4883-9058-481A272EFCD5}" type="slidenum">
              <a:rPr lang="fr-FR"/>
              <a:pPr/>
              <a:t>136</a:t>
            </a:fld>
            <a:endParaRPr lang="fr-FR"/>
          </a:p>
        </p:txBody>
      </p:sp>
      <p:sp>
        <p:nvSpPr>
          <p:cNvPr id="970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28D82-99B8-42B8-8F9D-9CB6E0BFA0B2}" type="slidenum">
              <a:rPr lang="fr-FR"/>
              <a:pPr/>
              <a:t>137</a:t>
            </a:fld>
            <a:endParaRPr lang="fr-FR"/>
          </a:p>
        </p:txBody>
      </p:sp>
      <p:sp>
        <p:nvSpPr>
          <p:cNvPr id="83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D54CE-5BAB-46A6-B36C-611F2FC78B87}" type="slidenum">
              <a:rPr lang="fr-FR"/>
              <a:pPr/>
              <a:t>140</a:t>
            </a:fld>
            <a:endParaRPr lang="fr-FR"/>
          </a:p>
        </p:txBody>
      </p:sp>
      <p:sp>
        <p:nvSpPr>
          <p:cNvPr id="83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77564-8295-441A-909E-6BDF3B81EE89}" type="slidenum">
              <a:rPr lang="fr-FR"/>
              <a:pPr/>
              <a:t>147</a:t>
            </a:fld>
            <a:endParaRPr lang="fr-FR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8D051-7C20-45D2-A7BB-C571033CD334}" type="slidenum">
              <a:rPr lang="fr-FR"/>
              <a:pPr/>
              <a:t>148</a:t>
            </a:fld>
            <a:endParaRPr lang="fr-FR"/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A3362-ABD6-404C-88CB-766326812583}" type="slidenum">
              <a:rPr lang="fr-FR"/>
              <a:pPr/>
              <a:t>159</a:t>
            </a:fld>
            <a:endParaRPr lang="fr-FR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80FF1-3E65-49FA-BFE1-6D9367D7E443}" type="slidenum">
              <a:rPr lang="fr-FR"/>
              <a:pPr/>
              <a:t>160</a:t>
            </a:fld>
            <a:endParaRPr lang="fr-FR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D1669-5EDB-4D4F-88CB-4BF331005BC3}" type="slidenum">
              <a:rPr lang="fr-FR"/>
              <a:pPr/>
              <a:t>15</a:t>
            </a:fld>
            <a:endParaRPr lang="fr-FR"/>
          </a:p>
        </p:txBody>
      </p:sp>
      <p:sp>
        <p:nvSpPr>
          <p:cNvPr id="74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D45D6-17F2-4080-A3F2-A82D72BF7196}" type="slidenum">
              <a:rPr lang="fr-FR"/>
              <a:pPr/>
              <a:t>161</a:t>
            </a:fld>
            <a:endParaRPr lang="fr-FR"/>
          </a:p>
        </p:txBody>
      </p:sp>
      <p:sp>
        <p:nvSpPr>
          <p:cNvPr id="104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C12CB-94CC-4A2E-ADD4-4087C50D222E}" type="slidenum">
              <a:rPr lang="fr-FR"/>
              <a:pPr/>
              <a:t>187</a:t>
            </a:fld>
            <a:endParaRPr lang="fr-FR"/>
          </a:p>
        </p:txBody>
      </p:sp>
      <p:sp>
        <p:nvSpPr>
          <p:cNvPr id="1089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F18B6-7447-4DAD-9CD8-5195C3F27715}" type="slidenum">
              <a:rPr lang="fr-FR"/>
              <a:pPr/>
              <a:t>196</a:t>
            </a:fld>
            <a:endParaRPr lang="fr-FR"/>
          </a:p>
        </p:txBody>
      </p:sp>
      <p:sp>
        <p:nvSpPr>
          <p:cNvPr id="520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D51C8-D2A4-4F02-A4B3-0E4BA79DDE36}" type="slidenum">
              <a:rPr lang="fr-FR"/>
              <a:pPr/>
              <a:t>197</a:t>
            </a:fld>
            <a:endParaRPr lang="fr-FR"/>
          </a:p>
        </p:txBody>
      </p:sp>
      <p:sp>
        <p:nvSpPr>
          <p:cNvPr id="1060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9B25E-5976-4575-80D2-60237435EEE3}" type="slidenum">
              <a:rPr lang="fr-FR"/>
              <a:pPr/>
              <a:t>201</a:t>
            </a:fld>
            <a:endParaRPr lang="fr-FR"/>
          </a:p>
        </p:txBody>
      </p:sp>
      <p:sp>
        <p:nvSpPr>
          <p:cNvPr id="1064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2D093-7671-47C6-9573-F958667708F6}" type="slidenum">
              <a:rPr lang="fr-FR"/>
              <a:pPr/>
              <a:t>202</a:t>
            </a:fld>
            <a:endParaRPr lang="fr-FR"/>
          </a:p>
        </p:txBody>
      </p:sp>
      <p:sp>
        <p:nvSpPr>
          <p:cNvPr id="106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C54AE-7970-4CDF-8506-CB5C4B914BFC}" type="slidenum">
              <a:rPr lang="fr-FR"/>
              <a:pPr/>
              <a:t>211</a:t>
            </a:fld>
            <a:endParaRPr lang="fr-FR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E0CA7-D3EF-4D3C-9A27-0E980C4845C2}" type="slidenum">
              <a:rPr lang="fr-FR"/>
              <a:pPr/>
              <a:t>212</a:t>
            </a:fld>
            <a:endParaRPr lang="fr-FR"/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0E0A5-C4E4-43EE-BCCB-C0297D21F6FD}" type="slidenum">
              <a:rPr lang="fr-FR"/>
              <a:pPr/>
              <a:t>213</a:t>
            </a:fld>
            <a:endParaRPr lang="fr-FR"/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conclure, rappelez l'action que vous recommandez et terminez par ses bienfaits. Parlez avec conviction et confiance pour vendre votre idée.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527F9-9CC1-4D1A-9B40-D6F9588ED5EC}" type="slidenum">
              <a:rPr lang="fr-FR"/>
              <a:pPr/>
              <a:t>214</a:t>
            </a:fld>
            <a:endParaRPr lang="fr-FR"/>
          </a:p>
        </p:txBody>
      </p:sp>
      <p:sp>
        <p:nvSpPr>
          <p:cNvPr id="84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0838D-F60F-4EE6-8E93-2A84480509E8}" type="slidenum">
              <a:rPr lang="fr-FR"/>
              <a:pPr/>
              <a:t>16</a:t>
            </a:fld>
            <a:endParaRPr lang="fr-FR"/>
          </a:p>
        </p:txBody>
      </p:sp>
      <p:sp>
        <p:nvSpPr>
          <p:cNvPr id="74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55C4B-6877-482A-AFE5-D9C648115B8E}" type="slidenum">
              <a:rPr lang="fr-FR"/>
              <a:pPr/>
              <a:t>215</a:t>
            </a:fld>
            <a:endParaRPr lang="fr-FR"/>
          </a:p>
        </p:txBody>
      </p:sp>
      <p:sp>
        <p:nvSpPr>
          <p:cNvPr id="841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5C3A9-01CC-4F01-A276-CB863A7E07CF}" type="slidenum">
              <a:rPr lang="fr-FR"/>
              <a:pPr/>
              <a:t>216</a:t>
            </a:fld>
            <a:endParaRPr lang="fr-FR"/>
          </a:p>
        </p:txBody>
      </p:sp>
      <p:sp>
        <p:nvSpPr>
          <p:cNvPr id="84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3D46-9781-4841-AE9F-18AEB3751E4E}" type="slidenum">
              <a:rPr lang="fr-FR"/>
              <a:pPr/>
              <a:t>17</a:t>
            </a:fld>
            <a:endParaRPr lang="fr-FR"/>
          </a:p>
        </p:txBody>
      </p:sp>
      <p:sp>
        <p:nvSpPr>
          <p:cNvPr id="75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E5919-F0E2-4FDF-BFA4-90F71CD4E079}" type="slidenum">
              <a:rPr lang="fr-FR"/>
              <a:pPr/>
              <a:t>18</a:t>
            </a:fld>
            <a:endParaRPr lang="fr-FR"/>
          </a:p>
        </p:txBody>
      </p:sp>
      <p:sp>
        <p:nvSpPr>
          <p:cNvPr id="75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8ABA7-C2C5-4887-86A4-F0EF0DDFF0BF}" type="slidenum">
              <a:rPr lang="fr-FR"/>
              <a:pPr/>
              <a:t>19</a:t>
            </a:fld>
            <a:endParaRPr lang="fr-FR"/>
          </a:p>
        </p:txBody>
      </p:sp>
      <p:sp>
        <p:nvSpPr>
          <p:cNvPr id="75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D0376-49CB-468E-BD29-69F3F47316CC}" type="slidenum">
              <a:rPr lang="fr-FR"/>
              <a:pPr/>
              <a:t>20</a:t>
            </a:fld>
            <a:endParaRPr lang="fr-FR"/>
          </a:p>
        </p:txBody>
      </p:sp>
      <p:sp>
        <p:nvSpPr>
          <p:cNvPr id="75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5326B-3470-42E7-B659-B4BBA2148115}" type="slidenum">
              <a:rPr lang="fr-FR"/>
              <a:pPr/>
              <a:t>2</a:t>
            </a:fld>
            <a:endParaRPr lang="fr-FR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D55FE-FD12-4442-A7D9-B8222360645F}" type="slidenum">
              <a:rPr lang="fr-FR"/>
              <a:pPr/>
              <a:t>21</a:t>
            </a:fld>
            <a:endParaRPr lang="fr-FR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2E0AD-4283-4005-B60C-AA8FCAAB48CB}" type="slidenum">
              <a:rPr lang="fr-FR"/>
              <a:pPr/>
              <a:t>22</a:t>
            </a:fld>
            <a:endParaRPr lang="fr-FR"/>
          </a:p>
        </p:txBody>
      </p:sp>
      <p:sp>
        <p:nvSpPr>
          <p:cNvPr id="75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54868-85FF-4B95-9C6C-408B0E1178AE}" type="slidenum">
              <a:rPr lang="fr-FR"/>
              <a:pPr/>
              <a:t>23</a:t>
            </a:fld>
            <a:endParaRPr lang="fr-FR"/>
          </a:p>
        </p:txBody>
      </p:sp>
      <p:sp>
        <p:nvSpPr>
          <p:cNvPr id="75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47F76-97ED-41A7-B565-62D0AA891C29}" type="slidenum">
              <a:rPr lang="fr-FR"/>
              <a:pPr/>
              <a:t>24</a:t>
            </a:fld>
            <a:endParaRPr lang="fr-FR"/>
          </a:p>
        </p:txBody>
      </p:sp>
      <p:sp>
        <p:nvSpPr>
          <p:cNvPr id="535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889B4-03E2-4E2D-AA2F-D6D197F1D48B}" type="slidenum">
              <a:rPr lang="fr-FR"/>
              <a:pPr/>
              <a:t>25</a:t>
            </a:fld>
            <a:endParaRPr lang="fr-FR"/>
          </a:p>
        </p:txBody>
      </p:sp>
      <p:sp>
        <p:nvSpPr>
          <p:cNvPr id="532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93121-FA91-4553-8F55-3E750CA996EE}" type="slidenum">
              <a:rPr lang="fr-FR"/>
              <a:pPr/>
              <a:t>26</a:t>
            </a:fld>
            <a:endParaRPr lang="fr-FR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61830-1B52-4E79-8B4C-BB12EDC7901C}" type="slidenum">
              <a:rPr lang="fr-FR"/>
              <a:pPr/>
              <a:t>27</a:t>
            </a:fld>
            <a:endParaRPr lang="fr-FR"/>
          </a:p>
        </p:txBody>
      </p:sp>
      <p:sp>
        <p:nvSpPr>
          <p:cNvPr id="75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A43E4-082D-488B-800E-C5808A6D2366}" type="slidenum">
              <a:rPr lang="fr-FR"/>
              <a:pPr/>
              <a:t>28</a:t>
            </a:fld>
            <a:endParaRPr lang="fr-FR"/>
          </a:p>
        </p:txBody>
      </p:sp>
      <p:sp>
        <p:nvSpPr>
          <p:cNvPr id="75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2CC9C-4819-43D5-B3E0-ECD2409F7680}" type="slidenum">
              <a:rPr lang="fr-FR"/>
              <a:pPr/>
              <a:t>29</a:t>
            </a:fld>
            <a:endParaRPr lang="fr-FR"/>
          </a:p>
        </p:txBody>
      </p:sp>
      <p:sp>
        <p:nvSpPr>
          <p:cNvPr id="75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5EE0D-B438-4BBE-B5D0-C1F508422B6C}" type="slidenum">
              <a:rPr lang="fr-FR"/>
              <a:pPr/>
              <a:t>30</a:t>
            </a:fld>
            <a:endParaRPr lang="fr-FR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D3B8-BF12-4658-8E6D-EFBE31F53602}" type="slidenum">
              <a:rPr lang="fr-FR"/>
              <a:pPr/>
              <a:t>3</a:t>
            </a:fld>
            <a:endParaRPr lang="fr-FR"/>
          </a:p>
        </p:txBody>
      </p:sp>
      <p:sp>
        <p:nvSpPr>
          <p:cNvPr id="73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2C669-58D9-46B9-9984-49A36208A312}" type="slidenum">
              <a:rPr lang="fr-FR"/>
              <a:pPr/>
              <a:t>31</a:t>
            </a:fld>
            <a:endParaRPr lang="fr-FR"/>
          </a:p>
        </p:txBody>
      </p:sp>
      <p:sp>
        <p:nvSpPr>
          <p:cNvPr id="76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F1E59-AB0E-4ABC-980C-86F3F9B4AD21}" type="slidenum">
              <a:rPr lang="fr-FR"/>
              <a:pPr/>
              <a:t>32</a:t>
            </a:fld>
            <a:endParaRPr lang="fr-FR"/>
          </a:p>
        </p:txBody>
      </p:sp>
      <p:sp>
        <p:nvSpPr>
          <p:cNvPr id="76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864A-3DFE-4AB6-8721-2CCBE2ABFCB5}" type="slidenum">
              <a:rPr lang="fr-FR"/>
              <a:pPr/>
              <a:t>33</a:t>
            </a:fld>
            <a:endParaRPr lang="fr-FR"/>
          </a:p>
        </p:txBody>
      </p:sp>
      <p:sp>
        <p:nvSpPr>
          <p:cNvPr id="7639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048-BD87-49BD-B968-1DA428E4E49A}" type="slidenum">
              <a:rPr lang="fr-FR"/>
              <a:pPr/>
              <a:t>34</a:t>
            </a:fld>
            <a:endParaRPr lang="fr-FR"/>
          </a:p>
        </p:txBody>
      </p:sp>
      <p:sp>
        <p:nvSpPr>
          <p:cNvPr id="7649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DD868-96E8-45D8-A32C-065093491C52}" type="slidenum">
              <a:rPr lang="fr-FR"/>
              <a:pPr/>
              <a:t>35</a:t>
            </a:fld>
            <a:endParaRPr lang="fr-FR"/>
          </a:p>
        </p:txBody>
      </p:sp>
      <p:sp>
        <p:nvSpPr>
          <p:cNvPr id="7659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4FEF6-6905-48FC-90E1-F62E03C59832}" type="slidenum">
              <a:rPr lang="fr-FR"/>
              <a:pPr/>
              <a:t>36</a:t>
            </a:fld>
            <a:endParaRPr lang="fr-FR"/>
          </a:p>
        </p:txBody>
      </p:sp>
      <p:sp>
        <p:nvSpPr>
          <p:cNvPr id="76697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8EF99-A5B3-47BE-ADBE-6FD7383EA1D5}" type="slidenum">
              <a:rPr lang="fr-FR"/>
              <a:pPr/>
              <a:t>37</a:t>
            </a:fld>
            <a:endParaRPr lang="fr-FR"/>
          </a:p>
        </p:txBody>
      </p:sp>
      <p:sp>
        <p:nvSpPr>
          <p:cNvPr id="76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E8516-7BE8-4583-A001-226DBA101D2F}" type="slidenum">
              <a:rPr lang="fr-FR"/>
              <a:pPr/>
              <a:t>38</a:t>
            </a:fld>
            <a:endParaRPr lang="fr-FR"/>
          </a:p>
        </p:txBody>
      </p:sp>
      <p:sp>
        <p:nvSpPr>
          <p:cNvPr id="76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08AC8-62B4-4E63-820C-CFF1C9794EFD}" type="slidenum">
              <a:rPr lang="fr-FR"/>
              <a:pPr/>
              <a:t>39</a:t>
            </a:fld>
            <a:endParaRPr lang="fr-FR"/>
          </a:p>
        </p:txBody>
      </p:sp>
      <p:sp>
        <p:nvSpPr>
          <p:cNvPr id="77005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4EECD-AE50-47C2-8718-851A0B2CC238}" type="slidenum">
              <a:rPr lang="fr-FR"/>
              <a:pPr/>
              <a:t>40</a:t>
            </a:fld>
            <a:endParaRPr lang="fr-FR"/>
          </a:p>
        </p:txBody>
      </p:sp>
      <p:sp>
        <p:nvSpPr>
          <p:cNvPr id="77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762B1-173D-48D0-B437-937D67A14CDE}" type="slidenum">
              <a:rPr lang="fr-FR"/>
              <a:pPr/>
              <a:t>4</a:t>
            </a:fld>
            <a:endParaRPr lang="fr-FR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E277F-BEBF-4DB0-A1FD-48BDCBDC50EF}" type="slidenum">
              <a:rPr lang="fr-FR"/>
              <a:pPr/>
              <a:t>41</a:t>
            </a:fld>
            <a:endParaRPr lang="fr-FR"/>
          </a:p>
        </p:txBody>
      </p:sp>
      <p:sp>
        <p:nvSpPr>
          <p:cNvPr id="77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B60F-95BA-452C-B589-D8F16D2D6982}" type="slidenum">
              <a:rPr lang="fr-FR"/>
              <a:pPr/>
              <a:t>42</a:t>
            </a:fld>
            <a:endParaRPr lang="fr-FR"/>
          </a:p>
        </p:txBody>
      </p:sp>
      <p:sp>
        <p:nvSpPr>
          <p:cNvPr id="77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5F30E-D5D9-4169-94DD-E1197EA70A84}" type="slidenum">
              <a:rPr lang="fr-FR"/>
              <a:pPr/>
              <a:t>43</a:t>
            </a:fld>
            <a:endParaRPr lang="fr-FR"/>
          </a:p>
        </p:txBody>
      </p:sp>
      <p:sp>
        <p:nvSpPr>
          <p:cNvPr id="77414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55E4E-CEC8-4C56-8182-5D0E4606B9D3}" type="slidenum">
              <a:rPr lang="fr-FR"/>
              <a:pPr/>
              <a:t>44</a:t>
            </a:fld>
            <a:endParaRPr lang="fr-FR"/>
          </a:p>
        </p:txBody>
      </p:sp>
      <p:sp>
        <p:nvSpPr>
          <p:cNvPr id="77517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E8C1D-3EBE-4CF4-AA68-558C0901F906}" type="slidenum">
              <a:rPr lang="fr-FR"/>
              <a:pPr/>
              <a:t>45</a:t>
            </a:fld>
            <a:endParaRPr lang="fr-FR"/>
          </a:p>
        </p:txBody>
      </p:sp>
      <p:sp>
        <p:nvSpPr>
          <p:cNvPr id="776194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EF684-1B69-4E57-B14B-C2A21E599FCC}" type="slidenum">
              <a:rPr lang="fr-FR"/>
              <a:pPr/>
              <a:t>46</a:t>
            </a:fld>
            <a:endParaRPr lang="fr-FR"/>
          </a:p>
        </p:txBody>
      </p:sp>
      <p:sp>
        <p:nvSpPr>
          <p:cNvPr id="77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E6F92-7765-458E-8E4B-F830812BF09F}" type="slidenum">
              <a:rPr lang="fr-FR"/>
              <a:pPr/>
              <a:t>47</a:t>
            </a:fld>
            <a:endParaRPr lang="fr-FR"/>
          </a:p>
        </p:txBody>
      </p:sp>
      <p:sp>
        <p:nvSpPr>
          <p:cNvPr id="77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FCBAC-34B5-48C8-B60F-C159300C8393}" type="slidenum">
              <a:rPr lang="fr-FR"/>
              <a:pPr/>
              <a:t>48</a:t>
            </a:fld>
            <a:endParaRPr lang="fr-FR"/>
          </a:p>
        </p:txBody>
      </p:sp>
      <p:sp>
        <p:nvSpPr>
          <p:cNvPr id="77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886D5-7FE5-4661-A8FA-0BD39C70A58C}" type="slidenum">
              <a:rPr lang="fr-FR"/>
              <a:pPr/>
              <a:t>49</a:t>
            </a:fld>
            <a:endParaRPr lang="fr-FR"/>
          </a:p>
        </p:txBody>
      </p:sp>
      <p:sp>
        <p:nvSpPr>
          <p:cNvPr id="78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66BC1-EAEC-4D60-9C5B-9946840858F8}" type="slidenum">
              <a:rPr lang="fr-FR"/>
              <a:pPr/>
              <a:t>50</a:t>
            </a:fld>
            <a:endParaRPr lang="fr-FR"/>
          </a:p>
        </p:txBody>
      </p:sp>
      <p:sp>
        <p:nvSpPr>
          <p:cNvPr id="78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DE7D3-F492-48D0-83F0-76E215968D86}" type="slidenum">
              <a:rPr lang="fr-FR"/>
              <a:pPr/>
              <a:t>5</a:t>
            </a:fld>
            <a:endParaRPr lang="fr-FR"/>
          </a:p>
        </p:txBody>
      </p:sp>
      <p:sp>
        <p:nvSpPr>
          <p:cNvPr id="516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C402E-6E7E-4497-9D80-F739727A8E63}" type="slidenum">
              <a:rPr lang="fr-FR"/>
              <a:pPr/>
              <a:t>51</a:t>
            </a:fld>
            <a:endParaRPr lang="fr-FR"/>
          </a:p>
        </p:txBody>
      </p:sp>
      <p:sp>
        <p:nvSpPr>
          <p:cNvPr id="78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09F1A-C7DB-452C-93B3-A796D573C0E3}" type="slidenum">
              <a:rPr lang="fr-FR"/>
              <a:pPr/>
              <a:t>52</a:t>
            </a:fld>
            <a:endParaRPr lang="fr-FR"/>
          </a:p>
        </p:txBody>
      </p:sp>
      <p:sp>
        <p:nvSpPr>
          <p:cNvPr id="78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A898D-52B6-47B6-B4D0-5E92947180CF}" type="slidenum">
              <a:rPr lang="fr-FR"/>
              <a:pPr/>
              <a:t>53</a:t>
            </a:fld>
            <a:endParaRPr lang="fr-FR"/>
          </a:p>
        </p:txBody>
      </p:sp>
      <p:sp>
        <p:nvSpPr>
          <p:cNvPr id="78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3BCA7-25EC-4FD7-B7E3-7FF03C99EF0A}" type="slidenum">
              <a:rPr lang="fr-FR"/>
              <a:pPr/>
              <a:t>54</a:t>
            </a:fld>
            <a:endParaRPr lang="fr-FR"/>
          </a:p>
        </p:txBody>
      </p:sp>
      <p:sp>
        <p:nvSpPr>
          <p:cNvPr id="78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F1BB-3A9F-4918-BB33-66042B1B8A7A}" type="slidenum">
              <a:rPr lang="fr-FR"/>
              <a:pPr/>
              <a:t>55</a:t>
            </a:fld>
            <a:endParaRPr lang="fr-FR"/>
          </a:p>
        </p:txBody>
      </p:sp>
      <p:sp>
        <p:nvSpPr>
          <p:cNvPr id="78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0E662-74AC-455F-B959-0EEE65E97FE9}" type="slidenum">
              <a:rPr lang="fr-FR"/>
              <a:pPr/>
              <a:t>56</a:t>
            </a:fld>
            <a:endParaRPr lang="fr-FR"/>
          </a:p>
        </p:txBody>
      </p:sp>
      <p:sp>
        <p:nvSpPr>
          <p:cNvPr id="78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3D91C-C386-4567-8D1D-174F15FADF6F}" type="slidenum">
              <a:rPr lang="fr-FR"/>
              <a:pPr/>
              <a:t>57</a:t>
            </a:fld>
            <a:endParaRPr lang="fr-FR"/>
          </a:p>
        </p:txBody>
      </p:sp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0FD35-EDF2-407D-A156-97DAC6E98B1E}" type="slidenum">
              <a:rPr lang="fr-FR"/>
              <a:pPr/>
              <a:t>58</a:t>
            </a:fld>
            <a:endParaRPr lang="fr-FR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783C3-AC87-422B-B3FC-C33CDF3522DE}" type="slidenum">
              <a:rPr lang="fr-FR"/>
              <a:pPr/>
              <a:t>59</a:t>
            </a:fld>
            <a:endParaRPr lang="fr-FR"/>
          </a:p>
        </p:txBody>
      </p:sp>
      <p:sp>
        <p:nvSpPr>
          <p:cNvPr id="78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DBBDC-B5DD-4FE6-9ACB-4A41FABC8B85}" type="slidenum">
              <a:rPr lang="fr-FR"/>
              <a:pPr/>
              <a:t>60</a:t>
            </a:fld>
            <a:endParaRPr lang="fr-FR"/>
          </a:p>
        </p:txBody>
      </p:sp>
      <p:sp>
        <p:nvSpPr>
          <p:cNvPr id="79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0FC8A-232A-40A8-925C-F15D1B6AD653}" type="slidenum">
              <a:rPr lang="fr-FR"/>
              <a:pPr/>
              <a:t>7</a:t>
            </a:fld>
            <a:endParaRPr lang="fr-FR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2860C-80A3-4682-AF2A-DBCB7F6BA690}" type="slidenum">
              <a:rPr lang="fr-FR"/>
              <a:pPr/>
              <a:t>61</a:t>
            </a:fld>
            <a:endParaRPr lang="fr-FR"/>
          </a:p>
        </p:txBody>
      </p:sp>
      <p:sp>
        <p:nvSpPr>
          <p:cNvPr id="79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D518A-487C-466A-A08C-D3086245AEEB}" type="slidenum">
              <a:rPr lang="fr-FR"/>
              <a:pPr/>
              <a:t>62</a:t>
            </a:fld>
            <a:endParaRPr lang="fr-FR"/>
          </a:p>
        </p:txBody>
      </p:sp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005E5-73AC-43D4-95AB-50D1A1849D54}" type="slidenum">
              <a:rPr lang="fr-FR"/>
              <a:pPr/>
              <a:t>63</a:t>
            </a:fld>
            <a:endParaRPr lang="fr-FR"/>
          </a:p>
        </p:txBody>
      </p:sp>
      <p:sp>
        <p:nvSpPr>
          <p:cNvPr id="79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4550D-EA39-4ED2-9D7D-E2945AF45032}" type="slidenum">
              <a:rPr lang="fr-FR"/>
              <a:pPr/>
              <a:t>64</a:t>
            </a:fld>
            <a:endParaRPr lang="fr-FR"/>
          </a:p>
        </p:txBody>
      </p:sp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9CC1-2A39-445E-8C46-EE26F227C2DF}" type="slidenum">
              <a:rPr lang="fr-FR"/>
              <a:pPr/>
              <a:t>65</a:t>
            </a:fld>
            <a:endParaRPr lang="fr-FR"/>
          </a:p>
        </p:txBody>
      </p:sp>
      <p:sp>
        <p:nvSpPr>
          <p:cNvPr id="79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F63D1-41F3-4B0A-9C8A-FF49615ED885}" type="slidenum">
              <a:rPr lang="fr-FR"/>
              <a:pPr/>
              <a:t>66</a:t>
            </a:fld>
            <a:endParaRPr lang="fr-FR"/>
          </a:p>
        </p:txBody>
      </p:sp>
      <p:sp>
        <p:nvSpPr>
          <p:cNvPr id="79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CC01-DFF4-40E8-9180-F227B9E0EFB6}" type="slidenum">
              <a:rPr lang="fr-FR"/>
              <a:pPr/>
              <a:t>67</a:t>
            </a:fld>
            <a:endParaRPr lang="fr-FR"/>
          </a:p>
        </p:txBody>
      </p:sp>
      <p:sp>
        <p:nvSpPr>
          <p:cNvPr id="79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A7744-E3FE-4412-8981-A705E972926A}" type="slidenum">
              <a:rPr lang="fr-FR"/>
              <a:pPr/>
              <a:t>68</a:t>
            </a:fld>
            <a:endParaRPr lang="fr-FR"/>
          </a:p>
        </p:txBody>
      </p:sp>
      <p:sp>
        <p:nvSpPr>
          <p:cNvPr id="79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1203B-5E93-4AD9-8DDC-0CE5515E5D64}" type="slidenum">
              <a:rPr lang="fr-FR"/>
              <a:pPr/>
              <a:t>69</a:t>
            </a:fld>
            <a:endParaRPr lang="fr-FR"/>
          </a:p>
        </p:txBody>
      </p:sp>
      <p:sp>
        <p:nvSpPr>
          <p:cNvPr id="79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2F5D4-7AF1-4B63-9489-4438B5AC24AE}" type="slidenum">
              <a:rPr lang="fr-FR"/>
              <a:pPr/>
              <a:t>70</a:t>
            </a:fld>
            <a:endParaRPr lang="fr-FR"/>
          </a:p>
        </p:txBody>
      </p:sp>
      <p:sp>
        <p:nvSpPr>
          <p:cNvPr id="80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C39A6-8746-48A0-821F-AA651EAAAC9E}" type="slidenum">
              <a:rPr lang="fr-FR"/>
              <a:pPr/>
              <a:t>8</a:t>
            </a:fld>
            <a:endParaRPr lang="fr-FR"/>
          </a:p>
        </p:txBody>
      </p:sp>
      <p:sp>
        <p:nvSpPr>
          <p:cNvPr id="74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456CD-E25B-4D97-A8E5-508C140A72E6}" type="slidenum">
              <a:rPr lang="fr-FR"/>
              <a:pPr/>
              <a:t>71</a:t>
            </a:fld>
            <a:endParaRPr lang="fr-FR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5C96B-F6DE-49E6-9B87-E3D698FB9AC3}" type="slidenum">
              <a:rPr lang="fr-FR"/>
              <a:pPr/>
              <a:t>72</a:t>
            </a:fld>
            <a:endParaRPr lang="fr-FR"/>
          </a:p>
        </p:txBody>
      </p:sp>
      <p:sp>
        <p:nvSpPr>
          <p:cNvPr id="80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290FB-A936-4121-A6F3-4667D4A4D3F1}" type="slidenum">
              <a:rPr lang="fr-FR"/>
              <a:pPr/>
              <a:t>73</a:t>
            </a:fld>
            <a:endParaRPr lang="fr-FR"/>
          </a:p>
        </p:txBody>
      </p:sp>
      <p:sp>
        <p:nvSpPr>
          <p:cNvPr id="80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07903-EA15-44EF-982B-4F02D48F1D7B}" type="slidenum">
              <a:rPr lang="fr-FR"/>
              <a:pPr/>
              <a:t>74</a:t>
            </a:fld>
            <a:endParaRPr lang="fr-FR"/>
          </a:p>
        </p:txBody>
      </p:sp>
      <p:sp>
        <p:nvSpPr>
          <p:cNvPr id="80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A58C7-EE2A-4360-9B58-5977DCA59961}" type="slidenum">
              <a:rPr lang="fr-FR"/>
              <a:pPr/>
              <a:t>75</a:t>
            </a:fld>
            <a:endParaRPr lang="fr-FR"/>
          </a:p>
        </p:txBody>
      </p:sp>
      <p:sp>
        <p:nvSpPr>
          <p:cNvPr id="80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F4C45-FC94-4F61-80FC-FD10DF739A8C}" type="slidenum">
              <a:rPr lang="fr-FR"/>
              <a:pPr/>
              <a:t>76</a:t>
            </a:fld>
            <a:endParaRPr lang="fr-FR"/>
          </a:p>
        </p:txBody>
      </p:sp>
      <p:sp>
        <p:nvSpPr>
          <p:cNvPr id="518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2DEBD-F497-4A73-A1A5-2BC98C10E701}" type="slidenum">
              <a:rPr lang="fr-FR"/>
              <a:pPr/>
              <a:t>77</a:t>
            </a:fld>
            <a:endParaRPr lang="fr-FR"/>
          </a:p>
        </p:txBody>
      </p:sp>
      <p:sp>
        <p:nvSpPr>
          <p:cNvPr id="80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AE111-FAB2-4B92-ADD6-1C1145CB8629}" type="slidenum">
              <a:rPr lang="fr-FR"/>
              <a:pPr/>
              <a:t>79</a:t>
            </a:fld>
            <a:endParaRPr lang="fr-FR"/>
          </a:p>
        </p:txBody>
      </p:sp>
      <p:sp>
        <p:nvSpPr>
          <p:cNvPr id="80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560C-EC06-4A65-8472-E10B1B9DAF4F}" type="slidenum">
              <a:rPr lang="fr-FR"/>
              <a:pPr/>
              <a:t>80</a:t>
            </a:fld>
            <a:endParaRPr lang="fr-FR"/>
          </a:p>
        </p:txBody>
      </p:sp>
      <p:sp>
        <p:nvSpPr>
          <p:cNvPr id="80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C2F55-AE3C-4007-87BD-2C8240450481}" type="slidenum">
              <a:rPr lang="fr-FR"/>
              <a:pPr/>
              <a:t>81</a:t>
            </a:fld>
            <a:endParaRPr lang="fr-FR"/>
          </a:p>
        </p:txBody>
      </p:sp>
      <p:sp>
        <p:nvSpPr>
          <p:cNvPr id="80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B2D87-EC7E-477F-AEAA-84C4889FF94A}" type="slidenum">
              <a:rPr lang="fr-FR"/>
              <a:pPr/>
              <a:t>9</a:t>
            </a:fld>
            <a:endParaRPr lang="fr-FR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8DC6A-555C-4ACA-B553-64047102DC06}" type="slidenum">
              <a:rPr lang="fr-FR"/>
              <a:pPr/>
              <a:t>82</a:t>
            </a:fld>
            <a:endParaRPr lang="fr-FR"/>
          </a:p>
        </p:txBody>
      </p:sp>
      <p:sp>
        <p:nvSpPr>
          <p:cNvPr id="80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0010-3BDF-40A3-B898-7029E6481765}" type="slidenum">
              <a:rPr lang="fr-FR"/>
              <a:pPr/>
              <a:t>83</a:t>
            </a:fld>
            <a:endParaRPr lang="fr-FR"/>
          </a:p>
        </p:txBody>
      </p:sp>
      <p:sp>
        <p:nvSpPr>
          <p:cNvPr id="81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5CA57-CEE8-48C8-B310-5BBD0F7EA95C}" type="slidenum">
              <a:rPr lang="fr-FR"/>
              <a:pPr/>
              <a:t>84</a:t>
            </a:fld>
            <a:endParaRPr lang="fr-FR"/>
          </a:p>
        </p:txBody>
      </p:sp>
      <p:sp>
        <p:nvSpPr>
          <p:cNvPr id="96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87B72-B097-4F27-9842-34082EC9A66F}" type="slidenum">
              <a:rPr lang="fr-FR"/>
              <a:pPr/>
              <a:t>86</a:t>
            </a:fld>
            <a:endParaRPr lang="fr-FR"/>
          </a:p>
        </p:txBody>
      </p:sp>
      <p:sp>
        <p:nvSpPr>
          <p:cNvPr id="81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D12C6-EC7B-4EB6-9A8E-D3034015EFF7}" type="slidenum">
              <a:rPr lang="fr-FR"/>
              <a:pPr/>
              <a:t>87</a:t>
            </a:fld>
            <a:endParaRPr lang="fr-FR"/>
          </a:p>
        </p:txBody>
      </p:sp>
      <p:sp>
        <p:nvSpPr>
          <p:cNvPr id="81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5FA15-A055-4AEB-B847-4C995F337890}" type="slidenum">
              <a:rPr lang="fr-FR"/>
              <a:pPr/>
              <a:t>88</a:t>
            </a:fld>
            <a:endParaRPr lang="fr-FR"/>
          </a:p>
        </p:txBody>
      </p:sp>
      <p:sp>
        <p:nvSpPr>
          <p:cNvPr id="81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8C04-3324-48B8-BC78-CE0A7C0FF923}" type="slidenum">
              <a:rPr lang="fr-FR"/>
              <a:pPr/>
              <a:t>89</a:t>
            </a:fld>
            <a:endParaRPr lang="fr-FR"/>
          </a:p>
        </p:txBody>
      </p:sp>
      <p:sp>
        <p:nvSpPr>
          <p:cNvPr id="81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6107-7858-4A77-8AC9-C18B608BBE4D}" type="slidenum">
              <a:rPr lang="fr-FR"/>
              <a:pPr/>
              <a:t>90</a:t>
            </a:fld>
            <a:endParaRPr lang="fr-FR"/>
          </a:p>
        </p:txBody>
      </p:sp>
      <p:sp>
        <p:nvSpPr>
          <p:cNvPr id="81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5AA48-54E8-4F14-95EB-D2175FFDDF90}" type="slidenum">
              <a:rPr lang="fr-FR"/>
              <a:pPr/>
              <a:t>91</a:t>
            </a:fld>
            <a:endParaRPr lang="fr-FR"/>
          </a:p>
        </p:txBody>
      </p:sp>
      <p:sp>
        <p:nvSpPr>
          <p:cNvPr id="81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D7B24-3B64-43D7-A62B-4DDD0615C514}" type="slidenum">
              <a:rPr lang="fr-FR"/>
              <a:pPr/>
              <a:t>92</a:t>
            </a:fld>
            <a:endParaRPr lang="fr-FR"/>
          </a:p>
        </p:txBody>
      </p:sp>
      <p:sp>
        <p:nvSpPr>
          <p:cNvPr id="81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F422C-4DE9-4619-B307-7D0C70D475FE}" type="slidenum">
              <a:rPr lang="fr-FR"/>
              <a:pPr/>
              <a:t>10</a:t>
            </a:fld>
            <a:endParaRPr lang="fr-FR"/>
          </a:p>
        </p:txBody>
      </p:sp>
      <p:sp>
        <p:nvSpPr>
          <p:cNvPr id="74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0E6DC-6EF4-445D-9DCA-FAA0A0C141FC}" type="slidenum">
              <a:rPr lang="fr-FR"/>
              <a:pPr/>
              <a:t>93</a:t>
            </a:fld>
            <a:endParaRPr lang="fr-FR"/>
          </a:p>
        </p:txBody>
      </p:sp>
      <p:sp>
        <p:nvSpPr>
          <p:cNvPr id="81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3FE2-DCB3-40E6-9AC7-591AA072E512}" type="slidenum">
              <a:rPr lang="fr-FR"/>
              <a:pPr/>
              <a:t>94</a:t>
            </a:fld>
            <a:endParaRPr lang="fr-FR"/>
          </a:p>
        </p:txBody>
      </p:sp>
      <p:sp>
        <p:nvSpPr>
          <p:cNvPr id="82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ADE0C-CE92-4416-A86C-560E79A87CF6}" type="slidenum">
              <a:rPr lang="fr-FR"/>
              <a:pPr/>
              <a:t>95</a:t>
            </a:fld>
            <a:endParaRPr lang="fr-FR"/>
          </a:p>
        </p:txBody>
      </p:sp>
      <p:sp>
        <p:nvSpPr>
          <p:cNvPr id="82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08CE0-267B-48F6-BAA2-93610D07AD5D}" type="slidenum">
              <a:rPr lang="fr-FR"/>
              <a:pPr/>
              <a:t>96</a:t>
            </a:fld>
            <a:endParaRPr lang="fr-FR"/>
          </a:p>
        </p:txBody>
      </p:sp>
      <p:sp>
        <p:nvSpPr>
          <p:cNvPr id="82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8EBE-7539-47E5-9F2A-DF0B4A454B12}" type="slidenum">
              <a:rPr lang="fr-FR"/>
              <a:pPr/>
              <a:t>97</a:t>
            </a:fld>
            <a:endParaRPr lang="fr-FR"/>
          </a:p>
        </p:txBody>
      </p:sp>
      <p:sp>
        <p:nvSpPr>
          <p:cNvPr id="82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7DD30-462B-4A30-818C-4F4A4D3F35F6}" type="slidenum">
              <a:rPr lang="fr-FR"/>
              <a:pPr/>
              <a:t>98</a:t>
            </a:fld>
            <a:endParaRPr lang="fr-FR"/>
          </a:p>
        </p:txBody>
      </p:sp>
      <p:sp>
        <p:nvSpPr>
          <p:cNvPr id="82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DA932-7B15-490E-9C70-B3536E47B1C4}" type="slidenum">
              <a:rPr lang="fr-FR"/>
              <a:pPr/>
              <a:t>99</a:t>
            </a:fld>
            <a:endParaRPr lang="fr-FR"/>
          </a:p>
        </p:txBody>
      </p:sp>
      <p:sp>
        <p:nvSpPr>
          <p:cNvPr id="82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C21F3-9286-403B-A8D1-9E33587AAA3D}" type="slidenum">
              <a:rPr lang="fr-FR"/>
              <a:pPr/>
              <a:t>100</a:t>
            </a:fld>
            <a:endParaRPr lang="fr-FR"/>
          </a:p>
        </p:txBody>
      </p:sp>
      <p:sp>
        <p:nvSpPr>
          <p:cNvPr id="82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4F989-93B1-4994-A83A-04686D978CA0}" type="slidenum">
              <a:rPr lang="fr-FR"/>
              <a:pPr/>
              <a:t>101</a:t>
            </a:fld>
            <a:endParaRPr lang="fr-FR"/>
          </a:p>
        </p:txBody>
      </p:sp>
      <p:sp>
        <p:nvSpPr>
          <p:cNvPr id="82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CORBA Component Model Tutorial, Yokohama OMG Meeting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/>
              <a:t>Wednesday, April 24th, 2002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(c)  Philippe Merle LIFL - INRIA 2002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DE23C-1490-48C2-BEF1-C89F18193982}" type="slidenum">
              <a:rPr lang="fr-FR"/>
              <a:pPr/>
              <a:t>102</a:t>
            </a:fld>
            <a:endParaRPr lang="fr-FR"/>
          </a:p>
        </p:txBody>
      </p:sp>
      <p:sp>
        <p:nvSpPr>
          <p:cNvPr id="82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306" name="Group 2"/>
          <p:cNvGrpSpPr>
            <a:grpSpLocks/>
          </p:cNvGrpSpPr>
          <p:nvPr/>
        </p:nvGrpSpPr>
        <p:grpSpPr bwMode="auto">
          <a:xfrm>
            <a:off x="34925" y="2438400"/>
            <a:ext cx="9009063" cy="1052513"/>
            <a:chOff x="0" y="1536"/>
            <a:chExt cx="5675" cy="663"/>
          </a:xfrm>
        </p:grpSpPr>
        <p:grpSp>
          <p:nvGrpSpPr>
            <p:cNvPr id="4823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823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823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4823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823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823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823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23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23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82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82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611188" y="6248400"/>
            <a:ext cx="27368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4823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4823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839D7F-FD5C-43BD-AF72-7EEB8A52858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82321" name="Rectangle 17"/>
          <p:cNvSpPr>
            <a:spLocks noChangeArrowheads="1"/>
          </p:cNvSpPr>
          <p:nvPr userDrawn="1"/>
        </p:nvSpPr>
        <p:spPr bwMode="gray">
          <a:xfrm>
            <a:off x="468313" y="6237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5F81-817C-48A5-8FFB-7020E28C50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1650" y="188913"/>
            <a:ext cx="2103438" cy="61198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6159500" cy="61198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F46B-F21C-4E65-9452-503B37A053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250D-9B1E-41A4-9E5F-D9545E293F2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BEDC6-3E99-4E19-97F6-8143AEFBD4D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1306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22825" y="1484313"/>
            <a:ext cx="41322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9F59-24BD-4A7A-B41F-161694AEE80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78967-1A76-4855-8087-FB361023E3F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8C8BE-6FF2-4009-94E9-7609DA7C3C6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94032-B05B-466D-AB81-B8B183A220B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D8D4E-0AE3-42DA-85CB-B6878B3E243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FF4DF-E2EB-4772-A712-2CA33C8308F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88913"/>
            <a:ext cx="7793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812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4153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812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35635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4812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56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fr-FR"/>
              <a:t>CORBA Component Model Tutorial</a:t>
            </a:r>
          </a:p>
        </p:txBody>
      </p:sp>
      <p:sp>
        <p:nvSpPr>
          <p:cNvPr id="4812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3EC5B93-4F77-4D38-B435-A543785594A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81294" name="Rectangle 14"/>
          <p:cNvSpPr>
            <a:spLocks noChangeArrowheads="1"/>
          </p:cNvSpPr>
          <p:nvPr userDrawn="1"/>
        </p:nvSpPr>
        <p:spPr bwMode="gray">
          <a:xfrm>
            <a:off x="468313" y="64531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3" name="Rectangle 23"/>
          <p:cNvSpPr>
            <a:spLocks noChangeArrowheads="1"/>
          </p:cNvSpPr>
          <p:nvPr userDrawn="1"/>
        </p:nvSpPr>
        <p:spPr bwMode="ltGray">
          <a:xfrm>
            <a:off x="417513" y="4683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4" name="Rectangle 24"/>
          <p:cNvSpPr>
            <a:spLocks noChangeArrowheads="1"/>
          </p:cNvSpPr>
          <p:nvPr userDrawn="1"/>
        </p:nvSpPr>
        <p:spPr bwMode="ltGray">
          <a:xfrm>
            <a:off x="800100" y="4683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5" name="Rectangle 25"/>
          <p:cNvSpPr>
            <a:spLocks noChangeArrowheads="1"/>
          </p:cNvSpPr>
          <p:nvPr userDrawn="1"/>
        </p:nvSpPr>
        <p:spPr bwMode="ltGray">
          <a:xfrm>
            <a:off x="541338" y="8905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6" name="Rectangle 26"/>
          <p:cNvSpPr>
            <a:spLocks noChangeArrowheads="1"/>
          </p:cNvSpPr>
          <p:nvPr userDrawn="1"/>
        </p:nvSpPr>
        <p:spPr bwMode="ltGray">
          <a:xfrm>
            <a:off x="911225" y="8905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7" name="Rectangle 27"/>
          <p:cNvSpPr>
            <a:spLocks noChangeArrowheads="1"/>
          </p:cNvSpPr>
          <p:nvPr userDrawn="1"/>
        </p:nvSpPr>
        <p:spPr bwMode="ltGray">
          <a:xfrm>
            <a:off x="127000" y="8175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8" name="Rectangle 28"/>
          <p:cNvSpPr>
            <a:spLocks noChangeArrowheads="1"/>
          </p:cNvSpPr>
          <p:nvPr userDrawn="1"/>
        </p:nvSpPr>
        <p:spPr bwMode="gray">
          <a:xfrm>
            <a:off x="762000" y="3603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  <p:sp>
        <p:nvSpPr>
          <p:cNvPr id="481309" name="Rectangle 29"/>
          <p:cNvSpPr>
            <a:spLocks noChangeArrowheads="1"/>
          </p:cNvSpPr>
          <p:nvPr userDrawn="1"/>
        </p:nvSpPr>
        <p:spPr bwMode="gray">
          <a:xfrm>
            <a:off x="442913" y="11509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 sz="2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jpe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A7F593A-1575-45D6-8162-92B1F5297CF7}" type="slidenum">
              <a:rPr lang="fr-FR"/>
              <a:pPr/>
              <a:t>1</a:t>
            </a:fld>
            <a:endParaRPr lang="fr-FR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/>
              <a:t>CORBA Component Model</a:t>
            </a:r>
            <a:br>
              <a:rPr lang="en-US" sz="4400"/>
            </a:br>
            <a:r>
              <a:rPr lang="en-US" sz="4400"/>
              <a:t>Tutorial</a:t>
            </a: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6638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OMG CCM Implementers Group,</a:t>
            </a:r>
          </a:p>
          <a:p>
            <a:pPr>
              <a:lnSpc>
                <a:spcPct val="80000"/>
              </a:lnSpc>
            </a:pPr>
            <a:r>
              <a:rPr lang="en-US" sz="2400"/>
              <a:t>MARS PTF &amp; Telecom DTF</a:t>
            </a:r>
          </a:p>
          <a:p>
            <a:pPr>
              <a:lnSpc>
                <a:spcPct val="80000"/>
              </a:lnSpc>
            </a:pPr>
            <a:r>
              <a:rPr lang="en-US" sz="2400"/>
              <a:t>OMG Meeting, Yokohama, Japan,</a:t>
            </a:r>
          </a:p>
          <a:p>
            <a:pPr>
              <a:lnSpc>
                <a:spcPct val="80000"/>
              </a:lnSpc>
            </a:pPr>
            <a:r>
              <a:rPr lang="en-US" sz="2400"/>
              <a:t>April 24th, 2002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000"/>
              <a:t>OMG TC Document ccm/2002-04-01</a:t>
            </a:r>
          </a:p>
        </p:txBody>
      </p:sp>
      <p:pic>
        <p:nvPicPr>
          <p:cNvPr id="2080" name="Picture 32" descr="liflv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2400"/>
            <a:ext cx="923925" cy="771525"/>
          </a:xfrm>
          <a:prstGeom prst="rect">
            <a:avLst/>
          </a:prstGeom>
          <a:noFill/>
        </p:spPr>
      </p:pic>
      <p:pic>
        <p:nvPicPr>
          <p:cNvPr id="2082" name="Picture 34" descr="omg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290513"/>
            <a:ext cx="1052513" cy="493712"/>
          </a:xfrm>
          <a:prstGeom prst="rect">
            <a:avLst/>
          </a:prstGeom>
          <a:noFill/>
        </p:spPr>
      </p:pic>
      <p:pic>
        <p:nvPicPr>
          <p:cNvPr id="2083" name="Picture 35" descr="CPI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438" y="141288"/>
            <a:ext cx="744537" cy="792162"/>
          </a:xfrm>
          <a:prstGeom prst="rect">
            <a:avLst/>
          </a:prstGeom>
          <a:noFill/>
        </p:spPr>
      </p:pic>
      <p:pic>
        <p:nvPicPr>
          <p:cNvPr id="2084" name="Picture 36" descr="wfpx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4600" y="222250"/>
            <a:ext cx="1203325" cy="631825"/>
          </a:xfrm>
          <a:prstGeom prst="rect">
            <a:avLst/>
          </a:prstGeom>
          <a:noFill/>
        </p:spPr>
      </p:pic>
      <p:pic>
        <p:nvPicPr>
          <p:cNvPr id="2085" name="Picture 37" descr="alcat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2050" y="331788"/>
            <a:ext cx="1528763" cy="412750"/>
          </a:xfrm>
          <a:prstGeom prst="rect">
            <a:avLst/>
          </a:prstGeom>
          <a:noFill/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213" y="206375"/>
            <a:ext cx="8191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 descr="Fokuslogo_hom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9650" y="252413"/>
            <a:ext cx="571500" cy="571500"/>
          </a:xfrm>
          <a:prstGeom prst="rect">
            <a:avLst/>
          </a:prstGeom>
          <a:noFill/>
        </p:spPr>
      </p:pic>
      <p:pic>
        <p:nvPicPr>
          <p:cNvPr id="2088" name="Picture 40" descr="u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95250"/>
            <a:ext cx="952500" cy="88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0C9-CB34-42C3-B828-776BBC90B3B4}" type="slidenum">
              <a:rPr lang="fr-FR"/>
              <a:pPr/>
              <a:t>10</a:t>
            </a:fld>
            <a:endParaRPr lang="fr-FR"/>
          </a:p>
        </p:txBody>
      </p:sp>
      <p:sp>
        <p:nvSpPr>
          <p:cNvPr id="620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with CCM</a:t>
            </a:r>
          </a:p>
        </p:txBody>
      </p:sp>
      <p:sp>
        <p:nvSpPr>
          <p:cNvPr id="620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 CCM application is “really” distributed</a:t>
            </a:r>
          </a:p>
          <a:p>
            <a:pPr lvl="1"/>
            <a:r>
              <a:rPr lang="en-US"/>
              <a:t>Could be deployed and run on </a:t>
            </a:r>
            <a:r>
              <a:rPr lang="en-US" u="sng"/>
              <a:t>several distributed nodes simultaneously</a:t>
            </a:r>
            <a:r>
              <a:rPr lang="en-US"/>
              <a:t>  </a:t>
            </a:r>
          </a:p>
          <a:p>
            <a:endParaRPr lang="en-US"/>
          </a:p>
          <a:p>
            <a:r>
              <a:rPr lang="en-US"/>
              <a:t>A CORBA component could be </a:t>
            </a:r>
            <a:r>
              <a:rPr lang="en-US" u="sng"/>
              <a:t>segmented into several classes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1874-CF20-469C-A044-714952C12936}" type="slidenum">
              <a:rPr lang="fr-FR"/>
              <a:pPr/>
              <a:t>100</a:t>
            </a:fld>
            <a:endParaRPr lang="fr-FR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Observer Home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         ::Components::EnterpriseComponent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raises(::Components::CreateFailure);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705540" name="AutoShape 4"/>
          <p:cNvSpPr>
            <a:spLocks noChangeArrowheads="1"/>
          </p:cNvSpPr>
          <p:nvPr/>
        </p:nvSpPr>
        <p:spPr bwMode="auto">
          <a:xfrm>
            <a:off x="6521450" y="5238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grpSp>
        <p:nvGrpSpPr>
          <p:cNvPr id="705541" name="Group 5"/>
          <p:cNvGrpSpPr>
            <a:grpSpLocks/>
          </p:cNvGrpSpPr>
          <p:nvPr/>
        </p:nvGrpSpPr>
        <p:grpSpPr bwMode="auto">
          <a:xfrm>
            <a:off x="6372225" y="955675"/>
            <a:ext cx="2592388" cy="1584325"/>
            <a:chOff x="4105" y="890"/>
            <a:chExt cx="1633" cy="998"/>
          </a:xfrm>
        </p:grpSpPr>
        <p:sp>
          <p:nvSpPr>
            <p:cNvPr id="705542" name="AutoShape 6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705543" name="Group 7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705544" name="Line 8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5545" name="AutoShape 9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5546" name="Group 10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705547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5548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705549" name="Group 13"/>
          <p:cNvGrpSpPr>
            <a:grpSpLocks/>
          </p:cNvGrpSpPr>
          <p:nvPr/>
        </p:nvGrpSpPr>
        <p:grpSpPr bwMode="auto">
          <a:xfrm rot="5400000">
            <a:off x="7573169" y="156369"/>
            <a:ext cx="411162" cy="323850"/>
            <a:chOff x="204" y="3349"/>
            <a:chExt cx="259" cy="204"/>
          </a:xfrm>
        </p:grpSpPr>
        <p:sp>
          <p:nvSpPr>
            <p:cNvPr id="705550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5551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EC4-6614-4E92-9DBA-11BCAFBB53A9}" type="slidenum">
              <a:rPr lang="fr-FR"/>
              <a:pPr/>
              <a:t>101</a:t>
            </a:fld>
            <a:endParaRPr lang="fr-FR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 Home Executor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ObserverHomeImpl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 Required by CCM_ObserverHome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org.omg.Components.EnterpriseComponent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ObserverImpl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 Called at deployment time.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static org.omg.Components.HomeExecutorBase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create_home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ObserverHomeImpl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36260" name="AutoShape 4"/>
          <p:cNvSpPr>
            <a:spLocks noChangeArrowheads="1"/>
          </p:cNvSpPr>
          <p:nvPr/>
        </p:nvSpPr>
        <p:spPr bwMode="auto">
          <a:xfrm>
            <a:off x="6521450" y="5238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grpSp>
        <p:nvGrpSpPr>
          <p:cNvPr id="736261" name="Group 5"/>
          <p:cNvGrpSpPr>
            <a:grpSpLocks/>
          </p:cNvGrpSpPr>
          <p:nvPr/>
        </p:nvGrpSpPr>
        <p:grpSpPr bwMode="auto">
          <a:xfrm>
            <a:off x="6372225" y="955675"/>
            <a:ext cx="2592388" cy="1584325"/>
            <a:chOff x="4105" y="890"/>
            <a:chExt cx="1633" cy="998"/>
          </a:xfrm>
        </p:grpSpPr>
        <p:sp>
          <p:nvSpPr>
            <p:cNvPr id="736262" name="AutoShape 6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736263" name="Group 7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736264" name="Line 8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6265" name="AutoShape 9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6266" name="Group 10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736267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6268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736269" name="Group 13"/>
          <p:cNvGrpSpPr>
            <a:grpSpLocks/>
          </p:cNvGrpSpPr>
          <p:nvPr/>
        </p:nvGrpSpPr>
        <p:grpSpPr bwMode="auto">
          <a:xfrm rot="5400000">
            <a:off x="7573169" y="156369"/>
            <a:ext cx="411162" cy="323850"/>
            <a:chOff x="204" y="3349"/>
            <a:chExt cx="259" cy="204"/>
          </a:xfrm>
        </p:grpSpPr>
        <p:sp>
          <p:nvSpPr>
            <p:cNvPr id="736270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6271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36272" name="Line 16"/>
          <p:cNvSpPr>
            <a:spLocks noChangeShapeType="1"/>
          </p:cNvSpPr>
          <p:nvPr/>
        </p:nvSpPr>
        <p:spPr bwMode="auto">
          <a:xfrm>
            <a:off x="236538" y="2565400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36273" name="Group 17"/>
          <p:cNvGrpSpPr>
            <a:grpSpLocks/>
          </p:cNvGrpSpPr>
          <p:nvPr/>
        </p:nvGrpSpPr>
        <p:grpSpPr bwMode="auto">
          <a:xfrm>
            <a:off x="250825" y="3429000"/>
            <a:ext cx="434975" cy="690563"/>
            <a:chOff x="158" y="1761"/>
            <a:chExt cx="274" cy="435"/>
          </a:xfrm>
        </p:grpSpPr>
        <p:sp>
          <p:nvSpPr>
            <p:cNvPr id="736274" name="Line 18"/>
            <p:cNvSpPr>
              <a:spLocks noChangeShapeType="1"/>
            </p:cNvSpPr>
            <p:nvPr/>
          </p:nvSpPr>
          <p:spPr bwMode="auto">
            <a:xfrm>
              <a:off x="158" y="1979"/>
              <a:ext cx="22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6275" name="Line 19"/>
            <p:cNvSpPr>
              <a:spLocks noChangeShapeType="1"/>
            </p:cNvSpPr>
            <p:nvPr/>
          </p:nvSpPr>
          <p:spPr bwMode="auto">
            <a:xfrm rot="6835259">
              <a:off x="317" y="1874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6276" name="Line 20"/>
            <p:cNvSpPr>
              <a:spLocks noChangeShapeType="1"/>
            </p:cNvSpPr>
            <p:nvPr/>
          </p:nvSpPr>
          <p:spPr bwMode="auto">
            <a:xfrm rot="14764741" flipV="1">
              <a:off x="318" y="2082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36277" name="Line 21"/>
          <p:cNvSpPr>
            <a:spLocks noChangeShapeType="1"/>
          </p:cNvSpPr>
          <p:nvPr/>
        </p:nvSpPr>
        <p:spPr bwMode="auto">
          <a:xfrm flipH="1">
            <a:off x="250825" y="2565400"/>
            <a:ext cx="0" cy="12239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72" grpId="0" animBg="1"/>
      <p:bldP spid="73627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BF0-7F15-4433-A8A5-43BE924EB975}" type="slidenum">
              <a:rPr lang="fr-FR"/>
              <a:pPr/>
              <a:t>102</a:t>
            </a:fld>
            <a:endParaRPr lang="fr-FR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Philosopher Component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06564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706565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706566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706567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0656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06569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06570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6571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706572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0657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06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06575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6576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706577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578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579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6580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706581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706582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706583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584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E107-D15E-4739-B3D7-9FE4A053696D}" type="slidenum">
              <a:rPr lang="fr-FR"/>
              <a:pPr/>
              <a:t>103</a:t>
            </a:fld>
            <a:endParaRPr lang="fr-FR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Philosopher Context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obtain the connected left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obtain the connected right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push an info event to all subscribers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StatusInfo ev);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709636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709637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709638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709639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0964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09641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09642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9643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709644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0964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09646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09647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9648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709649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9650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9651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9652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709653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709654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709655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9656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6F41-55B2-4E9A-B4CE-57FD85C4B677}" type="slidenum">
              <a:rPr lang="fr-FR"/>
              <a:pPr/>
              <a:t>104</a:t>
            </a:fld>
            <a:endParaRPr lang="fr-FR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Philosopher Executor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PhilosopherImpl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SessionComponent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java.lang.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Runnable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// Constructor.</a:t>
            </a:r>
            <a:endParaRPr lang="en-US" sz="2000" i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public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</a:rPr>
              <a:t>PhilosopherImpl</a:t>
            </a:r>
            <a:r>
              <a:rPr lang="en-US" sz="2000">
                <a:latin typeface="Courier New" pitchFamily="49" charset="0"/>
              </a:rPr>
              <a:t>(String n) { name_ = n;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  // Transient state.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private String name_;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i="1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</a:rPr>
              <a:t>  // Required by the CCM_Philosopher_Executor interface.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public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</a:rPr>
              <a:t>(String n) { name_ = n;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public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</a:rPr>
              <a:t>() { return name_; }</a:t>
            </a:r>
          </a:p>
        </p:txBody>
      </p:sp>
      <p:grpSp>
        <p:nvGrpSpPr>
          <p:cNvPr id="732164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732165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732166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732167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3216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2169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32170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2171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732172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3217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21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32175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2176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732177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2178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2179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32180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732181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732182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732183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2184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226E-9A3F-49E0-8EBD-91A823DE9856}" type="slidenum">
              <a:rPr lang="fr-FR"/>
              <a:pPr/>
              <a:t>105</a:t>
            </a:fld>
            <a:endParaRPr lang="fr-FR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Philosopher Executor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philosopher behavior state machine.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private java.lang.Thread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behavior_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philosopher CCM context.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private CCM_Philosopher_Context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the_context_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set_session_context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(SessionContext ctx)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the_context_ = (CCM_Philosopher_Context)ctx;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ccm_activate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behavior_ = new Thread(this); behavior_.start();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ccm_passivate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behavior_.stop();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ccm_remove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 {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43780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843781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843782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843783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84378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43785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43786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3787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843788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84378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437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43791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3792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843793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3794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3795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43796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843797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843798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843799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3800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8934-AA88-4506-9CB7-93E5BBCF41B6}" type="slidenum">
              <a:rPr lang="fr-FR"/>
              <a:pPr/>
              <a:t>106</a:t>
            </a:fld>
            <a:endParaRPr lang="fr-FR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Philosopher Executor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15338" cy="48244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The state machine.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Pushes the current status to all observers.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the_context_.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Takes the left fork.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the_context_.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Takes the right fork.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the_context_.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Releases the left fork.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the_context_.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Releases the right fork.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the_context_.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845828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845829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845830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845831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8458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45833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45834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5835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845836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84583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4583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45839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5840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845841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5842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5843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45844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845845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845846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845847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5848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47C-8EE6-4E94-8C01-2F0E6D29C1D6}" type="slidenum">
              <a:rPr lang="fr-FR"/>
              <a:pPr/>
              <a:t>107</a:t>
            </a:fld>
            <a:endParaRPr lang="fr-FR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Philosopher Home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::Components::EnterpriseComponent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::Components::EnterpriseComponent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raises(Components::CreateFailure);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504836" name="AutoShape 4"/>
          <p:cNvSpPr>
            <a:spLocks noChangeArrowheads="1"/>
          </p:cNvSpPr>
          <p:nvPr/>
        </p:nvSpPr>
        <p:spPr bwMode="auto">
          <a:xfrm>
            <a:off x="6335713" y="477838"/>
            <a:ext cx="2700337" cy="273526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grpSp>
        <p:nvGrpSpPr>
          <p:cNvPr id="504837" name="Group 5"/>
          <p:cNvGrpSpPr>
            <a:grpSpLocks/>
          </p:cNvGrpSpPr>
          <p:nvPr/>
        </p:nvGrpSpPr>
        <p:grpSpPr bwMode="auto">
          <a:xfrm>
            <a:off x="6696075" y="979488"/>
            <a:ext cx="2232025" cy="2160587"/>
            <a:chOff x="384" y="1488"/>
            <a:chExt cx="1200" cy="1248"/>
          </a:xfrm>
        </p:grpSpPr>
        <p:sp>
          <p:nvSpPr>
            <p:cNvPr id="504838" name="AutoShape 6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04839" name="Group 7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504840" name="Group 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048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048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04843" name="AutoShape 1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04844" name="Group 12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504845" name="Group 1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0484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04847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04848" name="AutoShape 1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04849" name="Group 17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504850" name="Line 1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04851" name="Rectangle 1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04852" name="AutoShape 2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04853" name="Rectangle 21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504854" name="Rectangle 22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504855" name="Group 23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504856" name="Line 2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04857" name="Oval 2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504858" name="Group 26"/>
          <p:cNvGrpSpPr>
            <a:grpSpLocks/>
          </p:cNvGrpSpPr>
          <p:nvPr/>
        </p:nvGrpSpPr>
        <p:grpSpPr bwMode="auto">
          <a:xfrm rot="5400000">
            <a:off x="7481093" y="110332"/>
            <a:ext cx="411163" cy="323850"/>
            <a:chOff x="204" y="3349"/>
            <a:chExt cx="259" cy="204"/>
          </a:xfrm>
        </p:grpSpPr>
        <p:sp>
          <p:nvSpPr>
            <p:cNvPr id="504859" name="Line 2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04860" name="Oval 2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04861" name="Line 29"/>
          <p:cNvSpPr>
            <a:spLocks noChangeShapeType="1"/>
          </p:cNvSpPr>
          <p:nvPr/>
        </p:nvSpPr>
        <p:spPr bwMode="auto">
          <a:xfrm flipH="1">
            <a:off x="250825" y="2895600"/>
            <a:ext cx="0" cy="6492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6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4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4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0141-2ABC-4A0D-B2DD-7C1100DE7578}" type="slidenum">
              <a:rPr lang="fr-FR"/>
              <a:pPr/>
              <a:t>108</a:t>
            </a:fld>
            <a:endParaRPr lang="fr-FR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Philosopher Home Executor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PhilosopherHomeImpl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endParaRPr lang="en-US" sz="180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Required by CCM_PhilosopherHomeImplicit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public org.omg.Components.EnterpriseComponent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() { return </a:t>
            </a:r>
            <a:r>
              <a:rPr lang="en-US" sz="18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PhilosopherImpl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(“”);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Required by CCM_PhilosopherHomeExplicit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org.omg.Components.EnterpriseComponent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(String name)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PhilosopherImpl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Called at deployment time.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 org.omg.Components.HomeExecutorBase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create_home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() { return </a:t>
            </a:r>
            <a:r>
              <a:rPr lang="en-US" sz="18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PhilosopherHomeImpl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6516688" y="404813"/>
            <a:ext cx="2555875" cy="230346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grpSp>
        <p:nvGrpSpPr>
          <p:cNvPr id="712709" name="Group 5"/>
          <p:cNvGrpSpPr>
            <a:grpSpLocks/>
          </p:cNvGrpSpPr>
          <p:nvPr/>
        </p:nvGrpSpPr>
        <p:grpSpPr bwMode="auto">
          <a:xfrm>
            <a:off x="6823075" y="836613"/>
            <a:ext cx="2122488" cy="1819275"/>
            <a:chOff x="379" y="1488"/>
            <a:chExt cx="1205" cy="1248"/>
          </a:xfrm>
        </p:grpSpPr>
        <p:sp>
          <p:nvSpPr>
            <p:cNvPr id="712710" name="AutoShape 6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712711" name="Group 7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712712" name="Group 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1271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12714" name="Rectangle 1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12715" name="AutoShape 1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12716" name="Group 12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712717" name="Group 1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71271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12719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712720" name="AutoShape 1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12721" name="Group 17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712722" name="Line 1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12723" name="Rectangle 1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12724" name="AutoShape 2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12725" name="Rectangle 21"/>
            <p:cNvSpPr>
              <a:spLocks noChangeArrowheads="1"/>
            </p:cNvSpPr>
            <p:nvPr/>
          </p:nvSpPr>
          <p:spPr bwMode="auto">
            <a:xfrm>
              <a:off x="379" y="2352"/>
              <a:ext cx="10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712726" name="Rectangle 22"/>
            <p:cNvSpPr>
              <a:spLocks noChangeArrowheads="1"/>
            </p:cNvSpPr>
            <p:nvPr/>
          </p:nvSpPr>
          <p:spPr bwMode="auto">
            <a:xfrm>
              <a:off x="384" y="2035"/>
              <a:ext cx="86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712727" name="Group 23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712728" name="Line 2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12729" name="Oval 2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712730" name="Group 26"/>
          <p:cNvGrpSpPr>
            <a:grpSpLocks/>
          </p:cNvGrpSpPr>
          <p:nvPr/>
        </p:nvGrpSpPr>
        <p:grpSpPr bwMode="auto">
          <a:xfrm rot="5400000">
            <a:off x="7463631" y="86519"/>
            <a:ext cx="346075" cy="306388"/>
            <a:chOff x="204" y="3349"/>
            <a:chExt cx="259" cy="204"/>
          </a:xfrm>
        </p:grpSpPr>
        <p:sp>
          <p:nvSpPr>
            <p:cNvPr id="712731" name="Line 2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2732" name="Oval 2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12739" name="Line 35"/>
          <p:cNvSpPr>
            <a:spLocks noChangeShapeType="1"/>
          </p:cNvSpPr>
          <p:nvPr/>
        </p:nvSpPr>
        <p:spPr bwMode="auto">
          <a:xfrm>
            <a:off x="236538" y="2205038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12749" name="Group 45"/>
          <p:cNvGrpSpPr>
            <a:grpSpLocks/>
          </p:cNvGrpSpPr>
          <p:nvPr/>
        </p:nvGrpSpPr>
        <p:grpSpPr bwMode="auto">
          <a:xfrm>
            <a:off x="250825" y="2997200"/>
            <a:ext cx="434975" cy="690563"/>
            <a:chOff x="158" y="1761"/>
            <a:chExt cx="274" cy="435"/>
          </a:xfrm>
        </p:grpSpPr>
        <p:sp>
          <p:nvSpPr>
            <p:cNvPr id="712743" name="Line 39"/>
            <p:cNvSpPr>
              <a:spLocks noChangeShapeType="1"/>
            </p:cNvSpPr>
            <p:nvPr/>
          </p:nvSpPr>
          <p:spPr bwMode="auto">
            <a:xfrm>
              <a:off x="158" y="1979"/>
              <a:ext cx="22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12747" name="Line 43"/>
            <p:cNvSpPr>
              <a:spLocks noChangeShapeType="1"/>
            </p:cNvSpPr>
            <p:nvPr/>
          </p:nvSpPr>
          <p:spPr bwMode="auto">
            <a:xfrm rot="6835259">
              <a:off x="317" y="1874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12748" name="Line 44"/>
            <p:cNvSpPr>
              <a:spLocks noChangeShapeType="1"/>
            </p:cNvSpPr>
            <p:nvPr/>
          </p:nvSpPr>
          <p:spPr bwMode="auto">
            <a:xfrm rot="14764741" flipV="1">
              <a:off x="318" y="2082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12750" name="Group 46"/>
          <p:cNvGrpSpPr>
            <a:grpSpLocks/>
          </p:cNvGrpSpPr>
          <p:nvPr/>
        </p:nvGrpSpPr>
        <p:grpSpPr bwMode="auto">
          <a:xfrm>
            <a:off x="250825" y="4221163"/>
            <a:ext cx="434975" cy="690562"/>
            <a:chOff x="158" y="1761"/>
            <a:chExt cx="274" cy="435"/>
          </a:xfrm>
        </p:grpSpPr>
        <p:sp>
          <p:nvSpPr>
            <p:cNvPr id="712751" name="Line 47"/>
            <p:cNvSpPr>
              <a:spLocks noChangeShapeType="1"/>
            </p:cNvSpPr>
            <p:nvPr/>
          </p:nvSpPr>
          <p:spPr bwMode="auto">
            <a:xfrm>
              <a:off x="158" y="1979"/>
              <a:ext cx="22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12752" name="Line 48"/>
            <p:cNvSpPr>
              <a:spLocks noChangeShapeType="1"/>
            </p:cNvSpPr>
            <p:nvPr/>
          </p:nvSpPr>
          <p:spPr bwMode="auto">
            <a:xfrm rot="6835259">
              <a:off x="317" y="1874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12753" name="Line 49"/>
            <p:cNvSpPr>
              <a:spLocks noChangeShapeType="1"/>
            </p:cNvSpPr>
            <p:nvPr/>
          </p:nvSpPr>
          <p:spPr bwMode="auto">
            <a:xfrm rot="14764741" flipV="1">
              <a:off x="318" y="2082"/>
              <a:ext cx="227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12754" name="Line 50"/>
          <p:cNvSpPr>
            <a:spLocks noChangeShapeType="1"/>
          </p:cNvSpPr>
          <p:nvPr/>
        </p:nvSpPr>
        <p:spPr bwMode="auto">
          <a:xfrm flipH="1">
            <a:off x="250825" y="2205038"/>
            <a:ext cx="0" cy="23764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39" grpId="0" animBg="1"/>
      <p:bldP spid="71275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69932A-C3BE-498D-A004-4C6A7F9C0526}" type="slidenum">
              <a:rPr lang="fr-FR"/>
              <a:pPr/>
              <a:t>109</a:t>
            </a:fld>
            <a:endParaRPr lang="fr-FR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72400" cy="1766888"/>
          </a:xfrm>
        </p:spPr>
        <p:txBody>
          <a:bodyPr/>
          <a:lstStyle/>
          <a:p>
            <a:pPr algn="ctr"/>
            <a:r>
              <a:rPr lang="en-US"/>
              <a:t>Implementing CORBA Components</a:t>
            </a:r>
            <a:br>
              <a:rPr lang="en-US"/>
            </a:br>
            <a:r>
              <a:rPr lang="en-US"/>
              <a:t>in C++</a:t>
            </a:r>
          </a:p>
        </p:txBody>
      </p:sp>
      <p:sp>
        <p:nvSpPr>
          <p:cNvPr id="984068" name="Rectangle 4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b="0"/>
              <a:t> Dining Philosophers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12AB-2809-4924-A93B-B0E036BE58CA}" type="slidenum">
              <a:rPr lang="fr-FR"/>
              <a:pPr/>
              <a:t>11</a:t>
            </a:fld>
            <a:endParaRPr lang="fr-FR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CCM Specification?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604250" cy="4824412"/>
          </a:xfrm>
        </p:spPr>
        <p:txBody>
          <a:bodyPr/>
          <a:lstStyle/>
          <a:p>
            <a:r>
              <a:rPr lang="en-US"/>
              <a:t>Abstract Component Model</a:t>
            </a:r>
          </a:p>
          <a:p>
            <a:pPr lvl="1"/>
            <a:r>
              <a:rPr lang="en-US"/>
              <a:t>Extensions to IDL and the object model</a:t>
            </a:r>
          </a:p>
          <a:p>
            <a:endParaRPr lang="en-US"/>
          </a:p>
          <a:p>
            <a:r>
              <a:rPr lang="en-US"/>
              <a:t>Component Implementation Framework</a:t>
            </a:r>
          </a:p>
          <a:p>
            <a:pPr lvl="1"/>
            <a:r>
              <a:rPr lang="en-US"/>
              <a:t>Component Implementation Definition Language (CIDL)</a:t>
            </a:r>
          </a:p>
          <a:p>
            <a:endParaRPr lang="en-US"/>
          </a:p>
          <a:p>
            <a:r>
              <a:rPr lang="en-US"/>
              <a:t>Component Container Programming Model</a:t>
            </a:r>
          </a:p>
          <a:p>
            <a:pPr lvl="1"/>
            <a:r>
              <a:rPr lang="en-US"/>
              <a:t>Component implementer and client view</a:t>
            </a:r>
          </a:p>
          <a:p>
            <a:pPr lvl="1"/>
            <a:r>
              <a:rPr lang="en-US"/>
              <a:t>Integration with Security, Persistence, Transactions, and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9CC3-4FF3-4C78-B440-519DF20E088C}" type="slidenum">
              <a:rPr lang="fr-FR"/>
              <a:pPr/>
              <a:t>110</a:t>
            </a:fld>
            <a:endParaRPr lang="fr-FR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C++ Component Implementation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 before:</a:t>
            </a:r>
          </a:p>
          <a:p>
            <a:pPr lvl="1">
              <a:lnSpc>
                <a:spcPct val="90000"/>
              </a:lnSpc>
            </a:pPr>
            <a:r>
              <a:rPr lang="en-US"/>
              <a:t>Based on Server-Side equivalent IDL</a:t>
            </a:r>
          </a:p>
          <a:p>
            <a:pPr lvl="1">
              <a:lnSpc>
                <a:spcPct val="90000"/>
              </a:lnSpc>
            </a:pPr>
            <a:r>
              <a:rPr lang="en-US"/>
              <a:t>Components and Homes are mapped to local interfaces</a:t>
            </a:r>
          </a:p>
          <a:p>
            <a:pPr lvl="1">
              <a:lnSpc>
                <a:spcPct val="90000"/>
              </a:lnSpc>
            </a:pPr>
            <a:r>
              <a:rPr lang="en-US"/>
              <a:t>Equivalent local interfaces are implemented according to C++ language mapping</a:t>
            </a:r>
          </a:p>
          <a:p>
            <a:pPr lvl="1">
              <a:lnSpc>
                <a:spcPct val="90000"/>
              </a:lnSpc>
            </a:pPr>
            <a:r>
              <a:rPr lang="en-US"/>
              <a:t>Choice between monolithic and locator implementation</a:t>
            </a:r>
          </a:p>
          <a:p>
            <a:pPr lvl="1">
              <a:lnSpc>
                <a:spcPct val="90000"/>
              </a:lnSpc>
            </a:pPr>
            <a:r>
              <a:rPr lang="en-US"/>
              <a:t>Optionally aided by CIDL generated code</a:t>
            </a:r>
          </a:p>
          <a:p>
            <a:pPr>
              <a:lnSpc>
                <a:spcPct val="90000"/>
              </a:lnSpc>
            </a:pPr>
            <a:r>
              <a:rPr lang="en-US"/>
              <a:t>C++ specific:</a:t>
            </a:r>
          </a:p>
          <a:p>
            <a:pPr lvl="1">
              <a:lnSpc>
                <a:spcPct val="90000"/>
              </a:lnSpc>
            </a:pPr>
            <a:r>
              <a:rPr lang="en-US" i="1"/>
              <a:t>entry point</a:t>
            </a:r>
            <a:r>
              <a:rPr lang="en-US"/>
              <a:t>: factory for each home type</a:t>
            </a:r>
          </a:p>
          <a:p>
            <a:pPr lvl="1">
              <a:lnSpc>
                <a:spcPct val="90000"/>
              </a:lnSpc>
            </a:pPr>
            <a:r>
              <a:rPr lang="en-US"/>
              <a:t>extern “C” so that entry point can be found in shared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A8E2-230F-4B20-BE46-E9C9F0FAF004}" type="slidenum">
              <a:rPr lang="fr-FR"/>
              <a:pPr/>
              <a:t>111</a:t>
            </a:fld>
            <a:endParaRPr lang="fr-FR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ForkManager in C++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exception InUse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 (InUse);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component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provides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 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88164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988165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988166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88167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88168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988169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88170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88171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8138-6D2F-49F4-A9A5-127A6FF28A9C}" type="slidenum">
              <a:rPr lang="fr-FR"/>
              <a:pPr/>
              <a:t>112</a:t>
            </a:fld>
            <a:endParaRPr lang="fr-FR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 </a:t>
            </a:r>
            <a:br>
              <a:rPr lang="en-US"/>
            </a:br>
            <a:r>
              <a:rPr lang="en-US"/>
              <a:t>for ForkManager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Executor interface for the </a:t>
            </a:r>
            <a:r>
              <a:rPr lang="en-US" sz="2000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facet.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Empty because no attributes.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Requested by container.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990212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990213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990214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0215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90216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990217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0218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90219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21D-8E56-40A7-8FB4-F3513ABFE0DB}" type="slidenum">
              <a:rPr lang="fr-FR"/>
              <a:pPr/>
              <a:t>113</a:t>
            </a:fld>
            <a:endParaRPr lang="fr-FR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ForkManager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Component-specific context interface.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Empty because no receptacles or event sources.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  <a:endParaRPr lang="en-US" sz="2000"/>
          </a:p>
        </p:txBody>
      </p:sp>
      <p:grpSp>
        <p:nvGrpSpPr>
          <p:cNvPr id="992260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992261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992262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2263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92264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992265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2266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92267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486C-97E0-48B6-8132-B0C2458800F4}" type="slidenum">
              <a:rPr lang="fr-FR"/>
              <a:pPr/>
              <a:t>114</a:t>
            </a:fld>
            <a:endParaRPr lang="fr-FR"/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ForkManager Implementations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Fork facet implementation</a:t>
            </a:r>
          </a:p>
          <a:p>
            <a:pPr lvl="1"/>
            <a:r>
              <a:rPr lang="en-US"/>
              <a:t>class</a:t>
            </a:r>
            <a:r>
              <a:rPr lang="en-US" b="1"/>
              <a:t> </a:t>
            </a:r>
            <a:r>
              <a:rPr lang="en-US" sz="2000" b="1"/>
              <a:t>Fork_impl</a:t>
            </a:r>
            <a:endParaRPr lang="en-US"/>
          </a:p>
          <a:p>
            <a:endParaRPr lang="en-US" sz="1400"/>
          </a:p>
          <a:p>
            <a:r>
              <a:rPr lang="en-US"/>
              <a:t>Monolithic approach</a:t>
            </a:r>
          </a:p>
          <a:p>
            <a:pPr lvl="1"/>
            <a:r>
              <a:rPr lang="en-US"/>
              <a:t>By inheritance:	</a:t>
            </a:r>
            <a:r>
              <a:rPr lang="en-US" sz="2000" b="1"/>
              <a:t>ForkManager_1_impl</a:t>
            </a:r>
          </a:p>
          <a:p>
            <a:pPr lvl="1"/>
            <a:r>
              <a:rPr lang="en-US"/>
              <a:t>By delegation:		</a:t>
            </a:r>
            <a:r>
              <a:rPr lang="en-US" sz="2000" b="1"/>
              <a:t>ForkManager_2_impl</a:t>
            </a:r>
          </a:p>
          <a:p>
            <a:endParaRPr lang="en-US" sz="1400"/>
          </a:p>
          <a:p>
            <a:r>
              <a:rPr lang="en-US"/>
              <a:t>Executor locator approach</a:t>
            </a:r>
          </a:p>
          <a:p>
            <a:pPr lvl="1"/>
            <a:r>
              <a:rPr lang="en-US"/>
              <a:t>Segmented:		</a:t>
            </a:r>
            <a:r>
              <a:rPr lang="en-US" sz="2000" b="1"/>
              <a:t>ForkManager_3_Executor_impl</a:t>
            </a:r>
            <a:br>
              <a:rPr lang="en-US" sz="2000" b="1"/>
            </a:br>
            <a:r>
              <a:rPr lang="en-US" sz="2000" b="1"/>
              <a:t>			</a:t>
            </a:r>
            <a:r>
              <a:rPr lang="en-US" sz="2000"/>
              <a:t>and</a:t>
            </a:r>
            <a:r>
              <a:rPr lang="en-US" sz="2000" b="1"/>
              <a:t>	ForkManager_3_Locator_impl</a:t>
            </a:r>
          </a:p>
        </p:txBody>
      </p:sp>
      <p:grpSp>
        <p:nvGrpSpPr>
          <p:cNvPr id="994308" name="Group 4"/>
          <p:cNvGrpSpPr>
            <a:grpSpLocks/>
          </p:cNvGrpSpPr>
          <p:nvPr/>
        </p:nvGrpSpPr>
        <p:grpSpPr bwMode="auto">
          <a:xfrm>
            <a:off x="6948488" y="1484313"/>
            <a:ext cx="1909762" cy="1655762"/>
            <a:chOff x="4307" y="709"/>
            <a:chExt cx="1203" cy="1043"/>
          </a:xfrm>
        </p:grpSpPr>
        <p:grpSp>
          <p:nvGrpSpPr>
            <p:cNvPr id="994309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994310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4311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94312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994313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4314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94315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A80D-79F8-4175-B78A-F14BAD3F1894}" type="slidenum">
              <a:rPr lang="fr-FR"/>
              <a:pPr/>
              <a:t>115</a:t>
            </a:fld>
            <a:endParaRPr lang="fr-FR"/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 Facet Implementation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 virtual public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bool available_;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() { available_ = true;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if (!available_) throw InUse();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available_ = false;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available_ = true;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996356" name="Group 4"/>
          <p:cNvGrpSpPr>
            <a:grpSpLocks/>
          </p:cNvGrpSpPr>
          <p:nvPr/>
        </p:nvGrpSpPr>
        <p:grpSpPr bwMode="auto">
          <a:xfrm>
            <a:off x="7126288" y="708025"/>
            <a:ext cx="974725" cy="525463"/>
            <a:chOff x="1884" y="3349"/>
            <a:chExt cx="379" cy="204"/>
          </a:xfrm>
        </p:grpSpPr>
        <p:sp>
          <p:nvSpPr>
            <p:cNvPr id="996357" name="Line 5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hu-HU"/>
            </a:p>
          </p:txBody>
        </p:sp>
        <p:sp>
          <p:nvSpPr>
            <p:cNvPr id="996358" name="Oval 6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hu-HU"/>
            </a:p>
          </p:txBody>
        </p:sp>
      </p:grpSp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7926388" y="476250"/>
            <a:ext cx="1109662" cy="9890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31CD-ED49-4DBF-8078-1AD91FC033B3}" type="slidenum">
              <a:rPr lang="fr-FR"/>
              <a:pPr/>
              <a:t>116</a:t>
            </a:fld>
            <a:endParaRPr lang="fr-FR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ForkManager Implementation (1):</a:t>
            </a:r>
            <a:br>
              <a:rPr lang="en-US"/>
            </a:br>
            <a:r>
              <a:rPr lang="en-US"/>
              <a:t>Monolithic, Inheritance of Facet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// IDL implied by the IDL to C++ mapping.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MyFork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// C++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ForkManager_1_impl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MyFork,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virtual public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Fork_impl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// facet implemented by myself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CCM_Fork_ptr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CCM_Fork::_duplicate (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);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998404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998405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998406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8407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98408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998409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98410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998411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6784-565B-4AEF-9F32-0CE1F7C785D4}" type="slidenum">
              <a:rPr lang="fr-FR"/>
              <a:pPr/>
              <a:t>117</a:t>
            </a:fld>
            <a:endParaRPr lang="fr-FR"/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ForkManager Implementation (2):</a:t>
            </a:r>
            <a:br>
              <a:rPr lang="en-US"/>
            </a:br>
            <a:r>
              <a:rPr lang="en-US"/>
              <a:t>Monolithic, Delegation of Facet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ForkManager_2_impl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virtual public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CCM_Fork_var the_fork_;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ForkManager_2_impl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the_fork_ =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CCM_Fork_ptr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CCM_Fork::_duplicate (the_fork_);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000452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1000453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1000454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0455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0456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1000457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0458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00459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E238-FBB0-45EE-8D94-B03F808AAA9F}" type="slidenum">
              <a:rPr lang="fr-FR"/>
              <a:pPr/>
              <a:t>118</a:t>
            </a:fld>
            <a:endParaRPr lang="fr-FR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ForkManager Implementation (3):</a:t>
            </a:r>
            <a:br>
              <a:rPr lang="en-US"/>
            </a:br>
            <a:r>
              <a:rPr lang="en-US"/>
              <a:t>Locator based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ForkManager_3_Executor_impl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virtual public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_Executor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 /* empty */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ForkManager_3_Locator_impl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virtual public Components::ExecutorLocator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_Executor_var _executor;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_var _the_fork;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ForkManager_3_Locator_impl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_executor =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ForkManager_3_Executor_impl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_the_fork =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1002500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1002501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1002502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2503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2504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1002505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2506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02507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072F-60EE-42C6-928D-B10D89628883}" type="slidenum">
              <a:rPr lang="fr-FR"/>
              <a:pPr/>
              <a:t>119</a:t>
            </a:fld>
            <a:endParaRPr lang="fr-FR"/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ForkManager Implementation (3):</a:t>
            </a:r>
            <a:br>
              <a:rPr lang="en-US"/>
            </a:br>
            <a:r>
              <a:rPr lang="en-US"/>
              <a:t>Locator based (contd)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/* MyFork_3_Locator_impl continued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CORBA::Object_ptr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obtain_executor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(const char * name)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if (strcmp (name, “ForkManager”) == 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return CORBA::Object::_duplicate (_executor);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return CORBA::Object::_duplicate (_the_fork);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release_executor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(CORBA::Object_ptr obj)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/* empty */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configuration_complete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/* empty */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04548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1004549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1004550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4551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4552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1004553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4554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04555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194-1883-4232-91D7-D77760AB66A9}" type="slidenum">
              <a:rPr lang="fr-FR"/>
              <a:pPr/>
              <a:t>12</a:t>
            </a:fld>
            <a:endParaRPr lang="fr-FR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CCM Specification?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Packaging and deployment facilities</a:t>
            </a:r>
          </a:p>
          <a:p>
            <a:endParaRPr lang="en-US"/>
          </a:p>
          <a:p>
            <a:r>
              <a:rPr lang="en-US"/>
              <a:t>Interoperability with EJB 1.1</a:t>
            </a:r>
          </a:p>
          <a:p>
            <a:endParaRPr lang="en-US"/>
          </a:p>
          <a:p>
            <a:r>
              <a:rPr lang="en-US"/>
              <a:t>Component Metadata &amp; Metamodel</a:t>
            </a:r>
          </a:p>
          <a:p>
            <a:pPr lvl="1"/>
            <a:r>
              <a:rPr lang="en-US"/>
              <a:t>Interface Repository and MOF extensions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C562-AF4D-49B0-9AAD-2F605427F567}" type="slidenum">
              <a:rPr lang="fr-FR"/>
              <a:pPr/>
              <a:t>120</a:t>
            </a:fld>
            <a:endParaRPr lang="fr-FR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ForkHome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Empty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raises(::Components::CreateFailure);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1006596" name="AutoShape 4"/>
          <p:cNvSpPr>
            <a:spLocks noChangeArrowheads="1"/>
          </p:cNvSpPr>
          <p:nvPr/>
        </p:nvSpPr>
        <p:spPr bwMode="auto">
          <a:xfrm>
            <a:off x="6511925" y="4556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grpSp>
        <p:nvGrpSpPr>
          <p:cNvPr id="1006597" name="Group 5"/>
          <p:cNvGrpSpPr>
            <a:grpSpLocks/>
          </p:cNvGrpSpPr>
          <p:nvPr/>
        </p:nvGrpSpPr>
        <p:grpSpPr bwMode="auto">
          <a:xfrm>
            <a:off x="6977063" y="960438"/>
            <a:ext cx="1909762" cy="1655762"/>
            <a:chOff x="4307" y="709"/>
            <a:chExt cx="1203" cy="1043"/>
          </a:xfrm>
        </p:grpSpPr>
        <p:grpSp>
          <p:nvGrpSpPr>
            <p:cNvPr id="1006598" name="Group 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1006599" name="Line 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6600" name="Oval 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6601" name="Group 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1006602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6603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06604" name="AutoShape 12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1006605" name="Group 13"/>
          <p:cNvGrpSpPr>
            <a:grpSpLocks/>
          </p:cNvGrpSpPr>
          <p:nvPr/>
        </p:nvGrpSpPr>
        <p:grpSpPr bwMode="auto">
          <a:xfrm rot="5400000">
            <a:off x="7568406" y="88107"/>
            <a:ext cx="411163" cy="323850"/>
            <a:chOff x="204" y="3349"/>
            <a:chExt cx="259" cy="204"/>
          </a:xfrm>
        </p:grpSpPr>
        <p:sp>
          <p:nvSpPr>
            <p:cNvPr id="1006606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6607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F7FD-D79B-498A-8336-AB5AC8957B21}" type="slidenum">
              <a:rPr lang="fr-FR"/>
              <a:pPr/>
              <a:t>121</a:t>
            </a:fld>
            <a:endParaRPr lang="fr-FR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ForkHome Executor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from the implicit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Components::EnterpriseComponent_ptr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ForkManager_1_impl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// or: return new ForkManager_2_impl;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// or: return new ForkManager_3_Locator_impl;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extern “C”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Components::HomeExecutorBase_ptr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create_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  <a:endParaRPr lang="en-US" sz="2000"/>
          </a:p>
        </p:txBody>
      </p:sp>
      <p:sp>
        <p:nvSpPr>
          <p:cNvPr id="1008644" name="AutoShape 4"/>
          <p:cNvSpPr>
            <a:spLocks noChangeArrowheads="1"/>
          </p:cNvSpPr>
          <p:nvPr/>
        </p:nvSpPr>
        <p:spPr bwMode="auto">
          <a:xfrm>
            <a:off x="6511925" y="4556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grpSp>
        <p:nvGrpSpPr>
          <p:cNvPr id="1008645" name="Group 5"/>
          <p:cNvGrpSpPr>
            <a:grpSpLocks/>
          </p:cNvGrpSpPr>
          <p:nvPr/>
        </p:nvGrpSpPr>
        <p:grpSpPr bwMode="auto">
          <a:xfrm>
            <a:off x="6977063" y="960438"/>
            <a:ext cx="1909762" cy="1655762"/>
            <a:chOff x="4307" y="709"/>
            <a:chExt cx="1203" cy="1043"/>
          </a:xfrm>
        </p:grpSpPr>
        <p:grpSp>
          <p:nvGrpSpPr>
            <p:cNvPr id="1008646" name="Group 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1008647" name="Line 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8648" name="Oval 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8649" name="Group 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1008650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08651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08652" name="AutoShape 12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1008653" name="Group 13"/>
          <p:cNvGrpSpPr>
            <a:grpSpLocks/>
          </p:cNvGrpSpPr>
          <p:nvPr/>
        </p:nvGrpSpPr>
        <p:grpSpPr bwMode="auto">
          <a:xfrm rot="5400000">
            <a:off x="7568406" y="88107"/>
            <a:ext cx="411163" cy="323850"/>
            <a:chOff x="204" y="3349"/>
            <a:chExt cx="259" cy="204"/>
          </a:xfrm>
        </p:grpSpPr>
        <p:sp>
          <p:nvSpPr>
            <p:cNvPr id="1008654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8655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7894-2FDE-46B1-829D-4DF95EACBD2F}" type="slidenum">
              <a:rPr lang="fr-FR"/>
              <a:pPr/>
              <a:t>122</a:t>
            </a:fld>
            <a:endParaRPr lang="fr-FR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Observer in C++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eventtype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 ...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component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consumes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 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home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manages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// to be notified of activation and passivation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MyObserver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Components::SessionComponent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{};</a:t>
            </a:r>
          </a:p>
        </p:txBody>
      </p:sp>
      <p:grpSp>
        <p:nvGrpSpPr>
          <p:cNvPr id="1010692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1010693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10694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10695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0696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10697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10698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0699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89C3-5376-4A1B-B92E-385A2BE521EE}" type="slidenum">
              <a:rPr lang="fr-FR"/>
              <a:pPr/>
              <a:t>123</a:t>
            </a:fld>
            <a:endParaRPr lang="fr-FR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Observer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info event sink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StatusInfo ev);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StatusInfo ev);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Component-specific context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1012740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1012741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12742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12743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2744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12745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12746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2747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E539-12FD-4D89-966D-3EFFDA8FF73B}" type="slidenum">
              <a:rPr lang="fr-FR"/>
              <a:pPr/>
              <a:t>124</a:t>
            </a:fld>
            <a:endParaRPr lang="fr-FR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 Implementation</a:t>
            </a:r>
            <a:br>
              <a:rPr lang="en-US"/>
            </a:br>
            <a:r>
              <a:rPr lang="en-US"/>
              <a:t>Monolithic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MyObserver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 receive StatusInfo event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(StatusInfo * event)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 update GUI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14788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1014789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14790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14791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4792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14793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14794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4795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AE66-024A-4917-BC52-0537E84592B3}" type="slidenum">
              <a:rPr lang="fr-FR"/>
              <a:pPr/>
              <a:t>125</a:t>
            </a:fld>
            <a:endParaRPr lang="fr-FR"/>
          </a:p>
        </p:txBody>
      </p:sp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 Implementation</a:t>
            </a:r>
            <a:br>
              <a:rPr lang="en-US"/>
            </a:br>
            <a:r>
              <a:rPr lang="en-US"/>
              <a:t>Monolithic (2)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// from SessionComponent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set_session_context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(Components::SessionContext_ptr ctx)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/* empty */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ccm_activate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display GUI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ccm_passivate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hide GUI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ccm_remove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free GUI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016836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1016837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16838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16839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6840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16841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16842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6843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6186-B6F9-4076-8789-A8EC13D1B50C}" type="slidenum">
              <a:rPr lang="fr-FR"/>
              <a:pPr/>
              <a:t>126</a:t>
            </a:fld>
            <a:endParaRPr lang="fr-FR"/>
          </a:p>
        </p:txBody>
      </p:sp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ObserverHome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         ::Components::EnterpriseComponent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raises(::Components::CreateFailure);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1018884" name="AutoShape 4"/>
          <p:cNvSpPr>
            <a:spLocks noChangeArrowheads="1"/>
          </p:cNvSpPr>
          <p:nvPr/>
        </p:nvSpPr>
        <p:spPr bwMode="auto">
          <a:xfrm>
            <a:off x="6521450" y="5238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grpSp>
        <p:nvGrpSpPr>
          <p:cNvPr id="1018885" name="Group 5"/>
          <p:cNvGrpSpPr>
            <a:grpSpLocks/>
          </p:cNvGrpSpPr>
          <p:nvPr/>
        </p:nvGrpSpPr>
        <p:grpSpPr bwMode="auto">
          <a:xfrm>
            <a:off x="6372225" y="955675"/>
            <a:ext cx="2592388" cy="1584325"/>
            <a:chOff x="4105" y="890"/>
            <a:chExt cx="1633" cy="998"/>
          </a:xfrm>
        </p:grpSpPr>
        <p:sp>
          <p:nvSpPr>
            <p:cNvPr id="1018886" name="AutoShape 6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18887" name="Group 7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18888" name="Line 8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8889" name="AutoShape 9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18890" name="Group 10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18891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18892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18893" name="Group 13"/>
          <p:cNvGrpSpPr>
            <a:grpSpLocks/>
          </p:cNvGrpSpPr>
          <p:nvPr/>
        </p:nvGrpSpPr>
        <p:grpSpPr bwMode="auto">
          <a:xfrm rot="5400000">
            <a:off x="7573169" y="156369"/>
            <a:ext cx="411162" cy="323850"/>
            <a:chOff x="204" y="3349"/>
            <a:chExt cx="259" cy="204"/>
          </a:xfrm>
        </p:grpSpPr>
        <p:sp>
          <p:nvSpPr>
            <p:cNvPr id="1018894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8895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0E6-D19E-40E5-A9D4-D0F0E0F0D8D8}" type="slidenum">
              <a:rPr lang="fr-FR"/>
              <a:pPr/>
              <a:t>127</a:t>
            </a:fld>
            <a:endParaRPr lang="fr-FR"/>
          </a:p>
        </p:txBody>
      </p:sp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ObserverHome Executor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from the implicit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Components::EnterpriseComponent_ptr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extern “C”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Components::HomeExecutorBase_ptr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create_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  <a:endParaRPr lang="en-US" sz="2000"/>
          </a:p>
        </p:txBody>
      </p:sp>
      <p:sp>
        <p:nvSpPr>
          <p:cNvPr id="1020932" name="AutoShape 4"/>
          <p:cNvSpPr>
            <a:spLocks noChangeArrowheads="1"/>
          </p:cNvSpPr>
          <p:nvPr/>
        </p:nvSpPr>
        <p:spPr bwMode="auto">
          <a:xfrm>
            <a:off x="6521450" y="5238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grpSp>
        <p:nvGrpSpPr>
          <p:cNvPr id="1020933" name="Group 5"/>
          <p:cNvGrpSpPr>
            <a:grpSpLocks/>
          </p:cNvGrpSpPr>
          <p:nvPr/>
        </p:nvGrpSpPr>
        <p:grpSpPr bwMode="auto">
          <a:xfrm>
            <a:off x="6372225" y="955675"/>
            <a:ext cx="2592388" cy="1584325"/>
            <a:chOff x="4105" y="890"/>
            <a:chExt cx="1633" cy="998"/>
          </a:xfrm>
        </p:grpSpPr>
        <p:sp>
          <p:nvSpPr>
            <p:cNvPr id="1020934" name="AutoShape 6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1020935" name="Group 7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1020936" name="Line 8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0937" name="AutoShape 9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0938" name="Group 10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1020939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0940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20941" name="Group 13"/>
          <p:cNvGrpSpPr>
            <a:grpSpLocks/>
          </p:cNvGrpSpPr>
          <p:nvPr/>
        </p:nvGrpSpPr>
        <p:grpSpPr bwMode="auto">
          <a:xfrm rot="5400000">
            <a:off x="7573169" y="156369"/>
            <a:ext cx="411162" cy="323850"/>
            <a:chOff x="204" y="3349"/>
            <a:chExt cx="259" cy="204"/>
          </a:xfrm>
        </p:grpSpPr>
        <p:sp>
          <p:nvSpPr>
            <p:cNvPr id="1020942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0943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3522-8D31-45A1-A140-9DC827970E39}" type="slidenum">
              <a:rPr lang="fr-FR"/>
              <a:pPr/>
              <a:t>128</a:t>
            </a:fld>
            <a:endParaRPr lang="fr-FR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Philosopher</a:t>
            </a:r>
            <a:br>
              <a:rPr lang="en-US"/>
            </a:br>
            <a:r>
              <a:rPr lang="en-US"/>
              <a:t>in C++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component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uses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uses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publishes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 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home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manages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factory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MyPhilosopher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Components::SessionComponent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{};</a:t>
            </a:r>
          </a:p>
        </p:txBody>
      </p:sp>
      <p:grpSp>
        <p:nvGrpSpPr>
          <p:cNvPr id="1022980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1022981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22982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22983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298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2985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2986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2987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22988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298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29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2991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2992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22993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2994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2995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22996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22997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22998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22999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3000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826-2019-44D3-B6AB-F006C8E2AFAC}" type="slidenum">
              <a:rPr lang="fr-FR"/>
              <a:pPr/>
              <a:t>129</a:t>
            </a:fld>
            <a:endParaRPr lang="fr-FR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Philosopher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025028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1025029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25030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25031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50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5033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5034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5035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25036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503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503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5039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5040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25041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5042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5043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25044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25045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25046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25047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5048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8502-2D99-4F0E-83FF-029B87FCE649}" type="slidenum">
              <a:rPr lang="fr-FR"/>
              <a:pPr/>
              <a:t>13</a:t>
            </a:fld>
            <a:endParaRPr lang="fr-FR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 between</a:t>
            </a:r>
            <a:br>
              <a:rPr lang="en-US"/>
            </a:br>
            <a:r>
              <a:rPr lang="en-US"/>
              <a:t>OMG Definition Languages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OMG IDL 2.x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Object-oriented collaboration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i.e. data types, interfaces, and value types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2400"/>
              <a:t>OMG IDL 3.0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Component-oriented collaboration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i.e. component types, homes, and event types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2400"/>
              <a:t>OMG PSDL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Persistent state definition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i.e. [abstract] storage types and homes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 sz="2400"/>
              <a:t>OMG CIDL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Component implementation description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i.e. compositions and segments</a:t>
            </a:r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6011863" y="1341438"/>
            <a:ext cx="14414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000"/>
              <a:t>OMG IDL 2.x</a:t>
            </a:r>
          </a:p>
        </p:txBody>
      </p:sp>
      <p:sp>
        <p:nvSpPr>
          <p:cNvPr id="641029" name="Rectangle 5"/>
          <p:cNvSpPr>
            <a:spLocks noChangeArrowheads="1"/>
          </p:cNvSpPr>
          <p:nvPr/>
        </p:nvSpPr>
        <p:spPr bwMode="auto">
          <a:xfrm>
            <a:off x="6011863" y="4221163"/>
            <a:ext cx="14414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000"/>
              <a:t>OMG PSDL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7596188" y="2997200"/>
            <a:ext cx="14414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000"/>
              <a:t>OMG IDL</a:t>
            </a:r>
          </a:p>
          <a:p>
            <a:pPr algn="ctr"/>
            <a:r>
              <a:rPr lang="fr-FR" sz="2000"/>
              <a:t>3.0</a:t>
            </a:r>
          </a:p>
        </p:txBody>
      </p:sp>
      <p:sp>
        <p:nvSpPr>
          <p:cNvPr id="641031" name="Rectangle 7"/>
          <p:cNvSpPr>
            <a:spLocks noChangeArrowheads="1"/>
          </p:cNvSpPr>
          <p:nvPr/>
        </p:nvSpPr>
        <p:spPr bwMode="auto">
          <a:xfrm>
            <a:off x="7596188" y="5445125"/>
            <a:ext cx="144145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000"/>
              <a:t>OMG CIDL</a:t>
            </a:r>
          </a:p>
        </p:txBody>
      </p:sp>
      <p:cxnSp>
        <p:nvCxnSpPr>
          <p:cNvPr id="641032" name="AutoShape 8"/>
          <p:cNvCxnSpPr>
            <a:cxnSpLocks noChangeShapeType="1"/>
            <a:stCxn id="641029" idx="0"/>
            <a:endCxn id="641028" idx="2"/>
          </p:cNvCxnSpPr>
          <p:nvPr/>
        </p:nvCxnSpPr>
        <p:spPr bwMode="auto">
          <a:xfrm flipV="1">
            <a:off x="6732588" y="2205038"/>
            <a:ext cx="0" cy="2016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1033" name="AutoShape 9"/>
          <p:cNvCxnSpPr>
            <a:cxnSpLocks noChangeShapeType="1"/>
            <a:stCxn id="641031" idx="1"/>
            <a:endCxn id="641029" idx="2"/>
          </p:cNvCxnSpPr>
          <p:nvPr/>
        </p:nvCxnSpPr>
        <p:spPr bwMode="auto">
          <a:xfrm flipH="1" flipV="1">
            <a:off x="6732588" y="5084763"/>
            <a:ext cx="863600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1034" name="AutoShape 10"/>
          <p:cNvCxnSpPr>
            <a:cxnSpLocks noChangeShapeType="1"/>
            <a:stCxn id="641031" idx="0"/>
            <a:endCxn id="641030" idx="2"/>
          </p:cNvCxnSpPr>
          <p:nvPr/>
        </p:nvCxnSpPr>
        <p:spPr bwMode="auto">
          <a:xfrm flipV="1">
            <a:off x="8316913" y="3860800"/>
            <a:ext cx="0" cy="158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1035" name="AutoShape 11"/>
          <p:cNvCxnSpPr>
            <a:cxnSpLocks noChangeShapeType="1"/>
            <a:stCxn id="641030" idx="0"/>
            <a:endCxn id="641028" idx="2"/>
          </p:cNvCxnSpPr>
          <p:nvPr/>
        </p:nvCxnSpPr>
        <p:spPr bwMode="auto">
          <a:xfrm flipH="1" flipV="1">
            <a:off x="6732588" y="2205038"/>
            <a:ext cx="1584325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1036" name="Text Box 12"/>
          <p:cNvSpPr txBox="1">
            <a:spLocks noChangeArrowheads="1"/>
          </p:cNvSpPr>
          <p:nvPr/>
        </p:nvSpPr>
        <p:spPr bwMode="auto">
          <a:xfrm>
            <a:off x="7504113" y="2219325"/>
            <a:ext cx="96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/>
              <a:t>extends</a:t>
            </a:r>
          </a:p>
        </p:txBody>
      </p:sp>
      <p:sp>
        <p:nvSpPr>
          <p:cNvPr id="641037" name="Text Box 13"/>
          <p:cNvSpPr txBox="1">
            <a:spLocks noChangeArrowheads="1"/>
          </p:cNvSpPr>
          <p:nvPr/>
        </p:nvSpPr>
        <p:spPr bwMode="auto">
          <a:xfrm>
            <a:off x="6300788" y="2924175"/>
            <a:ext cx="96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/>
              <a:t>extends</a:t>
            </a:r>
          </a:p>
        </p:txBody>
      </p:sp>
      <p:sp>
        <p:nvSpPr>
          <p:cNvPr id="641038" name="Text Box 14"/>
          <p:cNvSpPr txBox="1">
            <a:spLocks noChangeArrowheads="1"/>
          </p:cNvSpPr>
          <p:nvPr/>
        </p:nvSpPr>
        <p:spPr bwMode="auto">
          <a:xfrm>
            <a:off x="7885113" y="4221163"/>
            <a:ext cx="96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/>
              <a:t>extends</a:t>
            </a:r>
          </a:p>
        </p:txBody>
      </p:sp>
      <p:sp>
        <p:nvSpPr>
          <p:cNvPr id="641039" name="Text Box 15"/>
          <p:cNvSpPr txBox="1">
            <a:spLocks noChangeArrowheads="1"/>
          </p:cNvSpPr>
          <p:nvPr/>
        </p:nvSpPr>
        <p:spPr bwMode="auto">
          <a:xfrm>
            <a:off x="6516688" y="5222875"/>
            <a:ext cx="969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/>
              <a:t>extends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8" grpId="0" animBg="1"/>
      <p:bldP spid="641029" grpId="0" animBg="1"/>
      <p:bldP spid="641030" grpId="0" animBg="1"/>
      <p:bldP spid="641031" grpId="0" animBg="1"/>
      <p:bldP spid="641036" grpId="0"/>
      <p:bldP spid="641037" grpId="0"/>
      <p:bldP spid="641038" grpId="0"/>
      <p:bldP spid="64103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87B6-C642-4F0E-B623-A8B9A69DEC8F}" type="slidenum">
              <a:rPr lang="fr-FR"/>
              <a:pPr/>
              <a:t>130</a:t>
            </a:fld>
            <a:endParaRPr lang="fr-FR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Philosopher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obtain the connected left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obtain the connected right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To push an info event to all subscribers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StatusInfo ev);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027076" name="Group 4"/>
          <p:cNvGrpSpPr>
            <a:grpSpLocks/>
          </p:cNvGrpSpPr>
          <p:nvPr/>
        </p:nvGrpSpPr>
        <p:grpSpPr bwMode="auto">
          <a:xfrm>
            <a:off x="6877050" y="115888"/>
            <a:ext cx="2232025" cy="2160587"/>
            <a:chOff x="384" y="1488"/>
            <a:chExt cx="1200" cy="1248"/>
          </a:xfrm>
        </p:grpSpPr>
        <p:sp>
          <p:nvSpPr>
            <p:cNvPr id="1027077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27078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27079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708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7081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7082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7083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27084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70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7086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7087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7088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27089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7090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7091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27092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27093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27094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27095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7096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FE7B-7FD4-4739-893C-EB1DBDC3E55D}" type="slidenum">
              <a:rPr lang="fr-FR"/>
              <a:pPr/>
              <a:t>131</a:t>
            </a:fld>
            <a:endParaRPr lang="fr-FR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Philosopher Executor</a:t>
            </a:r>
            <a:br>
              <a:rPr lang="en-US"/>
            </a:br>
            <a:r>
              <a:rPr lang="en-US"/>
              <a:t>Monolithic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 MyPhilosopher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_Context_var _ctx;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CORBA::String_var _name;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// Philosopher interface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(const char * nn)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_name = nn;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name </a:t>
            </a:r>
            <a:r>
              <a:rPr lang="en-US" sz="2000">
                <a:latin typeface="Courier New" pitchFamily="49" charset="0"/>
              </a:rPr>
              <a:t>(const char * nn) { _name = nn; }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char *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name </a:t>
            </a:r>
            <a:r>
              <a:rPr lang="en-US" sz="2000">
                <a:latin typeface="Courier New" pitchFamily="49" charset="0"/>
              </a:rPr>
              <a:t>() { return CORBA::string_dup (_name); }</a:t>
            </a:r>
          </a:p>
        </p:txBody>
      </p:sp>
      <p:grpSp>
        <p:nvGrpSpPr>
          <p:cNvPr id="1029124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1029125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29126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29127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912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9129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9130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9131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29132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2913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91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29135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29136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29137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9138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9139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29140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29141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29142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29143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29144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792-5492-438D-AA3A-D8E759630711}" type="slidenum">
              <a:rPr lang="fr-FR"/>
              <a:pPr/>
              <a:t>132</a:t>
            </a:fld>
            <a:endParaRPr lang="fr-FR"/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Philosopher Executor</a:t>
            </a:r>
            <a:br>
              <a:rPr lang="en-US"/>
            </a:br>
            <a:r>
              <a:rPr lang="en-US"/>
              <a:t>Monolithic (2)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// from SessionComponent interface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set_session_context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(Components::SessionContext_ptr ctx)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_ctx = 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_Context::_narrow (ctx);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ccm_activate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start philosopher, start timer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ccm_passivate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deep-freeze philosopher, stop timer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ccm_remove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20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kill philosopher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</p:txBody>
      </p:sp>
      <p:grpSp>
        <p:nvGrpSpPr>
          <p:cNvPr id="1031172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1031173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31174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31175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117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1177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1178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1179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31180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118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1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1183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1184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31185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1186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1187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31188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31189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31190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31191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1192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6CA-07C7-44E0-B04C-D1867E375DB2}" type="slidenum">
              <a:rPr lang="fr-FR"/>
              <a:pPr/>
              <a:t>133</a:t>
            </a:fld>
            <a:endParaRPr lang="fr-FR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Philosopher Executor</a:t>
            </a:r>
            <a:br>
              <a:rPr lang="en-US"/>
            </a:br>
            <a:r>
              <a:rPr lang="en-US"/>
              <a:t>Monolithic (3)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// timer callback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timer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// not the real code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</a:rPr>
              <a:t>_var left = _ctx-&gt;get_connection_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left </a:t>
            </a:r>
            <a:r>
              <a:rPr lang="en-US" sz="2000">
                <a:latin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</a:rPr>
              <a:t>_var right = _ctx-&gt;get_connection_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right </a:t>
            </a:r>
            <a:r>
              <a:rPr lang="en-US" sz="2000">
                <a:latin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left-&gt;get ();      // acquire left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right-&gt;get ();     // acquire right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StatusInfo</a:t>
            </a:r>
            <a:r>
              <a:rPr lang="en-US" sz="2000">
                <a:latin typeface="Courier New" pitchFamily="49" charset="0"/>
              </a:rPr>
              <a:t>_var info =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StatusInfo_impl</a:t>
            </a:r>
            <a:r>
              <a:rPr lang="en-US" sz="200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// set event contents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_ctx-&gt;push_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</a:rPr>
              <a:t>info </a:t>
            </a:r>
            <a:r>
              <a:rPr lang="en-US" sz="2000">
                <a:latin typeface="Courier New" pitchFamily="49" charset="0"/>
              </a:rPr>
              <a:t>(info);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right-&gt;release (); // release right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left-&gt;release ();  // release left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};</a:t>
            </a:r>
          </a:p>
        </p:txBody>
      </p:sp>
      <p:grpSp>
        <p:nvGrpSpPr>
          <p:cNvPr id="1033220" name="Group 4"/>
          <p:cNvGrpSpPr>
            <a:grpSpLocks/>
          </p:cNvGrpSpPr>
          <p:nvPr/>
        </p:nvGrpSpPr>
        <p:grpSpPr bwMode="auto">
          <a:xfrm>
            <a:off x="6948488" y="115888"/>
            <a:ext cx="2232025" cy="2160587"/>
            <a:chOff x="384" y="1488"/>
            <a:chExt cx="1200" cy="1248"/>
          </a:xfrm>
        </p:grpSpPr>
        <p:sp>
          <p:nvSpPr>
            <p:cNvPr id="1033221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33222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33223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322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3225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3226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3227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33228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32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323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3231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3232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33233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234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235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33236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33237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33238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33239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3240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B07F-93A7-4354-9B1C-6D82C6CA726D}" type="slidenum">
              <a:rPr lang="fr-FR"/>
              <a:pPr/>
              <a:t>134</a:t>
            </a:fld>
            <a:endParaRPr lang="fr-FR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Side equivalent IDL</a:t>
            </a:r>
            <a:br>
              <a:rPr lang="en-US"/>
            </a:br>
            <a:r>
              <a:rPr lang="en-US"/>
              <a:t>for PhilosopherHome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::Components::EnterpriseComponent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::Components::EnterpriseComponent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raises(Components::CreateFailure);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1035268" name="AutoShape 4"/>
          <p:cNvSpPr>
            <a:spLocks noChangeArrowheads="1"/>
          </p:cNvSpPr>
          <p:nvPr/>
        </p:nvSpPr>
        <p:spPr bwMode="auto">
          <a:xfrm>
            <a:off x="6335713" y="477838"/>
            <a:ext cx="2700337" cy="273526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grpSp>
        <p:nvGrpSpPr>
          <p:cNvPr id="1035269" name="Group 5"/>
          <p:cNvGrpSpPr>
            <a:grpSpLocks/>
          </p:cNvGrpSpPr>
          <p:nvPr/>
        </p:nvGrpSpPr>
        <p:grpSpPr bwMode="auto">
          <a:xfrm>
            <a:off x="6696075" y="979488"/>
            <a:ext cx="2232025" cy="2160587"/>
            <a:chOff x="384" y="1488"/>
            <a:chExt cx="1200" cy="1248"/>
          </a:xfrm>
        </p:grpSpPr>
        <p:sp>
          <p:nvSpPr>
            <p:cNvPr id="1035270" name="AutoShape 6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35271" name="Group 7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35272" name="Group 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527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5274" name="Rectangle 1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5275" name="AutoShape 1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5276" name="Group 12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35277" name="Group 1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527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5279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5280" name="AutoShape 1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5281" name="Group 17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35282" name="Line 1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5283" name="Rectangle 1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5284" name="AutoShape 2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35285" name="Rectangle 21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35286" name="Rectangle 22"/>
            <p:cNvSpPr>
              <a:spLocks noChangeArrowheads="1"/>
            </p:cNvSpPr>
            <p:nvPr/>
          </p:nvSpPr>
          <p:spPr bwMode="auto">
            <a:xfrm>
              <a:off x="384" y="2035"/>
              <a:ext cx="44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35287" name="Group 23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35288" name="Line 2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5289" name="Oval 2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35290" name="Group 26"/>
          <p:cNvGrpSpPr>
            <a:grpSpLocks/>
          </p:cNvGrpSpPr>
          <p:nvPr/>
        </p:nvGrpSpPr>
        <p:grpSpPr bwMode="auto">
          <a:xfrm rot="5400000">
            <a:off x="7481093" y="110332"/>
            <a:ext cx="411163" cy="323850"/>
            <a:chOff x="204" y="3349"/>
            <a:chExt cx="259" cy="204"/>
          </a:xfrm>
        </p:grpSpPr>
        <p:sp>
          <p:nvSpPr>
            <p:cNvPr id="1035291" name="Line 2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5292" name="Oval 2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C95D-2350-4657-B03C-D05AFEA42CF3}" type="slidenum">
              <a:rPr lang="fr-FR"/>
              <a:pPr/>
              <a:t>135</a:t>
            </a:fld>
            <a:endParaRPr lang="fr-FR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PhilosopherHome Executor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virtual public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Components::EnterpriseComponent_ptr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(“unnamed”);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Components::EnterpriseComponent_ptr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_cxx_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(const char * name)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Philosopher_impl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(name);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extern “C”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Components::HomeExecutorBase_ptr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create_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return new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PhilosopherHome_impl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37316" name="AutoShape 4"/>
          <p:cNvSpPr>
            <a:spLocks noChangeArrowheads="1"/>
          </p:cNvSpPr>
          <p:nvPr/>
        </p:nvSpPr>
        <p:spPr bwMode="auto">
          <a:xfrm>
            <a:off x="6516688" y="477838"/>
            <a:ext cx="2555875" cy="230346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grpSp>
        <p:nvGrpSpPr>
          <p:cNvPr id="1037317" name="Group 5"/>
          <p:cNvGrpSpPr>
            <a:grpSpLocks/>
          </p:cNvGrpSpPr>
          <p:nvPr/>
        </p:nvGrpSpPr>
        <p:grpSpPr bwMode="auto">
          <a:xfrm>
            <a:off x="6823075" y="908050"/>
            <a:ext cx="2122488" cy="1819275"/>
            <a:chOff x="379" y="1488"/>
            <a:chExt cx="1205" cy="1248"/>
          </a:xfrm>
        </p:grpSpPr>
        <p:sp>
          <p:nvSpPr>
            <p:cNvPr id="1037318" name="AutoShape 6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37319" name="Group 7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1037320" name="Group 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732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7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7323" name="AutoShape 1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7324" name="Group 12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1037325" name="Group 1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3732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73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37328" name="AutoShape 1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37329" name="Group 17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1037330" name="Line 1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7331" name="Rectangle 1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7332" name="AutoShape 2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37333" name="Rectangle 21"/>
            <p:cNvSpPr>
              <a:spLocks noChangeArrowheads="1"/>
            </p:cNvSpPr>
            <p:nvPr/>
          </p:nvSpPr>
          <p:spPr bwMode="auto">
            <a:xfrm>
              <a:off x="379" y="2352"/>
              <a:ext cx="10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384" y="2035"/>
              <a:ext cx="46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endParaRPr lang="fr-FR" b="0"/>
            </a:p>
          </p:txBody>
        </p:sp>
        <p:grpSp>
          <p:nvGrpSpPr>
            <p:cNvPr id="1037335" name="Group 23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1037336" name="Line 2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37337" name="Oval 2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37338" name="Group 26"/>
          <p:cNvGrpSpPr>
            <a:grpSpLocks/>
          </p:cNvGrpSpPr>
          <p:nvPr/>
        </p:nvGrpSpPr>
        <p:grpSpPr bwMode="auto">
          <a:xfrm rot="5400000">
            <a:off x="7463631" y="86519"/>
            <a:ext cx="346075" cy="306388"/>
            <a:chOff x="204" y="3349"/>
            <a:chExt cx="259" cy="204"/>
          </a:xfrm>
        </p:grpSpPr>
        <p:sp>
          <p:nvSpPr>
            <p:cNvPr id="1037339" name="Line 2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7340" name="Oval 2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9453783-CCCD-4075-A132-ACA8B5C7C7D0}" type="slidenum">
              <a:rPr lang="fr-FR"/>
              <a:pPr/>
              <a:t>136</a:t>
            </a:fld>
            <a:endParaRPr lang="fr-FR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Implementing CORBA Components</a:t>
            </a:r>
            <a:br>
              <a:rPr lang="en-US"/>
            </a:br>
            <a:r>
              <a:rPr lang="en-US"/>
              <a:t>with CIDL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73463"/>
            <a:ext cx="8208963" cy="2039937"/>
          </a:xfrm>
        </p:spPr>
        <p:txBody>
          <a:bodyPr/>
          <a:lstStyle/>
          <a:p>
            <a:pPr algn="l"/>
            <a:endParaRPr lang="hu-H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765C-D078-469E-808A-A2EBFBF2457F}" type="slidenum">
              <a:rPr lang="fr-FR"/>
              <a:pPr/>
              <a:t>137</a:t>
            </a:fld>
            <a:endParaRPr lang="fr-FR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Implementation Definition Language (CIDL)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Describes component composition</a:t>
            </a:r>
          </a:p>
          <a:p>
            <a:pPr lvl="1">
              <a:lnSpc>
                <a:spcPct val="90000"/>
              </a:lnSpc>
            </a:pPr>
            <a:r>
              <a:rPr lang="en-US"/>
              <a:t>Aggregate entity which describes all the artifacts required to implement a component and its home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/>
              <a:t>Manages component persistence state</a:t>
            </a:r>
          </a:p>
          <a:p>
            <a:pPr lvl="1">
              <a:lnSpc>
                <a:spcPct val="90000"/>
              </a:lnSpc>
            </a:pPr>
            <a:r>
              <a:rPr lang="en-US"/>
              <a:t>With OMG Persistent State Definition Language (PSDL)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/>
              <a:t>Links storage types to segmented executors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/>
              <a:t>Generates executor skeletons providing</a:t>
            </a:r>
          </a:p>
          <a:p>
            <a:pPr lvl="1">
              <a:lnSpc>
                <a:spcPct val="90000"/>
              </a:lnSpc>
            </a:pPr>
            <a:r>
              <a:rPr lang="en-US"/>
              <a:t>Segmentation of component executors</a:t>
            </a:r>
          </a:p>
          <a:p>
            <a:pPr lvl="1">
              <a:lnSpc>
                <a:spcPct val="90000"/>
              </a:lnSpc>
            </a:pPr>
            <a:r>
              <a:rPr lang="en-US"/>
              <a:t>Default implementations of callback operations</a:t>
            </a:r>
          </a:p>
          <a:p>
            <a:pPr lvl="1">
              <a:lnSpc>
                <a:spcPct val="90000"/>
              </a:lnSpc>
            </a:pPr>
            <a:r>
              <a:rPr lang="en-US"/>
              <a:t>Component’s state persistency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CEF9-DC1C-406A-92ED-04E35DFBD086}" type="slidenum">
              <a:rPr lang="fr-FR"/>
              <a:pPr/>
              <a:t>138</a:t>
            </a:fld>
            <a:endParaRPr lang="fr-FR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CIDL Composition Features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Component lifecycle category</a:t>
            </a:r>
          </a:p>
          <a:p>
            <a:pPr lvl="1"/>
            <a:r>
              <a:rPr lang="en-US"/>
              <a:t>Service, session, process, entity</a:t>
            </a:r>
          </a:p>
          <a:p>
            <a:endParaRPr lang="en-US"/>
          </a:p>
          <a:p>
            <a:r>
              <a:rPr lang="en-US"/>
              <a:t>Name of home executor skeleton to generate</a:t>
            </a:r>
          </a:p>
          <a:p>
            <a:endParaRPr lang="en-US"/>
          </a:p>
          <a:p>
            <a:r>
              <a:rPr lang="en-US"/>
              <a:t>Component home type implemented</a:t>
            </a:r>
          </a:p>
          <a:p>
            <a:pPr lvl="1"/>
            <a:r>
              <a:rPr lang="en-US"/>
              <a:t>Implicitly the component type implemented </a:t>
            </a:r>
          </a:p>
          <a:p>
            <a:endParaRPr lang="en-US"/>
          </a:p>
          <a:p>
            <a:r>
              <a:rPr lang="en-US"/>
              <a:t>Name of main executor skeleton to generate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BD3C-1C5C-4B79-A1CA-60A52375E811}" type="slidenum">
              <a:rPr lang="fr-FR"/>
              <a:pPr/>
              <a:t>139</a:t>
            </a:fld>
            <a:endParaRPr lang="fr-FR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CIDL Composition for</a:t>
            </a:r>
            <a:br>
              <a:rPr lang="en-US"/>
            </a:br>
            <a:r>
              <a:rPr lang="en-US"/>
              <a:t>Observer Component 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&lt;philo.idl&gt;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>
                <a:latin typeface="Courier New" pitchFamily="49" charset="0"/>
                <a:cs typeface="Courier New" pitchFamily="49" charset="0"/>
              </a:rPr>
              <a:t>// or </a:t>
            </a:r>
            <a:r>
              <a:rPr lang="en-US" sz="2400" b="1" i="1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DiningPhilosophers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composition service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ObserverComposition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home executor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ObserverHomeServiceImpl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implements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DiningPhilosophers::ObserverHome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manages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ObserverServiceImpl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F95E-8E1C-4447-BB86-36795E8CB0D0}" type="slidenum">
              <a:rPr lang="fr-FR"/>
              <a:pPr/>
              <a:t>14</a:t>
            </a:fld>
            <a:endParaRPr lang="fr-FR"/>
          </a:p>
        </p:txBody>
      </p:sp>
      <p:sp>
        <p:nvSpPr>
          <p:cNvPr id="622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CCM User Roles</a:t>
            </a:r>
          </a:p>
        </p:txBody>
      </p:sp>
      <p:sp>
        <p:nvSpPr>
          <p:cNvPr id="622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Component designers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Component clients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Composition designers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(~ component implementation designers)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Component implementers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Component packagers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Component deployers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Component end-users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5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7F5F-FBD9-49E5-873A-CD2961030A76}" type="slidenum">
              <a:rPr lang="fr-FR"/>
              <a:pPr/>
              <a:t>140</a:t>
            </a:fld>
            <a:endParaRPr lang="fr-FR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 CIDL Compilation Process</a:t>
            </a:r>
          </a:p>
        </p:txBody>
      </p:sp>
      <p:grpSp>
        <p:nvGrpSpPr>
          <p:cNvPr id="713732" name="Group 4"/>
          <p:cNvGrpSpPr>
            <a:grpSpLocks/>
          </p:cNvGrpSpPr>
          <p:nvPr/>
        </p:nvGrpSpPr>
        <p:grpSpPr bwMode="auto">
          <a:xfrm>
            <a:off x="346075" y="1116013"/>
            <a:ext cx="1357313" cy="1138237"/>
            <a:chOff x="101" y="1071"/>
            <a:chExt cx="1051" cy="743"/>
          </a:xfrm>
        </p:grpSpPr>
        <p:sp>
          <p:nvSpPr>
            <p:cNvPr id="713733" name="Text Box 5"/>
            <p:cNvSpPr txBox="1">
              <a:spLocks noChangeArrowheads="1"/>
            </p:cNvSpPr>
            <p:nvPr/>
          </p:nvSpPr>
          <p:spPr bwMode="auto">
            <a:xfrm>
              <a:off x="101" y="1435"/>
              <a:ext cx="105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713734" name="Group 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3735" name="Freeform 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3736" name="Freeform 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713737" name="Group 9"/>
          <p:cNvGrpSpPr>
            <a:grpSpLocks/>
          </p:cNvGrpSpPr>
          <p:nvPr/>
        </p:nvGrpSpPr>
        <p:grpSpPr bwMode="auto">
          <a:xfrm>
            <a:off x="412750" y="2339975"/>
            <a:ext cx="1439863" cy="935038"/>
            <a:chOff x="2109" y="935"/>
            <a:chExt cx="907" cy="771"/>
          </a:xfrm>
        </p:grpSpPr>
        <p:sp>
          <p:nvSpPr>
            <p:cNvPr id="713738" name="Freeform 10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39" name="Rectangle 11"/>
            <p:cNvSpPr>
              <a:spLocks noChangeArrowheads="1"/>
            </p:cNvSpPr>
            <p:nvPr/>
          </p:nvSpPr>
          <p:spPr bwMode="auto">
            <a:xfrm>
              <a:off x="2154" y="1118"/>
              <a:ext cx="81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IDL</a:t>
              </a:r>
            </a:p>
            <a:p>
              <a:pPr algn="ctr"/>
              <a:r>
                <a:rPr lang="fr-FR" sz="1600"/>
                <a:t>3.0</a:t>
              </a:r>
            </a:p>
          </p:txBody>
        </p:sp>
      </p:grpSp>
      <p:grpSp>
        <p:nvGrpSpPr>
          <p:cNvPr id="713740" name="Group 12"/>
          <p:cNvGrpSpPr>
            <a:grpSpLocks/>
          </p:cNvGrpSpPr>
          <p:nvPr/>
        </p:nvGrpSpPr>
        <p:grpSpPr bwMode="auto">
          <a:xfrm>
            <a:off x="1763713" y="4092575"/>
            <a:ext cx="1512887" cy="1008063"/>
            <a:chOff x="975" y="2584"/>
            <a:chExt cx="907" cy="635"/>
          </a:xfrm>
        </p:grpSpPr>
        <p:sp>
          <p:nvSpPr>
            <p:cNvPr id="713741" name="Freeform 13"/>
            <p:cNvSpPr>
              <a:spLocks noEditPoints="1"/>
            </p:cNvSpPr>
            <p:nvPr/>
          </p:nvSpPr>
          <p:spPr bwMode="auto">
            <a:xfrm>
              <a:off x="975" y="2584"/>
              <a:ext cx="907" cy="63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42" name="Rectangle 14"/>
            <p:cNvSpPr>
              <a:spLocks noChangeArrowheads="1"/>
            </p:cNvSpPr>
            <p:nvPr/>
          </p:nvSpPr>
          <p:spPr bwMode="auto">
            <a:xfrm>
              <a:off x="1020" y="2665"/>
              <a:ext cx="81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Local</a:t>
              </a:r>
            </a:p>
            <a:p>
              <a:pPr algn="ctr"/>
              <a:r>
                <a:rPr lang="fr-FR" sz="1600"/>
                <a:t>Server-side</a:t>
              </a:r>
            </a:p>
            <a:p>
              <a:pPr algn="ctr"/>
              <a:r>
                <a:rPr lang="fr-FR" sz="1600"/>
                <a:t>OMG IDL </a:t>
              </a:r>
            </a:p>
          </p:txBody>
        </p:sp>
      </p:grpSp>
      <p:grpSp>
        <p:nvGrpSpPr>
          <p:cNvPr id="713743" name="Group 15"/>
          <p:cNvGrpSpPr>
            <a:grpSpLocks/>
          </p:cNvGrpSpPr>
          <p:nvPr/>
        </p:nvGrpSpPr>
        <p:grpSpPr bwMode="auto">
          <a:xfrm>
            <a:off x="7308850" y="2339975"/>
            <a:ext cx="1655763" cy="935038"/>
            <a:chOff x="4468" y="1480"/>
            <a:chExt cx="1043" cy="589"/>
          </a:xfrm>
        </p:grpSpPr>
        <p:sp>
          <p:nvSpPr>
            <p:cNvPr id="713744" name="Freeform 16"/>
            <p:cNvSpPr>
              <a:spLocks noEditPoints="1"/>
            </p:cNvSpPr>
            <p:nvPr/>
          </p:nvSpPr>
          <p:spPr bwMode="auto">
            <a:xfrm>
              <a:off x="4536" y="1480"/>
              <a:ext cx="907" cy="589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45" name="Rectangle 17"/>
            <p:cNvSpPr>
              <a:spLocks noChangeArrowheads="1"/>
            </p:cNvSpPr>
            <p:nvPr/>
          </p:nvSpPr>
          <p:spPr bwMode="auto">
            <a:xfrm>
              <a:off x="4468" y="1549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Executor</a:t>
              </a:r>
            </a:p>
          </p:txBody>
        </p:sp>
      </p:grpSp>
      <p:grpSp>
        <p:nvGrpSpPr>
          <p:cNvPr id="713746" name="Group 18"/>
          <p:cNvGrpSpPr>
            <a:grpSpLocks/>
          </p:cNvGrpSpPr>
          <p:nvPr/>
        </p:nvGrpSpPr>
        <p:grpSpPr bwMode="auto">
          <a:xfrm>
            <a:off x="395288" y="5603875"/>
            <a:ext cx="1655762" cy="665163"/>
            <a:chOff x="113" y="3536"/>
            <a:chExt cx="1043" cy="419"/>
          </a:xfrm>
        </p:grpSpPr>
        <p:sp>
          <p:nvSpPr>
            <p:cNvPr id="713747" name="Freeform 19"/>
            <p:cNvSpPr>
              <a:spLocks noEditPoints="1"/>
            </p:cNvSpPr>
            <p:nvPr/>
          </p:nvSpPr>
          <p:spPr bwMode="auto">
            <a:xfrm>
              <a:off x="181" y="3536"/>
              <a:ext cx="907" cy="41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48" name="Rectangle 20"/>
            <p:cNvSpPr>
              <a:spLocks noChangeArrowheads="1"/>
            </p:cNvSpPr>
            <p:nvPr/>
          </p:nvSpPr>
          <p:spPr bwMode="auto">
            <a:xfrm>
              <a:off x="113" y="3589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Skeleton</a:t>
              </a:r>
            </a:p>
          </p:txBody>
        </p:sp>
      </p:grpSp>
      <p:grpSp>
        <p:nvGrpSpPr>
          <p:cNvPr id="713749" name="Group 21"/>
          <p:cNvGrpSpPr>
            <a:grpSpLocks/>
          </p:cNvGrpSpPr>
          <p:nvPr/>
        </p:nvGrpSpPr>
        <p:grpSpPr bwMode="auto">
          <a:xfrm>
            <a:off x="7378700" y="1116013"/>
            <a:ext cx="1525588" cy="1138237"/>
            <a:chOff x="38" y="1071"/>
            <a:chExt cx="1181" cy="743"/>
          </a:xfrm>
        </p:grpSpPr>
        <p:sp>
          <p:nvSpPr>
            <p:cNvPr id="713750" name="Text Box 22"/>
            <p:cNvSpPr txBox="1">
              <a:spLocks noChangeArrowheads="1"/>
            </p:cNvSpPr>
            <p:nvPr/>
          </p:nvSpPr>
          <p:spPr bwMode="auto">
            <a:xfrm>
              <a:off x="38" y="1435"/>
              <a:ext cx="118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Implementer</a:t>
              </a:r>
            </a:p>
          </p:txBody>
        </p:sp>
        <p:grpSp>
          <p:nvGrpSpPr>
            <p:cNvPr id="713751" name="Group 23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3752" name="Freeform 24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3753" name="Freeform 25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713754" name="Line 26"/>
          <p:cNvSpPr>
            <a:spLocks noChangeShapeType="1"/>
          </p:cNvSpPr>
          <p:nvPr/>
        </p:nvSpPr>
        <p:spPr bwMode="auto">
          <a:xfrm flipH="1">
            <a:off x="5795963" y="3348038"/>
            <a:ext cx="2120900" cy="2376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3755" name="Line 27"/>
          <p:cNvSpPr>
            <a:spLocks noChangeShapeType="1"/>
          </p:cNvSpPr>
          <p:nvPr/>
        </p:nvSpPr>
        <p:spPr bwMode="auto">
          <a:xfrm flipH="1">
            <a:off x="1547813" y="5100638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3756" name="Text Box 28"/>
          <p:cNvSpPr txBox="1">
            <a:spLocks noChangeArrowheads="1"/>
          </p:cNvSpPr>
          <p:nvPr/>
        </p:nvSpPr>
        <p:spPr bwMode="auto">
          <a:xfrm>
            <a:off x="6588125" y="4356100"/>
            <a:ext cx="1508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    inherited by</a:t>
            </a:r>
          </a:p>
          <a:p>
            <a:r>
              <a:rPr lang="fr-FR" sz="1600" b="0" i="1"/>
              <a:t>and completed</a:t>
            </a:r>
          </a:p>
        </p:txBody>
      </p:sp>
      <p:sp>
        <p:nvSpPr>
          <p:cNvPr id="713757" name="Rectangle 29"/>
          <p:cNvSpPr>
            <a:spLocks noChangeArrowheads="1"/>
          </p:cNvSpPr>
          <p:nvPr/>
        </p:nvSpPr>
        <p:spPr bwMode="auto">
          <a:xfrm>
            <a:off x="7164388" y="5456238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3758" name="Rectangle 30"/>
          <p:cNvSpPr>
            <a:spLocks noChangeArrowheads="1"/>
          </p:cNvSpPr>
          <p:nvPr/>
        </p:nvSpPr>
        <p:spPr bwMode="auto">
          <a:xfrm>
            <a:off x="7164388" y="5761038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3759" name="Rectangle 31"/>
          <p:cNvSpPr>
            <a:spLocks noChangeArrowheads="1"/>
          </p:cNvSpPr>
          <p:nvPr/>
        </p:nvSpPr>
        <p:spPr bwMode="auto">
          <a:xfrm>
            <a:off x="7164388" y="6065838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3760" name="Text Box 32"/>
          <p:cNvSpPr txBox="1">
            <a:spLocks noChangeArrowheads="1"/>
          </p:cNvSpPr>
          <p:nvPr/>
        </p:nvSpPr>
        <p:spPr bwMode="auto">
          <a:xfrm>
            <a:off x="7392988" y="5373688"/>
            <a:ext cx="127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User written</a:t>
            </a:r>
            <a:endParaRPr lang="en-US" sz="2400" b="0"/>
          </a:p>
        </p:txBody>
      </p:sp>
      <p:sp>
        <p:nvSpPr>
          <p:cNvPr id="713761" name="Text Box 33"/>
          <p:cNvSpPr txBox="1">
            <a:spLocks noChangeArrowheads="1"/>
          </p:cNvSpPr>
          <p:nvPr/>
        </p:nvSpPr>
        <p:spPr bwMode="auto">
          <a:xfrm>
            <a:off x="7392988" y="56784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Compiler</a:t>
            </a:r>
            <a:endParaRPr lang="en-US" sz="2400" b="0"/>
          </a:p>
        </p:txBody>
      </p:sp>
      <p:sp>
        <p:nvSpPr>
          <p:cNvPr id="713762" name="Text Box 34"/>
          <p:cNvSpPr txBox="1">
            <a:spLocks noChangeArrowheads="1"/>
          </p:cNvSpPr>
          <p:nvPr/>
        </p:nvSpPr>
        <p:spPr bwMode="auto">
          <a:xfrm>
            <a:off x="7392988" y="5983288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Generated files</a:t>
            </a:r>
            <a:endParaRPr lang="en-US" sz="2400" b="0"/>
          </a:p>
        </p:txBody>
      </p:sp>
      <p:grpSp>
        <p:nvGrpSpPr>
          <p:cNvPr id="713763" name="Group 35"/>
          <p:cNvGrpSpPr>
            <a:grpSpLocks/>
          </p:cNvGrpSpPr>
          <p:nvPr/>
        </p:nvGrpSpPr>
        <p:grpSpPr bwMode="auto">
          <a:xfrm>
            <a:off x="4140200" y="2339975"/>
            <a:ext cx="1439863" cy="935038"/>
            <a:chOff x="2109" y="935"/>
            <a:chExt cx="907" cy="771"/>
          </a:xfrm>
        </p:grpSpPr>
        <p:sp>
          <p:nvSpPr>
            <p:cNvPr id="713764" name="Freeform 36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65" name="Rectangle 37"/>
            <p:cNvSpPr>
              <a:spLocks noChangeArrowheads="1"/>
            </p:cNvSpPr>
            <p:nvPr/>
          </p:nvSpPr>
          <p:spPr bwMode="auto">
            <a:xfrm>
              <a:off x="2154" y="1118"/>
              <a:ext cx="81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CIDL</a:t>
              </a:r>
            </a:p>
          </p:txBody>
        </p:sp>
      </p:grpSp>
      <p:grpSp>
        <p:nvGrpSpPr>
          <p:cNvPr id="713766" name="Group 38"/>
          <p:cNvGrpSpPr>
            <a:grpSpLocks/>
          </p:cNvGrpSpPr>
          <p:nvPr/>
        </p:nvGrpSpPr>
        <p:grpSpPr bwMode="auto">
          <a:xfrm>
            <a:off x="4257675" y="1116013"/>
            <a:ext cx="1460500" cy="1138237"/>
            <a:chOff x="162" y="1071"/>
            <a:chExt cx="1130" cy="743"/>
          </a:xfrm>
        </p:grpSpPr>
        <p:sp>
          <p:nvSpPr>
            <p:cNvPr id="713767" name="Text Box 39"/>
            <p:cNvSpPr txBox="1">
              <a:spLocks noChangeArrowheads="1"/>
            </p:cNvSpPr>
            <p:nvPr/>
          </p:nvSpPr>
          <p:spPr bwMode="auto">
            <a:xfrm>
              <a:off x="162" y="1435"/>
              <a:ext cx="113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Composition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713768" name="Group 40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3769" name="Freeform 41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3770" name="Freeform 42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713771" name="Group 43"/>
          <p:cNvGrpSpPr>
            <a:grpSpLocks/>
          </p:cNvGrpSpPr>
          <p:nvPr/>
        </p:nvGrpSpPr>
        <p:grpSpPr bwMode="auto">
          <a:xfrm>
            <a:off x="3995738" y="5532438"/>
            <a:ext cx="1728787" cy="911225"/>
            <a:chOff x="2381" y="3491"/>
            <a:chExt cx="1089" cy="574"/>
          </a:xfrm>
        </p:grpSpPr>
        <p:sp>
          <p:nvSpPr>
            <p:cNvPr id="713772" name="Freeform 44"/>
            <p:cNvSpPr>
              <a:spLocks noEditPoints="1"/>
            </p:cNvSpPr>
            <p:nvPr/>
          </p:nvSpPr>
          <p:spPr bwMode="auto">
            <a:xfrm>
              <a:off x="2381" y="3491"/>
              <a:ext cx="1089" cy="57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3773" name="Rectangle 45"/>
            <p:cNvSpPr>
              <a:spLocks noChangeArrowheads="1"/>
            </p:cNvSpPr>
            <p:nvPr/>
          </p:nvSpPr>
          <p:spPr bwMode="auto">
            <a:xfrm>
              <a:off x="2435" y="3545"/>
              <a:ext cx="98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Executor</a:t>
              </a:r>
            </a:p>
            <a:p>
              <a:pPr algn="ctr"/>
              <a:r>
                <a:rPr lang="fr-FR" sz="1600"/>
                <a:t>Skeleton</a:t>
              </a:r>
            </a:p>
          </p:txBody>
        </p:sp>
      </p:grpSp>
      <p:sp>
        <p:nvSpPr>
          <p:cNvPr id="713774" name="Line 46"/>
          <p:cNvSpPr>
            <a:spLocks noChangeShapeType="1"/>
          </p:cNvSpPr>
          <p:nvPr/>
        </p:nvSpPr>
        <p:spPr bwMode="auto">
          <a:xfrm>
            <a:off x="3021013" y="5172075"/>
            <a:ext cx="903287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3775" name="Text Box 47"/>
          <p:cNvSpPr txBox="1">
            <a:spLocks noChangeArrowheads="1"/>
          </p:cNvSpPr>
          <p:nvPr/>
        </p:nvSpPr>
        <p:spPr bwMode="auto">
          <a:xfrm>
            <a:off x="2484438" y="5311775"/>
            <a:ext cx="1344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partially</a:t>
            </a:r>
          </a:p>
          <a:p>
            <a:r>
              <a:rPr lang="fr-FR" sz="1600" b="0" i="1"/>
              <a:t>implemented</a:t>
            </a:r>
          </a:p>
        </p:txBody>
      </p:sp>
      <p:sp>
        <p:nvSpPr>
          <p:cNvPr id="713776" name="Rectangle 48"/>
          <p:cNvSpPr>
            <a:spLocks noChangeArrowheads="1"/>
          </p:cNvSpPr>
          <p:nvPr/>
        </p:nvSpPr>
        <p:spPr bwMode="auto">
          <a:xfrm>
            <a:off x="250825" y="4379913"/>
            <a:ext cx="1112838" cy="56197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/>
              <a:t>OMG IDL 3.0</a:t>
            </a:r>
          </a:p>
          <a:p>
            <a:pPr algn="ctr"/>
            <a:r>
              <a:rPr lang="fr-FR" sz="1400"/>
              <a:t>Compiler</a:t>
            </a:r>
          </a:p>
        </p:txBody>
      </p:sp>
      <p:cxnSp>
        <p:nvCxnSpPr>
          <p:cNvPr id="713777" name="AutoShape 49"/>
          <p:cNvCxnSpPr>
            <a:cxnSpLocks noChangeShapeType="1"/>
          </p:cNvCxnSpPr>
          <p:nvPr/>
        </p:nvCxnSpPr>
        <p:spPr bwMode="auto">
          <a:xfrm flipV="1">
            <a:off x="1403350" y="4524375"/>
            <a:ext cx="290513" cy="209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3778" name="Line 50"/>
          <p:cNvSpPr>
            <a:spLocks noChangeShapeType="1"/>
          </p:cNvSpPr>
          <p:nvPr/>
        </p:nvSpPr>
        <p:spPr bwMode="auto">
          <a:xfrm>
            <a:off x="900113" y="5027613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3779" name="Text Box 51"/>
          <p:cNvSpPr txBox="1">
            <a:spLocks noChangeArrowheads="1"/>
          </p:cNvSpPr>
          <p:nvPr/>
        </p:nvSpPr>
        <p:spPr bwMode="auto">
          <a:xfrm>
            <a:off x="1042988" y="5248275"/>
            <a:ext cx="1009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0" i="1"/>
              <a:t>delegates to</a:t>
            </a:r>
          </a:p>
        </p:txBody>
      </p:sp>
      <p:sp>
        <p:nvSpPr>
          <p:cNvPr id="713780" name="Rectangle 52"/>
          <p:cNvSpPr>
            <a:spLocks noChangeArrowheads="1"/>
          </p:cNvSpPr>
          <p:nvPr/>
        </p:nvSpPr>
        <p:spPr bwMode="auto">
          <a:xfrm>
            <a:off x="4138613" y="4021138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/>
              <a:t>OMG CIDL</a:t>
            </a:r>
          </a:p>
          <a:p>
            <a:pPr algn="ctr"/>
            <a:r>
              <a:rPr lang="fr-FR" sz="1600"/>
              <a:t>Compiler</a:t>
            </a:r>
          </a:p>
        </p:txBody>
      </p:sp>
      <p:cxnSp>
        <p:nvCxnSpPr>
          <p:cNvPr id="713781" name="AutoShape 53"/>
          <p:cNvCxnSpPr>
            <a:cxnSpLocks noChangeShapeType="1"/>
          </p:cNvCxnSpPr>
          <p:nvPr/>
        </p:nvCxnSpPr>
        <p:spPr bwMode="auto">
          <a:xfrm>
            <a:off x="4859338" y="3371850"/>
            <a:ext cx="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3782" name="AutoShape 54"/>
          <p:cNvCxnSpPr>
            <a:cxnSpLocks noChangeShapeType="1"/>
          </p:cNvCxnSpPr>
          <p:nvPr/>
        </p:nvCxnSpPr>
        <p:spPr bwMode="auto">
          <a:xfrm>
            <a:off x="4859338" y="4956175"/>
            <a:ext cx="0" cy="431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3783" name="AutoShape 55"/>
          <p:cNvCxnSpPr>
            <a:cxnSpLocks noChangeShapeType="1"/>
          </p:cNvCxnSpPr>
          <p:nvPr/>
        </p:nvCxnSpPr>
        <p:spPr bwMode="auto">
          <a:xfrm>
            <a:off x="2124075" y="2987675"/>
            <a:ext cx="180022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713784" name="Text Box 56"/>
          <p:cNvSpPr txBox="1">
            <a:spLocks noChangeArrowheads="1"/>
          </p:cNvSpPr>
          <p:nvPr/>
        </p:nvSpPr>
        <p:spPr bwMode="auto">
          <a:xfrm>
            <a:off x="2587625" y="2698750"/>
            <a:ext cx="90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includes</a:t>
            </a:r>
          </a:p>
          <a:p>
            <a:r>
              <a:rPr lang="fr-FR" sz="1600" b="0" i="1"/>
              <a:t>imports</a:t>
            </a:r>
          </a:p>
        </p:txBody>
      </p:sp>
      <p:cxnSp>
        <p:nvCxnSpPr>
          <p:cNvPr id="713785" name="AutoShape 57"/>
          <p:cNvCxnSpPr>
            <a:cxnSpLocks noChangeShapeType="1"/>
          </p:cNvCxnSpPr>
          <p:nvPr/>
        </p:nvCxnSpPr>
        <p:spPr bwMode="auto">
          <a:xfrm>
            <a:off x="900113" y="3500438"/>
            <a:ext cx="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54" grpId="0" animBg="1"/>
      <p:bldP spid="713756" grpId="0"/>
      <p:bldP spid="713774" grpId="0" animBg="1"/>
      <p:bldP spid="713775" grpId="0"/>
      <p:bldP spid="713780" grpId="0" animBg="1"/>
      <p:bldP spid="71378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7133-D359-4627-8A94-E720915F2B47}" type="slidenum">
              <a:rPr lang="fr-FR"/>
              <a:pPr/>
              <a:t>141</a:t>
            </a:fld>
            <a:endParaRPr lang="fr-FR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CIDL Composition Features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Associated abstract storage home type for component persistency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Multiple executor segments</a:t>
            </a:r>
          </a:p>
          <a:p>
            <a:pPr lvl="1">
              <a:lnSpc>
                <a:spcPct val="90000"/>
              </a:lnSpc>
            </a:pPr>
            <a:r>
              <a:rPr lang="en-US"/>
              <a:t>Implement a subset of the component’s facets</a:t>
            </a:r>
          </a:p>
          <a:p>
            <a:pPr lvl="1">
              <a:lnSpc>
                <a:spcPct val="90000"/>
              </a:lnSpc>
            </a:pPr>
            <a:r>
              <a:rPr lang="en-US"/>
              <a:t>Could have an associated abstract storage home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Component features stored automatically</a:t>
            </a:r>
          </a:p>
          <a:p>
            <a:pPr lvl="1">
              <a:lnSpc>
                <a:spcPct val="90000"/>
              </a:lnSpc>
            </a:pPr>
            <a:r>
              <a:rPr lang="en-US"/>
              <a:t>Attribute values, references connected to receptacles and event sources are delegated to storage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Proxy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E73A3-5CC6-4D43-A471-A7D501DA1CE5}" type="slidenum">
              <a:rPr lang="fr-FR"/>
              <a:pPr/>
              <a:t>142</a:t>
            </a:fld>
            <a:endParaRPr lang="fr-FR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CIDL Composition</a:t>
            </a:r>
            <a:br>
              <a:rPr lang="en-US"/>
            </a:br>
            <a:r>
              <a:rPr lang="en-US"/>
              <a:t>for ForkManager Component 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&lt;philo.idl&gt;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>
                <a:latin typeface="Courier New" pitchFamily="49" charset="0"/>
                <a:cs typeface="Courier New" pitchFamily="49" charset="0"/>
              </a:rPr>
              <a:t>// or </a:t>
            </a:r>
            <a:r>
              <a:rPr lang="en-US" sz="2400" b="1" i="1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DiningPhilosophers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composition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session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ForkManagerComposition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home executor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ForkHomeSessionImpl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DiningPhilosophers::ForkHome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manages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ForkManagerSessionImpl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segment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Seg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provides facet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AD36-5ECA-4BF1-8F95-4E8D4D05B87C}" type="slidenum">
              <a:rPr lang="fr-FR"/>
              <a:pPr/>
              <a:t>143</a:t>
            </a:fld>
            <a:endParaRPr lang="fr-FR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 PSDL for Dining Philosophers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#include &lt;philo.idl&gt;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abstract storagetype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state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state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DiningPhilosophers::PhilosopherState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philosopher_state;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. . 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abstract storagehome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of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storagetype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PersonBase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implements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storagehome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PersonHomeBase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of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PersonBase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            implements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ED0A-9FAC-49B5-A7CF-65C72852FE04}" type="slidenum">
              <a:rPr lang="fr-FR"/>
              <a:pPr/>
              <a:t>144</a:t>
            </a:fld>
            <a:endParaRPr lang="fr-FR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CIDL Composition for Dining Philosophers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&lt;philo.psdl&gt;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composition process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PhilosopherComposition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  home executor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PhilosopherHomeProcessImpl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implements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 DiningPhilosophers::PhilosopherHome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bindsTo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PersonHome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manages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PhilosopherProcessImpl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5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6989-D145-4494-80E0-7FC1CB30487D}" type="slidenum">
              <a:rPr lang="fr-FR"/>
              <a:pPr/>
              <a:t>145</a:t>
            </a:fld>
            <a:endParaRPr lang="fr-FR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 CIDL &amp; PSDL Compilation Process</a:t>
            </a:r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327025" y="1042988"/>
            <a:ext cx="1143000" cy="1138237"/>
            <a:chOff x="185" y="1071"/>
            <a:chExt cx="885" cy="743"/>
          </a:xfrm>
        </p:grpSpPr>
        <p:sp>
          <p:nvSpPr>
            <p:cNvPr id="848901" name="Text Box 5"/>
            <p:cNvSpPr txBox="1">
              <a:spLocks noChangeArrowheads="1"/>
            </p:cNvSpPr>
            <p:nvPr/>
          </p:nvSpPr>
          <p:spPr bwMode="auto">
            <a:xfrm>
              <a:off x="185" y="1435"/>
              <a:ext cx="885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Database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848902" name="Group 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848903" name="Freeform 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8904" name="Freeform 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848905" name="Group 9"/>
          <p:cNvGrpSpPr>
            <a:grpSpLocks/>
          </p:cNvGrpSpPr>
          <p:nvPr/>
        </p:nvGrpSpPr>
        <p:grpSpPr bwMode="auto">
          <a:xfrm>
            <a:off x="179388" y="2266950"/>
            <a:ext cx="1439862" cy="935038"/>
            <a:chOff x="2109" y="935"/>
            <a:chExt cx="907" cy="771"/>
          </a:xfrm>
        </p:grpSpPr>
        <p:sp>
          <p:nvSpPr>
            <p:cNvPr id="848906" name="Freeform 10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8907" name="Rectangle 11"/>
            <p:cNvSpPr>
              <a:spLocks noChangeArrowheads="1"/>
            </p:cNvSpPr>
            <p:nvPr/>
          </p:nvSpPr>
          <p:spPr bwMode="auto">
            <a:xfrm>
              <a:off x="2154" y="1118"/>
              <a:ext cx="81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PSDL</a:t>
              </a:r>
            </a:p>
          </p:txBody>
        </p:sp>
      </p:grpSp>
      <p:grpSp>
        <p:nvGrpSpPr>
          <p:cNvPr id="848908" name="Group 12"/>
          <p:cNvGrpSpPr>
            <a:grpSpLocks/>
          </p:cNvGrpSpPr>
          <p:nvPr/>
        </p:nvGrpSpPr>
        <p:grpSpPr bwMode="auto">
          <a:xfrm>
            <a:off x="7019925" y="2195513"/>
            <a:ext cx="1655763" cy="935037"/>
            <a:chOff x="4468" y="1480"/>
            <a:chExt cx="1043" cy="589"/>
          </a:xfrm>
        </p:grpSpPr>
        <p:sp>
          <p:nvSpPr>
            <p:cNvPr id="848909" name="Freeform 13"/>
            <p:cNvSpPr>
              <a:spLocks noEditPoints="1"/>
            </p:cNvSpPr>
            <p:nvPr/>
          </p:nvSpPr>
          <p:spPr bwMode="auto">
            <a:xfrm>
              <a:off x="4536" y="1480"/>
              <a:ext cx="907" cy="589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8910" name="Rectangle 14"/>
            <p:cNvSpPr>
              <a:spLocks noChangeArrowheads="1"/>
            </p:cNvSpPr>
            <p:nvPr/>
          </p:nvSpPr>
          <p:spPr bwMode="auto">
            <a:xfrm>
              <a:off x="4468" y="1549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Executor</a:t>
              </a:r>
            </a:p>
          </p:txBody>
        </p:sp>
      </p:grpSp>
      <p:grpSp>
        <p:nvGrpSpPr>
          <p:cNvPr id="848911" name="Group 15"/>
          <p:cNvGrpSpPr>
            <a:grpSpLocks/>
          </p:cNvGrpSpPr>
          <p:nvPr/>
        </p:nvGrpSpPr>
        <p:grpSpPr bwMode="auto">
          <a:xfrm>
            <a:off x="7086600" y="971550"/>
            <a:ext cx="1525588" cy="1138238"/>
            <a:chOff x="36" y="1071"/>
            <a:chExt cx="1181" cy="743"/>
          </a:xfrm>
        </p:grpSpPr>
        <p:sp>
          <p:nvSpPr>
            <p:cNvPr id="848912" name="Text Box 16"/>
            <p:cNvSpPr txBox="1">
              <a:spLocks noChangeArrowheads="1"/>
            </p:cNvSpPr>
            <p:nvPr/>
          </p:nvSpPr>
          <p:spPr bwMode="auto">
            <a:xfrm>
              <a:off x="36" y="1435"/>
              <a:ext cx="118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Implementer</a:t>
              </a:r>
            </a:p>
          </p:txBody>
        </p:sp>
        <p:grpSp>
          <p:nvGrpSpPr>
            <p:cNvPr id="848913" name="Group 17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848914" name="Freeform 18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8915" name="Freeform 19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848916" name="Line 20"/>
          <p:cNvSpPr>
            <a:spLocks noChangeShapeType="1"/>
          </p:cNvSpPr>
          <p:nvPr/>
        </p:nvSpPr>
        <p:spPr bwMode="auto">
          <a:xfrm flipH="1">
            <a:off x="5507038" y="3203575"/>
            <a:ext cx="2120900" cy="237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48917" name="Text Box 21"/>
          <p:cNvSpPr txBox="1">
            <a:spLocks noChangeArrowheads="1"/>
          </p:cNvSpPr>
          <p:nvPr/>
        </p:nvSpPr>
        <p:spPr bwMode="auto">
          <a:xfrm>
            <a:off x="6299200" y="4211638"/>
            <a:ext cx="1508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    inherited by</a:t>
            </a:r>
          </a:p>
          <a:p>
            <a:r>
              <a:rPr lang="fr-FR" sz="1600" b="0" i="1"/>
              <a:t>and completed</a:t>
            </a:r>
          </a:p>
        </p:txBody>
      </p:sp>
      <p:sp>
        <p:nvSpPr>
          <p:cNvPr id="848918" name="Rectangle 22"/>
          <p:cNvSpPr>
            <a:spLocks noChangeArrowheads="1"/>
          </p:cNvSpPr>
          <p:nvPr/>
        </p:nvSpPr>
        <p:spPr bwMode="auto">
          <a:xfrm>
            <a:off x="7278688" y="5456238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48919" name="Rectangle 23"/>
          <p:cNvSpPr>
            <a:spLocks noChangeArrowheads="1"/>
          </p:cNvSpPr>
          <p:nvPr/>
        </p:nvSpPr>
        <p:spPr bwMode="auto">
          <a:xfrm>
            <a:off x="7278688" y="5761038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48920" name="Rectangle 24"/>
          <p:cNvSpPr>
            <a:spLocks noChangeArrowheads="1"/>
          </p:cNvSpPr>
          <p:nvPr/>
        </p:nvSpPr>
        <p:spPr bwMode="auto">
          <a:xfrm>
            <a:off x="7278688" y="6021388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48921" name="Text Box 25"/>
          <p:cNvSpPr txBox="1">
            <a:spLocks noChangeArrowheads="1"/>
          </p:cNvSpPr>
          <p:nvPr/>
        </p:nvSpPr>
        <p:spPr bwMode="auto">
          <a:xfrm>
            <a:off x="7507288" y="5373688"/>
            <a:ext cx="127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User written</a:t>
            </a:r>
            <a:endParaRPr lang="en-US" sz="2400" b="0"/>
          </a:p>
        </p:txBody>
      </p:sp>
      <p:sp>
        <p:nvSpPr>
          <p:cNvPr id="848922" name="Text Box 26"/>
          <p:cNvSpPr txBox="1">
            <a:spLocks noChangeArrowheads="1"/>
          </p:cNvSpPr>
          <p:nvPr/>
        </p:nvSpPr>
        <p:spPr bwMode="auto">
          <a:xfrm>
            <a:off x="7507288" y="56784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Compiler</a:t>
            </a:r>
            <a:endParaRPr lang="en-US" sz="2400" b="0"/>
          </a:p>
        </p:txBody>
      </p:sp>
      <p:sp>
        <p:nvSpPr>
          <p:cNvPr id="848923" name="Text Box 27"/>
          <p:cNvSpPr txBox="1">
            <a:spLocks noChangeArrowheads="1"/>
          </p:cNvSpPr>
          <p:nvPr/>
        </p:nvSpPr>
        <p:spPr bwMode="auto">
          <a:xfrm>
            <a:off x="7507288" y="5983288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Generated files</a:t>
            </a:r>
            <a:endParaRPr lang="en-US" sz="2400" b="0"/>
          </a:p>
        </p:txBody>
      </p:sp>
      <p:grpSp>
        <p:nvGrpSpPr>
          <p:cNvPr id="848924" name="Group 28"/>
          <p:cNvGrpSpPr>
            <a:grpSpLocks/>
          </p:cNvGrpSpPr>
          <p:nvPr/>
        </p:nvGrpSpPr>
        <p:grpSpPr bwMode="auto">
          <a:xfrm>
            <a:off x="3851275" y="2195513"/>
            <a:ext cx="1439863" cy="935037"/>
            <a:chOff x="2109" y="935"/>
            <a:chExt cx="907" cy="771"/>
          </a:xfrm>
        </p:grpSpPr>
        <p:sp>
          <p:nvSpPr>
            <p:cNvPr id="848925" name="Freeform 29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8926" name="Rectangle 30"/>
            <p:cNvSpPr>
              <a:spLocks noChangeArrowheads="1"/>
            </p:cNvSpPr>
            <p:nvPr/>
          </p:nvSpPr>
          <p:spPr bwMode="auto">
            <a:xfrm>
              <a:off x="2154" y="1118"/>
              <a:ext cx="81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CIDL</a:t>
              </a:r>
            </a:p>
          </p:txBody>
        </p:sp>
      </p:grpSp>
      <p:grpSp>
        <p:nvGrpSpPr>
          <p:cNvPr id="848927" name="Group 31"/>
          <p:cNvGrpSpPr>
            <a:grpSpLocks/>
          </p:cNvGrpSpPr>
          <p:nvPr/>
        </p:nvGrpSpPr>
        <p:grpSpPr bwMode="auto">
          <a:xfrm>
            <a:off x="3838575" y="971550"/>
            <a:ext cx="1460500" cy="1138238"/>
            <a:chOff x="61" y="1071"/>
            <a:chExt cx="1130" cy="743"/>
          </a:xfrm>
        </p:grpSpPr>
        <p:sp>
          <p:nvSpPr>
            <p:cNvPr id="848928" name="Text Box 32"/>
            <p:cNvSpPr txBox="1">
              <a:spLocks noChangeArrowheads="1"/>
            </p:cNvSpPr>
            <p:nvPr/>
          </p:nvSpPr>
          <p:spPr bwMode="auto">
            <a:xfrm>
              <a:off x="61" y="1435"/>
              <a:ext cx="113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Composition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848929" name="Group 33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848930" name="Freeform 34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8931" name="Freeform 35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848932" name="Group 36"/>
          <p:cNvGrpSpPr>
            <a:grpSpLocks/>
          </p:cNvGrpSpPr>
          <p:nvPr/>
        </p:nvGrpSpPr>
        <p:grpSpPr bwMode="auto">
          <a:xfrm>
            <a:off x="3706813" y="5172075"/>
            <a:ext cx="1728787" cy="982663"/>
            <a:chOff x="2381" y="3355"/>
            <a:chExt cx="1089" cy="619"/>
          </a:xfrm>
        </p:grpSpPr>
        <p:sp>
          <p:nvSpPr>
            <p:cNvPr id="848933" name="Freeform 37"/>
            <p:cNvSpPr>
              <a:spLocks noEditPoints="1"/>
            </p:cNvSpPr>
            <p:nvPr/>
          </p:nvSpPr>
          <p:spPr bwMode="auto">
            <a:xfrm>
              <a:off x="2381" y="3355"/>
              <a:ext cx="1089" cy="619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8934" name="Rectangle 38"/>
            <p:cNvSpPr>
              <a:spLocks noChangeArrowheads="1"/>
            </p:cNvSpPr>
            <p:nvPr/>
          </p:nvSpPr>
          <p:spPr bwMode="auto">
            <a:xfrm>
              <a:off x="2435" y="3409"/>
              <a:ext cx="98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Executor</a:t>
              </a:r>
            </a:p>
            <a:p>
              <a:pPr algn="ctr"/>
              <a:r>
                <a:rPr lang="fr-FR" sz="1600"/>
                <a:t>Skeleton</a:t>
              </a:r>
            </a:p>
          </p:txBody>
        </p:sp>
      </p:grpSp>
      <p:sp>
        <p:nvSpPr>
          <p:cNvPr id="848935" name="Rectangle 39"/>
          <p:cNvSpPr>
            <a:spLocks noChangeArrowheads="1"/>
          </p:cNvSpPr>
          <p:nvPr/>
        </p:nvSpPr>
        <p:spPr bwMode="auto">
          <a:xfrm>
            <a:off x="3849688" y="3706813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/>
              <a:t>OMG CIDL</a:t>
            </a:r>
          </a:p>
          <a:p>
            <a:pPr algn="ctr"/>
            <a:r>
              <a:rPr lang="fr-FR" sz="1600"/>
              <a:t>Compiler</a:t>
            </a:r>
          </a:p>
        </p:txBody>
      </p:sp>
      <p:cxnSp>
        <p:nvCxnSpPr>
          <p:cNvPr id="848936" name="AutoShape 40"/>
          <p:cNvCxnSpPr>
            <a:cxnSpLocks noChangeShapeType="1"/>
          </p:cNvCxnSpPr>
          <p:nvPr/>
        </p:nvCxnSpPr>
        <p:spPr bwMode="auto">
          <a:xfrm>
            <a:off x="4570413" y="3227388"/>
            <a:ext cx="0" cy="334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37" name="AutoShape 41"/>
          <p:cNvCxnSpPr>
            <a:cxnSpLocks noChangeShapeType="1"/>
          </p:cNvCxnSpPr>
          <p:nvPr/>
        </p:nvCxnSpPr>
        <p:spPr bwMode="auto">
          <a:xfrm>
            <a:off x="4570413" y="4643438"/>
            <a:ext cx="0" cy="431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38" name="AutoShape 42"/>
          <p:cNvCxnSpPr>
            <a:cxnSpLocks noChangeShapeType="1"/>
          </p:cNvCxnSpPr>
          <p:nvPr/>
        </p:nvCxnSpPr>
        <p:spPr bwMode="auto">
          <a:xfrm>
            <a:off x="1835150" y="2843213"/>
            <a:ext cx="1800225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848939" name="Text Box 43"/>
          <p:cNvSpPr txBox="1">
            <a:spLocks noChangeArrowheads="1"/>
          </p:cNvSpPr>
          <p:nvPr/>
        </p:nvSpPr>
        <p:spPr bwMode="auto">
          <a:xfrm>
            <a:off x="2298700" y="2554288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includes</a:t>
            </a:r>
          </a:p>
        </p:txBody>
      </p:sp>
      <p:grpSp>
        <p:nvGrpSpPr>
          <p:cNvPr id="848940" name="Group 44"/>
          <p:cNvGrpSpPr>
            <a:grpSpLocks/>
          </p:cNvGrpSpPr>
          <p:nvPr/>
        </p:nvGrpSpPr>
        <p:grpSpPr bwMode="auto">
          <a:xfrm>
            <a:off x="2338388" y="1268413"/>
            <a:ext cx="1079500" cy="720725"/>
            <a:chOff x="2109" y="935"/>
            <a:chExt cx="907" cy="771"/>
          </a:xfrm>
        </p:grpSpPr>
        <p:sp>
          <p:nvSpPr>
            <p:cNvPr id="848941" name="Freeform 45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48942" name="Rectangle 46"/>
            <p:cNvSpPr>
              <a:spLocks noChangeArrowheads="1"/>
            </p:cNvSpPr>
            <p:nvPr/>
          </p:nvSpPr>
          <p:spPr bwMode="auto">
            <a:xfrm>
              <a:off x="2154" y="1118"/>
              <a:ext cx="817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200"/>
                <a:t>OMG IDL</a:t>
              </a:r>
            </a:p>
            <a:p>
              <a:pPr algn="ctr"/>
              <a:r>
                <a:rPr lang="fr-FR" sz="1200"/>
                <a:t>3.0</a:t>
              </a:r>
            </a:p>
          </p:txBody>
        </p:sp>
      </p:grpSp>
      <p:sp>
        <p:nvSpPr>
          <p:cNvPr id="848943" name="Rectangle 47"/>
          <p:cNvSpPr>
            <a:spLocks noChangeArrowheads="1"/>
          </p:cNvSpPr>
          <p:nvPr/>
        </p:nvSpPr>
        <p:spPr bwMode="auto">
          <a:xfrm>
            <a:off x="177800" y="3706813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/>
              <a:t>OMG PSDL</a:t>
            </a:r>
          </a:p>
          <a:p>
            <a:pPr algn="ctr"/>
            <a:r>
              <a:rPr lang="fr-FR" sz="1600"/>
              <a:t>Compiler</a:t>
            </a:r>
          </a:p>
        </p:txBody>
      </p:sp>
      <p:sp>
        <p:nvSpPr>
          <p:cNvPr id="848944" name="Freeform 48"/>
          <p:cNvSpPr>
            <a:spLocks noEditPoints="1"/>
          </p:cNvSpPr>
          <p:nvPr/>
        </p:nvSpPr>
        <p:spPr bwMode="auto">
          <a:xfrm>
            <a:off x="34925" y="5029200"/>
            <a:ext cx="1728788" cy="622300"/>
          </a:xfrm>
          <a:custGeom>
            <a:avLst/>
            <a:gdLst/>
            <a:ahLst/>
            <a:cxnLst>
              <a:cxn ang="0">
                <a:pos x="217" y="0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7" y="0"/>
                </a:move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48945" name="Rectangle 49"/>
          <p:cNvSpPr>
            <a:spLocks noChangeArrowheads="1"/>
          </p:cNvSpPr>
          <p:nvPr/>
        </p:nvSpPr>
        <p:spPr bwMode="auto">
          <a:xfrm>
            <a:off x="120650" y="5075238"/>
            <a:ext cx="1557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/>
              <a:t>Storage</a:t>
            </a:r>
          </a:p>
          <a:p>
            <a:pPr algn="ctr"/>
            <a:r>
              <a:rPr lang="fr-FR" sz="1600"/>
              <a:t>Stub</a:t>
            </a:r>
          </a:p>
        </p:txBody>
      </p:sp>
      <p:cxnSp>
        <p:nvCxnSpPr>
          <p:cNvPr id="848946" name="AutoShape 50"/>
          <p:cNvCxnSpPr>
            <a:cxnSpLocks noChangeShapeType="1"/>
          </p:cNvCxnSpPr>
          <p:nvPr/>
        </p:nvCxnSpPr>
        <p:spPr bwMode="auto">
          <a:xfrm>
            <a:off x="898525" y="3275013"/>
            <a:ext cx="0" cy="334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47" name="AutoShape 51"/>
          <p:cNvCxnSpPr>
            <a:cxnSpLocks noChangeShapeType="1"/>
          </p:cNvCxnSpPr>
          <p:nvPr/>
        </p:nvCxnSpPr>
        <p:spPr bwMode="auto">
          <a:xfrm>
            <a:off x="898525" y="46434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848948" name="Group 52"/>
          <p:cNvGrpSpPr>
            <a:grpSpLocks/>
          </p:cNvGrpSpPr>
          <p:nvPr/>
        </p:nvGrpSpPr>
        <p:grpSpPr bwMode="auto">
          <a:xfrm>
            <a:off x="395288" y="5805488"/>
            <a:ext cx="1008062" cy="647700"/>
            <a:chOff x="4609" y="1805"/>
            <a:chExt cx="952" cy="816"/>
          </a:xfrm>
        </p:grpSpPr>
        <p:pic>
          <p:nvPicPr>
            <p:cNvPr id="848949" name="Picture 5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9" y="1805"/>
              <a:ext cx="95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8950" name="Rectangle 54"/>
            <p:cNvSpPr>
              <a:spLocks noChangeArrowheads="1"/>
            </p:cNvSpPr>
            <p:nvPr/>
          </p:nvSpPr>
          <p:spPr bwMode="auto">
            <a:xfrm>
              <a:off x="4628" y="2113"/>
              <a:ext cx="9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fr-FR" sz="1600"/>
                <a:t>Database</a:t>
              </a:r>
            </a:p>
          </p:txBody>
        </p:sp>
      </p:grpSp>
      <p:sp>
        <p:nvSpPr>
          <p:cNvPr id="848951" name="Line 55"/>
          <p:cNvSpPr>
            <a:spLocks noChangeShapeType="1"/>
          </p:cNvSpPr>
          <p:nvPr/>
        </p:nvSpPr>
        <p:spPr bwMode="auto">
          <a:xfrm flipH="1" flipV="1">
            <a:off x="1906588" y="5435600"/>
            <a:ext cx="1728787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48952" name="Text Box 56"/>
          <p:cNvSpPr txBox="1">
            <a:spLocks noChangeArrowheads="1"/>
          </p:cNvSpPr>
          <p:nvPr/>
        </p:nvSpPr>
        <p:spPr bwMode="auto">
          <a:xfrm>
            <a:off x="2554288" y="5291138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uses</a:t>
            </a:r>
          </a:p>
        </p:txBody>
      </p:sp>
      <p:sp>
        <p:nvSpPr>
          <p:cNvPr id="848953" name="Line 57"/>
          <p:cNvSpPr>
            <a:spLocks noChangeShapeType="1"/>
          </p:cNvSpPr>
          <p:nvPr/>
        </p:nvSpPr>
        <p:spPr bwMode="auto">
          <a:xfrm flipH="1" flipV="1">
            <a:off x="2914650" y="2060575"/>
            <a:ext cx="865188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6" grpId="0" animBg="1"/>
      <p:bldP spid="848917" grpId="0"/>
      <p:bldP spid="848935" grpId="0" animBg="1"/>
      <p:bldP spid="848939" grpId="0"/>
      <p:bldP spid="848943" grpId="0" animBg="1"/>
      <p:bldP spid="848944" grpId="0" animBg="1"/>
      <p:bldP spid="848945" grpId="0"/>
      <p:bldP spid="848951" grpId="0" animBg="1"/>
      <p:bldP spid="84895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B10C-E4FC-4E02-A5D1-48B1F2236753}" type="slidenum">
              <a:rPr lang="fr-FR"/>
              <a:pPr/>
              <a:t>146</a:t>
            </a:fld>
            <a:endParaRPr lang="fr-FR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Between Artifacts</a:t>
            </a:r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auto">
          <a:xfrm>
            <a:off x="7021513" y="5084763"/>
            <a:ext cx="151130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Storage</a:t>
            </a:r>
          </a:p>
          <a:p>
            <a:pPr algn="ctr"/>
            <a:r>
              <a:rPr lang="en-US" sz="2000" b="0"/>
              <a:t>Object</a:t>
            </a:r>
          </a:p>
        </p:txBody>
      </p:sp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539750" y="5084763"/>
            <a:ext cx="15113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Component</a:t>
            </a:r>
          </a:p>
        </p:txBody>
      </p:sp>
      <p:sp>
        <p:nvSpPr>
          <p:cNvPr id="933893" name="Rectangle 5"/>
          <p:cNvSpPr>
            <a:spLocks noChangeArrowheads="1"/>
          </p:cNvSpPr>
          <p:nvPr/>
        </p:nvSpPr>
        <p:spPr bwMode="auto">
          <a:xfrm>
            <a:off x="539750" y="3500438"/>
            <a:ext cx="15113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Home</a:t>
            </a:r>
          </a:p>
        </p:txBody>
      </p:sp>
      <p:sp>
        <p:nvSpPr>
          <p:cNvPr id="933894" name="Rectangle 6"/>
          <p:cNvSpPr>
            <a:spLocks noChangeArrowheads="1"/>
          </p:cNvSpPr>
          <p:nvPr/>
        </p:nvSpPr>
        <p:spPr bwMode="auto">
          <a:xfrm>
            <a:off x="7021513" y="3500438"/>
            <a:ext cx="151130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Storage</a:t>
            </a:r>
          </a:p>
          <a:p>
            <a:pPr algn="ctr"/>
            <a:r>
              <a:rPr lang="en-US" sz="2000" b="0"/>
              <a:t>Home</a:t>
            </a:r>
          </a:p>
        </p:txBody>
      </p:sp>
      <p:sp>
        <p:nvSpPr>
          <p:cNvPr id="933895" name="Rectangle 7"/>
          <p:cNvSpPr>
            <a:spLocks noChangeArrowheads="1"/>
          </p:cNvSpPr>
          <p:nvPr/>
        </p:nvSpPr>
        <p:spPr bwMode="auto">
          <a:xfrm>
            <a:off x="3708400" y="5084763"/>
            <a:ext cx="1511300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Executor</a:t>
            </a:r>
          </a:p>
        </p:txBody>
      </p:sp>
      <p:sp>
        <p:nvSpPr>
          <p:cNvPr id="933896" name="Rectangle 8"/>
          <p:cNvSpPr>
            <a:spLocks noChangeArrowheads="1"/>
          </p:cNvSpPr>
          <p:nvPr/>
        </p:nvSpPr>
        <p:spPr bwMode="auto">
          <a:xfrm>
            <a:off x="3708400" y="3500438"/>
            <a:ext cx="1511300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Home</a:t>
            </a:r>
          </a:p>
          <a:p>
            <a:pPr algn="ctr"/>
            <a:r>
              <a:rPr lang="en-US" sz="2000" b="0"/>
              <a:t>Executor</a:t>
            </a:r>
          </a:p>
        </p:txBody>
      </p:sp>
      <p:sp>
        <p:nvSpPr>
          <p:cNvPr id="933897" name="Rectangle 9"/>
          <p:cNvSpPr>
            <a:spLocks noChangeArrowheads="1"/>
          </p:cNvSpPr>
          <p:nvPr/>
        </p:nvSpPr>
        <p:spPr bwMode="auto">
          <a:xfrm>
            <a:off x="2281238" y="6037263"/>
            <a:ext cx="287337" cy="1444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33898" name="Rectangle 10"/>
          <p:cNvSpPr>
            <a:spLocks noChangeArrowheads="1"/>
          </p:cNvSpPr>
          <p:nvPr/>
        </p:nvSpPr>
        <p:spPr bwMode="auto">
          <a:xfrm>
            <a:off x="2281238" y="6269038"/>
            <a:ext cx="287337" cy="1444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33899" name="Rectangle 11"/>
          <p:cNvSpPr>
            <a:spLocks noChangeArrowheads="1"/>
          </p:cNvSpPr>
          <p:nvPr/>
        </p:nvSpPr>
        <p:spPr bwMode="auto">
          <a:xfrm>
            <a:off x="2281238" y="5772150"/>
            <a:ext cx="28733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33900" name="Text Box 12"/>
          <p:cNvSpPr txBox="1">
            <a:spLocks noChangeArrowheads="1"/>
          </p:cNvSpPr>
          <p:nvPr/>
        </p:nvSpPr>
        <p:spPr bwMode="auto">
          <a:xfrm>
            <a:off x="2786063" y="56610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IDL</a:t>
            </a:r>
          </a:p>
        </p:txBody>
      </p:sp>
      <p:sp>
        <p:nvSpPr>
          <p:cNvPr id="933901" name="Text Box 13"/>
          <p:cNvSpPr txBox="1">
            <a:spLocks noChangeArrowheads="1"/>
          </p:cNvSpPr>
          <p:nvPr/>
        </p:nvSpPr>
        <p:spPr bwMode="auto">
          <a:xfrm>
            <a:off x="2786063" y="5926138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CIDL</a:t>
            </a:r>
          </a:p>
        </p:txBody>
      </p:sp>
      <p:sp>
        <p:nvSpPr>
          <p:cNvPr id="933902" name="Text Box 14"/>
          <p:cNvSpPr txBox="1">
            <a:spLocks noChangeArrowheads="1"/>
          </p:cNvSpPr>
          <p:nvPr/>
        </p:nvSpPr>
        <p:spPr bwMode="auto">
          <a:xfrm>
            <a:off x="2786063" y="6157913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PSDL</a:t>
            </a:r>
          </a:p>
        </p:txBody>
      </p:sp>
      <p:cxnSp>
        <p:nvCxnSpPr>
          <p:cNvPr id="933903" name="AutoShape 15"/>
          <p:cNvCxnSpPr>
            <a:cxnSpLocks noChangeShapeType="1"/>
            <a:stCxn id="933896" idx="1"/>
            <a:endCxn id="933893" idx="3"/>
          </p:cNvCxnSpPr>
          <p:nvPr/>
        </p:nvCxnSpPr>
        <p:spPr bwMode="auto">
          <a:xfrm flipH="1">
            <a:off x="2051050" y="3789363"/>
            <a:ext cx="1657350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4" name="AutoShape 16"/>
          <p:cNvCxnSpPr>
            <a:cxnSpLocks noChangeShapeType="1"/>
            <a:stCxn id="933893" idx="2"/>
            <a:endCxn id="933892" idx="0"/>
          </p:cNvCxnSpPr>
          <p:nvPr/>
        </p:nvCxnSpPr>
        <p:spPr bwMode="auto">
          <a:xfrm>
            <a:off x="1295400" y="4076700"/>
            <a:ext cx="0" cy="1008063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5" name="AutoShape 17"/>
          <p:cNvCxnSpPr>
            <a:cxnSpLocks noChangeShapeType="1"/>
            <a:stCxn id="933895" idx="1"/>
            <a:endCxn id="933892" idx="3"/>
          </p:cNvCxnSpPr>
          <p:nvPr/>
        </p:nvCxnSpPr>
        <p:spPr bwMode="auto">
          <a:xfrm flipH="1">
            <a:off x="2051050" y="5373688"/>
            <a:ext cx="1657350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6" name="AutoShape 18"/>
          <p:cNvCxnSpPr>
            <a:cxnSpLocks noChangeShapeType="1"/>
            <a:stCxn id="933896" idx="2"/>
            <a:endCxn id="933895" idx="0"/>
          </p:cNvCxnSpPr>
          <p:nvPr/>
        </p:nvCxnSpPr>
        <p:spPr bwMode="auto">
          <a:xfrm>
            <a:off x="4464050" y="4076700"/>
            <a:ext cx="0" cy="1008063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7" name="AutoShape 19"/>
          <p:cNvCxnSpPr>
            <a:cxnSpLocks noChangeShapeType="1"/>
            <a:stCxn id="933896" idx="3"/>
            <a:endCxn id="933894" idx="1"/>
          </p:cNvCxnSpPr>
          <p:nvPr/>
        </p:nvCxnSpPr>
        <p:spPr bwMode="auto">
          <a:xfrm>
            <a:off x="5219700" y="3789363"/>
            <a:ext cx="1801813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8" name="AutoShape 20"/>
          <p:cNvCxnSpPr>
            <a:cxnSpLocks noChangeShapeType="1"/>
            <a:stCxn id="933895" idx="3"/>
            <a:endCxn id="933891" idx="1"/>
          </p:cNvCxnSpPr>
          <p:nvPr/>
        </p:nvCxnSpPr>
        <p:spPr bwMode="auto">
          <a:xfrm>
            <a:off x="5219700" y="5373688"/>
            <a:ext cx="1801813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09" name="AutoShape 21"/>
          <p:cNvCxnSpPr>
            <a:cxnSpLocks noChangeShapeType="1"/>
            <a:stCxn id="933894" idx="2"/>
            <a:endCxn id="933891" idx="0"/>
          </p:cNvCxnSpPr>
          <p:nvPr/>
        </p:nvCxnSpPr>
        <p:spPr bwMode="auto">
          <a:xfrm>
            <a:off x="7777163" y="4076700"/>
            <a:ext cx="0" cy="1008063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sp>
        <p:nvSpPr>
          <p:cNvPr id="933910" name="Text Box 22"/>
          <p:cNvSpPr txBox="1">
            <a:spLocks noChangeArrowheads="1"/>
          </p:cNvSpPr>
          <p:nvPr/>
        </p:nvSpPr>
        <p:spPr bwMode="auto">
          <a:xfrm>
            <a:off x="2195513" y="3451225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implements</a:t>
            </a:r>
          </a:p>
        </p:txBody>
      </p:sp>
      <p:sp>
        <p:nvSpPr>
          <p:cNvPr id="933911" name="Text Box 23"/>
          <p:cNvSpPr txBox="1">
            <a:spLocks noChangeArrowheads="1"/>
          </p:cNvSpPr>
          <p:nvPr/>
        </p:nvSpPr>
        <p:spPr bwMode="auto">
          <a:xfrm>
            <a:off x="2195513" y="5013325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implements</a:t>
            </a:r>
          </a:p>
        </p:txBody>
      </p:sp>
      <p:sp>
        <p:nvSpPr>
          <p:cNvPr id="933912" name="Text Box 24"/>
          <p:cNvSpPr txBox="1">
            <a:spLocks noChangeArrowheads="1"/>
          </p:cNvSpPr>
          <p:nvPr/>
        </p:nvSpPr>
        <p:spPr bwMode="auto">
          <a:xfrm>
            <a:off x="755650" y="4365625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manages</a:t>
            </a:r>
          </a:p>
        </p:txBody>
      </p:sp>
      <p:sp>
        <p:nvSpPr>
          <p:cNvPr id="933913" name="Text Box 25"/>
          <p:cNvSpPr txBox="1">
            <a:spLocks noChangeArrowheads="1"/>
          </p:cNvSpPr>
          <p:nvPr/>
        </p:nvSpPr>
        <p:spPr bwMode="auto">
          <a:xfrm>
            <a:off x="3924300" y="4365625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manages</a:t>
            </a:r>
          </a:p>
        </p:txBody>
      </p:sp>
      <p:sp>
        <p:nvSpPr>
          <p:cNvPr id="933914" name="Text Box 26"/>
          <p:cNvSpPr txBox="1">
            <a:spLocks noChangeArrowheads="1"/>
          </p:cNvSpPr>
          <p:nvPr/>
        </p:nvSpPr>
        <p:spPr bwMode="auto">
          <a:xfrm>
            <a:off x="7269163" y="4365625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manages</a:t>
            </a:r>
          </a:p>
        </p:txBody>
      </p:sp>
      <p:sp>
        <p:nvSpPr>
          <p:cNvPr id="933915" name="Text Box 27"/>
          <p:cNvSpPr txBox="1">
            <a:spLocks noChangeArrowheads="1"/>
          </p:cNvSpPr>
          <p:nvPr/>
        </p:nvSpPr>
        <p:spPr bwMode="auto">
          <a:xfrm>
            <a:off x="5651500" y="34290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binds to</a:t>
            </a:r>
          </a:p>
        </p:txBody>
      </p:sp>
      <p:sp>
        <p:nvSpPr>
          <p:cNvPr id="933916" name="Text Box 28"/>
          <p:cNvSpPr txBox="1">
            <a:spLocks noChangeArrowheads="1"/>
          </p:cNvSpPr>
          <p:nvPr/>
        </p:nvSpPr>
        <p:spPr bwMode="auto">
          <a:xfrm>
            <a:off x="5521325" y="5013325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/>
              <a:t>stored as</a:t>
            </a:r>
          </a:p>
        </p:txBody>
      </p:sp>
      <p:cxnSp>
        <p:nvCxnSpPr>
          <p:cNvPr id="933917" name="AutoShape 29"/>
          <p:cNvCxnSpPr>
            <a:cxnSpLocks noChangeShapeType="1"/>
          </p:cNvCxnSpPr>
          <p:nvPr/>
        </p:nvCxnSpPr>
        <p:spPr bwMode="auto">
          <a:xfrm>
            <a:off x="4787900" y="6008688"/>
            <a:ext cx="647700" cy="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933918" name="AutoShape 30"/>
          <p:cNvCxnSpPr>
            <a:cxnSpLocks noChangeShapeType="1"/>
          </p:cNvCxnSpPr>
          <p:nvPr/>
        </p:nvCxnSpPr>
        <p:spPr bwMode="auto">
          <a:xfrm>
            <a:off x="4787900" y="6302375"/>
            <a:ext cx="647700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933919" name="Text Box 31"/>
          <p:cNvSpPr txBox="1">
            <a:spLocks noChangeArrowheads="1"/>
          </p:cNvSpPr>
          <p:nvPr/>
        </p:nvSpPr>
        <p:spPr bwMode="auto">
          <a:xfrm>
            <a:off x="5651500" y="5791200"/>
            <a:ext cx="187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Explicitly defined</a:t>
            </a:r>
          </a:p>
        </p:txBody>
      </p:sp>
      <p:sp>
        <p:nvSpPr>
          <p:cNvPr id="933920" name="Text Box 32"/>
          <p:cNvSpPr txBox="1">
            <a:spLocks noChangeArrowheads="1"/>
          </p:cNvSpPr>
          <p:nvPr/>
        </p:nvSpPr>
        <p:spPr bwMode="auto">
          <a:xfrm>
            <a:off x="5651500" y="6157913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Implicitly defined</a:t>
            </a:r>
          </a:p>
        </p:txBody>
      </p:sp>
      <p:sp>
        <p:nvSpPr>
          <p:cNvPr id="933921" name="AutoShape 33"/>
          <p:cNvSpPr>
            <a:spLocks noChangeArrowheads="1"/>
          </p:cNvSpPr>
          <p:nvPr/>
        </p:nvSpPr>
        <p:spPr bwMode="auto">
          <a:xfrm>
            <a:off x="250825" y="1412875"/>
            <a:ext cx="2736850" cy="11525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component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0">
                <a:latin typeface="Courier New" pitchFamily="49" charset="0"/>
                <a:cs typeface="Courier New" pitchFamily="49" charset="0"/>
              </a:rPr>
              <a:t> {};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home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>
                <a:latin typeface="Courier New" pitchFamily="49" charset="0"/>
                <a:cs typeface="Courier New" pitchFamily="49" charset="0"/>
              </a:rPr>
              <a:t> manages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</a:t>
            </a:r>
          </a:p>
          <a:p>
            <a:r>
              <a:rPr lang="en-US" b="0">
                <a:latin typeface="Courier New" pitchFamily="49" charset="0"/>
                <a:cs typeface="Courier New" pitchFamily="49" charset="0"/>
              </a:rPr>
              <a:t>{};</a:t>
            </a:r>
          </a:p>
        </p:txBody>
      </p:sp>
      <p:sp>
        <p:nvSpPr>
          <p:cNvPr id="933922" name="AutoShape 34"/>
          <p:cNvSpPr>
            <a:spLocks noChangeArrowheads="1"/>
          </p:cNvSpPr>
          <p:nvPr/>
        </p:nvSpPr>
        <p:spPr bwMode="auto">
          <a:xfrm>
            <a:off x="5616575" y="1341438"/>
            <a:ext cx="3492500" cy="10795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abstract storagetype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b="0">
                <a:latin typeface="Courier New" pitchFamily="49" charset="0"/>
                <a:cs typeface="Courier New" pitchFamily="49" charset="0"/>
              </a:rPr>
              <a:t>{};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abstract storagehome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         manages 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b="0">
                <a:latin typeface="Courier New" pitchFamily="49" charset="0"/>
                <a:cs typeface="Courier New" pitchFamily="49" charset="0"/>
              </a:rPr>
              <a:t>{};</a:t>
            </a:r>
          </a:p>
        </p:txBody>
      </p:sp>
      <p:sp>
        <p:nvSpPr>
          <p:cNvPr id="933923" name="AutoShape 35"/>
          <p:cNvSpPr>
            <a:spLocks noChangeArrowheads="1"/>
          </p:cNvSpPr>
          <p:nvPr/>
        </p:nvSpPr>
        <p:spPr bwMode="auto">
          <a:xfrm>
            <a:off x="2843213" y="1628775"/>
            <a:ext cx="3097212" cy="15843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home executor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HE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b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bindsTo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b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b="0">
                <a:latin typeface="Courier New" pitchFamily="49" charset="0"/>
                <a:cs typeface="Courier New" pitchFamily="49" charset="0"/>
              </a:rPr>
              <a:t>};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animBg="1"/>
      <p:bldP spid="933892" grpId="0" animBg="1"/>
      <p:bldP spid="933893" grpId="0" animBg="1"/>
      <p:bldP spid="933894" grpId="0" animBg="1"/>
      <p:bldP spid="933895" grpId="0" animBg="1"/>
      <p:bldP spid="933896" grpId="0" animBg="1"/>
      <p:bldP spid="933910" grpId="0"/>
      <p:bldP spid="933911" grpId="0"/>
      <p:bldP spid="933912" grpId="0"/>
      <p:bldP spid="933913" grpId="0"/>
      <p:bldP spid="933914" grpId="0"/>
      <p:bldP spid="933915" grpId="0"/>
      <p:bldP spid="933916" grpId="0"/>
      <p:bldP spid="933921" grpId="0" animBg="1"/>
      <p:bldP spid="933922" grpId="0" animBg="1"/>
      <p:bldP spid="933923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2179B0A-9FF9-4F67-B003-863837D97F2E}" type="slidenum">
              <a:rPr lang="fr-FR"/>
              <a:pPr/>
              <a:t>147</a:t>
            </a:fld>
            <a:endParaRPr lang="fr-FR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Putting CORBA Containers to Work</a:t>
            </a:r>
            <a:br>
              <a:rPr lang="en-US"/>
            </a:br>
            <a:endParaRPr lang="en-US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The Container Model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Container Managed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1CC1-A7B9-471C-9EBD-87402B5AFAAC}" type="slidenum">
              <a:rPr lang="fr-FR"/>
              <a:pPr/>
              <a:t>148</a:t>
            </a:fld>
            <a:endParaRPr lang="fr-FR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Container Model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framework for component application servers</a:t>
            </a:r>
          </a:p>
          <a:p>
            <a:endParaRPr lang="en-US" sz="1000"/>
          </a:p>
          <a:p>
            <a:r>
              <a:rPr lang="en-US"/>
              <a:t>Mostly built on the Portable Object Adaptor</a:t>
            </a:r>
          </a:p>
          <a:p>
            <a:pPr lvl="1"/>
            <a:r>
              <a:rPr lang="en-US"/>
              <a:t>Automatic activation / deactivation</a:t>
            </a:r>
          </a:p>
          <a:p>
            <a:pPr lvl="1">
              <a:lnSpc>
                <a:spcPct val="110000"/>
              </a:lnSpc>
            </a:pPr>
            <a:r>
              <a:rPr lang="en-US"/>
              <a:t>Resource usage optimization</a:t>
            </a:r>
          </a:p>
          <a:p>
            <a:endParaRPr lang="en-US" sz="1000"/>
          </a:p>
          <a:p>
            <a:r>
              <a:rPr lang="en-US"/>
              <a:t>Provides simplified interfaces for CORBA Services</a:t>
            </a:r>
          </a:p>
          <a:p>
            <a:pPr lvl="1"/>
            <a:r>
              <a:rPr lang="en-US"/>
              <a:t>Security, transactions, persistence, and events</a:t>
            </a:r>
          </a:p>
          <a:p>
            <a:endParaRPr lang="en-US" sz="1000"/>
          </a:p>
          <a:p>
            <a:r>
              <a:rPr lang="en-US"/>
              <a:t>Uses callbacks for instance management</a:t>
            </a:r>
          </a:p>
          <a:p>
            <a:endParaRPr lang="en-US" sz="1000"/>
          </a:p>
          <a:p>
            <a:r>
              <a:rPr lang="en-US"/>
              <a:t>Empty container for user-defined frameworks also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4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9B24-A2E2-4F46-863E-4C3D53873E1A}" type="slidenum">
              <a:rPr lang="fr-FR"/>
              <a:pPr/>
              <a:t>149</a:t>
            </a:fld>
            <a:endParaRPr lang="fr-FR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Container Architecture</a:t>
            </a:r>
          </a:p>
        </p:txBody>
      </p:sp>
      <p:grpSp>
        <p:nvGrpSpPr>
          <p:cNvPr id="855044" name="Group 4"/>
          <p:cNvGrpSpPr>
            <a:grpSpLocks/>
          </p:cNvGrpSpPr>
          <p:nvPr/>
        </p:nvGrpSpPr>
        <p:grpSpPr bwMode="auto">
          <a:xfrm>
            <a:off x="3708400" y="2617788"/>
            <a:ext cx="3776663" cy="2109787"/>
            <a:chOff x="2316" y="1791"/>
            <a:chExt cx="2196" cy="1329"/>
          </a:xfrm>
        </p:grpSpPr>
        <p:sp>
          <p:nvSpPr>
            <p:cNvPr id="855045" name="Rectangle 5"/>
            <p:cNvSpPr>
              <a:spLocks noChangeArrowheads="1"/>
            </p:cNvSpPr>
            <p:nvPr/>
          </p:nvSpPr>
          <p:spPr bwMode="auto">
            <a:xfrm>
              <a:off x="2316" y="1791"/>
              <a:ext cx="2196" cy="13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46" name="Text Box 6"/>
            <p:cNvSpPr txBox="1">
              <a:spLocks noChangeArrowheads="1"/>
            </p:cNvSpPr>
            <p:nvPr/>
          </p:nvSpPr>
          <p:spPr bwMode="auto">
            <a:xfrm>
              <a:off x="3266" y="2810"/>
              <a:ext cx="9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latin typeface="Arial" charset="0"/>
                </a:rPr>
                <a:t>Container</a:t>
              </a:r>
            </a:p>
          </p:txBody>
        </p:sp>
      </p:grpSp>
      <p:grpSp>
        <p:nvGrpSpPr>
          <p:cNvPr id="855047" name="Group 7"/>
          <p:cNvGrpSpPr>
            <a:grpSpLocks/>
          </p:cNvGrpSpPr>
          <p:nvPr/>
        </p:nvGrpSpPr>
        <p:grpSpPr bwMode="auto">
          <a:xfrm>
            <a:off x="179388" y="4918075"/>
            <a:ext cx="8770937" cy="1428750"/>
            <a:chOff x="264" y="3240"/>
            <a:chExt cx="5100" cy="900"/>
          </a:xfrm>
        </p:grpSpPr>
        <p:sp>
          <p:nvSpPr>
            <p:cNvPr id="855048" name="AutoShape 8"/>
            <p:cNvSpPr>
              <a:spLocks noChangeArrowheads="1"/>
            </p:cNvSpPr>
            <p:nvPr/>
          </p:nvSpPr>
          <p:spPr bwMode="auto">
            <a:xfrm>
              <a:off x="264" y="3240"/>
              <a:ext cx="5100" cy="492"/>
            </a:xfrm>
            <a:prstGeom prst="leftRightArrow">
              <a:avLst>
                <a:gd name="adj1" fmla="val 45917"/>
                <a:gd name="adj2" fmla="val 6339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400">
                  <a:latin typeface="Arial" charset="0"/>
                </a:rPr>
                <a:t>ORB</a:t>
              </a:r>
            </a:p>
          </p:txBody>
        </p:sp>
        <p:sp>
          <p:nvSpPr>
            <p:cNvPr id="855049" name="Rectangle 9"/>
            <p:cNvSpPr>
              <a:spLocks noChangeArrowheads="1"/>
            </p:cNvSpPr>
            <p:nvPr/>
          </p:nvSpPr>
          <p:spPr bwMode="auto">
            <a:xfrm>
              <a:off x="1736" y="3792"/>
              <a:ext cx="984" cy="3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Security</a:t>
              </a:r>
            </a:p>
          </p:txBody>
        </p:sp>
        <p:sp>
          <p:nvSpPr>
            <p:cNvPr id="855050" name="Rectangle 10"/>
            <p:cNvSpPr>
              <a:spLocks noChangeArrowheads="1"/>
            </p:cNvSpPr>
            <p:nvPr/>
          </p:nvSpPr>
          <p:spPr bwMode="auto">
            <a:xfrm>
              <a:off x="576" y="3792"/>
              <a:ext cx="984" cy="3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Transaction</a:t>
              </a:r>
            </a:p>
          </p:txBody>
        </p:sp>
        <p:sp>
          <p:nvSpPr>
            <p:cNvPr id="855051" name="Rectangle 11"/>
            <p:cNvSpPr>
              <a:spLocks noChangeArrowheads="1"/>
            </p:cNvSpPr>
            <p:nvPr/>
          </p:nvSpPr>
          <p:spPr bwMode="auto">
            <a:xfrm>
              <a:off x="4056" y="3792"/>
              <a:ext cx="984" cy="3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Notification</a:t>
              </a:r>
            </a:p>
          </p:txBody>
        </p:sp>
        <p:sp>
          <p:nvSpPr>
            <p:cNvPr id="855052" name="Rectangle 12"/>
            <p:cNvSpPr>
              <a:spLocks noChangeArrowheads="1"/>
            </p:cNvSpPr>
            <p:nvPr/>
          </p:nvSpPr>
          <p:spPr bwMode="auto">
            <a:xfrm>
              <a:off x="2896" y="3792"/>
              <a:ext cx="984" cy="3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Persistency</a:t>
              </a:r>
            </a:p>
          </p:txBody>
        </p:sp>
        <p:sp>
          <p:nvSpPr>
            <p:cNvPr id="855053" name="Line 13"/>
            <p:cNvSpPr>
              <a:spLocks noChangeShapeType="1"/>
            </p:cNvSpPr>
            <p:nvPr/>
          </p:nvSpPr>
          <p:spPr bwMode="auto">
            <a:xfrm>
              <a:off x="106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54" name="Line 14"/>
            <p:cNvSpPr>
              <a:spLocks noChangeShapeType="1"/>
            </p:cNvSpPr>
            <p:nvPr/>
          </p:nvSpPr>
          <p:spPr bwMode="auto">
            <a:xfrm>
              <a:off x="222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55" name="Line 15"/>
            <p:cNvSpPr>
              <a:spLocks noChangeShapeType="1"/>
            </p:cNvSpPr>
            <p:nvPr/>
          </p:nvSpPr>
          <p:spPr bwMode="auto">
            <a:xfrm>
              <a:off x="338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56" name="Line 16"/>
            <p:cNvSpPr>
              <a:spLocks noChangeShapeType="1"/>
            </p:cNvSpPr>
            <p:nvPr/>
          </p:nvSpPr>
          <p:spPr bwMode="auto">
            <a:xfrm>
              <a:off x="454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55057" name="Rectangle 17"/>
          <p:cNvSpPr>
            <a:spLocks noChangeArrowheads="1"/>
          </p:cNvSpPr>
          <p:nvPr/>
        </p:nvSpPr>
        <p:spPr bwMode="auto">
          <a:xfrm>
            <a:off x="3708400" y="2614613"/>
            <a:ext cx="2559050" cy="14462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>
                <a:latin typeface="Arial" charset="0"/>
              </a:rPr>
              <a:t>CORBA</a:t>
            </a:r>
          </a:p>
          <a:p>
            <a:pPr algn="ctr" eaLnBrk="0" hangingPunct="0"/>
            <a:r>
              <a:rPr lang="en-GB" sz="2400">
                <a:latin typeface="Arial" charset="0"/>
              </a:rPr>
              <a:t>Component</a:t>
            </a:r>
          </a:p>
        </p:txBody>
      </p:sp>
      <p:sp>
        <p:nvSpPr>
          <p:cNvPr id="855058" name="Rectangle 18"/>
          <p:cNvSpPr>
            <a:spLocks noChangeArrowheads="1"/>
          </p:cNvSpPr>
          <p:nvPr/>
        </p:nvSpPr>
        <p:spPr bwMode="auto">
          <a:xfrm>
            <a:off x="3687763" y="1528763"/>
            <a:ext cx="2559050" cy="6842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>
                <a:latin typeface="Arial" charset="0"/>
              </a:rPr>
              <a:t>Home</a:t>
            </a:r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 rot="5400000">
            <a:off x="6868319" y="4101307"/>
            <a:ext cx="744537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POA</a:t>
            </a:r>
          </a:p>
        </p:txBody>
      </p:sp>
      <p:grpSp>
        <p:nvGrpSpPr>
          <p:cNvPr id="855060" name="Group 20"/>
          <p:cNvGrpSpPr>
            <a:grpSpLocks/>
          </p:cNvGrpSpPr>
          <p:nvPr/>
        </p:nvGrpSpPr>
        <p:grpSpPr bwMode="auto">
          <a:xfrm>
            <a:off x="504825" y="1412875"/>
            <a:ext cx="660400" cy="2762250"/>
            <a:chOff x="4941" y="1272"/>
            <a:chExt cx="384" cy="1740"/>
          </a:xfrm>
        </p:grpSpPr>
        <p:sp>
          <p:nvSpPr>
            <p:cNvPr id="855061" name="AutoShape 21"/>
            <p:cNvSpPr>
              <a:spLocks noChangeArrowheads="1"/>
            </p:cNvSpPr>
            <p:nvPr/>
          </p:nvSpPr>
          <p:spPr bwMode="auto">
            <a:xfrm>
              <a:off x="4941" y="1272"/>
              <a:ext cx="384" cy="17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62" name="AutoShape 22"/>
            <p:cNvSpPr>
              <a:spLocks noChangeArrowheads="1"/>
            </p:cNvSpPr>
            <p:nvPr/>
          </p:nvSpPr>
          <p:spPr bwMode="auto">
            <a:xfrm>
              <a:off x="5007" y="1410"/>
              <a:ext cx="251" cy="146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latin typeface="Arial" charset="0"/>
                </a:rPr>
                <a:t>C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l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i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e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n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t</a:t>
              </a:r>
            </a:p>
          </p:txBody>
        </p:sp>
      </p:grp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1692275" y="2005013"/>
            <a:ext cx="1328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latin typeface="Arial" charset="0"/>
              </a:rPr>
              <a:t>Extended</a:t>
            </a:r>
          </a:p>
          <a:p>
            <a:pPr algn="ctr" eaLnBrk="0" hangingPunct="0"/>
            <a:r>
              <a:rPr lang="en-GB" sz="2000">
                <a:latin typeface="Arial" charset="0"/>
              </a:rPr>
              <a:t>OMG IDL</a:t>
            </a:r>
          </a:p>
          <a:p>
            <a:pPr algn="ctr" eaLnBrk="0" hangingPunct="0"/>
            <a:r>
              <a:rPr lang="en-GB" sz="2000">
                <a:latin typeface="Arial" charset="0"/>
              </a:rPr>
              <a:t>external</a:t>
            </a:r>
          </a:p>
          <a:p>
            <a:pPr algn="ctr" eaLnBrk="0" hangingPunct="0"/>
            <a:r>
              <a:rPr lang="en-GB" sz="2000">
                <a:latin typeface="Arial" charset="0"/>
              </a:rPr>
              <a:t>API</a:t>
            </a:r>
          </a:p>
        </p:txBody>
      </p:sp>
      <p:sp>
        <p:nvSpPr>
          <p:cNvPr id="855064" name="Line 24"/>
          <p:cNvSpPr>
            <a:spLocks noChangeShapeType="1"/>
          </p:cNvSpPr>
          <p:nvPr/>
        </p:nvSpPr>
        <p:spPr bwMode="auto">
          <a:xfrm>
            <a:off x="1222375" y="1927225"/>
            <a:ext cx="2414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55065" name="Line 25"/>
          <p:cNvSpPr>
            <a:spLocks noChangeShapeType="1"/>
          </p:cNvSpPr>
          <p:nvPr/>
        </p:nvSpPr>
        <p:spPr bwMode="auto">
          <a:xfrm>
            <a:off x="1222375" y="3392488"/>
            <a:ext cx="2414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55066" name="Group 26"/>
          <p:cNvGrpSpPr>
            <a:grpSpLocks/>
          </p:cNvGrpSpPr>
          <p:nvPr/>
        </p:nvGrpSpPr>
        <p:grpSpPr bwMode="auto">
          <a:xfrm>
            <a:off x="4198938" y="3916363"/>
            <a:ext cx="1100137" cy="885825"/>
            <a:chOff x="2602" y="2593"/>
            <a:chExt cx="638" cy="558"/>
          </a:xfrm>
        </p:grpSpPr>
        <p:sp>
          <p:nvSpPr>
            <p:cNvPr id="855067" name="Text Box 27"/>
            <p:cNvSpPr txBox="1">
              <a:spLocks noChangeArrowheads="1"/>
            </p:cNvSpPr>
            <p:nvPr/>
          </p:nvSpPr>
          <p:spPr bwMode="auto">
            <a:xfrm>
              <a:off x="2602" y="2709"/>
              <a:ext cx="6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Internal</a:t>
              </a:r>
            </a:p>
            <a:p>
              <a:pPr algn="ctr" eaLnBrk="0" hangingPunct="0"/>
              <a:r>
                <a:rPr lang="en-GB" sz="2000">
                  <a:latin typeface="Arial" charset="0"/>
                </a:rPr>
                <a:t>API</a:t>
              </a:r>
            </a:p>
          </p:txBody>
        </p:sp>
        <p:grpSp>
          <p:nvGrpSpPr>
            <p:cNvPr id="855068" name="Group 28"/>
            <p:cNvGrpSpPr>
              <a:grpSpLocks/>
            </p:cNvGrpSpPr>
            <p:nvPr/>
          </p:nvGrpSpPr>
          <p:grpSpPr bwMode="auto">
            <a:xfrm>
              <a:off x="2732" y="2593"/>
              <a:ext cx="378" cy="301"/>
              <a:chOff x="2730" y="2593"/>
              <a:chExt cx="378" cy="301"/>
            </a:xfrm>
          </p:grpSpPr>
          <p:sp>
            <p:nvSpPr>
              <p:cNvPr id="855069" name="Line 29"/>
              <p:cNvSpPr>
                <a:spLocks noChangeShapeType="1"/>
              </p:cNvSpPr>
              <p:nvPr/>
            </p:nvSpPr>
            <p:spPr bwMode="auto">
              <a:xfrm>
                <a:off x="2730" y="2594"/>
                <a:ext cx="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55070" name="Line 30"/>
              <p:cNvSpPr>
                <a:spLocks noChangeShapeType="1"/>
              </p:cNvSpPr>
              <p:nvPr/>
            </p:nvSpPr>
            <p:spPr bwMode="auto">
              <a:xfrm>
                <a:off x="3108" y="2593"/>
                <a:ext cx="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855071" name="Group 31"/>
          <p:cNvGrpSpPr>
            <a:grpSpLocks/>
          </p:cNvGrpSpPr>
          <p:nvPr/>
        </p:nvGrpSpPr>
        <p:grpSpPr bwMode="auto">
          <a:xfrm>
            <a:off x="6053138" y="2865438"/>
            <a:ext cx="1514475" cy="701675"/>
            <a:chOff x="3679" y="1983"/>
            <a:chExt cx="881" cy="442"/>
          </a:xfrm>
        </p:grpSpPr>
        <p:sp>
          <p:nvSpPr>
            <p:cNvPr id="855072" name="Text Box 32"/>
            <p:cNvSpPr txBox="1">
              <a:spLocks noChangeArrowheads="1"/>
            </p:cNvSpPr>
            <p:nvPr/>
          </p:nvSpPr>
          <p:spPr bwMode="auto">
            <a:xfrm>
              <a:off x="3845" y="1983"/>
              <a:ext cx="71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>
                  <a:latin typeface="Arial" charset="0"/>
                </a:rPr>
                <a:t>Callback</a:t>
              </a:r>
            </a:p>
            <a:p>
              <a:pPr algn="ctr" eaLnBrk="0" hangingPunct="0"/>
              <a:r>
                <a:rPr lang="en-GB" sz="2000">
                  <a:latin typeface="Arial" charset="0"/>
                </a:rPr>
                <a:t>API</a:t>
              </a:r>
            </a:p>
          </p:txBody>
        </p:sp>
        <p:sp>
          <p:nvSpPr>
            <p:cNvPr id="855073" name="Line 33"/>
            <p:cNvSpPr>
              <a:spLocks noChangeShapeType="1"/>
            </p:cNvSpPr>
            <p:nvPr/>
          </p:nvSpPr>
          <p:spPr bwMode="auto">
            <a:xfrm flipH="1" flipV="1">
              <a:off x="3679" y="2004"/>
              <a:ext cx="45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74" name="Line 34"/>
            <p:cNvSpPr>
              <a:spLocks noChangeShapeType="1"/>
            </p:cNvSpPr>
            <p:nvPr/>
          </p:nvSpPr>
          <p:spPr bwMode="auto">
            <a:xfrm flipH="1" flipV="1">
              <a:off x="3680" y="2421"/>
              <a:ext cx="45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55075" name="Line 35"/>
          <p:cNvSpPr>
            <a:spLocks noChangeShapeType="1"/>
          </p:cNvSpPr>
          <p:nvPr/>
        </p:nvSpPr>
        <p:spPr bwMode="auto">
          <a:xfrm>
            <a:off x="4905375" y="2232025"/>
            <a:ext cx="0" cy="4191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855076" name="Group 36"/>
          <p:cNvGrpSpPr>
            <a:grpSpLocks/>
          </p:cNvGrpSpPr>
          <p:nvPr/>
        </p:nvGrpSpPr>
        <p:grpSpPr bwMode="auto">
          <a:xfrm>
            <a:off x="5329238" y="4651375"/>
            <a:ext cx="536575" cy="476250"/>
            <a:chOff x="3228" y="3072"/>
            <a:chExt cx="312" cy="300"/>
          </a:xfrm>
        </p:grpSpPr>
        <p:sp>
          <p:nvSpPr>
            <p:cNvPr id="855077" name="Line 37"/>
            <p:cNvSpPr>
              <a:spLocks noChangeShapeType="1"/>
            </p:cNvSpPr>
            <p:nvPr/>
          </p:nvSpPr>
          <p:spPr bwMode="auto">
            <a:xfrm>
              <a:off x="3228" y="3072"/>
              <a:ext cx="0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5078" name="Line 38"/>
            <p:cNvSpPr>
              <a:spLocks noChangeShapeType="1"/>
            </p:cNvSpPr>
            <p:nvPr/>
          </p:nvSpPr>
          <p:spPr bwMode="auto">
            <a:xfrm>
              <a:off x="3540" y="3072"/>
              <a:ext cx="0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7F3F-6CD3-4419-9C8B-D04F36F65DBE}" type="slidenum">
              <a:rPr lang="fr-FR"/>
              <a:pPr/>
              <a:t>15</a:t>
            </a:fld>
            <a:endParaRPr lang="fr-FR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Designers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component and home types via</a:t>
            </a:r>
            <a:br>
              <a:rPr lang="en-US"/>
            </a:br>
            <a:r>
              <a:rPr lang="en-US"/>
              <a:t>OMG IDL 3.0 extensions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pPr lvl="1"/>
            <a:r>
              <a:rPr lang="en-US"/>
              <a:t>OMG IDL 3.0 files</a:t>
            </a:r>
          </a:p>
          <a:p>
            <a:pPr lvl="1"/>
            <a:r>
              <a:rPr lang="en-US"/>
              <a:t>Client-side OMG IDL mapping</a:t>
            </a:r>
          </a:p>
          <a:p>
            <a:pPr lvl="1"/>
            <a:r>
              <a:rPr lang="en-US"/>
              <a:t>Client-side stubs</a:t>
            </a:r>
          </a:p>
          <a:p>
            <a:pPr lvl="1"/>
            <a:r>
              <a:rPr lang="en-US"/>
              <a:t>Interface Repository entries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0FEC-8C64-480A-854F-5F5CCCF04826}" type="slidenum">
              <a:rPr lang="fr-FR"/>
              <a:pPr/>
              <a:t>150</a:t>
            </a:fld>
            <a:endParaRPr lang="fr-FR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View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container encapsulates one or several POAs</a:t>
            </a:r>
            <a:endParaRPr lang="en-US" sz="700"/>
          </a:p>
          <a:p>
            <a:r>
              <a:rPr lang="en-US"/>
              <a:t>A container manages one kind of component </a:t>
            </a:r>
          </a:p>
          <a:p>
            <a:pPr lvl="1"/>
            <a:r>
              <a:rPr lang="en-US">
                <a:latin typeface="Courier New" pitchFamily="49" charset="0"/>
              </a:rPr>
              <a:t>entity</a:t>
            </a:r>
            <a:r>
              <a:rPr lang="en-US"/>
              <a:t>: persistent, primary key, and explicit destruction</a:t>
            </a:r>
          </a:p>
          <a:p>
            <a:pPr lvl="1"/>
            <a:r>
              <a:rPr lang="en-US">
                <a:latin typeface="Courier New" pitchFamily="49" charset="0"/>
              </a:rPr>
              <a:t>process</a:t>
            </a:r>
            <a:r>
              <a:rPr lang="en-US"/>
              <a:t>: persistent, no key, and explicit destruction</a:t>
            </a:r>
          </a:p>
          <a:p>
            <a:pPr lvl="1"/>
            <a:r>
              <a:rPr lang="en-US">
                <a:latin typeface="Courier New" pitchFamily="49" charset="0"/>
              </a:rPr>
              <a:t>session</a:t>
            </a:r>
            <a:r>
              <a:rPr lang="en-US"/>
              <a:t>: exists during a session with the client</a:t>
            </a:r>
          </a:p>
          <a:p>
            <a:pPr lvl="1"/>
            <a:r>
              <a:rPr lang="en-US">
                <a:latin typeface="Courier New" pitchFamily="49" charset="0"/>
              </a:rPr>
              <a:t>service</a:t>
            </a:r>
            <a:r>
              <a:rPr lang="en-US"/>
              <a:t>: exists during an invocation</a:t>
            </a:r>
          </a:p>
          <a:p>
            <a:pPr lvl="1"/>
            <a:r>
              <a:rPr lang="en-US">
                <a:latin typeface="Courier New" pitchFamily="49" charset="0"/>
              </a:rPr>
              <a:t>EJBsession</a:t>
            </a:r>
            <a:r>
              <a:rPr lang="en-US"/>
              <a:t>, </a:t>
            </a:r>
            <a:r>
              <a:rPr lang="en-US">
                <a:latin typeface="Courier New" pitchFamily="49" charset="0"/>
              </a:rPr>
              <a:t>EJBentity</a:t>
            </a:r>
            <a:r>
              <a:rPr lang="en-US"/>
              <a:t>: for EJBs</a:t>
            </a:r>
          </a:p>
          <a:p>
            <a:pPr lvl="1"/>
            <a:r>
              <a:rPr lang="en-US">
                <a:latin typeface="Courier New" pitchFamily="49" charset="0"/>
              </a:rPr>
              <a:t>Empty</a:t>
            </a:r>
            <a:r>
              <a:rPr lang="en-US"/>
              <a:t>: user-defined policy</a:t>
            </a:r>
            <a:endParaRPr lang="en-US" sz="600"/>
          </a:p>
          <a:p>
            <a:r>
              <a:rPr lang="en-US"/>
              <a:t>References are exported through </a:t>
            </a:r>
            <a:r>
              <a:rPr lang="en-US" i="1"/>
              <a:t>Component HomeFinder</a:t>
            </a:r>
            <a:r>
              <a:rPr lang="en-US"/>
              <a:t>, </a:t>
            </a:r>
            <a:r>
              <a:rPr lang="en-US" i="1"/>
              <a:t>Naming</a:t>
            </a:r>
            <a:r>
              <a:rPr lang="en-US"/>
              <a:t>, or </a:t>
            </a:r>
            <a:r>
              <a:rPr lang="en-US" i="1"/>
              <a:t>Trader</a:t>
            </a:r>
            <a:r>
              <a:rPr lang="en-US"/>
              <a:t>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B040-E7B5-4C8F-B900-3A036AC595C9}" type="slidenum">
              <a:rPr lang="fr-FR"/>
              <a:pPr/>
              <a:t>151</a:t>
            </a:fld>
            <a:endParaRPr lang="fr-FR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Categories</a:t>
            </a:r>
          </a:p>
        </p:txBody>
      </p:sp>
      <p:graphicFrame>
        <p:nvGraphicFramePr>
          <p:cNvPr id="1102848" name="Object 0"/>
          <p:cNvGraphicFramePr>
            <a:graphicFrameLocks noChangeAspect="1"/>
          </p:cNvGraphicFramePr>
          <p:nvPr>
            <p:ph idx="1"/>
          </p:nvPr>
        </p:nvGraphicFramePr>
        <p:xfrm>
          <a:off x="1517650" y="1484313"/>
          <a:ext cx="6457950" cy="4824412"/>
        </p:xfrm>
        <a:graphic>
          <a:graphicData uri="http://schemas.openxmlformats.org/presentationml/2006/ole">
            <p:oleObj spid="_x0000_s1102848" name="Document" r:id="rId3" imgW="8364944" imgH="624886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EC8E-CAB5-427B-B2CE-C9D850FD70C6}" type="slidenum">
              <a:rPr lang="fr-FR"/>
              <a:pPr/>
              <a:t>152</a:t>
            </a:fld>
            <a:endParaRPr lang="fr-FR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Managed Policies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Specified by the deployer using an XML vocabulary</a:t>
            </a:r>
          </a:p>
          <a:p>
            <a:endParaRPr lang="en-US" sz="1000"/>
          </a:p>
          <a:p>
            <a:r>
              <a:rPr lang="en-US"/>
              <a:t>Implemented by the container, not the component</a:t>
            </a:r>
          </a:p>
          <a:p>
            <a:endParaRPr lang="en-US" sz="1000"/>
          </a:p>
          <a:p>
            <a:r>
              <a:rPr lang="en-US"/>
              <a:t>Policy declarations defined for:</a:t>
            </a:r>
          </a:p>
          <a:p>
            <a:pPr lvl="1"/>
            <a:r>
              <a:rPr lang="en-US"/>
              <a:t>Servant Lifetime</a:t>
            </a:r>
          </a:p>
          <a:p>
            <a:pPr lvl="1"/>
            <a:r>
              <a:rPr lang="en-US"/>
              <a:t>Transaction</a:t>
            </a:r>
          </a:p>
          <a:p>
            <a:pPr lvl="1"/>
            <a:r>
              <a:rPr lang="en-US"/>
              <a:t>Security</a:t>
            </a:r>
          </a:p>
          <a:p>
            <a:pPr lvl="1"/>
            <a:r>
              <a:rPr lang="en-US"/>
              <a:t>Events</a:t>
            </a:r>
          </a:p>
          <a:p>
            <a:pPr lvl="1"/>
            <a:r>
              <a:rPr lang="en-US"/>
              <a:t>Persistence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774B-2EB3-4A99-834E-79BC7033ED5E}" type="slidenum">
              <a:rPr lang="fr-FR"/>
              <a:pPr/>
              <a:t>153</a:t>
            </a:fld>
            <a:endParaRPr lang="fr-FR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Servant Lifetime Policies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Courier New" pitchFamily="49" charset="0"/>
              </a:rPr>
              <a:t>method</a:t>
            </a:r>
            <a:r>
              <a:rPr lang="en-US" sz="2400"/>
              <a:t> – valid for all categories</a:t>
            </a:r>
          </a:p>
          <a:p>
            <a:pPr lvl="1"/>
            <a:r>
              <a:rPr lang="en-US" sz="2000"/>
              <a:t>activated before each invocation</a:t>
            </a:r>
          </a:p>
          <a:p>
            <a:pPr lvl="1"/>
            <a:r>
              <a:rPr lang="en-US" sz="2000"/>
              <a:t>passivated after each invocation</a:t>
            </a:r>
          </a:p>
          <a:p>
            <a:r>
              <a:rPr lang="en-US" sz="2400">
                <a:latin typeface="Courier New" pitchFamily="49" charset="0"/>
              </a:rPr>
              <a:t>transaction </a:t>
            </a:r>
            <a:r>
              <a:rPr lang="en-US" sz="2400"/>
              <a:t>– valid for all except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service</a:t>
            </a:r>
          </a:p>
          <a:p>
            <a:pPr lvl="1"/>
            <a:r>
              <a:rPr lang="en-US" sz="2000"/>
              <a:t>activated on the first invocation of a new transaction</a:t>
            </a:r>
          </a:p>
          <a:p>
            <a:pPr lvl="1"/>
            <a:r>
              <a:rPr lang="en-US" sz="2000"/>
              <a:t>passivated after the last invocation of the transaction</a:t>
            </a:r>
          </a:p>
          <a:p>
            <a:r>
              <a:rPr lang="en-US" sz="2400">
                <a:latin typeface="Courier New" pitchFamily="49" charset="0"/>
              </a:rPr>
              <a:t>component </a:t>
            </a:r>
            <a:r>
              <a:rPr lang="en-US" sz="2400"/>
              <a:t>– valid for all except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service</a:t>
            </a:r>
            <a:endParaRPr lang="en-US" sz="2400"/>
          </a:p>
          <a:p>
            <a:pPr lvl="1"/>
            <a:r>
              <a:rPr lang="en-US" sz="2000"/>
              <a:t>activated before first invocation</a:t>
            </a:r>
          </a:p>
          <a:p>
            <a:pPr lvl="1"/>
            <a:r>
              <a:rPr lang="en-US" sz="2000"/>
              <a:t>passivated explicitly</a:t>
            </a:r>
          </a:p>
          <a:p>
            <a:r>
              <a:rPr lang="en-US" sz="2400">
                <a:latin typeface="Courier New" pitchFamily="49" charset="0"/>
              </a:rPr>
              <a:t>container </a:t>
            </a:r>
            <a:r>
              <a:rPr lang="en-US" sz="2400"/>
              <a:t>– valid for all except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service</a:t>
            </a:r>
            <a:endParaRPr lang="en-US" sz="2400">
              <a:latin typeface="Courier New" pitchFamily="49" charset="0"/>
            </a:endParaRPr>
          </a:p>
          <a:p>
            <a:pPr lvl="1"/>
            <a:r>
              <a:rPr lang="en-US" sz="2000"/>
              <a:t>activated on the first invocation</a:t>
            </a:r>
          </a:p>
          <a:p>
            <a:pPr lvl="1"/>
            <a:r>
              <a:rPr lang="en-US" sz="2000"/>
              <a:t>passivated when the container needs to reclaim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15D6-9AE7-40D0-8B6F-DEFE614AB8DC}" type="slidenum">
              <a:rPr lang="fr-FR"/>
              <a:pPr/>
              <a:t>154</a:t>
            </a:fld>
            <a:endParaRPr lang="fr-FR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Container-managed at the operation level</a:t>
            </a:r>
          </a:p>
          <a:p>
            <a:pPr lvl="1"/>
            <a:r>
              <a:rPr lang="en-US"/>
              <a:t>NOT_SUPPORTED</a:t>
            </a:r>
          </a:p>
          <a:p>
            <a:pPr lvl="1"/>
            <a:r>
              <a:rPr lang="en-US"/>
              <a:t>REQUIRED</a:t>
            </a:r>
          </a:p>
          <a:p>
            <a:pPr lvl="1"/>
            <a:r>
              <a:rPr lang="en-US"/>
              <a:t>SUPPORTS</a:t>
            </a:r>
          </a:p>
          <a:p>
            <a:pPr lvl="1"/>
            <a:r>
              <a:rPr lang="en-US"/>
              <a:t>REQUIRES_NEW</a:t>
            </a:r>
          </a:p>
          <a:p>
            <a:pPr lvl="1"/>
            <a:r>
              <a:rPr lang="en-US"/>
              <a:t>MANDATORY</a:t>
            </a:r>
          </a:p>
          <a:p>
            <a:pPr lvl="1"/>
            <a:r>
              <a:rPr lang="en-US"/>
              <a:t>NEVER</a:t>
            </a:r>
          </a:p>
          <a:p>
            <a:endParaRPr lang="en-US" sz="900"/>
          </a:p>
          <a:p>
            <a:r>
              <a:rPr lang="en-US"/>
              <a:t>Self-managed using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Components::</a:t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>
                <a:latin typeface="Courier New" pitchFamily="49" charset="0"/>
                <a:cs typeface="Courier New" pitchFamily="49" charset="0"/>
              </a:rPr>
              <a:t>Transaction::UserTransaction</a:t>
            </a:r>
            <a:r>
              <a:rPr lang="en-US"/>
              <a:t> API which is mapped to CORBA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82DE-650F-473C-9C40-CD55C3D3B26E}" type="slidenum">
              <a:rPr lang="fr-FR"/>
              <a:pPr/>
              <a:t>155</a:t>
            </a:fld>
            <a:endParaRPr lang="fr-FR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security is declarative using the component descriptors (</a:t>
            </a:r>
            <a:r>
              <a:rPr lang="en-US">
                <a:latin typeface="Courier New" pitchFamily="49" charset="0"/>
                <a:cs typeface="Courier New" pitchFamily="49" charset="0"/>
              </a:rPr>
              <a:t>security</a:t>
            </a:r>
            <a:r>
              <a:rPr lang="en-US"/>
              <a:t> element)</a:t>
            </a:r>
          </a:p>
          <a:p>
            <a:endParaRPr lang="en-US" sz="500"/>
          </a:p>
          <a:p>
            <a:r>
              <a:rPr lang="en-US"/>
              <a:t>Container supports access to and testing of credentials at run time</a:t>
            </a:r>
          </a:p>
          <a:p>
            <a:endParaRPr lang="en-US" sz="500"/>
          </a:p>
          <a:p>
            <a:r>
              <a:rPr lang="en-US"/>
              <a:t>Security Permissions defined at the operation level</a:t>
            </a:r>
          </a:p>
          <a:p>
            <a:pPr lvl="1">
              <a:lnSpc>
                <a:spcPct val="110000"/>
              </a:lnSpc>
            </a:pPr>
            <a:r>
              <a:rPr lang="en-US"/>
              <a:t>CLIENT_IDENTITY</a:t>
            </a:r>
          </a:p>
          <a:p>
            <a:pPr lvl="1">
              <a:lnSpc>
                <a:spcPct val="110000"/>
              </a:lnSpc>
            </a:pPr>
            <a:r>
              <a:rPr lang="en-US"/>
              <a:t>SYSTEM_IDENTITY</a:t>
            </a:r>
          </a:p>
          <a:p>
            <a:pPr lvl="1">
              <a:lnSpc>
                <a:spcPct val="110000"/>
              </a:lnSpc>
            </a:pPr>
            <a:r>
              <a:rPr lang="en-US"/>
              <a:t>SPECIFIED_IDENTITY (=userid)</a:t>
            </a:r>
          </a:p>
          <a:p>
            <a:endParaRPr lang="en-US" sz="500"/>
          </a:p>
          <a:p>
            <a:r>
              <a:rPr lang="en-US"/>
              <a:t>Based on CORBA Security 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02C-D515-4A50-982E-604136248A61}" type="slidenum">
              <a:rPr lang="fr-FR"/>
              <a:pPr/>
              <a:t>156</a:t>
            </a:fld>
            <a:endParaRPr lang="fr-FR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Subset of the CORBA Notification service</a:t>
            </a:r>
            <a:endParaRPr lang="en-US" sz="3200"/>
          </a:p>
          <a:p>
            <a:pPr lvl="1">
              <a:lnSpc>
                <a:spcPct val="90000"/>
              </a:lnSpc>
            </a:pPr>
            <a:r>
              <a:rPr lang="en-US"/>
              <a:t>Events represented as valuetypes to components</a:t>
            </a:r>
          </a:p>
          <a:p>
            <a:pPr lvl="1">
              <a:lnSpc>
                <a:spcPct val="90000"/>
              </a:lnSpc>
            </a:pPr>
            <a:r>
              <a:rPr lang="en-US"/>
              <a:t>Push Model </a:t>
            </a:r>
          </a:p>
          <a:p>
            <a:pPr lvl="1">
              <a:lnSpc>
                <a:spcPct val="90000"/>
              </a:lnSpc>
            </a:pPr>
            <a:r>
              <a:rPr lang="en-US"/>
              <a:t>Container maps valuetypes to Structured Events</a:t>
            </a:r>
          </a:p>
          <a:p>
            <a:pPr lvl="1">
              <a:lnSpc>
                <a:spcPct val="90000"/>
              </a:lnSpc>
            </a:pPr>
            <a:r>
              <a:rPr lang="en-US"/>
              <a:t>Container manages channel creation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Quality of service properties left to configuration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Event Policies declared in component descriptors</a:t>
            </a:r>
          </a:p>
          <a:p>
            <a:pPr lvl="1">
              <a:lnSpc>
                <a:spcPct val="90000"/>
              </a:lnSpc>
            </a:pPr>
            <a:r>
              <a:rPr lang="en-US"/>
              <a:t>non-transactional</a:t>
            </a:r>
          </a:p>
          <a:p>
            <a:pPr lvl="1">
              <a:lnSpc>
                <a:spcPct val="90000"/>
              </a:lnSpc>
            </a:pPr>
            <a:r>
              <a:rPr lang="en-US"/>
              <a:t>default</a:t>
            </a:r>
          </a:p>
          <a:p>
            <a:pPr lvl="1">
              <a:lnSpc>
                <a:spcPct val="90000"/>
              </a:lnSpc>
            </a:pPr>
            <a:r>
              <a:rPr lang="en-US"/>
              <a:t>transactional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67F7-2193-480B-8E13-E7C8EFC1B292}" type="slidenum">
              <a:rPr lang="fr-FR"/>
              <a:pPr/>
              <a:t>157</a:t>
            </a:fld>
            <a:endParaRPr lang="fr-FR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Persistence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Supported for Entity container types only</a:t>
            </a:r>
          </a:p>
          <a:p>
            <a:endParaRPr lang="en-US" sz="1200"/>
          </a:p>
          <a:p>
            <a:r>
              <a:rPr lang="en-US"/>
              <a:t>Container persistence policies:</a:t>
            </a:r>
          </a:p>
          <a:p>
            <a:pPr lvl="1"/>
            <a:r>
              <a:rPr lang="en-US"/>
              <a:t>Self managed</a:t>
            </a:r>
          </a:p>
          <a:p>
            <a:pPr lvl="1"/>
            <a:r>
              <a:rPr lang="en-US"/>
              <a:t>Container managed</a:t>
            </a:r>
          </a:p>
          <a:p>
            <a:endParaRPr lang="en-US" sz="1200"/>
          </a:p>
          <a:p>
            <a:r>
              <a:rPr lang="en-US"/>
              <a:t>Both modes can use PSS or their own persistence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3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6F48-9A96-4511-A05A-1FB0D64C98F7}" type="slidenum">
              <a:rPr lang="fr-FR"/>
              <a:pPr/>
              <a:t>158</a:t>
            </a:fld>
            <a:endParaRPr lang="fr-FR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Container Server Architecture</a:t>
            </a: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1116013" y="1557338"/>
            <a:ext cx="7045325" cy="44989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1116013" y="1557338"/>
            <a:ext cx="7065962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8161338" y="1557338"/>
            <a:ext cx="20637" cy="45196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3" name="Rectangle 7"/>
          <p:cNvSpPr>
            <a:spLocks noChangeArrowheads="1"/>
          </p:cNvSpPr>
          <p:nvPr/>
        </p:nvSpPr>
        <p:spPr bwMode="auto">
          <a:xfrm>
            <a:off x="1116013" y="6056313"/>
            <a:ext cx="7045325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1116013" y="1557338"/>
            <a:ext cx="20637" cy="4498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5" name="Rectangle 9"/>
          <p:cNvSpPr>
            <a:spLocks noChangeArrowheads="1"/>
          </p:cNvSpPr>
          <p:nvPr/>
        </p:nvSpPr>
        <p:spPr bwMode="auto">
          <a:xfrm>
            <a:off x="6678613" y="1970088"/>
            <a:ext cx="1111250" cy="20431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6" name="Rectangle 10"/>
          <p:cNvSpPr>
            <a:spLocks noChangeArrowheads="1"/>
          </p:cNvSpPr>
          <p:nvPr/>
        </p:nvSpPr>
        <p:spPr bwMode="auto">
          <a:xfrm>
            <a:off x="6678613" y="1970088"/>
            <a:ext cx="1131887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7" name="Rectangle 11"/>
          <p:cNvSpPr>
            <a:spLocks noChangeArrowheads="1"/>
          </p:cNvSpPr>
          <p:nvPr/>
        </p:nvSpPr>
        <p:spPr bwMode="auto">
          <a:xfrm>
            <a:off x="7789863" y="1970088"/>
            <a:ext cx="20637" cy="2063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8" name="Rectangle 12"/>
          <p:cNvSpPr>
            <a:spLocks noChangeArrowheads="1"/>
          </p:cNvSpPr>
          <p:nvPr/>
        </p:nvSpPr>
        <p:spPr bwMode="auto">
          <a:xfrm>
            <a:off x="6678613" y="4013200"/>
            <a:ext cx="1111250" cy="206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69" name="Rectangle 13"/>
          <p:cNvSpPr>
            <a:spLocks noChangeArrowheads="1"/>
          </p:cNvSpPr>
          <p:nvPr/>
        </p:nvSpPr>
        <p:spPr bwMode="auto">
          <a:xfrm>
            <a:off x="6678613" y="1970088"/>
            <a:ext cx="20637" cy="2043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0" name="Rectangle 14"/>
          <p:cNvSpPr>
            <a:spLocks noChangeArrowheads="1"/>
          </p:cNvSpPr>
          <p:nvPr/>
        </p:nvSpPr>
        <p:spPr bwMode="auto">
          <a:xfrm>
            <a:off x="5194300" y="1970088"/>
            <a:ext cx="927100" cy="20431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1" name="Rectangle 15"/>
          <p:cNvSpPr>
            <a:spLocks noChangeArrowheads="1"/>
          </p:cNvSpPr>
          <p:nvPr/>
        </p:nvSpPr>
        <p:spPr bwMode="auto">
          <a:xfrm>
            <a:off x="5194300" y="1970088"/>
            <a:ext cx="947738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2" name="Rectangle 16"/>
          <p:cNvSpPr>
            <a:spLocks noChangeArrowheads="1"/>
          </p:cNvSpPr>
          <p:nvPr/>
        </p:nvSpPr>
        <p:spPr bwMode="auto">
          <a:xfrm>
            <a:off x="6121400" y="1970088"/>
            <a:ext cx="20638" cy="2063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3" name="Rectangle 17"/>
          <p:cNvSpPr>
            <a:spLocks noChangeArrowheads="1"/>
          </p:cNvSpPr>
          <p:nvPr/>
        </p:nvSpPr>
        <p:spPr bwMode="auto">
          <a:xfrm>
            <a:off x="5194300" y="4013200"/>
            <a:ext cx="927100" cy="206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4" name="Rectangle 18"/>
          <p:cNvSpPr>
            <a:spLocks noChangeArrowheads="1"/>
          </p:cNvSpPr>
          <p:nvPr/>
        </p:nvSpPr>
        <p:spPr bwMode="auto">
          <a:xfrm>
            <a:off x="5194300" y="1970088"/>
            <a:ext cx="20638" cy="2043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5" name="Rectangle 19"/>
          <p:cNvSpPr>
            <a:spLocks noChangeArrowheads="1"/>
          </p:cNvSpPr>
          <p:nvPr/>
        </p:nvSpPr>
        <p:spPr bwMode="auto">
          <a:xfrm>
            <a:off x="3340100" y="1970088"/>
            <a:ext cx="1112838" cy="20431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6" name="Rectangle 20"/>
          <p:cNvSpPr>
            <a:spLocks noChangeArrowheads="1"/>
          </p:cNvSpPr>
          <p:nvPr/>
        </p:nvSpPr>
        <p:spPr bwMode="auto">
          <a:xfrm>
            <a:off x="3340100" y="1970088"/>
            <a:ext cx="1133475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7" name="Rectangle 21"/>
          <p:cNvSpPr>
            <a:spLocks noChangeArrowheads="1"/>
          </p:cNvSpPr>
          <p:nvPr/>
        </p:nvSpPr>
        <p:spPr bwMode="auto">
          <a:xfrm>
            <a:off x="4452938" y="1970088"/>
            <a:ext cx="20637" cy="2063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8" name="Rectangle 22"/>
          <p:cNvSpPr>
            <a:spLocks noChangeArrowheads="1"/>
          </p:cNvSpPr>
          <p:nvPr/>
        </p:nvSpPr>
        <p:spPr bwMode="auto">
          <a:xfrm>
            <a:off x="3340100" y="4013200"/>
            <a:ext cx="1112838" cy="206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79" name="Rectangle 23"/>
          <p:cNvSpPr>
            <a:spLocks noChangeArrowheads="1"/>
          </p:cNvSpPr>
          <p:nvPr/>
        </p:nvSpPr>
        <p:spPr bwMode="auto">
          <a:xfrm>
            <a:off x="3340100" y="1970088"/>
            <a:ext cx="20638" cy="2043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0" name="Rectangle 24"/>
          <p:cNvSpPr>
            <a:spLocks noChangeArrowheads="1"/>
          </p:cNvSpPr>
          <p:nvPr/>
        </p:nvSpPr>
        <p:spPr bwMode="auto">
          <a:xfrm>
            <a:off x="3155950" y="2135188"/>
            <a:ext cx="1111250" cy="2063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1" name="Rectangle 25"/>
          <p:cNvSpPr>
            <a:spLocks noChangeArrowheads="1"/>
          </p:cNvSpPr>
          <p:nvPr/>
        </p:nvSpPr>
        <p:spPr bwMode="auto">
          <a:xfrm>
            <a:off x="3155950" y="2135188"/>
            <a:ext cx="1131888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2" name="Rectangle 26"/>
          <p:cNvSpPr>
            <a:spLocks noChangeArrowheads="1"/>
          </p:cNvSpPr>
          <p:nvPr/>
        </p:nvSpPr>
        <p:spPr bwMode="auto">
          <a:xfrm>
            <a:off x="4267200" y="2135188"/>
            <a:ext cx="20638" cy="20843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3" name="Rectangle 27"/>
          <p:cNvSpPr>
            <a:spLocks noChangeArrowheads="1"/>
          </p:cNvSpPr>
          <p:nvPr/>
        </p:nvSpPr>
        <p:spPr bwMode="auto">
          <a:xfrm>
            <a:off x="3155950" y="4198938"/>
            <a:ext cx="1111250" cy="206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4" name="Rectangle 28"/>
          <p:cNvSpPr>
            <a:spLocks noChangeArrowheads="1"/>
          </p:cNvSpPr>
          <p:nvPr/>
        </p:nvSpPr>
        <p:spPr bwMode="auto">
          <a:xfrm>
            <a:off x="3155950" y="2135188"/>
            <a:ext cx="20638" cy="20637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5" name="Rectangle 29"/>
          <p:cNvSpPr>
            <a:spLocks noChangeArrowheads="1"/>
          </p:cNvSpPr>
          <p:nvPr/>
        </p:nvSpPr>
        <p:spPr bwMode="auto">
          <a:xfrm>
            <a:off x="3422650" y="1681163"/>
            <a:ext cx="26400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Arial" charset="0"/>
              </a:rPr>
              <a:t>Container Manager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286" name="Freeform 30"/>
          <p:cNvSpPr>
            <a:spLocks/>
          </p:cNvSpPr>
          <p:nvPr/>
        </p:nvSpPr>
        <p:spPr bwMode="auto">
          <a:xfrm>
            <a:off x="3711575" y="2857500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7" name="Freeform 31"/>
          <p:cNvSpPr>
            <a:spLocks/>
          </p:cNvSpPr>
          <p:nvPr/>
        </p:nvSpPr>
        <p:spPr bwMode="auto">
          <a:xfrm>
            <a:off x="3711575" y="2857500"/>
            <a:ext cx="392113" cy="392113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208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208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21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208"/>
                </a:lnTo>
                <a:lnTo>
                  <a:pt x="39" y="208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195" y="208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208"/>
                </a:lnTo>
                <a:lnTo>
                  <a:pt x="208" y="208"/>
                </a:lnTo>
                <a:lnTo>
                  <a:pt x="195" y="221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21"/>
                </a:lnTo>
                <a:lnTo>
                  <a:pt x="39" y="221"/>
                </a:lnTo>
                <a:lnTo>
                  <a:pt x="39" y="20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8" name="Freeform 32"/>
          <p:cNvSpPr>
            <a:spLocks/>
          </p:cNvSpPr>
          <p:nvPr/>
        </p:nvSpPr>
        <p:spPr bwMode="auto">
          <a:xfrm>
            <a:off x="3340100" y="2713038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195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195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89" name="Freeform 33"/>
          <p:cNvSpPr>
            <a:spLocks/>
          </p:cNvSpPr>
          <p:nvPr/>
        </p:nvSpPr>
        <p:spPr bwMode="auto">
          <a:xfrm>
            <a:off x="3340100" y="2713038"/>
            <a:ext cx="392113" cy="392112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195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195"/>
              </a:cxn>
              <a:cxn ang="0">
                <a:pos x="195" y="195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195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08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195"/>
                </a:lnTo>
                <a:lnTo>
                  <a:pt x="39" y="195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195"/>
                </a:lnTo>
                <a:lnTo>
                  <a:pt x="195" y="195"/>
                </a:lnTo>
                <a:lnTo>
                  <a:pt x="195" y="195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195"/>
                </a:lnTo>
                <a:lnTo>
                  <a:pt x="208" y="195"/>
                </a:lnTo>
                <a:lnTo>
                  <a:pt x="195" y="208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08"/>
                </a:lnTo>
                <a:lnTo>
                  <a:pt x="39" y="208"/>
                </a:lnTo>
                <a:lnTo>
                  <a:pt x="39" y="195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0" name="Rectangle 34"/>
          <p:cNvSpPr>
            <a:spLocks noChangeArrowheads="1"/>
          </p:cNvSpPr>
          <p:nvPr/>
        </p:nvSpPr>
        <p:spPr bwMode="auto">
          <a:xfrm>
            <a:off x="3321050" y="2135188"/>
            <a:ext cx="1022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Session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291" name="Rectangle 35"/>
          <p:cNvSpPr>
            <a:spLocks noChangeArrowheads="1"/>
          </p:cNvSpPr>
          <p:nvPr/>
        </p:nvSpPr>
        <p:spPr bwMode="auto">
          <a:xfrm>
            <a:off x="3176588" y="2444750"/>
            <a:ext cx="124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Container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292" name="Rectangle 36"/>
          <p:cNvSpPr>
            <a:spLocks noChangeArrowheads="1"/>
          </p:cNvSpPr>
          <p:nvPr/>
        </p:nvSpPr>
        <p:spPr bwMode="auto">
          <a:xfrm>
            <a:off x="3340100" y="3455988"/>
            <a:ext cx="742950" cy="55721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3" name="Rectangle 37"/>
          <p:cNvSpPr>
            <a:spLocks noChangeArrowheads="1"/>
          </p:cNvSpPr>
          <p:nvPr/>
        </p:nvSpPr>
        <p:spPr bwMode="auto">
          <a:xfrm>
            <a:off x="3340100" y="3455988"/>
            <a:ext cx="763588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4" name="Rectangle 38"/>
          <p:cNvSpPr>
            <a:spLocks noChangeArrowheads="1"/>
          </p:cNvSpPr>
          <p:nvPr/>
        </p:nvSpPr>
        <p:spPr bwMode="auto">
          <a:xfrm>
            <a:off x="4083050" y="3455988"/>
            <a:ext cx="20638" cy="5778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5" name="Rectangle 39"/>
          <p:cNvSpPr>
            <a:spLocks noChangeArrowheads="1"/>
          </p:cNvSpPr>
          <p:nvPr/>
        </p:nvSpPr>
        <p:spPr bwMode="auto">
          <a:xfrm>
            <a:off x="3340100" y="4013200"/>
            <a:ext cx="742950" cy="20638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6" name="Rectangle 40"/>
          <p:cNvSpPr>
            <a:spLocks noChangeArrowheads="1"/>
          </p:cNvSpPr>
          <p:nvPr/>
        </p:nvSpPr>
        <p:spPr bwMode="auto">
          <a:xfrm>
            <a:off x="3340100" y="3455988"/>
            <a:ext cx="20638" cy="5572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7" name="Rectangle 41"/>
          <p:cNvSpPr>
            <a:spLocks noChangeArrowheads="1"/>
          </p:cNvSpPr>
          <p:nvPr/>
        </p:nvSpPr>
        <p:spPr bwMode="auto">
          <a:xfrm>
            <a:off x="4824413" y="2135188"/>
            <a:ext cx="1112837" cy="206375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8" name="Rectangle 42"/>
          <p:cNvSpPr>
            <a:spLocks noChangeArrowheads="1"/>
          </p:cNvSpPr>
          <p:nvPr/>
        </p:nvSpPr>
        <p:spPr bwMode="auto">
          <a:xfrm>
            <a:off x="4824413" y="2135188"/>
            <a:ext cx="1133475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299" name="Rectangle 43"/>
          <p:cNvSpPr>
            <a:spLocks noChangeArrowheads="1"/>
          </p:cNvSpPr>
          <p:nvPr/>
        </p:nvSpPr>
        <p:spPr bwMode="auto">
          <a:xfrm>
            <a:off x="5937250" y="2135188"/>
            <a:ext cx="20638" cy="208438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0" name="Rectangle 44"/>
          <p:cNvSpPr>
            <a:spLocks noChangeArrowheads="1"/>
          </p:cNvSpPr>
          <p:nvPr/>
        </p:nvSpPr>
        <p:spPr bwMode="auto">
          <a:xfrm>
            <a:off x="4824413" y="4198938"/>
            <a:ext cx="1112837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1" name="Rectangle 45"/>
          <p:cNvSpPr>
            <a:spLocks noChangeArrowheads="1"/>
          </p:cNvSpPr>
          <p:nvPr/>
        </p:nvSpPr>
        <p:spPr bwMode="auto">
          <a:xfrm>
            <a:off x="4824413" y="2135188"/>
            <a:ext cx="20637" cy="20637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2" name="Freeform 46"/>
          <p:cNvSpPr>
            <a:spLocks/>
          </p:cNvSpPr>
          <p:nvPr/>
        </p:nvSpPr>
        <p:spPr bwMode="auto">
          <a:xfrm>
            <a:off x="5380038" y="2857500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3" name="Freeform 47"/>
          <p:cNvSpPr>
            <a:spLocks/>
          </p:cNvSpPr>
          <p:nvPr/>
        </p:nvSpPr>
        <p:spPr bwMode="auto">
          <a:xfrm>
            <a:off x="5380038" y="2857500"/>
            <a:ext cx="392112" cy="392113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208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208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21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208"/>
                </a:lnTo>
                <a:lnTo>
                  <a:pt x="39" y="208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195" y="208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208"/>
                </a:lnTo>
                <a:lnTo>
                  <a:pt x="208" y="208"/>
                </a:lnTo>
                <a:lnTo>
                  <a:pt x="195" y="221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21"/>
                </a:lnTo>
                <a:lnTo>
                  <a:pt x="39" y="221"/>
                </a:lnTo>
                <a:lnTo>
                  <a:pt x="39" y="20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4" name="Freeform 48"/>
          <p:cNvSpPr>
            <a:spLocks/>
          </p:cNvSpPr>
          <p:nvPr/>
        </p:nvSpPr>
        <p:spPr bwMode="auto">
          <a:xfrm>
            <a:off x="5010150" y="2713038"/>
            <a:ext cx="369888" cy="371475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195"/>
              </a:cxn>
              <a:cxn ang="0">
                <a:pos x="116" y="234"/>
              </a:cxn>
              <a:cxn ang="0">
                <a:pos x="116" y="234"/>
              </a:cxn>
              <a:cxn ang="0">
                <a:pos x="116" y="234"/>
              </a:cxn>
              <a:cxn ang="0">
                <a:pos x="194" y="195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194" y="39"/>
              </a:cxn>
              <a:cxn ang="0">
                <a:pos x="116" y="0"/>
              </a:cxn>
              <a:cxn ang="0">
                <a:pos x="116" y="0"/>
              </a:cxn>
              <a:cxn ang="0">
                <a:pos x="116" y="0"/>
              </a:cxn>
            </a:cxnLst>
            <a:rect l="0" t="0" r="r" b="b"/>
            <a:pathLst>
              <a:path w="233" h="234">
                <a:moveTo>
                  <a:pt x="116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195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94" y="195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194" y="39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5" name="Freeform 49"/>
          <p:cNvSpPr>
            <a:spLocks/>
          </p:cNvSpPr>
          <p:nvPr/>
        </p:nvSpPr>
        <p:spPr bwMode="auto">
          <a:xfrm>
            <a:off x="5010150" y="2713038"/>
            <a:ext cx="390525" cy="392112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195"/>
              </a:cxn>
              <a:cxn ang="0">
                <a:pos x="39" y="195"/>
              </a:cxn>
              <a:cxn ang="0">
                <a:pos x="116" y="234"/>
              </a:cxn>
              <a:cxn ang="0">
                <a:pos x="116" y="234"/>
              </a:cxn>
              <a:cxn ang="0">
                <a:pos x="116" y="234"/>
              </a:cxn>
              <a:cxn ang="0">
                <a:pos x="116" y="234"/>
              </a:cxn>
              <a:cxn ang="0">
                <a:pos x="194" y="195"/>
              </a:cxn>
              <a:cxn ang="0">
                <a:pos x="194" y="195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194" y="39"/>
              </a:cxn>
              <a:cxn ang="0">
                <a:pos x="194" y="52"/>
              </a:cxn>
              <a:cxn ang="0">
                <a:pos x="116" y="13"/>
              </a:cxn>
              <a:cxn ang="0">
                <a:pos x="116" y="13"/>
              </a:cxn>
              <a:cxn ang="0">
                <a:pos x="116" y="13"/>
              </a:cxn>
              <a:cxn ang="0">
                <a:pos x="116" y="13"/>
              </a:cxn>
              <a:cxn ang="0">
                <a:pos x="116" y="0"/>
              </a:cxn>
              <a:cxn ang="0">
                <a:pos x="116" y="0"/>
              </a:cxn>
              <a:cxn ang="0">
                <a:pos x="116" y="0"/>
              </a:cxn>
              <a:cxn ang="0">
                <a:pos x="116" y="0"/>
              </a:cxn>
              <a:cxn ang="0">
                <a:pos x="194" y="39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07" y="195"/>
              </a:cxn>
              <a:cxn ang="0">
                <a:pos x="116" y="247"/>
              </a:cxn>
              <a:cxn ang="0">
                <a:pos x="116" y="247"/>
              </a:cxn>
              <a:cxn ang="0">
                <a:pos x="116" y="247"/>
              </a:cxn>
              <a:cxn ang="0">
                <a:pos x="116" y="247"/>
              </a:cxn>
              <a:cxn ang="0">
                <a:pos x="116" y="247"/>
              </a:cxn>
              <a:cxn ang="0">
                <a:pos x="39" y="208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6" y="0"/>
              </a:cxn>
            </a:cxnLst>
            <a:rect l="0" t="0" r="r" b="b"/>
            <a:pathLst>
              <a:path w="246" h="247">
                <a:moveTo>
                  <a:pt x="116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195"/>
                </a:lnTo>
                <a:lnTo>
                  <a:pt x="39" y="195"/>
                </a:lnTo>
                <a:lnTo>
                  <a:pt x="39" y="195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16" y="234"/>
                </a:lnTo>
                <a:lnTo>
                  <a:pt x="194" y="195"/>
                </a:lnTo>
                <a:lnTo>
                  <a:pt x="194" y="195"/>
                </a:lnTo>
                <a:lnTo>
                  <a:pt x="194" y="195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194" y="39"/>
                </a:lnTo>
                <a:lnTo>
                  <a:pt x="194" y="52"/>
                </a:lnTo>
                <a:lnTo>
                  <a:pt x="194" y="52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94" y="39"/>
                </a:lnTo>
                <a:lnTo>
                  <a:pt x="194" y="39"/>
                </a:lnTo>
                <a:lnTo>
                  <a:pt x="207" y="39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07" y="195"/>
                </a:lnTo>
                <a:lnTo>
                  <a:pt x="207" y="195"/>
                </a:lnTo>
                <a:lnTo>
                  <a:pt x="194" y="208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116" y="247"/>
                </a:lnTo>
                <a:lnTo>
                  <a:pt x="39" y="208"/>
                </a:lnTo>
                <a:lnTo>
                  <a:pt x="39" y="208"/>
                </a:lnTo>
                <a:lnTo>
                  <a:pt x="39" y="195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6" y="0"/>
                </a:lnTo>
                <a:lnTo>
                  <a:pt x="116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6" name="Rectangle 50"/>
          <p:cNvSpPr>
            <a:spLocks noChangeArrowheads="1"/>
          </p:cNvSpPr>
          <p:nvPr/>
        </p:nvSpPr>
        <p:spPr bwMode="auto">
          <a:xfrm>
            <a:off x="4989513" y="2135188"/>
            <a:ext cx="517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EJB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07" name="Rectangle 51"/>
          <p:cNvSpPr>
            <a:spLocks noChangeArrowheads="1"/>
          </p:cNvSpPr>
          <p:nvPr/>
        </p:nvSpPr>
        <p:spPr bwMode="auto">
          <a:xfrm>
            <a:off x="4845050" y="2444750"/>
            <a:ext cx="124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Container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08" name="Rectangle 52"/>
          <p:cNvSpPr>
            <a:spLocks noChangeArrowheads="1"/>
          </p:cNvSpPr>
          <p:nvPr/>
        </p:nvSpPr>
        <p:spPr bwMode="auto">
          <a:xfrm>
            <a:off x="5010150" y="3455988"/>
            <a:ext cx="741363" cy="55721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09" name="Rectangle 53"/>
          <p:cNvSpPr>
            <a:spLocks noChangeArrowheads="1"/>
          </p:cNvSpPr>
          <p:nvPr/>
        </p:nvSpPr>
        <p:spPr bwMode="auto">
          <a:xfrm>
            <a:off x="5010150" y="3455988"/>
            <a:ext cx="762000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0" name="Rectangle 54"/>
          <p:cNvSpPr>
            <a:spLocks noChangeArrowheads="1"/>
          </p:cNvSpPr>
          <p:nvPr/>
        </p:nvSpPr>
        <p:spPr bwMode="auto">
          <a:xfrm>
            <a:off x="5751513" y="3455988"/>
            <a:ext cx="20637" cy="5778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1" name="Rectangle 55"/>
          <p:cNvSpPr>
            <a:spLocks noChangeArrowheads="1"/>
          </p:cNvSpPr>
          <p:nvPr/>
        </p:nvSpPr>
        <p:spPr bwMode="auto">
          <a:xfrm>
            <a:off x="5010150" y="4013200"/>
            <a:ext cx="741363" cy="20638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2" name="Rectangle 56"/>
          <p:cNvSpPr>
            <a:spLocks noChangeArrowheads="1"/>
          </p:cNvSpPr>
          <p:nvPr/>
        </p:nvSpPr>
        <p:spPr bwMode="auto">
          <a:xfrm>
            <a:off x="5010150" y="3455988"/>
            <a:ext cx="20638" cy="5572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3" name="Rectangle 57"/>
          <p:cNvSpPr>
            <a:spLocks noChangeArrowheads="1"/>
          </p:cNvSpPr>
          <p:nvPr/>
        </p:nvSpPr>
        <p:spPr bwMode="auto">
          <a:xfrm>
            <a:off x="6492875" y="2135188"/>
            <a:ext cx="1112838" cy="206375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4" name="Rectangle 58"/>
          <p:cNvSpPr>
            <a:spLocks noChangeArrowheads="1"/>
          </p:cNvSpPr>
          <p:nvPr/>
        </p:nvSpPr>
        <p:spPr bwMode="auto">
          <a:xfrm>
            <a:off x="6492875" y="2135188"/>
            <a:ext cx="1133475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5" name="Rectangle 59"/>
          <p:cNvSpPr>
            <a:spLocks noChangeArrowheads="1"/>
          </p:cNvSpPr>
          <p:nvPr/>
        </p:nvSpPr>
        <p:spPr bwMode="auto">
          <a:xfrm>
            <a:off x="7605713" y="2135188"/>
            <a:ext cx="20637" cy="208438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6" name="Rectangle 60"/>
          <p:cNvSpPr>
            <a:spLocks noChangeArrowheads="1"/>
          </p:cNvSpPr>
          <p:nvPr/>
        </p:nvSpPr>
        <p:spPr bwMode="auto">
          <a:xfrm>
            <a:off x="6492875" y="4198938"/>
            <a:ext cx="1112838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7" name="Rectangle 61"/>
          <p:cNvSpPr>
            <a:spLocks noChangeArrowheads="1"/>
          </p:cNvSpPr>
          <p:nvPr/>
        </p:nvSpPr>
        <p:spPr bwMode="auto">
          <a:xfrm>
            <a:off x="6492875" y="2135188"/>
            <a:ext cx="20638" cy="20637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8" name="Freeform 62"/>
          <p:cNvSpPr>
            <a:spLocks/>
          </p:cNvSpPr>
          <p:nvPr/>
        </p:nvSpPr>
        <p:spPr bwMode="auto">
          <a:xfrm>
            <a:off x="7048500" y="2857500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19" name="Freeform 63"/>
          <p:cNvSpPr>
            <a:spLocks/>
          </p:cNvSpPr>
          <p:nvPr/>
        </p:nvSpPr>
        <p:spPr bwMode="auto">
          <a:xfrm>
            <a:off x="7048500" y="2857500"/>
            <a:ext cx="392113" cy="392113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208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208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21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208"/>
                </a:lnTo>
                <a:lnTo>
                  <a:pt x="39" y="208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195" y="208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208"/>
                </a:lnTo>
                <a:lnTo>
                  <a:pt x="208" y="208"/>
                </a:lnTo>
                <a:lnTo>
                  <a:pt x="195" y="221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21"/>
                </a:lnTo>
                <a:lnTo>
                  <a:pt x="39" y="221"/>
                </a:lnTo>
                <a:lnTo>
                  <a:pt x="39" y="20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0" name="Freeform 64"/>
          <p:cNvSpPr>
            <a:spLocks/>
          </p:cNvSpPr>
          <p:nvPr/>
        </p:nvSpPr>
        <p:spPr bwMode="auto">
          <a:xfrm>
            <a:off x="6678613" y="2713038"/>
            <a:ext cx="369887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4" y="195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194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3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4" y="195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194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1" name="Freeform 65"/>
          <p:cNvSpPr>
            <a:spLocks/>
          </p:cNvSpPr>
          <p:nvPr/>
        </p:nvSpPr>
        <p:spPr bwMode="auto">
          <a:xfrm>
            <a:off x="6678613" y="2713038"/>
            <a:ext cx="390525" cy="392112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195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4" y="195"/>
              </a:cxn>
              <a:cxn ang="0">
                <a:pos x="194" y="195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233" y="117"/>
              </a:cxn>
              <a:cxn ang="0">
                <a:pos x="194" y="39"/>
              </a:cxn>
              <a:cxn ang="0">
                <a:pos x="194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4" y="39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46" y="117"/>
              </a:cxn>
              <a:cxn ang="0">
                <a:pos x="207" y="195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08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6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195"/>
                </a:lnTo>
                <a:lnTo>
                  <a:pt x="39" y="195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4" y="195"/>
                </a:lnTo>
                <a:lnTo>
                  <a:pt x="194" y="195"/>
                </a:lnTo>
                <a:lnTo>
                  <a:pt x="194" y="195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233" y="117"/>
                </a:lnTo>
                <a:lnTo>
                  <a:pt x="194" y="39"/>
                </a:lnTo>
                <a:lnTo>
                  <a:pt x="194" y="52"/>
                </a:lnTo>
                <a:lnTo>
                  <a:pt x="194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4" y="39"/>
                </a:lnTo>
                <a:lnTo>
                  <a:pt x="194" y="39"/>
                </a:lnTo>
                <a:lnTo>
                  <a:pt x="207" y="39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46" y="117"/>
                </a:lnTo>
                <a:lnTo>
                  <a:pt x="207" y="195"/>
                </a:lnTo>
                <a:lnTo>
                  <a:pt x="207" y="195"/>
                </a:lnTo>
                <a:lnTo>
                  <a:pt x="194" y="208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08"/>
                </a:lnTo>
                <a:lnTo>
                  <a:pt x="39" y="208"/>
                </a:lnTo>
                <a:lnTo>
                  <a:pt x="39" y="195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2" name="Rectangle 66"/>
          <p:cNvSpPr>
            <a:spLocks noChangeArrowheads="1"/>
          </p:cNvSpPr>
          <p:nvPr/>
        </p:nvSpPr>
        <p:spPr bwMode="auto">
          <a:xfrm>
            <a:off x="6699250" y="2135188"/>
            <a:ext cx="785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Other 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23" name="Rectangle 67"/>
          <p:cNvSpPr>
            <a:spLocks noChangeArrowheads="1"/>
          </p:cNvSpPr>
          <p:nvPr/>
        </p:nvSpPr>
        <p:spPr bwMode="auto">
          <a:xfrm>
            <a:off x="6513513" y="2444750"/>
            <a:ext cx="124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Container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24" name="Rectangle 68"/>
          <p:cNvSpPr>
            <a:spLocks noChangeArrowheads="1"/>
          </p:cNvSpPr>
          <p:nvPr/>
        </p:nvSpPr>
        <p:spPr bwMode="auto">
          <a:xfrm>
            <a:off x="6678613" y="3455988"/>
            <a:ext cx="741362" cy="55721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5" name="Rectangle 69"/>
          <p:cNvSpPr>
            <a:spLocks noChangeArrowheads="1"/>
          </p:cNvSpPr>
          <p:nvPr/>
        </p:nvSpPr>
        <p:spPr bwMode="auto">
          <a:xfrm>
            <a:off x="6678613" y="3455988"/>
            <a:ext cx="762000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6" name="Rectangle 70"/>
          <p:cNvSpPr>
            <a:spLocks noChangeArrowheads="1"/>
          </p:cNvSpPr>
          <p:nvPr/>
        </p:nvSpPr>
        <p:spPr bwMode="auto">
          <a:xfrm>
            <a:off x="7419975" y="3455988"/>
            <a:ext cx="20638" cy="5778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7" name="Rectangle 71"/>
          <p:cNvSpPr>
            <a:spLocks noChangeArrowheads="1"/>
          </p:cNvSpPr>
          <p:nvPr/>
        </p:nvSpPr>
        <p:spPr bwMode="auto">
          <a:xfrm>
            <a:off x="6678613" y="4013200"/>
            <a:ext cx="741362" cy="20638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8" name="Rectangle 72"/>
          <p:cNvSpPr>
            <a:spLocks noChangeArrowheads="1"/>
          </p:cNvSpPr>
          <p:nvPr/>
        </p:nvSpPr>
        <p:spPr bwMode="auto">
          <a:xfrm>
            <a:off x="6678613" y="3455988"/>
            <a:ext cx="20637" cy="5572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29" name="Rectangle 73"/>
          <p:cNvSpPr>
            <a:spLocks noChangeArrowheads="1"/>
          </p:cNvSpPr>
          <p:nvPr/>
        </p:nvSpPr>
        <p:spPr bwMode="auto">
          <a:xfrm>
            <a:off x="1671638" y="1970088"/>
            <a:ext cx="1112837" cy="204311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0" name="Rectangle 74"/>
          <p:cNvSpPr>
            <a:spLocks noChangeArrowheads="1"/>
          </p:cNvSpPr>
          <p:nvPr/>
        </p:nvSpPr>
        <p:spPr bwMode="auto">
          <a:xfrm>
            <a:off x="1671638" y="1970088"/>
            <a:ext cx="1133475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1" name="Rectangle 75"/>
          <p:cNvSpPr>
            <a:spLocks noChangeArrowheads="1"/>
          </p:cNvSpPr>
          <p:nvPr/>
        </p:nvSpPr>
        <p:spPr bwMode="auto">
          <a:xfrm>
            <a:off x="2784475" y="1970088"/>
            <a:ext cx="20638" cy="20637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2" name="Rectangle 76"/>
          <p:cNvSpPr>
            <a:spLocks noChangeArrowheads="1"/>
          </p:cNvSpPr>
          <p:nvPr/>
        </p:nvSpPr>
        <p:spPr bwMode="auto">
          <a:xfrm>
            <a:off x="1671638" y="4013200"/>
            <a:ext cx="1112837" cy="20638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3" name="Rectangle 77"/>
          <p:cNvSpPr>
            <a:spLocks noChangeArrowheads="1"/>
          </p:cNvSpPr>
          <p:nvPr/>
        </p:nvSpPr>
        <p:spPr bwMode="auto">
          <a:xfrm>
            <a:off x="1671638" y="1970088"/>
            <a:ext cx="20637" cy="20431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4" name="Rectangle 78"/>
          <p:cNvSpPr>
            <a:spLocks noChangeArrowheads="1"/>
          </p:cNvSpPr>
          <p:nvPr/>
        </p:nvSpPr>
        <p:spPr bwMode="auto">
          <a:xfrm>
            <a:off x="1487488" y="2135188"/>
            <a:ext cx="1111250" cy="206375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5" name="Rectangle 79"/>
          <p:cNvSpPr>
            <a:spLocks noChangeArrowheads="1"/>
          </p:cNvSpPr>
          <p:nvPr/>
        </p:nvSpPr>
        <p:spPr bwMode="auto">
          <a:xfrm>
            <a:off x="1487488" y="2135188"/>
            <a:ext cx="1131887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6" name="Rectangle 80"/>
          <p:cNvSpPr>
            <a:spLocks noChangeArrowheads="1"/>
          </p:cNvSpPr>
          <p:nvPr/>
        </p:nvSpPr>
        <p:spPr bwMode="auto">
          <a:xfrm>
            <a:off x="2598738" y="2135188"/>
            <a:ext cx="20637" cy="208438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7" name="Rectangle 81"/>
          <p:cNvSpPr>
            <a:spLocks noChangeArrowheads="1"/>
          </p:cNvSpPr>
          <p:nvPr/>
        </p:nvSpPr>
        <p:spPr bwMode="auto">
          <a:xfrm>
            <a:off x="1487488" y="4198938"/>
            <a:ext cx="1111250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8" name="Rectangle 82"/>
          <p:cNvSpPr>
            <a:spLocks noChangeArrowheads="1"/>
          </p:cNvSpPr>
          <p:nvPr/>
        </p:nvSpPr>
        <p:spPr bwMode="auto">
          <a:xfrm>
            <a:off x="1487488" y="2135188"/>
            <a:ext cx="20637" cy="20637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39" name="Freeform 83"/>
          <p:cNvSpPr>
            <a:spLocks/>
          </p:cNvSpPr>
          <p:nvPr/>
        </p:nvSpPr>
        <p:spPr bwMode="auto">
          <a:xfrm>
            <a:off x="2043113" y="2857500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0" name="Freeform 84"/>
          <p:cNvSpPr>
            <a:spLocks/>
          </p:cNvSpPr>
          <p:nvPr/>
        </p:nvSpPr>
        <p:spPr bwMode="auto">
          <a:xfrm>
            <a:off x="2043113" y="2857500"/>
            <a:ext cx="392112" cy="392113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208"/>
              </a:cxn>
              <a:cxn ang="0">
                <a:pos x="39" y="208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208"/>
              </a:cxn>
              <a:cxn ang="0">
                <a:pos x="195" y="208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208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21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208"/>
                </a:lnTo>
                <a:lnTo>
                  <a:pt x="39" y="208"/>
                </a:lnTo>
                <a:lnTo>
                  <a:pt x="39" y="208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208"/>
                </a:lnTo>
                <a:lnTo>
                  <a:pt x="195" y="208"/>
                </a:lnTo>
                <a:lnTo>
                  <a:pt x="195" y="208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208"/>
                </a:lnTo>
                <a:lnTo>
                  <a:pt x="208" y="208"/>
                </a:lnTo>
                <a:lnTo>
                  <a:pt x="195" y="221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21"/>
                </a:lnTo>
                <a:lnTo>
                  <a:pt x="39" y="221"/>
                </a:lnTo>
                <a:lnTo>
                  <a:pt x="39" y="208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1" name="Freeform 85"/>
          <p:cNvSpPr>
            <a:spLocks/>
          </p:cNvSpPr>
          <p:nvPr/>
        </p:nvSpPr>
        <p:spPr bwMode="auto">
          <a:xfrm>
            <a:off x="1671638" y="2713038"/>
            <a:ext cx="371475" cy="371475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39" y="39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195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234" h="234">
                <a:moveTo>
                  <a:pt x="117" y="0"/>
                </a:moveTo>
                <a:lnTo>
                  <a:pt x="39" y="39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195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2" name="Freeform 86"/>
          <p:cNvSpPr>
            <a:spLocks/>
          </p:cNvSpPr>
          <p:nvPr/>
        </p:nvSpPr>
        <p:spPr bwMode="auto">
          <a:xfrm>
            <a:off x="1671638" y="2713038"/>
            <a:ext cx="392112" cy="392112"/>
          </a:xfrm>
          <a:custGeom>
            <a:avLst/>
            <a:gdLst/>
            <a:ahLst/>
            <a:cxnLst>
              <a:cxn ang="0">
                <a:pos x="39" y="52"/>
              </a:cxn>
              <a:cxn ang="0">
                <a:pos x="52" y="39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13" y="117"/>
              </a:cxn>
              <a:cxn ang="0">
                <a:pos x="52" y="195"/>
              </a:cxn>
              <a:cxn ang="0">
                <a:pos x="39" y="195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17" y="234"/>
              </a:cxn>
              <a:cxn ang="0">
                <a:pos x="195" y="195"/>
              </a:cxn>
              <a:cxn ang="0">
                <a:pos x="195" y="195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234" y="117"/>
              </a:cxn>
              <a:cxn ang="0">
                <a:pos x="195" y="39"/>
              </a:cxn>
              <a:cxn ang="0">
                <a:pos x="195" y="52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  <a:cxn ang="0">
                <a:pos x="195" y="39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47" y="117"/>
              </a:cxn>
              <a:cxn ang="0">
                <a:pos x="208" y="195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117" y="247"/>
              </a:cxn>
              <a:cxn ang="0">
                <a:pos x="39" y="208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0" y="117"/>
              </a:cxn>
              <a:cxn ang="0">
                <a:pos x="39" y="39"/>
              </a:cxn>
              <a:cxn ang="0">
                <a:pos x="117" y="0"/>
              </a:cxn>
            </a:cxnLst>
            <a:rect l="0" t="0" r="r" b="b"/>
            <a:pathLst>
              <a:path w="247" h="247">
                <a:moveTo>
                  <a:pt x="117" y="13"/>
                </a:moveTo>
                <a:lnTo>
                  <a:pt x="39" y="52"/>
                </a:lnTo>
                <a:lnTo>
                  <a:pt x="52" y="39"/>
                </a:lnTo>
                <a:lnTo>
                  <a:pt x="52" y="39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13" y="117"/>
                </a:lnTo>
                <a:lnTo>
                  <a:pt x="52" y="195"/>
                </a:lnTo>
                <a:lnTo>
                  <a:pt x="39" y="195"/>
                </a:lnTo>
                <a:lnTo>
                  <a:pt x="39" y="195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17" y="234"/>
                </a:lnTo>
                <a:lnTo>
                  <a:pt x="195" y="195"/>
                </a:lnTo>
                <a:lnTo>
                  <a:pt x="195" y="195"/>
                </a:lnTo>
                <a:lnTo>
                  <a:pt x="195" y="195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234" y="117"/>
                </a:lnTo>
                <a:lnTo>
                  <a:pt x="195" y="39"/>
                </a:lnTo>
                <a:lnTo>
                  <a:pt x="195" y="52"/>
                </a:lnTo>
                <a:lnTo>
                  <a:pt x="195" y="52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lnTo>
                  <a:pt x="195" y="39"/>
                </a:lnTo>
                <a:lnTo>
                  <a:pt x="195" y="39"/>
                </a:lnTo>
                <a:lnTo>
                  <a:pt x="208" y="39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47" y="117"/>
                </a:lnTo>
                <a:lnTo>
                  <a:pt x="208" y="195"/>
                </a:lnTo>
                <a:lnTo>
                  <a:pt x="208" y="195"/>
                </a:lnTo>
                <a:lnTo>
                  <a:pt x="195" y="208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117" y="247"/>
                </a:lnTo>
                <a:lnTo>
                  <a:pt x="39" y="208"/>
                </a:lnTo>
                <a:lnTo>
                  <a:pt x="39" y="208"/>
                </a:lnTo>
                <a:lnTo>
                  <a:pt x="39" y="195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0" y="117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117" y="0"/>
                </a:lnTo>
                <a:lnTo>
                  <a:pt x="117" y="13"/>
                </a:lnTo>
                <a:close/>
              </a:path>
            </a:pathLst>
          </a:cu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3" name="Rectangle 87"/>
          <p:cNvSpPr>
            <a:spLocks noChangeArrowheads="1"/>
          </p:cNvSpPr>
          <p:nvPr/>
        </p:nvSpPr>
        <p:spPr bwMode="auto">
          <a:xfrm>
            <a:off x="1712913" y="2135188"/>
            <a:ext cx="741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Entity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44" name="Rectangle 88"/>
          <p:cNvSpPr>
            <a:spLocks noChangeArrowheads="1"/>
          </p:cNvSpPr>
          <p:nvPr/>
        </p:nvSpPr>
        <p:spPr bwMode="auto">
          <a:xfrm>
            <a:off x="1508125" y="2444750"/>
            <a:ext cx="124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Arial" charset="0"/>
              </a:rPr>
              <a:t>Container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45" name="Rectangle 89"/>
          <p:cNvSpPr>
            <a:spLocks noChangeArrowheads="1"/>
          </p:cNvSpPr>
          <p:nvPr/>
        </p:nvSpPr>
        <p:spPr bwMode="auto">
          <a:xfrm>
            <a:off x="1671638" y="3455988"/>
            <a:ext cx="742950" cy="55721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6" name="Rectangle 90"/>
          <p:cNvSpPr>
            <a:spLocks noChangeArrowheads="1"/>
          </p:cNvSpPr>
          <p:nvPr/>
        </p:nvSpPr>
        <p:spPr bwMode="auto">
          <a:xfrm>
            <a:off x="1671638" y="3455988"/>
            <a:ext cx="763587" cy="206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7" name="Rectangle 91"/>
          <p:cNvSpPr>
            <a:spLocks noChangeArrowheads="1"/>
          </p:cNvSpPr>
          <p:nvPr/>
        </p:nvSpPr>
        <p:spPr bwMode="auto">
          <a:xfrm>
            <a:off x="2414588" y="3455988"/>
            <a:ext cx="20637" cy="5778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8" name="Rectangle 92"/>
          <p:cNvSpPr>
            <a:spLocks noChangeArrowheads="1"/>
          </p:cNvSpPr>
          <p:nvPr/>
        </p:nvSpPr>
        <p:spPr bwMode="auto">
          <a:xfrm>
            <a:off x="1671638" y="4013200"/>
            <a:ext cx="742950" cy="20638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49" name="Rectangle 93"/>
          <p:cNvSpPr>
            <a:spLocks noChangeArrowheads="1"/>
          </p:cNvSpPr>
          <p:nvPr/>
        </p:nvSpPr>
        <p:spPr bwMode="auto">
          <a:xfrm>
            <a:off x="1671638" y="3455988"/>
            <a:ext cx="20637" cy="5572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0" name="Rectangle 94"/>
          <p:cNvSpPr>
            <a:spLocks noChangeArrowheads="1"/>
          </p:cNvSpPr>
          <p:nvPr/>
        </p:nvSpPr>
        <p:spPr bwMode="auto">
          <a:xfrm>
            <a:off x="1774825" y="3683000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POA1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51" name="Rectangle 95"/>
          <p:cNvSpPr>
            <a:spLocks noChangeArrowheads="1"/>
          </p:cNvSpPr>
          <p:nvPr/>
        </p:nvSpPr>
        <p:spPr bwMode="auto">
          <a:xfrm>
            <a:off x="3443288" y="3683000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POA2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52" name="Rectangle 96"/>
          <p:cNvSpPr>
            <a:spLocks noChangeArrowheads="1"/>
          </p:cNvSpPr>
          <p:nvPr/>
        </p:nvSpPr>
        <p:spPr bwMode="auto">
          <a:xfrm>
            <a:off x="5111750" y="3683000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POA3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53" name="Rectangle 97"/>
          <p:cNvSpPr>
            <a:spLocks noChangeArrowheads="1"/>
          </p:cNvSpPr>
          <p:nvPr/>
        </p:nvSpPr>
        <p:spPr bwMode="auto">
          <a:xfrm>
            <a:off x="6781800" y="3683000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POA4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54" name="Rectangle 98"/>
          <p:cNvSpPr>
            <a:spLocks noChangeArrowheads="1"/>
          </p:cNvSpPr>
          <p:nvPr/>
        </p:nvSpPr>
        <p:spPr bwMode="auto">
          <a:xfrm>
            <a:off x="1857375" y="4529138"/>
            <a:ext cx="5562600" cy="454025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5" name="Rectangle 99"/>
          <p:cNvSpPr>
            <a:spLocks noChangeArrowheads="1"/>
          </p:cNvSpPr>
          <p:nvPr/>
        </p:nvSpPr>
        <p:spPr bwMode="auto">
          <a:xfrm>
            <a:off x="1857375" y="4529138"/>
            <a:ext cx="5583238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6" name="Rectangle 100"/>
          <p:cNvSpPr>
            <a:spLocks noChangeArrowheads="1"/>
          </p:cNvSpPr>
          <p:nvPr/>
        </p:nvSpPr>
        <p:spPr bwMode="auto">
          <a:xfrm>
            <a:off x="7419975" y="4529138"/>
            <a:ext cx="20638" cy="474662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7" name="Rectangle 101"/>
          <p:cNvSpPr>
            <a:spLocks noChangeArrowheads="1"/>
          </p:cNvSpPr>
          <p:nvPr/>
        </p:nvSpPr>
        <p:spPr bwMode="auto">
          <a:xfrm>
            <a:off x="1857375" y="4983163"/>
            <a:ext cx="5562600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8" name="Rectangle 102"/>
          <p:cNvSpPr>
            <a:spLocks noChangeArrowheads="1"/>
          </p:cNvSpPr>
          <p:nvPr/>
        </p:nvSpPr>
        <p:spPr bwMode="auto">
          <a:xfrm>
            <a:off x="1857375" y="4529138"/>
            <a:ext cx="20638" cy="4540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59" name="Rectangle 103"/>
          <p:cNvSpPr>
            <a:spLocks noChangeArrowheads="1"/>
          </p:cNvSpPr>
          <p:nvPr/>
        </p:nvSpPr>
        <p:spPr bwMode="auto">
          <a:xfrm>
            <a:off x="1871663" y="5395913"/>
            <a:ext cx="1112837" cy="454025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0" name="Rectangle 104"/>
          <p:cNvSpPr>
            <a:spLocks noChangeArrowheads="1"/>
          </p:cNvSpPr>
          <p:nvPr/>
        </p:nvSpPr>
        <p:spPr bwMode="auto">
          <a:xfrm>
            <a:off x="1857375" y="5395913"/>
            <a:ext cx="1133475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1" name="Rectangle 105"/>
          <p:cNvSpPr>
            <a:spLocks noChangeArrowheads="1"/>
          </p:cNvSpPr>
          <p:nvPr/>
        </p:nvSpPr>
        <p:spPr bwMode="auto">
          <a:xfrm>
            <a:off x="2970213" y="5395913"/>
            <a:ext cx="20637" cy="474662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2" name="Rectangle 106"/>
          <p:cNvSpPr>
            <a:spLocks noChangeArrowheads="1"/>
          </p:cNvSpPr>
          <p:nvPr/>
        </p:nvSpPr>
        <p:spPr bwMode="auto">
          <a:xfrm>
            <a:off x="1857375" y="5849938"/>
            <a:ext cx="1112838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3" name="Rectangle 107"/>
          <p:cNvSpPr>
            <a:spLocks noChangeArrowheads="1"/>
          </p:cNvSpPr>
          <p:nvPr/>
        </p:nvSpPr>
        <p:spPr bwMode="auto">
          <a:xfrm>
            <a:off x="1857375" y="5395913"/>
            <a:ext cx="20638" cy="4540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4" name="Rectangle 108"/>
          <p:cNvSpPr>
            <a:spLocks noChangeArrowheads="1"/>
          </p:cNvSpPr>
          <p:nvPr/>
        </p:nvSpPr>
        <p:spPr bwMode="auto">
          <a:xfrm>
            <a:off x="3340100" y="5395913"/>
            <a:ext cx="1112838" cy="454025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5" name="Rectangle 109"/>
          <p:cNvSpPr>
            <a:spLocks noChangeArrowheads="1"/>
          </p:cNvSpPr>
          <p:nvPr/>
        </p:nvSpPr>
        <p:spPr bwMode="auto">
          <a:xfrm>
            <a:off x="3340100" y="5395913"/>
            <a:ext cx="1133475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6" name="Rectangle 110"/>
          <p:cNvSpPr>
            <a:spLocks noChangeArrowheads="1"/>
          </p:cNvSpPr>
          <p:nvPr/>
        </p:nvSpPr>
        <p:spPr bwMode="auto">
          <a:xfrm>
            <a:off x="4452938" y="5395913"/>
            <a:ext cx="20637" cy="474662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7" name="Rectangle 111"/>
          <p:cNvSpPr>
            <a:spLocks noChangeArrowheads="1"/>
          </p:cNvSpPr>
          <p:nvPr/>
        </p:nvSpPr>
        <p:spPr bwMode="auto">
          <a:xfrm>
            <a:off x="3340100" y="5849938"/>
            <a:ext cx="1112838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8" name="Rectangle 112"/>
          <p:cNvSpPr>
            <a:spLocks noChangeArrowheads="1"/>
          </p:cNvSpPr>
          <p:nvPr/>
        </p:nvSpPr>
        <p:spPr bwMode="auto">
          <a:xfrm>
            <a:off x="3340100" y="5395913"/>
            <a:ext cx="20638" cy="4540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69" name="Rectangle 113"/>
          <p:cNvSpPr>
            <a:spLocks noChangeArrowheads="1"/>
          </p:cNvSpPr>
          <p:nvPr/>
        </p:nvSpPr>
        <p:spPr bwMode="auto">
          <a:xfrm>
            <a:off x="4824413" y="5395913"/>
            <a:ext cx="1112837" cy="454025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0" name="Rectangle 114"/>
          <p:cNvSpPr>
            <a:spLocks noChangeArrowheads="1"/>
          </p:cNvSpPr>
          <p:nvPr/>
        </p:nvSpPr>
        <p:spPr bwMode="auto">
          <a:xfrm>
            <a:off x="4824413" y="5395913"/>
            <a:ext cx="1133475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1" name="Rectangle 115"/>
          <p:cNvSpPr>
            <a:spLocks noChangeArrowheads="1"/>
          </p:cNvSpPr>
          <p:nvPr/>
        </p:nvSpPr>
        <p:spPr bwMode="auto">
          <a:xfrm>
            <a:off x="5937250" y="5395913"/>
            <a:ext cx="20638" cy="474662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2" name="Rectangle 116"/>
          <p:cNvSpPr>
            <a:spLocks noChangeArrowheads="1"/>
          </p:cNvSpPr>
          <p:nvPr/>
        </p:nvSpPr>
        <p:spPr bwMode="auto">
          <a:xfrm>
            <a:off x="4824413" y="5849938"/>
            <a:ext cx="1112837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3" name="Rectangle 117"/>
          <p:cNvSpPr>
            <a:spLocks noChangeArrowheads="1"/>
          </p:cNvSpPr>
          <p:nvPr/>
        </p:nvSpPr>
        <p:spPr bwMode="auto">
          <a:xfrm>
            <a:off x="4824413" y="5395913"/>
            <a:ext cx="20637" cy="4540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4" name="Rectangle 118"/>
          <p:cNvSpPr>
            <a:spLocks noChangeArrowheads="1"/>
          </p:cNvSpPr>
          <p:nvPr/>
        </p:nvSpPr>
        <p:spPr bwMode="auto">
          <a:xfrm>
            <a:off x="6307138" y="5395913"/>
            <a:ext cx="1112837" cy="454025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5" name="Rectangle 119"/>
          <p:cNvSpPr>
            <a:spLocks noChangeArrowheads="1"/>
          </p:cNvSpPr>
          <p:nvPr/>
        </p:nvSpPr>
        <p:spPr bwMode="auto">
          <a:xfrm>
            <a:off x="6307138" y="5395913"/>
            <a:ext cx="1133475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6" name="Rectangle 120"/>
          <p:cNvSpPr>
            <a:spLocks noChangeArrowheads="1"/>
          </p:cNvSpPr>
          <p:nvPr/>
        </p:nvSpPr>
        <p:spPr bwMode="auto">
          <a:xfrm>
            <a:off x="7419975" y="5395913"/>
            <a:ext cx="20638" cy="474662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7" name="Rectangle 121"/>
          <p:cNvSpPr>
            <a:spLocks noChangeArrowheads="1"/>
          </p:cNvSpPr>
          <p:nvPr/>
        </p:nvSpPr>
        <p:spPr bwMode="auto">
          <a:xfrm>
            <a:off x="6307138" y="5849938"/>
            <a:ext cx="1112837" cy="20637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8" name="Rectangle 122"/>
          <p:cNvSpPr>
            <a:spLocks noChangeArrowheads="1"/>
          </p:cNvSpPr>
          <p:nvPr/>
        </p:nvSpPr>
        <p:spPr bwMode="auto">
          <a:xfrm>
            <a:off x="6307138" y="5395913"/>
            <a:ext cx="20637" cy="454025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79" name="Freeform 123"/>
          <p:cNvSpPr>
            <a:spLocks/>
          </p:cNvSpPr>
          <p:nvPr/>
        </p:nvSpPr>
        <p:spPr bwMode="auto">
          <a:xfrm>
            <a:off x="1260475" y="4364038"/>
            <a:ext cx="617538" cy="412750"/>
          </a:xfrm>
          <a:custGeom>
            <a:avLst/>
            <a:gdLst/>
            <a:ahLst/>
            <a:cxnLst>
              <a:cxn ang="0">
                <a:pos x="376" y="169"/>
              </a:cxn>
              <a:cxn ang="0">
                <a:pos x="376" y="13"/>
              </a:cxn>
              <a:cxn ang="0">
                <a:pos x="376" y="13"/>
              </a:cxn>
              <a:cxn ang="0">
                <a:pos x="389" y="26"/>
              </a:cxn>
              <a:cxn ang="0">
                <a:pos x="39" y="260"/>
              </a:cxn>
              <a:cxn ang="0">
                <a:pos x="26" y="260"/>
              </a:cxn>
              <a:cxn ang="0">
                <a:pos x="0" y="247"/>
              </a:cxn>
              <a:cxn ang="0">
                <a:pos x="26" y="247"/>
              </a:cxn>
              <a:cxn ang="0">
                <a:pos x="376" y="13"/>
              </a:cxn>
              <a:cxn ang="0">
                <a:pos x="389" y="0"/>
              </a:cxn>
              <a:cxn ang="0">
                <a:pos x="389" y="13"/>
              </a:cxn>
              <a:cxn ang="0">
                <a:pos x="389" y="169"/>
              </a:cxn>
              <a:cxn ang="0">
                <a:pos x="376" y="169"/>
              </a:cxn>
            </a:cxnLst>
            <a:rect l="0" t="0" r="r" b="b"/>
            <a:pathLst>
              <a:path w="389" h="260">
                <a:moveTo>
                  <a:pt x="376" y="169"/>
                </a:moveTo>
                <a:lnTo>
                  <a:pt x="376" y="13"/>
                </a:lnTo>
                <a:lnTo>
                  <a:pt x="376" y="13"/>
                </a:lnTo>
                <a:lnTo>
                  <a:pt x="389" y="26"/>
                </a:lnTo>
                <a:lnTo>
                  <a:pt x="39" y="260"/>
                </a:lnTo>
                <a:lnTo>
                  <a:pt x="26" y="260"/>
                </a:lnTo>
                <a:lnTo>
                  <a:pt x="0" y="247"/>
                </a:lnTo>
                <a:lnTo>
                  <a:pt x="26" y="247"/>
                </a:lnTo>
                <a:lnTo>
                  <a:pt x="376" y="13"/>
                </a:lnTo>
                <a:lnTo>
                  <a:pt x="389" y="0"/>
                </a:lnTo>
                <a:lnTo>
                  <a:pt x="389" y="13"/>
                </a:lnTo>
                <a:lnTo>
                  <a:pt x="389" y="169"/>
                </a:lnTo>
                <a:lnTo>
                  <a:pt x="376" y="169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0" name="Freeform 124"/>
          <p:cNvSpPr>
            <a:spLocks/>
          </p:cNvSpPr>
          <p:nvPr/>
        </p:nvSpPr>
        <p:spPr bwMode="auto">
          <a:xfrm>
            <a:off x="1301750" y="4756150"/>
            <a:ext cx="576263" cy="4127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63" y="234"/>
              </a:cxn>
              <a:cxn ang="0">
                <a:pos x="363" y="234"/>
              </a:cxn>
              <a:cxn ang="0">
                <a:pos x="363" y="260"/>
              </a:cxn>
              <a:cxn ang="0">
                <a:pos x="350" y="247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363" h="260">
                <a:moveTo>
                  <a:pt x="13" y="0"/>
                </a:moveTo>
                <a:lnTo>
                  <a:pt x="363" y="234"/>
                </a:lnTo>
                <a:lnTo>
                  <a:pt x="363" y="234"/>
                </a:lnTo>
                <a:lnTo>
                  <a:pt x="363" y="260"/>
                </a:lnTo>
                <a:lnTo>
                  <a:pt x="350" y="247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1" name="Rectangle 125"/>
          <p:cNvSpPr>
            <a:spLocks noChangeArrowheads="1"/>
          </p:cNvSpPr>
          <p:nvPr/>
        </p:nvSpPr>
        <p:spPr bwMode="auto">
          <a:xfrm>
            <a:off x="1857375" y="4879975"/>
            <a:ext cx="20638" cy="24765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2" name="Freeform 126"/>
          <p:cNvSpPr>
            <a:spLocks/>
          </p:cNvSpPr>
          <p:nvPr/>
        </p:nvSpPr>
        <p:spPr bwMode="auto">
          <a:xfrm>
            <a:off x="7419975" y="4364038"/>
            <a:ext cx="617538" cy="4127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0" y="13"/>
              </a:cxn>
              <a:cxn ang="0">
                <a:pos x="0" y="0"/>
              </a:cxn>
              <a:cxn ang="0">
                <a:pos x="13" y="13"/>
              </a:cxn>
              <a:cxn ang="0">
                <a:pos x="363" y="247"/>
              </a:cxn>
              <a:cxn ang="0">
                <a:pos x="389" y="247"/>
              </a:cxn>
              <a:cxn ang="0">
                <a:pos x="363" y="260"/>
              </a:cxn>
              <a:cxn ang="0">
                <a:pos x="350" y="260"/>
              </a:cxn>
              <a:cxn ang="0">
                <a:pos x="0" y="26"/>
              </a:cxn>
              <a:cxn ang="0">
                <a:pos x="13" y="13"/>
              </a:cxn>
              <a:cxn ang="0">
                <a:pos x="13" y="13"/>
              </a:cxn>
              <a:cxn ang="0">
                <a:pos x="13" y="169"/>
              </a:cxn>
              <a:cxn ang="0">
                <a:pos x="0" y="169"/>
              </a:cxn>
            </a:cxnLst>
            <a:rect l="0" t="0" r="r" b="b"/>
            <a:pathLst>
              <a:path w="389" h="260">
                <a:moveTo>
                  <a:pt x="0" y="169"/>
                </a:moveTo>
                <a:lnTo>
                  <a:pt x="0" y="13"/>
                </a:lnTo>
                <a:lnTo>
                  <a:pt x="0" y="0"/>
                </a:lnTo>
                <a:lnTo>
                  <a:pt x="13" y="13"/>
                </a:lnTo>
                <a:lnTo>
                  <a:pt x="363" y="247"/>
                </a:lnTo>
                <a:lnTo>
                  <a:pt x="389" y="247"/>
                </a:lnTo>
                <a:lnTo>
                  <a:pt x="363" y="260"/>
                </a:lnTo>
                <a:lnTo>
                  <a:pt x="350" y="260"/>
                </a:lnTo>
                <a:lnTo>
                  <a:pt x="0" y="26"/>
                </a:lnTo>
                <a:lnTo>
                  <a:pt x="13" y="13"/>
                </a:lnTo>
                <a:lnTo>
                  <a:pt x="13" y="13"/>
                </a:lnTo>
                <a:lnTo>
                  <a:pt x="13" y="169"/>
                </a:lnTo>
                <a:lnTo>
                  <a:pt x="0" y="169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3" name="Freeform 127"/>
          <p:cNvSpPr>
            <a:spLocks/>
          </p:cNvSpPr>
          <p:nvPr/>
        </p:nvSpPr>
        <p:spPr bwMode="auto">
          <a:xfrm>
            <a:off x="7419975" y="4756150"/>
            <a:ext cx="576263" cy="412750"/>
          </a:xfrm>
          <a:custGeom>
            <a:avLst/>
            <a:gdLst/>
            <a:ahLst/>
            <a:cxnLst>
              <a:cxn ang="0">
                <a:pos x="363" y="13"/>
              </a:cxn>
              <a:cxn ang="0">
                <a:pos x="13" y="247"/>
              </a:cxn>
              <a:cxn ang="0">
                <a:pos x="0" y="260"/>
              </a:cxn>
              <a:cxn ang="0">
                <a:pos x="0" y="234"/>
              </a:cxn>
              <a:cxn ang="0">
                <a:pos x="0" y="234"/>
              </a:cxn>
              <a:cxn ang="0">
                <a:pos x="350" y="0"/>
              </a:cxn>
              <a:cxn ang="0">
                <a:pos x="363" y="13"/>
              </a:cxn>
            </a:cxnLst>
            <a:rect l="0" t="0" r="r" b="b"/>
            <a:pathLst>
              <a:path w="363" h="260">
                <a:moveTo>
                  <a:pt x="363" y="13"/>
                </a:moveTo>
                <a:lnTo>
                  <a:pt x="13" y="247"/>
                </a:lnTo>
                <a:lnTo>
                  <a:pt x="0" y="260"/>
                </a:lnTo>
                <a:lnTo>
                  <a:pt x="0" y="234"/>
                </a:lnTo>
                <a:lnTo>
                  <a:pt x="0" y="234"/>
                </a:lnTo>
                <a:lnTo>
                  <a:pt x="350" y="0"/>
                </a:lnTo>
                <a:lnTo>
                  <a:pt x="363" y="13"/>
                </a:lnTo>
                <a:close/>
              </a:path>
            </a:pathLst>
          </a:cu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4" name="Rectangle 128"/>
          <p:cNvSpPr>
            <a:spLocks noChangeArrowheads="1"/>
          </p:cNvSpPr>
          <p:nvPr/>
        </p:nvSpPr>
        <p:spPr bwMode="auto">
          <a:xfrm>
            <a:off x="7419975" y="4879975"/>
            <a:ext cx="20638" cy="24765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5" name="Rectangle 129"/>
          <p:cNvSpPr>
            <a:spLocks noChangeArrowheads="1"/>
          </p:cNvSpPr>
          <p:nvPr/>
        </p:nvSpPr>
        <p:spPr bwMode="auto">
          <a:xfrm>
            <a:off x="2414588" y="4962525"/>
            <a:ext cx="20637" cy="433388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6" name="Rectangle 130"/>
          <p:cNvSpPr>
            <a:spLocks noChangeArrowheads="1"/>
          </p:cNvSpPr>
          <p:nvPr/>
        </p:nvSpPr>
        <p:spPr bwMode="auto">
          <a:xfrm>
            <a:off x="3897313" y="4962525"/>
            <a:ext cx="20637" cy="433388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7" name="Rectangle 131"/>
          <p:cNvSpPr>
            <a:spLocks noChangeArrowheads="1"/>
          </p:cNvSpPr>
          <p:nvPr/>
        </p:nvSpPr>
        <p:spPr bwMode="auto">
          <a:xfrm>
            <a:off x="5380038" y="4962525"/>
            <a:ext cx="20637" cy="433388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8" name="Rectangle 132"/>
          <p:cNvSpPr>
            <a:spLocks noChangeArrowheads="1"/>
          </p:cNvSpPr>
          <p:nvPr/>
        </p:nvSpPr>
        <p:spPr bwMode="auto">
          <a:xfrm>
            <a:off x="6864350" y="4962525"/>
            <a:ext cx="19050" cy="433388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64389" name="Rectangle 133"/>
          <p:cNvSpPr>
            <a:spLocks noChangeArrowheads="1"/>
          </p:cNvSpPr>
          <p:nvPr/>
        </p:nvSpPr>
        <p:spPr bwMode="auto">
          <a:xfrm>
            <a:off x="4206875" y="4591050"/>
            <a:ext cx="649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300">
                <a:solidFill>
                  <a:srgbClr val="000000"/>
                </a:solidFill>
                <a:latin typeface="Arial" charset="0"/>
              </a:rPr>
              <a:t>ORB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90" name="Rectangle 134"/>
          <p:cNvSpPr>
            <a:spLocks noChangeArrowheads="1"/>
          </p:cNvSpPr>
          <p:nvPr/>
        </p:nvSpPr>
        <p:spPr bwMode="auto">
          <a:xfrm>
            <a:off x="1835150" y="5508625"/>
            <a:ext cx="1185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Transactions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91" name="Rectangle 135"/>
          <p:cNvSpPr>
            <a:spLocks noChangeArrowheads="1"/>
          </p:cNvSpPr>
          <p:nvPr/>
        </p:nvSpPr>
        <p:spPr bwMode="auto">
          <a:xfrm>
            <a:off x="3521075" y="5508625"/>
            <a:ext cx="752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Security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92" name="Rectangle 136"/>
          <p:cNvSpPr>
            <a:spLocks noChangeArrowheads="1"/>
          </p:cNvSpPr>
          <p:nvPr/>
        </p:nvSpPr>
        <p:spPr bwMode="auto">
          <a:xfrm>
            <a:off x="4845050" y="5508625"/>
            <a:ext cx="1071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Persistence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64393" name="Rectangle 137"/>
          <p:cNvSpPr>
            <a:spLocks noChangeArrowheads="1"/>
          </p:cNvSpPr>
          <p:nvPr/>
        </p:nvSpPr>
        <p:spPr bwMode="auto">
          <a:xfrm>
            <a:off x="6550025" y="5508625"/>
            <a:ext cx="625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Events</a:t>
            </a: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1C55746-4E17-45E1-BF0E-67CB01AB8FA8}" type="slidenum">
              <a:rPr lang="fr-FR"/>
              <a:pPr/>
              <a:t>159</a:t>
            </a:fld>
            <a:endParaRPr lang="fr-FR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Packaging CORBA Components</a:t>
            </a:r>
            <a:br>
              <a:rPr lang="en-US"/>
            </a:br>
            <a:endParaRPr lang="en-US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00740" name="Object 4"/>
          <p:cNvGraphicFramePr>
            <a:graphicFrameLocks noChangeAspect="1"/>
          </p:cNvGraphicFramePr>
          <p:nvPr/>
        </p:nvGraphicFramePr>
        <p:xfrm>
          <a:off x="2895600" y="3733800"/>
          <a:ext cx="2984500" cy="2463800"/>
        </p:xfrm>
        <a:graphic>
          <a:graphicData uri="http://schemas.openxmlformats.org/presentationml/2006/ole">
            <p:oleObj spid="_x0000_s500740" name="VISIO" r:id="rId4" imgW="2984040" imgH="2463840" progId="Visio.Drawing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17B5-649E-4CB3-A57E-5DB42A7DF5F6}" type="slidenum">
              <a:rPr lang="fr-FR"/>
              <a:pPr/>
              <a:t>16</a:t>
            </a:fld>
            <a:endParaRPr lang="fr-FR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Clients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View components and homes via the</a:t>
            </a:r>
            <a:br>
              <a:rPr lang="en-US"/>
            </a:br>
            <a:r>
              <a:rPr lang="en-US"/>
              <a:t>client-side OMG IDL mapping</a:t>
            </a:r>
          </a:p>
          <a:p>
            <a:endParaRPr lang="en-US"/>
          </a:p>
          <a:p>
            <a:r>
              <a:rPr lang="en-US"/>
              <a:t>Use client-side stubs</a:t>
            </a:r>
          </a:p>
          <a:p>
            <a:endParaRPr lang="en-US"/>
          </a:p>
          <a:p>
            <a:r>
              <a:rPr lang="en-US"/>
              <a:t>Could navigate and introspect components via the generic </a:t>
            </a:r>
            <a:r>
              <a:rPr lang="en-US">
                <a:latin typeface="Courier New" pitchFamily="49" charset="0"/>
                <a:cs typeface="Courier New" pitchFamily="49" charset="0"/>
              </a:rPr>
              <a:t>CCMObject</a:t>
            </a:r>
            <a:r>
              <a:rPr lang="en-US"/>
              <a:t> and </a:t>
            </a:r>
            <a:r>
              <a:rPr lang="en-US">
                <a:latin typeface="Courier New" pitchFamily="49" charset="0"/>
                <a:cs typeface="Courier New" pitchFamily="49" charset="0"/>
              </a:rPr>
              <a:t>CCMHome</a:t>
            </a:r>
            <a:r>
              <a:rPr lang="en-US"/>
              <a:t> interfaces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3EA6-51C8-445D-A6D9-7F83E81A4E96}" type="slidenum">
              <a:rPr lang="fr-FR"/>
              <a:pPr/>
              <a:t>160</a:t>
            </a:fld>
            <a:endParaRPr lang="fr-F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 Day in the Life of a Component</a:t>
            </a: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 component is specified</a:t>
            </a:r>
          </a:p>
          <a:p>
            <a:pPr lvl="1"/>
            <a:r>
              <a:rPr lang="fr-FR"/>
              <a:t>OMG IDL 3.0, PSDL, and CIDL</a:t>
            </a:r>
          </a:p>
          <a:p>
            <a:endParaRPr lang="fr-FR" sz="900"/>
          </a:p>
          <a:p>
            <a:r>
              <a:rPr lang="fr-FR"/>
              <a:t>A component is implemented</a:t>
            </a:r>
          </a:p>
          <a:p>
            <a:pPr lvl="1"/>
            <a:r>
              <a:rPr lang="fr-FR"/>
              <a:t>Component Implementation Framework</a:t>
            </a:r>
          </a:p>
          <a:p>
            <a:endParaRPr lang="fr-FR" sz="900"/>
          </a:p>
          <a:p>
            <a:r>
              <a:rPr lang="fr-FR"/>
              <a:t>A component must be packaged</a:t>
            </a:r>
          </a:p>
          <a:p>
            <a:endParaRPr lang="fr-FR" sz="900"/>
          </a:p>
          <a:p>
            <a:r>
              <a:rPr lang="fr-FR"/>
              <a:t>A component may be assembled with other components</a:t>
            </a:r>
          </a:p>
          <a:p>
            <a:endParaRPr lang="fr-FR" sz="900"/>
          </a:p>
          <a:p>
            <a:r>
              <a:rPr lang="fr-FR"/>
              <a:t>Components and assemblies are be deployed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0465-73CD-4015-B792-E09BB348A59E}" type="slidenum">
              <a:rPr lang="fr-FR"/>
              <a:pPr/>
              <a:t>161</a:t>
            </a:fld>
            <a:endParaRPr lang="fr-FR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Packaging and Deployment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“Classic” CORBA: No standard means of ...</a:t>
            </a:r>
          </a:p>
          <a:p>
            <a:pPr lvl="1"/>
            <a:r>
              <a:rPr lang="en-US"/>
              <a:t>Configuration</a:t>
            </a:r>
          </a:p>
          <a:p>
            <a:pPr lvl="1"/>
            <a:r>
              <a:rPr lang="en-US"/>
              <a:t>Distribution</a:t>
            </a:r>
          </a:p>
          <a:p>
            <a:pPr lvl="1"/>
            <a:r>
              <a:rPr lang="en-US"/>
              <a:t>Deployment</a:t>
            </a:r>
          </a:p>
          <a:p>
            <a:r>
              <a:rPr lang="en-US"/>
              <a:t>Packaging and Deployment of Components</a:t>
            </a:r>
          </a:p>
          <a:p>
            <a:pPr lvl="1"/>
            <a:r>
              <a:rPr lang="en-US"/>
              <a:t>Components are packaged into a self-descriptive package</a:t>
            </a:r>
          </a:p>
          <a:p>
            <a:pPr lvl="1"/>
            <a:r>
              <a:rPr lang="en-US"/>
              <a:t>Packages can be assembled</a:t>
            </a:r>
          </a:p>
          <a:p>
            <a:pPr lvl="1"/>
            <a:r>
              <a:rPr lang="en-US"/>
              <a:t>Assemblies can be deployed</a:t>
            </a:r>
          </a:p>
          <a:p>
            <a:r>
              <a:rPr lang="en-US"/>
              <a:t>Helped by XML descriptors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C62-53F2-4B79-BCD4-D6B180E9271C}" type="slidenum">
              <a:rPr lang="fr-FR"/>
              <a:pPr/>
              <a:t>162</a:t>
            </a:fld>
            <a:endParaRPr lang="fr-FR"/>
          </a:p>
        </p:txBody>
      </p:sp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CCM Applications Deployment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It is necessary for an application to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List component instances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Define logical location and partitioning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Specify connections between components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It is necessary for a component to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Specify its elements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interfaces, implementations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Describe system requirements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OS, ORB, JVM, library releases, …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Specify its initial configuration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It is necessary for a connection to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Associate related component 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60EB-48BC-4016-8862-49DC9700C776}" type="slidenum">
              <a:rPr lang="fr-FR"/>
              <a:pPr/>
              <a:t>163</a:t>
            </a:fld>
            <a:endParaRPr lang="fr-FR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Packaging and Deployment Model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Describes distributed CORBA component-based applications for automatic deployment</a:t>
            </a:r>
          </a:p>
          <a:p>
            <a:endParaRPr lang="en-US" sz="1400"/>
          </a:p>
          <a:p>
            <a:r>
              <a:rPr lang="en-US"/>
              <a:t>Packaging technology</a:t>
            </a:r>
          </a:p>
          <a:p>
            <a:pPr lvl="1"/>
            <a:r>
              <a:rPr lang="en-US"/>
              <a:t>Self descriptive “ZIP” archives with XML descriptors</a:t>
            </a:r>
          </a:p>
          <a:p>
            <a:pPr lvl="1"/>
            <a:r>
              <a:rPr lang="en-US"/>
              <a:t>For heterogeneous components</a:t>
            </a:r>
          </a:p>
          <a:p>
            <a:endParaRPr lang="en-US" sz="1400"/>
          </a:p>
          <a:p>
            <a:r>
              <a:rPr lang="en-US"/>
              <a:t>Allows interoperability between deployment tools and containers</a:t>
            </a:r>
          </a:p>
          <a:p>
            <a:pPr lvl="1"/>
            <a:r>
              <a:rPr lang="en-US"/>
              <a:t>Off-line by data exchange formats</a:t>
            </a:r>
          </a:p>
          <a:p>
            <a:pPr lvl="1"/>
            <a:r>
              <a:rPr lang="en-US"/>
              <a:t>On-line by OMG IDL interfaces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6F10-6E36-4F40-9231-FB3A46A0E6EA}" type="slidenum">
              <a:rPr lang="fr-FR"/>
              <a:pPr/>
              <a:t>164</a:t>
            </a:fld>
            <a:endParaRPr lang="fr-FR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Package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Archive (ZIP file) containing</a:t>
            </a:r>
          </a:p>
          <a:p>
            <a:pPr lvl="1"/>
            <a:r>
              <a:rPr lang="en-US"/>
              <a:t>One component, consisting of</a:t>
            </a:r>
          </a:p>
          <a:p>
            <a:pPr lvl="2"/>
            <a:r>
              <a:rPr lang="en-US"/>
              <a:t>One or more implementations</a:t>
            </a:r>
          </a:p>
          <a:p>
            <a:pPr lvl="3"/>
            <a:r>
              <a:rPr lang="en-US"/>
              <a:t>E.g. for different OSs, ORBs, processors, QoS, ...</a:t>
            </a:r>
          </a:p>
          <a:p>
            <a:pPr lvl="2"/>
            <a:r>
              <a:rPr lang="en-US"/>
              <a:t>OMG IDL file of the component, home and port types</a:t>
            </a:r>
          </a:p>
          <a:p>
            <a:pPr lvl="2"/>
            <a:r>
              <a:rPr lang="en-US"/>
              <a:t>CORBA Component Descriptor (.ccd) for required container policies</a:t>
            </a:r>
          </a:p>
          <a:p>
            <a:pPr lvl="1"/>
            <a:r>
              <a:rPr lang="en-US" sz="2000"/>
              <a:t>Property File Descriptor (.cpf) defining default attribute values</a:t>
            </a:r>
          </a:p>
          <a:p>
            <a:pPr lvl="1"/>
            <a:r>
              <a:rPr lang="en-US" sz="2000"/>
              <a:t>Software Package Descriptor (.csd) describing package contents</a:t>
            </a:r>
          </a:p>
          <a:p>
            <a:endParaRPr lang="en-US" sz="800"/>
          </a:p>
          <a:p>
            <a:r>
              <a:rPr lang="en-US"/>
              <a:t>Self-contained and self-descriptive, reusable unit</a:t>
            </a:r>
          </a:p>
          <a:p>
            <a:endParaRPr lang="en-US" sz="800"/>
          </a:p>
          <a:p>
            <a:r>
              <a:rPr lang="en-US"/>
              <a:t>Usually done by the component implementer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6E3-586B-4A8D-8DED-8BC73EF422CD}" type="slidenum">
              <a:rPr lang="fr-FR"/>
              <a:pPr/>
              <a:t>165</a:t>
            </a:fld>
            <a:endParaRPr lang="fr-FR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Packaging Artifacts</a:t>
            </a:r>
          </a:p>
        </p:txBody>
      </p:sp>
      <p:graphicFrame>
        <p:nvGraphicFramePr>
          <p:cNvPr id="1070083" name="Object 3"/>
          <p:cNvGraphicFramePr>
            <a:graphicFrameLocks noChangeAspect="1"/>
          </p:cNvGraphicFramePr>
          <p:nvPr>
            <p:ph idx="1"/>
          </p:nvPr>
        </p:nvGraphicFramePr>
        <p:xfrm>
          <a:off x="34925" y="1341438"/>
          <a:ext cx="9109075" cy="5097462"/>
        </p:xfrm>
        <a:graphic>
          <a:graphicData uri="http://schemas.openxmlformats.org/presentationml/2006/ole">
            <p:oleObj spid="_x0000_s1070083" name="VISIO" r:id="rId3" imgW="8044920" imgH="4747320" progId="Visio.Drawing.5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79C-E727-4E78-98DD-0C287A2BB6DE}" type="slidenum">
              <a:rPr lang="fr-FR"/>
              <a:pPr/>
              <a:t>166</a:t>
            </a:fld>
            <a:endParaRPr lang="fr-FR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Package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A component assembly is a template for a deployed set of interconnected components</a:t>
            </a:r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r>
              <a:rPr lang="en-US"/>
              <a:t>Described by a assembly descriptor in terms of component files, partitioning, and connections</a:t>
            </a:r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r>
              <a:rPr lang="en-US"/>
              <a:t>May be deployed as it as well as imported into a design tool to be reused or extended</a:t>
            </a:r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r>
              <a:rPr lang="en-US"/>
              <a:t>A “ZIP” archive containing descriptor, component archive files, and property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3BBA-DC5A-4E0D-8A72-65203C099274}" type="slidenum">
              <a:rPr lang="fr-FR"/>
              <a:pPr/>
              <a:t>167</a:t>
            </a:fld>
            <a:endParaRPr lang="fr-FR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Package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Archive (ZIP file) containing</a:t>
            </a:r>
          </a:p>
          <a:p>
            <a:pPr lvl="1">
              <a:lnSpc>
                <a:spcPct val="80000"/>
              </a:lnSpc>
            </a:pPr>
            <a:r>
              <a:rPr lang="en-US"/>
              <a:t>One or more component packages, either</a:t>
            </a:r>
          </a:p>
          <a:p>
            <a:pPr lvl="2">
              <a:lnSpc>
                <a:spcPct val="80000"/>
              </a:lnSpc>
            </a:pPr>
            <a:r>
              <a:rPr lang="en-US"/>
              <a:t>Including a package’s contents</a:t>
            </a:r>
          </a:p>
          <a:p>
            <a:pPr lvl="2">
              <a:lnSpc>
                <a:spcPct val="80000"/>
              </a:lnSpc>
            </a:pPr>
            <a:r>
              <a:rPr lang="en-US"/>
              <a:t>Including the original package</a:t>
            </a:r>
          </a:p>
          <a:p>
            <a:pPr lvl="2">
              <a:lnSpc>
                <a:spcPct val="80000"/>
              </a:lnSpc>
            </a:pPr>
            <a:r>
              <a:rPr lang="en-US"/>
              <a:t>Referencing the package by URL</a:t>
            </a:r>
          </a:p>
          <a:p>
            <a:pPr lvl="1">
              <a:lnSpc>
                <a:spcPct val="80000"/>
              </a:lnSpc>
            </a:pPr>
            <a:r>
              <a:rPr lang="en-US"/>
              <a:t>Property File Descriptors defining initial attribute values</a:t>
            </a:r>
          </a:p>
          <a:p>
            <a:pPr lvl="1">
              <a:lnSpc>
                <a:spcPct val="80000"/>
              </a:lnSpc>
            </a:pPr>
            <a:r>
              <a:rPr lang="en-US"/>
              <a:t>Component Assembly Descriptor (.cad)</a:t>
            </a:r>
          </a:p>
          <a:p>
            <a:pPr lvl="2">
              <a:lnSpc>
                <a:spcPct val="80000"/>
              </a:lnSpc>
            </a:pPr>
            <a:r>
              <a:rPr lang="en-US"/>
              <a:t>Defines home instances to be created</a:t>
            </a:r>
          </a:p>
          <a:p>
            <a:pPr lvl="2">
              <a:lnSpc>
                <a:spcPct val="80000"/>
              </a:lnSpc>
            </a:pPr>
            <a:r>
              <a:rPr lang="en-US"/>
              <a:t>Defines component instances to be created</a:t>
            </a:r>
          </a:p>
          <a:p>
            <a:pPr lvl="2">
              <a:lnSpc>
                <a:spcPct val="80000"/>
              </a:lnSpc>
            </a:pPr>
            <a:r>
              <a:rPr lang="en-US"/>
              <a:t>Defines connections between ports to be made</a:t>
            </a:r>
          </a:p>
          <a:p>
            <a:pPr>
              <a:lnSpc>
                <a:spcPct val="80000"/>
              </a:lnSpc>
            </a:pPr>
            <a:r>
              <a:rPr lang="en-US"/>
              <a:t>Self-contained and self-descriptive unit</a:t>
            </a:r>
          </a:p>
          <a:p>
            <a:pPr>
              <a:lnSpc>
                <a:spcPct val="80000"/>
              </a:lnSpc>
            </a:pPr>
            <a:r>
              <a:rPr lang="en-US"/>
              <a:t>For automatic and easy “one step” deployment</a:t>
            </a:r>
          </a:p>
          <a:p>
            <a:pPr>
              <a:lnSpc>
                <a:spcPct val="80000"/>
              </a:lnSpc>
            </a:pPr>
            <a:r>
              <a:rPr lang="en-US"/>
              <a:t>No programming language experience necessary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697-5991-4AC0-91E2-ABF811920379}" type="slidenum">
              <a:rPr lang="fr-FR"/>
              <a:pPr/>
              <a:t>168</a:t>
            </a:fld>
            <a:endParaRPr lang="fr-FR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Artifacts</a:t>
            </a:r>
          </a:p>
        </p:txBody>
      </p:sp>
      <p:graphicFrame>
        <p:nvGraphicFramePr>
          <p:cNvPr id="1085443" name="Object 3"/>
          <p:cNvGraphicFramePr>
            <a:graphicFrameLocks noChangeAspect="1"/>
          </p:cNvGraphicFramePr>
          <p:nvPr>
            <p:ph idx="1"/>
          </p:nvPr>
        </p:nvGraphicFramePr>
        <p:xfrm>
          <a:off x="-17463" y="1341438"/>
          <a:ext cx="9161463" cy="5111750"/>
        </p:xfrm>
        <a:graphic>
          <a:graphicData uri="http://schemas.openxmlformats.org/presentationml/2006/ole">
            <p:oleObj spid="_x0000_s1085443" name="VISIO" r:id="rId3" imgW="8044920" imgH="4747320" progId="Visio.Drawing.5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519E-9893-40A2-82F9-30178F4E2F04}" type="slidenum">
              <a:rPr lang="fr-FR"/>
              <a:pPr/>
              <a:t>169</a:t>
            </a:fld>
            <a:endParaRPr lang="fr-FR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Descriptors Overview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Software Package Descriptor (.csd)</a:t>
            </a:r>
          </a:p>
          <a:p>
            <a:pPr lvl="1">
              <a:lnSpc>
                <a:spcPct val="90000"/>
              </a:lnSpc>
            </a:pPr>
            <a:r>
              <a:rPr lang="en-US"/>
              <a:t>Describes contents of a component software package</a:t>
            </a:r>
          </a:p>
          <a:p>
            <a:pPr lvl="1">
              <a:lnSpc>
                <a:spcPct val="90000"/>
              </a:lnSpc>
            </a:pPr>
            <a:r>
              <a:rPr lang="en-US"/>
              <a:t>Lists one or more implementation(s)</a:t>
            </a:r>
          </a:p>
          <a:p>
            <a:pPr>
              <a:lnSpc>
                <a:spcPct val="90000"/>
              </a:lnSpc>
            </a:pPr>
            <a:endParaRPr lang="en-US" sz="200"/>
          </a:p>
          <a:p>
            <a:pPr>
              <a:lnSpc>
                <a:spcPct val="90000"/>
              </a:lnSpc>
            </a:pPr>
            <a:r>
              <a:rPr lang="en-US"/>
              <a:t>CORBA Component Descriptor (.ccd)</a:t>
            </a:r>
          </a:p>
          <a:p>
            <a:pPr lvl="1">
              <a:lnSpc>
                <a:spcPct val="90000"/>
              </a:lnSpc>
            </a:pPr>
            <a:r>
              <a:rPr lang="en-US"/>
              <a:t>Technical information mainly generated from CIDL</a:t>
            </a:r>
          </a:p>
          <a:p>
            <a:pPr lvl="1">
              <a:lnSpc>
                <a:spcPct val="90000"/>
              </a:lnSpc>
            </a:pPr>
            <a:r>
              <a:rPr lang="en-US"/>
              <a:t>Some container managed policies filled by user</a:t>
            </a:r>
          </a:p>
          <a:p>
            <a:pPr>
              <a:lnSpc>
                <a:spcPct val="90000"/>
              </a:lnSpc>
            </a:pPr>
            <a:endParaRPr lang="en-US" sz="200"/>
          </a:p>
          <a:p>
            <a:pPr>
              <a:lnSpc>
                <a:spcPct val="90000"/>
              </a:lnSpc>
            </a:pPr>
            <a:r>
              <a:rPr lang="en-US"/>
              <a:t>Component Assembly Descriptor (.cad)</a:t>
            </a:r>
          </a:p>
          <a:p>
            <a:pPr lvl="1">
              <a:lnSpc>
                <a:spcPct val="90000"/>
              </a:lnSpc>
            </a:pPr>
            <a:r>
              <a:rPr lang="en-US"/>
              <a:t>Describes initial virtual configuration</a:t>
            </a:r>
          </a:p>
          <a:p>
            <a:pPr lvl="2">
              <a:lnSpc>
                <a:spcPct val="90000"/>
              </a:lnSpc>
            </a:pPr>
            <a:r>
              <a:rPr lang="en-US"/>
              <a:t>homes, component instances, and connections</a:t>
            </a:r>
          </a:p>
          <a:p>
            <a:pPr>
              <a:lnSpc>
                <a:spcPct val="90000"/>
              </a:lnSpc>
            </a:pPr>
            <a:endParaRPr lang="en-US" sz="200"/>
          </a:p>
          <a:p>
            <a:pPr>
              <a:lnSpc>
                <a:spcPct val="90000"/>
              </a:lnSpc>
            </a:pPr>
            <a:r>
              <a:rPr lang="en-US"/>
              <a:t>Component Property File Descriptor (.cpf)</a:t>
            </a:r>
          </a:p>
          <a:p>
            <a:pPr lvl="1">
              <a:lnSpc>
                <a:spcPct val="90000"/>
              </a:lnSpc>
            </a:pPr>
            <a:r>
              <a:rPr lang="en-US"/>
              <a:t>name/value pairs to configure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5F7A-9423-44A1-A99D-3F4CA082839E}" type="slidenum">
              <a:rPr lang="fr-FR"/>
              <a:pPr/>
              <a:t>17</a:t>
            </a:fld>
            <a:endParaRPr lang="fr-FR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Designers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604250" cy="4824412"/>
          </a:xfrm>
        </p:spPr>
        <p:txBody>
          <a:bodyPr/>
          <a:lstStyle/>
          <a:p>
            <a:r>
              <a:rPr lang="en-US"/>
              <a:t>Specify platform and language independent features required to facilitate code generation</a:t>
            </a:r>
          </a:p>
          <a:p>
            <a:pPr lvl="1"/>
            <a:r>
              <a:rPr lang="en-US"/>
              <a:t>Component Implementation Definition Language (CIDL)</a:t>
            </a:r>
          </a:p>
          <a:p>
            <a:pPr lvl="1"/>
            <a:r>
              <a:rPr lang="en-US"/>
              <a:t>Persistence State Definition Language (PSDL)</a:t>
            </a:r>
          </a:p>
          <a:p>
            <a:endParaRPr lang="en-US" sz="2400"/>
          </a:p>
          <a:p>
            <a:r>
              <a:rPr lang="en-US"/>
              <a:t>Output</a:t>
            </a:r>
          </a:p>
          <a:p>
            <a:pPr lvl="1"/>
            <a:r>
              <a:rPr lang="en-US"/>
              <a:t>Local server-side OMG IDL mapping</a:t>
            </a:r>
          </a:p>
          <a:p>
            <a:pPr lvl="1"/>
            <a:r>
              <a:rPr lang="en-US"/>
              <a:t>Component skeletons</a:t>
            </a:r>
          </a:p>
          <a:p>
            <a:pPr lvl="1"/>
            <a:r>
              <a:rPr lang="en-US"/>
              <a:t>Component metadata as XML descriptors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775C-9C00-47C2-AB79-B30D98AC925C}" type="slidenum">
              <a:rPr lang="fr-FR"/>
              <a:pPr/>
              <a:t>170</a:t>
            </a:fld>
            <a:endParaRPr lang="fr-FR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Between </a:t>
            </a:r>
            <a:br>
              <a:rPr lang="en-US"/>
            </a:br>
            <a:r>
              <a:rPr lang="en-US"/>
              <a:t>CCM XML Descriptors</a:t>
            </a:r>
          </a:p>
        </p:txBody>
      </p:sp>
      <p:sp>
        <p:nvSpPr>
          <p:cNvPr id="922627" name="AutoShape 3"/>
          <p:cNvSpPr>
            <a:spLocks noChangeArrowheads="1"/>
          </p:cNvSpPr>
          <p:nvPr/>
        </p:nvSpPr>
        <p:spPr bwMode="auto">
          <a:xfrm>
            <a:off x="6732588" y="1989138"/>
            <a:ext cx="1927225" cy="14414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b="0"/>
              <a:t>CORBA</a:t>
            </a:r>
          </a:p>
          <a:p>
            <a:pPr algn="ctr"/>
            <a:r>
              <a:rPr lang="de-DE" sz="2400" b="0"/>
              <a:t>Component</a:t>
            </a:r>
          </a:p>
          <a:p>
            <a:pPr algn="ctr"/>
            <a:r>
              <a:rPr lang="de-DE" sz="2400" b="0"/>
              <a:t>Descriptor</a:t>
            </a:r>
          </a:p>
        </p:txBody>
      </p:sp>
      <p:sp>
        <p:nvSpPr>
          <p:cNvPr id="922628" name="AutoShape 4"/>
          <p:cNvSpPr>
            <a:spLocks noChangeArrowheads="1"/>
          </p:cNvSpPr>
          <p:nvPr/>
        </p:nvSpPr>
        <p:spPr bwMode="auto">
          <a:xfrm>
            <a:off x="6732588" y="4149725"/>
            <a:ext cx="1927225" cy="14414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b="0"/>
              <a:t>Component</a:t>
            </a:r>
          </a:p>
          <a:p>
            <a:pPr algn="ctr"/>
            <a:r>
              <a:rPr lang="de-DE" sz="2000" b="0"/>
              <a:t>Property</a:t>
            </a:r>
          </a:p>
          <a:p>
            <a:pPr algn="ctr"/>
            <a:r>
              <a:rPr lang="de-DE" sz="2000" b="0"/>
              <a:t>File</a:t>
            </a:r>
          </a:p>
          <a:p>
            <a:pPr algn="ctr"/>
            <a:r>
              <a:rPr lang="de-DE" sz="2000" b="0"/>
              <a:t>Descriptor</a:t>
            </a:r>
          </a:p>
        </p:txBody>
      </p:sp>
      <p:sp>
        <p:nvSpPr>
          <p:cNvPr id="922629" name="AutoShape 5"/>
          <p:cNvSpPr>
            <a:spLocks noChangeArrowheads="1"/>
          </p:cNvSpPr>
          <p:nvPr/>
        </p:nvSpPr>
        <p:spPr bwMode="auto">
          <a:xfrm>
            <a:off x="3635375" y="1989138"/>
            <a:ext cx="1927225" cy="14414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b="0"/>
              <a:t>Software</a:t>
            </a:r>
          </a:p>
          <a:p>
            <a:pPr algn="ctr"/>
            <a:r>
              <a:rPr lang="de-DE" sz="2400" b="0"/>
              <a:t>Package</a:t>
            </a:r>
          </a:p>
          <a:p>
            <a:pPr algn="ctr"/>
            <a:r>
              <a:rPr lang="de-DE" sz="2400" b="0"/>
              <a:t>Descriptor</a:t>
            </a:r>
          </a:p>
        </p:txBody>
      </p:sp>
      <p:sp>
        <p:nvSpPr>
          <p:cNvPr id="922630" name="AutoShape 6"/>
          <p:cNvSpPr>
            <a:spLocks noChangeArrowheads="1"/>
          </p:cNvSpPr>
          <p:nvPr/>
        </p:nvSpPr>
        <p:spPr bwMode="auto">
          <a:xfrm>
            <a:off x="395288" y="1989138"/>
            <a:ext cx="1927225" cy="14414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b="0"/>
              <a:t>Component</a:t>
            </a:r>
          </a:p>
          <a:p>
            <a:pPr algn="ctr"/>
            <a:r>
              <a:rPr lang="de-DE" sz="2400" b="0"/>
              <a:t>Assembly</a:t>
            </a:r>
          </a:p>
          <a:p>
            <a:pPr algn="ctr"/>
            <a:r>
              <a:rPr lang="de-DE" sz="2400" b="0"/>
              <a:t>Descriptor</a:t>
            </a:r>
            <a:endParaRPr lang="de-DE" sz="3200" b="0"/>
          </a:p>
        </p:txBody>
      </p:sp>
      <p:cxnSp>
        <p:nvCxnSpPr>
          <p:cNvPr id="922631" name="AutoShape 7"/>
          <p:cNvCxnSpPr>
            <a:cxnSpLocks noChangeShapeType="1"/>
            <a:stCxn id="922630" idx="3"/>
            <a:endCxn id="922629" idx="1"/>
          </p:cNvCxnSpPr>
          <p:nvPr/>
        </p:nvCxnSpPr>
        <p:spPr bwMode="auto">
          <a:xfrm>
            <a:off x="2322513" y="2709863"/>
            <a:ext cx="13128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632" name="AutoShape 8"/>
          <p:cNvCxnSpPr>
            <a:cxnSpLocks noChangeShapeType="1"/>
            <a:stCxn id="922629" idx="3"/>
            <a:endCxn id="922627" idx="1"/>
          </p:cNvCxnSpPr>
          <p:nvPr/>
        </p:nvCxnSpPr>
        <p:spPr bwMode="auto">
          <a:xfrm>
            <a:off x="5562600" y="2709863"/>
            <a:ext cx="11699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633" name="AutoShape 9"/>
          <p:cNvCxnSpPr>
            <a:cxnSpLocks noChangeShapeType="1"/>
            <a:stCxn id="922629" idx="3"/>
            <a:endCxn id="922628" idx="1"/>
          </p:cNvCxnSpPr>
          <p:nvPr/>
        </p:nvCxnSpPr>
        <p:spPr bwMode="auto">
          <a:xfrm>
            <a:off x="5562600" y="2709863"/>
            <a:ext cx="1169988" cy="2160587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22634" name="Text Box 10"/>
          <p:cNvSpPr txBox="1">
            <a:spLocks noChangeArrowheads="1"/>
          </p:cNvSpPr>
          <p:nvPr/>
        </p:nvSpPr>
        <p:spPr bwMode="auto">
          <a:xfrm>
            <a:off x="3276600" y="227647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*</a:t>
            </a:r>
          </a:p>
        </p:txBody>
      </p:sp>
      <p:sp>
        <p:nvSpPr>
          <p:cNvPr id="922635" name="Text Box 11"/>
          <p:cNvSpPr txBox="1">
            <a:spLocks noChangeArrowheads="1"/>
          </p:cNvSpPr>
          <p:nvPr/>
        </p:nvSpPr>
        <p:spPr bwMode="auto">
          <a:xfrm>
            <a:off x="6386513" y="227647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*</a:t>
            </a:r>
          </a:p>
        </p:txBody>
      </p:sp>
      <p:sp>
        <p:nvSpPr>
          <p:cNvPr id="922636" name="Text Box 12"/>
          <p:cNvSpPr txBox="1">
            <a:spLocks noChangeArrowheads="1"/>
          </p:cNvSpPr>
          <p:nvPr/>
        </p:nvSpPr>
        <p:spPr bwMode="auto">
          <a:xfrm>
            <a:off x="6372225" y="4471988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C750-52DC-4862-A879-C9D2D40B5CA9}" type="slidenum">
              <a:rPr lang="fr-FR"/>
              <a:pPr/>
              <a:t>171</a:t>
            </a:fld>
            <a:endParaRPr lang="fr-FR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 (.csd)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8563"/>
            <a:ext cx="8415338" cy="5183187"/>
          </a:xfrm>
          <a:noFill/>
          <a:ln/>
        </p:spPr>
        <p:txBody>
          <a:bodyPr/>
          <a:lstStyle/>
          <a:p>
            <a:r>
              <a:rPr lang="en-US"/>
              <a:t>Descriptive general elements</a:t>
            </a:r>
          </a:p>
          <a:p>
            <a:pPr lvl="1"/>
            <a:r>
              <a:rPr lang="en-US"/>
              <a:t>title, description, author, company, webpage, license</a:t>
            </a:r>
          </a:p>
          <a:p>
            <a:r>
              <a:rPr lang="en-US"/>
              <a:t>Link to OMG IDL file</a:t>
            </a:r>
          </a:p>
          <a:p>
            <a:r>
              <a:rPr lang="en-US"/>
              <a:t>Link to default property file</a:t>
            </a:r>
          </a:p>
          <a:p>
            <a:r>
              <a:rPr lang="en-US"/>
              <a:t>Implementation(s)</a:t>
            </a:r>
          </a:p>
          <a:p>
            <a:pPr lvl="1"/>
            <a:r>
              <a:rPr lang="en-US"/>
              <a:t>Information about Implementation</a:t>
            </a:r>
          </a:p>
          <a:p>
            <a:pPr lvl="2"/>
            <a:r>
              <a:rPr lang="en-US"/>
              <a:t>Operating System, processor, language, compiler, ORB</a:t>
            </a:r>
          </a:p>
          <a:p>
            <a:pPr lvl="2"/>
            <a:r>
              <a:rPr lang="en-US"/>
              <a:t>Dependencies on other libraries and deployment requirements</a:t>
            </a:r>
          </a:p>
          <a:p>
            <a:pPr lvl="2"/>
            <a:r>
              <a:rPr lang="en-US"/>
              <a:t>Customized property and CORBA component descriptor</a:t>
            </a:r>
          </a:p>
          <a:p>
            <a:pPr lvl="1"/>
            <a:r>
              <a:rPr lang="en-US"/>
              <a:t>Link to implementation file</a:t>
            </a:r>
          </a:p>
          <a:p>
            <a:pPr lvl="2"/>
            <a:r>
              <a:rPr lang="en-US"/>
              <a:t>Shared library, Java class, executable</a:t>
            </a:r>
          </a:p>
          <a:p>
            <a:pPr lvl="1"/>
            <a:r>
              <a:rPr lang="en-US"/>
              <a:t>Entry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EDAB-A979-42E2-A90E-577C1A54D771}" type="slidenum">
              <a:rPr lang="fr-FR"/>
              <a:pPr/>
              <a:t>172</a:t>
            </a:fld>
            <a:endParaRPr lang="fr-FR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 Example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&lt;?xml version='1.0'?&gt;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&lt;!DOCTYPE softpkg&gt;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softpkg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idl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IDL:DiningPhilosophers/PhilosopherHome:1.0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philo.idl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&lt;/idl&gt;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implementation</a:t>
            </a:r>
            <a:r>
              <a:rPr lang="en-US" sz="2000">
                <a:latin typeface="Comic Sans MS" pitchFamily="66" charset="0"/>
              </a:rPr>
              <a:t> id="*"&gt;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code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DLL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philo.dll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entrypoint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1600" b="1">
                <a:solidFill>
                  <a:schemeClr val="accent1"/>
                </a:solidFill>
                <a:latin typeface="Comic Sans MS" pitchFamily="66" charset="0"/>
              </a:rPr>
              <a:t>create_DiningPhilosophers_PhilosopherHome</a:t>
            </a:r>
            <a:r>
              <a:rPr lang="en-US" sz="2000">
                <a:latin typeface="Comic Sans MS" pitchFamily="66" charset="0"/>
              </a:rPr>
              <a:t>&lt;/entrypoint&gt;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&lt;/code&gt;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&lt;/implementation&gt;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&lt;/softpkg&gt;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E3F-DA55-4827-8E96-8B16FE3F3B33}" type="slidenum">
              <a:rPr lang="fr-FR"/>
              <a:pPr/>
              <a:t>173</a:t>
            </a:fld>
            <a:endParaRPr lang="fr-FR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</a:t>
            </a:r>
            <a:br>
              <a:rPr lang="en-US"/>
            </a:br>
            <a:r>
              <a:rPr lang="en-US"/>
              <a:t>for Observer Component 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&lt;?xml version="1.0"?&gt;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&lt;!DOCTYPE softpkg SYSTEM "</a:t>
            </a:r>
            <a:r>
              <a:rPr lang="en-US" sz="2000" b="1">
                <a:latin typeface="Comic Sans MS" pitchFamily="66" charset="0"/>
              </a:rPr>
              <a:t>softpkg.dtd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endParaRPr lang="en-US" sz="1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softpkg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</a:t>
            </a:r>
            <a:r>
              <a:rPr lang="en-US" sz="2000">
                <a:latin typeface="Comic Sans MS" pitchFamily="66" charset="0"/>
              </a:rPr>
              <a:t>" version="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1,0,0,0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pkgtype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CORBA Component</a:t>
            </a:r>
            <a:r>
              <a:rPr lang="en-US" sz="2000">
                <a:latin typeface="Comic Sans MS" pitchFamily="66" charset="0"/>
              </a:rPr>
              <a:t>&lt;/pkgtype&gt;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title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</a:t>
            </a:r>
            <a:r>
              <a:rPr lang="en-US" sz="2000">
                <a:latin typeface="Comic Sans MS" pitchFamily="66" charset="0"/>
              </a:rPr>
              <a:t>&lt;/</a:t>
            </a:r>
            <a:r>
              <a:rPr lang="en-US" sz="2000" b="1">
                <a:latin typeface="Comic Sans MS" pitchFamily="66" charset="0"/>
              </a:rPr>
              <a:t>title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author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name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Philippe Merle</a:t>
            </a:r>
            <a:r>
              <a:rPr lang="en-US" sz="2000">
                <a:latin typeface="Comic Sans MS" pitchFamily="66" charset="0"/>
              </a:rPr>
              <a:t>&lt;/name&gt;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company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INRIA</a:t>
            </a:r>
            <a:r>
              <a:rPr lang="en-US" sz="2000">
                <a:latin typeface="Comic Sans MS" pitchFamily="66" charset="0"/>
              </a:rPr>
              <a:t>&lt;/company&gt;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webpage</a:t>
            </a:r>
            <a:r>
              <a:rPr lang="en-US" sz="2000">
                <a:latin typeface="Comic Sans MS" pitchFamily="66" charset="0"/>
              </a:rPr>
              <a:t> href="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http://www.inria.fr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&lt;/author&gt;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description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The CCM dining philosophers example</a:t>
            </a:r>
            <a:r>
              <a:rPr lang="en-US" sz="2000">
                <a:latin typeface="Comic Sans MS" pitchFamily="66" charset="0"/>
              </a:rPr>
              <a:t>&lt;/description&gt;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828E-4168-4D16-8682-446744F4003E}" type="slidenum">
              <a:rPr lang="fr-FR"/>
              <a:pPr/>
              <a:t>174</a:t>
            </a:fld>
            <a:endParaRPr lang="fr-FR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</a:t>
            </a:r>
            <a:br>
              <a:rPr lang="en-US"/>
            </a:br>
            <a:r>
              <a:rPr lang="en-US"/>
              <a:t>for Observer Component 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license</a:t>
            </a:r>
            <a:r>
              <a:rPr lang="en-US" sz="2000">
                <a:latin typeface="Comic Sans MS" pitchFamily="66" charset="0"/>
              </a:rPr>
              <a:t> href= 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http://www.objectweb.org/license.html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idl</a:t>
            </a:r>
            <a:r>
              <a:rPr lang="en-US" sz="2000">
                <a:latin typeface="Comic Sans MS" pitchFamily="66" charset="0"/>
              </a:rPr>
              <a:t> id='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IDL:DiningPhilosophers/Observer:1.0</a:t>
            </a:r>
            <a:r>
              <a:rPr lang="en-US" sz="2000">
                <a:latin typeface="Comic Sans MS" pitchFamily="66" charset="0"/>
              </a:rPr>
              <a:t>'&gt;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link</a:t>
            </a:r>
            <a:r>
              <a:rPr lang="en-US" sz="2000">
                <a:latin typeface="Comic Sans MS" pitchFamily="66" charset="0"/>
              </a:rPr>
              <a:t> href=" 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http://www.objectweb.org/philo.idl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&lt;/idl&gt;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descriptor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CORBA Component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observer.ccd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&lt;/descriptor&gt;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propertyfile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observer.cpf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&lt;/propertyfile&gt;</a:t>
            </a:r>
            <a:endParaRPr lang="en-US" sz="6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implementation</a:t>
            </a:r>
            <a:r>
              <a:rPr lang="en-US" sz="2000">
                <a:latin typeface="Comic Sans MS" pitchFamily="66" charset="0"/>
              </a:rPr>
              <a:t>&gt; . . .  &lt;/implementation&gt; </a:t>
            </a:r>
            <a:endParaRPr lang="en-US" sz="6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&lt;/softpkg&gt;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1896-130B-497B-9984-5E3912AF63D0}" type="slidenum">
              <a:rPr lang="fr-FR"/>
              <a:pPr/>
              <a:t>175</a:t>
            </a:fld>
            <a:endParaRPr lang="fr-FR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</a:t>
            </a:r>
            <a:br>
              <a:rPr lang="en-US"/>
            </a:br>
            <a:r>
              <a:rPr lang="en-US"/>
              <a:t>for Observer Component 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15338" cy="496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implementation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Observer_impl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os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WinNT</a:t>
            </a:r>
            <a:r>
              <a:rPr lang="en-US" sz="2000">
                <a:latin typeface="Comic Sans MS" pitchFamily="66" charset="0"/>
              </a:rPr>
              <a:t>" version="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4,0,0,0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os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Linux</a:t>
            </a:r>
            <a:r>
              <a:rPr lang="en-US" sz="2000">
                <a:latin typeface="Comic Sans MS" pitchFamily="66" charset="0"/>
              </a:rPr>
              <a:t>" version="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2,2,17,0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processor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x86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compiler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JDK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programminglanguage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Java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code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Java class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ObserverHomeImpl.class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entrypoint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ObserverHomeImpl.create_home</a:t>
            </a:r>
            <a:r>
              <a:rPr lang="en-US" sz="2000">
                <a:latin typeface="Comic Sans MS" pitchFamily="66" charset="0"/>
              </a:rPr>
              <a:t>&lt;/entrypoint&gt; 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&lt;/code&gt;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runtime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Java VM</a:t>
            </a:r>
            <a:r>
              <a:rPr lang="en-US" sz="2000">
                <a:latin typeface="Comic Sans MS" pitchFamily="66" charset="0"/>
              </a:rPr>
              <a:t>" version="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1,2,2,0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runtime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Java VM</a:t>
            </a:r>
            <a:r>
              <a:rPr lang="en-US" sz="2000">
                <a:latin typeface="Comic Sans MS" pitchFamily="66" charset="0"/>
              </a:rPr>
              <a:t>" version="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1,3,0,0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dependency</a:t>
            </a:r>
            <a:r>
              <a:rPr lang="en-US" sz="2000">
                <a:latin typeface="Comic Sans MS" pitchFamily="66" charset="0"/>
              </a:rPr>
              <a:t>&gt;...&lt;/dependency&gt;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&lt;/implementation&gt;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442F-C2CC-451F-8161-67FECFA4A6CF}" type="slidenum">
              <a:rPr lang="fr-FR"/>
              <a:pPr/>
              <a:t>176</a:t>
            </a:fld>
            <a:endParaRPr lang="fr-FR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</a:t>
            </a:r>
            <a:br>
              <a:rPr lang="en-US"/>
            </a:br>
            <a:r>
              <a:rPr lang="en-US"/>
              <a:t>for Observer Component 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dependency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ORB</a:t>
            </a:r>
            <a:r>
              <a:rPr lang="en-US" sz="2000">
                <a:latin typeface="Comic Sans MS" pitchFamily="66" charset="0"/>
              </a:rPr>
              <a:t>" action="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assert</a:t>
            </a:r>
            <a:r>
              <a:rPr lang="en-US" sz="2000">
                <a:latin typeface="Comic Sans MS" pitchFamily="66" charset="0"/>
              </a:rPr>
              <a:t>"&gt;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name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OpenORB</a:t>
            </a:r>
            <a:r>
              <a:rPr lang="en-US" sz="2000">
                <a:latin typeface="Comic Sans MS" pitchFamily="66" charset="0"/>
              </a:rPr>
              <a:t>&lt;/name&gt;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&lt;/dependency&gt;</a:t>
            </a:r>
          </a:p>
          <a:p>
            <a:pPr>
              <a:buFont typeface="Wingdings" pitchFamily="2" charset="2"/>
              <a:buNone/>
            </a:pPr>
            <a:endParaRPr lang="en-US" sz="12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dependency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Java Class</a:t>
            </a:r>
            <a:r>
              <a:rPr lang="en-US" sz="2000">
                <a:latin typeface="Comic Sans MS" pitchFamily="66" charset="0"/>
              </a:rPr>
              <a:t>" action="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install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valuetypefactory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IDL:DiningPhilosophers/StatusInfo:1.0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 valueentrypoint="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DiningPhilosophers.StatusInfoDefaultFactory.create</a:t>
            </a:r>
            <a:r>
              <a:rPr lang="en-US" sz="1800">
                <a:latin typeface="Comic Sans MS" pitchFamily="66" charset="0"/>
              </a:rPr>
              <a:t>"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 factoryentrypoint="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DiningPhilosophers.StatusInfoDefaultFactory</a:t>
            </a:r>
            <a:r>
              <a:rPr lang="en-US" sz="18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 &lt;</a:t>
            </a:r>
            <a:r>
              <a:rPr lang="en-US" sz="1800" b="1">
                <a:latin typeface="Comic Sans MS" pitchFamily="66" charset="0"/>
              </a:rPr>
              <a:t>fileinarchive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latin typeface="Comic Sans MS" pitchFamily="66" charset="0"/>
              </a:rPr>
              <a:t>        </a:t>
            </a:r>
            <a:r>
              <a:rPr lang="en-US" sz="1800">
                <a:latin typeface="Comic Sans MS" pitchFamily="66" charset="0"/>
              </a:rPr>
              <a:t> name="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DiningPhilosophers/StatusInfoDefaultFactory.class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&lt;/valuetypefactory&gt;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&lt;/dependency&gt;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91AE-310C-4759-8809-E5BC703EED6C}" type="slidenum">
              <a:rPr lang="fr-FR"/>
              <a:pPr/>
              <a:t>177</a:t>
            </a:fld>
            <a:endParaRPr lang="fr-FR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Package Descriptor</a:t>
            </a:r>
            <a:br>
              <a:rPr lang="en-US"/>
            </a:br>
            <a:r>
              <a:rPr lang="en-US"/>
              <a:t>for Observer Component 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implementation </a:t>
            </a:r>
            <a:r>
              <a:rPr lang="en-US" sz="2000">
                <a:latin typeface="Comic Sans MS" pitchFamily="66" charset="0"/>
              </a:rPr>
              <a:t>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observer_0x1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os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Win2000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processor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x86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compiler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VC++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programminglanguage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C++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dependency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DLL</a:t>
            </a:r>
            <a:r>
              <a:rPr lang="en-US" sz="2000">
                <a:latin typeface="Comic Sans MS" pitchFamily="66" charset="0"/>
              </a:rPr>
              <a:t>"&gt;&lt;localfile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jtc.dll</a:t>
            </a:r>
            <a:r>
              <a:rPr lang="en-US" sz="2000">
                <a:latin typeface="Comic Sans MS" pitchFamily="66" charset="0"/>
              </a:rPr>
              <a:t>"/&gt;&lt;/dependency&gt;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dependency</a:t>
            </a:r>
            <a:r>
              <a:rPr lang="en-US" sz="2000">
                <a:latin typeface="Comic Sans MS" pitchFamily="66" charset="0"/>
              </a:rPr>
              <a:t> type="DLL"&gt;&lt;localfile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ob.dll</a:t>
            </a:r>
            <a:r>
              <a:rPr lang="en-US" sz="2000">
                <a:latin typeface="Comic Sans MS" pitchFamily="66" charset="0"/>
              </a:rPr>
              <a:t>"/&gt;&lt;/dependency&gt;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descriptor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CORBA Component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observer.ccd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&lt;/descriptor&gt;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code</a:t>
            </a:r>
            <a:r>
              <a:rPr lang="en-US" sz="2000">
                <a:latin typeface="Comic Sans MS" pitchFamily="66" charset="0"/>
              </a:rPr>
              <a:t> 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DLL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PhilosophersExecutors.dll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entrypoint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create_ObserverHome</a:t>
            </a:r>
            <a:r>
              <a:rPr lang="en-US" sz="2000">
                <a:latin typeface="Comic Sans MS" pitchFamily="66" charset="0"/>
              </a:rPr>
              <a:t>&lt;/entrypoint&gt;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&lt;/code&gt;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&lt;/implementation&gt;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6A71-076D-4694-9A6C-D2FD25B06AA4}" type="slidenum">
              <a:rPr lang="fr-FR"/>
              <a:pPr/>
              <a:t>178</a:t>
            </a:fld>
            <a:endParaRPr lang="fr-FR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Descriptor (.ccd)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Structural information generated by CIDL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Component / home types and features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Ports and supported interfaces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Component category and segments</a:t>
            </a:r>
            <a:endParaRPr lang="en-US" sz="700"/>
          </a:p>
          <a:p>
            <a:pPr>
              <a:lnSpc>
                <a:spcPct val="90000"/>
              </a:lnSpc>
            </a:pPr>
            <a:r>
              <a:rPr lang="en-US"/>
              <a:t>Container policies filled by the packager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Threading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Servant lifetime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Transactions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Persistence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Extended POA policies</a:t>
            </a:r>
          </a:p>
          <a:p>
            <a:pPr>
              <a:lnSpc>
                <a:spcPct val="90000"/>
              </a:lnSpc>
            </a:pPr>
            <a:r>
              <a:rPr lang="en-US"/>
              <a:t>Link to component and home property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13C5-8249-4CEE-8545-ACBAF33D1EC6}" type="slidenum">
              <a:rPr lang="fr-FR"/>
              <a:pPr/>
              <a:t>179</a:t>
            </a:fld>
            <a:endParaRPr lang="fr-FR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Descriptor Example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&lt;</a:t>
            </a:r>
            <a:r>
              <a:rPr lang="en-US" sz="1600" b="1">
                <a:latin typeface="Comic Sans MS" pitchFamily="66" charset="0"/>
              </a:rPr>
              <a:t>corbacomponent</a:t>
            </a:r>
            <a:r>
              <a:rPr lang="en-US" sz="16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corbaversion</a:t>
            </a:r>
            <a:r>
              <a:rPr lang="en-US" sz="1600">
                <a:latin typeface="Comic Sans MS" pitchFamily="66" charset="0"/>
              </a:rPr>
              <a:t>&gt;</a:t>
            </a:r>
            <a:r>
              <a:rPr lang="en-US" sz="1600" b="1">
                <a:solidFill>
                  <a:schemeClr val="accent1"/>
                </a:solidFill>
                <a:latin typeface="Comic Sans MS" pitchFamily="66" charset="0"/>
              </a:rPr>
              <a:t>3.0</a:t>
            </a:r>
            <a:r>
              <a:rPr lang="en-US" sz="1600">
                <a:latin typeface="Comic Sans MS" pitchFamily="66" charset="0"/>
              </a:rPr>
              <a:t>&lt;/corbaversion&gt;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componentrepid</a:t>
            </a:r>
            <a:r>
              <a:rPr lang="en-US" sz="1600">
                <a:latin typeface="Comic Sans MS" pitchFamily="66" charset="0"/>
              </a:rPr>
              <a:t>&gt;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IDL:DiningPhilosophers/Philosopher:1.0</a:t>
            </a:r>
            <a:r>
              <a:rPr lang="en-US" sz="1600">
                <a:latin typeface="Comic Sans MS" pitchFamily="66" charset="0"/>
              </a:rPr>
              <a:t>&lt;/componentrepid&gt;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homerepid</a:t>
            </a:r>
            <a:r>
              <a:rPr lang="en-US" sz="1600">
                <a:latin typeface="Comic Sans MS" pitchFamily="66" charset="0"/>
              </a:rPr>
              <a:t>&gt;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IDL:DiningPhilosophers/PhilosopherHome:1.0</a:t>
            </a:r>
            <a:r>
              <a:rPr lang="en-US" sz="1600">
                <a:latin typeface="Comic Sans MS" pitchFamily="66" charset="0"/>
              </a:rPr>
              <a:t>&lt;/homerepid&gt;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componentkind</a:t>
            </a:r>
            <a:r>
              <a:rPr lang="en-US" sz="1600">
                <a:latin typeface="Comic Sans MS" pitchFamily="66" charset="0"/>
              </a:rPr>
              <a:t>&gt;&lt;</a:t>
            </a:r>
            <a:r>
              <a:rPr lang="en-US" sz="1600" b="1">
                <a:latin typeface="Comic Sans MS" pitchFamily="66" charset="0"/>
              </a:rPr>
              <a:t>session</a:t>
            </a:r>
            <a:r>
              <a:rPr lang="en-US" sz="1600">
                <a:latin typeface="Comic Sans MS" pitchFamily="66" charset="0"/>
              </a:rPr>
              <a:t>&gt;&lt;</a:t>
            </a:r>
            <a:r>
              <a:rPr lang="en-US" sz="1600" b="1">
                <a:latin typeface="Comic Sans MS" pitchFamily="66" charset="0"/>
              </a:rPr>
              <a:t>servant</a:t>
            </a:r>
            <a:r>
              <a:rPr lang="en-US" sz="1600">
                <a:latin typeface="Comic Sans MS" pitchFamily="66" charset="0"/>
              </a:rPr>
              <a:t> lifetime=“</a:t>
            </a:r>
            <a:r>
              <a:rPr lang="en-US" sz="1600" b="1">
                <a:solidFill>
                  <a:schemeClr val="accent1"/>
                </a:solidFill>
                <a:latin typeface="Comic Sans MS" pitchFamily="66" charset="0"/>
              </a:rPr>
              <a:t>component</a:t>
            </a:r>
            <a:r>
              <a:rPr lang="en-US" sz="1600">
                <a:latin typeface="Comic Sans MS" pitchFamily="66" charset="0"/>
              </a:rPr>
              <a:t>”/&gt;&lt;/session&gt;&lt;/componentkind&gt;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threading</a:t>
            </a:r>
            <a:r>
              <a:rPr lang="en-US" sz="1600">
                <a:latin typeface="Comic Sans MS" pitchFamily="66" charset="0"/>
              </a:rPr>
              <a:t> policy=“</a:t>
            </a:r>
            <a:r>
              <a:rPr lang="en-US" sz="1600" b="1">
                <a:solidFill>
                  <a:schemeClr val="accent1"/>
                </a:solidFill>
                <a:latin typeface="Comic Sans MS" pitchFamily="66" charset="0"/>
              </a:rPr>
              <a:t>multithread</a:t>
            </a:r>
            <a:r>
              <a:rPr lang="en-US" sz="1600">
                <a:latin typeface="Comic Sans MS" pitchFamily="66" charset="0"/>
              </a:rPr>
              <a:t>”/&gt;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configurationcomplete</a:t>
            </a:r>
            <a:r>
              <a:rPr lang="en-US" sz="1600">
                <a:latin typeface="Comic Sans MS" pitchFamily="66" charset="0"/>
              </a:rPr>
              <a:t> set=“</a:t>
            </a:r>
            <a:r>
              <a:rPr lang="en-US" sz="1600" b="1">
                <a:solidFill>
                  <a:schemeClr val="accent1"/>
                </a:solidFill>
                <a:latin typeface="Comic Sans MS" pitchFamily="66" charset="0"/>
              </a:rPr>
              <a:t>true</a:t>
            </a:r>
            <a:r>
              <a:rPr lang="en-US" sz="1600">
                <a:latin typeface="Comic Sans MS" pitchFamily="66" charset="0"/>
              </a:rPr>
              <a:t>”/&gt;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homefeatures</a:t>
            </a:r>
            <a:r>
              <a:rPr lang="en-US" sz="1600">
                <a:latin typeface="Comic Sans MS" pitchFamily="66" charset="0"/>
              </a:rPr>
              <a:t> name=“</a:t>
            </a:r>
            <a:r>
              <a:rPr lang="en-US" sz="1400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1600">
                <a:latin typeface="Comic Sans MS" pitchFamily="66" charset="0"/>
              </a:rPr>
              <a:t>” repid=“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IDL:...PhilosopherHome:1.0</a:t>
            </a:r>
            <a:r>
              <a:rPr lang="en-US" sz="1600">
                <a:latin typeface="Comic Sans MS" pitchFamily="66" charset="0"/>
              </a:rPr>
              <a:t>”/&gt;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</a:t>
            </a:r>
            <a:r>
              <a:rPr lang="en-US" sz="1600" b="1">
                <a:latin typeface="Comic Sans MS" pitchFamily="66" charset="0"/>
              </a:rPr>
              <a:t>componentfeatures</a:t>
            </a:r>
            <a:r>
              <a:rPr lang="en-US" sz="1600">
                <a:latin typeface="Comic Sans MS" pitchFamily="66" charset="0"/>
              </a:rPr>
              <a:t> name=“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Philosopher</a:t>
            </a:r>
            <a:r>
              <a:rPr lang="en-US" sz="1600">
                <a:latin typeface="Comic Sans MS" pitchFamily="66" charset="0"/>
              </a:rPr>
              <a:t>” repid=“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IDL:...Philosopher:1.0</a:t>
            </a:r>
            <a:r>
              <a:rPr lang="en-US" sz="1600">
                <a:latin typeface="Comic Sans MS" pitchFamily="66" charset="0"/>
              </a:rPr>
              <a:t>”&gt;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&lt;</a:t>
            </a:r>
            <a:r>
              <a:rPr lang="en-US" sz="1600" b="1">
                <a:latin typeface="Comic Sans MS" pitchFamily="66" charset="0"/>
              </a:rPr>
              <a:t>ports</a:t>
            </a:r>
            <a:r>
              <a:rPr lang="en-US" sz="16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  &lt;</a:t>
            </a:r>
            <a:r>
              <a:rPr lang="en-US" sz="1600" b="1">
                <a:latin typeface="Comic Sans MS" pitchFamily="66" charset="0"/>
              </a:rPr>
              <a:t>publishes</a:t>
            </a:r>
            <a:r>
              <a:rPr lang="en-US" sz="1600">
                <a:latin typeface="Comic Sans MS" pitchFamily="66" charset="0"/>
              </a:rPr>
              <a:t> publishesname=“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info</a:t>
            </a:r>
            <a:r>
              <a:rPr lang="en-US" sz="1600">
                <a:latin typeface="Comic Sans MS" pitchFamily="66" charset="0"/>
              </a:rPr>
              <a:t>” eventtype=“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IDL:DiningPhilosophers/StatusInfo:1.0</a:t>
            </a:r>
            <a:r>
              <a:rPr lang="en-US" sz="1600">
                <a:latin typeface="Comic Sans MS" pitchFamily="66" charset="0"/>
              </a:rPr>
              <a:t>”&gt;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    &lt;</a:t>
            </a:r>
            <a:r>
              <a:rPr lang="en-US" sz="1600" b="1">
                <a:latin typeface="Comic Sans MS" pitchFamily="66" charset="0"/>
              </a:rPr>
              <a:t>eventpolicy</a:t>
            </a:r>
            <a:r>
              <a:rPr lang="en-US" sz="1600">
                <a:latin typeface="Comic Sans MS" pitchFamily="66" charset="0"/>
              </a:rPr>
              <a:t>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  &lt;/publishes&gt;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  &lt;</a:t>
            </a:r>
            <a:r>
              <a:rPr lang="en-US" sz="1600" b="1">
                <a:latin typeface="Comic Sans MS" pitchFamily="66" charset="0"/>
              </a:rPr>
              <a:t>uses</a:t>
            </a:r>
            <a:r>
              <a:rPr lang="en-US" sz="1600">
                <a:latin typeface="Comic Sans MS" pitchFamily="66" charset="0"/>
              </a:rPr>
              <a:t> usesname=“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left</a:t>
            </a:r>
            <a:r>
              <a:rPr lang="en-US" sz="1600">
                <a:latin typeface="Comic Sans MS" pitchFamily="66" charset="0"/>
              </a:rPr>
              <a:t>” repid=“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IDL:DiningPhilosophers/Fork:1.0</a:t>
            </a:r>
            <a:r>
              <a:rPr lang="en-US" sz="1600">
                <a:latin typeface="Comic Sans MS" pitchFamily="66" charset="0"/>
              </a:rPr>
              <a:t>”/&gt;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  &lt;</a:t>
            </a:r>
            <a:r>
              <a:rPr lang="en-US" sz="1600" b="1">
                <a:latin typeface="Comic Sans MS" pitchFamily="66" charset="0"/>
              </a:rPr>
              <a:t>uses</a:t>
            </a:r>
            <a:r>
              <a:rPr lang="en-US" sz="1600">
                <a:latin typeface="Comic Sans MS" pitchFamily="66" charset="0"/>
              </a:rPr>
              <a:t> usesname=“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right</a:t>
            </a:r>
            <a:r>
              <a:rPr lang="en-US" sz="1600">
                <a:latin typeface="Comic Sans MS" pitchFamily="66" charset="0"/>
              </a:rPr>
              <a:t>” repid=“</a:t>
            </a: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IDL:DiningPhilosophers/Fork:1.0</a:t>
            </a:r>
            <a:r>
              <a:rPr lang="en-US" sz="1600">
                <a:latin typeface="Comic Sans MS" pitchFamily="66" charset="0"/>
              </a:rPr>
              <a:t>”/&gt;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  &lt;/ports&gt;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  &lt;/componentfeatures&gt;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mic Sans MS" pitchFamily="66" charset="0"/>
              </a:rPr>
              <a:t>&lt;/corbacomponent&gt;</a:t>
            </a:r>
            <a:r>
              <a:rPr lang="en-US" sz="2000"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9630-0923-4E9C-B65D-6301C7494042}" type="slidenum">
              <a:rPr lang="fr-FR"/>
              <a:pPr/>
              <a:t>18</a:t>
            </a:fld>
            <a:endParaRPr lang="fr-FR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Implementers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 business logic operations</a:t>
            </a:r>
          </a:p>
          <a:p>
            <a:pPr lvl="1"/>
            <a:r>
              <a:rPr lang="en-US"/>
              <a:t>Defined by local server-side OMG IDL interfaces</a:t>
            </a:r>
          </a:p>
          <a:p>
            <a:pPr lvl="1"/>
            <a:r>
              <a:rPr lang="en-US"/>
              <a:t>Could inherit from generated CIDL skeletons</a:t>
            </a:r>
          </a:p>
          <a:p>
            <a:pPr lvl="1"/>
            <a:r>
              <a:rPr lang="en-US"/>
              <a:t>Could overload local container callback interfaces</a:t>
            </a:r>
          </a:p>
          <a:p>
            <a:pPr lvl="1"/>
            <a:r>
              <a:rPr lang="en-US"/>
              <a:t>Could invoke local container interfaces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pPr lvl="1"/>
            <a:r>
              <a:rPr lang="en-US"/>
              <a:t>Component binaries</a:t>
            </a:r>
          </a:p>
          <a:p>
            <a:pPr lvl="1"/>
            <a:r>
              <a:rPr lang="en-US"/>
              <a:t>XML component descriptors enriched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E946-224B-4FA2-B949-94AB4284689B}" type="slidenum">
              <a:rPr lang="fr-FR"/>
              <a:pPr/>
              <a:t>180</a:t>
            </a:fld>
            <a:endParaRPr lang="fr-FR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Descriptor</a:t>
            </a:r>
            <a:br>
              <a:rPr lang="en-US"/>
            </a:br>
            <a:r>
              <a:rPr lang="en-US"/>
              <a:t>for Philosopher Component 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415338" cy="5040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&lt;?xml version="1.0"?&gt;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&lt;!DOCTYPE </a:t>
            </a:r>
            <a:r>
              <a:rPr lang="en-US" sz="2000" b="1">
                <a:latin typeface="Comic Sans MS" pitchFamily="66" charset="0"/>
              </a:rPr>
              <a:t>corbacomponent</a:t>
            </a:r>
            <a:r>
              <a:rPr lang="en-US" sz="2000">
                <a:latin typeface="Comic Sans MS" pitchFamily="66" charset="0"/>
              </a:rPr>
              <a:t> SYSTEM "</a:t>
            </a:r>
            <a:r>
              <a:rPr lang="en-US" sz="2000" b="1">
                <a:latin typeface="Comic Sans MS" pitchFamily="66" charset="0"/>
              </a:rPr>
              <a:t>corbacomponent.dtd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corbacomponent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corbaversion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3.0</a:t>
            </a:r>
            <a:r>
              <a:rPr lang="en-US" sz="2000">
                <a:latin typeface="Comic Sans MS" pitchFamily="66" charset="0"/>
              </a:rPr>
              <a:t>&lt;/corbaversion&gt;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componentrepid</a:t>
            </a:r>
            <a:r>
              <a:rPr lang="en-US" sz="2000">
                <a:latin typeface="Comic Sans MS" pitchFamily="66" charset="0"/>
              </a:rPr>
              <a:t> repid=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IDL:DiningPhilosophers/Philosopher:1.0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homerepid</a:t>
            </a:r>
            <a:r>
              <a:rPr lang="en-US" sz="2000">
                <a:latin typeface="Comic Sans MS" pitchFamily="66" charset="0"/>
              </a:rPr>
              <a:t> repid=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IDL:DiningPhilosophers/PhilosopherHome:1.0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componentkind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process</a:t>
            </a:r>
            <a:r>
              <a:rPr lang="en-US" sz="2000">
                <a:latin typeface="Comic Sans MS" pitchFamily="66" charset="0"/>
              </a:rPr>
              <a:t>&gt;&lt;</a:t>
            </a:r>
            <a:r>
              <a:rPr lang="en-US" sz="2000" b="1">
                <a:latin typeface="Comic Sans MS" pitchFamily="66" charset="0"/>
              </a:rPr>
              <a:t>servant</a:t>
            </a:r>
            <a:r>
              <a:rPr lang="en-US" sz="2000">
                <a:latin typeface="Comic Sans MS" pitchFamily="66" charset="0"/>
              </a:rPr>
              <a:t> lifetime="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container</a:t>
            </a:r>
            <a:r>
              <a:rPr lang="en-US" sz="2000">
                <a:latin typeface="Comic Sans MS" pitchFamily="66" charset="0"/>
              </a:rPr>
              <a:t>" /&gt;&lt;/process&gt;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&lt;/componentkind&gt;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security</a:t>
            </a:r>
            <a:r>
              <a:rPr lang="en-US" sz="2000">
                <a:latin typeface="Comic Sans MS" pitchFamily="66" charset="0"/>
              </a:rPr>
              <a:t> rightsfamily="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CORBA</a:t>
            </a:r>
            <a:r>
              <a:rPr lang="en-US" sz="2000">
                <a:latin typeface="Comic Sans MS" pitchFamily="66" charset="0"/>
              </a:rPr>
              <a:t>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  rightscombinator="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secanyrights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threading</a:t>
            </a:r>
            <a:r>
              <a:rPr lang="en-US" sz="2000">
                <a:latin typeface="Comic Sans MS" pitchFamily="66" charset="0"/>
              </a:rPr>
              <a:t> policy="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multithread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configurationcomplete</a:t>
            </a:r>
            <a:r>
              <a:rPr lang="en-US" sz="2000">
                <a:latin typeface="Comic Sans MS" pitchFamily="66" charset="0"/>
              </a:rPr>
              <a:t> set="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true</a:t>
            </a:r>
            <a:r>
              <a:rPr lang="en-US" sz="2000">
                <a:latin typeface="Comic Sans MS" pitchFamily="66" charset="0"/>
              </a:rPr>
              <a:t>" /&gt;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ADF7-9A82-4016-9B8E-3140AC16ABAB}" type="slidenum">
              <a:rPr lang="fr-FR"/>
              <a:pPr/>
              <a:t>181</a:t>
            </a:fld>
            <a:endParaRPr lang="fr-FR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Descriptor</a:t>
            </a:r>
            <a:br>
              <a:rPr lang="en-US"/>
            </a:br>
            <a:r>
              <a:rPr lang="en-US"/>
              <a:t>for Philosopher Component 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homefeatures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   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IDL:DiningPhilosophers/PhilosopherHome:1.0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componentfeatures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   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IDL:DiningPhilosophers/Philosopher:1.0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ports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uses</a:t>
            </a:r>
            <a:r>
              <a:rPr lang="en-US" sz="2000">
                <a:latin typeface="Comic Sans MS" pitchFamily="66" charset="0"/>
              </a:rPr>
              <a:t> usesname="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right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IDL:DiningPhilosophers/Fork:1.0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uses</a:t>
            </a:r>
            <a:r>
              <a:rPr lang="en-US" sz="2000">
                <a:latin typeface="Comic Sans MS" pitchFamily="66" charset="0"/>
              </a:rPr>
              <a:t> usesname="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left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IDL:DiningPhilosophers/Fork:1.0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publishes</a:t>
            </a:r>
            <a:r>
              <a:rPr lang="en-US" sz="2000">
                <a:latin typeface="Comic Sans MS" pitchFamily="66" charset="0"/>
              </a:rPr>
              <a:t> emitsname="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info</a:t>
            </a:r>
            <a:r>
              <a:rPr lang="en-US" sz="2000">
                <a:latin typeface="Comic Sans MS" pitchFamily="66" charset="0"/>
              </a:rPr>
              <a:t>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            eventtype="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StatusInfo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&lt;</a:t>
            </a:r>
            <a:r>
              <a:rPr lang="en-US" sz="2000" b="1">
                <a:latin typeface="Comic Sans MS" pitchFamily="66" charset="0"/>
              </a:rPr>
              <a:t>eventpolicy</a:t>
            </a:r>
            <a:r>
              <a:rPr lang="en-US" sz="2000">
                <a:latin typeface="Comic Sans MS" pitchFamily="66" charset="0"/>
              </a:rPr>
              <a:t> policy="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normal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 &lt;/publishes&gt;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&lt;/ports&gt;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&lt;/componentfeatures&gt;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interface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</a:t>
            </a:r>
            <a:r>
              <a:rPr lang="en-US" sz="2000">
                <a:latin typeface="Comic Sans MS" pitchFamily="66" charset="0"/>
              </a:rPr>
              <a:t>" repid="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IDL:DiningPhilosophers/Fork:1.0</a:t>
            </a:r>
            <a:r>
              <a:rPr lang="en-US" sz="2000">
                <a:latin typeface="Comic Sans MS" pitchFamily="66" charset="0"/>
              </a:rPr>
              <a:t>"/&gt;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1EB8-B455-44E1-8A46-ACADA806925A}" type="slidenum">
              <a:rPr lang="fr-FR"/>
              <a:pPr/>
              <a:t>182</a:t>
            </a:fld>
            <a:endParaRPr lang="fr-FR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Descriptor</a:t>
            </a:r>
            <a:br>
              <a:rPr lang="en-US"/>
            </a:br>
            <a:r>
              <a:rPr lang="en-US"/>
              <a:t>for Philosopher Component 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segment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philosopherseg</a:t>
            </a:r>
            <a:r>
              <a:rPr lang="en-US" sz="2000">
                <a:latin typeface="Comic Sans MS" pitchFamily="66" charset="0"/>
              </a:rPr>
              <a:t>" segmenttag="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segmentmember</a:t>
            </a:r>
            <a:r>
              <a:rPr lang="en-US" sz="2000">
                <a:latin typeface="Comic Sans MS" pitchFamily="66" charset="0"/>
              </a:rPr>
              <a:t> facettag="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containermanagedpersistence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storagehome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PSDL:PersonHome:1.0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pssimplementation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OpenORB-PSS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accessmode</a:t>
            </a:r>
            <a:r>
              <a:rPr lang="en-US" sz="2000">
                <a:latin typeface="Comic Sans MS" pitchFamily="66" charset="0"/>
              </a:rPr>
              <a:t> mode="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READ_WRITE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psstransaction</a:t>
            </a:r>
            <a:r>
              <a:rPr lang="en-US" sz="2000">
                <a:latin typeface="Comic Sans MS" pitchFamily="66" charset="0"/>
              </a:rPr>
              <a:t> policy="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TRANSACTIONAL</a:t>
            </a:r>
            <a:r>
              <a:rPr lang="en-US" sz="2000">
                <a:latin typeface="Comic Sans MS" pitchFamily="66" charset="0"/>
              </a:rPr>
              <a:t>" 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  &lt;</a:t>
            </a:r>
            <a:r>
              <a:rPr lang="en-US" sz="2000" b="1">
                <a:latin typeface="Comic Sans MS" pitchFamily="66" charset="0"/>
              </a:rPr>
              <a:t>psstransactionisolationlevel</a:t>
            </a:r>
            <a:r>
              <a:rPr lang="en-US" sz="2000">
                <a:latin typeface="Comic Sans MS" pitchFamily="66" charset="0"/>
              </a:rPr>
              <a:t> level="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SERIALIZABLE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&lt;/psstransaction&gt;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params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  &lt;</a:t>
            </a:r>
            <a:r>
              <a:rPr lang="en-US" sz="2000" b="1">
                <a:latin typeface="Comic Sans MS" pitchFamily="66" charset="0"/>
              </a:rPr>
              <a:t>param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x</a:t>
            </a:r>
            <a:r>
              <a:rPr lang="en-US" sz="2000">
                <a:latin typeface="Comic Sans MS" pitchFamily="66" charset="0"/>
              </a:rPr>
              <a:t>" value="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1</a:t>
            </a:r>
            <a:r>
              <a:rPr lang="en-US" sz="2000">
                <a:latin typeface="Comic Sans MS" pitchFamily="66" charset="0"/>
              </a:rPr>
              <a:t>" 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&lt;/params&gt;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&lt;/containermanagedpersistence&gt;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&lt;/segment&gt;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&lt;/corbacomponent&gt;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8E4-557F-4EA3-B802-13145A0F4885}" type="slidenum">
              <a:rPr lang="fr-FR"/>
              <a:pPr/>
              <a:t>183</a:t>
            </a:fld>
            <a:endParaRPr lang="fr-FR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File Descriptor (.cpf)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to set home and component properties</a:t>
            </a:r>
          </a:p>
          <a:p>
            <a:pPr lvl="1"/>
            <a:r>
              <a:rPr lang="en-US"/>
              <a:t>However, it could be used for anything</a:t>
            </a:r>
          </a:p>
          <a:p>
            <a:r>
              <a:rPr lang="en-US"/>
              <a:t>Contains zero or more name/value pairs to configure attributes</a:t>
            </a:r>
          </a:p>
          <a:p>
            <a:r>
              <a:rPr lang="en-US"/>
              <a:t>Referenced by...</a:t>
            </a:r>
          </a:p>
          <a:p>
            <a:pPr lvl="1"/>
            <a:r>
              <a:rPr lang="en-US"/>
              <a:t>Software Package Descriptors to define default values for component attributes</a:t>
            </a:r>
          </a:p>
          <a:p>
            <a:pPr lvl="1"/>
            <a:r>
              <a:rPr lang="en-US"/>
              <a:t>CORBA Component Descriptors to define default values for component or home attributes</a:t>
            </a:r>
          </a:p>
          <a:p>
            <a:pPr lvl="1"/>
            <a:r>
              <a:rPr lang="en-US"/>
              <a:t>Assembly Descriptors to configure initial values for home or component instances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10C1-52B7-419D-8CAD-AFD27A6E0CAF}" type="slidenum">
              <a:rPr lang="fr-FR"/>
              <a:pPr/>
              <a:t>184</a:t>
            </a:fld>
            <a:endParaRPr lang="fr-FR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Files</a:t>
            </a:r>
          </a:p>
        </p:txBody>
      </p:sp>
      <p:graphicFrame>
        <p:nvGraphicFramePr>
          <p:cNvPr id="1099779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341438"/>
          <a:ext cx="9109075" cy="5097462"/>
        </p:xfrm>
        <a:graphic>
          <a:graphicData uri="http://schemas.openxmlformats.org/presentationml/2006/ole">
            <p:oleObj spid="_x0000_s1099779" name="VISIO" r:id="rId3" imgW="8044920" imgH="4747320" progId="Visio.Drawing.5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D1E1-511E-467C-AA76-02BE4E1EFC5F}" type="slidenum">
              <a:rPr lang="fr-FR"/>
              <a:pPr/>
              <a:t>185</a:t>
            </a:fld>
            <a:endParaRPr lang="fr-FR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File For Philosopher Kant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&lt;?xml version="1.0"?&gt;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&lt;!DOCTYPE properties SYSTEM "</a:t>
            </a:r>
            <a:r>
              <a:rPr lang="en-US" sz="2400" b="1">
                <a:latin typeface="Comic Sans MS" pitchFamily="66" charset="0"/>
              </a:rPr>
              <a:t>properties.dtd</a:t>
            </a:r>
            <a:r>
              <a:rPr lang="en-US" sz="2400">
                <a:latin typeface="Comic Sans MS" pitchFamily="66" charset="0"/>
              </a:rPr>
              <a:t>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&lt;</a:t>
            </a:r>
            <a:r>
              <a:rPr lang="en-US" sz="2400" b="1">
                <a:latin typeface="Comic Sans MS" pitchFamily="66" charset="0"/>
              </a:rPr>
              <a:t>properties</a:t>
            </a:r>
            <a:r>
              <a:rPr lang="en-US" sz="24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 &lt;</a:t>
            </a:r>
            <a:r>
              <a:rPr lang="en-US" sz="2400" b="1">
                <a:latin typeface="Comic Sans MS" pitchFamily="66" charset="0"/>
              </a:rPr>
              <a:t>simple</a:t>
            </a:r>
            <a:r>
              <a:rPr lang="en-US" sz="2400">
                <a:latin typeface="Comic Sans MS" pitchFamily="66" charset="0"/>
              </a:rPr>
              <a:t> name="</a:t>
            </a: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name</a:t>
            </a:r>
            <a:r>
              <a:rPr lang="en-US" sz="2400">
                <a:latin typeface="Comic Sans MS" pitchFamily="66" charset="0"/>
              </a:rPr>
              <a:t>" type="</a:t>
            </a: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string</a:t>
            </a:r>
            <a:r>
              <a:rPr lang="en-US" sz="2400">
                <a:latin typeface="Comic Sans MS" pitchFamily="66" charset="0"/>
              </a:rPr>
              <a:t>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   &lt;</a:t>
            </a:r>
            <a:r>
              <a:rPr lang="en-US" sz="2400" b="1">
                <a:latin typeface="Comic Sans MS" pitchFamily="66" charset="0"/>
              </a:rPr>
              <a:t>description</a:t>
            </a:r>
            <a:r>
              <a:rPr lang="en-US" sz="2400">
                <a:latin typeface="Comic Sans MS" pitchFamily="66" charset="0"/>
              </a:rPr>
              <a:t>&gt;</a:t>
            </a: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Philosopher name</a:t>
            </a:r>
            <a:r>
              <a:rPr lang="en-US" sz="2400">
                <a:latin typeface="Comic Sans MS" pitchFamily="66" charset="0"/>
              </a:rPr>
              <a:t>&lt;/description&gt;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   &lt;</a:t>
            </a:r>
            <a:r>
              <a:rPr lang="en-US" sz="2400" b="1">
                <a:latin typeface="Comic Sans MS" pitchFamily="66" charset="0"/>
              </a:rPr>
              <a:t>value</a:t>
            </a:r>
            <a:r>
              <a:rPr lang="en-US" sz="2400">
                <a:latin typeface="Comic Sans MS" pitchFamily="66" charset="0"/>
              </a:rPr>
              <a:t>&gt;</a:t>
            </a:r>
            <a:r>
              <a:rPr lang="en-US" sz="2400" b="1">
                <a:solidFill>
                  <a:schemeClr val="accent1"/>
                </a:solidFill>
                <a:latin typeface="Comic Sans MS" pitchFamily="66" charset="0"/>
              </a:rPr>
              <a:t>Kant</a:t>
            </a:r>
            <a:r>
              <a:rPr lang="en-US" sz="2400">
                <a:latin typeface="Comic Sans MS" pitchFamily="66" charset="0"/>
              </a:rPr>
              <a:t>&lt;/value&gt;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   &lt;</a:t>
            </a:r>
            <a:r>
              <a:rPr lang="en-US" sz="2400" b="1">
                <a:latin typeface="Comic Sans MS" pitchFamily="66" charset="0"/>
              </a:rPr>
              <a:t>defaultvalue</a:t>
            </a:r>
            <a:r>
              <a:rPr lang="en-US" sz="2400">
                <a:latin typeface="Comic Sans MS" pitchFamily="66" charset="0"/>
              </a:rPr>
              <a:t>&gt;Unknown&lt;/defaultvalue&gt;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 &lt;/simple&gt;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&lt;/properties&gt;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9675-2B31-4863-8CBE-2F706B034A59}" type="slidenum">
              <a:rPr lang="fr-FR"/>
              <a:pPr/>
              <a:t>186</a:t>
            </a:fld>
            <a:endParaRPr lang="fr-FR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 (.cad)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15338" cy="4967287"/>
          </a:xfrm>
        </p:spPr>
        <p:txBody>
          <a:bodyPr/>
          <a:lstStyle/>
          <a:p>
            <a:r>
              <a:rPr lang="en-US"/>
              <a:t>References one or more Component Software Descriptors</a:t>
            </a:r>
          </a:p>
          <a:p>
            <a:r>
              <a:rPr lang="en-US"/>
              <a:t>Defines home instances and their collocation and cardinality constraints</a:t>
            </a:r>
          </a:p>
          <a:p>
            <a:r>
              <a:rPr lang="en-US"/>
              <a:t>Defines components to be instantiated</a:t>
            </a:r>
          </a:p>
          <a:p>
            <a:r>
              <a:rPr lang="en-US"/>
              <a:t>Defines that homes, components or ports are to be registered in the ComponentHomeFinder, Naming or Trading Service</a:t>
            </a:r>
          </a:p>
          <a:p>
            <a:r>
              <a:rPr lang="en-US"/>
              <a:t>Defines connections to be made between component ports, e.g. receptacles to facets and event sinks to event sources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2862-B374-4456-AA69-AD0C7F26315F}" type="slidenum">
              <a:rPr lang="fr-FR"/>
              <a:pPr/>
              <a:t>187</a:t>
            </a:fld>
            <a:endParaRPr lang="fr-FR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Dining Philosophers as</a:t>
            </a:r>
            <a:br>
              <a:rPr lang="en-US"/>
            </a:br>
            <a:r>
              <a:rPr lang="en-US"/>
              <a:t>CORBA Components</a:t>
            </a:r>
          </a:p>
        </p:txBody>
      </p:sp>
      <p:grpSp>
        <p:nvGrpSpPr>
          <p:cNvPr id="1088515" name="Group 3"/>
          <p:cNvGrpSpPr>
            <a:grpSpLocks/>
          </p:cNvGrpSpPr>
          <p:nvPr/>
        </p:nvGrpSpPr>
        <p:grpSpPr bwMode="auto">
          <a:xfrm>
            <a:off x="503238" y="1484313"/>
            <a:ext cx="1981200" cy="1371600"/>
            <a:chOff x="362" y="933"/>
            <a:chExt cx="1248" cy="864"/>
          </a:xfrm>
        </p:grpSpPr>
        <p:sp>
          <p:nvSpPr>
            <p:cNvPr id="1088516" name="AutoShape 4"/>
            <p:cNvSpPr>
              <a:spLocks noChangeArrowheads="1"/>
            </p:cNvSpPr>
            <p:nvPr/>
          </p:nvSpPr>
          <p:spPr bwMode="auto">
            <a:xfrm>
              <a:off x="378" y="1191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88517" name="Group 5"/>
            <p:cNvGrpSpPr>
              <a:grpSpLocks/>
            </p:cNvGrpSpPr>
            <p:nvPr/>
          </p:nvGrpSpPr>
          <p:grpSpPr bwMode="auto">
            <a:xfrm>
              <a:off x="1310" y="1206"/>
              <a:ext cx="300" cy="177"/>
              <a:chOff x="1431" y="3508"/>
              <a:chExt cx="489" cy="384"/>
            </a:xfrm>
          </p:grpSpPr>
          <p:grpSp>
            <p:nvGrpSpPr>
              <p:cNvPr id="1088518" name="Group 6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1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20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21" name="AutoShape 9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22" name="Group 10"/>
            <p:cNvGrpSpPr>
              <a:grpSpLocks/>
            </p:cNvGrpSpPr>
            <p:nvPr/>
          </p:nvGrpSpPr>
          <p:grpSpPr bwMode="auto">
            <a:xfrm>
              <a:off x="1310" y="1413"/>
              <a:ext cx="300" cy="177"/>
              <a:chOff x="1431" y="3508"/>
              <a:chExt cx="489" cy="384"/>
            </a:xfrm>
          </p:grpSpPr>
          <p:grpSp>
            <p:nvGrpSpPr>
              <p:cNvPr id="1088523" name="Group 11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2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26" name="AutoShape 14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27" name="Group 15"/>
            <p:cNvGrpSpPr>
              <a:grpSpLocks/>
            </p:cNvGrpSpPr>
            <p:nvPr/>
          </p:nvGrpSpPr>
          <p:grpSpPr bwMode="auto">
            <a:xfrm>
              <a:off x="1310" y="1649"/>
              <a:ext cx="250" cy="89"/>
              <a:chOff x="2039" y="3708"/>
              <a:chExt cx="405" cy="192"/>
            </a:xfrm>
          </p:grpSpPr>
          <p:sp>
            <p:nvSpPr>
              <p:cNvPr id="1088528" name="Line 16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29" name="Rectangle 17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30" name="AutoShape 18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31" name="Rectangle 19"/>
            <p:cNvSpPr>
              <a:spLocks noChangeArrowheads="1"/>
            </p:cNvSpPr>
            <p:nvPr/>
          </p:nvSpPr>
          <p:spPr bwMode="auto">
            <a:xfrm>
              <a:off x="362" y="156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1088532" name="Group 20"/>
            <p:cNvGrpSpPr>
              <a:grpSpLocks/>
            </p:cNvGrpSpPr>
            <p:nvPr/>
          </p:nvGrpSpPr>
          <p:grpSpPr bwMode="auto">
            <a:xfrm rot="5400000">
              <a:off x="777" y="961"/>
              <a:ext cx="259" cy="204"/>
              <a:chOff x="204" y="3349"/>
              <a:chExt cx="259" cy="204"/>
            </a:xfrm>
          </p:grpSpPr>
          <p:sp>
            <p:nvSpPr>
              <p:cNvPr id="1088533" name="Line 2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34" name="Oval 2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35" name="Rectangle 23"/>
            <p:cNvSpPr>
              <a:spLocks noChangeArrowheads="1"/>
            </p:cNvSpPr>
            <p:nvPr/>
          </p:nvSpPr>
          <p:spPr bwMode="auto">
            <a:xfrm>
              <a:off x="362" y="1384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Kant</a:t>
              </a:r>
            </a:p>
          </p:txBody>
        </p:sp>
      </p:grpSp>
      <p:grpSp>
        <p:nvGrpSpPr>
          <p:cNvPr id="1088536" name="Group 24"/>
          <p:cNvGrpSpPr>
            <a:grpSpLocks/>
          </p:cNvGrpSpPr>
          <p:nvPr/>
        </p:nvGrpSpPr>
        <p:grpSpPr bwMode="auto">
          <a:xfrm>
            <a:off x="503238" y="4725988"/>
            <a:ext cx="1981200" cy="1371600"/>
            <a:chOff x="2154" y="2838"/>
            <a:chExt cx="1248" cy="864"/>
          </a:xfrm>
        </p:grpSpPr>
        <p:sp>
          <p:nvSpPr>
            <p:cNvPr id="1088537" name="AutoShape 25"/>
            <p:cNvSpPr>
              <a:spLocks noChangeArrowheads="1"/>
            </p:cNvSpPr>
            <p:nvPr/>
          </p:nvSpPr>
          <p:spPr bwMode="auto">
            <a:xfrm>
              <a:off x="2170" y="3096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88538" name="Group 26"/>
            <p:cNvGrpSpPr>
              <a:grpSpLocks/>
            </p:cNvGrpSpPr>
            <p:nvPr/>
          </p:nvGrpSpPr>
          <p:grpSpPr bwMode="auto">
            <a:xfrm>
              <a:off x="3102" y="3111"/>
              <a:ext cx="300" cy="177"/>
              <a:chOff x="1431" y="3508"/>
              <a:chExt cx="489" cy="384"/>
            </a:xfrm>
          </p:grpSpPr>
          <p:grpSp>
            <p:nvGrpSpPr>
              <p:cNvPr id="1088539" name="Group 2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4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41" name="Rectangle 2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42" name="AutoShape 3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43" name="Group 31"/>
            <p:cNvGrpSpPr>
              <a:grpSpLocks/>
            </p:cNvGrpSpPr>
            <p:nvPr/>
          </p:nvGrpSpPr>
          <p:grpSpPr bwMode="auto">
            <a:xfrm>
              <a:off x="3102" y="3318"/>
              <a:ext cx="300" cy="177"/>
              <a:chOff x="1431" y="3508"/>
              <a:chExt cx="489" cy="384"/>
            </a:xfrm>
          </p:grpSpPr>
          <p:grpSp>
            <p:nvGrpSpPr>
              <p:cNvPr id="1088544" name="Group 3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4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46" name="Rectangle 3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47" name="AutoShape 3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48" name="Group 36"/>
            <p:cNvGrpSpPr>
              <a:grpSpLocks/>
            </p:cNvGrpSpPr>
            <p:nvPr/>
          </p:nvGrpSpPr>
          <p:grpSpPr bwMode="auto">
            <a:xfrm>
              <a:off x="3102" y="3554"/>
              <a:ext cx="250" cy="89"/>
              <a:chOff x="2039" y="3708"/>
              <a:chExt cx="405" cy="192"/>
            </a:xfrm>
          </p:grpSpPr>
          <p:sp>
            <p:nvSpPr>
              <p:cNvPr id="1088549" name="Line 3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50" name="Rectangle 3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51" name="AutoShape 3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52" name="Rectangle 40"/>
            <p:cNvSpPr>
              <a:spLocks noChangeArrowheads="1"/>
            </p:cNvSpPr>
            <p:nvPr/>
          </p:nvSpPr>
          <p:spPr bwMode="auto">
            <a:xfrm>
              <a:off x="2154" y="346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1088553" name="Group 41"/>
            <p:cNvGrpSpPr>
              <a:grpSpLocks/>
            </p:cNvGrpSpPr>
            <p:nvPr/>
          </p:nvGrpSpPr>
          <p:grpSpPr bwMode="auto">
            <a:xfrm rot="5400000">
              <a:off x="2569" y="2866"/>
              <a:ext cx="259" cy="204"/>
              <a:chOff x="204" y="3349"/>
              <a:chExt cx="259" cy="204"/>
            </a:xfrm>
          </p:grpSpPr>
          <p:sp>
            <p:nvSpPr>
              <p:cNvPr id="1088554" name="Line 42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55" name="Oval 43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56" name="Rectangle 44"/>
            <p:cNvSpPr>
              <a:spLocks noChangeArrowheads="1"/>
            </p:cNvSpPr>
            <p:nvPr/>
          </p:nvSpPr>
          <p:spPr bwMode="auto">
            <a:xfrm>
              <a:off x="2154" y="3289"/>
              <a:ext cx="9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Aristotle</a:t>
              </a:r>
            </a:p>
          </p:txBody>
        </p:sp>
      </p:grpSp>
      <p:grpSp>
        <p:nvGrpSpPr>
          <p:cNvPr id="1088557" name="Group 45"/>
          <p:cNvGrpSpPr>
            <a:grpSpLocks/>
          </p:cNvGrpSpPr>
          <p:nvPr/>
        </p:nvGrpSpPr>
        <p:grpSpPr bwMode="auto">
          <a:xfrm>
            <a:off x="503238" y="3105150"/>
            <a:ext cx="1981200" cy="1371600"/>
            <a:chOff x="4036" y="890"/>
            <a:chExt cx="1248" cy="864"/>
          </a:xfrm>
        </p:grpSpPr>
        <p:sp>
          <p:nvSpPr>
            <p:cNvPr id="1088558" name="AutoShape 46"/>
            <p:cNvSpPr>
              <a:spLocks noChangeArrowheads="1"/>
            </p:cNvSpPr>
            <p:nvPr/>
          </p:nvSpPr>
          <p:spPr bwMode="auto">
            <a:xfrm>
              <a:off x="4052" y="1148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88559" name="Group 47"/>
            <p:cNvGrpSpPr>
              <a:grpSpLocks/>
            </p:cNvGrpSpPr>
            <p:nvPr/>
          </p:nvGrpSpPr>
          <p:grpSpPr bwMode="auto">
            <a:xfrm>
              <a:off x="4984" y="1163"/>
              <a:ext cx="300" cy="177"/>
              <a:chOff x="1431" y="3508"/>
              <a:chExt cx="489" cy="384"/>
            </a:xfrm>
          </p:grpSpPr>
          <p:grpSp>
            <p:nvGrpSpPr>
              <p:cNvPr id="1088560" name="Group 4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6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63" name="AutoShape 5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64" name="Group 52"/>
            <p:cNvGrpSpPr>
              <a:grpSpLocks/>
            </p:cNvGrpSpPr>
            <p:nvPr/>
          </p:nvGrpSpPr>
          <p:grpSpPr bwMode="auto">
            <a:xfrm>
              <a:off x="4984" y="1370"/>
              <a:ext cx="300" cy="177"/>
              <a:chOff x="1431" y="3508"/>
              <a:chExt cx="489" cy="384"/>
            </a:xfrm>
          </p:grpSpPr>
          <p:grpSp>
            <p:nvGrpSpPr>
              <p:cNvPr id="1088565" name="Group 5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5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567" name="Rectangle 5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568" name="AutoShape 5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69" name="Group 57"/>
            <p:cNvGrpSpPr>
              <a:grpSpLocks/>
            </p:cNvGrpSpPr>
            <p:nvPr/>
          </p:nvGrpSpPr>
          <p:grpSpPr bwMode="auto">
            <a:xfrm>
              <a:off x="4984" y="1606"/>
              <a:ext cx="250" cy="89"/>
              <a:chOff x="2039" y="3708"/>
              <a:chExt cx="405" cy="192"/>
            </a:xfrm>
          </p:grpSpPr>
          <p:sp>
            <p:nvSpPr>
              <p:cNvPr id="1088570" name="Line 5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71" name="Rectangle 5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72" name="AutoShape 6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73" name="Rectangle 61"/>
            <p:cNvSpPr>
              <a:spLocks noChangeArrowheads="1"/>
            </p:cNvSpPr>
            <p:nvPr/>
          </p:nvSpPr>
          <p:spPr bwMode="auto">
            <a:xfrm>
              <a:off x="4036" y="151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1088574" name="Group 62"/>
            <p:cNvGrpSpPr>
              <a:grpSpLocks/>
            </p:cNvGrpSpPr>
            <p:nvPr/>
          </p:nvGrpSpPr>
          <p:grpSpPr bwMode="auto">
            <a:xfrm rot="5400000">
              <a:off x="4451" y="918"/>
              <a:ext cx="259" cy="204"/>
              <a:chOff x="204" y="3349"/>
              <a:chExt cx="259" cy="204"/>
            </a:xfrm>
          </p:grpSpPr>
          <p:sp>
            <p:nvSpPr>
              <p:cNvPr id="1088575" name="Line 6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76" name="Oval 6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577" name="Rectangle 65"/>
            <p:cNvSpPr>
              <a:spLocks noChangeArrowheads="1"/>
            </p:cNvSpPr>
            <p:nvPr/>
          </p:nvSpPr>
          <p:spPr bwMode="auto">
            <a:xfrm>
              <a:off x="4036" y="1341"/>
              <a:ext cx="10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Descartes</a:t>
              </a:r>
            </a:p>
          </p:txBody>
        </p:sp>
      </p:grpSp>
      <p:grpSp>
        <p:nvGrpSpPr>
          <p:cNvPr id="1088578" name="Group 66"/>
          <p:cNvGrpSpPr>
            <a:grpSpLocks/>
          </p:cNvGrpSpPr>
          <p:nvPr/>
        </p:nvGrpSpPr>
        <p:grpSpPr bwMode="auto">
          <a:xfrm>
            <a:off x="4081463" y="1544638"/>
            <a:ext cx="1282700" cy="1020762"/>
            <a:chOff x="2200" y="799"/>
            <a:chExt cx="808" cy="643"/>
          </a:xfrm>
        </p:grpSpPr>
        <p:sp>
          <p:nvSpPr>
            <p:cNvPr id="1088579" name="AutoShape 67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1088580" name="Group 68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1088581" name="Line 69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82" name="Oval 70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83" name="Group 71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1088584" name="Line 72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85" name="Oval 73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1088586" name="Oval 74"/>
          <p:cNvSpPr>
            <a:spLocks noChangeArrowheads="1"/>
          </p:cNvSpPr>
          <p:nvPr/>
        </p:nvSpPr>
        <p:spPr bwMode="auto">
          <a:xfrm>
            <a:off x="2230438" y="1947863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587" name="Oval 75"/>
          <p:cNvSpPr>
            <a:spLocks noChangeArrowheads="1"/>
          </p:cNvSpPr>
          <p:nvPr/>
        </p:nvSpPr>
        <p:spPr bwMode="auto">
          <a:xfrm>
            <a:off x="2232025" y="2276475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088588" name="Group 76"/>
          <p:cNvGrpSpPr>
            <a:grpSpLocks/>
          </p:cNvGrpSpPr>
          <p:nvPr/>
        </p:nvGrpSpPr>
        <p:grpSpPr bwMode="auto">
          <a:xfrm>
            <a:off x="5089525" y="2408238"/>
            <a:ext cx="1282700" cy="1020762"/>
            <a:chOff x="2200" y="799"/>
            <a:chExt cx="808" cy="643"/>
          </a:xfrm>
        </p:grpSpPr>
        <p:sp>
          <p:nvSpPr>
            <p:cNvPr id="1088589" name="AutoShape 77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1088590" name="Group 78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1088591" name="Line 79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92" name="Oval 80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593" name="Group 81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1088594" name="Line 82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595" name="Oval 83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1088596" name="Group 84"/>
          <p:cNvGrpSpPr>
            <a:grpSpLocks/>
          </p:cNvGrpSpPr>
          <p:nvPr/>
        </p:nvGrpSpPr>
        <p:grpSpPr bwMode="auto">
          <a:xfrm>
            <a:off x="6026150" y="3271838"/>
            <a:ext cx="1282700" cy="1020762"/>
            <a:chOff x="2200" y="799"/>
            <a:chExt cx="808" cy="643"/>
          </a:xfrm>
        </p:grpSpPr>
        <p:sp>
          <p:nvSpPr>
            <p:cNvPr id="1088597" name="AutoShape 85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1088598" name="Group 86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1088599" name="Line 8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00" name="Oval 8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601" name="Group 89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1088602" name="Line 9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03" name="Oval 9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cxnSp>
        <p:nvCxnSpPr>
          <p:cNvPr id="1088604" name="AutoShape 92"/>
          <p:cNvCxnSpPr>
            <a:cxnSpLocks noChangeShapeType="1"/>
            <a:stCxn id="1088586" idx="6"/>
            <a:endCxn id="1088600" idx="2"/>
          </p:cNvCxnSpPr>
          <p:nvPr/>
        </p:nvCxnSpPr>
        <p:spPr bwMode="auto">
          <a:xfrm>
            <a:off x="2476500" y="2062163"/>
            <a:ext cx="3549650" cy="194786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1088605" name="AutoShape 93"/>
          <p:cNvCxnSpPr>
            <a:cxnSpLocks noChangeShapeType="1"/>
            <a:stCxn id="1088587" idx="6"/>
            <a:endCxn id="1088582" idx="2"/>
          </p:cNvCxnSpPr>
          <p:nvPr/>
        </p:nvCxnSpPr>
        <p:spPr bwMode="auto">
          <a:xfrm flipV="1">
            <a:off x="2478088" y="2282825"/>
            <a:ext cx="1603375" cy="1079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sp>
        <p:nvSpPr>
          <p:cNvPr id="1088606" name="Oval 94"/>
          <p:cNvSpPr>
            <a:spLocks noChangeArrowheads="1"/>
          </p:cNvSpPr>
          <p:nvPr/>
        </p:nvSpPr>
        <p:spPr bwMode="auto">
          <a:xfrm>
            <a:off x="2228850" y="3568700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607" name="Oval 95"/>
          <p:cNvSpPr>
            <a:spLocks noChangeArrowheads="1"/>
          </p:cNvSpPr>
          <p:nvPr/>
        </p:nvSpPr>
        <p:spPr bwMode="auto">
          <a:xfrm>
            <a:off x="2233613" y="3897313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608" name="Oval 96"/>
          <p:cNvSpPr>
            <a:spLocks noChangeArrowheads="1"/>
          </p:cNvSpPr>
          <p:nvPr/>
        </p:nvSpPr>
        <p:spPr bwMode="auto">
          <a:xfrm>
            <a:off x="2220913" y="5187950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609" name="Oval 97"/>
          <p:cNvSpPr>
            <a:spLocks noChangeArrowheads="1"/>
          </p:cNvSpPr>
          <p:nvPr/>
        </p:nvSpPr>
        <p:spPr bwMode="auto">
          <a:xfrm>
            <a:off x="2228850" y="5516563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088610" name="AutoShape 98"/>
          <p:cNvCxnSpPr>
            <a:cxnSpLocks noChangeShapeType="1"/>
            <a:stCxn id="1088606" idx="6"/>
            <a:endCxn id="1088582" idx="2"/>
          </p:cNvCxnSpPr>
          <p:nvPr/>
        </p:nvCxnSpPr>
        <p:spPr bwMode="auto">
          <a:xfrm flipV="1">
            <a:off x="2474913" y="2282825"/>
            <a:ext cx="1606550" cy="14001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1088611" name="AutoShape 99"/>
          <p:cNvCxnSpPr>
            <a:cxnSpLocks noChangeShapeType="1"/>
            <a:stCxn id="1088607" idx="6"/>
            <a:endCxn id="1088592" idx="2"/>
          </p:cNvCxnSpPr>
          <p:nvPr/>
        </p:nvCxnSpPr>
        <p:spPr bwMode="auto">
          <a:xfrm flipV="1">
            <a:off x="2479675" y="3146425"/>
            <a:ext cx="2609850" cy="8651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1088612" name="AutoShape 100"/>
          <p:cNvCxnSpPr>
            <a:cxnSpLocks noChangeShapeType="1"/>
            <a:stCxn id="1088608" idx="6"/>
            <a:endCxn id="1088592" idx="2"/>
          </p:cNvCxnSpPr>
          <p:nvPr/>
        </p:nvCxnSpPr>
        <p:spPr bwMode="auto">
          <a:xfrm flipV="1">
            <a:off x="2466975" y="3146425"/>
            <a:ext cx="2622550" cy="21558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1088613" name="AutoShape 101"/>
          <p:cNvCxnSpPr>
            <a:cxnSpLocks noChangeShapeType="1"/>
            <a:stCxn id="1088609" idx="6"/>
            <a:endCxn id="1088600" idx="2"/>
          </p:cNvCxnSpPr>
          <p:nvPr/>
        </p:nvCxnSpPr>
        <p:spPr bwMode="auto">
          <a:xfrm flipV="1">
            <a:off x="2474913" y="4010025"/>
            <a:ext cx="3551237" cy="1620838"/>
          </a:xfrm>
          <a:prstGeom prst="curvedConnector3">
            <a:avLst>
              <a:gd name="adj1" fmla="val 49977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</p:cxnSp>
      <p:sp>
        <p:nvSpPr>
          <p:cNvPr id="1088614" name="AutoShape 102"/>
          <p:cNvSpPr>
            <a:spLocks noChangeArrowheads="1"/>
          </p:cNvSpPr>
          <p:nvPr/>
        </p:nvSpPr>
        <p:spPr bwMode="auto">
          <a:xfrm>
            <a:off x="2339975" y="5864225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615" name="AutoShape 103"/>
          <p:cNvSpPr>
            <a:spLocks noChangeArrowheads="1"/>
          </p:cNvSpPr>
          <p:nvPr/>
        </p:nvSpPr>
        <p:spPr bwMode="auto">
          <a:xfrm>
            <a:off x="2359025" y="4238625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88616" name="AutoShape 104"/>
          <p:cNvSpPr>
            <a:spLocks noChangeArrowheads="1"/>
          </p:cNvSpPr>
          <p:nvPr/>
        </p:nvSpPr>
        <p:spPr bwMode="auto">
          <a:xfrm>
            <a:off x="2363788" y="2622550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088617" name="AutoShape 105"/>
          <p:cNvCxnSpPr>
            <a:cxnSpLocks noChangeShapeType="1"/>
            <a:stCxn id="1088616" idx="3"/>
            <a:endCxn id="1088654" idx="1"/>
          </p:cNvCxnSpPr>
          <p:nvPr/>
        </p:nvCxnSpPr>
        <p:spPr bwMode="auto">
          <a:xfrm>
            <a:off x="2563813" y="2690813"/>
            <a:ext cx="3957637" cy="3279775"/>
          </a:xfrm>
          <a:prstGeom prst="curvedConnector3">
            <a:avLst>
              <a:gd name="adj1" fmla="val 49019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1088618" name="AutoShape 106"/>
          <p:cNvCxnSpPr>
            <a:cxnSpLocks noChangeShapeType="1"/>
            <a:stCxn id="1088615" idx="3"/>
            <a:endCxn id="1088654" idx="1"/>
          </p:cNvCxnSpPr>
          <p:nvPr/>
        </p:nvCxnSpPr>
        <p:spPr bwMode="auto">
          <a:xfrm>
            <a:off x="2559050" y="4306888"/>
            <a:ext cx="3962400" cy="1663700"/>
          </a:xfrm>
          <a:prstGeom prst="curvedConnector3">
            <a:avLst>
              <a:gd name="adj1" fmla="val 49000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1088619" name="AutoShape 107"/>
          <p:cNvCxnSpPr>
            <a:cxnSpLocks noChangeShapeType="1"/>
            <a:stCxn id="1088614" idx="3"/>
            <a:endCxn id="1088654" idx="1"/>
          </p:cNvCxnSpPr>
          <p:nvPr/>
        </p:nvCxnSpPr>
        <p:spPr bwMode="auto">
          <a:xfrm>
            <a:off x="2540000" y="5932488"/>
            <a:ext cx="3981450" cy="38100"/>
          </a:xfrm>
          <a:prstGeom prst="curvedConnector3">
            <a:avLst>
              <a:gd name="adj1" fmla="val 49005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</p:cxnSp>
      <p:grpSp>
        <p:nvGrpSpPr>
          <p:cNvPr id="1088620" name="Group 108"/>
          <p:cNvGrpSpPr>
            <a:grpSpLocks/>
          </p:cNvGrpSpPr>
          <p:nvPr/>
        </p:nvGrpSpPr>
        <p:grpSpPr bwMode="auto">
          <a:xfrm>
            <a:off x="7308850" y="349250"/>
            <a:ext cx="1593850" cy="366713"/>
            <a:chOff x="4604" y="739"/>
            <a:chExt cx="1004" cy="231"/>
          </a:xfrm>
        </p:grpSpPr>
        <p:sp>
          <p:nvSpPr>
            <p:cNvPr id="1088621" name="AutoShape 109"/>
            <p:cNvSpPr>
              <a:spLocks noChangeArrowheads="1"/>
            </p:cNvSpPr>
            <p:nvPr/>
          </p:nvSpPr>
          <p:spPr bwMode="auto">
            <a:xfrm>
              <a:off x="4604" y="805"/>
              <a:ext cx="203" cy="11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endParaRPr lang="en-GB">
                <a:latin typeface="Times New Roman" charset="0"/>
              </a:endParaRPr>
            </a:p>
          </p:txBody>
        </p:sp>
        <p:sp>
          <p:nvSpPr>
            <p:cNvPr id="1088622" name="Text Box 110"/>
            <p:cNvSpPr txBox="1">
              <a:spLocks noChangeArrowheads="1"/>
            </p:cNvSpPr>
            <p:nvPr/>
          </p:nvSpPr>
          <p:spPr bwMode="auto">
            <a:xfrm>
              <a:off x="4820" y="739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Component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23" name="Group 111"/>
          <p:cNvGrpSpPr>
            <a:grpSpLocks/>
          </p:cNvGrpSpPr>
          <p:nvPr/>
        </p:nvGrpSpPr>
        <p:grpSpPr bwMode="auto">
          <a:xfrm>
            <a:off x="7308850" y="727075"/>
            <a:ext cx="1790700" cy="366713"/>
            <a:chOff x="4604" y="1026"/>
            <a:chExt cx="1128" cy="231"/>
          </a:xfrm>
        </p:grpSpPr>
        <p:grpSp>
          <p:nvGrpSpPr>
            <p:cNvPr id="1088624" name="Group 112"/>
            <p:cNvGrpSpPr>
              <a:grpSpLocks/>
            </p:cNvGrpSpPr>
            <p:nvPr/>
          </p:nvGrpSpPr>
          <p:grpSpPr bwMode="auto">
            <a:xfrm rot="-16200000">
              <a:off x="4604" y="1060"/>
              <a:ext cx="144" cy="144"/>
              <a:chOff x="204" y="3349"/>
              <a:chExt cx="259" cy="204"/>
            </a:xfrm>
          </p:grpSpPr>
          <p:sp>
            <p:nvSpPr>
              <p:cNvPr id="1088625" name="Line 11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26" name="Oval 11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27" name="Text Box 115"/>
            <p:cNvSpPr txBox="1">
              <a:spLocks noChangeArrowheads="1"/>
            </p:cNvSpPr>
            <p:nvPr/>
          </p:nvSpPr>
          <p:spPr bwMode="auto">
            <a:xfrm>
              <a:off x="4820" y="102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Base ref.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28" name="Group 116"/>
          <p:cNvGrpSpPr>
            <a:grpSpLocks/>
          </p:cNvGrpSpPr>
          <p:nvPr/>
        </p:nvGrpSpPr>
        <p:grpSpPr bwMode="auto">
          <a:xfrm>
            <a:off x="7308850" y="1058863"/>
            <a:ext cx="1022350" cy="366712"/>
            <a:chOff x="4604" y="1237"/>
            <a:chExt cx="644" cy="231"/>
          </a:xfrm>
        </p:grpSpPr>
        <p:grpSp>
          <p:nvGrpSpPr>
            <p:cNvPr id="1088629" name="Group 117"/>
            <p:cNvGrpSpPr>
              <a:grpSpLocks/>
            </p:cNvGrpSpPr>
            <p:nvPr/>
          </p:nvGrpSpPr>
          <p:grpSpPr bwMode="auto">
            <a:xfrm>
              <a:off x="4604" y="1286"/>
              <a:ext cx="208" cy="144"/>
              <a:chOff x="1884" y="3349"/>
              <a:chExt cx="379" cy="204"/>
            </a:xfrm>
          </p:grpSpPr>
          <p:sp>
            <p:nvSpPr>
              <p:cNvPr id="1088630" name="Line 118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31" name="Oval 119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32" name="Text Box 120"/>
            <p:cNvSpPr txBox="1">
              <a:spLocks noChangeArrowheads="1"/>
            </p:cNvSpPr>
            <p:nvPr/>
          </p:nvSpPr>
          <p:spPr bwMode="auto">
            <a:xfrm>
              <a:off x="4820" y="1237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Facet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33" name="Group 121"/>
          <p:cNvGrpSpPr>
            <a:grpSpLocks/>
          </p:cNvGrpSpPr>
          <p:nvPr/>
        </p:nvGrpSpPr>
        <p:grpSpPr bwMode="auto">
          <a:xfrm>
            <a:off x="7308850" y="1414463"/>
            <a:ext cx="1530350" cy="366712"/>
            <a:chOff x="4604" y="1458"/>
            <a:chExt cx="964" cy="231"/>
          </a:xfrm>
        </p:grpSpPr>
        <p:grpSp>
          <p:nvGrpSpPr>
            <p:cNvPr id="1088634" name="Group 122"/>
            <p:cNvGrpSpPr>
              <a:grpSpLocks/>
            </p:cNvGrpSpPr>
            <p:nvPr/>
          </p:nvGrpSpPr>
          <p:grpSpPr bwMode="auto">
            <a:xfrm>
              <a:off x="4604" y="1484"/>
              <a:ext cx="263" cy="190"/>
              <a:chOff x="1431" y="3508"/>
              <a:chExt cx="489" cy="384"/>
            </a:xfrm>
          </p:grpSpPr>
          <p:grpSp>
            <p:nvGrpSpPr>
              <p:cNvPr id="1088635" name="Group 12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8863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6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8638" name="AutoShape 12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39" name="Text Box 127"/>
            <p:cNvSpPr txBox="1">
              <a:spLocks noChangeArrowheads="1"/>
            </p:cNvSpPr>
            <p:nvPr/>
          </p:nvSpPr>
          <p:spPr bwMode="auto">
            <a:xfrm>
              <a:off x="4820" y="145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Receptacle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40" name="Group 128"/>
          <p:cNvGrpSpPr>
            <a:grpSpLocks/>
          </p:cNvGrpSpPr>
          <p:nvPr/>
        </p:nvGrpSpPr>
        <p:grpSpPr bwMode="auto">
          <a:xfrm>
            <a:off x="7308850" y="2125663"/>
            <a:ext cx="1752600" cy="366712"/>
            <a:chOff x="4604" y="1963"/>
            <a:chExt cx="1104" cy="231"/>
          </a:xfrm>
        </p:grpSpPr>
        <p:grpSp>
          <p:nvGrpSpPr>
            <p:cNvPr id="1088641" name="Group 129"/>
            <p:cNvGrpSpPr>
              <a:grpSpLocks/>
            </p:cNvGrpSpPr>
            <p:nvPr/>
          </p:nvGrpSpPr>
          <p:grpSpPr bwMode="auto">
            <a:xfrm>
              <a:off x="4604" y="2002"/>
              <a:ext cx="242" cy="163"/>
              <a:chOff x="2039" y="3708"/>
              <a:chExt cx="405" cy="192"/>
            </a:xfrm>
          </p:grpSpPr>
          <p:sp>
            <p:nvSpPr>
              <p:cNvPr id="1088642" name="Line 130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43" name="Rectangle 131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44" name="AutoShape 132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45" name="Text Box 133"/>
            <p:cNvSpPr txBox="1">
              <a:spLocks noChangeArrowheads="1"/>
            </p:cNvSpPr>
            <p:nvPr/>
          </p:nvSpPr>
          <p:spPr bwMode="auto">
            <a:xfrm>
              <a:off x="4820" y="1963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Event Source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46" name="Group 134"/>
          <p:cNvGrpSpPr>
            <a:grpSpLocks/>
          </p:cNvGrpSpPr>
          <p:nvPr/>
        </p:nvGrpSpPr>
        <p:grpSpPr bwMode="auto">
          <a:xfrm>
            <a:off x="7308850" y="1770063"/>
            <a:ext cx="1536700" cy="366712"/>
            <a:chOff x="4604" y="1691"/>
            <a:chExt cx="968" cy="231"/>
          </a:xfrm>
        </p:grpSpPr>
        <p:grpSp>
          <p:nvGrpSpPr>
            <p:cNvPr id="1088647" name="Group 135"/>
            <p:cNvGrpSpPr>
              <a:grpSpLocks/>
            </p:cNvGrpSpPr>
            <p:nvPr/>
          </p:nvGrpSpPr>
          <p:grpSpPr bwMode="auto">
            <a:xfrm>
              <a:off x="4604" y="1718"/>
              <a:ext cx="264" cy="187"/>
              <a:chOff x="2765" y="3760"/>
              <a:chExt cx="378" cy="192"/>
            </a:xfrm>
          </p:grpSpPr>
          <p:sp>
            <p:nvSpPr>
              <p:cNvPr id="1088648" name="Line 136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49" name="AutoShape 137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50" name="Text Box 138"/>
            <p:cNvSpPr txBox="1">
              <a:spLocks noChangeArrowheads="1"/>
            </p:cNvSpPr>
            <p:nvPr/>
          </p:nvSpPr>
          <p:spPr bwMode="auto">
            <a:xfrm>
              <a:off x="4820" y="1691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Event Sink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1088651" name="Group 139"/>
          <p:cNvGrpSpPr>
            <a:grpSpLocks/>
          </p:cNvGrpSpPr>
          <p:nvPr/>
        </p:nvGrpSpPr>
        <p:grpSpPr bwMode="auto">
          <a:xfrm>
            <a:off x="6443663" y="5084763"/>
            <a:ext cx="1927225" cy="1189037"/>
            <a:chOff x="4059" y="3203"/>
            <a:chExt cx="1214" cy="749"/>
          </a:xfrm>
        </p:grpSpPr>
        <p:grpSp>
          <p:nvGrpSpPr>
            <p:cNvPr id="1088652" name="Group 140"/>
            <p:cNvGrpSpPr>
              <a:grpSpLocks/>
            </p:cNvGrpSpPr>
            <p:nvPr/>
          </p:nvGrpSpPr>
          <p:grpSpPr bwMode="auto">
            <a:xfrm>
              <a:off x="4059" y="3665"/>
              <a:ext cx="378" cy="192"/>
              <a:chOff x="2765" y="3760"/>
              <a:chExt cx="378" cy="192"/>
            </a:xfrm>
          </p:grpSpPr>
          <p:sp>
            <p:nvSpPr>
              <p:cNvPr id="1088653" name="Line 141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54" name="AutoShape 142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88655" name="Group 143"/>
            <p:cNvGrpSpPr>
              <a:grpSpLocks/>
            </p:cNvGrpSpPr>
            <p:nvPr/>
          </p:nvGrpSpPr>
          <p:grpSpPr bwMode="auto">
            <a:xfrm rot="-16200000">
              <a:off x="4665" y="3231"/>
              <a:ext cx="259" cy="204"/>
              <a:chOff x="204" y="3349"/>
              <a:chExt cx="259" cy="204"/>
            </a:xfrm>
          </p:grpSpPr>
          <p:sp>
            <p:nvSpPr>
              <p:cNvPr id="1088656" name="Line 14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88657" name="Oval 14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88658" name="AutoShape 146"/>
            <p:cNvSpPr>
              <a:spLocks noChangeArrowheads="1"/>
            </p:cNvSpPr>
            <p:nvPr/>
          </p:nvSpPr>
          <p:spPr bwMode="auto">
            <a:xfrm>
              <a:off x="4309" y="3462"/>
              <a:ext cx="964" cy="49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Observer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D85-2B50-41DC-9002-12CBAB4A528E}" type="slidenum">
              <a:rPr lang="fr-FR"/>
              <a:pPr/>
              <a:t>188</a:t>
            </a:fld>
            <a:endParaRPr lang="fr-FR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</a:t>
            </a:r>
            <a:br>
              <a:rPr lang="en-US"/>
            </a:br>
            <a:r>
              <a:rPr lang="en-US"/>
              <a:t>for Dining Philosophers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&lt;?xml version="1.0"?&gt;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&lt;!DOCTYPE </a:t>
            </a:r>
            <a:r>
              <a:rPr lang="en-US" sz="2000" b="1">
                <a:latin typeface="Comic Sans MS" pitchFamily="66" charset="0"/>
              </a:rPr>
              <a:t>componentassembly</a:t>
            </a:r>
            <a:r>
              <a:rPr lang="en-US" sz="2000">
                <a:latin typeface="Comic Sans MS" pitchFamily="66" charset="0"/>
              </a:rPr>
              <a:t> SYSTEM "</a:t>
            </a:r>
            <a:r>
              <a:rPr lang="en-US" sz="2000" b="1">
                <a:latin typeface="Comic Sans MS" pitchFamily="66" charset="0"/>
              </a:rPr>
              <a:t>componentassembly.dtd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componentassembly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demophilo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description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Dinner assembly descriptor</a:t>
            </a:r>
            <a:r>
              <a:rPr lang="en-US" sz="2000">
                <a:latin typeface="Comic Sans MS" pitchFamily="66" charset="0"/>
              </a:rPr>
              <a:t>&lt;/description&gt;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componentfiles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componentfile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PhilosopherComponent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philosopher.csd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&lt;/componentfile&gt;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componentfile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ObserverComponent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observer.csd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&lt;/componentfile&gt;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componentfile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ForkManagerComponent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forkmanager.csd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&lt;/componentfile&gt;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&lt;/componentfiles&gt;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2337-012B-45E9-A092-BB7D96A5A966}" type="slidenum">
              <a:rPr lang="fr-FR"/>
              <a:pPr/>
              <a:t>189</a:t>
            </a:fld>
            <a:endParaRPr lang="fr-FR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 Descriptor Example (2)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&lt;</a:t>
            </a:r>
            <a:r>
              <a:rPr lang="en-US" sz="1800" b="1">
                <a:latin typeface="Comic Sans MS" pitchFamily="66" charset="0"/>
              </a:rPr>
              <a:t>partitioning</a:t>
            </a:r>
            <a:r>
              <a:rPr lang="en-US" sz="18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</a:t>
            </a:r>
            <a:r>
              <a:rPr lang="en-US" sz="1800" b="1">
                <a:latin typeface="Comic Sans MS" pitchFamily="66" charset="0"/>
              </a:rPr>
              <a:t>homeplacement</a:t>
            </a:r>
            <a:r>
              <a:rPr lang="en-US" sz="1800">
                <a:latin typeface="Comic Sans MS" pitchFamily="66" charset="0"/>
              </a:rPr>
              <a:t> id="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ObserverHome</a:t>
            </a:r>
            <a:r>
              <a:rPr lang="en-US" sz="18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componentfileref</a:t>
            </a:r>
            <a:r>
              <a:rPr lang="en-US" sz="1800">
                <a:latin typeface="Comic Sans MS" pitchFamily="66" charset="0"/>
              </a:rPr>
              <a:t> idref="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ObserverHome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registerwithnaming</a:t>
            </a:r>
            <a:r>
              <a:rPr lang="en-US" sz="1800">
                <a:latin typeface="Comic Sans MS" pitchFamily="66" charset="0"/>
              </a:rPr>
              <a:t> name="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ObserverHome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&lt;/homeplacement&gt;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</a:t>
            </a:r>
            <a:r>
              <a:rPr lang="en-US" sz="1800" b="1">
                <a:latin typeface="Comic Sans MS" pitchFamily="66" charset="0"/>
              </a:rPr>
              <a:t>homeplacement</a:t>
            </a:r>
            <a:r>
              <a:rPr lang="en-US" sz="1800">
                <a:latin typeface="Comic Sans MS" pitchFamily="66" charset="0"/>
              </a:rPr>
              <a:t> id="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18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componentfileref</a:t>
            </a:r>
            <a:r>
              <a:rPr lang="en-US" sz="1800">
                <a:latin typeface="Comic Sans MS" pitchFamily="66" charset="0"/>
              </a:rPr>
              <a:t> idref="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registerwithnaming</a:t>
            </a:r>
            <a:r>
              <a:rPr lang="en-US" sz="1800">
                <a:latin typeface="Comic Sans MS" pitchFamily="66" charset="0"/>
              </a:rPr>
              <a:t> name="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&lt;/homeplacement&gt;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</a:t>
            </a:r>
            <a:r>
              <a:rPr lang="en-US" sz="1800" b="1">
                <a:latin typeface="Comic Sans MS" pitchFamily="66" charset="0"/>
              </a:rPr>
              <a:t>homeplacement</a:t>
            </a:r>
            <a:r>
              <a:rPr lang="en-US" sz="1800">
                <a:latin typeface="Comic Sans MS" pitchFamily="66" charset="0"/>
              </a:rPr>
              <a:t> id="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ForkHome</a:t>
            </a:r>
            <a:r>
              <a:rPr lang="en-US" sz="1800">
                <a:latin typeface="Comic Sans MS" pitchFamily="66" charset="0"/>
              </a:rPr>
              <a:t>"&gt;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componentfileref</a:t>
            </a:r>
            <a:r>
              <a:rPr lang="en-US" sz="1800">
                <a:latin typeface="Comic Sans MS" pitchFamily="66" charset="0"/>
              </a:rPr>
              <a:t> idref="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ForkHome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  &lt;</a:t>
            </a:r>
            <a:r>
              <a:rPr lang="en-US" sz="1800" b="1">
                <a:latin typeface="Comic Sans MS" pitchFamily="66" charset="0"/>
              </a:rPr>
              <a:t>registerwithnaming</a:t>
            </a:r>
            <a:r>
              <a:rPr lang="en-US" sz="1800">
                <a:latin typeface="Comic Sans MS" pitchFamily="66" charset="0"/>
              </a:rPr>
              <a:t> name="</a:t>
            </a:r>
            <a:r>
              <a:rPr lang="en-US" sz="1800" b="1">
                <a:solidFill>
                  <a:schemeClr val="accent1"/>
                </a:solidFill>
                <a:latin typeface="Comic Sans MS" pitchFamily="66" charset="0"/>
              </a:rPr>
              <a:t>ForkHome</a:t>
            </a:r>
            <a:r>
              <a:rPr lang="en-US" sz="18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  &lt;/homeplacement&gt;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Comic Sans MS" pitchFamily="66" charset="0"/>
              </a:rPr>
              <a:t>  &lt;/partitioning&gt;&lt;connections/&gt;&lt;/componentassembly&gt;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7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C54-541F-40C3-AF6E-090809BBFEC9}" type="slidenum">
              <a:rPr lang="fr-FR"/>
              <a:pPr/>
              <a:t>19</a:t>
            </a:fld>
            <a:endParaRPr lang="fr-FR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CORBA Component Design </a:t>
            </a:r>
            <a:br>
              <a:rPr lang="en-US"/>
            </a:br>
            <a:r>
              <a:rPr lang="en-US"/>
              <a:t>to Packaging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6011863" y="3209925"/>
            <a:ext cx="18732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/>
              <a:t>Programming</a:t>
            </a:r>
          </a:p>
          <a:p>
            <a:pPr algn="ctr"/>
            <a:r>
              <a:rPr lang="fr-FR" sz="1400"/>
              <a:t>Language</a:t>
            </a:r>
          </a:p>
          <a:p>
            <a:pPr algn="ctr"/>
            <a:r>
              <a:rPr lang="fr-FR" sz="1400"/>
              <a:t>Tools</a:t>
            </a:r>
          </a:p>
        </p:txBody>
      </p:sp>
      <p:grpSp>
        <p:nvGrpSpPr>
          <p:cNvPr id="638981" name="Group 5"/>
          <p:cNvGrpSpPr>
            <a:grpSpLocks/>
          </p:cNvGrpSpPr>
          <p:nvPr/>
        </p:nvGrpSpPr>
        <p:grpSpPr bwMode="auto">
          <a:xfrm>
            <a:off x="34925" y="1484313"/>
            <a:ext cx="1212850" cy="1101725"/>
            <a:chOff x="158" y="1071"/>
            <a:chExt cx="937" cy="719"/>
          </a:xfrm>
        </p:grpSpPr>
        <p:sp>
          <p:nvSpPr>
            <p:cNvPr id="638982" name="Text Box 6"/>
            <p:cNvSpPr txBox="1">
              <a:spLocks noChangeArrowheads="1"/>
            </p:cNvSpPr>
            <p:nvPr/>
          </p:nvSpPr>
          <p:spPr bwMode="auto">
            <a:xfrm>
              <a:off x="158" y="1452"/>
              <a:ext cx="93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Designer</a:t>
              </a:r>
            </a:p>
          </p:txBody>
        </p:sp>
        <p:grpSp>
          <p:nvGrpSpPr>
            <p:cNvPr id="638983" name="Group 7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38984" name="Freeform 8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8985" name="Freeform 9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638986" name="Group 10"/>
          <p:cNvGrpSpPr>
            <a:grpSpLocks/>
          </p:cNvGrpSpPr>
          <p:nvPr/>
        </p:nvGrpSpPr>
        <p:grpSpPr bwMode="auto">
          <a:xfrm>
            <a:off x="1228725" y="1484313"/>
            <a:ext cx="1439863" cy="1081087"/>
            <a:chOff x="2109" y="935"/>
            <a:chExt cx="907" cy="771"/>
          </a:xfrm>
        </p:grpSpPr>
        <p:sp>
          <p:nvSpPr>
            <p:cNvPr id="638987" name="Freeform 11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8988" name="Rectangle 12"/>
            <p:cNvSpPr>
              <a:spLocks noChangeArrowheads="1"/>
            </p:cNvSpPr>
            <p:nvPr/>
          </p:nvSpPr>
          <p:spPr bwMode="auto">
            <a:xfrm>
              <a:off x="2154" y="1118"/>
              <a:ext cx="81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400"/>
                <a:t>OMG IDL,</a:t>
              </a:r>
            </a:p>
            <a:p>
              <a:pPr algn="ctr"/>
              <a:r>
                <a:rPr lang="fr-FR" sz="1400"/>
                <a:t>PSDL &amp; CIDL</a:t>
              </a:r>
            </a:p>
          </p:txBody>
        </p:sp>
      </p:grpSp>
      <p:sp>
        <p:nvSpPr>
          <p:cNvPr id="638989" name="Rectangle 13"/>
          <p:cNvSpPr>
            <a:spLocks noChangeArrowheads="1"/>
          </p:cNvSpPr>
          <p:nvPr/>
        </p:nvSpPr>
        <p:spPr bwMode="auto">
          <a:xfrm>
            <a:off x="1228725" y="3209925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/>
              <a:t>OMG IDL PSDL &amp; CIDL</a:t>
            </a:r>
          </a:p>
          <a:p>
            <a:pPr algn="ctr"/>
            <a:r>
              <a:rPr lang="fr-FR" sz="1400"/>
              <a:t>Compiler</a:t>
            </a:r>
          </a:p>
        </p:txBody>
      </p:sp>
      <p:grpSp>
        <p:nvGrpSpPr>
          <p:cNvPr id="638990" name="Group 14"/>
          <p:cNvGrpSpPr>
            <a:grpSpLocks/>
          </p:cNvGrpSpPr>
          <p:nvPr/>
        </p:nvGrpSpPr>
        <p:grpSpPr bwMode="auto">
          <a:xfrm>
            <a:off x="7823200" y="1484313"/>
            <a:ext cx="1360488" cy="1101725"/>
            <a:chOff x="101" y="1071"/>
            <a:chExt cx="1057" cy="719"/>
          </a:xfrm>
        </p:grpSpPr>
        <p:sp>
          <p:nvSpPr>
            <p:cNvPr id="638991" name="Text Box 15"/>
            <p:cNvSpPr txBox="1">
              <a:spLocks noChangeArrowheads="1"/>
            </p:cNvSpPr>
            <p:nvPr/>
          </p:nvSpPr>
          <p:spPr bwMode="auto">
            <a:xfrm>
              <a:off x="101" y="1452"/>
              <a:ext cx="105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Implementer</a:t>
              </a:r>
            </a:p>
          </p:txBody>
        </p:sp>
        <p:grpSp>
          <p:nvGrpSpPr>
            <p:cNvPr id="638992" name="Group 1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38993" name="Freeform 1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8994" name="Freeform 1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638995" name="Group 19"/>
          <p:cNvGrpSpPr>
            <a:grpSpLocks/>
          </p:cNvGrpSpPr>
          <p:nvPr/>
        </p:nvGrpSpPr>
        <p:grpSpPr bwMode="auto">
          <a:xfrm>
            <a:off x="6227763" y="1484313"/>
            <a:ext cx="1439862" cy="1081087"/>
            <a:chOff x="2109" y="935"/>
            <a:chExt cx="907" cy="771"/>
          </a:xfrm>
        </p:grpSpPr>
        <p:sp>
          <p:nvSpPr>
            <p:cNvPr id="638996" name="Freeform 20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8997" name="Rectangle 21"/>
            <p:cNvSpPr>
              <a:spLocks noChangeArrowheads="1"/>
            </p:cNvSpPr>
            <p:nvPr/>
          </p:nvSpPr>
          <p:spPr bwMode="auto">
            <a:xfrm>
              <a:off x="2154" y="1118"/>
              <a:ext cx="816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Executor</a:t>
              </a:r>
            </a:p>
            <a:p>
              <a:pPr algn="ctr"/>
              <a:r>
                <a:rPr lang="fr-FR" sz="1400"/>
                <a:t>Code</a:t>
              </a:r>
            </a:p>
          </p:txBody>
        </p:sp>
      </p:grpSp>
      <p:grpSp>
        <p:nvGrpSpPr>
          <p:cNvPr id="638998" name="Group 22"/>
          <p:cNvGrpSpPr>
            <a:grpSpLocks/>
          </p:cNvGrpSpPr>
          <p:nvPr/>
        </p:nvGrpSpPr>
        <p:grpSpPr bwMode="auto">
          <a:xfrm>
            <a:off x="3646488" y="3068638"/>
            <a:ext cx="1490662" cy="1147762"/>
            <a:chOff x="1519" y="2387"/>
            <a:chExt cx="939" cy="723"/>
          </a:xfrm>
        </p:grpSpPr>
        <p:grpSp>
          <p:nvGrpSpPr>
            <p:cNvPr id="638999" name="Group 23"/>
            <p:cNvGrpSpPr>
              <a:grpSpLocks/>
            </p:cNvGrpSpPr>
            <p:nvPr/>
          </p:nvGrpSpPr>
          <p:grpSpPr bwMode="auto">
            <a:xfrm>
              <a:off x="1772" y="2387"/>
              <a:ext cx="433" cy="578"/>
              <a:chOff x="1664" y="2387"/>
              <a:chExt cx="433" cy="578"/>
            </a:xfrm>
          </p:grpSpPr>
          <p:sp>
            <p:nvSpPr>
              <p:cNvPr id="639000" name="Freeform 24"/>
              <p:cNvSpPr>
                <a:spLocks noEditPoints="1"/>
              </p:cNvSpPr>
              <p:nvPr/>
            </p:nvSpPr>
            <p:spPr bwMode="auto">
              <a:xfrm>
                <a:off x="1837" y="2387"/>
                <a:ext cx="260" cy="385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195" y="73"/>
                  </a:cxn>
                  <a:cxn ang="0">
                    <a:pos x="260" y="73"/>
                  </a:cxn>
                  <a:cxn ang="0">
                    <a:pos x="195" y="0"/>
                  </a:cxn>
                  <a:cxn ang="0">
                    <a:pos x="0" y="0"/>
                  </a:cxn>
                  <a:cxn ang="0">
                    <a:pos x="0" y="385"/>
                  </a:cxn>
                  <a:cxn ang="0">
                    <a:pos x="260" y="385"/>
                  </a:cxn>
                  <a:cxn ang="0">
                    <a:pos x="260" y="73"/>
                  </a:cxn>
                  <a:cxn ang="0">
                    <a:pos x="195" y="73"/>
                  </a:cxn>
                  <a:cxn ang="0">
                    <a:pos x="195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385">
                    <a:moveTo>
                      <a:pt x="195" y="0"/>
                    </a:moveTo>
                    <a:lnTo>
                      <a:pt x="195" y="73"/>
                    </a:lnTo>
                    <a:lnTo>
                      <a:pt x="260" y="73"/>
                    </a:lnTo>
                    <a:lnTo>
                      <a:pt x="195" y="0"/>
                    </a:lnTo>
                    <a:close/>
                    <a:moveTo>
                      <a:pt x="0" y="0"/>
                    </a:moveTo>
                    <a:lnTo>
                      <a:pt x="0" y="385"/>
                    </a:lnTo>
                    <a:lnTo>
                      <a:pt x="260" y="385"/>
                    </a:lnTo>
                    <a:lnTo>
                      <a:pt x="260" y="73"/>
                    </a:lnTo>
                    <a:lnTo>
                      <a:pt x="195" y="73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01" name="Freeform 25"/>
              <p:cNvSpPr>
                <a:spLocks noEditPoints="1"/>
              </p:cNvSpPr>
              <p:nvPr/>
            </p:nvSpPr>
            <p:spPr bwMode="auto">
              <a:xfrm>
                <a:off x="1794" y="2435"/>
                <a:ext cx="260" cy="38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94" y="73"/>
                  </a:cxn>
                  <a:cxn ang="0">
                    <a:pos x="260" y="73"/>
                  </a:cxn>
                  <a:cxn ang="0">
                    <a:pos x="194" y="0"/>
                  </a:cxn>
                  <a:cxn ang="0">
                    <a:pos x="0" y="0"/>
                  </a:cxn>
                  <a:cxn ang="0">
                    <a:pos x="0" y="385"/>
                  </a:cxn>
                  <a:cxn ang="0">
                    <a:pos x="260" y="385"/>
                  </a:cxn>
                  <a:cxn ang="0">
                    <a:pos x="260" y="73"/>
                  </a:cxn>
                  <a:cxn ang="0">
                    <a:pos x="194" y="73"/>
                  </a:cxn>
                  <a:cxn ang="0">
                    <a:pos x="194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385">
                    <a:moveTo>
                      <a:pt x="194" y="0"/>
                    </a:moveTo>
                    <a:lnTo>
                      <a:pt x="194" y="73"/>
                    </a:lnTo>
                    <a:lnTo>
                      <a:pt x="260" y="73"/>
                    </a:lnTo>
                    <a:lnTo>
                      <a:pt x="194" y="0"/>
                    </a:lnTo>
                    <a:close/>
                    <a:moveTo>
                      <a:pt x="0" y="0"/>
                    </a:moveTo>
                    <a:lnTo>
                      <a:pt x="0" y="385"/>
                    </a:lnTo>
                    <a:lnTo>
                      <a:pt x="260" y="385"/>
                    </a:lnTo>
                    <a:lnTo>
                      <a:pt x="260" y="73"/>
                    </a:lnTo>
                    <a:lnTo>
                      <a:pt x="194" y="73"/>
                    </a:lnTo>
                    <a:lnTo>
                      <a:pt x="1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02" name="Freeform 26"/>
              <p:cNvSpPr>
                <a:spLocks noEditPoints="1"/>
              </p:cNvSpPr>
              <p:nvPr/>
            </p:nvSpPr>
            <p:spPr bwMode="auto">
              <a:xfrm>
                <a:off x="1751" y="2484"/>
                <a:ext cx="259" cy="384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94" y="72"/>
                  </a:cxn>
                  <a:cxn ang="0">
                    <a:pos x="259" y="72"/>
                  </a:cxn>
                  <a:cxn ang="0">
                    <a:pos x="194" y="0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259" y="384"/>
                  </a:cxn>
                  <a:cxn ang="0">
                    <a:pos x="259" y="72"/>
                  </a:cxn>
                  <a:cxn ang="0">
                    <a:pos x="194" y="72"/>
                  </a:cxn>
                  <a:cxn ang="0">
                    <a:pos x="194" y="0"/>
                  </a:cxn>
                  <a:cxn ang="0">
                    <a:pos x="0" y="0"/>
                  </a:cxn>
                </a:cxnLst>
                <a:rect l="0" t="0" r="r" b="b"/>
                <a:pathLst>
                  <a:path w="259" h="384">
                    <a:moveTo>
                      <a:pt x="194" y="0"/>
                    </a:moveTo>
                    <a:lnTo>
                      <a:pt x="194" y="72"/>
                    </a:lnTo>
                    <a:lnTo>
                      <a:pt x="259" y="72"/>
                    </a:lnTo>
                    <a:lnTo>
                      <a:pt x="194" y="0"/>
                    </a:lnTo>
                    <a:close/>
                    <a:moveTo>
                      <a:pt x="0" y="0"/>
                    </a:moveTo>
                    <a:lnTo>
                      <a:pt x="0" y="384"/>
                    </a:lnTo>
                    <a:lnTo>
                      <a:pt x="259" y="384"/>
                    </a:lnTo>
                    <a:lnTo>
                      <a:pt x="259" y="72"/>
                    </a:lnTo>
                    <a:lnTo>
                      <a:pt x="194" y="72"/>
                    </a:lnTo>
                    <a:lnTo>
                      <a:pt x="1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03" name="Freeform 27"/>
              <p:cNvSpPr>
                <a:spLocks noEditPoints="1"/>
              </p:cNvSpPr>
              <p:nvPr/>
            </p:nvSpPr>
            <p:spPr bwMode="auto">
              <a:xfrm>
                <a:off x="1708" y="2532"/>
                <a:ext cx="259" cy="384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94" y="72"/>
                  </a:cxn>
                  <a:cxn ang="0">
                    <a:pos x="259" y="72"/>
                  </a:cxn>
                  <a:cxn ang="0">
                    <a:pos x="194" y="0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259" y="384"/>
                  </a:cxn>
                  <a:cxn ang="0">
                    <a:pos x="259" y="72"/>
                  </a:cxn>
                  <a:cxn ang="0">
                    <a:pos x="194" y="72"/>
                  </a:cxn>
                  <a:cxn ang="0">
                    <a:pos x="194" y="0"/>
                  </a:cxn>
                  <a:cxn ang="0">
                    <a:pos x="0" y="0"/>
                  </a:cxn>
                </a:cxnLst>
                <a:rect l="0" t="0" r="r" b="b"/>
                <a:pathLst>
                  <a:path w="259" h="384">
                    <a:moveTo>
                      <a:pt x="194" y="0"/>
                    </a:moveTo>
                    <a:lnTo>
                      <a:pt x="194" y="72"/>
                    </a:lnTo>
                    <a:lnTo>
                      <a:pt x="259" y="72"/>
                    </a:lnTo>
                    <a:lnTo>
                      <a:pt x="194" y="0"/>
                    </a:lnTo>
                    <a:close/>
                    <a:moveTo>
                      <a:pt x="0" y="0"/>
                    </a:moveTo>
                    <a:lnTo>
                      <a:pt x="0" y="384"/>
                    </a:lnTo>
                    <a:lnTo>
                      <a:pt x="259" y="384"/>
                    </a:lnTo>
                    <a:lnTo>
                      <a:pt x="259" y="72"/>
                    </a:lnTo>
                    <a:lnTo>
                      <a:pt x="194" y="72"/>
                    </a:lnTo>
                    <a:lnTo>
                      <a:pt x="1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04" name="Freeform 28"/>
              <p:cNvSpPr>
                <a:spLocks noEditPoints="1"/>
              </p:cNvSpPr>
              <p:nvPr/>
            </p:nvSpPr>
            <p:spPr bwMode="auto">
              <a:xfrm>
                <a:off x="1664" y="2580"/>
                <a:ext cx="260" cy="385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195" y="72"/>
                  </a:cxn>
                  <a:cxn ang="0">
                    <a:pos x="260" y="72"/>
                  </a:cxn>
                  <a:cxn ang="0">
                    <a:pos x="195" y="0"/>
                  </a:cxn>
                  <a:cxn ang="0">
                    <a:pos x="0" y="0"/>
                  </a:cxn>
                  <a:cxn ang="0">
                    <a:pos x="0" y="385"/>
                  </a:cxn>
                  <a:cxn ang="0">
                    <a:pos x="260" y="385"/>
                  </a:cxn>
                  <a:cxn ang="0">
                    <a:pos x="260" y="72"/>
                  </a:cxn>
                  <a:cxn ang="0">
                    <a:pos x="195" y="72"/>
                  </a:cxn>
                  <a:cxn ang="0">
                    <a:pos x="195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385">
                    <a:moveTo>
                      <a:pt x="195" y="0"/>
                    </a:moveTo>
                    <a:lnTo>
                      <a:pt x="195" y="72"/>
                    </a:lnTo>
                    <a:lnTo>
                      <a:pt x="260" y="72"/>
                    </a:lnTo>
                    <a:lnTo>
                      <a:pt x="195" y="0"/>
                    </a:lnTo>
                    <a:close/>
                    <a:moveTo>
                      <a:pt x="0" y="0"/>
                    </a:moveTo>
                    <a:lnTo>
                      <a:pt x="0" y="385"/>
                    </a:lnTo>
                    <a:lnTo>
                      <a:pt x="260" y="385"/>
                    </a:lnTo>
                    <a:lnTo>
                      <a:pt x="260" y="72"/>
                    </a:lnTo>
                    <a:lnTo>
                      <a:pt x="195" y="72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639005" name="Rectangle 29"/>
            <p:cNvSpPr>
              <a:spLocks noChangeArrowheads="1"/>
            </p:cNvSpPr>
            <p:nvPr/>
          </p:nvSpPr>
          <p:spPr bwMode="auto">
            <a:xfrm>
              <a:off x="1519" y="2976"/>
              <a:ext cx="93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Stubs, Skeletons</a:t>
              </a:r>
              <a:endParaRPr lang="en-US" sz="1400" b="0"/>
            </a:p>
          </p:txBody>
        </p:sp>
      </p:grpSp>
      <p:grpSp>
        <p:nvGrpSpPr>
          <p:cNvPr id="639006" name="Group 30"/>
          <p:cNvGrpSpPr>
            <a:grpSpLocks/>
          </p:cNvGrpSpPr>
          <p:nvPr/>
        </p:nvGrpSpPr>
        <p:grpSpPr bwMode="auto">
          <a:xfrm>
            <a:off x="1228725" y="4867275"/>
            <a:ext cx="1439863" cy="1009650"/>
            <a:chOff x="295" y="3249"/>
            <a:chExt cx="907" cy="636"/>
          </a:xfrm>
        </p:grpSpPr>
        <p:sp>
          <p:nvSpPr>
            <p:cNvPr id="639007" name="Freeform 31"/>
            <p:cNvSpPr>
              <a:spLocks noEditPoints="1"/>
            </p:cNvSpPr>
            <p:nvPr/>
          </p:nvSpPr>
          <p:spPr bwMode="auto">
            <a:xfrm>
              <a:off x="295" y="3249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9008" name="Rectangle 32"/>
            <p:cNvSpPr>
              <a:spLocks noChangeArrowheads="1"/>
            </p:cNvSpPr>
            <p:nvPr/>
          </p:nvSpPr>
          <p:spPr bwMode="auto">
            <a:xfrm>
              <a:off x="340" y="3329"/>
              <a:ext cx="81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fr-FR" sz="1400"/>
            </a:p>
            <a:p>
              <a:pPr algn="ctr"/>
              <a:r>
                <a:rPr lang="fr-FR" sz="1400"/>
                <a:t>Client-side</a:t>
              </a:r>
            </a:p>
            <a:p>
              <a:pPr algn="ctr"/>
              <a:r>
                <a:rPr lang="fr-FR" sz="1400"/>
                <a:t>OMG IDL</a:t>
              </a:r>
            </a:p>
          </p:txBody>
        </p:sp>
      </p:grpSp>
      <p:grpSp>
        <p:nvGrpSpPr>
          <p:cNvPr id="639009" name="Group 33"/>
          <p:cNvGrpSpPr>
            <a:grpSpLocks/>
          </p:cNvGrpSpPr>
          <p:nvPr/>
        </p:nvGrpSpPr>
        <p:grpSpPr bwMode="auto">
          <a:xfrm>
            <a:off x="3708400" y="4867275"/>
            <a:ext cx="1439863" cy="1009650"/>
            <a:chOff x="295" y="3249"/>
            <a:chExt cx="907" cy="636"/>
          </a:xfrm>
        </p:grpSpPr>
        <p:sp>
          <p:nvSpPr>
            <p:cNvPr id="639010" name="Freeform 34"/>
            <p:cNvSpPr>
              <a:spLocks noEditPoints="1"/>
            </p:cNvSpPr>
            <p:nvPr/>
          </p:nvSpPr>
          <p:spPr bwMode="auto">
            <a:xfrm>
              <a:off x="295" y="3249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9011" name="Rectangle 35"/>
            <p:cNvSpPr>
              <a:spLocks noChangeArrowheads="1"/>
            </p:cNvSpPr>
            <p:nvPr/>
          </p:nvSpPr>
          <p:spPr bwMode="auto">
            <a:xfrm>
              <a:off x="340" y="3329"/>
              <a:ext cx="81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400"/>
                <a:t>XML</a:t>
              </a:r>
            </a:p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Descriptor</a:t>
              </a:r>
            </a:p>
          </p:txBody>
        </p:sp>
      </p:grpSp>
      <p:grpSp>
        <p:nvGrpSpPr>
          <p:cNvPr id="639012" name="Group 36"/>
          <p:cNvGrpSpPr>
            <a:grpSpLocks/>
          </p:cNvGrpSpPr>
          <p:nvPr/>
        </p:nvGrpSpPr>
        <p:grpSpPr bwMode="auto">
          <a:xfrm>
            <a:off x="6156325" y="4795838"/>
            <a:ext cx="1584325" cy="1152525"/>
            <a:chOff x="2925" y="3022"/>
            <a:chExt cx="907" cy="998"/>
          </a:xfrm>
        </p:grpSpPr>
        <p:sp>
          <p:nvSpPr>
            <p:cNvPr id="639013" name="Freeform 37"/>
            <p:cNvSpPr>
              <a:spLocks noEditPoints="1"/>
            </p:cNvSpPr>
            <p:nvPr/>
          </p:nvSpPr>
          <p:spPr bwMode="auto">
            <a:xfrm>
              <a:off x="2925" y="3022"/>
              <a:ext cx="907" cy="998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9014" name="Rectangle 38"/>
            <p:cNvSpPr>
              <a:spLocks noChangeArrowheads="1"/>
            </p:cNvSpPr>
            <p:nvPr/>
          </p:nvSpPr>
          <p:spPr bwMode="auto">
            <a:xfrm>
              <a:off x="2970" y="3357"/>
              <a:ext cx="81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400"/>
                <a:t>Binary</a:t>
              </a:r>
            </a:p>
            <a:p>
              <a:pPr algn="ctr"/>
              <a:r>
                <a:rPr lang="fr-FR" sz="1400"/>
                <a:t>Component</a:t>
              </a:r>
            </a:p>
          </p:txBody>
        </p:sp>
      </p:grpSp>
      <p:cxnSp>
        <p:nvCxnSpPr>
          <p:cNvPr id="639015" name="AutoShape 39"/>
          <p:cNvCxnSpPr>
            <a:cxnSpLocks noChangeShapeType="1"/>
          </p:cNvCxnSpPr>
          <p:nvPr/>
        </p:nvCxnSpPr>
        <p:spPr bwMode="auto">
          <a:xfrm>
            <a:off x="2843213" y="3640138"/>
            <a:ext cx="10382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9016" name="AutoShape 40"/>
          <p:cNvCxnSpPr>
            <a:cxnSpLocks noChangeShapeType="1"/>
          </p:cNvCxnSpPr>
          <p:nvPr/>
        </p:nvCxnSpPr>
        <p:spPr bwMode="auto">
          <a:xfrm>
            <a:off x="1949450" y="2660650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9017" name="AutoShape 41"/>
          <p:cNvCxnSpPr>
            <a:cxnSpLocks noChangeShapeType="1"/>
          </p:cNvCxnSpPr>
          <p:nvPr/>
        </p:nvCxnSpPr>
        <p:spPr bwMode="auto">
          <a:xfrm>
            <a:off x="4859338" y="3640138"/>
            <a:ext cx="10382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9018" name="AutoShape 42"/>
          <p:cNvCxnSpPr>
            <a:cxnSpLocks noChangeShapeType="1"/>
          </p:cNvCxnSpPr>
          <p:nvPr/>
        </p:nvCxnSpPr>
        <p:spPr bwMode="auto">
          <a:xfrm>
            <a:off x="6948488" y="2706688"/>
            <a:ext cx="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9019" name="AutoShape 43"/>
          <p:cNvCxnSpPr>
            <a:cxnSpLocks noChangeShapeType="1"/>
          </p:cNvCxnSpPr>
          <p:nvPr/>
        </p:nvCxnSpPr>
        <p:spPr bwMode="auto">
          <a:xfrm>
            <a:off x="6948488" y="4219575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9020" name="AutoShape 44"/>
          <p:cNvCxnSpPr>
            <a:cxnSpLocks noChangeShapeType="1"/>
          </p:cNvCxnSpPr>
          <p:nvPr/>
        </p:nvCxnSpPr>
        <p:spPr bwMode="auto">
          <a:xfrm>
            <a:off x="1949450" y="4219575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39021" name="Group 45"/>
          <p:cNvGrpSpPr>
            <a:grpSpLocks/>
          </p:cNvGrpSpPr>
          <p:nvPr/>
        </p:nvGrpSpPr>
        <p:grpSpPr bwMode="auto">
          <a:xfrm>
            <a:off x="2798763" y="5219700"/>
            <a:ext cx="863600" cy="304800"/>
            <a:chOff x="1763" y="3475"/>
            <a:chExt cx="544" cy="192"/>
          </a:xfrm>
        </p:grpSpPr>
        <p:cxnSp>
          <p:nvCxnSpPr>
            <p:cNvPr id="639022" name="AutoShape 46"/>
            <p:cNvCxnSpPr>
              <a:cxnSpLocks noChangeShapeType="1"/>
            </p:cNvCxnSpPr>
            <p:nvPr/>
          </p:nvCxnSpPr>
          <p:spPr bwMode="auto">
            <a:xfrm>
              <a:off x="1763" y="3657"/>
              <a:ext cx="5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39023" name="Text Box 47"/>
            <p:cNvSpPr txBox="1">
              <a:spLocks noChangeArrowheads="1"/>
            </p:cNvSpPr>
            <p:nvPr/>
          </p:nvSpPr>
          <p:spPr bwMode="auto">
            <a:xfrm>
              <a:off x="1769" y="3475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0" i="1"/>
                <a:t>refers to</a:t>
              </a:r>
            </a:p>
          </p:txBody>
        </p:sp>
      </p:grpSp>
      <p:grpSp>
        <p:nvGrpSpPr>
          <p:cNvPr id="639024" name="Group 48"/>
          <p:cNvGrpSpPr>
            <a:grpSpLocks/>
          </p:cNvGrpSpPr>
          <p:nvPr/>
        </p:nvGrpSpPr>
        <p:grpSpPr bwMode="auto">
          <a:xfrm>
            <a:off x="5219700" y="5219700"/>
            <a:ext cx="914400" cy="304800"/>
            <a:chOff x="3288" y="3475"/>
            <a:chExt cx="576" cy="192"/>
          </a:xfrm>
        </p:grpSpPr>
        <p:cxnSp>
          <p:nvCxnSpPr>
            <p:cNvPr id="639025" name="AutoShape 49"/>
            <p:cNvCxnSpPr>
              <a:cxnSpLocks noChangeShapeType="1"/>
            </p:cNvCxnSpPr>
            <p:nvPr/>
          </p:nvCxnSpPr>
          <p:spPr bwMode="auto">
            <a:xfrm>
              <a:off x="3304" y="3657"/>
              <a:ext cx="5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39026" name="Text Box 50"/>
            <p:cNvSpPr txBox="1">
              <a:spLocks noChangeArrowheads="1"/>
            </p:cNvSpPr>
            <p:nvPr/>
          </p:nvSpPr>
          <p:spPr bwMode="auto">
            <a:xfrm>
              <a:off x="3288" y="3475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0" i="1"/>
                <a:t>describes</a:t>
              </a:r>
            </a:p>
          </p:txBody>
        </p:sp>
      </p:grpSp>
      <p:sp>
        <p:nvSpPr>
          <p:cNvPr id="639027" name="Line 51"/>
          <p:cNvSpPr>
            <a:spLocks noChangeShapeType="1"/>
          </p:cNvSpPr>
          <p:nvPr/>
        </p:nvSpPr>
        <p:spPr bwMode="auto">
          <a:xfrm>
            <a:off x="2771775" y="4148138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39028" name="Group 52"/>
          <p:cNvGrpSpPr>
            <a:grpSpLocks/>
          </p:cNvGrpSpPr>
          <p:nvPr/>
        </p:nvGrpSpPr>
        <p:grpSpPr bwMode="auto">
          <a:xfrm>
            <a:off x="179388" y="5351463"/>
            <a:ext cx="1212850" cy="1101725"/>
            <a:chOff x="158" y="1071"/>
            <a:chExt cx="942" cy="719"/>
          </a:xfrm>
        </p:grpSpPr>
        <p:sp>
          <p:nvSpPr>
            <p:cNvPr id="639029" name="Text Box 53"/>
            <p:cNvSpPr txBox="1">
              <a:spLocks noChangeArrowheads="1"/>
            </p:cNvSpPr>
            <p:nvPr/>
          </p:nvSpPr>
          <p:spPr bwMode="auto">
            <a:xfrm>
              <a:off x="158" y="1452"/>
              <a:ext cx="94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Client</a:t>
              </a:r>
            </a:p>
          </p:txBody>
        </p:sp>
        <p:grpSp>
          <p:nvGrpSpPr>
            <p:cNvPr id="639030" name="Group 54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39031" name="Freeform 55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32" name="Freeform 56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639033" name="Group 57"/>
          <p:cNvGrpSpPr>
            <a:grpSpLocks/>
          </p:cNvGrpSpPr>
          <p:nvPr/>
        </p:nvGrpSpPr>
        <p:grpSpPr bwMode="auto">
          <a:xfrm>
            <a:off x="7885113" y="5300663"/>
            <a:ext cx="1212850" cy="1101725"/>
            <a:chOff x="158" y="1071"/>
            <a:chExt cx="942" cy="719"/>
          </a:xfrm>
        </p:grpSpPr>
        <p:sp>
          <p:nvSpPr>
            <p:cNvPr id="639034" name="Text Box 58"/>
            <p:cNvSpPr txBox="1">
              <a:spLocks noChangeArrowheads="1"/>
            </p:cNvSpPr>
            <p:nvPr/>
          </p:nvSpPr>
          <p:spPr bwMode="auto">
            <a:xfrm>
              <a:off x="158" y="1452"/>
              <a:ext cx="94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400"/>
                <a:t>Component</a:t>
              </a:r>
            </a:p>
            <a:p>
              <a:pPr algn="ctr"/>
              <a:r>
                <a:rPr lang="fr-FR" sz="1400"/>
                <a:t>Packager</a:t>
              </a:r>
            </a:p>
          </p:txBody>
        </p:sp>
        <p:grpSp>
          <p:nvGrpSpPr>
            <p:cNvPr id="639035" name="Group 59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39036" name="Freeform 60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39037" name="Freeform 61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639038" name="Group 62"/>
          <p:cNvGrpSpPr>
            <a:grpSpLocks/>
          </p:cNvGrpSpPr>
          <p:nvPr/>
        </p:nvGrpSpPr>
        <p:grpSpPr bwMode="auto">
          <a:xfrm>
            <a:off x="3779838" y="1700213"/>
            <a:ext cx="1366837" cy="865187"/>
            <a:chOff x="295" y="3249"/>
            <a:chExt cx="907" cy="636"/>
          </a:xfrm>
        </p:grpSpPr>
        <p:sp>
          <p:nvSpPr>
            <p:cNvPr id="639039" name="Freeform 63"/>
            <p:cNvSpPr>
              <a:spLocks noEditPoints="1"/>
            </p:cNvSpPr>
            <p:nvPr/>
          </p:nvSpPr>
          <p:spPr bwMode="auto">
            <a:xfrm>
              <a:off x="295" y="3249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9040" name="Rectangle 64"/>
            <p:cNvSpPr>
              <a:spLocks noChangeArrowheads="1"/>
            </p:cNvSpPr>
            <p:nvPr/>
          </p:nvSpPr>
          <p:spPr bwMode="auto">
            <a:xfrm>
              <a:off x="340" y="3330"/>
              <a:ext cx="817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400"/>
                <a:t>Local</a:t>
              </a:r>
            </a:p>
            <a:p>
              <a:pPr algn="ctr"/>
              <a:r>
                <a:rPr lang="fr-FR" sz="1400"/>
                <a:t>server-side</a:t>
              </a:r>
            </a:p>
            <a:p>
              <a:pPr algn="ctr"/>
              <a:r>
                <a:rPr lang="fr-FR" sz="1400"/>
                <a:t>OMG IDL </a:t>
              </a:r>
            </a:p>
          </p:txBody>
        </p:sp>
      </p:grpSp>
      <p:sp>
        <p:nvSpPr>
          <p:cNvPr id="639041" name="Line 65"/>
          <p:cNvSpPr>
            <a:spLocks noChangeShapeType="1"/>
          </p:cNvSpPr>
          <p:nvPr/>
        </p:nvSpPr>
        <p:spPr bwMode="auto">
          <a:xfrm flipV="1">
            <a:off x="2771775" y="2636838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39046" name="Group 70"/>
          <p:cNvGrpSpPr>
            <a:grpSpLocks/>
          </p:cNvGrpSpPr>
          <p:nvPr/>
        </p:nvGrpSpPr>
        <p:grpSpPr bwMode="auto">
          <a:xfrm>
            <a:off x="5148263" y="1900238"/>
            <a:ext cx="1087437" cy="304800"/>
            <a:chOff x="3243" y="1197"/>
            <a:chExt cx="685" cy="192"/>
          </a:xfrm>
        </p:grpSpPr>
        <p:cxnSp>
          <p:nvCxnSpPr>
            <p:cNvPr id="639044" name="AutoShape 68"/>
            <p:cNvCxnSpPr>
              <a:cxnSpLocks noChangeShapeType="1"/>
            </p:cNvCxnSpPr>
            <p:nvPr/>
          </p:nvCxnSpPr>
          <p:spPr bwMode="auto">
            <a:xfrm>
              <a:off x="3313" y="1379"/>
              <a:ext cx="5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39045" name="Text Box 69"/>
            <p:cNvSpPr txBox="1">
              <a:spLocks noChangeArrowheads="1"/>
            </p:cNvSpPr>
            <p:nvPr/>
          </p:nvSpPr>
          <p:spPr bwMode="auto">
            <a:xfrm>
              <a:off x="3243" y="1197"/>
              <a:ext cx="6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0" i="1"/>
                <a:t>implements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 animBg="1"/>
      <p:bldP spid="638989" grpId="0" animBg="1"/>
      <p:bldP spid="639027" grpId="0" animBg="1"/>
      <p:bldP spid="639041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CE57-8074-4BA5-93DA-1188F1A8CA0B}" type="slidenum">
              <a:rPr lang="fr-FR"/>
              <a:pPr/>
              <a:t>190</a:t>
            </a:fld>
            <a:endParaRPr lang="fr-FR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</a:t>
            </a:r>
            <a:br>
              <a:rPr lang="en-US"/>
            </a:br>
            <a:r>
              <a:rPr lang="en-US"/>
              <a:t>Partitioning for Dining Philosophers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15338" cy="4967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partitioning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homeplacement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ObserverHome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componentfileref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ObserverComponent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Freud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registerwithnaming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corbaname: . . .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&lt;/homeplacement&gt;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homeplacement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ForkHome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componentfileref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ForkManagerComponent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ForkManager1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ForkManager2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ForkManager3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registerwithhomefinder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ForkHome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&lt;/homeplacement&gt;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7363-2BCF-4262-8836-91B969DFB24F}" type="slidenum">
              <a:rPr lang="fr-FR"/>
              <a:pPr/>
              <a:t>191</a:t>
            </a:fld>
            <a:endParaRPr lang="fr-FR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</a:t>
            </a:r>
            <a:br>
              <a:rPr lang="en-US"/>
            </a:br>
            <a:r>
              <a:rPr lang="en-US"/>
              <a:t>Partitioning for Dining Philosophers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homeplacement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PhilosopherHome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componentfileref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PhilosopherComponent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Kant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componentproperties</a:t>
            </a:r>
            <a:r>
              <a:rPr lang="en-US" sz="2000">
                <a:latin typeface="Comic Sans MS" pitchFamily="66" charset="0"/>
              </a:rPr>
              <a:t>&gt;&lt;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Kant.cpf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&lt;/componentproperties&gt;&lt;/componentinstantiation&gt;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Descartes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componentproperties</a:t>
            </a:r>
            <a:r>
              <a:rPr lang="en-US" sz="2000">
                <a:latin typeface="Comic Sans MS" pitchFamily="66" charset="0"/>
              </a:rPr>
              <a:t>&gt;&lt;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Descartes.cpf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&lt;/componentproperties&gt;&lt;/componentinstantiation&gt;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componentinstantiation</a:t>
            </a:r>
            <a:r>
              <a:rPr lang="en-US" sz="2000">
                <a:latin typeface="Comic Sans MS" pitchFamily="66" charset="0"/>
              </a:rPr>
              <a:t> id="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Aristotle</a:t>
            </a:r>
            <a:r>
              <a:rPr lang="en-US" sz="2000">
                <a:latin typeface="Comic Sans MS" pitchFamily="66" charset="0"/>
              </a:rPr>
              <a:t>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componentproperties</a:t>
            </a:r>
            <a:r>
              <a:rPr lang="en-US" sz="2000">
                <a:latin typeface="Comic Sans MS" pitchFamily="66" charset="0"/>
              </a:rPr>
              <a:t>&gt;&lt;</a:t>
            </a:r>
            <a:r>
              <a:rPr lang="en-US" sz="2000" b="1">
                <a:latin typeface="Comic Sans MS" pitchFamily="66" charset="0"/>
              </a:rPr>
              <a:t>fileinarchive</a:t>
            </a:r>
            <a:r>
              <a:rPr lang="en-US" sz="2000">
                <a:latin typeface="Comic Sans MS" pitchFamily="66" charset="0"/>
              </a:rPr>
              <a:t> name="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Aristotle.cpf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&lt;/componentproperties&gt;&lt;/componentinstantiation&gt;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&lt;/homeplacement&gt;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&lt;/partitioning&gt;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ADC-3411-456B-AD02-0913B296A7AD}" type="slidenum">
              <a:rPr lang="fr-FR"/>
              <a:pPr/>
              <a:t>192</a:t>
            </a:fld>
            <a:endParaRPr lang="fr-FR"/>
          </a:p>
        </p:txBody>
      </p:sp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</a:t>
            </a:r>
            <a:br>
              <a:rPr lang="en-US"/>
            </a:br>
            <a:r>
              <a:rPr lang="en-US"/>
              <a:t>Connections for Dining Philosophers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&lt;</a:t>
            </a:r>
            <a:r>
              <a:rPr lang="en-US" sz="2000" b="1">
                <a:latin typeface="Comic Sans MS" pitchFamily="66" charset="0"/>
              </a:rPr>
              <a:t>connections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</a:t>
            </a:r>
            <a:r>
              <a:rPr lang="en-US" sz="2000" b="1">
                <a:latin typeface="Comic Sans MS" pitchFamily="66" charset="0"/>
              </a:rPr>
              <a:t>connectinterface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</a:t>
            </a:r>
            <a:r>
              <a:rPr lang="en-US" sz="2000" b="1">
                <a:latin typeface="Comic Sans MS" pitchFamily="66" charset="0"/>
              </a:rPr>
              <a:t>usesport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usesidentifier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left</a:t>
            </a:r>
            <a:r>
              <a:rPr lang="en-US" sz="2000">
                <a:latin typeface="Comic Sans MS" pitchFamily="66" charset="0"/>
              </a:rPr>
              <a:t>&lt;/usesidentifier&gt;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Kant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&lt;/usesport&gt;</a:t>
            </a:r>
          </a:p>
          <a:p>
            <a:pPr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</a:t>
            </a:r>
            <a:r>
              <a:rPr lang="en-US" sz="2000" b="1">
                <a:latin typeface="Comic Sans MS" pitchFamily="66" charset="0"/>
              </a:rPr>
              <a:t>providesport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&lt;providesidentifier&gt;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the_fork</a:t>
            </a:r>
            <a:r>
              <a:rPr lang="en-US" sz="2000">
                <a:latin typeface="Comic Sans MS" pitchFamily="66" charset="0"/>
              </a:rPr>
              <a:t>&lt;/providesidentifier&gt;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  &lt;</a:t>
            </a:r>
            <a:r>
              <a:rPr lang="en-US" sz="2000" b="1">
                <a:latin typeface="Comic Sans MS" pitchFamily="66" charset="0"/>
              </a:rPr>
              <a:t>componentinstantiationref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ForkManager1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 &lt;/providesport&gt;</a:t>
            </a:r>
          </a:p>
          <a:p>
            <a:pPr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&lt;/connectinterface&gt;  </a:t>
            </a:r>
          </a:p>
        </p:txBody>
      </p:sp>
      <p:grpSp>
        <p:nvGrpSpPr>
          <p:cNvPr id="1093636" name="Group 4"/>
          <p:cNvGrpSpPr>
            <a:grpSpLocks/>
          </p:cNvGrpSpPr>
          <p:nvPr/>
        </p:nvGrpSpPr>
        <p:grpSpPr bwMode="auto">
          <a:xfrm>
            <a:off x="5614988" y="1193800"/>
            <a:ext cx="1981200" cy="1371600"/>
            <a:chOff x="362" y="933"/>
            <a:chExt cx="1248" cy="864"/>
          </a:xfrm>
        </p:grpSpPr>
        <p:sp>
          <p:nvSpPr>
            <p:cNvPr id="1093637" name="AutoShape 5"/>
            <p:cNvSpPr>
              <a:spLocks noChangeArrowheads="1"/>
            </p:cNvSpPr>
            <p:nvPr/>
          </p:nvSpPr>
          <p:spPr bwMode="auto">
            <a:xfrm>
              <a:off x="378" y="1191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93638" name="Group 6"/>
            <p:cNvGrpSpPr>
              <a:grpSpLocks/>
            </p:cNvGrpSpPr>
            <p:nvPr/>
          </p:nvGrpSpPr>
          <p:grpSpPr bwMode="auto">
            <a:xfrm>
              <a:off x="1310" y="1206"/>
              <a:ext cx="300" cy="177"/>
              <a:chOff x="1431" y="3508"/>
              <a:chExt cx="489" cy="384"/>
            </a:xfrm>
          </p:grpSpPr>
          <p:grpSp>
            <p:nvGrpSpPr>
              <p:cNvPr id="1093639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9364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3641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93642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3643" name="Group 11"/>
            <p:cNvGrpSpPr>
              <a:grpSpLocks/>
            </p:cNvGrpSpPr>
            <p:nvPr/>
          </p:nvGrpSpPr>
          <p:grpSpPr bwMode="auto">
            <a:xfrm>
              <a:off x="1310" y="1413"/>
              <a:ext cx="300" cy="177"/>
              <a:chOff x="1431" y="3508"/>
              <a:chExt cx="489" cy="384"/>
            </a:xfrm>
          </p:grpSpPr>
          <p:grpSp>
            <p:nvGrpSpPr>
              <p:cNvPr id="1093644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9364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3646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93647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3648" name="Group 16"/>
            <p:cNvGrpSpPr>
              <a:grpSpLocks/>
            </p:cNvGrpSpPr>
            <p:nvPr/>
          </p:nvGrpSpPr>
          <p:grpSpPr bwMode="auto">
            <a:xfrm>
              <a:off x="1310" y="1649"/>
              <a:ext cx="250" cy="89"/>
              <a:chOff x="2039" y="3708"/>
              <a:chExt cx="405" cy="192"/>
            </a:xfrm>
          </p:grpSpPr>
          <p:sp>
            <p:nvSpPr>
              <p:cNvPr id="1093649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650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651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93652" name="Rectangle 20"/>
            <p:cNvSpPr>
              <a:spLocks noChangeArrowheads="1"/>
            </p:cNvSpPr>
            <p:nvPr/>
          </p:nvSpPr>
          <p:spPr bwMode="auto">
            <a:xfrm>
              <a:off x="362" y="156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1093653" name="Group 21"/>
            <p:cNvGrpSpPr>
              <a:grpSpLocks/>
            </p:cNvGrpSpPr>
            <p:nvPr/>
          </p:nvGrpSpPr>
          <p:grpSpPr bwMode="auto">
            <a:xfrm rot="5400000">
              <a:off x="777" y="961"/>
              <a:ext cx="259" cy="204"/>
              <a:chOff x="204" y="3349"/>
              <a:chExt cx="259" cy="204"/>
            </a:xfrm>
          </p:grpSpPr>
          <p:sp>
            <p:nvSpPr>
              <p:cNvPr id="1093654" name="Line 22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655" name="Oval 23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93656" name="Rectangle 24"/>
            <p:cNvSpPr>
              <a:spLocks noChangeArrowheads="1"/>
            </p:cNvSpPr>
            <p:nvPr/>
          </p:nvSpPr>
          <p:spPr bwMode="auto">
            <a:xfrm>
              <a:off x="362" y="1384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Kant</a:t>
              </a:r>
            </a:p>
          </p:txBody>
        </p:sp>
      </p:grpSp>
      <p:grpSp>
        <p:nvGrpSpPr>
          <p:cNvPr id="1093657" name="Group 25"/>
          <p:cNvGrpSpPr>
            <a:grpSpLocks/>
          </p:cNvGrpSpPr>
          <p:nvPr/>
        </p:nvGrpSpPr>
        <p:grpSpPr bwMode="auto">
          <a:xfrm>
            <a:off x="7826375" y="1036638"/>
            <a:ext cx="1282700" cy="1020762"/>
            <a:chOff x="2200" y="799"/>
            <a:chExt cx="808" cy="643"/>
          </a:xfrm>
        </p:grpSpPr>
        <p:sp>
          <p:nvSpPr>
            <p:cNvPr id="1093658" name="AutoShape 26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1093659" name="Group 27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1093660" name="Line 28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661" name="Oval 29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3662" name="Group 30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1093663" name="Line 3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3664" name="Oval 3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cxnSp>
        <p:nvCxnSpPr>
          <p:cNvPr id="1093665" name="AutoShape 33"/>
          <p:cNvCxnSpPr>
            <a:cxnSpLocks noChangeShapeType="1"/>
            <a:stCxn id="1093642" idx="2"/>
            <a:endCxn id="1093661" idx="2"/>
          </p:cNvCxnSpPr>
          <p:nvPr/>
        </p:nvCxnSpPr>
        <p:spPr bwMode="auto">
          <a:xfrm>
            <a:off x="7351713" y="1768475"/>
            <a:ext cx="474662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74EC-7B15-4E78-ABD3-DE9C8DD4E5AB}" type="slidenum">
              <a:rPr lang="fr-FR"/>
              <a:pPr/>
              <a:t>193</a:t>
            </a:fld>
            <a:endParaRPr lang="fr-FR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 Descriptor</a:t>
            </a:r>
            <a:br>
              <a:rPr lang="en-US"/>
            </a:br>
            <a:r>
              <a:rPr lang="en-US"/>
              <a:t> Connections for Dining Philosophers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</a:t>
            </a:r>
            <a:r>
              <a:rPr lang="en-US" sz="2000" b="1">
                <a:latin typeface="Comic Sans MS" pitchFamily="66" charset="0"/>
              </a:rPr>
              <a:t>connectevent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publishesport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publishesidentifier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info</a:t>
            </a:r>
            <a:r>
              <a:rPr lang="en-US" sz="2000">
                <a:latin typeface="Comic Sans MS" pitchFamily="66" charset="0"/>
              </a:rPr>
              <a:t>&lt;/publishesidentifier&gt;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componentinstantiationref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Kant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&lt;/publishesport&gt;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</a:t>
            </a:r>
            <a:r>
              <a:rPr lang="en-US" sz="2000" b="1">
                <a:latin typeface="Comic Sans MS" pitchFamily="66" charset="0"/>
              </a:rPr>
              <a:t>consumesport</a:t>
            </a:r>
            <a:r>
              <a:rPr lang="en-US" sz="2000">
                <a:latin typeface="Comic Sans MS" pitchFamily="66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consumesidentifier</a:t>
            </a:r>
            <a:r>
              <a:rPr lang="en-US" sz="2000">
                <a:latin typeface="Comic Sans MS" pitchFamily="66" charset="0"/>
              </a:rPr>
              <a:t>&gt;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info</a:t>
            </a:r>
            <a:r>
              <a:rPr lang="en-US" sz="2000">
                <a:latin typeface="Comic Sans MS" pitchFamily="66" charset="0"/>
              </a:rPr>
              <a:t>&lt;/consumesidentifier&gt;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&lt;</a:t>
            </a:r>
            <a:r>
              <a:rPr lang="en-US" sz="2000" b="1">
                <a:latin typeface="Comic Sans MS" pitchFamily="66" charset="0"/>
              </a:rPr>
              <a:t>componentinstantiationref</a:t>
            </a:r>
            <a:r>
              <a:rPr lang="en-US" sz="2000">
                <a:latin typeface="Comic Sans MS" pitchFamily="66" charset="0"/>
              </a:rPr>
              <a:t> idref="</a:t>
            </a:r>
            <a:r>
              <a:rPr lang="en-US" sz="2000" b="1">
                <a:solidFill>
                  <a:schemeClr val="accent1"/>
                </a:solidFill>
                <a:latin typeface="Comic Sans MS" pitchFamily="66" charset="0"/>
              </a:rPr>
              <a:t>Freud</a:t>
            </a:r>
            <a:r>
              <a:rPr lang="en-US" sz="2000">
                <a:latin typeface="Comic Sans MS" pitchFamily="66" charset="0"/>
              </a:rPr>
              <a:t>"/&gt;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&lt;/consumesport&gt;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&lt;/connectevent&gt;</a:t>
            </a:r>
          </a:p>
        </p:txBody>
      </p:sp>
      <p:grpSp>
        <p:nvGrpSpPr>
          <p:cNvPr id="1094660" name="Group 4"/>
          <p:cNvGrpSpPr>
            <a:grpSpLocks/>
          </p:cNvGrpSpPr>
          <p:nvPr/>
        </p:nvGrpSpPr>
        <p:grpSpPr bwMode="auto">
          <a:xfrm>
            <a:off x="4822825" y="1277938"/>
            <a:ext cx="1981200" cy="1371600"/>
            <a:chOff x="362" y="933"/>
            <a:chExt cx="1248" cy="864"/>
          </a:xfrm>
        </p:grpSpPr>
        <p:sp>
          <p:nvSpPr>
            <p:cNvPr id="1094661" name="AutoShape 5"/>
            <p:cNvSpPr>
              <a:spLocks noChangeArrowheads="1"/>
            </p:cNvSpPr>
            <p:nvPr/>
          </p:nvSpPr>
          <p:spPr bwMode="auto">
            <a:xfrm>
              <a:off x="378" y="1191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1094662" name="Group 6"/>
            <p:cNvGrpSpPr>
              <a:grpSpLocks/>
            </p:cNvGrpSpPr>
            <p:nvPr/>
          </p:nvGrpSpPr>
          <p:grpSpPr bwMode="auto">
            <a:xfrm>
              <a:off x="1310" y="1206"/>
              <a:ext cx="300" cy="177"/>
              <a:chOff x="1431" y="3508"/>
              <a:chExt cx="489" cy="384"/>
            </a:xfrm>
          </p:grpSpPr>
          <p:grpSp>
            <p:nvGrpSpPr>
              <p:cNvPr id="1094663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946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4665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94666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4667" name="Group 11"/>
            <p:cNvGrpSpPr>
              <a:grpSpLocks/>
            </p:cNvGrpSpPr>
            <p:nvPr/>
          </p:nvGrpSpPr>
          <p:grpSpPr bwMode="auto">
            <a:xfrm>
              <a:off x="1310" y="1413"/>
              <a:ext cx="300" cy="177"/>
              <a:chOff x="1431" y="3508"/>
              <a:chExt cx="489" cy="384"/>
            </a:xfrm>
          </p:grpSpPr>
          <p:grpSp>
            <p:nvGrpSpPr>
              <p:cNvPr id="1094668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10946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46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94671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4672" name="Group 16"/>
            <p:cNvGrpSpPr>
              <a:grpSpLocks/>
            </p:cNvGrpSpPr>
            <p:nvPr/>
          </p:nvGrpSpPr>
          <p:grpSpPr bwMode="auto">
            <a:xfrm>
              <a:off x="1310" y="1649"/>
              <a:ext cx="250" cy="89"/>
              <a:chOff x="2039" y="3708"/>
              <a:chExt cx="405" cy="192"/>
            </a:xfrm>
          </p:grpSpPr>
          <p:sp>
            <p:nvSpPr>
              <p:cNvPr id="1094673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674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675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94676" name="Rectangle 20"/>
            <p:cNvSpPr>
              <a:spLocks noChangeArrowheads="1"/>
            </p:cNvSpPr>
            <p:nvPr/>
          </p:nvSpPr>
          <p:spPr bwMode="auto">
            <a:xfrm>
              <a:off x="362" y="156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1094677" name="Group 21"/>
            <p:cNvGrpSpPr>
              <a:grpSpLocks/>
            </p:cNvGrpSpPr>
            <p:nvPr/>
          </p:nvGrpSpPr>
          <p:grpSpPr bwMode="auto">
            <a:xfrm rot="5400000">
              <a:off x="777" y="961"/>
              <a:ext cx="259" cy="204"/>
              <a:chOff x="204" y="3349"/>
              <a:chExt cx="259" cy="204"/>
            </a:xfrm>
          </p:grpSpPr>
          <p:sp>
            <p:nvSpPr>
              <p:cNvPr id="1094678" name="Line 22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679" name="Oval 23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94680" name="Rectangle 24"/>
            <p:cNvSpPr>
              <a:spLocks noChangeArrowheads="1"/>
            </p:cNvSpPr>
            <p:nvPr/>
          </p:nvSpPr>
          <p:spPr bwMode="auto">
            <a:xfrm>
              <a:off x="362" y="1384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Kant</a:t>
              </a:r>
            </a:p>
          </p:txBody>
        </p:sp>
      </p:grpSp>
      <p:grpSp>
        <p:nvGrpSpPr>
          <p:cNvPr id="1094681" name="Group 25"/>
          <p:cNvGrpSpPr>
            <a:grpSpLocks/>
          </p:cNvGrpSpPr>
          <p:nvPr/>
        </p:nvGrpSpPr>
        <p:grpSpPr bwMode="auto">
          <a:xfrm>
            <a:off x="7037388" y="1592263"/>
            <a:ext cx="1927225" cy="1189037"/>
            <a:chOff x="4059" y="3203"/>
            <a:chExt cx="1214" cy="749"/>
          </a:xfrm>
        </p:grpSpPr>
        <p:grpSp>
          <p:nvGrpSpPr>
            <p:cNvPr id="1094682" name="Group 26"/>
            <p:cNvGrpSpPr>
              <a:grpSpLocks/>
            </p:cNvGrpSpPr>
            <p:nvPr/>
          </p:nvGrpSpPr>
          <p:grpSpPr bwMode="auto">
            <a:xfrm>
              <a:off x="4059" y="3665"/>
              <a:ext cx="378" cy="192"/>
              <a:chOff x="2765" y="3760"/>
              <a:chExt cx="378" cy="192"/>
            </a:xfrm>
          </p:grpSpPr>
          <p:sp>
            <p:nvSpPr>
              <p:cNvPr id="1094683" name="Line 2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684" name="AutoShape 2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94685" name="Group 29"/>
            <p:cNvGrpSpPr>
              <a:grpSpLocks/>
            </p:cNvGrpSpPr>
            <p:nvPr/>
          </p:nvGrpSpPr>
          <p:grpSpPr bwMode="auto">
            <a:xfrm rot="-16200000">
              <a:off x="4665" y="3231"/>
              <a:ext cx="259" cy="204"/>
              <a:chOff x="204" y="3349"/>
              <a:chExt cx="259" cy="204"/>
            </a:xfrm>
          </p:grpSpPr>
          <p:sp>
            <p:nvSpPr>
              <p:cNvPr id="1094686" name="Line 3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94687" name="Oval 3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94688" name="AutoShape 32"/>
            <p:cNvSpPr>
              <a:spLocks noChangeArrowheads="1"/>
            </p:cNvSpPr>
            <p:nvPr/>
          </p:nvSpPr>
          <p:spPr bwMode="auto">
            <a:xfrm>
              <a:off x="4309" y="3462"/>
              <a:ext cx="964" cy="49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Observer</a:t>
              </a:r>
            </a:p>
          </p:txBody>
        </p:sp>
      </p:grpSp>
      <p:cxnSp>
        <p:nvCxnSpPr>
          <p:cNvPr id="1094689" name="AutoShape 33"/>
          <p:cNvCxnSpPr>
            <a:cxnSpLocks noChangeShapeType="1"/>
            <a:stCxn id="1094675" idx="3"/>
            <a:endCxn id="1094684" idx="1"/>
          </p:cNvCxnSpPr>
          <p:nvPr/>
        </p:nvCxnSpPr>
        <p:spPr bwMode="auto">
          <a:xfrm flipV="1">
            <a:off x="6724650" y="2478088"/>
            <a:ext cx="390525" cy="79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F74F-6A5C-435E-9F39-372DDE97E161}" type="slidenum">
              <a:rPr lang="fr-FR"/>
              <a:pPr/>
              <a:t>194</a:t>
            </a:fld>
            <a:endParaRPr lang="fr-FR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Packaging</a:t>
            </a:r>
          </a:p>
        </p:txBody>
      </p:sp>
      <p:sp>
        <p:nvSpPr>
          <p:cNvPr id="1057795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1219200" cy="6604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0"/>
              <a:t>IDL/CIDL Compiler</a:t>
            </a:r>
          </a:p>
        </p:txBody>
      </p:sp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2971800" y="15240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User</a:t>
            </a:r>
          </a:p>
          <a:p>
            <a:pPr algn="ctr"/>
            <a:r>
              <a:rPr lang="en-US" b="0"/>
              <a:t>Code</a:t>
            </a:r>
          </a:p>
        </p:txBody>
      </p:sp>
      <p:sp>
        <p:nvSpPr>
          <p:cNvPr id="1057797" name="Rectangle 5"/>
          <p:cNvSpPr>
            <a:spLocks noChangeArrowheads="1"/>
          </p:cNvSpPr>
          <p:nvPr/>
        </p:nvSpPr>
        <p:spPr bwMode="auto">
          <a:xfrm>
            <a:off x="2971800" y="2743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Generated</a:t>
            </a:r>
          </a:p>
          <a:p>
            <a:pPr algn="ctr"/>
            <a:r>
              <a:rPr lang="en-US" b="0"/>
              <a:t>Code</a:t>
            </a:r>
          </a:p>
        </p:txBody>
      </p:sp>
      <p:sp>
        <p:nvSpPr>
          <p:cNvPr id="1057798" name="Rectangle 6"/>
          <p:cNvSpPr>
            <a:spLocks noChangeArrowheads="1"/>
          </p:cNvSpPr>
          <p:nvPr/>
        </p:nvSpPr>
        <p:spPr bwMode="auto">
          <a:xfrm>
            <a:off x="762000" y="15240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IDL</a:t>
            </a:r>
          </a:p>
        </p:txBody>
      </p:sp>
      <p:sp>
        <p:nvSpPr>
          <p:cNvPr id="1057799" name="Rectangle 7"/>
          <p:cNvSpPr>
            <a:spLocks noChangeArrowheads="1"/>
          </p:cNvSpPr>
          <p:nvPr/>
        </p:nvSpPr>
        <p:spPr bwMode="auto">
          <a:xfrm>
            <a:off x="2971800" y="39624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Component</a:t>
            </a:r>
          </a:p>
          <a:p>
            <a:pPr algn="ctr"/>
            <a:r>
              <a:rPr lang="en-US" b="0"/>
              <a:t>Descriptor</a:t>
            </a:r>
          </a:p>
        </p:txBody>
      </p:sp>
      <p:sp>
        <p:nvSpPr>
          <p:cNvPr id="1057800" name="Rectangle 8"/>
          <p:cNvSpPr>
            <a:spLocks noChangeArrowheads="1"/>
          </p:cNvSpPr>
          <p:nvPr/>
        </p:nvSpPr>
        <p:spPr bwMode="auto">
          <a:xfrm>
            <a:off x="2971800" y="51816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Default</a:t>
            </a:r>
          </a:p>
          <a:p>
            <a:pPr algn="ctr"/>
            <a:r>
              <a:rPr lang="en-US" b="0"/>
              <a:t>Properties</a:t>
            </a:r>
          </a:p>
        </p:txBody>
      </p:sp>
      <p:sp>
        <p:nvSpPr>
          <p:cNvPr id="1057801" name="Line 9"/>
          <p:cNvSpPr>
            <a:spLocks noChangeShapeType="1"/>
          </p:cNvSpPr>
          <p:nvPr/>
        </p:nvSpPr>
        <p:spPr bwMode="auto">
          <a:xfrm>
            <a:off x="1370013" y="2590800"/>
            <a:ext cx="1587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2" name="Line 10"/>
          <p:cNvSpPr>
            <a:spLocks noChangeShapeType="1"/>
          </p:cNvSpPr>
          <p:nvPr/>
        </p:nvSpPr>
        <p:spPr bwMode="auto">
          <a:xfrm flipV="1">
            <a:off x="2057400" y="32004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3" name="Line 11"/>
          <p:cNvSpPr>
            <a:spLocks noChangeShapeType="1"/>
          </p:cNvSpPr>
          <p:nvPr/>
        </p:nvSpPr>
        <p:spPr bwMode="auto">
          <a:xfrm>
            <a:off x="2057400" y="38100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4" name="Text Box 12"/>
          <p:cNvSpPr txBox="1">
            <a:spLocks noChangeArrowheads="1"/>
          </p:cNvSpPr>
          <p:nvPr/>
        </p:nvSpPr>
        <p:spPr bwMode="auto">
          <a:xfrm>
            <a:off x="5105400" y="1752600"/>
            <a:ext cx="1219200" cy="6604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0"/>
              <a:t>Compiler</a:t>
            </a:r>
          </a:p>
        </p:txBody>
      </p:sp>
      <p:sp>
        <p:nvSpPr>
          <p:cNvPr id="1057805" name="Rectangle 13"/>
          <p:cNvSpPr>
            <a:spLocks noChangeArrowheads="1"/>
          </p:cNvSpPr>
          <p:nvPr/>
        </p:nvSpPr>
        <p:spPr bwMode="auto">
          <a:xfrm>
            <a:off x="5105400" y="3124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Shared</a:t>
            </a:r>
          </a:p>
          <a:p>
            <a:pPr algn="ctr"/>
            <a:r>
              <a:rPr lang="en-US" b="0"/>
              <a:t>Library or</a:t>
            </a:r>
          </a:p>
          <a:p>
            <a:pPr algn="ctr"/>
            <a:r>
              <a:rPr lang="en-US" b="0"/>
              <a:t>Executable</a:t>
            </a:r>
          </a:p>
        </p:txBody>
      </p:sp>
      <p:sp>
        <p:nvSpPr>
          <p:cNvPr id="1057806" name="Line 14"/>
          <p:cNvSpPr>
            <a:spLocks noChangeShapeType="1"/>
          </p:cNvSpPr>
          <p:nvPr/>
        </p:nvSpPr>
        <p:spPr bwMode="auto">
          <a:xfrm>
            <a:off x="4267200" y="1981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7" name="Line 15"/>
          <p:cNvSpPr>
            <a:spLocks noChangeShapeType="1"/>
          </p:cNvSpPr>
          <p:nvPr/>
        </p:nvSpPr>
        <p:spPr bwMode="auto">
          <a:xfrm flipV="1">
            <a:off x="4267200" y="2057400"/>
            <a:ext cx="762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8" name="Line 16"/>
          <p:cNvSpPr>
            <a:spLocks noChangeShapeType="1"/>
          </p:cNvSpPr>
          <p:nvPr/>
        </p:nvSpPr>
        <p:spPr bwMode="auto">
          <a:xfrm>
            <a:off x="5715000" y="2514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09" name="Text Box 17"/>
          <p:cNvSpPr txBox="1">
            <a:spLocks noChangeArrowheads="1"/>
          </p:cNvSpPr>
          <p:nvPr/>
        </p:nvSpPr>
        <p:spPr bwMode="auto">
          <a:xfrm>
            <a:off x="5105400" y="4800600"/>
            <a:ext cx="1295400" cy="6604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0"/>
              <a:t>Packaging Tool</a:t>
            </a:r>
          </a:p>
        </p:txBody>
      </p:sp>
      <p:sp>
        <p:nvSpPr>
          <p:cNvPr id="1057810" name="Line 18"/>
          <p:cNvSpPr>
            <a:spLocks noChangeShapeType="1"/>
          </p:cNvSpPr>
          <p:nvPr/>
        </p:nvSpPr>
        <p:spPr bwMode="auto">
          <a:xfrm>
            <a:off x="4267200" y="44958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11" name="Line 19"/>
          <p:cNvSpPr>
            <a:spLocks noChangeShapeType="1"/>
          </p:cNvSpPr>
          <p:nvPr/>
        </p:nvSpPr>
        <p:spPr bwMode="auto">
          <a:xfrm flipV="1">
            <a:off x="4267200" y="51054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12" name="Line 20"/>
          <p:cNvSpPr>
            <a:spLocks noChangeShapeType="1"/>
          </p:cNvSpPr>
          <p:nvPr/>
        </p:nvSpPr>
        <p:spPr bwMode="auto">
          <a:xfrm>
            <a:off x="5715000" y="4191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7813" name="Rectangle 21"/>
          <p:cNvSpPr>
            <a:spLocks noChangeArrowheads="1"/>
          </p:cNvSpPr>
          <p:nvPr/>
        </p:nvSpPr>
        <p:spPr bwMode="auto">
          <a:xfrm>
            <a:off x="7239000" y="4648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Component</a:t>
            </a:r>
          </a:p>
          <a:p>
            <a:pPr algn="ctr"/>
            <a:r>
              <a:rPr lang="en-US" b="0"/>
              <a:t>Package</a:t>
            </a:r>
          </a:p>
          <a:p>
            <a:pPr algn="ctr"/>
            <a:r>
              <a:rPr lang="en-US" b="0"/>
              <a:t>.zip</a:t>
            </a:r>
          </a:p>
        </p:txBody>
      </p:sp>
      <p:sp>
        <p:nvSpPr>
          <p:cNvPr id="1057814" name="Line 22"/>
          <p:cNvSpPr>
            <a:spLocks noChangeShapeType="1"/>
          </p:cNvSpPr>
          <p:nvPr/>
        </p:nvSpPr>
        <p:spPr bwMode="auto">
          <a:xfrm>
            <a:off x="6477000" y="5105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B8FF-271F-4638-873A-3129D62C7C0E}" type="slidenum">
              <a:rPr lang="fr-FR"/>
              <a:pPr/>
              <a:t>195</a:t>
            </a:fld>
            <a:endParaRPr lang="fr-FR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Assembly</a:t>
            </a:r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3200400" y="49530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Properties</a:t>
            </a:r>
          </a:p>
        </p:txBody>
      </p:sp>
      <p:sp>
        <p:nvSpPr>
          <p:cNvPr id="1058820" name="Text Box 4"/>
          <p:cNvSpPr txBox="1">
            <a:spLocks noChangeArrowheads="1"/>
          </p:cNvSpPr>
          <p:nvPr/>
        </p:nvSpPr>
        <p:spPr bwMode="auto">
          <a:xfrm>
            <a:off x="6858000" y="5105400"/>
            <a:ext cx="1524000" cy="6604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0"/>
              <a:t>DeploymentTool</a:t>
            </a:r>
          </a:p>
        </p:txBody>
      </p:sp>
      <p:sp>
        <p:nvSpPr>
          <p:cNvPr id="1058821" name="Rectangle 5"/>
          <p:cNvSpPr>
            <a:spLocks noChangeArrowheads="1"/>
          </p:cNvSpPr>
          <p:nvPr/>
        </p:nvSpPr>
        <p:spPr bwMode="auto">
          <a:xfrm>
            <a:off x="5486400" y="32766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Assembly</a:t>
            </a:r>
          </a:p>
          <a:p>
            <a:pPr algn="ctr"/>
            <a:r>
              <a:rPr lang="en-US" b="0"/>
              <a:t>Archive</a:t>
            </a:r>
          </a:p>
          <a:p>
            <a:pPr algn="ctr"/>
            <a:r>
              <a:rPr lang="en-US" b="0"/>
              <a:t>.aar (ZIP)</a:t>
            </a:r>
          </a:p>
        </p:txBody>
      </p:sp>
      <p:sp>
        <p:nvSpPr>
          <p:cNvPr id="1058822" name="Text Box 6"/>
          <p:cNvSpPr txBox="1">
            <a:spLocks noChangeArrowheads="1"/>
          </p:cNvSpPr>
          <p:nvPr/>
        </p:nvSpPr>
        <p:spPr bwMode="auto">
          <a:xfrm>
            <a:off x="3200400" y="3429000"/>
            <a:ext cx="1219200" cy="685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0"/>
              <a:t>Assembly Tool</a:t>
            </a:r>
          </a:p>
        </p:txBody>
      </p:sp>
      <p:sp>
        <p:nvSpPr>
          <p:cNvPr id="1058823" name="Rectangle 7"/>
          <p:cNvSpPr>
            <a:spLocks noChangeArrowheads="1"/>
          </p:cNvSpPr>
          <p:nvPr/>
        </p:nvSpPr>
        <p:spPr bwMode="auto">
          <a:xfrm>
            <a:off x="762000" y="19812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Component</a:t>
            </a:r>
          </a:p>
          <a:p>
            <a:pPr algn="ctr"/>
            <a:r>
              <a:rPr lang="en-US" b="0"/>
              <a:t>Package</a:t>
            </a:r>
          </a:p>
        </p:txBody>
      </p:sp>
      <p:sp>
        <p:nvSpPr>
          <p:cNvPr id="1058824" name="Rectangle 8"/>
          <p:cNvSpPr>
            <a:spLocks noChangeArrowheads="1"/>
          </p:cNvSpPr>
          <p:nvPr/>
        </p:nvSpPr>
        <p:spPr bwMode="auto">
          <a:xfrm>
            <a:off x="762000" y="32004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Component</a:t>
            </a:r>
          </a:p>
          <a:p>
            <a:pPr algn="ctr"/>
            <a:r>
              <a:rPr lang="en-US" b="0"/>
              <a:t>Package</a:t>
            </a:r>
          </a:p>
        </p:txBody>
      </p:sp>
      <p:sp>
        <p:nvSpPr>
          <p:cNvPr id="1058825" name="Rectangle 9"/>
          <p:cNvSpPr>
            <a:spLocks noChangeArrowheads="1"/>
          </p:cNvSpPr>
          <p:nvPr/>
        </p:nvSpPr>
        <p:spPr bwMode="auto">
          <a:xfrm>
            <a:off x="762000" y="44196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Component</a:t>
            </a:r>
          </a:p>
          <a:p>
            <a:pPr algn="ctr"/>
            <a:r>
              <a:rPr lang="en-US" b="0"/>
              <a:t>Package</a:t>
            </a:r>
          </a:p>
        </p:txBody>
      </p:sp>
      <p:sp>
        <p:nvSpPr>
          <p:cNvPr id="1058826" name="Rectangle 10"/>
          <p:cNvSpPr>
            <a:spLocks noChangeArrowheads="1"/>
          </p:cNvSpPr>
          <p:nvPr/>
        </p:nvSpPr>
        <p:spPr bwMode="auto">
          <a:xfrm>
            <a:off x="3886200" y="14478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Port</a:t>
            </a:r>
          </a:p>
          <a:p>
            <a:pPr algn="ctr"/>
            <a:r>
              <a:rPr lang="en-US" b="0"/>
              <a:t>Connections</a:t>
            </a:r>
          </a:p>
        </p:txBody>
      </p:sp>
      <p:sp>
        <p:nvSpPr>
          <p:cNvPr id="1058827" name="Rectangle 11"/>
          <p:cNvSpPr>
            <a:spLocks noChangeArrowheads="1"/>
          </p:cNvSpPr>
          <p:nvPr/>
        </p:nvSpPr>
        <p:spPr bwMode="auto">
          <a:xfrm>
            <a:off x="2514600" y="14478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Instance</a:t>
            </a:r>
          </a:p>
          <a:p>
            <a:pPr algn="ctr"/>
            <a:r>
              <a:rPr lang="en-US" b="0"/>
              <a:t>Creation</a:t>
            </a:r>
          </a:p>
        </p:txBody>
      </p:sp>
      <p:sp>
        <p:nvSpPr>
          <p:cNvPr id="1058828" name="Line 12"/>
          <p:cNvSpPr>
            <a:spLocks noChangeShapeType="1"/>
          </p:cNvSpPr>
          <p:nvPr/>
        </p:nvSpPr>
        <p:spPr bwMode="auto">
          <a:xfrm>
            <a:off x="2057400" y="2590800"/>
            <a:ext cx="1066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29" name="Line 13"/>
          <p:cNvSpPr>
            <a:spLocks noChangeShapeType="1"/>
          </p:cNvSpPr>
          <p:nvPr/>
        </p:nvSpPr>
        <p:spPr bwMode="auto">
          <a:xfrm>
            <a:off x="3124200" y="25146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0" name="Line 14"/>
          <p:cNvSpPr>
            <a:spLocks noChangeShapeType="1"/>
          </p:cNvSpPr>
          <p:nvPr/>
        </p:nvSpPr>
        <p:spPr bwMode="auto">
          <a:xfrm flipH="1">
            <a:off x="3886200" y="25146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1" name="Line 15"/>
          <p:cNvSpPr>
            <a:spLocks noChangeShapeType="1"/>
          </p:cNvSpPr>
          <p:nvPr/>
        </p:nvSpPr>
        <p:spPr bwMode="auto">
          <a:xfrm>
            <a:off x="2057400" y="3733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2" name="Line 16"/>
          <p:cNvSpPr>
            <a:spLocks noChangeShapeType="1"/>
          </p:cNvSpPr>
          <p:nvPr/>
        </p:nvSpPr>
        <p:spPr bwMode="auto">
          <a:xfrm flipV="1">
            <a:off x="2057400" y="3810000"/>
            <a:ext cx="1066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3" name="Line 17"/>
          <p:cNvSpPr>
            <a:spLocks noChangeShapeType="1"/>
          </p:cNvSpPr>
          <p:nvPr/>
        </p:nvSpPr>
        <p:spPr bwMode="auto">
          <a:xfrm flipV="1">
            <a:off x="3810000" y="4191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4" name="Line 18"/>
          <p:cNvSpPr>
            <a:spLocks noChangeShapeType="1"/>
          </p:cNvSpPr>
          <p:nvPr/>
        </p:nvSpPr>
        <p:spPr bwMode="auto">
          <a:xfrm>
            <a:off x="4495800" y="3733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5" name="Line 19"/>
          <p:cNvSpPr>
            <a:spLocks noChangeShapeType="1"/>
          </p:cNvSpPr>
          <p:nvPr/>
        </p:nvSpPr>
        <p:spPr bwMode="auto">
          <a:xfrm>
            <a:off x="60198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6" name="Line 20"/>
          <p:cNvSpPr>
            <a:spLocks noChangeShapeType="1"/>
          </p:cNvSpPr>
          <p:nvPr/>
        </p:nvSpPr>
        <p:spPr bwMode="auto">
          <a:xfrm>
            <a:off x="6019800" y="5410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8837" name="Text Box 21"/>
          <p:cNvSpPr txBox="1">
            <a:spLocks noChangeArrowheads="1"/>
          </p:cNvSpPr>
          <p:nvPr/>
        </p:nvSpPr>
        <p:spPr bwMode="auto">
          <a:xfrm>
            <a:off x="1143000" y="5715000"/>
            <a:ext cx="398463" cy="3667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53337EF-8407-465A-BB10-513D1DE6E595}" type="slidenum">
              <a:rPr lang="fr-FR"/>
              <a:pPr/>
              <a:t>196</a:t>
            </a:fld>
            <a:endParaRPr lang="fr-FR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Deploying CORBA </a:t>
            </a:r>
            <a:br>
              <a:rPr lang="en-US"/>
            </a:br>
            <a:r>
              <a:rPr lang="en-US"/>
              <a:t>Component Applications</a:t>
            </a:r>
            <a:br>
              <a:rPr lang="en-US"/>
            </a:br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Component Deployment Objects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Component Deployment Process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Deployment Scenario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08B3-AB55-4B21-BBDD-344E1F3727DC}" type="slidenum">
              <a:rPr lang="fr-FR"/>
              <a:pPr/>
              <a:t>197</a:t>
            </a:fld>
            <a:endParaRPr lang="fr-FR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Assembly Archive is deployed by a deployment tool</a:t>
            </a:r>
          </a:p>
          <a:p>
            <a:endParaRPr lang="en-US"/>
          </a:p>
          <a:p>
            <a:r>
              <a:rPr lang="en-US"/>
              <a:t>The deployment tool might interact with the user to assign homes and components to hosts and processes</a:t>
            </a:r>
          </a:p>
          <a:p>
            <a:endParaRPr lang="en-US"/>
          </a:p>
          <a:p>
            <a:r>
              <a:rPr lang="en-US"/>
              <a:t>The deployment application interacts with installation objects on each host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5F6B-C911-4129-B5A7-B35D7D04EDFA}" type="slidenum">
              <a:rPr lang="fr-FR"/>
              <a:pPr/>
              <a:t>198</a:t>
            </a:fld>
            <a:endParaRPr lang="fr-FR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Objects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ComponentInstallation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Singleton, installs component implementations</a:t>
            </a:r>
          </a:p>
          <a:p>
            <a:pPr>
              <a:lnSpc>
                <a:spcPct val="80000"/>
              </a:lnSpc>
            </a:pPr>
            <a:endParaRPr lang="en-US" sz="300"/>
          </a:p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AssemblyFactory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Singleton, creates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Assembly</a:t>
            </a:r>
            <a:r>
              <a:rPr lang="en-US" sz="2000"/>
              <a:t> objects</a:t>
            </a:r>
          </a:p>
          <a:p>
            <a:pPr>
              <a:lnSpc>
                <a:spcPct val="80000"/>
              </a:lnSpc>
            </a:pPr>
            <a:endParaRPr lang="en-US" sz="300"/>
          </a:p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Assembly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Represents an assembly instantiation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Coordinates the creation and destruction of component assemblies and components</a:t>
            </a:r>
          </a:p>
          <a:p>
            <a:pPr>
              <a:lnSpc>
                <a:spcPct val="80000"/>
              </a:lnSpc>
            </a:pPr>
            <a:endParaRPr lang="en-US" sz="300"/>
          </a:p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ServerActivator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Singleton by host, creates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ComponentServer</a:t>
            </a:r>
            <a:r>
              <a:rPr lang="en-US" sz="2000"/>
              <a:t> objects</a:t>
            </a:r>
          </a:p>
          <a:p>
            <a:pPr>
              <a:lnSpc>
                <a:spcPct val="80000"/>
              </a:lnSpc>
            </a:pPr>
            <a:endParaRPr lang="en-US" sz="300"/>
          </a:p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ComponentServer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Creates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Container</a:t>
            </a:r>
            <a:r>
              <a:rPr lang="en-US" sz="2000"/>
              <a:t> objects</a:t>
            </a:r>
          </a:p>
          <a:p>
            <a:pPr>
              <a:lnSpc>
                <a:spcPct val="80000"/>
              </a:lnSpc>
            </a:pPr>
            <a:endParaRPr lang="en-US" sz="300"/>
          </a:p>
          <a:p>
            <a:pPr>
              <a:lnSpc>
                <a:spcPct val="80000"/>
              </a:lnSpc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Container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Installs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CCMHome</a:t>
            </a:r>
            <a:r>
              <a:rPr lang="en-US" sz="2000"/>
              <a:t>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749-7693-4CB1-803D-18C8D93E2D3D}" type="slidenum">
              <a:rPr lang="fr-FR"/>
              <a:pPr/>
              <a:t>199</a:t>
            </a:fld>
            <a:endParaRPr lang="fr-FR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Component Deployment Process</a:t>
            </a:r>
          </a:p>
        </p:txBody>
      </p:sp>
      <p:graphicFrame>
        <p:nvGraphicFramePr>
          <p:cNvPr id="1103872" name="Object 0"/>
          <p:cNvGraphicFramePr>
            <a:graphicFrameLocks/>
          </p:cNvGraphicFramePr>
          <p:nvPr/>
        </p:nvGraphicFramePr>
        <p:xfrm>
          <a:off x="633413" y="1412875"/>
          <a:ext cx="8154987" cy="4719638"/>
        </p:xfrm>
        <a:graphic>
          <a:graphicData uri="http://schemas.openxmlformats.org/presentationml/2006/ole">
            <p:oleObj spid="_x0000_s1103872" name="VISIO" r:id="rId3" imgW="8645400" imgH="5003640" progId="Visio.Drawing.5">
              <p:embed/>
            </p:oleObj>
          </a:graphicData>
        </a:graphic>
      </p:graphicFrame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958850" y="2781300"/>
            <a:ext cx="585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6038" rIns="90488" bIns="46038" anchor="ctr">
            <a:spAutoFit/>
          </a:bodyPr>
          <a:lstStyle/>
          <a:p>
            <a:pPr algn="ctr" eaLnBrk="0" hangingPunct="0"/>
            <a:r>
              <a:rPr lang="en-GB">
                <a:solidFill>
                  <a:srgbClr val="3366FF"/>
                </a:solidFill>
              </a:rPr>
              <a:t>ZIP</a:t>
            </a:r>
            <a:endParaRPr lang="fr-FR">
              <a:solidFill>
                <a:srgbClr val="3366FF"/>
              </a:solidFill>
            </a:endParaRPr>
          </a:p>
        </p:txBody>
      </p:sp>
      <p:sp>
        <p:nvSpPr>
          <p:cNvPr id="910342" name="Text Box 6"/>
          <p:cNvSpPr txBox="1">
            <a:spLocks noChangeArrowheads="1"/>
          </p:cNvSpPr>
          <p:nvPr/>
        </p:nvSpPr>
        <p:spPr bwMode="auto">
          <a:xfrm>
            <a:off x="3995738" y="3284538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GB" sz="2000">
                <a:solidFill>
                  <a:srgbClr val="3366FF"/>
                </a:solidFill>
                <a:latin typeface="Courier New" pitchFamily="49" charset="0"/>
              </a:rPr>
              <a:t>OMG IDL</a:t>
            </a:r>
            <a:endParaRPr lang="en-GB" sz="2400" b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2F-B914-4E18-BABD-739321704E68}" type="slidenum">
              <a:rPr lang="fr-FR"/>
              <a:pPr/>
              <a:t>2</a:t>
            </a:fld>
            <a:endParaRPr lang="fr-FR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Tutorial Team</a:t>
            </a:r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Speakers</a:t>
            </a:r>
          </a:p>
          <a:p>
            <a:pPr lvl="1"/>
            <a:r>
              <a:rPr lang="en-US" sz="2000" b="1"/>
              <a:t>Philippe Merle</a:t>
            </a:r>
            <a:r>
              <a:rPr lang="en-US" sz="2000"/>
              <a:t> - LIFL/INRIA - Philippe.Merle@lifl.fr</a:t>
            </a:r>
          </a:p>
          <a:p>
            <a:pPr lvl="1"/>
            <a:r>
              <a:rPr lang="en-US" sz="2000" b="1"/>
              <a:t>Sylvain Leblanc</a:t>
            </a:r>
            <a:r>
              <a:rPr lang="en-US" sz="2000"/>
              <a:t> - LIFL - Sylvain.Leblanc@lifl.fr</a:t>
            </a:r>
          </a:p>
          <a:p>
            <a:pPr lvl="1"/>
            <a:r>
              <a:rPr lang="en-US" sz="2000" b="1"/>
              <a:t>Mathieu Vadet</a:t>
            </a:r>
            <a:r>
              <a:rPr lang="en-US" sz="2000"/>
              <a:t> - Thalès/LIFL - Mathieu.Vadet@lifl.fr</a:t>
            </a:r>
          </a:p>
          <a:p>
            <a:pPr lvl="1"/>
            <a:r>
              <a:rPr lang="en-US" sz="2000" b="1"/>
              <a:t>Frank Pilhofer</a:t>
            </a:r>
            <a:r>
              <a:rPr lang="en-US" sz="2000"/>
              <a:t> - Alcatel/FPX - fp@fpx.de </a:t>
            </a:r>
          </a:p>
          <a:p>
            <a:pPr lvl="1"/>
            <a:r>
              <a:rPr lang="en-US" sz="2000" b="1"/>
              <a:t>Tom Ritter</a:t>
            </a:r>
            <a:r>
              <a:rPr lang="en-US" sz="2000"/>
              <a:t> - Fraunhofer Fokus - ritter@fokus.gmd.de</a:t>
            </a:r>
          </a:p>
          <a:p>
            <a:pPr lvl="1"/>
            <a:r>
              <a:rPr lang="en-US" sz="2000" b="1"/>
              <a:t>Harald Böhme</a:t>
            </a:r>
            <a:r>
              <a:rPr lang="en-US" sz="2000"/>
              <a:t> - Humboldt University</a:t>
            </a:r>
            <a:br>
              <a:rPr lang="en-US" sz="2000"/>
            </a:br>
            <a:r>
              <a:rPr lang="en-US" sz="2000"/>
              <a:t>                        - boehme@informatik.hu-berlin.de</a:t>
            </a:r>
          </a:p>
          <a:p>
            <a:endParaRPr lang="en-US" sz="800"/>
          </a:p>
          <a:p>
            <a:r>
              <a:rPr lang="en-US" sz="2400"/>
              <a:t>Contributors</a:t>
            </a:r>
          </a:p>
          <a:p>
            <a:pPr lvl="1"/>
            <a:r>
              <a:rPr lang="en-US" sz="2000" b="1"/>
              <a:t>J. Scott Evans</a:t>
            </a:r>
            <a:r>
              <a:rPr lang="en-US" sz="2000"/>
              <a:t> - CPI - evans@cpi.com</a:t>
            </a:r>
          </a:p>
          <a:p>
            <a:pPr lvl="1"/>
            <a:r>
              <a:rPr lang="en-US" sz="2000" b="1"/>
              <a:t>Diego Sevilla Ruiz</a:t>
            </a:r>
            <a:r>
              <a:rPr lang="en-US" sz="2000"/>
              <a:t> - dsevilla@ditec.um.es</a:t>
            </a:r>
          </a:p>
          <a:p>
            <a:pPr lvl="1"/>
            <a:r>
              <a:rPr lang="en-US" sz="2000" b="1"/>
              <a:t>Raphaël Marvie</a:t>
            </a:r>
            <a:r>
              <a:rPr lang="en-US" sz="2000"/>
              <a:t> - LIFL – Raphael.Marvie@lifl.fr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9C8E-F516-4D02-95E9-2E8DB0871770}" type="slidenum">
              <a:rPr lang="fr-FR"/>
              <a:pPr/>
              <a:t>20</a:t>
            </a:fld>
            <a:endParaRPr lang="fr-FR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Packagers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 component packages containing</a:t>
            </a:r>
          </a:p>
          <a:p>
            <a:pPr lvl="1"/>
            <a:r>
              <a:rPr lang="en-US"/>
              <a:t>Component binaries</a:t>
            </a:r>
          </a:p>
          <a:p>
            <a:pPr lvl="1"/>
            <a:r>
              <a:rPr lang="en-US"/>
              <a:t>Software &amp; component XML descriptors</a:t>
            </a:r>
          </a:p>
          <a:p>
            <a:pPr lvl="1"/>
            <a:r>
              <a:rPr lang="en-US"/>
              <a:t>Default property XML descriptors</a:t>
            </a:r>
          </a:p>
          <a:p>
            <a:pPr lvl="1"/>
            <a:r>
              <a:rPr lang="en-US"/>
              <a:t>Probably done using an interactive visual tool</a:t>
            </a:r>
          </a:p>
          <a:p>
            <a:endParaRPr lang="en-US"/>
          </a:p>
          <a:p>
            <a:r>
              <a:rPr lang="en-US"/>
              <a:t>Output - component archive file (zip file)</a:t>
            </a:r>
          </a:p>
          <a:p>
            <a:endParaRPr lang="en-US"/>
          </a:p>
          <a:p>
            <a:r>
              <a:rPr lang="en-US"/>
              <a:t>If “no further assembly required”, skip to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0791-7180-4A6F-B80B-3B6AFB0716EF}" type="slidenum">
              <a:rPr lang="fr-FR"/>
              <a:pPr/>
              <a:t>200</a:t>
            </a:fld>
            <a:endParaRPr lang="fr-FR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Component Deployment Process</a:t>
            </a:r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468313" y="3213100"/>
            <a:ext cx="23495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Deployment Tool</a:t>
            </a:r>
          </a:p>
        </p:txBody>
      </p:sp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971550" y="1412875"/>
            <a:ext cx="2343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AssemblyFactory</a:t>
            </a:r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7451725" y="1412875"/>
            <a:ext cx="1412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Assembly</a:t>
            </a:r>
          </a:p>
        </p:txBody>
      </p:sp>
      <p:sp>
        <p:nvSpPr>
          <p:cNvPr id="907271" name="Text Box 7"/>
          <p:cNvSpPr txBox="1">
            <a:spLocks noChangeArrowheads="1"/>
          </p:cNvSpPr>
          <p:nvPr/>
        </p:nvSpPr>
        <p:spPr bwMode="auto">
          <a:xfrm>
            <a:off x="3708400" y="2349500"/>
            <a:ext cx="21383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ServerActivator</a:t>
            </a:r>
          </a:p>
        </p:txBody>
      </p:sp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3851275" y="3213100"/>
            <a:ext cx="24098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ComponentServer</a:t>
            </a:r>
          </a:p>
        </p:txBody>
      </p:sp>
      <p:sp>
        <p:nvSpPr>
          <p:cNvPr id="907273" name="Text Box 9"/>
          <p:cNvSpPr txBox="1">
            <a:spLocks noChangeArrowheads="1"/>
          </p:cNvSpPr>
          <p:nvPr/>
        </p:nvSpPr>
        <p:spPr bwMode="auto">
          <a:xfrm>
            <a:off x="4859338" y="4005263"/>
            <a:ext cx="13938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Container</a:t>
            </a:r>
          </a:p>
        </p:txBody>
      </p:sp>
      <p:sp>
        <p:nvSpPr>
          <p:cNvPr id="907274" name="Text Box 10"/>
          <p:cNvSpPr txBox="1">
            <a:spLocks noChangeArrowheads="1"/>
          </p:cNvSpPr>
          <p:nvPr/>
        </p:nvSpPr>
        <p:spPr bwMode="auto">
          <a:xfrm>
            <a:off x="5795963" y="4868863"/>
            <a:ext cx="161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CCMHome</a:t>
            </a:r>
          </a:p>
        </p:txBody>
      </p:sp>
      <p:sp>
        <p:nvSpPr>
          <p:cNvPr id="907275" name="Text Box 11"/>
          <p:cNvSpPr txBox="1">
            <a:spLocks noChangeArrowheads="1"/>
          </p:cNvSpPr>
          <p:nvPr/>
        </p:nvSpPr>
        <p:spPr bwMode="auto">
          <a:xfrm>
            <a:off x="6737350" y="5791200"/>
            <a:ext cx="16827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CCMObject</a:t>
            </a:r>
          </a:p>
        </p:txBody>
      </p:sp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666750" y="5602288"/>
            <a:ext cx="29829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ComponentInstallation</a:t>
            </a: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4643438" y="139541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/>
              <a:t>«instantiates»</a:t>
            </a: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3708400" y="2852738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/>
              <a:t>«instantiates»</a:t>
            </a:r>
          </a:p>
        </p:txBody>
      </p:sp>
      <p:cxnSp>
        <p:nvCxnSpPr>
          <p:cNvPr id="907279" name="AutoShape 15"/>
          <p:cNvCxnSpPr>
            <a:cxnSpLocks noChangeShapeType="1"/>
            <a:stCxn id="907268" idx="0"/>
            <a:endCxn id="907269" idx="2"/>
          </p:cNvCxnSpPr>
          <p:nvPr/>
        </p:nvCxnSpPr>
        <p:spPr bwMode="auto">
          <a:xfrm flipV="1">
            <a:off x="1643063" y="1879600"/>
            <a:ext cx="500062" cy="1333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80" name="AutoShape 16"/>
          <p:cNvCxnSpPr>
            <a:cxnSpLocks noChangeShapeType="1"/>
            <a:stCxn id="907268" idx="2"/>
            <a:endCxn id="907276" idx="0"/>
          </p:cNvCxnSpPr>
          <p:nvPr/>
        </p:nvCxnSpPr>
        <p:spPr bwMode="auto">
          <a:xfrm>
            <a:off x="1643063" y="3679825"/>
            <a:ext cx="515937" cy="19224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81" name="AutoShape 17"/>
          <p:cNvCxnSpPr>
            <a:cxnSpLocks noChangeShapeType="1"/>
            <a:stCxn id="907269" idx="3"/>
            <a:endCxn id="907270" idx="1"/>
          </p:cNvCxnSpPr>
          <p:nvPr/>
        </p:nvCxnSpPr>
        <p:spPr bwMode="auto">
          <a:xfrm>
            <a:off x="3314700" y="1646238"/>
            <a:ext cx="41370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07282" name="AutoShape 18"/>
          <p:cNvCxnSpPr>
            <a:cxnSpLocks noChangeShapeType="1"/>
            <a:stCxn id="907271" idx="2"/>
            <a:endCxn id="907272" idx="0"/>
          </p:cNvCxnSpPr>
          <p:nvPr/>
        </p:nvCxnSpPr>
        <p:spPr bwMode="auto">
          <a:xfrm>
            <a:off x="4778375" y="2816225"/>
            <a:ext cx="277813" cy="3968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07283" name="AutoShape 19"/>
          <p:cNvCxnSpPr>
            <a:cxnSpLocks noChangeShapeType="1"/>
            <a:stCxn id="907270" idx="2"/>
            <a:endCxn id="907272" idx="3"/>
          </p:cNvCxnSpPr>
          <p:nvPr/>
        </p:nvCxnSpPr>
        <p:spPr bwMode="auto">
          <a:xfrm flipH="1">
            <a:off x="6261100" y="1879600"/>
            <a:ext cx="1897063" cy="1566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84" name="AutoShape 20"/>
          <p:cNvCxnSpPr>
            <a:cxnSpLocks noChangeShapeType="1"/>
            <a:stCxn id="907270" idx="2"/>
            <a:endCxn id="907271" idx="3"/>
          </p:cNvCxnSpPr>
          <p:nvPr/>
        </p:nvCxnSpPr>
        <p:spPr bwMode="auto">
          <a:xfrm flipH="1">
            <a:off x="5846763" y="1879600"/>
            <a:ext cx="2311400" cy="703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85" name="AutoShape 21"/>
          <p:cNvCxnSpPr>
            <a:cxnSpLocks noChangeShapeType="1"/>
            <a:stCxn id="907270" idx="2"/>
            <a:endCxn id="907273" idx="3"/>
          </p:cNvCxnSpPr>
          <p:nvPr/>
        </p:nvCxnSpPr>
        <p:spPr bwMode="auto">
          <a:xfrm flipH="1">
            <a:off x="6253163" y="1879600"/>
            <a:ext cx="1905000" cy="2359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86" name="AutoShape 22"/>
          <p:cNvCxnSpPr>
            <a:cxnSpLocks noChangeShapeType="1"/>
            <a:stCxn id="907272" idx="2"/>
            <a:endCxn id="907273" idx="0"/>
          </p:cNvCxnSpPr>
          <p:nvPr/>
        </p:nvCxnSpPr>
        <p:spPr bwMode="auto">
          <a:xfrm>
            <a:off x="5056188" y="3679825"/>
            <a:ext cx="500062" cy="3254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07287" name="AutoShape 23"/>
          <p:cNvCxnSpPr>
            <a:cxnSpLocks noChangeShapeType="1"/>
            <a:stCxn id="907273" idx="2"/>
            <a:endCxn id="907274" idx="0"/>
          </p:cNvCxnSpPr>
          <p:nvPr/>
        </p:nvCxnSpPr>
        <p:spPr bwMode="auto">
          <a:xfrm>
            <a:off x="5556250" y="4471988"/>
            <a:ext cx="1047750" cy="3968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07288" name="AutoShape 24"/>
          <p:cNvCxnSpPr>
            <a:cxnSpLocks noChangeShapeType="1"/>
            <a:stCxn id="907274" idx="2"/>
            <a:endCxn id="907275" idx="0"/>
          </p:cNvCxnSpPr>
          <p:nvPr/>
        </p:nvCxnSpPr>
        <p:spPr bwMode="auto">
          <a:xfrm>
            <a:off x="6604000" y="5335588"/>
            <a:ext cx="974725" cy="4556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07289" name="AutoShape 25"/>
          <p:cNvCxnSpPr>
            <a:cxnSpLocks noChangeShapeType="1"/>
            <a:stCxn id="907270" idx="2"/>
            <a:endCxn id="907274" idx="0"/>
          </p:cNvCxnSpPr>
          <p:nvPr/>
        </p:nvCxnSpPr>
        <p:spPr bwMode="auto">
          <a:xfrm flipH="1">
            <a:off x="6604000" y="1879600"/>
            <a:ext cx="1554163" cy="2989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7290" name="AutoShape 26"/>
          <p:cNvCxnSpPr>
            <a:cxnSpLocks noChangeShapeType="1"/>
            <a:stCxn id="907270" idx="2"/>
            <a:endCxn id="907275" idx="0"/>
          </p:cNvCxnSpPr>
          <p:nvPr/>
        </p:nvCxnSpPr>
        <p:spPr bwMode="auto">
          <a:xfrm flipH="1">
            <a:off x="7578725" y="1879600"/>
            <a:ext cx="579438" cy="3911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07291" name="Text Box 27"/>
          <p:cNvSpPr txBox="1">
            <a:spLocks noChangeArrowheads="1"/>
          </p:cNvSpPr>
          <p:nvPr/>
        </p:nvSpPr>
        <p:spPr bwMode="auto">
          <a:xfrm>
            <a:off x="4081463" y="3716338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/>
              <a:t>«instantiates»</a:t>
            </a:r>
          </a:p>
        </p:txBody>
      </p:sp>
      <p:sp>
        <p:nvSpPr>
          <p:cNvPr id="907292" name="Text Box 28"/>
          <p:cNvSpPr txBox="1">
            <a:spLocks noChangeArrowheads="1"/>
          </p:cNvSpPr>
          <p:nvPr/>
        </p:nvSpPr>
        <p:spPr bwMode="auto">
          <a:xfrm>
            <a:off x="4787900" y="4508500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/>
              <a:t>«instantiates»</a:t>
            </a:r>
          </a:p>
        </p:txBody>
      </p:sp>
      <p:sp>
        <p:nvSpPr>
          <p:cNvPr id="907293" name="Text Box 29"/>
          <p:cNvSpPr txBox="1">
            <a:spLocks noChangeArrowheads="1"/>
          </p:cNvSpPr>
          <p:nvPr/>
        </p:nvSpPr>
        <p:spPr bwMode="auto">
          <a:xfrm>
            <a:off x="5881688" y="5445125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i="1"/>
              <a:t>«instantiates»</a:t>
            </a:r>
          </a:p>
        </p:txBody>
      </p:sp>
      <p:cxnSp>
        <p:nvCxnSpPr>
          <p:cNvPr id="907294" name="AutoShape 30"/>
          <p:cNvCxnSpPr>
            <a:cxnSpLocks noChangeShapeType="1"/>
            <a:stCxn id="907273" idx="1"/>
            <a:endCxn id="907276" idx="3"/>
          </p:cNvCxnSpPr>
          <p:nvPr/>
        </p:nvCxnSpPr>
        <p:spPr bwMode="auto">
          <a:xfrm flipH="1">
            <a:off x="3649663" y="4238625"/>
            <a:ext cx="1209675" cy="1597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9" grpId="0" animBg="1"/>
      <p:bldP spid="907270" grpId="0" animBg="1"/>
      <p:bldP spid="907271" grpId="0" animBg="1"/>
      <p:bldP spid="907272" grpId="0" animBg="1"/>
      <p:bldP spid="907273" grpId="0" animBg="1"/>
      <p:bldP spid="907274" grpId="0" animBg="1"/>
      <p:bldP spid="907275" grpId="0" animBg="1"/>
      <p:bldP spid="907276" grpId="0" animBg="1"/>
      <p:bldP spid="907277" grpId="0"/>
      <p:bldP spid="907278" grpId="0"/>
      <p:bldP spid="907291" grpId="0"/>
      <p:bldP spid="907292" grpId="0"/>
      <p:bldP spid="907293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FA7F-63FE-4C49-AC7B-C00890B343C8}" type="slidenum">
              <a:rPr lang="fr-FR"/>
              <a:pPr/>
              <a:t>201</a:t>
            </a:fld>
            <a:endParaRPr lang="fr-FR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API: Assembly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module Components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enum AssemblyState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INACTIVE, INSERVICE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};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exception CreateFailure {};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exception RemoveFailure {};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interface Assembly 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void build () raises (CreateFailure);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void tear_down () raises (RemoveFailure);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  AssemblyState get_state ();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};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A4B8-B4FD-4CF5-916B-78FBE3022AED}" type="slidenum">
              <a:rPr lang="fr-FR"/>
              <a:pPr/>
              <a:t>202</a:t>
            </a:fld>
            <a:endParaRPr lang="fr-FR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Deploying the Philosophers Example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Run Deployment Application</a:t>
            </a:r>
          </a:p>
          <a:p>
            <a:pPr lvl="1"/>
            <a:r>
              <a:rPr lang="en-US"/>
              <a:t>Use ComponentInstallation to upload component implementations</a:t>
            </a:r>
          </a:p>
          <a:p>
            <a:pPr lvl="1"/>
            <a:r>
              <a:rPr lang="en-US"/>
              <a:t>Use AssemblyFactory to create an Assembly</a:t>
            </a:r>
          </a:p>
          <a:p>
            <a:pPr lvl="1"/>
            <a:r>
              <a:rPr lang="en-US"/>
              <a:t>Call build() operation on Assembly Interface</a:t>
            </a:r>
          </a:p>
          <a:p>
            <a:pPr lvl="2"/>
            <a:r>
              <a:rPr lang="en-US"/>
              <a:t>starts ComponentServers for each home</a:t>
            </a:r>
          </a:p>
          <a:p>
            <a:pPr lvl="2"/>
            <a:r>
              <a:rPr lang="en-US"/>
              <a:t>creates Containers and installs homes</a:t>
            </a:r>
          </a:p>
          <a:p>
            <a:pPr lvl="2"/>
            <a:r>
              <a:rPr lang="en-US"/>
              <a:t>creates component instances</a:t>
            </a:r>
          </a:p>
          <a:p>
            <a:pPr lvl="2"/>
            <a:r>
              <a:rPr lang="en-US"/>
              <a:t>interconnects component ports</a:t>
            </a:r>
          </a:p>
          <a:p>
            <a:pPr lvl="2"/>
            <a:r>
              <a:rPr lang="en-US"/>
              <a:t>calls configuration_complete</a:t>
            </a:r>
          </a:p>
          <a:p>
            <a:r>
              <a:rPr lang="en-US"/>
              <a:t>One-step installation!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F632-6836-4B7E-BE07-21687C0E911A}" type="slidenum">
              <a:rPr lang="fr-FR"/>
              <a:pPr/>
              <a:t>203</a:t>
            </a:fld>
            <a:endParaRPr lang="fr-FR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</a:t>
            </a:r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3033713" y="2352675"/>
            <a:ext cx="32766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400" b="0">
                <a:latin typeface="Times New Roman" charset="0"/>
              </a:rPr>
              <a:t>Deployment Tool</a:t>
            </a:r>
          </a:p>
        </p:txBody>
      </p:sp>
      <p:graphicFrame>
        <p:nvGraphicFramePr>
          <p:cNvPr id="923653" name="Object 5"/>
          <p:cNvGraphicFramePr>
            <a:graphicFrameLocks noChangeAspect="1"/>
          </p:cNvGraphicFramePr>
          <p:nvPr/>
        </p:nvGraphicFramePr>
        <p:xfrm>
          <a:off x="976313" y="2276475"/>
          <a:ext cx="1498600" cy="2133600"/>
        </p:xfrm>
        <a:graphic>
          <a:graphicData uri="http://schemas.openxmlformats.org/presentationml/2006/ole">
            <p:oleObj spid="_x0000_s923653" name="Clip" r:id="rId3" imgW="3848040" imgH="5478120" progId="MS_ClipArt_Gallery.2">
              <p:embed/>
            </p:oleObj>
          </a:graphicData>
        </a:graphic>
      </p:graphicFrame>
      <p:sp>
        <p:nvSpPr>
          <p:cNvPr id="923654" name="Text Box 6"/>
          <p:cNvSpPr txBox="1">
            <a:spLocks noChangeArrowheads="1"/>
          </p:cNvSpPr>
          <p:nvPr/>
        </p:nvSpPr>
        <p:spPr bwMode="auto">
          <a:xfrm>
            <a:off x="1042988" y="4486275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 b="0">
                <a:latin typeface="Times New Roman" charset="0"/>
              </a:rPr>
              <a:t>Deployer</a:t>
            </a:r>
          </a:p>
        </p:txBody>
      </p:sp>
      <p:sp>
        <p:nvSpPr>
          <p:cNvPr id="923655" name="Line 7"/>
          <p:cNvSpPr>
            <a:spLocks noChangeShapeType="1"/>
          </p:cNvSpPr>
          <p:nvPr/>
        </p:nvSpPr>
        <p:spPr bwMode="auto">
          <a:xfrm>
            <a:off x="2043113" y="28860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656" name="Line 8"/>
          <p:cNvSpPr>
            <a:spLocks noChangeShapeType="1"/>
          </p:cNvSpPr>
          <p:nvPr/>
        </p:nvSpPr>
        <p:spPr bwMode="auto">
          <a:xfrm>
            <a:off x="4710113" y="31908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657" name="Line 9"/>
          <p:cNvSpPr>
            <a:spLocks noChangeShapeType="1"/>
          </p:cNvSpPr>
          <p:nvPr/>
        </p:nvSpPr>
        <p:spPr bwMode="auto">
          <a:xfrm flipH="1" flipV="1">
            <a:off x="6310313" y="27336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3658" name="AutoShape 10" descr="Recyclingpapier"/>
          <p:cNvSpPr>
            <a:spLocks noChangeArrowheads="1"/>
          </p:cNvSpPr>
          <p:nvPr/>
        </p:nvSpPr>
        <p:spPr bwMode="auto">
          <a:xfrm>
            <a:off x="7224713" y="2047875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b="0">
                <a:latin typeface="Arial" charset="0"/>
              </a:rPr>
              <a:t>Descriptor</a:t>
            </a:r>
            <a:endParaRPr lang="de-DE" b="0">
              <a:latin typeface="Arial" charset="0"/>
            </a:endParaRPr>
          </a:p>
        </p:txBody>
      </p:sp>
      <p:sp>
        <p:nvSpPr>
          <p:cNvPr id="923659" name="AutoShape 11"/>
          <p:cNvSpPr>
            <a:spLocks noChangeArrowheads="1"/>
          </p:cNvSpPr>
          <p:nvPr/>
        </p:nvSpPr>
        <p:spPr bwMode="auto">
          <a:xfrm>
            <a:off x="3871913" y="3800475"/>
            <a:ext cx="1600200" cy="1524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b="0">
                <a:latin typeface="Arial" charset="0"/>
              </a:rPr>
              <a:t>Descriptor +</a:t>
            </a:r>
          </a:p>
        </p:txBody>
      </p:sp>
      <p:sp>
        <p:nvSpPr>
          <p:cNvPr id="923660" name="Text Box 12"/>
          <p:cNvSpPr txBox="1">
            <a:spLocks noChangeArrowheads="1"/>
          </p:cNvSpPr>
          <p:nvPr/>
        </p:nvSpPr>
        <p:spPr bwMode="auto">
          <a:xfrm>
            <a:off x="3059113" y="5276850"/>
            <a:ext cx="308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with installation information</a:t>
            </a:r>
            <a:endParaRPr lang="de-DE" sz="2000" b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FC7D-AD88-4355-895A-217F438E966F}" type="slidenum">
              <a:rPr lang="fr-FR"/>
              <a:pPr/>
              <a:t>204</a:t>
            </a:fld>
            <a:endParaRPr lang="fr-FR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Implementation UpLoading</a:t>
            </a:r>
          </a:p>
        </p:txBody>
      </p:sp>
      <p:sp>
        <p:nvSpPr>
          <p:cNvPr id="924676" name="Rectangle 4"/>
          <p:cNvSpPr>
            <a:spLocks noChangeArrowheads="1"/>
          </p:cNvSpPr>
          <p:nvPr/>
        </p:nvSpPr>
        <p:spPr bwMode="auto">
          <a:xfrm>
            <a:off x="2590800" y="1600200"/>
            <a:ext cx="32766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400" b="0">
                <a:latin typeface="Times New Roman" charset="0"/>
              </a:rPr>
              <a:t>Deployment Tool</a:t>
            </a:r>
          </a:p>
        </p:txBody>
      </p:sp>
      <p:sp>
        <p:nvSpPr>
          <p:cNvPr id="924677" name="Line 5"/>
          <p:cNvSpPr>
            <a:spLocks noChangeShapeType="1"/>
          </p:cNvSpPr>
          <p:nvPr/>
        </p:nvSpPr>
        <p:spPr bwMode="auto">
          <a:xfrm flipH="1" flipV="1">
            <a:off x="4267200" y="24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24678" name="Picture 6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4679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4680" name="AutoShape 8" descr="Recyclingpapier"/>
          <p:cNvSpPr>
            <a:spLocks noChangeArrowheads="1"/>
          </p:cNvSpPr>
          <p:nvPr/>
        </p:nvSpPr>
        <p:spPr bwMode="auto">
          <a:xfrm>
            <a:off x="3505200" y="31242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24681" name="AutoShape 9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4682" name="AutoShape 10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4683" name="Rectangle 11"/>
          <p:cNvSpPr>
            <a:spLocks noChangeArrowheads="1"/>
          </p:cNvSpPr>
          <p:nvPr/>
        </p:nvSpPr>
        <p:spPr bwMode="auto">
          <a:xfrm>
            <a:off x="6172200" y="2971800"/>
            <a:ext cx="1981200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b="0">
                <a:latin typeface="Times New Roman" charset="0"/>
              </a:rPr>
              <a:t>ComponentInstallation</a:t>
            </a:r>
          </a:p>
        </p:txBody>
      </p:sp>
      <p:sp>
        <p:nvSpPr>
          <p:cNvPr id="924684" name="Rectangle 12"/>
          <p:cNvSpPr>
            <a:spLocks noChangeArrowheads="1"/>
          </p:cNvSpPr>
          <p:nvPr/>
        </p:nvSpPr>
        <p:spPr bwMode="auto">
          <a:xfrm>
            <a:off x="609600" y="3048000"/>
            <a:ext cx="1981200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b="0">
                <a:latin typeface="Times New Roman" charset="0"/>
              </a:rPr>
              <a:t>ComponentInstallation</a:t>
            </a:r>
          </a:p>
        </p:txBody>
      </p:sp>
      <p:sp>
        <p:nvSpPr>
          <p:cNvPr id="924685" name="AutoShape 13"/>
          <p:cNvSpPr>
            <a:spLocks noChangeArrowheads="1"/>
          </p:cNvSpPr>
          <p:nvPr/>
        </p:nvSpPr>
        <p:spPr bwMode="auto">
          <a:xfrm>
            <a:off x="6629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B</a:t>
            </a:r>
          </a:p>
        </p:txBody>
      </p:sp>
      <p:sp>
        <p:nvSpPr>
          <p:cNvPr id="924686" name="Line 14"/>
          <p:cNvSpPr>
            <a:spLocks noChangeShapeType="1"/>
          </p:cNvSpPr>
          <p:nvPr/>
        </p:nvSpPr>
        <p:spPr bwMode="auto">
          <a:xfrm flipH="1">
            <a:off x="2286000" y="2438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4687" name="Line 15"/>
          <p:cNvSpPr>
            <a:spLocks noChangeShapeType="1"/>
          </p:cNvSpPr>
          <p:nvPr/>
        </p:nvSpPr>
        <p:spPr bwMode="auto">
          <a:xfrm>
            <a:off x="5486400" y="24384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4688" name="AutoShape 16"/>
          <p:cNvSpPr>
            <a:spLocks noChangeArrowheads="1"/>
          </p:cNvSpPr>
          <p:nvPr/>
        </p:nvSpPr>
        <p:spPr bwMode="auto">
          <a:xfrm>
            <a:off x="914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</a:t>
            </a:r>
            <a:r>
              <a:rPr lang="en-US" sz="1600" b="0">
                <a:latin typeface="Times New Roman" charset="0"/>
              </a:rPr>
              <a:t>A</a:t>
            </a:r>
            <a:endParaRPr lang="de-DE" sz="1600" b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1DD-8535-4A49-9C85-7508991E686B}" type="slidenum">
              <a:rPr lang="fr-FR"/>
              <a:pPr/>
              <a:t>205</a:t>
            </a:fld>
            <a:endParaRPr lang="fr-FR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Assembly Creation</a:t>
            </a:r>
          </a:p>
        </p:txBody>
      </p:sp>
      <p:pic>
        <p:nvPicPr>
          <p:cNvPr id="925700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25701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5702" name="Rectangle 6"/>
          <p:cNvSpPr>
            <a:spLocks noChangeArrowheads="1"/>
          </p:cNvSpPr>
          <p:nvPr/>
        </p:nvSpPr>
        <p:spPr bwMode="auto">
          <a:xfrm>
            <a:off x="2590800" y="1600200"/>
            <a:ext cx="32766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400" b="0">
                <a:latin typeface="Times New Roman" charset="0"/>
              </a:rPr>
              <a:t>Deployment Tool</a:t>
            </a:r>
          </a:p>
        </p:txBody>
      </p:sp>
      <p:pic>
        <p:nvPicPr>
          <p:cNvPr id="925703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5704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5705" name="AutoShape 9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5706" name="AutoShape 10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5707" name="AutoShape 11"/>
          <p:cNvSpPr>
            <a:spLocks noChangeArrowheads="1"/>
          </p:cNvSpPr>
          <p:nvPr/>
        </p:nvSpPr>
        <p:spPr bwMode="auto">
          <a:xfrm>
            <a:off x="6629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B</a:t>
            </a:r>
          </a:p>
        </p:txBody>
      </p:sp>
      <p:sp>
        <p:nvSpPr>
          <p:cNvPr id="925708" name="AutoShape 12"/>
          <p:cNvSpPr>
            <a:spLocks noChangeArrowheads="1"/>
          </p:cNvSpPr>
          <p:nvPr/>
        </p:nvSpPr>
        <p:spPr bwMode="auto">
          <a:xfrm>
            <a:off x="914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</a:t>
            </a:r>
            <a:r>
              <a:rPr lang="en-US" sz="1600" b="0">
                <a:latin typeface="Times New Roman" charset="0"/>
              </a:rPr>
              <a:t>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5709" name="Rectangle 13"/>
          <p:cNvSpPr>
            <a:spLocks noChangeArrowheads="1"/>
          </p:cNvSpPr>
          <p:nvPr/>
        </p:nvSpPr>
        <p:spPr bwMode="auto">
          <a:xfrm>
            <a:off x="3657600" y="3200400"/>
            <a:ext cx="1600200" cy="457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AssemblyFactory</a:t>
            </a:r>
          </a:p>
        </p:txBody>
      </p:sp>
      <p:sp>
        <p:nvSpPr>
          <p:cNvPr id="925710" name="Line 14"/>
          <p:cNvSpPr>
            <a:spLocks noChangeShapeType="1"/>
          </p:cNvSpPr>
          <p:nvPr/>
        </p:nvSpPr>
        <p:spPr bwMode="auto">
          <a:xfrm>
            <a:off x="43434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5711" name="Rectangle 15"/>
          <p:cNvSpPr>
            <a:spLocks noChangeArrowheads="1"/>
          </p:cNvSpPr>
          <p:nvPr/>
        </p:nvSpPr>
        <p:spPr bwMode="auto">
          <a:xfrm>
            <a:off x="3886200" y="3962400"/>
            <a:ext cx="990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154A-66F0-4210-8DE8-BDBC8BA9D483}" type="slidenum">
              <a:rPr lang="fr-FR"/>
              <a:pPr/>
              <a:t>206</a:t>
            </a:fld>
            <a:endParaRPr lang="fr-FR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Component Server Instantiation</a:t>
            </a:r>
          </a:p>
        </p:txBody>
      </p:sp>
      <p:pic>
        <p:nvPicPr>
          <p:cNvPr id="926724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26725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6726" name="Line 6"/>
          <p:cNvSpPr>
            <a:spLocks noChangeShapeType="1"/>
          </p:cNvSpPr>
          <p:nvPr/>
        </p:nvSpPr>
        <p:spPr bwMode="auto">
          <a:xfrm flipH="1">
            <a:off x="4343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26727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6728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6729" name="AutoShape 9" descr="Recyclingpapier"/>
          <p:cNvSpPr>
            <a:spLocks noChangeArrowheads="1"/>
          </p:cNvSpPr>
          <p:nvPr/>
        </p:nvSpPr>
        <p:spPr bwMode="auto">
          <a:xfrm>
            <a:off x="3581400" y="10668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26730" name="AutoShape 10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6731" name="AutoShape 11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6732" name="AutoShape 12"/>
          <p:cNvSpPr>
            <a:spLocks noChangeArrowheads="1"/>
          </p:cNvSpPr>
          <p:nvPr/>
        </p:nvSpPr>
        <p:spPr bwMode="auto">
          <a:xfrm>
            <a:off x="6629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B</a:t>
            </a:r>
          </a:p>
        </p:txBody>
      </p:sp>
      <p:sp>
        <p:nvSpPr>
          <p:cNvPr id="926733" name="AutoShape 13"/>
          <p:cNvSpPr>
            <a:spLocks noChangeArrowheads="1"/>
          </p:cNvSpPr>
          <p:nvPr/>
        </p:nvSpPr>
        <p:spPr bwMode="auto">
          <a:xfrm>
            <a:off x="914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</a:t>
            </a:r>
            <a:r>
              <a:rPr lang="en-US" sz="1600" b="0">
                <a:latin typeface="Times New Roman" charset="0"/>
              </a:rPr>
              <a:t>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 flipH="1" flipV="1">
            <a:off x="22098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6735" name="Rectangle 15"/>
          <p:cNvSpPr>
            <a:spLocks noChangeArrowheads="1"/>
          </p:cNvSpPr>
          <p:nvPr/>
        </p:nvSpPr>
        <p:spPr bwMode="auto">
          <a:xfrm>
            <a:off x="3886200" y="3352800"/>
            <a:ext cx="9906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  <p:sp>
        <p:nvSpPr>
          <p:cNvPr id="926736" name="Rectangle 16"/>
          <p:cNvSpPr>
            <a:spLocks noChangeArrowheads="1"/>
          </p:cNvSpPr>
          <p:nvPr/>
        </p:nvSpPr>
        <p:spPr bwMode="auto">
          <a:xfrm>
            <a:off x="762000" y="3276600"/>
            <a:ext cx="1447800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ServerActivator</a:t>
            </a:r>
          </a:p>
        </p:txBody>
      </p:sp>
      <p:sp>
        <p:nvSpPr>
          <p:cNvPr id="926737" name="Rectangle 17"/>
          <p:cNvSpPr>
            <a:spLocks noChangeArrowheads="1"/>
          </p:cNvSpPr>
          <p:nvPr/>
        </p:nvSpPr>
        <p:spPr bwMode="auto">
          <a:xfrm>
            <a:off x="1295400" y="28956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ComponentServer</a:t>
            </a:r>
          </a:p>
        </p:txBody>
      </p:sp>
      <p:sp>
        <p:nvSpPr>
          <p:cNvPr id="926738" name="Rectangle 18"/>
          <p:cNvSpPr>
            <a:spLocks noChangeArrowheads="1"/>
          </p:cNvSpPr>
          <p:nvPr/>
        </p:nvSpPr>
        <p:spPr bwMode="auto">
          <a:xfrm>
            <a:off x="5867400" y="3276600"/>
            <a:ext cx="1447800" cy="38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ServerActivator</a:t>
            </a:r>
          </a:p>
        </p:txBody>
      </p:sp>
      <p:sp>
        <p:nvSpPr>
          <p:cNvPr id="926739" name="Rectangle 19"/>
          <p:cNvSpPr>
            <a:spLocks noChangeArrowheads="1"/>
          </p:cNvSpPr>
          <p:nvPr/>
        </p:nvSpPr>
        <p:spPr bwMode="auto">
          <a:xfrm>
            <a:off x="6096000" y="28956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ComponentServer</a:t>
            </a:r>
          </a:p>
        </p:txBody>
      </p:sp>
      <p:sp>
        <p:nvSpPr>
          <p:cNvPr id="926740" name="Line 20"/>
          <p:cNvSpPr>
            <a:spLocks noChangeShapeType="1"/>
          </p:cNvSpPr>
          <p:nvPr/>
        </p:nvSpPr>
        <p:spPr bwMode="auto">
          <a:xfrm flipV="1">
            <a:off x="4876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4B76-D065-43AA-BA08-E5E02651CB06}" type="slidenum">
              <a:rPr lang="fr-FR"/>
              <a:pPr/>
              <a:t>207</a:t>
            </a:fld>
            <a:endParaRPr lang="fr-FR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Container Instantiation</a:t>
            </a:r>
          </a:p>
        </p:txBody>
      </p:sp>
      <p:pic>
        <p:nvPicPr>
          <p:cNvPr id="927748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27749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7750" name="Line 6"/>
          <p:cNvSpPr>
            <a:spLocks noChangeShapeType="1"/>
          </p:cNvSpPr>
          <p:nvPr/>
        </p:nvSpPr>
        <p:spPr bwMode="auto">
          <a:xfrm flipH="1">
            <a:off x="4343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27751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7752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7753" name="AutoShape 9" descr="Recyclingpapier"/>
          <p:cNvSpPr>
            <a:spLocks noChangeArrowheads="1"/>
          </p:cNvSpPr>
          <p:nvPr/>
        </p:nvSpPr>
        <p:spPr bwMode="auto">
          <a:xfrm>
            <a:off x="3581400" y="10668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27754" name="AutoShape 10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7755" name="AutoShape 11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7756" name="AutoShape 12"/>
          <p:cNvSpPr>
            <a:spLocks noChangeArrowheads="1"/>
          </p:cNvSpPr>
          <p:nvPr/>
        </p:nvSpPr>
        <p:spPr bwMode="auto">
          <a:xfrm>
            <a:off x="6629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B</a:t>
            </a:r>
          </a:p>
        </p:txBody>
      </p:sp>
      <p:sp>
        <p:nvSpPr>
          <p:cNvPr id="927757" name="AutoShape 13"/>
          <p:cNvSpPr>
            <a:spLocks noChangeArrowheads="1"/>
          </p:cNvSpPr>
          <p:nvPr/>
        </p:nvSpPr>
        <p:spPr bwMode="auto">
          <a:xfrm>
            <a:off x="914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</a:t>
            </a:r>
            <a:r>
              <a:rPr lang="en-US" sz="1600" b="0">
                <a:latin typeface="Times New Roman" charset="0"/>
              </a:rPr>
              <a:t>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7758" name="Line 14"/>
          <p:cNvSpPr>
            <a:spLocks noChangeShapeType="1"/>
          </p:cNvSpPr>
          <p:nvPr/>
        </p:nvSpPr>
        <p:spPr bwMode="auto">
          <a:xfrm flipH="1" flipV="1">
            <a:off x="2819400" y="3048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7759" name="Rectangle 15"/>
          <p:cNvSpPr>
            <a:spLocks noChangeArrowheads="1"/>
          </p:cNvSpPr>
          <p:nvPr/>
        </p:nvSpPr>
        <p:spPr bwMode="auto">
          <a:xfrm>
            <a:off x="3886200" y="3352800"/>
            <a:ext cx="9906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  <p:sp>
        <p:nvSpPr>
          <p:cNvPr id="927760" name="Rectangle 16"/>
          <p:cNvSpPr>
            <a:spLocks noChangeArrowheads="1"/>
          </p:cNvSpPr>
          <p:nvPr/>
        </p:nvSpPr>
        <p:spPr bwMode="auto">
          <a:xfrm>
            <a:off x="12954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ComponentServer</a:t>
            </a:r>
          </a:p>
        </p:txBody>
      </p:sp>
      <p:sp>
        <p:nvSpPr>
          <p:cNvPr id="927761" name="Rectangle 17"/>
          <p:cNvSpPr>
            <a:spLocks noChangeArrowheads="1"/>
          </p:cNvSpPr>
          <p:nvPr/>
        </p:nvSpPr>
        <p:spPr bwMode="auto">
          <a:xfrm>
            <a:off x="60960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ComponentServer</a:t>
            </a:r>
          </a:p>
        </p:txBody>
      </p:sp>
      <p:sp>
        <p:nvSpPr>
          <p:cNvPr id="927762" name="Line 18"/>
          <p:cNvSpPr>
            <a:spLocks noChangeShapeType="1"/>
          </p:cNvSpPr>
          <p:nvPr/>
        </p:nvSpPr>
        <p:spPr bwMode="auto">
          <a:xfrm flipV="1">
            <a:off x="4876800" y="30480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7763" name="Rectangle 19"/>
          <p:cNvSpPr>
            <a:spLocks noChangeArrowheads="1"/>
          </p:cNvSpPr>
          <p:nvPr/>
        </p:nvSpPr>
        <p:spPr bwMode="auto">
          <a:xfrm>
            <a:off x="6248400" y="33528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</a:t>
            </a:r>
            <a:r>
              <a:rPr lang="en-US" sz="1600" b="0">
                <a:latin typeface="Times New Roman" charset="0"/>
              </a:rPr>
              <a:t>ntainer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7764" name="Rectangle 20"/>
          <p:cNvSpPr>
            <a:spLocks noChangeArrowheads="1"/>
          </p:cNvSpPr>
          <p:nvPr/>
        </p:nvSpPr>
        <p:spPr bwMode="auto">
          <a:xfrm>
            <a:off x="1066800" y="33528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</a:t>
            </a:r>
            <a:r>
              <a:rPr lang="en-US" sz="1600" b="0">
                <a:latin typeface="Times New Roman" charset="0"/>
              </a:rPr>
              <a:t>ntainer</a:t>
            </a:r>
            <a:endParaRPr lang="de-DE" sz="1600" b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C6EC-996E-4969-8A64-6FE0FC27E2E6}" type="slidenum">
              <a:rPr lang="fr-FR"/>
              <a:pPr/>
              <a:t>208</a:t>
            </a:fld>
            <a:endParaRPr lang="fr-FR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Home Installation</a:t>
            </a:r>
          </a:p>
        </p:txBody>
      </p:sp>
      <p:pic>
        <p:nvPicPr>
          <p:cNvPr id="928772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8774" name="Line 6"/>
          <p:cNvSpPr>
            <a:spLocks noChangeShapeType="1"/>
          </p:cNvSpPr>
          <p:nvPr/>
        </p:nvSpPr>
        <p:spPr bwMode="auto">
          <a:xfrm flipH="1">
            <a:off x="4343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28775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8776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8777" name="AutoShape 9" descr="Recyclingpapier"/>
          <p:cNvSpPr>
            <a:spLocks noChangeArrowheads="1"/>
          </p:cNvSpPr>
          <p:nvPr/>
        </p:nvSpPr>
        <p:spPr bwMode="auto">
          <a:xfrm>
            <a:off x="3581400" y="10668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28778" name="AutoShape 10"/>
          <p:cNvSpPr>
            <a:spLocks noChangeArrowheads="1"/>
          </p:cNvSpPr>
          <p:nvPr/>
        </p:nvSpPr>
        <p:spPr bwMode="auto">
          <a:xfrm>
            <a:off x="2286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8779" name="AutoShape 11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8780" name="Line 12"/>
          <p:cNvSpPr>
            <a:spLocks noChangeShapeType="1"/>
          </p:cNvSpPr>
          <p:nvPr/>
        </p:nvSpPr>
        <p:spPr bwMode="auto">
          <a:xfrm flipH="1" flipV="1">
            <a:off x="2590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3886200" y="3352800"/>
            <a:ext cx="9906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  <p:sp>
        <p:nvSpPr>
          <p:cNvPr id="928782" name="Line 14"/>
          <p:cNvSpPr>
            <a:spLocks noChangeShapeType="1"/>
          </p:cNvSpPr>
          <p:nvPr/>
        </p:nvSpPr>
        <p:spPr bwMode="auto">
          <a:xfrm flipV="1">
            <a:off x="48768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6248400" y="28956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B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1066800" y="33528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</a:t>
            </a:r>
            <a:r>
              <a:rPr lang="en-US" sz="1600" b="0">
                <a:latin typeface="Times New Roman" charset="0"/>
              </a:rPr>
              <a:t>ntainer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8785" name="Rectangle 17"/>
          <p:cNvSpPr>
            <a:spLocks noChangeArrowheads="1"/>
          </p:cNvSpPr>
          <p:nvPr/>
        </p:nvSpPr>
        <p:spPr bwMode="auto">
          <a:xfrm>
            <a:off x="1066800" y="28956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6248400" y="33528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</a:t>
            </a:r>
            <a:r>
              <a:rPr lang="en-US" sz="1600" b="0">
                <a:latin typeface="Times New Roman" charset="0"/>
              </a:rPr>
              <a:t>ntainer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8787" name="AutoShape 19"/>
          <p:cNvSpPr>
            <a:spLocks noChangeArrowheads="1"/>
          </p:cNvSpPr>
          <p:nvPr/>
        </p:nvSpPr>
        <p:spPr bwMode="auto">
          <a:xfrm>
            <a:off x="6629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B</a:t>
            </a:r>
          </a:p>
        </p:txBody>
      </p:sp>
      <p:sp>
        <p:nvSpPr>
          <p:cNvPr id="928788" name="AutoShape 20"/>
          <p:cNvSpPr>
            <a:spLocks noChangeArrowheads="1"/>
          </p:cNvSpPr>
          <p:nvPr/>
        </p:nvSpPr>
        <p:spPr bwMode="auto">
          <a:xfrm>
            <a:off x="914400" y="3733800"/>
            <a:ext cx="1143000" cy="609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Code for</a:t>
            </a:r>
          </a:p>
          <a:p>
            <a:pPr algn="ctr" eaLnBrk="0" hangingPunct="0"/>
            <a:r>
              <a:rPr lang="de-DE" sz="1600" b="0">
                <a:latin typeface="Times New Roman" charset="0"/>
              </a:rPr>
              <a:t>Component </a:t>
            </a:r>
            <a:r>
              <a:rPr lang="en-US" sz="1600" b="0">
                <a:latin typeface="Times New Roman" charset="0"/>
              </a:rPr>
              <a:t>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8789" name="AutoShape 21"/>
          <p:cNvSpPr>
            <a:spLocks noChangeArrowheads="1"/>
          </p:cNvSpPr>
          <p:nvPr/>
        </p:nvSpPr>
        <p:spPr bwMode="auto">
          <a:xfrm rot="-10508512">
            <a:off x="381000" y="2895600"/>
            <a:ext cx="457200" cy="1295400"/>
          </a:xfrm>
          <a:prstGeom prst="curvedLeftArrow">
            <a:avLst>
              <a:gd name="adj1" fmla="val 30839"/>
              <a:gd name="adj2" fmla="val 8750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28790" name="AutoShape 22"/>
          <p:cNvSpPr>
            <a:spLocks noChangeArrowheads="1"/>
          </p:cNvSpPr>
          <p:nvPr/>
        </p:nvSpPr>
        <p:spPr bwMode="auto">
          <a:xfrm rot="-11008419">
            <a:off x="7924800" y="2743200"/>
            <a:ext cx="457200" cy="1524000"/>
          </a:xfrm>
          <a:prstGeom prst="curvedRightArrow">
            <a:avLst>
              <a:gd name="adj1" fmla="val 26728"/>
              <a:gd name="adj2" fmla="val 9339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BE20-A41F-42AB-8F7F-243F2D647C00}" type="slidenum">
              <a:rPr lang="fr-FR"/>
              <a:pPr/>
              <a:t>209</a:t>
            </a:fld>
            <a:endParaRPr lang="fr-FR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Component Instantiation</a:t>
            </a:r>
          </a:p>
        </p:txBody>
      </p:sp>
      <p:pic>
        <p:nvPicPr>
          <p:cNvPr id="929796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29797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>
            <a:off x="4343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29799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29800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29801" name="AutoShape 9" descr="Recyclingpapier"/>
          <p:cNvSpPr>
            <a:spLocks noChangeArrowheads="1"/>
          </p:cNvSpPr>
          <p:nvPr/>
        </p:nvSpPr>
        <p:spPr bwMode="auto">
          <a:xfrm>
            <a:off x="3581400" y="10668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29802" name="AutoShape 10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9803" name="AutoShape 11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29804" name="Line 12"/>
          <p:cNvSpPr>
            <a:spLocks noChangeShapeType="1"/>
          </p:cNvSpPr>
          <p:nvPr/>
        </p:nvSpPr>
        <p:spPr bwMode="auto">
          <a:xfrm flipH="1" flipV="1">
            <a:off x="2590800" y="3048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9805" name="Rectangle 13"/>
          <p:cNvSpPr>
            <a:spLocks noChangeArrowheads="1"/>
          </p:cNvSpPr>
          <p:nvPr/>
        </p:nvSpPr>
        <p:spPr bwMode="auto">
          <a:xfrm>
            <a:off x="3886200" y="3352800"/>
            <a:ext cx="9906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  <p:sp>
        <p:nvSpPr>
          <p:cNvPr id="929806" name="Line 14"/>
          <p:cNvSpPr>
            <a:spLocks noChangeShapeType="1"/>
          </p:cNvSpPr>
          <p:nvPr/>
        </p:nvSpPr>
        <p:spPr bwMode="auto">
          <a:xfrm flipV="1">
            <a:off x="4876800" y="3048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29807" name="Rectangle 15"/>
          <p:cNvSpPr>
            <a:spLocks noChangeArrowheads="1"/>
          </p:cNvSpPr>
          <p:nvPr/>
        </p:nvSpPr>
        <p:spPr bwMode="auto">
          <a:xfrm>
            <a:off x="62484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B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10668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9809" name="Rectangle 17"/>
          <p:cNvSpPr>
            <a:spLocks noChangeArrowheads="1"/>
          </p:cNvSpPr>
          <p:nvPr/>
        </p:nvSpPr>
        <p:spPr bwMode="auto">
          <a:xfrm>
            <a:off x="6248400" y="37338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B instance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29810" name="Rectangle 18"/>
          <p:cNvSpPr>
            <a:spLocks noChangeArrowheads="1"/>
          </p:cNvSpPr>
          <p:nvPr/>
        </p:nvSpPr>
        <p:spPr bwMode="auto">
          <a:xfrm>
            <a:off x="838200" y="38100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A instance</a:t>
            </a:r>
            <a:endParaRPr lang="de-DE" sz="1600" b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F0B1-9DAF-4139-A82A-4E2BEC6A3E5E}" type="slidenum">
              <a:rPr lang="fr-FR"/>
              <a:pPr/>
              <a:t>21</a:t>
            </a:fld>
            <a:endParaRPr lang="fr-FR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Assemblers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 assembly packages containing</a:t>
            </a:r>
          </a:p>
          <a:p>
            <a:pPr lvl="1"/>
            <a:r>
              <a:rPr lang="en-US"/>
              <a:t>Customized component packages</a:t>
            </a:r>
          </a:p>
          <a:p>
            <a:pPr lvl="1"/>
            <a:r>
              <a:rPr lang="en-US"/>
              <a:t>Assembly XML descriptors</a:t>
            </a:r>
          </a:p>
          <a:p>
            <a:pPr lvl="2"/>
            <a:r>
              <a:rPr lang="en-US"/>
              <a:t>Component instances and interconnections</a:t>
            </a:r>
          </a:p>
          <a:p>
            <a:pPr lvl="2"/>
            <a:r>
              <a:rPr lang="en-US"/>
              <a:t>Logical distribution partitioning</a:t>
            </a:r>
          </a:p>
          <a:p>
            <a:pPr lvl="1"/>
            <a:r>
              <a:rPr lang="en-US"/>
              <a:t>Probably done using an interactive visual tool</a:t>
            </a:r>
          </a:p>
          <a:p>
            <a:endParaRPr lang="en-US"/>
          </a:p>
          <a:p>
            <a:r>
              <a:rPr lang="en-US"/>
              <a:t>Output - component assembly archive file</a:t>
            </a:r>
          </a:p>
          <a:p>
            <a:endParaRPr lang="en-US"/>
          </a:p>
          <a:p>
            <a:r>
              <a:rPr lang="en-US"/>
              <a:t>Process may be iterated further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469D-8A85-458D-AD95-FC45B42B4C52}" type="slidenum">
              <a:rPr lang="fr-FR"/>
              <a:pPr/>
              <a:t>210</a:t>
            </a:fld>
            <a:endParaRPr lang="fr-FR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Scenario:</a:t>
            </a:r>
            <a:br>
              <a:rPr lang="en-US"/>
            </a:br>
            <a:r>
              <a:rPr lang="en-US"/>
              <a:t>Component Configuration</a:t>
            </a:r>
          </a:p>
        </p:txBody>
      </p:sp>
      <p:pic>
        <p:nvPicPr>
          <p:cNvPr id="930820" name="Picture 4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029200"/>
            <a:ext cx="1143000" cy="1141413"/>
          </a:xfrm>
          <a:prstGeom prst="rect">
            <a:avLst/>
          </a:prstGeom>
          <a:noFill/>
        </p:spPr>
      </p:pic>
      <p:sp>
        <p:nvSpPr>
          <p:cNvPr id="930821" name="AutoShape 5"/>
          <p:cNvSpPr>
            <a:spLocks noChangeArrowheads="1"/>
          </p:cNvSpPr>
          <p:nvPr/>
        </p:nvSpPr>
        <p:spPr bwMode="auto">
          <a:xfrm>
            <a:off x="3352800" y="2743200"/>
            <a:ext cx="2057400" cy="1981200"/>
          </a:xfrm>
          <a:prstGeom prst="cloudCallout">
            <a:avLst>
              <a:gd name="adj1" fmla="val -10958"/>
              <a:gd name="adj2" fmla="val 1068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30822" name="Line 6"/>
          <p:cNvSpPr>
            <a:spLocks noChangeShapeType="1"/>
          </p:cNvSpPr>
          <p:nvPr/>
        </p:nvSpPr>
        <p:spPr bwMode="auto">
          <a:xfrm flipH="1">
            <a:off x="43434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930823" name="Picture 7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800600"/>
            <a:ext cx="1143000" cy="1141413"/>
          </a:xfrm>
          <a:prstGeom prst="rect">
            <a:avLst/>
          </a:prstGeom>
          <a:noFill/>
        </p:spPr>
      </p:pic>
      <p:pic>
        <p:nvPicPr>
          <p:cNvPr id="930824" name="Picture 8" descr="j02497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876800"/>
            <a:ext cx="1143000" cy="1141413"/>
          </a:xfrm>
          <a:prstGeom prst="rect">
            <a:avLst/>
          </a:prstGeom>
          <a:noFill/>
        </p:spPr>
      </p:pic>
      <p:sp>
        <p:nvSpPr>
          <p:cNvPr id="930825" name="AutoShape 9" descr="Recyclingpapier"/>
          <p:cNvSpPr>
            <a:spLocks noChangeArrowheads="1"/>
          </p:cNvSpPr>
          <p:nvPr/>
        </p:nvSpPr>
        <p:spPr bwMode="auto">
          <a:xfrm>
            <a:off x="3581400" y="1066800"/>
            <a:ext cx="15240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Arial" charset="0"/>
              </a:rPr>
              <a:t>Component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Assembly</a:t>
            </a:r>
          </a:p>
          <a:p>
            <a:pPr algn="ctr" eaLnBrk="0" hangingPunct="0"/>
            <a:r>
              <a:rPr lang="en-US" sz="1600" b="0">
                <a:latin typeface="Arial" charset="0"/>
              </a:rPr>
              <a:t>Descriptor +</a:t>
            </a:r>
            <a:endParaRPr lang="de-DE" sz="1600" b="0">
              <a:latin typeface="Arial" charset="0"/>
            </a:endParaRPr>
          </a:p>
        </p:txBody>
      </p:sp>
      <p:sp>
        <p:nvSpPr>
          <p:cNvPr id="930826" name="AutoShape 10"/>
          <p:cNvSpPr>
            <a:spLocks noChangeArrowheads="1"/>
          </p:cNvSpPr>
          <p:nvPr/>
        </p:nvSpPr>
        <p:spPr bwMode="auto">
          <a:xfrm>
            <a:off x="152400" y="2667000"/>
            <a:ext cx="3048000" cy="1981200"/>
          </a:xfrm>
          <a:prstGeom prst="cloudCallout">
            <a:avLst>
              <a:gd name="adj1" fmla="val 3333"/>
              <a:gd name="adj2" fmla="val 10040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30827" name="AutoShape 11"/>
          <p:cNvSpPr>
            <a:spLocks noChangeArrowheads="1"/>
          </p:cNvSpPr>
          <p:nvPr/>
        </p:nvSpPr>
        <p:spPr bwMode="auto">
          <a:xfrm>
            <a:off x="5715000" y="2514600"/>
            <a:ext cx="3276600" cy="2133600"/>
          </a:xfrm>
          <a:prstGeom prst="cloudCallout">
            <a:avLst>
              <a:gd name="adj1" fmla="val -4361"/>
              <a:gd name="adj2" fmla="val 9538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hu-HU" sz="2400" b="0">
              <a:latin typeface="Times New Roman" charset="0"/>
            </a:endParaRPr>
          </a:p>
        </p:txBody>
      </p:sp>
      <p:sp>
        <p:nvSpPr>
          <p:cNvPr id="930828" name="Line 12"/>
          <p:cNvSpPr>
            <a:spLocks noChangeShapeType="1"/>
          </p:cNvSpPr>
          <p:nvPr/>
        </p:nvSpPr>
        <p:spPr bwMode="auto">
          <a:xfrm flipH="1">
            <a:off x="2362200" y="3505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30829" name="Rectangle 13"/>
          <p:cNvSpPr>
            <a:spLocks noChangeArrowheads="1"/>
          </p:cNvSpPr>
          <p:nvPr/>
        </p:nvSpPr>
        <p:spPr bwMode="auto">
          <a:xfrm>
            <a:off x="3886200" y="3352800"/>
            <a:ext cx="9906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1600" b="0">
                <a:latin typeface="Times New Roman" charset="0"/>
              </a:rPr>
              <a:t>Assembly</a:t>
            </a:r>
          </a:p>
        </p:txBody>
      </p:sp>
      <p:sp>
        <p:nvSpPr>
          <p:cNvPr id="930830" name="Line 14"/>
          <p:cNvSpPr>
            <a:spLocks noChangeShapeType="1"/>
          </p:cNvSpPr>
          <p:nvPr/>
        </p:nvSpPr>
        <p:spPr bwMode="auto">
          <a:xfrm>
            <a:off x="4876800" y="35052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30831" name="Rectangle 15"/>
          <p:cNvSpPr>
            <a:spLocks noChangeArrowheads="1"/>
          </p:cNvSpPr>
          <p:nvPr/>
        </p:nvSpPr>
        <p:spPr bwMode="auto">
          <a:xfrm>
            <a:off x="62484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B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30832" name="Rectangle 16"/>
          <p:cNvSpPr>
            <a:spLocks noChangeArrowheads="1"/>
          </p:cNvSpPr>
          <p:nvPr/>
        </p:nvSpPr>
        <p:spPr bwMode="auto">
          <a:xfrm>
            <a:off x="1066800" y="2895600"/>
            <a:ext cx="15240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Home for A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30833" name="Rectangle 17"/>
          <p:cNvSpPr>
            <a:spLocks noChangeArrowheads="1"/>
          </p:cNvSpPr>
          <p:nvPr/>
        </p:nvSpPr>
        <p:spPr bwMode="auto">
          <a:xfrm>
            <a:off x="6248400" y="38100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B instance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30834" name="Rectangle 18"/>
          <p:cNvSpPr>
            <a:spLocks noChangeArrowheads="1"/>
          </p:cNvSpPr>
          <p:nvPr/>
        </p:nvSpPr>
        <p:spPr bwMode="auto">
          <a:xfrm>
            <a:off x="838200" y="3810000"/>
            <a:ext cx="1524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Times New Roman" charset="0"/>
              </a:rPr>
              <a:t>A instance</a:t>
            </a:r>
            <a:endParaRPr lang="de-DE" sz="1600" b="0">
              <a:latin typeface="Times New Roman" charset="0"/>
            </a:endParaRPr>
          </a:p>
        </p:txBody>
      </p:sp>
      <p:sp>
        <p:nvSpPr>
          <p:cNvPr id="930835" name="Line 19"/>
          <p:cNvSpPr>
            <a:spLocks noChangeShapeType="1"/>
          </p:cNvSpPr>
          <p:nvPr/>
        </p:nvSpPr>
        <p:spPr bwMode="auto">
          <a:xfrm>
            <a:off x="2362200" y="4038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B6CDF44-4DF2-46D3-9C6C-149CBF54AF5F}" type="slidenum">
              <a:rPr lang="fr-FR"/>
              <a:pPr/>
              <a:t>211</a:t>
            </a:fld>
            <a:endParaRPr lang="fr-FR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/>
              <a:t>Summary</a:t>
            </a:r>
            <a:br>
              <a:rPr lang="en-US" sz="3600"/>
            </a:br>
            <a:endParaRPr lang="en-US" sz="360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5773-BE46-4857-A483-73875BE20CCB}" type="slidenum">
              <a:rPr lang="fr-FR"/>
              <a:pPr/>
              <a:t>212</a:t>
            </a:fld>
            <a:endParaRPr lang="fr-FR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1st open standard for Distributed Component Computing</a:t>
            </a:r>
          </a:p>
          <a:p>
            <a:pPr lvl="1">
              <a:lnSpc>
                <a:spcPct val="90000"/>
              </a:lnSpc>
            </a:pPr>
            <a:r>
              <a:rPr lang="en-GB"/>
              <a:t>Component-based software engineering process</a:t>
            </a:r>
          </a:p>
          <a:p>
            <a:pPr lvl="1">
              <a:lnSpc>
                <a:spcPct val="90000"/>
              </a:lnSpc>
            </a:pPr>
            <a:r>
              <a:rPr lang="en-GB"/>
              <a:t>Advanced component model</a:t>
            </a:r>
          </a:p>
          <a:p>
            <a:pPr lvl="1">
              <a:lnSpc>
                <a:spcPct val="90000"/>
              </a:lnSpc>
            </a:pPr>
            <a:r>
              <a:rPr lang="en-GB"/>
              <a:t>Server-side container framework</a:t>
            </a:r>
          </a:p>
          <a:p>
            <a:pPr lvl="1">
              <a:lnSpc>
                <a:spcPct val="90000"/>
              </a:lnSpc>
            </a:pPr>
            <a:r>
              <a:rPr lang="en-GB"/>
              <a:t>Packaging and distributed deployment</a:t>
            </a:r>
          </a:p>
          <a:p>
            <a:pPr lvl="1">
              <a:lnSpc>
                <a:spcPct val="90000"/>
              </a:lnSpc>
            </a:pPr>
            <a:r>
              <a:rPr lang="en-US"/>
              <a:t>EJB interworking</a:t>
            </a:r>
          </a:p>
          <a:p>
            <a:pPr lvl="1">
              <a:lnSpc>
                <a:spcPct val="90000"/>
              </a:lnSpc>
            </a:pPr>
            <a:r>
              <a:rPr lang="en-US"/>
              <a:t>Component meta models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/>
              <a:t>Heart of CORBA 3.0</a:t>
            </a:r>
          </a:p>
          <a:p>
            <a:pPr lvl="1">
              <a:lnSpc>
                <a:spcPct val="90000"/>
              </a:lnSpc>
            </a:pPr>
            <a:r>
              <a:rPr lang="en-US"/>
              <a:t>Final CCM specification approved begin 2002</a:t>
            </a:r>
          </a:p>
          <a:p>
            <a:pPr lvl="1">
              <a:lnSpc>
                <a:spcPct val="90000"/>
              </a:lnSpc>
            </a:pPr>
            <a:r>
              <a:rPr lang="en-US"/>
              <a:t>~ 500 pages added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A3F-DB62-457C-B48D-7E1DDA8BA5A1}" type="slidenum">
              <a:rPr lang="fr-FR"/>
              <a:pPr/>
              <a:t>213</a:t>
            </a:fld>
            <a:endParaRPr lang="fr-FR"/>
          </a:p>
        </p:txBody>
      </p:sp>
      <p:sp>
        <p:nvSpPr>
          <p:cNvPr id="36251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CCM Steps at OMG</a:t>
            </a:r>
          </a:p>
        </p:txBody>
      </p:sp>
      <p:sp>
        <p:nvSpPr>
          <p:cNvPr id="362513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Deployment and Configuration RFP</a:t>
            </a:r>
          </a:p>
          <a:p>
            <a:pPr lvl="1">
              <a:lnSpc>
                <a:spcPct val="90000"/>
              </a:lnSpc>
            </a:pPr>
            <a:r>
              <a:rPr lang="en-US"/>
              <a:t>OMG TC Doc orbos/2002-01-19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CORBA Component Model Revision Task Force</a:t>
            </a:r>
          </a:p>
          <a:p>
            <a:pPr lvl="1">
              <a:lnSpc>
                <a:spcPct val="90000"/>
              </a:lnSpc>
            </a:pPr>
            <a:r>
              <a:rPr lang="en-US"/>
              <a:t>Will be chartered this Friday, April 26th 2002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UML Profile for CCM RFP</a:t>
            </a:r>
          </a:p>
          <a:p>
            <a:pPr lvl="1">
              <a:lnSpc>
                <a:spcPct val="90000"/>
              </a:lnSpc>
            </a:pPr>
            <a:r>
              <a:rPr lang="en-US"/>
              <a:t>Should be prepared</a:t>
            </a:r>
          </a:p>
          <a:p>
            <a:pPr lvl="1">
              <a:lnSpc>
                <a:spcPct val="90000"/>
              </a:lnSpc>
            </a:pPr>
            <a:r>
              <a:rPr lang="en-US"/>
              <a:t>Revision of the UML Profile for CORBA for</a:t>
            </a:r>
            <a:br>
              <a:rPr lang="en-US"/>
            </a:br>
            <a:r>
              <a:rPr lang="en-US"/>
              <a:t>including IDL 3.0 extension, PSDL, and CIDL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EDOC to CCM Mapping RFP</a:t>
            </a:r>
          </a:p>
          <a:p>
            <a:pPr lvl="1">
              <a:lnSpc>
                <a:spcPct val="90000"/>
              </a:lnSpc>
            </a:pPr>
            <a:r>
              <a:rPr lang="en-US"/>
              <a:t>Should be prepared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F89A-DE4F-4742-955F-AAD0BF2AF703}" type="slidenum">
              <a:rPr lang="fr-FR"/>
              <a:pPr/>
              <a:t>214</a:t>
            </a:fld>
            <a:endParaRPr lang="fr-FR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Source CCM Implementations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OpenCCM from LIFL &amp; ObjectWeb</a:t>
            </a:r>
          </a:p>
          <a:p>
            <a:pPr lvl="1">
              <a:lnSpc>
                <a:spcPct val="90000"/>
              </a:lnSpc>
            </a:pPr>
            <a:r>
              <a:rPr lang="en-US"/>
              <a:t>Java on ORBacus 4.1 &amp; OpenORB 1.2.1</a:t>
            </a:r>
          </a:p>
          <a:p>
            <a:pPr lvl="1">
              <a:lnSpc>
                <a:spcPct val="90000"/>
              </a:lnSpc>
            </a:pPr>
            <a:r>
              <a:rPr lang="en-US"/>
              <a:t>http://www.objectweb.org/OpenCCM/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MicoCCM from FPX &amp; Alcatel</a:t>
            </a:r>
          </a:p>
          <a:p>
            <a:pPr lvl="1">
              <a:lnSpc>
                <a:spcPct val="90000"/>
              </a:lnSpc>
            </a:pPr>
            <a:r>
              <a:rPr lang="en-US"/>
              <a:t>C++ on MICO</a:t>
            </a:r>
          </a:p>
          <a:p>
            <a:pPr lvl="1">
              <a:lnSpc>
                <a:spcPct val="90000"/>
              </a:lnSpc>
            </a:pPr>
            <a:r>
              <a:rPr lang="en-US"/>
              <a:t>http://www.fpx.de/MicoCCM/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FreeCCM from Humboldt University</a:t>
            </a:r>
          </a:p>
          <a:p>
            <a:pPr lvl="1">
              <a:lnSpc>
                <a:spcPct val="90000"/>
              </a:lnSpc>
            </a:pPr>
            <a:r>
              <a:rPr lang="en-US"/>
              <a:t>C++ on ORBacus 4.1</a:t>
            </a:r>
          </a:p>
          <a:p>
            <a:pPr lvl="1">
              <a:lnSpc>
                <a:spcPct val="90000"/>
              </a:lnSpc>
            </a:pPr>
            <a:r>
              <a:rPr lang="en-US"/>
              <a:t>http://sourceforge.net/projects/cif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EBA-F3CF-4D7A-B0F5-33508A62C37F}" type="slidenum">
              <a:rPr lang="fr-FR"/>
              <a:pPr/>
              <a:t>215</a:t>
            </a:fld>
            <a:endParaRPr lang="fr-FR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CCM Implementations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EnagoCCM from IKV++/Fraunhofer FOKUS</a:t>
            </a:r>
          </a:p>
          <a:p>
            <a:pPr lvl="1">
              <a:lnSpc>
                <a:spcPct val="90000"/>
              </a:lnSpc>
            </a:pPr>
            <a:r>
              <a:rPr lang="en-US"/>
              <a:t>C++ on MICO &amp; ORBacus 4.1</a:t>
            </a:r>
          </a:p>
          <a:p>
            <a:pPr lvl="1">
              <a:lnSpc>
                <a:spcPct val="90000"/>
              </a:lnSpc>
            </a:pPr>
            <a:r>
              <a:rPr lang="en-US"/>
              <a:t>ritter@fokus.gmd.de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/>
              <a:t>EJCCM from CPI Inc.</a:t>
            </a:r>
          </a:p>
          <a:p>
            <a:pPr lvl="1">
              <a:lnSpc>
                <a:spcPct val="90000"/>
              </a:lnSpc>
            </a:pPr>
            <a:r>
              <a:rPr lang="en-US"/>
              <a:t>Java on OpenORB 1.3.x</a:t>
            </a:r>
          </a:p>
          <a:p>
            <a:pPr lvl="1">
              <a:lnSpc>
                <a:spcPct val="90000"/>
              </a:lnSpc>
            </a:pPr>
            <a:r>
              <a:rPr lang="en-US"/>
              <a:t>http://www.ejccm.org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/>
              <a:t>K2 from ICMP</a:t>
            </a:r>
          </a:p>
          <a:p>
            <a:pPr lvl="1">
              <a:lnSpc>
                <a:spcPct val="90000"/>
              </a:lnSpc>
            </a:pPr>
            <a:r>
              <a:rPr lang="en-US"/>
              <a:t>C++ on various ORBs</a:t>
            </a:r>
          </a:p>
          <a:p>
            <a:pPr lvl="1">
              <a:lnSpc>
                <a:spcPct val="90000"/>
              </a:lnSpc>
            </a:pPr>
            <a:r>
              <a:rPr lang="en-US"/>
              <a:t>http://www.icmgworld.com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E2D-439D-452F-B9C9-2DC93212CE15}" type="slidenum">
              <a:rPr lang="fr-FR"/>
              <a:pPr/>
              <a:t>216</a:t>
            </a:fld>
            <a:endParaRPr lang="fr-FR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CORBA 3.0: New Components Chapters</a:t>
            </a:r>
          </a:p>
          <a:p>
            <a:pPr lvl="1"/>
            <a:r>
              <a:rPr lang="en-US"/>
              <a:t>OMG TC Document ptc/2001-11-03</a:t>
            </a:r>
          </a:p>
          <a:p>
            <a:endParaRPr lang="en-US"/>
          </a:p>
          <a:p>
            <a:r>
              <a:rPr lang="en-US"/>
              <a:t>CORBA 3 Fundamentals and Programming</a:t>
            </a:r>
          </a:p>
          <a:p>
            <a:pPr lvl="1"/>
            <a:r>
              <a:rPr lang="en-US"/>
              <a:t>Dr. John Siegel, published at John Wiley and Sons</a:t>
            </a:r>
          </a:p>
          <a:p>
            <a:endParaRPr lang="en-US"/>
          </a:p>
          <a:p>
            <a:r>
              <a:rPr lang="en-US"/>
              <a:t>“The CCM Page”, Diego Sevilla Ruiz</a:t>
            </a:r>
          </a:p>
          <a:p>
            <a:pPr lvl="1"/>
            <a:r>
              <a:rPr lang="en-US" i="1"/>
              <a:t>http://www.ditec.um.es/~dsevilla/ccm/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16C2-CC64-4F1A-8473-A667083DFE65}" type="slidenum">
              <a:rPr lang="fr-FR"/>
              <a:pPr/>
              <a:t>22</a:t>
            </a:fld>
            <a:endParaRPr lang="fr-FR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Deployers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Deployment/installation tool takes deployer input + component and assembly archives</a:t>
            </a:r>
          </a:p>
          <a:p>
            <a:endParaRPr lang="en-US" sz="500"/>
          </a:p>
          <a:p>
            <a:r>
              <a:rPr lang="en-US"/>
              <a:t>Attach virtual component locations to physical nodes</a:t>
            </a:r>
          </a:p>
          <a:p>
            <a:endParaRPr lang="en-US" sz="500"/>
          </a:p>
          <a:p>
            <a:r>
              <a:rPr lang="en-US"/>
              <a:t>Start the deployment process</a:t>
            </a:r>
          </a:p>
          <a:p>
            <a:pPr lvl="1"/>
            <a:r>
              <a:rPr lang="en-US"/>
              <a:t>Installs components and assemblies to particular nodes on the network</a:t>
            </a:r>
          </a:p>
          <a:p>
            <a:endParaRPr lang="en-US" sz="500"/>
          </a:p>
          <a:p>
            <a:r>
              <a:rPr lang="en-US"/>
              <a:t>Output - instantiated and configured components and assemblies now available</a:t>
            </a:r>
          </a:p>
          <a:p>
            <a:pPr lvl="1"/>
            <a:r>
              <a:rPr lang="en-US"/>
              <a:t>CCM applications deployed in CCM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3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091F-3475-45B3-8E69-3A4B2F87B8D6}" type="slidenum">
              <a:rPr lang="fr-FR"/>
              <a:pPr/>
              <a:t>23</a:t>
            </a:fld>
            <a:endParaRPr lang="fr-FR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CCM Big Picture</a:t>
            </a: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648200" y="1371600"/>
            <a:ext cx="4343400" cy="5029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228600" y="1371600"/>
            <a:ext cx="4343400" cy="426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b="0"/>
          </a:p>
        </p:txBody>
      </p:sp>
      <p:sp>
        <p:nvSpPr>
          <p:cNvPr id="571398" name="Line 6"/>
          <p:cNvSpPr>
            <a:spLocks noChangeShapeType="1"/>
          </p:cNvSpPr>
          <p:nvPr/>
        </p:nvSpPr>
        <p:spPr bwMode="auto">
          <a:xfrm>
            <a:off x="7870825" y="4737100"/>
            <a:ext cx="1588" cy="749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399" name="Rectangle 7"/>
          <p:cNvSpPr>
            <a:spLocks noChangeArrowheads="1"/>
          </p:cNvSpPr>
          <p:nvPr/>
        </p:nvSpPr>
        <p:spPr bwMode="auto">
          <a:xfrm>
            <a:off x="828675" y="2905125"/>
            <a:ext cx="915988" cy="685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0" name="Rectangle 8"/>
          <p:cNvSpPr>
            <a:spLocks noChangeArrowheads="1"/>
          </p:cNvSpPr>
          <p:nvPr/>
        </p:nvSpPr>
        <p:spPr bwMode="auto">
          <a:xfrm>
            <a:off x="955675" y="3048000"/>
            <a:ext cx="644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IDL/CIDL</a:t>
            </a:r>
            <a:endParaRPr lang="en-US" sz="1200">
              <a:latin typeface="Times New Roman" charset="0"/>
            </a:endParaRPr>
          </a:p>
        </p:txBody>
      </p:sp>
      <p:sp>
        <p:nvSpPr>
          <p:cNvPr id="571401" name="Rectangle 9"/>
          <p:cNvSpPr>
            <a:spLocks noChangeArrowheads="1"/>
          </p:cNvSpPr>
          <p:nvPr/>
        </p:nvSpPr>
        <p:spPr bwMode="auto">
          <a:xfrm>
            <a:off x="914400" y="3352800"/>
            <a:ext cx="660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Compiler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02" name="Freeform 10"/>
          <p:cNvSpPr>
            <a:spLocks/>
          </p:cNvSpPr>
          <p:nvPr/>
        </p:nvSpPr>
        <p:spPr bwMode="auto">
          <a:xfrm>
            <a:off x="5588000" y="2505075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3" y="17"/>
              </a:cxn>
              <a:cxn ang="0">
                <a:pos x="66" y="9"/>
              </a:cxn>
              <a:cxn ang="0">
                <a:pos x="57" y="2"/>
              </a:cxn>
              <a:cxn ang="0">
                <a:pos x="45" y="0"/>
              </a:cxn>
              <a:cxn ang="0">
                <a:pos x="35" y="0"/>
              </a:cxn>
              <a:cxn ang="0">
                <a:pos x="23" y="2"/>
              </a:cxn>
              <a:cxn ang="0">
                <a:pos x="13" y="9"/>
              </a:cxn>
              <a:cxn ang="0">
                <a:pos x="7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7" y="60"/>
              </a:cxn>
              <a:cxn ang="0">
                <a:pos x="13" y="69"/>
              </a:cxn>
              <a:cxn ang="0">
                <a:pos x="23" y="75"/>
              </a:cxn>
              <a:cxn ang="0">
                <a:pos x="35" y="78"/>
              </a:cxn>
              <a:cxn ang="0">
                <a:pos x="45" y="78"/>
              </a:cxn>
              <a:cxn ang="0">
                <a:pos x="57" y="75"/>
              </a:cxn>
              <a:cxn ang="0">
                <a:pos x="66" y="69"/>
              </a:cxn>
              <a:cxn ang="0">
                <a:pos x="73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3" y="17"/>
                </a:lnTo>
                <a:lnTo>
                  <a:pt x="66" y="9"/>
                </a:lnTo>
                <a:lnTo>
                  <a:pt x="57" y="2"/>
                </a:lnTo>
                <a:lnTo>
                  <a:pt x="45" y="0"/>
                </a:lnTo>
                <a:lnTo>
                  <a:pt x="35" y="0"/>
                </a:lnTo>
                <a:lnTo>
                  <a:pt x="23" y="2"/>
                </a:lnTo>
                <a:lnTo>
                  <a:pt x="13" y="9"/>
                </a:lnTo>
                <a:lnTo>
                  <a:pt x="7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7" y="60"/>
                </a:lnTo>
                <a:lnTo>
                  <a:pt x="13" y="69"/>
                </a:lnTo>
                <a:lnTo>
                  <a:pt x="23" y="75"/>
                </a:lnTo>
                <a:lnTo>
                  <a:pt x="35" y="78"/>
                </a:lnTo>
                <a:lnTo>
                  <a:pt x="45" y="78"/>
                </a:lnTo>
                <a:lnTo>
                  <a:pt x="57" y="75"/>
                </a:lnTo>
                <a:lnTo>
                  <a:pt x="66" y="69"/>
                </a:lnTo>
                <a:lnTo>
                  <a:pt x="73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3" name="Freeform 11"/>
          <p:cNvSpPr>
            <a:spLocks/>
          </p:cNvSpPr>
          <p:nvPr/>
        </p:nvSpPr>
        <p:spPr bwMode="auto">
          <a:xfrm>
            <a:off x="5492750" y="2628900"/>
            <a:ext cx="315913" cy="504825"/>
          </a:xfrm>
          <a:custGeom>
            <a:avLst/>
            <a:gdLst/>
            <a:ahLst/>
            <a:cxnLst>
              <a:cxn ang="0">
                <a:pos x="102" y="164"/>
              </a:cxn>
              <a:cxn ang="0">
                <a:pos x="148" y="318"/>
              </a:cxn>
              <a:cxn ang="0">
                <a:pos x="185" y="318"/>
              </a:cxn>
              <a:cxn ang="0">
                <a:pos x="148" y="139"/>
              </a:cxn>
              <a:cxn ang="0">
                <a:pos x="148" y="35"/>
              </a:cxn>
              <a:cxn ang="0">
                <a:pos x="176" y="120"/>
              </a:cxn>
              <a:cxn ang="0">
                <a:pos x="199" y="104"/>
              </a:cxn>
              <a:cxn ang="0">
                <a:pos x="167" y="0"/>
              </a:cxn>
              <a:cxn ang="0">
                <a:pos x="102" y="5"/>
              </a:cxn>
              <a:cxn ang="0">
                <a:pos x="38" y="0"/>
              </a:cxn>
              <a:cxn ang="0">
                <a:pos x="0" y="109"/>
              </a:cxn>
              <a:cxn ang="0">
                <a:pos x="28" y="120"/>
              </a:cxn>
              <a:cxn ang="0">
                <a:pos x="56" y="35"/>
              </a:cxn>
              <a:cxn ang="0">
                <a:pos x="56" y="139"/>
              </a:cxn>
              <a:cxn ang="0">
                <a:pos x="20" y="318"/>
              </a:cxn>
              <a:cxn ang="0">
                <a:pos x="56" y="318"/>
              </a:cxn>
              <a:cxn ang="0">
                <a:pos x="102" y="164"/>
              </a:cxn>
            </a:cxnLst>
            <a:rect l="0" t="0" r="r" b="b"/>
            <a:pathLst>
              <a:path w="199" h="318">
                <a:moveTo>
                  <a:pt x="102" y="164"/>
                </a:moveTo>
                <a:lnTo>
                  <a:pt x="148" y="318"/>
                </a:lnTo>
                <a:lnTo>
                  <a:pt x="185" y="318"/>
                </a:lnTo>
                <a:lnTo>
                  <a:pt x="148" y="139"/>
                </a:lnTo>
                <a:lnTo>
                  <a:pt x="148" y="35"/>
                </a:lnTo>
                <a:lnTo>
                  <a:pt x="176" y="120"/>
                </a:lnTo>
                <a:lnTo>
                  <a:pt x="199" y="104"/>
                </a:lnTo>
                <a:lnTo>
                  <a:pt x="167" y="0"/>
                </a:lnTo>
                <a:lnTo>
                  <a:pt x="102" y="5"/>
                </a:lnTo>
                <a:lnTo>
                  <a:pt x="38" y="0"/>
                </a:lnTo>
                <a:lnTo>
                  <a:pt x="0" y="109"/>
                </a:lnTo>
                <a:lnTo>
                  <a:pt x="28" y="120"/>
                </a:lnTo>
                <a:lnTo>
                  <a:pt x="56" y="35"/>
                </a:lnTo>
                <a:lnTo>
                  <a:pt x="56" y="139"/>
                </a:lnTo>
                <a:lnTo>
                  <a:pt x="20" y="318"/>
                </a:lnTo>
                <a:lnTo>
                  <a:pt x="56" y="318"/>
                </a:lnTo>
                <a:lnTo>
                  <a:pt x="102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4" name="Freeform 12"/>
          <p:cNvSpPr>
            <a:spLocks noEditPoints="1"/>
          </p:cNvSpPr>
          <p:nvPr/>
        </p:nvSpPr>
        <p:spPr bwMode="auto">
          <a:xfrm>
            <a:off x="1028700" y="1539875"/>
            <a:ext cx="515938" cy="6858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325" y="108"/>
              </a:cxn>
              <a:cxn ang="0">
                <a:pos x="216" y="108"/>
              </a:cxn>
              <a:cxn ang="0">
                <a:pos x="216" y="0"/>
              </a:cxn>
              <a:cxn ang="0">
                <a:pos x="0" y="0"/>
              </a:cxn>
              <a:cxn ang="0">
                <a:pos x="0" y="432"/>
              </a:cxn>
              <a:cxn ang="0">
                <a:pos x="325" y="432"/>
              </a:cxn>
              <a:cxn ang="0">
                <a:pos x="325" y="108"/>
              </a:cxn>
              <a:cxn ang="0">
                <a:pos x="216" y="108"/>
              </a:cxn>
              <a:cxn ang="0">
                <a:pos x="216" y="0"/>
              </a:cxn>
              <a:cxn ang="0">
                <a:pos x="0" y="0"/>
              </a:cxn>
            </a:cxnLst>
            <a:rect l="0" t="0" r="r" b="b"/>
            <a:pathLst>
              <a:path w="325" h="432">
                <a:moveTo>
                  <a:pt x="216" y="0"/>
                </a:moveTo>
                <a:lnTo>
                  <a:pt x="325" y="108"/>
                </a:lnTo>
                <a:lnTo>
                  <a:pt x="216" y="108"/>
                </a:lnTo>
                <a:lnTo>
                  <a:pt x="216" y="0"/>
                </a:lnTo>
                <a:close/>
                <a:moveTo>
                  <a:pt x="0" y="0"/>
                </a:moveTo>
                <a:lnTo>
                  <a:pt x="0" y="432"/>
                </a:lnTo>
                <a:lnTo>
                  <a:pt x="325" y="432"/>
                </a:lnTo>
                <a:lnTo>
                  <a:pt x="325" y="108"/>
                </a:lnTo>
                <a:lnTo>
                  <a:pt x="216" y="108"/>
                </a:lnTo>
                <a:lnTo>
                  <a:pt x="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5" name="Rectangle 13"/>
          <p:cNvSpPr>
            <a:spLocks noChangeArrowheads="1"/>
          </p:cNvSpPr>
          <p:nvPr/>
        </p:nvSpPr>
        <p:spPr bwMode="auto">
          <a:xfrm>
            <a:off x="838200" y="2286000"/>
            <a:ext cx="950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IDL/CIDL File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06" name="Freeform 14"/>
          <p:cNvSpPr>
            <a:spLocks noEditPoints="1"/>
          </p:cNvSpPr>
          <p:nvPr/>
        </p:nvSpPr>
        <p:spPr bwMode="auto">
          <a:xfrm>
            <a:off x="2305050" y="2789238"/>
            <a:ext cx="412750" cy="611187"/>
          </a:xfrm>
          <a:custGeom>
            <a:avLst/>
            <a:gdLst/>
            <a:ahLst/>
            <a:cxnLst>
              <a:cxn ang="0">
                <a:pos x="195" y="0"/>
              </a:cxn>
              <a:cxn ang="0">
                <a:pos x="195" y="73"/>
              </a:cxn>
              <a:cxn ang="0">
                <a:pos x="260" y="73"/>
              </a:cxn>
              <a:cxn ang="0">
                <a:pos x="195" y="0"/>
              </a:cxn>
              <a:cxn ang="0">
                <a:pos x="0" y="0"/>
              </a:cxn>
              <a:cxn ang="0">
                <a:pos x="0" y="385"/>
              </a:cxn>
              <a:cxn ang="0">
                <a:pos x="260" y="385"/>
              </a:cxn>
              <a:cxn ang="0">
                <a:pos x="260" y="73"/>
              </a:cxn>
              <a:cxn ang="0">
                <a:pos x="195" y="73"/>
              </a:cxn>
              <a:cxn ang="0">
                <a:pos x="195" y="0"/>
              </a:cxn>
              <a:cxn ang="0">
                <a:pos x="0" y="0"/>
              </a:cxn>
            </a:cxnLst>
            <a:rect l="0" t="0" r="r" b="b"/>
            <a:pathLst>
              <a:path w="260" h="385">
                <a:moveTo>
                  <a:pt x="195" y="0"/>
                </a:moveTo>
                <a:lnTo>
                  <a:pt x="195" y="73"/>
                </a:lnTo>
                <a:lnTo>
                  <a:pt x="260" y="73"/>
                </a:lnTo>
                <a:lnTo>
                  <a:pt x="195" y="0"/>
                </a:lnTo>
                <a:close/>
                <a:moveTo>
                  <a:pt x="0" y="0"/>
                </a:moveTo>
                <a:lnTo>
                  <a:pt x="0" y="385"/>
                </a:lnTo>
                <a:lnTo>
                  <a:pt x="260" y="385"/>
                </a:lnTo>
                <a:lnTo>
                  <a:pt x="260" y="73"/>
                </a:lnTo>
                <a:lnTo>
                  <a:pt x="195" y="73"/>
                </a:lnTo>
                <a:lnTo>
                  <a:pt x="1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7" name="Freeform 15"/>
          <p:cNvSpPr>
            <a:spLocks noEditPoints="1"/>
          </p:cNvSpPr>
          <p:nvPr/>
        </p:nvSpPr>
        <p:spPr bwMode="auto">
          <a:xfrm>
            <a:off x="2236788" y="2865438"/>
            <a:ext cx="412750" cy="611187"/>
          </a:xfrm>
          <a:custGeom>
            <a:avLst/>
            <a:gdLst/>
            <a:ahLst/>
            <a:cxnLst>
              <a:cxn ang="0">
                <a:pos x="194" y="0"/>
              </a:cxn>
              <a:cxn ang="0">
                <a:pos x="194" y="73"/>
              </a:cxn>
              <a:cxn ang="0">
                <a:pos x="260" y="73"/>
              </a:cxn>
              <a:cxn ang="0">
                <a:pos x="194" y="0"/>
              </a:cxn>
              <a:cxn ang="0">
                <a:pos x="0" y="0"/>
              </a:cxn>
              <a:cxn ang="0">
                <a:pos x="0" y="385"/>
              </a:cxn>
              <a:cxn ang="0">
                <a:pos x="260" y="385"/>
              </a:cxn>
              <a:cxn ang="0">
                <a:pos x="260" y="73"/>
              </a:cxn>
              <a:cxn ang="0">
                <a:pos x="194" y="73"/>
              </a:cxn>
              <a:cxn ang="0">
                <a:pos x="194" y="0"/>
              </a:cxn>
              <a:cxn ang="0">
                <a:pos x="0" y="0"/>
              </a:cxn>
            </a:cxnLst>
            <a:rect l="0" t="0" r="r" b="b"/>
            <a:pathLst>
              <a:path w="260" h="385">
                <a:moveTo>
                  <a:pt x="194" y="0"/>
                </a:moveTo>
                <a:lnTo>
                  <a:pt x="194" y="73"/>
                </a:lnTo>
                <a:lnTo>
                  <a:pt x="260" y="73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385"/>
                </a:lnTo>
                <a:lnTo>
                  <a:pt x="260" y="385"/>
                </a:lnTo>
                <a:lnTo>
                  <a:pt x="260" y="73"/>
                </a:lnTo>
                <a:lnTo>
                  <a:pt x="194" y="73"/>
                </a:ln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8" name="Freeform 16"/>
          <p:cNvSpPr>
            <a:spLocks noEditPoints="1"/>
          </p:cNvSpPr>
          <p:nvPr/>
        </p:nvSpPr>
        <p:spPr bwMode="auto">
          <a:xfrm>
            <a:off x="2168525" y="2943225"/>
            <a:ext cx="411163" cy="609600"/>
          </a:xfrm>
          <a:custGeom>
            <a:avLst/>
            <a:gdLst/>
            <a:ahLst/>
            <a:cxnLst>
              <a:cxn ang="0">
                <a:pos x="194" y="0"/>
              </a:cxn>
              <a:cxn ang="0">
                <a:pos x="194" y="72"/>
              </a:cxn>
              <a:cxn ang="0">
                <a:pos x="259" y="72"/>
              </a:cxn>
              <a:cxn ang="0">
                <a:pos x="194" y="0"/>
              </a:cxn>
              <a:cxn ang="0">
                <a:pos x="0" y="0"/>
              </a:cxn>
              <a:cxn ang="0">
                <a:pos x="0" y="384"/>
              </a:cxn>
              <a:cxn ang="0">
                <a:pos x="259" y="384"/>
              </a:cxn>
              <a:cxn ang="0">
                <a:pos x="259" y="72"/>
              </a:cxn>
              <a:cxn ang="0">
                <a:pos x="194" y="72"/>
              </a:cxn>
              <a:cxn ang="0">
                <a:pos x="194" y="0"/>
              </a:cxn>
              <a:cxn ang="0">
                <a:pos x="0" y="0"/>
              </a:cxn>
            </a:cxnLst>
            <a:rect l="0" t="0" r="r" b="b"/>
            <a:pathLst>
              <a:path w="259" h="384">
                <a:moveTo>
                  <a:pt x="194" y="0"/>
                </a:moveTo>
                <a:lnTo>
                  <a:pt x="194" y="72"/>
                </a:lnTo>
                <a:lnTo>
                  <a:pt x="259" y="72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384"/>
                </a:lnTo>
                <a:lnTo>
                  <a:pt x="259" y="384"/>
                </a:lnTo>
                <a:lnTo>
                  <a:pt x="259" y="72"/>
                </a:lnTo>
                <a:lnTo>
                  <a:pt x="194" y="72"/>
                </a:ln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09" name="Freeform 17"/>
          <p:cNvSpPr>
            <a:spLocks noEditPoints="1"/>
          </p:cNvSpPr>
          <p:nvPr/>
        </p:nvSpPr>
        <p:spPr bwMode="auto">
          <a:xfrm>
            <a:off x="2100263" y="3019425"/>
            <a:ext cx="411162" cy="609600"/>
          </a:xfrm>
          <a:custGeom>
            <a:avLst/>
            <a:gdLst/>
            <a:ahLst/>
            <a:cxnLst>
              <a:cxn ang="0">
                <a:pos x="194" y="0"/>
              </a:cxn>
              <a:cxn ang="0">
                <a:pos x="194" y="72"/>
              </a:cxn>
              <a:cxn ang="0">
                <a:pos x="259" y="72"/>
              </a:cxn>
              <a:cxn ang="0">
                <a:pos x="194" y="0"/>
              </a:cxn>
              <a:cxn ang="0">
                <a:pos x="0" y="0"/>
              </a:cxn>
              <a:cxn ang="0">
                <a:pos x="0" y="384"/>
              </a:cxn>
              <a:cxn ang="0">
                <a:pos x="259" y="384"/>
              </a:cxn>
              <a:cxn ang="0">
                <a:pos x="259" y="72"/>
              </a:cxn>
              <a:cxn ang="0">
                <a:pos x="194" y="72"/>
              </a:cxn>
              <a:cxn ang="0">
                <a:pos x="194" y="0"/>
              </a:cxn>
              <a:cxn ang="0">
                <a:pos x="0" y="0"/>
              </a:cxn>
            </a:cxnLst>
            <a:rect l="0" t="0" r="r" b="b"/>
            <a:pathLst>
              <a:path w="259" h="384">
                <a:moveTo>
                  <a:pt x="194" y="0"/>
                </a:moveTo>
                <a:lnTo>
                  <a:pt x="194" y="72"/>
                </a:lnTo>
                <a:lnTo>
                  <a:pt x="259" y="72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384"/>
                </a:lnTo>
                <a:lnTo>
                  <a:pt x="259" y="384"/>
                </a:lnTo>
                <a:lnTo>
                  <a:pt x="259" y="72"/>
                </a:lnTo>
                <a:lnTo>
                  <a:pt x="194" y="72"/>
                </a:ln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10" name="Freeform 18"/>
          <p:cNvSpPr>
            <a:spLocks noEditPoints="1"/>
          </p:cNvSpPr>
          <p:nvPr/>
        </p:nvSpPr>
        <p:spPr bwMode="auto">
          <a:xfrm>
            <a:off x="2030413" y="3095625"/>
            <a:ext cx="412750" cy="611188"/>
          </a:xfrm>
          <a:custGeom>
            <a:avLst/>
            <a:gdLst/>
            <a:ahLst/>
            <a:cxnLst>
              <a:cxn ang="0">
                <a:pos x="195" y="0"/>
              </a:cxn>
              <a:cxn ang="0">
                <a:pos x="195" y="72"/>
              </a:cxn>
              <a:cxn ang="0">
                <a:pos x="260" y="72"/>
              </a:cxn>
              <a:cxn ang="0">
                <a:pos x="195" y="0"/>
              </a:cxn>
              <a:cxn ang="0">
                <a:pos x="0" y="0"/>
              </a:cxn>
              <a:cxn ang="0">
                <a:pos x="0" y="385"/>
              </a:cxn>
              <a:cxn ang="0">
                <a:pos x="260" y="385"/>
              </a:cxn>
              <a:cxn ang="0">
                <a:pos x="260" y="72"/>
              </a:cxn>
              <a:cxn ang="0">
                <a:pos x="195" y="72"/>
              </a:cxn>
              <a:cxn ang="0">
                <a:pos x="195" y="0"/>
              </a:cxn>
              <a:cxn ang="0">
                <a:pos x="0" y="0"/>
              </a:cxn>
            </a:cxnLst>
            <a:rect l="0" t="0" r="r" b="b"/>
            <a:pathLst>
              <a:path w="260" h="385">
                <a:moveTo>
                  <a:pt x="195" y="0"/>
                </a:moveTo>
                <a:lnTo>
                  <a:pt x="195" y="72"/>
                </a:lnTo>
                <a:lnTo>
                  <a:pt x="260" y="72"/>
                </a:lnTo>
                <a:lnTo>
                  <a:pt x="195" y="0"/>
                </a:lnTo>
                <a:close/>
                <a:moveTo>
                  <a:pt x="0" y="0"/>
                </a:moveTo>
                <a:lnTo>
                  <a:pt x="0" y="385"/>
                </a:lnTo>
                <a:lnTo>
                  <a:pt x="260" y="385"/>
                </a:lnTo>
                <a:lnTo>
                  <a:pt x="260" y="72"/>
                </a:lnTo>
                <a:lnTo>
                  <a:pt x="195" y="72"/>
                </a:lnTo>
                <a:lnTo>
                  <a:pt x="1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11" name="Rectangle 19"/>
          <p:cNvSpPr>
            <a:spLocks noChangeArrowheads="1"/>
          </p:cNvSpPr>
          <p:nvPr/>
        </p:nvSpPr>
        <p:spPr bwMode="auto">
          <a:xfrm>
            <a:off x="1676400" y="3733800"/>
            <a:ext cx="1228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Stubs, Skeletons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3862388" y="4164013"/>
            <a:ext cx="915987" cy="68738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13" name="Rectangle 21"/>
          <p:cNvSpPr>
            <a:spLocks noChangeArrowheads="1"/>
          </p:cNvSpPr>
          <p:nvPr/>
        </p:nvSpPr>
        <p:spPr bwMode="auto">
          <a:xfrm>
            <a:off x="3962400" y="4343400"/>
            <a:ext cx="762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Packaging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14" name="Rectangle 22"/>
          <p:cNvSpPr>
            <a:spLocks noChangeArrowheads="1"/>
          </p:cNvSpPr>
          <p:nvPr/>
        </p:nvSpPr>
        <p:spPr bwMode="auto">
          <a:xfrm>
            <a:off x="4114800" y="4495800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Tool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15" name="Freeform 23"/>
          <p:cNvSpPr>
            <a:spLocks noEditPoints="1"/>
          </p:cNvSpPr>
          <p:nvPr/>
        </p:nvSpPr>
        <p:spPr bwMode="auto">
          <a:xfrm>
            <a:off x="3032125" y="3019425"/>
            <a:ext cx="514350" cy="6873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324" y="108"/>
              </a:cxn>
              <a:cxn ang="0">
                <a:pos x="216" y="108"/>
              </a:cxn>
              <a:cxn ang="0">
                <a:pos x="216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8"/>
              </a:cxn>
              <a:cxn ang="0">
                <a:pos x="216" y="108"/>
              </a:cxn>
              <a:cxn ang="0">
                <a:pos x="216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6" y="0"/>
                </a:moveTo>
                <a:lnTo>
                  <a:pt x="324" y="108"/>
                </a:lnTo>
                <a:lnTo>
                  <a:pt x="216" y="108"/>
                </a:lnTo>
                <a:lnTo>
                  <a:pt x="216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8"/>
                </a:lnTo>
                <a:lnTo>
                  <a:pt x="216" y="108"/>
                </a:lnTo>
                <a:lnTo>
                  <a:pt x="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16" name="Rectangle 24"/>
          <p:cNvSpPr>
            <a:spLocks noChangeArrowheads="1"/>
          </p:cNvSpPr>
          <p:nvPr/>
        </p:nvSpPr>
        <p:spPr bwMode="auto">
          <a:xfrm>
            <a:off x="2971800" y="3733800"/>
            <a:ext cx="1127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Implementation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17" name="Rectangle 25"/>
          <p:cNvSpPr>
            <a:spLocks noChangeArrowheads="1"/>
          </p:cNvSpPr>
          <p:nvPr/>
        </p:nvSpPr>
        <p:spPr bwMode="auto">
          <a:xfrm>
            <a:off x="2832100" y="2103438"/>
            <a:ext cx="1054100" cy="685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18" name="Rectangle 26"/>
          <p:cNvSpPr>
            <a:spLocks noChangeArrowheads="1"/>
          </p:cNvSpPr>
          <p:nvPr/>
        </p:nvSpPr>
        <p:spPr bwMode="auto">
          <a:xfrm>
            <a:off x="2895600" y="2133600"/>
            <a:ext cx="990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Programming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19" name="Rectangle 27"/>
          <p:cNvSpPr>
            <a:spLocks noChangeArrowheads="1"/>
          </p:cNvSpPr>
          <p:nvPr/>
        </p:nvSpPr>
        <p:spPr bwMode="auto">
          <a:xfrm>
            <a:off x="2971800" y="2362200"/>
            <a:ext cx="720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Language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20" name="Rectangle 28"/>
          <p:cNvSpPr>
            <a:spLocks noChangeArrowheads="1"/>
          </p:cNvSpPr>
          <p:nvPr/>
        </p:nvSpPr>
        <p:spPr bwMode="auto">
          <a:xfrm>
            <a:off x="3124200" y="2590800"/>
            <a:ext cx="4079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Tools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21" name="Freeform 29"/>
          <p:cNvSpPr>
            <a:spLocks noEditPoints="1"/>
          </p:cNvSpPr>
          <p:nvPr/>
        </p:nvSpPr>
        <p:spPr bwMode="auto">
          <a:xfrm>
            <a:off x="2039938" y="1530350"/>
            <a:ext cx="514350" cy="687388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324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6" y="0"/>
                </a:moveTo>
                <a:lnTo>
                  <a:pt x="324" y="109"/>
                </a:lnTo>
                <a:lnTo>
                  <a:pt x="216" y="109"/>
                </a:lnTo>
                <a:lnTo>
                  <a:pt x="216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9"/>
                </a:lnTo>
                <a:lnTo>
                  <a:pt x="216" y="109"/>
                </a:lnTo>
                <a:lnTo>
                  <a:pt x="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22" name="Rectangle 30"/>
          <p:cNvSpPr>
            <a:spLocks noChangeArrowheads="1"/>
          </p:cNvSpPr>
          <p:nvPr/>
        </p:nvSpPr>
        <p:spPr bwMode="auto">
          <a:xfrm>
            <a:off x="1905000" y="2286000"/>
            <a:ext cx="881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User's Code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23" name="Freeform 31"/>
          <p:cNvSpPr>
            <a:spLocks noEditPoints="1"/>
          </p:cNvSpPr>
          <p:nvPr/>
        </p:nvSpPr>
        <p:spPr bwMode="auto">
          <a:xfrm>
            <a:off x="2116138" y="4164013"/>
            <a:ext cx="514350" cy="687387"/>
          </a:xfrm>
          <a:custGeom>
            <a:avLst/>
            <a:gdLst/>
            <a:ahLst/>
            <a:cxnLst>
              <a:cxn ang="0">
                <a:pos x="217" y="0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7" y="0"/>
                </a:move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24" name="Rectangle 32"/>
          <p:cNvSpPr>
            <a:spLocks noChangeArrowheads="1"/>
          </p:cNvSpPr>
          <p:nvPr/>
        </p:nvSpPr>
        <p:spPr bwMode="auto">
          <a:xfrm>
            <a:off x="1981200" y="4876800"/>
            <a:ext cx="847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25" name="Rectangle 33"/>
          <p:cNvSpPr>
            <a:spLocks noChangeArrowheads="1"/>
          </p:cNvSpPr>
          <p:nvPr/>
        </p:nvSpPr>
        <p:spPr bwMode="auto">
          <a:xfrm>
            <a:off x="2057400" y="5029200"/>
            <a:ext cx="760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Descriptor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26" name="Freeform 34"/>
          <p:cNvSpPr>
            <a:spLocks/>
          </p:cNvSpPr>
          <p:nvPr/>
        </p:nvSpPr>
        <p:spPr bwMode="auto">
          <a:xfrm>
            <a:off x="7762875" y="2505075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3" y="17"/>
              </a:cxn>
              <a:cxn ang="0">
                <a:pos x="67" y="9"/>
              </a:cxn>
              <a:cxn ang="0">
                <a:pos x="57" y="2"/>
              </a:cxn>
              <a:cxn ang="0">
                <a:pos x="45" y="0"/>
              </a:cxn>
              <a:cxn ang="0">
                <a:pos x="35" y="0"/>
              </a:cxn>
              <a:cxn ang="0">
                <a:pos x="23" y="2"/>
              </a:cxn>
              <a:cxn ang="0">
                <a:pos x="14" y="9"/>
              </a:cxn>
              <a:cxn ang="0">
                <a:pos x="7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7" y="60"/>
              </a:cxn>
              <a:cxn ang="0">
                <a:pos x="14" y="69"/>
              </a:cxn>
              <a:cxn ang="0">
                <a:pos x="23" y="75"/>
              </a:cxn>
              <a:cxn ang="0">
                <a:pos x="35" y="78"/>
              </a:cxn>
              <a:cxn ang="0">
                <a:pos x="45" y="78"/>
              </a:cxn>
              <a:cxn ang="0">
                <a:pos x="57" y="75"/>
              </a:cxn>
              <a:cxn ang="0">
                <a:pos x="67" y="69"/>
              </a:cxn>
              <a:cxn ang="0">
                <a:pos x="73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3" y="17"/>
                </a:lnTo>
                <a:lnTo>
                  <a:pt x="67" y="9"/>
                </a:lnTo>
                <a:lnTo>
                  <a:pt x="57" y="2"/>
                </a:lnTo>
                <a:lnTo>
                  <a:pt x="45" y="0"/>
                </a:lnTo>
                <a:lnTo>
                  <a:pt x="35" y="0"/>
                </a:lnTo>
                <a:lnTo>
                  <a:pt x="23" y="2"/>
                </a:lnTo>
                <a:lnTo>
                  <a:pt x="14" y="9"/>
                </a:lnTo>
                <a:lnTo>
                  <a:pt x="7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7" y="60"/>
                </a:lnTo>
                <a:lnTo>
                  <a:pt x="14" y="69"/>
                </a:lnTo>
                <a:lnTo>
                  <a:pt x="23" y="75"/>
                </a:lnTo>
                <a:lnTo>
                  <a:pt x="35" y="78"/>
                </a:lnTo>
                <a:lnTo>
                  <a:pt x="45" y="78"/>
                </a:lnTo>
                <a:lnTo>
                  <a:pt x="57" y="75"/>
                </a:lnTo>
                <a:lnTo>
                  <a:pt x="67" y="69"/>
                </a:lnTo>
                <a:lnTo>
                  <a:pt x="73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27" name="Freeform 35"/>
          <p:cNvSpPr>
            <a:spLocks/>
          </p:cNvSpPr>
          <p:nvPr/>
        </p:nvSpPr>
        <p:spPr bwMode="auto">
          <a:xfrm>
            <a:off x="7669213" y="2628900"/>
            <a:ext cx="315912" cy="504825"/>
          </a:xfrm>
          <a:custGeom>
            <a:avLst/>
            <a:gdLst/>
            <a:ahLst/>
            <a:cxnLst>
              <a:cxn ang="0">
                <a:pos x="102" y="164"/>
              </a:cxn>
              <a:cxn ang="0">
                <a:pos x="148" y="318"/>
              </a:cxn>
              <a:cxn ang="0">
                <a:pos x="184" y="318"/>
              </a:cxn>
              <a:cxn ang="0">
                <a:pos x="148" y="139"/>
              </a:cxn>
              <a:cxn ang="0">
                <a:pos x="148" y="35"/>
              </a:cxn>
              <a:cxn ang="0">
                <a:pos x="176" y="120"/>
              </a:cxn>
              <a:cxn ang="0">
                <a:pos x="199" y="104"/>
              </a:cxn>
              <a:cxn ang="0">
                <a:pos x="166" y="0"/>
              </a:cxn>
              <a:cxn ang="0">
                <a:pos x="102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9" y="318"/>
              </a:cxn>
              <a:cxn ang="0">
                <a:pos x="55" y="318"/>
              </a:cxn>
              <a:cxn ang="0">
                <a:pos x="102" y="164"/>
              </a:cxn>
            </a:cxnLst>
            <a:rect l="0" t="0" r="r" b="b"/>
            <a:pathLst>
              <a:path w="199" h="318">
                <a:moveTo>
                  <a:pt x="102" y="164"/>
                </a:moveTo>
                <a:lnTo>
                  <a:pt x="148" y="318"/>
                </a:lnTo>
                <a:lnTo>
                  <a:pt x="184" y="318"/>
                </a:lnTo>
                <a:lnTo>
                  <a:pt x="148" y="139"/>
                </a:lnTo>
                <a:lnTo>
                  <a:pt x="148" y="35"/>
                </a:lnTo>
                <a:lnTo>
                  <a:pt x="176" y="120"/>
                </a:lnTo>
                <a:lnTo>
                  <a:pt x="199" y="104"/>
                </a:lnTo>
                <a:lnTo>
                  <a:pt x="166" y="0"/>
                </a:lnTo>
                <a:lnTo>
                  <a:pt x="102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9" y="318"/>
                </a:lnTo>
                <a:lnTo>
                  <a:pt x="55" y="318"/>
                </a:lnTo>
                <a:lnTo>
                  <a:pt x="102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28" name="Line 36"/>
          <p:cNvSpPr>
            <a:spLocks noChangeShapeType="1"/>
          </p:cNvSpPr>
          <p:nvPr/>
        </p:nvSpPr>
        <p:spPr bwMode="auto">
          <a:xfrm>
            <a:off x="2554288" y="1873250"/>
            <a:ext cx="250825" cy="517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29" name="Freeform 37"/>
          <p:cNvSpPr>
            <a:spLocks/>
          </p:cNvSpPr>
          <p:nvPr/>
        </p:nvSpPr>
        <p:spPr bwMode="auto">
          <a:xfrm>
            <a:off x="2770188" y="2368550"/>
            <a:ext cx="61912" cy="77788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39" y="49"/>
              </a:cxn>
              <a:cxn ang="0">
                <a:pos x="39" y="0"/>
              </a:cxn>
              <a:cxn ang="0">
                <a:pos x="0" y="19"/>
              </a:cxn>
            </a:cxnLst>
            <a:rect l="0" t="0" r="r" b="b"/>
            <a:pathLst>
              <a:path w="39" h="49">
                <a:moveTo>
                  <a:pt x="0" y="19"/>
                </a:moveTo>
                <a:lnTo>
                  <a:pt x="39" y="49"/>
                </a:lnTo>
                <a:lnTo>
                  <a:pt x="39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0" name="Freeform 38"/>
          <p:cNvSpPr>
            <a:spLocks noEditPoints="1"/>
          </p:cNvSpPr>
          <p:nvPr/>
        </p:nvSpPr>
        <p:spPr bwMode="auto">
          <a:xfrm>
            <a:off x="4062413" y="2446338"/>
            <a:ext cx="514350" cy="687387"/>
          </a:xfrm>
          <a:custGeom>
            <a:avLst/>
            <a:gdLst/>
            <a:ahLst/>
            <a:cxnLst>
              <a:cxn ang="0">
                <a:pos x="217" y="0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9"/>
              </a:cxn>
              <a:cxn ang="0">
                <a:pos x="217" y="109"/>
              </a:cxn>
              <a:cxn ang="0">
                <a:pos x="217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7" y="0"/>
                </a:move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9"/>
                </a:lnTo>
                <a:lnTo>
                  <a:pt x="217" y="109"/>
                </a:lnTo>
                <a:lnTo>
                  <a:pt x="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1" name="Rectangle 39"/>
          <p:cNvSpPr>
            <a:spLocks noChangeArrowheads="1"/>
          </p:cNvSpPr>
          <p:nvPr/>
        </p:nvSpPr>
        <p:spPr bwMode="auto">
          <a:xfrm>
            <a:off x="3733800" y="3200400"/>
            <a:ext cx="1311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Default Properties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32" name="Line 40"/>
          <p:cNvSpPr>
            <a:spLocks noChangeShapeType="1"/>
          </p:cNvSpPr>
          <p:nvPr/>
        </p:nvSpPr>
        <p:spPr bwMode="auto">
          <a:xfrm flipV="1">
            <a:off x="2717800" y="2506663"/>
            <a:ext cx="104775" cy="741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3" name="Freeform 41"/>
          <p:cNvSpPr>
            <a:spLocks/>
          </p:cNvSpPr>
          <p:nvPr/>
        </p:nvSpPr>
        <p:spPr bwMode="auto">
          <a:xfrm>
            <a:off x="2786063" y="2446338"/>
            <a:ext cx="71437" cy="74612"/>
          </a:xfrm>
          <a:custGeom>
            <a:avLst/>
            <a:gdLst/>
            <a:ahLst/>
            <a:cxnLst>
              <a:cxn ang="0">
                <a:pos x="45" y="47"/>
              </a:cxn>
              <a:cxn ang="0">
                <a:pos x="29" y="0"/>
              </a:cxn>
              <a:cxn ang="0">
                <a:pos x="0" y="40"/>
              </a:cxn>
              <a:cxn ang="0">
                <a:pos x="45" y="47"/>
              </a:cxn>
            </a:cxnLst>
            <a:rect l="0" t="0" r="r" b="b"/>
            <a:pathLst>
              <a:path w="45" h="47">
                <a:moveTo>
                  <a:pt x="45" y="47"/>
                </a:moveTo>
                <a:lnTo>
                  <a:pt x="29" y="0"/>
                </a:lnTo>
                <a:lnTo>
                  <a:pt x="0" y="40"/>
                </a:lnTo>
                <a:lnTo>
                  <a:pt x="45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4" name="Line 42"/>
          <p:cNvSpPr>
            <a:spLocks noChangeShapeType="1"/>
          </p:cNvSpPr>
          <p:nvPr/>
        </p:nvSpPr>
        <p:spPr bwMode="auto">
          <a:xfrm>
            <a:off x="1744663" y="3248025"/>
            <a:ext cx="2238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5" name="Freeform 43"/>
          <p:cNvSpPr>
            <a:spLocks/>
          </p:cNvSpPr>
          <p:nvPr/>
        </p:nvSpPr>
        <p:spPr bwMode="auto">
          <a:xfrm>
            <a:off x="1960563" y="3213100"/>
            <a:ext cx="69850" cy="698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44" y="22"/>
              </a:cxn>
              <a:cxn ang="0">
                <a:pos x="0" y="0"/>
              </a:cxn>
              <a:cxn ang="0">
                <a:pos x="0" y="44"/>
              </a:cxn>
            </a:cxnLst>
            <a:rect l="0" t="0" r="r" b="b"/>
            <a:pathLst>
              <a:path w="44" h="44">
                <a:moveTo>
                  <a:pt x="0" y="44"/>
                </a:moveTo>
                <a:lnTo>
                  <a:pt x="44" y="22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6" name="Line 44"/>
          <p:cNvSpPr>
            <a:spLocks noChangeShapeType="1"/>
          </p:cNvSpPr>
          <p:nvPr/>
        </p:nvSpPr>
        <p:spPr bwMode="auto">
          <a:xfrm>
            <a:off x="1285875" y="3590925"/>
            <a:ext cx="788988" cy="871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7" name="Freeform 45"/>
          <p:cNvSpPr>
            <a:spLocks/>
          </p:cNvSpPr>
          <p:nvPr/>
        </p:nvSpPr>
        <p:spPr bwMode="auto">
          <a:xfrm>
            <a:off x="2043113" y="4430713"/>
            <a:ext cx="73025" cy="762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6" y="48"/>
              </a:cxn>
              <a:cxn ang="0">
                <a:pos x="33" y="0"/>
              </a:cxn>
              <a:cxn ang="0">
                <a:pos x="0" y="30"/>
              </a:cxn>
            </a:cxnLst>
            <a:rect l="0" t="0" r="r" b="b"/>
            <a:pathLst>
              <a:path w="46" h="48">
                <a:moveTo>
                  <a:pt x="0" y="30"/>
                </a:moveTo>
                <a:lnTo>
                  <a:pt x="46" y="48"/>
                </a:lnTo>
                <a:lnTo>
                  <a:pt x="33" y="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8" name="Line 46"/>
          <p:cNvSpPr>
            <a:spLocks noChangeShapeType="1"/>
          </p:cNvSpPr>
          <p:nvPr/>
        </p:nvSpPr>
        <p:spPr bwMode="auto">
          <a:xfrm>
            <a:off x="2630488" y="4506913"/>
            <a:ext cx="11699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39" name="Freeform 47"/>
          <p:cNvSpPr>
            <a:spLocks/>
          </p:cNvSpPr>
          <p:nvPr/>
        </p:nvSpPr>
        <p:spPr bwMode="auto">
          <a:xfrm>
            <a:off x="3792538" y="4471988"/>
            <a:ext cx="69850" cy="7143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44" y="22"/>
              </a:cxn>
              <a:cxn ang="0">
                <a:pos x="0" y="0"/>
              </a:cxn>
              <a:cxn ang="0">
                <a:pos x="0" y="45"/>
              </a:cxn>
            </a:cxnLst>
            <a:rect l="0" t="0" r="r" b="b"/>
            <a:pathLst>
              <a:path w="44" h="45">
                <a:moveTo>
                  <a:pt x="0" y="45"/>
                </a:moveTo>
                <a:lnTo>
                  <a:pt x="44" y="22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0" name="Line 48"/>
          <p:cNvSpPr>
            <a:spLocks noChangeShapeType="1"/>
          </p:cNvSpPr>
          <p:nvPr/>
        </p:nvSpPr>
        <p:spPr bwMode="auto">
          <a:xfrm>
            <a:off x="3546475" y="3362325"/>
            <a:ext cx="300038" cy="1085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1" name="Freeform 49"/>
          <p:cNvSpPr>
            <a:spLocks/>
          </p:cNvSpPr>
          <p:nvPr/>
        </p:nvSpPr>
        <p:spPr bwMode="auto">
          <a:xfrm>
            <a:off x="3810000" y="4430713"/>
            <a:ext cx="68263" cy="762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3" y="48"/>
              </a:cxn>
              <a:cxn ang="0">
                <a:pos x="43" y="0"/>
              </a:cxn>
              <a:cxn ang="0">
                <a:pos x="0" y="12"/>
              </a:cxn>
            </a:cxnLst>
            <a:rect l="0" t="0" r="r" b="b"/>
            <a:pathLst>
              <a:path w="43" h="48">
                <a:moveTo>
                  <a:pt x="0" y="12"/>
                </a:moveTo>
                <a:lnTo>
                  <a:pt x="33" y="48"/>
                </a:lnTo>
                <a:lnTo>
                  <a:pt x="43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2" name="Line 50"/>
          <p:cNvSpPr>
            <a:spLocks noChangeShapeType="1"/>
          </p:cNvSpPr>
          <p:nvPr/>
        </p:nvSpPr>
        <p:spPr bwMode="auto">
          <a:xfrm>
            <a:off x="3290888" y="2789238"/>
            <a:ext cx="1587" cy="168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3" name="Freeform 51"/>
          <p:cNvSpPr>
            <a:spLocks/>
          </p:cNvSpPr>
          <p:nvPr/>
        </p:nvSpPr>
        <p:spPr bwMode="auto">
          <a:xfrm>
            <a:off x="3255963" y="2947988"/>
            <a:ext cx="69850" cy="71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45"/>
              </a:cxn>
              <a:cxn ang="0">
                <a:pos x="44" y="0"/>
              </a:cxn>
              <a:cxn ang="0">
                <a:pos x="0" y="0"/>
              </a:cxn>
            </a:cxnLst>
            <a:rect l="0" t="0" r="r" b="b"/>
            <a:pathLst>
              <a:path w="44" h="45">
                <a:moveTo>
                  <a:pt x="0" y="0"/>
                </a:moveTo>
                <a:lnTo>
                  <a:pt x="22" y="45"/>
                </a:lnTo>
                <a:lnTo>
                  <a:pt x="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4" name="Line 52"/>
          <p:cNvSpPr>
            <a:spLocks noChangeShapeType="1"/>
          </p:cNvSpPr>
          <p:nvPr/>
        </p:nvSpPr>
        <p:spPr bwMode="auto">
          <a:xfrm>
            <a:off x="4778375" y="4506913"/>
            <a:ext cx="187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5" name="Freeform 53"/>
          <p:cNvSpPr>
            <a:spLocks/>
          </p:cNvSpPr>
          <p:nvPr/>
        </p:nvSpPr>
        <p:spPr bwMode="auto">
          <a:xfrm>
            <a:off x="4956175" y="4471988"/>
            <a:ext cx="69850" cy="7143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44" y="22"/>
              </a:cxn>
              <a:cxn ang="0">
                <a:pos x="0" y="0"/>
              </a:cxn>
              <a:cxn ang="0">
                <a:pos x="0" y="45"/>
              </a:cxn>
            </a:cxnLst>
            <a:rect l="0" t="0" r="r" b="b"/>
            <a:pathLst>
              <a:path w="44" h="45">
                <a:moveTo>
                  <a:pt x="0" y="45"/>
                </a:moveTo>
                <a:lnTo>
                  <a:pt x="44" y="22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6" name="Freeform 54"/>
          <p:cNvSpPr>
            <a:spLocks/>
          </p:cNvSpPr>
          <p:nvPr/>
        </p:nvSpPr>
        <p:spPr bwMode="auto">
          <a:xfrm>
            <a:off x="4208463" y="1781175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7" name="Freeform 55"/>
          <p:cNvSpPr>
            <a:spLocks/>
          </p:cNvSpPr>
          <p:nvPr/>
        </p:nvSpPr>
        <p:spPr bwMode="auto">
          <a:xfrm>
            <a:off x="4114800" y="1905000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8" name="Rectangle 56"/>
          <p:cNvSpPr>
            <a:spLocks noChangeArrowheads="1"/>
          </p:cNvSpPr>
          <p:nvPr/>
        </p:nvSpPr>
        <p:spPr bwMode="auto">
          <a:xfrm>
            <a:off x="6218238" y="4164013"/>
            <a:ext cx="915987" cy="68738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49" name="Rectangle 57"/>
          <p:cNvSpPr>
            <a:spLocks noChangeArrowheads="1"/>
          </p:cNvSpPr>
          <p:nvPr/>
        </p:nvSpPr>
        <p:spPr bwMode="auto">
          <a:xfrm>
            <a:off x="6324600" y="4267200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Assembly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50" name="Rectangle 58"/>
          <p:cNvSpPr>
            <a:spLocks noChangeArrowheads="1"/>
          </p:cNvSpPr>
          <p:nvPr/>
        </p:nvSpPr>
        <p:spPr bwMode="auto">
          <a:xfrm>
            <a:off x="6477000" y="4495800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Tool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51" name="Line 59"/>
          <p:cNvSpPr>
            <a:spLocks noChangeShapeType="1"/>
          </p:cNvSpPr>
          <p:nvPr/>
        </p:nvSpPr>
        <p:spPr bwMode="auto">
          <a:xfrm>
            <a:off x="5942013" y="4506913"/>
            <a:ext cx="2159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52" name="Freeform 60"/>
          <p:cNvSpPr>
            <a:spLocks/>
          </p:cNvSpPr>
          <p:nvPr/>
        </p:nvSpPr>
        <p:spPr bwMode="auto">
          <a:xfrm>
            <a:off x="6148388" y="4471988"/>
            <a:ext cx="69850" cy="7143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44" y="22"/>
              </a:cxn>
              <a:cxn ang="0">
                <a:pos x="0" y="0"/>
              </a:cxn>
              <a:cxn ang="0">
                <a:pos x="0" y="45"/>
              </a:cxn>
            </a:cxnLst>
            <a:rect l="0" t="0" r="r" b="b"/>
            <a:pathLst>
              <a:path w="44" h="45">
                <a:moveTo>
                  <a:pt x="0" y="45"/>
                </a:moveTo>
                <a:lnTo>
                  <a:pt x="44" y="22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53" name="Freeform 61"/>
          <p:cNvSpPr>
            <a:spLocks noEditPoints="1"/>
          </p:cNvSpPr>
          <p:nvPr/>
        </p:nvSpPr>
        <p:spPr bwMode="auto">
          <a:xfrm>
            <a:off x="7412038" y="4192588"/>
            <a:ext cx="915987" cy="68421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4" y="0"/>
              </a:cxn>
              <a:cxn ang="0">
                <a:pos x="234" y="0"/>
              </a:cxn>
              <a:cxn ang="0">
                <a:pos x="289" y="54"/>
              </a:cxn>
              <a:cxn ang="0">
                <a:pos x="0" y="54"/>
              </a:cxn>
              <a:cxn ang="0">
                <a:pos x="0" y="343"/>
              </a:cxn>
              <a:cxn ang="0">
                <a:pos x="577" y="343"/>
              </a:cxn>
              <a:cxn ang="0">
                <a:pos x="577" y="54"/>
              </a:cxn>
              <a:cxn ang="0">
                <a:pos x="0" y="54"/>
              </a:cxn>
              <a:cxn ang="0">
                <a:pos x="0" y="343"/>
              </a:cxn>
            </a:cxnLst>
            <a:rect l="0" t="0" r="r" b="b"/>
            <a:pathLst>
              <a:path w="577" h="343">
                <a:moveTo>
                  <a:pt x="0" y="54"/>
                </a:moveTo>
                <a:lnTo>
                  <a:pt x="54" y="0"/>
                </a:lnTo>
                <a:lnTo>
                  <a:pt x="234" y="0"/>
                </a:lnTo>
                <a:lnTo>
                  <a:pt x="289" y="54"/>
                </a:lnTo>
                <a:lnTo>
                  <a:pt x="0" y="54"/>
                </a:lnTo>
                <a:close/>
                <a:moveTo>
                  <a:pt x="0" y="343"/>
                </a:moveTo>
                <a:lnTo>
                  <a:pt x="577" y="343"/>
                </a:lnTo>
                <a:lnTo>
                  <a:pt x="577" y="54"/>
                </a:lnTo>
                <a:lnTo>
                  <a:pt x="0" y="54"/>
                </a:lnTo>
                <a:lnTo>
                  <a:pt x="0" y="343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54" name="Rectangle 62"/>
          <p:cNvSpPr>
            <a:spLocks noChangeArrowheads="1"/>
          </p:cNvSpPr>
          <p:nvPr/>
        </p:nvSpPr>
        <p:spPr bwMode="auto">
          <a:xfrm>
            <a:off x="7467600" y="4343400"/>
            <a:ext cx="847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55" name="Rectangle 63"/>
          <p:cNvSpPr>
            <a:spLocks noChangeArrowheads="1"/>
          </p:cNvSpPr>
          <p:nvPr/>
        </p:nvSpPr>
        <p:spPr bwMode="auto">
          <a:xfrm>
            <a:off x="7543800" y="4495800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Assembly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56" name="Rectangle 64"/>
          <p:cNvSpPr>
            <a:spLocks noChangeArrowheads="1"/>
          </p:cNvSpPr>
          <p:nvPr/>
        </p:nvSpPr>
        <p:spPr bwMode="auto">
          <a:xfrm>
            <a:off x="7620000" y="4648200"/>
            <a:ext cx="615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Package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57" name="Line 65"/>
          <p:cNvSpPr>
            <a:spLocks noChangeShapeType="1"/>
          </p:cNvSpPr>
          <p:nvPr/>
        </p:nvSpPr>
        <p:spPr bwMode="auto">
          <a:xfrm>
            <a:off x="7134225" y="4506913"/>
            <a:ext cx="1793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58" name="Freeform 66"/>
          <p:cNvSpPr>
            <a:spLocks/>
          </p:cNvSpPr>
          <p:nvPr/>
        </p:nvSpPr>
        <p:spPr bwMode="auto">
          <a:xfrm>
            <a:off x="7307263" y="4471988"/>
            <a:ext cx="104775" cy="7143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6" y="22"/>
              </a:cxn>
              <a:cxn ang="0">
                <a:pos x="0" y="0"/>
              </a:cxn>
              <a:cxn ang="0">
                <a:pos x="0" y="45"/>
              </a:cxn>
            </a:cxnLst>
            <a:rect l="0" t="0" r="r" b="b"/>
            <a:pathLst>
              <a:path w="66" h="45">
                <a:moveTo>
                  <a:pt x="0" y="45"/>
                </a:moveTo>
                <a:lnTo>
                  <a:pt x="66" y="22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59" name="Freeform 67"/>
          <p:cNvSpPr>
            <a:spLocks noEditPoints="1"/>
          </p:cNvSpPr>
          <p:nvPr/>
        </p:nvSpPr>
        <p:spPr bwMode="auto">
          <a:xfrm>
            <a:off x="5865813" y="2446338"/>
            <a:ext cx="515937" cy="687387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325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  <a:cxn ang="0">
                <a:pos x="0" y="433"/>
              </a:cxn>
              <a:cxn ang="0">
                <a:pos x="325" y="433"/>
              </a:cxn>
              <a:cxn ang="0">
                <a:pos x="325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</a:cxnLst>
            <a:rect l="0" t="0" r="r" b="b"/>
            <a:pathLst>
              <a:path w="325" h="433">
                <a:moveTo>
                  <a:pt x="216" y="0"/>
                </a:moveTo>
                <a:lnTo>
                  <a:pt x="325" y="109"/>
                </a:lnTo>
                <a:lnTo>
                  <a:pt x="216" y="109"/>
                </a:lnTo>
                <a:lnTo>
                  <a:pt x="216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5" y="433"/>
                </a:lnTo>
                <a:lnTo>
                  <a:pt x="325" y="109"/>
                </a:lnTo>
                <a:lnTo>
                  <a:pt x="216" y="109"/>
                </a:lnTo>
                <a:lnTo>
                  <a:pt x="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5410200" y="2209800"/>
            <a:ext cx="1217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Home Properties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61" name="Freeform 69"/>
          <p:cNvSpPr>
            <a:spLocks noEditPoints="1"/>
          </p:cNvSpPr>
          <p:nvPr/>
        </p:nvSpPr>
        <p:spPr bwMode="auto">
          <a:xfrm>
            <a:off x="7069138" y="2446338"/>
            <a:ext cx="514350" cy="687387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324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  <a:cxn ang="0">
                <a:pos x="0" y="433"/>
              </a:cxn>
              <a:cxn ang="0">
                <a:pos x="324" y="433"/>
              </a:cxn>
              <a:cxn ang="0">
                <a:pos x="324" y="109"/>
              </a:cxn>
              <a:cxn ang="0">
                <a:pos x="216" y="109"/>
              </a:cxn>
              <a:cxn ang="0">
                <a:pos x="216" y="0"/>
              </a:cxn>
              <a:cxn ang="0">
                <a:pos x="0" y="0"/>
              </a:cxn>
            </a:cxnLst>
            <a:rect l="0" t="0" r="r" b="b"/>
            <a:pathLst>
              <a:path w="324" h="433">
                <a:moveTo>
                  <a:pt x="216" y="0"/>
                </a:moveTo>
                <a:lnTo>
                  <a:pt x="324" y="109"/>
                </a:lnTo>
                <a:lnTo>
                  <a:pt x="216" y="109"/>
                </a:lnTo>
                <a:lnTo>
                  <a:pt x="216" y="0"/>
                </a:lnTo>
                <a:close/>
                <a:moveTo>
                  <a:pt x="0" y="0"/>
                </a:moveTo>
                <a:lnTo>
                  <a:pt x="0" y="433"/>
                </a:lnTo>
                <a:lnTo>
                  <a:pt x="324" y="433"/>
                </a:lnTo>
                <a:lnTo>
                  <a:pt x="324" y="109"/>
                </a:lnTo>
                <a:lnTo>
                  <a:pt x="216" y="109"/>
                </a:lnTo>
                <a:lnTo>
                  <a:pt x="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2" name="Rectangle 70"/>
          <p:cNvSpPr>
            <a:spLocks noChangeArrowheads="1"/>
          </p:cNvSpPr>
          <p:nvPr/>
        </p:nvSpPr>
        <p:spPr bwMode="auto">
          <a:xfrm>
            <a:off x="6705600" y="2209800"/>
            <a:ext cx="1643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 Properties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>
            <a:off x="6122988" y="3133725"/>
            <a:ext cx="523875" cy="9763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4" name="Freeform 72"/>
          <p:cNvSpPr>
            <a:spLocks/>
          </p:cNvSpPr>
          <p:nvPr/>
        </p:nvSpPr>
        <p:spPr bwMode="auto">
          <a:xfrm>
            <a:off x="6611938" y="4086225"/>
            <a:ext cx="65087" cy="7778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1" y="49"/>
              </a:cxn>
              <a:cxn ang="0">
                <a:pos x="0" y="20"/>
              </a:cxn>
              <a:cxn ang="0">
                <a:pos x="40" y="0"/>
              </a:cxn>
            </a:cxnLst>
            <a:rect l="0" t="0" r="r" b="b"/>
            <a:pathLst>
              <a:path w="41" h="49">
                <a:moveTo>
                  <a:pt x="40" y="0"/>
                </a:moveTo>
                <a:lnTo>
                  <a:pt x="41" y="49"/>
                </a:lnTo>
                <a:lnTo>
                  <a:pt x="0" y="2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5" name="Line 73"/>
          <p:cNvSpPr>
            <a:spLocks noChangeShapeType="1"/>
          </p:cNvSpPr>
          <p:nvPr/>
        </p:nvSpPr>
        <p:spPr bwMode="auto">
          <a:xfrm flipH="1">
            <a:off x="6710363" y="3133725"/>
            <a:ext cx="614362" cy="9779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6" name="Freeform 74"/>
          <p:cNvSpPr>
            <a:spLocks/>
          </p:cNvSpPr>
          <p:nvPr/>
        </p:nvSpPr>
        <p:spPr bwMode="auto">
          <a:xfrm>
            <a:off x="6677025" y="4086225"/>
            <a:ext cx="66675" cy="77788"/>
          </a:xfrm>
          <a:custGeom>
            <a:avLst/>
            <a:gdLst/>
            <a:ahLst/>
            <a:cxnLst>
              <a:cxn ang="0">
                <a:pos x="42" y="23"/>
              </a:cxn>
              <a:cxn ang="0">
                <a:pos x="0" y="49"/>
              </a:cxn>
              <a:cxn ang="0">
                <a:pos x="4" y="0"/>
              </a:cxn>
              <a:cxn ang="0">
                <a:pos x="42" y="23"/>
              </a:cxn>
            </a:cxnLst>
            <a:rect l="0" t="0" r="r" b="b"/>
            <a:pathLst>
              <a:path w="42" h="49">
                <a:moveTo>
                  <a:pt x="42" y="23"/>
                </a:moveTo>
                <a:lnTo>
                  <a:pt x="0" y="49"/>
                </a:lnTo>
                <a:lnTo>
                  <a:pt x="4" y="0"/>
                </a:lnTo>
                <a:lnTo>
                  <a:pt x="42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7412038" y="5546725"/>
            <a:ext cx="969962" cy="68738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68" name="Rectangle 76"/>
          <p:cNvSpPr>
            <a:spLocks noChangeArrowheads="1"/>
          </p:cNvSpPr>
          <p:nvPr/>
        </p:nvSpPr>
        <p:spPr bwMode="auto">
          <a:xfrm>
            <a:off x="7467600" y="5638800"/>
            <a:ext cx="871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Deployment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69" name="Rectangle 77"/>
          <p:cNvSpPr>
            <a:spLocks noChangeArrowheads="1"/>
          </p:cNvSpPr>
          <p:nvPr/>
        </p:nvSpPr>
        <p:spPr bwMode="auto">
          <a:xfrm>
            <a:off x="7696200" y="5867400"/>
            <a:ext cx="323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Tool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70" name="Freeform 78"/>
          <p:cNvSpPr>
            <a:spLocks/>
          </p:cNvSpPr>
          <p:nvPr/>
        </p:nvSpPr>
        <p:spPr bwMode="auto">
          <a:xfrm>
            <a:off x="7834313" y="5476875"/>
            <a:ext cx="71437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44"/>
              </a:cxn>
              <a:cxn ang="0">
                <a:pos x="45" y="0"/>
              </a:cxn>
              <a:cxn ang="0">
                <a:pos x="0" y="0"/>
              </a:cxn>
            </a:cxnLst>
            <a:rect l="0" t="0" r="r" b="b"/>
            <a:pathLst>
              <a:path w="45" h="44">
                <a:moveTo>
                  <a:pt x="0" y="0"/>
                </a:moveTo>
                <a:lnTo>
                  <a:pt x="23" y="44"/>
                </a:lnTo>
                <a:lnTo>
                  <a:pt x="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1" name="Line 79"/>
          <p:cNvSpPr>
            <a:spLocks noChangeShapeType="1"/>
          </p:cNvSpPr>
          <p:nvPr/>
        </p:nvSpPr>
        <p:spPr bwMode="auto">
          <a:xfrm>
            <a:off x="4321175" y="3133725"/>
            <a:ext cx="1588" cy="9699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2" name="Freeform 80"/>
          <p:cNvSpPr>
            <a:spLocks/>
          </p:cNvSpPr>
          <p:nvPr/>
        </p:nvSpPr>
        <p:spPr bwMode="auto">
          <a:xfrm>
            <a:off x="4286250" y="4094163"/>
            <a:ext cx="69850" cy="6985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2" y="44"/>
              </a:cxn>
              <a:cxn ang="0">
                <a:pos x="0" y="0"/>
              </a:cxn>
              <a:cxn ang="0">
                <a:pos x="44" y="0"/>
              </a:cxn>
            </a:cxnLst>
            <a:rect l="0" t="0" r="r" b="b"/>
            <a:pathLst>
              <a:path w="44" h="44">
                <a:moveTo>
                  <a:pt x="44" y="0"/>
                </a:moveTo>
                <a:lnTo>
                  <a:pt x="22" y="44"/>
                </a:lnTo>
                <a:lnTo>
                  <a:pt x="0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3" name="Line 81"/>
          <p:cNvSpPr>
            <a:spLocks noChangeShapeType="1"/>
          </p:cNvSpPr>
          <p:nvPr/>
        </p:nvSpPr>
        <p:spPr bwMode="auto">
          <a:xfrm>
            <a:off x="1285875" y="2225675"/>
            <a:ext cx="1588" cy="617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4" name="Freeform 82"/>
          <p:cNvSpPr>
            <a:spLocks/>
          </p:cNvSpPr>
          <p:nvPr/>
        </p:nvSpPr>
        <p:spPr bwMode="auto">
          <a:xfrm>
            <a:off x="1250950" y="2833688"/>
            <a:ext cx="69850" cy="714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2" y="45"/>
              </a:cxn>
              <a:cxn ang="0">
                <a:pos x="0" y="0"/>
              </a:cxn>
              <a:cxn ang="0">
                <a:pos x="44" y="0"/>
              </a:cxn>
            </a:cxnLst>
            <a:rect l="0" t="0" r="r" b="b"/>
            <a:pathLst>
              <a:path w="44" h="45">
                <a:moveTo>
                  <a:pt x="44" y="0"/>
                </a:moveTo>
                <a:lnTo>
                  <a:pt x="22" y="45"/>
                </a:lnTo>
                <a:lnTo>
                  <a:pt x="0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5" name="Freeform 83"/>
          <p:cNvSpPr>
            <a:spLocks/>
          </p:cNvSpPr>
          <p:nvPr/>
        </p:nvSpPr>
        <p:spPr bwMode="auto">
          <a:xfrm>
            <a:off x="781050" y="1882775"/>
            <a:ext cx="3540125" cy="3367088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0" y="0"/>
              </a:cxn>
              <a:cxn ang="0">
                <a:pos x="0" y="2121"/>
              </a:cxn>
              <a:cxn ang="0">
                <a:pos x="2230" y="2121"/>
              </a:cxn>
              <a:cxn ang="0">
                <a:pos x="2230" y="1908"/>
              </a:cxn>
            </a:cxnLst>
            <a:rect l="0" t="0" r="r" b="b"/>
            <a:pathLst>
              <a:path w="2230" h="2121">
                <a:moveTo>
                  <a:pt x="156" y="0"/>
                </a:moveTo>
                <a:lnTo>
                  <a:pt x="0" y="0"/>
                </a:lnTo>
                <a:lnTo>
                  <a:pt x="0" y="2121"/>
                </a:lnTo>
                <a:lnTo>
                  <a:pt x="2230" y="2121"/>
                </a:lnTo>
                <a:lnTo>
                  <a:pt x="2230" y="190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6" name="Freeform 84"/>
          <p:cNvSpPr>
            <a:spLocks/>
          </p:cNvSpPr>
          <p:nvPr/>
        </p:nvSpPr>
        <p:spPr bwMode="auto">
          <a:xfrm>
            <a:off x="4286250" y="4851400"/>
            <a:ext cx="69850" cy="698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22" y="0"/>
              </a:cxn>
              <a:cxn ang="0">
                <a:pos x="44" y="44"/>
              </a:cxn>
              <a:cxn ang="0">
                <a:pos x="0" y="44"/>
              </a:cxn>
            </a:cxnLst>
            <a:rect l="0" t="0" r="r" b="b"/>
            <a:pathLst>
              <a:path w="44" h="44">
                <a:moveTo>
                  <a:pt x="0" y="44"/>
                </a:moveTo>
                <a:lnTo>
                  <a:pt x="22" y="0"/>
                </a:lnTo>
                <a:lnTo>
                  <a:pt x="44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7" name="Freeform 85"/>
          <p:cNvSpPr>
            <a:spLocks/>
          </p:cNvSpPr>
          <p:nvPr/>
        </p:nvSpPr>
        <p:spPr bwMode="auto">
          <a:xfrm>
            <a:off x="7134225" y="3875088"/>
            <a:ext cx="736600" cy="403225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0"/>
              </a:cxn>
              <a:cxn ang="0">
                <a:pos x="464" y="0"/>
              </a:cxn>
              <a:cxn ang="0">
                <a:pos x="464" y="254"/>
              </a:cxn>
            </a:cxnLst>
            <a:rect l="0" t="0" r="r" b="b"/>
            <a:pathLst>
              <a:path w="464" h="254">
                <a:moveTo>
                  <a:pt x="0" y="121"/>
                </a:moveTo>
                <a:lnTo>
                  <a:pt x="0" y="0"/>
                </a:lnTo>
                <a:lnTo>
                  <a:pt x="464" y="0"/>
                </a:lnTo>
                <a:lnTo>
                  <a:pt x="464" y="25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8" name="Freeform 86"/>
          <p:cNvSpPr>
            <a:spLocks/>
          </p:cNvSpPr>
          <p:nvPr/>
        </p:nvSpPr>
        <p:spPr bwMode="auto">
          <a:xfrm>
            <a:off x="7099300" y="4059238"/>
            <a:ext cx="69850" cy="1047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22" y="66"/>
              </a:cxn>
              <a:cxn ang="0">
                <a:pos x="0" y="0"/>
              </a:cxn>
              <a:cxn ang="0">
                <a:pos x="44" y="0"/>
              </a:cxn>
            </a:cxnLst>
            <a:rect l="0" t="0" r="r" b="b"/>
            <a:pathLst>
              <a:path w="44" h="66">
                <a:moveTo>
                  <a:pt x="44" y="0"/>
                </a:moveTo>
                <a:lnTo>
                  <a:pt x="22" y="66"/>
                </a:lnTo>
                <a:lnTo>
                  <a:pt x="0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79" name="Freeform 87"/>
          <p:cNvSpPr>
            <a:spLocks noEditPoints="1"/>
          </p:cNvSpPr>
          <p:nvPr/>
        </p:nvSpPr>
        <p:spPr bwMode="auto">
          <a:xfrm>
            <a:off x="5026025" y="4192588"/>
            <a:ext cx="915988" cy="68421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4" y="0"/>
              </a:cxn>
              <a:cxn ang="0">
                <a:pos x="235" y="0"/>
              </a:cxn>
              <a:cxn ang="0">
                <a:pos x="289" y="54"/>
              </a:cxn>
              <a:cxn ang="0">
                <a:pos x="0" y="54"/>
              </a:cxn>
              <a:cxn ang="0">
                <a:pos x="0" y="343"/>
              </a:cxn>
              <a:cxn ang="0">
                <a:pos x="577" y="343"/>
              </a:cxn>
              <a:cxn ang="0">
                <a:pos x="577" y="54"/>
              </a:cxn>
              <a:cxn ang="0">
                <a:pos x="0" y="54"/>
              </a:cxn>
              <a:cxn ang="0">
                <a:pos x="0" y="343"/>
              </a:cxn>
            </a:cxnLst>
            <a:rect l="0" t="0" r="r" b="b"/>
            <a:pathLst>
              <a:path w="577" h="343">
                <a:moveTo>
                  <a:pt x="0" y="54"/>
                </a:moveTo>
                <a:lnTo>
                  <a:pt x="54" y="0"/>
                </a:lnTo>
                <a:lnTo>
                  <a:pt x="235" y="0"/>
                </a:lnTo>
                <a:lnTo>
                  <a:pt x="289" y="54"/>
                </a:lnTo>
                <a:lnTo>
                  <a:pt x="0" y="54"/>
                </a:lnTo>
                <a:close/>
                <a:moveTo>
                  <a:pt x="0" y="343"/>
                </a:moveTo>
                <a:lnTo>
                  <a:pt x="577" y="343"/>
                </a:lnTo>
                <a:lnTo>
                  <a:pt x="577" y="54"/>
                </a:lnTo>
                <a:lnTo>
                  <a:pt x="0" y="54"/>
                </a:lnTo>
                <a:lnTo>
                  <a:pt x="0" y="343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0" name="Freeform 88"/>
          <p:cNvSpPr>
            <a:spLocks noEditPoints="1"/>
          </p:cNvSpPr>
          <p:nvPr/>
        </p:nvSpPr>
        <p:spPr bwMode="auto">
          <a:xfrm>
            <a:off x="4883150" y="3344863"/>
            <a:ext cx="915988" cy="61753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54" y="0"/>
              </a:cxn>
              <a:cxn ang="0">
                <a:pos x="234" y="0"/>
              </a:cxn>
              <a:cxn ang="0">
                <a:pos x="288" y="53"/>
              </a:cxn>
              <a:cxn ang="0">
                <a:pos x="0" y="53"/>
              </a:cxn>
              <a:cxn ang="0">
                <a:pos x="0" y="342"/>
              </a:cxn>
              <a:cxn ang="0">
                <a:pos x="577" y="342"/>
              </a:cxn>
              <a:cxn ang="0">
                <a:pos x="577" y="53"/>
              </a:cxn>
              <a:cxn ang="0">
                <a:pos x="0" y="53"/>
              </a:cxn>
              <a:cxn ang="0">
                <a:pos x="0" y="342"/>
              </a:cxn>
            </a:cxnLst>
            <a:rect l="0" t="0" r="r" b="b"/>
            <a:pathLst>
              <a:path w="577" h="342">
                <a:moveTo>
                  <a:pt x="0" y="53"/>
                </a:moveTo>
                <a:lnTo>
                  <a:pt x="54" y="0"/>
                </a:lnTo>
                <a:lnTo>
                  <a:pt x="234" y="0"/>
                </a:lnTo>
                <a:lnTo>
                  <a:pt x="288" y="53"/>
                </a:lnTo>
                <a:lnTo>
                  <a:pt x="0" y="53"/>
                </a:lnTo>
                <a:close/>
                <a:moveTo>
                  <a:pt x="0" y="342"/>
                </a:moveTo>
                <a:lnTo>
                  <a:pt x="577" y="342"/>
                </a:lnTo>
                <a:lnTo>
                  <a:pt x="577" y="53"/>
                </a:lnTo>
                <a:lnTo>
                  <a:pt x="0" y="53"/>
                </a:lnTo>
                <a:lnTo>
                  <a:pt x="0" y="342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1" name="Freeform 89"/>
          <p:cNvSpPr>
            <a:spLocks noEditPoints="1"/>
          </p:cNvSpPr>
          <p:nvPr/>
        </p:nvSpPr>
        <p:spPr bwMode="auto">
          <a:xfrm>
            <a:off x="4826000" y="3400425"/>
            <a:ext cx="915988" cy="638175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4" y="0"/>
              </a:cxn>
              <a:cxn ang="0">
                <a:pos x="235" y="0"/>
              </a:cxn>
              <a:cxn ang="0">
                <a:pos x="289" y="54"/>
              </a:cxn>
              <a:cxn ang="0">
                <a:pos x="0" y="54"/>
              </a:cxn>
              <a:cxn ang="0">
                <a:pos x="0" y="343"/>
              </a:cxn>
              <a:cxn ang="0">
                <a:pos x="577" y="343"/>
              </a:cxn>
              <a:cxn ang="0">
                <a:pos x="577" y="54"/>
              </a:cxn>
              <a:cxn ang="0">
                <a:pos x="0" y="54"/>
              </a:cxn>
              <a:cxn ang="0">
                <a:pos x="0" y="343"/>
              </a:cxn>
            </a:cxnLst>
            <a:rect l="0" t="0" r="r" b="b"/>
            <a:pathLst>
              <a:path w="577" h="343">
                <a:moveTo>
                  <a:pt x="0" y="54"/>
                </a:moveTo>
                <a:lnTo>
                  <a:pt x="54" y="0"/>
                </a:lnTo>
                <a:lnTo>
                  <a:pt x="235" y="0"/>
                </a:lnTo>
                <a:lnTo>
                  <a:pt x="289" y="54"/>
                </a:lnTo>
                <a:lnTo>
                  <a:pt x="0" y="54"/>
                </a:lnTo>
                <a:close/>
                <a:moveTo>
                  <a:pt x="0" y="343"/>
                </a:moveTo>
                <a:lnTo>
                  <a:pt x="577" y="343"/>
                </a:lnTo>
                <a:lnTo>
                  <a:pt x="577" y="54"/>
                </a:lnTo>
                <a:lnTo>
                  <a:pt x="0" y="54"/>
                </a:lnTo>
                <a:lnTo>
                  <a:pt x="0" y="343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2" name="Freeform 90"/>
          <p:cNvSpPr>
            <a:spLocks noEditPoints="1"/>
          </p:cNvSpPr>
          <p:nvPr/>
        </p:nvSpPr>
        <p:spPr bwMode="auto">
          <a:xfrm>
            <a:off x="4767263" y="3459163"/>
            <a:ext cx="915987" cy="655637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5" y="0"/>
              </a:cxn>
              <a:cxn ang="0">
                <a:pos x="235" y="0"/>
              </a:cxn>
              <a:cxn ang="0">
                <a:pos x="289" y="54"/>
              </a:cxn>
              <a:cxn ang="0">
                <a:pos x="0" y="54"/>
              </a:cxn>
              <a:cxn ang="0">
                <a:pos x="0" y="342"/>
              </a:cxn>
              <a:cxn ang="0">
                <a:pos x="577" y="342"/>
              </a:cxn>
              <a:cxn ang="0">
                <a:pos x="577" y="54"/>
              </a:cxn>
              <a:cxn ang="0">
                <a:pos x="0" y="54"/>
              </a:cxn>
              <a:cxn ang="0">
                <a:pos x="0" y="342"/>
              </a:cxn>
            </a:cxnLst>
            <a:rect l="0" t="0" r="r" b="b"/>
            <a:pathLst>
              <a:path w="577" h="342">
                <a:moveTo>
                  <a:pt x="0" y="54"/>
                </a:moveTo>
                <a:lnTo>
                  <a:pt x="55" y="0"/>
                </a:lnTo>
                <a:lnTo>
                  <a:pt x="235" y="0"/>
                </a:lnTo>
                <a:lnTo>
                  <a:pt x="289" y="54"/>
                </a:lnTo>
                <a:lnTo>
                  <a:pt x="0" y="54"/>
                </a:lnTo>
                <a:close/>
                <a:moveTo>
                  <a:pt x="0" y="342"/>
                </a:moveTo>
                <a:lnTo>
                  <a:pt x="577" y="342"/>
                </a:lnTo>
                <a:lnTo>
                  <a:pt x="577" y="54"/>
                </a:lnTo>
                <a:lnTo>
                  <a:pt x="0" y="54"/>
                </a:lnTo>
                <a:lnTo>
                  <a:pt x="0" y="342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3" name="Line 91"/>
          <p:cNvSpPr>
            <a:spLocks noChangeShapeType="1"/>
          </p:cNvSpPr>
          <p:nvPr/>
        </p:nvSpPr>
        <p:spPr bwMode="auto">
          <a:xfrm>
            <a:off x="5799138" y="3714750"/>
            <a:ext cx="392112" cy="7381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4" name="Freeform 92"/>
          <p:cNvSpPr>
            <a:spLocks/>
          </p:cNvSpPr>
          <p:nvPr/>
        </p:nvSpPr>
        <p:spPr bwMode="auto">
          <a:xfrm>
            <a:off x="6156325" y="4429125"/>
            <a:ext cx="61913" cy="7778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39" y="49"/>
              </a:cxn>
              <a:cxn ang="0">
                <a:pos x="38" y="0"/>
              </a:cxn>
              <a:cxn ang="0">
                <a:pos x="0" y="21"/>
              </a:cxn>
            </a:cxnLst>
            <a:rect l="0" t="0" r="r" b="b"/>
            <a:pathLst>
              <a:path w="39" h="49">
                <a:moveTo>
                  <a:pt x="0" y="21"/>
                </a:moveTo>
                <a:lnTo>
                  <a:pt x="39" y="49"/>
                </a:lnTo>
                <a:lnTo>
                  <a:pt x="38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5" name="Freeform 93"/>
          <p:cNvSpPr>
            <a:spLocks noEditPoints="1"/>
          </p:cNvSpPr>
          <p:nvPr/>
        </p:nvSpPr>
        <p:spPr bwMode="auto">
          <a:xfrm>
            <a:off x="8458200" y="4724400"/>
            <a:ext cx="363538" cy="485775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229" y="77"/>
              </a:cxn>
              <a:cxn ang="0">
                <a:pos x="153" y="77"/>
              </a:cxn>
              <a:cxn ang="0">
                <a:pos x="153" y="0"/>
              </a:cxn>
              <a:cxn ang="0">
                <a:pos x="0" y="0"/>
              </a:cxn>
              <a:cxn ang="0">
                <a:pos x="0" y="306"/>
              </a:cxn>
              <a:cxn ang="0">
                <a:pos x="229" y="306"/>
              </a:cxn>
              <a:cxn ang="0">
                <a:pos x="229" y="77"/>
              </a:cxn>
              <a:cxn ang="0">
                <a:pos x="153" y="77"/>
              </a:cxn>
              <a:cxn ang="0">
                <a:pos x="153" y="0"/>
              </a:cxn>
              <a:cxn ang="0">
                <a:pos x="0" y="0"/>
              </a:cxn>
            </a:cxnLst>
            <a:rect l="0" t="0" r="r" b="b"/>
            <a:pathLst>
              <a:path w="229" h="306">
                <a:moveTo>
                  <a:pt x="153" y="0"/>
                </a:moveTo>
                <a:lnTo>
                  <a:pt x="229" y="77"/>
                </a:lnTo>
                <a:lnTo>
                  <a:pt x="153" y="77"/>
                </a:lnTo>
                <a:lnTo>
                  <a:pt x="153" y="0"/>
                </a:lnTo>
                <a:close/>
                <a:moveTo>
                  <a:pt x="0" y="0"/>
                </a:moveTo>
                <a:lnTo>
                  <a:pt x="0" y="306"/>
                </a:lnTo>
                <a:lnTo>
                  <a:pt x="229" y="306"/>
                </a:lnTo>
                <a:lnTo>
                  <a:pt x="229" y="77"/>
                </a:lnTo>
                <a:lnTo>
                  <a:pt x="153" y="77"/>
                </a:lnTo>
                <a:lnTo>
                  <a:pt x="1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6" name="Rectangle 94"/>
          <p:cNvSpPr>
            <a:spLocks noChangeArrowheads="1"/>
          </p:cNvSpPr>
          <p:nvPr/>
        </p:nvSpPr>
        <p:spPr bwMode="auto">
          <a:xfrm>
            <a:off x="8229600" y="5181600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Assembly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87" name="Rectangle 95"/>
          <p:cNvSpPr>
            <a:spLocks noChangeArrowheads="1"/>
          </p:cNvSpPr>
          <p:nvPr/>
        </p:nvSpPr>
        <p:spPr bwMode="auto">
          <a:xfrm>
            <a:off x="8229600" y="5334000"/>
            <a:ext cx="760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Descriptor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88" name="Freeform 96"/>
          <p:cNvSpPr>
            <a:spLocks noEditPoints="1"/>
          </p:cNvSpPr>
          <p:nvPr/>
        </p:nvSpPr>
        <p:spPr bwMode="auto">
          <a:xfrm>
            <a:off x="5932488" y="5576888"/>
            <a:ext cx="915987" cy="67151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54" y="0"/>
              </a:cxn>
              <a:cxn ang="0">
                <a:pos x="235" y="0"/>
              </a:cxn>
              <a:cxn ang="0">
                <a:pos x="289" y="54"/>
              </a:cxn>
              <a:cxn ang="0">
                <a:pos x="0" y="54"/>
              </a:cxn>
              <a:cxn ang="0">
                <a:pos x="0" y="342"/>
              </a:cxn>
              <a:cxn ang="0">
                <a:pos x="577" y="342"/>
              </a:cxn>
              <a:cxn ang="0">
                <a:pos x="577" y="54"/>
              </a:cxn>
              <a:cxn ang="0">
                <a:pos x="0" y="54"/>
              </a:cxn>
              <a:cxn ang="0">
                <a:pos x="0" y="342"/>
              </a:cxn>
            </a:cxnLst>
            <a:rect l="0" t="0" r="r" b="b"/>
            <a:pathLst>
              <a:path w="577" h="342">
                <a:moveTo>
                  <a:pt x="0" y="54"/>
                </a:moveTo>
                <a:lnTo>
                  <a:pt x="54" y="0"/>
                </a:lnTo>
                <a:lnTo>
                  <a:pt x="235" y="0"/>
                </a:lnTo>
                <a:lnTo>
                  <a:pt x="289" y="54"/>
                </a:lnTo>
                <a:lnTo>
                  <a:pt x="0" y="54"/>
                </a:lnTo>
                <a:close/>
                <a:moveTo>
                  <a:pt x="0" y="342"/>
                </a:moveTo>
                <a:lnTo>
                  <a:pt x="577" y="342"/>
                </a:lnTo>
                <a:lnTo>
                  <a:pt x="577" y="54"/>
                </a:lnTo>
                <a:lnTo>
                  <a:pt x="0" y="54"/>
                </a:lnTo>
                <a:lnTo>
                  <a:pt x="0" y="342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89" name="Rectangle 97"/>
          <p:cNvSpPr>
            <a:spLocks noChangeArrowheads="1"/>
          </p:cNvSpPr>
          <p:nvPr/>
        </p:nvSpPr>
        <p:spPr bwMode="auto">
          <a:xfrm>
            <a:off x="6096000" y="5715000"/>
            <a:ext cx="557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CORBA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90" name="Rectangle 98"/>
          <p:cNvSpPr>
            <a:spLocks noChangeArrowheads="1"/>
          </p:cNvSpPr>
          <p:nvPr/>
        </p:nvSpPr>
        <p:spPr bwMode="auto">
          <a:xfrm>
            <a:off x="5943600" y="5867400"/>
            <a:ext cx="847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91" name="Rectangle 99"/>
          <p:cNvSpPr>
            <a:spLocks noChangeArrowheads="1"/>
          </p:cNvSpPr>
          <p:nvPr/>
        </p:nvSpPr>
        <p:spPr bwMode="auto">
          <a:xfrm>
            <a:off x="6172200" y="60198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Package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92" name="Line 100"/>
          <p:cNvSpPr>
            <a:spLocks noChangeShapeType="1"/>
          </p:cNvSpPr>
          <p:nvPr/>
        </p:nvSpPr>
        <p:spPr bwMode="auto">
          <a:xfrm>
            <a:off x="6848475" y="5891213"/>
            <a:ext cx="5016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93" name="Freeform 101"/>
          <p:cNvSpPr>
            <a:spLocks/>
          </p:cNvSpPr>
          <p:nvPr/>
        </p:nvSpPr>
        <p:spPr bwMode="auto">
          <a:xfrm>
            <a:off x="7342188" y="5856288"/>
            <a:ext cx="69850" cy="6985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44" y="22"/>
              </a:cxn>
              <a:cxn ang="0">
                <a:pos x="0" y="0"/>
              </a:cxn>
              <a:cxn ang="0">
                <a:pos x="0" y="44"/>
              </a:cxn>
            </a:cxnLst>
            <a:rect l="0" t="0" r="r" b="b"/>
            <a:pathLst>
              <a:path w="44" h="44">
                <a:moveTo>
                  <a:pt x="0" y="44"/>
                </a:moveTo>
                <a:lnTo>
                  <a:pt x="44" y="22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94" name="Freeform 102"/>
          <p:cNvSpPr>
            <a:spLocks noEditPoints="1"/>
          </p:cNvSpPr>
          <p:nvPr/>
        </p:nvSpPr>
        <p:spPr bwMode="auto">
          <a:xfrm>
            <a:off x="5105400" y="4953000"/>
            <a:ext cx="363538" cy="482600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229" y="76"/>
              </a:cxn>
              <a:cxn ang="0">
                <a:pos x="152" y="76"/>
              </a:cxn>
              <a:cxn ang="0">
                <a:pos x="152" y="0"/>
              </a:cxn>
              <a:cxn ang="0">
                <a:pos x="0" y="0"/>
              </a:cxn>
              <a:cxn ang="0">
                <a:pos x="0" y="304"/>
              </a:cxn>
              <a:cxn ang="0">
                <a:pos x="229" y="304"/>
              </a:cxn>
              <a:cxn ang="0">
                <a:pos x="229" y="76"/>
              </a:cxn>
              <a:cxn ang="0">
                <a:pos x="152" y="76"/>
              </a:cxn>
              <a:cxn ang="0">
                <a:pos x="152" y="0"/>
              </a:cxn>
              <a:cxn ang="0">
                <a:pos x="0" y="0"/>
              </a:cxn>
            </a:cxnLst>
            <a:rect l="0" t="0" r="r" b="b"/>
            <a:pathLst>
              <a:path w="229" h="304">
                <a:moveTo>
                  <a:pt x="152" y="0"/>
                </a:moveTo>
                <a:lnTo>
                  <a:pt x="229" y="76"/>
                </a:lnTo>
                <a:lnTo>
                  <a:pt x="152" y="76"/>
                </a:lnTo>
                <a:lnTo>
                  <a:pt x="152" y="0"/>
                </a:lnTo>
                <a:close/>
                <a:moveTo>
                  <a:pt x="0" y="0"/>
                </a:moveTo>
                <a:lnTo>
                  <a:pt x="0" y="304"/>
                </a:lnTo>
                <a:lnTo>
                  <a:pt x="229" y="304"/>
                </a:lnTo>
                <a:lnTo>
                  <a:pt x="229" y="76"/>
                </a:lnTo>
                <a:lnTo>
                  <a:pt x="152" y="76"/>
                </a:lnTo>
                <a:lnTo>
                  <a:pt x="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495" name="Rectangle 103"/>
          <p:cNvSpPr>
            <a:spLocks noChangeArrowheads="1"/>
          </p:cNvSpPr>
          <p:nvPr/>
        </p:nvSpPr>
        <p:spPr bwMode="auto">
          <a:xfrm>
            <a:off x="5029200" y="5562600"/>
            <a:ext cx="550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softpkg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96" name="Rectangle 104"/>
          <p:cNvSpPr>
            <a:spLocks noChangeArrowheads="1"/>
          </p:cNvSpPr>
          <p:nvPr/>
        </p:nvSpPr>
        <p:spPr bwMode="auto">
          <a:xfrm>
            <a:off x="4953000" y="5715000"/>
            <a:ext cx="760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Descriptor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497" name="Line 105"/>
          <p:cNvSpPr>
            <a:spLocks noChangeShapeType="1"/>
          </p:cNvSpPr>
          <p:nvPr/>
        </p:nvSpPr>
        <p:spPr bwMode="auto">
          <a:xfrm>
            <a:off x="7162800" y="4648200"/>
            <a:ext cx="1295400" cy="457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71498" name="Line 106"/>
          <p:cNvSpPr>
            <a:spLocks noChangeShapeType="1"/>
          </p:cNvSpPr>
          <p:nvPr/>
        </p:nvSpPr>
        <p:spPr bwMode="auto">
          <a:xfrm>
            <a:off x="4778375" y="4506913"/>
            <a:ext cx="327025" cy="5222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71499" name="Rectangle 107"/>
          <p:cNvSpPr>
            <a:spLocks noChangeArrowheads="1"/>
          </p:cNvSpPr>
          <p:nvPr/>
        </p:nvSpPr>
        <p:spPr bwMode="auto">
          <a:xfrm>
            <a:off x="323850" y="5583238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1500" name="Rectangle 108"/>
          <p:cNvSpPr>
            <a:spLocks noChangeArrowheads="1"/>
          </p:cNvSpPr>
          <p:nvPr/>
        </p:nvSpPr>
        <p:spPr bwMode="auto">
          <a:xfrm>
            <a:off x="323850" y="5888038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1501" name="Rectangle 109"/>
          <p:cNvSpPr>
            <a:spLocks noChangeArrowheads="1"/>
          </p:cNvSpPr>
          <p:nvPr/>
        </p:nvSpPr>
        <p:spPr bwMode="auto">
          <a:xfrm>
            <a:off x="323850" y="6192838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1502" name="Text Box 110"/>
          <p:cNvSpPr txBox="1">
            <a:spLocks noChangeArrowheads="1"/>
          </p:cNvSpPr>
          <p:nvPr/>
        </p:nvSpPr>
        <p:spPr bwMode="auto">
          <a:xfrm>
            <a:off x="552450" y="5507038"/>
            <a:ext cx="159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User written file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3" name="Text Box 111"/>
          <p:cNvSpPr txBox="1">
            <a:spLocks noChangeArrowheads="1"/>
          </p:cNvSpPr>
          <p:nvPr/>
        </p:nvSpPr>
        <p:spPr bwMode="auto">
          <a:xfrm>
            <a:off x="552450" y="5811838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Compiler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4" name="Text Box 112"/>
          <p:cNvSpPr txBox="1">
            <a:spLocks noChangeArrowheads="1"/>
          </p:cNvSpPr>
          <p:nvPr/>
        </p:nvSpPr>
        <p:spPr bwMode="auto">
          <a:xfrm>
            <a:off x="552450" y="6116638"/>
            <a:ext cx="150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charset="0"/>
              </a:rPr>
              <a:t>Generated files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5" name="Rectangle 113"/>
          <p:cNvSpPr>
            <a:spLocks noChangeArrowheads="1"/>
          </p:cNvSpPr>
          <p:nvPr/>
        </p:nvSpPr>
        <p:spPr bwMode="auto">
          <a:xfrm>
            <a:off x="4953000" y="3581400"/>
            <a:ext cx="557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CORBA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6" name="Rectangle 114"/>
          <p:cNvSpPr>
            <a:spLocks noChangeArrowheads="1"/>
          </p:cNvSpPr>
          <p:nvPr/>
        </p:nvSpPr>
        <p:spPr bwMode="auto">
          <a:xfrm>
            <a:off x="4800600" y="3733800"/>
            <a:ext cx="847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7" name="Rectangle 115"/>
          <p:cNvSpPr>
            <a:spLocks noChangeArrowheads="1"/>
          </p:cNvSpPr>
          <p:nvPr/>
        </p:nvSpPr>
        <p:spPr bwMode="auto">
          <a:xfrm>
            <a:off x="5029200" y="38862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Package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8" name="Rectangle 116"/>
          <p:cNvSpPr>
            <a:spLocks noChangeArrowheads="1"/>
          </p:cNvSpPr>
          <p:nvPr/>
        </p:nvSpPr>
        <p:spPr bwMode="auto">
          <a:xfrm>
            <a:off x="5181600" y="4343400"/>
            <a:ext cx="557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CORBA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09" name="Rectangle 117"/>
          <p:cNvSpPr>
            <a:spLocks noChangeArrowheads="1"/>
          </p:cNvSpPr>
          <p:nvPr/>
        </p:nvSpPr>
        <p:spPr bwMode="auto">
          <a:xfrm>
            <a:off x="5029200" y="4495800"/>
            <a:ext cx="847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Component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10" name="Rectangle 118"/>
          <p:cNvSpPr>
            <a:spLocks noChangeArrowheads="1"/>
          </p:cNvSpPr>
          <p:nvPr/>
        </p:nvSpPr>
        <p:spPr bwMode="auto">
          <a:xfrm>
            <a:off x="5257800" y="4648200"/>
            <a:ext cx="511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Package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571511" name="Freeform 119"/>
          <p:cNvSpPr>
            <a:spLocks/>
          </p:cNvSpPr>
          <p:nvPr/>
        </p:nvSpPr>
        <p:spPr bwMode="auto">
          <a:xfrm>
            <a:off x="2794000" y="1433513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2" name="Freeform 120"/>
          <p:cNvSpPr>
            <a:spLocks/>
          </p:cNvSpPr>
          <p:nvPr/>
        </p:nvSpPr>
        <p:spPr bwMode="auto">
          <a:xfrm>
            <a:off x="2700338" y="1557338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3" name="Freeform 121"/>
          <p:cNvSpPr>
            <a:spLocks/>
          </p:cNvSpPr>
          <p:nvPr/>
        </p:nvSpPr>
        <p:spPr bwMode="auto">
          <a:xfrm>
            <a:off x="704850" y="1504950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4" name="Freeform 122"/>
          <p:cNvSpPr>
            <a:spLocks/>
          </p:cNvSpPr>
          <p:nvPr/>
        </p:nvSpPr>
        <p:spPr bwMode="auto">
          <a:xfrm>
            <a:off x="611188" y="1628775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5" name="Freeform 123"/>
          <p:cNvSpPr>
            <a:spLocks/>
          </p:cNvSpPr>
          <p:nvPr/>
        </p:nvSpPr>
        <p:spPr bwMode="auto">
          <a:xfrm>
            <a:off x="4521200" y="4889500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6" name="Freeform 124"/>
          <p:cNvSpPr>
            <a:spLocks/>
          </p:cNvSpPr>
          <p:nvPr/>
        </p:nvSpPr>
        <p:spPr bwMode="auto">
          <a:xfrm>
            <a:off x="4427538" y="5013325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7" name="Freeform 125"/>
          <p:cNvSpPr>
            <a:spLocks/>
          </p:cNvSpPr>
          <p:nvPr/>
        </p:nvSpPr>
        <p:spPr bwMode="auto">
          <a:xfrm>
            <a:off x="6897688" y="4889500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8" name="Freeform 126"/>
          <p:cNvSpPr>
            <a:spLocks/>
          </p:cNvSpPr>
          <p:nvPr/>
        </p:nvSpPr>
        <p:spPr bwMode="auto">
          <a:xfrm>
            <a:off x="6804025" y="5013325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19" name="Freeform 127"/>
          <p:cNvSpPr>
            <a:spLocks/>
          </p:cNvSpPr>
          <p:nvPr/>
        </p:nvSpPr>
        <p:spPr bwMode="auto">
          <a:xfrm>
            <a:off x="8553450" y="5610225"/>
            <a:ext cx="127000" cy="123825"/>
          </a:xfrm>
          <a:custGeom>
            <a:avLst/>
            <a:gdLst/>
            <a:ahLst/>
            <a:cxnLst>
              <a:cxn ang="0">
                <a:pos x="80" y="39"/>
              </a:cxn>
              <a:cxn ang="0">
                <a:pos x="78" y="27"/>
              </a:cxn>
              <a:cxn ang="0">
                <a:pos x="74" y="17"/>
              </a:cxn>
              <a:cxn ang="0">
                <a:pos x="66" y="9"/>
              </a:cxn>
              <a:cxn ang="0">
                <a:pos x="57" y="2"/>
              </a:cxn>
              <a:cxn ang="0">
                <a:pos x="46" y="0"/>
              </a:cxn>
              <a:cxn ang="0">
                <a:pos x="34" y="0"/>
              </a:cxn>
              <a:cxn ang="0">
                <a:pos x="24" y="2"/>
              </a:cxn>
              <a:cxn ang="0">
                <a:pos x="14" y="9"/>
              </a:cxn>
              <a:cxn ang="0">
                <a:pos x="6" y="17"/>
              </a:cxn>
              <a:cxn ang="0">
                <a:pos x="2" y="27"/>
              </a:cxn>
              <a:cxn ang="0">
                <a:pos x="0" y="39"/>
              </a:cxn>
              <a:cxn ang="0">
                <a:pos x="2" y="50"/>
              </a:cxn>
              <a:cxn ang="0">
                <a:pos x="6" y="60"/>
              </a:cxn>
              <a:cxn ang="0">
                <a:pos x="14" y="69"/>
              </a:cxn>
              <a:cxn ang="0">
                <a:pos x="24" y="75"/>
              </a:cxn>
              <a:cxn ang="0">
                <a:pos x="34" y="78"/>
              </a:cxn>
              <a:cxn ang="0">
                <a:pos x="46" y="78"/>
              </a:cxn>
              <a:cxn ang="0">
                <a:pos x="57" y="75"/>
              </a:cxn>
              <a:cxn ang="0">
                <a:pos x="66" y="69"/>
              </a:cxn>
              <a:cxn ang="0">
                <a:pos x="74" y="60"/>
              </a:cxn>
              <a:cxn ang="0">
                <a:pos x="78" y="50"/>
              </a:cxn>
              <a:cxn ang="0">
                <a:pos x="80" y="39"/>
              </a:cxn>
            </a:cxnLst>
            <a:rect l="0" t="0" r="r" b="b"/>
            <a:pathLst>
              <a:path w="80" h="78">
                <a:moveTo>
                  <a:pt x="80" y="39"/>
                </a:moveTo>
                <a:lnTo>
                  <a:pt x="78" y="27"/>
                </a:lnTo>
                <a:lnTo>
                  <a:pt x="74" y="17"/>
                </a:lnTo>
                <a:lnTo>
                  <a:pt x="66" y="9"/>
                </a:lnTo>
                <a:lnTo>
                  <a:pt x="57" y="2"/>
                </a:lnTo>
                <a:lnTo>
                  <a:pt x="46" y="0"/>
                </a:lnTo>
                <a:lnTo>
                  <a:pt x="34" y="0"/>
                </a:lnTo>
                <a:lnTo>
                  <a:pt x="24" y="2"/>
                </a:lnTo>
                <a:lnTo>
                  <a:pt x="14" y="9"/>
                </a:lnTo>
                <a:lnTo>
                  <a:pt x="6" y="17"/>
                </a:lnTo>
                <a:lnTo>
                  <a:pt x="2" y="27"/>
                </a:lnTo>
                <a:lnTo>
                  <a:pt x="0" y="39"/>
                </a:lnTo>
                <a:lnTo>
                  <a:pt x="2" y="50"/>
                </a:lnTo>
                <a:lnTo>
                  <a:pt x="6" y="60"/>
                </a:lnTo>
                <a:lnTo>
                  <a:pt x="14" y="69"/>
                </a:lnTo>
                <a:lnTo>
                  <a:pt x="24" y="75"/>
                </a:lnTo>
                <a:lnTo>
                  <a:pt x="34" y="78"/>
                </a:lnTo>
                <a:lnTo>
                  <a:pt x="46" y="78"/>
                </a:lnTo>
                <a:lnTo>
                  <a:pt x="57" y="75"/>
                </a:lnTo>
                <a:lnTo>
                  <a:pt x="66" y="69"/>
                </a:lnTo>
                <a:lnTo>
                  <a:pt x="74" y="60"/>
                </a:lnTo>
                <a:lnTo>
                  <a:pt x="78" y="50"/>
                </a:lnTo>
                <a:lnTo>
                  <a:pt x="80" y="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20" name="Freeform 128"/>
          <p:cNvSpPr>
            <a:spLocks/>
          </p:cNvSpPr>
          <p:nvPr/>
        </p:nvSpPr>
        <p:spPr bwMode="auto">
          <a:xfrm>
            <a:off x="8459788" y="5734050"/>
            <a:ext cx="314325" cy="504825"/>
          </a:xfrm>
          <a:custGeom>
            <a:avLst/>
            <a:gdLst/>
            <a:ahLst/>
            <a:cxnLst>
              <a:cxn ang="0">
                <a:pos x="101" y="164"/>
              </a:cxn>
              <a:cxn ang="0">
                <a:pos x="147" y="318"/>
              </a:cxn>
              <a:cxn ang="0">
                <a:pos x="184" y="318"/>
              </a:cxn>
              <a:cxn ang="0">
                <a:pos x="147" y="139"/>
              </a:cxn>
              <a:cxn ang="0">
                <a:pos x="147" y="35"/>
              </a:cxn>
              <a:cxn ang="0">
                <a:pos x="175" y="120"/>
              </a:cxn>
              <a:cxn ang="0">
                <a:pos x="198" y="104"/>
              </a:cxn>
              <a:cxn ang="0">
                <a:pos x="166" y="0"/>
              </a:cxn>
              <a:cxn ang="0">
                <a:pos x="101" y="5"/>
              </a:cxn>
              <a:cxn ang="0">
                <a:pos x="37" y="0"/>
              </a:cxn>
              <a:cxn ang="0">
                <a:pos x="0" y="109"/>
              </a:cxn>
              <a:cxn ang="0">
                <a:pos x="27" y="120"/>
              </a:cxn>
              <a:cxn ang="0">
                <a:pos x="55" y="35"/>
              </a:cxn>
              <a:cxn ang="0">
                <a:pos x="55" y="139"/>
              </a:cxn>
              <a:cxn ang="0">
                <a:pos x="18" y="318"/>
              </a:cxn>
              <a:cxn ang="0">
                <a:pos x="55" y="318"/>
              </a:cxn>
              <a:cxn ang="0">
                <a:pos x="101" y="164"/>
              </a:cxn>
            </a:cxnLst>
            <a:rect l="0" t="0" r="r" b="b"/>
            <a:pathLst>
              <a:path w="198" h="318">
                <a:moveTo>
                  <a:pt x="101" y="164"/>
                </a:moveTo>
                <a:lnTo>
                  <a:pt x="147" y="318"/>
                </a:lnTo>
                <a:lnTo>
                  <a:pt x="184" y="318"/>
                </a:lnTo>
                <a:lnTo>
                  <a:pt x="147" y="139"/>
                </a:lnTo>
                <a:lnTo>
                  <a:pt x="147" y="35"/>
                </a:lnTo>
                <a:lnTo>
                  <a:pt x="175" y="120"/>
                </a:lnTo>
                <a:lnTo>
                  <a:pt x="198" y="104"/>
                </a:lnTo>
                <a:lnTo>
                  <a:pt x="166" y="0"/>
                </a:lnTo>
                <a:lnTo>
                  <a:pt x="101" y="5"/>
                </a:lnTo>
                <a:lnTo>
                  <a:pt x="37" y="0"/>
                </a:lnTo>
                <a:lnTo>
                  <a:pt x="0" y="109"/>
                </a:lnTo>
                <a:lnTo>
                  <a:pt x="27" y="120"/>
                </a:lnTo>
                <a:lnTo>
                  <a:pt x="55" y="35"/>
                </a:lnTo>
                <a:lnTo>
                  <a:pt x="55" y="139"/>
                </a:lnTo>
                <a:lnTo>
                  <a:pt x="18" y="318"/>
                </a:lnTo>
                <a:lnTo>
                  <a:pt x="55" y="318"/>
                </a:lnTo>
                <a:lnTo>
                  <a:pt x="101" y="16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71522" name="Text Box 130"/>
          <p:cNvSpPr txBox="1">
            <a:spLocks noChangeArrowheads="1"/>
          </p:cNvSpPr>
          <p:nvPr/>
        </p:nvSpPr>
        <p:spPr bwMode="auto">
          <a:xfrm>
            <a:off x="179388" y="1603375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designers</a:t>
            </a:r>
          </a:p>
        </p:txBody>
      </p:sp>
      <p:sp>
        <p:nvSpPr>
          <p:cNvPr id="571523" name="Text Box 131"/>
          <p:cNvSpPr txBox="1">
            <a:spLocks noChangeArrowheads="1"/>
          </p:cNvSpPr>
          <p:nvPr/>
        </p:nvSpPr>
        <p:spPr bwMode="auto">
          <a:xfrm>
            <a:off x="1979613" y="1597025"/>
            <a:ext cx="181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implementer</a:t>
            </a:r>
          </a:p>
        </p:txBody>
      </p:sp>
      <p:sp>
        <p:nvSpPr>
          <p:cNvPr id="571524" name="Text Box 132"/>
          <p:cNvSpPr txBox="1">
            <a:spLocks noChangeArrowheads="1"/>
          </p:cNvSpPr>
          <p:nvPr/>
        </p:nvSpPr>
        <p:spPr bwMode="auto">
          <a:xfrm>
            <a:off x="3995738" y="50133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packager</a:t>
            </a:r>
          </a:p>
        </p:txBody>
      </p:sp>
      <p:sp>
        <p:nvSpPr>
          <p:cNvPr id="571525" name="Text Box 133"/>
          <p:cNvSpPr txBox="1">
            <a:spLocks noChangeArrowheads="1"/>
          </p:cNvSpPr>
          <p:nvPr/>
        </p:nvSpPr>
        <p:spPr bwMode="auto">
          <a:xfrm>
            <a:off x="6227763" y="5013325"/>
            <a:ext cx="1487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assembler</a:t>
            </a:r>
          </a:p>
        </p:txBody>
      </p:sp>
      <p:sp>
        <p:nvSpPr>
          <p:cNvPr id="571526" name="Text Box 134"/>
          <p:cNvSpPr txBox="1">
            <a:spLocks noChangeArrowheads="1"/>
          </p:cNvSpPr>
          <p:nvPr/>
        </p:nvSpPr>
        <p:spPr bwMode="auto">
          <a:xfrm>
            <a:off x="7812088" y="58054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deployer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522" grpId="0"/>
      <p:bldP spid="571523" grpId="0"/>
      <p:bldP spid="571524" grpId="0"/>
      <p:bldP spid="571525" grpId="0"/>
      <p:bldP spid="5715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3EF3-DD7E-4344-8C04-97063D456D7A}" type="slidenum">
              <a:rPr lang="fr-FR"/>
              <a:pPr/>
              <a:t>24</a:t>
            </a:fld>
            <a:endParaRPr lang="fr-FR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Tutorial Steps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Defining CORBA component types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Abstract Component Model and OMG IDL 3.0 extensions</a:t>
            </a:r>
          </a:p>
          <a:p>
            <a:pPr>
              <a:lnSpc>
                <a:spcPct val="80000"/>
              </a:lnSpc>
            </a:pPr>
            <a:endParaRPr lang="en-US" sz="500"/>
          </a:p>
          <a:p>
            <a:pPr>
              <a:lnSpc>
                <a:spcPct val="80000"/>
              </a:lnSpc>
            </a:pPr>
            <a:r>
              <a:rPr lang="en-US" sz="2400"/>
              <a:t>Programming CORBA component clients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Client-side OMG IDL mapping</a:t>
            </a:r>
          </a:p>
          <a:p>
            <a:pPr>
              <a:lnSpc>
                <a:spcPct val="80000"/>
              </a:lnSpc>
            </a:pPr>
            <a:endParaRPr lang="en-US" sz="500"/>
          </a:p>
          <a:p>
            <a:pPr>
              <a:lnSpc>
                <a:spcPct val="80000"/>
              </a:lnSpc>
            </a:pPr>
            <a:r>
              <a:rPr lang="en-US" sz="2400"/>
              <a:t>Implementing CORBA components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Component Implementation Framework (CIF)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Local server-side OMG IDL mapping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Component Implementation Definition Language (CIDL)</a:t>
            </a:r>
          </a:p>
          <a:p>
            <a:pPr>
              <a:lnSpc>
                <a:spcPct val="80000"/>
              </a:lnSpc>
            </a:pPr>
            <a:endParaRPr lang="en-US" sz="500"/>
          </a:p>
          <a:p>
            <a:pPr>
              <a:lnSpc>
                <a:spcPct val="80000"/>
              </a:lnSpc>
            </a:pPr>
            <a:r>
              <a:rPr lang="en-US" sz="2400"/>
              <a:t>Putting CORBA containers to work</a:t>
            </a:r>
          </a:p>
          <a:p>
            <a:pPr>
              <a:lnSpc>
                <a:spcPct val="80000"/>
              </a:lnSpc>
            </a:pPr>
            <a:endParaRPr lang="en-US" sz="500"/>
          </a:p>
          <a:p>
            <a:pPr>
              <a:lnSpc>
                <a:spcPct val="80000"/>
              </a:lnSpc>
            </a:pPr>
            <a:r>
              <a:rPr lang="en-US" sz="2400"/>
              <a:t>Packaging CORBA components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Associated XML DTDs</a:t>
            </a:r>
          </a:p>
          <a:p>
            <a:pPr>
              <a:lnSpc>
                <a:spcPct val="80000"/>
              </a:lnSpc>
            </a:pPr>
            <a:endParaRPr lang="en-US" sz="500"/>
          </a:p>
          <a:p>
            <a:pPr>
              <a:lnSpc>
                <a:spcPct val="80000"/>
              </a:lnSpc>
            </a:pPr>
            <a:r>
              <a:rPr lang="en-US" sz="2400"/>
              <a:t>Deploying CORBA component applications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Component deployment objects and “basic”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A2B2B5D-22C6-4857-A1DC-31303F1F38BE}" type="slidenum">
              <a:rPr lang="fr-FR"/>
              <a:pPr/>
              <a:t>25</a:t>
            </a:fld>
            <a:endParaRPr lang="fr-FR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Defining CORBA Components</a:t>
            </a:r>
            <a:br>
              <a:rPr lang="en-US"/>
            </a:br>
            <a:endParaRPr lang="en-US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The Abstract Component Model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OMG IDL 3.0 Extensions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The Dining Philosophers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B393-5358-46C5-97FC-3078034320AD}" type="slidenum">
              <a:rPr lang="fr-FR"/>
              <a:pPr/>
              <a:t>26</a:t>
            </a:fld>
            <a:endParaRPr lang="fr-FR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Abstract Component Model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Allows component designers to capture how CORBA components are viewed by other components and clients</a:t>
            </a:r>
          </a:p>
          <a:p>
            <a:pPr lvl="1"/>
            <a:r>
              <a:rPr lang="en-US" sz="2000"/>
              <a:t>What a component </a:t>
            </a:r>
            <a:r>
              <a:rPr lang="en-US" sz="2000" b="1"/>
              <a:t>offers</a:t>
            </a:r>
            <a:r>
              <a:rPr lang="en-US" sz="2000"/>
              <a:t> to other components</a:t>
            </a:r>
            <a:endParaRPr lang="en-US" sz="500"/>
          </a:p>
          <a:p>
            <a:pPr lvl="1"/>
            <a:r>
              <a:rPr lang="en-US" sz="2000"/>
              <a:t>What a component </a:t>
            </a:r>
            <a:r>
              <a:rPr lang="en-US" sz="2000" b="1"/>
              <a:t>requires</a:t>
            </a:r>
            <a:r>
              <a:rPr lang="en-US" sz="2000"/>
              <a:t> from other components</a:t>
            </a:r>
            <a:endParaRPr lang="en-US" sz="500"/>
          </a:p>
          <a:p>
            <a:pPr lvl="1"/>
            <a:r>
              <a:rPr lang="en-US" sz="2000"/>
              <a:t>What </a:t>
            </a:r>
            <a:r>
              <a:rPr lang="en-US" sz="2000" u="sng"/>
              <a:t>collaboration modes</a:t>
            </a:r>
            <a:r>
              <a:rPr lang="en-US" sz="2000"/>
              <a:t> are used between components</a:t>
            </a:r>
          </a:p>
          <a:p>
            <a:pPr lvl="2"/>
            <a:r>
              <a:rPr lang="en-US" sz="1800"/>
              <a:t>Synchronous via operation invocation</a:t>
            </a:r>
          </a:p>
          <a:p>
            <a:pPr lvl="2"/>
            <a:r>
              <a:rPr lang="en-US" sz="1800"/>
              <a:t>Asynchronous via event notification</a:t>
            </a:r>
            <a:endParaRPr lang="en-US" sz="500"/>
          </a:p>
          <a:p>
            <a:pPr lvl="1"/>
            <a:r>
              <a:rPr lang="en-US" sz="2000"/>
              <a:t>Which component </a:t>
            </a:r>
            <a:r>
              <a:rPr lang="en-US" sz="2000" b="1"/>
              <a:t>properties</a:t>
            </a:r>
            <a:r>
              <a:rPr lang="en-US" sz="2000"/>
              <a:t> are configurable</a:t>
            </a:r>
            <a:endParaRPr lang="en-US" sz="500"/>
          </a:p>
          <a:p>
            <a:pPr lvl="1"/>
            <a:r>
              <a:rPr lang="en-US" sz="2000"/>
              <a:t>What the business life cycle operations are (i.e. </a:t>
            </a:r>
            <a:r>
              <a:rPr lang="en-US" sz="2000" b="1"/>
              <a:t>home</a:t>
            </a:r>
            <a:r>
              <a:rPr lang="en-US" sz="2000"/>
              <a:t>)</a:t>
            </a:r>
          </a:p>
          <a:p>
            <a:endParaRPr lang="en-US" sz="1000"/>
          </a:p>
          <a:p>
            <a:r>
              <a:rPr lang="en-US" sz="2400"/>
              <a:t>Expressed via OMG IDL 3.0 extensions</a:t>
            </a:r>
            <a:endParaRPr lang="en-US" sz="600"/>
          </a:p>
          <a:p>
            <a:pPr lvl="1"/>
            <a:r>
              <a:rPr lang="en-US" sz="2000"/>
              <a:t>Syntactic construction for well known design patterns</a:t>
            </a:r>
            <a:endParaRPr lang="en-US" sz="500"/>
          </a:p>
          <a:p>
            <a:pPr lvl="1"/>
            <a:r>
              <a:rPr lang="en-US" sz="2000"/>
              <a:t>Mapped to OMG IDL interfaces for clients and implementers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86CB-5594-488D-B506-34F53A688E9A}" type="slidenum">
              <a:rPr lang="fr-FR"/>
              <a:pPr/>
              <a:t>27</a:t>
            </a:fld>
            <a:endParaRPr lang="fr-FR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CORBA Component?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component</a:t>
            </a:r>
            <a:r>
              <a:rPr lang="en-US"/>
              <a:t> is a new CORBA meta-type</a:t>
            </a:r>
          </a:p>
          <a:p>
            <a:pPr lvl="1"/>
            <a:r>
              <a:rPr lang="en-US"/>
              <a:t>Extension of </a:t>
            </a:r>
            <a:r>
              <a:rPr lang="en-US">
                <a:latin typeface="Arial" charset="0"/>
              </a:rPr>
              <a:t>Object</a:t>
            </a:r>
            <a:r>
              <a:rPr lang="en-US"/>
              <a:t> (with some constraints)</a:t>
            </a:r>
          </a:p>
          <a:p>
            <a:pPr lvl="1"/>
            <a:r>
              <a:rPr lang="en-US"/>
              <a:t>Has an interface, and an object reference</a:t>
            </a:r>
          </a:p>
          <a:p>
            <a:pPr lvl="1"/>
            <a:r>
              <a:rPr lang="en-US"/>
              <a:t>Also, a stylized use of CORBA interfaces/objects</a:t>
            </a:r>
          </a:p>
          <a:p>
            <a:endParaRPr lang="en-US" sz="800"/>
          </a:p>
          <a:p>
            <a:r>
              <a:rPr lang="en-US"/>
              <a:t>Provides component features (also named </a:t>
            </a:r>
            <a:r>
              <a:rPr lang="en-US" i="1"/>
              <a:t>ports)</a:t>
            </a:r>
            <a:endParaRPr lang="en-US" sz="1000"/>
          </a:p>
          <a:p>
            <a:endParaRPr lang="en-US" sz="800"/>
          </a:p>
          <a:p>
            <a:r>
              <a:rPr lang="en-US"/>
              <a:t>Could inherit from a single component type</a:t>
            </a:r>
          </a:p>
          <a:p>
            <a:endParaRPr lang="en-US" sz="800"/>
          </a:p>
          <a:p>
            <a:r>
              <a:rPr lang="en-US"/>
              <a:t>Could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supports</a:t>
            </a:r>
            <a:r>
              <a:rPr lang="en-US"/>
              <a:t> multiple interfaces</a:t>
            </a:r>
          </a:p>
          <a:p>
            <a:endParaRPr lang="en-US" sz="800"/>
          </a:p>
          <a:p>
            <a:r>
              <a:rPr lang="en-US"/>
              <a:t>Each component instance is created and managed by a unique component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292-964A-4DC1-A079-9018940F7889}" type="slidenum">
              <a:rPr lang="fr-FR"/>
              <a:pPr/>
              <a:t>28</a:t>
            </a:fld>
            <a:endParaRPr lang="fr-FR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Features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Attributes</a:t>
            </a:r>
            <a:r>
              <a:rPr lang="en-US"/>
              <a:t>	 =   configurable properties</a:t>
            </a:r>
          </a:p>
          <a:p>
            <a:endParaRPr lang="en-US" sz="1200"/>
          </a:p>
          <a:p>
            <a:r>
              <a:rPr lang="en-US" i="1"/>
              <a:t>Facets</a:t>
            </a:r>
            <a:r>
              <a:rPr lang="en-US"/>
              <a:t>		 =   offered operation interfaces</a:t>
            </a:r>
          </a:p>
          <a:p>
            <a:endParaRPr lang="en-US" sz="1200"/>
          </a:p>
          <a:p>
            <a:r>
              <a:rPr lang="en-US" i="1"/>
              <a:t>Receptacles</a:t>
            </a:r>
            <a:r>
              <a:rPr lang="en-US"/>
              <a:t>	 =   required operation interfaces</a:t>
            </a:r>
          </a:p>
          <a:p>
            <a:endParaRPr lang="en-US" sz="1200"/>
          </a:p>
          <a:p>
            <a:r>
              <a:rPr lang="en-US" i="1"/>
              <a:t>Event sources   </a:t>
            </a:r>
            <a:r>
              <a:rPr lang="en-US"/>
              <a:t>=   produced events</a:t>
            </a:r>
          </a:p>
          <a:p>
            <a:endParaRPr lang="en-US" sz="1200"/>
          </a:p>
          <a:p>
            <a:r>
              <a:rPr lang="en-US" i="1"/>
              <a:t>Event sinks</a:t>
            </a:r>
            <a:r>
              <a:rPr lang="en-US"/>
              <a:t>	 =   consumed events</a:t>
            </a:r>
            <a:endParaRPr lang="en-US" sz="900"/>
          </a:p>
          <a:p>
            <a:endParaRPr lang="en-US"/>
          </a:p>
          <a:p>
            <a:r>
              <a:rPr lang="en-US"/>
              <a:t>Navigation and introspection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E279-0A5C-48E3-A552-184DFEAC38C5}" type="slidenum">
              <a:rPr lang="fr-FR"/>
              <a:pPr/>
              <a:t>29</a:t>
            </a:fld>
            <a:endParaRPr lang="fr-FR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CORBA Component</a:t>
            </a:r>
          </a:p>
        </p:txBody>
      </p:sp>
      <p:sp>
        <p:nvSpPr>
          <p:cNvPr id="577544" name="AutoShape 8"/>
          <p:cNvSpPr>
            <a:spLocks noChangeArrowheads="1"/>
          </p:cNvSpPr>
          <p:nvPr/>
        </p:nvSpPr>
        <p:spPr bwMode="auto">
          <a:xfrm>
            <a:off x="2713038" y="1806575"/>
            <a:ext cx="3600450" cy="3889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400">
                <a:latin typeface="Times New Roman" charset="0"/>
              </a:rPr>
              <a:t>My</a:t>
            </a:r>
          </a:p>
          <a:p>
            <a:pPr algn="ctr" eaLnBrk="0" hangingPunct="0"/>
            <a:r>
              <a:rPr lang="en-GB" sz="2400">
                <a:latin typeface="Times New Roman" charset="0"/>
              </a:rPr>
              <a:t>Business</a:t>
            </a:r>
          </a:p>
          <a:p>
            <a:pPr algn="ctr" eaLnBrk="0" hangingPunct="0"/>
            <a:r>
              <a:rPr lang="en-GB" sz="2400">
                <a:latin typeface="Times New Roman" charset="0"/>
              </a:rPr>
              <a:t>Component</a:t>
            </a:r>
          </a:p>
        </p:txBody>
      </p:sp>
      <p:grpSp>
        <p:nvGrpSpPr>
          <p:cNvPr id="577564" name="Group 28"/>
          <p:cNvGrpSpPr>
            <a:grpSpLocks/>
          </p:cNvGrpSpPr>
          <p:nvPr/>
        </p:nvGrpSpPr>
        <p:grpSpPr bwMode="auto">
          <a:xfrm>
            <a:off x="2124075" y="2239963"/>
            <a:ext cx="601663" cy="323850"/>
            <a:chOff x="1884" y="3349"/>
            <a:chExt cx="379" cy="204"/>
          </a:xfrm>
        </p:grpSpPr>
        <p:sp>
          <p:nvSpPr>
            <p:cNvPr id="577565" name="Line 29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566" name="Oval 30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567" name="Group 31"/>
          <p:cNvGrpSpPr>
            <a:grpSpLocks/>
          </p:cNvGrpSpPr>
          <p:nvPr/>
        </p:nvGrpSpPr>
        <p:grpSpPr bwMode="auto">
          <a:xfrm rot="5400000">
            <a:off x="4307681" y="1456532"/>
            <a:ext cx="411163" cy="323850"/>
            <a:chOff x="204" y="3349"/>
            <a:chExt cx="259" cy="204"/>
          </a:xfrm>
        </p:grpSpPr>
        <p:sp>
          <p:nvSpPr>
            <p:cNvPr id="577568" name="Line 32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569" name="Oval 33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585" name="Group 49"/>
          <p:cNvGrpSpPr>
            <a:grpSpLocks/>
          </p:cNvGrpSpPr>
          <p:nvPr/>
        </p:nvGrpSpPr>
        <p:grpSpPr bwMode="auto">
          <a:xfrm>
            <a:off x="6156325" y="4868863"/>
            <a:ext cx="642938" cy="304800"/>
            <a:chOff x="2039" y="3708"/>
            <a:chExt cx="405" cy="192"/>
          </a:xfrm>
        </p:grpSpPr>
        <p:sp>
          <p:nvSpPr>
            <p:cNvPr id="577586" name="Line 50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587" name="Rectangle 51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588" name="AutoShape 52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597" name="Group 61"/>
          <p:cNvGrpSpPr>
            <a:grpSpLocks/>
          </p:cNvGrpSpPr>
          <p:nvPr/>
        </p:nvGrpSpPr>
        <p:grpSpPr bwMode="auto">
          <a:xfrm>
            <a:off x="6172200" y="2133600"/>
            <a:ext cx="776288" cy="609600"/>
            <a:chOff x="1431" y="3508"/>
            <a:chExt cx="489" cy="384"/>
          </a:xfrm>
        </p:grpSpPr>
        <p:grpSp>
          <p:nvGrpSpPr>
            <p:cNvPr id="577598" name="Group 62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77599" name="Line 63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7600" name="Rectangle 64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77601" name="AutoShape 65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622" name="Group 86"/>
          <p:cNvGrpSpPr>
            <a:grpSpLocks/>
          </p:cNvGrpSpPr>
          <p:nvPr/>
        </p:nvGrpSpPr>
        <p:grpSpPr bwMode="auto">
          <a:xfrm>
            <a:off x="2125663" y="4868863"/>
            <a:ext cx="600075" cy="304800"/>
            <a:chOff x="2765" y="3760"/>
            <a:chExt cx="378" cy="192"/>
          </a:xfrm>
        </p:grpSpPr>
        <p:sp>
          <p:nvSpPr>
            <p:cNvPr id="577623" name="Line 87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624" name="AutoShape 88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7631" name="Text Box 95"/>
          <p:cNvSpPr txBox="1">
            <a:spLocks noChangeArrowheads="1"/>
          </p:cNvSpPr>
          <p:nvPr/>
        </p:nvSpPr>
        <p:spPr bwMode="auto">
          <a:xfrm>
            <a:off x="819150" y="1292225"/>
            <a:ext cx="274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Component interface</a:t>
            </a:r>
            <a:endParaRPr lang="fr-FR" sz="2400">
              <a:latin typeface="Times New Roman" charset="0"/>
            </a:endParaRPr>
          </a:p>
        </p:txBody>
      </p:sp>
      <p:sp>
        <p:nvSpPr>
          <p:cNvPr id="577632" name="Text Box 96"/>
          <p:cNvSpPr txBox="1">
            <a:spLocks noChangeArrowheads="1"/>
          </p:cNvSpPr>
          <p:nvPr/>
        </p:nvSpPr>
        <p:spPr bwMode="auto">
          <a:xfrm>
            <a:off x="611188" y="25400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Facets</a:t>
            </a:r>
            <a:endParaRPr lang="fr-FR" sz="2400">
              <a:latin typeface="Times New Roman" charset="0"/>
            </a:endParaRPr>
          </a:p>
        </p:txBody>
      </p:sp>
      <p:sp>
        <p:nvSpPr>
          <p:cNvPr id="577634" name="Text Box 98"/>
          <p:cNvSpPr txBox="1">
            <a:spLocks noChangeArrowheads="1"/>
          </p:cNvSpPr>
          <p:nvPr/>
        </p:nvSpPr>
        <p:spPr bwMode="auto">
          <a:xfrm>
            <a:off x="7372350" y="4262438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Event</a:t>
            </a:r>
          </a:p>
          <a:p>
            <a:pPr eaLnBrk="0" hangingPunct="0"/>
            <a:r>
              <a:rPr lang="fr-FR" sz="2400" b="0">
                <a:latin typeface="Times New Roman" charset="0"/>
              </a:rPr>
              <a:t>sources</a:t>
            </a:r>
            <a:endParaRPr lang="fr-FR" sz="2400">
              <a:latin typeface="Times New Roman" charset="0"/>
            </a:endParaRPr>
          </a:p>
        </p:txBody>
      </p:sp>
      <p:sp>
        <p:nvSpPr>
          <p:cNvPr id="577635" name="Text Box 99"/>
          <p:cNvSpPr txBox="1">
            <a:spLocks noChangeArrowheads="1"/>
          </p:cNvSpPr>
          <p:nvPr/>
        </p:nvSpPr>
        <p:spPr bwMode="auto">
          <a:xfrm>
            <a:off x="684213" y="4191000"/>
            <a:ext cx="893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Event</a:t>
            </a:r>
          </a:p>
          <a:p>
            <a:pPr eaLnBrk="0" hangingPunct="0"/>
            <a:r>
              <a:rPr lang="fr-FR" sz="2400" b="0">
                <a:latin typeface="Times New Roman" charset="0"/>
              </a:rPr>
              <a:t>sinks</a:t>
            </a:r>
            <a:endParaRPr lang="fr-FR" sz="2400">
              <a:latin typeface="Times New Roman" charset="0"/>
            </a:endParaRPr>
          </a:p>
        </p:txBody>
      </p:sp>
      <p:sp>
        <p:nvSpPr>
          <p:cNvPr id="577671" name="Rectangle 135"/>
          <p:cNvSpPr>
            <a:spLocks noChangeArrowheads="1"/>
          </p:cNvSpPr>
          <p:nvPr/>
        </p:nvSpPr>
        <p:spPr bwMode="auto">
          <a:xfrm>
            <a:off x="3492500" y="5589588"/>
            <a:ext cx="503238" cy="288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7672" name="Text Box 136"/>
          <p:cNvSpPr txBox="1">
            <a:spLocks noChangeArrowheads="1"/>
          </p:cNvSpPr>
          <p:nvPr/>
        </p:nvSpPr>
        <p:spPr bwMode="auto">
          <a:xfrm>
            <a:off x="3779838" y="5972175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Attributes</a:t>
            </a:r>
            <a:endParaRPr lang="fr-FR" sz="2400">
              <a:latin typeface="Times New Roman" charset="0"/>
            </a:endParaRPr>
          </a:p>
        </p:txBody>
      </p:sp>
      <p:grpSp>
        <p:nvGrpSpPr>
          <p:cNvPr id="577674" name="Group 138"/>
          <p:cNvGrpSpPr>
            <a:grpSpLocks/>
          </p:cNvGrpSpPr>
          <p:nvPr/>
        </p:nvGrpSpPr>
        <p:grpSpPr bwMode="auto">
          <a:xfrm>
            <a:off x="2124075" y="3122613"/>
            <a:ext cx="601663" cy="323850"/>
            <a:chOff x="1884" y="3349"/>
            <a:chExt cx="379" cy="204"/>
          </a:xfrm>
        </p:grpSpPr>
        <p:sp>
          <p:nvSpPr>
            <p:cNvPr id="577675" name="Line 139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676" name="Oval 140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680" name="Group 144"/>
          <p:cNvGrpSpPr>
            <a:grpSpLocks/>
          </p:cNvGrpSpPr>
          <p:nvPr/>
        </p:nvGrpSpPr>
        <p:grpSpPr bwMode="auto">
          <a:xfrm>
            <a:off x="6156325" y="4159250"/>
            <a:ext cx="642938" cy="304800"/>
            <a:chOff x="2039" y="3708"/>
            <a:chExt cx="405" cy="192"/>
          </a:xfrm>
        </p:grpSpPr>
        <p:sp>
          <p:nvSpPr>
            <p:cNvPr id="577681" name="Line 145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682" name="Rectangle 146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683" name="AutoShape 147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684" name="Group 148"/>
          <p:cNvGrpSpPr>
            <a:grpSpLocks/>
          </p:cNvGrpSpPr>
          <p:nvPr/>
        </p:nvGrpSpPr>
        <p:grpSpPr bwMode="auto">
          <a:xfrm>
            <a:off x="6172200" y="3146425"/>
            <a:ext cx="776288" cy="609600"/>
            <a:chOff x="1431" y="3508"/>
            <a:chExt cx="489" cy="384"/>
          </a:xfrm>
        </p:grpSpPr>
        <p:grpSp>
          <p:nvGrpSpPr>
            <p:cNvPr id="577685" name="Group 149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77686" name="Line 150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7687" name="Rectangle 151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77688" name="AutoShape 152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7689" name="Group 153"/>
          <p:cNvGrpSpPr>
            <a:grpSpLocks/>
          </p:cNvGrpSpPr>
          <p:nvPr/>
        </p:nvGrpSpPr>
        <p:grpSpPr bwMode="auto">
          <a:xfrm>
            <a:off x="2125663" y="4005263"/>
            <a:ext cx="600075" cy="304800"/>
            <a:chOff x="2765" y="3760"/>
            <a:chExt cx="378" cy="192"/>
          </a:xfrm>
        </p:grpSpPr>
        <p:sp>
          <p:nvSpPr>
            <p:cNvPr id="577690" name="Line 154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7691" name="AutoShape 155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7693" name="Text Box 157"/>
          <p:cNvSpPr txBox="1">
            <a:spLocks noChangeArrowheads="1"/>
          </p:cNvSpPr>
          <p:nvPr/>
        </p:nvSpPr>
        <p:spPr bwMode="auto">
          <a:xfrm>
            <a:off x="6877050" y="2697163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400" b="0">
                <a:latin typeface="Times New Roman" charset="0"/>
              </a:rPr>
              <a:t>Receptacles</a:t>
            </a:r>
            <a:endParaRPr lang="fr-FR" sz="2400">
              <a:latin typeface="Times New Roman" charset="0"/>
            </a:endParaRPr>
          </a:p>
        </p:txBody>
      </p:sp>
      <p:sp>
        <p:nvSpPr>
          <p:cNvPr id="577694" name="Text Box 158"/>
          <p:cNvSpPr txBox="1">
            <a:spLocks noChangeArrowheads="1"/>
          </p:cNvSpPr>
          <p:nvPr/>
        </p:nvSpPr>
        <p:spPr bwMode="auto">
          <a:xfrm rot="-5400000">
            <a:off x="-553244" y="3523457"/>
            <a:ext cx="163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OFFERED</a:t>
            </a:r>
          </a:p>
        </p:txBody>
      </p:sp>
      <p:sp>
        <p:nvSpPr>
          <p:cNvPr id="577695" name="Text Box 159"/>
          <p:cNvSpPr txBox="1">
            <a:spLocks noChangeArrowheads="1"/>
          </p:cNvSpPr>
          <p:nvPr/>
        </p:nvSpPr>
        <p:spPr bwMode="auto">
          <a:xfrm rot="5400000" flipH="1">
            <a:off x="7846219" y="3523457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REQUIRED</a:t>
            </a:r>
          </a:p>
        </p:txBody>
      </p:sp>
      <p:sp>
        <p:nvSpPr>
          <p:cNvPr id="577696" name="Rectangle 160"/>
          <p:cNvSpPr>
            <a:spLocks noChangeArrowheads="1"/>
          </p:cNvSpPr>
          <p:nvPr/>
        </p:nvSpPr>
        <p:spPr bwMode="auto">
          <a:xfrm>
            <a:off x="5003800" y="5589588"/>
            <a:ext cx="503238" cy="2889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7697" name="Line 161"/>
          <p:cNvSpPr>
            <a:spLocks noChangeShapeType="1"/>
          </p:cNvSpPr>
          <p:nvPr/>
        </p:nvSpPr>
        <p:spPr bwMode="auto">
          <a:xfrm>
            <a:off x="3563938" y="15763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77707" name="Group 171"/>
          <p:cNvGrpSpPr>
            <a:grpSpLocks/>
          </p:cNvGrpSpPr>
          <p:nvPr/>
        </p:nvGrpSpPr>
        <p:grpSpPr bwMode="auto">
          <a:xfrm>
            <a:off x="1546225" y="4221163"/>
            <a:ext cx="504825" cy="792162"/>
            <a:chOff x="884" y="2659"/>
            <a:chExt cx="318" cy="499"/>
          </a:xfrm>
        </p:grpSpPr>
        <p:sp>
          <p:nvSpPr>
            <p:cNvPr id="577700" name="Line 164"/>
            <p:cNvSpPr>
              <a:spLocks noChangeShapeType="1"/>
            </p:cNvSpPr>
            <p:nvPr/>
          </p:nvSpPr>
          <p:spPr bwMode="auto">
            <a:xfrm flipV="1">
              <a:off x="884" y="2659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77706" name="Line 170"/>
            <p:cNvSpPr>
              <a:spLocks noChangeShapeType="1"/>
            </p:cNvSpPr>
            <p:nvPr/>
          </p:nvSpPr>
          <p:spPr bwMode="auto">
            <a:xfrm>
              <a:off x="884" y="297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77708" name="Group 172"/>
          <p:cNvGrpSpPr>
            <a:grpSpLocks/>
          </p:cNvGrpSpPr>
          <p:nvPr/>
        </p:nvGrpSpPr>
        <p:grpSpPr bwMode="auto">
          <a:xfrm flipH="1">
            <a:off x="6804025" y="2565400"/>
            <a:ext cx="504825" cy="792163"/>
            <a:chOff x="884" y="2659"/>
            <a:chExt cx="318" cy="499"/>
          </a:xfrm>
        </p:grpSpPr>
        <p:sp>
          <p:nvSpPr>
            <p:cNvPr id="577709" name="Line 173"/>
            <p:cNvSpPr>
              <a:spLocks noChangeShapeType="1"/>
            </p:cNvSpPr>
            <p:nvPr/>
          </p:nvSpPr>
          <p:spPr bwMode="auto">
            <a:xfrm flipV="1">
              <a:off x="884" y="2659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77710" name="Line 174"/>
            <p:cNvSpPr>
              <a:spLocks noChangeShapeType="1"/>
            </p:cNvSpPr>
            <p:nvPr/>
          </p:nvSpPr>
          <p:spPr bwMode="auto">
            <a:xfrm>
              <a:off x="884" y="297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77711" name="Group 175"/>
          <p:cNvGrpSpPr>
            <a:grpSpLocks/>
          </p:cNvGrpSpPr>
          <p:nvPr/>
        </p:nvGrpSpPr>
        <p:grpSpPr bwMode="auto">
          <a:xfrm flipH="1">
            <a:off x="6875463" y="4292600"/>
            <a:ext cx="504825" cy="792163"/>
            <a:chOff x="884" y="2659"/>
            <a:chExt cx="318" cy="499"/>
          </a:xfrm>
        </p:grpSpPr>
        <p:sp>
          <p:nvSpPr>
            <p:cNvPr id="577712" name="Line 176"/>
            <p:cNvSpPr>
              <a:spLocks noChangeShapeType="1"/>
            </p:cNvSpPr>
            <p:nvPr/>
          </p:nvSpPr>
          <p:spPr bwMode="auto">
            <a:xfrm flipV="1">
              <a:off x="884" y="2659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77713" name="Line 177"/>
            <p:cNvSpPr>
              <a:spLocks noChangeShapeType="1"/>
            </p:cNvSpPr>
            <p:nvPr/>
          </p:nvSpPr>
          <p:spPr bwMode="auto">
            <a:xfrm>
              <a:off x="884" y="297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77714" name="Group 178"/>
          <p:cNvGrpSpPr>
            <a:grpSpLocks/>
          </p:cNvGrpSpPr>
          <p:nvPr/>
        </p:nvGrpSpPr>
        <p:grpSpPr bwMode="auto">
          <a:xfrm>
            <a:off x="1546225" y="2420938"/>
            <a:ext cx="504825" cy="792162"/>
            <a:chOff x="884" y="2659"/>
            <a:chExt cx="318" cy="499"/>
          </a:xfrm>
        </p:grpSpPr>
        <p:sp>
          <p:nvSpPr>
            <p:cNvPr id="577715" name="Line 179"/>
            <p:cNvSpPr>
              <a:spLocks noChangeShapeType="1"/>
            </p:cNvSpPr>
            <p:nvPr/>
          </p:nvSpPr>
          <p:spPr bwMode="auto">
            <a:xfrm flipV="1">
              <a:off x="884" y="2659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77716" name="Line 180"/>
            <p:cNvSpPr>
              <a:spLocks noChangeShapeType="1"/>
            </p:cNvSpPr>
            <p:nvPr/>
          </p:nvSpPr>
          <p:spPr bwMode="auto">
            <a:xfrm>
              <a:off x="884" y="2976"/>
              <a:ext cx="31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77717" name="Line 181"/>
          <p:cNvSpPr>
            <a:spLocks noChangeShapeType="1"/>
          </p:cNvSpPr>
          <p:nvPr/>
        </p:nvSpPr>
        <p:spPr bwMode="auto">
          <a:xfrm flipH="1" flipV="1">
            <a:off x="3708400" y="594995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7718" name="Line 182"/>
          <p:cNvSpPr>
            <a:spLocks noChangeShapeType="1"/>
          </p:cNvSpPr>
          <p:nvPr/>
        </p:nvSpPr>
        <p:spPr bwMode="auto">
          <a:xfrm flipV="1">
            <a:off x="5076825" y="5949950"/>
            <a:ext cx="2159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E8BE-2870-4EC3-974B-9DEE65EFD73F}" type="slidenum">
              <a:rPr lang="fr-FR"/>
              <a:pPr/>
              <a:t>3</a:t>
            </a:fld>
            <a:endParaRPr lang="fr-FR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Tutorial Objectives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/>
          </a:p>
          <a:p>
            <a:r>
              <a:rPr lang="en-US"/>
              <a:t>A guided tour of the CORBA Component Model</a:t>
            </a:r>
          </a:p>
          <a:p>
            <a:pPr lvl="1"/>
            <a:r>
              <a:rPr lang="en-US"/>
              <a:t>How to design, implement, package, deploy, execute, and use CORBA components</a:t>
            </a:r>
          </a:p>
          <a:p>
            <a:pPr lvl="1"/>
            <a:r>
              <a:rPr lang="en-US"/>
              <a:t>Putting the CCM to work</a:t>
            </a:r>
          </a:p>
          <a:p>
            <a:endParaRPr lang="en-US"/>
          </a:p>
          <a:p>
            <a:r>
              <a:rPr lang="en-US"/>
              <a:t>Illustrated with a concrete example</a:t>
            </a:r>
          </a:p>
          <a:p>
            <a:pPr lvl="1"/>
            <a:r>
              <a:rPr lang="en-US"/>
              <a:t>Well-known Dining Philosophers</a:t>
            </a:r>
          </a:p>
          <a:p>
            <a:pPr lvl="1"/>
            <a:r>
              <a:rPr lang="en-US"/>
              <a:t>Demonstrated on various OS, ORB, CCM platforms, and programming languages (C++, Java, OMG IDLscript)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0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D18-1EAC-45B6-9F74-FF3AE2CCFD5E}" type="slidenum">
              <a:rPr lang="fr-FR"/>
              <a:pPr/>
              <a:t>30</a:t>
            </a:fld>
            <a:endParaRPr lang="fr-FR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CCM Applications =</a:t>
            </a:r>
            <a:br>
              <a:rPr lang="en-US"/>
            </a:br>
            <a:r>
              <a:rPr lang="en-US"/>
              <a:t>Assembling CORBA Component Instances</a:t>
            </a:r>
          </a:p>
        </p:txBody>
      </p:sp>
      <p:sp>
        <p:nvSpPr>
          <p:cNvPr id="583686" name="AutoShape 6"/>
          <p:cNvSpPr>
            <a:spLocks noChangeArrowheads="1"/>
          </p:cNvSpPr>
          <p:nvPr/>
        </p:nvSpPr>
        <p:spPr bwMode="auto">
          <a:xfrm>
            <a:off x="903288" y="1844675"/>
            <a:ext cx="1006475" cy="44640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690" name="Group 10"/>
          <p:cNvGrpSpPr>
            <a:grpSpLocks/>
          </p:cNvGrpSpPr>
          <p:nvPr/>
        </p:nvGrpSpPr>
        <p:grpSpPr bwMode="auto">
          <a:xfrm>
            <a:off x="2125663" y="2060575"/>
            <a:ext cx="601662" cy="323850"/>
            <a:chOff x="1884" y="3349"/>
            <a:chExt cx="379" cy="204"/>
          </a:xfrm>
        </p:grpSpPr>
        <p:sp>
          <p:nvSpPr>
            <p:cNvPr id="583691" name="Line 11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692" name="Oval 12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693" name="Group 13"/>
          <p:cNvGrpSpPr>
            <a:grpSpLocks/>
          </p:cNvGrpSpPr>
          <p:nvPr/>
        </p:nvGrpSpPr>
        <p:grpSpPr bwMode="auto">
          <a:xfrm>
            <a:off x="5581650" y="2420938"/>
            <a:ext cx="601663" cy="323850"/>
            <a:chOff x="1884" y="3349"/>
            <a:chExt cx="379" cy="204"/>
          </a:xfrm>
        </p:grpSpPr>
        <p:sp>
          <p:nvSpPr>
            <p:cNvPr id="583694" name="Line 14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695" name="Oval 15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699" name="Group 19"/>
          <p:cNvGrpSpPr>
            <a:grpSpLocks/>
          </p:cNvGrpSpPr>
          <p:nvPr/>
        </p:nvGrpSpPr>
        <p:grpSpPr bwMode="auto">
          <a:xfrm>
            <a:off x="1765300" y="1916113"/>
            <a:ext cx="776288" cy="609600"/>
            <a:chOff x="1431" y="3508"/>
            <a:chExt cx="489" cy="384"/>
          </a:xfrm>
        </p:grpSpPr>
        <p:grpSp>
          <p:nvGrpSpPr>
            <p:cNvPr id="583700" name="Group 20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701" name="Line 21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702" name="Rectangle 22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703" name="AutoShape 23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04" name="Group 24"/>
          <p:cNvGrpSpPr>
            <a:grpSpLocks/>
          </p:cNvGrpSpPr>
          <p:nvPr/>
        </p:nvGrpSpPr>
        <p:grpSpPr bwMode="auto">
          <a:xfrm rot="5400000">
            <a:off x="1200944" y="1467644"/>
            <a:ext cx="411162" cy="323850"/>
            <a:chOff x="204" y="3349"/>
            <a:chExt cx="259" cy="204"/>
          </a:xfrm>
        </p:grpSpPr>
        <p:sp>
          <p:nvSpPr>
            <p:cNvPr id="583705" name="Line 2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06" name="Oval 2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07" name="Group 27"/>
          <p:cNvGrpSpPr>
            <a:grpSpLocks/>
          </p:cNvGrpSpPr>
          <p:nvPr/>
        </p:nvGrpSpPr>
        <p:grpSpPr bwMode="auto">
          <a:xfrm rot="5400000">
            <a:off x="2926556" y="1396207"/>
            <a:ext cx="411163" cy="323850"/>
            <a:chOff x="204" y="3349"/>
            <a:chExt cx="259" cy="204"/>
          </a:xfrm>
        </p:grpSpPr>
        <p:sp>
          <p:nvSpPr>
            <p:cNvPr id="583708" name="Line 28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09" name="Oval 29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10" name="Group 30"/>
          <p:cNvGrpSpPr>
            <a:grpSpLocks/>
          </p:cNvGrpSpPr>
          <p:nvPr/>
        </p:nvGrpSpPr>
        <p:grpSpPr bwMode="auto">
          <a:xfrm rot="5400000">
            <a:off x="4872832" y="4852194"/>
            <a:ext cx="411162" cy="323850"/>
            <a:chOff x="204" y="3349"/>
            <a:chExt cx="259" cy="204"/>
          </a:xfrm>
        </p:grpSpPr>
        <p:sp>
          <p:nvSpPr>
            <p:cNvPr id="583711" name="Line 31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12" name="Oval 32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16" name="Group 36"/>
          <p:cNvGrpSpPr>
            <a:grpSpLocks/>
          </p:cNvGrpSpPr>
          <p:nvPr/>
        </p:nvGrpSpPr>
        <p:grpSpPr bwMode="auto">
          <a:xfrm rot="5400000">
            <a:off x="8130381" y="1970882"/>
            <a:ext cx="411163" cy="323850"/>
            <a:chOff x="204" y="3349"/>
            <a:chExt cx="259" cy="204"/>
          </a:xfrm>
        </p:grpSpPr>
        <p:sp>
          <p:nvSpPr>
            <p:cNvPr id="583717" name="Line 3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18" name="Oval 3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19" name="Group 39"/>
          <p:cNvGrpSpPr>
            <a:grpSpLocks/>
          </p:cNvGrpSpPr>
          <p:nvPr/>
        </p:nvGrpSpPr>
        <p:grpSpPr bwMode="auto">
          <a:xfrm rot="5400000">
            <a:off x="2658268" y="4552157"/>
            <a:ext cx="411163" cy="323850"/>
            <a:chOff x="204" y="3349"/>
            <a:chExt cx="259" cy="204"/>
          </a:xfrm>
        </p:grpSpPr>
        <p:sp>
          <p:nvSpPr>
            <p:cNvPr id="583720" name="Line 40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21" name="Oval 41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30" name="Group 50"/>
          <p:cNvGrpSpPr>
            <a:grpSpLocks/>
          </p:cNvGrpSpPr>
          <p:nvPr/>
        </p:nvGrpSpPr>
        <p:grpSpPr bwMode="auto">
          <a:xfrm>
            <a:off x="2197100" y="3932238"/>
            <a:ext cx="600075" cy="304800"/>
            <a:chOff x="2765" y="3760"/>
            <a:chExt cx="378" cy="192"/>
          </a:xfrm>
        </p:grpSpPr>
        <p:sp>
          <p:nvSpPr>
            <p:cNvPr id="583731" name="Line 51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32" name="AutoShape 52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38" name="Group 58"/>
          <p:cNvGrpSpPr>
            <a:grpSpLocks/>
          </p:cNvGrpSpPr>
          <p:nvPr/>
        </p:nvGrpSpPr>
        <p:grpSpPr bwMode="auto">
          <a:xfrm>
            <a:off x="1620838" y="3932238"/>
            <a:ext cx="642937" cy="304800"/>
            <a:chOff x="2039" y="3708"/>
            <a:chExt cx="405" cy="192"/>
          </a:xfrm>
        </p:grpSpPr>
        <p:sp>
          <p:nvSpPr>
            <p:cNvPr id="583739" name="Line 59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40" name="Rectangle 60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41" name="AutoShape 61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742" name="AutoShape 62"/>
          <p:cNvSpPr>
            <a:spLocks noChangeArrowheads="1"/>
          </p:cNvSpPr>
          <p:nvPr/>
        </p:nvSpPr>
        <p:spPr bwMode="auto">
          <a:xfrm>
            <a:off x="2628900" y="1773238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743" name="Group 63"/>
          <p:cNvGrpSpPr>
            <a:grpSpLocks/>
          </p:cNvGrpSpPr>
          <p:nvPr/>
        </p:nvGrpSpPr>
        <p:grpSpPr bwMode="auto">
          <a:xfrm>
            <a:off x="5221288" y="2276475"/>
            <a:ext cx="776287" cy="609600"/>
            <a:chOff x="1431" y="3508"/>
            <a:chExt cx="489" cy="384"/>
          </a:xfrm>
        </p:grpSpPr>
        <p:grpSp>
          <p:nvGrpSpPr>
            <p:cNvPr id="583744" name="Group 64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745" name="Line 65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746" name="Rectangle 66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747" name="AutoShape 67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748" name="AutoShape 68"/>
          <p:cNvSpPr>
            <a:spLocks noChangeArrowheads="1"/>
          </p:cNvSpPr>
          <p:nvPr/>
        </p:nvSpPr>
        <p:spPr bwMode="auto">
          <a:xfrm>
            <a:off x="7813675" y="2349500"/>
            <a:ext cx="1006475" cy="36718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750" name="Group 70"/>
          <p:cNvGrpSpPr>
            <a:grpSpLocks/>
          </p:cNvGrpSpPr>
          <p:nvPr/>
        </p:nvGrpSpPr>
        <p:grpSpPr bwMode="auto">
          <a:xfrm>
            <a:off x="300038" y="2205038"/>
            <a:ext cx="601662" cy="323850"/>
            <a:chOff x="1884" y="3349"/>
            <a:chExt cx="379" cy="204"/>
          </a:xfrm>
        </p:grpSpPr>
        <p:sp>
          <p:nvSpPr>
            <p:cNvPr id="583751" name="Line 71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52" name="Oval 72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760" name="AutoShape 80"/>
          <p:cNvSpPr>
            <a:spLocks noChangeArrowheads="1"/>
          </p:cNvSpPr>
          <p:nvPr/>
        </p:nvSpPr>
        <p:spPr bwMode="auto">
          <a:xfrm>
            <a:off x="6229350" y="3716338"/>
            <a:ext cx="792163" cy="1081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64" name="AutoShape 84"/>
          <p:cNvSpPr>
            <a:spLocks noChangeArrowheads="1"/>
          </p:cNvSpPr>
          <p:nvPr/>
        </p:nvSpPr>
        <p:spPr bwMode="auto">
          <a:xfrm>
            <a:off x="2628900" y="4868863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72" name="AutoShape 92"/>
          <p:cNvSpPr>
            <a:spLocks noChangeArrowheads="1"/>
          </p:cNvSpPr>
          <p:nvPr/>
        </p:nvSpPr>
        <p:spPr bwMode="auto">
          <a:xfrm>
            <a:off x="2844800" y="5084763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73" name="AutoShape 93"/>
          <p:cNvSpPr>
            <a:spLocks noChangeArrowheads="1"/>
          </p:cNvSpPr>
          <p:nvPr/>
        </p:nvSpPr>
        <p:spPr bwMode="auto">
          <a:xfrm>
            <a:off x="3060700" y="5300663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74" name="AutoShape 94"/>
          <p:cNvSpPr>
            <a:spLocks noChangeArrowheads="1"/>
          </p:cNvSpPr>
          <p:nvPr/>
        </p:nvSpPr>
        <p:spPr bwMode="auto">
          <a:xfrm>
            <a:off x="2628900" y="3500438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78" name="AutoShape 98"/>
          <p:cNvSpPr>
            <a:spLocks noChangeArrowheads="1"/>
          </p:cNvSpPr>
          <p:nvPr/>
        </p:nvSpPr>
        <p:spPr bwMode="auto">
          <a:xfrm>
            <a:off x="4575175" y="5229225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779" name="Group 99"/>
          <p:cNvGrpSpPr>
            <a:grpSpLocks/>
          </p:cNvGrpSpPr>
          <p:nvPr/>
        </p:nvGrpSpPr>
        <p:grpSpPr bwMode="auto">
          <a:xfrm>
            <a:off x="3997325" y="2060575"/>
            <a:ext cx="600075" cy="304800"/>
            <a:chOff x="2765" y="3760"/>
            <a:chExt cx="378" cy="192"/>
          </a:xfrm>
        </p:grpSpPr>
        <p:sp>
          <p:nvSpPr>
            <p:cNvPr id="583780" name="Line 100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81" name="AutoShape 101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782" name="Group 102"/>
          <p:cNvGrpSpPr>
            <a:grpSpLocks/>
          </p:cNvGrpSpPr>
          <p:nvPr/>
        </p:nvGrpSpPr>
        <p:grpSpPr bwMode="auto">
          <a:xfrm>
            <a:off x="3421063" y="2060575"/>
            <a:ext cx="642937" cy="304800"/>
            <a:chOff x="2039" y="3708"/>
            <a:chExt cx="405" cy="192"/>
          </a:xfrm>
        </p:grpSpPr>
        <p:sp>
          <p:nvSpPr>
            <p:cNvPr id="583783" name="Line 103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84" name="Rectangle 104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785" name="AutoShape 105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786" name="AutoShape 106"/>
          <p:cNvSpPr>
            <a:spLocks noChangeArrowheads="1"/>
          </p:cNvSpPr>
          <p:nvPr/>
        </p:nvSpPr>
        <p:spPr bwMode="auto">
          <a:xfrm>
            <a:off x="5942013" y="1844675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96" name="AutoShape 116"/>
          <p:cNvSpPr>
            <a:spLocks noChangeArrowheads="1"/>
          </p:cNvSpPr>
          <p:nvPr/>
        </p:nvSpPr>
        <p:spPr bwMode="auto">
          <a:xfrm>
            <a:off x="4429125" y="1844675"/>
            <a:ext cx="504825" cy="20875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98" name="AutoShape 118"/>
          <p:cNvSpPr>
            <a:spLocks noChangeArrowheads="1"/>
          </p:cNvSpPr>
          <p:nvPr/>
        </p:nvSpPr>
        <p:spPr bwMode="auto">
          <a:xfrm>
            <a:off x="4645025" y="2060575"/>
            <a:ext cx="504825" cy="20875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799" name="AutoShape 119"/>
          <p:cNvSpPr>
            <a:spLocks noChangeArrowheads="1"/>
          </p:cNvSpPr>
          <p:nvPr/>
        </p:nvSpPr>
        <p:spPr bwMode="auto">
          <a:xfrm>
            <a:off x="4860925" y="2276475"/>
            <a:ext cx="504825" cy="20875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800" name="Group 120"/>
          <p:cNvGrpSpPr>
            <a:grpSpLocks/>
          </p:cNvGrpSpPr>
          <p:nvPr/>
        </p:nvGrpSpPr>
        <p:grpSpPr bwMode="auto">
          <a:xfrm rot="5400000">
            <a:off x="4456907" y="1467644"/>
            <a:ext cx="411162" cy="323850"/>
            <a:chOff x="204" y="3349"/>
            <a:chExt cx="259" cy="204"/>
          </a:xfrm>
        </p:grpSpPr>
        <p:sp>
          <p:nvSpPr>
            <p:cNvPr id="583801" name="Line 121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02" name="Oval 122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03" name="Group 123"/>
          <p:cNvGrpSpPr>
            <a:grpSpLocks/>
          </p:cNvGrpSpPr>
          <p:nvPr/>
        </p:nvGrpSpPr>
        <p:grpSpPr bwMode="auto">
          <a:xfrm rot="5400000">
            <a:off x="4672807" y="1683544"/>
            <a:ext cx="411162" cy="323850"/>
            <a:chOff x="204" y="3349"/>
            <a:chExt cx="259" cy="204"/>
          </a:xfrm>
        </p:grpSpPr>
        <p:sp>
          <p:nvSpPr>
            <p:cNvPr id="583804" name="Line 12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05" name="Oval 12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06" name="Group 126"/>
          <p:cNvGrpSpPr>
            <a:grpSpLocks/>
          </p:cNvGrpSpPr>
          <p:nvPr/>
        </p:nvGrpSpPr>
        <p:grpSpPr bwMode="auto">
          <a:xfrm rot="5400000">
            <a:off x="4888707" y="1899444"/>
            <a:ext cx="411162" cy="323850"/>
            <a:chOff x="204" y="3349"/>
            <a:chExt cx="259" cy="204"/>
          </a:xfrm>
        </p:grpSpPr>
        <p:sp>
          <p:nvSpPr>
            <p:cNvPr id="583807" name="Line 12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08" name="Oval 12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09" name="Group 129"/>
          <p:cNvGrpSpPr>
            <a:grpSpLocks/>
          </p:cNvGrpSpPr>
          <p:nvPr/>
        </p:nvGrpSpPr>
        <p:grpSpPr bwMode="auto">
          <a:xfrm>
            <a:off x="3421063" y="5516563"/>
            <a:ext cx="642937" cy="304800"/>
            <a:chOff x="2039" y="3708"/>
            <a:chExt cx="405" cy="192"/>
          </a:xfrm>
        </p:grpSpPr>
        <p:sp>
          <p:nvSpPr>
            <p:cNvPr id="583810" name="Line 130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11" name="Rectangle 131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12" name="AutoShape 132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13" name="Group 133"/>
          <p:cNvGrpSpPr>
            <a:grpSpLocks/>
          </p:cNvGrpSpPr>
          <p:nvPr/>
        </p:nvGrpSpPr>
        <p:grpSpPr bwMode="auto">
          <a:xfrm>
            <a:off x="3997325" y="5516563"/>
            <a:ext cx="600075" cy="304800"/>
            <a:chOff x="2765" y="3760"/>
            <a:chExt cx="378" cy="192"/>
          </a:xfrm>
        </p:grpSpPr>
        <p:sp>
          <p:nvSpPr>
            <p:cNvPr id="583814" name="Line 134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15" name="AutoShape 135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820" name="AutoShape 140"/>
          <p:cNvSpPr>
            <a:spLocks noChangeArrowheads="1"/>
          </p:cNvSpPr>
          <p:nvPr/>
        </p:nvSpPr>
        <p:spPr bwMode="auto">
          <a:xfrm>
            <a:off x="6157913" y="2060575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sp>
        <p:nvSpPr>
          <p:cNvPr id="583821" name="AutoShape 141"/>
          <p:cNvSpPr>
            <a:spLocks noChangeArrowheads="1"/>
          </p:cNvSpPr>
          <p:nvPr/>
        </p:nvSpPr>
        <p:spPr bwMode="auto">
          <a:xfrm>
            <a:off x="6373813" y="2276475"/>
            <a:ext cx="504825" cy="7207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583822" name="Group 142"/>
          <p:cNvGrpSpPr>
            <a:grpSpLocks/>
          </p:cNvGrpSpPr>
          <p:nvPr/>
        </p:nvGrpSpPr>
        <p:grpSpPr bwMode="auto">
          <a:xfrm>
            <a:off x="7237413" y="2492375"/>
            <a:ext cx="600075" cy="304800"/>
            <a:chOff x="2765" y="3760"/>
            <a:chExt cx="378" cy="192"/>
          </a:xfrm>
        </p:grpSpPr>
        <p:sp>
          <p:nvSpPr>
            <p:cNvPr id="583823" name="Line 143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24" name="AutoShape 144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25" name="Group 145"/>
          <p:cNvGrpSpPr>
            <a:grpSpLocks/>
          </p:cNvGrpSpPr>
          <p:nvPr/>
        </p:nvGrpSpPr>
        <p:grpSpPr bwMode="auto">
          <a:xfrm>
            <a:off x="6661150" y="2492375"/>
            <a:ext cx="642938" cy="304800"/>
            <a:chOff x="2039" y="3708"/>
            <a:chExt cx="405" cy="192"/>
          </a:xfrm>
        </p:grpSpPr>
        <p:sp>
          <p:nvSpPr>
            <p:cNvPr id="583826" name="Line 146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27" name="Rectangle 147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28" name="AutoShape 148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29" name="Group 149"/>
          <p:cNvGrpSpPr>
            <a:grpSpLocks/>
          </p:cNvGrpSpPr>
          <p:nvPr/>
        </p:nvGrpSpPr>
        <p:grpSpPr bwMode="auto">
          <a:xfrm rot="5400000">
            <a:off x="5969794" y="1477169"/>
            <a:ext cx="411162" cy="323850"/>
            <a:chOff x="204" y="3349"/>
            <a:chExt cx="259" cy="204"/>
          </a:xfrm>
        </p:grpSpPr>
        <p:sp>
          <p:nvSpPr>
            <p:cNvPr id="583830" name="Line 150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31" name="Oval 151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32" name="Group 152"/>
          <p:cNvGrpSpPr>
            <a:grpSpLocks/>
          </p:cNvGrpSpPr>
          <p:nvPr/>
        </p:nvGrpSpPr>
        <p:grpSpPr bwMode="auto">
          <a:xfrm rot="5400000">
            <a:off x="6185694" y="1693069"/>
            <a:ext cx="411162" cy="323850"/>
            <a:chOff x="204" y="3349"/>
            <a:chExt cx="259" cy="204"/>
          </a:xfrm>
        </p:grpSpPr>
        <p:sp>
          <p:nvSpPr>
            <p:cNvPr id="583833" name="Line 15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34" name="Oval 15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35" name="Group 155"/>
          <p:cNvGrpSpPr>
            <a:grpSpLocks/>
          </p:cNvGrpSpPr>
          <p:nvPr/>
        </p:nvGrpSpPr>
        <p:grpSpPr bwMode="auto">
          <a:xfrm rot="5400000">
            <a:off x="6401594" y="1908969"/>
            <a:ext cx="411162" cy="323850"/>
            <a:chOff x="204" y="3349"/>
            <a:chExt cx="259" cy="204"/>
          </a:xfrm>
        </p:grpSpPr>
        <p:sp>
          <p:nvSpPr>
            <p:cNvPr id="583836" name="Line 156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37" name="Oval 157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38" name="Group 158"/>
          <p:cNvGrpSpPr>
            <a:grpSpLocks/>
          </p:cNvGrpSpPr>
          <p:nvPr/>
        </p:nvGrpSpPr>
        <p:grpSpPr bwMode="auto">
          <a:xfrm>
            <a:off x="3492500" y="3429000"/>
            <a:ext cx="776288" cy="609600"/>
            <a:chOff x="1431" y="3508"/>
            <a:chExt cx="489" cy="384"/>
          </a:xfrm>
        </p:grpSpPr>
        <p:grpSp>
          <p:nvGrpSpPr>
            <p:cNvPr id="583839" name="Group 159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840" name="Line 160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41" name="Rectangle 161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842" name="AutoShape 162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43" name="Group 163"/>
          <p:cNvGrpSpPr>
            <a:grpSpLocks/>
          </p:cNvGrpSpPr>
          <p:nvPr/>
        </p:nvGrpSpPr>
        <p:grpSpPr bwMode="auto">
          <a:xfrm>
            <a:off x="3852863" y="3571875"/>
            <a:ext cx="601662" cy="323850"/>
            <a:chOff x="1884" y="3349"/>
            <a:chExt cx="379" cy="204"/>
          </a:xfrm>
        </p:grpSpPr>
        <p:sp>
          <p:nvSpPr>
            <p:cNvPr id="583844" name="Line 164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45" name="Oval 165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46" name="Group 166"/>
          <p:cNvGrpSpPr>
            <a:grpSpLocks/>
          </p:cNvGrpSpPr>
          <p:nvPr/>
        </p:nvGrpSpPr>
        <p:grpSpPr bwMode="auto">
          <a:xfrm>
            <a:off x="1739900" y="5195888"/>
            <a:ext cx="776288" cy="609600"/>
            <a:chOff x="1431" y="3508"/>
            <a:chExt cx="489" cy="384"/>
          </a:xfrm>
        </p:grpSpPr>
        <p:grpSp>
          <p:nvGrpSpPr>
            <p:cNvPr id="583847" name="Group 167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848" name="Line 168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49" name="Rectangle 169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850" name="AutoShape 170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51" name="Group 171"/>
          <p:cNvGrpSpPr>
            <a:grpSpLocks/>
          </p:cNvGrpSpPr>
          <p:nvPr/>
        </p:nvGrpSpPr>
        <p:grpSpPr bwMode="auto">
          <a:xfrm>
            <a:off x="2100263" y="5338763"/>
            <a:ext cx="601662" cy="323850"/>
            <a:chOff x="1884" y="3349"/>
            <a:chExt cx="379" cy="204"/>
          </a:xfrm>
        </p:grpSpPr>
        <p:sp>
          <p:nvSpPr>
            <p:cNvPr id="583852" name="Line 172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53" name="Oval 173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54" name="Group 174"/>
          <p:cNvGrpSpPr>
            <a:grpSpLocks/>
          </p:cNvGrpSpPr>
          <p:nvPr/>
        </p:nvGrpSpPr>
        <p:grpSpPr bwMode="auto">
          <a:xfrm>
            <a:off x="5437188" y="5516563"/>
            <a:ext cx="642937" cy="304800"/>
            <a:chOff x="2039" y="3708"/>
            <a:chExt cx="405" cy="192"/>
          </a:xfrm>
        </p:grpSpPr>
        <p:sp>
          <p:nvSpPr>
            <p:cNvPr id="583855" name="Line 175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56" name="Rectangle 176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57" name="AutoShape 177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76" name="Group 196"/>
          <p:cNvGrpSpPr>
            <a:grpSpLocks/>
          </p:cNvGrpSpPr>
          <p:nvPr/>
        </p:nvGrpSpPr>
        <p:grpSpPr bwMode="auto">
          <a:xfrm>
            <a:off x="7213600" y="5516563"/>
            <a:ext cx="600075" cy="304800"/>
            <a:chOff x="2765" y="3760"/>
            <a:chExt cx="378" cy="192"/>
          </a:xfrm>
        </p:grpSpPr>
        <p:sp>
          <p:nvSpPr>
            <p:cNvPr id="583877" name="Line 197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78" name="AutoShape 198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79" name="Group 199"/>
          <p:cNvGrpSpPr>
            <a:grpSpLocks/>
          </p:cNvGrpSpPr>
          <p:nvPr/>
        </p:nvGrpSpPr>
        <p:grpSpPr bwMode="auto">
          <a:xfrm>
            <a:off x="5221288" y="3790950"/>
            <a:ext cx="776287" cy="609600"/>
            <a:chOff x="1431" y="3508"/>
            <a:chExt cx="489" cy="384"/>
          </a:xfrm>
        </p:grpSpPr>
        <p:grpSp>
          <p:nvGrpSpPr>
            <p:cNvPr id="583880" name="Group 200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881" name="Line 201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82" name="Rectangle 202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883" name="AutoShape 203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84" name="Group 204"/>
          <p:cNvGrpSpPr>
            <a:grpSpLocks/>
          </p:cNvGrpSpPr>
          <p:nvPr/>
        </p:nvGrpSpPr>
        <p:grpSpPr bwMode="auto">
          <a:xfrm>
            <a:off x="5581650" y="3933825"/>
            <a:ext cx="601663" cy="323850"/>
            <a:chOff x="1884" y="3349"/>
            <a:chExt cx="379" cy="204"/>
          </a:xfrm>
        </p:grpSpPr>
        <p:sp>
          <p:nvSpPr>
            <p:cNvPr id="583885" name="Line 205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86" name="Oval 206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87" name="Group 207"/>
          <p:cNvGrpSpPr>
            <a:grpSpLocks/>
          </p:cNvGrpSpPr>
          <p:nvPr/>
        </p:nvGrpSpPr>
        <p:grpSpPr bwMode="auto">
          <a:xfrm>
            <a:off x="6892925" y="3716338"/>
            <a:ext cx="776288" cy="609600"/>
            <a:chOff x="1431" y="3508"/>
            <a:chExt cx="489" cy="384"/>
          </a:xfrm>
        </p:grpSpPr>
        <p:grpSp>
          <p:nvGrpSpPr>
            <p:cNvPr id="583888" name="Group 208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83889" name="Line 209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3890" name="Rectangle 210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3891" name="AutoShape 211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92" name="Group 212"/>
          <p:cNvGrpSpPr>
            <a:grpSpLocks/>
          </p:cNvGrpSpPr>
          <p:nvPr/>
        </p:nvGrpSpPr>
        <p:grpSpPr bwMode="auto">
          <a:xfrm>
            <a:off x="7212013" y="3860800"/>
            <a:ext cx="601662" cy="323850"/>
            <a:chOff x="1884" y="3349"/>
            <a:chExt cx="379" cy="204"/>
          </a:xfrm>
        </p:grpSpPr>
        <p:sp>
          <p:nvSpPr>
            <p:cNvPr id="583893" name="Line 213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94" name="Oval 214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95" name="Group 215"/>
          <p:cNvGrpSpPr>
            <a:grpSpLocks/>
          </p:cNvGrpSpPr>
          <p:nvPr/>
        </p:nvGrpSpPr>
        <p:grpSpPr bwMode="auto">
          <a:xfrm>
            <a:off x="3827463" y="2781300"/>
            <a:ext cx="601662" cy="323850"/>
            <a:chOff x="1884" y="3349"/>
            <a:chExt cx="379" cy="204"/>
          </a:xfrm>
        </p:grpSpPr>
        <p:sp>
          <p:nvSpPr>
            <p:cNvPr id="583896" name="Line 216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897" name="Oval 217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898" name="Group 218"/>
          <p:cNvGrpSpPr>
            <a:grpSpLocks/>
          </p:cNvGrpSpPr>
          <p:nvPr/>
        </p:nvGrpSpPr>
        <p:grpSpPr bwMode="auto">
          <a:xfrm>
            <a:off x="2268538" y="5373688"/>
            <a:ext cx="601662" cy="323850"/>
            <a:chOff x="1884" y="3349"/>
            <a:chExt cx="379" cy="204"/>
          </a:xfrm>
        </p:grpSpPr>
        <p:sp>
          <p:nvSpPr>
            <p:cNvPr id="583899" name="Line 219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00" name="Oval 220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01" name="Group 221"/>
          <p:cNvGrpSpPr>
            <a:grpSpLocks/>
          </p:cNvGrpSpPr>
          <p:nvPr/>
        </p:nvGrpSpPr>
        <p:grpSpPr bwMode="auto">
          <a:xfrm>
            <a:off x="2459038" y="5445125"/>
            <a:ext cx="601662" cy="323850"/>
            <a:chOff x="1884" y="3349"/>
            <a:chExt cx="379" cy="204"/>
          </a:xfrm>
        </p:grpSpPr>
        <p:sp>
          <p:nvSpPr>
            <p:cNvPr id="583902" name="Line 222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03" name="Oval 223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04" name="Group 224"/>
          <p:cNvGrpSpPr>
            <a:grpSpLocks/>
          </p:cNvGrpSpPr>
          <p:nvPr/>
        </p:nvGrpSpPr>
        <p:grpSpPr bwMode="auto">
          <a:xfrm rot="5400000">
            <a:off x="2926557" y="3112294"/>
            <a:ext cx="411162" cy="323850"/>
            <a:chOff x="204" y="3349"/>
            <a:chExt cx="259" cy="204"/>
          </a:xfrm>
        </p:grpSpPr>
        <p:sp>
          <p:nvSpPr>
            <p:cNvPr id="583905" name="Line 22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06" name="Oval 22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07" name="Group 227"/>
          <p:cNvGrpSpPr>
            <a:grpSpLocks/>
          </p:cNvGrpSpPr>
          <p:nvPr/>
        </p:nvGrpSpPr>
        <p:grpSpPr bwMode="auto">
          <a:xfrm rot="5400000">
            <a:off x="6419057" y="3328194"/>
            <a:ext cx="411162" cy="323850"/>
            <a:chOff x="204" y="3349"/>
            <a:chExt cx="259" cy="204"/>
          </a:xfrm>
        </p:grpSpPr>
        <p:sp>
          <p:nvSpPr>
            <p:cNvPr id="583908" name="Line 228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09" name="Oval 229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10" name="Group 230"/>
          <p:cNvGrpSpPr>
            <a:grpSpLocks/>
          </p:cNvGrpSpPr>
          <p:nvPr/>
        </p:nvGrpSpPr>
        <p:grpSpPr bwMode="auto">
          <a:xfrm rot="5400000">
            <a:off x="2874168" y="4717257"/>
            <a:ext cx="411163" cy="323850"/>
            <a:chOff x="204" y="3349"/>
            <a:chExt cx="259" cy="204"/>
          </a:xfrm>
        </p:grpSpPr>
        <p:sp>
          <p:nvSpPr>
            <p:cNvPr id="583911" name="Line 231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2" name="Oval 232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13" name="Group 233"/>
          <p:cNvGrpSpPr>
            <a:grpSpLocks/>
          </p:cNvGrpSpPr>
          <p:nvPr/>
        </p:nvGrpSpPr>
        <p:grpSpPr bwMode="auto">
          <a:xfrm rot="5400000">
            <a:off x="3090068" y="4933157"/>
            <a:ext cx="411163" cy="323850"/>
            <a:chOff x="204" y="3349"/>
            <a:chExt cx="259" cy="204"/>
          </a:xfrm>
        </p:grpSpPr>
        <p:sp>
          <p:nvSpPr>
            <p:cNvPr id="583914" name="Line 23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5" name="Oval 23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16" name="Group 236"/>
          <p:cNvGrpSpPr>
            <a:grpSpLocks/>
          </p:cNvGrpSpPr>
          <p:nvPr/>
        </p:nvGrpSpPr>
        <p:grpSpPr bwMode="auto">
          <a:xfrm>
            <a:off x="300038" y="2838450"/>
            <a:ext cx="601662" cy="323850"/>
            <a:chOff x="1884" y="3349"/>
            <a:chExt cx="379" cy="204"/>
          </a:xfrm>
        </p:grpSpPr>
        <p:sp>
          <p:nvSpPr>
            <p:cNvPr id="583917" name="Line 237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18" name="Oval 238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19" name="Group 239"/>
          <p:cNvGrpSpPr>
            <a:grpSpLocks/>
          </p:cNvGrpSpPr>
          <p:nvPr/>
        </p:nvGrpSpPr>
        <p:grpSpPr bwMode="auto">
          <a:xfrm>
            <a:off x="300038" y="3471863"/>
            <a:ext cx="601662" cy="323850"/>
            <a:chOff x="1884" y="3349"/>
            <a:chExt cx="379" cy="204"/>
          </a:xfrm>
        </p:grpSpPr>
        <p:sp>
          <p:nvSpPr>
            <p:cNvPr id="583920" name="Line 240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21" name="Oval 241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22" name="Group 242"/>
          <p:cNvGrpSpPr>
            <a:grpSpLocks/>
          </p:cNvGrpSpPr>
          <p:nvPr/>
        </p:nvGrpSpPr>
        <p:grpSpPr bwMode="auto">
          <a:xfrm>
            <a:off x="300038" y="5373688"/>
            <a:ext cx="601662" cy="323850"/>
            <a:chOff x="1884" y="3349"/>
            <a:chExt cx="379" cy="204"/>
          </a:xfrm>
        </p:grpSpPr>
        <p:sp>
          <p:nvSpPr>
            <p:cNvPr id="583923" name="Line 243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24" name="Oval 244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25" name="Group 245"/>
          <p:cNvGrpSpPr>
            <a:grpSpLocks/>
          </p:cNvGrpSpPr>
          <p:nvPr/>
        </p:nvGrpSpPr>
        <p:grpSpPr bwMode="auto">
          <a:xfrm>
            <a:off x="300038" y="4105275"/>
            <a:ext cx="601662" cy="323850"/>
            <a:chOff x="1884" y="3349"/>
            <a:chExt cx="379" cy="204"/>
          </a:xfrm>
        </p:grpSpPr>
        <p:sp>
          <p:nvSpPr>
            <p:cNvPr id="583926" name="Line 246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27" name="Oval 247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28" name="Group 248"/>
          <p:cNvGrpSpPr>
            <a:grpSpLocks/>
          </p:cNvGrpSpPr>
          <p:nvPr/>
        </p:nvGrpSpPr>
        <p:grpSpPr bwMode="auto">
          <a:xfrm>
            <a:off x="300038" y="4738688"/>
            <a:ext cx="601662" cy="323850"/>
            <a:chOff x="1884" y="3349"/>
            <a:chExt cx="379" cy="204"/>
          </a:xfrm>
        </p:grpSpPr>
        <p:sp>
          <p:nvSpPr>
            <p:cNvPr id="583929" name="Line 249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30" name="Oval 250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31" name="Group 251"/>
          <p:cNvGrpSpPr>
            <a:grpSpLocks/>
          </p:cNvGrpSpPr>
          <p:nvPr/>
        </p:nvGrpSpPr>
        <p:grpSpPr bwMode="auto">
          <a:xfrm>
            <a:off x="6011863" y="5516563"/>
            <a:ext cx="600075" cy="304800"/>
            <a:chOff x="2765" y="3760"/>
            <a:chExt cx="378" cy="192"/>
          </a:xfrm>
        </p:grpSpPr>
        <p:sp>
          <p:nvSpPr>
            <p:cNvPr id="583932" name="Line 252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33" name="AutoShape 253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34" name="Group 254"/>
          <p:cNvGrpSpPr>
            <a:grpSpLocks/>
          </p:cNvGrpSpPr>
          <p:nvPr/>
        </p:nvGrpSpPr>
        <p:grpSpPr bwMode="auto">
          <a:xfrm>
            <a:off x="6156325" y="5516563"/>
            <a:ext cx="600075" cy="304800"/>
            <a:chOff x="2765" y="3760"/>
            <a:chExt cx="378" cy="192"/>
          </a:xfrm>
        </p:grpSpPr>
        <p:sp>
          <p:nvSpPr>
            <p:cNvPr id="583935" name="Line 255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36" name="AutoShape 256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37" name="Group 257"/>
          <p:cNvGrpSpPr>
            <a:grpSpLocks/>
          </p:cNvGrpSpPr>
          <p:nvPr/>
        </p:nvGrpSpPr>
        <p:grpSpPr bwMode="auto">
          <a:xfrm>
            <a:off x="6372225" y="5516563"/>
            <a:ext cx="600075" cy="304800"/>
            <a:chOff x="2765" y="3760"/>
            <a:chExt cx="378" cy="192"/>
          </a:xfrm>
        </p:grpSpPr>
        <p:sp>
          <p:nvSpPr>
            <p:cNvPr id="583938" name="Line 258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39" name="AutoShape 259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40" name="Group 260"/>
          <p:cNvGrpSpPr>
            <a:grpSpLocks/>
          </p:cNvGrpSpPr>
          <p:nvPr/>
        </p:nvGrpSpPr>
        <p:grpSpPr bwMode="auto">
          <a:xfrm>
            <a:off x="6588125" y="5516563"/>
            <a:ext cx="600075" cy="304800"/>
            <a:chOff x="2765" y="3760"/>
            <a:chExt cx="378" cy="192"/>
          </a:xfrm>
        </p:grpSpPr>
        <p:sp>
          <p:nvSpPr>
            <p:cNvPr id="583941" name="Line 261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42" name="AutoShape 262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43" name="Group 263"/>
          <p:cNvGrpSpPr>
            <a:grpSpLocks/>
          </p:cNvGrpSpPr>
          <p:nvPr/>
        </p:nvGrpSpPr>
        <p:grpSpPr bwMode="auto">
          <a:xfrm>
            <a:off x="6780213" y="5516563"/>
            <a:ext cx="600075" cy="304800"/>
            <a:chOff x="2765" y="3760"/>
            <a:chExt cx="378" cy="192"/>
          </a:xfrm>
        </p:grpSpPr>
        <p:sp>
          <p:nvSpPr>
            <p:cNvPr id="583944" name="Line 264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45" name="AutoShape 265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46" name="Group 266"/>
          <p:cNvGrpSpPr>
            <a:grpSpLocks/>
          </p:cNvGrpSpPr>
          <p:nvPr/>
        </p:nvGrpSpPr>
        <p:grpSpPr bwMode="auto">
          <a:xfrm>
            <a:off x="6996113" y="5516563"/>
            <a:ext cx="600075" cy="304800"/>
            <a:chOff x="2765" y="3760"/>
            <a:chExt cx="378" cy="192"/>
          </a:xfrm>
        </p:grpSpPr>
        <p:sp>
          <p:nvSpPr>
            <p:cNvPr id="583947" name="Line 267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48" name="AutoShape 268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83949" name="Group 269"/>
          <p:cNvGrpSpPr>
            <a:grpSpLocks/>
          </p:cNvGrpSpPr>
          <p:nvPr/>
        </p:nvGrpSpPr>
        <p:grpSpPr bwMode="auto">
          <a:xfrm>
            <a:off x="7212013" y="5516563"/>
            <a:ext cx="600075" cy="304800"/>
            <a:chOff x="2765" y="3760"/>
            <a:chExt cx="378" cy="192"/>
          </a:xfrm>
        </p:grpSpPr>
        <p:sp>
          <p:nvSpPr>
            <p:cNvPr id="583950" name="Line 270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3951" name="AutoShape 271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83952" name="Rectangle 272"/>
          <p:cNvSpPr>
            <a:spLocks noChangeArrowheads="1"/>
          </p:cNvSpPr>
          <p:nvPr/>
        </p:nvSpPr>
        <p:spPr bwMode="auto">
          <a:xfrm>
            <a:off x="2987675" y="4292600"/>
            <a:ext cx="287338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953" name="Rectangle 273"/>
          <p:cNvSpPr>
            <a:spLocks noChangeArrowheads="1"/>
          </p:cNvSpPr>
          <p:nvPr/>
        </p:nvSpPr>
        <p:spPr bwMode="auto">
          <a:xfrm>
            <a:off x="5003800" y="4292600"/>
            <a:ext cx="287338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954" name="Rectangle 274"/>
          <p:cNvSpPr>
            <a:spLocks noChangeArrowheads="1"/>
          </p:cNvSpPr>
          <p:nvPr/>
        </p:nvSpPr>
        <p:spPr bwMode="auto">
          <a:xfrm>
            <a:off x="6516688" y="4724400"/>
            <a:ext cx="287337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955" name="Rectangle 275"/>
          <p:cNvSpPr>
            <a:spLocks noChangeArrowheads="1"/>
          </p:cNvSpPr>
          <p:nvPr/>
        </p:nvSpPr>
        <p:spPr bwMode="auto">
          <a:xfrm>
            <a:off x="8243888" y="5949950"/>
            <a:ext cx="287337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3956" name="Rectangle 276"/>
          <p:cNvSpPr>
            <a:spLocks noChangeArrowheads="1"/>
          </p:cNvSpPr>
          <p:nvPr/>
        </p:nvSpPr>
        <p:spPr bwMode="auto">
          <a:xfrm>
            <a:off x="1258888" y="6237288"/>
            <a:ext cx="287337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nimBg="1"/>
      <p:bldP spid="583742" grpId="0" animBg="1"/>
      <p:bldP spid="583748" grpId="0" animBg="1"/>
      <p:bldP spid="583760" grpId="0" animBg="1"/>
      <p:bldP spid="583764" grpId="0" animBg="1"/>
      <p:bldP spid="583772" grpId="0" animBg="1"/>
      <p:bldP spid="583773" grpId="0" animBg="1"/>
      <p:bldP spid="583774" grpId="0" animBg="1"/>
      <p:bldP spid="583778" grpId="0" animBg="1"/>
      <p:bldP spid="583786" grpId="0" animBg="1"/>
      <p:bldP spid="583796" grpId="0" animBg="1"/>
      <p:bldP spid="583798" grpId="0" animBg="1"/>
      <p:bldP spid="583799" grpId="0" animBg="1"/>
      <p:bldP spid="583820" grpId="0" animBg="1"/>
      <p:bldP spid="583821" grpId="0" animBg="1"/>
      <p:bldP spid="583952" grpId="0" animBg="1"/>
      <p:bldP spid="583953" grpId="0" animBg="1"/>
      <p:bldP spid="583954" grpId="0" animBg="1"/>
      <p:bldP spid="583955" grpId="0" animBg="1"/>
      <p:bldP spid="5839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348-2A06-498E-B426-443D3AA61CA4}" type="slidenum">
              <a:rPr lang="fr-FR"/>
              <a:pPr/>
              <a:t>31</a:t>
            </a:fld>
            <a:endParaRPr lang="fr-FR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Attributes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Named configurable properties</a:t>
            </a:r>
          </a:p>
          <a:p>
            <a:pPr lvl="1">
              <a:lnSpc>
                <a:spcPct val="90000"/>
              </a:lnSpc>
            </a:pPr>
            <a:r>
              <a:rPr lang="en-US"/>
              <a:t>Vital key for successful re-usability</a:t>
            </a:r>
          </a:p>
          <a:p>
            <a:pPr lvl="1">
              <a:lnSpc>
                <a:spcPct val="90000"/>
              </a:lnSpc>
            </a:pPr>
            <a:r>
              <a:rPr lang="en-US"/>
              <a:t>Intended for component configuration</a:t>
            </a:r>
          </a:p>
          <a:p>
            <a:pPr lvl="2">
              <a:lnSpc>
                <a:spcPct val="90000"/>
              </a:lnSpc>
            </a:pPr>
            <a:r>
              <a:rPr lang="en-US"/>
              <a:t>e.g., optional behaviors, modality, resource hints, etc.</a:t>
            </a:r>
          </a:p>
          <a:p>
            <a:pPr lvl="1">
              <a:lnSpc>
                <a:spcPct val="90000"/>
              </a:lnSpc>
            </a:pPr>
            <a:r>
              <a:rPr lang="en-US"/>
              <a:t>Could raise exceptions</a:t>
            </a:r>
          </a:p>
          <a:p>
            <a:pPr lvl="1">
              <a:lnSpc>
                <a:spcPct val="90000"/>
              </a:lnSpc>
            </a:pPr>
            <a:r>
              <a:rPr lang="en-US"/>
              <a:t>Exposed through accessors and mutators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Could be configured</a:t>
            </a:r>
          </a:p>
          <a:p>
            <a:pPr lvl="1">
              <a:lnSpc>
                <a:spcPct val="90000"/>
              </a:lnSpc>
            </a:pPr>
            <a:r>
              <a:rPr lang="en-US"/>
              <a:t>By visual property sheet mechanisms in assembly or deployment environments</a:t>
            </a:r>
          </a:p>
          <a:p>
            <a:pPr lvl="1">
              <a:lnSpc>
                <a:spcPct val="90000"/>
              </a:lnSpc>
            </a:pPr>
            <a:r>
              <a:rPr lang="en-US"/>
              <a:t>By homes or during implementation initialization</a:t>
            </a:r>
          </a:p>
          <a:p>
            <a:pPr lvl="1">
              <a:lnSpc>
                <a:spcPct val="90000"/>
              </a:lnSpc>
            </a:pPr>
            <a:r>
              <a:rPr lang="en-US"/>
              <a:t>Potentially readonly thereafter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DFE-4F5B-4C30-B2DC-65503B715214}" type="slidenum">
              <a:rPr lang="fr-FR"/>
              <a:pPr/>
              <a:t>32</a:t>
            </a:fld>
            <a:endParaRPr lang="fr-FR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Facets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Distinct named interfaces that provide the component’s application functionality to clients</a:t>
            </a:r>
          </a:p>
          <a:p>
            <a:endParaRPr lang="en-US" sz="900"/>
          </a:p>
          <a:p>
            <a:r>
              <a:rPr lang="en-US"/>
              <a:t>Each facet embodies a view of the component, corresponds to a role in which a client may act relatively to the component</a:t>
            </a:r>
          </a:p>
          <a:p>
            <a:endParaRPr lang="en-US" sz="900"/>
          </a:p>
          <a:p>
            <a:r>
              <a:rPr lang="en-US"/>
              <a:t>A facet represents the component itself, not a separate thing contained by the component</a:t>
            </a:r>
          </a:p>
          <a:p>
            <a:endParaRPr lang="en-US" sz="900"/>
          </a:p>
          <a:p>
            <a:r>
              <a:rPr lang="en-US"/>
              <a:t>Facets have independent object references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C222-A3C5-4649-B1D4-E4132AF4D225}" type="slidenum">
              <a:rPr lang="fr-FR"/>
              <a:pPr/>
              <a:t>33</a:t>
            </a:fld>
            <a:endParaRPr lang="fr-FR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Receptacles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Distinct named connection points for potential connectivity</a:t>
            </a:r>
          </a:p>
          <a:p>
            <a:pPr lvl="1">
              <a:lnSpc>
                <a:spcPct val="90000"/>
              </a:lnSpc>
            </a:pPr>
            <a:r>
              <a:rPr lang="en-US"/>
              <a:t>Ability to specialize by delegation, compose functions</a:t>
            </a:r>
          </a:p>
          <a:p>
            <a:pPr lvl="1">
              <a:lnSpc>
                <a:spcPct val="90000"/>
              </a:lnSpc>
            </a:pPr>
            <a:r>
              <a:rPr lang="en-US"/>
              <a:t>The bottom of the Lego, if you will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Store a simple reference or multiple references</a:t>
            </a:r>
            <a:endParaRPr lang="en-US" sz="1000"/>
          </a:p>
          <a:p>
            <a:pPr lvl="1">
              <a:lnSpc>
                <a:spcPct val="90000"/>
              </a:lnSpc>
            </a:pPr>
            <a:r>
              <a:rPr lang="en-US"/>
              <a:t>But not intended as a relationship service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/>
              <a:t>Configuration</a:t>
            </a:r>
          </a:p>
          <a:p>
            <a:pPr lvl="1">
              <a:lnSpc>
                <a:spcPct val="90000"/>
              </a:lnSpc>
            </a:pPr>
            <a:r>
              <a:rPr lang="en-US"/>
              <a:t>Statically during initialization stage or assembly stage</a:t>
            </a:r>
          </a:p>
          <a:p>
            <a:pPr lvl="1">
              <a:lnSpc>
                <a:spcPct val="90000"/>
              </a:lnSpc>
            </a:pPr>
            <a:r>
              <a:rPr lang="en-US"/>
              <a:t>Dynamically managed at runtime to offer interactions with clients or other components  (e.g. callback)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8FB-1068-4B71-8AF4-AD9BA47608CB}" type="slidenum">
              <a:rPr lang="fr-FR"/>
              <a:pPr/>
              <a:t>34</a:t>
            </a:fld>
            <a:endParaRPr lang="fr-FR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Events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publish / subscribe event model</a:t>
            </a:r>
          </a:p>
          <a:p>
            <a:pPr lvl="1"/>
            <a:r>
              <a:rPr lang="en-US"/>
              <a:t>“push” mode only</a:t>
            </a:r>
          </a:p>
          <a:p>
            <a:pPr lvl="1"/>
            <a:r>
              <a:rPr lang="en-US"/>
              <a:t>Sources (2 kinds) and sinks</a:t>
            </a:r>
          </a:p>
          <a:p>
            <a:endParaRPr lang="en-US"/>
          </a:p>
          <a:p>
            <a:r>
              <a:rPr lang="en-US"/>
              <a:t>Events are value types</a:t>
            </a:r>
          </a:p>
          <a:p>
            <a:pPr lvl="1"/>
            <a:r>
              <a:rPr lang="en-US"/>
              <a:t>Defined with the new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eventtype</a:t>
            </a:r>
            <a:r>
              <a:rPr lang="en-US"/>
              <a:t> meta-type</a:t>
            </a:r>
          </a:p>
          <a:p>
            <a:pPr lvl="1"/>
            <a:r>
              <a:rPr lang="en-US">
                <a:latin typeface="Courier New" pitchFamily="49" charset="0"/>
                <a:cs typeface="Courier New" pitchFamily="49" charset="0"/>
              </a:rPr>
              <a:t>valuetype</a:t>
            </a:r>
            <a:r>
              <a:rPr lang="en-US"/>
              <a:t> specialization for component events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9D5-048B-4D40-9541-B1937FF1061B}" type="slidenum">
              <a:rPr lang="fr-FR"/>
              <a:pPr/>
              <a:t>35</a:t>
            </a:fld>
            <a:endParaRPr lang="fr-FR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Event Sources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Named connection points for event production</a:t>
            </a:r>
          </a:p>
          <a:p>
            <a:pPr lvl="1">
              <a:lnSpc>
                <a:spcPct val="90000"/>
              </a:lnSpc>
            </a:pPr>
            <a:r>
              <a:rPr lang="en-US"/>
              <a:t>Push a specified </a:t>
            </a:r>
            <a:r>
              <a:rPr lang="en-US">
                <a:latin typeface="Arial" charset="0"/>
                <a:cs typeface="Arial" charset="0"/>
              </a:rPr>
              <a:t>eventtype</a:t>
            </a:r>
          </a:p>
          <a:p>
            <a:pPr>
              <a:lnSpc>
                <a:spcPct val="90000"/>
              </a:lnSpc>
            </a:pPr>
            <a:endParaRPr lang="en-US" sz="900" i="1"/>
          </a:p>
          <a:p>
            <a:pPr>
              <a:lnSpc>
                <a:spcPct val="90000"/>
              </a:lnSpc>
            </a:pPr>
            <a:r>
              <a:rPr lang="en-US"/>
              <a:t>Two kinds: </a:t>
            </a:r>
            <a:r>
              <a:rPr lang="en-US" i="1"/>
              <a:t>Publisher</a:t>
            </a:r>
            <a:r>
              <a:rPr lang="en-US"/>
              <a:t>  &amp; </a:t>
            </a:r>
            <a:r>
              <a:rPr lang="en-US" i="1"/>
              <a:t>Emitter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publishes</a:t>
            </a:r>
            <a:r>
              <a:rPr lang="en-US"/>
              <a:t> = multiple client subscribers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emits</a:t>
            </a:r>
            <a:r>
              <a:rPr lang="en-US"/>
              <a:t> = only one client connected</a:t>
            </a:r>
          </a:p>
          <a:p>
            <a:pPr>
              <a:lnSpc>
                <a:spcPct val="90000"/>
              </a:lnSpc>
            </a:pPr>
            <a:endParaRPr lang="en-US" sz="900" i="1"/>
          </a:p>
          <a:p>
            <a:pPr>
              <a:lnSpc>
                <a:spcPct val="90000"/>
              </a:lnSpc>
            </a:pPr>
            <a:r>
              <a:rPr lang="en-US"/>
              <a:t>Client subscribes or connects to directly component event source</a:t>
            </a:r>
          </a:p>
          <a:p>
            <a:pPr>
              <a:lnSpc>
                <a:spcPct val="90000"/>
              </a:lnSpc>
            </a:pPr>
            <a:endParaRPr lang="en-US" sz="900" i="1"/>
          </a:p>
          <a:p>
            <a:pPr>
              <a:lnSpc>
                <a:spcPct val="90000"/>
              </a:lnSpc>
            </a:pPr>
            <a:r>
              <a:rPr lang="en-US"/>
              <a:t>Container mediates access to CosNotification channels</a:t>
            </a:r>
          </a:p>
          <a:p>
            <a:pPr lvl="1">
              <a:lnSpc>
                <a:spcPct val="90000"/>
              </a:lnSpc>
            </a:pPr>
            <a:r>
              <a:rPr lang="en-US"/>
              <a:t>scalability, quality of service, transactional,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3535-61A0-4BE7-A9CC-67F52AA4D297}" type="slidenum">
              <a:rPr lang="fr-FR"/>
              <a:pPr/>
              <a:t>36</a:t>
            </a:fld>
            <a:endParaRPr lang="fr-FR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Event Sinks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Named connection points into which events of a specific type may be pushed</a:t>
            </a:r>
          </a:p>
          <a:p>
            <a:pPr lvl="1"/>
            <a:endParaRPr lang="en-US"/>
          </a:p>
          <a:p>
            <a:r>
              <a:rPr lang="en-US"/>
              <a:t>Subscription to event sources</a:t>
            </a:r>
          </a:p>
          <a:p>
            <a:pPr lvl="1"/>
            <a:r>
              <a:rPr lang="en-US"/>
              <a:t>Potentially multiple (n to 1)</a:t>
            </a:r>
          </a:p>
          <a:p>
            <a:endParaRPr lang="en-US"/>
          </a:p>
          <a:p>
            <a:r>
              <a:rPr lang="en-US"/>
              <a:t>No distinction between emitter and publisher</a:t>
            </a:r>
          </a:p>
          <a:p>
            <a:pPr lvl="1"/>
            <a:r>
              <a:rPr lang="en-US"/>
              <a:t>Both push in event sinks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2C7A-C8DB-4100-B0F5-43377BB88889}" type="slidenum">
              <a:rPr lang="fr-FR"/>
              <a:pPr/>
              <a:t>37</a:t>
            </a:fld>
            <a:endParaRPr lang="fr-FR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CORBA Component Home?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15338" cy="4967287"/>
          </a:xfrm>
        </p:spPr>
        <p:txBody>
          <a:bodyPr/>
          <a:lstStyle/>
          <a:p>
            <a:r>
              <a:rPr lang="en-US"/>
              <a:t>Manages a unique component type</a:t>
            </a:r>
          </a:p>
          <a:p>
            <a:pPr lvl="1"/>
            <a:r>
              <a:rPr lang="en-US"/>
              <a:t>More than one home type can manage the same component type</a:t>
            </a:r>
          </a:p>
          <a:p>
            <a:pPr lvl="1"/>
            <a:r>
              <a:rPr lang="en-US"/>
              <a:t>But a component instance is managed by a single home instance</a:t>
            </a:r>
          </a:p>
          <a:p>
            <a:r>
              <a:rPr lang="en-US">
                <a:latin typeface="Arial" charset="0"/>
              </a:rPr>
              <a:t>home</a:t>
            </a:r>
            <a:r>
              <a:rPr lang="en-US"/>
              <a:t> is a new CORBA meta-type</a:t>
            </a:r>
          </a:p>
          <a:p>
            <a:pPr lvl="1"/>
            <a:r>
              <a:rPr lang="en-US"/>
              <a:t>Home definition is distinct from component one</a:t>
            </a:r>
          </a:p>
          <a:p>
            <a:pPr lvl="1"/>
            <a:r>
              <a:rPr lang="en-US"/>
              <a:t>Has an interface, and an object reference</a:t>
            </a:r>
            <a:endParaRPr lang="en-US" sz="700"/>
          </a:p>
          <a:p>
            <a:r>
              <a:rPr lang="en-US"/>
              <a:t>Could inherit from a single home type</a:t>
            </a:r>
            <a:endParaRPr lang="en-US" sz="800"/>
          </a:p>
          <a:p>
            <a:r>
              <a:rPr lang="en-US"/>
              <a:t>Could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supports</a:t>
            </a:r>
            <a:r>
              <a:rPr lang="en-US"/>
              <a:t> multiple interfaces</a:t>
            </a:r>
            <a:endParaRPr lang="en-US" sz="900"/>
          </a:p>
          <a:p>
            <a:r>
              <a:rPr lang="en-US"/>
              <a:t>Is instantiated at deployment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7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7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0BB9-A21D-4664-8E68-C24C7FCE6BEE}" type="slidenum">
              <a:rPr lang="fr-FR"/>
              <a:pPr/>
              <a:t>38</a:t>
            </a:fld>
            <a:endParaRPr lang="fr-FR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CORBA Component Home</a:t>
            </a:r>
          </a:p>
        </p:txBody>
      </p:sp>
      <p:sp>
        <p:nvSpPr>
          <p:cNvPr id="578564" name="AutoShape 4"/>
          <p:cNvSpPr>
            <a:spLocks noChangeArrowheads="1"/>
          </p:cNvSpPr>
          <p:nvPr/>
        </p:nvSpPr>
        <p:spPr bwMode="auto">
          <a:xfrm>
            <a:off x="1476375" y="2160588"/>
            <a:ext cx="6184900" cy="3932237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400">
                <a:latin typeface="Times New Roman" charset="0"/>
              </a:rPr>
              <a:t>MyBusinessHome</a:t>
            </a:r>
          </a:p>
        </p:txBody>
      </p:sp>
      <p:grpSp>
        <p:nvGrpSpPr>
          <p:cNvPr id="578565" name="Group 5"/>
          <p:cNvGrpSpPr>
            <a:grpSpLocks/>
          </p:cNvGrpSpPr>
          <p:nvPr/>
        </p:nvGrpSpPr>
        <p:grpSpPr bwMode="auto">
          <a:xfrm rot="5400000">
            <a:off x="4363244" y="1766094"/>
            <a:ext cx="411162" cy="323850"/>
            <a:chOff x="204" y="3349"/>
            <a:chExt cx="259" cy="204"/>
          </a:xfrm>
        </p:grpSpPr>
        <p:sp>
          <p:nvSpPr>
            <p:cNvPr id="578566" name="Line 6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567" name="Oval 7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8571" name="AutoShape 11"/>
          <p:cNvSpPr>
            <a:spLocks noChangeArrowheads="1"/>
          </p:cNvSpPr>
          <p:nvPr/>
        </p:nvSpPr>
        <p:spPr bwMode="auto">
          <a:xfrm>
            <a:off x="2151063" y="2997200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400">
                <a:latin typeface="Times New Roman" charset="0"/>
              </a:rPr>
              <a:t>c1</a:t>
            </a:r>
          </a:p>
        </p:txBody>
      </p:sp>
      <p:grpSp>
        <p:nvGrpSpPr>
          <p:cNvPr id="578572" name="Group 12"/>
          <p:cNvGrpSpPr>
            <a:grpSpLocks/>
          </p:cNvGrpSpPr>
          <p:nvPr/>
        </p:nvGrpSpPr>
        <p:grpSpPr bwMode="auto">
          <a:xfrm rot="5400000">
            <a:off x="2448718" y="2609057"/>
            <a:ext cx="411163" cy="323850"/>
            <a:chOff x="204" y="3349"/>
            <a:chExt cx="259" cy="204"/>
          </a:xfrm>
        </p:grpSpPr>
        <p:sp>
          <p:nvSpPr>
            <p:cNvPr id="578573" name="Line 1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574" name="Oval 1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07" name="Group 47"/>
          <p:cNvGrpSpPr>
            <a:grpSpLocks/>
          </p:cNvGrpSpPr>
          <p:nvPr/>
        </p:nvGrpSpPr>
        <p:grpSpPr bwMode="auto">
          <a:xfrm>
            <a:off x="3030538" y="2854325"/>
            <a:ext cx="776287" cy="609600"/>
            <a:chOff x="1431" y="3508"/>
            <a:chExt cx="489" cy="384"/>
          </a:xfrm>
        </p:grpSpPr>
        <p:grpSp>
          <p:nvGrpSpPr>
            <p:cNvPr id="578608" name="Group 48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78609" name="Line 49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8610" name="Rectangle 50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78611" name="AutoShape 51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12" name="Group 52"/>
          <p:cNvGrpSpPr>
            <a:grpSpLocks/>
          </p:cNvGrpSpPr>
          <p:nvPr/>
        </p:nvGrpSpPr>
        <p:grpSpPr bwMode="auto">
          <a:xfrm>
            <a:off x="1549400" y="3502025"/>
            <a:ext cx="600075" cy="304800"/>
            <a:chOff x="2765" y="3760"/>
            <a:chExt cx="378" cy="192"/>
          </a:xfrm>
        </p:grpSpPr>
        <p:sp>
          <p:nvSpPr>
            <p:cNvPr id="578613" name="Line 53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14" name="AutoShape 54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15" name="Group 55"/>
          <p:cNvGrpSpPr>
            <a:grpSpLocks/>
          </p:cNvGrpSpPr>
          <p:nvPr/>
        </p:nvGrpSpPr>
        <p:grpSpPr bwMode="auto">
          <a:xfrm>
            <a:off x="2941638" y="3502025"/>
            <a:ext cx="642937" cy="304800"/>
            <a:chOff x="2039" y="3708"/>
            <a:chExt cx="405" cy="192"/>
          </a:xfrm>
        </p:grpSpPr>
        <p:sp>
          <p:nvSpPr>
            <p:cNvPr id="578616" name="Line 56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17" name="Rectangle 57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18" name="AutoShape 58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19" name="Group 59"/>
          <p:cNvGrpSpPr>
            <a:grpSpLocks/>
          </p:cNvGrpSpPr>
          <p:nvPr/>
        </p:nvGrpSpPr>
        <p:grpSpPr bwMode="auto">
          <a:xfrm>
            <a:off x="1547813" y="3070225"/>
            <a:ext cx="601662" cy="323850"/>
            <a:chOff x="1884" y="3349"/>
            <a:chExt cx="379" cy="204"/>
          </a:xfrm>
        </p:grpSpPr>
        <p:sp>
          <p:nvSpPr>
            <p:cNvPr id="578620" name="Line 60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21" name="Oval 61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8622" name="AutoShape 62"/>
          <p:cNvSpPr>
            <a:spLocks noChangeArrowheads="1"/>
          </p:cNvSpPr>
          <p:nvPr/>
        </p:nvSpPr>
        <p:spPr bwMode="auto">
          <a:xfrm>
            <a:off x="4068763" y="3933825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400">
                <a:latin typeface="Times New Roman" charset="0"/>
              </a:rPr>
              <a:t>…</a:t>
            </a:r>
          </a:p>
        </p:txBody>
      </p:sp>
      <p:grpSp>
        <p:nvGrpSpPr>
          <p:cNvPr id="578623" name="Group 63"/>
          <p:cNvGrpSpPr>
            <a:grpSpLocks/>
          </p:cNvGrpSpPr>
          <p:nvPr/>
        </p:nvGrpSpPr>
        <p:grpSpPr bwMode="auto">
          <a:xfrm rot="5400000">
            <a:off x="4366418" y="3545682"/>
            <a:ext cx="411163" cy="323850"/>
            <a:chOff x="204" y="3349"/>
            <a:chExt cx="259" cy="204"/>
          </a:xfrm>
        </p:grpSpPr>
        <p:sp>
          <p:nvSpPr>
            <p:cNvPr id="578624" name="Line 6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25" name="Oval 6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26" name="Group 66"/>
          <p:cNvGrpSpPr>
            <a:grpSpLocks/>
          </p:cNvGrpSpPr>
          <p:nvPr/>
        </p:nvGrpSpPr>
        <p:grpSpPr bwMode="auto">
          <a:xfrm>
            <a:off x="4948238" y="3790950"/>
            <a:ext cx="776287" cy="609600"/>
            <a:chOff x="1431" y="3508"/>
            <a:chExt cx="489" cy="384"/>
          </a:xfrm>
        </p:grpSpPr>
        <p:grpSp>
          <p:nvGrpSpPr>
            <p:cNvPr id="578627" name="Group 67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78628" name="Line 68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8629" name="Rectangle 69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78630" name="AutoShape 70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31" name="Group 71"/>
          <p:cNvGrpSpPr>
            <a:grpSpLocks/>
          </p:cNvGrpSpPr>
          <p:nvPr/>
        </p:nvGrpSpPr>
        <p:grpSpPr bwMode="auto">
          <a:xfrm>
            <a:off x="3467100" y="4438650"/>
            <a:ext cx="600075" cy="304800"/>
            <a:chOff x="2765" y="3760"/>
            <a:chExt cx="378" cy="192"/>
          </a:xfrm>
        </p:grpSpPr>
        <p:sp>
          <p:nvSpPr>
            <p:cNvPr id="578632" name="Line 72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33" name="AutoShape 73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34" name="Group 74"/>
          <p:cNvGrpSpPr>
            <a:grpSpLocks/>
          </p:cNvGrpSpPr>
          <p:nvPr/>
        </p:nvGrpSpPr>
        <p:grpSpPr bwMode="auto">
          <a:xfrm>
            <a:off x="4859338" y="4438650"/>
            <a:ext cx="642937" cy="304800"/>
            <a:chOff x="2039" y="3708"/>
            <a:chExt cx="405" cy="192"/>
          </a:xfrm>
        </p:grpSpPr>
        <p:sp>
          <p:nvSpPr>
            <p:cNvPr id="578635" name="Line 75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36" name="Rectangle 76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37" name="AutoShape 77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38" name="Group 78"/>
          <p:cNvGrpSpPr>
            <a:grpSpLocks/>
          </p:cNvGrpSpPr>
          <p:nvPr/>
        </p:nvGrpSpPr>
        <p:grpSpPr bwMode="auto">
          <a:xfrm>
            <a:off x="3465513" y="4006850"/>
            <a:ext cx="601662" cy="323850"/>
            <a:chOff x="1884" y="3349"/>
            <a:chExt cx="379" cy="204"/>
          </a:xfrm>
        </p:grpSpPr>
        <p:sp>
          <p:nvSpPr>
            <p:cNvPr id="578639" name="Line 79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40" name="Oval 80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8641" name="AutoShape 81"/>
          <p:cNvSpPr>
            <a:spLocks noChangeArrowheads="1"/>
          </p:cNvSpPr>
          <p:nvPr/>
        </p:nvSpPr>
        <p:spPr bwMode="auto">
          <a:xfrm>
            <a:off x="6011863" y="5013325"/>
            <a:ext cx="1006475" cy="863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400">
                <a:latin typeface="Times New Roman" charset="0"/>
              </a:rPr>
              <a:t>cN</a:t>
            </a:r>
          </a:p>
        </p:txBody>
      </p:sp>
      <p:grpSp>
        <p:nvGrpSpPr>
          <p:cNvPr id="578642" name="Group 82"/>
          <p:cNvGrpSpPr>
            <a:grpSpLocks/>
          </p:cNvGrpSpPr>
          <p:nvPr/>
        </p:nvGrpSpPr>
        <p:grpSpPr bwMode="auto">
          <a:xfrm rot="5400000">
            <a:off x="6309518" y="4625182"/>
            <a:ext cx="411163" cy="323850"/>
            <a:chOff x="204" y="3349"/>
            <a:chExt cx="259" cy="204"/>
          </a:xfrm>
        </p:grpSpPr>
        <p:sp>
          <p:nvSpPr>
            <p:cNvPr id="578643" name="Line 8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44" name="Oval 8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45" name="Group 85"/>
          <p:cNvGrpSpPr>
            <a:grpSpLocks/>
          </p:cNvGrpSpPr>
          <p:nvPr/>
        </p:nvGrpSpPr>
        <p:grpSpPr bwMode="auto">
          <a:xfrm>
            <a:off x="6891338" y="4870450"/>
            <a:ext cx="776287" cy="609600"/>
            <a:chOff x="1431" y="3508"/>
            <a:chExt cx="489" cy="384"/>
          </a:xfrm>
        </p:grpSpPr>
        <p:grpSp>
          <p:nvGrpSpPr>
            <p:cNvPr id="578646" name="Group 86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578647" name="Line 87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78648" name="Rectangle 88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78649" name="AutoShape 89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50" name="Group 90"/>
          <p:cNvGrpSpPr>
            <a:grpSpLocks/>
          </p:cNvGrpSpPr>
          <p:nvPr/>
        </p:nvGrpSpPr>
        <p:grpSpPr bwMode="auto">
          <a:xfrm>
            <a:off x="5410200" y="5518150"/>
            <a:ext cx="600075" cy="304800"/>
            <a:chOff x="2765" y="3760"/>
            <a:chExt cx="378" cy="192"/>
          </a:xfrm>
        </p:grpSpPr>
        <p:sp>
          <p:nvSpPr>
            <p:cNvPr id="578651" name="Line 91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52" name="AutoShape 92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53" name="Group 93"/>
          <p:cNvGrpSpPr>
            <a:grpSpLocks/>
          </p:cNvGrpSpPr>
          <p:nvPr/>
        </p:nvGrpSpPr>
        <p:grpSpPr bwMode="auto">
          <a:xfrm>
            <a:off x="6802438" y="5518150"/>
            <a:ext cx="642937" cy="304800"/>
            <a:chOff x="2039" y="3708"/>
            <a:chExt cx="405" cy="192"/>
          </a:xfrm>
        </p:grpSpPr>
        <p:sp>
          <p:nvSpPr>
            <p:cNvPr id="578654" name="Line 94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55" name="Rectangle 95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56" name="AutoShape 96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78657" name="Group 97"/>
          <p:cNvGrpSpPr>
            <a:grpSpLocks/>
          </p:cNvGrpSpPr>
          <p:nvPr/>
        </p:nvGrpSpPr>
        <p:grpSpPr bwMode="auto">
          <a:xfrm>
            <a:off x="5408613" y="5086350"/>
            <a:ext cx="601662" cy="323850"/>
            <a:chOff x="1884" y="3349"/>
            <a:chExt cx="379" cy="204"/>
          </a:xfrm>
        </p:grpSpPr>
        <p:sp>
          <p:nvSpPr>
            <p:cNvPr id="578658" name="Line 98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78659" name="Oval 99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78660" name="Text Box 100"/>
          <p:cNvSpPr txBox="1">
            <a:spLocks noChangeArrowheads="1"/>
          </p:cNvSpPr>
          <p:nvPr/>
        </p:nvSpPr>
        <p:spPr bwMode="auto">
          <a:xfrm>
            <a:off x="1979613" y="1663700"/>
            <a:ext cx="175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2000" b="0">
                <a:latin typeface="Times New Roman" charset="0"/>
              </a:rPr>
              <a:t>Home interface</a:t>
            </a:r>
            <a:endParaRPr lang="fr-FR" sz="2000">
              <a:latin typeface="Times New Roman" charset="0"/>
            </a:endParaRPr>
          </a:p>
        </p:txBody>
      </p:sp>
      <p:sp>
        <p:nvSpPr>
          <p:cNvPr id="578661" name="Line 101"/>
          <p:cNvSpPr>
            <a:spLocks noChangeShapeType="1"/>
          </p:cNvSpPr>
          <p:nvPr/>
        </p:nvSpPr>
        <p:spPr bwMode="auto">
          <a:xfrm>
            <a:off x="3708400" y="18986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8662" name="Rectangle 102"/>
          <p:cNvSpPr>
            <a:spLocks noChangeArrowheads="1"/>
          </p:cNvSpPr>
          <p:nvPr/>
        </p:nvSpPr>
        <p:spPr bwMode="auto">
          <a:xfrm>
            <a:off x="2555875" y="3789363"/>
            <a:ext cx="287338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8663" name="Rectangle 103"/>
          <p:cNvSpPr>
            <a:spLocks noChangeArrowheads="1"/>
          </p:cNvSpPr>
          <p:nvPr/>
        </p:nvSpPr>
        <p:spPr bwMode="auto">
          <a:xfrm>
            <a:off x="4427538" y="4724400"/>
            <a:ext cx="287337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8664" name="Rectangle 104"/>
          <p:cNvSpPr>
            <a:spLocks noChangeArrowheads="1"/>
          </p:cNvSpPr>
          <p:nvPr/>
        </p:nvSpPr>
        <p:spPr bwMode="auto">
          <a:xfrm>
            <a:off x="6372225" y="5805488"/>
            <a:ext cx="287338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0918-5969-4D58-98D2-FFAB99899629}" type="slidenum">
              <a:rPr lang="fr-FR"/>
              <a:pPr/>
              <a:t>39</a:t>
            </a:fld>
            <a:endParaRPr lang="fr-FR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Home Features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Allows life cycle characteristics or key type to vary/evolve without changing component definition</a:t>
            </a:r>
          </a:p>
          <a:p>
            <a:endParaRPr lang="en-US" sz="800"/>
          </a:p>
          <a:p>
            <a:r>
              <a:rPr lang="en-US"/>
              <a:t>Optional use of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primarykey</a:t>
            </a:r>
            <a:r>
              <a:rPr lang="en-US"/>
              <a:t> for business component identity and persistency primary key</a:t>
            </a:r>
          </a:p>
          <a:p>
            <a:endParaRPr lang="en-US" sz="800"/>
          </a:p>
          <a:p>
            <a:r>
              <a:rPr lang="en-US"/>
              <a:t>Standard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/>
              <a:t> and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finder</a:t>
            </a:r>
            <a:r>
              <a:rPr lang="en-US"/>
              <a:t> business logic operations</a:t>
            </a:r>
          </a:p>
          <a:p>
            <a:endParaRPr lang="en-US" sz="800"/>
          </a:p>
          <a:p>
            <a:r>
              <a:rPr lang="en-US"/>
              <a:t>Extensible with arbitrary user-defined business logic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224D-B05C-4389-9FAD-7ACEFFDDD9D8}" type="slidenum">
              <a:rPr lang="fr-FR"/>
              <a:pPr/>
              <a:t>4</a:t>
            </a:fld>
            <a:endParaRPr lang="fr-FR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is the CORBA Component Model?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Defining CORBA components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Programming CORBA component clients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Implementing CORBA components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Putting CORBA containers to work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Packaging CORBA components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Deploying CORBA component applications</a:t>
            </a:r>
          </a:p>
          <a:p>
            <a:pPr>
              <a:lnSpc>
                <a:spcPct val="90000"/>
              </a:lnSpc>
            </a:pPr>
            <a:endParaRPr lang="en-US" sz="900"/>
          </a:p>
          <a:p>
            <a:pPr>
              <a:lnSpc>
                <a:spcPct val="90000"/>
              </a:lnSpc>
            </a:pPr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2D1C-FDE3-4869-9C76-BF71D9617F65}" type="slidenum">
              <a:rPr lang="fr-FR"/>
              <a:pPr/>
              <a:t>40</a:t>
            </a:fld>
            <a:endParaRPr lang="fr-FR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Keys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Values exposed to clients to create, find, and destroy component instances</a:t>
            </a:r>
          </a:p>
          <a:p>
            <a:pPr lvl="1"/>
            <a:r>
              <a:rPr lang="en-US" sz="2000"/>
              <a:t>Uniquely identifies a component instance within a home</a:t>
            </a:r>
          </a:p>
          <a:p>
            <a:pPr lvl="1"/>
            <a:r>
              <a:rPr lang="en-US" sz="2000"/>
              <a:t>Assigned at creation time, or in pre-existing database</a:t>
            </a:r>
            <a:endParaRPr lang="en-US" sz="700"/>
          </a:p>
          <a:p>
            <a:pPr lvl="1"/>
            <a:r>
              <a:rPr lang="en-US" sz="2000"/>
              <a:t>Must be a value type derived from </a:t>
            </a:r>
            <a:r>
              <a:rPr lang="en-US" sz="2000">
                <a:latin typeface="Arial" charset="0"/>
                <a:cs typeface="Arial" charset="0"/>
              </a:rPr>
              <a:t>Components::PrimaryKeyBase</a:t>
            </a:r>
            <a:r>
              <a:rPr lang="en-US" sz="2000"/>
              <a:t> (empty, abstract)</a:t>
            </a:r>
            <a:endParaRPr lang="en-US" sz="700"/>
          </a:p>
          <a:p>
            <a:endParaRPr lang="en-US" sz="2400"/>
          </a:p>
          <a:p>
            <a:r>
              <a:rPr lang="en-US" sz="2400"/>
              <a:t>Association between a primary key and a component is defined and maintained by its home</a:t>
            </a:r>
          </a:p>
          <a:p>
            <a:pPr lvl="1"/>
            <a:r>
              <a:rPr lang="en-US" sz="2000"/>
              <a:t>Different home types may define different key types (or no key) for the same component type</a:t>
            </a:r>
          </a:p>
          <a:p>
            <a:pPr lvl="1"/>
            <a:r>
              <a:rPr lang="en-US" sz="2000"/>
              <a:t>Primary key is not necessarily a part of the component’s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B66-D4C2-4237-B8E5-00B53F68075A}" type="slidenum">
              <a:rPr lang="fr-FR"/>
              <a:pPr/>
              <a:t>41</a:t>
            </a:fld>
            <a:endParaRPr lang="fr-FR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OMG IDL 3.0 Extensions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new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/>
              <a:t> keyword</a:t>
            </a:r>
          </a:p>
          <a:p>
            <a:pPr lvl="1"/>
            <a:r>
              <a:rPr lang="en-US"/>
              <a:t>Importation of OMG IDL scopes</a:t>
            </a:r>
          </a:p>
          <a:p>
            <a:pPr lvl="1"/>
            <a:r>
              <a:rPr lang="en-US"/>
              <a:t>To replace </a:t>
            </a:r>
            <a:r>
              <a:rPr lang="en-US">
                <a:latin typeface="Courier New" pitchFamily="49" charset="0"/>
                <a:cs typeface="Courier New" pitchFamily="49" charset="0"/>
              </a:rPr>
              <a:t>#include</a:t>
            </a:r>
          </a:p>
          <a:p>
            <a:endParaRPr lang="en-US"/>
          </a:p>
          <a:p>
            <a:r>
              <a:rPr lang="en-US"/>
              <a:t>The new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typeprefix</a:t>
            </a:r>
            <a:r>
              <a:rPr lang="en-US"/>
              <a:t> keyword</a:t>
            </a:r>
          </a:p>
          <a:p>
            <a:pPr lvl="1"/>
            <a:r>
              <a:rPr lang="en-US"/>
              <a:t>To replace </a:t>
            </a:r>
            <a:r>
              <a:rPr lang="en-US">
                <a:latin typeface="Courier New" pitchFamily="49" charset="0"/>
                <a:cs typeface="Courier New" pitchFamily="49" charset="0"/>
              </a:rPr>
              <a:t>#pragma prefix</a:t>
            </a:r>
            <a:endParaRPr 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A990-77B9-4C94-9ECD-2459F93B06CA}" type="slidenum">
              <a:rPr lang="fr-FR"/>
              <a:pPr/>
              <a:t>42</a:t>
            </a:fld>
            <a:endParaRPr lang="fr-FR"/>
          </a:p>
        </p:txBody>
      </p:sp>
      <p:sp>
        <p:nvSpPr>
          <p:cNvPr id="573443" name="Oval 3"/>
          <p:cNvSpPr>
            <a:spLocks noChangeArrowheads="1"/>
          </p:cNvSpPr>
          <p:nvPr/>
        </p:nvSpPr>
        <p:spPr bwMode="auto">
          <a:xfrm>
            <a:off x="2792413" y="2192338"/>
            <a:ext cx="3581400" cy="3429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Dining Philosophers Example</a:t>
            </a:r>
          </a:p>
        </p:txBody>
      </p:sp>
      <p:pic>
        <p:nvPicPr>
          <p:cNvPr id="573460" name="Picture 20" descr="kant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6300" y="2211388"/>
            <a:ext cx="1290638" cy="1719262"/>
          </a:xfrm>
          <a:noFill/>
          <a:ln/>
        </p:spPr>
      </p:pic>
      <p:sp>
        <p:nvSpPr>
          <p:cNvPr id="573453" name="Line 13"/>
          <p:cNvSpPr>
            <a:spLocks noChangeShapeType="1"/>
          </p:cNvSpPr>
          <p:nvPr/>
        </p:nvSpPr>
        <p:spPr bwMode="auto">
          <a:xfrm>
            <a:off x="3059113" y="3860800"/>
            <a:ext cx="2889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54" name="Line 14"/>
          <p:cNvSpPr>
            <a:spLocks noChangeShapeType="1"/>
          </p:cNvSpPr>
          <p:nvPr/>
        </p:nvSpPr>
        <p:spPr bwMode="auto">
          <a:xfrm flipV="1">
            <a:off x="3419475" y="2781300"/>
            <a:ext cx="6477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56" name="Line 16"/>
          <p:cNvSpPr>
            <a:spLocks noChangeShapeType="1"/>
          </p:cNvSpPr>
          <p:nvPr/>
        </p:nvSpPr>
        <p:spPr bwMode="auto">
          <a:xfrm flipH="1">
            <a:off x="5724525" y="3357563"/>
            <a:ext cx="714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59" name="Line 19"/>
          <p:cNvSpPr>
            <a:spLocks noChangeShapeType="1"/>
          </p:cNvSpPr>
          <p:nvPr/>
        </p:nvSpPr>
        <p:spPr bwMode="auto">
          <a:xfrm flipH="1" flipV="1">
            <a:off x="4716463" y="2708275"/>
            <a:ext cx="6477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50" name="AutoShape 10"/>
          <p:cNvSpPr>
            <a:spLocks noChangeArrowheads="1"/>
          </p:cNvSpPr>
          <p:nvPr/>
        </p:nvSpPr>
        <p:spPr bwMode="auto">
          <a:xfrm flipH="1">
            <a:off x="0" y="1412875"/>
            <a:ext cx="1905000" cy="1800225"/>
          </a:xfrm>
          <a:prstGeom prst="cloudCallout">
            <a:avLst>
              <a:gd name="adj1" fmla="val -75333"/>
              <a:gd name="adj2" fmla="val 11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/>
              <a:t>Thinking</a:t>
            </a:r>
          </a:p>
          <a:p>
            <a:pPr algn="ctr"/>
            <a:r>
              <a:rPr lang="fr-FR"/>
              <a:t>Hungry</a:t>
            </a:r>
          </a:p>
          <a:p>
            <a:pPr algn="ctr"/>
            <a:r>
              <a:rPr lang="fr-FR"/>
              <a:t>Starving</a:t>
            </a:r>
          </a:p>
          <a:p>
            <a:pPr algn="ctr"/>
            <a:r>
              <a:rPr lang="fr-FR"/>
              <a:t>Eating</a:t>
            </a:r>
          </a:p>
          <a:p>
            <a:pPr algn="ctr"/>
            <a:r>
              <a:rPr lang="fr-FR"/>
              <a:t>Dead</a:t>
            </a:r>
          </a:p>
        </p:txBody>
      </p:sp>
      <p:sp>
        <p:nvSpPr>
          <p:cNvPr id="573462" name="Text Box 22"/>
          <p:cNvSpPr txBox="1">
            <a:spLocks noChangeArrowheads="1"/>
          </p:cNvSpPr>
          <p:nvPr/>
        </p:nvSpPr>
        <p:spPr bwMode="auto">
          <a:xfrm>
            <a:off x="2444750" y="3522663"/>
            <a:ext cx="6937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Kant</a:t>
            </a:r>
          </a:p>
        </p:txBody>
      </p:sp>
      <p:pic>
        <p:nvPicPr>
          <p:cNvPr id="573463" name="Picture 23" descr="descar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557338"/>
            <a:ext cx="1366837" cy="1800225"/>
          </a:xfrm>
          <a:prstGeom prst="rect">
            <a:avLst/>
          </a:prstGeom>
          <a:noFill/>
        </p:spPr>
      </p:pic>
      <p:sp>
        <p:nvSpPr>
          <p:cNvPr id="573451" name="AutoShape 11"/>
          <p:cNvSpPr>
            <a:spLocks noChangeArrowheads="1"/>
          </p:cNvSpPr>
          <p:nvPr/>
        </p:nvSpPr>
        <p:spPr bwMode="auto">
          <a:xfrm>
            <a:off x="7059613" y="1125538"/>
            <a:ext cx="1905000" cy="1820862"/>
          </a:xfrm>
          <a:prstGeom prst="cloudCallout">
            <a:avLst>
              <a:gd name="adj1" fmla="val -86083"/>
              <a:gd name="adj2" fmla="val -85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/>
              <a:t>Thinking</a:t>
            </a:r>
          </a:p>
          <a:p>
            <a:r>
              <a:rPr lang="fr-FR"/>
              <a:t>Hungry</a:t>
            </a:r>
          </a:p>
          <a:p>
            <a:r>
              <a:rPr lang="fr-FR"/>
              <a:t>Starving</a:t>
            </a:r>
          </a:p>
          <a:p>
            <a:r>
              <a:rPr lang="fr-FR"/>
              <a:t>Eating</a:t>
            </a:r>
          </a:p>
          <a:p>
            <a:r>
              <a:rPr lang="fr-FR"/>
              <a:t>Dead</a:t>
            </a:r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408613" y="2968625"/>
            <a:ext cx="12779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Descartes</a:t>
            </a:r>
          </a:p>
        </p:txBody>
      </p:sp>
      <p:pic>
        <p:nvPicPr>
          <p:cNvPr id="573466" name="Picture 26" descr="aristotle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044950" y="4437063"/>
            <a:ext cx="1319213" cy="1728787"/>
          </a:xfrm>
          <a:noFill/>
          <a:ln/>
        </p:spPr>
      </p:pic>
      <p:sp>
        <p:nvSpPr>
          <p:cNvPr id="573452" name="AutoShape 12"/>
          <p:cNvSpPr>
            <a:spLocks noChangeArrowheads="1"/>
          </p:cNvSpPr>
          <p:nvPr/>
        </p:nvSpPr>
        <p:spPr bwMode="auto">
          <a:xfrm flipH="1">
            <a:off x="6353175" y="4170363"/>
            <a:ext cx="1944688" cy="1727200"/>
          </a:xfrm>
          <a:prstGeom prst="cloudCallout">
            <a:avLst>
              <a:gd name="adj1" fmla="val 104282"/>
              <a:gd name="adj2" fmla="val -113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fr-FR"/>
              <a:t>Thinking</a:t>
            </a:r>
          </a:p>
          <a:p>
            <a:r>
              <a:rPr lang="fr-FR"/>
              <a:t>Hungry</a:t>
            </a:r>
          </a:p>
          <a:p>
            <a:r>
              <a:rPr lang="fr-FR"/>
              <a:t>Starving</a:t>
            </a:r>
          </a:p>
          <a:p>
            <a:r>
              <a:rPr lang="fr-FR"/>
              <a:t>Eating</a:t>
            </a:r>
          </a:p>
          <a:p>
            <a:r>
              <a:rPr lang="fr-FR"/>
              <a:t>Dead</a:t>
            </a:r>
          </a:p>
        </p:txBody>
      </p:sp>
      <p:sp>
        <p:nvSpPr>
          <p:cNvPr id="573457" name="Line 17"/>
          <p:cNvSpPr>
            <a:spLocks noChangeShapeType="1"/>
          </p:cNvSpPr>
          <p:nvPr/>
        </p:nvSpPr>
        <p:spPr bwMode="auto">
          <a:xfrm flipV="1">
            <a:off x="5292725" y="4508500"/>
            <a:ext cx="35877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58" name="Line 18"/>
          <p:cNvSpPr>
            <a:spLocks noChangeShapeType="1"/>
          </p:cNvSpPr>
          <p:nvPr/>
        </p:nvSpPr>
        <p:spPr bwMode="auto">
          <a:xfrm flipH="1" flipV="1">
            <a:off x="3635375" y="4941888"/>
            <a:ext cx="5762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68" name="Text Box 28"/>
          <p:cNvSpPr txBox="1">
            <a:spLocks noChangeArrowheads="1"/>
          </p:cNvSpPr>
          <p:nvPr/>
        </p:nvSpPr>
        <p:spPr bwMode="auto">
          <a:xfrm>
            <a:off x="4154488" y="5768975"/>
            <a:ext cx="1101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Aristotle</a:t>
            </a:r>
          </a:p>
        </p:txBody>
      </p:sp>
      <p:grpSp>
        <p:nvGrpSpPr>
          <p:cNvPr id="573472" name="Group 32"/>
          <p:cNvGrpSpPr>
            <a:grpSpLocks/>
          </p:cNvGrpSpPr>
          <p:nvPr/>
        </p:nvGrpSpPr>
        <p:grpSpPr bwMode="auto">
          <a:xfrm>
            <a:off x="4067175" y="2420938"/>
            <a:ext cx="673100" cy="715962"/>
            <a:chOff x="1247" y="2957"/>
            <a:chExt cx="424" cy="451"/>
          </a:xfrm>
        </p:grpSpPr>
        <p:pic>
          <p:nvPicPr>
            <p:cNvPr id="573469" name="Picture 29" descr="for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0" y="2957"/>
              <a:ext cx="259" cy="337"/>
            </a:xfrm>
            <a:prstGeom prst="rect">
              <a:avLst/>
            </a:prstGeom>
            <a:noFill/>
          </p:spPr>
        </p:pic>
        <p:sp>
          <p:nvSpPr>
            <p:cNvPr id="573471" name="Text Box 31"/>
            <p:cNvSpPr txBox="1">
              <a:spLocks noChangeArrowheads="1"/>
            </p:cNvSpPr>
            <p:nvPr/>
          </p:nvSpPr>
          <p:spPr bwMode="auto">
            <a:xfrm>
              <a:off x="1247" y="3158"/>
              <a:ext cx="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Fork</a:t>
              </a:r>
            </a:p>
          </p:txBody>
        </p:sp>
      </p:grpSp>
      <p:grpSp>
        <p:nvGrpSpPr>
          <p:cNvPr id="573473" name="Group 33"/>
          <p:cNvGrpSpPr>
            <a:grpSpLocks/>
          </p:cNvGrpSpPr>
          <p:nvPr/>
        </p:nvGrpSpPr>
        <p:grpSpPr bwMode="auto">
          <a:xfrm>
            <a:off x="3106738" y="4365625"/>
            <a:ext cx="673100" cy="715963"/>
            <a:chOff x="1247" y="2957"/>
            <a:chExt cx="424" cy="451"/>
          </a:xfrm>
        </p:grpSpPr>
        <p:pic>
          <p:nvPicPr>
            <p:cNvPr id="573474" name="Picture 34" descr="for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0" y="2957"/>
              <a:ext cx="259" cy="337"/>
            </a:xfrm>
            <a:prstGeom prst="rect">
              <a:avLst/>
            </a:prstGeom>
            <a:noFill/>
          </p:spPr>
        </p:pic>
        <p:sp>
          <p:nvSpPr>
            <p:cNvPr id="573475" name="Text Box 35"/>
            <p:cNvSpPr txBox="1">
              <a:spLocks noChangeArrowheads="1"/>
            </p:cNvSpPr>
            <p:nvPr/>
          </p:nvSpPr>
          <p:spPr bwMode="auto">
            <a:xfrm>
              <a:off x="1247" y="3158"/>
              <a:ext cx="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Fork</a:t>
              </a:r>
            </a:p>
          </p:txBody>
        </p:sp>
      </p:grpSp>
      <p:grpSp>
        <p:nvGrpSpPr>
          <p:cNvPr id="573476" name="Group 36"/>
          <p:cNvGrpSpPr>
            <a:grpSpLocks/>
          </p:cNvGrpSpPr>
          <p:nvPr/>
        </p:nvGrpSpPr>
        <p:grpSpPr bwMode="auto">
          <a:xfrm>
            <a:off x="5411788" y="3933825"/>
            <a:ext cx="673100" cy="715963"/>
            <a:chOff x="1247" y="2957"/>
            <a:chExt cx="424" cy="451"/>
          </a:xfrm>
        </p:grpSpPr>
        <p:pic>
          <p:nvPicPr>
            <p:cNvPr id="573477" name="Picture 37" descr="fork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0" y="2957"/>
              <a:ext cx="259" cy="337"/>
            </a:xfrm>
            <a:prstGeom prst="rect">
              <a:avLst/>
            </a:prstGeom>
            <a:noFill/>
          </p:spPr>
        </p:pic>
        <p:sp>
          <p:nvSpPr>
            <p:cNvPr id="573478" name="Text Box 38"/>
            <p:cNvSpPr txBox="1">
              <a:spLocks noChangeArrowheads="1"/>
            </p:cNvSpPr>
            <p:nvPr/>
          </p:nvSpPr>
          <p:spPr bwMode="auto">
            <a:xfrm>
              <a:off x="1247" y="3158"/>
              <a:ext cx="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Fork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773E-72B7-45EE-BA9F-5AE4A2F1E3E2}" type="slidenum">
              <a:rPr lang="fr-FR"/>
              <a:pPr/>
              <a:t>43</a:t>
            </a:fld>
            <a:endParaRPr lang="fr-FR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Dining Philosophers as</a:t>
            </a:r>
            <a:br>
              <a:rPr lang="en-US"/>
            </a:br>
            <a:r>
              <a:rPr lang="en-US"/>
              <a:t>CORBA Components</a:t>
            </a:r>
          </a:p>
        </p:txBody>
      </p:sp>
      <p:grpSp>
        <p:nvGrpSpPr>
          <p:cNvPr id="582724" name="Group 68"/>
          <p:cNvGrpSpPr>
            <a:grpSpLocks/>
          </p:cNvGrpSpPr>
          <p:nvPr/>
        </p:nvGrpSpPr>
        <p:grpSpPr bwMode="auto">
          <a:xfrm>
            <a:off x="503238" y="1484313"/>
            <a:ext cx="1981200" cy="1371600"/>
            <a:chOff x="362" y="933"/>
            <a:chExt cx="1248" cy="864"/>
          </a:xfrm>
        </p:grpSpPr>
        <p:sp>
          <p:nvSpPr>
            <p:cNvPr id="582661" name="AutoShape 5"/>
            <p:cNvSpPr>
              <a:spLocks noChangeArrowheads="1"/>
            </p:cNvSpPr>
            <p:nvPr/>
          </p:nvSpPr>
          <p:spPr bwMode="auto">
            <a:xfrm>
              <a:off x="378" y="1191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82662" name="Group 6"/>
            <p:cNvGrpSpPr>
              <a:grpSpLocks/>
            </p:cNvGrpSpPr>
            <p:nvPr/>
          </p:nvGrpSpPr>
          <p:grpSpPr bwMode="auto">
            <a:xfrm>
              <a:off x="1310" y="1206"/>
              <a:ext cx="300" cy="177"/>
              <a:chOff x="1431" y="3508"/>
              <a:chExt cx="489" cy="384"/>
            </a:xfrm>
          </p:grpSpPr>
          <p:grpSp>
            <p:nvGrpSpPr>
              <p:cNvPr id="582663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6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665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666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667" name="Group 11"/>
            <p:cNvGrpSpPr>
              <a:grpSpLocks/>
            </p:cNvGrpSpPr>
            <p:nvPr/>
          </p:nvGrpSpPr>
          <p:grpSpPr bwMode="auto">
            <a:xfrm>
              <a:off x="1310" y="1413"/>
              <a:ext cx="300" cy="177"/>
              <a:chOff x="1431" y="3508"/>
              <a:chExt cx="489" cy="384"/>
            </a:xfrm>
          </p:grpSpPr>
          <p:grpSp>
            <p:nvGrpSpPr>
              <p:cNvPr id="582668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6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670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671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672" name="Group 16"/>
            <p:cNvGrpSpPr>
              <a:grpSpLocks/>
            </p:cNvGrpSpPr>
            <p:nvPr/>
          </p:nvGrpSpPr>
          <p:grpSpPr bwMode="auto">
            <a:xfrm>
              <a:off x="1310" y="1649"/>
              <a:ext cx="250" cy="89"/>
              <a:chOff x="2039" y="3708"/>
              <a:chExt cx="405" cy="192"/>
            </a:xfrm>
          </p:grpSpPr>
          <p:sp>
            <p:nvSpPr>
              <p:cNvPr id="582673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674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675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676" name="Rectangle 20"/>
            <p:cNvSpPr>
              <a:spLocks noChangeArrowheads="1"/>
            </p:cNvSpPr>
            <p:nvPr/>
          </p:nvSpPr>
          <p:spPr bwMode="auto">
            <a:xfrm>
              <a:off x="362" y="156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582681" name="Group 25"/>
            <p:cNvGrpSpPr>
              <a:grpSpLocks/>
            </p:cNvGrpSpPr>
            <p:nvPr/>
          </p:nvGrpSpPr>
          <p:grpSpPr bwMode="auto">
            <a:xfrm rot="5400000">
              <a:off x="777" y="961"/>
              <a:ext cx="259" cy="204"/>
              <a:chOff x="204" y="3349"/>
              <a:chExt cx="259" cy="204"/>
            </a:xfrm>
          </p:grpSpPr>
          <p:sp>
            <p:nvSpPr>
              <p:cNvPr id="582682" name="Line 26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683" name="Oval 27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677" name="Rectangle 21"/>
            <p:cNvSpPr>
              <a:spLocks noChangeArrowheads="1"/>
            </p:cNvSpPr>
            <p:nvPr/>
          </p:nvSpPr>
          <p:spPr bwMode="auto">
            <a:xfrm>
              <a:off x="362" y="1384"/>
              <a:ext cx="8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Kant</a:t>
              </a:r>
            </a:p>
          </p:txBody>
        </p:sp>
      </p:grpSp>
      <p:grpSp>
        <p:nvGrpSpPr>
          <p:cNvPr id="582726" name="Group 70"/>
          <p:cNvGrpSpPr>
            <a:grpSpLocks/>
          </p:cNvGrpSpPr>
          <p:nvPr/>
        </p:nvGrpSpPr>
        <p:grpSpPr bwMode="auto">
          <a:xfrm>
            <a:off x="503238" y="4725988"/>
            <a:ext cx="1981200" cy="1371600"/>
            <a:chOff x="2154" y="2838"/>
            <a:chExt cx="1248" cy="864"/>
          </a:xfrm>
        </p:grpSpPr>
        <p:sp>
          <p:nvSpPr>
            <p:cNvPr id="582684" name="AutoShape 28"/>
            <p:cNvSpPr>
              <a:spLocks noChangeArrowheads="1"/>
            </p:cNvSpPr>
            <p:nvPr/>
          </p:nvSpPr>
          <p:spPr bwMode="auto">
            <a:xfrm>
              <a:off x="2170" y="3096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82685" name="Group 29"/>
            <p:cNvGrpSpPr>
              <a:grpSpLocks/>
            </p:cNvGrpSpPr>
            <p:nvPr/>
          </p:nvGrpSpPr>
          <p:grpSpPr bwMode="auto">
            <a:xfrm>
              <a:off x="3102" y="3111"/>
              <a:ext cx="300" cy="177"/>
              <a:chOff x="1431" y="3508"/>
              <a:chExt cx="489" cy="384"/>
            </a:xfrm>
          </p:grpSpPr>
          <p:grpSp>
            <p:nvGrpSpPr>
              <p:cNvPr id="582686" name="Group 30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68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688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689" name="AutoShape 33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690" name="Group 34"/>
            <p:cNvGrpSpPr>
              <a:grpSpLocks/>
            </p:cNvGrpSpPr>
            <p:nvPr/>
          </p:nvGrpSpPr>
          <p:grpSpPr bwMode="auto">
            <a:xfrm>
              <a:off x="3102" y="3318"/>
              <a:ext cx="300" cy="177"/>
              <a:chOff x="1431" y="3508"/>
              <a:chExt cx="489" cy="384"/>
            </a:xfrm>
          </p:grpSpPr>
          <p:grpSp>
            <p:nvGrpSpPr>
              <p:cNvPr id="582691" name="Group 3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69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693" name="Rectangle 3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694" name="AutoShape 3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695" name="Group 39"/>
            <p:cNvGrpSpPr>
              <a:grpSpLocks/>
            </p:cNvGrpSpPr>
            <p:nvPr/>
          </p:nvGrpSpPr>
          <p:grpSpPr bwMode="auto">
            <a:xfrm>
              <a:off x="3102" y="3554"/>
              <a:ext cx="250" cy="89"/>
              <a:chOff x="2039" y="3708"/>
              <a:chExt cx="405" cy="192"/>
            </a:xfrm>
          </p:grpSpPr>
          <p:sp>
            <p:nvSpPr>
              <p:cNvPr id="582696" name="Line 40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697" name="Rectangle 41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698" name="AutoShape 42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699" name="Rectangle 43"/>
            <p:cNvSpPr>
              <a:spLocks noChangeArrowheads="1"/>
            </p:cNvSpPr>
            <p:nvPr/>
          </p:nvSpPr>
          <p:spPr bwMode="auto">
            <a:xfrm>
              <a:off x="2154" y="346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582700" name="Group 44"/>
            <p:cNvGrpSpPr>
              <a:grpSpLocks/>
            </p:cNvGrpSpPr>
            <p:nvPr/>
          </p:nvGrpSpPr>
          <p:grpSpPr bwMode="auto">
            <a:xfrm rot="5400000">
              <a:off x="2569" y="2866"/>
              <a:ext cx="259" cy="204"/>
              <a:chOff x="204" y="3349"/>
              <a:chExt cx="259" cy="204"/>
            </a:xfrm>
          </p:grpSpPr>
          <p:sp>
            <p:nvSpPr>
              <p:cNvPr id="582701" name="Line 45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02" name="Oval 46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703" name="Rectangle 47"/>
            <p:cNvSpPr>
              <a:spLocks noChangeArrowheads="1"/>
            </p:cNvSpPr>
            <p:nvPr/>
          </p:nvSpPr>
          <p:spPr bwMode="auto">
            <a:xfrm>
              <a:off x="2154" y="3289"/>
              <a:ext cx="9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Aristotle</a:t>
              </a:r>
            </a:p>
          </p:txBody>
        </p:sp>
      </p:grpSp>
      <p:grpSp>
        <p:nvGrpSpPr>
          <p:cNvPr id="582725" name="Group 69"/>
          <p:cNvGrpSpPr>
            <a:grpSpLocks/>
          </p:cNvGrpSpPr>
          <p:nvPr/>
        </p:nvGrpSpPr>
        <p:grpSpPr bwMode="auto">
          <a:xfrm>
            <a:off x="503238" y="3105150"/>
            <a:ext cx="1981200" cy="1371600"/>
            <a:chOff x="4036" y="890"/>
            <a:chExt cx="1248" cy="864"/>
          </a:xfrm>
        </p:grpSpPr>
        <p:sp>
          <p:nvSpPr>
            <p:cNvPr id="582704" name="AutoShape 48"/>
            <p:cNvSpPr>
              <a:spLocks noChangeArrowheads="1"/>
            </p:cNvSpPr>
            <p:nvPr/>
          </p:nvSpPr>
          <p:spPr bwMode="auto">
            <a:xfrm>
              <a:off x="4052" y="1148"/>
              <a:ext cx="1002" cy="60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82705" name="Group 49"/>
            <p:cNvGrpSpPr>
              <a:grpSpLocks/>
            </p:cNvGrpSpPr>
            <p:nvPr/>
          </p:nvGrpSpPr>
          <p:grpSpPr bwMode="auto">
            <a:xfrm>
              <a:off x="4984" y="1163"/>
              <a:ext cx="300" cy="177"/>
              <a:chOff x="1431" y="3508"/>
              <a:chExt cx="489" cy="384"/>
            </a:xfrm>
          </p:grpSpPr>
          <p:grpSp>
            <p:nvGrpSpPr>
              <p:cNvPr id="582706" name="Group 50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707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708" name="Rectangle 52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709" name="AutoShape 53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10" name="Group 54"/>
            <p:cNvGrpSpPr>
              <a:grpSpLocks/>
            </p:cNvGrpSpPr>
            <p:nvPr/>
          </p:nvGrpSpPr>
          <p:grpSpPr bwMode="auto">
            <a:xfrm>
              <a:off x="4984" y="1370"/>
              <a:ext cx="300" cy="177"/>
              <a:chOff x="1431" y="3508"/>
              <a:chExt cx="489" cy="384"/>
            </a:xfrm>
          </p:grpSpPr>
          <p:grpSp>
            <p:nvGrpSpPr>
              <p:cNvPr id="582711" name="Group 5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712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713" name="Rectangle 5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714" name="AutoShape 5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15" name="Group 59"/>
            <p:cNvGrpSpPr>
              <a:grpSpLocks/>
            </p:cNvGrpSpPr>
            <p:nvPr/>
          </p:nvGrpSpPr>
          <p:grpSpPr bwMode="auto">
            <a:xfrm>
              <a:off x="4984" y="1606"/>
              <a:ext cx="250" cy="89"/>
              <a:chOff x="2039" y="3708"/>
              <a:chExt cx="405" cy="192"/>
            </a:xfrm>
          </p:grpSpPr>
          <p:sp>
            <p:nvSpPr>
              <p:cNvPr id="582716" name="Line 60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17" name="Rectangle 61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18" name="AutoShape 62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719" name="Rectangle 63"/>
            <p:cNvSpPr>
              <a:spLocks noChangeArrowheads="1"/>
            </p:cNvSpPr>
            <p:nvPr/>
          </p:nvSpPr>
          <p:spPr bwMode="auto">
            <a:xfrm>
              <a:off x="4036" y="151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grpSp>
          <p:nvGrpSpPr>
            <p:cNvPr id="582720" name="Group 64"/>
            <p:cNvGrpSpPr>
              <a:grpSpLocks/>
            </p:cNvGrpSpPr>
            <p:nvPr/>
          </p:nvGrpSpPr>
          <p:grpSpPr bwMode="auto">
            <a:xfrm rot="5400000">
              <a:off x="4451" y="918"/>
              <a:ext cx="259" cy="204"/>
              <a:chOff x="204" y="3349"/>
              <a:chExt cx="259" cy="204"/>
            </a:xfrm>
          </p:grpSpPr>
          <p:sp>
            <p:nvSpPr>
              <p:cNvPr id="582721" name="Line 65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22" name="Oval 66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723" name="Rectangle 67"/>
            <p:cNvSpPr>
              <a:spLocks noChangeArrowheads="1"/>
            </p:cNvSpPr>
            <p:nvPr/>
          </p:nvSpPr>
          <p:spPr bwMode="auto">
            <a:xfrm>
              <a:off x="4036" y="1341"/>
              <a:ext cx="106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 sz="1400" b="0"/>
            </a:p>
            <a:p>
              <a:r>
                <a:rPr lang="fr-FR" sz="1400"/>
                <a:t>name</a:t>
              </a:r>
              <a:r>
                <a:rPr lang="fr-FR" sz="1400" b="0"/>
                <a:t> = Descartes</a:t>
              </a:r>
            </a:p>
          </p:txBody>
        </p:sp>
      </p:grpSp>
      <p:grpSp>
        <p:nvGrpSpPr>
          <p:cNvPr id="582767" name="Group 111"/>
          <p:cNvGrpSpPr>
            <a:grpSpLocks/>
          </p:cNvGrpSpPr>
          <p:nvPr/>
        </p:nvGrpSpPr>
        <p:grpSpPr bwMode="auto">
          <a:xfrm>
            <a:off x="4081463" y="1544638"/>
            <a:ext cx="1282700" cy="1020762"/>
            <a:chOff x="2200" y="799"/>
            <a:chExt cx="808" cy="643"/>
          </a:xfrm>
        </p:grpSpPr>
        <p:sp>
          <p:nvSpPr>
            <p:cNvPr id="582737" name="AutoShape 81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582738" name="Group 82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582739" name="Line 83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40" name="Oval 84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41" name="Group 85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582742" name="Line 86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43" name="Oval 87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582764" name="Oval 108"/>
          <p:cNvSpPr>
            <a:spLocks noChangeArrowheads="1"/>
          </p:cNvSpPr>
          <p:nvPr/>
        </p:nvSpPr>
        <p:spPr bwMode="auto">
          <a:xfrm>
            <a:off x="2230438" y="1947863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65" name="Oval 109"/>
          <p:cNvSpPr>
            <a:spLocks noChangeArrowheads="1"/>
          </p:cNvSpPr>
          <p:nvPr/>
        </p:nvSpPr>
        <p:spPr bwMode="auto">
          <a:xfrm>
            <a:off x="2232025" y="2276475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82768" name="Group 112"/>
          <p:cNvGrpSpPr>
            <a:grpSpLocks/>
          </p:cNvGrpSpPr>
          <p:nvPr/>
        </p:nvGrpSpPr>
        <p:grpSpPr bwMode="auto">
          <a:xfrm>
            <a:off x="5089525" y="2408238"/>
            <a:ext cx="1282700" cy="1020762"/>
            <a:chOff x="2200" y="799"/>
            <a:chExt cx="808" cy="643"/>
          </a:xfrm>
        </p:grpSpPr>
        <p:sp>
          <p:nvSpPr>
            <p:cNvPr id="582769" name="AutoShape 113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582770" name="Group 114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582771" name="Line 115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72" name="Oval 116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73" name="Group 117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582774" name="Line 118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75" name="Oval 119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582776" name="Group 120"/>
          <p:cNvGrpSpPr>
            <a:grpSpLocks/>
          </p:cNvGrpSpPr>
          <p:nvPr/>
        </p:nvGrpSpPr>
        <p:grpSpPr bwMode="auto">
          <a:xfrm>
            <a:off x="6026150" y="3271838"/>
            <a:ext cx="1282700" cy="1020762"/>
            <a:chOff x="2200" y="799"/>
            <a:chExt cx="808" cy="643"/>
          </a:xfrm>
        </p:grpSpPr>
        <p:sp>
          <p:nvSpPr>
            <p:cNvPr id="582777" name="AutoShape 121"/>
            <p:cNvSpPr>
              <a:spLocks noChangeArrowheads="1"/>
            </p:cNvSpPr>
            <p:nvPr/>
          </p:nvSpPr>
          <p:spPr bwMode="auto">
            <a:xfrm>
              <a:off x="2576" y="1058"/>
              <a:ext cx="432" cy="38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Fork</a:t>
              </a:r>
            </a:p>
          </p:txBody>
        </p:sp>
        <p:grpSp>
          <p:nvGrpSpPr>
            <p:cNvPr id="582778" name="Group 122"/>
            <p:cNvGrpSpPr>
              <a:grpSpLocks/>
            </p:cNvGrpSpPr>
            <p:nvPr/>
          </p:nvGrpSpPr>
          <p:grpSpPr bwMode="auto">
            <a:xfrm>
              <a:off x="2200" y="1162"/>
              <a:ext cx="379" cy="204"/>
              <a:chOff x="1884" y="3349"/>
              <a:chExt cx="379" cy="204"/>
            </a:xfrm>
          </p:grpSpPr>
          <p:sp>
            <p:nvSpPr>
              <p:cNvPr id="582779" name="Line 123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80" name="Oval 124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81" name="Group 125"/>
            <p:cNvGrpSpPr>
              <a:grpSpLocks/>
            </p:cNvGrpSpPr>
            <p:nvPr/>
          </p:nvGrpSpPr>
          <p:grpSpPr bwMode="auto">
            <a:xfrm rot="-16200000">
              <a:off x="2644" y="827"/>
              <a:ext cx="259" cy="204"/>
              <a:chOff x="204" y="3349"/>
              <a:chExt cx="259" cy="204"/>
            </a:xfrm>
          </p:grpSpPr>
          <p:sp>
            <p:nvSpPr>
              <p:cNvPr id="582782" name="Line 126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83" name="Oval 127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cxnSp>
        <p:nvCxnSpPr>
          <p:cNvPr id="582784" name="AutoShape 128"/>
          <p:cNvCxnSpPr>
            <a:cxnSpLocks noChangeShapeType="1"/>
            <a:stCxn id="582764" idx="6"/>
            <a:endCxn id="582780" idx="2"/>
          </p:cNvCxnSpPr>
          <p:nvPr/>
        </p:nvCxnSpPr>
        <p:spPr bwMode="auto">
          <a:xfrm>
            <a:off x="2476500" y="2062163"/>
            <a:ext cx="3549650" cy="19478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82785" name="AutoShape 129"/>
          <p:cNvCxnSpPr>
            <a:cxnSpLocks noChangeShapeType="1"/>
            <a:stCxn id="582765" idx="6"/>
            <a:endCxn id="582740" idx="2"/>
          </p:cNvCxnSpPr>
          <p:nvPr/>
        </p:nvCxnSpPr>
        <p:spPr bwMode="auto">
          <a:xfrm flipV="1">
            <a:off x="2478088" y="2282825"/>
            <a:ext cx="1603375" cy="1079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sp>
        <p:nvSpPr>
          <p:cNvPr id="582786" name="Oval 130"/>
          <p:cNvSpPr>
            <a:spLocks noChangeArrowheads="1"/>
          </p:cNvSpPr>
          <p:nvPr/>
        </p:nvSpPr>
        <p:spPr bwMode="auto">
          <a:xfrm>
            <a:off x="2228850" y="3568700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88" name="Oval 132"/>
          <p:cNvSpPr>
            <a:spLocks noChangeArrowheads="1"/>
          </p:cNvSpPr>
          <p:nvPr/>
        </p:nvSpPr>
        <p:spPr bwMode="auto">
          <a:xfrm>
            <a:off x="2233613" y="3897313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89" name="Oval 133"/>
          <p:cNvSpPr>
            <a:spLocks noChangeArrowheads="1"/>
          </p:cNvSpPr>
          <p:nvPr/>
        </p:nvSpPr>
        <p:spPr bwMode="auto">
          <a:xfrm>
            <a:off x="2220913" y="5187950"/>
            <a:ext cx="246062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90" name="Oval 134"/>
          <p:cNvSpPr>
            <a:spLocks noChangeArrowheads="1"/>
          </p:cNvSpPr>
          <p:nvPr/>
        </p:nvSpPr>
        <p:spPr bwMode="auto">
          <a:xfrm>
            <a:off x="2228850" y="5516563"/>
            <a:ext cx="246063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582791" name="AutoShape 135"/>
          <p:cNvCxnSpPr>
            <a:cxnSpLocks noChangeShapeType="1"/>
            <a:stCxn id="582786" idx="6"/>
            <a:endCxn id="582740" idx="2"/>
          </p:cNvCxnSpPr>
          <p:nvPr/>
        </p:nvCxnSpPr>
        <p:spPr bwMode="auto">
          <a:xfrm flipV="1">
            <a:off x="2474913" y="2282825"/>
            <a:ext cx="1606550" cy="14001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82792" name="AutoShape 136"/>
          <p:cNvCxnSpPr>
            <a:cxnSpLocks noChangeShapeType="1"/>
            <a:stCxn id="582788" idx="6"/>
            <a:endCxn id="582772" idx="2"/>
          </p:cNvCxnSpPr>
          <p:nvPr/>
        </p:nvCxnSpPr>
        <p:spPr bwMode="auto">
          <a:xfrm flipV="1">
            <a:off x="2479675" y="3146425"/>
            <a:ext cx="2609850" cy="8651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82793" name="AutoShape 137"/>
          <p:cNvCxnSpPr>
            <a:cxnSpLocks noChangeShapeType="1"/>
            <a:stCxn id="582789" idx="6"/>
            <a:endCxn id="582772" idx="2"/>
          </p:cNvCxnSpPr>
          <p:nvPr/>
        </p:nvCxnSpPr>
        <p:spPr bwMode="auto">
          <a:xfrm flipV="1">
            <a:off x="2466975" y="3146425"/>
            <a:ext cx="2622550" cy="21558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82794" name="AutoShape 138"/>
          <p:cNvCxnSpPr>
            <a:cxnSpLocks noChangeShapeType="1"/>
            <a:stCxn id="582790" idx="6"/>
            <a:endCxn id="582780" idx="2"/>
          </p:cNvCxnSpPr>
          <p:nvPr/>
        </p:nvCxnSpPr>
        <p:spPr bwMode="auto">
          <a:xfrm flipV="1">
            <a:off x="2474913" y="4010025"/>
            <a:ext cx="3551237" cy="1620838"/>
          </a:xfrm>
          <a:prstGeom prst="curvedConnector3">
            <a:avLst>
              <a:gd name="adj1" fmla="val 4997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</p:cxnSp>
      <p:sp>
        <p:nvSpPr>
          <p:cNvPr id="582795" name="AutoShape 139"/>
          <p:cNvSpPr>
            <a:spLocks noChangeArrowheads="1"/>
          </p:cNvSpPr>
          <p:nvPr/>
        </p:nvSpPr>
        <p:spPr bwMode="auto">
          <a:xfrm>
            <a:off x="2339975" y="5864225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96" name="AutoShape 140"/>
          <p:cNvSpPr>
            <a:spLocks noChangeArrowheads="1"/>
          </p:cNvSpPr>
          <p:nvPr/>
        </p:nvSpPr>
        <p:spPr bwMode="auto">
          <a:xfrm>
            <a:off x="2359025" y="4238625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82797" name="AutoShape 141"/>
          <p:cNvSpPr>
            <a:spLocks noChangeArrowheads="1"/>
          </p:cNvSpPr>
          <p:nvPr/>
        </p:nvSpPr>
        <p:spPr bwMode="auto">
          <a:xfrm>
            <a:off x="2363788" y="2622550"/>
            <a:ext cx="200025" cy="136525"/>
          </a:xfrm>
          <a:prstGeom prst="chevron">
            <a:avLst>
              <a:gd name="adj" fmla="val 30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582798" name="AutoShape 142"/>
          <p:cNvCxnSpPr>
            <a:cxnSpLocks noChangeShapeType="1"/>
            <a:stCxn id="582797" idx="3"/>
            <a:endCxn id="582758" idx="1"/>
          </p:cNvCxnSpPr>
          <p:nvPr/>
        </p:nvCxnSpPr>
        <p:spPr bwMode="auto">
          <a:xfrm>
            <a:off x="2563813" y="2690813"/>
            <a:ext cx="3957637" cy="3279775"/>
          </a:xfrm>
          <a:prstGeom prst="curvedConnector3">
            <a:avLst>
              <a:gd name="adj1" fmla="val 49019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582799" name="AutoShape 143"/>
          <p:cNvCxnSpPr>
            <a:cxnSpLocks noChangeShapeType="1"/>
            <a:stCxn id="582796" idx="3"/>
            <a:endCxn id="582758" idx="1"/>
          </p:cNvCxnSpPr>
          <p:nvPr/>
        </p:nvCxnSpPr>
        <p:spPr bwMode="auto">
          <a:xfrm>
            <a:off x="2559050" y="4306888"/>
            <a:ext cx="3962400" cy="1663700"/>
          </a:xfrm>
          <a:prstGeom prst="curvedConnector3">
            <a:avLst>
              <a:gd name="adj1" fmla="val 49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</p:cxnSp>
      <p:cxnSp>
        <p:nvCxnSpPr>
          <p:cNvPr id="582800" name="AutoShape 144"/>
          <p:cNvCxnSpPr>
            <a:cxnSpLocks noChangeShapeType="1"/>
            <a:stCxn id="582795" idx="3"/>
            <a:endCxn id="582758" idx="1"/>
          </p:cNvCxnSpPr>
          <p:nvPr/>
        </p:nvCxnSpPr>
        <p:spPr bwMode="auto">
          <a:xfrm>
            <a:off x="2540000" y="5932488"/>
            <a:ext cx="3981450" cy="38100"/>
          </a:xfrm>
          <a:prstGeom prst="curvedConnector3">
            <a:avLst>
              <a:gd name="adj1" fmla="val 49005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</p:cxnSp>
      <p:grpSp>
        <p:nvGrpSpPr>
          <p:cNvPr id="582828" name="Group 172"/>
          <p:cNvGrpSpPr>
            <a:grpSpLocks/>
          </p:cNvGrpSpPr>
          <p:nvPr/>
        </p:nvGrpSpPr>
        <p:grpSpPr bwMode="auto">
          <a:xfrm>
            <a:off x="7308850" y="349250"/>
            <a:ext cx="1593850" cy="366713"/>
            <a:chOff x="4604" y="739"/>
            <a:chExt cx="1004" cy="231"/>
          </a:xfrm>
        </p:grpSpPr>
        <p:sp>
          <p:nvSpPr>
            <p:cNvPr id="582801" name="AutoShape 145"/>
            <p:cNvSpPr>
              <a:spLocks noChangeArrowheads="1"/>
            </p:cNvSpPr>
            <p:nvPr/>
          </p:nvSpPr>
          <p:spPr bwMode="auto">
            <a:xfrm>
              <a:off x="4604" y="805"/>
              <a:ext cx="203" cy="11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endParaRPr lang="en-GB">
                <a:latin typeface="Times New Roman" charset="0"/>
              </a:endParaRPr>
            </a:p>
          </p:txBody>
        </p:sp>
        <p:sp>
          <p:nvSpPr>
            <p:cNvPr id="582802" name="Text Box 146"/>
            <p:cNvSpPr txBox="1">
              <a:spLocks noChangeArrowheads="1"/>
            </p:cNvSpPr>
            <p:nvPr/>
          </p:nvSpPr>
          <p:spPr bwMode="auto">
            <a:xfrm>
              <a:off x="4820" y="739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Component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29" name="Group 173"/>
          <p:cNvGrpSpPr>
            <a:grpSpLocks/>
          </p:cNvGrpSpPr>
          <p:nvPr/>
        </p:nvGrpSpPr>
        <p:grpSpPr bwMode="auto">
          <a:xfrm>
            <a:off x="7308850" y="727075"/>
            <a:ext cx="1790700" cy="366713"/>
            <a:chOff x="4604" y="1026"/>
            <a:chExt cx="1128" cy="231"/>
          </a:xfrm>
        </p:grpSpPr>
        <p:grpSp>
          <p:nvGrpSpPr>
            <p:cNvPr id="582803" name="Group 147"/>
            <p:cNvGrpSpPr>
              <a:grpSpLocks/>
            </p:cNvGrpSpPr>
            <p:nvPr/>
          </p:nvGrpSpPr>
          <p:grpSpPr bwMode="auto">
            <a:xfrm rot="-16200000">
              <a:off x="4604" y="1060"/>
              <a:ext cx="144" cy="144"/>
              <a:chOff x="204" y="3349"/>
              <a:chExt cx="259" cy="204"/>
            </a:xfrm>
          </p:grpSpPr>
          <p:sp>
            <p:nvSpPr>
              <p:cNvPr id="582804" name="Line 148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805" name="Oval 149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806" name="Text Box 150"/>
            <p:cNvSpPr txBox="1">
              <a:spLocks noChangeArrowheads="1"/>
            </p:cNvSpPr>
            <p:nvPr/>
          </p:nvSpPr>
          <p:spPr bwMode="auto">
            <a:xfrm>
              <a:off x="4820" y="102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Base ref.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30" name="Group 174"/>
          <p:cNvGrpSpPr>
            <a:grpSpLocks/>
          </p:cNvGrpSpPr>
          <p:nvPr/>
        </p:nvGrpSpPr>
        <p:grpSpPr bwMode="auto">
          <a:xfrm>
            <a:off x="7308850" y="1058863"/>
            <a:ext cx="1022350" cy="366712"/>
            <a:chOff x="4604" y="1237"/>
            <a:chExt cx="644" cy="231"/>
          </a:xfrm>
        </p:grpSpPr>
        <p:grpSp>
          <p:nvGrpSpPr>
            <p:cNvPr id="582807" name="Group 151"/>
            <p:cNvGrpSpPr>
              <a:grpSpLocks/>
            </p:cNvGrpSpPr>
            <p:nvPr/>
          </p:nvGrpSpPr>
          <p:grpSpPr bwMode="auto">
            <a:xfrm>
              <a:off x="4604" y="1286"/>
              <a:ext cx="208" cy="144"/>
              <a:chOff x="1884" y="3349"/>
              <a:chExt cx="379" cy="204"/>
            </a:xfrm>
          </p:grpSpPr>
          <p:sp>
            <p:nvSpPr>
              <p:cNvPr id="582808" name="Line 152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809" name="Oval 153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815" name="Text Box 159"/>
            <p:cNvSpPr txBox="1">
              <a:spLocks noChangeArrowheads="1"/>
            </p:cNvSpPr>
            <p:nvPr/>
          </p:nvSpPr>
          <p:spPr bwMode="auto">
            <a:xfrm>
              <a:off x="4820" y="1237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Facet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31" name="Group 175"/>
          <p:cNvGrpSpPr>
            <a:grpSpLocks/>
          </p:cNvGrpSpPr>
          <p:nvPr/>
        </p:nvGrpSpPr>
        <p:grpSpPr bwMode="auto">
          <a:xfrm>
            <a:off x="7308850" y="1414463"/>
            <a:ext cx="1530350" cy="366712"/>
            <a:chOff x="4604" y="1458"/>
            <a:chExt cx="964" cy="231"/>
          </a:xfrm>
        </p:grpSpPr>
        <p:grpSp>
          <p:nvGrpSpPr>
            <p:cNvPr id="582810" name="Group 154"/>
            <p:cNvGrpSpPr>
              <a:grpSpLocks/>
            </p:cNvGrpSpPr>
            <p:nvPr/>
          </p:nvGrpSpPr>
          <p:grpSpPr bwMode="auto">
            <a:xfrm>
              <a:off x="4604" y="1484"/>
              <a:ext cx="263" cy="190"/>
              <a:chOff x="1431" y="3508"/>
              <a:chExt cx="489" cy="384"/>
            </a:xfrm>
          </p:grpSpPr>
          <p:grpSp>
            <p:nvGrpSpPr>
              <p:cNvPr id="582811" name="Group 15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281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281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2814" name="AutoShape 15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816" name="Text Box 160"/>
            <p:cNvSpPr txBox="1">
              <a:spLocks noChangeArrowheads="1"/>
            </p:cNvSpPr>
            <p:nvPr/>
          </p:nvSpPr>
          <p:spPr bwMode="auto">
            <a:xfrm>
              <a:off x="4820" y="145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Receptacle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33" name="Group 177"/>
          <p:cNvGrpSpPr>
            <a:grpSpLocks/>
          </p:cNvGrpSpPr>
          <p:nvPr/>
        </p:nvGrpSpPr>
        <p:grpSpPr bwMode="auto">
          <a:xfrm>
            <a:off x="7308850" y="2125663"/>
            <a:ext cx="1752600" cy="366712"/>
            <a:chOff x="4604" y="1963"/>
            <a:chExt cx="1104" cy="231"/>
          </a:xfrm>
        </p:grpSpPr>
        <p:grpSp>
          <p:nvGrpSpPr>
            <p:cNvPr id="582817" name="Group 161"/>
            <p:cNvGrpSpPr>
              <a:grpSpLocks/>
            </p:cNvGrpSpPr>
            <p:nvPr/>
          </p:nvGrpSpPr>
          <p:grpSpPr bwMode="auto">
            <a:xfrm>
              <a:off x="4604" y="2002"/>
              <a:ext cx="242" cy="163"/>
              <a:chOff x="2039" y="3708"/>
              <a:chExt cx="405" cy="192"/>
            </a:xfrm>
          </p:grpSpPr>
          <p:sp>
            <p:nvSpPr>
              <p:cNvPr id="582818" name="Line 162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819" name="Rectangle 163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820" name="AutoShape 164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824" name="Text Box 168"/>
            <p:cNvSpPr txBox="1">
              <a:spLocks noChangeArrowheads="1"/>
            </p:cNvSpPr>
            <p:nvPr/>
          </p:nvSpPr>
          <p:spPr bwMode="auto">
            <a:xfrm>
              <a:off x="4820" y="1963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Event Source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32" name="Group 176"/>
          <p:cNvGrpSpPr>
            <a:grpSpLocks/>
          </p:cNvGrpSpPr>
          <p:nvPr/>
        </p:nvGrpSpPr>
        <p:grpSpPr bwMode="auto">
          <a:xfrm>
            <a:off x="7308850" y="1770063"/>
            <a:ext cx="1536700" cy="366712"/>
            <a:chOff x="4604" y="1691"/>
            <a:chExt cx="968" cy="231"/>
          </a:xfrm>
        </p:grpSpPr>
        <p:grpSp>
          <p:nvGrpSpPr>
            <p:cNvPr id="582821" name="Group 165"/>
            <p:cNvGrpSpPr>
              <a:grpSpLocks/>
            </p:cNvGrpSpPr>
            <p:nvPr/>
          </p:nvGrpSpPr>
          <p:grpSpPr bwMode="auto">
            <a:xfrm>
              <a:off x="4604" y="1718"/>
              <a:ext cx="264" cy="187"/>
              <a:chOff x="2765" y="3760"/>
              <a:chExt cx="378" cy="192"/>
            </a:xfrm>
          </p:grpSpPr>
          <p:sp>
            <p:nvSpPr>
              <p:cNvPr id="582822" name="Line 166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823" name="AutoShape 167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825" name="Text Box 169"/>
            <p:cNvSpPr txBox="1">
              <a:spLocks noChangeArrowheads="1"/>
            </p:cNvSpPr>
            <p:nvPr/>
          </p:nvSpPr>
          <p:spPr bwMode="auto">
            <a:xfrm>
              <a:off x="4820" y="1691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0">
                  <a:latin typeface="Times New Roman" charset="0"/>
                </a:rPr>
                <a:t>Event Sink</a:t>
              </a:r>
              <a:endParaRPr lang="fr-FR">
                <a:latin typeface="Times New Roman" charset="0"/>
              </a:endParaRPr>
            </a:p>
          </p:txBody>
        </p:sp>
      </p:grpSp>
      <p:grpSp>
        <p:nvGrpSpPr>
          <p:cNvPr id="582834" name="Group 178"/>
          <p:cNvGrpSpPr>
            <a:grpSpLocks/>
          </p:cNvGrpSpPr>
          <p:nvPr/>
        </p:nvGrpSpPr>
        <p:grpSpPr bwMode="auto">
          <a:xfrm>
            <a:off x="6443663" y="5084763"/>
            <a:ext cx="1927225" cy="1189037"/>
            <a:chOff x="4059" y="3203"/>
            <a:chExt cx="1214" cy="749"/>
          </a:xfrm>
        </p:grpSpPr>
        <p:grpSp>
          <p:nvGrpSpPr>
            <p:cNvPr id="582756" name="Group 100"/>
            <p:cNvGrpSpPr>
              <a:grpSpLocks/>
            </p:cNvGrpSpPr>
            <p:nvPr/>
          </p:nvGrpSpPr>
          <p:grpSpPr bwMode="auto">
            <a:xfrm>
              <a:off x="4059" y="3665"/>
              <a:ext cx="378" cy="192"/>
              <a:chOff x="2765" y="3760"/>
              <a:chExt cx="378" cy="192"/>
            </a:xfrm>
          </p:grpSpPr>
          <p:sp>
            <p:nvSpPr>
              <p:cNvPr id="582757" name="Line 101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58" name="AutoShape 102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2760" name="Group 104"/>
            <p:cNvGrpSpPr>
              <a:grpSpLocks/>
            </p:cNvGrpSpPr>
            <p:nvPr/>
          </p:nvGrpSpPr>
          <p:grpSpPr bwMode="auto">
            <a:xfrm rot="-16200000">
              <a:off x="4665" y="3231"/>
              <a:ext cx="259" cy="204"/>
              <a:chOff x="204" y="3349"/>
              <a:chExt cx="259" cy="204"/>
            </a:xfrm>
          </p:grpSpPr>
          <p:sp>
            <p:nvSpPr>
              <p:cNvPr id="582761" name="Line 105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2762" name="Oval 106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2755" name="AutoShape 99"/>
            <p:cNvSpPr>
              <a:spLocks noChangeArrowheads="1"/>
            </p:cNvSpPr>
            <p:nvPr/>
          </p:nvSpPr>
          <p:spPr bwMode="auto">
            <a:xfrm>
              <a:off x="4309" y="3462"/>
              <a:ext cx="964" cy="49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>
                  <a:latin typeface="Times New Roman" charset="0"/>
                </a:rPr>
                <a:t>Observer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695B-7FA8-4BA5-8D1C-D350D8C76476}" type="slidenum">
              <a:rPr lang="fr-FR"/>
              <a:pPr/>
              <a:t>44</a:t>
            </a:fld>
            <a:endParaRPr lang="fr-FR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 IDL 3.0 for Dining Philosophers</a:t>
            </a:r>
          </a:p>
        </p:txBody>
      </p:sp>
      <p:sp>
        <p:nvSpPr>
          <p:cNvPr id="528535" name="Rectangle 1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Importation of the Components module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when access to OMG IDL definitions contained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into the CCM's Components module is required.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</a:rPr>
              <a:t>import</a:t>
            </a:r>
            <a:r>
              <a:rPr lang="en-US" sz="2400">
                <a:latin typeface="Courier New" pitchFamily="49" charset="0"/>
              </a:rPr>
              <a:t> Components;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</a:rPr>
              <a:t>module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</a:rPr>
              <a:t>DiningPhilosophers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  // Sets the prefix of all these OMG IDL definitions.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  // Prefix generated Java mapping classes.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</a:rPr>
              <a:t>  </a:t>
            </a:r>
            <a:r>
              <a:rPr lang="en-US" sz="2400" b="1">
                <a:latin typeface="Courier New" pitchFamily="49" charset="0"/>
              </a:rPr>
              <a:t>typeprefix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</a:rPr>
              <a:t>DiningPhilosophers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>
                <a:latin typeface="Courier New" pitchFamily="49" charset="0"/>
              </a:rPr>
              <a:t>omg.org";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  . .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DF61-93F4-4CFC-9796-2EF48DAF6D79}" type="slidenum">
              <a:rPr lang="fr-FR"/>
              <a:pPr/>
              <a:t>45</a:t>
            </a:fld>
            <a:endParaRPr lang="fr-FR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Fork Interface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exception InUse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 (InUse);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component.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facet used by philosophers.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provides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ForkManager components.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585741" name="Line 13"/>
          <p:cNvSpPr>
            <a:spLocks noChangeShapeType="1"/>
          </p:cNvSpPr>
          <p:nvPr/>
        </p:nvSpPr>
        <p:spPr bwMode="auto">
          <a:xfrm flipV="1">
            <a:off x="2987675" y="2276475"/>
            <a:ext cx="37449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85762" name="Group 34"/>
          <p:cNvGrpSpPr>
            <a:grpSpLocks/>
          </p:cNvGrpSpPr>
          <p:nvPr/>
        </p:nvGrpSpPr>
        <p:grpSpPr bwMode="auto">
          <a:xfrm>
            <a:off x="6837363" y="1125538"/>
            <a:ext cx="1909762" cy="1655762"/>
            <a:chOff x="4307" y="709"/>
            <a:chExt cx="1203" cy="1043"/>
          </a:xfrm>
        </p:grpSpPr>
        <p:grpSp>
          <p:nvGrpSpPr>
            <p:cNvPr id="585763" name="Group 3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585764" name="Line 3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5765" name="Oval 3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5766" name="Group 3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585767" name="Line 3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5768" name="Oval 4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5769" name="AutoShape 4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0194-638D-40D9-A103-641F5707109F}" type="slidenum">
              <a:rPr lang="fr-FR"/>
              <a:pPr/>
              <a:t>46</a:t>
            </a:fld>
            <a:endParaRPr lang="fr-FR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Fork Manager Component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exception InUse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 (InUse);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component.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facet used by philosophers.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provides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ForkManager components.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602126" name="Freeform 14"/>
          <p:cNvSpPr>
            <a:spLocks/>
          </p:cNvSpPr>
          <p:nvPr/>
        </p:nvSpPr>
        <p:spPr bwMode="auto">
          <a:xfrm>
            <a:off x="4140200" y="1341438"/>
            <a:ext cx="4968875" cy="2879725"/>
          </a:xfrm>
          <a:custGeom>
            <a:avLst/>
            <a:gdLst/>
            <a:ahLst/>
            <a:cxnLst>
              <a:cxn ang="0">
                <a:pos x="0" y="2090"/>
              </a:cxn>
              <a:cxn ang="0">
                <a:pos x="3339" y="2075"/>
              </a:cxn>
              <a:cxn ang="0">
                <a:pos x="3357" y="4"/>
              </a:cxn>
              <a:cxn ang="0">
                <a:pos x="2912" y="0"/>
              </a:cxn>
            </a:cxnLst>
            <a:rect l="0" t="0" r="r" b="b"/>
            <a:pathLst>
              <a:path w="3357" h="2090">
                <a:moveTo>
                  <a:pt x="0" y="2090"/>
                </a:moveTo>
                <a:lnTo>
                  <a:pt x="3339" y="2075"/>
                </a:lnTo>
                <a:lnTo>
                  <a:pt x="3357" y="4"/>
                </a:lnTo>
                <a:lnTo>
                  <a:pt x="2912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02127" name="Group 15"/>
          <p:cNvGrpSpPr>
            <a:grpSpLocks/>
          </p:cNvGrpSpPr>
          <p:nvPr/>
        </p:nvGrpSpPr>
        <p:grpSpPr bwMode="auto">
          <a:xfrm>
            <a:off x="6837363" y="1125538"/>
            <a:ext cx="1909762" cy="1655762"/>
            <a:chOff x="4307" y="709"/>
            <a:chExt cx="1203" cy="1043"/>
          </a:xfrm>
        </p:grpSpPr>
        <p:grpSp>
          <p:nvGrpSpPr>
            <p:cNvPr id="602128" name="Group 1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602129" name="Line 1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2130" name="Oval 1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2131" name="Group 1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602132" name="Line 2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2133" name="Oval 2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2134" name="AutoShape 22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5D74-D335-471E-8A55-95A6FC331089}" type="slidenum">
              <a:rPr lang="fr-FR"/>
              <a:pPr/>
              <a:t>47</a:t>
            </a:fld>
            <a:endParaRPr lang="fr-FR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Fork Manager Component Facet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exception InUse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 (InUse);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component.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facet used by philosophers.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provides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ForkManager components.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603150" name="Freeform 14"/>
          <p:cNvSpPr>
            <a:spLocks/>
          </p:cNvSpPr>
          <p:nvPr/>
        </p:nvSpPr>
        <p:spPr bwMode="auto">
          <a:xfrm>
            <a:off x="4643438" y="2636838"/>
            <a:ext cx="2449512" cy="2520950"/>
          </a:xfrm>
          <a:custGeom>
            <a:avLst/>
            <a:gdLst/>
            <a:ahLst/>
            <a:cxnLst>
              <a:cxn ang="0">
                <a:pos x="0" y="1929"/>
              </a:cxn>
              <a:cxn ang="0">
                <a:pos x="1033" y="1929"/>
              </a:cxn>
              <a:cxn ang="0">
                <a:pos x="1033" y="0"/>
              </a:cxn>
            </a:cxnLst>
            <a:rect l="0" t="0" r="r" b="b"/>
            <a:pathLst>
              <a:path w="1033" h="1929">
                <a:moveTo>
                  <a:pt x="0" y="1929"/>
                </a:moveTo>
                <a:lnTo>
                  <a:pt x="1033" y="1929"/>
                </a:lnTo>
                <a:lnTo>
                  <a:pt x="1033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03151" name="Group 15"/>
          <p:cNvGrpSpPr>
            <a:grpSpLocks/>
          </p:cNvGrpSpPr>
          <p:nvPr/>
        </p:nvGrpSpPr>
        <p:grpSpPr bwMode="auto">
          <a:xfrm>
            <a:off x="6837363" y="1125538"/>
            <a:ext cx="1909762" cy="1655762"/>
            <a:chOff x="4307" y="709"/>
            <a:chExt cx="1203" cy="1043"/>
          </a:xfrm>
        </p:grpSpPr>
        <p:grpSp>
          <p:nvGrpSpPr>
            <p:cNvPr id="603142" name="Group 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603143" name="Line 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3144" name="Oval 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3145" name="Group 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603146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3147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3141" name="AutoShape 5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E09F-FF34-4292-BBD8-F61D4F1B5BEB}" type="slidenum">
              <a:rPr lang="fr-FR"/>
              <a:pPr/>
              <a:t>48</a:t>
            </a:fld>
            <a:endParaRPr lang="fr-FR"/>
          </a:p>
        </p:txBody>
      </p:sp>
      <p:sp>
        <p:nvSpPr>
          <p:cNvPr id="604173" name="AutoShape 1037"/>
          <p:cNvSpPr>
            <a:spLocks noChangeArrowheads="1"/>
          </p:cNvSpPr>
          <p:nvPr/>
        </p:nvSpPr>
        <p:spPr bwMode="auto">
          <a:xfrm>
            <a:off x="6372225" y="6207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sp>
        <p:nvSpPr>
          <p:cNvPr id="604174" name="Freeform 1038"/>
          <p:cNvSpPr>
            <a:spLocks/>
          </p:cNvSpPr>
          <p:nvPr/>
        </p:nvSpPr>
        <p:spPr bwMode="auto">
          <a:xfrm>
            <a:off x="6372225" y="3213100"/>
            <a:ext cx="1295400" cy="2952750"/>
          </a:xfrm>
          <a:custGeom>
            <a:avLst/>
            <a:gdLst/>
            <a:ahLst/>
            <a:cxnLst>
              <a:cxn ang="0">
                <a:pos x="0" y="1929"/>
              </a:cxn>
              <a:cxn ang="0">
                <a:pos x="1033" y="1929"/>
              </a:cxn>
              <a:cxn ang="0">
                <a:pos x="1033" y="0"/>
              </a:cxn>
            </a:cxnLst>
            <a:rect l="0" t="0" r="r" b="b"/>
            <a:pathLst>
              <a:path w="1033" h="1929">
                <a:moveTo>
                  <a:pt x="0" y="1929"/>
                </a:moveTo>
                <a:lnTo>
                  <a:pt x="1033" y="1929"/>
                </a:lnTo>
                <a:lnTo>
                  <a:pt x="1033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4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Fork Manager Home</a:t>
            </a:r>
          </a:p>
        </p:txBody>
      </p:sp>
      <p:sp>
        <p:nvSpPr>
          <p:cNvPr id="604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exception InUse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 (InUse);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component.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The fork facet used by philosophers.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provides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ForkManager components.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604175" name="Group 1039"/>
          <p:cNvGrpSpPr>
            <a:grpSpLocks/>
          </p:cNvGrpSpPr>
          <p:nvPr/>
        </p:nvGrpSpPr>
        <p:grpSpPr bwMode="auto">
          <a:xfrm>
            <a:off x="6837363" y="1125538"/>
            <a:ext cx="1909762" cy="1655762"/>
            <a:chOff x="4307" y="709"/>
            <a:chExt cx="1203" cy="1043"/>
          </a:xfrm>
        </p:grpSpPr>
        <p:grpSp>
          <p:nvGrpSpPr>
            <p:cNvPr id="604176" name="Group 1040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604177" name="Line 1041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4178" name="Oval 1042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4179" name="Group 1043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604180" name="Line 104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4181" name="Oval 104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4182" name="AutoShape 1046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604183" name="Group 1047"/>
          <p:cNvGrpSpPr>
            <a:grpSpLocks/>
          </p:cNvGrpSpPr>
          <p:nvPr/>
        </p:nvGrpSpPr>
        <p:grpSpPr bwMode="auto">
          <a:xfrm rot="5400000">
            <a:off x="7428706" y="253207"/>
            <a:ext cx="411163" cy="323850"/>
            <a:chOff x="204" y="3349"/>
            <a:chExt cx="259" cy="204"/>
          </a:xfrm>
        </p:grpSpPr>
        <p:sp>
          <p:nvSpPr>
            <p:cNvPr id="604184" name="Line 1048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4185" name="Oval 1049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CD9C-39E4-4189-821E-D36B6E7056CC}" type="slidenum">
              <a:rPr lang="fr-FR"/>
              <a:pPr/>
              <a:t>49</a:t>
            </a:fld>
            <a:endParaRPr lang="fr-FR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State Types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enum PhilosopherState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EATING, THINKING, HUNGRY,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STARVING, DEAD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eventtype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public string name;</a:t>
            </a: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public PhilosopherState state;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public unsigned long ticks_since_last_meal;</a:t>
            </a: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public boolean has_left_fork;</a:t>
            </a: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public boolean has_right_fork;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586798" name="Group 46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586799" name="AutoShape 47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86800" name="Group 48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586801" name="Group 49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680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6803" name="Rectangle 51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6804" name="AutoShape 52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6805" name="Group 53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586806" name="Group 54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680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6808" name="Rectangle 56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6809" name="AutoShape 57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6810" name="Group 58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586811" name="Line 59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6812" name="Rectangle 60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6813" name="AutoShape 61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6814" name="Rectangle 62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586815" name="Rectangle 63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586816" name="Group 64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586817" name="Line 65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6818" name="Oval 66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DFC57E8-6A1C-4412-8206-F80B7835228B}" type="slidenum">
              <a:rPr lang="fr-FR"/>
              <a:pPr/>
              <a:t>5</a:t>
            </a:fld>
            <a:endParaRPr lang="fr-FR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What is the</a:t>
            </a:r>
            <a:br>
              <a:rPr lang="en-US"/>
            </a:br>
            <a:r>
              <a:rPr lang="en-US"/>
              <a:t>CORBA Component Model?</a:t>
            </a:r>
            <a:br>
              <a:rPr lang="en-US"/>
            </a:br>
            <a:endParaRPr lang="en-US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5188"/>
          </a:xfrm>
        </p:spPr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From CORBA 2.x to the CCM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Comparison with EJB, COM, and .NET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CCM Technologies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Typical Use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5A2-551B-488C-96F7-74E1E71B703E}" type="slidenum">
              <a:rPr lang="fr-FR"/>
              <a:pPr/>
              <a:t>50</a:t>
            </a:fld>
            <a:endParaRPr lang="fr-FR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Component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left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right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event source.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87803" name="Line 27"/>
          <p:cNvSpPr>
            <a:spLocks noChangeShapeType="1"/>
          </p:cNvSpPr>
          <p:nvPr/>
        </p:nvSpPr>
        <p:spPr bwMode="auto">
          <a:xfrm flipV="1">
            <a:off x="4067175" y="1916113"/>
            <a:ext cx="31686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587804" name="Group 28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587805" name="AutoShape 29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587806" name="Group 30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587807" name="Group 31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780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7809" name="Rectangle 33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7810" name="AutoShape 34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7811" name="Group 35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587812" name="Group 36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58781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587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587815" name="AutoShape 39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7816" name="Group 40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587817" name="Line 41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7818" name="Rectangle 42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7819" name="AutoShape 43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587820" name="Rectangle 44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587821" name="Rectangle 45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587822" name="Group 46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587823" name="Line 47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7824" name="Oval 48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BC4B-3DD1-4994-AFC7-1A3D5F03CFFA}" type="slidenum">
              <a:rPr lang="fr-FR"/>
              <a:pPr/>
              <a:t>51</a:t>
            </a:fld>
            <a:endParaRPr lang="fr-FR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Component Receptacles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6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left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6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right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6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event source.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05210" name="Freeform 26"/>
          <p:cNvSpPr>
            <a:spLocks/>
          </p:cNvSpPr>
          <p:nvPr/>
        </p:nvSpPr>
        <p:spPr bwMode="auto">
          <a:xfrm>
            <a:off x="2916238" y="1531938"/>
            <a:ext cx="6013450" cy="1598612"/>
          </a:xfrm>
          <a:custGeom>
            <a:avLst/>
            <a:gdLst/>
            <a:ahLst/>
            <a:cxnLst>
              <a:cxn ang="0">
                <a:pos x="0" y="1007"/>
              </a:cxn>
              <a:cxn ang="0">
                <a:pos x="759" y="0"/>
              </a:cxn>
              <a:cxn ang="0">
                <a:pos x="3788" y="0"/>
              </a:cxn>
              <a:cxn ang="0">
                <a:pos x="3781" y="569"/>
              </a:cxn>
              <a:cxn ang="0">
                <a:pos x="3586" y="569"/>
              </a:cxn>
            </a:cxnLst>
            <a:rect l="0" t="0" r="r" b="b"/>
            <a:pathLst>
              <a:path w="3788" h="1007">
                <a:moveTo>
                  <a:pt x="0" y="1007"/>
                </a:moveTo>
                <a:lnTo>
                  <a:pt x="759" y="0"/>
                </a:lnTo>
                <a:lnTo>
                  <a:pt x="3788" y="0"/>
                </a:lnTo>
                <a:lnTo>
                  <a:pt x="3781" y="569"/>
                </a:lnTo>
                <a:lnTo>
                  <a:pt x="3586" y="569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05232" name="Group 48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605233" name="AutoShape 49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05234" name="Group 50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05235" name="Group 51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523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5237" name="Rectangle 53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5238" name="AutoShape 54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5239" name="Group 55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05240" name="Group 56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5241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5242" name="Rectangle 58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5243" name="AutoShape 59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5244" name="Group 60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05245" name="Line 61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5246" name="Rectangle 62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5247" name="AutoShape 63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5248" name="Rectangle 64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05249" name="Rectangle 65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05250" name="Group 66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05251" name="Line 67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5252" name="Oval 68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8B93-9BD0-4D6E-960C-E5884F48D17D}" type="slidenum">
              <a:rPr lang="fr-FR"/>
              <a:pPr/>
              <a:t>52</a:t>
            </a:fld>
            <a:endParaRPr lang="fr-FR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Component Receptacles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left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right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event source.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06234" name="Freeform 26"/>
          <p:cNvSpPr>
            <a:spLocks/>
          </p:cNvSpPr>
          <p:nvPr/>
        </p:nvSpPr>
        <p:spPr bwMode="auto">
          <a:xfrm>
            <a:off x="2916238" y="2997200"/>
            <a:ext cx="5976937" cy="1368425"/>
          </a:xfrm>
          <a:custGeom>
            <a:avLst/>
            <a:gdLst/>
            <a:ahLst/>
            <a:cxnLst>
              <a:cxn ang="0">
                <a:pos x="0" y="679"/>
              </a:cxn>
              <a:cxn ang="0">
                <a:pos x="137" y="807"/>
              </a:cxn>
              <a:cxn ang="0">
                <a:pos x="3910" y="808"/>
              </a:cxn>
              <a:cxn ang="0">
                <a:pos x="3913" y="0"/>
              </a:cxn>
              <a:cxn ang="0">
                <a:pos x="3730" y="0"/>
              </a:cxn>
            </a:cxnLst>
            <a:rect l="0" t="0" r="r" b="b"/>
            <a:pathLst>
              <a:path w="3913" h="808">
                <a:moveTo>
                  <a:pt x="0" y="679"/>
                </a:moveTo>
                <a:lnTo>
                  <a:pt x="137" y="807"/>
                </a:lnTo>
                <a:lnTo>
                  <a:pt x="3910" y="808"/>
                </a:lnTo>
                <a:lnTo>
                  <a:pt x="3913" y="0"/>
                </a:lnTo>
                <a:lnTo>
                  <a:pt x="3730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06256" name="Group 48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606257" name="AutoShape 49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06258" name="Group 50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06259" name="Group 51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62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6261" name="Rectangle 53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6262" name="AutoShape 54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6263" name="Group 55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06264" name="Group 56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626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6266" name="Rectangle 58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6267" name="AutoShape 59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6268" name="Group 60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06269" name="Line 61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6270" name="Rectangle 62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6271" name="AutoShape 63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6272" name="Rectangle 64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06273" name="Rectangle 65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06274" name="Group 66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06275" name="Line 67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6276" name="Oval 68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E7A1-E0AB-4F3C-A169-B387A64151C6}" type="slidenum">
              <a:rPr lang="fr-FR"/>
              <a:pPr/>
              <a:t>53</a:t>
            </a:fld>
            <a:endParaRPr lang="fr-FR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Component Event Source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left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right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event source.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07258" name="Freeform 26"/>
          <p:cNvSpPr>
            <a:spLocks/>
          </p:cNvSpPr>
          <p:nvPr/>
        </p:nvSpPr>
        <p:spPr bwMode="auto">
          <a:xfrm>
            <a:off x="5003800" y="3741738"/>
            <a:ext cx="3600450" cy="1008062"/>
          </a:xfrm>
          <a:custGeom>
            <a:avLst/>
            <a:gdLst/>
            <a:ahLst/>
            <a:cxnLst>
              <a:cxn ang="0">
                <a:pos x="0" y="995"/>
              </a:cxn>
              <a:cxn ang="0">
                <a:pos x="2777" y="988"/>
              </a:cxn>
              <a:cxn ang="0">
                <a:pos x="2768" y="0"/>
              </a:cxn>
            </a:cxnLst>
            <a:rect l="0" t="0" r="r" b="b"/>
            <a:pathLst>
              <a:path w="2777" h="995">
                <a:moveTo>
                  <a:pt x="0" y="995"/>
                </a:moveTo>
                <a:lnTo>
                  <a:pt x="2777" y="988"/>
                </a:lnTo>
                <a:lnTo>
                  <a:pt x="2768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07280" name="Group 48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607281" name="AutoShape 49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07282" name="Group 50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07283" name="Group 51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728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7285" name="Rectangle 53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7286" name="AutoShape 54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7287" name="Group 55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07288" name="Group 56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728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7290" name="Rectangle 58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7291" name="AutoShape 59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7292" name="Group 60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07293" name="Line 61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7294" name="Rectangle 62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7295" name="AutoShape 63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7296" name="Rectangle 64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07297" name="Rectangle 65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07298" name="Group 66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07299" name="Line 67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7300" name="Oval 68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010-1F12-46D6-9A7A-BBDE2A33F57A}" type="slidenum">
              <a:rPr lang="fr-FR"/>
              <a:pPr/>
              <a:t>54</a:t>
            </a:fld>
            <a:endParaRPr lang="fr-FR"/>
          </a:p>
        </p:txBody>
      </p:sp>
      <p:sp>
        <p:nvSpPr>
          <p:cNvPr id="608282" name="AutoShape 26"/>
          <p:cNvSpPr>
            <a:spLocks noChangeArrowheads="1"/>
          </p:cNvSpPr>
          <p:nvPr/>
        </p:nvSpPr>
        <p:spPr bwMode="auto">
          <a:xfrm>
            <a:off x="6227763" y="1196975"/>
            <a:ext cx="2700337" cy="27352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sp>
        <p:nvSpPr>
          <p:cNvPr id="608283" name="Freeform 27"/>
          <p:cNvSpPr>
            <a:spLocks/>
          </p:cNvSpPr>
          <p:nvPr/>
        </p:nvSpPr>
        <p:spPr bwMode="auto">
          <a:xfrm>
            <a:off x="7092950" y="3959225"/>
            <a:ext cx="719138" cy="1728788"/>
          </a:xfrm>
          <a:custGeom>
            <a:avLst/>
            <a:gdLst/>
            <a:ahLst/>
            <a:cxnLst>
              <a:cxn ang="0">
                <a:pos x="0" y="995"/>
              </a:cxn>
              <a:cxn ang="0">
                <a:pos x="2777" y="988"/>
              </a:cxn>
              <a:cxn ang="0">
                <a:pos x="2768" y="0"/>
              </a:cxn>
            </a:cxnLst>
            <a:rect l="0" t="0" r="r" b="b"/>
            <a:pathLst>
              <a:path w="2777" h="995">
                <a:moveTo>
                  <a:pt x="0" y="995"/>
                </a:moveTo>
                <a:lnTo>
                  <a:pt x="2777" y="988"/>
                </a:lnTo>
                <a:lnTo>
                  <a:pt x="2768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Philosopher Home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left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right fork receptacle.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event source.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608326" name="Group 70"/>
          <p:cNvGrpSpPr>
            <a:grpSpLocks/>
          </p:cNvGrpSpPr>
          <p:nvPr/>
        </p:nvGrpSpPr>
        <p:grpSpPr bwMode="auto">
          <a:xfrm>
            <a:off x="6588125" y="1700213"/>
            <a:ext cx="2232025" cy="2160587"/>
            <a:chOff x="384" y="1488"/>
            <a:chExt cx="1200" cy="1248"/>
          </a:xfrm>
        </p:grpSpPr>
        <p:sp>
          <p:nvSpPr>
            <p:cNvPr id="608327" name="AutoShape 71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08328" name="Group 72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08329" name="Group 7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8330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8331" name="Rectangle 7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8332" name="AutoShape 7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8333" name="Group 77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08334" name="Group 7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08335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08336" name="Rectangle 8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08337" name="AutoShape 8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8338" name="Group 82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08339" name="Line 83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8340" name="Rectangle 84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8341" name="AutoShape 85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08342" name="Rectangle 86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08343" name="Rectangle 87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08344" name="Group 88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08345" name="Line 8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8346" name="Oval 9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608347" name="Group 91"/>
          <p:cNvGrpSpPr>
            <a:grpSpLocks/>
          </p:cNvGrpSpPr>
          <p:nvPr/>
        </p:nvGrpSpPr>
        <p:grpSpPr bwMode="auto">
          <a:xfrm rot="5400000">
            <a:off x="7373144" y="829469"/>
            <a:ext cx="411162" cy="323850"/>
            <a:chOff x="204" y="3349"/>
            <a:chExt cx="259" cy="204"/>
          </a:xfrm>
        </p:grpSpPr>
        <p:sp>
          <p:nvSpPr>
            <p:cNvPr id="608348" name="Line 92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08349" name="Oval 93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A93-1869-4CFD-BEAA-E94F525C5CC2}" type="slidenum">
              <a:rPr lang="fr-FR"/>
              <a:pPr/>
              <a:t>55</a:t>
            </a:fld>
            <a:endParaRPr lang="fr-FR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Observer Component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sink port.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observers.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  <a:endParaRPr lang="en-US" sz="2000"/>
          </a:p>
        </p:txBody>
      </p:sp>
      <p:grpSp>
        <p:nvGrpSpPr>
          <p:cNvPr id="588814" name="Group 14"/>
          <p:cNvGrpSpPr>
            <a:grpSpLocks/>
          </p:cNvGrpSpPr>
          <p:nvPr/>
        </p:nvGrpSpPr>
        <p:grpSpPr bwMode="auto">
          <a:xfrm>
            <a:off x="6372225" y="1412875"/>
            <a:ext cx="2592388" cy="1584325"/>
            <a:chOff x="4105" y="890"/>
            <a:chExt cx="1633" cy="998"/>
          </a:xfrm>
        </p:grpSpPr>
        <p:sp>
          <p:nvSpPr>
            <p:cNvPr id="588805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588806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588807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8808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588810" name="Group 10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588811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588812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588813" name="Freeform 13"/>
          <p:cNvSpPr>
            <a:spLocks/>
          </p:cNvSpPr>
          <p:nvPr/>
        </p:nvSpPr>
        <p:spPr bwMode="auto">
          <a:xfrm>
            <a:off x="2916238" y="1628775"/>
            <a:ext cx="4751387" cy="647700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0" y="9"/>
              </a:cxn>
              <a:cxn ang="0">
                <a:pos x="2661" y="0"/>
              </a:cxn>
            </a:cxnLst>
            <a:rect l="0" t="0" r="r" b="b"/>
            <a:pathLst>
              <a:path w="2661" h="237">
                <a:moveTo>
                  <a:pt x="0" y="237"/>
                </a:moveTo>
                <a:lnTo>
                  <a:pt x="0" y="9"/>
                </a:lnTo>
                <a:lnTo>
                  <a:pt x="2661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188E-3A91-498B-8493-AB0519654FBA}" type="slidenum">
              <a:rPr lang="fr-FR"/>
              <a:pPr/>
              <a:t>56</a:t>
            </a:fld>
            <a:endParaRPr lang="fr-FR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Observer Component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sink port.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observers.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609284" name="Group 4"/>
          <p:cNvGrpSpPr>
            <a:grpSpLocks/>
          </p:cNvGrpSpPr>
          <p:nvPr/>
        </p:nvGrpSpPr>
        <p:grpSpPr bwMode="auto">
          <a:xfrm>
            <a:off x="6372225" y="1412875"/>
            <a:ext cx="2592388" cy="1584325"/>
            <a:chOff x="4105" y="890"/>
            <a:chExt cx="1633" cy="998"/>
          </a:xfrm>
        </p:grpSpPr>
        <p:sp>
          <p:nvSpPr>
            <p:cNvPr id="609285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609286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609287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9288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09289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609290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09291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609293" name="Freeform 13"/>
          <p:cNvSpPr>
            <a:spLocks/>
          </p:cNvSpPr>
          <p:nvPr/>
        </p:nvSpPr>
        <p:spPr bwMode="auto">
          <a:xfrm>
            <a:off x="4859338" y="2565400"/>
            <a:ext cx="1441450" cy="939800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649" y="494"/>
              </a:cxn>
              <a:cxn ang="0">
                <a:pos x="1325" y="0"/>
              </a:cxn>
            </a:cxnLst>
            <a:rect l="0" t="0" r="r" b="b"/>
            <a:pathLst>
              <a:path w="1325" h="494">
                <a:moveTo>
                  <a:pt x="0" y="494"/>
                </a:moveTo>
                <a:lnTo>
                  <a:pt x="649" y="494"/>
                </a:lnTo>
                <a:lnTo>
                  <a:pt x="1325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F7FC-09AE-4B3C-8AF4-04BB27227F54}" type="slidenum">
              <a:rPr lang="fr-FR"/>
              <a:pPr/>
              <a:t>57</a:t>
            </a:fld>
            <a:endParaRPr lang="fr-FR"/>
          </a:p>
        </p:txBody>
      </p:sp>
      <p:sp>
        <p:nvSpPr>
          <p:cNvPr id="612364" name="AutoShape 12"/>
          <p:cNvSpPr>
            <a:spLocks noChangeArrowheads="1"/>
          </p:cNvSpPr>
          <p:nvPr/>
        </p:nvSpPr>
        <p:spPr bwMode="auto">
          <a:xfrm>
            <a:off x="6521450" y="9810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Observer Home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i="1">
                <a:latin typeface="Courier New" pitchFamily="49" charset="0"/>
              </a:rPr>
              <a:t>// The status info sink port.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</a:rPr>
              <a:t>// Home for instantiating observers.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612356" name="Group 4"/>
          <p:cNvGrpSpPr>
            <a:grpSpLocks/>
          </p:cNvGrpSpPr>
          <p:nvPr/>
        </p:nvGrpSpPr>
        <p:grpSpPr bwMode="auto">
          <a:xfrm>
            <a:off x="6372225" y="1412875"/>
            <a:ext cx="2592388" cy="1584325"/>
            <a:chOff x="4105" y="890"/>
            <a:chExt cx="1633" cy="998"/>
          </a:xfrm>
        </p:grpSpPr>
        <p:sp>
          <p:nvSpPr>
            <p:cNvPr id="612357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612358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612359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12360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12361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612362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12363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612365" name="Freeform 13"/>
          <p:cNvSpPr>
            <a:spLocks/>
          </p:cNvSpPr>
          <p:nvPr/>
        </p:nvSpPr>
        <p:spPr bwMode="auto">
          <a:xfrm>
            <a:off x="6519863" y="3141663"/>
            <a:ext cx="1292225" cy="1849437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268" y="905"/>
              </a:cxn>
              <a:cxn ang="0">
                <a:pos x="1259" y="0"/>
              </a:cxn>
            </a:cxnLst>
            <a:rect l="0" t="0" r="r" b="b"/>
            <a:pathLst>
              <a:path w="1268" h="915">
                <a:moveTo>
                  <a:pt x="0" y="915"/>
                </a:moveTo>
                <a:lnTo>
                  <a:pt x="1268" y="905"/>
                </a:lnTo>
                <a:lnTo>
                  <a:pt x="1259" y="0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612366" name="Group 14"/>
          <p:cNvGrpSpPr>
            <a:grpSpLocks/>
          </p:cNvGrpSpPr>
          <p:nvPr/>
        </p:nvGrpSpPr>
        <p:grpSpPr bwMode="auto">
          <a:xfrm rot="5400000">
            <a:off x="7573169" y="613569"/>
            <a:ext cx="411162" cy="323850"/>
            <a:chOff x="204" y="3349"/>
            <a:chExt cx="259" cy="204"/>
          </a:xfrm>
        </p:grpSpPr>
        <p:sp>
          <p:nvSpPr>
            <p:cNvPr id="612367" name="Line 1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2368" name="Oval 1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2F3F0E1-E870-4BA9-BE97-CAC51136C75A}" type="slidenum">
              <a:rPr lang="fr-FR"/>
              <a:pPr/>
              <a:t>58</a:t>
            </a:fld>
            <a:endParaRPr lang="fr-FR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Programming CORBA Component Clients</a:t>
            </a:r>
            <a:br>
              <a:rPr lang="en-US"/>
            </a:br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The Client-Side OMG IDL Mapping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The Client Programming Model</a:t>
            </a:r>
          </a:p>
          <a:p>
            <a:pPr algn="l">
              <a:buFont typeface="Wingdings" pitchFamily="2" charset="2"/>
              <a:buChar char="n"/>
            </a:pPr>
            <a:r>
              <a:rPr lang="en-US"/>
              <a:t> Client Use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07C-E113-4B12-B375-2F5534EAD06E}" type="slidenum">
              <a:rPr lang="fr-FR"/>
              <a:pPr/>
              <a:t>59</a:t>
            </a:fld>
            <a:endParaRPr lang="fr-FR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Client-Side OMG IDL Mapping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OMG IDL 3.0 construction has an equivalent in terms of OMG IDL 2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Component and home types are viewed by clients through the CCM client-side OMG IDL mapping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Permits no change in client programming language mapping</a:t>
            </a:r>
          </a:p>
          <a:p>
            <a:pPr lvl="1">
              <a:lnSpc>
                <a:spcPct val="90000"/>
              </a:lnSpc>
            </a:pPr>
            <a:r>
              <a:rPr lang="en-US"/>
              <a:t>Clients still use their favorite IDL-oriented tools like CORBA stub generators, etc.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Clients do NOT have to be “component-aware”</a:t>
            </a:r>
          </a:p>
          <a:p>
            <a:pPr lvl="1">
              <a:lnSpc>
                <a:spcPct val="90000"/>
              </a:lnSpc>
            </a:pPr>
            <a:r>
              <a:rPr lang="en-US"/>
              <a:t>They just invoke interface operations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01D5-D454-40A1-91A9-17772A07506E}" type="slidenum">
              <a:rPr lang="fr-FR"/>
              <a:pPr/>
              <a:t>6</a:t>
            </a:fld>
            <a:endParaRPr lang="fr-FR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Software Components?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Time to market</a:t>
            </a:r>
          </a:p>
          <a:p>
            <a:pPr lvl="1">
              <a:lnSpc>
                <a:spcPct val="90000"/>
              </a:lnSpc>
            </a:pPr>
            <a:r>
              <a:rPr lang="en-US"/>
              <a:t>Improved application productivity</a:t>
            </a:r>
          </a:p>
          <a:p>
            <a:pPr lvl="1">
              <a:lnSpc>
                <a:spcPct val="90000"/>
              </a:lnSpc>
            </a:pPr>
            <a:r>
              <a:rPr lang="en-US"/>
              <a:t>Reduced complexity</a:t>
            </a:r>
          </a:p>
          <a:p>
            <a:pPr lvl="1">
              <a:lnSpc>
                <a:spcPct val="90000"/>
              </a:lnSpc>
            </a:pPr>
            <a:r>
              <a:rPr lang="en-US"/>
              <a:t>Reuse of existing code</a:t>
            </a:r>
          </a:p>
          <a:p>
            <a:pPr>
              <a:lnSpc>
                <a:spcPct val="90000"/>
              </a:lnSpc>
            </a:pPr>
            <a:endParaRPr lang="en-US" sz="600"/>
          </a:p>
          <a:p>
            <a:pPr>
              <a:lnSpc>
                <a:spcPct val="90000"/>
              </a:lnSpc>
            </a:pPr>
            <a:r>
              <a:rPr lang="en-US"/>
              <a:t>Programming by assembly (manufacturing) rather than development (engineering)</a:t>
            </a:r>
          </a:p>
          <a:p>
            <a:pPr lvl="1">
              <a:lnSpc>
                <a:spcPct val="90000"/>
              </a:lnSpc>
            </a:pPr>
            <a:r>
              <a:rPr lang="en-US"/>
              <a:t>Reduced skills requirements</a:t>
            </a:r>
          </a:p>
          <a:p>
            <a:pPr lvl="1">
              <a:lnSpc>
                <a:spcPct val="90000"/>
              </a:lnSpc>
            </a:pPr>
            <a:r>
              <a:rPr lang="en-US"/>
              <a:t>Focus expertise on domain problems</a:t>
            </a:r>
          </a:p>
          <a:p>
            <a:pPr lvl="1">
              <a:lnSpc>
                <a:spcPct val="90000"/>
              </a:lnSpc>
            </a:pPr>
            <a:r>
              <a:rPr lang="en-US"/>
              <a:t>Improving software quality</a:t>
            </a:r>
          </a:p>
          <a:p>
            <a:pPr>
              <a:lnSpc>
                <a:spcPct val="90000"/>
              </a:lnSpc>
            </a:pPr>
            <a:endParaRPr lang="en-US" sz="600"/>
          </a:p>
          <a:p>
            <a:pPr>
              <a:lnSpc>
                <a:spcPct val="90000"/>
              </a:lnSpc>
            </a:pPr>
            <a:r>
              <a:rPr lang="en-US"/>
              <a:t>Key benefit with client side &amp; server side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A340-68C4-4B5E-91DD-DA5DECE04DC5}" type="slidenum">
              <a:rPr lang="fr-FR"/>
              <a:pPr/>
              <a:t>60</a:t>
            </a:fld>
            <a:endParaRPr lang="fr-FR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Client-Side OMG IDL Mapping</a:t>
            </a:r>
          </a:p>
        </p:txBody>
      </p:sp>
      <p:grpSp>
        <p:nvGrpSpPr>
          <p:cNvPr id="695300" name="Group 4"/>
          <p:cNvGrpSpPr>
            <a:grpSpLocks/>
          </p:cNvGrpSpPr>
          <p:nvPr/>
        </p:nvGrpSpPr>
        <p:grpSpPr bwMode="auto">
          <a:xfrm>
            <a:off x="4090988" y="1268413"/>
            <a:ext cx="1357312" cy="1138237"/>
            <a:chOff x="101" y="1071"/>
            <a:chExt cx="1051" cy="743"/>
          </a:xfrm>
        </p:grpSpPr>
        <p:sp>
          <p:nvSpPr>
            <p:cNvPr id="695301" name="Text Box 5"/>
            <p:cNvSpPr txBox="1">
              <a:spLocks noChangeArrowheads="1"/>
            </p:cNvSpPr>
            <p:nvPr/>
          </p:nvSpPr>
          <p:spPr bwMode="auto">
            <a:xfrm>
              <a:off x="101" y="1435"/>
              <a:ext cx="105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695302" name="Group 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95303" name="Freeform 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95304" name="Freeform 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695305" name="Rectangle 9"/>
          <p:cNvSpPr>
            <a:spLocks noChangeArrowheads="1"/>
          </p:cNvSpPr>
          <p:nvPr/>
        </p:nvSpPr>
        <p:spPr bwMode="auto">
          <a:xfrm>
            <a:off x="7164388" y="1268413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7164388" y="1573213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5307" name="Rectangle 11"/>
          <p:cNvSpPr>
            <a:spLocks noChangeArrowheads="1"/>
          </p:cNvSpPr>
          <p:nvPr/>
        </p:nvSpPr>
        <p:spPr bwMode="auto">
          <a:xfrm>
            <a:off x="7164388" y="1878013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7392988" y="1185863"/>
            <a:ext cx="127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User written</a:t>
            </a:r>
            <a:endParaRPr lang="en-US" sz="2400" b="0"/>
          </a:p>
        </p:txBody>
      </p: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7392988" y="149066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Compiler</a:t>
            </a:r>
            <a:endParaRPr lang="en-US" sz="2400" b="0"/>
          </a:p>
        </p:txBody>
      </p:sp>
      <p:sp>
        <p:nvSpPr>
          <p:cNvPr id="695310" name="Text Box 14"/>
          <p:cNvSpPr txBox="1">
            <a:spLocks noChangeArrowheads="1"/>
          </p:cNvSpPr>
          <p:nvPr/>
        </p:nvSpPr>
        <p:spPr bwMode="auto">
          <a:xfrm>
            <a:off x="7392988" y="1795463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Generated files</a:t>
            </a:r>
            <a:endParaRPr lang="en-US" sz="2400" b="0"/>
          </a:p>
        </p:txBody>
      </p:sp>
      <p:grpSp>
        <p:nvGrpSpPr>
          <p:cNvPr id="695311" name="Group 15"/>
          <p:cNvGrpSpPr>
            <a:grpSpLocks/>
          </p:cNvGrpSpPr>
          <p:nvPr/>
        </p:nvGrpSpPr>
        <p:grpSpPr bwMode="auto">
          <a:xfrm>
            <a:off x="4157663" y="2441575"/>
            <a:ext cx="1439862" cy="1081088"/>
            <a:chOff x="2109" y="935"/>
            <a:chExt cx="907" cy="771"/>
          </a:xfrm>
        </p:grpSpPr>
        <p:sp>
          <p:nvSpPr>
            <p:cNvPr id="695312" name="Freeform 16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5313" name="Rectangle 17"/>
            <p:cNvSpPr>
              <a:spLocks noChangeArrowheads="1"/>
            </p:cNvSpPr>
            <p:nvPr/>
          </p:nvSpPr>
          <p:spPr bwMode="auto">
            <a:xfrm>
              <a:off x="2154" y="1118"/>
              <a:ext cx="81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IDL</a:t>
              </a:r>
            </a:p>
            <a:p>
              <a:pPr algn="ctr"/>
              <a:r>
                <a:rPr lang="fr-FR" sz="1600"/>
                <a:t>3.0</a:t>
              </a:r>
            </a:p>
          </p:txBody>
        </p:sp>
      </p:grpSp>
      <p:grpSp>
        <p:nvGrpSpPr>
          <p:cNvPr id="695317" name="Group 21"/>
          <p:cNvGrpSpPr>
            <a:grpSpLocks/>
          </p:cNvGrpSpPr>
          <p:nvPr/>
        </p:nvGrpSpPr>
        <p:grpSpPr bwMode="auto">
          <a:xfrm>
            <a:off x="3059113" y="5681663"/>
            <a:ext cx="1439862" cy="720725"/>
            <a:chOff x="1791" y="3489"/>
            <a:chExt cx="907" cy="454"/>
          </a:xfrm>
        </p:grpSpPr>
        <p:sp>
          <p:nvSpPr>
            <p:cNvPr id="695318" name="Freeform 22"/>
            <p:cNvSpPr>
              <a:spLocks noEditPoints="1"/>
            </p:cNvSpPr>
            <p:nvPr/>
          </p:nvSpPr>
          <p:spPr bwMode="auto">
            <a:xfrm>
              <a:off x="1791" y="3489"/>
              <a:ext cx="907" cy="45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5319" name="Rectangle 23"/>
            <p:cNvSpPr>
              <a:spLocks noChangeArrowheads="1"/>
            </p:cNvSpPr>
            <p:nvPr/>
          </p:nvSpPr>
          <p:spPr bwMode="auto">
            <a:xfrm>
              <a:off x="1836" y="3548"/>
              <a:ext cx="8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Client</a:t>
              </a:r>
            </a:p>
            <a:p>
              <a:pPr algn="ctr"/>
              <a:r>
                <a:rPr lang="fr-FR" sz="1600"/>
                <a:t>Stub</a:t>
              </a:r>
            </a:p>
          </p:txBody>
        </p:sp>
      </p:grpSp>
      <p:sp>
        <p:nvSpPr>
          <p:cNvPr id="695326" name="Rectangle 30"/>
          <p:cNvSpPr>
            <a:spLocks noChangeArrowheads="1"/>
          </p:cNvSpPr>
          <p:nvPr/>
        </p:nvSpPr>
        <p:spPr bwMode="auto">
          <a:xfrm>
            <a:off x="4138613" y="4102100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/>
              <a:t>OMG IDL 3.0</a:t>
            </a:r>
          </a:p>
          <a:p>
            <a:pPr algn="ctr"/>
            <a:r>
              <a:rPr lang="fr-FR" sz="1600"/>
              <a:t>Compiler</a:t>
            </a:r>
          </a:p>
        </p:txBody>
      </p:sp>
      <p:grpSp>
        <p:nvGrpSpPr>
          <p:cNvPr id="695327" name="Group 31"/>
          <p:cNvGrpSpPr>
            <a:grpSpLocks/>
          </p:cNvGrpSpPr>
          <p:nvPr/>
        </p:nvGrpSpPr>
        <p:grpSpPr bwMode="auto">
          <a:xfrm>
            <a:off x="1258888" y="4076700"/>
            <a:ext cx="1873250" cy="1009650"/>
            <a:chOff x="930" y="2446"/>
            <a:chExt cx="907" cy="636"/>
          </a:xfrm>
        </p:grpSpPr>
        <p:sp>
          <p:nvSpPr>
            <p:cNvPr id="695328" name="Freeform 32"/>
            <p:cNvSpPr>
              <a:spLocks noEditPoints="1"/>
            </p:cNvSpPr>
            <p:nvPr/>
          </p:nvSpPr>
          <p:spPr bwMode="auto">
            <a:xfrm>
              <a:off x="930" y="2446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5329" name="Rectangle 33"/>
            <p:cNvSpPr>
              <a:spLocks noChangeArrowheads="1"/>
            </p:cNvSpPr>
            <p:nvPr/>
          </p:nvSpPr>
          <p:spPr bwMode="auto">
            <a:xfrm>
              <a:off x="975" y="2526"/>
              <a:ext cx="81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fr-FR" sz="800"/>
            </a:p>
            <a:p>
              <a:pPr algn="ctr"/>
              <a:r>
                <a:rPr lang="fr-FR" sz="1600"/>
                <a:t>Client-side</a:t>
              </a:r>
            </a:p>
            <a:p>
              <a:pPr algn="ctr"/>
              <a:r>
                <a:rPr lang="fr-FR" sz="1600"/>
                <a:t>OMG IDL 2.x</a:t>
              </a:r>
            </a:p>
          </p:txBody>
        </p:sp>
      </p:grpSp>
      <p:grpSp>
        <p:nvGrpSpPr>
          <p:cNvPr id="695330" name="Group 34"/>
          <p:cNvGrpSpPr>
            <a:grpSpLocks/>
          </p:cNvGrpSpPr>
          <p:nvPr/>
        </p:nvGrpSpPr>
        <p:grpSpPr bwMode="auto">
          <a:xfrm>
            <a:off x="288925" y="1268413"/>
            <a:ext cx="1357313" cy="1138237"/>
            <a:chOff x="101" y="1071"/>
            <a:chExt cx="1051" cy="743"/>
          </a:xfrm>
        </p:grpSpPr>
        <p:sp>
          <p:nvSpPr>
            <p:cNvPr id="695331" name="Text Box 35"/>
            <p:cNvSpPr txBox="1">
              <a:spLocks noChangeArrowheads="1"/>
            </p:cNvSpPr>
            <p:nvPr/>
          </p:nvSpPr>
          <p:spPr bwMode="auto">
            <a:xfrm>
              <a:off x="101" y="1435"/>
              <a:ext cx="105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Client</a:t>
              </a:r>
            </a:p>
          </p:txBody>
        </p:sp>
        <p:grpSp>
          <p:nvGrpSpPr>
            <p:cNvPr id="695332" name="Group 3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695333" name="Freeform 3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95334" name="Freeform 3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695340" name="Group 44"/>
          <p:cNvGrpSpPr>
            <a:grpSpLocks/>
          </p:cNvGrpSpPr>
          <p:nvPr/>
        </p:nvGrpSpPr>
        <p:grpSpPr bwMode="auto">
          <a:xfrm>
            <a:off x="323850" y="2441575"/>
            <a:ext cx="1655763" cy="1081088"/>
            <a:chOff x="4422" y="3113"/>
            <a:chExt cx="1043" cy="771"/>
          </a:xfrm>
        </p:grpSpPr>
        <p:sp>
          <p:nvSpPr>
            <p:cNvPr id="695341" name="Freeform 45"/>
            <p:cNvSpPr>
              <a:spLocks noEditPoints="1"/>
            </p:cNvSpPr>
            <p:nvPr/>
          </p:nvSpPr>
          <p:spPr bwMode="auto">
            <a:xfrm>
              <a:off x="4490" y="3113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5342" name="Rectangle 46"/>
            <p:cNvSpPr>
              <a:spLocks noChangeArrowheads="1"/>
            </p:cNvSpPr>
            <p:nvPr/>
          </p:nvSpPr>
          <p:spPr bwMode="auto">
            <a:xfrm>
              <a:off x="4422" y="3298"/>
              <a:ext cx="104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Client</a:t>
              </a:r>
            </a:p>
            <a:p>
              <a:pPr algn="ctr"/>
              <a:r>
                <a:rPr lang="fr-FR" sz="1600"/>
                <a:t>Application</a:t>
              </a:r>
            </a:p>
          </p:txBody>
        </p:sp>
      </p:grpSp>
      <p:cxnSp>
        <p:nvCxnSpPr>
          <p:cNvPr id="695343" name="AutoShape 47"/>
          <p:cNvCxnSpPr>
            <a:cxnSpLocks noChangeShapeType="1"/>
          </p:cNvCxnSpPr>
          <p:nvPr/>
        </p:nvCxnSpPr>
        <p:spPr bwMode="auto">
          <a:xfrm>
            <a:off x="4859338" y="3592513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95345" name="AutoShape 49"/>
          <p:cNvCxnSpPr>
            <a:cxnSpLocks noChangeShapeType="1"/>
          </p:cNvCxnSpPr>
          <p:nvPr/>
        </p:nvCxnSpPr>
        <p:spPr bwMode="auto">
          <a:xfrm>
            <a:off x="3203575" y="4532313"/>
            <a:ext cx="7921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695346" name="Line 50"/>
          <p:cNvSpPr>
            <a:spLocks noChangeShapeType="1"/>
          </p:cNvSpPr>
          <p:nvPr/>
        </p:nvSpPr>
        <p:spPr bwMode="auto">
          <a:xfrm flipH="1">
            <a:off x="4356100" y="5033963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5349" name="Line 53"/>
          <p:cNvSpPr>
            <a:spLocks noChangeShapeType="1"/>
          </p:cNvSpPr>
          <p:nvPr/>
        </p:nvSpPr>
        <p:spPr bwMode="auto">
          <a:xfrm>
            <a:off x="1258888" y="3573463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5350" name="Line 54"/>
          <p:cNvSpPr>
            <a:spLocks noChangeShapeType="1"/>
          </p:cNvSpPr>
          <p:nvPr/>
        </p:nvSpPr>
        <p:spPr bwMode="auto">
          <a:xfrm>
            <a:off x="2700338" y="5178425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5352" name="Text Box 56"/>
          <p:cNvSpPr txBox="1">
            <a:spLocks noChangeArrowheads="1"/>
          </p:cNvSpPr>
          <p:nvPr/>
        </p:nvSpPr>
        <p:spPr bwMode="auto">
          <a:xfrm>
            <a:off x="1035050" y="3597275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uses</a:t>
            </a:r>
          </a:p>
        </p:txBody>
      </p:sp>
      <p:sp>
        <p:nvSpPr>
          <p:cNvPr id="695353" name="Text Box 57"/>
          <p:cNvSpPr txBox="1">
            <a:spLocks noChangeArrowheads="1"/>
          </p:cNvSpPr>
          <p:nvPr/>
        </p:nvSpPr>
        <p:spPr bwMode="auto">
          <a:xfrm>
            <a:off x="1979613" y="5249863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implemented by</a:t>
            </a:r>
          </a:p>
        </p:txBody>
      </p:sp>
      <p:sp>
        <p:nvSpPr>
          <p:cNvPr id="695356" name="AutoShape 60"/>
          <p:cNvSpPr>
            <a:spLocks noChangeArrowheads="1"/>
          </p:cNvSpPr>
          <p:nvPr/>
        </p:nvSpPr>
        <p:spPr bwMode="auto">
          <a:xfrm>
            <a:off x="4572000" y="5826125"/>
            <a:ext cx="1584325" cy="574675"/>
          </a:xfrm>
          <a:prstGeom prst="leftRightArrow">
            <a:avLst>
              <a:gd name="adj1" fmla="val 50000"/>
              <a:gd name="adj2" fmla="val 5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/>
              <a:t>ORB</a:t>
            </a:r>
          </a:p>
        </p:txBody>
      </p:sp>
      <p:grpSp>
        <p:nvGrpSpPr>
          <p:cNvPr id="695357" name="Group 61"/>
          <p:cNvGrpSpPr>
            <a:grpSpLocks/>
          </p:cNvGrpSpPr>
          <p:nvPr/>
        </p:nvGrpSpPr>
        <p:grpSpPr bwMode="auto">
          <a:xfrm>
            <a:off x="6245225" y="4797425"/>
            <a:ext cx="2719388" cy="1873250"/>
            <a:chOff x="1338" y="890"/>
            <a:chExt cx="1713" cy="1180"/>
          </a:xfrm>
        </p:grpSpPr>
        <p:sp>
          <p:nvSpPr>
            <p:cNvPr id="695358" name="AutoShape 62"/>
            <p:cNvSpPr>
              <a:spLocks noChangeArrowheads="1"/>
            </p:cNvSpPr>
            <p:nvPr/>
          </p:nvSpPr>
          <p:spPr bwMode="auto">
            <a:xfrm>
              <a:off x="1709" y="1138"/>
              <a:ext cx="944" cy="88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400">
                  <a:latin typeface="Times New Roman" charset="0"/>
                </a:rPr>
                <a:t>Component</a:t>
              </a:r>
            </a:p>
          </p:txBody>
        </p:sp>
        <p:grpSp>
          <p:nvGrpSpPr>
            <p:cNvPr id="695359" name="Group 63"/>
            <p:cNvGrpSpPr>
              <a:grpSpLocks/>
            </p:cNvGrpSpPr>
            <p:nvPr/>
          </p:nvGrpSpPr>
          <p:grpSpPr bwMode="auto">
            <a:xfrm>
              <a:off x="1338" y="1253"/>
              <a:ext cx="379" cy="204"/>
              <a:chOff x="1884" y="3349"/>
              <a:chExt cx="379" cy="204"/>
            </a:xfrm>
          </p:grpSpPr>
          <p:sp>
            <p:nvSpPr>
              <p:cNvPr id="695360" name="Line 64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361" name="Oval 65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95362" name="Group 66"/>
            <p:cNvGrpSpPr>
              <a:grpSpLocks/>
            </p:cNvGrpSpPr>
            <p:nvPr/>
          </p:nvGrpSpPr>
          <p:grpSpPr bwMode="auto">
            <a:xfrm rot="5400000">
              <a:off x="2051" y="918"/>
              <a:ext cx="259" cy="204"/>
              <a:chOff x="204" y="3349"/>
              <a:chExt cx="259" cy="204"/>
            </a:xfrm>
          </p:grpSpPr>
          <p:sp>
            <p:nvSpPr>
              <p:cNvPr id="695363" name="Line 67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364" name="Oval 68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95365" name="Group 69"/>
            <p:cNvGrpSpPr>
              <a:grpSpLocks/>
            </p:cNvGrpSpPr>
            <p:nvPr/>
          </p:nvGrpSpPr>
          <p:grpSpPr bwMode="auto">
            <a:xfrm>
              <a:off x="2517" y="1752"/>
              <a:ext cx="405" cy="192"/>
              <a:chOff x="2039" y="3708"/>
              <a:chExt cx="405" cy="192"/>
            </a:xfrm>
          </p:grpSpPr>
          <p:sp>
            <p:nvSpPr>
              <p:cNvPr id="695366" name="Line 70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367" name="Rectangle 71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368" name="AutoShape 72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95369" name="Rectangle 73"/>
            <p:cNvSpPr>
              <a:spLocks noChangeArrowheads="1"/>
            </p:cNvSpPr>
            <p:nvPr/>
          </p:nvSpPr>
          <p:spPr bwMode="auto">
            <a:xfrm>
              <a:off x="1882" y="1979"/>
              <a:ext cx="226" cy="9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695370" name="Group 74"/>
            <p:cNvGrpSpPr>
              <a:grpSpLocks/>
            </p:cNvGrpSpPr>
            <p:nvPr/>
          </p:nvGrpSpPr>
          <p:grpSpPr bwMode="auto">
            <a:xfrm>
              <a:off x="2562" y="1162"/>
              <a:ext cx="489" cy="384"/>
              <a:chOff x="1431" y="3508"/>
              <a:chExt cx="489" cy="384"/>
            </a:xfrm>
          </p:grpSpPr>
          <p:grpSp>
            <p:nvGrpSpPr>
              <p:cNvPr id="695371" name="Group 7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95372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95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95374" name="AutoShape 7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95375" name="Group 79"/>
            <p:cNvGrpSpPr>
              <a:grpSpLocks/>
            </p:cNvGrpSpPr>
            <p:nvPr/>
          </p:nvGrpSpPr>
          <p:grpSpPr bwMode="auto">
            <a:xfrm>
              <a:off x="1339" y="1706"/>
              <a:ext cx="378" cy="192"/>
              <a:chOff x="2765" y="3760"/>
              <a:chExt cx="378" cy="192"/>
            </a:xfrm>
          </p:grpSpPr>
          <p:sp>
            <p:nvSpPr>
              <p:cNvPr id="695376" name="Line 80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377" name="AutoShape 81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95378" name="Rectangle 82"/>
            <p:cNvSpPr>
              <a:spLocks noChangeArrowheads="1"/>
            </p:cNvSpPr>
            <p:nvPr/>
          </p:nvSpPr>
          <p:spPr bwMode="auto">
            <a:xfrm>
              <a:off x="2246" y="1979"/>
              <a:ext cx="226" cy="9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26" grpId="0" animBg="1"/>
      <p:bldP spid="695346" grpId="0" animBg="1"/>
      <p:bldP spid="695349" grpId="0" animBg="1"/>
      <p:bldP spid="695350" grpId="0" animBg="1"/>
      <p:bldP spid="695352" grpId="0"/>
      <p:bldP spid="695353" grpId="0"/>
      <p:bldP spid="6953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ABC-7187-4EB8-A27E-66C2103F58F3}" type="slidenum">
              <a:rPr lang="fr-FR"/>
              <a:pPr/>
              <a:t>61</a:t>
            </a:fld>
            <a:endParaRPr lang="fr-FR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Client-Side OMG IDL Mapping Rules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component type is mapped to an interface inheriting from </a:t>
            </a:r>
            <a:r>
              <a:rPr lang="en-US">
                <a:latin typeface="Courier New" pitchFamily="49" charset="0"/>
                <a:cs typeface="Courier New" pitchFamily="49" charset="0"/>
              </a:rPr>
              <a:t>Components::CCMObject</a:t>
            </a:r>
            <a:endParaRPr lang="en-US"/>
          </a:p>
          <a:p>
            <a:endParaRPr lang="en-US" sz="1000"/>
          </a:p>
          <a:p>
            <a:r>
              <a:rPr lang="en-US"/>
              <a:t>Facets and event sinks are mapped to an operation for obtaining the associated reference</a:t>
            </a:r>
          </a:p>
          <a:p>
            <a:endParaRPr lang="en-US" sz="1000"/>
          </a:p>
          <a:p>
            <a:r>
              <a:rPr lang="en-US"/>
              <a:t>Receptacles are mapped to operations for connecting, disconnecting, and getting the associated reference(s)</a:t>
            </a:r>
          </a:p>
          <a:p>
            <a:endParaRPr lang="en-US" sz="1000"/>
          </a:p>
          <a:p>
            <a:r>
              <a:rPr lang="en-US"/>
              <a:t>Event sources are mapped to operations for subscribing and unsubscribing to produced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C38C-5662-4418-904D-4D89C4BAF299}" type="slidenum">
              <a:rPr lang="fr-FR"/>
              <a:pPr/>
              <a:t>62</a:t>
            </a:fld>
            <a:endParaRPr lang="fr-FR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Client-Side OMG IDL Mapping Rules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event type is mapped to</a:t>
            </a:r>
          </a:p>
          <a:p>
            <a:pPr lvl="1">
              <a:lnSpc>
                <a:spcPct val="90000"/>
              </a:lnSpc>
            </a:pPr>
            <a:r>
              <a:rPr lang="en-US"/>
              <a:t>A value type</a:t>
            </a:r>
          </a:p>
          <a:p>
            <a:pPr lvl="2">
              <a:lnSpc>
                <a:spcPct val="90000"/>
              </a:lnSpc>
            </a:pPr>
            <a:r>
              <a:rPr lang="en-US"/>
              <a:t>inheriting from </a:t>
            </a:r>
            <a:r>
              <a:rPr lang="en-US">
                <a:latin typeface="Courier New" pitchFamily="49" charset="0"/>
                <a:cs typeface="Courier New" pitchFamily="49" charset="0"/>
              </a:rPr>
              <a:t>Components::EventBase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 consumer interface </a:t>
            </a:r>
          </a:p>
          <a:p>
            <a:pPr lvl="2">
              <a:lnSpc>
                <a:spcPct val="90000"/>
              </a:lnSpc>
            </a:pPr>
            <a:r>
              <a:rPr lang="en-US"/>
              <a:t>inheriting from </a:t>
            </a:r>
            <a:r>
              <a:rPr lang="en-US">
                <a:latin typeface="Courier New" pitchFamily="49" charset="0"/>
                <a:cs typeface="Courier New" pitchFamily="49" charset="0"/>
              </a:rPr>
              <a:t>Components::EventConsumerBase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 home type is mapped to three interfaces</a:t>
            </a:r>
          </a:p>
          <a:p>
            <a:pPr lvl="1">
              <a:lnSpc>
                <a:spcPct val="90000"/>
              </a:lnSpc>
            </a:pPr>
            <a:r>
              <a:rPr lang="en-US"/>
              <a:t>One for explicit operations user-defined </a:t>
            </a:r>
          </a:p>
          <a:p>
            <a:pPr lvl="2">
              <a:lnSpc>
                <a:spcPct val="90000"/>
              </a:lnSpc>
            </a:pPr>
            <a:r>
              <a:rPr lang="en-US"/>
              <a:t>inheriting from </a:t>
            </a:r>
            <a:r>
              <a:rPr lang="en-US">
                <a:latin typeface="Courier New" pitchFamily="49" charset="0"/>
                <a:cs typeface="Courier New" pitchFamily="49" charset="0"/>
              </a:rPr>
              <a:t>Components::CCMHome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One for implicit operations generated</a:t>
            </a:r>
          </a:p>
          <a:p>
            <a:pPr lvl="1">
              <a:lnSpc>
                <a:spcPct val="90000"/>
              </a:lnSpc>
            </a:pPr>
            <a:r>
              <a:rPr lang="en-US"/>
              <a:t>One inheriting from both previous interfaces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230A-7AAA-454E-8521-ABA0F07C1F80}" type="slidenum">
              <a:rPr lang="fr-FR"/>
              <a:pPr/>
              <a:t>63</a:t>
            </a:fld>
            <a:endParaRPr lang="fr-FR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for</a:t>
            </a:r>
            <a:br>
              <a:rPr lang="en-US"/>
            </a:br>
            <a:r>
              <a:rPr lang="en-US"/>
              <a:t>ForkManager Component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provides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::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Components::CCMObject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provide_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65604" name="AutoShape 4"/>
          <p:cNvSpPr>
            <a:spLocks noChangeArrowheads="1"/>
          </p:cNvSpPr>
          <p:nvPr/>
        </p:nvSpPr>
        <p:spPr bwMode="auto">
          <a:xfrm>
            <a:off x="1258888" y="3141663"/>
            <a:ext cx="42513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  <p:grpSp>
        <p:nvGrpSpPr>
          <p:cNvPr id="665605" name="Group 5"/>
          <p:cNvGrpSpPr>
            <a:grpSpLocks/>
          </p:cNvGrpSpPr>
          <p:nvPr/>
        </p:nvGrpSpPr>
        <p:grpSpPr bwMode="auto">
          <a:xfrm>
            <a:off x="6837363" y="1196975"/>
            <a:ext cx="1909762" cy="1655763"/>
            <a:chOff x="4307" y="709"/>
            <a:chExt cx="1203" cy="1043"/>
          </a:xfrm>
        </p:grpSpPr>
        <p:grpSp>
          <p:nvGrpSpPr>
            <p:cNvPr id="665606" name="Group 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665607" name="Line 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5608" name="Oval 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5609" name="Group 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665610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5611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65612" name="AutoShape 12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41AE-A0CA-49E5-BB96-A11CEADFB926}" type="slidenum">
              <a:rPr lang="fr-FR"/>
              <a:pPr/>
              <a:t>64</a:t>
            </a:fld>
            <a:endParaRPr lang="fr-FR"/>
          </a:p>
        </p:txBody>
      </p:sp>
      <p:sp>
        <p:nvSpPr>
          <p:cNvPr id="672770" name="AutoShape 2"/>
          <p:cNvSpPr>
            <a:spLocks noChangeArrowheads="1"/>
          </p:cNvSpPr>
          <p:nvPr/>
        </p:nvSpPr>
        <p:spPr bwMode="auto">
          <a:xfrm>
            <a:off x="6511925" y="6207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Fork Home</a:t>
            </a:r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ForkManager {};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::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Components::CCMHome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{};</a:t>
            </a:r>
            <a:endParaRPr lang="en-US" sz="6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::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Components::KeylessCCMHome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ForkManager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  <a:endParaRPr lang="en-US" sz="6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672774" name="Group 6"/>
          <p:cNvGrpSpPr>
            <a:grpSpLocks/>
          </p:cNvGrpSpPr>
          <p:nvPr/>
        </p:nvGrpSpPr>
        <p:grpSpPr bwMode="auto">
          <a:xfrm>
            <a:off x="6977063" y="1125538"/>
            <a:ext cx="1909762" cy="1655762"/>
            <a:chOff x="4307" y="709"/>
            <a:chExt cx="1203" cy="1043"/>
          </a:xfrm>
        </p:grpSpPr>
        <p:grpSp>
          <p:nvGrpSpPr>
            <p:cNvPr id="672775" name="Group 7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672776" name="Line 8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2777" name="Oval 9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2778" name="Group 10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672779" name="Line 1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2780" name="Oval 1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72781" name="AutoShape 13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672782" name="Group 14"/>
          <p:cNvGrpSpPr>
            <a:grpSpLocks/>
          </p:cNvGrpSpPr>
          <p:nvPr/>
        </p:nvGrpSpPr>
        <p:grpSpPr bwMode="auto">
          <a:xfrm rot="5400000">
            <a:off x="7568406" y="253207"/>
            <a:ext cx="411163" cy="323850"/>
            <a:chOff x="204" y="3349"/>
            <a:chExt cx="259" cy="204"/>
          </a:xfrm>
        </p:grpSpPr>
        <p:sp>
          <p:nvSpPr>
            <p:cNvPr id="672783" name="Line 1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2784" name="Oval 1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72785" name="AutoShape 17"/>
          <p:cNvSpPr>
            <a:spLocks noChangeArrowheads="1"/>
          </p:cNvSpPr>
          <p:nvPr/>
        </p:nvSpPr>
        <p:spPr bwMode="auto">
          <a:xfrm>
            <a:off x="1258888" y="2276475"/>
            <a:ext cx="42513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6DF8-E2CA-477F-B336-899B56915D9F}" type="slidenum">
              <a:rPr lang="fr-FR"/>
              <a:pPr/>
              <a:t>65</a:t>
            </a:fld>
            <a:endParaRPr lang="fr-FR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for </a:t>
            </a:r>
            <a:br>
              <a:rPr lang="en-US"/>
            </a:br>
            <a:r>
              <a:rPr lang="en-US"/>
              <a:t>StatusInfo Event Type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eventtype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{. . .};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valuetype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::Components::EventBase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 . . . 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Consumer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::Components::EventConsumerBase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StatusInfo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             the_StatusInfo);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673817" name="AutoShape 25"/>
          <p:cNvSpPr>
            <a:spLocks noChangeArrowheads="1"/>
          </p:cNvSpPr>
          <p:nvPr/>
        </p:nvSpPr>
        <p:spPr bwMode="auto">
          <a:xfrm>
            <a:off x="1258888" y="2205038"/>
            <a:ext cx="42513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098E-5429-464D-B3D7-F76590F4348E}" type="slidenum">
              <a:rPr lang="fr-FR"/>
              <a:pPr/>
              <a:t>66</a:t>
            </a:fld>
            <a:endParaRPr lang="fr-FR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Observer Component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consumes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          ::Components::CCMObject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StatusInfo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Consumer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get_consumer_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686084" name="Group 4"/>
          <p:cNvGrpSpPr>
            <a:grpSpLocks/>
          </p:cNvGrpSpPr>
          <p:nvPr/>
        </p:nvGrpSpPr>
        <p:grpSpPr bwMode="auto">
          <a:xfrm>
            <a:off x="6372225" y="1052513"/>
            <a:ext cx="2592388" cy="1584325"/>
            <a:chOff x="4105" y="890"/>
            <a:chExt cx="1633" cy="998"/>
          </a:xfrm>
        </p:grpSpPr>
        <p:sp>
          <p:nvSpPr>
            <p:cNvPr id="686085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686086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686087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6088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86089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686090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6091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686093" name="AutoShape 13"/>
          <p:cNvSpPr>
            <a:spLocks noChangeArrowheads="1"/>
          </p:cNvSpPr>
          <p:nvPr/>
        </p:nvSpPr>
        <p:spPr bwMode="auto">
          <a:xfrm>
            <a:off x="1258888" y="3068638"/>
            <a:ext cx="42513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F626-2D3B-460C-991C-62DA8AA86F8F}" type="slidenum">
              <a:rPr lang="fr-FR"/>
              <a:pPr/>
              <a:t>67</a:t>
            </a:fld>
            <a:endParaRPr lang="fr-FR"/>
          </a:p>
        </p:txBody>
      </p:sp>
      <p:sp>
        <p:nvSpPr>
          <p:cNvPr id="688130" name="AutoShape 2"/>
          <p:cNvSpPr>
            <a:spLocks noChangeArrowheads="1"/>
          </p:cNvSpPr>
          <p:nvPr/>
        </p:nvSpPr>
        <p:spPr bwMode="auto">
          <a:xfrm>
            <a:off x="6521450" y="1196975"/>
            <a:ext cx="2514600" cy="2112963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Observer Home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Observer Home</a:t>
            </a:r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Observer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::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Components::CCMHome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          ::Components::KeylessCCMHome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Observer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{};</a:t>
            </a:r>
          </a:p>
        </p:txBody>
      </p:sp>
      <p:grpSp>
        <p:nvGrpSpPr>
          <p:cNvPr id="688142" name="Group 14"/>
          <p:cNvGrpSpPr>
            <a:grpSpLocks/>
          </p:cNvGrpSpPr>
          <p:nvPr/>
        </p:nvGrpSpPr>
        <p:grpSpPr bwMode="auto">
          <a:xfrm>
            <a:off x="6372225" y="1628775"/>
            <a:ext cx="2592388" cy="1584325"/>
            <a:chOff x="4105" y="890"/>
            <a:chExt cx="1633" cy="998"/>
          </a:xfrm>
        </p:grpSpPr>
        <p:sp>
          <p:nvSpPr>
            <p:cNvPr id="688143" name="AutoShape 1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688144" name="Group 1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688145" name="Line 1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8146" name="AutoShape 1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88147" name="Group 1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688148" name="Line 2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8149" name="Oval 2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688150" name="Group 22"/>
          <p:cNvGrpSpPr>
            <a:grpSpLocks/>
          </p:cNvGrpSpPr>
          <p:nvPr/>
        </p:nvGrpSpPr>
        <p:grpSpPr bwMode="auto">
          <a:xfrm rot="5400000">
            <a:off x="7573169" y="829469"/>
            <a:ext cx="411162" cy="323850"/>
            <a:chOff x="204" y="3349"/>
            <a:chExt cx="259" cy="204"/>
          </a:xfrm>
        </p:grpSpPr>
        <p:sp>
          <p:nvSpPr>
            <p:cNvPr id="688151" name="Line 2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8152" name="Oval 2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88153" name="AutoShape 25"/>
          <p:cNvSpPr>
            <a:spLocks noChangeArrowheads="1"/>
          </p:cNvSpPr>
          <p:nvPr/>
        </p:nvSpPr>
        <p:spPr bwMode="auto">
          <a:xfrm>
            <a:off x="1258888" y="2276475"/>
            <a:ext cx="42513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9F26-A313-4408-8219-059001EB9B41}" type="slidenum">
              <a:rPr lang="fr-FR"/>
              <a:pPr/>
              <a:t>68</a:t>
            </a:fld>
            <a:endParaRPr lang="fr-FR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Philosopher Component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attribute string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uses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Fork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publishes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StatusInfo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::Components::CCMObject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attribute string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.../...</a:t>
            </a:r>
          </a:p>
        </p:txBody>
      </p:sp>
      <p:grpSp>
        <p:nvGrpSpPr>
          <p:cNvPr id="674821" name="Group 5"/>
          <p:cNvGrpSpPr>
            <a:grpSpLocks/>
          </p:cNvGrpSpPr>
          <p:nvPr/>
        </p:nvGrpSpPr>
        <p:grpSpPr bwMode="auto">
          <a:xfrm>
            <a:off x="6911975" y="1052513"/>
            <a:ext cx="2232025" cy="2160587"/>
            <a:chOff x="384" y="1488"/>
            <a:chExt cx="1200" cy="1248"/>
          </a:xfrm>
        </p:grpSpPr>
        <p:sp>
          <p:nvSpPr>
            <p:cNvPr id="674822" name="AutoShape 6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74823" name="Group 7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74824" name="Group 8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7482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74826" name="Rectangle 10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74827" name="AutoShape 11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4828" name="Group 12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74829" name="Group 13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748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7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74832" name="AutoShape 16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4833" name="Group 17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74834" name="Line 18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4835" name="Rectangle 19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4836" name="AutoShape 20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74837" name="Rectangle 21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74838" name="Rectangle 22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74839" name="Group 23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74840" name="Line 2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4841" name="Oval 2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674842" name="AutoShape 26"/>
          <p:cNvSpPr>
            <a:spLocks noChangeArrowheads="1"/>
          </p:cNvSpPr>
          <p:nvPr/>
        </p:nvSpPr>
        <p:spPr bwMode="auto">
          <a:xfrm>
            <a:off x="1187450" y="3644900"/>
            <a:ext cx="42513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6EC-BF5E-447D-BF87-4EE7F59811D2}" type="slidenum">
              <a:rPr lang="fr-FR"/>
              <a:pPr/>
              <a:t>69</a:t>
            </a:fld>
            <a:endParaRPr lang="fr-FR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Philosopher Component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connect_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Fork cnx) raises(…);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disconnect_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 raises(…);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connect_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Fork cnx) raises 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disconnect_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 raises 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Fork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get_connection_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Components::Cookie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subscribe_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in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consumer) raises(…);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StatusInfoConsumer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unsubscribe_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 in Components::Cookie ck) raises(…);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693252" name="Group 4"/>
          <p:cNvGrpSpPr>
            <a:grpSpLocks/>
          </p:cNvGrpSpPr>
          <p:nvPr/>
        </p:nvGrpSpPr>
        <p:grpSpPr bwMode="auto">
          <a:xfrm>
            <a:off x="6911975" y="44450"/>
            <a:ext cx="2232025" cy="2160588"/>
            <a:chOff x="384" y="1488"/>
            <a:chExt cx="1200" cy="1248"/>
          </a:xfrm>
        </p:grpSpPr>
        <p:sp>
          <p:nvSpPr>
            <p:cNvPr id="693253" name="AutoShape 5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93254" name="Group 6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93255" name="Group 7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9325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93257" name="Rectangle 9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93258" name="AutoShape 10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93259" name="Group 11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93260" name="Group 12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9326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932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93263" name="AutoShape 15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93264" name="Group 16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93265" name="Line 17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3266" name="Rectangle 18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3267" name="AutoShape 19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93268" name="Rectangle 20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93269" name="Rectangle 21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93270" name="Group 22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93271" name="Line 23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3272" name="Oval 24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1C9C-6653-4A3E-8CA6-8418EBB77C7A}" type="slidenum">
              <a:rPr lang="fr-FR"/>
              <a:pPr/>
              <a:t>7</a:t>
            </a:fld>
            <a:endParaRPr lang="fr-FR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CORBA 2 . . .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distributed object-oriented model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Heterogeneity: OMG Interface Definition Language (OMG IDL)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Portability: Standardized language mappings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Interoperability: GIOP / IIOP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Various invocation models: SII, DII, and AMI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Middleware: ORB, POA, etc.</a:t>
            </a:r>
            <a:br>
              <a:rPr lang="en-US" sz="2000"/>
            </a:br>
            <a:r>
              <a:rPr lang="en-US" sz="2000"/>
              <a:t>                  minimum, real-time, and fault-tolerance profiles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No standard packaging and deployment facilities !!!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Explicit programming of non functional properties !!!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lifecycle, (de)activation, naming, trading, notification, persistence, transactions, security, real-time, fault-tolerance, ...</a:t>
            </a:r>
          </a:p>
          <a:p>
            <a:pPr>
              <a:lnSpc>
                <a:spcPct val="90000"/>
              </a:lnSpc>
            </a:pPr>
            <a:endParaRPr lang="en-US" sz="800"/>
          </a:p>
          <a:p>
            <a:pPr>
              <a:lnSpc>
                <a:spcPct val="90000"/>
              </a:lnSpc>
            </a:pPr>
            <a:r>
              <a:rPr lang="en-US" sz="2400"/>
              <a:t>No vision of software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E732-67CE-4687-A64D-8D1D26C86755}" type="slidenum">
              <a:rPr lang="fr-FR"/>
              <a:pPr/>
              <a:t>70</a:t>
            </a:fld>
            <a:endParaRPr lang="fr-FR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Mapping </a:t>
            </a:r>
            <a:br>
              <a:rPr lang="en-US"/>
            </a:br>
            <a:r>
              <a:rPr lang="en-US"/>
              <a:t>for Philosopher Home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manages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Philosopher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factory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Philosopher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string name);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::Components::KeylessCCMHome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Philosopher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675866" name="AutoShape 26"/>
          <p:cNvSpPr>
            <a:spLocks noChangeArrowheads="1"/>
          </p:cNvSpPr>
          <p:nvPr/>
        </p:nvSpPr>
        <p:spPr bwMode="auto">
          <a:xfrm>
            <a:off x="6227763" y="477838"/>
            <a:ext cx="2700337" cy="273526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PhilosopherHome</a:t>
            </a:r>
          </a:p>
        </p:txBody>
      </p:sp>
      <p:grpSp>
        <p:nvGrpSpPr>
          <p:cNvPr id="675867" name="Group 27"/>
          <p:cNvGrpSpPr>
            <a:grpSpLocks/>
          </p:cNvGrpSpPr>
          <p:nvPr/>
        </p:nvGrpSpPr>
        <p:grpSpPr bwMode="auto">
          <a:xfrm>
            <a:off x="6588125" y="981075"/>
            <a:ext cx="2232025" cy="2160588"/>
            <a:chOff x="384" y="1488"/>
            <a:chExt cx="1200" cy="1248"/>
          </a:xfrm>
        </p:grpSpPr>
        <p:sp>
          <p:nvSpPr>
            <p:cNvPr id="675868" name="AutoShape 28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75869" name="Group 29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75870" name="Group 30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7587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758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75873" name="AutoShape 33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5874" name="Group 34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75875" name="Group 3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7587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758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75878" name="AutoShape 3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5879" name="Group 39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75880" name="Line 40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5881" name="Rectangle 41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5882" name="AutoShape 42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75883" name="Rectangle 43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75884" name="Rectangle 44"/>
            <p:cNvSpPr>
              <a:spLocks noChangeArrowheads="1"/>
            </p:cNvSpPr>
            <p:nvPr/>
          </p:nvSpPr>
          <p:spPr bwMode="auto">
            <a:xfrm>
              <a:off x="384" y="2035"/>
              <a:ext cx="82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</a:t>
              </a:r>
              <a:r>
                <a:rPr lang="fr-FR" b="0"/>
                <a:t> = XXX</a:t>
              </a:r>
            </a:p>
          </p:txBody>
        </p:sp>
        <p:grpSp>
          <p:nvGrpSpPr>
            <p:cNvPr id="675885" name="Group 45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75886" name="Line 46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5887" name="Oval 47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675888" name="Group 48"/>
          <p:cNvGrpSpPr>
            <a:grpSpLocks/>
          </p:cNvGrpSpPr>
          <p:nvPr/>
        </p:nvGrpSpPr>
        <p:grpSpPr bwMode="auto">
          <a:xfrm rot="5400000">
            <a:off x="7373143" y="110332"/>
            <a:ext cx="411163" cy="323850"/>
            <a:chOff x="204" y="3349"/>
            <a:chExt cx="259" cy="204"/>
          </a:xfrm>
        </p:grpSpPr>
        <p:sp>
          <p:nvSpPr>
            <p:cNvPr id="675889" name="Line 49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890" name="Oval 50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75891" name="AutoShape 51"/>
          <p:cNvSpPr>
            <a:spLocks noChangeArrowheads="1"/>
          </p:cNvSpPr>
          <p:nvPr/>
        </p:nvSpPr>
        <p:spPr bwMode="auto">
          <a:xfrm>
            <a:off x="1258888" y="2563813"/>
            <a:ext cx="42513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Is mapped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FB5B-0D38-42C2-922A-59560DCAA373}" type="slidenum">
              <a:rPr lang="fr-FR"/>
              <a:pPr/>
              <a:t>71</a:t>
            </a:fld>
            <a:endParaRPr lang="fr-FR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Client Programming Model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Component-aware and -unaware clients</a:t>
            </a:r>
          </a:p>
          <a:p>
            <a:pPr>
              <a:lnSpc>
                <a:spcPct val="110000"/>
              </a:lnSpc>
            </a:pPr>
            <a:endParaRPr lang="en-US" sz="800"/>
          </a:p>
          <a:p>
            <a:pPr>
              <a:lnSpc>
                <a:spcPct val="110000"/>
              </a:lnSpc>
            </a:pPr>
            <a:r>
              <a:rPr lang="en-US" sz="2400"/>
              <a:t>Clients see two design patterns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Factory – Client finds a home and uses it to create a new component instance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Finder - Client searches an existing component instance through Name Service, Trader Service, or home finder operations</a:t>
            </a:r>
          </a:p>
          <a:p>
            <a:pPr>
              <a:lnSpc>
                <a:spcPct val="110000"/>
              </a:lnSpc>
            </a:pPr>
            <a:endParaRPr lang="en-US" sz="800"/>
          </a:p>
          <a:p>
            <a:pPr>
              <a:lnSpc>
                <a:spcPct val="110000"/>
              </a:lnSpc>
            </a:pPr>
            <a:r>
              <a:rPr lang="en-US" sz="2400"/>
              <a:t>Optionally demarcation of transactions</a:t>
            </a:r>
          </a:p>
          <a:p>
            <a:pPr>
              <a:lnSpc>
                <a:spcPct val="110000"/>
              </a:lnSpc>
            </a:pPr>
            <a:endParaRPr lang="en-US" sz="800"/>
          </a:p>
          <a:p>
            <a:pPr>
              <a:lnSpc>
                <a:spcPct val="110000"/>
              </a:lnSpc>
            </a:pPr>
            <a:r>
              <a:rPr lang="en-US" sz="2400"/>
              <a:t>Could establish initial security credentials</a:t>
            </a:r>
          </a:p>
          <a:p>
            <a:pPr>
              <a:lnSpc>
                <a:spcPct val="110000"/>
              </a:lnSpc>
            </a:pPr>
            <a:endParaRPr lang="en-US" sz="800"/>
          </a:p>
          <a:p>
            <a:pPr>
              <a:lnSpc>
                <a:spcPct val="110000"/>
              </a:lnSpc>
            </a:pPr>
            <a:r>
              <a:rPr lang="en-US" sz="2400"/>
              <a:t>Invokes operations on component instances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Those defined by the client-side mapping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5E-1A5C-481B-86FC-3E51045248CE}" type="slidenum">
              <a:rPr lang="fr-FR"/>
              <a:pPr/>
              <a:t>72</a:t>
            </a:fld>
            <a:endParaRPr lang="fr-FR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CORBA Component Home Finder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brokerage of homes to clients</a:t>
            </a:r>
          </a:p>
          <a:p>
            <a:pPr lvl="1"/>
            <a:r>
              <a:rPr lang="en-US"/>
              <a:t>Home implementations register with home finder</a:t>
            </a:r>
          </a:p>
          <a:p>
            <a:pPr lvl="1"/>
            <a:r>
              <a:rPr lang="en-US"/>
              <a:t>Clients request homes from home finder </a:t>
            </a:r>
          </a:p>
          <a:p>
            <a:endParaRPr lang="en-US" sz="1200"/>
          </a:p>
          <a:p>
            <a:r>
              <a:rPr lang="en-US"/>
              <a:t>Home finder makes determination of what is the “best” home for a client, based on the client’s request and any available environmental or configuration data</a:t>
            </a:r>
          </a:p>
          <a:p>
            <a:endParaRPr lang="en-US" sz="1000"/>
          </a:p>
          <a:p>
            <a:r>
              <a:rPr lang="en-US"/>
              <a:t>A home finder constitutes a domain of home/container/implementation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B059-6AF8-4994-927B-25605126A7D4}" type="slidenum">
              <a:rPr lang="fr-FR"/>
              <a:pPr/>
              <a:t>73</a:t>
            </a:fld>
            <a:endParaRPr lang="fr-FR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CORBA Components</a:t>
            </a:r>
            <a:br>
              <a:rPr lang="en-US"/>
            </a:br>
            <a:r>
              <a:rPr lang="en-US"/>
              <a:t>with OMG IDLscript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Obtains the component home finder.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chf = CORBA.ORB.resolve_initial_references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    (“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ComponentHomeFinder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”)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>
              <a:solidFill>
                <a:srgbClr val="3333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Finds a home by its home type.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forkHome = chf.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find_home_by_type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.id())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>
              <a:solidFill>
                <a:srgbClr val="3333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Creates a fork manager component.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forkManager = forkHome.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>
              <a:solidFill>
                <a:srgbClr val="3333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Obtains the fork facet.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fork = forkManager.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provide_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>
              <a:solidFill>
                <a:srgbClr val="3333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Uses the fork facet.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fork.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. . . . . . 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fork.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4AE5-710C-461A-824E-179DA3656AB6}" type="slidenum">
              <a:rPr lang="fr-FR"/>
              <a:pPr/>
              <a:t>74</a:t>
            </a:fld>
            <a:endParaRPr lang="fr-FR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CORBA Components</a:t>
            </a:r>
            <a:br>
              <a:rPr lang="en-US"/>
            </a:br>
            <a:r>
              <a:rPr lang="en-US"/>
              <a:t>with OMG IDLscript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Obtaining CORBA components to be interconnected.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kant =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Philosopher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(“corbaname:…”)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observer =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(“corbaname:…”)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Connects kant and observer.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ck = kant.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subscribe_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(observer.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get_consumer_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. . . . . 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# Disconnects kant and observer.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kant.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unsubscribe_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(ck)</a:t>
            </a:r>
          </a:p>
        </p:txBody>
      </p:sp>
      <p:grpSp>
        <p:nvGrpSpPr>
          <p:cNvPr id="666628" name="Group 4"/>
          <p:cNvGrpSpPr>
            <a:grpSpLocks/>
          </p:cNvGrpSpPr>
          <p:nvPr/>
        </p:nvGrpSpPr>
        <p:grpSpPr bwMode="auto">
          <a:xfrm>
            <a:off x="6372225" y="2997200"/>
            <a:ext cx="2592388" cy="1584325"/>
            <a:chOff x="4105" y="890"/>
            <a:chExt cx="1633" cy="998"/>
          </a:xfrm>
        </p:grpSpPr>
        <p:sp>
          <p:nvSpPr>
            <p:cNvPr id="666629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666630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666631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6632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6633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666634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6635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666636" name="Group 12"/>
          <p:cNvGrpSpPr>
            <a:grpSpLocks/>
          </p:cNvGrpSpPr>
          <p:nvPr/>
        </p:nvGrpSpPr>
        <p:grpSpPr bwMode="auto">
          <a:xfrm>
            <a:off x="1042988" y="2420938"/>
            <a:ext cx="2232025" cy="2160587"/>
            <a:chOff x="384" y="1488"/>
            <a:chExt cx="1200" cy="1248"/>
          </a:xfrm>
        </p:grpSpPr>
        <p:sp>
          <p:nvSpPr>
            <p:cNvPr id="666637" name="AutoShape 13"/>
            <p:cNvSpPr>
              <a:spLocks noChangeArrowheads="1"/>
            </p:cNvSpPr>
            <p:nvPr/>
          </p:nvSpPr>
          <p:spPr bwMode="auto">
            <a:xfrm>
              <a:off x="399" y="1751"/>
              <a:ext cx="964" cy="98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0" hangingPunct="0"/>
              <a:r>
                <a:rPr lang="en-GB" sz="2000">
                  <a:latin typeface="Times New Roman" charset="0"/>
                </a:rPr>
                <a:t>Philosopher</a:t>
              </a:r>
            </a:p>
          </p:txBody>
        </p:sp>
        <p:grpSp>
          <p:nvGrpSpPr>
            <p:cNvPr id="666638" name="Group 14"/>
            <p:cNvGrpSpPr>
              <a:grpSpLocks/>
            </p:cNvGrpSpPr>
            <p:nvPr/>
          </p:nvGrpSpPr>
          <p:grpSpPr bwMode="auto">
            <a:xfrm>
              <a:off x="1296" y="1776"/>
              <a:ext cx="288" cy="288"/>
              <a:chOff x="1431" y="3508"/>
              <a:chExt cx="489" cy="384"/>
            </a:xfrm>
          </p:grpSpPr>
          <p:grpSp>
            <p:nvGrpSpPr>
              <p:cNvPr id="666639" name="Group 15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666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66641" name="Rectangle 17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66642" name="AutoShape 18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6643" name="Group 19"/>
            <p:cNvGrpSpPr>
              <a:grpSpLocks/>
            </p:cNvGrpSpPr>
            <p:nvPr/>
          </p:nvGrpSpPr>
          <p:grpSpPr bwMode="auto">
            <a:xfrm>
              <a:off x="1296" y="2112"/>
              <a:ext cx="288" cy="288"/>
              <a:chOff x="1431" y="3508"/>
              <a:chExt cx="489" cy="384"/>
            </a:xfrm>
          </p:grpSpPr>
          <p:grpSp>
            <p:nvGrpSpPr>
              <p:cNvPr id="666644" name="Group 20"/>
              <p:cNvGrpSpPr>
                <a:grpSpLocks/>
              </p:cNvGrpSpPr>
              <p:nvPr/>
            </p:nvGrpSpPr>
            <p:grpSpPr bwMode="auto">
              <a:xfrm>
                <a:off x="1431" y="3679"/>
                <a:ext cx="151" cy="54"/>
                <a:chOff x="1431" y="3679"/>
                <a:chExt cx="151" cy="54"/>
              </a:xfrm>
            </p:grpSpPr>
            <p:sp>
              <p:nvSpPr>
                <p:cNvPr id="6666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469" y="3706"/>
                  <a:ext cx="113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666646" name="Rectangle 22"/>
                <p:cNvSpPr>
                  <a:spLocks noChangeArrowheads="1"/>
                </p:cNvSpPr>
                <p:nvPr/>
              </p:nvSpPr>
              <p:spPr bwMode="auto">
                <a:xfrm>
                  <a:off x="1431" y="3679"/>
                  <a:ext cx="56" cy="5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666647" name="AutoShape 23"/>
              <p:cNvSpPr>
                <a:spLocks noChangeArrowheads="1"/>
              </p:cNvSpPr>
              <p:nvPr/>
            </p:nvSpPr>
            <p:spPr bwMode="auto">
              <a:xfrm rot="-5400000">
                <a:off x="1560" y="3532"/>
                <a:ext cx="384" cy="33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6648" name="Group 24"/>
            <p:cNvGrpSpPr>
              <a:grpSpLocks/>
            </p:cNvGrpSpPr>
            <p:nvPr/>
          </p:nvGrpSpPr>
          <p:grpSpPr bwMode="auto">
            <a:xfrm>
              <a:off x="1296" y="2496"/>
              <a:ext cx="240" cy="144"/>
              <a:chOff x="2039" y="3708"/>
              <a:chExt cx="405" cy="192"/>
            </a:xfrm>
          </p:grpSpPr>
          <p:sp>
            <p:nvSpPr>
              <p:cNvPr id="666649" name="Line 25"/>
              <p:cNvSpPr>
                <a:spLocks noChangeShapeType="1"/>
              </p:cNvSpPr>
              <p:nvPr/>
            </p:nvSpPr>
            <p:spPr bwMode="auto">
              <a:xfrm flipH="1" flipV="1">
                <a:off x="2121" y="3804"/>
                <a:ext cx="1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6650" name="Rectangle 26"/>
              <p:cNvSpPr>
                <a:spLocks noChangeArrowheads="1"/>
              </p:cNvSpPr>
              <p:nvPr/>
            </p:nvSpPr>
            <p:spPr bwMode="auto">
              <a:xfrm>
                <a:off x="2039" y="3758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6651" name="AutoShape 27"/>
              <p:cNvSpPr>
                <a:spLocks noChangeArrowheads="1"/>
              </p:cNvSpPr>
              <p:nvPr/>
            </p:nvSpPr>
            <p:spPr bwMode="auto">
              <a:xfrm>
                <a:off x="2260" y="3708"/>
                <a:ext cx="184" cy="19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66652" name="Rectangle 28"/>
            <p:cNvSpPr>
              <a:spLocks noChangeArrowheads="1"/>
            </p:cNvSpPr>
            <p:nvPr/>
          </p:nvSpPr>
          <p:spPr bwMode="auto">
            <a:xfrm>
              <a:off x="384" y="2352"/>
              <a:ext cx="9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 sz="1400" b="0"/>
            </a:p>
          </p:txBody>
        </p:sp>
        <p:sp>
          <p:nvSpPr>
            <p:cNvPr id="666653" name="Rectangle 29"/>
            <p:cNvSpPr>
              <a:spLocks noChangeArrowheads="1"/>
            </p:cNvSpPr>
            <p:nvPr/>
          </p:nvSpPr>
          <p:spPr bwMode="auto">
            <a:xfrm>
              <a:off x="384" y="2035"/>
              <a:ext cx="85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fr-FR"/>
            </a:p>
            <a:p>
              <a:r>
                <a:rPr lang="fr-FR"/>
                <a:t>name </a:t>
              </a:r>
              <a:r>
                <a:rPr lang="fr-FR" b="0"/>
                <a:t>= Kant</a:t>
              </a:r>
            </a:p>
          </p:txBody>
        </p:sp>
        <p:grpSp>
          <p:nvGrpSpPr>
            <p:cNvPr id="666654" name="Group 30"/>
            <p:cNvGrpSpPr>
              <a:grpSpLocks/>
            </p:cNvGrpSpPr>
            <p:nvPr/>
          </p:nvGrpSpPr>
          <p:grpSpPr bwMode="auto">
            <a:xfrm rot="-16200000">
              <a:off x="788" y="1516"/>
              <a:ext cx="259" cy="204"/>
              <a:chOff x="204" y="3349"/>
              <a:chExt cx="259" cy="204"/>
            </a:xfrm>
          </p:grpSpPr>
          <p:sp>
            <p:nvSpPr>
              <p:cNvPr id="666655" name="Line 31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66656" name="Oval 32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cxnSp>
        <p:nvCxnSpPr>
          <p:cNvPr id="666657" name="AutoShape 33"/>
          <p:cNvCxnSpPr>
            <a:cxnSpLocks noChangeShapeType="1"/>
            <a:stCxn id="666651" idx="3"/>
            <a:endCxn id="666632" idx="1"/>
          </p:cNvCxnSpPr>
          <p:nvPr/>
        </p:nvCxnSpPr>
        <p:spPr bwMode="auto">
          <a:xfrm flipV="1">
            <a:off x="3186113" y="4064000"/>
            <a:ext cx="3281362" cy="227013"/>
          </a:xfrm>
          <a:prstGeom prst="straightConnector1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3262-B5F7-4D97-8EA8-FD20C64C128D}" type="slidenum">
              <a:rPr lang="fr-FR"/>
              <a:pPr/>
              <a:t>75</a:t>
            </a:fld>
            <a:endParaRPr lang="fr-FR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 and Introspection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Navigation from any facet to component base reference with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CORBA::Object::get_component</a:t>
            </a:r>
            <a:r>
              <a:rPr lang="en-US"/>
              <a:t>()</a:t>
            </a:r>
          </a:p>
          <a:p>
            <a:pPr lvl="1">
              <a:lnSpc>
                <a:spcPct val="90000"/>
              </a:lnSpc>
            </a:pPr>
            <a:r>
              <a:rPr lang="en-US"/>
              <a:t>Returns nil if target isn’t a component facet</a:t>
            </a:r>
          </a:p>
          <a:p>
            <a:pPr lvl="1">
              <a:lnSpc>
                <a:spcPct val="90000"/>
              </a:lnSpc>
            </a:pPr>
            <a:r>
              <a:rPr lang="en-US"/>
              <a:t>Returns component reference otherwise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Navigation from component base reference to any facet via generated facet-specific operations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/>
              <a:t>Navigation and introspection capabilities provided by</a:t>
            </a:r>
            <a:r>
              <a:rPr lang="en-US">
                <a:latin typeface="Courier New" pitchFamily="49" charset="0"/>
              </a:rPr>
              <a:t> CCMObject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Via the </a:t>
            </a:r>
            <a:r>
              <a:rPr lang="en-US">
                <a:latin typeface="Courier New" pitchFamily="49" charset="0"/>
              </a:rPr>
              <a:t>Navigation</a:t>
            </a:r>
            <a:r>
              <a:rPr lang="en-US"/>
              <a:t> interface for facets</a:t>
            </a:r>
          </a:p>
          <a:p>
            <a:pPr lvl="1">
              <a:lnSpc>
                <a:spcPct val="90000"/>
              </a:lnSpc>
            </a:pPr>
            <a:r>
              <a:rPr lang="en-US"/>
              <a:t>Via the </a:t>
            </a:r>
            <a:r>
              <a:rPr lang="en-US">
                <a:latin typeface="Courier New" pitchFamily="49" charset="0"/>
              </a:rPr>
              <a:t>Receptacles</a:t>
            </a:r>
            <a:r>
              <a:rPr lang="en-US"/>
              <a:t> interface for receptacles</a:t>
            </a:r>
          </a:p>
          <a:p>
            <a:pPr lvl="1">
              <a:lnSpc>
                <a:spcPct val="90000"/>
              </a:lnSpc>
            </a:pPr>
            <a:r>
              <a:rPr lang="en-US"/>
              <a:t>Via the </a:t>
            </a:r>
            <a:r>
              <a:rPr lang="en-US">
                <a:latin typeface="Courier New" pitchFamily="49" charset="0"/>
              </a:rPr>
              <a:t>Events</a:t>
            </a:r>
            <a:r>
              <a:rPr lang="en-US"/>
              <a:t> interface for event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9ADE582-772C-4BDD-B644-994C0F174EB8}" type="slidenum">
              <a:rPr lang="fr-FR"/>
              <a:pPr/>
              <a:t>76</a:t>
            </a:fld>
            <a:endParaRPr lang="fr-FR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Implementing CORBA Components</a:t>
            </a:r>
            <a:br>
              <a:rPr lang="en-US"/>
            </a:br>
            <a:endParaRPr lang="en-US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73463"/>
            <a:ext cx="8208963" cy="2039937"/>
          </a:xfrm>
        </p:spPr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</a:t>
            </a:r>
            <a:r>
              <a:rPr lang="en-US" sz="2400"/>
              <a:t>Component Implementation Framework (CIF)</a:t>
            </a:r>
          </a:p>
          <a:p>
            <a:pPr algn="l">
              <a:buFont typeface="Wingdings" pitchFamily="2" charset="2"/>
              <a:buChar char="n"/>
            </a:pPr>
            <a:r>
              <a:rPr lang="en-US" sz="2400"/>
              <a:t> Local Server-Side OMG IDL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B489-644E-496E-8D4E-99BA9F3D9907}" type="slidenum">
              <a:rPr lang="fr-FR"/>
              <a:pPr/>
              <a:t>77</a:t>
            </a:fld>
            <a:endParaRPr lang="fr-FR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Implementation Framework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CIF defines a programming model for constructing component implementations</a:t>
            </a:r>
          </a:p>
          <a:p>
            <a:pPr lvl="1">
              <a:lnSpc>
                <a:spcPct val="90000"/>
              </a:lnSpc>
            </a:pPr>
            <a:r>
              <a:rPr lang="en-US"/>
              <a:t>How components should be implemented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Facilitates component implementation</a:t>
            </a:r>
          </a:p>
          <a:p>
            <a:pPr lvl="1">
              <a:lnSpc>
                <a:spcPct val="90000"/>
              </a:lnSpc>
            </a:pPr>
            <a:r>
              <a:rPr lang="en-US"/>
              <a:t>“only” business logic should be implemented</a:t>
            </a:r>
          </a:p>
          <a:p>
            <a:pPr lvl="2">
              <a:lnSpc>
                <a:spcPct val="90000"/>
              </a:lnSpc>
            </a:pPr>
            <a:r>
              <a:rPr lang="en-US"/>
              <a:t>Not activation, identify, port management and introspection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=&gt; Local server-side OMG IDL mapping</a:t>
            </a:r>
          </a:p>
          <a:p>
            <a:pPr lvl="2">
              <a:lnSpc>
                <a:spcPct val="90000"/>
              </a:lnSpc>
            </a:pPr>
            <a:r>
              <a:rPr lang="en-US"/>
              <a:t>Interactions between implementations and containers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Manages segmentation and persistency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=&gt; Component Implementation Definition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3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3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CCA8-C146-4F8B-8C42-4E6B09EADE41}" type="slidenum">
              <a:rPr lang="fr-FR"/>
              <a:pPr/>
              <a:t>78</a:t>
            </a:fld>
            <a:endParaRPr lang="fr-FR"/>
          </a:p>
        </p:txBody>
      </p:sp>
      <p:sp>
        <p:nvSpPr>
          <p:cNvPr id="960550" name="Rectangle 38"/>
          <p:cNvSpPr>
            <a:spLocks noChangeArrowheads="1"/>
          </p:cNvSpPr>
          <p:nvPr/>
        </p:nvSpPr>
        <p:spPr bwMode="auto">
          <a:xfrm>
            <a:off x="3995738" y="3500438"/>
            <a:ext cx="4321175" cy="2889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Server-Side Mapping</a:t>
            </a:r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 Implementation Framework </a:t>
            </a:r>
            <a:br>
              <a:rPr lang="en-US"/>
            </a:br>
            <a:r>
              <a:rPr lang="en-US"/>
              <a:t>to Component Skeleton Generation </a:t>
            </a:r>
          </a:p>
        </p:txBody>
      </p:sp>
      <p:grpSp>
        <p:nvGrpSpPr>
          <p:cNvPr id="960549" name="Group 37"/>
          <p:cNvGrpSpPr>
            <a:grpSpLocks/>
          </p:cNvGrpSpPr>
          <p:nvPr/>
        </p:nvGrpSpPr>
        <p:grpSpPr bwMode="auto">
          <a:xfrm>
            <a:off x="4316413" y="1643063"/>
            <a:ext cx="3778250" cy="1714500"/>
            <a:chOff x="2719" y="1035"/>
            <a:chExt cx="2380" cy="1080"/>
          </a:xfrm>
        </p:grpSpPr>
        <p:sp>
          <p:nvSpPr>
            <p:cNvPr id="960517" name="AutoShape 5"/>
            <p:cNvSpPr>
              <a:spLocks noChangeArrowheads="1"/>
            </p:cNvSpPr>
            <p:nvPr/>
          </p:nvSpPr>
          <p:spPr bwMode="auto">
            <a:xfrm>
              <a:off x="2719" y="1035"/>
              <a:ext cx="2380" cy="10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Courier New" pitchFamily="49" charset="0"/>
                </a:rPr>
                <a:t>Component executor</a:t>
              </a:r>
              <a:endParaRPr lang="en-GB">
                <a:latin typeface="Courier New" pitchFamily="49" charset="0"/>
              </a:endParaRPr>
            </a:p>
          </p:txBody>
        </p:sp>
        <p:sp>
          <p:nvSpPr>
            <p:cNvPr id="960518" name="AutoShape 6"/>
            <p:cNvSpPr>
              <a:spLocks noChangeArrowheads="1"/>
            </p:cNvSpPr>
            <p:nvPr/>
          </p:nvSpPr>
          <p:spPr bwMode="auto">
            <a:xfrm>
              <a:off x="2870" y="1362"/>
              <a:ext cx="743" cy="50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0519" name="AutoShape 7"/>
            <p:cNvSpPr>
              <a:spLocks noChangeArrowheads="1"/>
            </p:cNvSpPr>
            <p:nvPr/>
          </p:nvSpPr>
          <p:spPr bwMode="auto">
            <a:xfrm>
              <a:off x="3989" y="1387"/>
              <a:ext cx="744" cy="504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60520" name="Group 8"/>
          <p:cNvGrpSpPr>
            <a:grpSpLocks/>
          </p:cNvGrpSpPr>
          <p:nvPr/>
        </p:nvGrpSpPr>
        <p:grpSpPr bwMode="auto">
          <a:xfrm>
            <a:off x="2743200" y="1484313"/>
            <a:ext cx="6310313" cy="4562475"/>
            <a:chOff x="1672" y="1031"/>
            <a:chExt cx="4004" cy="2869"/>
          </a:xfrm>
        </p:grpSpPr>
        <p:sp>
          <p:nvSpPr>
            <p:cNvPr id="960521" name="Rectangle 9"/>
            <p:cNvSpPr>
              <a:spLocks noChangeArrowheads="1"/>
            </p:cNvSpPr>
            <p:nvPr/>
          </p:nvSpPr>
          <p:spPr bwMode="auto">
            <a:xfrm>
              <a:off x="2452" y="2582"/>
              <a:ext cx="2813" cy="13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400">
                  <a:latin typeface="Courier New" pitchFamily="49" charset="0"/>
                </a:rPr>
                <a:t>Skeletons managing</a:t>
              </a:r>
            </a:p>
            <a:p>
              <a:pPr algn="ctr" eaLnBrk="0" hangingPunct="0"/>
              <a:r>
                <a:rPr lang="en-GB" sz="2400">
                  <a:latin typeface="Courier New" pitchFamily="49" charset="0"/>
                </a:rPr>
                <a:t>ports, life cycle,</a:t>
              </a:r>
            </a:p>
            <a:p>
              <a:pPr algn="ctr" eaLnBrk="0" hangingPunct="0"/>
              <a:r>
                <a:rPr lang="en-GB" sz="2400">
                  <a:latin typeface="Courier New" pitchFamily="49" charset="0"/>
                </a:rPr>
                <a:t>persistency, etc.</a:t>
              </a:r>
            </a:p>
            <a:p>
              <a:pPr algn="ctr" eaLnBrk="0" hangingPunct="0"/>
              <a:r>
                <a:rPr lang="en-GB" sz="2400">
                  <a:latin typeface="Courier New" pitchFamily="49" charset="0"/>
                </a:rPr>
                <a:t>+ GIOP/IIOP</a:t>
              </a:r>
              <a:endParaRPr lang="en-GB" sz="2800">
                <a:latin typeface="Courier New" pitchFamily="49" charset="0"/>
              </a:endParaRPr>
            </a:p>
          </p:txBody>
        </p:sp>
        <p:sp>
          <p:nvSpPr>
            <p:cNvPr id="960522" name="Rectangle 10"/>
            <p:cNvSpPr>
              <a:spLocks noChangeArrowheads="1"/>
            </p:cNvSpPr>
            <p:nvPr/>
          </p:nvSpPr>
          <p:spPr bwMode="auto">
            <a:xfrm>
              <a:off x="2441" y="1031"/>
              <a:ext cx="2831" cy="28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960523" name="Group 11"/>
            <p:cNvGrpSpPr>
              <a:grpSpLocks/>
            </p:cNvGrpSpPr>
            <p:nvPr/>
          </p:nvGrpSpPr>
          <p:grpSpPr bwMode="auto">
            <a:xfrm>
              <a:off x="1672" y="2679"/>
              <a:ext cx="760" cy="288"/>
              <a:chOff x="860" y="3136"/>
              <a:chExt cx="760" cy="288"/>
            </a:xfrm>
          </p:grpSpPr>
          <p:sp>
            <p:nvSpPr>
              <p:cNvPr id="960524" name="Oval 12"/>
              <p:cNvSpPr>
                <a:spLocks noChangeArrowheads="1"/>
              </p:cNvSpPr>
              <p:nvPr/>
            </p:nvSpPr>
            <p:spPr bwMode="auto">
              <a:xfrm>
                <a:off x="860" y="3136"/>
                <a:ext cx="372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60525" name="Line 13"/>
              <p:cNvSpPr>
                <a:spLocks noChangeShapeType="1"/>
              </p:cNvSpPr>
              <p:nvPr/>
            </p:nvSpPr>
            <p:spPr bwMode="auto">
              <a:xfrm flipH="1" flipV="1">
                <a:off x="1236" y="32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60526" name="Group 14"/>
            <p:cNvGrpSpPr>
              <a:grpSpLocks/>
            </p:cNvGrpSpPr>
            <p:nvPr/>
          </p:nvGrpSpPr>
          <p:grpSpPr bwMode="auto">
            <a:xfrm>
              <a:off x="1948" y="3039"/>
              <a:ext cx="760" cy="288"/>
              <a:chOff x="860" y="3136"/>
              <a:chExt cx="760" cy="288"/>
            </a:xfrm>
          </p:grpSpPr>
          <p:sp>
            <p:nvSpPr>
              <p:cNvPr id="960527" name="Oval 15"/>
              <p:cNvSpPr>
                <a:spLocks noChangeArrowheads="1"/>
              </p:cNvSpPr>
              <p:nvPr/>
            </p:nvSpPr>
            <p:spPr bwMode="auto">
              <a:xfrm>
                <a:off x="860" y="3136"/>
                <a:ext cx="372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60528" name="Line 16"/>
              <p:cNvSpPr>
                <a:spLocks noChangeShapeType="1"/>
              </p:cNvSpPr>
              <p:nvPr/>
            </p:nvSpPr>
            <p:spPr bwMode="auto">
              <a:xfrm flipH="1" flipV="1">
                <a:off x="1236" y="32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960529" name="Group 17"/>
            <p:cNvGrpSpPr>
              <a:grpSpLocks/>
            </p:cNvGrpSpPr>
            <p:nvPr/>
          </p:nvGrpSpPr>
          <p:grpSpPr bwMode="auto">
            <a:xfrm>
              <a:off x="1905" y="3480"/>
              <a:ext cx="896" cy="288"/>
              <a:chOff x="4614" y="3672"/>
              <a:chExt cx="752" cy="288"/>
            </a:xfrm>
          </p:grpSpPr>
          <p:sp>
            <p:nvSpPr>
              <p:cNvPr id="960530" name="AutoShape 18"/>
              <p:cNvSpPr>
                <a:spLocks noChangeArrowheads="1"/>
              </p:cNvSpPr>
              <p:nvPr/>
            </p:nvSpPr>
            <p:spPr bwMode="auto">
              <a:xfrm>
                <a:off x="4614" y="3672"/>
                <a:ext cx="372" cy="288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60531" name="Line 19"/>
              <p:cNvSpPr>
                <a:spLocks noChangeShapeType="1"/>
              </p:cNvSpPr>
              <p:nvPr/>
            </p:nvSpPr>
            <p:spPr bwMode="auto">
              <a:xfrm flipH="1" flipV="1">
                <a:off x="4982" y="38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cxnSp>
          <p:nvCxnSpPr>
            <p:cNvPr id="960532" name="AutoShape 20"/>
            <p:cNvCxnSpPr>
              <a:cxnSpLocks noChangeShapeType="1"/>
              <a:stCxn id="960528" idx="0"/>
              <a:endCxn id="960518" idx="2"/>
            </p:cNvCxnSpPr>
            <p:nvPr/>
          </p:nvCxnSpPr>
          <p:spPr bwMode="auto">
            <a:xfrm rot="5400000" flipH="1" flipV="1">
              <a:off x="2299" y="2368"/>
              <a:ext cx="1224" cy="405"/>
            </a:xfrm>
            <a:prstGeom prst="bentConnector3">
              <a:avLst>
                <a:gd name="adj1" fmla="val 882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60533" name="AutoShape 21"/>
            <p:cNvCxnSpPr>
              <a:cxnSpLocks noChangeShapeType="1"/>
              <a:stCxn id="960531" idx="0"/>
              <a:endCxn id="960519" idx="2"/>
            </p:cNvCxnSpPr>
            <p:nvPr/>
          </p:nvCxnSpPr>
          <p:spPr bwMode="auto">
            <a:xfrm rot="5400000" flipH="1" flipV="1">
              <a:off x="2700" y="2084"/>
              <a:ext cx="1641" cy="1440"/>
            </a:xfrm>
            <a:prstGeom prst="bentConnector3">
              <a:avLst>
                <a:gd name="adj1" fmla="val 912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grpSp>
          <p:nvGrpSpPr>
            <p:cNvPr id="960534" name="Group 22"/>
            <p:cNvGrpSpPr>
              <a:grpSpLocks/>
            </p:cNvGrpSpPr>
            <p:nvPr/>
          </p:nvGrpSpPr>
          <p:grpSpPr bwMode="auto">
            <a:xfrm>
              <a:off x="5038" y="3468"/>
              <a:ext cx="566" cy="168"/>
              <a:chOff x="4548" y="4152"/>
              <a:chExt cx="566" cy="168"/>
            </a:xfrm>
          </p:grpSpPr>
          <p:sp>
            <p:nvSpPr>
              <p:cNvPr id="960535" name="Rectangle 23"/>
              <p:cNvSpPr>
                <a:spLocks noChangeArrowheads="1"/>
              </p:cNvSpPr>
              <p:nvPr/>
            </p:nvSpPr>
            <p:spPr bwMode="auto">
              <a:xfrm>
                <a:off x="4548" y="4152"/>
                <a:ext cx="120" cy="16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960536" name="Group 24"/>
              <p:cNvGrpSpPr>
                <a:grpSpLocks/>
              </p:cNvGrpSpPr>
              <p:nvPr/>
            </p:nvGrpSpPr>
            <p:grpSpPr bwMode="auto">
              <a:xfrm>
                <a:off x="4661" y="4159"/>
                <a:ext cx="453" cy="155"/>
                <a:chOff x="4338" y="3738"/>
                <a:chExt cx="453" cy="155"/>
              </a:xfrm>
            </p:grpSpPr>
            <p:sp>
              <p:nvSpPr>
                <p:cNvPr id="960537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81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60538" name="Line 26"/>
                <p:cNvSpPr>
                  <a:spLocks noChangeShapeType="1"/>
                </p:cNvSpPr>
                <p:nvPr/>
              </p:nvSpPr>
              <p:spPr bwMode="auto">
                <a:xfrm rot="62484873" flipH="1" flipV="1">
                  <a:off x="4549" y="3738"/>
                  <a:ext cx="242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60539" name="Line 27"/>
                <p:cNvSpPr>
                  <a:spLocks noChangeShapeType="1"/>
                </p:cNvSpPr>
                <p:nvPr/>
              </p:nvSpPr>
              <p:spPr bwMode="auto">
                <a:xfrm rot="56220538" flipH="1" flipV="1">
                  <a:off x="4549" y="3890"/>
                  <a:ext cx="242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960540" name="Group 28"/>
            <p:cNvGrpSpPr>
              <a:grpSpLocks/>
            </p:cNvGrpSpPr>
            <p:nvPr/>
          </p:nvGrpSpPr>
          <p:grpSpPr bwMode="auto">
            <a:xfrm>
              <a:off x="5033" y="2685"/>
              <a:ext cx="643" cy="360"/>
              <a:chOff x="4548" y="3717"/>
              <a:chExt cx="643" cy="360"/>
            </a:xfrm>
          </p:grpSpPr>
          <p:sp>
            <p:nvSpPr>
              <p:cNvPr id="960541" name="Rectangle 29"/>
              <p:cNvSpPr>
                <a:spLocks noChangeArrowheads="1"/>
              </p:cNvSpPr>
              <p:nvPr/>
            </p:nvSpPr>
            <p:spPr bwMode="auto">
              <a:xfrm>
                <a:off x="4548" y="3813"/>
                <a:ext cx="120" cy="16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960542" name="Group 30"/>
              <p:cNvGrpSpPr>
                <a:grpSpLocks/>
              </p:cNvGrpSpPr>
              <p:nvPr/>
            </p:nvGrpSpPr>
            <p:grpSpPr bwMode="auto">
              <a:xfrm>
                <a:off x="4663" y="3717"/>
                <a:ext cx="528" cy="360"/>
                <a:chOff x="4008" y="1488"/>
                <a:chExt cx="528" cy="360"/>
              </a:xfrm>
            </p:grpSpPr>
            <p:sp>
              <p:nvSpPr>
                <p:cNvPr id="960543" name="AutoShape 31"/>
                <p:cNvSpPr>
                  <a:spLocks noChangeArrowheads="1"/>
                </p:cNvSpPr>
                <p:nvPr/>
              </p:nvSpPr>
              <p:spPr bwMode="auto">
                <a:xfrm>
                  <a:off x="4248" y="1488"/>
                  <a:ext cx="288" cy="360"/>
                </a:xfrm>
                <a:prstGeom prst="moon">
                  <a:avLst>
                    <a:gd name="adj" fmla="val 1406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60544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4008" y="166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960545" name="AutoShape 33"/>
          <p:cNvSpPr>
            <a:spLocks noChangeArrowheads="1"/>
          </p:cNvSpPr>
          <p:nvPr/>
        </p:nvSpPr>
        <p:spPr bwMode="auto">
          <a:xfrm>
            <a:off x="585788" y="1603375"/>
            <a:ext cx="1692275" cy="2232025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en-GB" sz="2000">
              <a:latin typeface="Arial" charset="0"/>
            </a:endParaRPr>
          </a:p>
          <a:p>
            <a:pPr algn="ctr" eaLnBrk="0" hangingPunct="0"/>
            <a:endParaRPr lang="en-GB" sz="2000">
              <a:latin typeface="Arial" charset="0"/>
            </a:endParaRPr>
          </a:p>
          <a:p>
            <a:pPr algn="ctr" eaLnBrk="0" hangingPunct="0"/>
            <a:r>
              <a:rPr lang="en-GB" sz="2400">
                <a:latin typeface="Arial" charset="0"/>
              </a:rPr>
              <a:t>Extended</a:t>
            </a:r>
          </a:p>
          <a:p>
            <a:pPr algn="ctr" eaLnBrk="0" hangingPunct="0"/>
            <a:r>
              <a:rPr lang="en-GB" sz="2400">
                <a:latin typeface="Arial" charset="0"/>
              </a:rPr>
              <a:t>OMG IDL</a:t>
            </a:r>
          </a:p>
          <a:p>
            <a:pPr algn="ctr" eaLnBrk="0" hangingPunct="0"/>
            <a:r>
              <a:rPr lang="en-GB" sz="2400">
                <a:latin typeface="Arial" charset="0"/>
              </a:rPr>
              <a:t>file</a:t>
            </a:r>
          </a:p>
          <a:p>
            <a:pPr algn="ctr" eaLnBrk="0" hangingPunct="0"/>
            <a:r>
              <a:rPr lang="en-GB" sz="2400">
                <a:latin typeface="Arial" charset="0"/>
              </a:rPr>
              <a:t>+</a:t>
            </a:r>
          </a:p>
          <a:p>
            <a:pPr algn="ctr" eaLnBrk="0" hangingPunct="0"/>
            <a:r>
              <a:rPr lang="en-GB" sz="2400">
                <a:latin typeface="Arial" charset="0"/>
              </a:rPr>
              <a:t>CIDL</a:t>
            </a:r>
            <a:endParaRPr lang="en-GB" sz="2400" b="0">
              <a:latin typeface="Arial" charset="0"/>
            </a:endParaRPr>
          </a:p>
          <a:p>
            <a:pPr algn="ctr" eaLnBrk="0" hangingPunct="0"/>
            <a:endParaRPr lang="en-GB" sz="2400" b="0">
              <a:latin typeface="Arial" charset="0"/>
            </a:endParaRPr>
          </a:p>
        </p:txBody>
      </p:sp>
      <p:grpSp>
        <p:nvGrpSpPr>
          <p:cNvPr id="960546" name="Group 34"/>
          <p:cNvGrpSpPr>
            <a:grpSpLocks/>
          </p:cNvGrpSpPr>
          <p:nvPr/>
        </p:nvGrpSpPr>
        <p:grpSpPr bwMode="auto">
          <a:xfrm>
            <a:off x="179388" y="3813175"/>
            <a:ext cx="2728912" cy="2314575"/>
            <a:chOff x="573" y="2160"/>
            <a:chExt cx="1731" cy="1455"/>
          </a:xfrm>
        </p:grpSpPr>
        <p:sp>
          <p:nvSpPr>
            <p:cNvPr id="960547" name="AutoShape 35" descr="Papier de soie rose"/>
            <p:cNvSpPr>
              <a:spLocks noChangeArrowheads="1"/>
            </p:cNvSpPr>
            <p:nvPr/>
          </p:nvSpPr>
          <p:spPr bwMode="auto">
            <a:xfrm rot="5400000">
              <a:off x="1296" y="2208"/>
              <a:ext cx="1056" cy="960"/>
            </a:xfrm>
            <a:custGeom>
              <a:avLst/>
              <a:gdLst>
                <a:gd name="G0" fmla="+- 13131 0 0"/>
                <a:gd name="G1" fmla="+- 18514 0 0"/>
                <a:gd name="G2" fmla="+- 7200 0 0"/>
                <a:gd name="G3" fmla="*/ 13131 1 2"/>
                <a:gd name="G4" fmla="+- G3 10800 0"/>
                <a:gd name="G5" fmla="+- 21600 13131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7366 w 21600"/>
                <a:gd name="T1" fmla="*/ 0 h 21600"/>
                <a:gd name="T2" fmla="*/ 13131 w 21600"/>
                <a:gd name="T3" fmla="*/ 7200 h 21600"/>
                <a:gd name="T4" fmla="*/ 0 w 21600"/>
                <a:gd name="T5" fmla="*/ 2026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366" y="0"/>
                  </a:moveTo>
                  <a:lnTo>
                    <a:pt x="13131" y="7200"/>
                  </a:lnTo>
                  <a:lnTo>
                    <a:pt x="16217" y="7200"/>
                  </a:lnTo>
                  <a:lnTo>
                    <a:pt x="16217" y="18920"/>
                  </a:lnTo>
                  <a:lnTo>
                    <a:pt x="0" y="1892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0548" name="Text Box 36" descr="Papier de soie rose"/>
            <p:cNvSpPr txBox="1">
              <a:spLocks noChangeArrowheads="1"/>
            </p:cNvSpPr>
            <p:nvPr/>
          </p:nvSpPr>
          <p:spPr bwMode="auto">
            <a:xfrm>
              <a:off x="573" y="3098"/>
              <a:ext cx="1223" cy="51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latin typeface="Arial" charset="0"/>
                </a:rPr>
                <a:t>Compiling</a:t>
              </a:r>
            </a:p>
            <a:p>
              <a:pPr algn="ctr" eaLnBrk="0" hangingPunct="0"/>
              <a:r>
                <a:rPr lang="en-GB" sz="2400">
                  <a:latin typeface="Arial" charset="0"/>
                </a:rPr>
                <a:t>for CIF/Java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50" grpId="0" animBg="1"/>
      <p:bldP spid="960545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74DF-B71F-46F3-8562-4ACA2CC6460B}" type="slidenum">
              <a:rPr lang="fr-FR"/>
              <a:pPr/>
              <a:t>79</a:t>
            </a:fld>
            <a:endParaRPr lang="fr-FR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Executors and Home Executors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Programming artifacts implementing a component’s or component home’s behavior</a:t>
            </a:r>
          </a:p>
          <a:p>
            <a:pPr lvl="1">
              <a:lnSpc>
                <a:spcPct val="80000"/>
              </a:lnSpc>
            </a:pPr>
            <a:r>
              <a:rPr lang="en-US"/>
              <a:t>Local CORBA objects with interfaces defined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   by the local server-side OMG IDL mapping</a:t>
            </a:r>
            <a:endParaRPr lang="en-US" sz="900"/>
          </a:p>
          <a:p>
            <a:pPr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/>
              <a:t>Component executors could be monolithic</a:t>
            </a:r>
          </a:p>
          <a:p>
            <a:pPr lvl="1">
              <a:lnSpc>
                <a:spcPct val="80000"/>
              </a:lnSpc>
            </a:pPr>
            <a:r>
              <a:rPr lang="en-US"/>
              <a:t>All component attributes, supported interfaces, facet operations, and event sinks implemented by </a:t>
            </a:r>
            <a:r>
              <a:rPr lang="en-US" sz="2800"/>
              <a:t>one class</a:t>
            </a:r>
          </a:p>
          <a:p>
            <a:pPr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/>
              <a:t>Component executors could also be segmented</a:t>
            </a:r>
          </a:p>
          <a:p>
            <a:pPr lvl="1">
              <a:lnSpc>
                <a:spcPct val="80000"/>
              </a:lnSpc>
            </a:pPr>
            <a:r>
              <a:rPr lang="en-US"/>
              <a:t>Component features split into several classes</a:t>
            </a:r>
          </a:p>
          <a:p>
            <a:pPr lvl="1">
              <a:lnSpc>
                <a:spcPct val="80000"/>
              </a:lnSpc>
            </a:pPr>
            <a:r>
              <a:rPr lang="en-US"/>
              <a:t>Implements </a:t>
            </a:r>
            <a:r>
              <a:rPr lang="en-US">
                <a:latin typeface="Courier New" pitchFamily="49" charset="0"/>
                <a:cs typeface="Courier New" pitchFamily="49" charset="0"/>
              </a:rPr>
              <a:t>ExecutorLocator </a:t>
            </a:r>
            <a:r>
              <a:rPr lang="en-US"/>
              <a:t>interface </a:t>
            </a:r>
            <a:endParaRPr lang="en-US" sz="9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/>
              <a:t>Home executors are always monolithic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5B6D-C508-4F68-B357-DDB06B0BA015}" type="slidenum">
              <a:rPr lang="fr-FR"/>
              <a:pPr/>
              <a:t>8</a:t>
            </a:fld>
            <a:endParaRPr lang="fr-FR"/>
          </a:p>
        </p:txBody>
      </p:sp>
      <p:sp>
        <p:nvSpPr>
          <p:cNvPr id="6215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 . . to the CORBA Component Model</a:t>
            </a:r>
          </a:p>
        </p:txBody>
      </p:sp>
      <p:sp>
        <p:nvSpPr>
          <p:cNvPr id="6215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distributed component-oriented model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 architecture for defining components and their interactions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From client-side (GUI) to server-side (business) components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packaging technology for deploying binary multi-lingual executables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container framework for injecting lifecycle, (de)activation, security, transactions, persistence, and events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Interoperability with Enterprise Java Beans (EJB)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Industry’s First Multi-Language Component Standard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Multi-languages, multi-OSs, multi-ORBs, multi-vendors, etc.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Versus the Java-centric EJB component model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Versus the MS-centric .NET component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A228-0E3A-40B6-9D5C-3F8BD1275BD5}" type="slidenum">
              <a:rPr lang="fr-FR"/>
              <a:pPr/>
              <a:t>80</a:t>
            </a:fld>
            <a:endParaRPr lang="fr-FR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Executors Are Hosted by Container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Container intercepts invocations on executors</a:t>
            </a:r>
            <a:br>
              <a:rPr lang="en-US"/>
            </a:br>
            <a:r>
              <a:rPr lang="en-US"/>
              <a:t>for managing activation, security, transactions, persistency, and so</a:t>
            </a:r>
          </a:p>
          <a:p>
            <a:endParaRPr lang="en-US" sz="600"/>
          </a:p>
          <a:p>
            <a:r>
              <a:rPr lang="en-US"/>
              <a:t>Component executors must implement a local callback lifecycle interface used by the container</a:t>
            </a:r>
          </a:p>
          <a:p>
            <a:pPr lvl="1"/>
            <a:r>
              <a:rPr lang="en-US">
                <a:latin typeface="Courier New" pitchFamily="49" charset="0"/>
                <a:cs typeface="Courier New" pitchFamily="49" charset="0"/>
              </a:rPr>
              <a:t>SessionComponent</a:t>
            </a:r>
            <a:r>
              <a:rPr lang="en-US"/>
              <a:t> for transient components </a:t>
            </a:r>
          </a:p>
          <a:p>
            <a:pPr lvl="1"/>
            <a:r>
              <a:rPr lang="en-US">
                <a:latin typeface="Courier New" pitchFamily="49" charset="0"/>
                <a:cs typeface="Courier New" pitchFamily="49" charset="0"/>
              </a:rPr>
              <a:t>EntityComponent</a:t>
            </a:r>
            <a:r>
              <a:rPr lang="en-US"/>
              <a:t> for persistent components</a:t>
            </a:r>
          </a:p>
          <a:p>
            <a:endParaRPr lang="en-US" sz="600"/>
          </a:p>
          <a:p>
            <a:r>
              <a:rPr lang="en-US"/>
              <a:t>Component executors could interact with their containers and connected components through</a:t>
            </a:r>
            <a:br>
              <a:rPr lang="en-US"/>
            </a:br>
            <a:r>
              <a:rPr lang="en-US"/>
              <a:t>a local context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9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0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F29B-152B-49E8-AD4F-6654C859B8D1}" type="slidenum">
              <a:rPr lang="fr-FR"/>
              <a:pPr/>
              <a:t>81</a:t>
            </a:fld>
            <a:endParaRPr lang="fr-FR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Monolithic Component Executor</a:t>
            </a:r>
          </a:p>
        </p:txBody>
      </p:sp>
      <p:sp>
        <p:nvSpPr>
          <p:cNvPr id="699396" name="AutoShape 4"/>
          <p:cNvSpPr>
            <a:spLocks noChangeArrowheads="1"/>
          </p:cNvSpPr>
          <p:nvPr/>
        </p:nvSpPr>
        <p:spPr bwMode="auto">
          <a:xfrm>
            <a:off x="987425" y="1573213"/>
            <a:ext cx="7345363" cy="3384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b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699397" name="Group 5"/>
          <p:cNvGrpSpPr>
            <a:grpSpLocks/>
          </p:cNvGrpSpPr>
          <p:nvPr/>
        </p:nvGrpSpPr>
        <p:grpSpPr bwMode="auto">
          <a:xfrm>
            <a:off x="506413" y="2005013"/>
            <a:ext cx="601662" cy="323850"/>
            <a:chOff x="1884" y="3349"/>
            <a:chExt cx="379" cy="204"/>
          </a:xfrm>
        </p:grpSpPr>
        <p:sp>
          <p:nvSpPr>
            <p:cNvPr id="699398" name="Line 6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399" name="Oval 7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00" name="Group 8"/>
          <p:cNvGrpSpPr>
            <a:grpSpLocks/>
          </p:cNvGrpSpPr>
          <p:nvPr/>
        </p:nvGrpSpPr>
        <p:grpSpPr bwMode="auto">
          <a:xfrm rot="5400000">
            <a:off x="943769" y="1385094"/>
            <a:ext cx="411162" cy="323850"/>
            <a:chOff x="204" y="3349"/>
            <a:chExt cx="259" cy="204"/>
          </a:xfrm>
        </p:grpSpPr>
        <p:sp>
          <p:nvSpPr>
            <p:cNvPr id="699401" name="Line 9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02" name="Oval 10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12" name="Group 20"/>
          <p:cNvGrpSpPr>
            <a:grpSpLocks/>
          </p:cNvGrpSpPr>
          <p:nvPr/>
        </p:nvGrpSpPr>
        <p:grpSpPr bwMode="auto">
          <a:xfrm>
            <a:off x="531813" y="4022725"/>
            <a:ext cx="600075" cy="304800"/>
            <a:chOff x="2765" y="3760"/>
            <a:chExt cx="378" cy="192"/>
          </a:xfrm>
        </p:grpSpPr>
        <p:sp>
          <p:nvSpPr>
            <p:cNvPr id="699413" name="Line 21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14" name="AutoShape 22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16" name="Group 24"/>
          <p:cNvGrpSpPr>
            <a:grpSpLocks/>
          </p:cNvGrpSpPr>
          <p:nvPr/>
        </p:nvGrpSpPr>
        <p:grpSpPr bwMode="auto">
          <a:xfrm>
            <a:off x="506413" y="2682875"/>
            <a:ext cx="601662" cy="323850"/>
            <a:chOff x="1884" y="3349"/>
            <a:chExt cx="379" cy="204"/>
          </a:xfrm>
        </p:grpSpPr>
        <p:sp>
          <p:nvSpPr>
            <p:cNvPr id="699417" name="Line 25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18" name="Oval 26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28" name="Group 36"/>
          <p:cNvGrpSpPr>
            <a:grpSpLocks/>
          </p:cNvGrpSpPr>
          <p:nvPr/>
        </p:nvGrpSpPr>
        <p:grpSpPr bwMode="auto">
          <a:xfrm>
            <a:off x="508000" y="3362325"/>
            <a:ext cx="600075" cy="304800"/>
            <a:chOff x="2765" y="3760"/>
            <a:chExt cx="378" cy="192"/>
          </a:xfrm>
        </p:grpSpPr>
        <p:sp>
          <p:nvSpPr>
            <p:cNvPr id="699429" name="Line 37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30" name="AutoShape 38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99447" name="Rectangle 55"/>
          <p:cNvSpPr>
            <a:spLocks noChangeArrowheads="1"/>
          </p:cNvSpPr>
          <p:nvPr/>
        </p:nvSpPr>
        <p:spPr bwMode="auto">
          <a:xfrm>
            <a:off x="2066925" y="2508250"/>
            <a:ext cx="4032250" cy="151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Monolithic executor</a:t>
            </a:r>
          </a:p>
        </p:txBody>
      </p:sp>
      <p:sp>
        <p:nvSpPr>
          <p:cNvPr id="699449" name="Rectangle 57"/>
          <p:cNvSpPr>
            <a:spLocks noChangeArrowheads="1"/>
          </p:cNvSpPr>
          <p:nvPr/>
        </p:nvSpPr>
        <p:spPr bwMode="auto">
          <a:xfrm>
            <a:off x="1419225" y="4525963"/>
            <a:ext cx="53292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Container context</a:t>
            </a:r>
          </a:p>
        </p:txBody>
      </p:sp>
      <p:sp>
        <p:nvSpPr>
          <p:cNvPr id="699448" name="Rectangle 56"/>
          <p:cNvSpPr>
            <a:spLocks noChangeArrowheads="1"/>
          </p:cNvSpPr>
          <p:nvPr/>
        </p:nvSpPr>
        <p:spPr bwMode="auto">
          <a:xfrm>
            <a:off x="6748463" y="1862138"/>
            <a:ext cx="1368425" cy="2951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Component</a:t>
            </a:r>
          </a:p>
          <a:p>
            <a:pPr algn="ctr"/>
            <a:r>
              <a:rPr lang="en-US" sz="2000" b="0"/>
              <a:t>specific</a:t>
            </a:r>
          </a:p>
          <a:p>
            <a:pPr algn="ctr"/>
            <a:r>
              <a:rPr lang="en-US" sz="2000" b="0"/>
              <a:t>context</a:t>
            </a:r>
          </a:p>
        </p:txBody>
      </p:sp>
      <p:grpSp>
        <p:nvGrpSpPr>
          <p:cNvPr id="699403" name="Group 11"/>
          <p:cNvGrpSpPr>
            <a:grpSpLocks/>
          </p:cNvGrpSpPr>
          <p:nvPr/>
        </p:nvGrpSpPr>
        <p:grpSpPr bwMode="auto">
          <a:xfrm>
            <a:off x="8050213" y="4094163"/>
            <a:ext cx="642937" cy="304800"/>
            <a:chOff x="2039" y="3708"/>
            <a:chExt cx="405" cy="192"/>
          </a:xfrm>
        </p:grpSpPr>
        <p:sp>
          <p:nvSpPr>
            <p:cNvPr id="699404" name="Line 12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05" name="Rectangle 13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06" name="AutoShape 14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07" name="Group 15"/>
          <p:cNvGrpSpPr>
            <a:grpSpLocks/>
          </p:cNvGrpSpPr>
          <p:nvPr/>
        </p:nvGrpSpPr>
        <p:grpSpPr bwMode="auto">
          <a:xfrm>
            <a:off x="8116888" y="1931988"/>
            <a:ext cx="776287" cy="609600"/>
            <a:chOff x="1431" y="3508"/>
            <a:chExt cx="489" cy="384"/>
          </a:xfrm>
        </p:grpSpPr>
        <p:grpSp>
          <p:nvGrpSpPr>
            <p:cNvPr id="699408" name="Group 16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699409" name="Line 17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9410" name="Rectangle 18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99411" name="AutoShape 19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19" name="Group 27"/>
          <p:cNvGrpSpPr>
            <a:grpSpLocks/>
          </p:cNvGrpSpPr>
          <p:nvPr/>
        </p:nvGrpSpPr>
        <p:grpSpPr bwMode="auto">
          <a:xfrm>
            <a:off x="8050213" y="3446463"/>
            <a:ext cx="642937" cy="304800"/>
            <a:chOff x="2039" y="3708"/>
            <a:chExt cx="405" cy="192"/>
          </a:xfrm>
        </p:grpSpPr>
        <p:sp>
          <p:nvSpPr>
            <p:cNvPr id="699420" name="Line 28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21" name="Rectangle 29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22" name="AutoShape 30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423" name="Group 31"/>
          <p:cNvGrpSpPr>
            <a:grpSpLocks/>
          </p:cNvGrpSpPr>
          <p:nvPr/>
        </p:nvGrpSpPr>
        <p:grpSpPr bwMode="auto">
          <a:xfrm>
            <a:off x="8116888" y="2654300"/>
            <a:ext cx="776287" cy="609600"/>
            <a:chOff x="1431" y="3508"/>
            <a:chExt cx="489" cy="384"/>
          </a:xfrm>
        </p:grpSpPr>
        <p:grpSp>
          <p:nvGrpSpPr>
            <p:cNvPr id="699424" name="Group 32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699425" name="Line 33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9426" name="Rectangle 34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99427" name="AutoShape 35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99451" name="Line 59"/>
          <p:cNvSpPr>
            <a:spLocks noChangeShapeType="1"/>
          </p:cNvSpPr>
          <p:nvPr/>
        </p:nvSpPr>
        <p:spPr bwMode="auto">
          <a:xfrm>
            <a:off x="1150938" y="1736725"/>
            <a:ext cx="1060450" cy="5572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453" name="Text Box 61"/>
          <p:cNvSpPr txBox="1">
            <a:spLocks noChangeArrowheads="1"/>
          </p:cNvSpPr>
          <p:nvPr/>
        </p:nvSpPr>
        <p:spPr bwMode="auto">
          <a:xfrm>
            <a:off x="2916238" y="1570038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Component container</a:t>
            </a:r>
          </a:p>
        </p:txBody>
      </p:sp>
      <p:grpSp>
        <p:nvGrpSpPr>
          <p:cNvPr id="699464" name="Group 72"/>
          <p:cNvGrpSpPr>
            <a:grpSpLocks/>
          </p:cNvGrpSpPr>
          <p:nvPr/>
        </p:nvGrpSpPr>
        <p:grpSpPr bwMode="auto">
          <a:xfrm>
            <a:off x="1779588" y="2581275"/>
            <a:ext cx="288925" cy="231775"/>
            <a:chOff x="204" y="3349"/>
            <a:chExt cx="259" cy="204"/>
          </a:xfrm>
        </p:grpSpPr>
        <p:sp>
          <p:nvSpPr>
            <p:cNvPr id="699465" name="Line 7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466" name="Oval 7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99497" name="Text Box 105"/>
          <p:cNvSpPr txBox="1">
            <a:spLocks noChangeArrowheads="1"/>
          </p:cNvSpPr>
          <p:nvPr/>
        </p:nvSpPr>
        <p:spPr bwMode="auto">
          <a:xfrm>
            <a:off x="611188" y="5118100"/>
            <a:ext cx="344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Main component executor interface</a:t>
            </a:r>
          </a:p>
        </p:txBody>
      </p:sp>
      <p:sp>
        <p:nvSpPr>
          <p:cNvPr id="699498" name="Text Box 106"/>
          <p:cNvSpPr txBox="1">
            <a:spLocks noChangeArrowheads="1"/>
          </p:cNvSpPr>
          <p:nvPr/>
        </p:nvSpPr>
        <p:spPr bwMode="auto">
          <a:xfrm>
            <a:off x="611188" y="5589588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Facet or event sink executor interface</a:t>
            </a:r>
          </a:p>
        </p:txBody>
      </p:sp>
      <p:sp>
        <p:nvSpPr>
          <p:cNvPr id="699499" name="Text Box 107"/>
          <p:cNvSpPr txBox="1">
            <a:spLocks noChangeArrowheads="1"/>
          </p:cNvSpPr>
          <p:nvPr/>
        </p:nvSpPr>
        <p:spPr bwMode="auto">
          <a:xfrm>
            <a:off x="611188" y="6091238"/>
            <a:ext cx="424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>
                <a:latin typeface="Courier New" pitchFamily="49" charset="0"/>
                <a:cs typeface="Courier New" pitchFamily="49" charset="0"/>
              </a:rPr>
              <a:t>SessionComponent</a:t>
            </a:r>
            <a:r>
              <a:rPr lang="en-US" sz="1600" b="0">
                <a:latin typeface="Times New Roman" charset="0"/>
                <a:cs typeface="Times New Roman" charset="0"/>
              </a:rPr>
              <a:t> or </a:t>
            </a:r>
            <a:r>
              <a:rPr lang="en-US" sz="1600" b="0">
                <a:latin typeface="Courier New" pitchFamily="49" charset="0"/>
                <a:cs typeface="Courier New" pitchFamily="49" charset="0"/>
              </a:rPr>
              <a:t>EntityComponent</a:t>
            </a:r>
          </a:p>
        </p:txBody>
      </p:sp>
      <p:sp>
        <p:nvSpPr>
          <p:cNvPr id="699500" name="Text Box 108"/>
          <p:cNvSpPr txBox="1">
            <a:spLocks noChangeArrowheads="1"/>
          </p:cNvSpPr>
          <p:nvPr/>
        </p:nvSpPr>
        <p:spPr bwMode="auto">
          <a:xfrm>
            <a:off x="5229225" y="510698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Component-oriented context interface</a:t>
            </a:r>
          </a:p>
        </p:txBody>
      </p:sp>
      <p:sp>
        <p:nvSpPr>
          <p:cNvPr id="699501" name="Text Box 109"/>
          <p:cNvSpPr txBox="1">
            <a:spLocks noChangeArrowheads="1"/>
          </p:cNvSpPr>
          <p:nvPr/>
        </p:nvSpPr>
        <p:spPr bwMode="auto">
          <a:xfrm>
            <a:off x="5229225" y="543401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Container-oriented context interface</a:t>
            </a:r>
          </a:p>
        </p:txBody>
      </p:sp>
      <p:grpSp>
        <p:nvGrpSpPr>
          <p:cNvPr id="699502" name="Group 110"/>
          <p:cNvGrpSpPr>
            <a:grpSpLocks/>
          </p:cNvGrpSpPr>
          <p:nvPr/>
        </p:nvGrpSpPr>
        <p:grpSpPr bwMode="auto">
          <a:xfrm>
            <a:off x="1779588" y="2959100"/>
            <a:ext cx="288925" cy="231775"/>
            <a:chOff x="204" y="3349"/>
            <a:chExt cx="259" cy="204"/>
          </a:xfrm>
        </p:grpSpPr>
        <p:sp>
          <p:nvSpPr>
            <p:cNvPr id="699503" name="Line 111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04" name="Oval 112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05" name="Group 113"/>
          <p:cNvGrpSpPr>
            <a:grpSpLocks/>
          </p:cNvGrpSpPr>
          <p:nvPr/>
        </p:nvGrpSpPr>
        <p:grpSpPr bwMode="auto">
          <a:xfrm>
            <a:off x="1779588" y="3338513"/>
            <a:ext cx="288925" cy="231775"/>
            <a:chOff x="204" y="3349"/>
            <a:chExt cx="259" cy="204"/>
          </a:xfrm>
        </p:grpSpPr>
        <p:sp>
          <p:nvSpPr>
            <p:cNvPr id="699506" name="Line 1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07" name="Oval 1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08" name="Group 116"/>
          <p:cNvGrpSpPr>
            <a:grpSpLocks/>
          </p:cNvGrpSpPr>
          <p:nvPr/>
        </p:nvGrpSpPr>
        <p:grpSpPr bwMode="auto">
          <a:xfrm>
            <a:off x="1779588" y="3717925"/>
            <a:ext cx="288925" cy="231775"/>
            <a:chOff x="204" y="3349"/>
            <a:chExt cx="259" cy="204"/>
          </a:xfrm>
        </p:grpSpPr>
        <p:sp>
          <p:nvSpPr>
            <p:cNvPr id="699509" name="Line 11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10" name="Oval 11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11" name="Group 119"/>
          <p:cNvGrpSpPr>
            <a:grpSpLocks/>
          </p:cNvGrpSpPr>
          <p:nvPr/>
        </p:nvGrpSpPr>
        <p:grpSpPr bwMode="auto">
          <a:xfrm rot="5400000">
            <a:off x="2182813" y="2249488"/>
            <a:ext cx="288925" cy="231775"/>
            <a:chOff x="204" y="3349"/>
            <a:chExt cx="259" cy="204"/>
          </a:xfrm>
        </p:grpSpPr>
        <p:sp>
          <p:nvSpPr>
            <p:cNvPr id="699512" name="Line 120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13" name="Oval 121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14" name="Group 122"/>
          <p:cNvGrpSpPr>
            <a:grpSpLocks/>
          </p:cNvGrpSpPr>
          <p:nvPr/>
        </p:nvGrpSpPr>
        <p:grpSpPr bwMode="auto">
          <a:xfrm rot="5400000">
            <a:off x="3938588" y="2251075"/>
            <a:ext cx="288925" cy="231775"/>
            <a:chOff x="204" y="3349"/>
            <a:chExt cx="259" cy="204"/>
          </a:xfrm>
        </p:grpSpPr>
        <p:sp>
          <p:nvSpPr>
            <p:cNvPr id="699515" name="Line 12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16" name="Oval 12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17" name="Group 125"/>
          <p:cNvGrpSpPr>
            <a:grpSpLocks/>
          </p:cNvGrpSpPr>
          <p:nvPr/>
        </p:nvGrpSpPr>
        <p:grpSpPr bwMode="auto">
          <a:xfrm rot="5400000">
            <a:off x="3938588" y="4260850"/>
            <a:ext cx="288925" cy="231775"/>
            <a:chOff x="204" y="3349"/>
            <a:chExt cx="259" cy="204"/>
          </a:xfrm>
        </p:grpSpPr>
        <p:sp>
          <p:nvSpPr>
            <p:cNvPr id="699518" name="Line 126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19" name="Oval 127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20" name="Group 128"/>
          <p:cNvGrpSpPr>
            <a:grpSpLocks/>
          </p:cNvGrpSpPr>
          <p:nvPr/>
        </p:nvGrpSpPr>
        <p:grpSpPr bwMode="auto">
          <a:xfrm rot="5400000">
            <a:off x="4902200" y="5545138"/>
            <a:ext cx="288925" cy="231775"/>
            <a:chOff x="204" y="3349"/>
            <a:chExt cx="259" cy="204"/>
          </a:xfrm>
        </p:grpSpPr>
        <p:sp>
          <p:nvSpPr>
            <p:cNvPr id="699521" name="Line 129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22" name="Oval 130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23" name="Group 131"/>
          <p:cNvGrpSpPr>
            <a:grpSpLocks/>
          </p:cNvGrpSpPr>
          <p:nvPr/>
        </p:nvGrpSpPr>
        <p:grpSpPr bwMode="auto">
          <a:xfrm>
            <a:off x="4930775" y="5157788"/>
            <a:ext cx="288925" cy="231775"/>
            <a:chOff x="204" y="3349"/>
            <a:chExt cx="259" cy="204"/>
          </a:xfrm>
        </p:grpSpPr>
        <p:sp>
          <p:nvSpPr>
            <p:cNvPr id="699524" name="Line 132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25" name="Oval 133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26" name="Group 134"/>
          <p:cNvGrpSpPr>
            <a:grpSpLocks/>
          </p:cNvGrpSpPr>
          <p:nvPr/>
        </p:nvGrpSpPr>
        <p:grpSpPr bwMode="auto">
          <a:xfrm>
            <a:off x="6459538" y="3222625"/>
            <a:ext cx="288925" cy="231775"/>
            <a:chOff x="204" y="3349"/>
            <a:chExt cx="259" cy="204"/>
          </a:xfrm>
        </p:grpSpPr>
        <p:sp>
          <p:nvSpPr>
            <p:cNvPr id="699527" name="Line 13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28" name="Oval 13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99529" name="Line 137"/>
          <p:cNvSpPr>
            <a:spLocks noChangeShapeType="1"/>
          </p:cNvSpPr>
          <p:nvPr/>
        </p:nvSpPr>
        <p:spPr bwMode="auto">
          <a:xfrm>
            <a:off x="1119188" y="2165350"/>
            <a:ext cx="660400" cy="4889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30" name="Line 138"/>
          <p:cNvSpPr>
            <a:spLocks noChangeShapeType="1"/>
          </p:cNvSpPr>
          <p:nvPr/>
        </p:nvSpPr>
        <p:spPr bwMode="auto">
          <a:xfrm>
            <a:off x="1125538" y="2851150"/>
            <a:ext cx="647700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31" name="Line 139"/>
          <p:cNvSpPr>
            <a:spLocks noChangeShapeType="1"/>
          </p:cNvSpPr>
          <p:nvPr/>
        </p:nvSpPr>
        <p:spPr bwMode="auto">
          <a:xfrm flipV="1">
            <a:off x="1131888" y="3446463"/>
            <a:ext cx="647700" cy="714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32" name="Line 140"/>
          <p:cNvSpPr>
            <a:spLocks noChangeShapeType="1"/>
          </p:cNvSpPr>
          <p:nvPr/>
        </p:nvSpPr>
        <p:spPr bwMode="auto">
          <a:xfrm flipV="1">
            <a:off x="1131888" y="3878263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33" name="Line 141"/>
          <p:cNvSpPr>
            <a:spLocks noChangeShapeType="1"/>
          </p:cNvSpPr>
          <p:nvPr/>
        </p:nvSpPr>
        <p:spPr bwMode="auto">
          <a:xfrm>
            <a:off x="4859338" y="6165850"/>
            <a:ext cx="36036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34" name="Text Box 142"/>
          <p:cNvSpPr txBox="1">
            <a:spLocks noChangeArrowheads="1"/>
          </p:cNvSpPr>
          <p:nvPr/>
        </p:nvSpPr>
        <p:spPr bwMode="auto">
          <a:xfrm>
            <a:off x="5229225" y="60864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Container interposition</a:t>
            </a:r>
          </a:p>
        </p:txBody>
      </p:sp>
      <p:grpSp>
        <p:nvGrpSpPr>
          <p:cNvPr id="699535" name="Group 143"/>
          <p:cNvGrpSpPr>
            <a:grpSpLocks/>
          </p:cNvGrpSpPr>
          <p:nvPr/>
        </p:nvGrpSpPr>
        <p:grpSpPr bwMode="auto">
          <a:xfrm rot="5400000">
            <a:off x="295275" y="5186363"/>
            <a:ext cx="288925" cy="231775"/>
            <a:chOff x="204" y="3349"/>
            <a:chExt cx="259" cy="204"/>
          </a:xfrm>
        </p:grpSpPr>
        <p:sp>
          <p:nvSpPr>
            <p:cNvPr id="699536" name="Line 14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37" name="Oval 14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38" name="Group 146"/>
          <p:cNvGrpSpPr>
            <a:grpSpLocks/>
          </p:cNvGrpSpPr>
          <p:nvPr/>
        </p:nvGrpSpPr>
        <p:grpSpPr bwMode="auto">
          <a:xfrm>
            <a:off x="323850" y="5656263"/>
            <a:ext cx="288925" cy="231775"/>
            <a:chOff x="204" y="3349"/>
            <a:chExt cx="259" cy="204"/>
          </a:xfrm>
        </p:grpSpPr>
        <p:sp>
          <p:nvSpPr>
            <p:cNvPr id="699539" name="Line 147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40" name="Oval 148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99541" name="Group 149"/>
          <p:cNvGrpSpPr>
            <a:grpSpLocks/>
          </p:cNvGrpSpPr>
          <p:nvPr/>
        </p:nvGrpSpPr>
        <p:grpSpPr bwMode="auto">
          <a:xfrm rot="5400000">
            <a:off x="295275" y="6121400"/>
            <a:ext cx="288925" cy="231775"/>
            <a:chOff x="204" y="3349"/>
            <a:chExt cx="259" cy="204"/>
          </a:xfrm>
        </p:grpSpPr>
        <p:sp>
          <p:nvSpPr>
            <p:cNvPr id="699542" name="Line 150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9543" name="Oval 151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99544" name="Line 152"/>
          <p:cNvSpPr>
            <a:spLocks noChangeShapeType="1"/>
          </p:cNvSpPr>
          <p:nvPr/>
        </p:nvSpPr>
        <p:spPr bwMode="auto">
          <a:xfrm>
            <a:off x="4859338" y="5876925"/>
            <a:ext cx="360362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45" name="Text Box 153"/>
          <p:cNvSpPr txBox="1">
            <a:spLocks noChangeArrowheads="1"/>
          </p:cNvSpPr>
          <p:nvPr/>
        </p:nvSpPr>
        <p:spPr bwMode="auto">
          <a:xfrm>
            <a:off x="5229225" y="576103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imes New Roman" charset="0"/>
                <a:cs typeface="Times New Roman" charset="0"/>
              </a:rPr>
              <a:t>Context use</a:t>
            </a:r>
          </a:p>
        </p:txBody>
      </p:sp>
      <p:sp>
        <p:nvSpPr>
          <p:cNvPr id="699546" name="Line 154"/>
          <p:cNvSpPr>
            <a:spLocks noChangeShapeType="1"/>
          </p:cNvSpPr>
          <p:nvPr/>
        </p:nvSpPr>
        <p:spPr bwMode="auto">
          <a:xfrm>
            <a:off x="6027738" y="333533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47" name="Line 155"/>
          <p:cNvSpPr>
            <a:spLocks noChangeShapeType="1"/>
          </p:cNvSpPr>
          <p:nvPr/>
        </p:nvSpPr>
        <p:spPr bwMode="auto">
          <a:xfrm>
            <a:off x="4083050" y="4022725"/>
            <a:ext cx="1588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48" name="Line 156"/>
          <p:cNvSpPr>
            <a:spLocks noChangeShapeType="1"/>
          </p:cNvSpPr>
          <p:nvPr/>
        </p:nvSpPr>
        <p:spPr bwMode="auto">
          <a:xfrm>
            <a:off x="3592513" y="2138363"/>
            <a:ext cx="36036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99550" name="Rectangle 158"/>
          <p:cNvSpPr>
            <a:spLocks noChangeArrowheads="1"/>
          </p:cNvSpPr>
          <p:nvPr/>
        </p:nvSpPr>
        <p:spPr bwMode="auto">
          <a:xfrm>
            <a:off x="5951538" y="3268663"/>
            <a:ext cx="7302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8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8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600F-6B32-4C4E-B460-1F75833E8EEE}" type="slidenum">
              <a:rPr lang="fr-FR"/>
              <a:pPr/>
              <a:t>82</a:t>
            </a:fld>
            <a:endParaRPr lang="fr-FR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Segmented Component Executor</a:t>
            </a:r>
          </a:p>
        </p:txBody>
      </p:sp>
      <p:sp>
        <p:nvSpPr>
          <p:cNvPr id="700420" name="AutoShape 4"/>
          <p:cNvSpPr>
            <a:spLocks noChangeArrowheads="1"/>
          </p:cNvSpPr>
          <p:nvPr/>
        </p:nvSpPr>
        <p:spPr bwMode="auto">
          <a:xfrm>
            <a:off x="987425" y="1573213"/>
            <a:ext cx="7345363" cy="408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b" anchorCtr="1"/>
          <a:lstStyle/>
          <a:p>
            <a:pPr algn="ctr" eaLnBrk="0" hangingPunct="0"/>
            <a:endParaRPr lang="en-GB" sz="2400">
              <a:latin typeface="Times New Roman" charset="0"/>
            </a:endParaRPr>
          </a:p>
        </p:txBody>
      </p:sp>
      <p:grpSp>
        <p:nvGrpSpPr>
          <p:cNvPr id="700421" name="Group 5"/>
          <p:cNvGrpSpPr>
            <a:grpSpLocks/>
          </p:cNvGrpSpPr>
          <p:nvPr/>
        </p:nvGrpSpPr>
        <p:grpSpPr bwMode="auto">
          <a:xfrm>
            <a:off x="506413" y="2005013"/>
            <a:ext cx="601662" cy="323850"/>
            <a:chOff x="1884" y="3349"/>
            <a:chExt cx="379" cy="204"/>
          </a:xfrm>
        </p:grpSpPr>
        <p:sp>
          <p:nvSpPr>
            <p:cNvPr id="700422" name="Line 6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23" name="Oval 7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24" name="Group 8"/>
          <p:cNvGrpSpPr>
            <a:grpSpLocks/>
          </p:cNvGrpSpPr>
          <p:nvPr/>
        </p:nvGrpSpPr>
        <p:grpSpPr bwMode="auto">
          <a:xfrm rot="5400000">
            <a:off x="902494" y="1467644"/>
            <a:ext cx="411162" cy="323850"/>
            <a:chOff x="204" y="3349"/>
            <a:chExt cx="259" cy="204"/>
          </a:xfrm>
        </p:grpSpPr>
        <p:sp>
          <p:nvSpPr>
            <p:cNvPr id="700425" name="Line 9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26" name="Oval 10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27" name="Group 11"/>
          <p:cNvGrpSpPr>
            <a:grpSpLocks/>
          </p:cNvGrpSpPr>
          <p:nvPr/>
        </p:nvGrpSpPr>
        <p:grpSpPr bwMode="auto">
          <a:xfrm>
            <a:off x="531813" y="5013325"/>
            <a:ext cx="600075" cy="304800"/>
            <a:chOff x="2765" y="3760"/>
            <a:chExt cx="378" cy="192"/>
          </a:xfrm>
        </p:grpSpPr>
        <p:sp>
          <p:nvSpPr>
            <p:cNvPr id="700428" name="Line 12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29" name="AutoShape 13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30" name="Group 14"/>
          <p:cNvGrpSpPr>
            <a:grpSpLocks/>
          </p:cNvGrpSpPr>
          <p:nvPr/>
        </p:nvGrpSpPr>
        <p:grpSpPr bwMode="auto">
          <a:xfrm>
            <a:off x="506413" y="3127375"/>
            <a:ext cx="601662" cy="323850"/>
            <a:chOff x="1884" y="3349"/>
            <a:chExt cx="379" cy="204"/>
          </a:xfrm>
        </p:grpSpPr>
        <p:sp>
          <p:nvSpPr>
            <p:cNvPr id="700431" name="Line 15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32" name="Oval 16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33" name="Group 17"/>
          <p:cNvGrpSpPr>
            <a:grpSpLocks/>
          </p:cNvGrpSpPr>
          <p:nvPr/>
        </p:nvGrpSpPr>
        <p:grpSpPr bwMode="auto">
          <a:xfrm>
            <a:off x="508000" y="4251325"/>
            <a:ext cx="600075" cy="304800"/>
            <a:chOff x="2765" y="3760"/>
            <a:chExt cx="378" cy="192"/>
          </a:xfrm>
        </p:grpSpPr>
        <p:sp>
          <p:nvSpPr>
            <p:cNvPr id="700434" name="Line 18"/>
            <p:cNvSpPr>
              <a:spLocks noChangeShapeType="1"/>
            </p:cNvSpPr>
            <p:nvPr/>
          </p:nvSpPr>
          <p:spPr bwMode="auto">
            <a:xfrm flipH="1" flipV="1">
              <a:off x="2948" y="3855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35" name="AutoShape 19"/>
            <p:cNvSpPr>
              <a:spLocks noChangeArrowheads="1"/>
            </p:cNvSpPr>
            <p:nvPr/>
          </p:nvSpPr>
          <p:spPr bwMode="auto">
            <a:xfrm>
              <a:off x="2765" y="3760"/>
              <a:ext cx="195" cy="192"/>
            </a:xfrm>
            <a:prstGeom prst="chevron">
              <a:avLst>
                <a:gd name="adj" fmla="val 253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0436" name="Rectangle 20"/>
          <p:cNvSpPr>
            <a:spLocks noChangeArrowheads="1"/>
          </p:cNvSpPr>
          <p:nvPr/>
        </p:nvSpPr>
        <p:spPr bwMode="auto">
          <a:xfrm>
            <a:off x="2066925" y="2363788"/>
            <a:ext cx="4032250" cy="56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Main segment</a:t>
            </a:r>
          </a:p>
        </p:txBody>
      </p:sp>
      <p:sp>
        <p:nvSpPr>
          <p:cNvPr id="700437" name="Rectangle 21"/>
          <p:cNvSpPr>
            <a:spLocks noChangeArrowheads="1"/>
          </p:cNvSpPr>
          <p:nvPr/>
        </p:nvSpPr>
        <p:spPr bwMode="auto">
          <a:xfrm>
            <a:off x="1835150" y="5084763"/>
            <a:ext cx="53292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Container context</a:t>
            </a:r>
          </a:p>
        </p:txBody>
      </p:sp>
      <p:sp>
        <p:nvSpPr>
          <p:cNvPr id="700438" name="Rectangle 22"/>
          <p:cNvSpPr>
            <a:spLocks noChangeArrowheads="1"/>
          </p:cNvSpPr>
          <p:nvPr/>
        </p:nvSpPr>
        <p:spPr bwMode="auto">
          <a:xfrm>
            <a:off x="6748463" y="1862138"/>
            <a:ext cx="1368425" cy="351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0"/>
              <a:t>Component</a:t>
            </a:r>
          </a:p>
          <a:p>
            <a:pPr algn="ctr"/>
            <a:r>
              <a:rPr lang="en-US" sz="2000" b="0"/>
              <a:t>specific</a:t>
            </a:r>
          </a:p>
          <a:p>
            <a:pPr algn="ctr"/>
            <a:r>
              <a:rPr lang="en-US" sz="2000" b="0"/>
              <a:t>context</a:t>
            </a:r>
          </a:p>
        </p:txBody>
      </p:sp>
      <p:grpSp>
        <p:nvGrpSpPr>
          <p:cNvPr id="700439" name="Group 23"/>
          <p:cNvGrpSpPr>
            <a:grpSpLocks/>
          </p:cNvGrpSpPr>
          <p:nvPr/>
        </p:nvGrpSpPr>
        <p:grpSpPr bwMode="auto">
          <a:xfrm>
            <a:off x="8050213" y="4995863"/>
            <a:ext cx="642937" cy="304800"/>
            <a:chOff x="2039" y="3708"/>
            <a:chExt cx="405" cy="192"/>
          </a:xfrm>
        </p:grpSpPr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41" name="Rectangle 25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42" name="AutoShape 26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43" name="Group 27"/>
          <p:cNvGrpSpPr>
            <a:grpSpLocks/>
          </p:cNvGrpSpPr>
          <p:nvPr/>
        </p:nvGrpSpPr>
        <p:grpSpPr bwMode="auto">
          <a:xfrm>
            <a:off x="8116888" y="1931988"/>
            <a:ext cx="776287" cy="609600"/>
            <a:chOff x="1431" y="3508"/>
            <a:chExt cx="489" cy="384"/>
          </a:xfrm>
        </p:grpSpPr>
        <p:grpSp>
          <p:nvGrpSpPr>
            <p:cNvPr id="700444" name="Group 28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700445" name="Line 29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0446" name="Rectangle 30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0447" name="AutoShape 31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48" name="Group 32"/>
          <p:cNvGrpSpPr>
            <a:grpSpLocks/>
          </p:cNvGrpSpPr>
          <p:nvPr/>
        </p:nvGrpSpPr>
        <p:grpSpPr bwMode="auto">
          <a:xfrm>
            <a:off x="8050213" y="4176713"/>
            <a:ext cx="642937" cy="304800"/>
            <a:chOff x="2039" y="3708"/>
            <a:chExt cx="405" cy="192"/>
          </a:xfrm>
        </p:grpSpPr>
        <p:sp>
          <p:nvSpPr>
            <p:cNvPr id="700449" name="Line 33"/>
            <p:cNvSpPr>
              <a:spLocks noChangeShapeType="1"/>
            </p:cNvSpPr>
            <p:nvPr/>
          </p:nvSpPr>
          <p:spPr bwMode="auto">
            <a:xfrm flipH="1" flipV="1">
              <a:off x="2121" y="3804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50" name="Rectangle 34"/>
            <p:cNvSpPr>
              <a:spLocks noChangeArrowheads="1"/>
            </p:cNvSpPr>
            <p:nvPr/>
          </p:nvSpPr>
          <p:spPr bwMode="auto">
            <a:xfrm>
              <a:off x="2039" y="3758"/>
              <a:ext cx="81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51" name="AutoShape 35"/>
            <p:cNvSpPr>
              <a:spLocks noChangeArrowheads="1"/>
            </p:cNvSpPr>
            <p:nvPr/>
          </p:nvSpPr>
          <p:spPr bwMode="auto">
            <a:xfrm>
              <a:off x="2260" y="3708"/>
              <a:ext cx="184" cy="192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52" name="Group 36"/>
          <p:cNvGrpSpPr>
            <a:grpSpLocks/>
          </p:cNvGrpSpPr>
          <p:nvPr/>
        </p:nvGrpSpPr>
        <p:grpSpPr bwMode="auto">
          <a:xfrm>
            <a:off x="8116888" y="3054350"/>
            <a:ext cx="776287" cy="609600"/>
            <a:chOff x="1431" y="3508"/>
            <a:chExt cx="489" cy="384"/>
          </a:xfrm>
        </p:grpSpPr>
        <p:grpSp>
          <p:nvGrpSpPr>
            <p:cNvPr id="700453" name="Group 37"/>
            <p:cNvGrpSpPr>
              <a:grpSpLocks/>
            </p:cNvGrpSpPr>
            <p:nvPr/>
          </p:nvGrpSpPr>
          <p:grpSpPr bwMode="auto">
            <a:xfrm>
              <a:off x="1431" y="3679"/>
              <a:ext cx="151" cy="54"/>
              <a:chOff x="1431" y="3679"/>
              <a:chExt cx="151" cy="54"/>
            </a:xfrm>
          </p:grpSpPr>
          <p:sp>
            <p:nvSpPr>
              <p:cNvPr id="700454" name="Line 38"/>
              <p:cNvSpPr>
                <a:spLocks noChangeShapeType="1"/>
              </p:cNvSpPr>
              <p:nvPr/>
            </p:nvSpPr>
            <p:spPr bwMode="auto">
              <a:xfrm flipH="1">
                <a:off x="1469" y="3706"/>
                <a:ext cx="113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0455" name="Rectangle 39"/>
              <p:cNvSpPr>
                <a:spLocks noChangeArrowheads="1"/>
              </p:cNvSpPr>
              <p:nvPr/>
            </p:nvSpPr>
            <p:spPr bwMode="auto">
              <a:xfrm>
                <a:off x="1431" y="3679"/>
                <a:ext cx="56" cy="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0456" name="AutoShape 40"/>
            <p:cNvSpPr>
              <a:spLocks noChangeArrowheads="1"/>
            </p:cNvSpPr>
            <p:nvPr/>
          </p:nvSpPr>
          <p:spPr bwMode="auto">
            <a:xfrm rot="-5400000">
              <a:off x="1560" y="3532"/>
              <a:ext cx="384" cy="33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0457" name="Line 41"/>
          <p:cNvSpPr>
            <a:spLocks noChangeShapeType="1"/>
          </p:cNvSpPr>
          <p:nvPr/>
        </p:nvSpPr>
        <p:spPr bwMode="auto">
          <a:xfrm>
            <a:off x="1116013" y="1844675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458" name="Text Box 42"/>
          <p:cNvSpPr txBox="1">
            <a:spLocks noChangeArrowheads="1"/>
          </p:cNvSpPr>
          <p:nvPr/>
        </p:nvSpPr>
        <p:spPr bwMode="auto">
          <a:xfrm>
            <a:off x="2916238" y="1570038"/>
            <a:ext cx="306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Component container</a:t>
            </a:r>
          </a:p>
        </p:txBody>
      </p:sp>
      <p:grpSp>
        <p:nvGrpSpPr>
          <p:cNvPr id="700459" name="Group 43"/>
          <p:cNvGrpSpPr>
            <a:grpSpLocks/>
          </p:cNvGrpSpPr>
          <p:nvPr/>
        </p:nvGrpSpPr>
        <p:grpSpPr bwMode="auto">
          <a:xfrm>
            <a:off x="1779588" y="2436813"/>
            <a:ext cx="288925" cy="231775"/>
            <a:chOff x="204" y="3349"/>
            <a:chExt cx="259" cy="204"/>
          </a:xfrm>
        </p:grpSpPr>
        <p:sp>
          <p:nvSpPr>
            <p:cNvPr id="700460" name="Line 4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61" name="Oval 4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64" name="Group 48"/>
          <p:cNvGrpSpPr>
            <a:grpSpLocks/>
          </p:cNvGrpSpPr>
          <p:nvPr/>
        </p:nvGrpSpPr>
        <p:grpSpPr bwMode="auto">
          <a:xfrm>
            <a:off x="1979613" y="3413125"/>
            <a:ext cx="288925" cy="231775"/>
            <a:chOff x="204" y="3349"/>
            <a:chExt cx="259" cy="204"/>
          </a:xfrm>
        </p:grpSpPr>
        <p:sp>
          <p:nvSpPr>
            <p:cNvPr id="700465" name="Line 49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66" name="Oval 50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67" name="Group 51"/>
          <p:cNvGrpSpPr>
            <a:grpSpLocks/>
          </p:cNvGrpSpPr>
          <p:nvPr/>
        </p:nvGrpSpPr>
        <p:grpSpPr bwMode="auto">
          <a:xfrm>
            <a:off x="3419475" y="3789363"/>
            <a:ext cx="288925" cy="231775"/>
            <a:chOff x="204" y="3349"/>
            <a:chExt cx="259" cy="204"/>
          </a:xfrm>
        </p:grpSpPr>
        <p:sp>
          <p:nvSpPr>
            <p:cNvPr id="700468" name="Line 52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69" name="Oval 53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70" name="Group 54"/>
          <p:cNvGrpSpPr>
            <a:grpSpLocks/>
          </p:cNvGrpSpPr>
          <p:nvPr/>
        </p:nvGrpSpPr>
        <p:grpSpPr bwMode="auto">
          <a:xfrm>
            <a:off x="4859338" y="3789363"/>
            <a:ext cx="288925" cy="231775"/>
            <a:chOff x="204" y="3349"/>
            <a:chExt cx="259" cy="204"/>
          </a:xfrm>
        </p:grpSpPr>
        <p:sp>
          <p:nvSpPr>
            <p:cNvPr id="700471" name="Line 55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72" name="Oval 56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73" name="Group 57"/>
          <p:cNvGrpSpPr>
            <a:grpSpLocks/>
          </p:cNvGrpSpPr>
          <p:nvPr/>
        </p:nvGrpSpPr>
        <p:grpSpPr bwMode="auto">
          <a:xfrm rot="5400000">
            <a:off x="2182813" y="2105025"/>
            <a:ext cx="288925" cy="231775"/>
            <a:chOff x="204" y="3349"/>
            <a:chExt cx="259" cy="204"/>
          </a:xfrm>
        </p:grpSpPr>
        <p:sp>
          <p:nvSpPr>
            <p:cNvPr id="700474" name="Line 58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75" name="Oval 59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76" name="Group 60"/>
          <p:cNvGrpSpPr>
            <a:grpSpLocks/>
          </p:cNvGrpSpPr>
          <p:nvPr/>
        </p:nvGrpSpPr>
        <p:grpSpPr bwMode="auto">
          <a:xfrm rot="5400000">
            <a:off x="3938588" y="2106613"/>
            <a:ext cx="288925" cy="231775"/>
            <a:chOff x="204" y="3349"/>
            <a:chExt cx="259" cy="204"/>
          </a:xfrm>
        </p:grpSpPr>
        <p:sp>
          <p:nvSpPr>
            <p:cNvPr id="700477" name="Line 61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78" name="Oval 62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79" name="Group 63"/>
          <p:cNvGrpSpPr>
            <a:grpSpLocks/>
          </p:cNvGrpSpPr>
          <p:nvPr/>
        </p:nvGrpSpPr>
        <p:grpSpPr bwMode="auto">
          <a:xfrm rot="5400000">
            <a:off x="3938588" y="4826000"/>
            <a:ext cx="288925" cy="231775"/>
            <a:chOff x="204" y="3349"/>
            <a:chExt cx="259" cy="204"/>
          </a:xfrm>
        </p:grpSpPr>
        <p:sp>
          <p:nvSpPr>
            <p:cNvPr id="700480" name="Line 6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81" name="Oval 6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00485" name="Group 69"/>
          <p:cNvGrpSpPr>
            <a:grpSpLocks/>
          </p:cNvGrpSpPr>
          <p:nvPr/>
        </p:nvGrpSpPr>
        <p:grpSpPr bwMode="auto">
          <a:xfrm>
            <a:off x="6459538" y="3222625"/>
            <a:ext cx="288925" cy="231775"/>
            <a:chOff x="204" y="3349"/>
            <a:chExt cx="259" cy="204"/>
          </a:xfrm>
        </p:grpSpPr>
        <p:sp>
          <p:nvSpPr>
            <p:cNvPr id="700486" name="Line 70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487" name="Oval 71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0488" name="Line 72"/>
          <p:cNvSpPr>
            <a:spLocks noChangeShapeType="1"/>
          </p:cNvSpPr>
          <p:nvPr/>
        </p:nvSpPr>
        <p:spPr bwMode="auto">
          <a:xfrm>
            <a:off x="1119188" y="2165350"/>
            <a:ext cx="644525" cy="327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489" name="Line 73"/>
          <p:cNvSpPr>
            <a:spLocks noChangeShapeType="1"/>
          </p:cNvSpPr>
          <p:nvPr/>
        </p:nvSpPr>
        <p:spPr bwMode="auto">
          <a:xfrm>
            <a:off x="1125538" y="3284538"/>
            <a:ext cx="782637" cy="2159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490" name="Line 74"/>
          <p:cNvSpPr>
            <a:spLocks noChangeShapeType="1"/>
          </p:cNvSpPr>
          <p:nvPr/>
        </p:nvSpPr>
        <p:spPr bwMode="auto">
          <a:xfrm flipV="1">
            <a:off x="1116013" y="3933825"/>
            <a:ext cx="2303462" cy="4746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491" name="Line 75"/>
          <p:cNvSpPr>
            <a:spLocks noChangeShapeType="1"/>
          </p:cNvSpPr>
          <p:nvPr/>
        </p:nvSpPr>
        <p:spPr bwMode="auto">
          <a:xfrm flipV="1">
            <a:off x="1116013" y="4005263"/>
            <a:ext cx="3743325" cy="11509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497" name="Line 81"/>
          <p:cNvSpPr>
            <a:spLocks noChangeShapeType="1"/>
          </p:cNvSpPr>
          <p:nvPr/>
        </p:nvSpPr>
        <p:spPr bwMode="auto">
          <a:xfrm>
            <a:off x="3592513" y="2062163"/>
            <a:ext cx="36036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00498" name="Group 82"/>
          <p:cNvGrpSpPr>
            <a:grpSpLocks/>
          </p:cNvGrpSpPr>
          <p:nvPr/>
        </p:nvGrpSpPr>
        <p:grpSpPr bwMode="auto">
          <a:xfrm rot="5400000">
            <a:off x="4759325" y="2089150"/>
            <a:ext cx="288925" cy="231775"/>
            <a:chOff x="204" y="3349"/>
            <a:chExt cx="259" cy="204"/>
          </a:xfrm>
        </p:grpSpPr>
        <p:sp>
          <p:nvSpPr>
            <p:cNvPr id="700499" name="Line 83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500" name="Oval 84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0505" name="Rectangle 89"/>
          <p:cNvSpPr>
            <a:spLocks noChangeArrowheads="1"/>
          </p:cNvSpPr>
          <p:nvPr/>
        </p:nvSpPr>
        <p:spPr bwMode="auto">
          <a:xfrm>
            <a:off x="2268538" y="3140075"/>
            <a:ext cx="720725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Seg2</a:t>
            </a:r>
          </a:p>
        </p:txBody>
      </p:sp>
      <p:sp>
        <p:nvSpPr>
          <p:cNvPr id="700506" name="Rectangle 90"/>
          <p:cNvSpPr>
            <a:spLocks noChangeArrowheads="1"/>
          </p:cNvSpPr>
          <p:nvPr/>
        </p:nvSpPr>
        <p:spPr bwMode="auto">
          <a:xfrm>
            <a:off x="5146675" y="3140075"/>
            <a:ext cx="720725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Seg4</a:t>
            </a:r>
          </a:p>
        </p:txBody>
      </p:sp>
      <p:sp>
        <p:nvSpPr>
          <p:cNvPr id="700507" name="Rectangle 91"/>
          <p:cNvSpPr>
            <a:spLocks noChangeArrowheads="1"/>
          </p:cNvSpPr>
          <p:nvPr/>
        </p:nvSpPr>
        <p:spPr bwMode="auto">
          <a:xfrm>
            <a:off x="3708400" y="3140075"/>
            <a:ext cx="720725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Seg3</a:t>
            </a:r>
          </a:p>
        </p:txBody>
      </p:sp>
      <p:sp>
        <p:nvSpPr>
          <p:cNvPr id="700508" name="Line 92"/>
          <p:cNvSpPr>
            <a:spLocks noChangeShapeType="1"/>
          </p:cNvSpPr>
          <p:nvPr/>
        </p:nvSpPr>
        <p:spPr bwMode="auto">
          <a:xfrm>
            <a:off x="4427538" y="2060575"/>
            <a:ext cx="360362" cy="142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00509" name="Group 93"/>
          <p:cNvGrpSpPr>
            <a:grpSpLocks/>
          </p:cNvGrpSpPr>
          <p:nvPr/>
        </p:nvGrpSpPr>
        <p:grpSpPr bwMode="auto">
          <a:xfrm rot="5400000">
            <a:off x="2814638" y="5978525"/>
            <a:ext cx="288925" cy="231775"/>
            <a:chOff x="204" y="3349"/>
            <a:chExt cx="259" cy="204"/>
          </a:xfrm>
        </p:grpSpPr>
        <p:sp>
          <p:nvSpPr>
            <p:cNvPr id="700510" name="Line 9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0511" name="Oval 9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0512" name="Rectangle 96"/>
          <p:cNvSpPr>
            <a:spLocks noChangeArrowheads="1"/>
          </p:cNvSpPr>
          <p:nvPr/>
        </p:nvSpPr>
        <p:spPr bwMode="auto">
          <a:xfrm>
            <a:off x="3132138" y="59420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Courier New" pitchFamily="49" charset="0"/>
                <a:cs typeface="Courier New" pitchFamily="49" charset="0"/>
              </a:rPr>
              <a:t>ExecutorLocator</a:t>
            </a:r>
          </a:p>
        </p:txBody>
      </p:sp>
      <p:sp>
        <p:nvSpPr>
          <p:cNvPr id="700513" name="Line 97"/>
          <p:cNvSpPr>
            <a:spLocks noChangeShapeType="1"/>
          </p:cNvSpPr>
          <p:nvPr/>
        </p:nvSpPr>
        <p:spPr bwMode="auto">
          <a:xfrm>
            <a:off x="5997575" y="2686050"/>
            <a:ext cx="48577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00514" name="Rectangle 98"/>
          <p:cNvSpPr>
            <a:spLocks noChangeArrowheads="1"/>
          </p:cNvSpPr>
          <p:nvPr/>
        </p:nvSpPr>
        <p:spPr bwMode="auto">
          <a:xfrm>
            <a:off x="5951538" y="2636838"/>
            <a:ext cx="7302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00515" name="Line 99"/>
          <p:cNvSpPr>
            <a:spLocks noChangeShapeType="1"/>
          </p:cNvSpPr>
          <p:nvPr/>
        </p:nvSpPr>
        <p:spPr bwMode="auto">
          <a:xfrm>
            <a:off x="4083050" y="4581525"/>
            <a:ext cx="1588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6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C854-2360-4708-B350-ADCF437F76F0}" type="slidenum">
              <a:rPr lang="fr-FR"/>
              <a:pPr/>
              <a:t>83</a:t>
            </a:fld>
            <a:endParaRPr lang="fr-FR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Server-Side OMG IDL Mapping</a:t>
            </a:r>
          </a:p>
        </p:txBody>
      </p:sp>
      <p:grpSp>
        <p:nvGrpSpPr>
          <p:cNvPr id="719876" name="Group 4"/>
          <p:cNvGrpSpPr>
            <a:grpSpLocks/>
          </p:cNvGrpSpPr>
          <p:nvPr/>
        </p:nvGrpSpPr>
        <p:grpSpPr bwMode="auto">
          <a:xfrm>
            <a:off x="3946525" y="1258888"/>
            <a:ext cx="1357313" cy="1138237"/>
            <a:chOff x="101" y="1071"/>
            <a:chExt cx="1051" cy="743"/>
          </a:xfrm>
        </p:grpSpPr>
        <p:sp>
          <p:nvSpPr>
            <p:cNvPr id="719877" name="Text Box 5"/>
            <p:cNvSpPr txBox="1">
              <a:spLocks noChangeArrowheads="1"/>
            </p:cNvSpPr>
            <p:nvPr/>
          </p:nvSpPr>
          <p:spPr bwMode="auto">
            <a:xfrm>
              <a:off x="101" y="1435"/>
              <a:ext cx="105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Designer</a:t>
              </a:r>
            </a:p>
          </p:txBody>
        </p:sp>
        <p:grpSp>
          <p:nvGrpSpPr>
            <p:cNvPr id="719878" name="Group 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9879" name="Freeform 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9880" name="Freeform 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179388" y="555625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9882" name="Rectangle 10"/>
          <p:cNvSpPr>
            <a:spLocks noChangeArrowheads="1"/>
          </p:cNvSpPr>
          <p:nvPr/>
        </p:nvSpPr>
        <p:spPr bwMode="auto">
          <a:xfrm>
            <a:off x="179388" y="5861050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9883" name="Rectangle 11"/>
          <p:cNvSpPr>
            <a:spLocks noChangeArrowheads="1"/>
          </p:cNvSpPr>
          <p:nvPr/>
        </p:nvSpPr>
        <p:spPr bwMode="auto">
          <a:xfrm>
            <a:off x="179388" y="6165850"/>
            <a:ext cx="2286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9884" name="Text Box 12"/>
          <p:cNvSpPr txBox="1">
            <a:spLocks noChangeArrowheads="1"/>
          </p:cNvSpPr>
          <p:nvPr/>
        </p:nvSpPr>
        <p:spPr bwMode="auto">
          <a:xfrm>
            <a:off x="407988" y="5473700"/>
            <a:ext cx="127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User written</a:t>
            </a:r>
            <a:endParaRPr lang="en-US" sz="2400" b="0"/>
          </a:p>
        </p:txBody>
      </p:sp>
      <p:sp>
        <p:nvSpPr>
          <p:cNvPr id="719885" name="Text Box 13"/>
          <p:cNvSpPr txBox="1">
            <a:spLocks noChangeArrowheads="1"/>
          </p:cNvSpPr>
          <p:nvPr/>
        </p:nvSpPr>
        <p:spPr bwMode="auto">
          <a:xfrm>
            <a:off x="407988" y="577850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Compiler</a:t>
            </a:r>
            <a:endParaRPr lang="en-US" sz="2400" b="0"/>
          </a:p>
        </p:txBody>
      </p:sp>
      <p:sp>
        <p:nvSpPr>
          <p:cNvPr id="719886" name="Text Box 14"/>
          <p:cNvSpPr txBox="1">
            <a:spLocks noChangeArrowheads="1"/>
          </p:cNvSpPr>
          <p:nvPr/>
        </p:nvSpPr>
        <p:spPr bwMode="auto">
          <a:xfrm>
            <a:off x="407988" y="6083300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0"/>
              <a:t>Generated files</a:t>
            </a:r>
            <a:endParaRPr lang="en-US" sz="2400" b="0"/>
          </a:p>
        </p:txBody>
      </p:sp>
      <p:grpSp>
        <p:nvGrpSpPr>
          <p:cNvPr id="719887" name="Group 15"/>
          <p:cNvGrpSpPr>
            <a:grpSpLocks/>
          </p:cNvGrpSpPr>
          <p:nvPr/>
        </p:nvGrpSpPr>
        <p:grpSpPr bwMode="auto">
          <a:xfrm>
            <a:off x="4013200" y="2432050"/>
            <a:ext cx="1439863" cy="1081088"/>
            <a:chOff x="2109" y="935"/>
            <a:chExt cx="907" cy="771"/>
          </a:xfrm>
        </p:grpSpPr>
        <p:sp>
          <p:nvSpPr>
            <p:cNvPr id="719888" name="Freeform 16"/>
            <p:cNvSpPr>
              <a:spLocks noEditPoints="1"/>
            </p:cNvSpPr>
            <p:nvPr/>
          </p:nvSpPr>
          <p:spPr bwMode="auto">
            <a:xfrm>
              <a:off x="2109" y="935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889" name="Rectangle 17"/>
            <p:cNvSpPr>
              <a:spLocks noChangeArrowheads="1"/>
            </p:cNvSpPr>
            <p:nvPr/>
          </p:nvSpPr>
          <p:spPr bwMode="auto">
            <a:xfrm>
              <a:off x="2154" y="1118"/>
              <a:ext cx="81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OMG IDL</a:t>
              </a:r>
            </a:p>
            <a:p>
              <a:pPr algn="ctr"/>
              <a:r>
                <a:rPr lang="fr-FR" sz="1600"/>
                <a:t>3.0</a:t>
              </a:r>
            </a:p>
          </p:txBody>
        </p:sp>
      </p:grpSp>
      <p:grpSp>
        <p:nvGrpSpPr>
          <p:cNvPr id="719890" name="Group 18"/>
          <p:cNvGrpSpPr>
            <a:grpSpLocks/>
          </p:cNvGrpSpPr>
          <p:nvPr/>
        </p:nvGrpSpPr>
        <p:grpSpPr bwMode="auto">
          <a:xfrm>
            <a:off x="6443663" y="4089400"/>
            <a:ext cx="1800225" cy="1009650"/>
            <a:chOff x="4014" y="2492"/>
            <a:chExt cx="907" cy="636"/>
          </a:xfrm>
        </p:grpSpPr>
        <p:sp>
          <p:nvSpPr>
            <p:cNvPr id="719891" name="Freeform 19"/>
            <p:cNvSpPr>
              <a:spLocks noEditPoints="1"/>
            </p:cNvSpPr>
            <p:nvPr/>
          </p:nvSpPr>
          <p:spPr bwMode="auto">
            <a:xfrm>
              <a:off x="4014" y="2492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892" name="Rectangle 20"/>
            <p:cNvSpPr>
              <a:spLocks noChangeArrowheads="1"/>
            </p:cNvSpPr>
            <p:nvPr/>
          </p:nvSpPr>
          <p:spPr bwMode="auto">
            <a:xfrm>
              <a:off x="4059" y="2573"/>
              <a:ext cx="81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Local</a:t>
              </a:r>
            </a:p>
            <a:p>
              <a:pPr algn="ctr"/>
              <a:r>
                <a:rPr lang="fr-FR" sz="1600"/>
                <a:t>server-side</a:t>
              </a:r>
            </a:p>
            <a:p>
              <a:pPr algn="ctr"/>
              <a:r>
                <a:rPr lang="fr-FR" sz="1600"/>
                <a:t>OMG IDL 2.x</a:t>
              </a:r>
            </a:p>
          </p:txBody>
        </p:sp>
      </p:grpSp>
      <p:grpSp>
        <p:nvGrpSpPr>
          <p:cNvPr id="719893" name="Group 21"/>
          <p:cNvGrpSpPr>
            <a:grpSpLocks/>
          </p:cNvGrpSpPr>
          <p:nvPr/>
        </p:nvGrpSpPr>
        <p:grpSpPr bwMode="auto">
          <a:xfrm>
            <a:off x="2914650" y="5672138"/>
            <a:ext cx="1439863" cy="720725"/>
            <a:chOff x="1791" y="3489"/>
            <a:chExt cx="907" cy="454"/>
          </a:xfrm>
        </p:grpSpPr>
        <p:sp>
          <p:nvSpPr>
            <p:cNvPr id="719894" name="Freeform 22"/>
            <p:cNvSpPr>
              <a:spLocks noEditPoints="1"/>
            </p:cNvSpPr>
            <p:nvPr/>
          </p:nvSpPr>
          <p:spPr bwMode="auto">
            <a:xfrm>
              <a:off x="1791" y="3489"/>
              <a:ext cx="907" cy="45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895" name="Rectangle 23"/>
            <p:cNvSpPr>
              <a:spLocks noChangeArrowheads="1"/>
            </p:cNvSpPr>
            <p:nvPr/>
          </p:nvSpPr>
          <p:spPr bwMode="auto">
            <a:xfrm>
              <a:off x="1836" y="3548"/>
              <a:ext cx="8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Client</a:t>
              </a:r>
            </a:p>
            <a:p>
              <a:pPr algn="ctr"/>
              <a:r>
                <a:rPr lang="fr-FR" sz="1600"/>
                <a:t>Stub</a:t>
              </a:r>
            </a:p>
          </p:txBody>
        </p:sp>
      </p:grpSp>
      <p:grpSp>
        <p:nvGrpSpPr>
          <p:cNvPr id="719896" name="Group 24"/>
          <p:cNvGrpSpPr>
            <a:grpSpLocks/>
          </p:cNvGrpSpPr>
          <p:nvPr/>
        </p:nvGrpSpPr>
        <p:grpSpPr bwMode="auto">
          <a:xfrm>
            <a:off x="7451725" y="2432050"/>
            <a:ext cx="1655763" cy="1081088"/>
            <a:chOff x="4422" y="3113"/>
            <a:chExt cx="1043" cy="771"/>
          </a:xfrm>
        </p:grpSpPr>
        <p:sp>
          <p:nvSpPr>
            <p:cNvPr id="719897" name="Freeform 25"/>
            <p:cNvSpPr>
              <a:spLocks noEditPoints="1"/>
            </p:cNvSpPr>
            <p:nvPr/>
          </p:nvSpPr>
          <p:spPr bwMode="auto">
            <a:xfrm>
              <a:off x="4490" y="3113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898" name="Rectangle 26"/>
            <p:cNvSpPr>
              <a:spLocks noChangeArrowheads="1"/>
            </p:cNvSpPr>
            <p:nvPr/>
          </p:nvSpPr>
          <p:spPr bwMode="auto">
            <a:xfrm>
              <a:off x="4422" y="3297"/>
              <a:ext cx="104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en-US" sz="1600"/>
                <a:t>Executor</a:t>
              </a:r>
            </a:p>
          </p:txBody>
        </p:sp>
      </p:grpSp>
      <p:grpSp>
        <p:nvGrpSpPr>
          <p:cNvPr id="719899" name="Group 27"/>
          <p:cNvGrpSpPr>
            <a:grpSpLocks/>
          </p:cNvGrpSpPr>
          <p:nvPr/>
        </p:nvGrpSpPr>
        <p:grpSpPr bwMode="auto">
          <a:xfrm>
            <a:off x="5148263" y="5672138"/>
            <a:ext cx="1655762" cy="720725"/>
            <a:chOff x="3198" y="3489"/>
            <a:chExt cx="1043" cy="454"/>
          </a:xfrm>
        </p:grpSpPr>
        <p:sp>
          <p:nvSpPr>
            <p:cNvPr id="719900" name="Freeform 28"/>
            <p:cNvSpPr>
              <a:spLocks noEditPoints="1"/>
            </p:cNvSpPr>
            <p:nvPr/>
          </p:nvSpPr>
          <p:spPr bwMode="auto">
            <a:xfrm>
              <a:off x="3266" y="3489"/>
              <a:ext cx="907" cy="454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901" name="Rectangle 29"/>
            <p:cNvSpPr>
              <a:spLocks noChangeArrowheads="1"/>
            </p:cNvSpPr>
            <p:nvPr/>
          </p:nvSpPr>
          <p:spPr bwMode="auto">
            <a:xfrm>
              <a:off x="3198" y="3548"/>
              <a:ext cx="10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Skeleton</a:t>
              </a:r>
            </a:p>
          </p:txBody>
        </p:sp>
      </p:grpSp>
      <p:sp>
        <p:nvSpPr>
          <p:cNvPr id="719902" name="Rectangle 30"/>
          <p:cNvSpPr>
            <a:spLocks noChangeArrowheads="1"/>
          </p:cNvSpPr>
          <p:nvPr/>
        </p:nvSpPr>
        <p:spPr bwMode="auto">
          <a:xfrm>
            <a:off x="3994150" y="4092575"/>
            <a:ext cx="1441450" cy="863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600"/>
              <a:t>OMG IDL 3.0</a:t>
            </a:r>
          </a:p>
          <a:p>
            <a:pPr algn="ctr"/>
            <a:r>
              <a:rPr lang="fr-FR" sz="1600"/>
              <a:t>Compiler</a:t>
            </a:r>
          </a:p>
        </p:txBody>
      </p:sp>
      <p:grpSp>
        <p:nvGrpSpPr>
          <p:cNvPr id="719903" name="Group 31"/>
          <p:cNvGrpSpPr>
            <a:grpSpLocks/>
          </p:cNvGrpSpPr>
          <p:nvPr/>
        </p:nvGrpSpPr>
        <p:grpSpPr bwMode="auto">
          <a:xfrm>
            <a:off x="1114425" y="4067175"/>
            <a:ext cx="1873250" cy="1009650"/>
            <a:chOff x="930" y="2446"/>
            <a:chExt cx="907" cy="636"/>
          </a:xfrm>
        </p:grpSpPr>
        <p:sp>
          <p:nvSpPr>
            <p:cNvPr id="719904" name="Freeform 32"/>
            <p:cNvSpPr>
              <a:spLocks noEditPoints="1"/>
            </p:cNvSpPr>
            <p:nvPr/>
          </p:nvSpPr>
          <p:spPr bwMode="auto">
            <a:xfrm>
              <a:off x="930" y="2446"/>
              <a:ext cx="907" cy="636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905" name="Rectangle 33"/>
            <p:cNvSpPr>
              <a:spLocks noChangeArrowheads="1"/>
            </p:cNvSpPr>
            <p:nvPr/>
          </p:nvSpPr>
          <p:spPr bwMode="auto">
            <a:xfrm>
              <a:off x="975" y="2526"/>
              <a:ext cx="81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fr-FR" sz="800"/>
            </a:p>
            <a:p>
              <a:pPr algn="ctr"/>
              <a:r>
                <a:rPr lang="fr-FR" sz="1600"/>
                <a:t>Client-side</a:t>
              </a:r>
            </a:p>
            <a:p>
              <a:pPr algn="ctr"/>
              <a:r>
                <a:rPr lang="fr-FR" sz="1600"/>
                <a:t>OMG IDL 2.x</a:t>
              </a:r>
            </a:p>
          </p:txBody>
        </p:sp>
      </p:grpSp>
      <p:grpSp>
        <p:nvGrpSpPr>
          <p:cNvPr id="719906" name="Group 34"/>
          <p:cNvGrpSpPr>
            <a:grpSpLocks/>
          </p:cNvGrpSpPr>
          <p:nvPr/>
        </p:nvGrpSpPr>
        <p:grpSpPr bwMode="auto">
          <a:xfrm>
            <a:off x="144463" y="1258888"/>
            <a:ext cx="1357312" cy="1138237"/>
            <a:chOff x="101" y="1071"/>
            <a:chExt cx="1051" cy="743"/>
          </a:xfrm>
        </p:grpSpPr>
        <p:sp>
          <p:nvSpPr>
            <p:cNvPr id="719907" name="Text Box 35"/>
            <p:cNvSpPr txBox="1">
              <a:spLocks noChangeArrowheads="1"/>
            </p:cNvSpPr>
            <p:nvPr/>
          </p:nvSpPr>
          <p:spPr bwMode="auto">
            <a:xfrm>
              <a:off x="101" y="1435"/>
              <a:ext cx="105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fr-FR" sz="1600"/>
                <a:t>Client</a:t>
              </a:r>
            </a:p>
          </p:txBody>
        </p:sp>
        <p:grpSp>
          <p:nvGrpSpPr>
            <p:cNvPr id="719908" name="Group 36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9909" name="Freeform 37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9910" name="Freeform 38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719911" name="Group 39"/>
          <p:cNvGrpSpPr>
            <a:grpSpLocks/>
          </p:cNvGrpSpPr>
          <p:nvPr/>
        </p:nvGrpSpPr>
        <p:grpSpPr bwMode="auto">
          <a:xfrm>
            <a:off x="7450138" y="1258888"/>
            <a:ext cx="1525587" cy="1138237"/>
            <a:chOff x="37" y="1071"/>
            <a:chExt cx="1182" cy="743"/>
          </a:xfrm>
        </p:grpSpPr>
        <p:sp>
          <p:nvSpPr>
            <p:cNvPr id="719912" name="Text Box 40"/>
            <p:cNvSpPr txBox="1">
              <a:spLocks noChangeArrowheads="1"/>
            </p:cNvSpPr>
            <p:nvPr/>
          </p:nvSpPr>
          <p:spPr bwMode="auto">
            <a:xfrm>
              <a:off x="37" y="1435"/>
              <a:ext cx="1182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/>
                <a:t>Component</a:t>
              </a:r>
            </a:p>
            <a:p>
              <a:pPr algn="ctr"/>
              <a:r>
                <a:rPr lang="en-US" sz="1600"/>
                <a:t>Implementer</a:t>
              </a:r>
            </a:p>
          </p:txBody>
        </p:sp>
        <p:grpSp>
          <p:nvGrpSpPr>
            <p:cNvPr id="719913" name="Group 41"/>
            <p:cNvGrpSpPr>
              <a:grpSpLocks/>
            </p:cNvGrpSpPr>
            <p:nvPr/>
          </p:nvGrpSpPr>
          <p:grpSpPr bwMode="auto">
            <a:xfrm>
              <a:off x="526" y="1071"/>
              <a:ext cx="198" cy="396"/>
              <a:chOff x="3094" y="2557"/>
              <a:chExt cx="198" cy="396"/>
            </a:xfrm>
          </p:grpSpPr>
          <p:sp>
            <p:nvSpPr>
              <p:cNvPr id="719914" name="Freeform 42"/>
              <p:cNvSpPr>
                <a:spLocks/>
              </p:cNvSpPr>
              <p:nvPr/>
            </p:nvSpPr>
            <p:spPr bwMode="auto">
              <a:xfrm>
                <a:off x="3153" y="2557"/>
                <a:ext cx="80" cy="78"/>
              </a:xfrm>
              <a:custGeom>
                <a:avLst/>
                <a:gdLst/>
                <a:ahLst/>
                <a:cxnLst>
                  <a:cxn ang="0">
                    <a:pos x="80" y="39"/>
                  </a:cxn>
                  <a:cxn ang="0">
                    <a:pos x="78" y="27"/>
                  </a:cxn>
                  <a:cxn ang="0">
                    <a:pos x="74" y="17"/>
                  </a:cxn>
                  <a:cxn ang="0">
                    <a:pos x="66" y="9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4" y="2"/>
                  </a:cxn>
                  <a:cxn ang="0">
                    <a:pos x="14" y="9"/>
                  </a:cxn>
                  <a:cxn ang="0">
                    <a:pos x="6" y="17"/>
                  </a:cxn>
                  <a:cxn ang="0">
                    <a:pos x="2" y="27"/>
                  </a:cxn>
                  <a:cxn ang="0">
                    <a:pos x="0" y="39"/>
                  </a:cxn>
                  <a:cxn ang="0">
                    <a:pos x="2" y="50"/>
                  </a:cxn>
                  <a:cxn ang="0">
                    <a:pos x="6" y="60"/>
                  </a:cxn>
                  <a:cxn ang="0">
                    <a:pos x="14" y="69"/>
                  </a:cxn>
                  <a:cxn ang="0">
                    <a:pos x="24" y="75"/>
                  </a:cxn>
                  <a:cxn ang="0">
                    <a:pos x="34" y="78"/>
                  </a:cxn>
                  <a:cxn ang="0">
                    <a:pos x="46" y="78"/>
                  </a:cxn>
                  <a:cxn ang="0">
                    <a:pos x="57" y="75"/>
                  </a:cxn>
                  <a:cxn ang="0">
                    <a:pos x="66" y="69"/>
                  </a:cxn>
                  <a:cxn ang="0">
                    <a:pos x="74" y="60"/>
                  </a:cxn>
                  <a:cxn ang="0">
                    <a:pos x="78" y="50"/>
                  </a:cxn>
                  <a:cxn ang="0">
                    <a:pos x="80" y="39"/>
                  </a:cxn>
                </a:cxnLst>
                <a:rect l="0" t="0" r="r" b="b"/>
                <a:pathLst>
                  <a:path w="80" h="78">
                    <a:moveTo>
                      <a:pt x="80" y="39"/>
                    </a:moveTo>
                    <a:lnTo>
                      <a:pt x="78" y="27"/>
                    </a:lnTo>
                    <a:lnTo>
                      <a:pt x="74" y="17"/>
                    </a:lnTo>
                    <a:lnTo>
                      <a:pt x="66" y="9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4" y="9"/>
                    </a:lnTo>
                    <a:lnTo>
                      <a:pt x="6" y="17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6" y="60"/>
                    </a:lnTo>
                    <a:lnTo>
                      <a:pt x="14" y="69"/>
                    </a:lnTo>
                    <a:lnTo>
                      <a:pt x="24" y="75"/>
                    </a:lnTo>
                    <a:lnTo>
                      <a:pt x="34" y="78"/>
                    </a:lnTo>
                    <a:lnTo>
                      <a:pt x="46" y="78"/>
                    </a:lnTo>
                    <a:lnTo>
                      <a:pt x="57" y="75"/>
                    </a:lnTo>
                    <a:lnTo>
                      <a:pt x="66" y="69"/>
                    </a:lnTo>
                    <a:lnTo>
                      <a:pt x="74" y="60"/>
                    </a:lnTo>
                    <a:lnTo>
                      <a:pt x="78" y="50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19915" name="Freeform 43"/>
              <p:cNvSpPr>
                <a:spLocks/>
              </p:cNvSpPr>
              <p:nvPr/>
            </p:nvSpPr>
            <p:spPr bwMode="auto">
              <a:xfrm>
                <a:off x="3094" y="2635"/>
                <a:ext cx="198" cy="318"/>
              </a:xfrm>
              <a:custGeom>
                <a:avLst/>
                <a:gdLst/>
                <a:ahLst/>
                <a:cxnLst>
                  <a:cxn ang="0">
                    <a:pos x="101" y="164"/>
                  </a:cxn>
                  <a:cxn ang="0">
                    <a:pos x="147" y="318"/>
                  </a:cxn>
                  <a:cxn ang="0">
                    <a:pos x="184" y="318"/>
                  </a:cxn>
                  <a:cxn ang="0">
                    <a:pos x="147" y="139"/>
                  </a:cxn>
                  <a:cxn ang="0">
                    <a:pos x="147" y="35"/>
                  </a:cxn>
                  <a:cxn ang="0">
                    <a:pos x="175" y="120"/>
                  </a:cxn>
                  <a:cxn ang="0">
                    <a:pos x="198" y="104"/>
                  </a:cxn>
                  <a:cxn ang="0">
                    <a:pos x="166" y="0"/>
                  </a:cxn>
                  <a:cxn ang="0">
                    <a:pos x="101" y="5"/>
                  </a:cxn>
                  <a:cxn ang="0">
                    <a:pos x="37" y="0"/>
                  </a:cxn>
                  <a:cxn ang="0">
                    <a:pos x="0" y="109"/>
                  </a:cxn>
                  <a:cxn ang="0">
                    <a:pos x="27" y="120"/>
                  </a:cxn>
                  <a:cxn ang="0">
                    <a:pos x="55" y="35"/>
                  </a:cxn>
                  <a:cxn ang="0">
                    <a:pos x="55" y="139"/>
                  </a:cxn>
                  <a:cxn ang="0">
                    <a:pos x="18" y="318"/>
                  </a:cxn>
                  <a:cxn ang="0">
                    <a:pos x="55" y="318"/>
                  </a:cxn>
                  <a:cxn ang="0">
                    <a:pos x="101" y="164"/>
                  </a:cxn>
                </a:cxnLst>
                <a:rect l="0" t="0" r="r" b="b"/>
                <a:pathLst>
                  <a:path w="198" h="318">
                    <a:moveTo>
                      <a:pt x="101" y="164"/>
                    </a:moveTo>
                    <a:lnTo>
                      <a:pt x="147" y="318"/>
                    </a:lnTo>
                    <a:lnTo>
                      <a:pt x="184" y="318"/>
                    </a:lnTo>
                    <a:lnTo>
                      <a:pt x="147" y="139"/>
                    </a:lnTo>
                    <a:lnTo>
                      <a:pt x="147" y="35"/>
                    </a:lnTo>
                    <a:lnTo>
                      <a:pt x="175" y="120"/>
                    </a:lnTo>
                    <a:lnTo>
                      <a:pt x="198" y="104"/>
                    </a:lnTo>
                    <a:lnTo>
                      <a:pt x="166" y="0"/>
                    </a:lnTo>
                    <a:lnTo>
                      <a:pt x="101" y="5"/>
                    </a:lnTo>
                    <a:lnTo>
                      <a:pt x="37" y="0"/>
                    </a:lnTo>
                    <a:lnTo>
                      <a:pt x="0" y="109"/>
                    </a:lnTo>
                    <a:lnTo>
                      <a:pt x="27" y="120"/>
                    </a:lnTo>
                    <a:lnTo>
                      <a:pt x="55" y="35"/>
                    </a:lnTo>
                    <a:lnTo>
                      <a:pt x="55" y="139"/>
                    </a:lnTo>
                    <a:lnTo>
                      <a:pt x="18" y="318"/>
                    </a:lnTo>
                    <a:lnTo>
                      <a:pt x="55" y="318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719916" name="Group 44"/>
          <p:cNvGrpSpPr>
            <a:grpSpLocks/>
          </p:cNvGrpSpPr>
          <p:nvPr/>
        </p:nvGrpSpPr>
        <p:grpSpPr bwMode="auto">
          <a:xfrm>
            <a:off x="179388" y="2432050"/>
            <a:ext cx="1655762" cy="1081088"/>
            <a:chOff x="4422" y="3113"/>
            <a:chExt cx="1043" cy="771"/>
          </a:xfrm>
        </p:grpSpPr>
        <p:sp>
          <p:nvSpPr>
            <p:cNvPr id="719917" name="Freeform 45"/>
            <p:cNvSpPr>
              <a:spLocks noEditPoints="1"/>
            </p:cNvSpPr>
            <p:nvPr/>
          </p:nvSpPr>
          <p:spPr bwMode="auto">
            <a:xfrm>
              <a:off x="4490" y="3113"/>
              <a:ext cx="907" cy="771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24" y="433"/>
                </a:cxn>
                <a:cxn ang="0">
                  <a:pos x="324" y="109"/>
                </a:cxn>
                <a:cxn ang="0">
                  <a:pos x="217" y="109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324" h="433">
                  <a:moveTo>
                    <a:pt x="217" y="0"/>
                  </a:move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close/>
                  <a:moveTo>
                    <a:pt x="0" y="0"/>
                  </a:moveTo>
                  <a:lnTo>
                    <a:pt x="0" y="433"/>
                  </a:lnTo>
                  <a:lnTo>
                    <a:pt x="324" y="433"/>
                  </a:lnTo>
                  <a:lnTo>
                    <a:pt x="324" y="109"/>
                  </a:lnTo>
                  <a:lnTo>
                    <a:pt x="217" y="109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918" name="Rectangle 46"/>
            <p:cNvSpPr>
              <a:spLocks noChangeArrowheads="1"/>
            </p:cNvSpPr>
            <p:nvPr/>
          </p:nvSpPr>
          <p:spPr bwMode="auto">
            <a:xfrm>
              <a:off x="4422" y="3298"/>
              <a:ext cx="1043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600"/>
                <a:t>Client</a:t>
              </a:r>
            </a:p>
            <a:p>
              <a:pPr algn="ctr"/>
              <a:r>
                <a:rPr lang="fr-FR" sz="1600"/>
                <a:t>Application</a:t>
              </a:r>
            </a:p>
          </p:txBody>
        </p:sp>
      </p:grpSp>
      <p:cxnSp>
        <p:nvCxnSpPr>
          <p:cNvPr id="719919" name="AutoShape 47"/>
          <p:cNvCxnSpPr>
            <a:cxnSpLocks noChangeShapeType="1"/>
          </p:cNvCxnSpPr>
          <p:nvPr/>
        </p:nvCxnSpPr>
        <p:spPr bwMode="auto">
          <a:xfrm>
            <a:off x="4714875" y="3582988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9920" name="AutoShape 48"/>
          <p:cNvCxnSpPr>
            <a:cxnSpLocks noChangeShapeType="1"/>
          </p:cNvCxnSpPr>
          <p:nvPr/>
        </p:nvCxnSpPr>
        <p:spPr bwMode="auto">
          <a:xfrm>
            <a:off x="5580063" y="4522788"/>
            <a:ext cx="7921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9921" name="AutoShape 49"/>
          <p:cNvCxnSpPr>
            <a:cxnSpLocks noChangeShapeType="1"/>
          </p:cNvCxnSpPr>
          <p:nvPr/>
        </p:nvCxnSpPr>
        <p:spPr bwMode="auto">
          <a:xfrm>
            <a:off x="3059113" y="4522788"/>
            <a:ext cx="7921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719922" name="Line 50"/>
          <p:cNvSpPr>
            <a:spLocks noChangeShapeType="1"/>
          </p:cNvSpPr>
          <p:nvPr/>
        </p:nvSpPr>
        <p:spPr bwMode="auto">
          <a:xfrm flipH="1">
            <a:off x="4211638" y="5024438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3" name="Line 51"/>
          <p:cNvSpPr>
            <a:spLocks noChangeShapeType="1"/>
          </p:cNvSpPr>
          <p:nvPr/>
        </p:nvSpPr>
        <p:spPr bwMode="auto">
          <a:xfrm>
            <a:off x="5075238" y="5024438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4" name="Line 52"/>
          <p:cNvSpPr>
            <a:spLocks noChangeShapeType="1"/>
          </p:cNvSpPr>
          <p:nvPr/>
        </p:nvSpPr>
        <p:spPr bwMode="auto">
          <a:xfrm flipH="1">
            <a:off x="7739063" y="3582988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5" name="Line 53"/>
          <p:cNvSpPr>
            <a:spLocks noChangeShapeType="1"/>
          </p:cNvSpPr>
          <p:nvPr/>
        </p:nvSpPr>
        <p:spPr bwMode="auto">
          <a:xfrm>
            <a:off x="1114425" y="3582988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6" name="Line 54"/>
          <p:cNvSpPr>
            <a:spLocks noChangeShapeType="1"/>
          </p:cNvSpPr>
          <p:nvPr/>
        </p:nvSpPr>
        <p:spPr bwMode="auto">
          <a:xfrm>
            <a:off x="2555875" y="5168900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7" name="Line 55"/>
          <p:cNvSpPr>
            <a:spLocks noChangeShapeType="1"/>
          </p:cNvSpPr>
          <p:nvPr/>
        </p:nvSpPr>
        <p:spPr bwMode="auto">
          <a:xfrm flipH="1">
            <a:off x="6588125" y="5146675"/>
            <a:ext cx="2159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19928" name="Text Box 56"/>
          <p:cNvSpPr txBox="1">
            <a:spLocks noChangeArrowheads="1"/>
          </p:cNvSpPr>
          <p:nvPr/>
        </p:nvSpPr>
        <p:spPr bwMode="auto">
          <a:xfrm>
            <a:off x="890588" y="3654425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uses</a:t>
            </a:r>
          </a:p>
        </p:txBody>
      </p:sp>
      <p:sp>
        <p:nvSpPr>
          <p:cNvPr id="719929" name="Text Box 57"/>
          <p:cNvSpPr txBox="1">
            <a:spLocks noChangeArrowheads="1"/>
          </p:cNvSpPr>
          <p:nvPr/>
        </p:nvSpPr>
        <p:spPr bwMode="auto">
          <a:xfrm>
            <a:off x="1835150" y="5240338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implemented by</a:t>
            </a:r>
          </a:p>
        </p:txBody>
      </p:sp>
      <p:sp>
        <p:nvSpPr>
          <p:cNvPr id="719930" name="Text Box 58"/>
          <p:cNvSpPr txBox="1">
            <a:spLocks noChangeArrowheads="1"/>
          </p:cNvSpPr>
          <p:nvPr/>
        </p:nvSpPr>
        <p:spPr bwMode="auto">
          <a:xfrm>
            <a:off x="5953125" y="5291138"/>
            <a:ext cx="128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delegates to</a:t>
            </a:r>
          </a:p>
        </p:txBody>
      </p:sp>
      <p:sp>
        <p:nvSpPr>
          <p:cNvPr id="719931" name="Text Box 59"/>
          <p:cNvSpPr txBox="1">
            <a:spLocks noChangeArrowheads="1"/>
          </p:cNvSpPr>
          <p:nvPr/>
        </p:nvSpPr>
        <p:spPr bwMode="auto">
          <a:xfrm>
            <a:off x="7091363" y="365442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0" i="1"/>
              <a:t>implemented by</a:t>
            </a:r>
          </a:p>
        </p:txBody>
      </p:sp>
      <p:sp>
        <p:nvSpPr>
          <p:cNvPr id="719932" name="AutoShape 60"/>
          <p:cNvSpPr>
            <a:spLocks noChangeArrowheads="1"/>
          </p:cNvSpPr>
          <p:nvPr/>
        </p:nvSpPr>
        <p:spPr bwMode="auto">
          <a:xfrm>
            <a:off x="4427538" y="5816600"/>
            <a:ext cx="720725" cy="574675"/>
          </a:xfrm>
          <a:prstGeom prst="leftRightArrow">
            <a:avLst>
              <a:gd name="adj1" fmla="val 50000"/>
              <a:gd name="adj2" fmla="val 25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/>
              <a:t>ORB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923" grpId="0" animBg="1"/>
      <p:bldP spid="719924" grpId="0" animBg="1"/>
      <p:bldP spid="719927" grpId="0" animBg="1"/>
      <p:bldP spid="719930" grpId="0"/>
      <p:bldP spid="719931" grpId="0"/>
      <p:bldP spid="71993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EE3C-0760-4C85-8219-A1E909AC6F8C}" type="slidenum">
              <a:rPr lang="fr-FR"/>
              <a:pPr/>
              <a:t>84</a:t>
            </a:fld>
            <a:endParaRPr lang="fr-FR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Server-Side OMG IDL Mapping Rules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component type is mapped to three local interfaces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main component executor interface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Inheriting from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Components::EnterpriseComponent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monolithic component executor interface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Operations to obtain facet executors and receive events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component specific context interface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Operations to access component receptacles and event sources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 home type is mapped to three local interfaces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for explicit operations user-defined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Inheriting from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Components::HomeExecutorBase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One for implicit operations generated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inheriting from both previous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BDC5E96-BCEC-43F3-A886-1F95FD4690D7}" type="slidenum">
              <a:rPr lang="fr-FR"/>
              <a:pPr/>
              <a:t>85</a:t>
            </a:fld>
            <a:endParaRPr lang="fr-FR"/>
          </a:p>
        </p:txBody>
      </p:sp>
      <p:sp>
        <p:nvSpPr>
          <p:cNvPr id="1039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/>
              <a:t>Implementing CORBA Components</a:t>
            </a:r>
            <a:br>
              <a:rPr lang="en-US" sz="3600"/>
            </a:br>
            <a:r>
              <a:rPr lang="en-US" sz="3600"/>
              <a:t>in Java</a:t>
            </a:r>
          </a:p>
        </p:txBody>
      </p:sp>
      <p:sp>
        <p:nvSpPr>
          <p:cNvPr id="1039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/>
              <a:t> Dining Philosophers Example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A9C3-3204-4DD4-8EAD-1651E2DDFBA4}" type="slidenum">
              <a:rPr lang="fr-FR"/>
              <a:pPr/>
              <a:t>86</a:t>
            </a:fld>
            <a:endParaRPr lang="fr-FR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ForkManager Component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Executor interface for the </a:t>
            </a:r>
            <a:r>
              <a:rPr lang="en-US" sz="2000" i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facet.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Empty because no attributes.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Requested by container.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CCM_Fork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701444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01445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01446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1447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1448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01449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1450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1451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B941-9E41-4687-8C9D-D92126D70406}" type="slidenum">
              <a:rPr lang="fr-FR"/>
              <a:pPr/>
              <a:t>87</a:t>
            </a:fld>
            <a:endParaRPr lang="fr-FR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ForkManager Component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Component-specific context interface.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              // Container context interface.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Empty because no receptacles or event sources.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  <a:endParaRPr lang="en-US" sz="2000"/>
          </a:p>
        </p:txBody>
      </p:sp>
      <p:grpSp>
        <p:nvGrpSpPr>
          <p:cNvPr id="702468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02469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02470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2471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2472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02473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2474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2475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A8E1-5700-4923-AB3B-4C190E7362C6}" type="slidenum">
              <a:rPr lang="fr-FR"/>
              <a:pPr/>
              <a:t>88</a:t>
            </a:fld>
            <a:endParaRPr lang="fr-FR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ForkManager Implementations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Fork facet implementation</a:t>
            </a:r>
          </a:p>
          <a:p>
            <a:pPr lvl="1"/>
            <a:r>
              <a:rPr lang="en-US"/>
              <a:t>class</a:t>
            </a:r>
            <a:r>
              <a:rPr lang="en-US" b="1"/>
              <a:t> ForkImpl</a:t>
            </a:r>
            <a:r>
              <a:rPr lang="en-US"/>
              <a:t>		</a:t>
            </a:r>
          </a:p>
          <a:p>
            <a:endParaRPr lang="en-US" sz="1400"/>
          </a:p>
          <a:p>
            <a:r>
              <a:rPr lang="en-US"/>
              <a:t>Monolithic executor approach</a:t>
            </a:r>
          </a:p>
          <a:p>
            <a:pPr lvl="1"/>
            <a:r>
              <a:rPr lang="en-US"/>
              <a:t>By inheritance: </a:t>
            </a:r>
            <a:r>
              <a:rPr lang="en-US" sz="2000" b="1"/>
              <a:t>MonolithicForkManager_1_Impl</a:t>
            </a:r>
          </a:p>
          <a:p>
            <a:pPr lvl="1"/>
            <a:r>
              <a:rPr lang="en-US"/>
              <a:t>By delegation:  </a:t>
            </a:r>
            <a:r>
              <a:rPr lang="en-US" sz="2000" b="1"/>
              <a:t>MonolithicForkManager_2_Impl</a:t>
            </a:r>
          </a:p>
          <a:p>
            <a:endParaRPr lang="en-US" sz="1400"/>
          </a:p>
          <a:p>
            <a:r>
              <a:rPr lang="en-US"/>
              <a:t>Executor locator approach</a:t>
            </a:r>
          </a:p>
          <a:p>
            <a:pPr lvl="1"/>
            <a:r>
              <a:rPr lang="en-US"/>
              <a:t>One segment:   </a:t>
            </a:r>
            <a:r>
              <a:rPr lang="en-US" sz="2000" b="1"/>
              <a:t>SegmentedForkManager_1_Impl</a:t>
            </a:r>
            <a:endParaRPr lang="en-US" sz="2000"/>
          </a:p>
          <a:p>
            <a:pPr lvl="1"/>
            <a:r>
              <a:rPr lang="en-US"/>
              <a:t>Two segments: </a:t>
            </a:r>
            <a:r>
              <a:rPr lang="en-US" sz="2000" b="1"/>
              <a:t>SegmentedForkManager_2_Impl</a:t>
            </a:r>
          </a:p>
        </p:txBody>
      </p:sp>
      <p:grpSp>
        <p:nvGrpSpPr>
          <p:cNvPr id="720900" name="Group 4"/>
          <p:cNvGrpSpPr>
            <a:grpSpLocks/>
          </p:cNvGrpSpPr>
          <p:nvPr/>
        </p:nvGrpSpPr>
        <p:grpSpPr bwMode="auto">
          <a:xfrm>
            <a:off x="6948488" y="1484313"/>
            <a:ext cx="1909762" cy="1655762"/>
            <a:chOff x="4307" y="709"/>
            <a:chExt cx="1203" cy="1043"/>
          </a:xfrm>
        </p:grpSpPr>
        <p:grpSp>
          <p:nvGrpSpPr>
            <p:cNvPr id="720901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20902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0903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20904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20905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0906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20907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E450-E00F-47D2-8082-E88611170EEE}" type="slidenum">
              <a:rPr lang="fr-FR"/>
              <a:pPr/>
              <a:t>89</a:t>
            </a:fld>
            <a:endParaRPr lang="fr-FR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 Facet Implementation:</a:t>
            </a:r>
            <a:br>
              <a:rPr lang="en-US"/>
            </a:br>
            <a:r>
              <a:rPr lang="en-US"/>
              <a:t>Just Business Operations</a:t>
            </a:r>
            <a:endParaRPr lang="en-US" sz="280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ForkImpl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private boolean available_ = true;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InUse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Check if there is no current philosopher.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if (!available_) throw new InUse();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available_ = false;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release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available_ = true;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 }</a:t>
            </a:r>
          </a:p>
        </p:txBody>
      </p:sp>
      <p:grpSp>
        <p:nvGrpSpPr>
          <p:cNvPr id="721934" name="Group 14"/>
          <p:cNvGrpSpPr>
            <a:grpSpLocks/>
          </p:cNvGrpSpPr>
          <p:nvPr/>
        </p:nvGrpSpPr>
        <p:grpSpPr bwMode="auto">
          <a:xfrm>
            <a:off x="7126288" y="708025"/>
            <a:ext cx="974725" cy="525463"/>
            <a:chOff x="1884" y="3349"/>
            <a:chExt cx="379" cy="204"/>
          </a:xfrm>
        </p:grpSpPr>
        <p:sp>
          <p:nvSpPr>
            <p:cNvPr id="721935" name="Line 15"/>
            <p:cNvSpPr>
              <a:spLocks noChangeShapeType="1"/>
            </p:cNvSpPr>
            <p:nvPr/>
          </p:nvSpPr>
          <p:spPr bwMode="auto">
            <a:xfrm flipH="1" flipV="1">
              <a:off x="20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hu-HU"/>
            </a:p>
          </p:txBody>
        </p:sp>
        <p:sp>
          <p:nvSpPr>
            <p:cNvPr id="721936" name="Oval 16"/>
            <p:cNvSpPr>
              <a:spLocks noChangeArrowheads="1"/>
            </p:cNvSpPr>
            <p:nvPr/>
          </p:nvSpPr>
          <p:spPr bwMode="auto">
            <a:xfrm>
              <a:off x="1884" y="3349"/>
              <a:ext cx="203" cy="2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hu-HU"/>
            </a:p>
          </p:txBody>
        </p:sp>
      </p:grpSp>
      <p:sp>
        <p:nvSpPr>
          <p:cNvPr id="721940" name="AutoShape 20"/>
          <p:cNvSpPr>
            <a:spLocks noChangeArrowheads="1"/>
          </p:cNvSpPr>
          <p:nvPr/>
        </p:nvSpPr>
        <p:spPr bwMode="auto">
          <a:xfrm>
            <a:off x="7926388" y="476250"/>
            <a:ext cx="1109662" cy="9890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</a:t>
            </a:r>
          </a:p>
        </p:txBody>
      </p:sp>
      <p:sp>
        <p:nvSpPr>
          <p:cNvPr id="721941" name="Line 21"/>
          <p:cNvSpPr>
            <a:spLocks noChangeShapeType="1"/>
          </p:cNvSpPr>
          <p:nvPr/>
        </p:nvSpPr>
        <p:spPr bwMode="auto">
          <a:xfrm>
            <a:off x="236538" y="2259013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21942" name="Line 22"/>
          <p:cNvSpPr>
            <a:spLocks noChangeShapeType="1"/>
          </p:cNvSpPr>
          <p:nvPr/>
        </p:nvSpPr>
        <p:spPr bwMode="auto">
          <a:xfrm flipH="1">
            <a:off x="250825" y="2271713"/>
            <a:ext cx="0" cy="35528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21943" name="Group 23"/>
          <p:cNvGrpSpPr>
            <a:grpSpLocks/>
          </p:cNvGrpSpPr>
          <p:nvPr/>
        </p:nvGrpSpPr>
        <p:grpSpPr bwMode="auto">
          <a:xfrm>
            <a:off x="250825" y="3284538"/>
            <a:ext cx="434975" cy="1439862"/>
            <a:chOff x="158" y="2750"/>
            <a:chExt cx="274" cy="907"/>
          </a:xfrm>
        </p:grpSpPr>
        <p:sp>
          <p:nvSpPr>
            <p:cNvPr id="721944" name="Line 24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1945" name="Line 25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1946" name="Line 26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21947" name="Group 27"/>
          <p:cNvGrpSpPr>
            <a:grpSpLocks/>
          </p:cNvGrpSpPr>
          <p:nvPr/>
        </p:nvGrpSpPr>
        <p:grpSpPr bwMode="auto">
          <a:xfrm>
            <a:off x="250825" y="5084763"/>
            <a:ext cx="434975" cy="1439862"/>
            <a:chOff x="158" y="2750"/>
            <a:chExt cx="274" cy="907"/>
          </a:xfrm>
        </p:grpSpPr>
        <p:sp>
          <p:nvSpPr>
            <p:cNvPr id="721948" name="Line 28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1949" name="Line 29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1950" name="Line 30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41" grpId="0" animBg="1"/>
      <p:bldP spid="7219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1AA1-E009-420D-B2FA-9DD2B2D49519}" type="slidenum">
              <a:rPr lang="fr-FR"/>
              <a:pPr/>
              <a:t>9</a:t>
            </a:fld>
            <a:endParaRPr lang="fr-FR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CCM Compared to EJB, COM and .NET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Like SUN Microsystems’s Enterprise Java Beans (EJB)</a:t>
            </a:r>
          </a:p>
          <a:p>
            <a:pPr lvl="1"/>
            <a:r>
              <a:rPr lang="en-US" sz="2000"/>
              <a:t>CORBA components created and managed by </a:t>
            </a:r>
            <a:r>
              <a:rPr lang="en-US" sz="2000" u="sng"/>
              <a:t>homes</a:t>
            </a:r>
          </a:p>
          <a:p>
            <a:pPr lvl="1"/>
            <a:r>
              <a:rPr lang="en-US" sz="2000"/>
              <a:t>Run in </a:t>
            </a:r>
            <a:r>
              <a:rPr lang="en-US" sz="2000" u="sng"/>
              <a:t>containers</a:t>
            </a:r>
            <a:r>
              <a:rPr lang="en-US" sz="2000"/>
              <a:t> managing system services transparently</a:t>
            </a:r>
          </a:p>
          <a:p>
            <a:pPr lvl="1"/>
            <a:r>
              <a:rPr lang="en-US" sz="2000" u="sng"/>
              <a:t>Hosted</a:t>
            </a:r>
            <a:r>
              <a:rPr lang="en-US" sz="2000"/>
              <a:t> by application component servers</a:t>
            </a:r>
          </a:p>
          <a:p>
            <a:endParaRPr lang="en-US" sz="900"/>
          </a:p>
          <a:p>
            <a:r>
              <a:rPr lang="en-US" sz="2400"/>
              <a:t>Like Microsoft’s Component Object Model (COM)</a:t>
            </a:r>
          </a:p>
          <a:p>
            <a:pPr lvl="1"/>
            <a:r>
              <a:rPr lang="en-US" sz="2000"/>
              <a:t>Have </a:t>
            </a:r>
            <a:r>
              <a:rPr lang="en-US" sz="2000" u="sng"/>
              <a:t>several input and output interfaces</a:t>
            </a:r>
          </a:p>
          <a:p>
            <a:pPr lvl="2"/>
            <a:r>
              <a:rPr lang="en-US" sz="1800"/>
              <a:t>Both synchronous operations and asynchronous events</a:t>
            </a:r>
          </a:p>
          <a:p>
            <a:pPr lvl="1"/>
            <a:r>
              <a:rPr lang="en-US" sz="2000" u="sng"/>
              <a:t>Navigation and introspection</a:t>
            </a:r>
            <a:r>
              <a:rPr lang="en-US" sz="2000"/>
              <a:t> capabilities</a:t>
            </a:r>
          </a:p>
          <a:p>
            <a:endParaRPr lang="en-US" sz="900"/>
          </a:p>
          <a:p>
            <a:r>
              <a:rPr lang="en-US" sz="2400"/>
              <a:t>Like Microsoft’s .NET Framework</a:t>
            </a:r>
          </a:p>
          <a:p>
            <a:pPr lvl="1"/>
            <a:r>
              <a:rPr lang="en-US" sz="2000"/>
              <a:t>Could be written in </a:t>
            </a:r>
            <a:r>
              <a:rPr lang="en-US" sz="2000" u="sng"/>
              <a:t>different programming languages</a:t>
            </a:r>
          </a:p>
          <a:p>
            <a:pPr lvl="1"/>
            <a:r>
              <a:rPr lang="en-US" sz="2000"/>
              <a:t>Could be packaged in order to be distributed</a:t>
            </a:r>
          </a:p>
          <a:p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7FCD-7965-41B7-8297-8F47243E4DD0}" type="slidenum">
              <a:rPr lang="fr-FR"/>
              <a:pPr/>
              <a:t>90</a:t>
            </a:fld>
            <a:endParaRPr lang="fr-FR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ForkManager Executor:</a:t>
            </a:r>
            <a:br>
              <a:rPr lang="en-US"/>
            </a:br>
            <a:r>
              <a:rPr lang="en-US"/>
              <a:t>Facet Implementation By Inheritance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MonolithicForkManager_1_Impl</a:t>
            </a:r>
            <a:endParaRPr lang="en-US" sz="200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ForkImpl  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// Fork implementation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// as monolithic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// Is a session executor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org.omg.Components.SessionComponent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Required by CCM_ForkManager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CCM_Fork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  // Itself as it extends ForkImpl.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 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22948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22949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22950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2951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22952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22953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2954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22955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236538" y="2427288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22957" name="Line 13"/>
          <p:cNvSpPr>
            <a:spLocks noChangeShapeType="1"/>
          </p:cNvSpPr>
          <p:nvPr/>
        </p:nvSpPr>
        <p:spPr bwMode="auto">
          <a:xfrm flipH="1">
            <a:off x="250825" y="2419350"/>
            <a:ext cx="0" cy="2378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22958" name="Group 14"/>
          <p:cNvGrpSpPr>
            <a:grpSpLocks/>
          </p:cNvGrpSpPr>
          <p:nvPr/>
        </p:nvGrpSpPr>
        <p:grpSpPr bwMode="auto">
          <a:xfrm>
            <a:off x="250825" y="4067175"/>
            <a:ext cx="434975" cy="1439863"/>
            <a:chOff x="158" y="2750"/>
            <a:chExt cx="274" cy="907"/>
          </a:xfrm>
        </p:grpSpPr>
        <p:sp>
          <p:nvSpPr>
            <p:cNvPr id="722959" name="Line 15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2960" name="Line 16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2961" name="Line 17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6" grpId="0" animBg="1"/>
      <p:bldP spid="72295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3FD0-1C47-4353-8D08-63FDB5FB4AAC}" type="slidenum">
              <a:rPr lang="fr-FR"/>
              <a:pPr/>
              <a:t>91</a:t>
            </a:fld>
            <a:endParaRPr lang="fr-FR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ForkManager Executor:</a:t>
            </a:r>
            <a:br>
              <a:rPr lang="en-US"/>
            </a:br>
            <a:r>
              <a:rPr lang="en-US"/>
              <a:t>Facet Implementation By Delegation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MonolithicForkManager_2_Impl</a:t>
            </a:r>
            <a:endParaRPr lang="en-US" sz="200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// as monolithic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// Is a session executor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org.omg.Components.SessionComponent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private ForkImpl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the_fork_ = new ForkImpl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Wingdings" pitchFamily="2" charset="2"/>
              <a:buNone/>
            </a:pPr>
            <a:endParaRPr lang="en-US" sz="14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Required by CCM_ForkManager interface.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CCM_Fork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get_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  // The delegate for the facet.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the_fork_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727044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27045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27046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7047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27048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27049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7050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27051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sp>
        <p:nvSpPr>
          <p:cNvPr id="727052" name="Line 12"/>
          <p:cNvSpPr>
            <a:spLocks noChangeShapeType="1"/>
          </p:cNvSpPr>
          <p:nvPr/>
        </p:nvSpPr>
        <p:spPr bwMode="auto">
          <a:xfrm>
            <a:off x="236538" y="2427288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27053" name="Line 13"/>
          <p:cNvSpPr>
            <a:spLocks noChangeShapeType="1"/>
          </p:cNvSpPr>
          <p:nvPr/>
        </p:nvSpPr>
        <p:spPr bwMode="auto">
          <a:xfrm flipH="1">
            <a:off x="250825" y="2425700"/>
            <a:ext cx="0" cy="3019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27054" name="Group 14"/>
          <p:cNvGrpSpPr>
            <a:grpSpLocks/>
          </p:cNvGrpSpPr>
          <p:nvPr/>
        </p:nvGrpSpPr>
        <p:grpSpPr bwMode="auto">
          <a:xfrm>
            <a:off x="250825" y="4716463"/>
            <a:ext cx="434975" cy="1439862"/>
            <a:chOff x="158" y="2750"/>
            <a:chExt cx="274" cy="907"/>
          </a:xfrm>
        </p:grpSpPr>
        <p:sp>
          <p:nvSpPr>
            <p:cNvPr id="727055" name="Line 15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7056" name="Line 16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27057" name="Line 17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2" grpId="0" animBg="1"/>
      <p:bldP spid="72705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539-5B7D-435B-BBDD-BAEBC196F8B9}" type="slidenum">
              <a:rPr lang="fr-FR"/>
              <a:pPr/>
              <a:t>92</a:t>
            </a:fld>
            <a:endParaRPr lang="fr-FR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Segmented ForkManager Executor</a:t>
            </a:r>
            <a:br>
              <a:rPr lang="en-US"/>
            </a:br>
            <a:r>
              <a:rPr lang="en-US"/>
              <a:t>With One Segment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SegmentedForkManager_1_Impl</a:t>
            </a:r>
            <a:endParaRPr lang="en-US" sz="180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ForkImpl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_Executor,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          SessionComponent, ExecutorLocator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800" i="1">
                <a:latin typeface="Courier New" pitchFamily="49" charset="0"/>
                <a:cs typeface="Courier New" pitchFamily="49" charset="0"/>
              </a:rPr>
              <a:t> // Required by ExecutorLocator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public org.omg.CORBA.Object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obtain_executor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(String name)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            throws org.omg.Components.CCMException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if (   name.equals("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|| name.equals("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”) 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throw new org.omg.Components.CCMException();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release_executor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(org.omg.CORBA.Object exc)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	            throws org.omg.Components.CCMException {...}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public void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configuration_complete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    throws org.omg.Components.InvalidConfiguration {...}</a:t>
            </a:r>
          </a:p>
        </p:txBody>
      </p:sp>
      <p:grpSp>
        <p:nvGrpSpPr>
          <p:cNvPr id="728068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28069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28070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8071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28072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28073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8074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28075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EC76-B315-49C1-BF25-6A311E2BF406}" type="slidenum">
              <a:rPr lang="fr-FR"/>
              <a:pPr/>
              <a:t>93</a:t>
            </a:fld>
            <a:endParaRPr lang="fr-FR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Segmented ForkManager Executor</a:t>
            </a:r>
            <a:br>
              <a:rPr lang="en-US"/>
            </a:br>
            <a:r>
              <a:rPr lang="en-US"/>
              <a:t>With Two Segments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SegmentedForkManager_2_Impl</a:t>
            </a:r>
            <a:endParaRPr lang="en-US" sz="1800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_Executor,</a:t>
            </a:r>
            <a:endParaRPr lang="en-US" sz="1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             SessionComponent, ExecutorLocator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private ForkImpl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the_fork_ = new ForkImpl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>
                <a:latin typeface="Courier New" pitchFamily="49" charset="0"/>
                <a:cs typeface="Courier New" pitchFamily="49" charset="0"/>
              </a:rPr>
              <a:t>  // Required by ExecutorLocator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public org.omg.CORBA.Object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obtain_executor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(String name)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              throws org.omg.Components.CCMException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if (name.equals("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ForkManager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"))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if (name.equals("</a:t>
            </a:r>
            <a:r>
              <a:rPr lang="en-US" sz="1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the_fork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”))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  return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the_fork_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  throw new org.omg.Components.CCMException();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5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  <a:cs typeface="Courier New" pitchFamily="49" charset="0"/>
              </a:rPr>
              <a:t>  // Also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release_executor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configuration_complete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operations.</a:t>
            </a:r>
          </a:p>
        </p:txBody>
      </p:sp>
      <p:grpSp>
        <p:nvGrpSpPr>
          <p:cNvPr id="730116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30117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30118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0119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0120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30121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0122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30123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732-9B66-4175-A182-545826E9E059}" type="slidenum">
              <a:rPr lang="fr-FR"/>
              <a:pPr/>
              <a:t>94</a:t>
            </a:fld>
            <a:endParaRPr lang="fr-FR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SessionComponent</a:t>
            </a:r>
            <a:r>
              <a:rPr lang="en-US"/>
              <a:t> </a:t>
            </a:r>
            <a:br>
              <a:rPr lang="en-US"/>
            </a:br>
            <a:r>
              <a:rPr lang="en-US"/>
              <a:t>Callback Implementation 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/>
              <a:t>  // import org.omg.Components.*;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The context is fixed by the container.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set_session_context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(SessionContext ctx)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throws CCMException {...}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Called by container when component is activated.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ccm_activate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 {...}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Called by container when component is deactivated.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ccm_passivate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 {...}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Called by container when component is removed.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ccm_remove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 {...}</a:t>
            </a:r>
          </a:p>
        </p:txBody>
      </p:sp>
      <p:grpSp>
        <p:nvGrpSpPr>
          <p:cNvPr id="726020" name="Group 4"/>
          <p:cNvGrpSpPr>
            <a:grpSpLocks/>
          </p:cNvGrpSpPr>
          <p:nvPr/>
        </p:nvGrpSpPr>
        <p:grpSpPr bwMode="auto">
          <a:xfrm>
            <a:off x="7126288" y="117475"/>
            <a:ext cx="1909762" cy="1655763"/>
            <a:chOff x="4307" y="709"/>
            <a:chExt cx="1203" cy="1043"/>
          </a:xfrm>
        </p:grpSpPr>
        <p:grpSp>
          <p:nvGrpSpPr>
            <p:cNvPr id="726021" name="Group 5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26022" name="Line 6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6023" name="Oval 7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26024" name="Group 8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26025" name="Line 9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26026" name="Oval 10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26027" name="AutoShape 11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9396-EB57-4D90-B52A-FB81CB4333EB}" type="slidenum">
              <a:rPr lang="fr-FR"/>
              <a:pPr/>
              <a:t>95</a:t>
            </a:fld>
            <a:endParaRPr lang="fr-FR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</a:t>
            </a:r>
            <a:br>
              <a:rPr lang="en-US"/>
            </a:br>
            <a:r>
              <a:rPr lang="en-US"/>
              <a:t>for Fork Home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::Components::HomeExecutorBase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// Empty as no user-defined home operations.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raises(::Components::CreateFailure);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Explicit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Implicit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sp>
        <p:nvSpPr>
          <p:cNvPr id="703492" name="AutoShape 4"/>
          <p:cNvSpPr>
            <a:spLocks noChangeArrowheads="1"/>
          </p:cNvSpPr>
          <p:nvPr/>
        </p:nvSpPr>
        <p:spPr bwMode="auto">
          <a:xfrm>
            <a:off x="6511925" y="4556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grpSp>
        <p:nvGrpSpPr>
          <p:cNvPr id="703493" name="Group 5"/>
          <p:cNvGrpSpPr>
            <a:grpSpLocks/>
          </p:cNvGrpSpPr>
          <p:nvPr/>
        </p:nvGrpSpPr>
        <p:grpSpPr bwMode="auto">
          <a:xfrm>
            <a:off x="6977063" y="960438"/>
            <a:ext cx="1909762" cy="1655762"/>
            <a:chOff x="4307" y="709"/>
            <a:chExt cx="1203" cy="1043"/>
          </a:xfrm>
        </p:grpSpPr>
        <p:grpSp>
          <p:nvGrpSpPr>
            <p:cNvPr id="703494" name="Group 6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03495" name="Line 7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3496" name="Oval 8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3497" name="Group 9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03498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3499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03500" name="AutoShape 12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703501" name="Group 13"/>
          <p:cNvGrpSpPr>
            <a:grpSpLocks/>
          </p:cNvGrpSpPr>
          <p:nvPr/>
        </p:nvGrpSpPr>
        <p:grpSpPr bwMode="auto">
          <a:xfrm rot="5400000">
            <a:off x="7568406" y="88107"/>
            <a:ext cx="411163" cy="323850"/>
            <a:chOff x="204" y="3349"/>
            <a:chExt cx="259" cy="204"/>
          </a:xfrm>
        </p:grpSpPr>
        <p:sp>
          <p:nvSpPr>
            <p:cNvPr id="703502" name="Line 14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03503" name="Oval 15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2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7D8B-0390-4205-A43B-0DEB53CF663D}" type="slidenum">
              <a:rPr lang="fr-FR"/>
              <a:pPr/>
              <a:t>96</a:t>
            </a:fld>
            <a:endParaRPr lang="fr-FR"/>
          </a:p>
        </p:txBody>
      </p:sp>
      <p:sp>
        <p:nvSpPr>
          <p:cNvPr id="731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 Home Executor</a:t>
            </a:r>
          </a:p>
        </p:txBody>
      </p:sp>
      <p:sp>
        <p:nvSpPr>
          <p:cNvPr id="73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ForkHomeImpl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org.omg.CORBA.LocalObject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ForkHome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//  Required by CCM_ForkHome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org.omg.Components.EnterpriseComponent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  // This home executor class manages a specific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    // component executor class.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...ForkManager...Impl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 i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//  Called at deployment time.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org.omg.Components.HomeExecutorBase 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create_home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ForkHomeImpl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 }</a:t>
            </a:r>
          </a:p>
        </p:txBody>
      </p:sp>
      <p:sp>
        <p:nvSpPr>
          <p:cNvPr id="731140" name="AutoShape 1028"/>
          <p:cNvSpPr>
            <a:spLocks noChangeArrowheads="1"/>
          </p:cNvSpPr>
          <p:nvPr/>
        </p:nvSpPr>
        <p:spPr bwMode="auto">
          <a:xfrm>
            <a:off x="6511925" y="455613"/>
            <a:ext cx="2524125" cy="2460625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eaLnBrk="0" hangingPunct="0"/>
            <a:r>
              <a:rPr lang="en-GB" sz="2000">
                <a:latin typeface="Times New Roman" charset="0"/>
              </a:rPr>
              <a:t>ForkHome</a:t>
            </a:r>
          </a:p>
        </p:txBody>
      </p:sp>
      <p:grpSp>
        <p:nvGrpSpPr>
          <p:cNvPr id="731141" name="Group 1029"/>
          <p:cNvGrpSpPr>
            <a:grpSpLocks/>
          </p:cNvGrpSpPr>
          <p:nvPr/>
        </p:nvGrpSpPr>
        <p:grpSpPr bwMode="auto">
          <a:xfrm>
            <a:off x="6977063" y="960438"/>
            <a:ext cx="1909762" cy="1655762"/>
            <a:chOff x="4307" y="709"/>
            <a:chExt cx="1203" cy="1043"/>
          </a:xfrm>
        </p:grpSpPr>
        <p:grpSp>
          <p:nvGrpSpPr>
            <p:cNvPr id="731142" name="Group 1030"/>
            <p:cNvGrpSpPr>
              <a:grpSpLocks/>
            </p:cNvGrpSpPr>
            <p:nvPr/>
          </p:nvGrpSpPr>
          <p:grpSpPr bwMode="auto">
            <a:xfrm>
              <a:off x="4307" y="1275"/>
              <a:ext cx="614" cy="331"/>
              <a:chOff x="1884" y="3349"/>
              <a:chExt cx="379" cy="204"/>
            </a:xfrm>
          </p:grpSpPr>
          <p:sp>
            <p:nvSpPr>
              <p:cNvPr id="731143" name="Line 1031"/>
              <p:cNvSpPr>
                <a:spLocks noChangeShapeType="1"/>
              </p:cNvSpPr>
              <p:nvPr/>
            </p:nvSpPr>
            <p:spPr bwMode="auto">
              <a:xfrm flipH="1" flipV="1">
                <a:off x="20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1144" name="Oval 1032"/>
              <p:cNvSpPr>
                <a:spLocks noChangeArrowheads="1"/>
              </p:cNvSpPr>
              <p:nvPr/>
            </p:nvSpPr>
            <p:spPr bwMode="auto">
              <a:xfrm>
                <a:off x="1884" y="3349"/>
                <a:ext cx="203" cy="2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1145" name="Group 1033"/>
            <p:cNvGrpSpPr>
              <a:grpSpLocks/>
            </p:cNvGrpSpPr>
            <p:nvPr/>
          </p:nvGrpSpPr>
          <p:grpSpPr bwMode="auto">
            <a:xfrm rot="-16200000">
              <a:off x="4950" y="754"/>
              <a:ext cx="420" cy="330"/>
              <a:chOff x="204" y="3349"/>
              <a:chExt cx="259" cy="204"/>
            </a:xfrm>
          </p:grpSpPr>
          <p:sp>
            <p:nvSpPr>
              <p:cNvPr id="731146" name="Line 1034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1147" name="Oval 1035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31148" name="AutoShape 1036"/>
            <p:cNvSpPr>
              <a:spLocks noChangeArrowheads="1"/>
            </p:cNvSpPr>
            <p:nvPr/>
          </p:nvSpPr>
          <p:spPr bwMode="auto">
            <a:xfrm>
              <a:off x="4811" y="1129"/>
              <a:ext cx="699" cy="6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Fork</a:t>
              </a:r>
            </a:p>
            <a:p>
              <a:pPr algn="ctr" eaLnBrk="0" hangingPunct="0"/>
              <a:r>
                <a:rPr lang="en-GB" sz="2000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731149" name="Group 1037"/>
          <p:cNvGrpSpPr>
            <a:grpSpLocks/>
          </p:cNvGrpSpPr>
          <p:nvPr/>
        </p:nvGrpSpPr>
        <p:grpSpPr bwMode="auto">
          <a:xfrm rot="5400000">
            <a:off x="7568406" y="88107"/>
            <a:ext cx="411163" cy="323850"/>
            <a:chOff x="204" y="3349"/>
            <a:chExt cx="259" cy="204"/>
          </a:xfrm>
        </p:grpSpPr>
        <p:sp>
          <p:nvSpPr>
            <p:cNvPr id="731150" name="Line 1038"/>
            <p:cNvSpPr>
              <a:spLocks noChangeShapeType="1"/>
            </p:cNvSpPr>
            <p:nvPr/>
          </p:nvSpPr>
          <p:spPr bwMode="auto">
            <a:xfrm flipH="1" flipV="1">
              <a:off x="253" y="345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1151" name="Oval 1039"/>
            <p:cNvSpPr>
              <a:spLocks noChangeArrowheads="1"/>
            </p:cNvSpPr>
            <p:nvPr/>
          </p:nvSpPr>
          <p:spPr bwMode="auto">
            <a:xfrm>
              <a:off x="204" y="3349"/>
              <a:ext cx="203" cy="2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31152" name="Line 1040"/>
          <p:cNvSpPr>
            <a:spLocks noChangeShapeType="1"/>
          </p:cNvSpPr>
          <p:nvPr/>
        </p:nvSpPr>
        <p:spPr bwMode="auto">
          <a:xfrm>
            <a:off x="236538" y="2268538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31157" name="Line 1045"/>
          <p:cNvSpPr>
            <a:spLocks noChangeShapeType="1"/>
          </p:cNvSpPr>
          <p:nvPr/>
        </p:nvSpPr>
        <p:spPr bwMode="auto">
          <a:xfrm flipH="1">
            <a:off x="250825" y="2266950"/>
            <a:ext cx="0" cy="1666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31158" name="Group 1046"/>
          <p:cNvGrpSpPr>
            <a:grpSpLocks/>
          </p:cNvGrpSpPr>
          <p:nvPr/>
        </p:nvGrpSpPr>
        <p:grpSpPr bwMode="auto">
          <a:xfrm>
            <a:off x="250825" y="3198813"/>
            <a:ext cx="434975" cy="1439862"/>
            <a:chOff x="158" y="2750"/>
            <a:chExt cx="274" cy="907"/>
          </a:xfrm>
        </p:grpSpPr>
        <p:sp>
          <p:nvSpPr>
            <p:cNvPr id="731159" name="Line 1047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1160" name="Line 1048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1161" name="Line 1049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52" grpId="0" animBg="1"/>
      <p:bldP spid="73115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AD37-D1A2-48ED-9A90-C13C0A07FF14}" type="slidenum">
              <a:rPr lang="fr-FR"/>
              <a:pPr/>
              <a:t>97</a:t>
            </a:fld>
            <a:endParaRPr lang="fr-FR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Server-Side Mapping </a:t>
            </a:r>
            <a:br>
              <a:rPr lang="en-US"/>
            </a:br>
            <a:r>
              <a:rPr lang="en-US"/>
              <a:t>for Observer Component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info event sink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StatusInfo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Consumer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(in StatusInfo ev);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Main component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::Components::EnterpriseComponent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Monolithic executor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_Executor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(in StatusInfo ev);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>
                <a:latin typeface="Courier New" pitchFamily="49" charset="0"/>
                <a:cs typeface="Courier New" pitchFamily="49" charset="0"/>
              </a:rPr>
              <a:t>// Component-specific context interface.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local interface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::Components::CCMContext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 {};</a:t>
            </a:r>
          </a:p>
        </p:txBody>
      </p:sp>
      <p:grpSp>
        <p:nvGrpSpPr>
          <p:cNvPr id="704516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704517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704518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704519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4520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04521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704522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4523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0FDD-1E55-42D2-BB6D-F464ECA95F04}" type="slidenum">
              <a:rPr lang="fr-FR"/>
              <a:pPr/>
              <a:t>98</a:t>
            </a:fld>
            <a:endParaRPr lang="fr-FR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Observer Executor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4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ObserverImpl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extends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org.omg.CORBA.LocalObject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implements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CCM_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Observer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SessionComponent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i="1">
                <a:latin typeface="Courier New" pitchFamily="49" charset="0"/>
                <a:cs typeface="Courier New" pitchFamily="49" charset="0"/>
              </a:rPr>
              <a:t>//  Required for monolithic interface.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push_</a:t>
            </a: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(StatusInfo event)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update GUI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35236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735237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735238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735239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5240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5241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735242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5243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735244" name="Line 12"/>
          <p:cNvSpPr>
            <a:spLocks noChangeShapeType="1"/>
          </p:cNvSpPr>
          <p:nvPr/>
        </p:nvSpPr>
        <p:spPr bwMode="auto">
          <a:xfrm>
            <a:off x="236538" y="2924175"/>
            <a:ext cx="6492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735250" name="Group 18"/>
          <p:cNvGrpSpPr>
            <a:grpSpLocks/>
          </p:cNvGrpSpPr>
          <p:nvPr/>
        </p:nvGrpSpPr>
        <p:grpSpPr bwMode="auto">
          <a:xfrm>
            <a:off x="250825" y="4422775"/>
            <a:ext cx="434975" cy="1439863"/>
            <a:chOff x="158" y="2750"/>
            <a:chExt cx="274" cy="907"/>
          </a:xfrm>
        </p:grpSpPr>
        <p:sp>
          <p:nvSpPr>
            <p:cNvPr id="735246" name="Line 14"/>
            <p:cNvSpPr>
              <a:spLocks noChangeShapeType="1"/>
            </p:cNvSpPr>
            <p:nvPr/>
          </p:nvSpPr>
          <p:spPr bwMode="auto">
            <a:xfrm>
              <a:off x="158" y="3205"/>
              <a:ext cx="18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5247" name="Line 15"/>
            <p:cNvSpPr>
              <a:spLocks noChangeShapeType="1"/>
            </p:cNvSpPr>
            <p:nvPr/>
          </p:nvSpPr>
          <p:spPr bwMode="auto">
            <a:xfrm rot="6835259">
              <a:off x="194" y="2986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35248" name="Line 16"/>
            <p:cNvSpPr>
              <a:spLocks noChangeShapeType="1"/>
            </p:cNvSpPr>
            <p:nvPr/>
          </p:nvSpPr>
          <p:spPr bwMode="auto">
            <a:xfrm rot="14764741" flipV="1">
              <a:off x="195" y="3420"/>
              <a:ext cx="473" cy="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35249" name="Line 17"/>
          <p:cNvSpPr>
            <a:spLocks noChangeShapeType="1"/>
          </p:cNvSpPr>
          <p:nvPr/>
        </p:nvSpPr>
        <p:spPr bwMode="auto">
          <a:xfrm flipH="1">
            <a:off x="250825" y="2924175"/>
            <a:ext cx="0" cy="22336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4" grpId="0" animBg="1"/>
      <p:bldP spid="73524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Wednesday, April 24th, 2002</a:t>
            </a:r>
            <a:endParaRPr lang="fr-FR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CORBA Component Model Tutorial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0E1D-882D-447B-8CEC-6BC06797CD89}" type="slidenum">
              <a:rPr lang="fr-FR"/>
              <a:pPr/>
              <a:t>99</a:t>
            </a:fld>
            <a:endParaRPr lang="fr-FR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Monolithic Observer Executor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set_session_context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(SessionContext ctx) throws CCMException {</a:t>
            </a:r>
            <a:r>
              <a:rPr lang="en-US" sz="200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ccm_activate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display GUI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ccm_passivate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hide GUI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ccm_remove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() throws CCMException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  { </a:t>
            </a:r>
            <a:r>
              <a:rPr lang="en-US" sz="2400" b="1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… free GUI …</a:t>
            </a:r>
            <a:r>
              <a:rPr lang="en-US" sz="2000" i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737284" name="Group 4"/>
          <p:cNvGrpSpPr>
            <a:grpSpLocks/>
          </p:cNvGrpSpPr>
          <p:nvPr/>
        </p:nvGrpSpPr>
        <p:grpSpPr bwMode="auto">
          <a:xfrm>
            <a:off x="6372225" y="333375"/>
            <a:ext cx="2592388" cy="1584325"/>
            <a:chOff x="4105" y="890"/>
            <a:chExt cx="1633" cy="998"/>
          </a:xfrm>
        </p:grpSpPr>
        <p:sp>
          <p:nvSpPr>
            <p:cNvPr id="737285" name="AutoShape 5"/>
            <p:cNvSpPr>
              <a:spLocks noChangeArrowheads="1"/>
            </p:cNvSpPr>
            <p:nvPr/>
          </p:nvSpPr>
          <p:spPr bwMode="auto">
            <a:xfrm>
              <a:off x="4549" y="1235"/>
              <a:ext cx="1189" cy="65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GB" sz="2000">
                  <a:latin typeface="Times New Roman" charset="0"/>
                </a:rPr>
                <a:t>Observer</a:t>
              </a:r>
            </a:p>
          </p:txBody>
        </p:sp>
        <p:grpSp>
          <p:nvGrpSpPr>
            <p:cNvPr id="737286" name="Group 6"/>
            <p:cNvGrpSpPr>
              <a:grpSpLocks/>
            </p:cNvGrpSpPr>
            <p:nvPr/>
          </p:nvGrpSpPr>
          <p:grpSpPr bwMode="auto">
            <a:xfrm>
              <a:off x="4105" y="1434"/>
              <a:ext cx="466" cy="255"/>
              <a:chOff x="2765" y="3760"/>
              <a:chExt cx="378" cy="192"/>
            </a:xfrm>
          </p:grpSpPr>
          <p:sp>
            <p:nvSpPr>
              <p:cNvPr id="737287" name="Line 7"/>
              <p:cNvSpPr>
                <a:spLocks noChangeShapeType="1"/>
              </p:cNvSpPr>
              <p:nvPr/>
            </p:nvSpPr>
            <p:spPr bwMode="auto">
              <a:xfrm flipH="1" flipV="1">
                <a:off x="2948" y="3855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7288" name="AutoShape 8"/>
              <p:cNvSpPr>
                <a:spLocks noChangeArrowheads="1"/>
              </p:cNvSpPr>
              <p:nvPr/>
            </p:nvSpPr>
            <p:spPr bwMode="auto">
              <a:xfrm>
                <a:off x="2765" y="3760"/>
                <a:ext cx="195" cy="192"/>
              </a:xfrm>
              <a:prstGeom prst="chevron">
                <a:avLst>
                  <a:gd name="adj" fmla="val 2539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37289" name="Group 9"/>
            <p:cNvGrpSpPr>
              <a:grpSpLocks/>
            </p:cNvGrpSpPr>
            <p:nvPr/>
          </p:nvGrpSpPr>
          <p:grpSpPr bwMode="auto">
            <a:xfrm rot="-16200000">
              <a:off x="4971" y="937"/>
              <a:ext cx="345" cy="251"/>
              <a:chOff x="204" y="3349"/>
              <a:chExt cx="259" cy="204"/>
            </a:xfrm>
          </p:grpSpPr>
          <p:sp>
            <p:nvSpPr>
              <p:cNvPr id="737290" name="Line 10"/>
              <p:cNvSpPr>
                <a:spLocks noChangeShapeType="1"/>
              </p:cNvSpPr>
              <p:nvPr/>
            </p:nvSpPr>
            <p:spPr bwMode="auto">
              <a:xfrm flipH="1" flipV="1">
                <a:off x="253" y="3451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37291" name="Oval 11"/>
              <p:cNvSpPr>
                <a:spLocks noChangeArrowheads="1"/>
              </p:cNvSpPr>
              <p:nvPr/>
            </p:nvSpPr>
            <p:spPr bwMode="auto">
              <a:xfrm>
                <a:off x="204" y="3349"/>
                <a:ext cx="203" cy="204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7259</TotalTime>
  <Words>15704</Words>
  <Application>Microsoft PowerPoint</Application>
  <PresentationFormat>Diavetítés a képernyőre (4:3 oldalarány)</PresentationFormat>
  <Paragraphs>4317</Paragraphs>
  <Slides>216</Slides>
  <Notes>151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216</vt:i4>
      </vt:variant>
    </vt:vector>
  </HeadingPairs>
  <TitlesOfParts>
    <vt:vector size="227" baseType="lpstr">
      <vt:lpstr>Times New Roman</vt:lpstr>
      <vt:lpstr>Tahoma</vt:lpstr>
      <vt:lpstr>Wingdings</vt:lpstr>
      <vt:lpstr>Arial</vt:lpstr>
      <vt:lpstr>Courier New</vt:lpstr>
      <vt:lpstr>Comic Sans MS</vt:lpstr>
      <vt:lpstr>Blends</vt:lpstr>
      <vt:lpstr>Document Microsoft Word</vt:lpstr>
      <vt:lpstr>VISIO 5 Drawing</vt:lpstr>
      <vt:lpstr>VISIO</vt:lpstr>
      <vt:lpstr>Microsoft Clip Gallery</vt:lpstr>
      <vt:lpstr>CORBA Component Model Tutorial</vt:lpstr>
      <vt:lpstr>Tutorial Team</vt:lpstr>
      <vt:lpstr>Tutorial Objectives</vt:lpstr>
      <vt:lpstr>Agenda </vt:lpstr>
      <vt:lpstr>What is the CORBA Component Model? </vt:lpstr>
      <vt:lpstr>Why Software Components?</vt:lpstr>
      <vt:lpstr>From CORBA 2 . . .</vt:lpstr>
      <vt:lpstr>. . . to the CORBA Component Model</vt:lpstr>
      <vt:lpstr>CCM Compared to EJB, COM and .NET</vt:lpstr>
      <vt:lpstr>But with CCM</vt:lpstr>
      <vt:lpstr>What is the CCM Specification?</vt:lpstr>
      <vt:lpstr>What is the CCM Specification?</vt:lpstr>
      <vt:lpstr>Relations between OMG Definition Languages</vt:lpstr>
      <vt:lpstr>CCM User Roles</vt:lpstr>
      <vt:lpstr>Component Designers</vt:lpstr>
      <vt:lpstr>Component Clients</vt:lpstr>
      <vt:lpstr>Composition Designers</vt:lpstr>
      <vt:lpstr>Component Implementers</vt:lpstr>
      <vt:lpstr>From CORBA Component Design  to Packaging</vt:lpstr>
      <vt:lpstr>Component Packagers</vt:lpstr>
      <vt:lpstr>Component Assemblers</vt:lpstr>
      <vt:lpstr>Component Deployers</vt:lpstr>
      <vt:lpstr>The CCM Big Picture</vt:lpstr>
      <vt:lpstr>Next Tutorial Steps </vt:lpstr>
      <vt:lpstr>Defining CORBA Components </vt:lpstr>
      <vt:lpstr>The Abstract Component Model</vt:lpstr>
      <vt:lpstr>What is a CORBA Component?</vt:lpstr>
      <vt:lpstr>Component Features</vt:lpstr>
      <vt:lpstr>A CORBA Component</vt:lpstr>
      <vt:lpstr>Building CCM Applications = Assembling CORBA Component Instances</vt:lpstr>
      <vt:lpstr>Component Attributes</vt:lpstr>
      <vt:lpstr>Component Facets</vt:lpstr>
      <vt:lpstr>Component Receptacles</vt:lpstr>
      <vt:lpstr>Component Events</vt:lpstr>
      <vt:lpstr>Component Event Sources</vt:lpstr>
      <vt:lpstr>Component Event Sinks</vt:lpstr>
      <vt:lpstr>What is a CORBA Component Home?</vt:lpstr>
      <vt:lpstr>A CORBA Component Home</vt:lpstr>
      <vt:lpstr>Component Home Features</vt:lpstr>
      <vt:lpstr>Primary Keys</vt:lpstr>
      <vt:lpstr>Other OMG IDL 3.0 Extensions</vt:lpstr>
      <vt:lpstr>The Dining Philosophers Example</vt:lpstr>
      <vt:lpstr>Dining Philosophers as CORBA Components</vt:lpstr>
      <vt:lpstr>OMG IDL 3.0 for Dining Philosophers</vt:lpstr>
      <vt:lpstr>The Fork Interface</vt:lpstr>
      <vt:lpstr>The Fork Manager Component</vt:lpstr>
      <vt:lpstr>The Fork Manager Component Facet</vt:lpstr>
      <vt:lpstr>The Fork Manager Home</vt:lpstr>
      <vt:lpstr>The Philosopher State Types</vt:lpstr>
      <vt:lpstr>The Philosopher Component</vt:lpstr>
      <vt:lpstr>The Philosopher Component Receptacles</vt:lpstr>
      <vt:lpstr>The Philosopher Component Receptacles</vt:lpstr>
      <vt:lpstr>The Philosopher Component Event Source</vt:lpstr>
      <vt:lpstr>The Philosopher Home</vt:lpstr>
      <vt:lpstr>The Observer Component</vt:lpstr>
      <vt:lpstr>The Observer Component</vt:lpstr>
      <vt:lpstr>The Observer Home</vt:lpstr>
      <vt:lpstr>Programming CORBA Component Clients </vt:lpstr>
      <vt:lpstr>The Client-Side OMG IDL Mapping</vt:lpstr>
      <vt:lpstr>The Client-Side OMG IDL Mapping</vt:lpstr>
      <vt:lpstr>Main Client-Side OMG IDL Mapping Rules</vt:lpstr>
      <vt:lpstr>Main Client-Side OMG IDL Mapping Rules</vt:lpstr>
      <vt:lpstr>Client-Side Mapping for ForkManager Component</vt:lpstr>
      <vt:lpstr>Client-Side Mapping  for Fork Home</vt:lpstr>
      <vt:lpstr>Client-Side Mapping for  StatusInfo Event Type</vt:lpstr>
      <vt:lpstr>Client-Side Mapping  for Observer Component</vt:lpstr>
      <vt:lpstr>Client-Side Mapping  for Observer Home</vt:lpstr>
      <vt:lpstr>Client-Side Mapping  for Philosopher Component</vt:lpstr>
      <vt:lpstr>Client-Side Mapping  for Philosopher Component</vt:lpstr>
      <vt:lpstr>Client-Side Mapping  for Philosopher Home</vt:lpstr>
      <vt:lpstr>The Client Programming Model</vt:lpstr>
      <vt:lpstr>CORBA Component Home Finder</vt:lpstr>
      <vt:lpstr>Using CORBA Components with OMG IDLscript</vt:lpstr>
      <vt:lpstr>Connecting CORBA Components with OMG IDLscript</vt:lpstr>
      <vt:lpstr>Navigation and Introspection</vt:lpstr>
      <vt:lpstr>Implementing CORBA Components </vt:lpstr>
      <vt:lpstr>Component Implementation Framework</vt:lpstr>
      <vt:lpstr>Component Implementation Framework  to Component Skeleton Generation </vt:lpstr>
      <vt:lpstr>Executors and Home Executors</vt:lpstr>
      <vt:lpstr>Executors Are Hosted by Container</vt:lpstr>
      <vt:lpstr>A Monolithic Component Executor</vt:lpstr>
      <vt:lpstr>A Segmented Component Executor</vt:lpstr>
      <vt:lpstr>The Server-Side OMG IDL Mapping</vt:lpstr>
      <vt:lpstr>Main Server-Side OMG IDL Mapping Rules</vt:lpstr>
      <vt:lpstr>Implementing CORBA Components in Java</vt:lpstr>
      <vt:lpstr>Local Server-Side Mapping  for ForkManager Component</vt:lpstr>
      <vt:lpstr>Local Server-Side Mapping  for ForkManager Component</vt:lpstr>
      <vt:lpstr>Different ForkManager Implementations</vt:lpstr>
      <vt:lpstr>Fork Facet Implementation: Just Business Operations</vt:lpstr>
      <vt:lpstr>Monolithic ForkManager Executor: Facet Implementation By Inheritance</vt:lpstr>
      <vt:lpstr>Monolithic ForkManager Executor: Facet Implementation By Delegation</vt:lpstr>
      <vt:lpstr>Segmented ForkManager Executor With One Segment</vt:lpstr>
      <vt:lpstr>Segmented ForkManager Executor With Two Segments</vt:lpstr>
      <vt:lpstr>SessionComponent  Callback Implementation </vt:lpstr>
      <vt:lpstr>Local Server-Side Mapping for Fork Home</vt:lpstr>
      <vt:lpstr>Fork Home Executor</vt:lpstr>
      <vt:lpstr>Local Server-Side Mapping  for Observer Component</vt:lpstr>
      <vt:lpstr>Monolithic Observer Executor</vt:lpstr>
      <vt:lpstr>Monolithic Observer Executor</vt:lpstr>
      <vt:lpstr>Local Server-Side Mapping  for Observer Home</vt:lpstr>
      <vt:lpstr>Observer Home Executor</vt:lpstr>
      <vt:lpstr>Local Server-Side Mapping  for Philosopher Component</vt:lpstr>
      <vt:lpstr>Local Server-Side Mapping  for Philosopher Context</vt:lpstr>
      <vt:lpstr>Monolithic Philosopher Executor</vt:lpstr>
      <vt:lpstr>Monolithic Philosopher Executor</vt:lpstr>
      <vt:lpstr>Monolithic Philosopher Executor</vt:lpstr>
      <vt:lpstr>Local Server-Side Mapping  for Philosopher Home</vt:lpstr>
      <vt:lpstr>Philosopher Home Executor</vt:lpstr>
      <vt:lpstr>Implementing CORBA Components in C++</vt:lpstr>
      <vt:lpstr>C++ Component Implementation</vt:lpstr>
      <vt:lpstr>Implementing ForkManager in C++</vt:lpstr>
      <vt:lpstr>Server Side equivalent IDL  for ForkManager</vt:lpstr>
      <vt:lpstr>Server Side equivalent IDL for ForkManager</vt:lpstr>
      <vt:lpstr>Different ForkManager Implementations</vt:lpstr>
      <vt:lpstr>Fork Facet Implementation</vt:lpstr>
      <vt:lpstr>ForkManager Implementation (1): Monolithic, Inheritance of Facet</vt:lpstr>
      <vt:lpstr>ForkManager Implementation (2): Monolithic, Delegation of Facet</vt:lpstr>
      <vt:lpstr>ForkManager Implementation (3): Locator based</vt:lpstr>
      <vt:lpstr>ForkManager Implementation (3): Locator based (contd)</vt:lpstr>
      <vt:lpstr>Server Side equivalent IDL for ForkHome</vt:lpstr>
      <vt:lpstr>ForkHome Executor</vt:lpstr>
      <vt:lpstr>Implementing Observer in C++</vt:lpstr>
      <vt:lpstr>Server Side equivalent IDL for Observer</vt:lpstr>
      <vt:lpstr>Observer Implementation Monolithic</vt:lpstr>
      <vt:lpstr>Observer Implementation Monolithic (2)</vt:lpstr>
      <vt:lpstr>Server Side Equivalent IDL for ObserverHome</vt:lpstr>
      <vt:lpstr>ObserverHome Executor</vt:lpstr>
      <vt:lpstr>Implementing Philosopher in C++</vt:lpstr>
      <vt:lpstr>Server Side equivalent IDL for Philosopher</vt:lpstr>
      <vt:lpstr>Server Side equivalent IDL for Philosopher</vt:lpstr>
      <vt:lpstr>Philosopher Executor Monolithic</vt:lpstr>
      <vt:lpstr>Philosopher Executor Monolithic (2)</vt:lpstr>
      <vt:lpstr>Philosopher Executor Monolithic (3)</vt:lpstr>
      <vt:lpstr>Server Side equivalent IDL for PhilosopherHome</vt:lpstr>
      <vt:lpstr>PhilosopherHome Executor</vt:lpstr>
      <vt:lpstr>Implementing CORBA Components with CIDL</vt:lpstr>
      <vt:lpstr>Component Implementation Definition Language (CIDL)</vt:lpstr>
      <vt:lpstr>Basic CIDL Composition Features</vt:lpstr>
      <vt:lpstr>CIDL Composition for Observer Component </vt:lpstr>
      <vt:lpstr>OMG CIDL Compilation Process</vt:lpstr>
      <vt:lpstr>Advanced CIDL Composition Features</vt:lpstr>
      <vt:lpstr>CIDL Composition for ForkManager Component </vt:lpstr>
      <vt:lpstr>OMG PSDL for Dining Philosophers</vt:lpstr>
      <vt:lpstr>CIDL Composition for Dining Philosophers</vt:lpstr>
      <vt:lpstr>OMG CIDL &amp; PSDL Compilation Process</vt:lpstr>
      <vt:lpstr>Relationship Between Artifacts</vt:lpstr>
      <vt:lpstr>Putting CORBA Containers to Work </vt:lpstr>
      <vt:lpstr>The Container Model</vt:lpstr>
      <vt:lpstr>The Container Architecture</vt:lpstr>
      <vt:lpstr>Container View</vt:lpstr>
      <vt:lpstr>Component Categories</vt:lpstr>
      <vt:lpstr>Container Managed Policies</vt:lpstr>
      <vt:lpstr>Servant Lifetime Policies</vt:lpstr>
      <vt:lpstr>Transactions</vt:lpstr>
      <vt:lpstr>Security</vt:lpstr>
      <vt:lpstr>Events</vt:lpstr>
      <vt:lpstr>Persistence</vt:lpstr>
      <vt:lpstr>The Container Server Architecture</vt:lpstr>
      <vt:lpstr>Packaging CORBA Components </vt:lpstr>
      <vt:lpstr>A Day in the Life of a Component</vt:lpstr>
      <vt:lpstr>Packaging and Deployment</vt:lpstr>
      <vt:lpstr>CCM Applications Deployment</vt:lpstr>
      <vt:lpstr>The Packaging and Deployment Model</vt:lpstr>
      <vt:lpstr>Component Package</vt:lpstr>
      <vt:lpstr>Component Packaging Artifacts</vt:lpstr>
      <vt:lpstr>Component Assembly Package</vt:lpstr>
      <vt:lpstr>Component Assembly Package</vt:lpstr>
      <vt:lpstr>Component Assembly Artifacts</vt:lpstr>
      <vt:lpstr>XML Descriptors Overview</vt:lpstr>
      <vt:lpstr>Relationship Between  CCM XML Descriptors</vt:lpstr>
      <vt:lpstr>Software Package Descriptor (.csd)</vt:lpstr>
      <vt:lpstr>Software Package Descriptor Example</vt:lpstr>
      <vt:lpstr>Software Package Descriptor for Observer Component </vt:lpstr>
      <vt:lpstr>Software Package Descriptor for Observer Component </vt:lpstr>
      <vt:lpstr>Software Package Descriptor for Observer Component </vt:lpstr>
      <vt:lpstr>Software Package Descriptor for Observer Component </vt:lpstr>
      <vt:lpstr>Software Package Descriptor for Observer Component </vt:lpstr>
      <vt:lpstr>CORBA Component Descriptor (.ccd)</vt:lpstr>
      <vt:lpstr>CORBA Component Descriptor Example</vt:lpstr>
      <vt:lpstr>CORBA Component Descriptor for Philosopher Component </vt:lpstr>
      <vt:lpstr>CORBA Component Descriptor for Philosopher Component </vt:lpstr>
      <vt:lpstr>CORBA Component Descriptor for Philosopher Component </vt:lpstr>
      <vt:lpstr>Property File Descriptor (.cpf)</vt:lpstr>
      <vt:lpstr>Property Files</vt:lpstr>
      <vt:lpstr>Property File For Philosopher Kant</vt:lpstr>
      <vt:lpstr>Component Assembly Descriptor (.cad)</vt:lpstr>
      <vt:lpstr>Dining Philosophers as CORBA Components</vt:lpstr>
      <vt:lpstr>Component Assembly Descriptor for Dining Philosophers</vt:lpstr>
      <vt:lpstr>Assembly Descriptor Example (2)</vt:lpstr>
      <vt:lpstr>Component Assembly Descriptor Partitioning for Dining Philosophers</vt:lpstr>
      <vt:lpstr>Component Assembly Descriptor Partitioning for Dining Philosophers</vt:lpstr>
      <vt:lpstr>Component Assembly Descriptor Connections for Dining Philosophers</vt:lpstr>
      <vt:lpstr>Component Assembly Descriptor  Connections for Dining Philosophers</vt:lpstr>
      <vt:lpstr>Component Packaging</vt:lpstr>
      <vt:lpstr>Component Assembly</vt:lpstr>
      <vt:lpstr>Deploying CORBA  Component Applications </vt:lpstr>
      <vt:lpstr>Deployment</vt:lpstr>
      <vt:lpstr>Deployment Objects</vt:lpstr>
      <vt:lpstr>The Component Deployment Process</vt:lpstr>
      <vt:lpstr>The Component Deployment Process</vt:lpstr>
      <vt:lpstr>Deployment API: Assembly</vt:lpstr>
      <vt:lpstr>Deploying the Philosophers Example</vt:lpstr>
      <vt:lpstr>Deployment Scenario</vt:lpstr>
      <vt:lpstr>Deployment Scenario: Implementation UpLoading</vt:lpstr>
      <vt:lpstr>Deployment Scenario: Assembly Creation</vt:lpstr>
      <vt:lpstr>Deployment Scenario: Component Server Instantiation</vt:lpstr>
      <vt:lpstr>Deployment Scenario: Container Instantiation</vt:lpstr>
      <vt:lpstr>Deployment Scenario: Home Installation</vt:lpstr>
      <vt:lpstr>Deployment Scenario: Component Instantiation</vt:lpstr>
      <vt:lpstr>Deployment Scenario: Component Configuration</vt:lpstr>
      <vt:lpstr>Summary </vt:lpstr>
      <vt:lpstr>Conclusion</vt:lpstr>
      <vt:lpstr>Next CCM Steps at OMG</vt:lpstr>
      <vt:lpstr>Open Source CCM Implementations</vt:lpstr>
      <vt:lpstr>Commercial CCM Implementations</vt:lpstr>
      <vt:lpstr>More Information</vt:lpstr>
    </vt:vector>
  </TitlesOfParts>
  <Company>LIFL - 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CORBA Component Model Tutorial</dc:title>
  <dc:subject>CORBA Component Model</dc:subject>
  <dc:creator>Philippe Merle</dc:creator>
  <cp:lastModifiedBy>Tőke Pál</cp:lastModifiedBy>
  <cp:revision>476</cp:revision>
  <cp:lastPrinted>1601-01-01T00:00:00Z</cp:lastPrinted>
  <dcterms:created xsi:type="dcterms:W3CDTF">1601-01-01T00:00:00Z</dcterms:created>
  <dcterms:modified xsi:type="dcterms:W3CDTF">2008-11-26T13:50:25Z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1036</vt:i4>
  </property>
</Properties>
</file>