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8" r:id="rId19"/>
    <p:sldId id="277" r:id="rId20"/>
    <p:sldId id="279" r:id="rId21"/>
    <p:sldId id="280" r:id="rId22"/>
    <p:sldId id="281" r:id="rId23"/>
    <p:sldId id="282" r:id="rId24"/>
    <p:sldId id="287" r:id="rId25"/>
    <p:sldId id="273" r:id="rId26"/>
    <p:sldId id="283" r:id="rId27"/>
    <p:sldId id="284" r:id="rId28"/>
    <p:sldId id="285" r:id="rId29"/>
    <p:sldId id="286" r:id="rId30"/>
    <p:sldId id="288" r:id="rId31"/>
    <p:sldId id="274" r:id="rId32"/>
    <p:sldId id="289" r:id="rId33"/>
    <p:sldId id="291" r:id="rId34"/>
    <p:sldId id="292" r:id="rId35"/>
    <p:sldId id="293" r:id="rId36"/>
    <p:sldId id="294" r:id="rId37"/>
    <p:sldId id="275" r:id="rId38"/>
    <p:sldId id="290" r:id="rId39"/>
    <p:sldId id="276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4700" autoAdjust="0"/>
  </p:normalViewPr>
  <p:slideViewPr>
    <p:cSldViewPr>
      <p:cViewPr>
        <p:scale>
          <a:sx n="33" d="100"/>
          <a:sy n="33" d="100"/>
        </p:scale>
        <p:origin x="-1590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750076-2D8C-44F5-8FD9-E4F540FC41EA}" type="datetimeFigureOut">
              <a:rPr lang="hu-HU" smtClean="0"/>
              <a:pPr/>
              <a:t>2009.05.27.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3EEB44-5902-42DC-A7A3-2D928ED3902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957400"/>
          </a:xfrm>
        </p:spPr>
        <p:txBody>
          <a:bodyPr/>
          <a:lstStyle/>
          <a:p>
            <a:r>
              <a:rPr lang="en-US" dirty="0" smtClean="0"/>
              <a:t>LOOKING UP DATA IN P2P SYSTEMS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71802" y="3714752"/>
            <a:ext cx="514353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hu-HU" dirty="0" err="1" smtClean="0"/>
              <a:t>Hari</a:t>
            </a:r>
            <a:r>
              <a:rPr lang="hu-HU" dirty="0" smtClean="0"/>
              <a:t> </a:t>
            </a:r>
            <a:r>
              <a:rPr lang="hu-HU" dirty="0" err="1" smtClean="0"/>
              <a:t>Balakrishnan</a:t>
            </a:r>
            <a:r>
              <a:rPr lang="hu-HU" dirty="0" smtClean="0"/>
              <a:t>,</a:t>
            </a:r>
          </a:p>
          <a:p>
            <a:pPr algn="l"/>
            <a:r>
              <a:rPr lang="hu-HU" dirty="0" smtClean="0"/>
              <a:t> M. </a:t>
            </a:r>
            <a:r>
              <a:rPr lang="hu-HU" dirty="0" err="1" smtClean="0"/>
              <a:t>Frans</a:t>
            </a:r>
            <a:r>
              <a:rPr lang="hu-HU" dirty="0" smtClean="0"/>
              <a:t> </a:t>
            </a:r>
            <a:r>
              <a:rPr lang="hu-HU" dirty="0" err="1" smtClean="0"/>
              <a:t>Kaashoek</a:t>
            </a:r>
            <a:r>
              <a:rPr lang="hu-HU" dirty="0" smtClean="0"/>
              <a:t>, </a:t>
            </a:r>
          </a:p>
          <a:p>
            <a:pPr algn="l"/>
            <a:r>
              <a:rPr lang="hu-HU" dirty="0" smtClean="0"/>
              <a:t>David </a:t>
            </a:r>
            <a:r>
              <a:rPr lang="hu-HU" dirty="0" err="1" smtClean="0"/>
              <a:t>Karger</a:t>
            </a:r>
            <a:r>
              <a:rPr lang="hu-HU" dirty="0" smtClean="0"/>
              <a:t>, Robert Morris, </a:t>
            </a:r>
          </a:p>
          <a:p>
            <a:pPr algn="l"/>
            <a:r>
              <a:rPr lang="hu-HU" dirty="0" smtClean="0"/>
              <a:t>Ion </a:t>
            </a:r>
            <a:r>
              <a:rPr lang="hu-HU" dirty="0" err="1" smtClean="0"/>
              <a:t>Stoica</a:t>
            </a:r>
            <a:endParaRPr lang="hu-HU" dirty="0" smtClean="0"/>
          </a:p>
          <a:p>
            <a:pPr algn="l"/>
            <a:r>
              <a:rPr lang="hu-HU" dirty="0" smtClean="0"/>
              <a:t>MIT </a:t>
            </a:r>
            <a:r>
              <a:rPr lang="hu-HU" dirty="0" err="1" smtClean="0"/>
              <a:t>Laboratory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Computer Science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2.3 Szimmetrikusan elosztott keresések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Elkerüli az előbbi hátrányokat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node-ról</a:t>
            </a:r>
            <a:r>
              <a:rPr lang="hu-HU" dirty="0" smtClean="0"/>
              <a:t> </a:t>
            </a:r>
            <a:r>
              <a:rPr lang="hu-HU" dirty="0" err="1" smtClean="0"/>
              <a:t>node-ra</a:t>
            </a:r>
            <a:r>
              <a:rPr lang="hu-HU" dirty="0" smtClean="0"/>
              <a:t>  halad a referenciák alapján a keresés míg eléri a kívánt adatot.</a:t>
            </a:r>
          </a:p>
          <a:p>
            <a:r>
              <a:rPr lang="hu-HU" dirty="0" smtClean="0"/>
              <a:t>Nincs speciális szerepű </a:t>
            </a:r>
            <a:r>
              <a:rPr lang="hu-HU" dirty="0" err="1" smtClean="0"/>
              <a:t>node</a:t>
            </a:r>
            <a:r>
              <a:rPr lang="hu-HU" dirty="0" smtClean="0"/>
              <a:t> – bárhol kezdődhet a keresés. </a:t>
            </a:r>
          </a:p>
          <a:p>
            <a:r>
              <a:rPr lang="hu-HU" dirty="0" smtClean="0"/>
              <a:t>Kis szerepe van egy </a:t>
            </a:r>
            <a:r>
              <a:rPr lang="hu-HU" dirty="0" err="1" smtClean="0"/>
              <a:t>node-nak</a:t>
            </a:r>
            <a:r>
              <a:rPr lang="hu-HU" dirty="0" smtClean="0"/>
              <a:t> a keresésben</a:t>
            </a:r>
          </a:p>
          <a:p>
            <a:r>
              <a:rPr lang="hu-HU" dirty="0" smtClean="0"/>
              <a:t>Jól skálázható algoritmus</a:t>
            </a:r>
          </a:p>
          <a:p>
            <a:r>
              <a:rPr lang="hu-HU" dirty="0" err="1" smtClean="0"/>
              <a:t>Node-ok</a:t>
            </a:r>
            <a:r>
              <a:rPr lang="hu-HU" dirty="0" smtClean="0"/>
              <a:t> kevés szomszédjairól tartanak </a:t>
            </a:r>
            <a:r>
              <a:rPr lang="hu-HU" dirty="0" err="1" smtClean="0"/>
              <a:t>infot</a:t>
            </a:r>
            <a:endParaRPr lang="hu-HU" dirty="0" smtClean="0"/>
          </a:p>
          <a:p>
            <a:r>
              <a:rPr lang="hu-HU" dirty="0" smtClean="0"/>
              <a:t>Kis erőfeszítéssel effektív </a:t>
            </a:r>
            <a:r>
              <a:rPr lang="hu-HU" dirty="0" err="1" smtClean="0"/>
              <a:t>overlay</a:t>
            </a:r>
            <a:r>
              <a:rPr lang="hu-HU" dirty="0" smtClean="0"/>
              <a:t> hálózatba szervezhetőek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2.4 </a:t>
            </a:r>
            <a:r>
              <a:rPr lang="hu-HU" dirty="0" err="1" smtClean="0"/>
              <a:t>Freenet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lekérdezések </a:t>
            </a:r>
            <a:r>
              <a:rPr lang="hu-HU" dirty="0" err="1" smtClean="0"/>
              <a:t>node-ról</a:t>
            </a:r>
            <a:r>
              <a:rPr lang="hu-HU" dirty="0" smtClean="0"/>
              <a:t> </a:t>
            </a:r>
            <a:r>
              <a:rPr lang="hu-HU" dirty="0" err="1" smtClean="0"/>
              <a:t>node-ra</a:t>
            </a:r>
            <a:r>
              <a:rPr lang="hu-HU" dirty="0" smtClean="0"/>
              <a:t> mentek míg elérték a célt.</a:t>
            </a:r>
          </a:p>
          <a:p>
            <a:r>
              <a:rPr lang="hu-HU" dirty="0" smtClean="0"/>
              <a:t>Legfontosabb az anonimitás</a:t>
            </a:r>
          </a:p>
          <a:p>
            <a:r>
              <a:rPr lang="hu-HU" dirty="0" smtClean="0"/>
              <a:t>Hátrány: </a:t>
            </a:r>
          </a:p>
          <a:p>
            <a:pPr>
              <a:buNone/>
            </a:pPr>
            <a:r>
              <a:rPr lang="hu-HU" dirty="0" smtClean="0"/>
              <a:t>	- adatok elvesztése ( senki se tartotta karban )</a:t>
            </a:r>
          </a:p>
          <a:p>
            <a:pPr>
              <a:buNone/>
            </a:pPr>
            <a:r>
              <a:rPr lang="hu-HU" dirty="0" smtClean="0"/>
              <a:t>	- néha </a:t>
            </a:r>
            <a:r>
              <a:rPr lang="hu-HU" dirty="0" err="1" smtClean="0"/>
              <a:t>freenet</a:t>
            </a:r>
            <a:r>
              <a:rPr lang="hu-HU" dirty="0" smtClean="0"/>
              <a:t> nagy részét be kell járni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Elosztott </a:t>
            </a:r>
            <a:r>
              <a:rPr lang="hu-HU" dirty="0" err="1" smtClean="0"/>
              <a:t>hash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adatokat egyedi numerikus kulcsokkal azonosítják.</a:t>
            </a:r>
          </a:p>
          <a:p>
            <a:r>
              <a:rPr lang="hu-HU" dirty="0" smtClean="0"/>
              <a:t>S kell hogy a </a:t>
            </a:r>
            <a:r>
              <a:rPr lang="hu-HU" dirty="0" err="1" smtClean="0"/>
              <a:t>node-ok</a:t>
            </a:r>
            <a:r>
              <a:rPr lang="hu-HU" dirty="0" smtClean="0"/>
              <a:t> tárolják egymás kulcsait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aNapster</a:t>
            </a:r>
            <a:r>
              <a:rPr lang="hu-HU" dirty="0" smtClean="0"/>
              <a:t> és a </a:t>
            </a:r>
            <a:r>
              <a:rPr lang="hu-HU" dirty="0" err="1" smtClean="0"/>
              <a:t>Gnutella</a:t>
            </a:r>
            <a:r>
              <a:rPr lang="hu-HU" dirty="0" smtClean="0"/>
              <a:t> más alapú de ők is hasznosíthatják a </a:t>
            </a:r>
            <a:r>
              <a:rPr lang="hu-HU" dirty="0" err="1" smtClean="0"/>
              <a:t>DHT-t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 err="1" smtClean="0"/>
              <a:t>napster</a:t>
            </a:r>
            <a:r>
              <a:rPr lang="hu-HU" dirty="0" smtClean="0"/>
              <a:t> zene csere DHT alapján</a:t>
            </a:r>
          </a:p>
          <a:p>
            <a:r>
              <a:rPr lang="hu-HU" dirty="0" err="1" smtClean="0"/>
              <a:t>lookup</a:t>
            </a:r>
            <a:r>
              <a:rPr lang="hu-HU" dirty="0" smtClean="0"/>
              <a:t>(</a:t>
            </a:r>
            <a:r>
              <a:rPr lang="hu-HU" dirty="0" err="1" smtClean="0"/>
              <a:t>key</a:t>
            </a:r>
            <a:r>
              <a:rPr lang="hu-HU" dirty="0" smtClean="0"/>
              <a:t>) : melyik </a:t>
            </a:r>
            <a:r>
              <a:rPr lang="hu-HU" dirty="0" err="1" smtClean="0"/>
              <a:t>node</a:t>
            </a:r>
            <a:r>
              <a:rPr lang="hu-HU" dirty="0" smtClean="0"/>
              <a:t> felelős az adott kulcsért</a:t>
            </a:r>
          </a:p>
          <a:p>
            <a:r>
              <a:rPr lang="hu-HU" dirty="0" smtClean="0"/>
              <a:t>Kulcs készítése: </a:t>
            </a:r>
            <a:r>
              <a:rPr lang="hu-HU" dirty="0" err="1" smtClean="0"/>
              <a:t>hash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+ meghív </a:t>
            </a:r>
            <a:r>
              <a:rPr lang="hu-HU" dirty="0" err="1" smtClean="0"/>
              <a:t>lookup</a:t>
            </a:r>
            <a:r>
              <a:rPr lang="hu-HU" dirty="0" smtClean="0"/>
              <a:t>(</a:t>
            </a:r>
            <a:r>
              <a:rPr lang="hu-HU" dirty="0" err="1" smtClean="0"/>
              <a:t>key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3.1. DHT </a:t>
            </a:r>
            <a:r>
              <a:rPr lang="hu-HU" dirty="0" err="1" smtClean="0"/>
              <a:t>lookup</a:t>
            </a:r>
            <a:r>
              <a:rPr lang="hu-HU" dirty="0" smtClean="0"/>
              <a:t> algoritmus implementálási problémák: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1. </a:t>
            </a:r>
            <a:r>
              <a:rPr lang="hu-HU" dirty="0" err="1" smtClean="0"/>
              <a:t>Mappolási</a:t>
            </a:r>
            <a:r>
              <a:rPr lang="hu-HU" dirty="0" smtClean="0"/>
              <a:t> kulcsok hozzárendelése a </a:t>
            </a:r>
            <a:r>
              <a:rPr lang="hu-HU" dirty="0" err="1" smtClean="0"/>
              <a:t>node-okhoz</a:t>
            </a:r>
            <a:r>
              <a:rPr lang="hu-HU" dirty="0" smtClean="0"/>
              <a:t> kiegyensúlyozott </a:t>
            </a:r>
            <a:r>
              <a:rPr lang="hu-HU" smtClean="0"/>
              <a:t>betöltési </a:t>
            </a:r>
            <a:r>
              <a:rPr lang="hu-HU" smtClean="0"/>
              <a:t>módon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2. Továbbítsa a </a:t>
            </a:r>
            <a:r>
              <a:rPr lang="hu-HU" dirty="0" err="1" smtClean="0"/>
              <a:t>lookup-ot</a:t>
            </a:r>
            <a:r>
              <a:rPr lang="hu-HU" dirty="0" smtClean="0"/>
              <a:t>  </a:t>
            </a:r>
            <a:r>
              <a:rPr lang="hu-HU" dirty="0" err="1" smtClean="0"/>
              <a:t>a</a:t>
            </a:r>
            <a:r>
              <a:rPr lang="hu-HU" dirty="0" smtClean="0"/>
              <a:t> megfelelő </a:t>
            </a:r>
            <a:r>
              <a:rPr lang="hu-HU" dirty="0" err="1" smtClean="0"/>
              <a:t>node-hoz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3. </a:t>
            </a:r>
            <a:r>
              <a:rPr lang="hu-HU" dirty="0" err="1" smtClean="0"/>
              <a:t>Routing</a:t>
            </a:r>
            <a:r>
              <a:rPr lang="hu-HU" dirty="0" smtClean="0"/>
              <a:t> tábla építése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3.1.1. </a:t>
            </a:r>
            <a:r>
              <a:rPr lang="hu-HU" dirty="0" err="1" smtClean="0"/>
              <a:t>Mappolási</a:t>
            </a:r>
            <a:r>
              <a:rPr lang="hu-HU" dirty="0" smtClean="0"/>
              <a:t> kulcsok hozzárendelése a </a:t>
            </a:r>
            <a:r>
              <a:rPr lang="hu-HU" dirty="0" err="1" smtClean="0"/>
              <a:t>node-okhoz</a:t>
            </a:r>
            <a:r>
              <a:rPr lang="hu-HU" dirty="0" smtClean="0"/>
              <a:t> </a:t>
            </a:r>
            <a:r>
              <a:rPr lang="hu-HU" dirty="0" err="1" smtClean="0"/>
              <a:t>kiegyensulyozott</a:t>
            </a:r>
            <a:r>
              <a:rPr lang="hu-HU" dirty="0" smtClean="0"/>
              <a:t> betöltési </a:t>
            </a:r>
            <a:r>
              <a:rPr lang="hu-HU" dirty="0" err="1" smtClean="0"/>
              <a:t>modon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884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- a </a:t>
            </a:r>
            <a:r>
              <a:rPr lang="hu-HU" dirty="0" err="1" smtClean="0"/>
              <a:t>node-ok</a:t>
            </a:r>
            <a:r>
              <a:rPr lang="hu-HU" dirty="0" smtClean="0"/>
              <a:t> és kulcsok ugyan azt a standard </a:t>
            </a:r>
            <a:r>
              <a:rPr lang="hu-HU" dirty="0" err="1" smtClean="0"/>
              <a:t>hash-t</a:t>
            </a:r>
            <a:r>
              <a:rPr lang="hu-HU" dirty="0" smtClean="0"/>
              <a:t> használják.</a:t>
            </a:r>
          </a:p>
          <a:p>
            <a:pPr>
              <a:buNone/>
            </a:pPr>
            <a:r>
              <a:rPr lang="hu-HU" dirty="0" smtClean="0"/>
              <a:t>	- a kulcshoz egy digitális </a:t>
            </a:r>
            <a:r>
              <a:rPr lang="hu-HU" dirty="0" err="1" smtClean="0"/>
              <a:t>string</a:t>
            </a:r>
            <a:r>
              <a:rPr lang="hu-HU" dirty="0" smtClean="0"/>
              <a:t> s adnak, amit a  legközelebb lévő </a:t>
            </a:r>
            <a:r>
              <a:rPr lang="hu-HU" dirty="0" err="1" smtClean="0"/>
              <a:t>nodehoz</a:t>
            </a:r>
            <a:r>
              <a:rPr lang="hu-HU" dirty="0" smtClean="0"/>
              <a:t> küldenek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 legnagyobb </a:t>
            </a:r>
            <a:r>
              <a:rPr lang="hu-HU" dirty="0" err="1" smtClean="0"/>
              <a:t>prefix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3.1.2. Továbbítsa a </a:t>
            </a:r>
            <a:r>
              <a:rPr lang="hu-HU" dirty="0" err="1" smtClean="0"/>
              <a:t>lookup-ot</a:t>
            </a:r>
            <a:r>
              <a:rPr lang="hu-HU" dirty="0" smtClean="0"/>
              <a:t>  </a:t>
            </a:r>
            <a:r>
              <a:rPr lang="hu-HU" dirty="0" err="1" smtClean="0"/>
              <a:t>a</a:t>
            </a:r>
            <a:r>
              <a:rPr lang="hu-HU" dirty="0" smtClean="0"/>
              <a:t> megfelelő </a:t>
            </a:r>
            <a:r>
              <a:rPr lang="hu-HU" dirty="0" err="1" smtClean="0"/>
              <a:t>node-hoz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- Minden </a:t>
            </a:r>
            <a:r>
              <a:rPr lang="hu-HU" dirty="0" err="1" smtClean="0"/>
              <a:t>node-nak</a:t>
            </a:r>
            <a:r>
              <a:rPr lang="hu-HU" dirty="0" smtClean="0"/>
              <a:t> tudnia kell továbbadnia a kapott s kulcsazonítót a „közelebb „ lévő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r>
              <a:rPr lang="hu-HU" dirty="0" err="1" smtClean="0"/>
              <a:t>nak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- Ehhez a </a:t>
            </a:r>
            <a:r>
              <a:rPr lang="hu-HU" dirty="0" err="1" smtClean="0"/>
              <a:t>node-oknak</a:t>
            </a:r>
            <a:r>
              <a:rPr lang="hu-HU" dirty="0" smtClean="0"/>
              <a:t> </a:t>
            </a:r>
            <a:r>
              <a:rPr lang="hu-HU" dirty="0" err="1" smtClean="0"/>
              <a:t>routing</a:t>
            </a:r>
            <a:r>
              <a:rPr lang="hu-HU" dirty="0" smtClean="0"/>
              <a:t> információt kell nyilván tartania kevés </a:t>
            </a:r>
            <a:r>
              <a:rPr lang="hu-HU" dirty="0" err="1" smtClean="0"/>
              <a:t>node-ról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-  </a:t>
            </a:r>
            <a:r>
              <a:rPr lang="hu-HU" dirty="0" err="1" smtClean="0"/>
              <a:t>pl</a:t>
            </a:r>
            <a:r>
              <a:rPr lang="hu-HU" dirty="0" smtClean="0"/>
              <a:t>: ha nagyobb az ID akkor tovább, de ha kisebb akkor nagyobb egyezőhöz küld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3.1.3. </a:t>
            </a:r>
            <a:r>
              <a:rPr lang="hu-HU" dirty="0" err="1" smtClean="0"/>
              <a:t>Routing</a:t>
            </a:r>
            <a:r>
              <a:rPr lang="hu-HU" dirty="0" smtClean="0"/>
              <a:t> tábla 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node-oknak</a:t>
            </a:r>
            <a:r>
              <a:rPr lang="hu-HU" dirty="0" smtClean="0"/>
              <a:t> ismerniük kell egymást</a:t>
            </a:r>
          </a:p>
          <a:p>
            <a:endParaRPr lang="hu-HU" dirty="0" smtClean="0"/>
          </a:p>
          <a:p>
            <a:r>
              <a:rPr lang="hu-HU" dirty="0" smtClean="0"/>
              <a:t>Támogatnia kell a két továbbítási szabályt: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 - A </a:t>
            </a:r>
            <a:r>
              <a:rPr lang="hu-HU" dirty="0" err="1" smtClean="0"/>
              <a:t>node</a:t>
            </a:r>
            <a:r>
              <a:rPr lang="hu-HU" dirty="0" smtClean="0"/>
              <a:t> oknak ismernie kell a rákövetkezőjét (ID)</a:t>
            </a:r>
          </a:p>
          <a:p>
            <a:pPr>
              <a:buNone/>
            </a:pPr>
            <a:r>
              <a:rPr lang="hu-HU" dirty="0" smtClean="0"/>
              <a:t>	- Figyelnie kell a vele egyező </a:t>
            </a:r>
            <a:r>
              <a:rPr lang="hu-HU" dirty="0" err="1" smtClean="0"/>
              <a:t>prefixű</a:t>
            </a:r>
            <a:r>
              <a:rPr lang="hu-HU" dirty="0" smtClean="0"/>
              <a:t> </a:t>
            </a:r>
            <a:r>
              <a:rPr lang="hu-HU" dirty="0" err="1" smtClean="0"/>
              <a:t>node-okra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CAN </a:t>
            </a:r>
            <a:r>
              <a:rPr lang="hu-HU" dirty="0" err="1" smtClean="0"/>
              <a:t>agoritmus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D- dimenziós Kartéziánus  tért használ hogy implementálja a DHT absztrakciót ( néhány fix d-vel )</a:t>
            </a:r>
          </a:p>
          <a:p>
            <a:r>
              <a:rPr lang="hu-HU" dirty="0" smtClean="0"/>
              <a:t>A koordináta rendszert felosztotta </a:t>
            </a:r>
            <a:r>
              <a:rPr lang="hu-HU" dirty="0" err="1" smtClean="0"/>
              <a:t>hyper-</a:t>
            </a:r>
            <a:r>
              <a:rPr lang="hu-HU" dirty="0" smtClean="0"/>
              <a:t> téglalapokra amiket zónáknak hiv.</a:t>
            </a:r>
          </a:p>
          <a:p>
            <a:r>
              <a:rPr lang="hu-HU" dirty="0" smtClean="0"/>
              <a:t>Minden </a:t>
            </a:r>
            <a:r>
              <a:rPr lang="hu-HU" dirty="0" err="1" smtClean="0"/>
              <a:t>node</a:t>
            </a:r>
            <a:r>
              <a:rPr lang="hu-HU" dirty="0" smtClean="0"/>
              <a:t> egy Zónáért felelős és ezzel van azonosítva</a:t>
            </a:r>
          </a:p>
          <a:p>
            <a:r>
              <a:rPr lang="hu-HU" dirty="0" smtClean="0"/>
              <a:t>A kulcs a koordináta térben van </a:t>
            </a:r>
            <a:r>
              <a:rPr lang="hu-HU" dirty="0" err="1" smtClean="0"/>
              <a:t>mappolva</a:t>
            </a:r>
            <a:r>
              <a:rPr lang="hu-HU" dirty="0" smtClean="0"/>
              <a:t> és a </a:t>
            </a:r>
            <a:r>
              <a:rPr lang="hu-HU" dirty="0" err="1" smtClean="0"/>
              <a:t>nodeban</a:t>
            </a:r>
            <a:r>
              <a:rPr lang="hu-HU" dirty="0" smtClean="0"/>
              <a:t> van tárolva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4.1 Kép 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5133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4.2. </a:t>
            </a:r>
            <a:r>
              <a:rPr lang="hu-HU" dirty="0" err="1" smtClean="0"/>
              <a:t>Routing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r>
              <a:rPr lang="hu-HU" dirty="0" err="1" smtClean="0"/>
              <a:t>routing</a:t>
            </a:r>
            <a:r>
              <a:rPr lang="hu-HU" dirty="0" smtClean="0"/>
              <a:t> táblája tartalmazza a szomszédos </a:t>
            </a:r>
            <a:r>
              <a:rPr lang="hu-HU" dirty="0" err="1" smtClean="0"/>
              <a:t>node-okat</a:t>
            </a:r>
            <a:r>
              <a:rPr lang="hu-HU" dirty="0" smtClean="0"/>
              <a:t>, ha a zónájuk d-1 dimenziójú </a:t>
            </a:r>
            <a:r>
              <a:rPr lang="hu-HU" dirty="0" err="1" smtClean="0"/>
              <a:t>hypertér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kérés egyenes úton halad a megoldást tartalmazó zónához  a koordináta térben</a:t>
            </a:r>
          </a:p>
          <a:p>
            <a:endParaRPr lang="hu-HU" dirty="0" smtClean="0"/>
          </a:p>
          <a:p>
            <a:r>
              <a:rPr lang="hu-HU" dirty="0" smtClean="0"/>
              <a:t>A kérést a kért koordináta felé legközelebb eső szomszédjának </a:t>
            </a:r>
            <a:r>
              <a:rPr lang="hu-HU" dirty="0" err="1" smtClean="0"/>
              <a:t>fowardolja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Tartalom: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Bevezetés</a:t>
            </a:r>
          </a:p>
          <a:p>
            <a:r>
              <a:rPr lang="hu-HU" dirty="0" smtClean="0"/>
              <a:t>2. </a:t>
            </a:r>
            <a:r>
              <a:rPr lang="hu-HU" dirty="0" err="1" smtClean="0"/>
              <a:t>Lookup</a:t>
            </a:r>
            <a:r>
              <a:rPr lang="hu-HU" dirty="0" smtClean="0"/>
              <a:t> probléma</a:t>
            </a:r>
          </a:p>
          <a:p>
            <a:r>
              <a:rPr lang="hu-HU" dirty="0" smtClean="0"/>
              <a:t>3. Elosztott </a:t>
            </a:r>
            <a:r>
              <a:rPr lang="hu-HU" dirty="0" err="1" smtClean="0"/>
              <a:t>Hash</a:t>
            </a:r>
            <a:r>
              <a:rPr lang="hu-HU" dirty="0" smtClean="0"/>
              <a:t> </a:t>
            </a:r>
            <a:r>
              <a:rPr lang="hu-HU" dirty="0" err="1" smtClean="0"/>
              <a:t>Tabla</a:t>
            </a:r>
            <a:r>
              <a:rPr lang="hu-HU" dirty="0" smtClean="0"/>
              <a:t> (DHT)</a:t>
            </a:r>
          </a:p>
          <a:p>
            <a:r>
              <a:rPr lang="hu-HU" dirty="0" smtClean="0"/>
              <a:t>4. CAN algoritmus</a:t>
            </a:r>
          </a:p>
          <a:p>
            <a:r>
              <a:rPr lang="hu-HU" dirty="0" smtClean="0"/>
              <a:t>5. CHORD algoritmus</a:t>
            </a:r>
          </a:p>
          <a:p>
            <a:r>
              <a:rPr lang="hu-HU" dirty="0" smtClean="0"/>
              <a:t>6. </a:t>
            </a:r>
            <a:r>
              <a:rPr lang="hu-HU" dirty="0" err="1" smtClean="0"/>
              <a:t>Pastry</a:t>
            </a:r>
            <a:r>
              <a:rPr lang="hu-HU" dirty="0" smtClean="0"/>
              <a:t> algoritmus</a:t>
            </a:r>
          </a:p>
          <a:p>
            <a:r>
              <a:rPr lang="hu-HU" dirty="0" smtClean="0"/>
              <a:t>7. </a:t>
            </a:r>
            <a:r>
              <a:rPr lang="hu-HU" dirty="0" err="1" smtClean="0"/>
              <a:t>Tapestry</a:t>
            </a:r>
            <a:r>
              <a:rPr lang="hu-HU" dirty="0" smtClean="0"/>
              <a:t> algoritmus</a:t>
            </a:r>
          </a:p>
          <a:p>
            <a:r>
              <a:rPr lang="hu-HU" dirty="0" smtClean="0"/>
              <a:t>8. Áttekintés és Összefoglalás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4.3. Új </a:t>
            </a:r>
            <a:r>
              <a:rPr lang="hu-HU" dirty="0" err="1" smtClean="0"/>
              <a:t>node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err="1" smtClean="0"/>
              <a:t>node</a:t>
            </a:r>
            <a:r>
              <a:rPr lang="hu-HU" dirty="0" smtClean="0"/>
              <a:t> kiválaszt random pontot P-t</a:t>
            </a:r>
          </a:p>
          <a:p>
            <a:r>
              <a:rPr lang="hu-HU" dirty="0" smtClean="0"/>
              <a:t>Megkérdezi hol van </a:t>
            </a:r>
            <a:r>
              <a:rPr lang="hu-HU" dirty="0" err="1" smtClean="0"/>
              <a:t>node</a:t>
            </a:r>
            <a:r>
              <a:rPr lang="hu-HU" dirty="0" smtClean="0"/>
              <a:t> n-t aki tartalmazza P-t</a:t>
            </a:r>
          </a:p>
          <a:p>
            <a:r>
              <a:rPr lang="hu-HU" dirty="0" err="1" smtClean="0"/>
              <a:t>Node</a:t>
            </a:r>
            <a:r>
              <a:rPr lang="hu-HU" dirty="0" smtClean="0"/>
              <a:t> n felezi a területét és hozzárendeli az </a:t>
            </a:r>
            <a:r>
              <a:rPr lang="hu-HU" dirty="0" err="1" smtClean="0"/>
              <a:t>uj</a:t>
            </a:r>
            <a:r>
              <a:rPr lang="hu-HU" dirty="0" smtClean="0"/>
              <a:t> </a:t>
            </a:r>
            <a:r>
              <a:rPr lang="hu-HU" dirty="0" err="1" smtClean="0"/>
              <a:t>node</a:t>
            </a:r>
            <a:r>
              <a:rPr lang="hu-HU" dirty="0" smtClean="0"/>
              <a:t> hoz</a:t>
            </a:r>
          </a:p>
          <a:p>
            <a:r>
              <a:rPr lang="hu-HU" dirty="0" smtClean="0"/>
              <a:t>Könnyen inicializálja a </a:t>
            </a:r>
            <a:r>
              <a:rPr lang="hu-HU" dirty="0" err="1" smtClean="0"/>
              <a:t>routing</a:t>
            </a:r>
            <a:r>
              <a:rPr lang="hu-HU" dirty="0" smtClean="0"/>
              <a:t> tábláját</a:t>
            </a:r>
          </a:p>
          <a:p>
            <a:r>
              <a:rPr lang="hu-HU" dirty="0" smtClean="0"/>
              <a:t>Bejelenti magát,  a szomszédok frissítik a </a:t>
            </a:r>
            <a:r>
              <a:rPr lang="hu-HU" dirty="0" err="1" smtClean="0"/>
              <a:t>routing</a:t>
            </a:r>
            <a:r>
              <a:rPr lang="hu-HU" dirty="0" smtClean="0"/>
              <a:t> táblájukat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4.4 </a:t>
            </a:r>
            <a:r>
              <a:rPr lang="hu-HU" dirty="0" err="1" smtClean="0"/>
              <a:t>Node</a:t>
            </a:r>
            <a:r>
              <a:rPr lang="hu-HU" dirty="0" smtClean="0"/>
              <a:t> leválik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távozik egy </a:t>
            </a:r>
            <a:r>
              <a:rPr lang="hu-HU" dirty="0" err="1" smtClean="0"/>
              <a:t>node</a:t>
            </a:r>
            <a:r>
              <a:rPr lang="hu-HU" dirty="0" smtClean="0"/>
              <a:t> akkor átadja helyét egyik szomszédjának </a:t>
            </a:r>
          </a:p>
          <a:p>
            <a:r>
              <a:rPr lang="hu-HU" dirty="0" smtClean="0"/>
              <a:t>Vagy egyesül a két terület vagy </a:t>
            </a:r>
            <a:r>
              <a:rPr lang="hu-HU" dirty="0" err="1" smtClean="0"/>
              <a:t>node</a:t>
            </a:r>
            <a:r>
              <a:rPr lang="hu-HU" dirty="0" smtClean="0"/>
              <a:t> mind két területet koordinálja</a:t>
            </a:r>
          </a:p>
          <a:p>
            <a:r>
              <a:rPr lang="hu-HU" dirty="0" smtClean="0"/>
              <a:t>Ha eltűnik a </a:t>
            </a:r>
            <a:r>
              <a:rPr lang="hu-HU" dirty="0" err="1" smtClean="0"/>
              <a:t>node</a:t>
            </a:r>
            <a:r>
              <a:rPr lang="hu-HU" dirty="0" smtClean="0"/>
              <a:t> akkor  kisebb területet átvehet a nagyobb </a:t>
            </a:r>
            <a:r>
              <a:rPr lang="hu-HU" dirty="0" err="1" smtClean="0"/>
              <a:t>node</a:t>
            </a:r>
            <a:endParaRPr lang="hu-HU" dirty="0" smtClean="0"/>
          </a:p>
          <a:p>
            <a:r>
              <a:rPr lang="hu-HU" dirty="0" smtClean="0"/>
              <a:t>Sok hiba esetén </a:t>
            </a:r>
            <a:r>
              <a:rPr lang="hu-HU" dirty="0" err="1" smtClean="0"/>
              <a:t>fregmentálodhat</a:t>
            </a:r>
            <a:r>
              <a:rPr lang="hu-HU" dirty="0" smtClean="0"/>
              <a:t> a rendszer</a:t>
            </a:r>
          </a:p>
          <a:p>
            <a:r>
              <a:rPr lang="hu-HU" dirty="0" smtClean="0"/>
              <a:t>CAN futtathat háttérben egy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r>
              <a:rPr lang="hu-HU" dirty="0" err="1" smtClean="0"/>
              <a:t>ujra-</a:t>
            </a:r>
            <a:r>
              <a:rPr lang="hu-HU" dirty="0" smtClean="0"/>
              <a:t>  összekapcsoló algoritmust hiba kezelésére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4.5 </a:t>
            </a:r>
            <a:r>
              <a:rPr lang="hu-HU" dirty="0" err="1" smtClean="0"/>
              <a:t>loopup</a:t>
            </a:r>
            <a:r>
              <a:rPr lang="hu-HU" dirty="0" smtClean="0"/>
              <a:t> </a:t>
            </a:r>
            <a:r>
              <a:rPr lang="hu-HU" dirty="0" err="1" smtClean="0"/>
              <a:t>latency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Csökkentése:</a:t>
            </a:r>
          </a:p>
          <a:p>
            <a:r>
              <a:rPr lang="hu-HU" dirty="0" smtClean="0"/>
              <a:t>1. körbejárási idő (RTT) megmérése a szomszédokkal</a:t>
            </a:r>
          </a:p>
          <a:p>
            <a:r>
              <a:rPr lang="hu-HU" dirty="0" smtClean="0"/>
              <a:t>A kérést a legjobb RTT aránnyal rendelkező </a:t>
            </a:r>
            <a:r>
              <a:rPr lang="hu-HU" dirty="0" err="1" smtClean="0"/>
              <a:t>node-nak</a:t>
            </a:r>
            <a:r>
              <a:rPr lang="hu-HU" dirty="0" smtClean="0"/>
              <a:t> küldi</a:t>
            </a:r>
          </a:p>
          <a:p>
            <a:r>
              <a:rPr lang="hu-HU" dirty="0" smtClean="0"/>
              <a:t>2. Több valóság:</a:t>
            </a:r>
          </a:p>
          <a:p>
            <a:r>
              <a:rPr lang="hu-HU" dirty="0" smtClean="0"/>
              <a:t>Több koordináta tért használ hogy javítsa </a:t>
            </a:r>
            <a:r>
              <a:rPr lang="hu-HU" dirty="0" err="1" smtClean="0"/>
              <a:t>lookup</a:t>
            </a:r>
            <a:r>
              <a:rPr lang="hu-HU" dirty="0" smtClean="0"/>
              <a:t> </a:t>
            </a:r>
            <a:r>
              <a:rPr lang="hu-HU" dirty="0" err="1" smtClean="0"/>
              <a:t>latency-t</a:t>
            </a:r>
            <a:r>
              <a:rPr lang="hu-HU" dirty="0" smtClean="0"/>
              <a:t> és a CAN robosztusságát</a:t>
            </a:r>
          </a:p>
          <a:p>
            <a:r>
              <a:rPr lang="hu-HU" dirty="0" smtClean="0"/>
              <a:t>Minden </a:t>
            </a:r>
            <a:r>
              <a:rPr lang="hu-HU" dirty="0" err="1" smtClean="0"/>
              <a:t>node</a:t>
            </a:r>
            <a:r>
              <a:rPr lang="hu-HU" dirty="0" smtClean="0"/>
              <a:t> külön helyen van a koordináta térben</a:t>
            </a:r>
          </a:p>
          <a:p>
            <a:r>
              <a:rPr lang="hu-HU" dirty="0" smtClean="0"/>
              <a:t>Küldéshez megnézi minden valóságban megnézi a szomszédokat és az közelebbinek küldi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4.5 Betöltése </a:t>
            </a:r>
            <a:r>
              <a:rPr lang="hu-HU" dirty="0" err="1" smtClean="0"/>
              <a:t>kiegyensuláyozása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egyesítési operációnál, ellenőrzi a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szomszédos </a:t>
            </a:r>
            <a:r>
              <a:rPr lang="hu-HU" dirty="0" err="1" smtClean="0"/>
              <a:t>node-okat</a:t>
            </a:r>
            <a:r>
              <a:rPr lang="hu-HU" dirty="0" smtClean="0"/>
              <a:t> vágás előtt.</a:t>
            </a:r>
          </a:p>
          <a:p>
            <a:endParaRPr lang="hu-HU" dirty="0" smtClean="0"/>
          </a:p>
          <a:p>
            <a:r>
              <a:rPr lang="hu-HU" dirty="0" smtClean="0"/>
              <a:t>Ha talál nagyobbat akkor megkér azzal vágjon zónát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4.6. Használatható: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Skálázható alkalmazás szintű </a:t>
            </a:r>
            <a:r>
              <a:rPr lang="hu-HU" dirty="0" err="1" smtClean="0"/>
              <a:t>Multicast</a:t>
            </a:r>
            <a:r>
              <a:rPr lang="hu-HU" dirty="0" smtClean="0"/>
              <a:t> Protokoll fejlesztéséhez</a:t>
            </a:r>
          </a:p>
          <a:p>
            <a:endParaRPr lang="hu-HU" dirty="0" smtClean="0"/>
          </a:p>
          <a:p>
            <a:r>
              <a:rPr lang="hu-HU" dirty="0" smtClean="0"/>
              <a:t>Chat </a:t>
            </a:r>
            <a:r>
              <a:rPr lang="hu-HU" dirty="0" err="1" smtClean="0"/>
              <a:t>softver</a:t>
            </a:r>
            <a:r>
              <a:rPr lang="hu-HU" dirty="0" smtClean="0"/>
              <a:t>  (</a:t>
            </a:r>
            <a:r>
              <a:rPr lang="hu-HU" dirty="0" err="1" smtClean="0"/>
              <a:t>sun</a:t>
            </a:r>
            <a:r>
              <a:rPr lang="hu-HU" dirty="0" smtClean="0"/>
              <a:t> JXTA </a:t>
            </a:r>
            <a:r>
              <a:rPr lang="hu-HU" dirty="0" err="1" smtClean="0"/>
              <a:t>technologia</a:t>
            </a:r>
            <a:r>
              <a:rPr lang="hu-HU" dirty="0" smtClean="0"/>
              <a:t> 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</a:t>
            </a:r>
            <a:r>
              <a:rPr lang="hu-HU" dirty="0" err="1" smtClean="0"/>
              <a:t>Chord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ID </a:t>
            </a:r>
            <a:r>
              <a:rPr lang="hu-HU" dirty="0" err="1" smtClean="0"/>
              <a:t>ket</a:t>
            </a:r>
            <a:r>
              <a:rPr lang="hu-HU" dirty="0" smtClean="0"/>
              <a:t> a </a:t>
            </a:r>
            <a:r>
              <a:rPr lang="hu-HU" dirty="0" err="1" smtClean="0"/>
              <a:t>node-hoz</a:t>
            </a:r>
            <a:r>
              <a:rPr lang="hu-HU" dirty="0" smtClean="0"/>
              <a:t> és a kulcshoz is ugyan abból a 1 dimenziós térből veszi.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node</a:t>
            </a:r>
            <a:r>
              <a:rPr lang="hu-HU" dirty="0" smtClean="0"/>
              <a:t> felelős a Key „k” ért (utódja )</a:t>
            </a:r>
          </a:p>
          <a:p>
            <a:r>
              <a:rPr lang="hu-HU" dirty="0" err="1" smtClean="0"/>
              <a:t>Ugy</a:t>
            </a:r>
            <a:r>
              <a:rPr lang="hu-HU" dirty="0" smtClean="0"/>
              <a:t> definiálva hogy az őt legjobban követő </a:t>
            </a:r>
            <a:r>
              <a:rPr lang="hu-HU" dirty="0" err="1" smtClean="0"/>
              <a:t>ID-jű</a:t>
            </a:r>
            <a:endParaRPr lang="hu-HU" dirty="0" smtClean="0"/>
          </a:p>
          <a:p>
            <a:r>
              <a:rPr lang="hu-HU" dirty="0" smtClean="0"/>
              <a:t>Egy kört alkot az </a:t>
            </a:r>
            <a:r>
              <a:rPr lang="hu-HU" dirty="0" err="1" smtClean="0"/>
              <a:t>ID-k</a:t>
            </a:r>
            <a:r>
              <a:rPr lang="hu-HU" dirty="0" smtClean="0"/>
              <a:t> tere, másképpen 0 át a legnagyobb ID követi</a:t>
            </a:r>
          </a:p>
          <a:p>
            <a:r>
              <a:rPr lang="hu-HU" dirty="0" smtClean="0"/>
              <a:t>O(</a:t>
            </a:r>
            <a:r>
              <a:rPr lang="hu-HU" dirty="0" err="1" smtClean="0"/>
              <a:t>logN</a:t>
            </a:r>
            <a:r>
              <a:rPr lang="hu-HU" dirty="0" smtClean="0"/>
              <a:t>) a </a:t>
            </a:r>
            <a:r>
              <a:rPr lang="hu-HU" dirty="0" err="1" smtClean="0"/>
              <a:t>lookup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endParaRPr lang="hu-HU" dirty="0" smtClean="0"/>
          </a:p>
          <a:p>
            <a:r>
              <a:rPr lang="hu-HU" dirty="0" smtClean="0"/>
              <a:t>Ahol N a </a:t>
            </a:r>
            <a:r>
              <a:rPr lang="hu-HU" dirty="0" err="1" smtClean="0"/>
              <a:t>node</a:t>
            </a:r>
            <a:r>
              <a:rPr lang="hu-HU" dirty="0" smtClean="0"/>
              <a:t> szám ami  </a:t>
            </a:r>
            <a:r>
              <a:rPr lang="hu-HU" dirty="0" err="1" smtClean="0"/>
              <a:t>per-node</a:t>
            </a:r>
            <a:r>
              <a:rPr lang="hu-HU" dirty="0" smtClean="0"/>
              <a:t> </a:t>
            </a:r>
            <a:r>
              <a:rPr lang="hu-HU" dirty="0" err="1" smtClean="0"/>
              <a:t>finger</a:t>
            </a:r>
            <a:r>
              <a:rPr lang="hu-HU" dirty="0" smtClean="0"/>
              <a:t> táblát használ </a:t>
            </a:r>
            <a:r>
              <a:rPr lang="hu-HU" dirty="0" err="1" smtClean="0"/>
              <a:t>logN</a:t>
            </a:r>
            <a:r>
              <a:rPr lang="hu-HU" dirty="0" smtClean="0"/>
              <a:t> bejegyzéssel.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5.1  </a:t>
            </a:r>
            <a:r>
              <a:rPr lang="hu-HU" dirty="0" err="1" smtClean="0"/>
              <a:t>per-node</a:t>
            </a:r>
            <a:r>
              <a:rPr lang="hu-HU" dirty="0" smtClean="0"/>
              <a:t> </a:t>
            </a:r>
            <a:r>
              <a:rPr lang="hu-HU" dirty="0" err="1" smtClean="0"/>
              <a:t>finger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Tartalmazza IP címeket amik: 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- a félúton lévő az ID térben</a:t>
            </a:r>
          </a:p>
          <a:p>
            <a:pPr>
              <a:buNone/>
            </a:pPr>
            <a:r>
              <a:rPr lang="hu-HU" dirty="0" smtClean="0"/>
              <a:t>	- negyed úton</a:t>
            </a:r>
          </a:p>
          <a:p>
            <a:pPr lvl="1">
              <a:buNone/>
            </a:pPr>
            <a:r>
              <a:rPr lang="hu-HU" dirty="0" smtClean="0"/>
              <a:t>- és így tovább kettő hatáskörben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5.2 </a:t>
            </a:r>
            <a:r>
              <a:rPr lang="hu-HU" dirty="0" err="1" smtClean="0"/>
              <a:t>Node</a:t>
            </a:r>
            <a:r>
              <a:rPr lang="hu-HU" dirty="0" smtClean="0"/>
              <a:t> hibák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Succesor</a:t>
            </a:r>
            <a:r>
              <a:rPr lang="hu-HU" dirty="0" smtClean="0"/>
              <a:t> lista használata:</a:t>
            </a:r>
          </a:p>
          <a:p>
            <a:pPr>
              <a:buNone/>
            </a:pPr>
            <a:r>
              <a:rPr lang="hu-HU" dirty="0" smtClean="0"/>
              <a:t>	- minden </a:t>
            </a:r>
            <a:r>
              <a:rPr lang="hu-HU" dirty="0" err="1" smtClean="0"/>
              <a:t>node</a:t>
            </a:r>
            <a:r>
              <a:rPr lang="hu-HU" dirty="0" smtClean="0"/>
              <a:t> nyomon követi az őt követő r </a:t>
            </a:r>
            <a:r>
              <a:rPr lang="hu-HU" dirty="0" err="1" smtClean="0"/>
              <a:t>node</a:t>
            </a:r>
            <a:r>
              <a:rPr lang="hu-HU" dirty="0" smtClean="0"/>
              <a:t> IP </a:t>
            </a:r>
            <a:r>
              <a:rPr lang="hu-HU" dirty="0" err="1" smtClean="0"/>
              <a:t>cimét</a:t>
            </a:r>
            <a:endParaRPr lang="hu-HU" dirty="0" smtClean="0"/>
          </a:p>
          <a:p>
            <a:r>
              <a:rPr lang="hu-HU" dirty="0" smtClean="0"/>
              <a:t>Ezzel  megakadályozható hogy a kérés hibák esetén is </a:t>
            </a:r>
            <a:r>
              <a:rPr lang="hu-HU" dirty="0" err="1" smtClean="0"/>
              <a:t>jol</a:t>
            </a:r>
            <a:r>
              <a:rPr lang="hu-HU" dirty="0" smtClean="0"/>
              <a:t> fusson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5.3 Új </a:t>
            </a:r>
            <a:r>
              <a:rPr lang="hu-HU" dirty="0" err="1" smtClean="0"/>
              <a:t>node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új </a:t>
            </a:r>
            <a:r>
              <a:rPr lang="hu-HU" dirty="0" err="1" smtClean="0"/>
              <a:t>node</a:t>
            </a:r>
            <a:r>
              <a:rPr lang="hu-HU" dirty="0" smtClean="0"/>
              <a:t> „n” megkérdezi a helyét egy létező </a:t>
            </a:r>
            <a:r>
              <a:rPr lang="hu-HU" dirty="0" err="1" smtClean="0"/>
              <a:t>node-tól</a:t>
            </a:r>
            <a:endParaRPr lang="hu-HU" dirty="0" smtClean="0"/>
          </a:p>
          <a:p>
            <a:r>
              <a:rPr lang="hu-HU" dirty="0" smtClean="0"/>
              <a:t>Az őt megelőzőt megkéri hogy </a:t>
            </a:r>
            <a:r>
              <a:rPr lang="hu-HU" dirty="0" err="1" smtClean="0"/>
              <a:t>frisítse</a:t>
            </a:r>
            <a:r>
              <a:rPr lang="hu-HU" dirty="0" smtClean="0"/>
              <a:t> a rákövetkező listáját</a:t>
            </a:r>
          </a:p>
          <a:p>
            <a:r>
              <a:rPr lang="hu-HU" dirty="0" smtClean="0"/>
              <a:t>Az új és régi </a:t>
            </a:r>
            <a:r>
              <a:rPr lang="hu-HU" dirty="0" err="1" smtClean="0"/>
              <a:t>nodoknak</a:t>
            </a:r>
            <a:r>
              <a:rPr lang="hu-HU" dirty="0" smtClean="0"/>
              <a:t> </a:t>
            </a:r>
            <a:r>
              <a:rPr lang="hu-HU" dirty="0" err="1" smtClean="0"/>
              <a:t>frisíteni</a:t>
            </a:r>
            <a:r>
              <a:rPr lang="hu-HU" dirty="0" smtClean="0"/>
              <a:t> kell a </a:t>
            </a:r>
            <a:r>
              <a:rPr lang="hu-HU" dirty="0" err="1" smtClean="0"/>
              <a:t>finger</a:t>
            </a:r>
            <a:r>
              <a:rPr lang="hu-HU" dirty="0" smtClean="0"/>
              <a:t> táblájukat ( ez a háttérben történik 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5.4. </a:t>
            </a:r>
            <a:r>
              <a:rPr lang="hu-HU" dirty="0" err="1" smtClean="0"/>
              <a:t>Chord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Képes </a:t>
            </a:r>
            <a:r>
              <a:rPr lang="hu-HU" dirty="0" err="1" smtClean="0"/>
              <a:t>low-latency</a:t>
            </a:r>
            <a:r>
              <a:rPr lang="hu-HU" dirty="0" smtClean="0"/>
              <a:t> </a:t>
            </a:r>
            <a:r>
              <a:rPr lang="hu-HU" dirty="0" err="1" smtClean="0"/>
              <a:t>utvonalaokn</a:t>
            </a:r>
            <a:r>
              <a:rPr lang="hu-HU" dirty="0" smtClean="0"/>
              <a:t> </a:t>
            </a:r>
            <a:r>
              <a:rPr lang="hu-HU" dirty="0" err="1" smtClean="0"/>
              <a:t>routolni</a:t>
            </a:r>
            <a:r>
              <a:rPr lang="hu-HU" dirty="0" smtClean="0"/>
              <a:t>, azért mert több </a:t>
            </a:r>
            <a:r>
              <a:rPr lang="hu-HU" dirty="0" err="1" smtClean="0"/>
              <a:t>finger</a:t>
            </a:r>
            <a:r>
              <a:rPr lang="hu-HU" dirty="0" smtClean="0"/>
              <a:t> tábla található ami </a:t>
            </a:r>
            <a:r>
              <a:rPr lang="hu-HU" dirty="0" err="1" smtClean="0"/>
              <a:t>segiít</a:t>
            </a:r>
            <a:r>
              <a:rPr lang="hu-HU" dirty="0" smtClean="0"/>
              <a:t> közelebb kerülni a kérésnek a célhoz</a:t>
            </a:r>
          </a:p>
          <a:p>
            <a:endParaRPr lang="hu-HU" dirty="0" smtClean="0"/>
          </a:p>
          <a:p>
            <a:r>
              <a:rPr lang="hu-HU" dirty="0" smtClean="0"/>
              <a:t>Ennek ára ( </a:t>
            </a:r>
            <a:r>
              <a:rPr lang="hu-HU" dirty="0" err="1" smtClean="0"/>
              <a:t>latency</a:t>
            </a:r>
            <a:r>
              <a:rPr lang="hu-HU" dirty="0" smtClean="0"/>
              <a:t> ) és haszna is van ( haladás az </a:t>
            </a:r>
            <a:r>
              <a:rPr lang="hu-HU" dirty="0" err="1" smtClean="0"/>
              <a:t>Id</a:t>
            </a:r>
            <a:r>
              <a:rPr lang="hu-HU" dirty="0" smtClean="0"/>
              <a:t> térben)</a:t>
            </a:r>
          </a:p>
          <a:p>
            <a:endParaRPr lang="hu-HU" dirty="0" smtClean="0"/>
          </a:p>
          <a:p>
            <a:r>
              <a:rPr lang="hu-HU" dirty="0" smtClean="0"/>
              <a:t>Ezek között navigál a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Chord</a:t>
            </a:r>
            <a:r>
              <a:rPr lang="hu-HU" dirty="0" smtClean="0"/>
              <a:t> algoritmus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Bevezetés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P2P rendszerek elterjedése és sikere </a:t>
            </a:r>
          </a:p>
          <a:p>
            <a:r>
              <a:rPr lang="hu-HU" dirty="0" smtClean="0"/>
              <a:t>Nem Központosított  P2P rendszerek</a:t>
            </a:r>
          </a:p>
          <a:p>
            <a:pPr>
              <a:buNone/>
            </a:pPr>
            <a:r>
              <a:rPr lang="hu-HU" dirty="0" smtClean="0"/>
              <a:t>	- nincs központi irányi tás </a:t>
            </a:r>
          </a:p>
          <a:p>
            <a:pPr>
              <a:buNone/>
            </a:pPr>
            <a:r>
              <a:rPr lang="hu-HU" dirty="0" smtClean="0"/>
              <a:t>	- nincs hierarchikus felépítés</a:t>
            </a:r>
          </a:p>
          <a:p>
            <a:r>
              <a:rPr lang="hu-HU" dirty="0" smtClean="0"/>
              <a:t>P2P programozás Kihívásai</a:t>
            </a:r>
          </a:p>
          <a:p>
            <a:pPr>
              <a:buNone/>
            </a:pPr>
            <a:r>
              <a:rPr lang="hu-HU" dirty="0" smtClean="0"/>
              <a:t>	- Megtervezni és kivitelezni robosztus elosztott rendszereket</a:t>
            </a:r>
          </a:p>
          <a:p>
            <a:r>
              <a:rPr lang="hu-HU" dirty="0" smtClean="0"/>
              <a:t>Néhány rendszerben több 10ezer aktív gép napi szinten és fél millió egy hét alatt.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5.5. </a:t>
            </a:r>
            <a:r>
              <a:rPr lang="hu-HU" dirty="0" err="1" smtClean="0"/>
              <a:t>Chord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Chord</a:t>
            </a:r>
            <a:r>
              <a:rPr lang="hu-HU" dirty="0" smtClean="0"/>
              <a:t> része egy </a:t>
            </a:r>
            <a:r>
              <a:rPr lang="hu-HU" dirty="0" err="1" smtClean="0"/>
              <a:t>kisérleti</a:t>
            </a:r>
            <a:r>
              <a:rPr lang="hu-HU" dirty="0" smtClean="0"/>
              <a:t> CFS </a:t>
            </a:r>
            <a:r>
              <a:rPr lang="hu-HU" dirty="0" err="1" smtClean="0"/>
              <a:t>wide-area</a:t>
            </a:r>
            <a:r>
              <a:rPr lang="hu-HU" dirty="0" smtClean="0"/>
              <a:t> file </a:t>
            </a:r>
            <a:r>
              <a:rPr lang="hu-HU" dirty="0" err="1" smtClean="0"/>
              <a:t>store-nak</a:t>
            </a:r>
            <a:r>
              <a:rPr lang="hu-HU" dirty="0" smtClean="0"/>
              <a:t>  és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Twine</a:t>
            </a:r>
            <a:r>
              <a:rPr lang="hu-HU" dirty="0" smtClean="0"/>
              <a:t> </a:t>
            </a:r>
            <a:r>
              <a:rPr lang="hu-HU" dirty="0" err="1" smtClean="0"/>
              <a:t>rescource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r>
              <a:rPr lang="hu-HU" dirty="0" err="1" smtClean="0"/>
              <a:t>system-nek</a:t>
            </a:r>
            <a:endParaRPr lang="hu-H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</a:t>
            </a:r>
            <a:r>
              <a:rPr lang="hu-HU" dirty="0" err="1" smtClean="0"/>
              <a:t>Pastry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</a:t>
            </a:r>
            <a:r>
              <a:rPr lang="hu-HU" dirty="0" err="1" smtClean="0"/>
              <a:t>ID’s</a:t>
            </a:r>
            <a:r>
              <a:rPr lang="hu-HU" dirty="0" smtClean="0"/>
              <a:t> </a:t>
            </a:r>
            <a:r>
              <a:rPr lang="hu-HU" dirty="0" err="1" smtClean="0"/>
              <a:t>nek</a:t>
            </a:r>
            <a:r>
              <a:rPr lang="hu-HU" dirty="0" smtClean="0"/>
              <a:t> random </a:t>
            </a:r>
            <a:r>
              <a:rPr lang="hu-HU" dirty="0" err="1" smtClean="0"/>
              <a:t>válaszott</a:t>
            </a:r>
            <a:r>
              <a:rPr lang="hu-HU" dirty="0" smtClean="0"/>
              <a:t> </a:t>
            </a:r>
            <a:r>
              <a:rPr lang="hu-HU" dirty="0" err="1" smtClean="0"/>
              <a:t>ID-t</a:t>
            </a:r>
            <a:r>
              <a:rPr lang="hu-HU" dirty="0" smtClean="0"/>
              <a:t> ad,</a:t>
            </a:r>
          </a:p>
          <a:p>
            <a:r>
              <a:rPr lang="hu-HU" dirty="0" smtClean="0"/>
              <a:t>Ami  meghatározza egy azonosító körön  a helyét</a:t>
            </a:r>
          </a:p>
          <a:p>
            <a:r>
              <a:rPr lang="hu-HU" dirty="0" smtClean="0"/>
              <a:t>Az üzenteket az él </a:t>
            </a:r>
            <a:r>
              <a:rPr lang="hu-HU" dirty="0" err="1" smtClean="0"/>
              <a:t>node-ok</a:t>
            </a:r>
            <a:r>
              <a:rPr lang="hu-HU" dirty="0" smtClean="0"/>
              <a:t> között a kulcshoz legközelebbi </a:t>
            </a:r>
            <a:r>
              <a:rPr lang="hu-HU" dirty="0" err="1" smtClean="0"/>
              <a:t>ID-jűhőz</a:t>
            </a:r>
            <a:r>
              <a:rPr lang="hu-HU" dirty="0" smtClean="0"/>
              <a:t> </a:t>
            </a:r>
            <a:r>
              <a:rPr lang="hu-HU" dirty="0" err="1" smtClean="0"/>
              <a:t>routolja</a:t>
            </a:r>
            <a:endParaRPr lang="hu-HU" dirty="0" smtClean="0"/>
          </a:p>
          <a:p>
            <a:r>
              <a:rPr lang="hu-HU" dirty="0" smtClean="0"/>
              <a:t>A számok alapja 2^b alap ahol a b az algoritmus paramétere, általában 4  és 128 bites </a:t>
            </a:r>
            <a:r>
              <a:rPr lang="hu-HU" dirty="0" err="1" smtClean="0"/>
              <a:t>ID-ékkel</a:t>
            </a:r>
            <a:endParaRPr lang="hu-HU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6.1. </a:t>
            </a:r>
            <a:r>
              <a:rPr lang="hu-HU" dirty="0" err="1" smtClean="0"/>
              <a:t>Továbbitás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Prefix</a:t>
            </a:r>
            <a:r>
              <a:rPr lang="hu-HU" dirty="0" smtClean="0"/>
              <a:t> alapú továbbítást használ</a:t>
            </a:r>
          </a:p>
          <a:p>
            <a:r>
              <a:rPr lang="hu-HU" dirty="0" smtClean="0"/>
              <a:t>Minden </a:t>
            </a:r>
            <a:r>
              <a:rPr lang="hu-HU" dirty="0" err="1" smtClean="0"/>
              <a:t>node</a:t>
            </a:r>
            <a:r>
              <a:rPr lang="hu-HU" dirty="0" smtClean="0"/>
              <a:t> n nyilvántart egy </a:t>
            </a:r>
            <a:r>
              <a:rPr lang="hu-HU" dirty="0" err="1" smtClean="0"/>
              <a:t>leaf</a:t>
            </a:r>
            <a:r>
              <a:rPr lang="hu-HU" dirty="0" smtClean="0"/>
              <a:t> </a:t>
            </a:r>
            <a:r>
              <a:rPr lang="hu-HU" dirty="0" err="1" smtClean="0"/>
              <a:t>set-et</a:t>
            </a:r>
            <a:r>
              <a:rPr lang="hu-HU" dirty="0" smtClean="0"/>
              <a:t> L, ami egy |L|/2 </a:t>
            </a:r>
            <a:r>
              <a:rPr lang="hu-HU" dirty="0" err="1" smtClean="0"/>
              <a:t>node</a:t>
            </a:r>
            <a:r>
              <a:rPr lang="hu-HU" dirty="0" smtClean="0"/>
              <a:t> ami közel van n </a:t>
            </a:r>
            <a:r>
              <a:rPr lang="hu-HU" dirty="0" err="1" smtClean="0"/>
              <a:t>hez</a:t>
            </a:r>
            <a:r>
              <a:rPr lang="hu-HU" dirty="0" smtClean="0"/>
              <a:t> és nagyobb mint n és egy  |L|/2 </a:t>
            </a:r>
            <a:r>
              <a:rPr lang="hu-HU" dirty="0" err="1" smtClean="0"/>
              <a:t>node</a:t>
            </a:r>
            <a:r>
              <a:rPr lang="hu-HU" dirty="0" smtClean="0"/>
              <a:t>  ami közel van n </a:t>
            </a:r>
            <a:r>
              <a:rPr lang="hu-HU" dirty="0" err="1" smtClean="0"/>
              <a:t>hez</a:t>
            </a:r>
            <a:r>
              <a:rPr lang="hu-HU" dirty="0" smtClean="0"/>
              <a:t> és kisebb mint n</a:t>
            </a:r>
          </a:p>
          <a:p>
            <a:r>
              <a:rPr lang="hu-HU" dirty="0" smtClean="0"/>
              <a:t>Az optimalizálás miatt létrehoz egy </a:t>
            </a:r>
            <a:r>
              <a:rPr lang="hu-HU" dirty="0" err="1" smtClean="0"/>
              <a:t>Routing</a:t>
            </a:r>
            <a:r>
              <a:rPr lang="hu-HU" dirty="0" smtClean="0"/>
              <a:t> táblát ami a tartalmazza a másik </a:t>
            </a:r>
            <a:r>
              <a:rPr lang="hu-HU" dirty="0" err="1" smtClean="0"/>
              <a:t>node-okra</a:t>
            </a:r>
            <a:r>
              <a:rPr lang="hu-HU" dirty="0" smtClean="0"/>
              <a:t> mutat </a:t>
            </a:r>
            <a:r>
              <a:rPr lang="hu-HU" dirty="0" err="1" smtClean="0"/>
              <a:t>mutatokat</a:t>
            </a:r>
            <a:r>
              <a:rPr lang="hu-HU" dirty="0" smtClean="0"/>
              <a:t> az ID térben</a:t>
            </a:r>
          </a:p>
          <a:p>
            <a:endParaRPr lang="hu-HU" dirty="0" smtClean="0"/>
          </a:p>
          <a:p>
            <a:r>
              <a:rPr lang="hu-HU" dirty="0" smtClean="0"/>
              <a:t>Ez ami kell hogy korrekt legyen a </a:t>
            </a:r>
            <a:r>
              <a:rPr lang="hu-HU" dirty="0" err="1" smtClean="0"/>
              <a:t>továbbitás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hu-HU" dirty="0" smtClean="0"/>
              <a:t>6.3.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Node</a:t>
            </a:r>
            <a:r>
              <a:rPr lang="hu-HU" dirty="0" smtClean="0"/>
              <a:t> n továbbítása ha </a:t>
            </a:r>
            <a:r>
              <a:rPr lang="hu-HU" dirty="0" err="1" smtClean="0"/>
              <a:t>leaf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része akkor ahhoz a </a:t>
            </a:r>
            <a:r>
              <a:rPr lang="hu-HU" dirty="0" err="1" smtClean="0"/>
              <a:t>node</a:t>
            </a:r>
            <a:r>
              <a:rPr lang="hu-HU" dirty="0" smtClean="0"/>
              <a:t> hoz küldi ahol a kulcs van</a:t>
            </a:r>
          </a:p>
          <a:p>
            <a:r>
              <a:rPr lang="hu-HU" dirty="0" smtClean="0"/>
              <a:t>Az n’ </a:t>
            </a:r>
            <a:r>
              <a:rPr lang="hu-HU" dirty="0" err="1" smtClean="0"/>
              <a:t>routing</a:t>
            </a:r>
            <a:r>
              <a:rPr lang="hu-HU" dirty="0" smtClean="0"/>
              <a:t> táblából kiválasztja a leghosszabb </a:t>
            </a:r>
            <a:r>
              <a:rPr lang="hu-HU" dirty="0" err="1" smtClean="0"/>
              <a:t>prefix</a:t>
            </a:r>
            <a:r>
              <a:rPr lang="hu-HU" dirty="0" smtClean="0"/>
              <a:t> egyezést tartalmazó </a:t>
            </a:r>
            <a:r>
              <a:rPr lang="hu-HU" dirty="0" err="1" smtClean="0"/>
              <a:t>node-ot</a:t>
            </a:r>
            <a:endParaRPr lang="hu-HU" dirty="0" smtClean="0"/>
          </a:p>
          <a:p>
            <a:r>
              <a:rPr lang="hu-HU" dirty="0" smtClean="0"/>
              <a:t>Ha nem lehet akkor egy másik legalább n’ megegyező perfixű de ID </a:t>
            </a:r>
            <a:r>
              <a:rPr lang="hu-HU" dirty="0" err="1" smtClean="0"/>
              <a:t>hez</a:t>
            </a:r>
            <a:r>
              <a:rPr lang="hu-HU" dirty="0" smtClean="0"/>
              <a:t> közelebbi </a:t>
            </a:r>
            <a:r>
              <a:rPr lang="hu-HU" dirty="0" err="1" smtClean="0"/>
              <a:t>node-hoz</a:t>
            </a:r>
            <a:r>
              <a:rPr lang="hu-HU" dirty="0" smtClean="0"/>
              <a:t> küldi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6.4. </a:t>
            </a:r>
            <a:r>
              <a:rPr lang="hu-HU" dirty="0" err="1" smtClean="0"/>
              <a:t>Pastry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Join</a:t>
            </a:r>
            <a:r>
              <a:rPr lang="hu-HU" dirty="0" smtClean="0"/>
              <a:t> protokollal építi ki a </a:t>
            </a:r>
            <a:r>
              <a:rPr lang="hu-HU" dirty="0" err="1" smtClean="0"/>
              <a:t>routing</a:t>
            </a:r>
            <a:r>
              <a:rPr lang="hu-HU" dirty="0" smtClean="0"/>
              <a:t> táblát és a </a:t>
            </a:r>
            <a:r>
              <a:rPr lang="hu-HU" dirty="0" err="1" smtClean="0"/>
              <a:t>leaf</a:t>
            </a:r>
            <a:r>
              <a:rPr lang="hu-HU" dirty="0" smtClean="0"/>
              <a:t> </a:t>
            </a:r>
            <a:r>
              <a:rPr lang="hu-HU" dirty="0" err="1" smtClean="0"/>
              <a:t>set-et</a:t>
            </a:r>
            <a:r>
              <a:rPr lang="hu-HU" dirty="0" smtClean="0"/>
              <a:t>  </a:t>
            </a:r>
            <a:r>
              <a:rPr lang="hu-HU" dirty="0" err="1" smtClean="0"/>
              <a:t>a</a:t>
            </a:r>
            <a:r>
              <a:rPr lang="hu-HU" dirty="0" smtClean="0"/>
              <a:t>  </a:t>
            </a:r>
            <a:r>
              <a:rPr lang="hu-HU" dirty="0" err="1" smtClean="0"/>
              <a:t>bottstrapping</a:t>
            </a:r>
            <a:r>
              <a:rPr lang="hu-HU" dirty="0" smtClean="0"/>
              <a:t> és az új </a:t>
            </a:r>
            <a:r>
              <a:rPr lang="hu-HU" dirty="0" err="1" smtClean="0"/>
              <a:t>node</a:t>
            </a:r>
            <a:r>
              <a:rPr lang="hu-HU" dirty="0" smtClean="0"/>
              <a:t> hoz közel lévő ID tér mentén található út  </a:t>
            </a:r>
            <a:r>
              <a:rPr lang="hu-HU" dirty="0" err="1" smtClean="0"/>
              <a:t>node-jaiból</a:t>
            </a:r>
            <a:r>
              <a:rPr lang="hu-HU" dirty="0" smtClean="0"/>
              <a:t> szerezve </a:t>
            </a:r>
            <a:r>
              <a:rPr lang="hu-HU" dirty="0" err="1" smtClean="0"/>
              <a:t>infot</a:t>
            </a:r>
            <a:r>
              <a:rPr lang="hu-HU" dirty="0" smtClean="0"/>
              <a:t> </a:t>
            </a:r>
          </a:p>
          <a:p>
            <a:r>
              <a:rPr lang="hu-HU" dirty="0" smtClean="0"/>
              <a:t>A új </a:t>
            </a:r>
            <a:r>
              <a:rPr lang="hu-HU" dirty="0" err="1" smtClean="0"/>
              <a:t>node</a:t>
            </a:r>
            <a:r>
              <a:rPr lang="hu-HU" dirty="0" smtClean="0"/>
              <a:t> </a:t>
            </a:r>
            <a:r>
              <a:rPr lang="hu-HU" dirty="0" err="1" smtClean="0"/>
              <a:t>leaf-set</a:t>
            </a:r>
            <a:r>
              <a:rPr lang="hu-HU" dirty="0" smtClean="0"/>
              <a:t> korrektségét és a </a:t>
            </a:r>
            <a:r>
              <a:rPr lang="hu-HU" dirty="0" err="1" smtClean="0"/>
              <a:t>router</a:t>
            </a:r>
            <a:r>
              <a:rPr lang="hu-HU" dirty="0" smtClean="0"/>
              <a:t> tábla építését a háttérben csinálja</a:t>
            </a:r>
          </a:p>
          <a:p>
            <a:r>
              <a:rPr lang="hu-HU" dirty="0" smtClean="0"/>
              <a:t>Levél távozáskor azonnal csak a </a:t>
            </a:r>
            <a:r>
              <a:rPr lang="hu-HU" dirty="0" err="1" smtClean="0"/>
              <a:t>leaf-set</a:t>
            </a:r>
            <a:r>
              <a:rPr lang="hu-HU" dirty="0" smtClean="0"/>
              <a:t> et frissíti a </a:t>
            </a:r>
            <a:r>
              <a:rPr lang="hu-HU" dirty="0" err="1" smtClean="0"/>
              <a:t>router</a:t>
            </a:r>
            <a:r>
              <a:rPr lang="hu-HU" dirty="0" smtClean="0"/>
              <a:t> táblát csak akkor ha keresi azt a </a:t>
            </a:r>
            <a:r>
              <a:rPr lang="hu-HU" dirty="0" err="1" smtClean="0"/>
              <a:t>node-ot</a:t>
            </a:r>
            <a:r>
              <a:rPr lang="hu-HU" dirty="0" smtClean="0"/>
              <a:t> vagy észleli hogy nem létezik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6.5. </a:t>
            </a:r>
            <a:r>
              <a:rPr lang="hu-HU" dirty="0" err="1" smtClean="0"/>
              <a:t>Pastry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Heurisztika a </a:t>
            </a:r>
            <a:r>
              <a:rPr lang="hu-HU" dirty="0" err="1" smtClean="0"/>
              <a:t>node</a:t>
            </a:r>
            <a:r>
              <a:rPr lang="hu-HU" dirty="0" smtClean="0"/>
              <a:t> metrikus távolságához mérten</a:t>
            </a:r>
          </a:p>
          <a:p>
            <a:r>
              <a:rPr lang="hu-HU" dirty="0" smtClean="0"/>
              <a:t>A „k” lehetséges </a:t>
            </a:r>
            <a:r>
              <a:rPr lang="hu-HU" dirty="0" err="1" smtClean="0"/>
              <a:t>node</a:t>
            </a:r>
            <a:r>
              <a:rPr lang="hu-HU" dirty="0" smtClean="0"/>
              <a:t> közül a legközelebbihez továbbítja a kérést. </a:t>
            </a:r>
          </a:p>
          <a:p>
            <a:r>
              <a:rPr lang="hu-HU" dirty="0" smtClean="0"/>
              <a:t>Ehhez, mindegyik </a:t>
            </a:r>
            <a:r>
              <a:rPr lang="hu-HU" dirty="0" err="1" smtClean="0"/>
              <a:t>node</a:t>
            </a:r>
            <a:r>
              <a:rPr lang="hu-HU" dirty="0" smtClean="0"/>
              <a:t> fenntart egy </a:t>
            </a:r>
            <a:r>
              <a:rPr lang="hu-HU" dirty="0" err="1" smtClean="0"/>
              <a:t>neighboorhoug</a:t>
            </a:r>
            <a:r>
              <a:rPr lang="hu-HU" dirty="0" smtClean="0"/>
              <a:t> </a:t>
            </a:r>
            <a:r>
              <a:rPr lang="hu-HU" dirty="0" err="1" smtClean="0"/>
              <a:t>set-et</a:t>
            </a:r>
            <a:r>
              <a:rPr lang="hu-HU" dirty="0" smtClean="0"/>
              <a:t>  ami azokat  a </a:t>
            </a:r>
            <a:r>
              <a:rPr lang="hu-HU" dirty="0" err="1" smtClean="0"/>
              <a:t>node-okat</a:t>
            </a:r>
            <a:r>
              <a:rPr lang="hu-HU" dirty="0" smtClean="0"/>
              <a:t> tartalmazza amik benne vannak a </a:t>
            </a:r>
            <a:r>
              <a:rPr lang="hu-HU" dirty="0" err="1" smtClean="0"/>
              <a:t>network-proximity</a:t>
            </a:r>
            <a:r>
              <a:rPr lang="hu-HU" dirty="0" smtClean="0"/>
              <a:t> </a:t>
            </a:r>
            <a:r>
              <a:rPr lang="hu-HU" dirty="0" err="1" smtClean="0"/>
              <a:t>metric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routin</a:t>
            </a:r>
            <a:r>
              <a:rPr lang="hu-HU" dirty="0" smtClean="0"/>
              <a:t> tábla inicializálása során minden egyes bejegyzés  a legközelebbi megfelelő </a:t>
            </a:r>
            <a:r>
              <a:rPr lang="hu-HU" dirty="0" err="1" smtClean="0"/>
              <a:t>prefixel</a:t>
            </a:r>
            <a:r>
              <a:rPr lang="hu-HU" dirty="0" smtClean="0"/>
              <a:t> rendelkező </a:t>
            </a:r>
            <a:r>
              <a:rPr lang="hu-HU" dirty="0" err="1" smtClean="0"/>
              <a:t>node-ra</a:t>
            </a:r>
            <a:r>
              <a:rPr lang="hu-HU" dirty="0" smtClean="0"/>
              <a:t> hivatkozik az élő </a:t>
            </a:r>
            <a:r>
              <a:rPr lang="hu-HU" dirty="0" err="1" smtClean="0"/>
              <a:t>node</a:t>
            </a:r>
            <a:r>
              <a:rPr lang="hu-HU" dirty="0" smtClean="0"/>
              <a:t> ok közül</a:t>
            </a: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6.6. Használták: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P2P szerviz: 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- PAST </a:t>
            </a:r>
            <a:r>
              <a:rPr lang="hu-HU" dirty="0" err="1" smtClean="0"/>
              <a:t>storage</a:t>
            </a:r>
            <a:r>
              <a:rPr lang="hu-HU" dirty="0" smtClean="0"/>
              <a:t> </a:t>
            </a:r>
            <a:r>
              <a:rPr lang="hu-HU" dirty="0" err="1" smtClean="0"/>
              <a:t>facility</a:t>
            </a:r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smtClean="0"/>
              <a:t>	- </a:t>
            </a:r>
            <a:r>
              <a:rPr lang="hu-HU" dirty="0" smtClean="0"/>
              <a:t>SCRIBE </a:t>
            </a:r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notification</a:t>
            </a:r>
            <a:r>
              <a:rPr lang="hu-HU" dirty="0" smtClean="0"/>
              <a:t> </a:t>
            </a:r>
            <a:r>
              <a:rPr lang="hu-HU" dirty="0" err="1" smtClean="0"/>
              <a:t>facility</a:t>
            </a:r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7. </a:t>
            </a:r>
            <a:r>
              <a:rPr lang="hu-HU" dirty="0" err="1" smtClean="0"/>
              <a:t>Tapestry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Tapestry</a:t>
            </a:r>
            <a:r>
              <a:rPr lang="hu-HU" dirty="0" smtClean="0"/>
              <a:t> </a:t>
            </a:r>
            <a:r>
              <a:rPr lang="hu-HU" dirty="0" err="1" smtClean="0"/>
              <a:t>lookup</a:t>
            </a:r>
            <a:r>
              <a:rPr lang="hu-HU" dirty="0" smtClean="0"/>
              <a:t> sémája </a:t>
            </a:r>
            <a:r>
              <a:rPr lang="hu-HU" dirty="0" err="1" smtClean="0"/>
              <a:t>Plaxton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 által lett fejlesztve</a:t>
            </a:r>
          </a:p>
          <a:p>
            <a:r>
              <a:rPr lang="hu-HU" dirty="0" err="1" smtClean="0"/>
              <a:t>Mapolja</a:t>
            </a:r>
            <a:r>
              <a:rPr lang="hu-HU" dirty="0" smtClean="0"/>
              <a:t> a </a:t>
            </a:r>
            <a:r>
              <a:rPr lang="hu-HU" dirty="0" err="1" smtClean="0"/>
              <a:t>node-okat</a:t>
            </a:r>
            <a:r>
              <a:rPr lang="hu-HU" dirty="0" smtClean="0"/>
              <a:t> és kulcs azonosítok szám szövegek, tovább küldés során mindig egy számot </a:t>
            </a:r>
            <a:r>
              <a:rPr lang="hu-HU" dirty="0" err="1" smtClean="0"/>
              <a:t>javit</a:t>
            </a:r>
            <a:r>
              <a:rPr lang="hu-HU" dirty="0" smtClean="0"/>
              <a:t> 1x-re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 712948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node</a:t>
            </a:r>
            <a:r>
              <a:rPr lang="hu-HU" dirty="0" smtClean="0"/>
              <a:t> a 723516–</a:t>
            </a:r>
            <a:r>
              <a:rPr lang="hu-HU" dirty="0" err="1" smtClean="0"/>
              <a:t>at</a:t>
            </a:r>
            <a:r>
              <a:rPr lang="hu-HU" dirty="0" smtClean="0"/>
              <a:t> először a 723584 </a:t>
            </a:r>
            <a:r>
              <a:rPr lang="hu-HU" dirty="0" err="1" smtClean="0"/>
              <a:t>hez</a:t>
            </a:r>
            <a:r>
              <a:rPr lang="hu-HU" dirty="0" smtClean="0"/>
              <a:t> küldi mert 3 szám egyezet és utána meg ahhoz ahol 4 számjegy egyezik meg</a:t>
            </a:r>
          </a:p>
          <a:p>
            <a:r>
              <a:rPr lang="hu-HU" dirty="0" err="1" smtClean="0"/>
              <a:t>Ehez</a:t>
            </a:r>
            <a:r>
              <a:rPr lang="hu-HU" dirty="0" smtClean="0"/>
              <a:t> </a:t>
            </a:r>
            <a:r>
              <a:rPr lang="hu-HU" dirty="0" err="1" smtClean="0"/>
              <a:t>node-oknak</a:t>
            </a:r>
            <a:r>
              <a:rPr lang="hu-HU" dirty="0" smtClean="0"/>
              <a:t> ismerni kell az összes perfixét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7.1. </a:t>
            </a:r>
            <a:r>
              <a:rPr lang="hu-HU" dirty="0" err="1" smtClean="0"/>
              <a:t>Tapestry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Elvárás hogy a közeli </a:t>
            </a:r>
            <a:r>
              <a:rPr lang="hu-HU" dirty="0" err="1" smtClean="0"/>
              <a:t>node-okat</a:t>
            </a:r>
            <a:r>
              <a:rPr lang="hu-HU" dirty="0" smtClean="0"/>
              <a:t> vizsgálja </a:t>
            </a:r>
          </a:p>
          <a:p>
            <a:pPr>
              <a:buNone/>
            </a:pPr>
            <a:r>
              <a:rPr lang="hu-HU" dirty="0" smtClean="0"/>
              <a:t>	 ( </a:t>
            </a:r>
            <a:r>
              <a:rPr lang="hu-HU" dirty="0" err="1" smtClean="0"/>
              <a:t>perfomance</a:t>
            </a:r>
            <a:r>
              <a:rPr lang="hu-HU" dirty="0" smtClean="0"/>
              <a:t> )</a:t>
            </a:r>
          </a:p>
          <a:p>
            <a:r>
              <a:rPr lang="hu-HU" dirty="0" smtClean="0"/>
              <a:t> legközelebbi  </a:t>
            </a:r>
            <a:r>
              <a:rPr lang="hu-HU" dirty="0" err="1" smtClean="0"/>
              <a:t>copy-t</a:t>
            </a:r>
            <a:r>
              <a:rPr lang="hu-HU" dirty="0" smtClean="0"/>
              <a:t> találja meg</a:t>
            </a:r>
          </a:p>
          <a:p>
            <a:r>
              <a:rPr lang="hu-HU" dirty="0" err="1" smtClean="0"/>
              <a:t>Tapestry</a:t>
            </a:r>
            <a:r>
              <a:rPr lang="hu-HU" dirty="0" smtClean="0"/>
              <a:t> a legközelebbit találja meg a </a:t>
            </a:r>
            <a:r>
              <a:rPr lang="hu-HU" dirty="0" err="1" smtClean="0"/>
              <a:t>copy-kból</a:t>
            </a:r>
            <a:endParaRPr lang="hu-HU" dirty="0" smtClean="0"/>
          </a:p>
          <a:p>
            <a:r>
              <a:rPr lang="hu-HU" dirty="0" smtClean="0"/>
              <a:t>A közelségből  adódott  előnyt elveszíti a komplexitás miatt</a:t>
            </a:r>
          </a:p>
          <a:p>
            <a:r>
              <a:rPr lang="hu-HU" dirty="0" smtClean="0"/>
              <a:t>Statikus adatokkal jól működik az eredeti </a:t>
            </a:r>
            <a:r>
              <a:rPr lang="hu-HU" dirty="0" err="1" smtClean="0"/>
              <a:t>Tapestry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stuktura</a:t>
            </a:r>
            <a:r>
              <a:rPr lang="hu-HU" dirty="0" smtClean="0"/>
              <a:t>, de nehezen birkózik meg a dinamikus </a:t>
            </a:r>
            <a:r>
              <a:rPr lang="hu-HU" dirty="0" err="1" smtClean="0"/>
              <a:t>joinok-kal</a:t>
            </a:r>
            <a:r>
              <a:rPr lang="hu-HU" dirty="0" smtClean="0"/>
              <a:t> és </a:t>
            </a:r>
            <a:r>
              <a:rPr lang="hu-HU" dirty="0" err="1" smtClean="0"/>
              <a:t>node-ok</a:t>
            </a:r>
            <a:r>
              <a:rPr lang="hu-HU" dirty="0" smtClean="0"/>
              <a:t> mozogását</a:t>
            </a:r>
          </a:p>
          <a:p>
            <a:r>
              <a:rPr lang="hu-HU" dirty="0" smtClean="0"/>
              <a:t>Későbbi verziókba berakták ezeknek a szupportját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8. Áttekintés és </a:t>
            </a:r>
            <a:r>
              <a:rPr lang="hu-HU" dirty="0" err="1" smtClean="0"/>
              <a:t>Összefoglalalás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Ezek algoritmusok még fejlesztés alatt állnak</a:t>
            </a:r>
          </a:p>
          <a:p>
            <a:r>
              <a:rPr lang="hu-HU" dirty="0" smtClean="0"/>
              <a:t>Erőségeik és gyengeségeik a tervezőik kezdeti döntéseit tükrözi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1.2 P2P rendszerek által felvetett probléma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lookup</a:t>
            </a:r>
            <a:r>
              <a:rPr lang="hu-HU" dirty="0" smtClean="0"/>
              <a:t> probléma: </a:t>
            </a:r>
          </a:p>
          <a:p>
            <a:pPr>
              <a:buNone/>
            </a:pPr>
            <a:r>
              <a:rPr lang="hu-HU" dirty="0" smtClean="0"/>
              <a:t>     Hogyan lehet megtalálni az adott adat egy nagy P2P rendszerben skálázható módon, bármilyen központi szerver vagy hierarchia nélkül? Ez a probléma áll a középpontjában a P2P rendszer.  </a:t>
            </a:r>
          </a:p>
          <a:p>
            <a:r>
              <a:rPr lang="hu-HU" dirty="0" smtClean="0"/>
              <a:t>Ezt segítő algoritmus: Elosztott has</a:t>
            </a:r>
            <a:r>
              <a:rPr lang="en-US" dirty="0" smtClean="0"/>
              <a:t>h t</a:t>
            </a:r>
            <a:r>
              <a:rPr lang="hu-HU" dirty="0" smtClean="0"/>
              <a:t>á</a:t>
            </a:r>
            <a:r>
              <a:rPr lang="en-US" dirty="0" err="1" smtClean="0"/>
              <a:t>bl</a:t>
            </a:r>
            <a:r>
              <a:rPr lang="hu-HU" dirty="0" smtClean="0"/>
              <a:t>a</a:t>
            </a:r>
            <a:r>
              <a:rPr lang="en-US" dirty="0" smtClean="0"/>
              <a:t> (DHT)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 Adatokat beilleszteni a </a:t>
            </a:r>
            <a:r>
              <a:rPr lang="hu-HU" dirty="0" err="1" smtClean="0"/>
              <a:t>DHT-ba</a:t>
            </a:r>
            <a:r>
              <a:rPr lang="hu-HU" dirty="0" smtClean="0"/>
              <a:t> és egy egyedi </a:t>
            </a:r>
            <a:r>
              <a:rPr lang="hu-HU" i="1" dirty="0" smtClean="0"/>
              <a:t>kulcs megadása az adathoz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  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8.1. Segítség az összehasonlításhoz: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Működési ár</a:t>
            </a:r>
          </a:p>
          <a:p>
            <a:endParaRPr lang="hu-HU" dirty="0" smtClean="0"/>
          </a:p>
          <a:p>
            <a:r>
              <a:rPr lang="hu-HU" dirty="0" smtClean="0"/>
              <a:t>2. hibatűrés  és konkurencia változás</a:t>
            </a:r>
          </a:p>
          <a:p>
            <a:endParaRPr lang="hu-HU" dirty="0" smtClean="0"/>
          </a:p>
          <a:p>
            <a:r>
              <a:rPr lang="hu-HU" dirty="0" smtClean="0"/>
              <a:t>3.közelségi </a:t>
            </a:r>
            <a:r>
              <a:rPr lang="hu-HU" dirty="0" err="1" smtClean="0"/>
              <a:t>routolása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4. Rosszindulatú </a:t>
            </a:r>
            <a:r>
              <a:rPr lang="hu-HU" dirty="0" err="1" smtClean="0"/>
              <a:t>node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5. Indexelés és szókeresés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8.2.1. Működési 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5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8.2.2. hibatűrés  és konkurencia változás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legtöbb algoritmusnál a </a:t>
            </a:r>
            <a:r>
              <a:rPr lang="hu-HU" dirty="0" err="1" smtClean="0"/>
              <a:t>node</a:t>
            </a:r>
            <a:r>
              <a:rPr lang="hu-HU" dirty="0" smtClean="0"/>
              <a:t> kapcsolódása vagy kiesése egy 1x esemény</a:t>
            </a:r>
          </a:p>
          <a:p>
            <a:endParaRPr lang="hu-HU" dirty="0" smtClean="0"/>
          </a:p>
          <a:p>
            <a:r>
              <a:rPr lang="hu-HU" dirty="0" err="1" smtClean="0"/>
              <a:t>Chord</a:t>
            </a:r>
            <a:r>
              <a:rPr lang="hu-HU" dirty="0" smtClean="0"/>
              <a:t> és a későbbi </a:t>
            </a:r>
            <a:r>
              <a:rPr lang="hu-HU" dirty="0" err="1" smtClean="0"/>
              <a:t>Tapestry</a:t>
            </a:r>
            <a:r>
              <a:rPr lang="hu-HU" dirty="0" smtClean="0"/>
              <a:t> garantálja </a:t>
            </a:r>
            <a:r>
              <a:rPr lang="hu-HU" dirty="0" err="1" smtClean="0"/>
              <a:t>korrektságot</a:t>
            </a:r>
            <a:r>
              <a:rPr lang="hu-HU" dirty="0" smtClean="0"/>
              <a:t> ha ugyan olyan konkurens </a:t>
            </a:r>
            <a:r>
              <a:rPr lang="hu-HU" dirty="0" err="1" smtClean="0"/>
              <a:t>node-ok</a:t>
            </a:r>
            <a:r>
              <a:rPr lang="hu-HU" dirty="0" smtClean="0"/>
              <a:t>  lépnek hozzá a rendszerhez ugyan azzal az ID </a:t>
            </a:r>
            <a:r>
              <a:rPr lang="hu-HU" dirty="0" err="1" smtClean="0"/>
              <a:t>vel</a:t>
            </a:r>
            <a:r>
              <a:rPr lang="hu-HU" dirty="0" smtClean="0"/>
              <a:t>, és folyamatos hibák esetén is</a:t>
            </a: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8.2.3.közelségi </a:t>
            </a:r>
            <a:r>
              <a:rPr lang="hu-HU" dirty="0" err="1" smtClean="0"/>
              <a:t>routolása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Pastry, CAN, and Tapestry </a:t>
            </a:r>
            <a:r>
              <a:rPr lang="hu-HU" dirty="0" smtClean="0"/>
              <a:t>–</a:t>
            </a:r>
            <a:r>
              <a:rPr lang="hu-HU" dirty="0" err="1" smtClean="0"/>
              <a:t>nek</a:t>
            </a:r>
            <a:r>
              <a:rPr lang="hu-HU" dirty="0" smtClean="0"/>
              <a:t> van heurisztikája a </a:t>
            </a:r>
            <a:r>
              <a:rPr lang="hu-HU" dirty="0" err="1" smtClean="0"/>
              <a:t>routing</a:t>
            </a:r>
            <a:r>
              <a:rPr lang="hu-HU" dirty="0" smtClean="0"/>
              <a:t> tábla bejegyzés a közeli </a:t>
            </a:r>
            <a:r>
              <a:rPr lang="hu-HU" dirty="0" err="1" smtClean="0"/>
              <a:t>node-t</a:t>
            </a:r>
            <a:r>
              <a:rPr lang="hu-HU" dirty="0" smtClean="0"/>
              <a:t> jegyezze be</a:t>
            </a:r>
          </a:p>
          <a:p>
            <a:r>
              <a:rPr lang="hu-HU" dirty="0" err="1" smtClean="0"/>
              <a:t>Chord</a:t>
            </a:r>
            <a:r>
              <a:rPr lang="hu-HU" dirty="0" smtClean="0"/>
              <a:t> a </a:t>
            </a:r>
            <a:r>
              <a:rPr lang="hu-HU" dirty="0" err="1" smtClean="0"/>
              <a:t>routing</a:t>
            </a:r>
            <a:r>
              <a:rPr lang="hu-HU" dirty="0" smtClean="0"/>
              <a:t> táblabejegyzést egyértelműen választja ezért nehéz kis késéses utat találni.</a:t>
            </a:r>
          </a:p>
          <a:p>
            <a:r>
              <a:rPr lang="hu-HU" dirty="0" smtClean="0"/>
              <a:t>De nagy rendszerek a nagy távolság miatt több 10 üzenet váltás is kelhet emiatt ezért későbbiekben ezt fontos lesz fejleszteni  </a:t>
            </a: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8.2.4. </a:t>
            </a:r>
            <a:r>
              <a:rPr lang="hu-HU" dirty="0" err="1" smtClean="0"/>
              <a:t>Rosszindulatu</a:t>
            </a:r>
            <a:r>
              <a:rPr lang="hu-HU" dirty="0" smtClean="0"/>
              <a:t> </a:t>
            </a:r>
            <a:r>
              <a:rPr lang="hu-HU" dirty="0" err="1" smtClean="0"/>
              <a:t>node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Pastry</a:t>
            </a:r>
            <a:r>
              <a:rPr lang="hu-HU" dirty="0" smtClean="0"/>
              <a:t> </a:t>
            </a:r>
            <a:r>
              <a:rPr lang="hu-HU" dirty="0" err="1" smtClean="0"/>
              <a:t>nál</a:t>
            </a:r>
            <a:r>
              <a:rPr lang="hu-HU" dirty="0" smtClean="0"/>
              <a:t> lehet használni </a:t>
            </a:r>
            <a:r>
              <a:rPr lang="hu-HU" dirty="0" err="1" smtClean="0"/>
              <a:t>smart</a:t>
            </a:r>
            <a:r>
              <a:rPr lang="hu-HU" dirty="0" smtClean="0"/>
              <a:t> kártyás </a:t>
            </a:r>
            <a:r>
              <a:rPr lang="hu-HU" dirty="0" err="1" smtClean="0"/>
              <a:t>node</a:t>
            </a:r>
            <a:r>
              <a:rPr lang="hu-HU" dirty="0" smtClean="0"/>
              <a:t> igazolásához, ami erős védelmet nyújt, de ehhez meg kell </a:t>
            </a:r>
            <a:r>
              <a:rPr lang="hu-HU" dirty="0" err="1" smtClean="0"/>
              <a:t>bizni</a:t>
            </a:r>
            <a:r>
              <a:rPr lang="hu-HU" dirty="0" smtClean="0"/>
              <a:t> a központi </a:t>
            </a:r>
            <a:r>
              <a:rPr lang="hu-HU" dirty="0" err="1" smtClean="0"/>
              <a:t>certi</a:t>
            </a:r>
            <a:r>
              <a:rPr lang="hu-HU" dirty="0" smtClean="0"/>
              <a:t>ﬁ</a:t>
            </a:r>
            <a:r>
              <a:rPr lang="hu-HU" dirty="0" err="1" smtClean="0"/>
              <a:t>cate</a:t>
            </a:r>
            <a:r>
              <a:rPr lang="hu-HU" dirty="0" smtClean="0"/>
              <a:t> </a:t>
            </a:r>
            <a:r>
              <a:rPr lang="hu-HU" dirty="0" err="1" smtClean="0"/>
              <a:t>authoritiben</a:t>
            </a:r>
            <a:endParaRPr lang="hu-HU" dirty="0" smtClean="0"/>
          </a:p>
          <a:p>
            <a:r>
              <a:rPr lang="hu-HU" dirty="0" smtClean="0"/>
              <a:t>Mindegyik algoritmusban lehet megnézni kereszt ellenőrzést hogy jó úton lett e </a:t>
            </a:r>
            <a:r>
              <a:rPr lang="hu-HU" dirty="0" err="1" smtClean="0"/>
              <a:t>routolva</a:t>
            </a:r>
            <a:r>
              <a:rPr lang="hu-HU" dirty="0" smtClean="0"/>
              <a:t> hiba vagy rosszindulatból</a:t>
            </a:r>
          </a:p>
          <a:p>
            <a:r>
              <a:rPr lang="hu-HU" dirty="0" smtClean="0"/>
              <a:t>Adatokat lehet kriptográfiai módszerekkel kódolni, de ekkor tilthatja a létezését a rosszindulatú program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8.2.5. Indexelés és szókeresés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itt leirt </a:t>
            </a:r>
            <a:r>
              <a:rPr lang="hu-HU" dirty="0" err="1" smtClean="0"/>
              <a:t>hash</a:t>
            </a:r>
            <a:r>
              <a:rPr lang="hu-HU" dirty="0" smtClean="0"/>
              <a:t> tábla egyedi azonosítok alapján dolgozik ,de </a:t>
            </a:r>
            <a:r>
              <a:rPr lang="hu-HU" dirty="0" err="1" smtClean="0"/>
              <a:t>pl</a:t>
            </a:r>
            <a:r>
              <a:rPr lang="hu-HU" dirty="0" smtClean="0"/>
              <a:t> a </a:t>
            </a:r>
            <a:r>
              <a:rPr lang="hu-HU" dirty="0" err="1" smtClean="0"/>
              <a:t>Napster</a:t>
            </a:r>
            <a:r>
              <a:rPr lang="hu-HU" dirty="0" smtClean="0"/>
              <a:t> és </a:t>
            </a:r>
            <a:r>
              <a:rPr lang="hu-HU" dirty="0" err="1" smtClean="0"/>
              <a:t>Gnutellába</a:t>
            </a:r>
            <a:r>
              <a:rPr lang="hu-HU" dirty="0" smtClean="0"/>
              <a:t> kifejezés alapú keresések vannak.</a:t>
            </a:r>
          </a:p>
          <a:p>
            <a:endParaRPr lang="hu-HU" dirty="0" smtClean="0"/>
          </a:p>
          <a:p>
            <a:r>
              <a:rPr lang="hu-HU" dirty="0" smtClean="0"/>
              <a:t>Elvárható hogy a kifejezés alapú keresés és az indexelést lehet e majd a DH </a:t>
            </a:r>
            <a:r>
              <a:rPr lang="hu-HU" dirty="0" err="1" smtClean="0"/>
              <a:t>modelra</a:t>
            </a:r>
            <a:r>
              <a:rPr lang="hu-HU" dirty="0" smtClean="0"/>
              <a:t> tetejére építeni</a:t>
            </a: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P2P </a:t>
            </a:r>
            <a:r>
              <a:rPr lang="hu-HU" dirty="0" err="1" smtClean="0"/>
              <a:t>lookup</a:t>
            </a:r>
            <a:r>
              <a:rPr lang="hu-HU" dirty="0" smtClean="0"/>
              <a:t> rendszerek vizsgálata még sok kérdést és témát vet fel amit még a jövőben megkell vizsgálni</a:t>
            </a:r>
          </a:p>
          <a:p>
            <a:endParaRPr lang="hu-HU" dirty="0" smtClean="0"/>
          </a:p>
          <a:p>
            <a:r>
              <a:rPr lang="hu-HU" dirty="0" smtClean="0"/>
              <a:t>A DHT absztrakció közös az algoritmusokban</a:t>
            </a:r>
          </a:p>
          <a:p>
            <a:pPr>
              <a:buNone/>
            </a:pPr>
            <a:r>
              <a:rPr lang="hu-HU" dirty="0" smtClean="0"/>
              <a:t>	S lehet hogy később majd fontos építőeleme legyen a robosztus , jól skálázható programok az interneten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figyelműket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1.1 P2P rendszerek népszerűsége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Általában nem igényel különleges közigazgatási vagy pénzügyi intézkedéseket</a:t>
            </a:r>
          </a:p>
          <a:p>
            <a:endParaRPr lang="hu-HU" dirty="0" smtClean="0"/>
          </a:p>
          <a:p>
            <a:r>
              <a:rPr lang="hu-HU" dirty="0" smtClean="0"/>
              <a:t>Az óriási számítási és tárolási erőforrásokat, kihasználása , ami különben nem lenne kihasználva az interneten keresztül</a:t>
            </a:r>
          </a:p>
          <a:p>
            <a:endParaRPr lang="hu-HU" dirty="0" smtClean="0"/>
          </a:p>
          <a:p>
            <a:r>
              <a:rPr lang="hu-HU" dirty="0" smtClean="0"/>
              <a:t>Ideális a hosszú távú tárolására, valamint a hosszadalmas számítások elvégzésére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1.3 DHT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DHT, az alapjául szolgáló algoritmusnak tudnia kell, hogy mely </a:t>
            </a:r>
            <a:r>
              <a:rPr lang="hu-HU" dirty="0" err="1" smtClean="0"/>
              <a:t>node</a:t>
            </a:r>
            <a:r>
              <a:rPr lang="hu-HU" dirty="0" smtClean="0"/>
              <a:t> felelős az adott kulcshoz tartozó adat tárolásáért.</a:t>
            </a:r>
          </a:p>
          <a:p>
            <a:r>
              <a:rPr lang="hu-HU" dirty="0" smtClean="0"/>
              <a:t>Ehhez kell tárolni információkat, </a:t>
            </a:r>
            <a:r>
              <a:rPr lang="hu-HU" dirty="0" err="1" smtClean="0"/>
              <a:t>pl</a:t>
            </a:r>
            <a:r>
              <a:rPr lang="hu-HU" dirty="0" smtClean="0"/>
              <a:t> IP-cím  és a szomszédjairól is . </a:t>
            </a:r>
          </a:p>
          <a:p>
            <a:r>
              <a:rPr lang="hu-HU" dirty="0" smtClean="0"/>
              <a:t>Létrehozva egy a rendszert lefedő </a:t>
            </a:r>
            <a:r>
              <a:rPr lang="hu-HU" i="1" dirty="0" err="1" smtClean="0"/>
              <a:t>overlay</a:t>
            </a:r>
            <a:r>
              <a:rPr lang="hu-HU" i="1" dirty="0" smtClean="0"/>
              <a:t> hálózatok</a:t>
            </a:r>
            <a:r>
              <a:rPr lang="hu-HU" dirty="0" smtClean="0"/>
              <a:t> és </a:t>
            </a:r>
            <a:r>
              <a:rPr lang="hu-HU" dirty="0" err="1" smtClean="0"/>
              <a:t>routing</a:t>
            </a:r>
            <a:r>
              <a:rPr lang="hu-HU" dirty="0" smtClean="0"/>
              <a:t> üzeneteket a </a:t>
            </a:r>
            <a:r>
              <a:rPr lang="hu-HU" dirty="0" err="1" smtClean="0"/>
              <a:t>overlay-ban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kulcsok tárolása és visszakeresésére. 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Lookup</a:t>
            </a:r>
            <a:r>
              <a:rPr lang="hu-HU" dirty="0" smtClean="0"/>
              <a:t> probléma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 XY file elérhető egy cégnél, cég offline és leakarják tölteni a </a:t>
            </a:r>
            <a:r>
              <a:rPr lang="hu-HU" dirty="0" err="1" smtClean="0"/>
              <a:t>fileokat</a:t>
            </a:r>
            <a:r>
              <a:rPr lang="hu-HU" dirty="0" smtClean="0"/>
              <a:t>, hol található másolat belőle.</a:t>
            </a:r>
          </a:p>
          <a:p>
            <a:r>
              <a:rPr lang="hu-HU" dirty="0" smtClean="0"/>
              <a:t>Megoldások:</a:t>
            </a:r>
          </a:p>
          <a:p>
            <a:r>
              <a:rPr lang="hu-HU" dirty="0" smtClean="0"/>
              <a:t>1. Központosított adatbázis ami </a:t>
            </a:r>
            <a:r>
              <a:rPr lang="hu-HU" dirty="0" err="1" smtClean="0"/>
              <a:t>mapolja</a:t>
            </a:r>
            <a:r>
              <a:rPr lang="hu-HU" dirty="0" smtClean="0"/>
              <a:t> a </a:t>
            </a:r>
            <a:r>
              <a:rPr lang="hu-HU" dirty="0" err="1" smtClean="0"/>
              <a:t>fileokat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- hátrányok: adatbázis támadás, leállás</a:t>
            </a:r>
          </a:p>
          <a:p>
            <a:pPr>
              <a:buNone/>
            </a:pPr>
            <a:r>
              <a:rPr lang="hu-HU" dirty="0" smtClean="0"/>
              <a:t>	- </a:t>
            </a:r>
            <a:r>
              <a:rPr lang="hu-HU" dirty="0" err="1" smtClean="0"/>
              <a:t>Napster</a:t>
            </a:r>
            <a:endParaRPr lang="hu-HU" dirty="0" smtClean="0"/>
          </a:p>
          <a:p>
            <a:r>
              <a:rPr lang="hu-HU" dirty="0" smtClean="0"/>
              <a:t>2. Ellentettje: kiküld szomszédoknak egy kérést, </a:t>
            </a:r>
            <a:r>
              <a:rPr lang="hu-HU" dirty="0" err="1" smtClean="0"/>
              <a:t>pk</a:t>
            </a:r>
            <a:r>
              <a:rPr lang="hu-HU" dirty="0" smtClean="0"/>
              <a:t> megnézik lokális adatbázist, és ha kell </a:t>
            </a:r>
            <a:r>
              <a:rPr lang="hu-HU" dirty="0" err="1" smtClean="0"/>
              <a:t>őkis</a:t>
            </a:r>
            <a:r>
              <a:rPr lang="hu-HU" dirty="0" smtClean="0"/>
              <a:t> ezt teszik.</a:t>
            </a:r>
          </a:p>
          <a:p>
            <a:pPr>
              <a:buNone/>
            </a:pPr>
            <a:r>
              <a:rPr lang="hu-HU" dirty="0" smtClean="0"/>
              <a:t>	- </a:t>
            </a:r>
            <a:r>
              <a:rPr lang="hu-HU" dirty="0" err="1" smtClean="0"/>
              <a:t>Gnutella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2.1 </a:t>
            </a:r>
            <a:r>
              <a:rPr lang="hu-HU" dirty="0" err="1" smtClean="0"/>
              <a:t>Gnutella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Van benne protokoll hogy elkerülje a kérés köröket.</a:t>
            </a:r>
          </a:p>
          <a:p>
            <a:r>
              <a:rPr lang="hu-HU" dirty="0" smtClean="0"/>
              <a:t>Hátrányok: </a:t>
            </a:r>
          </a:p>
          <a:p>
            <a:pPr>
              <a:buNone/>
            </a:pPr>
            <a:r>
              <a:rPr lang="hu-HU" dirty="0" smtClean="0"/>
              <a:t>	- sávszélesség foglalás</a:t>
            </a:r>
          </a:p>
          <a:p>
            <a:pPr>
              <a:buNone/>
            </a:pPr>
            <a:r>
              <a:rPr lang="hu-HU" dirty="0" smtClean="0"/>
              <a:t>	- nem skálázató</a:t>
            </a:r>
          </a:p>
          <a:p>
            <a:pPr>
              <a:buNone/>
            </a:pPr>
            <a:r>
              <a:rPr lang="hu-HU" dirty="0" smtClean="0"/>
              <a:t>	- kezelni kell a üzenet küldéseket</a:t>
            </a:r>
          </a:p>
          <a:p>
            <a:r>
              <a:rPr lang="hu-HU" dirty="0" smtClean="0"/>
              <a:t>Tény hogy amikor a </a:t>
            </a:r>
            <a:r>
              <a:rPr lang="hu-HU" dirty="0" err="1" smtClean="0"/>
              <a:t>Napstert</a:t>
            </a:r>
            <a:r>
              <a:rPr lang="hu-HU" dirty="0" smtClean="0"/>
              <a:t> leállították, akkor </a:t>
            </a:r>
            <a:r>
              <a:rPr lang="hu-HU" dirty="0" err="1" smtClean="0"/>
              <a:t>Gnutella</a:t>
            </a:r>
            <a:r>
              <a:rPr lang="hu-HU" dirty="0" smtClean="0"/>
              <a:t> összeomlott mikor sok </a:t>
            </a:r>
            <a:r>
              <a:rPr lang="hu-HU" dirty="0" err="1" smtClean="0"/>
              <a:t>user</a:t>
            </a:r>
            <a:r>
              <a:rPr lang="hu-HU" dirty="0" smtClean="0"/>
              <a:t> csoport  zene megosztásra használta.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2.2 Üzenet küldés költségének csökkentéséhez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Node-okat</a:t>
            </a:r>
            <a:r>
              <a:rPr lang="hu-HU" dirty="0" smtClean="0"/>
              <a:t> szervezzük  hierarchiába mint a DNS.</a:t>
            </a:r>
          </a:p>
          <a:p>
            <a:r>
              <a:rPr lang="hu-HU" dirty="0" smtClean="0"/>
              <a:t>A keresés a felső résztől meg az alsóig, egy 1x úttal a kívánt adatig.</a:t>
            </a:r>
          </a:p>
          <a:p>
            <a:r>
              <a:rPr lang="hu-HU" dirty="0" err="1" smtClean="0"/>
              <a:t>KaZaA</a:t>
            </a:r>
            <a:r>
              <a:rPr lang="hu-HU" dirty="0" smtClean="0"/>
              <a:t> , </a:t>
            </a:r>
            <a:r>
              <a:rPr lang="hu-HU" dirty="0" err="1" smtClean="0"/>
              <a:t>Grokster</a:t>
            </a:r>
            <a:r>
              <a:rPr lang="hu-HU" dirty="0" smtClean="0"/>
              <a:t> , </a:t>
            </a:r>
            <a:r>
              <a:rPr lang="hu-HU" dirty="0" err="1" smtClean="0"/>
              <a:t>MusicCity</a:t>
            </a:r>
            <a:r>
              <a:rPr lang="hu-HU" dirty="0" smtClean="0"/>
              <a:t> </a:t>
            </a:r>
            <a:r>
              <a:rPr lang="hu-HU" dirty="0" err="1" smtClean="0"/>
              <a:t>Morheus</a:t>
            </a:r>
            <a:r>
              <a:rPr lang="hu-HU" dirty="0" smtClean="0"/>
              <a:t> rendszerek a </a:t>
            </a:r>
            <a:r>
              <a:rPr lang="hu-HU" dirty="0" err="1" smtClean="0"/>
              <a:t>Dast-Track’s</a:t>
            </a:r>
            <a:r>
              <a:rPr lang="hu-HU" dirty="0" smtClean="0"/>
              <a:t> P2P platformot használják ami ezt a irányzatot adaptálta</a:t>
            </a:r>
          </a:p>
          <a:p>
            <a:r>
              <a:rPr lang="hu-HU" dirty="0" smtClean="0"/>
              <a:t>Hátrányok: </a:t>
            </a:r>
            <a:r>
              <a:rPr lang="hu-HU" dirty="0" err="1" smtClean="0"/>
              <a:t>node</a:t>
            </a:r>
            <a:r>
              <a:rPr lang="hu-HU" dirty="0" smtClean="0"/>
              <a:t> kivétel nagy költség , betöltés költsége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</TotalTime>
  <Words>1651</Words>
  <Application>Microsoft Office PowerPoint</Application>
  <PresentationFormat>Diavetítés a képernyőre (4:3 oldalarány)</PresentationFormat>
  <Paragraphs>266</Paragraphs>
  <Slides>47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47</vt:i4>
      </vt:variant>
    </vt:vector>
  </HeadingPairs>
  <TitlesOfParts>
    <vt:vector size="48" baseType="lpstr">
      <vt:lpstr>Hegycsúcs</vt:lpstr>
      <vt:lpstr>LOOKING UP DATA IN P2P SYSTEMS</vt:lpstr>
      <vt:lpstr>Tartalom:</vt:lpstr>
      <vt:lpstr>1. Bevezetés</vt:lpstr>
      <vt:lpstr>1.2 P2P rendszerek által felvetett probléma</vt:lpstr>
      <vt:lpstr>1.1 P2P rendszerek népszerűsége</vt:lpstr>
      <vt:lpstr>1.3 DHT</vt:lpstr>
      <vt:lpstr>2. Lookup probléma</vt:lpstr>
      <vt:lpstr>2.1 Gnutella</vt:lpstr>
      <vt:lpstr>2.2 Üzenet küldés költségének csökkentéséhez </vt:lpstr>
      <vt:lpstr>2.3 Szimmetrikusan elosztott keresések</vt:lpstr>
      <vt:lpstr>2.4 Freenet</vt:lpstr>
      <vt:lpstr>3. Elosztott hash tábla</vt:lpstr>
      <vt:lpstr>3.1. DHT lookup algoritmus implementálási problémák:</vt:lpstr>
      <vt:lpstr>3.1.1. Mappolási kulcsok hozzárendelése a node-okhoz kiegyensulyozott betöltési modon</vt:lpstr>
      <vt:lpstr>3.1.2. Továbbítsa a lookup-ot  a megfelelő node-hoz</vt:lpstr>
      <vt:lpstr>3.1.3. Routing tábla építése</vt:lpstr>
      <vt:lpstr>4. CAN agoritmus</vt:lpstr>
      <vt:lpstr>4.1 Kép </vt:lpstr>
      <vt:lpstr>4.2. Routing tábla</vt:lpstr>
      <vt:lpstr>4.3. Új node</vt:lpstr>
      <vt:lpstr>4.4 Node leválik</vt:lpstr>
      <vt:lpstr>4.5 loopup latency </vt:lpstr>
      <vt:lpstr>4.5 Betöltése kiegyensuláyozása</vt:lpstr>
      <vt:lpstr>4.6. Használatható:</vt:lpstr>
      <vt:lpstr>5. Chord</vt:lpstr>
      <vt:lpstr>5.1  per-node finger tábla</vt:lpstr>
      <vt:lpstr>5.2 Node hibák</vt:lpstr>
      <vt:lpstr>5.3 Új node</vt:lpstr>
      <vt:lpstr>5.4. Chord</vt:lpstr>
      <vt:lpstr>5.5. Chord</vt:lpstr>
      <vt:lpstr>6. Pastry</vt:lpstr>
      <vt:lpstr>6.1. Továbbitás</vt:lpstr>
      <vt:lpstr>6.3. Menete</vt:lpstr>
      <vt:lpstr>6.4. Pastry</vt:lpstr>
      <vt:lpstr>6.5. Pastry</vt:lpstr>
      <vt:lpstr>6.6. Használták:</vt:lpstr>
      <vt:lpstr>7. Tapestry</vt:lpstr>
      <vt:lpstr>7.1. Tapestry</vt:lpstr>
      <vt:lpstr>8. Áttekintés és Összefoglalalás</vt:lpstr>
      <vt:lpstr>8.1. Segítség az összehasonlításhoz:</vt:lpstr>
      <vt:lpstr>8.2.1. Működési ár</vt:lpstr>
      <vt:lpstr>8.2.2. hibatűrés  és konkurencia változás </vt:lpstr>
      <vt:lpstr>8.2.3.közelségi routolása </vt:lpstr>
      <vt:lpstr>8.2.4. Rosszindulatu node </vt:lpstr>
      <vt:lpstr>8.2.5. Indexelés és szókeresés </vt:lpstr>
      <vt:lpstr>Összegzés</vt:lpstr>
      <vt:lpstr>Köszönöm a figyelműket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UP DATA IN P2P SYSTEMS</dc:title>
  <dc:creator>MS-USER</dc:creator>
  <cp:lastModifiedBy>MS-USER</cp:lastModifiedBy>
  <cp:revision>65</cp:revision>
  <dcterms:created xsi:type="dcterms:W3CDTF">2009-05-26T10:30:34Z</dcterms:created>
  <dcterms:modified xsi:type="dcterms:W3CDTF">2009-05-27T13:45:43Z</dcterms:modified>
</cp:coreProperties>
</file>