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1" r:id="rId12"/>
    <p:sldId id="263" r:id="rId13"/>
    <p:sldId id="268" r:id="rId14"/>
    <p:sldId id="269" r:id="rId15"/>
    <p:sldId id="270" r:id="rId16"/>
    <p:sldId id="276" r:id="rId17"/>
    <p:sldId id="271" r:id="rId18"/>
    <p:sldId id="272" r:id="rId19"/>
    <p:sldId id="277" r:id="rId20"/>
    <p:sldId id="273" r:id="rId21"/>
    <p:sldId id="274" r:id="rId22"/>
    <p:sldId id="275" r:id="rId23"/>
    <p:sldId id="289" r:id="rId24"/>
    <p:sldId id="279" r:id="rId25"/>
    <p:sldId id="290" r:id="rId26"/>
    <p:sldId id="280" r:id="rId27"/>
    <p:sldId id="293" r:id="rId28"/>
    <p:sldId id="281" r:id="rId29"/>
    <p:sldId id="292" r:id="rId30"/>
    <p:sldId id="282" r:id="rId31"/>
    <p:sldId id="283" r:id="rId32"/>
    <p:sldId id="294" r:id="rId33"/>
    <p:sldId id="288" r:id="rId34"/>
    <p:sldId id="287" r:id="rId35"/>
    <p:sldId id="286" r:id="rId36"/>
    <p:sldId id="284" r:id="rId37"/>
    <p:sldId id="285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278" r:id="rId5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garaj Shirali" initials="N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F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0043" autoAdjust="0"/>
    <p:restoredTop sz="94660"/>
  </p:normalViewPr>
  <p:slideViewPr>
    <p:cSldViewPr>
      <p:cViewPr varScale="1">
        <p:scale>
          <a:sx n="83" d="100"/>
          <a:sy n="83" d="100"/>
        </p:scale>
        <p:origin x="-8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2.xml"/><Relationship Id="rId1" Type="http://schemas.openxmlformats.org/officeDocument/2006/relationships/slide" Target="slides/slide16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2-01-25T13:29:43.281" idx="2">
    <p:pos x="5083" y="958"/>
    <p:text>IS: is to develop techniques and architectures that allow powerful and flexible network services to be deployed in the Internet, without compromising its scalability and robustness</p:text>
  </p:cm>
  <p:cm authorId="0" dt="2002-01-25T14:03:54.112" idx="3">
    <p:pos x="5138" y="3290"/>
    <p:text>SS: The working group will focus on defining a minimal set of global requirements which transition the Internet into a robust integrated-service communications infrastructure. 
Worked with Sally Floyd on Adaptive RED and other congestion control algorithms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278393F7-7336-4640-B028-4BE640D9EB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US"/>
          </a:p>
        </p:txBody>
      </p:sp>
      <p:sp>
        <p:nvSpPr>
          <p:cNvPr id="911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D7B4E086-A589-4028-B517-1EE730BAAF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5DB267-1D3E-4FEE-A6B2-863416DB2BAF}" type="slidenum">
              <a:rPr lang="en-US"/>
              <a:pPr/>
              <a:t>1</a:t>
            </a:fld>
            <a:endParaRPr lang="en-US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D1415-0B25-4164-90D9-2A7E63ABD1FD}" type="slidenum">
              <a:rPr lang="en-US"/>
              <a:pPr/>
              <a:t>10</a:t>
            </a:fld>
            <a:endParaRPr 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089AC-43A9-4FA6-A613-0E2523529653}" type="slidenum">
              <a:rPr lang="en-US"/>
              <a:pPr/>
              <a:t>11</a:t>
            </a:fld>
            <a:endParaRPr 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852A9-5FAD-45E3-B7E1-42E0A505C45C}" type="slidenum">
              <a:rPr lang="en-US"/>
              <a:pPr/>
              <a:t>12</a:t>
            </a:fld>
            <a:endParaRPr lang="en-US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61F9E-786B-4CAE-B313-3993B604C18A}" type="slidenum">
              <a:rPr lang="en-US"/>
              <a:pPr/>
              <a:t>13</a:t>
            </a:fld>
            <a:endParaRPr lang="en-U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EBB627-1BDD-4835-BB25-58DF1D7A22CD}" type="slidenum">
              <a:rPr lang="en-US"/>
              <a:pPr/>
              <a:t>14</a:t>
            </a:fld>
            <a:endParaRPr lang="en-U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D2C00-5911-4403-A86F-31C0379FFF76}" type="slidenum">
              <a:rPr lang="en-US"/>
              <a:pPr/>
              <a:t>15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6E360-1455-4370-B683-DCC29C168054}" type="slidenum">
              <a:rPr lang="en-US"/>
              <a:pPr/>
              <a:t>16</a:t>
            </a:fld>
            <a:endParaRPr lang="en-U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54C56-2E4B-4C2A-9318-851FC5F8791A}" type="slidenum">
              <a:rPr lang="en-US"/>
              <a:pPr/>
              <a:t>17</a:t>
            </a:fld>
            <a:endParaRPr lang="en-US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9EF05-57EE-46AC-A3B4-15215C0BFB67}" type="slidenum">
              <a:rPr lang="en-US"/>
              <a:pPr/>
              <a:t>18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D4F683-48B2-4A60-9B3F-BE1C9B942962}" type="slidenum">
              <a:rPr lang="en-US"/>
              <a:pPr/>
              <a:t>19</a:t>
            </a:fld>
            <a:endParaRPr lang="en-US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7CC2A-B001-4489-97EA-FA8E3D8831CE}" type="slidenum">
              <a:rPr lang="en-US"/>
              <a:pPr/>
              <a:t>2</a:t>
            </a:fld>
            <a:endParaRPr 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24111-70FA-4E72-BE88-2C5C9C4A45DE}" type="slidenum">
              <a:rPr lang="en-US"/>
              <a:pPr/>
              <a:t>20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A6BEA-4A2D-4504-88F5-C91505B6D117}" type="slidenum">
              <a:rPr lang="en-US"/>
              <a:pPr/>
              <a:t>21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9C194-1CBE-4E18-97A7-05AB1822993E}" type="slidenum">
              <a:rPr lang="en-US"/>
              <a:pPr/>
              <a:t>22</a:t>
            </a:fld>
            <a:endParaRPr 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99314-1985-43BF-AF3C-01E99E4ACCE2}" type="slidenum">
              <a:rPr lang="en-US"/>
              <a:pPr/>
              <a:t>23</a:t>
            </a:fld>
            <a:endParaRPr 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A63722-C1B2-48DA-B93D-A81C6EA82BDF}" type="slidenum">
              <a:rPr lang="en-US"/>
              <a:pPr/>
              <a:t>24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D4FE27-84AE-46DF-8820-0A51CE1B27B0}" type="slidenum">
              <a:rPr lang="en-US"/>
              <a:pPr/>
              <a:t>25</a:t>
            </a:fld>
            <a:endParaRPr lang="en-U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B5987-71DC-4575-8519-BB016CB1546D}" type="slidenum">
              <a:rPr lang="en-US"/>
              <a:pPr/>
              <a:t>26</a:t>
            </a:fld>
            <a:endParaRPr lang="en-U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14D0B-62EF-457C-AB7A-5B4CE5177DDD}" type="slidenum">
              <a:rPr lang="en-US"/>
              <a:pPr/>
              <a:t>27</a:t>
            </a:fld>
            <a:endParaRPr 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72C21-A0A7-4043-A5D2-69181ECE687E}" type="slidenum">
              <a:rPr lang="en-US"/>
              <a:pPr/>
              <a:t>28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DA639-1493-4533-B3BA-D36A34E92B0C}" type="slidenum">
              <a:rPr lang="en-US"/>
              <a:pPr/>
              <a:t>29</a:t>
            </a:fld>
            <a:endParaRPr lang="en-US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CABFE-A70F-48DB-8BE7-23A38DD8A883}" type="slidenum">
              <a:rPr lang="en-US"/>
              <a:pPr/>
              <a:t>3</a:t>
            </a:fld>
            <a:endParaRPr lang="en-US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F5934-5E3A-4709-805F-B0BD28282028}" type="slidenum">
              <a:rPr lang="en-US"/>
              <a:pPr/>
              <a:t>30</a:t>
            </a:fld>
            <a:endParaRPr lang="en-U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8D029-21B6-47A9-A8BD-38F82A42ED56}" type="slidenum">
              <a:rPr lang="en-US"/>
              <a:pPr/>
              <a:t>31</a:t>
            </a:fld>
            <a:endParaRPr lang="en-U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E819D-480A-433E-A8B7-E375F9B54846}" type="slidenum">
              <a:rPr lang="en-US"/>
              <a:pPr/>
              <a:t>32</a:t>
            </a:fld>
            <a:endParaRPr 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BCE04-6278-4FC7-A985-E2C9D476D7FC}" type="slidenum">
              <a:rPr lang="en-US"/>
              <a:pPr/>
              <a:t>33</a:t>
            </a:fld>
            <a:endParaRPr lang="en-US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1A5F6-C06C-4128-ACEB-201834DCACEB}" type="slidenum">
              <a:rPr lang="en-US"/>
              <a:pPr/>
              <a:t>34</a:t>
            </a:fld>
            <a:endParaRPr 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78048-CE08-4CD7-B69C-A4089B6BB210}" type="slidenum">
              <a:rPr lang="en-US"/>
              <a:pPr/>
              <a:t>35</a:t>
            </a:fld>
            <a:endParaRPr lang="en-US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BBCF4-448B-4542-8A15-05ED7A1D39A2}" type="slidenum">
              <a:rPr lang="en-US"/>
              <a:pPr/>
              <a:t>36</a:t>
            </a:fld>
            <a:endParaRPr 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543CC5-35E1-48A6-ACCC-8F6752CE10F3}" type="slidenum">
              <a:rPr lang="en-US"/>
              <a:pPr/>
              <a:t>37</a:t>
            </a:fld>
            <a:endParaRPr lang="en-US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36617-2B58-417A-8044-EA0D2BFCD689}" type="slidenum">
              <a:rPr lang="en-US"/>
              <a:pPr/>
              <a:t>38</a:t>
            </a:fld>
            <a:endParaRPr lang="en-U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27858-9F44-43EE-A707-67150EEE5C1B}" type="slidenum">
              <a:rPr lang="en-US"/>
              <a:pPr/>
              <a:t>39</a:t>
            </a:fld>
            <a:endParaRPr lang="en-US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2FC2D1-97FC-421D-9B90-BF2B09A431D1}" type="slidenum">
              <a:rPr lang="en-US"/>
              <a:pPr/>
              <a:t>4</a:t>
            </a:fld>
            <a:endParaRPr 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4A5E6-601C-466C-BDB9-9222AC7478D6}" type="slidenum">
              <a:rPr lang="en-US"/>
              <a:pPr/>
              <a:t>40</a:t>
            </a:fld>
            <a:endParaRPr 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CC4C2-7A4B-439F-8537-AC121E01F27B}" type="slidenum">
              <a:rPr lang="en-US"/>
              <a:pPr/>
              <a:t>41</a:t>
            </a:fld>
            <a:endParaRPr lang="en-US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20C71-4B42-4C77-84B7-6F479D68B4FD}" type="slidenum">
              <a:rPr lang="en-US"/>
              <a:pPr/>
              <a:t>42</a:t>
            </a:fld>
            <a:endParaRPr 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33F5E-D0BC-4C6A-A5FC-85266E2991B7}" type="slidenum">
              <a:rPr lang="en-US"/>
              <a:pPr/>
              <a:t>43</a:t>
            </a:fld>
            <a:endParaRPr lang="en-US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D7099-28C3-4D26-B60F-4C2CAD5F8D54}" type="slidenum">
              <a:rPr lang="en-US"/>
              <a:pPr/>
              <a:t>44</a:t>
            </a:fld>
            <a:endParaRPr 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6A18D-6E59-403F-B314-B470E520C6F3}" type="slidenum">
              <a:rPr lang="en-US"/>
              <a:pPr/>
              <a:t>45</a:t>
            </a:fld>
            <a:endParaRPr lang="en-US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DDB7B-7405-439B-A7D1-5EC71F94FC0D}" type="slidenum">
              <a:rPr lang="en-US"/>
              <a:pPr/>
              <a:t>46</a:t>
            </a:fld>
            <a:endParaRPr lang="en-US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9A1BD-8C96-44F9-96A3-C53F1AADBF51}" type="slidenum">
              <a:rPr lang="en-US"/>
              <a:pPr/>
              <a:t>47</a:t>
            </a:fld>
            <a:endParaRPr lang="en-US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645C52-613A-456D-8FA1-0D285A4E30C2}" type="slidenum">
              <a:rPr lang="en-US"/>
              <a:pPr/>
              <a:t>48</a:t>
            </a:fld>
            <a:endParaRPr lang="en-US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0E0DF-4F3A-4E7A-A661-F26E114D926C}" type="slidenum">
              <a:rPr lang="en-US"/>
              <a:pPr/>
              <a:t>49</a:t>
            </a:fld>
            <a:endParaRPr lang="en-US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E14FE-60BA-470A-889F-A577B2938229}" type="slidenum">
              <a:rPr lang="en-US"/>
              <a:pPr/>
              <a:t>5</a:t>
            </a:fld>
            <a:endParaRPr lang="en-US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FF743-D2A9-4E45-BEE7-18CDD1B16BD1}" type="slidenum">
              <a:rPr lang="en-US"/>
              <a:pPr/>
              <a:t>6</a:t>
            </a:fld>
            <a:endParaRPr 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9A83D-F7F0-4684-AF70-0A517AE87EDE}" type="slidenum">
              <a:rPr lang="en-US"/>
              <a:pPr/>
              <a:t>7</a:t>
            </a:fld>
            <a:endParaRPr 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69359-1AA3-4CC2-A87F-0E44E183A7DA}" type="slidenum">
              <a:rPr lang="en-US"/>
              <a:pPr/>
              <a:t>8</a:t>
            </a:fld>
            <a:endParaRPr 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857A2-7F20-4058-9FC0-24467E1525B4}" type="slidenum">
              <a:rPr lang="en-US"/>
              <a:pPr/>
              <a:t>9</a:t>
            </a:fld>
            <a:endParaRPr lang="en-U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228600" y="6172200"/>
            <a:ext cx="8382000" cy="533400"/>
            <a:chOff x="144" y="3888"/>
            <a:chExt cx="5280" cy="336"/>
          </a:xfrm>
        </p:grpSpPr>
        <p:graphicFrame>
          <p:nvGraphicFramePr>
            <p:cNvPr id="1032" name="Object 8"/>
            <p:cNvGraphicFramePr>
              <a:graphicFrameLocks noChangeAspect="1"/>
            </p:cNvGraphicFramePr>
            <p:nvPr/>
          </p:nvGraphicFramePr>
          <p:xfrm>
            <a:off x="144" y="3888"/>
            <a:ext cx="672" cy="336"/>
          </p:xfrm>
          <a:graphic>
            <a:graphicData uri="http://schemas.openxmlformats.org/presentationml/2006/ole">
              <p:oleObj spid="_x0000_s1032" name="Bitmap Image" r:id="rId15" imgW="2066667" imgH="914286" progId="Paint.Picture">
                <p:embed/>
              </p:oleObj>
            </a:graphicData>
          </a:graphic>
        </p:graphicFrame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1400" i="0">
                  <a:latin typeface="Times New Roman" pitchFamily="18" charset="0"/>
                </a:rPr>
                <a:t>ACN: CSFQ</a:t>
              </a: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4224" y="393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/>
              <a:fld id="{C659446E-D70D-41E0-A441-E9DEB1F45FC7}" type="slidenum">
                <a:rPr lang="en-US" sz="1400" i="0">
                  <a:latin typeface="Times New Roman" pitchFamily="18" charset="0"/>
                </a:rPr>
                <a:pPr algn="r"/>
                <a:t>‹#›</a:t>
              </a:fld>
              <a:endParaRPr lang="en-US" sz="1400" i="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comments" Target="../comments/comment1.xml"/><Relationship Id="rId4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4700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4800" b="1" u="sng">
                <a:solidFill>
                  <a:schemeClr val="hlink"/>
                </a:solidFill>
                <a:ea typeface="굴림" charset="-127"/>
              </a:rPr>
              <a:t>CSFQ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1752600"/>
          </a:xfrm>
        </p:spPr>
        <p:txBody>
          <a:bodyPr/>
          <a:lstStyle/>
          <a:p>
            <a:r>
              <a:rPr lang="en-US" altLang="ko-KR" b="1" i="1">
                <a:solidFill>
                  <a:schemeClr val="hlink"/>
                </a:solidFill>
                <a:ea typeface="굴림" charset="-127"/>
              </a:rPr>
              <a:t>Core</a:t>
            </a:r>
            <a:r>
              <a:rPr lang="en-US" altLang="ko-KR" b="1">
                <a:solidFill>
                  <a:schemeClr val="hlink"/>
                </a:solidFill>
                <a:ea typeface="굴림" charset="-127"/>
              </a:rPr>
              <a:t>-Stateless Fair Queueing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895600" y="3657600"/>
            <a:ext cx="39624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0"/>
              <a:t>Presented </a:t>
            </a:r>
          </a:p>
          <a:p>
            <a:pPr algn="ctr">
              <a:spcBef>
                <a:spcPct val="50000"/>
              </a:spcBef>
            </a:pPr>
            <a:r>
              <a:rPr lang="en-US" sz="2000" i="0"/>
              <a:t>by</a:t>
            </a:r>
          </a:p>
          <a:p>
            <a:pPr algn="ctr">
              <a:spcBef>
                <a:spcPct val="50000"/>
              </a:spcBef>
            </a:pPr>
            <a:r>
              <a:rPr lang="en-US" sz="2000" b="1" i="0"/>
              <a:t>Nagaraj Shirali</a:t>
            </a:r>
          </a:p>
          <a:p>
            <a:pPr algn="ctr">
              <a:spcBef>
                <a:spcPct val="50000"/>
              </a:spcBef>
            </a:pPr>
            <a:r>
              <a:rPr lang="en-US" sz="2000" b="1" i="0"/>
              <a:t>Choong-Soo Lee</a:t>
            </a:r>
          </a:p>
        </p:txBody>
      </p:sp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228600" y="6172200"/>
            <a:ext cx="8382000" cy="533400"/>
            <a:chOff x="144" y="3888"/>
            <a:chExt cx="5280" cy="336"/>
          </a:xfrm>
        </p:grpSpPr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144" y="3888"/>
            <a:ext cx="672" cy="336"/>
          </p:xfrm>
          <a:graphic>
            <a:graphicData uri="http://schemas.openxmlformats.org/presentationml/2006/ole">
              <p:oleObj spid="_x0000_s2052" name="Bitmap Image" r:id="rId4" imgW="2066667" imgH="914286" progId="Paint.Picture">
                <p:embed/>
              </p:oleObj>
            </a:graphicData>
          </a:graphic>
        </p:graphicFrame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1400" i="0">
                  <a:latin typeface="Times New Roman" pitchFamily="18" charset="0"/>
                </a:rPr>
                <a:t>ACN: CSFQ</a:t>
              </a: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4224" y="393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/>
              <a:fld id="{13F96835-3B15-4671-AF68-BB85CBB4A92D}" type="slidenum">
                <a:rPr lang="en-US" sz="1400" i="0">
                  <a:latin typeface="Times New Roman" pitchFamily="18" charset="0"/>
                </a:rPr>
                <a:pPr algn="r"/>
                <a:t>1</a:t>
              </a:fld>
              <a:endParaRPr lang="en-US" sz="1400" i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ea typeface="굴림" charset="-127"/>
              </a:rPr>
              <a:t>Fair Queueing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876800" y="1752600"/>
            <a:ext cx="5334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06" name="Group 70"/>
          <p:cNvGrpSpPr>
            <a:grpSpLocks/>
          </p:cNvGrpSpPr>
          <p:nvPr/>
        </p:nvGrpSpPr>
        <p:grpSpPr bwMode="auto">
          <a:xfrm>
            <a:off x="3276600" y="1752600"/>
            <a:ext cx="2133600" cy="457200"/>
            <a:chOff x="1392" y="1104"/>
            <a:chExt cx="1344" cy="288"/>
          </a:xfrm>
        </p:grpSpPr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1392" y="139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1392" y="11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8" name="Group 12"/>
            <p:cNvGrpSpPr>
              <a:grpSpLocks/>
            </p:cNvGrpSpPr>
            <p:nvPr/>
          </p:nvGrpSpPr>
          <p:grpSpPr bwMode="auto">
            <a:xfrm>
              <a:off x="1392" y="1104"/>
              <a:ext cx="336" cy="288"/>
              <a:chOff x="1584" y="1968"/>
              <a:chExt cx="336" cy="288"/>
            </a:xfrm>
          </p:grpSpPr>
          <p:sp>
            <p:nvSpPr>
              <p:cNvPr id="14349" name="Line 13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Line 14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1" name="Group 15"/>
            <p:cNvGrpSpPr>
              <a:grpSpLocks/>
            </p:cNvGrpSpPr>
            <p:nvPr/>
          </p:nvGrpSpPr>
          <p:grpSpPr bwMode="auto">
            <a:xfrm>
              <a:off x="1728" y="1104"/>
              <a:ext cx="336" cy="288"/>
              <a:chOff x="1584" y="1968"/>
              <a:chExt cx="336" cy="288"/>
            </a:xfrm>
          </p:grpSpPr>
          <p:sp>
            <p:nvSpPr>
              <p:cNvPr id="14352" name="Line 16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Line 17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4" name="Group 18"/>
            <p:cNvGrpSpPr>
              <a:grpSpLocks/>
            </p:cNvGrpSpPr>
            <p:nvPr/>
          </p:nvGrpSpPr>
          <p:grpSpPr bwMode="auto">
            <a:xfrm>
              <a:off x="2064" y="1104"/>
              <a:ext cx="336" cy="288"/>
              <a:chOff x="1584" y="1968"/>
              <a:chExt cx="336" cy="288"/>
            </a:xfrm>
          </p:grpSpPr>
          <p:sp>
            <p:nvSpPr>
              <p:cNvPr id="14355" name="Line 19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Line 20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8" name="Group 22"/>
            <p:cNvGrpSpPr>
              <a:grpSpLocks/>
            </p:cNvGrpSpPr>
            <p:nvPr/>
          </p:nvGrpSpPr>
          <p:grpSpPr bwMode="auto">
            <a:xfrm>
              <a:off x="2400" y="1104"/>
              <a:ext cx="336" cy="288"/>
              <a:chOff x="1584" y="1968"/>
              <a:chExt cx="336" cy="288"/>
            </a:xfrm>
          </p:grpSpPr>
          <p:sp>
            <p:nvSpPr>
              <p:cNvPr id="14359" name="Line 23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Line 24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4876800" y="2514600"/>
            <a:ext cx="533400" cy="4572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4876800" y="3276600"/>
            <a:ext cx="5334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07" name="Group 71"/>
          <p:cNvGrpSpPr>
            <a:grpSpLocks/>
          </p:cNvGrpSpPr>
          <p:nvPr/>
        </p:nvGrpSpPr>
        <p:grpSpPr bwMode="auto">
          <a:xfrm>
            <a:off x="3276600" y="2514600"/>
            <a:ext cx="2133600" cy="457200"/>
            <a:chOff x="1392" y="1104"/>
            <a:chExt cx="1344" cy="288"/>
          </a:xfrm>
        </p:grpSpPr>
        <p:sp>
          <p:nvSpPr>
            <p:cNvPr id="14408" name="Line 72"/>
            <p:cNvSpPr>
              <a:spLocks noChangeShapeType="1"/>
            </p:cNvSpPr>
            <p:nvPr/>
          </p:nvSpPr>
          <p:spPr bwMode="auto">
            <a:xfrm>
              <a:off x="1392" y="139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Line 73"/>
            <p:cNvSpPr>
              <a:spLocks noChangeShapeType="1"/>
            </p:cNvSpPr>
            <p:nvPr/>
          </p:nvSpPr>
          <p:spPr bwMode="auto">
            <a:xfrm>
              <a:off x="1392" y="11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410" name="Group 74"/>
            <p:cNvGrpSpPr>
              <a:grpSpLocks/>
            </p:cNvGrpSpPr>
            <p:nvPr/>
          </p:nvGrpSpPr>
          <p:grpSpPr bwMode="auto">
            <a:xfrm>
              <a:off x="1392" y="1104"/>
              <a:ext cx="336" cy="288"/>
              <a:chOff x="1584" y="1968"/>
              <a:chExt cx="336" cy="288"/>
            </a:xfrm>
          </p:grpSpPr>
          <p:sp>
            <p:nvSpPr>
              <p:cNvPr id="14411" name="Line 75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2" name="Line 76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13" name="Group 77"/>
            <p:cNvGrpSpPr>
              <a:grpSpLocks/>
            </p:cNvGrpSpPr>
            <p:nvPr/>
          </p:nvGrpSpPr>
          <p:grpSpPr bwMode="auto">
            <a:xfrm>
              <a:off x="1728" y="1104"/>
              <a:ext cx="336" cy="288"/>
              <a:chOff x="1584" y="1968"/>
              <a:chExt cx="336" cy="288"/>
            </a:xfrm>
          </p:grpSpPr>
          <p:sp>
            <p:nvSpPr>
              <p:cNvPr id="14414" name="Line 78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5" name="Line 79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16" name="Group 80"/>
            <p:cNvGrpSpPr>
              <a:grpSpLocks/>
            </p:cNvGrpSpPr>
            <p:nvPr/>
          </p:nvGrpSpPr>
          <p:grpSpPr bwMode="auto">
            <a:xfrm>
              <a:off x="2064" y="1104"/>
              <a:ext cx="336" cy="288"/>
              <a:chOff x="1584" y="1968"/>
              <a:chExt cx="336" cy="288"/>
            </a:xfrm>
          </p:grpSpPr>
          <p:sp>
            <p:nvSpPr>
              <p:cNvPr id="14417" name="Line 81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8" name="Line 82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19" name="Group 83"/>
            <p:cNvGrpSpPr>
              <a:grpSpLocks/>
            </p:cNvGrpSpPr>
            <p:nvPr/>
          </p:nvGrpSpPr>
          <p:grpSpPr bwMode="auto">
            <a:xfrm>
              <a:off x="2400" y="1104"/>
              <a:ext cx="336" cy="288"/>
              <a:chOff x="1584" y="1968"/>
              <a:chExt cx="336" cy="288"/>
            </a:xfrm>
          </p:grpSpPr>
          <p:sp>
            <p:nvSpPr>
              <p:cNvPr id="14420" name="Line 84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1" name="Line 85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422" name="Group 86"/>
          <p:cNvGrpSpPr>
            <a:grpSpLocks/>
          </p:cNvGrpSpPr>
          <p:nvPr/>
        </p:nvGrpSpPr>
        <p:grpSpPr bwMode="auto">
          <a:xfrm>
            <a:off x="3276600" y="3276600"/>
            <a:ext cx="2133600" cy="457200"/>
            <a:chOff x="1392" y="1104"/>
            <a:chExt cx="1344" cy="288"/>
          </a:xfrm>
        </p:grpSpPr>
        <p:sp>
          <p:nvSpPr>
            <p:cNvPr id="14423" name="Line 87"/>
            <p:cNvSpPr>
              <a:spLocks noChangeShapeType="1"/>
            </p:cNvSpPr>
            <p:nvPr/>
          </p:nvSpPr>
          <p:spPr bwMode="auto">
            <a:xfrm>
              <a:off x="1392" y="139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24" name="Line 88"/>
            <p:cNvSpPr>
              <a:spLocks noChangeShapeType="1"/>
            </p:cNvSpPr>
            <p:nvPr/>
          </p:nvSpPr>
          <p:spPr bwMode="auto">
            <a:xfrm>
              <a:off x="1392" y="11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425" name="Group 89"/>
            <p:cNvGrpSpPr>
              <a:grpSpLocks/>
            </p:cNvGrpSpPr>
            <p:nvPr/>
          </p:nvGrpSpPr>
          <p:grpSpPr bwMode="auto">
            <a:xfrm>
              <a:off x="1392" y="1104"/>
              <a:ext cx="336" cy="288"/>
              <a:chOff x="1584" y="1968"/>
              <a:chExt cx="336" cy="288"/>
            </a:xfrm>
          </p:grpSpPr>
          <p:sp>
            <p:nvSpPr>
              <p:cNvPr id="14426" name="Line 90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7" name="Line 91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28" name="Group 92"/>
            <p:cNvGrpSpPr>
              <a:grpSpLocks/>
            </p:cNvGrpSpPr>
            <p:nvPr/>
          </p:nvGrpSpPr>
          <p:grpSpPr bwMode="auto">
            <a:xfrm>
              <a:off x="1728" y="1104"/>
              <a:ext cx="336" cy="288"/>
              <a:chOff x="1584" y="1968"/>
              <a:chExt cx="336" cy="288"/>
            </a:xfrm>
          </p:grpSpPr>
          <p:sp>
            <p:nvSpPr>
              <p:cNvPr id="14429" name="Line 93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0" name="Line 94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31" name="Group 95"/>
            <p:cNvGrpSpPr>
              <a:grpSpLocks/>
            </p:cNvGrpSpPr>
            <p:nvPr/>
          </p:nvGrpSpPr>
          <p:grpSpPr bwMode="auto">
            <a:xfrm>
              <a:off x="2064" y="1104"/>
              <a:ext cx="336" cy="288"/>
              <a:chOff x="1584" y="1968"/>
              <a:chExt cx="336" cy="288"/>
            </a:xfrm>
          </p:grpSpPr>
          <p:sp>
            <p:nvSpPr>
              <p:cNvPr id="14432" name="Line 96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3" name="Line 97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34" name="Group 98"/>
            <p:cNvGrpSpPr>
              <a:grpSpLocks/>
            </p:cNvGrpSpPr>
            <p:nvPr/>
          </p:nvGrpSpPr>
          <p:grpSpPr bwMode="auto">
            <a:xfrm>
              <a:off x="2400" y="1104"/>
              <a:ext cx="336" cy="288"/>
              <a:chOff x="1584" y="1968"/>
              <a:chExt cx="336" cy="288"/>
            </a:xfrm>
          </p:grpSpPr>
          <p:sp>
            <p:nvSpPr>
              <p:cNvPr id="14435" name="Line 99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6" name="Line 100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437" name="Rectangle 101"/>
          <p:cNvSpPr>
            <a:spLocks noChangeArrowheads="1"/>
          </p:cNvSpPr>
          <p:nvPr/>
        </p:nvSpPr>
        <p:spPr bwMode="auto">
          <a:xfrm>
            <a:off x="2057400" y="2590800"/>
            <a:ext cx="5334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8" name="AutoShape 102"/>
          <p:cNvSpPr>
            <a:spLocks noChangeArrowheads="1"/>
          </p:cNvSpPr>
          <p:nvPr/>
        </p:nvSpPr>
        <p:spPr bwMode="auto">
          <a:xfrm>
            <a:off x="1295400" y="2743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" name="Line 103"/>
          <p:cNvSpPr>
            <a:spLocks noChangeShapeType="1"/>
          </p:cNvSpPr>
          <p:nvPr/>
        </p:nvSpPr>
        <p:spPr bwMode="auto">
          <a:xfrm>
            <a:off x="54102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0" name="Line 104"/>
          <p:cNvSpPr>
            <a:spLocks noChangeShapeType="1"/>
          </p:cNvSpPr>
          <p:nvPr/>
        </p:nvSpPr>
        <p:spPr bwMode="auto">
          <a:xfrm>
            <a:off x="54102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1" name="Line 105"/>
          <p:cNvSpPr>
            <a:spLocks noChangeShapeType="1"/>
          </p:cNvSpPr>
          <p:nvPr/>
        </p:nvSpPr>
        <p:spPr bwMode="auto">
          <a:xfrm>
            <a:off x="54102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4" name="Line 108"/>
          <p:cNvSpPr>
            <a:spLocks noChangeShapeType="1"/>
          </p:cNvSpPr>
          <p:nvPr/>
        </p:nvSpPr>
        <p:spPr bwMode="auto">
          <a:xfrm>
            <a:off x="5486400" y="2743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7" name="Line 111"/>
          <p:cNvSpPr>
            <a:spLocks noChangeShapeType="1"/>
          </p:cNvSpPr>
          <p:nvPr/>
        </p:nvSpPr>
        <p:spPr bwMode="auto">
          <a:xfrm>
            <a:off x="5410200" y="2743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8" name="AutoShape 112"/>
          <p:cNvSpPr>
            <a:spLocks noChangeArrowheads="1"/>
          </p:cNvSpPr>
          <p:nvPr/>
        </p:nvSpPr>
        <p:spPr bwMode="auto">
          <a:xfrm>
            <a:off x="6400800" y="2514600"/>
            <a:ext cx="381000" cy="4572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" name="Line 113"/>
          <p:cNvSpPr>
            <a:spLocks noChangeShapeType="1"/>
          </p:cNvSpPr>
          <p:nvPr/>
        </p:nvSpPr>
        <p:spPr bwMode="auto">
          <a:xfrm>
            <a:off x="67818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50" name="Line 114"/>
          <p:cNvSpPr>
            <a:spLocks noChangeShapeType="1"/>
          </p:cNvSpPr>
          <p:nvPr/>
        </p:nvSpPr>
        <p:spPr bwMode="auto">
          <a:xfrm flipV="1">
            <a:off x="54102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51" name="Line 115"/>
          <p:cNvSpPr>
            <a:spLocks noChangeShapeType="1"/>
          </p:cNvSpPr>
          <p:nvPr/>
        </p:nvSpPr>
        <p:spPr bwMode="auto">
          <a:xfrm flipV="1">
            <a:off x="54102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52" name="Rectangle 116"/>
          <p:cNvSpPr>
            <a:spLocks noGrp="1" noChangeArrowheads="1"/>
          </p:cNvSpPr>
          <p:nvPr>
            <p:ph type="body" idx="1"/>
          </p:nvPr>
        </p:nvSpPr>
        <p:spPr>
          <a:xfrm>
            <a:off x="381000" y="4038600"/>
            <a:ext cx="8229600" cy="1676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ko-KR" sz="2800" b="1">
                <a:ea typeface="굴림" charset="-127"/>
              </a:rPr>
              <a:t>Disadvantage:</a:t>
            </a:r>
          </a:p>
          <a:p>
            <a:pPr>
              <a:lnSpc>
                <a:spcPct val="90000"/>
              </a:lnSpc>
            </a:pPr>
            <a:r>
              <a:rPr lang="en-US" altLang="ko-KR" sz="2400">
                <a:ea typeface="굴림" charset="-127"/>
              </a:rPr>
              <a:t>Need to perform packet classification and maintain state and buffers on per-flow basis and perform operations on per-flow basis</a:t>
            </a:r>
          </a:p>
        </p:txBody>
      </p:sp>
      <p:sp>
        <p:nvSpPr>
          <p:cNvPr id="14458" name="Rectangle 122"/>
          <p:cNvSpPr>
            <a:spLocks noChangeArrowheads="1"/>
          </p:cNvSpPr>
          <p:nvPr/>
        </p:nvSpPr>
        <p:spPr bwMode="auto">
          <a:xfrm>
            <a:off x="1981200" y="2514600"/>
            <a:ext cx="685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42" name="Rectangle 106"/>
          <p:cNvSpPr>
            <a:spLocks noChangeArrowheads="1"/>
          </p:cNvSpPr>
          <p:nvPr/>
        </p:nvSpPr>
        <p:spPr bwMode="auto">
          <a:xfrm>
            <a:off x="2057400" y="2590800"/>
            <a:ext cx="533400" cy="4572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" name="Rectangle 123"/>
          <p:cNvSpPr>
            <a:spLocks noChangeArrowheads="1"/>
          </p:cNvSpPr>
          <p:nvPr/>
        </p:nvSpPr>
        <p:spPr bwMode="auto">
          <a:xfrm>
            <a:off x="1981200" y="2514600"/>
            <a:ext cx="685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43" name="Rectangle 107"/>
          <p:cNvSpPr>
            <a:spLocks noChangeArrowheads="1"/>
          </p:cNvSpPr>
          <p:nvPr/>
        </p:nvSpPr>
        <p:spPr bwMode="auto">
          <a:xfrm>
            <a:off x="2057400" y="2590800"/>
            <a:ext cx="5334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" name="Rectangle 124"/>
          <p:cNvSpPr>
            <a:spLocks noChangeArrowheads="1"/>
          </p:cNvSpPr>
          <p:nvPr/>
        </p:nvSpPr>
        <p:spPr bwMode="auto">
          <a:xfrm>
            <a:off x="1981200" y="2514600"/>
            <a:ext cx="685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14366" grpId="0" animBg="1"/>
      <p:bldP spid="14387" grpId="0" animBg="1"/>
      <p:bldP spid="14437" grpId="0" animBg="1"/>
      <p:bldP spid="14458" grpId="0" animBg="1"/>
      <p:bldP spid="14442" grpId="0" animBg="1"/>
      <p:bldP spid="14459" grpId="0" animBg="1"/>
      <p:bldP spid="14443" grpId="0" animBg="1"/>
      <p:bldP spid="144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ea typeface="굴림" charset="-127"/>
              </a:rPr>
              <a:t>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altLang="ko-KR" sz="2800" b="1" i="1">
                <a:ea typeface="굴림" charset="-127"/>
              </a:rPr>
              <a:t>Island of routers</a:t>
            </a:r>
            <a:r>
              <a:rPr lang="en-US" altLang="ko-KR" sz="2400">
                <a:ea typeface="굴림" charset="-127"/>
              </a:rPr>
              <a:t> – a contiguous portion of the network with well defined interior and edges.</a:t>
            </a:r>
          </a:p>
          <a:p>
            <a:r>
              <a:rPr lang="en-US" altLang="ko-KR" sz="2800" b="1" i="1">
                <a:ea typeface="굴림" charset="-127"/>
              </a:rPr>
              <a:t>Edge Router</a:t>
            </a:r>
            <a:r>
              <a:rPr lang="en-US" altLang="ko-KR" sz="2400">
                <a:ea typeface="굴림" charset="-127"/>
              </a:rPr>
              <a:t> – computes per-flow rate estimates and </a:t>
            </a:r>
            <a:r>
              <a:rPr lang="en-US" altLang="ko-KR" sz="2400" i="1">
                <a:ea typeface="굴림" charset="-127"/>
              </a:rPr>
              <a:t>labels</a:t>
            </a:r>
            <a:r>
              <a:rPr lang="en-US" altLang="ko-KR" sz="2400">
                <a:ea typeface="굴림" charset="-127"/>
              </a:rPr>
              <a:t> the packets with these estimates.</a:t>
            </a:r>
          </a:p>
          <a:p>
            <a:r>
              <a:rPr lang="en-US" altLang="ko-KR" sz="2800" b="1" i="1">
                <a:ea typeface="굴림" charset="-127"/>
              </a:rPr>
              <a:t>Core Router</a:t>
            </a:r>
            <a:r>
              <a:rPr lang="en-US" altLang="ko-KR" sz="2400">
                <a:ea typeface="굴림" charset="-127"/>
              </a:rPr>
              <a:t> – uses FIFO queueing and keeps no per-flow state, employs a probabilistic dropping algorithm that uses the packet label and its own measurement of aggregate traffic. </a:t>
            </a:r>
          </a:p>
          <a:p>
            <a:r>
              <a:rPr lang="en-US" altLang="ko-KR" sz="2800" b="1" i="1">
                <a:ea typeface="굴림" charset="-127"/>
              </a:rPr>
              <a:t>Stateless</a:t>
            </a:r>
            <a:r>
              <a:rPr lang="en-US" altLang="ko-KR" sz="2400">
                <a:ea typeface="굴림" charset="-127"/>
              </a:rPr>
              <a:t> – absence of per-flow state at the core routers.</a:t>
            </a:r>
            <a:endParaRPr lang="en-US" altLang="ko-KR" sz="2400" b="1" i="1">
              <a:ea typeface="굴림" charset="-127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3200" b="1" i="0">
                <a:solidFill>
                  <a:schemeClr val="tx2"/>
                </a:solidFill>
              </a:rPr>
              <a:t>Island of Routers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50" name="Picture 10" descr="endco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8588" y="1774825"/>
            <a:ext cx="4113212" cy="3076575"/>
          </a:xfrm>
          <a:prstGeom prst="rect">
            <a:avLst/>
          </a:prstGeom>
          <a:noFill/>
        </p:spPr>
      </p:pic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895600" y="5935663"/>
            <a:ext cx="312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Source: CSFQ, Stoica, Berkeley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ea typeface="굴림" charset="-127"/>
              </a:rPr>
              <a:t>Outline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ko-KR" sz="2800">
                <a:ea typeface="굴림" charset="-127"/>
              </a:rPr>
              <a:t>Introduction</a:t>
            </a:r>
          </a:p>
          <a:p>
            <a:r>
              <a:rPr lang="en-US" altLang="ko-KR" sz="2800">
                <a:ea typeface="굴림" charset="-127"/>
              </a:rPr>
              <a:t>Background: Definitions and Previous Work</a:t>
            </a:r>
          </a:p>
          <a:p>
            <a:r>
              <a:rPr lang="en-US" altLang="ko-KR" sz="2800" b="1">
                <a:solidFill>
                  <a:schemeClr val="hlink"/>
                </a:solidFill>
                <a:ea typeface="굴림" charset="-127"/>
              </a:rPr>
              <a:t>CSFQ and its Algorithms</a:t>
            </a:r>
          </a:p>
          <a:p>
            <a:r>
              <a:rPr lang="en-US" altLang="ko-KR" sz="2800">
                <a:ea typeface="굴림" charset="-127"/>
              </a:rPr>
              <a:t>Simulations</a:t>
            </a:r>
          </a:p>
          <a:p>
            <a:r>
              <a:rPr lang="en-US" altLang="ko-KR" sz="2800">
                <a:ea typeface="굴림" charset="-127"/>
              </a:rPr>
              <a:t>Evaluations of CSFQ</a:t>
            </a:r>
          </a:p>
          <a:p>
            <a:r>
              <a:rPr lang="en-US" altLang="ko-KR" sz="2800">
                <a:ea typeface="굴림" charset="-127"/>
              </a:rPr>
              <a:t>Conclusions and Future Work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ea typeface="굴림" charset="-127"/>
              </a:rPr>
              <a:t>CSFQ and its Algorithms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3886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ko-KR" sz="2800" b="1">
                <a:ea typeface="굴림" charset="-127"/>
              </a:rPr>
              <a:t>Assumptions:</a:t>
            </a:r>
          </a:p>
          <a:p>
            <a:r>
              <a:rPr lang="en-US" altLang="ko-KR" sz="2400">
                <a:ea typeface="굴림" charset="-127"/>
              </a:rPr>
              <a:t>Fair Allocation methods like FQ are necessary for congestion control.</a:t>
            </a:r>
          </a:p>
          <a:p>
            <a:pPr>
              <a:buFontTx/>
              <a:buNone/>
            </a:pPr>
            <a:endParaRPr lang="en-US" altLang="ko-KR" sz="2400">
              <a:ea typeface="굴림" charset="-127"/>
            </a:endParaRPr>
          </a:p>
          <a:p>
            <a:r>
              <a:rPr lang="en-US" altLang="ko-KR" sz="2400">
                <a:ea typeface="굴림" charset="-127"/>
              </a:rPr>
              <a:t>The complexity involved is a major hindrance to their adoption.</a:t>
            </a:r>
          </a:p>
          <a:p>
            <a:pPr>
              <a:buFontTx/>
              <a:buNone/>
            </a:pPr>
            <a:endParaRPr lang="ko-KR" altLang="en-US" sz="2800" b="1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ea typeface="굴림" charset="-127"/>
              </a:rPr>
              <a:t>CSFQ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altLang="ko-KR" sz="2400">
                <a:ea typeface="굴림" charset="-127"/>
              </a:rPr>
              <a:t>In an island of routers, edge routers compute per-flow rate estimates and label the packets with these estimates.</a:t>
            </a:r>
          </a:p>
          <a:p>
            <a:pPr>
              <a:buFontTx/>
              <a:buNone/>
            </a:pPr>
            <a:endParaRPr lang="en-US" altLang="ko-KR" sz="2400">
              <a:ea typeface="굴림" charset="-127"/>
            </a:endParaRPr>
          </a:p>
          <a:p>
            <a:r>
              <a:rPr lang="en-US" altLang="ko-KR" sz="2400">
                <a:ea typeface="굴림" charset="-127"/>
              </a:rPr>
              <a:t>Core routers use FIFO queueing and keep no per-flow state, they employ a probabilistic dropping algorithm based on packet labels and own aggregate traffic estimates.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3200" b="1" i="0">
                <a:solidFill>
                  <a:schemeClr val="tx2"/>
                </a:solidFill>
              </a:rPr>
              <a:t>CSFQ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i="0"/>
              <a:t>Bandwidth allocations using this method are approximately fair.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 i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i="0"/>
              <a:t>Core routers keep no per-flow state and avoid using complicated packet scheduling and buffering algorithms, hence are easier to adopt.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8305800" cy="1935163"/>
          </a:xfrm>
        </p:spPr>
        <p:txBody>
          <a:bodyPr/>
          <a:lstStyle/>
          <a:p>
            <a:r>
              <a:rPr lang="en-US" altLang="ko-KR" sz="2000">
                <a:ea typeface="굴림" charset="-127"/>
              </a:rPr>
              <a:t>Assume that flow </a:t>
            </a:r>
            <a:r>
              <a:rPr lang="en-US" altLang="ko-KR" sz="2000" i="1">
                <a:ea typeface="굴림" charset="-127"/>
              </a:rPr>
              <a:t>i </a:t>
            </a:r>
            <a:r>
              <a:rPr lang="en-US" altLang="ko-KR" sz="2000">
                <a:ea typeface="굴림" charset="-127"/>
              </a:rPr>
              <a:t>has arrival rate </a:t>
            </a:r>
            <a:r>
              <a:rPr lang="en-US" altLang="ko-KR" sz="2000" i="1">
                <a:ea typeface="굴림" charset="-127"/>
              </a:rPr>
              <a:t>r</a:t>
            </a:r>
            <a:r>
              <a:rPr lang="en-US" altLang="ko-KR" sz="2000" i="1" baseline="-25000">
                <a:ea typeface="굴림" charset="-127"/>
              </a:rPr>
              <a:t>i</a:t>
            </a:r>
            <a:r>
              <a:rPr lang="en-US" altLang="ko-KR" sz="2000" i="1">
                <a:ea typeface="굴림" charset="-127"/>
              </a:rPr>
              <a:t>(t)</a:t>
            </a:r>
            <a:r>
              <a:rPr lang="en-US" altLang="ko-KR" sz="2000">
                <a:ea typeface="굴림" charset="-127"/>
              </a:rPr>
              <a:t> and the fair rate is </a:t>
            </a:r>
            <a:r>
              <a:rPr lang="en-US" altLang="ko-KR" sz="2000" i="1">
                <a:ea typeface="굴림" charset="-127"/>
              </a:rPr>
              <a:t>a(t).</a:t>
            </a:r>
            <a:r>
              <a:rPr lang="en-US" altLang="ko-KR" sz="2000">
                <a:ea typeface="굴림" charset="-127"/>
              </a:rPr>
              <a:t> </a:t>
            </a:r>
          </a:p>
          <a:p>
            <a:r>
              <a:rPr lang="en-US" altLang="ko-KR" sz="2000">
                <a:solidFill>
                  <a:srgbClr val="000000"/>
                </a:solidFill>
                <a:ea typeface="굴림" charset="-127"/>
              </a:rPr>
              <a:t>If </a:t>
            </a:r>
            <a:r>
              <a:rPr lang="en-US" altLang="ko-KR" sz="2000" i="1">
                <a:solidFill>
                  <a:srgbClr val="000000"/>
                </a:solidFill>
                <a:ea typeface="굴림" charset="-127"/>
              </a:rPr>
              <a:t>r</a:t>
            </a:r>
            <a:r>
              <a:rPr lang="en-US" altLang="ko-KR" sz="2000" i="1" baseline="-30000">
                <a:solidFill>
                  <a:srgbClr val="000000"/>
                </a:solidFill>
                <a:ea typeface="굴림" charset="-127"/>
              </a:rPr>
              <a:t>i</a:t>
            </a:r>
            <a:r>
              <a:rPr lang="en-US" altLang="ko-KR" sz="2000" i="1">
                <a:solidFill>
                  <a:srgbClr val="000000"/>
                </a:solidFill>
                <a:ea typeface="굴림" charset="-127"/>
              </a:rPr>
              <a:t>(t) &lt; a(t)</a:t>
            </a:r>
            <a:r>
              <a:rPr lang="en-US" altLang="ko-KR" sz="2000">
                <a:ea typeface="굴림" charset="-127"/>
              </a:rPr>
              <a:t>, all of its traffic is forwarded.</a:t>
            </a:r>
          </a:p>
          <a:p>
            <a:r>
              <a:rPr lang="en-US" altLang="ko-KR" sz="2000">
                <a:solidFill>
                  <a:srgbClr val="000000"/>
                </a:solidFill>
                <a:ea typeface="굴림" charset="-127"/>
              </a:rPr>
              <a:t>If </a:t>
            </a:r>
            <a:r>
              <a:rPr lang="en-US" altLang="ko-KR" sz="2000" i="1">
                <a:solidFill>
                  <a:srgbClr val="000000"/>
                </a:solidFill>
                <a:ea typeface="굴림" charset="-127"/>
              </a:rPr>
              <a:t>r</a:t>
            </a:r>
            <a:r>
              <a:rPr lang="en-US" altLang="ko-KR" sz="2000" i="1" baseline="-30000">
                <a:solidFill>
                  <a:srgbClr val="000000"/>
                </a:solidFill>
                <a:ea typeface="굴림" charset="-127"/>
              </a:rPr>
              <a:t>i</a:t>
            </a:r>
            <a:r>
              <a:rPr lang="en-US" altLang="ko-KR" sz="2000" i="1">
                <a:solidFill>
                  <a:srgbClr val="000000"/>
                </a:solidFill>
                <a:ea typeface="굴림" charset="-127"/>
              </a:rPr>
              <a:t>(t) &gt; a(t)</a:t>
            </a:r>
            <a:r>
              <a:rPr lang="en-US" altLang="ko-KR" sz="2000">
                <a:ea typeface="굴림" charset="-127"/>
              </a:rPr>
              <a:t>, then a fraction (</a:t>
            </a:r>
            <a:r>
              <a:rPr lang="en-US" altLang="ko-KR" sz="2000" i="1">
                <a:solidFill>
                  <a:srgbClr val="000000"/>
                </a:solidFill>
                <a:ea typeface="굴림" charset="-127"/>
              </a:rPr>
              <a:t>r</a:t>
            </a:r>
            <a:r>
              <a:rPr lang="en-US" altLang="ko-KR" sz="2000" i="1" baseline="-30000">
                <a:solidFill>
                  <a:srgbClr val="000000"/>
                </a:solidFill>
                <a:ea typeface="굴림" charset="-127"/>
              </a:rPr>
              <a:t>i</a:t>
            </a:r>
            <a:r>
              <a:rPr lang="en-US" altLang="ko-KR" sz="2000" i="1">
                <a:solidFill>
                  <a:srgbClr val="000000"/>
                </a:solidFill>
                <a:ea typeface="굴림" charset="-127"/>
              </a:rPr>
              <a:t>(t) - a(t)</a:t>
            </a:r>
            <a:r>
              <a:rPr lang="en-US" altLang="ko-KR" sz="2000">
                <a:ea typeface="굴림" charset="-127"/>
              </a:rPr>
              <a:t>)</a:t>
            </a:r>
            <a:r>
              <a:rPr lang="en-US" altLang="ko-KR" sz="2000" i="1">
                <a:solidFill>
                  <a:srgbClr val="000000"/>
                </a:solidFill>
                <a:ea typeface="굴림" charset="-127"/>
              </a:rPr>
              <a:t>/ r</a:t>
            </a:r>
            <a:r>
              <a:rPr lang="en-US" altLang="ko-KR" sz="2000" i="1" baseline="-30000">
                <a:solidFill>
                  <a:srgbClr val="000000"/>
                </a:solidFill>
                <a:ea typeface="굴림" charset="-127"/>
              </a:rPr>
              <a:t>i</a:t>
            </a:r>
            <a:r>
              <a:rPr lang="en-US" altLang="ko-KR" sz="2000" i="1">
                <a:solidFill>
                  <a:srgbClr val="000000"/>
                </a:solidFill>
                <a:ea typeface="굴림" charset="-127"/>
              </a:rPr>
              <a:t>(t) </a:t>
            </a:r>
            <a:r>
              <a:rPr lang="en-US" altLang="ko-KR" sz="2000">
                <a:solidFill>
                  <a:srgbClr val="000000"/>
                </a:solidFill>
                <a:ea typeface="굴림" charset="-127"/>
              </a:rPr>
              <a:t>will be dropped; each packet of the flow is dropped with probability (</a:t>
            </a:r>
            <a:r>
              <a:rPr lang="en-US" altLang="ko-KR" sz="2000" i="1">
                <a:solidFill>
                  <a:srgbClr val="000000"/>
                </a:solidFill>
                <a:ea typeface="굴림" charset="-127"/>
              </a:rPr>
              <a:t>1-a(t)</a:t>
            </a:r>
            <a:r>
              <a:rPr lang="en-US" altLang="ko-KR" sz="2000">
                <a:solidFill>
                  <a:srgbClr val="000000"/>
                </a:solidFill>
                <a:ea typeface="굴림" charset="-127"/>
              </a:rPr>
              <a:t>/</a:t>
            </a:r>
            <a:r>
              <a:rPr lang="en-US" altLang="ko-KR" sz="2000" i="1">
                <a:solidFill>
                  <a:srgbClr val="000000"/>
                </a:solidFill>
                <a:ea typeface="굴림" charset="-127"/>
              </a:rPr>
              <a:t>r</a:t>
            </a:r>
            <a:r>
              <a:rPr lang="en-US" altLang="ko-KR" sz="2000" i="1" baseline="-30000">
                <a:solidFill>
                  <a:srgbClr val="000000"/>
                </a:solidFill>
                <a:ea typeface="굴림" charset="-127"/>
              </a:rPr>
              <a:t>i</a:t>
            </a:r>
            <a:r>
              <a:rPr lang="en-US" altLang="ko-KR" sz="2000" i="1">
                <a:solidFill>
                  <a:srgbClr val="000000"/>
                </a:solidFill>
                <a:ea typeface="굴림" charset="-127"/>
              </a:rPr>
              <a:t>(t)). </a:t>
            </a:r>
            <a:r>
              <a:rPr lang="en-US" altLang="ko-KR" sz="2000">
                <a:solidFill>
                  <a:srgbClr val="000000"/>
                </a:solidFill>
                <a:ea typeface="굴림" charset="-127"/>
              </a:rPr>
              <a:t>Thus the output rate of any flow </a:t>
            </a:r>
            <a:r>
              <a:rPr lang="en-US" altLang="ko-KR" sz="2000" i="1">
                <a:ea typeface="굴림" charset="-127"/>
              </a:rPr>
              <a:t>i</a:t>
            </a:r>
            <a:r>
              <a:rPr lang="en-US" altLang="ko-KR" sz="2000">
                <a:solidFill>
                  <a:srgbClr val="000000"/>
                </a:solidFill>
                <a:ea typeface="굴림" charset="-127"/>
              </a:rPr>
              <a:t> will be </a:t>
            </a:r>
            <a:r>
              <a:rPr lang="en-US" altLang="ko-KR" sz="2000" i="1">
                <a:solidFill>
                  <a:srgbClr val="000000"/>
                </a:solidFill>
                <a:ea typeface="굴림" charset="-127"/>
              </a:rPr>
              <a:t>max(r</a:t>
            </a:r>
            <a:r>
              <a:rPr lang="en-US" altLang="ko-KR" sz="2000" i="1" baseline="-30000">
                <a:solidFill>
                  <a:srgbClr val="000000"/>
                </a:solidFill>
                <a:ea typeface="굴림" charset="-127"/>
              </a:rPr>
              <a:t>i</a:t>
            </a:r>
            <a:r>
              <a:rPr lang="en-US" altLang="ko-KR" sz="2000" i="1">
                <a:solidFill>
                  <a:srgbClr val="000000"/>
                </a:solidFill>
                <a:ea typeface="굴림" charset="-127"/>
              </a:rPr>
              <a:t>(t) ,a(t)).</a:t>
            </a:r>
            <a:r>
              <a:rPr lang="en-US" altLang="ko-KR" sz="2000">
                <a:solidFill>
                  <a:srgbClr val="000000"/>
                </a:solidFill>
                <a:ea typeface="굴림" charset="-127"/>
              </a:rPr>
              <a:t> 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ea typeface="굴림" charset="-127"/>
              </a:rPr>
              <a:t>CSFQ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366838"/>
            <a:ext cx="41910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3200" b="1" i="0">
                <a:solidFill>
                  <a:schemeClr val="tx2"/>
                </a:solidFill>
              </a:rPr>
              <a:t>CSFQ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1524000"/>
            <a:ext cx="838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0">
                <a:solidFill>
                  <a:srgbClr val="000000"/>
                </a:solidFill>
              </a:rPr>
              <a:t>The problem now becomes how to calculate the flow rate </a:t>
            </a:r>
            <a:r>
              <a:rPr lang="en-US" sz="2400">
                <a:solidFill>
                  <a:srgbClr val="000000"/>
                </a:solidFill>
              </a:rPr>
              <a:t>r</a:t>
            </a:r>
            <a:r>
              <a:rPr lang="en-US" sz="2400" baseline="-30000">
                <a:solidFill>
                  <a:srgbClr val="000000"/>
                </a:solidFill>
              </a:rPr>
              <a:t>i</a:t>
            </a:r>
            <a:r>
              <a:rPr lang="en-US" sz="2400">
                <a:solidFill>
                  <a:srgbClr val="000000"/>
                </a:solidFill>
              </a:rPr>
              <a:t>(t) </a:t>
            </a:r>
            <a:r>
              <a:rPr lang="en-US" sz="2400" i="0">
                <a:solidFill>
                  <a:srgbClr val="000000"/>
                </a:solidFill>
              </a:rPr>
              <a:t>values and the fair rate </a:t>
            </a:r>
            <a:r>
              <a:rPr lang="en-US" sz="2400">
                <a:solidFill>
                  <a:srgbClr val="000000"/>
                </a:solidFill>
              </a:rPr>
              <a:t>a(t), </a:t>
            </a:r>
            <a:r>
              <a:rPr lang="en-US" sz="2400" i="0">
                <a:solidFill>
                  <a:srgbClr val="000000"/>
                </a:solidFill>
              </a:rPr>
              <a:t>without keeping per flow state in the core routers. </a:t>
            </a:r>
          </a:p>
          <a:p>
            <a:pPr marL="342900" indent="-342900">
              <a:spcBef>
                <a:spcPct val="20000"/>
              </a:spcBef>
            </a:pPr>
            <a:endParaRPr lang="en-US" sz="2400" i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0">
                <a:solidFill>
                  <a:srgbClr val="000000"/>
                </a:solidFill>
              </a:rPr>
              <a:t>Flow rates </a:t>
            </a:r>
            <a:r>
              <a:rPr lang="en-US" sz="2400">
                <a:solidFill>
                  <a:srgbClr val="000000"/>
                </a:solidFill>
              </a:rPr>
              <a:t>r</a:t>
            </a:r>
            <a:r>
              <a:rPr lang="en-US" sz="2400" baseline="-30000">
                <a:solidFill>
                  <a:srgbClr val="000000"/>
                </a:solidFill>
              </a:rPr>
              <a:t>i</a:t>
            </a:r>
            <a:r>
              <a:rPr lang="en-US" sz="2400">
                <a:solidFill>
                  <a:srgbClr val="000000"/>
                </a:solidFill>
              </a:rPr>
              <a:t>(t), </a:t>
            </a:r>
            <a:r>
              <a:rPr lang="en-US" sz="2400" i="0">
                <a:solidFill>
                  <a:srgbClr val="000000"/>
                </a:solidFill>
              </a:rPr>
              <a:t>are calculated at edge routers which keep per flow state and then insert the rate value inside the packet header of packets belonging to that flow.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3200" b="1" i="0">
                <a:solidFill>
                  <a:schemeClr val="tx2"/>
                </a:solidFill>
              </a:rPr>
              <a:t>CSFQ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81000" y="1524000"/>
            <a:ext cx="838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0">
                <a:solidFill>
                  <a:srgbClr val="000000"/>
                </a:solidFill>
              </a:rPr>
              <a:t>To estimate the fair rate </a:t>
            </a:r>
            <a:r>
              <a:rPr lang="en-US" sz="2400">
                <a:solidFill>
                  <a:srgbClr val="000000"/>
                </a:solidFill>
              </a:rPr>
              <a:t>a(t), </a:t>
            </a:r>
            <a:r>
              <a:rPr lang="en-US" sz="2400" i="0">
                <a:solidFill>
                  <a:srgbClr val="000000"/>
                </a:solidFill>
              </a:rPr>
              <a:t>an iterative procedure is used: core routers estimate aggregate arrival rate A and the aggregate rate of accepted traffic F (arrival rate – dropped packets).</a:t>
            </a:r>
          </a:p>
          <a:p>
            <a:pPr marL="342900" indent="-342900">
              <a:spcBef>
                <a:spcPct val="20000"/>
              </a:spcBef>
            </a:pPr>
            <a:endParaRPr lang="en-US" sz="2400" i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0">
                <a:solidFill>
                  <a:srgbClr val="000000"/>
                </a:solidFill>
              </a:rPr>
              <a:t>Based on these, the </a:t>
            </a:r>
            <a:r>
              <a:rPr lang="en-US" sz="2400">
                <a:solidFill>
                  <a:srgbClr val="000000"/>
                </a:solidFill>
              </a:rPr>
              <a:t>fair rate a</a:t>
            </a:r>
            <a:r>
              <a:rPr lang="en-US" sz="2400" i="0">
                <a:solidFill>
                  <a:srgbClr val="000000"/>
                </a:solidFill>
              </a:rPr>
              <a:t> is computed periodically as: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</a:rPr>
              <a:t>	- if there is no congestion (A&lt;=C where C is the link’s capacity), then a is set to the maximum r</a:t>
            </a:r>
            <a:r>
              <a:rPr lang="en-US" sz="2400" baseline="-30000">
                <a:solidFill>
                  <a:srgbClr val="000000"/>
                </a:solidFill>
              </a:rPr>
              <a:t>i</a:t>
            </a:r>
            <a:r>
              <a:rPr lang="en-US" sz="2400">
                <a:solidFill>
                  <a:srgbClr val="000000"/>
                </a:solidFill>
              </a:rPr>
              <a:t>(t)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</a:rPr>
              <a:t>	- if the links are congested, then a</a:t>
            </a:r>
            <a:r>
              <a:rPr lang="en-US" sz="2400" baseline="-25000">
                <a:solidFill>
                  <a:srgbClr val="000000"/>
                </a:solidFill>
              </a:rPr>
              <a:t>new</a:t>
            </a:r>
            <a:r>
              <a:rPr lang="en-US" sz="2400">
                <a:solidFill>
                  <a:srgbClr val="000000"/>
                </a:solidFill>
              </a:rPr>
              <a:t> = a</a:t>
            </a:r>
            <a:r>
              <a:rPr lang="en-US" sz="2400" baseline="-25000">
                <a:solidFill>
                  <a:srgbClr val="000000"/>
                </a:solidFill>
              </a:rPr>
              <a:t>old</a:t>
            </a:r>
            <a:r>
              <a:rPr lang="en-US" sz="2400">
                <a:solidFill>
                  <a:srgbClr val="000000"/>
                </a:solidFill>
              </a:rPr>
              <a:t>*C/F</a:t>
            </a:r>
            <a:endParaRPr lang="en-US" sz="2400" i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solidFill>
                  <a:schemeClr val="tx1"/>
                </a:solidFill>
                <a:ea typeface="굴림" charset="-127"/>
              </a:rPr>
              <a:t>About the Authors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sz="2400" b="1">
                <a:ea typeface="굴림" charset="-127"/>
              </a:rPr>
              <a:t>Ion Stoica – CMU</a:t>
            </a:r>
            <a:r>
              <a:rPr lang="en-US" altLang="ko-KR">
                <a:ea typeface="굴림" charset="-127"/>
              </a:rPr>
              <a:t> </a:t>
            </a:r>
          </a:p>
          <a:p>
            <a:r>
              <a:rPr lang="en-US" altLang="ko-KR" sz="2000">
                <a:ea typeface="굴림" charset="-127"/>
              </a:rPr>
              <a:t>PhD degree from Carnegie Mellon University</a:t>
            </a:r>
          </a:p>
          <a:p>
            <a:r>
              <a:rPr lang="en-US" altLang="ko-KR" sz="2000">
                <a:ea typeface="굴림" charset="-127"/>
              </a:rPr>
              <a:t>Assistant Professor at University of California, Berkeley</a:t>
            </a:r>
          </a:p>
          <a:p>
            <a:r>
              <a:rPr lang="en-US" altLang="ko-KR" sz="2000">
                <a:ea typeface="굴림" charset="-127"/>
              </a:rPr>
              <a:t>Networking with an emphasis on Quality of Service and traffic management in the Internet</a:t>
            </a:r>
          </a:p>
          <a:p>
            <a:pPr>
              <a:buFontTx/>
              <a:buNone/>
            </a:pPr>
            <a:r>
              <a:rPr lang="en-US" altLang="ko-KR" sz="2400" b="1">
                <a:ea typeface="굴림" charset="-127"/>
              </a:rPr>
              <a:t>Hui Zhang – CMU</a:t>
            </a:r>
          </a:p>
          <a:p>
            <a:r>
              <a:rPr lang="en-US" altLang="ko-KR" sz="2000">
                <a:ea typeface="굴림" charset="-127"/>
              </a:rPr>
              <a:t>PhD degree from University of California, Berkeley</a:t>
            </a:r>
          </a:p>
          <a:p>
            <a:r>
              <a:rPr lang="en-US" altLang="ko-KR" sz="2000">
                <a:ea typeface="굴림" charset="-127"/>
              </a:rPr>
              <a:t>Associate Professor at Carnegie Mellon University</a:t>
            </a:r>
          </a:p>
          <a:p>
            <a:r>
              <a:rPr lang="en-US" altLang="ko-KR" sz="2000">
                <a:ea typeface="굴림" charset="-127"/>
              </a:rPr>
              <a:t>Internet, multimedia systems, resource management, and performance analysis</a:t>
            </a:r>
          </a:p>
          <a:p>
            <a:pPr>
              <a:buFontTx/>
              <a:buNone/>
            </a:pPr>
            <a:r>
              <a:rPr lang="en-US" altLang="ko-KR" sz="2400" b="1">
                <a:ea typeface="굴림" charset="-127"/>
              </a:rPr>
              <a:t>Scott Shenker – Xerox PARC</a:t>
            </a:r>
          </a:p>
          <a:p>
            <a:r>
              <a:rPr lang="en-US" altLang="ko-KR" sz="2000">
                <a:ea typeface="굴림" charset="-127"/>
              </a:rPr>
              <a:t>Chair for the Integrated Services (INTSERV) charter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228600" y="6172200"/>
            <a:ext cx="8382000" cy="533400"/>
            <a:chOff x="144" y="3888"/>
            <a:chExt cx="5280" cy="336"/>
          </a:xfrm>
        </p:grpSpPr>
        <p:graphicFrame>
          <p:nvGraphicFramePr>
            <p:cNvPr id="3077" name="Object 5"/>
            <p:cNvGraphicFramePr>
              <a:graphicFrameLocks noChangeAspect="1"/>
            </p:cNvGraphicFramePr>
            <p:nvPr/>
          </p:nvGraphicFramePr>
          <p:xfrm>
            <a:off x="144" y="3888"/>
            <a:ext cx="672" cy="336"/>
          </p:xfrm>
          <a:graphic>
            <a:graphicData uri="http://schemas.openxmlformats.org/presentationml/2006/ole">
              <p:oleObj spid="_x0000_s3077" name="Bitmap Image" r:id="rId4" imgW="2066667" imgH="914286" progId="Paint.Picture">
                <p:embed/>
              </p:oleObj>
            </a:graphicData>
          </a:graphic>
        </p:graphicFrame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1400" i="0">
                  <a:latin typeface="Times New Roman" pitchFamily="18" charset="0"/>
                </a:rPr>
                <a:t>ACN: CSFQ</a:t>
              </a: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4224" y="393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/>
              <a:fld id="{D7D89E8E-F5E1-4906-8730-6B0EDE9DD5A3}" type="slidenum">
                <a:rPr lang="en-US" sz="1400" i="0">
                  <a:latin typeface="Times New Roman" pitchFamily="18" charset="0"/>
                </a:rPr>
                <a:pPr algn="r"/>
                <a:t>2</a:t>
              </a:fld>
              <a:endParaRPr lang="en-US" sz="1400" i="0">
                <a:latin typeface="Times New Roman" pitchFamily="18" charset="0"/>
              </a:endParaRPr>
            </a:p>
          </p:txBody>
        </p:sp>
      </p:grp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3200" b="1" i="0">
                <a:solidFill>
                  <a:schemeClr val="tx2"/>
                </a:solidFill>
              </a:rPr>
              <a:t>CSFQ - Example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7200" y="15240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i="0">
                <a:solidFill>
                  <a:srgbClr val="000000"/>
                </a:solidFill>
              </a:rPr>
              <a:t>Assume we have two flows </a:t>
            </a:r>
            <a:r>
              <a:rPr lang="en-US" sz="2000">
                <a:solidFill>
                  <a:srgbClr val="000000"/>
                </a:solidFill>
              </a:rPr>
              <a:t>f</a:t>
            </a:r>
            <a:r>
              <a:rPr lang="en-US" sz="2000" baseline="-25000">
                <a:solidFill>
                  <a:srgbClr val="000000"/>
                </a:solidFill>
              </a:rPr>
              <a:t>1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i="0">
                <a:solidFill>
                  <a:srgbClr val="000000"/>
                </a:solidFill>
              </a:rPr>
              <a:t>and </a:t>
            </a:r>
            <a:r>
              <a:rPr lang="en-US" sz="2000">
                <a:solidFill>
                  <a:srgbClr val="000000"/>
                </a:solidFill>
              </a:rPr>
              <a:t>f</a:t>
            </a:r>
            <a:r>
              <a:rPr lang="en-US" sz="2000" baseline="-25000">
                <a:solidFill>
                  <a:srgbClr val="000000"/>
                </a:solidFill>
              </a:rPr>
              <a:t>2, </a:t>
            </a:r>
            <a:r>
              <a:rPr lang="en-US" sz="2000" i="0">
                <a:solidFill>
                  <a:srgbClr val="000000"/>
                </a:solidFill>
              </a:rPr>
              <a:t>with rates </a:t>
            </a:r>
            <a:r>
              <a:rPr lang="en-US" sz="2000">
                <a:solidFill>
                  <a:srgbClr val="000000"/>
                </a:solidFill>
              </a:rPr>
              <a:t>r</a:t>
            </a:r>
            <a:r>
              <a:rPr lang="en-US" sz="2000" baseline="-25000">
                <a:solidFill>
                  <a:srgbClr val="000000"/>
                </a:solidFill>
              </a:rPr>
              <a:t>1</a:t>
            </a:r>
            <a:r>
              <a:rPr lang="en-US" sz="2000" i="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= 20</a:t>
            </a:r>
            <a:r>
              <a:rPr lang="en-US" sz="2000" i="0">
                <a:solidFill>
                  <a:srgbClr val="000000"/>
                </a:solidFill>
              </a:rPr>
              <a:t> and </a:t>
            </a:r>
            <a:r>
              <a:rPr lang="en-US" sz="2000">
                <a:solidFill>
                  <a:srgbClr val="000000"/>
                </a:solidFill>
              </a:rPr>
              <a:t>r</a:t>
            </a:r>
            <a:r>
              <a:rPr lang="en-US" sz="2000" baseline="-25000">
                <a:solidFill>
                  <a:srgbClr val="000000"/>
                </a:solidFill>
              </a:rPr>
              <a:t>2 </a:t>
            </a:r>
            <a:r>
              <a:rPr lang="en-US" sz="2000">
                <a:solidFill>
                  <a:srgbClr val="000000"/>
                </a:solidFill>
              </a:rPr>
              <a:t>= 30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i="0">
                <a:solidFill>
                  <a:srgbClr val="000000"/>
                </a:solidFill>
              </a:rPr>
              <a:t>and the link’s capacity is </a:t>
            </a:r>
            <a:r>
              <a:rPr lang="en-US" sz="2000">
                <a:solidFill>
                  <a:srgbClr val="000000"/>
                </a:solidFill>
              </a:rPr>
              <a:t>C = 30</a:t>
            </a:r>
            <a:r>
              <a:rPr lang="en-US" sz="2000" i="0">
                <a:solidFill>
                  <a:srgbClr val="000000"/>
                </a:solidFill>
              </a:rPr>
              <a:t>. Initially let’s say that only </a:t>
            </a:r>
            <a:r>
              <a:rPr lang="en-US" sz="2000">
                <a:solidFill>
                  <a:srgbClr val="000000"/>
                </a:solidFill>
              </a:rPr>
              <a:t>r</a:t>
            </a:r>
            <a:r>
              <a:rPr lang="en-US" sz="2000" baseline="-25000">
                <a:solidFill>
                  <a:srgbClr val="000000"/>
                </a:solidFill>
              </a:rPr>
              <a:t>1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i="0">
                <a:solidFill>
                  <a:srgbClr val="000000"/>
                </a:solidFill>
              </a:rPr>
              <a:t>is active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i="0">
                <a:solidFill>
                  <a:srgbClr val="000000"/>
                </a:solidFill>
              </a:rPr>
              <a:t>and the link is not congested, so </a:t>
            </a:r>
            <a:r>
              <a:rPr lang="en-US" sz="2000">
                <a:solidFill>
                  <a:srgbClr val="000000"/>
                </a:solidFill>
              </a:rPr>
              <a:t>a</a:t>
            </a:r>
            <a:r>
              <a:rPr lang="en-US" sz="2000" baseline="-25000">
                <a:solidFill>
                  <a:srgbClr val="000000"/>
                </a:solidFill>
              </a:rPr>
              <a:t>1</a:t>
            </a:r>
            <a:r>
              <a:rPr lang="en-US" sz="2000">
                <a:solidFill>
                  <a:srgbClr val="000000"/>
                </a:solidFill>
              </a:rPr>
              <a:t> = 20</a:t>
            </a:r>
            <a:r>
              <a:rPr lang="en-US" sz="2000" i="0">
                <a:solidFill>
                  <a:srgbClr val="000000"/>
                </a:solidFill>
              </a:rPr>
              <a:t>. Then </a:t>
            </a:r>
            <a:r>
              <a:rPr lang="en-US" sz="2000">
                <a:solidFill>
                  <a:srgbClr val="000000"/>
                </a:solidFill>
              </a:rPr>
              <a:t>r</a:t>
            </a:r>
            <a:r>
              <a:rPr lang="en-US" sz="2000" baseline="-25000">
                <a:solidFill>
                  <a:srgbClr val="000000"/>
                </a:solidFill>
              </a:rPr>
              <a:t>2</a:t>
            </a:r>
            <a:r>
              <a:rPr lang="en-US" sz="2000" i="0">
                <a:solidFill>
                  <a:srgbClr val="000000"/>
                </a:solidFill>
              </a:rPr>
              <a:t> becomes active.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i="0">
                <a:solidFill>
                  <a:srgbClr val="000000"/>
                </a:solidFill>
              </a:rPr>
              <a:t>Since no packets were dropped, </a:t>
            </a:r>
            <a:r>
              <a:rPr lang="en-US" sz="2000">
                <a:solidFill>
                  <a:srgbClr val="000000"/>
                </a:solidFill>
              </a:rPr>
              <a:t>F = 50.</a:t>
            </a:r>
            <a:r>
              <a:rPr lang="en-US" sz="2000" i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sz="2000" i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i="0">
                <a:solidFill>
                  <a:srgbClr val="000000"/>
                </a:solidFill>
              </a:rPr>
              <a:t>Since </a:t>
            </a:r>
            <a:r>
              <a:rPr lang="en-US" sz="2000">
                <a:solidFill>
                  <a:srgbClr val="000000"/>
                </a:solidFill>
              </a:rPr>
              <a:t>A = 50&gt;C</a:t>
            </a:r>
            <a:r>
              <a:rPr lang="en-US" sz="2000" i="0">
                <a:solidFill>
                  <a:srgbClr val="000000"/>
                </a:solidFill>
              </a:rPr>
              <a:t>, </a:t>
            </a:r>
            <a:r>
              <a:rPr lang="en-US" sz="2000">
                <a:solidFill>
                  <a:srgbClr val="000000"/>
                </a:solidFill>
              </a:rPr>
              <a:t>a</a:t>
            </a:r>
            <a:r>
              <a:rPr lang="en-US" sz="2000" baseline="-25000">
                <a:solidFill>
                  <a:srgbClr val="000000"/>
                </a:solidFill>
              </a:rPr>
              <a:t>2</a:t>
            </a:r>
            <a:r>
              <a:rPr lang="en-US" sz="2000">
                <a:solidFill>
                  <a:srgbClr val="000000"/>
                </a:solidFill>
              </a:rPr>
              <a:t> = a</a:t>
            </a:r>
            <a:r>
              <a:rPr lang="en-US" sz="2000" baseline="-25000">
                <a:solidFill>
                  <a:srgbClr val="000000"/>
                </a:solidFill>
              </a:rPr>
              <a:t>1</a:t>
            </a:r>
            <a:r>
              <a:rPr lang="en-US" sz="2000">
                <a:solidFill>
                  <a:srgbClr val="000000"/>
                </a:solidFill>
              </a:rPr>
              <a:t>* C/F = 20 * 30/50 = 12</a:t>
            </a:r>
            <a:endParaRPr lang="en-US" sz="2000" i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i="0">
                <a:solidFill>
                  <a:srgbClr val="000000"/>
                </a:solidFill>
              </a:rPr>
              <a:t>Therefore, for </a:t>
            </a:r>
            <a:r>
              <a:rPr lang="en-US" sz="2000">
                <a:solidFill>
                  <a:srgbClr val="000000"/>
                </a:solidFill>
              </a:rPr>
              <a:t>f</a:t>
            </a:r>
            <a:r>
              <a:rPr lang="en-US" sz="2000" baseline="-25000">
                <a:solidFill>
                  <a:srgbClr val="000000"/>
                </a:solidFill>
              </a:rPr>
              <a:t>1</a:t>
            </a:r>
            <a:r>
              <a:rPr lang="en-US" sz="2000" i="0" baseline="-250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(1-12/20 = 40%)</a:t>
            </a:r>
            <a:r>
              <a:rPr lang="en-US" sz="2000" i="0">
                <a:solidFill>
                  <a:srgbClr val="000000"/>
                </a:solidFill>
              </a:rPr>
              <a:t> of its packets are dropped while for </a:t>
            </a:r>
            <a:r>
              <a:rPr lang="en-US" sz="2000">
                <a:solidFill>
                  <a:srgbClr val="000000"/>
                </a:solidFill>
              </a:rPr>
              <a:t>f</a:t>
            </a:r>
            <a:r>
              <a:rPr lang="en-US" sz="2000" baseline="-25000">
                <a:solidFill>
                  <a:srgbClr val="000000"/>
                </a:solidFill>
              </a:rPr>
              <a:t>2</a:t>
            </a:r>
            <a:r>
              <a:rPr lang="en-US" sz="2000" i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</a:rPr>
              <a:t>(1-12/30 = 60%)</a:t>
            </a:r>
            <a:r>
              <a:rPr lang="en-US" sz="2000" i="0">
                <a:solidFill>
                  <a:srgbClr val="000000"/>
                </a:solidFill>
              </a:rPr>
              <a:t> of its packets are dropped and </a:t>
            </a:r>
            <a:r>
              <a:rPr lang="en-US" sz="2000">
                <a:solidFill>
                  <a:srgbClr val="000000"/>
                </a:solidFill>
              </a:rPr>
              <a:t>F = 12+12 = 24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i="0">
                <a:solidFill>
                  <a:srgbClr val="000000"/>
                </a:solidFill>
              </a:rPr>
              <a:t>Since A&gt;C, </a:t>
            </a:r>
            <a:r>
              <a:rPr lang="en-US" sz="2000">
                <a:solidFill>
                  <a:srgbClr val="000000"/>
                </a:solidFill>
              </a:rPr>
              <a:t>a</a:t>
            </a:r>
            <a:r>
              <a:rPr lang="en-US" sz="2000" baseline="-25000">
                <a:solidFill>
                  <a:srgbClr val="000000"/>
                </a:solidFill>
              </a:rPr>
              <a:t>3</a:t>
            </a:r>
            <a:r>
              <a:rPr lang="en-US" sz="2000">
                <a:solidFill>
                  <a:srgbClr val="000000"/>
                </a:solidFill>
              </a:rPr>
              <a:t> = a</a:t>
            </a:r>
            <a:r>
              <a:rPr lang="en-US" sz="2000" baseline="-25000">
                <a:solidFill>
                  <a:srgbClr val="000000"/>
                </a:solidFill>
              </a:rPr>
              <a:t>2</a:t>
            </a:r>
            <a:r>
              <a:rPr lang="en-US" sz="2000">
                <a:solidFill>
                  <a:srgbClr val="000000"/>
                </a:solidFill>
              </a:rPr>
              <a:t>* C/F = 12 * 30/24 = 15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i="0">
                <a:solidFill>
                  <a:srgbClr val="000000"/>
                </a:solidFill>
              </a:rPr>
              <a:t>Now F = 30, and </a:t>
            </a:r>
            <a:r>
              <a:rPr lang="en-US" sz="2000">
                <a:solidFill>
                  <a:srgbClr val="000000"/>
                </a:solidFill>
              </a:rPr>
              <a:t>a</a:t>
            </a:r>
            <a:r>
              <a:rPr lang="en-US" sz="2000" baseline="-25000">
                <a:solidFill>
                  <a:srgbClr val="000000"/>
                </a:solidFill>
              </a:rPr>
              <a:t>4</a:t>
            </a:r>
            <a:r>
              <a:rPr lang="en-US" sz="2000">
                <a:solidFill>
                  <a:srgbClr val="000000"/>
                </a:solidFill>
              </a:rPr>
              <a:t> = a</a:t>
            </a:r>
            <a:r>
              <a:rPr lang="en-US" sz="2000" baseline="-25000">
                <a:solidFill>
                  <a:srgbClr val="000000"/>
                </a:solidFill>
              </a:rPr>
              <a:t>3</a:t>
            </a:r>
            <a:r>
              <a:rPr lang="en-US" sz="2000">
                <a:solidFill>
                  <a:srgbClr val="000000"/>
                </a:solidFill>
              </a:rPr>
              <a:t>* C/F = 15 * 30/30 = 15. </a:t>
            </a:r>
            <a:r>
              <a:rPr lang="en-US" sz="2000" i="0">
                <a:solidFill>
                  <a:srgbClr val="000000"/>
                </a:solidFill>
              </a:rPr>
              <a:t>Therefore, </a:t>
            </a:r>
            <a:r>
              <a:rPr lang="en-US" sz="2000">
                <a:solidFill>
                  <a:srgbClr val="000000"/>
                </a:solidFill>
              </a:rPr>
              <a:t>a</a:t>
            </a:r>
            <a:r>
              <a:rPr lang="en-US" sz="2000" i="0">
                <a:solidFill>
                  <a:srgbClr val="000000"/>
                </a:solidFill>
              </a:rPr>
              <a:t> has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i="0">
                <a:solidFill>
                  <a:srgbClr val="000000"/>
                </a:solidFill>
              </a:rPr>
              <a:t>converged to the right </a:t>
            </a:r>
            <a:r>
              <a:rPr lang="en-US" sz="2000">
                <a:solidFill>
                  <a:srgbClr val="000000"/>
                </a:solidFill>
              </a:rPr>
              <a:t>fair rate</a:t>
            </a:r>
            <a:r>
              <a:rPr lang="en-US" sz="2000" i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895600" y="5935663"/>
            <a:ext cx="312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Source: Network Reading Group, Stoica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3200" b="1" i="0">
                <a:solidFill>
                  <a:schemeClr val="tx2"/>
                </a:solidFill>
              </a:rPr>
              <a:t>CSFQ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15240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0">
                <a:solidFill>
                  <a:srgbClr val="000000"/>
                </a:solidFill>
              </a:rPr>
              <a:t>Estimation of flow arrival rates: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</a:rPr>
              <a:t>		R</a:t>
            </a:r>
            <a:r>
              <a:rPr lang="en-US" sz="2000" baseline="-30000">
                <a:solidFill>
                  <a:srgbClr val="000000"/>
                </a:solidFill>
              </a:rPr>
              <a:t>new</a:t>
            </a:r>
            <a:r>
              <a:rPr lang="en-US" sz="2000">
                <a:solidFill>
                  <a:srgbClr val="000000"/>
                </a:solidFill>
              </a:rPr>
              <a:t> = (1-e</a:t>
            </a:r>
            <a:r>
              <a:rPr lang="en-US" sz="2000" baseline="30000">
                <a:solidFill>
                  <a:srgbClr val="000000"/>
                </a:solidFill>
              </a:rPr>
              <a:t>-T/K</a:t>
            </a:r>
            <a:r>
              <a:rPr lang="en-US" sz="2000">
                <a:solidFill>
                  <a:srgbClr val="000000"/>
                </a:solidFill>
              </a:rPr>
              <a:t>)*l/T + e</a:t>
            </a:r>
            <a:r>
              <a:rPr lang="en-US" sz="2000" baseline="30000">
                <a:solidFill>
                  <a:srgbClr val="000000"/>
                </a:solidFill>
              </a:rPr>
              <a:t>-T/K</a:t>
            </a:r>
            <a:r>
              <a:rPr lang="en-US" sz="2000">
                <a:solidFill>
                  <a:srgbClr val="000000"/>
                </a:solidFill>
              </a:rPr>
              <a:t>*R</a:t>
            </a:r>
            <a:r>
              <a:rPr lang="en-US" sz="2000" baseline="-30000">
                <a:solidFill>
                  <a:srgbClr val="000000"/>
                </a:solidFill>
              </a:rPr>
              <a:t>old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aseline="-30000">
                <a:solidFill>
                  <a:srgbClr val="000000"/>
                </a:solidFill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aseline="-30000">
                <a:solidFill>
                  <a:srgbClr val="000000"/>
                </a:solidFill>
              </a:rPr>
              <a:t>	</a:t>
            </a:r>
            <a:r>
              <a:rPr lang="en-US" sz="2000">
                <a:solidFill>
                  <a:srgbClr val="000000"/>
                </a:solidFill>
              </a:rPr>
              <a:t>	where  T  = packet interarrival time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</a:rPr>
              <a:t>			l  = packet size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</a:rPr>
              <a:t>			K = constant</a:t>
            </a:r>
          </a:p>
          <a:p>
            <a:pPr marL="342900" indent="-342900">
              <a:spcBef>
                <a:spcPct val="20000"/>
              </a:spcBef>
            </a:pPr>
            <a:endParaRPr lang="en-US" sz="200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i="0">
                <a:solidFill>
                  <a:srgbClr val="000000"/>
                </a:solidFill>
              </a:rPr>
              <a:t>To summarize, </a:t>
            </a:r>
            <a:r>
              <a:rPr lang="en-US" sz="2000">
                <a:solidFill>
                  <a:srgbClr val="000000"/>
                </a:solidFill>
              </a:rPr>
              <a:t>Edge routers</a:t>
            </a:r>
            <a:r>
              <a:rPr lang="en-US" sz="2000" i="0">
                <a:solidFill>
                  <a:srgbClr val="000000"/>
                </a:solidFill>
              </a:rPr>
              <a:t> needs to 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</a:pPr>
            <a:r>
              <a:rPr lang="en-US" sz="2000" i="0">
                <a:solidFill>
                  <a:srgbClr val="000000"/>
                </a:solidFill>
              </a:rPr>
              <a:t>Classify the packet to a flow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</a:pPr>
            <a:r>
              <a:rPr lang="en-US" sz="2000" i="0">
                <a:solidFill>
                  <a:srgbClr val="000000"/>
                </a:solidFill>
              </a:rPr>
              <a:t>Update the fair share rate estimation for the outgoing link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</a:pPr>
            <a:r>
              <a:rPr lang="en-US" sz="2000" i="0">
                <a:solidFill>
                  <a:srgbClr val="000000"/>
                </a:solidFill>
              </a:rPr>
              <a:t>Update the flow rate estimation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</a:pPr>
            <a:r>
              <a:rPr lang="en-US" sz="2000" i="0">
                <a:solidFill>
                  <a:srgbClr val="000000"/>
                </a:solidFill>
              </a:rPr>
              <a:t>Label the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3200" b="1" i="0">
                <a:solidFill>
                  <a:schemeClr val="tx2"/>
                </a:solidFill>
              </a:rPr>
              <a:t>Outline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Introduction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Background: Definitions and Previous Work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CSFQ and its Algorithms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i="0">
                <a:solidFill>
                  <a:schemeClr val="hlink"/>
                </a:solidFill>
              </a:rPr>
              <a:t>Simulations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Evaluations of CSFQ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Conclusions and Future Work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Single Congested Link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1828800" y="1905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굴림" charset="-127"/>
              </a:rPr>
              <a:t>0</a:t>
            </a:r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1828800" y="2514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굴림" charset="-127"/>
              </a:rPr>
              <a:t>1</a:t>
            </a:r>
          </a:p>
        </p:txBody>
      </p:sp>
      <p:sp>
        <p:nvSpPr>
          <p:cNvPr id="67593" name="Oval 9"/>
          <p:cNvSpPr>
            <a:spLocks noChangeArrowheads="1"/>
          </p:cNvSpPr>
          <p:nvPr/>
        </p:nvSpPr>
        <p:spPr bwMode="auto">
          <a:xfrm>
            <a:off x="1828800" y="3200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굴림" charset="-127"/>
              </a:rPr>
              <a:t>2</a:t>
            </a:r>
          </a:p>
        </p:txBody>
      </p:sp>
      <p:sp>
        <p:nvSpPr>
          <p:cNvPr id="67594" name="Oval 10"/>
          <p:cNvSpPr>
            <a:spLocks noChangeArrowheads="1"/>
          </p:cNvSpPr>
          <p:nvPr/>
        </p:nvSpPr>
        <p:spPr bwMode="auto">
          <a:xfrm>
            <a:off x="18288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굴림" charset="-127"/>
              </a:rPr>
              <a:t>31</a:t>
            </a:r>
          </a:p>
        </p:txBody>
      </p:sp>
      <p:sp>
        <p:nvSpPr>
          <p:cNvPr id="67595" name="Oval 11"/>
          <p:cNvSpPr>
            <a:spLocks noChangeArrowheads="1"/>
          </p:cNvSpPr>
          <p:nvPr/>
        </p:nvSpPr>
        <p:spPr bwMode="auto">
          <a:xfrm>
            <a:off x="685800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Oval 12"/>
          <p:cNvSpPr>
            <a:spLocks noChangeArrowheads="1"/>
          </p:cNvSpPr>
          <p:nvPr/>
        </p:nvSpPr>
        <p:spPr bwMode="auto">
          <a:xfrm>
            <a:off x="434340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2362200" y="220980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>
            <a:off x="2362200" y="28194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 flipV="1">
            <a:off x="2362200" y="3124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 flipV="1">
            <a:off x="2362200" y="3124200"/>
            <a:ext cx="1981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>
            <a:off x="4876800" y="3124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5334000" y="2667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10Mbps</a:t>
            </a:r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1965325" y="3770313"/>
            <a:ext cx="247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.</a:t>
            </a:r>
          </a:p>
          <a:p>
            <a:r>
              <a:rPr lang="en-US" altLang="ko-KR">
                <a:ea typeface="굴림" charset="-127"/>
              </a:rPr>
              <a:t>.</a:t>
            </a:r>
          </a:p>
          <a:p>
            <a:r>
              <a:rPr lang="en-US" altLang="ko-KR">
                <a:ea typeface="굴림" charset="-127"/>
              </a:rPr>
              <a:t>.</a:t>
            </a:r>
          </a:p>
        </p:txBody>
      </p:sp>
      <p:graphicFrame>
        <p:nvGraphicFramePr>
          <p:cNvPr id="67612" name="Object 28"/>
          <p:cNvGraphicFramePr>
            <a:graphicFrameLocks noChangeAspect="1"/>
          </p:cNvGraphicFramePr>
          <p:nvPr>
            <p:ph/>
          </p:nvPr>
        </p:nvGraphicFramePr>
        <p:xfrm>
          <a:off x="4495800" y="4267200"/>
          <a:ext cx="2971800" cy="1095375"/>
        </p:xfrm>
        <a:graphic>
          <a:graphicData uri="http://schemas.openxmlformats.org/presentationml/2006/ole">
            <p:oleObj spid="_x0000_s67612" name="Equation" r:id="rId4" imgW="1790640" imgH="660240" progId="Equation.DSMT4">
              <p:embed/>
            </p:oleObj>
          </a:graphicData>
        </a:graphic>
      </p:graphicFrame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609600" y="3276600"/>
            <a:ext cx="781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UDP</a:t>
            </a:r>
          </a:p>
          <a:p>
            <a:r>
              <a:rPr lang="en-US" altLang="ko-KR">
                <a:ea typeface="굴림" charset="-127"/>
              </a:rPr>
              <a:t>Flows</a:t>
            </a:r>
            <a:endParaRPr lang="en-US"/>
          </a:p>
        </p:txBody>
      </p:sp>
      <p:sp>
        <p:nvSpPr>
          <p:cNvPr id="67616" name="AutoShape 32"/>
          <p:cNvSpPr>
            <a:spLocks/>
          </p:cNvSpPr>
          <p:nvPr/>
        </p:nvSpPr>
        <p:spPr bwMode="auto">
          <a:xfrm>
            <a:off x="1447800" y="1905000"/>
            <a:ext cx="228600" cy="3505200"/>
          </a:xfrm>
          <a:prstGeom prst="leftBrace">
            <a:avLst>
              <a:gd name="adj1" fmla="val 1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Single Congested Link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8685" name="Picture 13" descr="graph1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371600" y="1524000"/>
            <a:ext cx="6477000" cy="4727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Single Congested Link</a:t>
            </a:r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69656" name="Rectangle 24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57" name="Oval 25"/>
          <p:cNvSpPr>
            <a:spLocks noChangeArrowheads="1"/>
          </p:cNvSpPr>
          <p:nvPr/>
        </p:nvSpPr>
        <p:spPr bwMode="auto">
          <a:xfrm>
            <a:off x="1828800" y="1905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굴림" charset="-127"/>
              </a:rPr>
              <a:t>0</a:t>
            </a:r>
          </a:p>
        </p:txBody>
      </p:sp>
      <p:sp>
        <p:nvSpPr>
          <p:cNvPr id="69658" name="Oval 26"/>
          <p:cNvSpPr>
            <a:spLocks noChangeArrowheads="1"/>
          </p:cNvSpPr>
          <p:nvPr/>
        </p:nvSpPr>
        <p:spPr bwMode="auto">
          <a:xfrm>
            <a:off x="1828800" y="2514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굴림" charset="-127"/>
              </a:rPr>
              <a:t>1</a:t>
            </a:r>
          </a:p>
        </p:txBody>
      </p:sp>
      <p:sp>
        <p:nvSpPr>
          <p:cNvPr id="69659" name="Oval 27"/>
          <p:cNvSpPr>
            <a:spLocks noChangeArrowheads="1"/>
          </p:cNvSpPr>
          <p:nvPr/>
        </p:nvSpPr>
        <p:spPr bwMode="auto">
          <a:xfrm>
            <a:off x="1828800" y="3200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굴림" charset="-127"/>
              </a:rPr>
              <a:t>2</a:t>
            </a:r>
          </a:p>
        </p:txBody>
      </p:sp>
      <p:sp>
        <p:nvSpPr>
          <p:cNvPr id="69660" name="Oval 28"/>
          <p:cNvSpPr>
            <a:spLocks noChangeArrowheads="1"/>
          </p:cNvSpPr>
          <p:nvPr/>
        </p:nvSpPr>
        <p:spPr bwMode="auto">
          <a:xfrm>
            <a:off x="18288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굴림" charset="-127"/>
              </a:rPr>
              <a:t>31</a:t>
            </a:r>
          </a:p>
        </p:txBody>
      </p:sp>
      <p:sp>
        <p:nvSpPr>
          <p:cNvPr id="69661" name="Oval 29"/>
          <p:cNvSpPr>
            <a:spLocks noChangeArrowheads="1"/>
          </p:cNvSpPr>
          <p:nvPr/>
        </p:nvSpPr>
        <p:spPr bwMode="auto">
          <a:xfrm>
            <a:off x="685800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62" name="Oval 30"/>
          <p:cNvSpPr>
            <a:spLocks noChangeArrowheads="1"/>
          </p:cNvSpPr>
          <p:nvPr/>
        </p:nvSpPr>
        <p:spPr bwMode="auto">
          <a:xfrm>
            <a:off x="434340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>
            <a:off x="2362200" y="220980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4" name="Line 32"/>
          <p:cNvSpPr>
            <a:spLocks noChangeShapeType="1"/>
          </p:cNvSpPr>
          <p:nvPr/>
        </p:nvSpPr>
        <p:spPr bwMode="auto">
          <a:xfrm>
            <a:off x="2362200" y="28194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5" name="Line 33"/>
          <p:cNvSpPr>
            <a:spLocks noChangeShapeType="1"/>
          </p:cNvSpPr>
          <p:nvPr/>
        </p:nvSpPr>
        <p:spPr bwMode="auto">
          <a:xfrm flipV="1">
            <a:off x="2362200" y="3124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6" name="Line 34"/>
          <p:cNvSpPr>
            <a:spLocks noChangeShapeType="1"/>
          </p:cNvSpPr>
          <p:nvPr/>
        </p:nvSpPr>
        <p:spPr bwMode="auto">
          <a:xfrm flipV="1">
            <a:off x="2362200" y="3124200"/>
            <a:ext cx="1981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7" name="Line 35"/>
          <p:cNvSpPr>
            <a:spLocks noChangeShapeType="1"/>
          </p:cNvSpPr>
          <p:nvPr/>
        </p:nvSpPr>
        <p:spPr bwMode="auto">
          <a:xfrm>
            <a:off x="4876800" y="3124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5334000" y="2667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10Mbps</a:t>
            </a:r>
          </a:p>
        </p:txBody>
      </p:sp>
      <p:sp>
        <p:nvSpPr>
          <p:cNvPr id="69669" name="Text Box 37"/>
          <p:cNvSpPr txBox="1">
            <a:spLocks noChangeArrowheads="1"/>
          </p:cNvSpPr>
          <p:nvPr/>
        </p:nvSpPr>
        <p:spPr bwMode="auto">
          <a:xfrm>
            <a:off x="1965325" y="3770313"/>
            <a:ext cx="247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.</a:t>
            </a:r>
          </a:p>
          <a:p>
            <a:r>
              <a:rPr lang="en-US" altLang="ko-KR">
                <a:ea typeface="굴림" charset="-127"/>
              </a:rPr>
              <a:t>.</a:t>
            </a:r>
          </a:p>
          <a:p>
            <a:r>
              <a:rPr lang="en-US" altLang="ko-KR">
                <a:ea typeface="굴림" charset="-127"/>
              </a:rPr>
              <a:t>.</a:t>
            </a:r>
          </a:p>
        </p:txBody>
      </p: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533400" y="3657600"/>
            <a:ext cx="781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TCP</a:t>
            </a:r>
          </a:p>
          <a:p>
            <a:r>
              <a:rPr lang="en-US" altLang="ko-KR">
                <a:ea typeface="굴림" charset="-127"/>
              </a:rPr>
              <a:t>Flows</a:t>
            </a:r>
            <a:endParaRPr lang="en-US"/>
          </a:p>
        </p:txBody>
      </p:sp>
      <p:sp>
        <p:nvSpPr>
          <p:cNvPr id="69673" name="Text Box 41"/>
          <p:cNvSpPr txBox="1">
            <a:spLocks noChangeArrowheads="1"/>
          </p:cNvSpPr>
          <p:nvPr/>
        </p:nvSpPr>
        <p:spPr bwMode="auto">
          <a:xfrm>
            <a:off x="533400" y="1752600"/>
            <a:ext cx="66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UDP</a:t>
            </a:r>
          </a:p>
          <a:p>
            <a:r>
              <a:rPr lang="en-US" altLang="ko-KR">
                <a:ea typeface="굴림" charset="-127"/>
              </a:rPr>
              <a:t>Flow</a:t>
            </a:r>
            <a:endParaRPr lang="en-US"/>
          </a:p>
        </p:txBody>
      </p:sp>
      <p:sp>
        <p:nvSpPr>
          <p:cNvPr id="69674" name="AutoShape 42"/>
          <p:cNvSpPr>
            <a:spLocks/>
          </p:cNvSpPr>
          <p:nvPr/>
        </p:nvSpPr>
        <p:spPr bwMode="auto">
          <a:xfrm>
            <a:off x="1447800" y="2514600"/>
            <a:ext cx="228600" cy="2895600"/>
          </a:xfrm>
          <a:prstGeom prst="leftBrace">
            <a:avLst>
              <a:gd name="adj1" fmla="val 10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75" name="Text Box 43"/>
          <p:cNvSpPr txBox="1">
            <a:spLocks noChangeArrowheads="1"/>
          </p:cNvSpPr>
          <p:nvPr/>
        </p:nvSpPr>
        <p:spPr bwMode="auto">
          <a:xfrm>
            <a:off x="4876800" y="4191000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UDP flows at 10Mbps</a:t>
            </a:r>
            <a:endParaRPr lang="en-US"/>
          </a:p>
        </p:txBody>
      </p:sp>
      <p:sp>
        <p:nvSpPr>
          <p:cNvPr id="69676" name="Text Box 44"/>
          <p:cNvSpPr txBox="1">
            <a:spLocks noChangeArrowheads="1"/>
          </p:cNvSpPr>
          <p:nvPr/>
        </p:nvSpPr>
        <p:spPr bwMode="auto">
          <a:xfrm>
            <a:off x="2819400" y="4800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10Mbps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Single Congested Link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60" name="Picture 8" descr="graph2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447800" y="1524000"/>
            <a:ext cx="6351588" cy="4657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Single Congested Link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1828800" y="1905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굴림" charset="-127"/>
              </a:rPr>
              <a:t>0</a:t>
            </a:r>
          </a:p>
        </p:txBody>
      </p:sp>
      <p:sp>
        <p:nvSpPr>
          <p:cNvPr id="72713" name="Oval 9"/>
          <p:cNvSpPr>
            <a:spLocks noChangeArrowheads="1"/>
          </p:cNvSpPr>
          <p:nvPr/>
        </p:nvSpPr>
        <p:spPr bwMode="auto">
          <a:xfrm>
            <a:off x="1828800" y="2514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굴림" charset="-127"/>
              </a:rPr>
              <a:t>1</a:t>
            </a:r>
          </a:p>
        </p:txBody>
      </p:sp>
      <p:sp>
        <p:nvSpPr>
          <p:cNvPr id="72714" name="Oval 10"/>
          <p:cNvSpPr>
            <a:spLocks noChangeArrowheads="1"/>
          </p:cNvSpPr>
          <p:nvPr/>
        </p:nvSpPr>
        <p:spPr bwMode="auto">
          <a:xfrm>
            <a:off x="1828800" y="3200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굴림" charset="-127"/>
              </a:rPr>
              <a:t>2</a:t>
            </a:r>
          </a:p>
        </p:txBody>
      </p:sp>
      <p:sp>
        <p:nvSpPr>
          <p:cNvPr id="72715" name="Oval 11"/>
          <p:cNvSpPr>
            <a:spLocks noChangeArrowheads="1"/>
          </p:cNvSpPr>
          <p:nvPr/>
        </p:nvSpPr>
        <p:spPr bwMode="auto">
          <a:xfrm>
            <a:off x="18288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굴림" charset="-127"/>
              </a:rPr>
              <a:t>N</a:t>
            </a:r>
          </a:p>
        </p:txBody>
      </p:sp>
      <p:sp>
        <p:nvSpPr>
          <p:cNvPr id="72716" name="Oval 12"/>
          <p:cNvSpPr>
            <a:spLocks noChangeArrowheads="1"/>
          </p:cNvSpPr>
          <p:nvPr/>
        </p:nvSpPr>
        <p:spPr bwMode="auto">
          <a:xfrm>
            <a:off x="685800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434340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>
            <a:off x="2362200" y="220980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9" name="Line 15"/>
          <p:cNvSpPr>
            <a:spLocks noChangeShapeType="1"/>
          </p:cNvSpPr>
          <p:nvPr/>
        </p:nvSpPr>
        <p:spPr bwMode="auto">
          <a:xfrm>
            <a:off x="2362200" y="28194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 flipV="1">
            <a:off x="2362200" y="3124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 flipV="1">
            <a:off x="2362200" y="3124200"/>
            <a:ext cx="1981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>
            <a:off x="4876800" y="3124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334000" y="2667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10Mbps</a:t>
            </a:r>
          </a:p>
        </p:txBody>
      </p: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1965325" y="3770313"/>
            <a:ext cx="247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.</a:t>
            </a:r>
          </a:p>
          <a:p>
            <a:r>
              <a:rPr lang="en-US" altLang="ko-KR">
                <a:ea typeface="굴림" charset="-127"/>
              </a:rPr>
              <a:t>.</a:t>
            </a:r>
          </a:p>
          <a:p>
            <a:r>
              <a:rPr lang="en-US" altLang="ko-KR">
                <a:ea typeface="굴림" charset="-127"/>
              </a:rPr>
              <a:t>.</a:t>
            </a:r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533400" y="3657600"/>
            <a:ext cx="781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UDP</a:t>
            </a:r>
          </a:p>
          <a:p>
            <a:r>
              <a:rPr lang="en-US" altLang="ko-KR">
                <a:ea typeface="굴림" charset="-127"/>
              </a:rPr>
              <a:t>Flows</a:t>
            </a:r>
            <a:endParaRPr lang="en-US"/>
          </a:p>
        </p:txBody>
      </p:sp>
      <p:sp>
        <p:nvSpPr>
          <p:cNvPr id="72726" name="Text Box 22"/>
          <p:cNvSpPr txBox="1">
            <a:spLocks noChangeArrowheads="1"/>
          </p:cNvSpPr>
          <p:nvPr/>
        </p:nvSpPr>
        <p:spPr bwMode="auto">
          <a:xfrm>
            <a:off x="533400" y="1752600"/>
            <a:ext cx="66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TCP</a:t>
            </a:r>
          </a:p>
          <a:p>
            <a:r>
              <a:rPr lang="en-US" altLang="ko-KR">
                <a:ea typeface="굴림" charset="-127"/>
              </a:rPr>
              <a:t>Flow</a:t>
            </a:r>
            <a:endParaRPr lang="en-US"/>
          </a:p>
        </p:txBody>
      </p:sp>
      <p:sp>
        <p:nvSpPr>
          <p:cNvPr id="72727" name="AutoShape 23"/>
          <p:cNvSpPr>
            <a:spLocks/>
          </p:cNvSpPr>
          <p:nvPr/>
        </p:nvSpPr>
        <p:spPr bwMode="auto">
          <a:xfrm>
            <a:off x="1447800" y="2514600"/>
            <a:ext cx="228600" cy="2895600"/>
          </a:xfrm>
          <a:prstGeom prst="leftBrace">
            <a:avLst>
              <a:gd name="adj1" fmla="val 10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730" name="Object 26"/>
          <p:cNvGraphicFramePr>
            <a:graphicFrameLocks noChangeAspect="1"/>
          </p:cNvGraphicFramePr>
          <p:nvPr>
            <p:ph/>
          </p:nvPr>
        </p:nvGraphicFramePr>
        <p:xfrm>
          <a:off x="4495800" y="4343400"/>
          <a:ext cx="2687638" cy="1009650"/>
        </p:xfrm>
        <a:graphic>
          <a:graphicData uri="http://schemas.openxmlformats.org/presentationml/2006/ole">
            <p:oleObj spid="_x0000_s72730" name="Equation" r:id="rId4" imgW="1688760" imgH="634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Single Congested Link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0184" name="Picture 8" descr="graph3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1447800"/>
            <a:ext cx="6527800" cy="46688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Multiple Congested Links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Oval 8"/>
          <p:cNvSpPr>
            <a:spLocks noChangeArrowheads="1"/>
          </p:cNvSpPr>
          <p:nvPr/>
        </p:nvSpPr>
        <p:spPr bwMode="auto">
          <a:xfrm>
            <a:off x="8001000" y="3505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Oval 9"/>
          <p:cNvSpPr>
            <a:spLocks noChangeArrowheads="1"/>
          </p:cNvSpPr>
          <p:nvPr/>
        </p:nvSpPr>
        <p:spPr bwMode="auto">
          <a:xfrm>
            <a:off x="685800" y="3505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10"/>
          <p:cNvSpPr>
            <a:spLocks noChangeArrowheads="1"/>
          </p:cNvSpPr>
          <p:nvPr/>
        </p:nvSpPr>
        <p:spPr bwMode="auto">
          <a:xfrm>
            <a:off x="3200400" y="3505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Oval 11"/>
          <p:cNvSpPr>
            <a:spLocks noChangeArrowheads="1"/>
          </p:cNvSpPr>
          <p:nvPr/>
        </p:nvSpPr>
        <p:spPr bwMode="auto">
          <a:xfrm>
            <a:off x="1905000" y="3505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Oval 12"/>
          <p:cNvSpPr>
            <a:spLocks noChangeArrowheads="1"/>
          </p:cNvSpPr>
          <p:nvPr/>
        </p:nvSpPr>
        <p:spPr bwMode="auto">
          <a:xfrm>
            <a:off x="6781800" y="3505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Oval 13"/>
          <p:cNvSpPr>
            <a:spLocks noChangeArrowheads="1"/>
          </p:cNvSpPr>
          <p:nvPr/>
        </p:nvSpPr>
        <p:spPr bwMode="auto">
          <a:xfrm>
            <a:off x="5410200" y="3505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12192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24384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>
            <a:off x="73152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>
            <a:off x="59436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>
            <a:off x="37338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/>
        </p:nvSpPr>
        <p:spPr bwMode="auto">
          <a:xfrm>
            <a:off x="51054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/>
        </p:nvSpPr>
        <p:spPr bwMode="auto">
          <a:xfrm>
            <a:off x="4038600" y="3810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1" name="Oval 21"/>
          <p:cNvSpPr>
            <a:spLocks noChangeArrowheads="1"/>
          </p:cNvSpPr>
          <p:nvPr/>
        </p:nvSpPr>
        <p:spPr bwMode="auto">
          <a:xfrm>
            <a:off x="2286000" y="502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2" name="Line 22"/>
          <p:cNvSpPr>
            <a:spLocks noChangeShapeType="1"/>
          </p:cNvSpPr>
          <p:nvPr/>
        </p:nvSpPr>
        <p:spPr bwMode="auto">
          <a:xfrm>
            <a:off x="2362200" y="3962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3" name="Oval 23"/>
          <p:cNvSpPr>
            <a:spLocks noChangeArrowheads="1"/>
          </p:cNvSpPr>
          <p:nvPr/>
        </p:nvSpPr>
        <p:spPr bwMode="auto">
          <a:xfrm flipH="1">
            <a:off x="1600200" y="502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4" name="Line 24"/>
          <p:cNvSpPr>
            <a:spLocks noChangeShapeType="1"/>
          </p:cNvSpPr>
          <p:nvPr/>
        </p:nvSpPr>
        <p:spPr bwMode="auto">
          <a:xfrm flipH="1">
            <a:off x="1828800" y="3962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5" name="Oval 25"/>
          <p:cNvSpPr>
            <a:spLocks noChangeArrowheads="1"/>
          </p:cNvSpPr>
          <p:nvPr/>
        </p:nvSpPr>
        <p:spPr bwMode="auto">
          <a:xfrm>
            <a:off x="3581400" y="502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>
            <a:off x="3657600" y="3962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7" name="Oval 27"/>
          <p:cNvSpPr>
            <a:spLocks noChangeArrowheads="1"/>
          </p:cNvSpPr>
          <p:nvPr/>
        </p:nvSpPr>
        <p:spPr bwMode="auto">
          <a:xfrm flipH="1">
            <a:off x="2895600" y="502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 flipH="1">
            <a:off x="3124200" y="3962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9" name="Oval 29"/>
          <p:cNvSpPr>
            <a:spLocks noChangeArrowheads="1"/>
          </p:cNvSpPr>
          <p:nvPr/>
        </p:nvSpPr>
        <p:spPr bwMode="auto">
          <a:xfrm>
            <a:off x="5791200" y="502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0" name="Line 30"/>
          <p:cNvSpPr>
            <a:spLocks noChangeShapeType="1"/>
          </p:cNvSpPr>
          <p:nvPr/>
        </p:nvSpPr>
        <p:spPr bwMode="auto">
          <a:xfrm>
            <a:off x="5867400" y="3962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1" name="Oval 31"/>
          <p:cNvSpPr>
            <a:spLocks noChangeArrowheads="1"/>
          </p:cNvSpPr>
          <p:nvPr/>
        </p:nvSpPr>
        <p:spPr bwMode="auto">
          <a:xfrm flipH="1">
            <a:off x="5105400" y="502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2" name="Line 32"/>
          <p:cNvSpPr>
            <a:spLocks noChangeShapeType="1"/>
          </p:cNvSpPr>
          <p:nvPr/>
        </p:nvSpPr>
        <p:spPr bwMode="auto">
          <a:xfrm flipH="1">
            <a:off x="5334000" y="3962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3" name="Oval 33"/>
          <p:cNvSpPr>
            <a:spLocks noChangeArrowheads="1"/>
          </p:cNvSpPr>
          <p:nvPr/>
        </p:nvSpPr>
        <p:spPr bwMode="auto">
          <a:xfrm flipV="1">
            <a:off x="7086600" y="1981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4" name="Line 34"/>
          <p:cNvSpPr>
            <a:spLocks noChangeShapeType="1"/>
          </p:cNvSpPr>
          <p:nvPr/>
        </p:nvSpPr>
        <p:spPr bwMode="auto">
          <a:xfrm flipV="1">
            <a:off x="7239000" y="2514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5" name="Oval 35"/>
          <p:cNvSpPr>
            <a:spLocks noChangeArrowheads="1"/>
          </p:cNvSpPr>
          <p:nvPr/>
        </p:nvSpPr>
        <p:spPr bwMode="auto">
          <a:xfrm flipH="1" flipV="1">
            <a:off x="6400800" y="1981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6" name="Line 36"/>
          <p:cNvSpPr>
            <a:spLocks noChangeShapeType="1"/>
          </p:cNvSpPr>
          <p:nvPr/>
        </p:nvSpPr>
        <p:spPr bwMode="auto">
          <a:xfrm flipH="1" flipV="1">
            <a:off x="6705600" y="2514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7" name="Text Box 37"/>
          <p:cNvSpPr txBox="1">
            <a:spLocks noChangeArrowheads="1"/>
          </p:cNvSpPr>
          <p:nvPr/>
        </p:nvSpPr>
        <p:spPr bwMode="auto">
          <a:xfrm>
            <a:off x="381000" y="2743200"/>
            <a:ext cx="118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TCP/UDP</a:t>
            </a:r>
          </a:p>
          <a:p>
            <a:r>
              <a:rPr lang="en-US" altLang="ko-KR">
                <a:ea typeface="굴림" charset="-127"/>
              </a:rPr>
              <a:t>Source</a:t>
            </a:r>
            <a:endParaRPr lang="en-US"/>
          </a:p>
        </p:txBody>
      </p:sp>
      <p:sp>
        <p:nvSpPr>
          <p:cNvPr id="71718" name="Text Box 38"/>
          <p:cNvSpPr txBox="1">
            <a:spLocks noChangeArrowheads="1"/>
          </p:cNvSpPr>
          <p:nvPr/>
        </p:nvSpPr>
        <p:spPr bwMode="auto">
          <a:xfrm>
            <a:off x="7696200" y="2743200"/>
            <a:ext cx="118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TCP/UDP</a:t>
            </a:r>
          </a:p>
          <a:p>
            <a:r>
              <a:rPr lang="en-US" altLang="ko-KR">
                <a:ea typeface="굴림" charset="-127"/>
              </a:rPr>
              <a:t>Sink</a:t>
            </a:r>
            <a:endParaRPr lang="en-US"/>
          </a:p>
        </p:txBody>
      </p:sp>
      <p:sp>
        <p:nvSpPr>
          <p:cNvPr id="71719" name="Oval 39"/>
          <p:cNvSpPr>
            <a:spLocks noChangeArrowheads="1"/>
          </p:cNvSpPr>
          <p:nvPr/>
        </p:nvSpPr>
        <p:spPr bwMode="auto">
          <a:xfrm flipV="1">
            <a:off x="5715000" y="1981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0" name="Line 40"/>
          <p:cNvSpPr>
            <a:spLocks noChangeShapeType="1"/>
          </p:cNvSpPr>
          <p:nvPr/>
        </p:nvSpPr>
        <p:spPr bwMode="auto">
          <a:xfrm flipV="1">
            <a:off x="5867400" y="2514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1" name="Oval 41"/>
          <p:cNvSpPr>
            <a:spLocks noChangeArrowheads="1"/>
          </p:cNvSpPr>
          <p:nvPr/>
        </p:nvSpPr>
        <p:spPr bwMode="auto">
          <a:xfrm flipH="1" flipV="1">
            <a:off x="5029200" y="1981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2" name="Line 42"/>
          <p:cNvSpPr>
            <a:spLocks noChangeShapeType="1"/>
          </p:cNvSpPr>
          <p:nvPr/>
        </p:nvSpPr>
        <p:spPr bwMode="auto">
          <a:xfrm flipH="1" flipV="1">
            <a:off x="5334000" y="2514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3" name="Oval 43"/>
          <p:cNvSpPr>
            <a:spLocks noChangeArrowheads="1"/>
          </p:cNvSpPr>
          <p:nvPr/>
        </p:nvSpPr>
        <p:spPr bwMode="auto">
          <a:xfrm flipV="1">
            <a:off x="3505200" y="1981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4" name="Line 44"/>
          <p:cNvSpPr>
            <a:spLocks noChangeShapeType="1"/>
          </p:cNvSpPr>
          <p:nvPr/>
        </p:nvSpPr>
        <p:spPr bwMode="auto">
          <a:xfrm flipV="1">
            <a:off x="3657600" y="2514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5" name="Oval 45"/>
          <p:cNvSpPr>
            <a:spLocks noChangeArrowheads="1"/>
          </p:cNvSpPr>
          <p:nvPr/>
        </p:nvSpPr>
        <p:spPr bwMode="auto">
          <a:xfrm flipH="1" flipV="1">
            <a:off x="2819400" y="1981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6" name="Line 46"/>
          <p:cNvSpPr>
            <a:spLocks noChangeShapeType="1"/>
          </p:cNvSpPr>
          <p:nvPr/>
        </p:nvSpPr>
        <p:spPr bwMode="auto">
          <a:xfrm flipH="1" flipV="1">
            <a:off x="3124200" y="2514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7" name="Text Box 47"/>
          <p:cNvSpPr txBox="1">
            <a:spLocks noChangeArrowheads="1"/>
          </p:cNvSpPr>
          <p:nvPr/>
        </p:nvSpPr>
        <p:spPr bwMode="auto">
          <a:xfrm>
            <a:off x="1295400" y="56388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UDP1</a:t>
            </a:r>
            <a:endParaRPr lang="en-US"/>
          </a:p>
        </p:txBody>
      </p:sp>
      <p:sp>
        <p:nvSpPr>
          <p:cNvPr id="71728" name="Text Box 48"/>
          <p:cNvSpPr txBox="1">
            <a:spLocks noChangeArrowheads="1"/>
          </p:cNvSpPr>
          <p:nvPr/>
        </p:nvSpPr>
        <p:spPr bwMode="auto">
          <a:xfrm>
            <a:off x="2057400" y="56388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UDP10</a:t>
            </a:r>
            <a:endParaRPr lang="en-US"/>
          </a:p>
        </p:txBody>
      </p:sp>
      <p:sp>
        <p:nvSpPr>
          <p:cNvPr id="71729" name="Text Box 49"/>
          <p:cNvSpPr txBox="1">
            <a:spLocks noChangeArrowheads="1"/>
          </p:cNvSpPr>
          <p:nvPr/>
        </p:nvSpPr>
        <p:spPr bwMode="auto">
          <a:xfrm>
            <a:off x="365125" y="5141913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Sources</a:t>
            </a:r>
            <a:endParaRPr lang="en-US"/>
          </a:p>
        </p:txBody>
      </p:sp>
      <p:sp>
        <p:nvSpPr>
          <p:cNvPr id="71730" name="Text Box 50"/>
          <p:cNvSpPr txBox="1">
            <a:spLocks noChangeArrowheads="1"/>
          </p:cNvSpPr>
          <p:nvPr/>
        </p:nvSpPr>
        <p:spPr bwMode="auto">
          <a:xfrm>
            <a:off x="1981200" y="20574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Sinks</a:t>
            </a:r>
            <a:endParaRPr lang="en-US"/>
          </a:p>
        </p:txBody>
      </p:sp>
      <p:sp>
        <p:nvSpPr>
          <p:cNvPr id="71731" name="Text Box 51"/>
          <p:cNvSpPr txBox="1">
            <a:spLocks noChangeArrowheads="1"/>
          </p:cNvSpPr>
          <p:nvPr/>
        </p:nvSpPr>
        <p:spPr bwMode="auto">
          <a:xfrm>
            <a:off x="2590800" y="15240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UDP1</a:t>
            </a:r>
            <a:endParaRPr lang="en-US"/>
          </a:p>
        </p:txBody>
      </p:sp>
      <p:sp>
        <p:nvSpPr>
          <p:cNvPr id="71732" name="Text Box 52"/>
          <p:cNvSpPr txBox="1">
            <a:spLocks noChangeArrowheads="1"/>
          </p:cNvSpPr>
          <p:nvPr/>
        </p:nvSpPr>
        <p:spPr bwMode="auto">
          <a:xfrm>
            <a:off x="3352800" y="15240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UDP10</a:t>
            </a:r>
            <a:endParaRPr lang="en-US"/>
          </a:p>
        </p:txBody>
      </p:sp>
      <p:sp>
        <p:nvSpPr>
          <p:cNvPr id="71733" name="Text Box 53"/>
          <p:cNvSpPr txBox="1">
            <a:spLocks noChangeArrowheads="1"/>
          </p:cNvSpPr>
          <p:nvPr/>
        </p:nvSpPr>
        <p:spPr bwMode="auto">
          <a:xfrm>
            <a:off x="7391400" y="4800600"/>
            <a:ext cx="99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10Mbps</a:t>
            </a:r>
          </a:p>
          <a:p>
            <a:r>
              <a:rPr lang="en-US" altLang="ko-KR">
                <a:ea typeface="굴림" charset="-127"/>
              </a:rPr>
              <a:t>Links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ea typeface="굴림" charset="-127"/>
              </a:rP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800" b="1">
                <a:solidFill>
                  <a:schemeClr val="hlink"/>
                </a:solidFill>
                <a:ea typeface="굴림" charset="-127"/>
              </a:rPr>
              <a:t>Introduction</a:t>
            </a:r>
          </a:p>
          <a:p>
            <a:r>
              <a:rPr lang="en-US" altLang="ko-KR" sz="2800">
                <a:ea typeface="굴림" charset="-127"/>
              </a:rPr>
              <a:t>Background: Definitions and Previous Work</a:t>
            </a:r>
          </a:p>
          <a:p>
            <a:r>
              <a:rPr lang="en-US" altLang="ko-KR" sz="2800">
                <a:ea typeface="굴림" charset="-127"/>
              </a:rPr>
              <a:t>CSFQ and its Algorithms</a:t>
            </a:r>
          </a:p>
          <a:p>
            <a:r>
              <a:rPr lang="en-US" altLang="ko-KR" sz="2800">
                <a:ea typeface="굴림" charset="-127"/>
              </a:rPr>
              <a:t>Simulations</a:t>
            </a:r>
          </a:p>
          <a:p>
            <a:r>
              <a:rPr lang="en-US" altLang="ko-KR" sz="2800">
                <a:ea typeface="굴림" charset="-127"/>
              </a:rPr>
              <a:t>Evaluations of CSFQ</a:t>
            </a:r>
          </a:p>
          <a:p>
            <a:r>
              <a:rPr lang="en-US" altLang="ko-KR" sz="2800">
                <a:ea typeface="굴림" charset="-127"/>
              </a:rPr>
              <a:t>Conclusions and Future Work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Multiple Congested Links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08" name="Picture 8" descr="graph4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1371600"/>
            <a:ext cx="6613525" cy="4721225"/>
          </a:xfrm>
          <a:noFill/>
          <a:ln/>
        </p:spPr>
      </p:pic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822325" y="1865313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UDP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Multiple Congested Links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2232" name="Picture 8" descr="graph5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371600" y="1447800"/>
            <a:ext cx="6357938" cy="4656138"/>
          </a:xfrm>
          <a:noFill/>
          <a:ln/>
        </p:spPr>
      </p:pic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822325" y="18653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TCP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Coexistence of</a:t>
            </a:r>
          </a:p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Adaptation Schemes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381000" y="13716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RLM (Receiver-driven Layered Multicast)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Only first 5 layers (~0.992Mbps)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TCP-friendly like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3 RLM flows and 1 TCP flow</a:t>
            </a:r>
            <a:endParaRPr lang="en-US" sz="28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ko-KR" sz="2800" i="0">
              <a:ea typeface="굴림" charset="-127"/>
            </a:endParaRPr>
          </a:p>
        </p:txBody>
      </p:sp>
      <p:pic>
        <p:nvPicPr>
          <p:cNvPr id="57356" name="Picture 12" descr="graph10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371600" y="1524000"/>
            <a:ext cx="6400800" cy="4519613"/>
          </a:xfrm>
          <a:noFill/>
          <a:ln/>
        </p:spPr>
      </p:pic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Coexistence of</a:t>
            </a:r>
          </a:p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Adaptation Schemes</a:t>
            </a: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381000" y="13716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746125" y="194151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FIFO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ko-KR" sz="2800" i="0">
              <a:ea typeface="굴림" charset="-127"/>
            </a:endParaRPr>
          </a:p>
        </p:txBody>
      </p:sp>
      <p:pic>
        <p:nvPicPr>
          <p:cNvPr id="56328" name="Picture 8" descr="graph9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371600" y="1524000"/>
            <a:ext cx="6477000" cy="4498975"/>
          </a:xfrm>
          <a:noFill/>
          <a:ln/>
        </p:spPr>
      </p:pic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Coexistence of</a:t>
            </a:r>
          </a:p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Adaptation Schemes</a:t>
            </a: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381000" y="13716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746125" y="1941513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RED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ko-KR" sz="2800" i="0">
              <a:ea typeface="굴림" charset="-127"/>
            </a:endParaRPr>
          </a:p>
        </p:txBody>
      </p:sp>
      <p:pic>
        <p:nvPicPr>
          <p:cNvPr id="55304" name="Picture 8" descr="graph8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371600" y="1524000"/>
            <a:ext cx="6477000" cy="4543425"/>
          </a:xfrm>
          <a:noFill/>
          <a:ln/>
        </p:spPr>
      </p:pic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Coexistence of</a:t>
            </a:r>
          </a:p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Adaptation Schemes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81000" y="13716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46125" y="1941513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FRED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Coexistence of</a:t>
            </a:r>
          </a:p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Adaptation Schemes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81000" y="13716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3256" name="Picture 8" descr="graph6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219200" y="1447800"/>
            <a:ext cx="6621463" cy="4716463"/>
          </a:xfrm>
          <a:noFill/>
          <a:ln/>
        </p:spPr>
      </p:pic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746125" y="1941513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DRR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ko-KR" sz="2800" i="0">
              <a:ea typeface="굴림" charset="-127"/>
            </a:endParaRPr>
          </a:p>
        </p:txBody>
      </p:sp>
      <p:pic>
        <p:nvPicPr>
          <p:cNvPr id="54280" name="Picture 8" descr="graph7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1524000"/>
            <a:ext cx="6553200" cy="4576763"/>
          </a:xfrm>
          <a:noFill/>
          <a:ln/>
        </p:spPr>
      </p:pic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Coexistence of</a:t>
            </a:r>
          </a:p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Adaptation Schemes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381000" y="13716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46125" y="19415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CSFQ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Different Traffic Models</a:t>
            </a:r>
            <a:endParaRPr lang="en-US" sz="3200" b="1" i="0">
              <a:solidFill>
                <a:schemeClr val="tx2"/>
              </a:solidFill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1 On/Off Flows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100ms on, 1900ms off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Rate : 10Mbps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Sends 6758 packets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19 competing TCP flows</a:t>
            </a:r>
            <a:endParaRPr lang="en-US" sz="2800" i="0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Different Traffic Models</a:t>
            </a:r>
            <a:endParaRPr lang="en-US" sz="3200" b="1" i="0">
              <a:solidFill>
                <a:schemeClr val="tx2"/>
              </a:solidFill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7861" name="Group 37"/>
          <p:cNvGraphicFramePr>
            <a:graphicFrameLocks noGrp="1"/>
          </p:cNvGraphicFramePr>
          <p:nvPr>
            <p:ph/>
          </p:nvPr>
        </p:nvGraphicFramePr>
        <p:xfrm>
          <a:off x="1143000" y="2209800"/>
          <a:ext cx="6858000" cy="3459165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Algorithm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Delivered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Dropped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DRR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601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6157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CSFQ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1680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5078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FRED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1714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5044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RED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5322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1436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FIFO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5452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1306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solidFill>
                  <a:schemeClr val="tx1"/>
                </a:solidFill>
                <a:ea typeface="굴림" charset="-127"/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800" b="1">
                <a:ea typeface="굴림" charset="-127"/>
              </a:rPr>
              <a:t>Main Idea</a:t>
            </a:r>
            <a:r>
              <a:rPr lang="en-US" altLang="ko-KR" sz="2800">
                <a:ea typeface="굴림" charset="-127"/>
              </a:rPr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2400">
                <a:ea typeface="굴림" charset="-127"/>
              </a:rPr>
              <a:t> -  Achieve fair bandwidth allocations at the router without the implementation complexity usually associated with it.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ko-KR" sz="240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800" b="1">
                <a:ea typeface="굴림" charset="-127"/>
              </a:rPr>
              <a:t>Goals</a:t>
            </a:r>
            <a:r>
              <a:rPr lang="en-US" altLang="ko-KR" sz="2800">
                <a:ea typeface="굴림" charset="-127"/>
              </a:rPr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2800">
                <a:ea typeface="굴림" charset="-127"/>
              </a:rPr>
              <a:t> </a:t>
            </a:r>
            <a:r>
              <a:rPr lang="en-US" altLang="ko-KR" sz="2400">
                <a:ea typeface="굴림" charset="-127"/>
              </a:rPr>
              <a:t>-  Achieve fair allocation close to Fair Queueing and comparable or better than RED and FRED under most scenarios.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o-KR" altLang="en-US" sz="2400">
                <a:ea typeface="굴림" charset="-127"/>
              </a:rPr>
              <a:t> </a:t>
            </a:r>
            <a:r>
              <a:rPr lang="en-US" altLang="ko-KR" sz="2400">
                <a:ea typeface="굴림" charset="-127"/>
              </a:rPr>
              <a:t>-  Reduce complexity by not having the core node maintain per flow state.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2400">
                <a:ea typeface="굴림" charset="-127"/>
              </a:rPr>
              <a:t> -  Approximate weighted FQ.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Different Traffic Models</a:t>
            </a:r>
            <a:endParaRPr lang="en-US" sz="3200" b="1" i="0">
              <a:solidFill>
                <a:schemeClr val="tx2"/>
              </a:solidFill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60 TCP Flows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Exponentially distributed inter-arrival times with mean of 0.05ms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Pareto distributed transfer time with mean of 20 packets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1 UDP flow (10Mbps)</a:t>
            </a:r>
            <a:endParaRPr lang="en-US" sz="2800" i="0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32" name="Rectangle 3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Different Traffic Models</a:t>
            </a:r>
            <a:endParaRPr lang="en-US" sz="3200" b="1" i="0">
              <a:solidFill>
                <a:schemeClr val="tx2"/>
              </a:solidFill>
            </a:endParaRPr>
          </a:p>
        </p:txBody>
      </p:sp>
      <p:sp>
        <p:nvSpPr>
          <p:cNvPr id="80933" name="Rectangle 37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0934" name="Group 38"/>
          <p:cNvGraphicFramePr>
            <a:graphicFrameLocks noGrp="1"/>
          </p:cNvGraphicFramePr>
          <p:nvPr/>
        </p:nvGraphicFramePr>
        <p:xfrm>
          <a:off x="1143000" y="2209800"/>
          <a:ext cx="6858000" cy="3459165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Algorithm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Mean time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Std. dev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DRR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99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CSFQ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62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142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FRED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40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174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RED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592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1274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FIFO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840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1695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Large Latency</a:t>
            </a:r>
            <a:endParaRPr lang="en-US" sz="3200" b="1" i="0">
              <a:solidFill>
                <a:schemeClr val="tx2"/>
              </a:solidFill>
            </a:endParaRP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10Mbps link with 100ms latency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1 UDP flow at 10Mbps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19 TCP flows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63" name="Group 43"/>
          <p:cNvGraphicFramePr>
            <a:graphicFrameLocks noGrp="1"/>
          </p:cNvGraphicFramePr>
          <p:nvPr>
            <p:ph/>
          </p:nvPr>
        </p:nvGraphicFramePr>
        <p:xfrm>
          <a:off x="609600" y="3200400"/>
          <a:ext cx="8077200" cy="3108960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Algorithm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Mean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Std. dev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DRR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6080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64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CSFQ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5761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220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FRED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4974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190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RED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628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80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FIFO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378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69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Packet Relabeling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altLang="ko-KR" sz="2800" i="0">
              <a:ea typeface="굴림" charset="-127"/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Oval 8"/>
          <p:cNvSpPr>
            <a:spLocks noChangeArrowheads="1"/>
          </p:cNvSpPr>
          <p:nvPr/>
        </p:nvSpPr>
        <p:spPr bwMode="auto">
          <a:xfrm>
            <a:off x="7391400" y="3505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Oval 9"/>
          <p:cNvSpPr>
            <a:spLocks noChangeArrowheads="1"/>
          </p:cNvSpPr>
          <p:nvPr/>
        </p:nvSpPr>
        <p:spPr bwMode="auto">
          <a:xfrm>
            <a:off x="1752600" y="1981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67056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1" name="Oval 23"/>
          <p:cNvSpPr>
            <a:spLocks noChangeArrowheads="1"/>
          </p:cNvSpPr>
          <p:nvPr/>
        </p:nvSpPr>
        <p:spPr bwMode="auto">
          <a:xfrm flipH="1">
            <a:off x="1752600" y="502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13" name="Oval 45"/>
          <p:cNvSpPr>
            <a:spLocks noChangeArrowheads="1"/>
          </p:cNvSpPr>
          <p:nvPr/>
        </p:nvSpPr>
        <p:spPr bwMode="auto">
          <a:xfrm flipH="1" flipV="1">
            <a:off x="1752600" y="3581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22" name="Oval 54"/>
          <p:cNvSpPr>
            <a:spLocks noChangeArrowheads="1"/>
          </p:cNvSpPr>
          <p:nvPr/>
        </p:nvSpPr>
        <p:spPr bwMode="auto">
          <a:xfrm>
            <a:off x="3886200" y="2667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23" name="Oval 55"/>
          <p:cNvSpPr>
            <a:spLocks noChangeArrowheads="1"/>
          </p:cNvSpPr>
          <p:nvPr/>
        </p:nvSpPr>
        <p:spPr bwMode="auto">
          <a:xfrm>
            <a:off x="6172200" y="3581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24" name="Line 56"/>
          <p:cNvSpPr>
            <a:spLocks noChangeShapeType="1"/>
          </p:cNvSpPr>
          <p:nvPr/>
        </p:nvSpPr>
        <p:spPr bwMode="auto">
          <a:xfrm>
            <a:off x="2286000" y="22860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5" name="Line 57"/>
          <p:cNvSpPr>
            <a:spLocks noChangeShapeType="1"/>
          </p:cNvSpPr>
          <p:nvPr/>
        </p:nvSpPr>
        <p:spPr bwMode="auto">
          <a:xfrm flipV="1">
            <a:off x="2286000" y="28194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6" name="Line 58"/>
          <p:cNvSpPr>
            <a:spLocks noChangeShapeType="1"/>
          </p:cNvSpPr>
          <p:nvPr/>
        </p:nvSpPr>
        <p:spPr bwMode="auto">
          <a:xfrm flipV="1">
            <a:off x="2286000" y="3810000"/>
            <a:ext cx="3886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7" name="Line 59"/>
          <p:cNvSpPr>
            <a:spLocks noChangeShapeType="1"/>
          </p:cNvSpPr>
          <p:nvPr/>
        </p:nvSpPr>
        <p:spPr bwMode="auto">
          <a:xfrm>
            <a:off x="4419600" y="29718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8" name="Text Box 60"/>
          <p:cNvSpPr txBox="1">
            <a:spLocks noChangeArrowheads="1"/>
          </p:cNvSpPr>
          <p:nvPr/>
        </p:nvSpPr>
        <p:spPr bwMode="auto">
          <a:xfrm>
            <a:off x="6934200" y="5105400"/>
            <a:ext cx="99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10Mbps</a:t>
            </a:r>
          </a:p>
          <a:p>
            <a:r>
              <a:rPr lang="en-US" altLang="ko-KR">
                <a:ea typeface="굴림" charset="-127"/>
              </a:rPr>
              <a:t>links</a:t>
            </a:r>
            <a:endParaRPr lang="en-US"/>
          </a:p>
        </p:txBody>
      </p:sp>
      <p:sp>
        <p:nvSpPr>
          <p:cNvPr id="84029" name="Text Box 61"/>
          <p:cNvSpPr txBox="1">
            <a:spLocks noChangeArrowheads="1"/>
          </p:cNvSpPr>
          <p:nvPr/>
        </p:nvSpPr>
        <p:spPr bwMode="auto">
          <a:xfrm>
            <a:off x="7451725" y="30083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Sink</a:t>
            </a:r>
            <a:endParaRPr lang="en-US"/>
          </a:p>
        </p:txBody>
      </p:sp>
      <p:sp>
        <p:nvSpPr>
          <p:cNvPr id="84030" name="Text Box 62"/>
          <p:cNvSpPr txBox="1">
            <a:spLocks noChangeArrowheads="1"/>
          </p:cNvSpPr>
          <p:nvPr/>
        </p:nvSpPr>
        <p:spPr bwMode="auto">
          <a:xfrm>
            <a:off x="1524000" y="152400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Sources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Simulations – Packet Relabeling</a:t>
            </a:r>
            <a:endParaRPr lang="en-US" sz="3200" b="1" i="0">
              <a:solidFill>
                <a:schemeClr val="tx2"/>
              </a:solidFill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5050" name="Group 58"/>
          <p:cNvGraphicFramePr>
            <a:graphicFrameLocks noGrp="1"/>
          </p:cNvGraphicFramePr>
          <p:nvPr>
            <p:ph/>
          </p:nvPr>
        </p:nvGraphicFramePr>
        <p:xfrm>
          <a:off x="1295400" y="2362200"/>
          <a:ext cx="6553200" cy="2667000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  <a:gridCol w="1638300"/>
                <a:gridCol w="1638300"/>
              </a:tblGrid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Traffic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Flow 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Flow 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Flow 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UDP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3.36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3.32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3.28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TCP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3.43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3.13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3.43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76" name="Rectangle 3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3200" b="1" i="0">
                <a:solidFill>
                  <a:schemeClr val="tx2"/>
                </a:solidFill>
              </a:rPr>
              <a:t>Outline</a:t>
            </a:r>
          </a:p>
        </p:txBody>
      </p:sp>
      <p:sp>
        <p:nvSpPr>
          <p:cNvPr id="87077" name="Rectangle 37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Introduction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Background: Definitions and Previous Work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CSFQ and its Algorithms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Simulations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i="0">
                <a:solidFill>
                  <a:schemeClr val="hlink"/>
                </a:solidFill>
              </a:rPr>
              <a:t>Evaluations of CSFQ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Conclusions and Future Work</a:t>
            </a:r>
          </a:p>
        </p:txBody>
      </p:sp>
      <p:sp>
        <p:nvSpPr>
          <p:cNvPr id="87078" name="Rectangle 38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Evaluations of CSFQ</a:t>
            </a:r>
            <a:endParaRPr lang="en-US" sz="3200" b="1" i="0">
              <a:solidFill>
                <a:schemeClr val="tx2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Reasonable approximation of fair share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Roughly comparable performance to FRED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Sometimes much better than FRED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Note : FRED has per-packet overhead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Not quite as fair as DRR</a:t>
            </a:r>
            <a:endParaRPr lang="en-US" sz="2800" i="0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3200" b="1" i="0">
                <a:solidFill>
                  <a:schemeClr val="tx2"/>
                </a:solidFill>
              </a:rPr>
              <a:t>Outline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Introduction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Background: Definitions and Previous Work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CSFQ and its Algorithms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Simulations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/>
              <a:t>Evaluations of CSFQ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i="0">
                <a:solidFill>
                  <a:schemeClr val="hlink"/>
                </a:solidFill>
              </a:rPr>
              <a:t>Conclusions and Future Work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altLang="ko-KR" sz="3200" b="1" i="0">
                <a:solidFill>
                  <a:schemeClr val="tx2"/>
                </a:solidFill>
                <a:ea typeface="굴림" charset="-127"/>
              </a:rPr>
              <a:t>Conclusions and Future Work</a:t>
            </a:r>
            <a:endParaRPr lang="en-US" sz="3200" b="1" i="0">
              <a:solidFill>
                <a:schemeClr val="tx2"/>
              </a:solidFill>
            </a:endParaRP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CSFQ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rate-based active queue management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Rate estimation at the edge and packet labels for core routers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Large latency effect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2800" i="0">
                <a:ea typeface="굴림" charset="-127"/>
              </a:rPr>
              <a:t>Possible extension of CSFQ for QoS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 i="0">
              <a:solidFill>
                <a:schemeClr val="hlink"/>
              </a:solidFill>
            </a:endParaRP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3200" b="1" i="0">
                <a:solidFill>
                  <a:schemeClr val="tx2"/>
                </a:solidFill>
              </a:rPr>
              <a:t>Back-up Slide(s)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i="0"/>
              <a:t>Slide 2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1400" i="0"/>
              <a:t>Ion Stoica – research interest is to develop techniques and architectures that allow powerful and flexible network services to be deployed in the Internet without compromising its scalability and robustness.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1400" i="0"/>
              <a:t>Scott Shenker - The working group will focus on defining a minimal set of global requirements which transition the Internet into a robust integrated-service communications infrastructure.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i="0"/>
              <a:t>Slide 4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 i="0"/>
              <a:t>-    	Congestion today (1998) is controlled by end-hosts (TCP)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1400" i="0"/>
              <a:t>FQ – has to maintain state, manage buffers, perform packet scheduling on per-flow basis.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i="0"/>
              <a:t>Slide 8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1400" i="0"/>
              <a:t>SFloyd, Jacobson, 93. For long-lived TCP connections like file transfer, it might make a difference.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i="0"/>
              <a:t>Slide 9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1400" i="0">
                <a:solidFill>
                  <a:srgbClr val="000000"/>
                </a:solidFill>
              </a:rPr>
              <a:t>Dong Lin, Robert Morris</a:t>
            </a:r>
            <a:r>
              <a:rPr lang="en-US" sz="1400" i="0"/>
              <a:t> in 1997 – works well with different traffic – TCP and UDP etc.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i="0"/>
              <a:t>Slide 10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1400" i="0">
                <a:solidFill>
                  <a:srgbClr val="000000"/>
                </a:solidFill>
              </a:rPr>
              <a:t>DDR – Deficit Round Robin or WFQ.</a:t>
            </a:r>
            <a:endParaRPr lang="en-US" sz="1400" i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i="0"/>
              <a:t>Slide 21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1400" i="0"/>
              <a:t>Exponential average to estimate the rate of flow since this closely reflects a fluid averaging process which is independent of the packetizing structure. And the solution is bounded as it converges to a real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ea typeface="굴림" charset="-127"/>
              </a:rPr>
              <a:t>Outline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ko-KR" sz="2800">
                <a:ea typeface="굴림" charset="-127"/>
              </a:rPr>
              <a:t>Introduction</a:t>
            </a:r>
          </a:p>
          <a:p>
            <a:r>
              <a:rPr lang="en-US" altLang="ko-KR" sz="2800" b="1">
                <a:solidFill>
                  <a:schemeClr val="hlink"/>
                </a:solidFill>
                <a:ea typeface="굴림" charset="-127"/>
              </a:rPr>
              <a:t>Background: Definitions and Previous Work</a:t>
            </a:r>
          </a:p>
          <a:p>
            <a:r>
              <a:rPr lang="en-US" altLang="ko-KR" sz="2800">
                <a:ea typeface="굴림" charset="-127"/>
              </a:rPr>
              <a:t>CSFQ and its Algorithms</a:t>
            </a:r>
          </a:p>
          <a:p>
            <a:r>
              <a:rPr lang="en-US" altLang="ko-KR" sz="2800">
                <a:ea typeface="굴림" charset="-127"/>
              </a:rPr>
              <a:t>Simulations</a:t>
            </a:r>
          </a:p>
          <a:p>
            <a:r>
              <a:rPr lang="en-US" altLang="ko-KR" sz="2800">
                <a:ea typeface="굴림" charset="-127"/>
              </a:rPr>
              <a:t>Evaluations of CSFQ</a:t>
            </a:r>
          </a:p>
          <a:p>
            <a:r>
              <a:rPr lang="en-US" altLang="ko-KR" sz="2800">
                <a:ea typeface="굴림" charset="-127"/>
              </a:rPr>
              <a:t>Conclusions and Future Work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ea typeface="굴림" charset="-127"/>
              </a:rPr>
              <a:t>Previous Work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800" b="1">
                <a:ea typeface="굴림" charset="-127"/>
              </a:rPr>
              <a:t>FIFO queueing with Drop Tail</a:t>
            </a:r>
          </a:p>
          <a:p>
            <a:endParaRPr lang="en-US" altLang="ko-KR" sz="2800" b="1">
              <a:ea typeface="굴림" charset="-127"/>
            </a:endParaRPr>
          </a:p>
          <a:p>
            <a:r>
              <a:rPr lang="en-US" altLang="ko-KR" sz="2800" b="1">
                <a:ea typeface="굴림" charset="-127"/>
              </a:rPr>
              <a:t>Random Early Drop (RED)</a:t>
            </a:r>
          </a:p>
          <a:p>
            <a:endParaRPr lang="en-US" altLang="ko-KR" sz="2800" b="1">
              <a:ea typeface="굴림" charset="-127"/>
            </a:endParaRPr>
          </a:p>
          <a:p>
            <a:r>
              <a:rPr lang="en-US" altLang="ko-KR" sz="2800" b="1">
                <a:ea typeface="굴림" charset="-127"/>
              </a:rPr>
              <a:t>Flow Random Early Drop (FRED)</a:t>
            </a:r>
          </a:p>
          <a:p>
            <a:endParaRPr lang="en-US" altLang="ko-KR" sz="2800" b="1">
              <a:ea typeface="굴림" charset="-127"/>
            </a:endParaRPr>
          </a:p>
          <a:p>
            <a:r>
              <a:rPr lang="en-US" altLang="ko-KR" sz="2800" b="1">
                <a:ea typeface="굴림" charset="-127"/>
              </a:rPr>
              <a:t>Fair Queueing (FQ)</a:t>
            </a:r>
          </a:p>
          <a:p>
            <a:pPr>
              <a:buFontTx/>
              <a:buNone/>
            </a:pPr>
            <a:endParaRPr lang="en-US" altLang="ko-KR" sz="2800" b="1">
              <a:ea typeface="굴림" charset="-127"/>
            </a:endParaRPr>
          </a:p>
          <a:p>
            <a:pPr>
              <a:buFontTx/>
              <a:buNone/>
            </a:pPr>
            <a:endParaRPr lang="ko-KR" altLang="en-US" sz="2800" b="1">
              <a:ea typeface="굴림" charset="-127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ea typeface="굴림" charset="-127"/>
              </a:rPr>
              <a:t>FIFO queueing with Drop Tail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94" name="Group 30"/>
          <p:cNvGrpSpPr>
            <a:grpSpLocks/>
          </p:cNvGrpSpPr>
          <p:nvPr/>
        </p:nvGrpSpPr>
        <p:grpSpPr bwMode="auto">
          <a:xfrm>
            <a:off x="3048000" y="2667000"/>
            <a:ext cx="2667000" cy="457200"/>
            <a:chOff x="1920" y="1536"/>
            <a:chExt cx="1680" cy="288"/>
          </a:xfrm>
        </p:grpSpPr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1920" y="1536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2256" y="1536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2592" y="1536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2928" y="1536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3264" y="1536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715000" y="2895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25146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6705600" y="2667000"/>
            <a:ext cx="381000" cy="4572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70866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514600" y="26670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2514600" y="2667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096000" y="21336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/>
              <a:t>SERVER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3505200" y="213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0"/>
              <a:t>FIFO</a:t>
            </a:r>
          </a:p>
        </p:txBody>
      </p:sp>
      <p:grpSp>
        <p:nvGrpSpPr>
          <p:cNvPr id="11303" name="Group 39"/>
          <p:cNvGrpSpPr>
            <a:grpSpLocks/>
          </p:cNvGrpSpPr>
          <p:nvPr/>
        </p:nvGrpSpPr>
        <p:grpSpPr bwMode="auto">
          <a:xfrm>
            <a:off x="2514600" y="2667000"/>
            <a:ext cx="533400" cy="457200"/>
            <a:chOff x="1584" y="1968"/>
            <a:chExt cx="336" cy="288"/>
          </a:xfrm>
        </p:grpSpPr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>
              <a:off x="1584" y="22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>
              <a:off x="1584" y="19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5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209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ko-KR" sz="2800" b="1">
                <a:ea typeface="굴림" charset="-127"/>
              </a:rPr>
              <a:t>Disadvantages:</a:t>
            </a:r>
          </a:p>
          <a:p>
            <a:r>
              <a:rPr lang="en-US" altLang="ko-KR" sz="2400">
                <a:ea typeface="굴림" charset="-127"/>
              </a:rPr>
              <a:t>Pushes congestion control out to end hosts (TCP)</a:t>
            </a:r>
          </a:p>
          <a:p>
            <a:r>
              <a:rPr lang="en-US" altLang="ko-KR" sz="2400">
                <a:ea typeface="굴림" charset="-127"/>
              </a:rPr>
              <a:t>Introduces </a:t>
            </a:r>
            <a:r>
              <a:rPr lang="en-US" altLang="ko-KR" sz="2400" i="1">
                <a:ea typeface="굴림" charset="-127"/>
              </a:rPr>
              <a:t>global synchronization</a:t>
            </a:r>
            <a:r>
              <a:rPr lang="en-US" altLang="ko-KR" sz="2400">
                <a:ea typeface="굴림" charset="-127"/>
              </a:rPr>
              <a:t> when packets are dropped from several connections</a:t>
            </a:r>
          </a:p>
          <a:p>
            <a:endParaRPr lang="ko-KR" altLang="en-US" sz="2400">
              <a:ea typeface="굴림" charset="-127"/>
            </a:endParaRPr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1600200" y="26670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1524000" y="2667000"/>
            <a:ext cx="685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 animBg="1"/>
      <p:bldP spid="11309" grpId="0" animBg="1"/>
      <p:bldP spid="113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ea typeface="굴림" charset="-127"/>
              </a:rPr>
              <a:t>Random Early Drop (RED)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886200" y="22098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4419600" y="22098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4953000" y="22098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5486400" y="243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2286000" y="2667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6477000" y="2209800"/>
            <a:ext cx="381000" cy="4572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8580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2286000" y="220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867400" y="1676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/>
              <a:t>SERVER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3276600" y="1676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0"/>
              <a:t>FIFO</a:t>
            </a:r>
          </a:p>
        </p:txBody>
      </p:sp>
      <p:grpSp>
        <p:nvGrpSpPr>
          <p:cNvPr id="12314" name="Group 26"/>
          <p:cNvGrpSpPr>
            <a:grpSpLocks/>
          </p:cNvGrpSpPr>
          <p:nvPr/>
        </p:nvGrpSpPr>
        <p:grpSpPr bwMode="auto">
          <a:xfrm>
            <a:off x="2286000" y="2209800"/>
            <a:ext cx="533400" cy="457200"/>
            <a:chOff x="1584" y="1968"/>
            <a:chExt cx="336" cy="288"/>
          </a:xfrm>
        </p:grpSpPr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1584" y="22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1584" y="19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44196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33528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2672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Minth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200400" y="2971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Maxth</a:t>
            </a:r>
          </a:p>
        </p:txBody>
      </p: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2819400" y="2209800"/>
            <a:ext cx="533400" cy="457200"/>
            <a:chOff x="1584" y="1968"/>
            <a:chExt cx="336" cy="288"/>
          </a:xfrm>
        </p:grpSpPr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>
              <a:off x="1584" y="22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36"/>
            <p:cNvSpPr>
              <a:spLocks noChangeShapeType="1"/>
            </p:cNvSpPr>
            <p:nvPr/>
          </p:nvSpPr>
          <p:spPr bwMode="auto">
            <a:xfrm>
              <a:off x="1584" y="19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25" name="Group 37"/>
          <p:cNvGrpSpPr>
            <a:grpSpLocks/>
          </p:cNvGrpSpPr>
          <p:nvPr/>
        </p:nvGrpSpPr>
        <p:grpSpPr bwMode="auto">
          <a:xfrm>
            <a:off x="3352800" y="2209800"/>
            <a:ext cx="533400" cy="457200"/>
            <a:chOff x="1584" y="1968"/>
            <a:chExt cx="336" cy="288"/>
          </a:xfrm>
        </p:grpSpPr>
        <p:sp>
          <p:nvSpPr>
            <p:cNvPr id="12326" name="Line 38"/>
            <p:cNvSpPr>
              <a:spLocks noChangeShapeType="1"/>
            </p:cNvSpPr>
            <p:nvPr/>
          </p:nvSpPr>
          <p:spPr bwMode="auto">
            <a:xfrm>
              <a:off x="1584" y="22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9"/>
            <p:cNvSpPr>
              <a:spLocks noChangeShapeType="1"/>
            </p:cNvSpPr>
            <p:nvPr/>
          </p:nvSpPr>
          <p:spPr bwMode="auto">
            <a:xfrm>
              <a:off x="1584" y="19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3352800" y="22098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29" name="Group 41"/>
          <p:cNvGrpSpPr>
            <a:grpSpLocks/>
          </p:cNvGrpSpPr>
          <p:nvPr/>
        </p:nvGrpSpPr>
        <p:grpSpPr bwMode="auto">
          <a:xfrm>
            <a:off x="3886200" y="2209800"/>
            <a:ext cx="533400" cy="457200"/>
            <a:chOff x="1584" y="1968"/>
            <a:chExt cx="336" cy="288"/>
          </a:xfrm>
        </p:grpSpPr>
        <p:sp>
          <p:nvSpPr>
            <p:cNvPr id="12330" name="Line 42"/>
            <p:cNvSpPr>
              <a:spLocks noChangeShapeType="1"/>
            </p:cNvSpPr>
            <p:nvPr/>
          </p:nvSpPr>
          <p:spPr bwMode="auto">
            <a:xfrm>
              <a:off x="1584" y="22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Line 43"/>
            <p:cNvSpPr>
              <a:spLocks noChangeShapeType="1"/>
            </p:cNvSpPr>
            <p:nvPr/>
          </p:nvSpPr>
          <p:spPr bwMode="auto">
            <a:xfrm>
              <a:off x="1584" y="19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54" name="Group 66"/>
          <p:cNvGrpSpPr>
            <a:grpSpLocks/>
          </p:cNvGrpSpPr>
          <p:nvPr/>
        </p:nvGrpSpPr>
        <p:grpSpPr bwMode="auto">
          <a:xfrm>
            <a:off x="4419600" y="3657600"/>
            <a:ext cx="2895600" cy="1589088"/>
            <a:chOff x="2496" y="2304"/>
            <a:chExt cx="1968" cy="994"/>
          </a:xfrm>
        </p:grpSpPr>
        <p:grpSp>
          <p:nvGrpSpPr>
            <p:cNvPr id="12338" name="Group 50"/>
            <p:cNvGrpSpPr>
              <a:grpSpLocks/>
            </p:cNvGrpSpPr>
            <p:nvPr/>
          </p:nvGrpSpPr>
          <p:grpSpPr bwMode="auto">
            <a:xfrm>
              <a:off x="2929" y="2304"/>
              <a:ext cx="1535" cy="841"/>
              <a:chOff x="1632" y="2160"/>
              <a:chExt cx="1872" cy="1152"/>
            </a:xfrm>
          </p:grpSpPr>
          <p:sp>
            <p:nvSpPr>
              <p:cNvPr id="12335" name="Line 47"/>
              <p:cNvSpPr>
                <a:spLocks noChangeShapeType="1"/>
              </p:cNvSpPr>
              <p:nvPr/>
            </p:nvSpPr>
            <p:spPr bwMode="auto">
              <a:xfrm flipV="1">
                <a:off x="1632" y="2160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7" name="Line 49"/>
              <p:cNvSpPr>
                <a:spLocks noChangeShapeType="1"/>
              </p:cNvSpPr>
              <p:nvPr/>
            </p:nvSpPr>
            <p:spPr bwMode="auto">
              <a:xfrm>
                <a:off x="1632" y="3312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39" name="Line 51"/>
            <p:cNvSpPr>
              <a:spLocks noChangeShapeType="1"/>
            </p:cNvSpPr>
            <p:nvPr/>
          </p:nvSpPr>
          <p:spPr bwMode="auto">
            <a:xfrm flipV="1">
              <a:off x="3401" y="3110"/>
              <a:ext cx="0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Line 52"/>
            <p:cNvSpPr>
              <a:spLocks noChangeShapeType="1"/>
            </p:cNvSpPr>
            <p:nvPr/>
          </p:nvSpPr>
          <p:spPr bwMode="auto">
            <a:xfrm flipV="1">
              <a:off x="3834" y="3110"/>
              <a:ext cx="0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Text Box 53"/>
            <p:cNvSpPr txBox="1">
              <a:spLocks noChangeArrowheads="1"/>
            </p:cNvSpPr>
            <p:nvPr/>
          </p:nvSpPr>
          <p:spPr bwMode="auto">
            <a:xfrm>
              <a:off x="3244" y="3145"/>
              <a:ext cx="394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0"/>
                <a:t>Minth</a:t>
              </a:r>
            </a:p>
          </p:txBody>
        </p:sp>
        <p:sp>
          <p:nvSpPr>
            <p:cNvPr id="12342" name="Text Box 54"/>
            <p:cNvSpPr txBox="1">
              <a:spLocks noChangeArrowheads="1"/>
            </p:cNvSpPr>
            <p:nvPr/>
          </p:nvSpPr>
          <p:spPr bwMode="auto">
            <a:xfrm>
              <a:off x="3677" y="3145"/>
              <a:ext cx="393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0"/>
                <a:t>Maxth</a:t>
              </a:r>
            </a:p>
          </p:txBody>
        </p:sp>
        <p:sp>
          <p:nvSpPr>
            <p:cNvPr id="12343" name="Line 55"/>
            <p:cNvSpPr>
              <a:spLocks noChangeShapeType="1"/>
            </p:cNvSpPr>
            <p:nvPr/>
          </p:nvSpPr>
          <p:spPr bwMode="auto">
            <a:xfrm flipV="1">
              <a:off x="3401" y="2970"/>
              <a:ext cx="433" cy="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Line 56"/>
            <p:cNvSpPr>
              <a:spLocks noChangeShapeType="1"/>
            </p:cNvSpPr>
            <p:nvPr/>
          </p:nvSpPr>
          <p:spPr bwMode="auto">
            <a:xfrm flipV="1">
              <a:off x="3834" y="2619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Line 57"/>
            <p:cNvSpPr>
              <a:spLocks noChangeShapeType="1"/>
            </p:cNvSpPr>
            <p:nvPr/>
          </p:nvSpPr>
          <p:spPr bwMode="auto">
            <a:xfrm>
              <a:off x="3834" y="2619"/>
              <a:ext cx="5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Text Box 58"/>
            <p:cNvSpPr txBox="1">
              <a:spLocks noChangeArrowheads="1"/>
            </p:cNvSpPr>
            <p:nvPr/>
          </p:nvSpPr>
          <p:spPr bwMode="auto">
            <a:xfrm>
              <a:off x="2496" y="2304"/>
              <a:ext cx="434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0"/>
                <a:t>P(drop)</a:t>
              </a:r>
            </a:p>
          </p:txBody>
        </p:sp>
        <p:sp>
          <p:nvSpPr>
            <p:cNvPr id="12347" name="Line 59"/>
            <p:cNvSpPr>
              <a:spLocks noChangeShapeType="1"/>
            </p:cNvSpPr>
            <p:nvPr/>
          </p:nvSpPr>
          <p:spPr bwMode="auto">
            <a:xfrm rot="5400000" flipV="1">
              <a:off x="2949" y="2599"/>
              <a:ext cx="0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Text Box 61"/>
            <p:cNvSpPr txBox="1">
              <a:spLocks noChangeArrowheads="1"/>
            </p:cNvSpPr>
            <p:nvPr/>
          </p:nvSpPr>
          <p:spPr bwMode="auto">
            <a:xfrm>
              <a:off x="2693" y="2549"/>
              <a:ext cx="237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0"/>
                <a:t>1.0</a:t>
              </a:r>
            </a:p>
          </p:txBody>
        </p:sp>
        <p:sp>
          <p:nvSpPr>
            <p:cNvPr id="12350" name="Line 62"/>
            <p:cNvSpPr>
              <a:spLocks noChangeShapeType="1"/>
            </p:cNvSpPr>
            <p:nvPr/>
          </p:nvSpPr>
          <p:spPr bwMode="auto">
            <a:xfrm rot="5400000" flipV="1">
              <a:off x="2949" y="2950"/>
              <a:ext cx="0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Text Box 64"/>
            <p:cNvSpPr txBox="1">
              <a:spLocks noChangeArrowheads="1"/>
            </p:cNvSpPr>
            <p:nvPr/>
          </p:nvSpPr>
          <p:spPr bwMode="auto">
            <a:xfrm>
              <a:off x="2575" y="2900"/>
              <a:ext cx="355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0"/>
                <a:t>MaxP</a:t>
              </a:r>
            </a:p>
          </p:txBody>
        </p:sp>
      </p:grpSp>
      <p:sp>
        <p:nvSpPr>
          <p:cNvPr id="12355" name="Rectangle 67"/>
          <p:cNvSpPr>
            <a:spLocks noGrp="1" noChangeArrowheads="1"/>
          </p:cNvSpPr>
          <p:nvPr>
            <p:ph type="body" idx="1"/>
          </p:nvPr>
        </p:nvSpPr>
        <p:spPr>
          <a:xfrm>
            <a:off x="533400" y="3429000"/>
            <a:ext cx="3733800" cy="2057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ko-KR" sz="2400" b="1">
                <a:ea typeface="굴림" charset="-127"/>
              </a:rPr>
              <a:t>Disadvantage:</a:t>
            </a:r>
          </a:p>
          <a:p>
            <a:r>
              <a:rPr lang="en-US" altLang="ko-KR" sz="2000">
                <a:ea typeface="굴림" charset="-127"/>
              </a:rPr>
              <a:t>For web traffic, RED provides no clear advantage over tail-drop FIFO for end-user response times</a:t>
            </a:r>
          </a:p>
        </p:txBody>
      </p:sp>
      <p:grpSp>
        <p:nvGrpSpPr>
          <p:cNvPr id="12364" name="Group 76"/>
          <p:cNvGrpSpPr>
            <a:grpSpLocks/>
          </p:cNvGrpSpPr>
          <p:nvPr/>
        </p:nvGrpSpPr>
        <p:grpSpPr bwMode="auto">
          <a:xfrm>
            <a:off x="3352800" y="2209800"/>
            <a:ext cx="533400" cy="457200"/>
            <a:chOff x="1056" y="1776"/>
            <a:chExt cx="336" cy="288"/>
          </a:xfrm>
        </p:grpSpPr>
        <p:sp>
          <p:nvSpPr>
            <p:cNvPr id="12357" name="Rectangle 69"/>
            <p:cNvSpPr>
              <a:spLocks noChangeArrowheads="1"/>
            </p:cNvSpPr>
            <p:nvPr/>
          </p:nvSpPr>
          <p:spPr bwMode="auto">
            <a:xfrm>
              <a:off x="1056" y="1776"/>
              <a:ext cx="33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61" name="Group 73"/>
            <p:cNvGrpSpPr>
              <a:grpSpLocks/>
            </p:cNvGrpSpPr>
            <p:nvPr/>
          </p:nvGrpSpPr>
          <p:grpSpPr bwMode="auto">
            <a:xfrm>
              <a:off x="1056" y="1776"/>
              <a:ext cx="336" cy="288"/>
              <a:chOff x="1584" y="1968"/>
              <a:chExt cx="336" cy="288"/>
            </a:xfrm>
          </p:grpSpPr>
          <p:sp>
            <p:nvSpPr>
              <p:cNvPr id="12362" name="Line 74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3" name="Line 75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3352800" y="22098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5" name="Rectangle 77"/>
          <p:cNvSpPr>
            <a:spLocks noChangeArrowheads="1"/>
          </p:cNvSpPr>
          <p:nvPr/>
        </p:nvSpPr>
        <p:spPr bwMode="auto">
          <a:xfrm>
            <a:off x="2819400" y="22098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66" name="Group 78"/>
          <p:cNvGrpSpPr>
            <a:grpSpLocks/>
          </p:cNvGrpSpPr>
          <p:nvPr/>
        </p:nvGrpSpPr>
        <p:grpSpPr bwMode="auto">
          <a:xfrm>
            <a:off x="2819400" y="2209800"/>
            <a:ext cx="533400" cy="457200"/>
            <a:chOff x="1056" y="1776"/>
            <a:chExt cx="336" cy="288"/>
          </a:xfrm>
        </p:grpSpPr>
        <p:sp>
          <p:nvSpPr>
            <p:cNvPr id="12367" name="Rectangle 79"/>
            <p:cNvSpPr>
              <a:spLocks noChangeArrowheads="1"/>
            </p:cNvSpPr>
            <p:nvPr/>
          </p:nvSpPr>
          <p:spPr bwMode="auto">
            <a:xfrm>
              <a:off x="1056" y="1776"/>
              <a:ext cx="33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68" name="Group 80"/>
            <p:cNvGrpSpPr>
              <a:grpSpLocks/>
            </p:cNvGrpSpPr>
            <p:nvPr/>
          </p:nvGrpSpPr>
          <p:grpSpPr bwMode="auto">
            <a:xfrm>
              <a:off x="1056" y="1776"/>
              <a:ext cx="336" cy="288"/>
              <a:chOff x="1584" y="1968"/>
              <a:chExt cx="336" cy="288"/>
            </a:xfrm>
          </p:grpSpPr>
          <p:sp>
            <p:nvSpPr>
              <p:cNvPr id="12369" name="Line 81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0" name="Line 82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 animBg="1"/>
      <p:bldP spid="12328" grpId="0" animBg="1"/>
      <p:bldP spid="12358" grpId="0" animBg="1"/>
      <p:bldP spid="123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ko-KR" sz="3200" b="1">
                <a:ea typeface="굴림" charset="-127"/>
              </a:rPr>
              <a:t>Flow Random Early Drop (FRED)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1000" y="1219200"/>
            <a:ext cx="83820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886200" y="2209800"/>
            <a:ext cx="5334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419600" y="2209800"/>
            <a:ext cx="533400" cy="4572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953000" y="2209800"/>
            <a:ext cx="5334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5486400" y="243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286000" y="2667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6477000" y="2209800"/>
            <a:ext cx="381000" cy="4572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68580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286000" y="220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867400" y="1676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/>
              <a:t>SERVER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276600" y="1676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0"/>
              <a:t>FIFO</a:t>
            </a:r>
          </a:p>
        </p:txBody>
      </p:sp>
      <p:grpSp>
        <p:nvGrpSpPr>
          <p:cNvPr id="13328" name="Group 16"/>
          <p:cNvGrpSpPr>
            <a:grpSpLocks/>
          </p:cNvGrpSpPr>
          <p:nvPr/>
        </p:nvGrpSpPr>
        <p:grpSpPr bwMode="auto">
          <a:xfrm>
            <a:off x="2286000" y="2209800"/>
            <a:ext cx="533400" cy="457200"/>
            <a:chOff x="1584" y="1968"/>
            <a:chExt cx="336" cy="288"/>
          </a:xfrm>
        </p:grpSpPr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1584" y="22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>
              <a:off x="1584" y="19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35" name="Group 23"/>
          <p:cNvGrpSpPr>
            <a:grpSpLocks/>
          </p:cNvGrpSpPr>
          <p:nvPr/>
        </p:nvGrpSpPr>
        <p:grpSpPr bwMode="auto">
          <a:xfrm>
            <a:off x="2819400" y="2209800"/>
            <a:ext cx="533400" cy="457200"/>
            <a:chOff x="1584" y="1968"/>
            <a:chExt cx="336" cy="288"/>
          </a:xfrm>
        </p:grpSpPr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>
              <a:off x="1584" y="22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>
              <a:off x="1584" y="19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38" name="Group 26"/>
          <p:cNvGrpSpPr>
            <a:grpSpLocks/>
          </p:cNvGrpSpPr>
          <p:nvPr/>
        </p:nvGrpSpPr>
        <p:grpSpPr bwMode="auto">
          <a:xfrm>
            <a:off x="3352800" y="2209800"/>
            <a:ext cx="533400" cy="457200"/>
            <a:chOff x="1584" y="1968"/>
            <a:chExt cx="336" cy="288"/>
          </a:xfrm>
        </p:grpSpPr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1584" y="22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1584" y="19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3352800" y="22098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42" name="Group 30"/>
          <p:cNvGrpSpPr>
            <a:grpSpLocks/>
          </p:cNvGrpSpPr>
          <p:nvPr/>
        </p:nvGrpSpPr>
        <p:grpSpPr bwMode="auto">
          <a:xfrm>
            <a:off x="3886200" y="2209800"/>
            <a:ext cx="533400" cy="457200"/>
            <a:chOff x="1584" y="1968"/>
            <a:chExt cx="336" cy="288"/>
          </a:xfrm>
        </p:grpSpPr>
        <p:sp>
          <p:nvSpPr>
            <p:cNvPr id="13343" name="Line 31"/>
            <p:cNvSpPr>
              <a:spLocks noChangeShapeType="1"/>
            </p:cNvSpPr>
            <p:nvPr/>
          </p:nvSpPr>
          <p:spPr bwMode="auto">
            <a:xfrm>
              <a:off x="1584" y="22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>
              <a:off x="1584" y="19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3352800" y="2209800"/>
            <a:ext cx="5334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2819400" y="22098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2819400" y="2209800"/>
            <a:ext cx="533400" cy="4572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2286000" y="2209800"/>
            <a:ext cx="5334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209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ko-KR" sz="2800" b="1">
                <a:ea typeface="굴림" charset="-127"/>
              </a:rPr>
              <a:t>Disadvantage:</a:t>
            </a:r>
          </a:p>
          <a:p>
            <a:r>
              <a:rPr lang="en-US" altLang="ko-KR" sz="2400">
                <a:ea typeface="굴림" charset="-127"/>
              </a:rPr>
              <a:t>Complex to implement – maintain state on per-flow basis</a:t>
            </a:r>
          </a:p>
        </p:txBody>
      </p:sp>
      <p:grpSp>
        <p:nvGrpSpPr>
          <p:cNvPr id="13350" name="Group 38"/>
          <p:cNvGrpSpPr>
            <a:grpSpLocks/>
          </p:cNvGrpSpPr>
          <p:nvPr/>
        </p:nvGrpSpPr>
        <p:grpSpPr bwMode="auto">
          <a:xfrm>
            <a:off x="2286000" y="2209800"/>
            <a:ext cx="533400" cy="457200"/>
            <a:chOff x="1056" y="1776"/>
            <a:chExt cx="336" cy="288"/>
          </a:xfrm>
        </p:grpSpPr>
        <p:sp>
          <p:nvSpPr>
            <p:cNvPr id="13351" name="Rectangle 39"/>
            <p:cNvSpPr>
              <a:spLocks noChangeArrowheads="1"/>
            </p:cNvSpPr>
            <p:nvPr/>
          </p:nvSpPr>
          <p:spPr bwMode="auto">
            <a:xfrm>
              <a:off x="1056" y="1776"/>
              <a:ext cx="33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52" name="Group 40"/>
            <p:cNvGrpSpPr>
              <a:grpSpLocks/>
            </p:cNvGrpSpPr>
            <p:nvPr/>
          </p:nvGrpSpPr>
          <p:grpSpPr bwMode="auto">
            <a:xfrm>
              <a:off x="1056" y="1776"/>
              <a:ext cx="336" cy="288"/>
              <a:chOff x="1584" y="1968"/>
              <a:chExt cx="336" cy="288"/>
            </a:xfrm>
          </p:grpSpPr>
          <p:sp>
            <p:nvSpPr>
              <p:cNvPr id="13353" name="Line 41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4" name="Line 42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1439</Words>
  <Application>Microsoft PowerPoint</Application>
  <PresentationFormat>Diavetítés a képernyőre (4:3 oldalarány)</PresentationFormat>
  <Paragraphs>411</Paragraphs>
  <Slides>49</Slides>
  <Notes>49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49</vt:i4>
      </vt:variant>
    </vt:vector>
  </HeadingPairs>
  <TitlesOfParts>
    <vt:vector size="55" baseType="lpstr">
      <vt:lpstr>Arial</vt:lpstr>
      <vt:lpstr>Times New Roman</vt:lpstr>
      <vt:lpstr>굴림</vt:lpstr>
      <vt:lpstr>Default Design</vt:lpstr>
      <vt:lpstr>Bitmap Image</vt:lpstr>
      <vt:lpstr>MathType 4.0 Equation</vt:lpstr>
      <vt:lpstr>CSFQ</vt:lpstr>
      <vt:lpstr>About the Authors</vt:lpstr>
      <vt:lpstr>Outline</vt:lpstr>
      <vt:lpstr>Introduction</vt:lpstr>
      <vt:lpstr>Outline</vt:lpstr>
      <vt:lpstr>Previous Work</vt:lpstr>
      <vt:lpstr>FIFO queueing with Drop Tail</vt:lpstr>
      <vt:lpstr>Random Early Drop (RED)</vt:lpstr>
      <vt:lpstr>Flow Random Early Drop (FRED)</vt:lpstr>
      <vt:lpstr>Fair Queueing</vt:lpstr>
      <vt:lpstr>Definitions</vt:lpstr>
      <vt:lpstr>12. dia</vt:lpstr>
      <vt:lpstr>Outline</vt:lpstr>
      <vt:lpstr>CSFQ and its Algorithms</vt:lpstr>
      <vt:lpstr>CSFQ</vt:lpstr>
      <vt:lpstr>16. dia</vt:lpstr>
      <vt:lpstr>CSFQ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  <vt:lpstr>26. dia</vt:lpstr>
      <vt:lpstr>27. dia</vt:lpstr>
      <vt:lpstr>28. dia</vt:lpstr>
      <vt:lpstr>29. dia</vt:lpstr>
      <vt:lpstr>30. dia</vt:lpstr>
      <vt:lpstr>31. dia</vt:lpstr>
      <vt:lpstr>32. dia</vt:lpstr>
      <vt:lpstr>33. dia</vt:lpstr>
      <vt:lpstr>34. dia</vt:lpstr>
      <vt:lpstr>35. dia</vt:lpstr>
      <vt:lpstr>36. dia</vt:lpstr>
      <vt:lpstr>37. dia</vt:lpstr>
      <vt:lpstr>38. dia</vt:lpstr>
      <vt:lpstr>39. dia</vt:lpstr>
      <vt:lpstr>40. dia</vt:lpstr>
      <vt:lpstr>41. dia</vt:lpstr>
      <vt:lpstr>42. dia</vt:lpstr>
      <vt:lpstr>43. dia</vt:lpstr>
      <vt:lpstr>44. dia</vt:lpstr>
      <vt:lpstr>45. dia</vt:lpstr>
      <vt:lpstr>46. dia</vt:lpstr>
      <vt:lpstr>47. dia</vt:lpstr>
      <vt:lpstr>48. dia</vt:lpstr>
      <vt:lpstr>49. dia</vt:lpstr>
    </vt:vector>
  </TitlesOfParts>
  <Company>Compaq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CSFQ</dc:title>
  <dc:creator>Nagaraj Shirali</dc:creator>
  <cp:lastModifiedBy>Tőke Pál</cp:lastModifiedBy>
  <cp:revision>142</cp:revision>
  <dcterms:created xsi:type="dcterms:W3CDTF">2002-01-24T16:30:49Z</dcterms:created>
  <dcterms:modified xsi:type="dcterms:W3CDTF">2009-01-30T11:41:31Z</dcterms:modified>
</cp:coreProperties>
</file>