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Default Extension="wmf" ContentType="image/x-wmf"/>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91" r:id="rId3"/>
    <p:sldId id="257" r:id="rId4"/>
    <p:sldId id="326" r:id="rId5"/>
    <p:sldId id="327" r:id="rId6"/>
    <p:sldId id="324" r:id="rId7"/>
    <p:sldId id="328" r:id="rId8"/>
    <p:sldId id="329" r:id="rId9"/>
    <p:sldId id="330" r:id="rId10"/>
    <p:sldId id="267" r:id="rId11"/>
    <p:sldId id="268" r:id="rId12"/>
    <p:sldId id="323" r:id="rId13"/>
    <p:sldId id="278" r:id="rId14"/>
    <p:sldId id="325" r:id="rId15"/>
    <p:sldId id="277" r:id="rId16"/>
    <p:sldId id="279" r:id="rId17"/>
    <p:sldId id="280" r:id="rId18"/>
    <p:sldId id="281" r:id="rId19"/>
    <p:sldId id="282" r:id="rId20"/>
    <p:sldId id="283" r:id="rId21"/>
    <p:sldId id="284" r:id="rId22"/>
    <p:sldId id="285" r:id="rId23"/>
    <p:sldId id="286" r:id="rId24"/>
    <p:sldId id="287" r:id="rId25"/>
    <p:sldId id="292" r:id="rId26"/>
    <p:sldId id="318" r:id="rId27"/>
    <p:sldId id="295" r:id="rId28"/>
    <p:sldId id="322" r:id="rId29"/>
    <p:sldId id="316" r:id="rId30"/>
    <p:sldId id="298" r:id="rId31"/>
    <p:sldId id="300" r:id="rId32"/>
    <p:sldId id="258" r:id="rId33"/>
    <p:sldId id="260" r:id="rId34"/>
    <p:sldId id="331" r:id="rId35"/>
    <p:sldId id="263" r:id="rId36"/>
    <p:sldId id="262" r:id="rId37"/>
    <p:sldId id="313" r:id="rId38"/>
    <p:sldId id="314" r:id="rId39"/>
    <p:sldId id="306" r:id="rId40"/>
    <p:sldId id="308" r:id="rId41"/>
    <p:sldId id="309" r:id="rId42"/>
    <p:sldId id="310" r:id="rId43"/>
    <p:sldId id="311" r:id="rId44"/>
    <p:sldId id="312" r:id="rId45"/>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charset="0"/>
        <a:ea typeface="+mn-ea"/>
        <a:cs typeface="+mn-cs"/>
      </a:defRPr>
    </a:lvl1pPr>
    <a:lvl2pPr marL="457200" algn="ctr" rtl="0" eaLnBrk="0" fontAlgn="base" hangingPunct="0">
      <a:spcBef>
        <a:spcPct val="0"/>
      </a:spcBef>
      <a:spcAft>
        <a:spcPct val="0"/>
      </a:spcAft>
      <a:defRPr sz="2400" kern="1200">
        <a:solidFill>
          <a:schemeClr val="tx1"/>
        </a:solidFill>
        <a:latin typeface="Times" charset="0"/>
        <a:ea typeface="+mn-ea"/>
        <a:cs typeface="+mn-cs"/>
      </a:defRPr>
    </a:lvl2pPr>
    <a:lvl3pPr marL="914400" algn="ctr" rtl="0" eaLnBrk="0" fontAlgn="base" hangingPunct="0">
      <a:spcBef>
        <a:spcPct val="0"/>
      </a:spcBef>
      <a:spcAft>
        <a:spcPct val="0"/>
      </a:spcAft>
      <a:defRPr sz="2400" kern="1200">
        <a:solidFill>
          <a:schemeClr val="tx1"/>
        </a:solidFill>
        <a:latin typeface="Times" charset="0"/>
        <a:ea typeface="+mn-ea"/>
        <a:cs typeface="+mn-cs"/>
      </a:defRPr>
    </a:lvl3pPr>
    <a:lvl4pPr marL="1371600" algn="ctr" rtl="0" eaLnBrk="0" fontAlgn="base" hangingPunct="0">
      <a:spcBef>
        <a:spcPct val="0"/>
      </a:spcBef>
      <a:spcAft>
        <a:spcPct val="0"/>
      </a:spcAft>
      <a:defRPr sz="2400" kern="1200">
        <a:solidFill>
          <a:schemeClr val="tx1"/>
        </a:solidFill>
        <a:latin typeface="Times" charset="0"/>
        <a:ea typeface="+mn-ea"/>
        <a:cs typeface="+mn-cs"/>
      </a:defRPr>
    </a:lvl4pPr>
    <a:lvl5pPr marL="1828800" algn="ctr"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8" d="100"/>
          <a:sy n="78" d="100"/>
        </p:scale>
        <p:origin x="-624" y="-8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422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endParaRPr lang="en-US"/>
          </a:p>
        </p:txBody>
      </p:sp>
      <p:sp>
        <p:nvSpPr>
          <p:cNvPr id="8192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US"/>
          </a:p>
        </p:txBody>
      </p:sp>
      <p:sp>
        <p:nvSpPr>
          <p:cNvPr id="8192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endParaRPr lang="en-US"/>
          </a:p>
        </p:txBody>
      </p:sp>
      <p:sp>
        <p:nvSpPr>
          <p:cNvPr id="8192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0C27CC69-EB12-4C63-BB09-A31891F9051C}"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22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2292"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22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22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713E233-56C7-4E33-BB45-33213AD4736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charset="0"/>
        <a:ea typeface="+mn-ea"/>
        <a:cs typeface="+mn-cs"/>
      </a:defRPr>
    </a:lvl1pPr>
    <a:lvl2pPr marL="457200" algn="l" rtl="0" eaLnBrk="0" fontAlgn="base" hangingPunct="0">
      <a:spcBef>
        <a:spcPct val="30000"/>
      </a:spcBef>
      <a:spcAft>
        <a:spcPct val="0"/>
      </a:spcAft>
      <a:defRPr sz="1200" kern="1200">
        <a:solidFill>
          <a:schemeClr val="tx1"/>
        </a:solidFill>
        <a:latin typeface="Times" charset="0"/>
        <a:ea typeface="+mn-ea"/>
        <a:cs typeface="+mn-cs"/>
      </a:defRPr>
    </a:lvl2pPr>
    <a:lvl3pPr marL="914400" algn="l" rtl="0" eaLnBrk="0" fontAlgn="base" hangingPunct="0">
      <a:spcBef>
        <a:spcPct val="30000"/>
      </a:spcBef>
      <a:spcAft>
        <a:spcPct val="0"/>
      </a:spcAft>
      <a:defRPr sz="1200" kern="1200">
        <a:solidFill>
          <a:schemeClr val="tx1"/>
        </a:solidFill>
        <a:latin typeface="Times" charset="0"/>
        <a:ea typeface="+mn-ea"/>
        <a:cs typeface="+mn-cs"/>
      </a:defRPr>
    </a:lvl3pPr>
    <a:lvl4pPr marL="1371600" algn="l" rtl="0" eaLnBrk="0" fontAlgn="base" hangingPunct="0">
      <a:spcBef>
        <a:spcPct val="30000"/>
      </a:spcBef>
      <a:spcAft>
        <a:spcPct val="0"/>
      </a:spcAft>
      <a:defRPr sz="1200" kern="1200">
        <a:solidFill>
          <a:schemeClr val="tx1"/>
        </a:solidFill>
        <a:latin typeface="Times" charset="0"/>
        <a:ea typeface="+mn-ea"/>
        <a:cs typeface="+mn-cs"/>
      </a:defRPr>
    </a:lvl4pPr>
    <a:lvl5pPr marL="1828800" algn="l" rtl="0" eaLnBrk="0" fontAlgn="base" hangingPunct="0">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E70C77-8077-4881-AABD-E15CBB9DEF13}" type="slidenum">
              <a:rPr lang="en-US"/>
              <a:pPr/>
              <a:t>1</a:t>
            </a:fld>
            <a:endParaRPr lang="en-US"/>
          </a:p>
        </p:txBody>
      </p:sp>
      <p:sp>
        <p:nvSpPr>
          <p:cNvPr id="82946" name="Rectangle 2"/>
          <p:cNvSpPr>
            <a:spLocks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39A104-E687-492F-86B6-B3DDE66890F5}" type="slidenum">
              <a:rPr lang="en-US"/>
              <a:pPr/>
              <a:t>10</a:t>
            </a:fld>
            <a:endParaRPr lang="en-US"/>
          </a:p>
        </p:txBody>
      </p:sp>
      <p:sp>
        <p:nvSpPr>
          <p:cNvPr id="17410" name="Rectangle 2"/>
          <p:cNvSpPr>
            <a:spLocks noGrp="1" noChangeArrowheads="1"/>
          </p:cNvSpPr>
          <p:nvPr>
            <p:ph type="body" idx="1"/>
          </p:nvPr>
        </p:nvSpPr>
        <p:spPr>
          <a:xfrm>
            <a:off x="398463" y="4392613"/>
            <a:ext cx="6024562" cy="4268787"/>
          </a:xfrm>
          <a:ln/>
        </p:spPr>
        <p:txBody>
          <a:bodyPr lIns="95236" tIns="49959" rIns="95236" bIns="49959"/>
          <a:lstStyle/>
          <a:p>
            <a:pPr marL="114300" indent="-114300"/>
            <a:endParaRPr lang="en-US"/>
          </a:p>
        </p:txBody>
      </p:sp>
      <p:sp>
        <p:nvSpPr>
          <p:cNvPr id="17411" name="Rectangle 3"/>
          <p:cNvSpPr>
            <a:spLocks noChangeArrowheads="1" noTextEdit="1"/>
          </p:cNvSpPr>
          <p:nvPr>
            <p:ph type="sldImg"/>
          </p:nvPr>
        </p:nvSpPr>
        <p:spPr>
          <a:xfrm>
            <a:off x="809625" y="246063"/>
            <a:ext cx="5340350" cy="4005262"/>
          </a:xfrm>
          <a:ln w="12700" cap="flat">
            <a:solidFill>
              <a:schemeClr val="tx1"/>
            </a:solidFill>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38605D-67B0-41F5-B8B8-3E5F8D8A9C65}" type="slidenum">
              <a:rPr lang="en-US"/>
              <a:pPr/>
              <a:t>11</a:t>
            </a:fld>
            <a:endParaRPr lang="en-US"/>
          </a:p>
        </p:txBody>
      </p:sp>
      <p:sp>
        <p:nvSpPr>
          <p:cNvPr id="86018" name="Rectangle 2"/>
          <p:cNvSpPr>
            <a:spLocks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514E65-0F6C-49CB-99C9-32754957CE8E}" type="slidenum">
              <a:rPr lang="en-US"/>
              <a:pPr/>
              <a:t>12</a:t>
            </a:fld>
            <a:endParaRPr lang="en-US"/>
          </a:p>
        </p:txBody>
      </p:sp>
      <p:sp>
        <p:nvSpPr>
          <p:cNvPr id="132098" name="Rectangle 2"/>
          <p:cNvSpPr>
            <a:spLocks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E3D2E5-5A6E-4A7C-8117-5B257D5C0649}" type="slidenum">
              <a:rPr lang="en-US"/>
              <a:pPr/>
              <a:t>13</a:t>
            </a:fld>
            <a:endParaRPr lang="en-US"/>
          </a:p>
        </p:txBody>
      </p:sp>
      <p:sp>
        <p:nvSpPr>
          <p:cNvPr id="32770" name="Rectangle 2"/>
          <p:cNvSpPr>
            <a:spLocks noChangeArrowheads="1" noTextEdit="1"/>
          </p:cNvSpPr>
          <p:nvPr>
            <p:ph type="sldImg"/>
          </p:nvPr>
        </p:nvSpPr>
        <p:spPr>
          <a:xfrm>
            <a:off x="809625" y="246063"/>
            <a:ext cx="5345113" cy="4008437"/>
          </a:xfrm>
          <a:ln/>
        </p:spPr>
      </p:sp>
      <p:sp>
        <p:nvSpPr>
          <p:cNvPr id="32771" name="Rectangle 3"/>
          <p:cNvSpPr>
            <a:spLocks noGrp="1" noChangeArrowheads="1"/>
          </p:cNvSpPr>
          <p:nvPr>
            <p:ph type="body" idx="1"/>
          </p:nvPr>
        </p:nvSpPr>
        <p:spPr>
          <a:xfrm>
            <a:off x="398463" y="4395788"/>
            <a:ext cx="6032500" cy="4273550"/>
          </a:xfrm>
        </p:spPr>
        <p:txBody>
          <a:bodyPr lIns="89950" tIns="44975" rIns="89950" bIns="44975"/>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B144C-E7BC-4F60-87B4-53A5D7605869}" type="slidenum">
              <a:rPr lang="en-US"/>
              <a:pPr/>
              <a:t>14</a:t>
            </a:fld>
            <a:endParaRPr lang="en-US"/>
          </a:p>
        </p:txBody>
      </p:sp>
      <p:sp>
        <p:nvSpPr>
          <p:cNvPr id="138242" name="Rectangle 2"/>
          <p:cNvSpPr>
            <a:spLocks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0AC058-1D6E-4E2E-9ADD-C15D66A3B276}" type="slidenum">
              <a:rPr lang="en-US"/>
              <a:pPr/>
              <a:t>15</a:t>
            </a:fld>
            <a:endParaRPr lang="en-US"/>
          </a:p>
        </p:txBody>
      </p:sp>
      <p:sp>
        <p:nvSpPr>
          <p:cNvPr id="30722" name="Rectangle 2"/>
          <p:cNvSpPr>
            <a:spLocks noChangeArrowheads="1" noTextEdit="1"/>
          </p:cNvSpPr>
          <p:nvPr>
            <p:ph type="sldImg"/>
          </p:nvPr>
        </p:nvSpPr>
        <p:spPr>
          <a:xfrm>
            <a:off x="809625" y="246063"/>
            <a:ext cx="5345113" cy="4008437"/>
          </a:xfrm>
          <a:ln/>
        </p:spPr>
      </p:sp>
      <p:sp>
        <p:nvSpPr>
          <p:cNvPr id="30723" name="Rectangle 3"/>
          <p:cNvSpPr>
            <a:spLocks noGrp="1" noChangeArrowheads="1"/>
          </p:cNvSpPr>
          <p:nvPr>
            <p:ph type="body" idx="1"/>
          </p:nvPr>
        </p:nvSpPr>
        <p:spPr>
          <a:xfrm>
            <a:off x="398463" y="4395788"/>
            <a:ext cx="6032500" cy="4273550"/>
          </a:xfrm>
        </p:spPr>
        <p:txBody>
          <a:bodyPr lIns="89950" tIns="44975" rIns="89950" bIns="44975"/>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02C0E2-5218-4733-831F-A3F4E834FF89}" type="slidenum">
              <a:rPr lang="en-US"/>
              <a:pPr/>
              <a:t>16</a:t>
            </a:fld>
            <a:endParaRPr lang="en-US"/>
          </a:p>
        </p:txBody>
      </p:sp>
      <p:sp>
        <p:nvSpPr>
          <p:cNvPr id="88066" name="Rectangle 2"/>
          <p:cNvSpPr>
            <a:spLocks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039043-57DF-4389-A2BB-5296F02A0AE6}" type="slidenum">
              <a:rPr lang="en-US"/>
              <a:pPr/>
              <a:t>17</a:t>
            </a:fld>
            <a:endParaRPr lang="en-US"/>
          </a:p>
        </p:txBody>
      </p:sp>
      <p:sp>
        <p:nvSpPr>
          <p:cNvPr id="89090" name="Rectangle 2"/>
          <p:cNvSpPr>
            <a:spLocks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BFDA09-9891-45C5-97F8-1BB17D62C54E}" type="slidenum">
              <a:rPr lang="en-US"/>
              <a:pPr/>
              <a:t>18</a:t>
            </a:fld>
            <a:endParaRPr lang="en-US"/>
          </a:p>
        </p:txBody>
      </p:sp>
      <p:sp>
        <p:nvSpPr>
          <p:cNvPr id="90114" name="Rectangle 2"/>
          <p:cNvSpPr>
            <a:spLocks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2460AB-7A7C-4923-B7C2-BC916F5EF6D8}" type="slidenum">
              <a:rPr lang="en-US"/>
              <a:pPr/>
              <a:t>19</a:t>
            </a:fld>
            <a:endParaRPr lang="en-US"/>
          </a:p>
        </p:txBody>
      </p:sp>
      <p:sp>
        <p:nvSpPr>
          <p:cNvPr id="37890" name="Rectangle 2"/>
          <p:cNvSpPr>
            <a:spLocks noChangeArrowheads="1" noTextEdit="1"/>
          </p:cNvSpPr>
          <p:nvPr>
            <p:ph type="sldImg"/>
          </p:nvPr>
        </p:nvSpPr>
        <p:spPr>
          <a:xfrm>
            <a:off x="809625" y="246063"/>
            <a:ext cx="5345113" cy="4008437"/>
          </a:xfrm>
          <a:ln/>
        </p:spPr>
      </p:sp>
      <p:sp>
        <p:nvSpPr>
          <p:cNvPr id="37891" name="Rectangle 3"/>
          <p:cNvSpPr>
            <a:spLocks noGrp="1" noChangeArrowheads="1"/>
          </p:cNvSpPr>
          <p:nvPr>
            <p:ph type="body" idx="1"/>
          </p:nvPr>
        </p:nvSpPr>
        <p:spPr>
          <a:xfrm>
            <a:off x="398463" y="4395788"/>
            <a:ext cx="6032500" cy="4273550"/>
          </a:xfrm>
        </p:spPr>
        <p:txBody>
          <a:bodyPr lIns="89950" tIns="44975" rIns="89950" bIns="44975"/>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A70426-445B-441C-85CF-8554FFCE3B9E}" type="slidenum">
              <a:rPr lang="en-US"/>
              <a:pPr/>
              <a:t>2</a:t>
            </a:fld>
            <a:endParaRPr lang="en-US"/>
          </a:p>
        </p:txBody>
      </p:sp>
      <p:sp>
        <p:nvSpPr>
          <p:cNvPr id="52226" name="Rectangle 2"/>
          <p:cNvSpPr>
            <a:spLocks noChangeArrowheads="1" noTextEdit="1"/>
          </p:cNvSpPr>
          <p:nvPr>
            <p:ph type="sldImg"/>
          </p:nvPr>
        </p:nvSpPr>
        <p:spPr>
          <a:xfrm>
            <a:off x="1146175" y="684213"/>
            <a:ext cx="4565650" cy="3425825"/>
          </a:xfrm>
          <a:ln/>
        </p:spPr>
      </p:sp>
      <p:sp>
        <p:nvSpPr>
          <p:cNvPr id="52227" name="Rectangle 3"/>
          <p:cNvSpPr>
            <a:spLocks noGrp="1" noChangeArrowheads="1"/>
          </p:cNvSpPr>
          <p:nvPr>
            <p:ph type="body" idx="1"/>
          </p:nvPr>
        </p:nvSpPr>
        <p:spPr>
          <a:xfrm>
            <a:off x="912813" y="4344988"/>
            <a:ext cx="5032375" cy="4113212"/>
          </a:xfrm>
        </p:spPr>
        <p:txBody>
          <a:bodyPr lIns="89950" tIns="44975" rIns="89950" bIns="44975"/>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FA4934-5870-4F99-A974-47B8AD132547}" type="slidenum">
              <a:rPr lang="en-US"/>
              <a:pPr/>
              <a:t>20</a:t>
            </a:fld>
            <a:endParaRPr lang="en-US"/>
          </a:p>
        </p:txBody>
      </p:sp>
      <p:sp>
        <p:nvSpPr>
          <p:cNvPr id="39938" name="Rectangle 2"/>
          <p:cNvSpPr>
            <a:spLocks noChangeArrowheads="1" noTextEdit="1"/>
          </p:cNvSpPr>
          <p:nvPr>
            <p:ph type="sldImg"/>
          </p:nvPr>
        </p:nvSpPr>
        <p:spPr>
          <a:xfrm>
            <a:off x="1146175" y="687388"/>
            <a:ext cx="4565650" cy="3425825"/>
          </a:xfrm>
          <a:ln w="12700" cap="flat">
            <a:solidFill>
              <a:schemeClr val="tx1"/>
            </a:solidFill>
          </a:ln>
        </p:spPr>
      </p:sp>
      <p:sp>
        <p:nvSpPr>
          <p:cNvPr id="39939" name="Rectangle 3"/>
          <p:cNvSpPr>
            <a:spLocks noGrp="1" noChangeArrowheads="1"/>
          </p:cNvSpPr>
          <p:nvPr>
            <p:ph type="body" idx="1"/>
          </p:nvPr>
        </p:nvSpPr>
        <p:spPr>
          <a:xfrm>
            <a:off x="914400" y="4341813"/>
            <a:ext cx="5029200" cy="4114800"/>
          </a:xfrm>
          <a:noFill/>
          <a:ln/>
        </p:spPr>
        <p:txBody>
          <a:bodyPr lIns="91743" tIns="45872" rIns="91743" bIns="45872"/>
          <a:lstStyle/>
          <a:p>
            <a:r>
              <a:rPr lang="en-US"/>
              <a:t>The Basic Service Area or microcell can consist of nothing more than two or more wireless PC’s with a wireless network card.</a:t>
            </a:r>
          </a:p>
          <a:p>
            <a:endParaRPr lang="en-US"/>
          </a:p>
          <a:p>
            <a:r>
              <a:rPr lang="en-US"/>
              <a:t>Operating systems such as Windows 95 or Windows NT has made this type of network very easy to setup. </a:t>
            </a:r>
          </a:p>
          <a:p>
            <a:endParaRPr lang="en-US"/>
          </a:p>
          <a:p>
            <a:r>
              <a:rPr lang="en-US"/>
              <a:t>This can be used for a small office (or home office) to allows a laptop to be connected to the main PC, or for several people to simply share files.</a:t>
            </a:r>
          </a:p>
          <a:p>
            <a:endParaRPr lang="en-US"/>
          </a:p>
          <a:p>
            <a:r>
              <a:rPr lang="en-US"/>
              <a:t>This type of network has one drawback- Coverage limitation. Everyone must be able to hear everyone.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D498A-337F-47B7-AB18-5EEF4A6D3C6F}" type="slidenum">
              <a:rPr lang="en-US"/>
              <a:pPr/>
              <a:t>21</a:t>
            </a:fld>
            <a:endParaRPr lang="en-US"/>
          </a:p>
        </p:txBody>
      </p:sp>
      <p:sp>
        <p:nvSpPr>
          <p:cNvPr id="41986" name="Rectangle 2"/>
          <p:cNvSpPr>
            <a:spLocks noChangeArrowheads="1" noTextEdit="1"/>
          </p:cNvSpPr>
          <p:nvPr>
            <p:ph type="sldImg"/>
          </p:nvPr>
        </p:nvSpPr>
        <p:spPr>
          <a:xfrm>
            <a:off x="1146175" y="687388"/>
            <a:ext cx="4565650" cy="3425825"/>
          </a:xfrm>
          <a:ln w="12700" cap="flat">
            <a:solidFill>
              <a:schemeClr val="tx1"/>
            </a:solidFill>
          </a:ln>
        </p:spPr>
      </p:sp>
      <p:sp>
        <p:nvSpPr>
          <p:cNvPr id="41987" name="Rectangle 3"/>
          <p:cNvSpPr>
            <a:spLocks noGrp="1" noChangeArrowheads="1"/>
          </p:cNvSpPr>
          <p:nvPr>
            <p:ph type="body" idx="1"/>
          </p:nvPr>
        </p:nvSpPr>
        <p:spPr>
          <a:xfrm>
            <a:off x="914400" y="4341813"/>
            <a:ext cx="5029200" cy="4114800"/>
          </a:xfrm>
          <a:noFill/>
          <a:ln/>
        </p:spPr>
        <p:txBody>
          <a:bodyPr lIns="91743" tIns="45872" rIns="91743" bIns="45872"/>
          <a:lstStyle/>
          <a:p>
            <a:r>
              <a:rPr lang="en-US"/>
              <a:t>To extend the Basic Service Area, or to simply add wireless devices and extend range of an existing wired system, an Access Point can be added to the BSA.</a:t>
            </a:r>
          </a:p>
          <a:p>
            <a:endParaRPr lang="en-US"/>
          </a:p>
          <a:p>
            <a:r>
              <a:rPr lang="en-US"/>
              <a:t>The Term Access Point indicates it is the point at which the wireless clients can ACCESS the backbone.</a:t>
            </a:r>
          </a:p>
          <a:p>
            <a:endParaRPr lang="en-US"/>
          </a:p>
          <a:p>
            <a:r>
              <a:rPr lang="en-US"/>
              <a:t>The Access Point attaches to the backbone (usually Ethernet), and communicates with all the wireless devices in the cell area. The AP is the master for the cell, and controls traffic flow to the network. </a:t>
            </a:r>
          </a:p>
          <a:p>
            <a:endParaRPr lang="en-US"/>
          </a:p>
          <a:p>
            <a:r>
              <a:rPr lang="en-US"/>
              <a:t>The remote devices do not communicate directly with each other, they communicate to the AP.</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E4D7B3-9232-4CD6-9100-22D1C809A126}" type="slidenum">
              <a:rPr lang="en-US"/>
              <a:pPr/>
              <a:t>22</a:t>
            </a:fld>
            <a:endParaRPr lang="en-US"/>
          </a:p>
        </p:txBody>
      </p:sp>
      <p:sp>
        <p:nvSpPr>
          <p:cNvPr id="44034" name="Rectangle 2"/>
          <p:cNvSpPr>
            <a:spLocks noChangeArrowheads="1" noTextEdit="1"/>
          </p:cNvSpPr>
          <p:nvPr>
            <p:ph type="sldImg"/>
          </p:nvPr>
        </p:nvSpPr>
        <p:spPr>
          <a:xfrm>
            <a:off x="1146175" y="687388"/>
            <a:ext cx="4565650" cy="3425825"/>
          </a:xfrm>
          <a:ln w="12700" cap="flat">
            <a:solidFill>
              <a:schemeClr val="tx1"/>
            </a:solidFill>
          </a:ln>
        </p:spPr>
      </p:sp>
      <p:sp>
        <p:nvSpPr>
          <p:cNvPr id="44035" name="Rectangle 3"/>
          <p:cNvSpPr>
            <a:spLocks noGrp="1" noChangeArrowheads="1"/>
          </p:cNvSpPr>
          <p:nvPr>
            <p:ph type="body" idx="1"/>
          </p:nvPr>
        </p:nvSpPr>
        <p:spPr>
          <a:xfrm>
            <a:off x="914400" y="4341813"/>
            <a:ext cx="5029200" cy="4114800"/>
          </a:xfrm>
          <a:noFill/>
          <a:ln/>
        </p:spPr>
        <p:txBody>
          <a:bodyPr lIns="91743" tIns="45872" rIns="91743" bIns="45872"/>
          <a:lstStyle/>
          <a:p>
            <a:r>
              <a:rPr lang="en-US"/>
              <a:t>If a single cell does not provide enough coverage, then any number of cells can be added to extend the range. This is known as an Extended Service Area.</a:t>
            </a:r>
          </a:p>
          <a:p>
            <a:endParaRPr lang="en-US"/>
          </a:p>
          <a:p>
            <a:r>
              <a:rPr lang="en-US"/>
              <a:t>The cells usually have 10-15% of overlap to allow the remotes to roam without losing RF connections, and provides maximum coverage with minimum cost. For the Direct Sequence all APs are manually set to the a frequency. For the Frequency Hopping system, the hopping pattern is, by default, automatically selected.</a:t>
            </a:r>
          </a:p>
          <a:p>
            <a:endParaRPr lang="en-US"/>
          </a:p>
          <a:p>
            <a:r>
              <a:rPr lang="en-US"/>
              <a:t>You can select channels that are on non-overlapping, non-interfering frequencies on DS, or on FH, different hopping patterns, and the overlap is not critical, as long as it has full coverage areas. The clients will chose the best AP based upon the association processed discussed earlier.</a:t>
            </a:r>
          </a:p>
          <a:p>
            <a:endParaRPr lang="en-US"/>
          </a:p>
          <a:p>
            <a:endParaRPr lang="en-US"/>
          </a:p>
          <a:p>
            <a:endParaRPr lang="en-US"/>
          </a:p>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C14C0C-1B92-4629-9ED7-CB199E80DE3F}" type="slidenum">
              <a:rPr lang="en-US"/>
              <a:pPr/>
              <a:t>23</a:t>
            </a:fld>
            <a:endParaRPr lang="en-US"/>
          </a:p>
        </p:txBody>
      </p:sp>
      <p:sp>
        <p:nvSpPr>
          <p:cNvPr id="46082" name="Rectangle 2"/>
          <p:cNvSpPr>
            <a:spLocks noChangeArrowheads="1" noTextEdit="1"/>
          </p:cNvSpPr>
          <p:nvPr>
            <p:ph type="sldImg"/>
          </p:nvPr>
        </p:nvSpPr>
        <p:spPr>
          <a:xfrm>
            <a:off x="809625" y="246063"/>
            <a:ext cx="5345113" cy="4008437"/>
          </a:xfrm>
          <a:ln/>
        </p:spPr>
      </p:sp>
      <p:sp>
        <p:nvSpPr>
          <p:cNvPr id="46083" name="Rectangle 3"/>
          <p:cNvSpPr>
            <a:spLocks noGrp="1" noChangeArrowheads="1"/>
          </p:cNvSpPr>
          <p:nvPr>
            <p:ph type="body" idx="1"/>
          </p:nvPr>
        </p:nvSpPr>
        <p:spPr>
          <a:xfrm>
            <a:off x="398463" y="4395788"/>
            <a:ext cx="6032500" cy="4273550"/>
          </a:xfrm>
        </p:spPr>
        <p:txBody>
          <a:bodyPr lIns="89950" tIns="44975" rIns="89950" bIns="44975"/>
          <a:lstStyle/>
          <a:p>
            <a:r>
              <a:rPr lang="en-US"/>
              <a:t>The University of New Hampshire has been most active with interoperability testing.  Tests show that client to Access Point interoperability exists to a large degree.  AP to AP</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E7F9A9-1F66-4A8F-B3C7-8E15673EC41A}" type="slidenum">
              <a:rPr lang="en-US"/>
              <a:pPr/>
              <a:t>24</a:t>
            </a:fld>
            <a:endParaRPr lang="en-US"/>
          </a:p>
        </p:txBody>
      </p:sp>
      <p:sp>
        <p:nvSpPr>
          <p:cNvPr id="91138" name="Rectangle 2"/>
          <p:cNvSpPr>
            <a:spLocks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F26883-77AF-4CC8-B825-B8C1A1135280}" type="slidenum">
              <a:rPr lang="en-US"/>
              <a:pPr/>
              <a:t>25</a:t>
            </a:fld>
            <a:endParaRPr lang="en-US"/>
          </a:p>
        </p:txBody>
      </p:sp>
      <p:sp>
        <p:nvSpPr>
          <p:cNvPr id="92162" name="Rectangle 2"/>
          <p:cNvSpPr>
            <a:spLocks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C11D3B-9024-4D7D-9FA4-075DFC303BD9}" type="slidenum">
              <a:rPr lang="en-US"/>
              <a:pPr/>
              <a:t>26</a:t>
            </a:fld>
            <a:endParaRPr lang="en-US"/>
          </a:p>
        </p:txBody>
      </p:sp>
      <p:sp>
        <p:nvSpPr>
          <p:cNvPr id="121858" name="Rectangle 2"/>
          <p:cNvSpPr>
            <a:spLocks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C25CAE-BD64-4072-ACE2-4460358F956B}" type="slidenum">
              <a:rPr lang="en-US"/>
              <a:pPr/>
              <a:t>27</a:t>
            </a:fld>
            <a:endParaRPr lang="en-US"/>
          </a:p>
        </p:txBody>
      </p:sp>
      <p:sp>
        <p:nvSpPr>
          <p:cNvPr id="93186" name="Rectangle 2"/>
          <p:cNvSpPr>
            <a:spLocks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1FB4BA-A104-492B-A264-387AD9E30483}" type="slidenum">
              <a:rPr lang="en-US"/>
              <a:pPr/>
              <a:t>28</a:t>
            </a:fld>
            <a:endParaRPr lang="en-US"/>
          </a:p>
        </p:txBody>
      </p:sp>
      <p:sp>
        <p:nvSpPr>
          <p:cNvPr id="130050" name="Rectangle 2"/>
          <p:cNvSpPr>
            <a:spLocks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DF7E2A-CDAD-4B71-82E7-851BA77465F7}" type="slidenum">
              <a:rPr lang="en-US"/>
              <a:pPr/>
              <a:t>29</a:t>
            </a:fld>
            <a:endParaRPr lang="en-US"/>
          </a:p>
        </p:txBody>
      </p:sp>
      <p:sp>
        <p:nvSpPr>
          <p:cNvPr id="117762" name="Rectangle 2"/>
          <p:cNvSpPr>
            <a:spLocks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B7E719-9F01-4C7A-83C9-C30B547C62FE}" type="slidenum">
              <a:rPr lang="en-US"/>
              <a:pPr/>
              <a:t>3</a:t>
            </a:fld>
            <a:endParaRPr lang="en-US"/>
          </a:p>
        </p:txBody>
      </p:sp>
      <p:sp>
        <p:nvSpPr>
          <p:cNvPr id="83970" name="Rectangle 2"/>
          <p:cNvSpPr>
            <a:spLocks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41E3ED-1708-43D8-89F3-AD817CCA7CF0}" type="slidenum">
              <a:rPr lang="en-US"/>
              <a:pPr/>
              <a:t>30</a:t>
            </a:fld>
            <a:endParaRPr lang="en-US"/>
          </a:p>
        </p:txBody>
      </p:sp>
      <p:sp>
        <p:nvSpPr>
          <p:cNvPr id="61442" name="Rectangle 2"/>
          <p:cNvSpPr>
            <a:spLocks noChangeArrowheads="1" noTextEdit="1"/>
          </p:cNvSpPr>
          <p:nvPr>
            <p:ph type="sldImg"/>
          </p:nvPr>
        </p:nvSpPr>
        <p:spPr>
          <a:xfrm>
            <a:off x="1146175" y="684213"/>
            <a:ext cx="4565650" cy="3425825"/>
          </a:xfrm>
          <a:ln w="12700" cap="flat">
            <a:solidFill>
              <a:schemeClr val="tx1"/>
            </a:solidFill>
          </a:ln>
        </p:spPr>
      </p:sp>
      <p:sp>
        <p:nvSpPr>
          <p:cNvPr id="61443" name="Rectangle 3"/>
          <p:cNvSpPr>
            <a:spLocks noGrp="1" noChangeArrowheads="1"/>
          </p:cNvSpPr>
          <p:nvPr>
            <p:ph type="body" idx="1"/>
          </p:nvPr>
        </p:nvSpPr>
        <p:spPr>
          <a:xfrm>
            <a:off x="912813" y="4344988"/>
            <a:ext cx="5032375" cy="4113212"/>
          </a:xfrm>
          <a:ln/>
        </p:spPr>
        <p:txBody>
          <a:bodyPr lIns="90206" tIns="44312" rIns="90206" bIns="44312"/>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1AF67D-F358-44BE-9D49-F206849465B8}" type="slidenum">
              <a:rPr lang="en-US"/>
              <a:pPr/>
              <a:t>31</a:t>
            </a:fld>
            <a:endParaRPr lang="en-US"/>
          </a:p>
        </p:txBody>
      </p:sp>
      <p:sp>
        <p:nvSpPr>
          <p:cNvPr id="65538" name="Rectangle 2"/>
          <p:cNvSpPr>
            <a:spLocks noChangeArrowheads="1" noTextEdit="1"/>
          </p:cNvSpPr>
          <p:nvPr>
            <p:ph type="sldImg"/>
          </p:nvPr>
        </p:nvSpPr>
        <p:spPr>
          <a:xfrm>
            <a:off x="1150938" y="692150"/>
            <a:ext cx="4557712" cy="3417888"/>
          </a:xfrm>
          <a:ln/>
        </p:spPr>
      </p:sp>
      <p:sp>
        <p:nvSpPr>
          <p:cNvPr id="65539" name="Rectangle 3"/>
          <p:cNvSpPr>
            <a:spLocks noGrp="1" noChangeArrowheads="1"/>
          </p:cNvSpPr>
          <p:nvPr>
            <p:ph type="body" idx="1"/>
          </p:nvPr>
        </p:nvSpPr>
        <p:spPr>
          <a:xfrm>
            <a:off x="912813" y="4344988"/>
            <a:ext cx="5032375" cy="4113212"/>
          </a:xfrm>
        </p:spPr>
        <p:txBody>
          <a:bodyPr lIns="89950" tIns="44975" rIns="89950" bIns="44975"/>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2DA083-26B1-46AE-BAD3-3342375F8325}" type="slidenum">
              <a:rPr lang="en-US"/>
              <a:pPr/>
              <a:t>32</a:t>
            </a:fld>
            <a:endParaRPr lang="en-US"/>
          </a:p>
        </p:txBody>
      </p:sp>
      <p:sp>
        <p:nvSpPr>
          <p:cNvPr id="94210" name="Rectangle 2"/>
          <p:cNvSpPr>
            <a:spLocks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494675-3CB2-4C81-9AC9-E289593EBE13}" type="slidenum">
              <a:rPr lang="en-US"/>
              <a:pPr/>
              <a:t>33</a:t>
            </a:fld>
            <a:endParaRPr lang="en-US"/>
          </a:p>
        </p:txBody>
      </p:sp>
      <p:sp>
        <p:nvSpPr>
          <p:cNvPr id="95234" name="Rectangle 2"/>
          <p:cNvSpPr>
            <a:spLocks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3E7E5A-CB6B-4CEA-B502-8FA899BD2D2E}" type="slidenum">
              <a:rPr lang="en-US"/>
              <a:pPr/>
              <a:t>34</a:t>
            </a:fld>
            <a:endParaRPr lang="en-US"/>
          </a:p>
        </p:txBody>
      </p:sp>
      <p:sp>
        <p:nvSpPr>
          <p:cNvPr id="153602" name="Rectangle 2"/>
          <p:cNvSpPr>
            <a:spLocks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46AAB6-1B7F-43A4-92C5-3A540569A633}" type="slidenum">
              <a:rPr lang="en-US"/>
              <a:pPr/>
              <a:t>35</a:t>
            </a:fld>
            <a:endParaRPr lang="en-US"/>
          </a:p>
        </p:txBody>
      </p:sp>
      <p:sp>
        <p:nvSpPr>
          <p:cNvPr id="97282" name="Rectangle 2"/>
          <p:cNvSpPr>
            <a:spLocks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1C98D9-C8D7-46E0-9A24-C978419646C4}" type="slidenum">
              <a:rPr lang="en-US"/>
              <a:pPr/>
              <a:t>36</a:t>
            </a:fld>
            <a:endParaRPr lang="en-US"/>
          </a:p>
        </p:txBody>
      </p:sp>
      <p:sp>
        <p:nvSpPr>
          <p:cNvPr id="98306" name="Rectangle 2"/>
          <p:cNvSpPr>
            <a:spLocks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A1A358-DF7C-46B0-B99B-3E15784EEF63}" type="slidenum">
              <a:rPr lang="en-US"/>
              <a:pPr/>
              <a:t>37</a:t>
            </a:fld>
            <a:endParaRPr lang="en-US"/>
          </a:p>
        </p:txBody>
      </p:sp>
      <p:sp>
        <p:nvSpPr>
          <p:cNvPr id="111618" name="Rectangle 2"/>
          <p:cNvSpPr>
            <a:spLocks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827328-2807-47CD-8594-56911FE89313}" type="slidenum">
              <a:rPr lang="en-US"/>
              <a:pPr/>
              <a:t>38</a:t>
            </a:fld>
            <a:endParaRPr lang="en-US"/>
          </a:p>
        </p:txBody>
      </p:sp>
      <p:sp>
        <p:nvSpPr>
          <p:cNvPr id="113666" name="Rectangle 2"/>
          <p:cNvSpPr>
            <a:spLocks noChangeArrowheads="1" noTextEdit="1"/>
          </p:cNvSpPr>
          <p:nvPr>
            <p:ph type="sldImg"/>
          </p:nvPr>
        </p:nvSpPr>
        <p:spPr>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92689-BB80-4A38-A02C-D63C5D1EC6B7}" type="slidenum">
              <a:rPr lang="en-US"/>
              <a:pPr/>
              <a:t>39</a:t>
            </a:fld>
            <a:endParaRPr lang="en-US"/>
          </a:p>
        </p:txBody>
      </p:sp>
      <p:sp>
        <p:nvSpPr>
          <p:cNvPr id="74754" name="Rectangle 2"/>
          <p:cNvSpPr>
            <a:spLocks noChangeArrowheads="1" noTextEdit="1"/>
          </p:cNvSpPr>
          <p:nvPr>
            <p:ph type="sldImg"/>
          </p:nvPr>
        </p:nvSpPr>
        <p:spPr>
          <a:xfrm>
            <a:off x="1150938" y="692150"/>
            <a:ext cx="4557712" cy="3417888"/>
          </a:xfrm>
          <a:ln w="12700" cap="flat">
            <a:solidFill>
              <a:schemeClr val="tx1"/>
            </a:solidFill>
          </a:ln>
        </p:spPr>
      </p:sp>
      <p:sp>
        <p:nvSpPr>
          <p:cNvPr id="74755" name="Rectangle 3"/>
          <p:cNvSpPr>
            <a:spLocks noGrp="1" noChangeArrowheads="1"/>
          </p:cNvSpPr>
          <p:nvPr>
            <p:ph type="body" idx="1"/>
          </p:nvPr>
        </p:nvSpPr>
        <p:spPr>
          <a:xfrm>
            <a:off x="912813" y="4344988"/>
            <a:ext cx="5032375" cy="4113212"/>
          </a:xfrm>
          <a:ln/>
        </p:spPr>
        <p:txBody>
          <a:bodyPr lIns="90205" tIns="44312" rIns="90205" bIns="44312"/>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4CE09A-A174-4E8F-BE6B-F5F2FE7DA08F}" type="slidenum">
              <a:rPr lang="en-US"/>
              <a:pPr/>
              <a:t>4</a:t>
            </a:fld>
            <a:endParaRPr lang="en-US"/>
          </a:p>
        </p:txBody>
      </p:sp>
      <p:sp>
        <p:nvSpPr>
          <p:cNvPr id="140290" name="Rectangle 2"/>
          <p:cNvSpPr>
            <a:spLocks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3F2BC3-33CC-4918-AE90-EFF15A9F45E0}" type="slidenum">
              <a:rPr lang="en-US"/>
              <a:pPr/>
              <a:t>40</a:t>
            </a:fld>
            <a:endParaRPr lang="en-US"/>
          </a:p>
        </p:txBody>
      </p:sp>
      <p:sp>
        <p:nvSpPr>
          <p:cNvPr id="105474" name="Rectangle 2"/>
          <p:cNvSpPr>
            <a:spLocks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535079-E8E0-4604-9324-73286D41B1B0}" type="slidenum">
              <a:rPr lang="en-US"/>
              <a:pPr/>
              <a:t>41</a:t>
            </a:fld>
            <a:endParaRPr lang="en-US"/>
          </a:p>
        </p:txBody>
      </p:sp>
      <p:sp>
        <p:nvSpPr>
          <p:cNvPr id="106498" name="Rectangle 2"/>
          <p:cNvSpPr>
            <a:spLocks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D20D89-E496-4828-84BC-268915BC0223}" type="slidenum">
              <a:rPr lang="en-US"/>
              <a:pPr/>
              <a:t>42</a:t>
            </a:fld>
            <a:endParaRPr lang="en-US"/>
          </a:p>
        </p:txBody>
      </p:sp>
      <p:sp>
        <p:nvSpPr>
          <p:cNvPr id="107522" name="Rectangle 2"/>
          <p:cNvSpPr>
            <a:spLocks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A11095-D88C-4955-BCCA-878681289DDA}" type="slidenum">
              <a:rPr lang="en-US"/>
              <a:pPr/>
              <a:t>43</a:t>
            </a:fld>
            <a:endParaRPr lang="en-US"/>
          </a:p>
        </p:txBody>
      </p:sp>
      <p:sp>
        <p:nvSpPr>
          <p:cNvPr id="108546" name="Rectangle 2"/>
          <p:cNvSpPr>
            <a:spLocks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26FEB8-E3A2-4E52-BD43-38D8336218D3}" type="slidenum">
              <a:rPr lang="en-US"/>
              <a:pPr/>
              <a:t>44</a:t>
            </a:fld>
            <a:endParaRPr lang="en-US"/>
          </a:p>
        </p:txBody>
      </p:sp>
      <p:sp>
        <p:nvSpPr>
          <p:cNvPr id="109570" name="Rectangle 2"/>
          <p:cNvSpPr>
            <a:spLocks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849EE-64F2-401D-882E-94A8E754E358}" type="slidenum">
              <a:rPr lang="en-US"/>
              <a:pPr/>
              <a:t>5</a:t>
            </a:fld>
            <a:endParaRPr lang="en-US"/>
          </a:p>
        </p:txBody>
      </p:sp>
      <p:sp>
        <p:nvSpPr>
          <p:cNvPr id="142338" name="Rectangle 2"/>
          <p:cNvSpPr>
            <a:spLocks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39D266-8C69-4D3B-8198-C786BD9C9A2B}" type="slidenum">
              <a:rPr lang="en-US"/>
              <a:pPr/>
              <a:t>6</a:t>
            </a:fld>
            <a:endParaRPr lang="en-US"/>
          </a:p>
        </p:txBody>
      </p:sp>
      <p:sp>
        <p:nvSpPr>
          <p:cNvPr id="134146" name="Rectangle 2"/>
          <p:cNvSpPr>
            <a:spLocks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D7CD24-09B5-4054-91DF-530E19CCC22C}" type="slidenum">
              <a:rPr lang="en-US"/>
              <a:pPr/>
              <a:t>7</a:t>
            </a:fld>
            <a:endParaRPr lang="en-US"/>
          </a:p>
        </p:txBody>
      </p:sp>
      <p:sp>
        <p:nvSpPr>
          <p:cNvPr id="144386" name="Rectangle 2"/>
          <p:cNvSpPr>
            <a:spLocks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E1587A-5F82-4C21-8487-39AAA8EE7C9B}" type="slidenum">
              <a:rPr lang="en-US"/>
              <a:pPr/>
              <a:t>8</a:t>
            </a:fld>
            <a:endParaRPr lang="en-US"/>
          </a:p>
        </p:txBody>
      </p:sp>
      <p:sp>
        <p:nvSpPr>
          <p:cNvPr id="146434" name="Rectangle 2"/>
          <p:cNvSpPr>
            <a:spLocks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FE2D28-D76F-49D5-BB30-E9303D5D12BD}" type="slidenum">
              <a:rPr lang="en-US"/>
              <a:pPr/>
              <a:t>9</a:t>
            </a:fld>
            <a:endParaRPr lang="en-US"/>
          </a:p>
        </p:txBody>
      </p:sp>
      <p:sp>
        <p:nvSpPr>
          <p:cNvPr id="148482" name="Rectangle 2"/>
          <p:cNvSpPr>
            <a:spLocks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en-US"/>
          </a:p>
        </p:txBody>
      </p:sp>
      <p:sp>
        <p:nvSpPr>
          <p:cNvPr id="3" name="Alcím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u-HU" smtClean="0"/>
              <a:t>Alcím mintájának szerkesztése</a:t>
            </a:r>
            <a:endParaRPr lang="en-US"/>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FB195602-6787-4EA6-B7F3-123DADE84A5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43E5FAD9-C13D-4778-A8D0-30EBDCFBB7B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515100" y="609600"/>
            <a:ext cx="1943100" cy="5486400"/>
          </a:xfrm>
        </p:spPr>
        <p:txBody>
          <a:bodyPr vert="eaVert"/>
          <a:lstStyle/>
          <a:p>
            <a:r>
              <a:rPr lang="hu-HU" smtClean="0"/>
              <a:t>Mintacím szerkesztése</a:t>
            </a:r>
            <a:endParaRPr lang="en-US"/>
          </a:p>
        </p:txBody>
      </p:sp>
      <p:sp>
        <p:nvSpPr>
          <p:cNvPr id="3" name="Függőleges szöveg helye 2"/>
          <p:cNvSpPr>
            <a:spLocks noGrp="1"/>
          </p:cNvSpPr>
          <p:nvPr>
            <p:ph type="body" orient="vert" idx="1"/>
          </p:nvPr>
        </p:nvSpPr>
        <p:spPr>
          <a:xfrm>
            <a:off x="685800" y="609600"/>
            <a:ext cx="5676900" cy="5486400"/>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F5CCA3DE-8198-4D18-BD39-07A87FE2FA7D}"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Cím és szerkezeti vagy szervezeti diagram">
    <p:spTree>
      <p:nvGrpSpPr>
        <p:cNvPr id="1" name=""/>
        <p:cNvGrpSpPr/>
        <p:nvPr/>
      </p:nvGrpSpPr>
      <p:grpSpPr>
        <a:xfrm>
          <a:off x="0" y="0"/>
          <a:ext cx="0" cy="0"/>
          <a:chOff x="0" y="0"/>
          <a:chExt cx="0" cy="0"/>
        </a:xfrm>
      </p:grpSpPr>
      <p:sp>
        <p:nvSpPr>
          <p:cNvPr id="2" name="Cím 1"/>
          <p:cNvSpPr>
            <a:spLocks noGrp="1"/>
          </p:cNvSpPr>
          <p:nvPr>
            <p:ph type="title"/>
          </p:nvPr>
        </p:nvSpPr>
        <p:spPr>
          <a:xfrm>
            <a:off x="685800" y="609600"/>
            <a:ext cx="7772400" cy="1143000"/>
          </a:xfrm>
        </p:spPr>
        <p:txBody>
          <a:bodyPr/>
          <a:lstStyle/>
          <a:p>
            <a:r>
              <a:rPr lang="hu-HU" smtClean="0"/>
              <a:t>Mintacím szerkesztése</a:t>
            </a:r>
            <a:endParaRPr lang="en-US"/>
          </a:p>
        </p:txBody>
      </p:sp>
      <p:sp>
        <p:nvSpPr>
          <p:cNvPr id="3" name="SmartArt-ábra helye 2"/>
          <p:cNvSpPr>
            <a:spLocks noGrp="1"/>
          </p:cNvSpPr>
          <p:nvPr>
            <p:ph type="dgm" idx="1"/>
          </p:nvPr>
        </p:nvSpPr>
        <p:spPr>
          <a:xfrm>
            <a:off x="685800" y="1981200"/>
            <a:ext cx="7772400" cy="4114800"/>
          </a:xfrm>
        </p:spPr>
        <p:txBody>
          <a:bodyPr/>
          <a:lstStyle/>
          <a:p>
            <a:endParaRPr lang="en-US"/>
          </a:p>
        </p:txBody>
      </p:sp>
      <p:sp>
        <p:nvSpPr>
          <p:cNvPr id="4" name="Dátum helye 3"/>
          <p:cNvSpPr>
            <a:spLocks noGrp="1"/>
          </p:cNvSpPr>
          <p:nvPr>
            <p:ph type="dt" sz="half" idx="10"/>
          </p:nvPr>
        </p:nvSpPr>
        <p:spPr>
          <a:xfrm>
            <a:off x="685800" y="6248400"/>
            <a:ext cx="1905000" cy="457200"/>
          </a:xfrm>
        </p:spPr>
        <p:txBody>
          <a:bodyPr/>
          <a:lstStyle>
            <a:lvl1pPr>
              <a:defRPr/>
            </a:lvl1pPr>
          </a:lstStyle>
          <a:p>
            <a:endParaRPr lang="en-US"/>
          </a:p>
        </p:txBody>
      </p:sp>
      <p:sp>
        <p:nvSpPr>
          <p:cNvPr id="5" name="Élőláb helye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Dia számának helye 5"/>
          <p:cNvSpPr>
            <a:spLocks noGrp="1"/>
          </p:cNvSpPr>
          <p:nvPr>
            <p:ph type="sldNum" sz="quarter" idx="12"/>
          </p:nvPr>
        </p:nvSpPr>
        <p:spPr>
          <a:xfrm>
            <a:off x="6553200" y="6248400"/>
            <a:ext cx="1905000" cy="457200"/>
          </a:xfrm>
        </p:spPr>
        <p:txBody>
          <a:bodyPr/>
          <a:lstStyle>
            <a:lvl1pPr>
              <a:defRPr/>
            </a:lvl1pPr>
          </a:lstStyle>
          <a:p>
            <a:fld id="{0F16073F-6468-4F8C-A4BA-761A632FFCE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48AE75B5-7AC4-46BE-A8D4-8CF0A466881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en-US"/>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smtClean="0"/>
              <a:t>Mintaszöveg szerkesztése</a:t>
            </a:r>
          </a:p>
        </p:txBody>
      </p:sp>
      <p:sp>
        <p:nvSpPr>
          <p:cNvPr id="4" name="Dátum helye 3"/>
          <p:cNvSpPr>
            <a:spLocks noGrp="1"/>
          </p:cNvSpPr>
          <p:nvPr>
            <p:ph type="dt" sz="half" idx="10"/>
          </p:nvPr>
        </p:nvSpPr>
        <p:spPr/>
        <p:txBody>
          <a:bodyPr/>
          <a:lstStyle>
            <a:lvl1pPr>
              <a:defRPr/>
            </a:lvl1pPr>
          </a:lstStyle>
          <a:p>
            <a:endParaRPr lang="en-US"/>
          </a:p>
        </p:txBody>
      </p:sp>
      <p:sp>
        <p:nvSpPr>
          <p:cNvPr id="5" name="Élőláb helye 4"/>
          <p:cNvSpPr>
            <a:spLocks noGrp="1"/>
          </p:cNvSpPr>
          <p:nvPr>
            <p:ph type="ftr" sz="quarter" idx="11"/>
          </p:nvPr>
        </p:nvSpPr>
        <p:spPr/>
        <p:txBody>
          <a:bodyPr/>
          <a:lstStyle>
            <a:lvl1pPr>
              <a:defRPr/>
            </a:lvl1pPr>
          </a:lstStyle>
          <a:p>
            <a:endParaRPr lang="en-US"/>
          </a:p>
        </p:txBody>
      </p:sp>
      <p:sp>
        <p:nvSpPr>
          <p:cNvPr id="6" name="Dia számának helye 5"/>
          <p:cNvSpPr>
            <a:spLocks noGrp="1"/>
          </p:cNvSpPr>
          <p:nvPr>
            <p:ph type="sldNum" sz="quarter" idx="12"/>
          </p:nvPr>
        </p:nvSpPr>
        <p:spPr/>
        <p:txBody>
          <a:bodyPr/>
          <a:lstStyle>
            <a:lvl1pPr>
              <a:defRPr/>
            </a:lvl1pPr>
          </a:lstStyle>
          <a:p>
            <a:fld id="{E736A3E2-45F0-41B2-8FF0-8BB87DFE2C1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Tartalom helye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Tartalom helye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0613DD6F-2123-42F7-8472-AC43D8AC7E4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457200" y="274638"/>
            <a:ext cx="8229600" cy="1143000"/>
          </a:xfrm>
        </p:spPr>
        <p:txBody>
          <a:bodyPr/>
          <a:lstStyle>
            <a:lvl1pPr>
              <a:defRPr/>
            </a:lvl1pPr>
          </a:lstStyle>
          <a:p>
            <a:r>
              <a:rPr lang="hu-HU" smtClean="0"/>
              <a:t>Mintacím szerkesztése</a:t>
            </a:r>
            <a:endParaRPr lang="en-US"/>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átum helye 6"/>
          <p:cNvSpPr>
            <a:spLocks noGrp="1"/>
          </p:cNvSpPr>
          <p:nvPr>
            <p:ph type="dt" sz="half" idx="10"/>
          </p:nvPr>
        </p:nvSpPr>
        <p:spPr/>
        <p:txBody>
          <a:bodyPr/>
          <a:lstStyle>
            <a:lvl1pPr>
              <a:defRPr/>
            </a:lvl1pPr>
          </a:lstStyle>
          <a:p>
            <a:endParaRPr lang="en-US"/>
          </a:p>
        </p:txBody>
      </p:sp>
      <p:sp>
        <p:nvSpPr>
          <p:cNvPr id="8" name="Élőláb helye 7"/>
          <p:cNvSpPr>
            <a:spLocks noGrp="1"/>
          </p:cNvSpPr>
          <p:nvPr>
            <p:ph type="ftr" sz="quarter" idx="11"/>
          </p:nvPr>
        </p:nvSpPr>
        <p:spPr/>
        <p:txBody>
          <a:bodyPr/>
          <a:lstStyle>
            <a:lvl1pPr>
              <a:defRPr/>
            </a:lvl1pPr>
          </a:lstStyle>
          <a:p>
            <a:endParaRPr lang="en-US"/>
          </a:p>
        </p:txBody>
      </p:sp>
      <p:sp>
        <p:nvSpPr>
          <p:cNvPr id="9" name="Dia számának helye 8"/>
          <p:cNvSpPr>
            <a:spLocks noGrp="1"/>
          </p:cNvSpPr>
          <p:nvPr>
            <p:ph type="sldNum" sz="quarter" idx="12"/>
          </p:nvPr>
        </p:nvSpPr>
        <p:spPr/>
        <p:txBody>
          <a:bodyPr/>
          <a:lstStyle>
            <a:lvl1pPr>
              <a:defRPr/>
            </a:lvl1pPr>
          </a:lstStyle>
          <a:p>
            <a:fld id="{7CEB1CEF-0104-4350-A61E-95B855F4190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Dátum helye 2"/>
          <p:cNvSpPr>
            <a:spLocks noGrp="1"/>
          </p:cNvSpPr>
          <p:nvPr>
            <p:ph type="dt" sz="half" idx="10"/>
          </p:nvPr>
        </p:nvSpPr>
        <p:spPr/>
        <p:txBody>
          <a:bodyPr/>
          <a:lstStyle>
            <a:lvl1pPr>
              <a:defRPr/>
            </a:lvl1pPr>
          </a:lstStyle>
          <a:p>
            <a:endParaRPr lang="en-US"/>
          </a:p>
        </p:txBody>
      </p:sp>
      <p:sp>
        <p:nvSpPr>
          <p:cNvPr id="4" name="Élőláb helye 3"/>
          <p:cNvSpPr>
            <a:spLocks noGrp="1"/>
          </p:cNvSpPr>
          <p:nvPr>
            <p:ph type="ftr" sz="quarter" idx="11"/>
          </p:nvPr>
        </p:nvSpPr>
        <p:spPr/>
        <p:txBody>
          <a:bodyPr/>
          <a:lstStyle>
            <a:lvl1pPr>
              <a:defRPr/>
            </a:lvl1pPr>
          </a:lstStyle>
          <a:p>
            <a:endParaRPr lang="en-US"/>
          </a:p>
        </p:txBody>
      </p:sp>
      <p:sp>
        <p:nvSpPr>
          <p:cNvPr id="5" name="Dia számának helye 4"/>
          <p:cNvSpPr>
            <a:spLocks noGrp="1"/>
          </p:cNvSpPr>
          <p:nvPr>
            <p:ph type="sldNum" sz="quarter" idx="12"/>
          </p:nvPr>
        </p:nvSpPr>
        <p:spPr/>
        <p:txBody>
          <a:bodyPr/>
          <a:lstStyle>
            <a:lvl1pPr>
              <a:defRPr/>
            </a:lvl1pPr>
          </a:lstStyle>
          <a:p>
            <a:fld id="{937F0254-4EB3-4DD2-A705-13C192554F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lvl1pPr>
              <a:defRPr/>
            </a:lvl1pPr>
          </a:lstStyle>
          <a:p>
            <a:endParaRPr lang="en-US"/>
          </a:p>
        </p:txBody>
      </p:sp>
      <p:sp>
        <p:nvSpPr>
          <p:cNvPr id="3" name="Élőláb helye 2"/>
          <p:cNvSpPr>
            <a:spLocks noGrp="1"/>
          </p:cNvSpPr>
          <p:nvPr>
            <p:ph type="ftr" sz="quarter" idx="11"/>
          </p:nvPr>
        </p:nvSpPr>
        <p:spPr/>
        <p:txBody>
          <a:bodyPr/>
          <a:lstStyle>
            <a:lvl1pPr>
              <a:defRPr/>
            </a:lvl1pPr>
          </a:lstStyle>
          <a:p>
            <a:endParaRPr lang="en-US"/>
          </a:p>
        </p:txBody>
      </p:sp>
      <p:sp>
        <p:nvSpPr>
          <p:cNvPr id="4" name="Dia számának helye 3"/>
          <p:cNvSpPr>
            <a:spLocks noGrp="1"/>
          </p:cNvSpPr>
          <p:nvPr>
            <p:ph type="sldNum" sz="quarter" idx="12"/>
          </p:nvPr>
        </p:nvSpPr>
        <p:spPr/>
        <p:txBody>
          <a:bodyPr/>
          <a:lstStyle>
            <a:lvl1pPr>
              <a:defRPr/>
            </a:lvl1pPr>
          </a:lstStyle>
          <a:p>
            <a:fld id="{73E0A178-9EFA-42C4-A90A-A68889EFF01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en-US"/>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0C930DA4-05FC-4D4E-AF86-27B74F5E82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en-US"/>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lvl1pPr>
              <a:defRPr/>
            </a:lvl1pPr>
          </a:lstStyle>
          <a:p>
            <a:endParaRPr lang="en-US"/>
          </a:p>
        </p:txBody>
      </p:sp>
      <p:sp>
        <p:nvSpPr>
          <p:cNvPr id="6" name="Élőláb helye 5"/>
          <p:cNvSpPr>
            <a:spLocks noGrp="1"/>
          </p:cNvSpPr>
          <p:nvPr>
            <p:ph type="ftr" sz="quarter" idx="11"/>
          </p:nvPr>
        </p:nvSpPr>
        <p:spPr/>
        <p:txBody>
          <a:bodyPr/>
          <a:lstStyle>
            <a:lvl1pPr>
              <a:defRPr/>
            </a:lvl1pPr>
          </a:lstStyle>
          <a:p>
            <a:endParaRPr lang="en-US"/>
          </a:p>
        </p:txBody>
      </p:sp>
      <p:sp>
        <p:nvSpPr>
          <p:cNvPr id="7" name="Dia számának helye 6"/>
          <p:cNvSpPr>
            <a:spLocks noGrp="1"/>
          </p:cNvSpPr>
          <p:nvPr>
            <p:ph type="sldNum" sz="quarter" idx="12"/>
          </p:nvPr>
        </p:nvSpPr>
        <p:spPr/>
        <p:txBody>
          <a:bodyPr/>
          <a:lstStyle>
            <a:lvl1pPr>
              <a:defRPr/>
            </a:lvl1pPr>
          </a:lstStyle>
          <a:p>
            <a:fld id="{F1245CA6-20FB-4D24-8F76-ABE514A0A52C}"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D00759C-EACD-4947-B76F-07F727728D9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charset="0"/>
        </a:defRPr>
      </a:lvl2pPr>
      <a:lvl3pPr algn="ctr" rtl="0" eaLnBrk="0" fontAlgn="base" hangingPunct="0">
        <a:spcBef>
          <a:spcPct val="0"/>
        </a:spcBef>
        <a:spcAft>
          <a:spcPct val="0"/>
        </a:spcAft>
        <a:defRPr sz="4400">
          <a:solidFill>
            <a:schemeClr val="tx2"/>
          </a:solidFill>
          <a:latin typeface="Times" charset="0"/>
        </a:defRPr>
      </a:lvl3pPr>
      <a:lvl4pPr algn="ctr" rtl="0" eaLnBrk="0" fontAlgn="base" hangingPunct="0">
        <a:spcBef>
          <a:spcPct val="0"/>
        </a:spcBef>
        <a:spcAft>
          <a:spcPct val="0"/>
        </a:spcAft>
        <a:defRPr sz="4400">
          <a:solidFill>
            <a:schemeClr val="tx2"/>
          </a:solidFill>
          <a:latin typeface="Times" charset="0"/>
        </a:defRPr>
      </a:lvl4pPr>
      <a:lvl5pPr algn="ctr" rtl="0" eaLnBrk="0" fontAlgn="base" hangingPunct="0">
        <a:spcBef>
          <a:spcPct val="0"/>
        </a:spcBef>
        <a:spcAft>
          <a:spcPct val="0"/>
        </a:spcAft>
        <a:defRPr sz="4400">
          <a:solidFill>
            <a:schemeClr val="tx2"/>
          </a:solidFill>
          <a:latin typeface="Times" charset="0"/>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0.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image" Target="../media/image13.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47700" y="2857500"/>
            <a:ext cx="7848600" cy="1143000"/>
          </a:xfrm>
        </p:spPr>
        <p:txBody>
          <a:bodyPr/>
          <a:lstStyle/>
          <a:p>
            <a:r>
              <a:rPr lang="en-US" sz="2400"/>
              <a:t>Wireless Andrew</a:t>
            </a:r>
            <a:br>
              <a:rPr lang="en-US" sz="2400"/>
            </a:br>
            <a:r>
              <a:rPr lang="en-US" sz="2400"/>
              <a:t>Building a high speed Campus-wide wireless data network</a:t>
            </a:r>
            <a:br>
              <a:rPr lang="en-US" sz="2400"/>
            </a:br>
            <a:r>
              <a:rPr lang="en-US" sz="2400"/>
              <a:t>By</a:t>
            </a:r>
            <a:br>
              <a:rPr lang="en-US" sz="2400"/>
            </a:br>
            <a:r>
              <a:rPr lang="en-US" sz="2400"/>
              <a:t>Bernard J Bennigton  </a:t>
            </a:r>
            <a:br>
              <a:rPr lang="en-US" sz="2400"/>
            </a:br>
            <a:r>
              <a:rPr lang="en-US" sz="2400"/>
              <a:t>&amp;</a:t>
            </a:r>
            <a:br>
              <a:rPr lang="en-US" sz="2400"/>
            </a:br>
            <a:r>
              <a:rPr lang="en-US" sz="2400"/>
              <a:t>Charles R Bartel</a:t>
            </a:r>
            <a:br>
              <a:rPr lang="en-US" sz="2400"/>
            </a:br>
            <a:r>
              <a:rPr lang="en-US" sz="2400"/>
              <a:t/>
            </a:r>
            <a:br>
              <a:rPr lang="en-US" sz="2400"/>
            </a:br>
            <a:r>
              <a:rPr lang="en-US" sz="2400"/>
              <a:t>Review by Preeti Kothari</a:t>
            </a:r>
            <a:br>
              <a:rPr lang="en-US" sz="2400"/>
            </a:br>
            <a:r>
              <a:rPr lang="en-US" sz="2400"/>
              <a:t>12th March 2002</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609600"/>
            <a:ext cx="7772400" cy="685800"/>
          </a:xfrm>
        </p:spPr>
        <p:txBody>
          <a:bodyPr/>
          <a:lstStyle/>
          <a:p>
            <a:r>
              <a:rPr lang="en-US" sz="2600"/>
              <a:t>Frequency Bands- ISM</a:t>
            </a:r>
            <a:br>
              <a:rPr lang="en-US" sz="2600"/>
            </a:br>
            <a:endParaRPr lang="en-US"/>
          </a:p>
        </p:txBody>
      </p:sp>
      <p:sp>
        <p:nvSpPr>
          <p:cNvPr id="16387" name="AutoShape 3"/>
          <p:cNvSpPr>
            <a:spLocks noChangeArrowheads="1"/>
          </p:cNvSpPr>
          <p:nvPr/>
        </p:nvSpPr>
        <p:spPr bwMode="auto">
          <a:xfrm rot="-1446659">
            <a:off x="5773738" y="3255963"/>
            <a:ext cx="2109787" cy="1922462"/>
          </a:xfrm>
          <a:prstGeom prst="rtTriangle">
            <a:avLst/>
          </a:prstGeom>
          <a:solidFill>
            <a:srgbClr val="FF0000"/>
          </a:solidFill>
          <a:ln w="12700">
            <a:solidFill>
              <a:srgbClr val="FF0000"/>
            </a:solidFill>
            <a:miter lim="800000"/>
            <a:headEnd type="none" w="sm" len="sm"/>
            <a:tailEnd type="none" w="sm" len="sm"/>
          </a:ln>
          <a:effectLst/>
        </p:spPr>
        <p:txBody>
          <a:bodyPr wrap="none" anchor="ctr"/>
          <a:lstStyle/>
          <a:p>
            <a:endParaRPr lang="en-US"/>
          </a:p>
        </p:txBody>
      </p:sp>
      <p:sp>
        <p:nvSpPr>
          <p:cNvPr id="16388" name="Freeform 4"/>
          <p:cNvSpPr>
            <a:spLocks/>
          </p:cNvSpPr>
          <p:nvPr/>
        </p:nvSpPr>
        <p:spPr bwMode="auto">
          <a:xfrm>
            <a:off x="3124200" y="3810000"/>
            <a:ext cx="1766888" cy="2147888"/>
          </a:xfrm>
          <a:custGeom>
            <a:avLst/>
            <a:gdLst/>
            <a:ahLst/>
            <a:cxnLst>
              <a:cxn ang="0">
                <a:pos x="1112" y="0"/>
              </a:cxn>
              <a:cxn ang="0">
                <a:pos x="0" y="472"/>
              </a:cxn>
              <a:cxn ang="0">
                <a:pos x="8" y="1352"/>
              </a:cxn>
              <a:cxn ang="0">
                <a:pos x="1112" y="0"/>
              </a:cxn>
            </a:cxnLst>
            <a:rect l="0" t="0" r="r" b="b"/>
            <a:pathLst>
              <a:path w="1113" h="1353">
                <a:moveTo>
                  <a:pt x="1112" y="0"/>
                </a:moveTo>
                <a:lnTo>
                  <a:pt x="0" y="472"/>
                </a:lnTo>
                <a:lnTo>
                  <a:pt x="8" y="1352"/>
                </a:lnTo>
                <a:lnTo>
                  <a:pt x="1112" y="0"/>
                </a:lnTo>
              </a:path>
            </a:pathLst>
          </a:custGeom>
          <a:gradFill rotWithShape="0">
            <a:gsLst>
              <a:gs pos="0">
                <a:srgbClr val="618FFD"/>
              </a:gs>
              <a:gs pos="100000">
                <a:srgbClr val="618FFD">
                  <a:gamma/>
                  <a:tint val="89804"/>
                  <a:invGamma/>
                </a:srgbClr>
              </a:gs>
            </a:gsLst>
            <a:lin ang="0" scaled="1"/>
          </a:gradFill>
          <a:ln w="9525" cap="rnd">
            <a:noFill/>
            <a:round/>
            <a:headEnd/>
            <a:tailEnd/>
          </a:ln>
          <a:effectLst/>
        </p:spPr>
        <p:txBody>
          <a:bodyPr/>
          <a:lstStyle/>
          <a:p>
            <a:endParaRPr lang="en-US"/>
          </a:p>
        </p:txBody>
      </p:sp>
      <p:sp>
        <p:nvSpPr>
          <p:cNvPr id="16389" name="Freeform 5"/>
          <p:cNvSpPr>
            <a:spLocks/>
          </p:cNvSpPr>
          <p:nvPr/>
        </p:nvSpPr>
        <p:spPr bwMode="auto">
          <a:xfrm>
            <a:off x="779463" y="3787775"/>
            <a:ext cx="4165600" cy="763588"/>
          </a:xfrm>
          <a:custGeom>
            <a:avLst/>
            <a:gdLst/>
            <a:ahLst/>
            <a:cxnLst>
              <a:cxn ang="0">
                <a:pos x="2623" y="0"/>
              </a:cxn>
              <a:cxn ang="0">
                <a:pos x="0" y="480"/>
              </a:cxn>
              <a:cxn ang="0">
                <a:pos x="1519" y="480"/>
              </a:cxn>
              <a:cxn ang="0">
                <a:pos x="2623" y="0"/>
              </a:cxn>
            </a:cxnLst>
            <a:rect l="0" t="0" r="r" b="b"/>
            <a:pathLst>
              <a:path w="2624" h="481">
                <a:moveTo>
                  <a:pt x="2623" y="0"/>
                </a:moveTo>
                <a:lnTo>
                  <a:pt x="0" y="480"/>
                </a:lnTo>
                <a:lnTo>
                  <a:pt x="1519" y="480"/>
                </a:lnTo>
                <a:lnTo>
                  <a:pt x="2623" y="0"/>
                </a:lnTo>
              </a:path>
            </a:pathLst>
          </a:custGeom>
          <a:gradFill rotWithShape="0">
            <a:gsLst>
              <a:gs pos="0">
                <a:srgbClr val="618FFD">
                  <a:gamma/>
                  <a:tint val="50196"/>
                  <a:invGamma/>
                </a:srgbClr>
              </a:gs>
              <a:gs pos="100000">
                <a:srgbClr val="618FFD"/>
              </a:gs>
            </a:gsLst>
            <a:lin ang="5400000" scaled="1"/>
          </a:gradFill>
          <a:ln w="9525" cap="rnd">
            <a:noFill/>
            <a:round/>
            <a:headEnd/>
            <a:tailEnd/>
          </a:ln>
          <a:effectLst/>
        </p:spPr>
        <p:txBody>
          <a:bodyPr/>
          <a:lstStyle/>
          <a:p>
            <a:endParaRPr lang="en-US"/>
          </a:p>
        </p:txBody>
      </p:sp>
      <p:sp>
        <p:nvSpPr>
          <p:cNvPr id="16390" name="Freeform 6"/>
          <p:cNvSpPr>
            <a:spLocks/>
          </p:cNvSpPr>
          <p:nvPr/>
        </p:nvSpPr>
        <p:spPr bwMode="auto">
          <a:xfrm flipH="1">
            <a:off x="3609975" y="3810000"/>
            <a:ext cx="2209800" cy="762000"/>
          </a:xfrm>
          <a:custGeom>
            <a:avLst/>
            <a:gdLst/>
            <a:ahLst/>
            <a:cxnLst>
              <a:cxn ang="0">
                <a:pos x="0" y="484"/>
              </a:cxn>
              <a:cxn ang="0">
                <a:pos x="1005" y="0"/>
              </a:cxn>
              <a:cxn ang="0">
                <a:pos x="3272" y="469"/>
              </a:cxn>
              <a:cxn ang="0">
                <a:pos x="0" y="484"/>
              </a:cxn>
            </a:cxnLst>
            <a:rect l="0" t="0" r="r" b="b"/>
            <a:pathLst>
              <a:path w="3273" h="485">
                <a:moveTo>
                  <a:pt x="0" y="484"/>
                </a:moveTo>
                <a:lnTo>
                  <a:pt x="1005" y="0"/>
                </a:lnTo>
                <a:lnTo>
                  <a:pt x="3272" y="469"/>
                </a:lnTo>
                <a:lnTo>
                  <a:pt x="0" y="484"/>
                </a:lnTo>
              </a:path>
            </a:pathLst>
          </a:custGeom>
          <a:gradFill rotWithShape="0">
            <a:gsLst>
              <a:gs pos="0">
                <a:srgbClr val="51DC00">
                  <a:gamma/>
                  <a:tint val="60000"/>
                  <a:invGamma/>
                </a:srgbClr>
              </a:gs>
              <a:gs pos="100000">
                <a:srgbClr val="51DC00"/>
              </a:gs>
            </a:gsLst>
            <a:lin ang="5400000" scaled="1"/>
          </a:gradFill>
          <a:ln w="9525" cap="rnd">
            <a:noFill/>
            <a:round/>
            <a:headEnd/>
            <a:tailEnd/>
          </a:ln>
          <a:effectLst/>
        </p:spPr>
        <p:txBody>
          <a:bodyPr/>
          <a:lstStyle/>
          <a:p>
            <a:endParaRPr lang="en-US"/>
          </a:p>
        </p:txBody>
      </p:sp>
      <p:sp>
        <p:nvSpPr>
          <p:cNvPr id="16391" name="Rectangle 7"/>
          <p:cNvSpPr>
            <a:spLocks noChangeArrowheads="1"/>
          </p:cNvSpPr>
          <p:nvPr/>
        </p:nvSpPr>
        <p:spPr bwMode="auto">
          <a:xfrm>
            <a:off x="792163" y="4562475"/>
            <a:ext cx="2386012" cy="1355725"/>
          </a:xfrm>
          <a:prstGeom prst="rect">
            <a:avLst/>
          </a:prstGeom>
          <a:solidFill>
            <a:srgbClr val="618FFD"/>
          </a:solidFill>
          <a:ln w="25400">
            <a:solidFill>
              <a:schemeClr val="tx1"/>
            </a:solidFill>
            <a:miter lim="800000"/>
            <a:headEnd/>
            <a:tailEnd/>
          </a:ln>
          <a:effectLst/>
        </p:spPr>
        <p:txBody>
          <a:bodyPr wrap="none" anchor="ctr"/>
          <a:lstStyle/>
          <a:p>
            <a:endParaRPr lang="en-US"/>
          </a:p>
        </p:txBody>
      </p:sp>
      <p:sp>
        <p:nvSpPr>
          <p:cNvPr id="16392" name="Rectangle 8"/>
          <p:cNvSpPr>
            <a:spLocks noChangeArrowheads="1"/>
          </p:cNvSpPr>
          <p:nvPr/>
        </p:nvSpPr>
        <p:spPr bwMode="auto">
          <a:xfrm>
            <a:off x="3640138" y="4562475"/>
            <a:ext cx="2179637" cy="1355725"/>
          </a:xfrm>
          <a:prstGeom prst="rect">
            <a:avLst/>
          </a:prstGeom>
          <a:solidFill>
            <a:srgbClr val="51DC00"/>
          </a:solidFill>
          <a:ln w="25400">
            <a:solidFill>
              <a:schemeClr val="tx1"/>
            </a:solidFill>
            <a:miter lim="800000"/>
            <a:headEnd/>
            <a:tailEnd/>
          </a:ln>
          <a:effectLst/>
        </p:spPr>
        <p:txBody>
          <a:bodyPr wrap="none" anchor="ctr"/>
          <a:lstStyle/>
          <a:p>
            <a:endParaRPr lang="en-US"/>
          </a:p>
        </p:txBody>
      </p:sp>
      <p:sp>
        <p:nvSpPr>
          <p:cNvPr id="16393" name="Rectangle 9"/>
          <p:cNvSpPr>
            <a:spLocks noChangeArrowheads="1"/>
          </p:cNvSpPr>
          <p:nvPr/>
        </p:nvSpPr>
        <p:spPr bwMode="auto">
          <a:xfrm>
            <a:off x="1157288" y="2901950"/>
            <a:ext cx="7207250" cy="873125"/>
          </a:xfrm>
          <a:prstGeom prst="rect">
            <a:avLst/>
          </a:prstGeom>
          <a:solidFill>
            <a:schemeClr val="bg1"/>
          </a:solidFill>
          <a:ln w="25400">
            <a:solidFill>
              <a:schemeClr val="tx2"/>
            </a:solidFill>
            <a:miter lim="800000"/>
            <a:headEnd/>
            <a:tailEnd/>
          </a:ln>
          <a:effectLst/>
        </p:spPr>
        <p:txBody>
          <a:bodyPr wrap="none" anchor="ctr"/>
          <a:lstStyle/>
          <a:p>
            <a:endParaRPr lang="en-US"/>
          </a:p>
        </p:txBody>
      </p:sp>
      <p:sp>
        <p:nvSpPr>
          <p:cNvPr id="16394" name="Line 10"/>
          <p:cNvSpPr>
            <a:spLocks noChangeShapeType="1"/>
          </p:cNvSpPr>
          <p:nvPr/>
        </p:nvSpPr>
        <p:spPr bwMode="auto">
          <a:xfrm>
            <a:off x="7061200"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5" name="Line 11"/>
          <p:cNvSpPr>
            <a:spLocks noChangeShapeType="1"/>
          </p:cNvSpPr>
          <p:nvPr/>
        </p:nvSpPr>
        <p:spPr bwMode="auto">
          <a:xfrm>
            <a:off x="2020888"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6" name="Line 12"/>
          <p:cNvSpPr>
            <a:spLocks noChangeShapeType="1"/>
          </p:cNvSpPr>
          <p:nvPr/>
        </p:nvSpPr>
        <p:spPr bwMode="auto">
          <a:xfrm>
            <a:off x="2533650"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7" name="Line 13"/>
          <p:cNvSpPr>
            <a:spLocks noChangeShapeType="1"/>
          </p:cNvSpPr>
          <p:nvPr/>
        </p:nvSpPr>
        <p:spPr bwMode="auto">
          <a:xfrm>
            <a:off x="3044825"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8" name="Line 14"/>
          <p:cNvSpPr>
            <a:spLocks noChangeShapeType="1"/>
          </p:cNvSpPr>
          <p:nvPr/>
        </p:nvSpPr>
        <p:spPr bwMode="auto">
          <a:xfrm>
            <a:off x="3775075"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399" name="Line 15"/>
          <p:cNvSpPr>
            <a:spLocks noChangeShapeType="1"/>
          </p:cNvSpPr>
          <p:nvPr/>
        </p:nvSpPr>
        <p:spPr bwMode="auto">
          <a:xfrm>
            <a:off x="4213225"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0" name="Line 16"/>
          <p:cNvSpPr>
            <a:spLocks noChangeShapeType="1"/>
          </p:cNvSpPr>
          <p:nvPr/>
        </p:nvSpPr>
        <p:spPr bwMode="auto">
          <a:xfrm>
            <a:off x="7646988"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1" name="Line 17"/>
          <p:cNvSpPr>
            <a:spLocks noChangeShapeType="1"/>
          </p:cNvSpPr>
          <p:nvPr/>
        </p:nvSpPr>
        <p:spPr bwMode="auto">
          <a:xfrm>
            <a:off x="4651375"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2" name="Line 18"/>
          <p:cNvSpPr>
            <a:spLocks noChangeShapeType="1"/>
          </p:cNvSpPr>
          <p:nvPr/>
        </p:nvSpPr>
        <p:spPr bwMode="auto">
          <a:xfrm>
            <a:off x="5162550"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3" name="Line 19"/>
          <p:cNvSpPr>
            <a:spLocks noChangeShapeType="1"/>
          </p:cNvSpPr>
          <p:nvPr/>
        </p:nvSpPr>
        <p:spPr bwMode="auto">
          <a:xfrm>
            <a:off x="5748338"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4" name="Line 20"/>
          <p:cNvSpPr>
            <a:spLocks noChangeShapeType="1"/>
          </p:cNvSpPr>
          <p:nvPr/>
        </p:nvSpPr>
        <p:spPr bwMode="auto">
          <a:xfrm>
            <a:off x="6478588" y="2889250"/>
            <a:ext cx="0" cy="898525"/>
          </a:xfrm>
          <a:prstGeom prst="line">
            <a:avLst/>
          </a:prstGeom>
          <a:noFill/>
          <a:ln w="25400">
            <a:solidFill>
              <a:schemeClr val="tx2"/>
            </a:solidFill>
            <a:round/>
            <a:headEnd type="none" w="sm" len="sm"/>
            <a:tailEnd type="none" w="sm" len="sm"/>
          </a:ln>
          <a:effectLst/>
        </p:spPr>
        <p:txBody>
          <a:bodyPr wrap="none" anchor="ctr"/>
          <a:lstStyle/>
          <a:p>
            <a:endParaRPr lang="en-US"/>
          </a:p>
        </p:txBody>
      </p:sp>
      <p:sp>
        <p:nvSpPr>
          <p:cNvPr id="16405" name="Rectangle 21"/>
          <p:cNvSpPr>
            <a:spLocks noChangeArrowheads="1"/>
          </p:cNvSpPr>
          <p:nvPr/>
        </p:nvSpPr>
        <p:spPr bwMode="auto">
          <a:xfrm>
            <a:off x="1077913" y="3101975"/>
            <a:ext cx="1033462"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Extremely</a:t>
            </a:r>
          </a:p>
          <a:p>
            <a:r>
              <a:rPr lang="en-US" sz="1400" b="1">
                <a:solidFill>
                  <a:schemeClr val="tx2"/>
                </a:solidFill>
                <a:latin typeface="Arial" pitchFamily="34" charset="0"/>
              </a:rPr>
              <a:t>Low</a:t>
            </a:r>
          </a:p>
        </p:txBody>
      </p:sp>
      <p:sp>
        <p:nvSpPr>
          <p:cNvPr id="16406" name="Rectangle 22"/>
          <p:cNvSpPr>
            <a:spLocks noChangeArrowheads="1"/>
          </p:cNvSpPr>
          <p:nvPr/>
        </p:nvSpPr>
        <p:spPr bwMode="auto">
          <a:xfrm>
            <a:off x="1968500" y="3101975"/>
            <a:ext cx="569913"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Very</a:t>
            </a:r>
          </a:p>
          <a:p>
            <a:r>
              <a:rPr lang="en-US" sz="1400" b="1">
                <a:solidFill>
                  <a:schemeClr val="tx2"/>
                </a:solidFill>
                <a:latin typeface="Arial" pitchFamily="34" charset="0"/>
              </a:rPr>
              <a:t>Low</a:t>
            </a:r>
          </a:p>
        </p:txBody>
      </p:sp>
      <p:sp>
        <p:nvSpPr>
          <p:cNvPr id="16407" name="Rectangle 23"/>
          <p:cNvSpPr>
            <a:spLocks noChangeArrowheads="1"/>
          </p:cNvSpPr>
          <p:nvPr/>
        </p:nvSpPr>
        <p:spPr bwMode="auto">
          <a:xfrm>
            <a:off x="2492375" y="3101975"/>
            <a:ext cx="538163" cy="304800"/>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Low</a:t>
            </a:r>
          </a:p>
        </p:txBody>
      </p:sp>
      <p:sp>
        <p:nvSpPr>
          <p:cNvPr id="16408" name="Rectangle 24"/>
          <p:cNvSpPr>
            <a:spLocks noChangeArrowheads="1"/>
          </p:cNvSpPr>
          <p:nvPr/>
        </p:nvSpPr>
        <p:spPr bwMode="auto">
          <a:xfrm>
            <a:off x="2994025" y="3101975"/>
            <a:ext cx="854075" cy="304800"/>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Medium</a:t>
            </a:r>
          </a:p>
        </p:txBody>
      </p:sp>
      <p:sp>
        <p:nvSpPr>
          <p:cNvPr id="16409" name="Rectangle 25"/>
          <p:cNvSpPr>
            <a:spLocks noChangeArrowheads="1"/>
          </p:cNvSpPr>
          <p:nvPr/>
        </p:nvSpPr>
        <p:spPr bwMode="auto">
          <a:xfrm>
            <a:off x="3719513" y="3101975"/>
            <a:ext cx="577850" cy="304800"/>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High</a:t>
            </a:r>
          </a:p>
        </p:txBody>
      </p:sp>
      <p:sp>
        <p:nvSpPr>
          <p:cNvPr id="16410" name="Rectangle 26"/>
          <p:cNvSpPr>
            <a:spLocks noChangeArrowheads="1"/>
          </p:cNvSpPr>
          <p:nvPr/>
        </p:nvSpPr>
        <p:spPr bwMode="auto">
          <a:xfrm>
            <a:off x="4157663" y="3101975"/>
            <a:ext cx="577850"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Very</a:t>
            </a:r>
          </a:p>
          <a:p>
            <a:r>
              <a:rPr lang="en-US" sz="1400" b="1">
                <a:solidFill>
                  <a:schemeClr val="tx2"/>
                </a:solidFill>
                <a:latin typeface="Arial" pitchFamily="34" charset="0"/>
              </a:rPr>
              <a:t>High</a:t>
            </a:r>
          </a:p>
        </p:txBody>
      </p:sp>
      <p:sp>
        <p:nvSpPr>
          <p:cNvPr id="16411" name="Rectangle 27"/>
          <p:cNvSpPr>
            <a:spLocks noChangeArrowheads="1"/>
          </p:cNvSpPr>
          <p:nvPr/>
        </p:nvSpPr>
        <p:spPr bwMode="auto">
          <a:xfrm>
            <a:off x="4589463" y="3101975"/>
            <a:ext cx="588962"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Ultra</a:t>
            </a:r>
          </a:p>
          <a:p>
            <a:r>
              <a:rPr lang="en-US" sz="1400" b="1">
                <a:solidFill>
                  <a:schemeClr val="tx2"/>
                </a:solidFill>
                <a:latin typeface="Arial" pitchFamily="34" charset="0"/>
              </a:rPr>
              <a:t>High</a:t>
            </a:r>
          </a:p>
        </p:txBody>
      </p:sp>
      <p:sp>
        <p:nvSpPr>
          <p:cNvPr id="16412" name="Rectangle 28"/>
          <p:cNvSpPr>
            <a:spLocks noChangeArrowheads="1"/>
          </p:cNvSpPr>
          <p:nvPr/>
        </p:nvSpPr>
        <p:spPr bwMode="auto">
          <a:xfrm>
            <a:off x="5126038" y="3101975"/>
            <a:ext cx="687387"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Super</a:t>
            </a:r>
          </a:p>
          <a:p>
            <a:r>
              <a:rPr lang="en-US" sz="1400" b="1">
                <a:solidFill>
                  <a:schemeClr val="tx2"/>
                </a:solidFill>
                <a:latin typeface="Arial" pitchFamily="34" charset="0"/>
              </a:rPr>
              <a:t>High</a:t>
            </a:r>
          </a:p>
        </p:txBody>
      </p:sp>
      <p:sp>
        <p:nvSpPr>
          <p:cNvPr id="16413" name="Rectangle 29"/>
          <p:cNvSpPr>
            <a:spLocks noChangeArrowheads="1"/>
          </p:cNvSpPr>
          <p:nvPr/>
        </p:nvSpPr>
        <p:spPr bwMode="auto">
          <a:xfrm>
            <a:off x="5708650" y="3101975"/>
            <a:ext cx="844550" cy="304800"/>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Infrared</a:t>
            </a:r>
          </a:p>
        </p:txBody>
      </p:sp>
      <p:sp>
        <p:nvSpPr>
          <p:cNvPr id="16414" name="Rectangle 30"/>
          <p:cNvSpPr>
            <a:spLocks noChangeArrowheads="1"/>
          </p:cNvSpPr>
          <p:nvPr/>
        </p:nvSpPr>
        <p:spPr bwMode="auto">
          <a:xfrm>
            <a:off x="6411913" y="3101975"/>
            <a:ext cx="755650"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Visible</a:t>
            </a:r>
          </a:p>
          <a:p>
            <a:r>
              <a:rPr lang="en-US" sz="1400" b="1">
                <a:solidFill>
                  <a:schemeClr val="tx2"/>
                </a:solidFill>
                <a:latin typeface="Arial" pitchFamily="34" charset="0"/>
              </a:rPr>
              <a:t>Light</a:t>
            </a:r>
          </a:p>
        </p:txBody>
      </p:sp>
      <p:sp>
        <p:nvSpPr>
          <p:cNvPr id="16415" name="Rectangle 31"/>
          <p:cNvSpPr>
            <a:spLocks noChangeArrowheads="1"/>
          </p:cNvSpPr>
          <p:nvPr/>
        </p:nvSpPr>
        <p:spPr bwMode="auto">
          <a:xfrm>
            <a:off x="7050088" y="3101975"/>
            <a:ext cx="647700" cy="517525"/>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Ultra-</a:t>
            </a:r>
          </a:p>
          <a:p>
            <a:r>
              <a:rPr lang="en-US" sz="1400" b="1">
                <a:solidFill>
                  <a:schemeClr val="tx2"/>
                </a:solidFill>
                <a:latin typeface="Arial" pitchFamily="34" charset="0"/>
              </a:rPr>
              <a:t>violet</a:t>
            </a:r>
          </a:p>
        </p:txBody>
      </p:sp>
      <p:sp>
        <p:nvSpPr>
          <p:cNvPr id="16416" name="Rectangle 32"/>
          <p:cNvSpPr>
            <a:spLocks noChangeArrowheads="1"/>
          </p:cNvSpPr>
          <p:nvPr/>
        </p:nvSpPr>
        <p:spPr bwMode="auto">
          <a:xfrm>
            <a:off x="7639050" y="3101975"/>
            <a:ext cx="785813" cy="304800"/>
          </a:xfrm>
          <a:prstGeom prst="rect">
            <a:avLst/>
          </a:prstGeom>
          <a:noFill/>
          <a:ln w="9525">
            <a:noFill/>
            <a:miter lim="800000"/>
            <a:headEnd/>
            <a:tailEnd/>
          </a:ln>
          <a:effectLst/>
        </p:spPr>
        <p:txBody>
          <a:bodyPr wrap="none" lIns="92075" tIns="46038" rIns="92075" bIns="46038">
            <a:spAutoFit/>
          </a:bodyPr>
          <a:lstStyle/>
          <a:p>
            <a:r>
              <a:rPr lang="en-US" sz="1400" b="1">
                <a:solidFill>
                  <a:schemeClr val="tx2"/>
                </a:solidFill>
                <a:latin typeface="Arial" pitchFamily="34" charset="0"/>
              </a:rPr>
              <a:t>X-Rays</a:t>
            </a:r>
          </a:p>
        </p:txBody>
      </p:sp>
      <p:sp>
        <p:nvSpPr>
          <p:cNvPr id="16417" name="Rectangle 33"/>
          <p:cNvSpPr>
            <a:spLocks noChangeArrowheads="1"/>
          </p:cNvSpPr>
          <p:nvPr/>
        </p:nvSpPr>
        <p:spPr bwMode="auto">
          <a:xfrm>
            <a:off x="1909763" y="2341563"/>
            <a:ext cx="685800"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Audio</a:t>
            </a:r>
          </a:p>
        </p:txBody>
      </p:sp>
      <p:sp>
        <p:nvSpPr>
          <p:cNvPr id="16418" name="Rectangle 34"/>
          <p:cNvSpPr>
            <a:spLocks noChangeArrowheads="1"/>
          </p:cNvSpPr>
          <p:nvPr/>
        </p:nvSpPr>
        <p:spPr bwMode="auto">
          <a:xfrm>
            <a:off x="2590800" y="2133600"/>
            <a:ext cx="1376363"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AM Broadcast</a:t>
            </a:r>
          </a:p>
        </p:txBody>
      </p:sp>
      <p:sp>
        <p:nvSpPr>
          <p:cNvPr id="16419" name="Rectangle 35"/>
          <p:cNvSpPr>
            <a:spLocks noChangeArrowheads="1"/>
          </p:cNvSpPr>
          <p:nvPr/>
        </p:nvSpPr>
        <p:spPr bwMode="auto">
          <a:xfrm>
            <a:off x="2508250" y="1927225"/>
            <a:ext cx="1701800"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Short Wave Radio</a:t>
            </a:r>
          </a:p>
        </p:txBody>
      </p:sp>
      <p:sp>
        <p:nvSpPr>
          <p:cNvPr id="16420" name="Rectangle 36"/>
          <p:cNvSpPr>
            <a:spLocks noChangeArrowheads="1"/>
          </p:cNvSpPr>
          <p:nvPr/>
        </p:nvSpPr>
        <p:spPr bwMode="auto">
          <a:xfrm>
            <a:off x="4219575" y="1927225"/>
            <a:ext cx="1355725"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FM Broadcast</a:t>
            </a:r>
          </a:p>
        </p:txBody>
      </p:sp>
      <p:sp>
        <p:nvSpPr>
          <p:cNvPr id="16421" name="Rectangle 37"/>
          <p:cNvSpPr>
            <a:spLocks noChangeArrowheads="1"/>
          </p:cNvSpPr>
          <p:nvPr/>
        </p:nvSpPr>
        <p:spPr bwMode="auto">
          <a:xfrm>
            <a:off x="4448175" y="2133600"/>
            <a:ext cx="1049338"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Television</a:t>
            </a:r>
          </a:p>
        </p:txBody>
      </p:sp>
      <p:sp>
        <p:nvSpPr>
          <p:cNvPr id="16422" name="Rectangle 38"/>
          <p:cNvSpPr>
            <a:spLocks noChangeArrowheads="1"/>
          </p:cNvSpPr>
          <p:nvPr/>
        </p:nvSpPr>
        <p:spPr bwMode="auto">
          <a:xfrm>
            <a:off x="6245225" y="2065338"/>
            <a:ext cx="2008188"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Infrared wireless LAN</a:t>
            </a:r>
          </a:p>
        </p:txBody>
      </p:sp>
      <p:sp>
        <p:nvSpPr>
          <p:cNvPr id="16423" name="Rectangle 39"/>
          <p:cNvSpPr>
            <a:spLocks noChangeArrowheads="1"/>
          </p:cNvSpPr>
          <p:nvPr/>
        </p:nvSpPr>
        <p:spPr bwMode="auto">
          <a:xfrm>
            <a:off x="788988" y="4652963"/>
            <a:ext cx="2387600" cy="915987"/>
          </a:xfrm>
          <a:prstGeom prst="rect">
            <a:avLst/>
          </a:prstGeom>
          <a:noFill/>
          <a:ln w="9525">
            <a:noFill/>
            <a:miter lim="800000"/>
            <a:headEnd/>
            <a:tailEnd/>
          </a:ln>
          <a:effectLst/>
        </p:spPr>
        <p:txBody>
          <a:bodyPr lIns="92075" tIns="46038" rIns="92075" bIns="46038">
            <a:spAutoFit/>
          </a:bodyPr>
          <a:lstStyle/>
          <a:p>
            <a:r>
              <a:rPr lang="en-US" sz="1800" b="1">
                <a:latin typeface="Arial" pitchFamily="34" charset="0"/>
              </a:rPr>
              <a:t>902 - 928 MHz</a:t>
            </a:r>
          </a:p>
          <a:p>
            <a:r>
              <a:rPr lang="en-US" sz="1800" b="1">
                <a:latin typeface="Arial" pitchFamily="34" charset="0"/>
              </a:rPr>
              <a:t>26 MHz</a:t>
            </a:r>
          </a:p>
          <a:p>
            <a:endParaRPr lang="en-US" sz="1800" b="1">
              <a:latin typeface="Arial" pitchFamily="34" charset="0"/>
            </a:endParaRPr>
          </a:p>
        </p:txBody>
      </p:sp>
      <p:grpSp>
        <p:nvGrpSpPr>
          <p:cNvPr id="16424" name="Group 40"/>
          <p:cNvGrpSpPr>
            <a:grpSpLocks/>
          </p:cNvGrpSpPr>
          <p:nvPr/>
        </p:nvGrpSpPr>
        <p:grpSpPr bwMode="auto">
          <a:xfrm>
            <a:off x="1728788" y="2681288"/>
            <a:ext cx="1023937" cy="207962"/>
            <a:chOff x="1071" y="1353"/>
            <a:chExt cx="645" cy="131"/>
          </a:xfrm>
        </p:grpSpPr>
        <p:sp>
          <p:nvSpPr>
            <p:cNvPr id="16425" name="Line 41"/>
            <p:cNvSpPr>
              <a:spLocks noChangeShapeType="1"/>
            </p:cNvSpPr>
            <p:nvPr/>
          </p:nvSpPr>
          <p:spPr bwMode="auto">
            <a:xfrm>
              <a:off x="1071" y="1353"/>
              <a:ext cx="645" cy="0"/>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26" name="Line 42"/>
            <p:cNvSpPr>
              <a:spLocks noChangeShapeType="1"/>
            </p:cNvSpPr>
            <p:nvPr/>
          </p:nvSpPr>
          <p:spPr bwMode="auto">
            <a:xfrm>
              <a:off x="1071" y="1353"/>
              <a:ext cx="0" cy="131"/>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27" name="Line 43"/>
            <p:cNvSpPr>
              <a:spLocks noChangeShapeType="1"/>
            </p:cNvSpPr>
            <p:nvPr/>
          </p:nvSpPr>
          <p:spPr bwMode="auto">
            <a:xfrm>
              <a:off x="1716" y="1353"/>
              <a:ext cx="0" cy="131"/>
            </a:xfrm>
            <a:prstGeom prst="line">
              <a:avLst/>
            </a:prstGeom>
            <a:noFill/>
            <a:ln w="25400">
              <a:solidFill>
                <a:schemeClr val="tx1"/>
              </a:solidFill>
              <a:round/>
              <a:headEnd type="none" w="sm" len="sm"/>
              <a:tailEnd type="none" w="sm" len="sm"/>
            </a:ln>
            <a:effectLst/>
          </p:spPr>
          <p:txBody>
            <a:bodyPr wrap="none" anchor="ctr"/>
            <a:lstStyle/>
            <a:p>
              <a:endParaRPr lang="en-US"/>
            </a:p>
          </p:txBody>
        </p:sp>
      </p:grpSp>
      <p:sp>
        <p:nvSpPr>
          <p:cNvPr id="16428" name="Line 44"/>
          <p:cNvSpPr>
            <a:spLocks noChangeShapeType="1"/>
          </p:cNvSpPr>
          <p:nvPr/>
        </p:nvSpPr>
        <p:spPr bwMode="auto">
          <a:xfrm flipV="1">
            <a:off x="3775075" y="2405063"/>
            <a:ext cx="0" cy="484187"/>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29" name="Line 45"/>
          <p:cNvSpPr>
            <a:spLocks noChangeShapeType="1"/>
          </p:cNvSpPr>
          <p:nvPr/>
        </p:nvSpPr>
        <p:spPr bwMode="auto">
          <a:xfrm flipV="1">
            <a:off x="3994150" y="2198688"/>
            <a:ext cx="0" cy="690562"/>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0" name="Line 46"/>
          <p:cNvSpPr>
            <a:spLocks noChangeShapeType="1"/>
          </p:cNvSpPr>
          <p:nvPr/>
        </p:nvSpPr>
        <p:spPr bwMode="auto">
          <a:xfrm flipV="1">
            <a:off x="4432300" y="2198688"/>
            <a:ext cx="0" cy="690562"/>
          </a:xfrm>
          <a:prstGeom prst="line">
            <a:avLst/>
          </a:prstGeom>
          <a:noFill/>
          <a:ln w="25400">
            <a:solidFill>
              <a:schemeClr val="tx1"/>
            </a:solidFill>
            <a:round/>
            <a:headEnd type="none" w="sm" len="sm"/>
            <a:tailEnd type="none" w="sm" len="sm"/>
          </a:ln>
          <a:effectLst/>
        </p:spPr>
        <p:txBody>
          <a:bodyPr wrap="none" anchor="ctr"/>
          <a:lstStyle/>
          <a:p>
            <a:endParaRPr lang="en-US"/>
          </a:p>
        </p:txBody>
      </p:sp>
      <p:grpSp>
        <p:nvGrpSpPr>
          <p:cNvPr id="16431" name="Group 47"/>
          <p:cNvGrpSpPr>
            <a:grpSpLocks/>
          </p:cNvGrpSpPr>
          <p:nvPr/>
        </p:nvGrpSpPr>
        <p:grpSpPr bwMode="auto">
          <a:xfrm>
            <a:off x="4578350" y="2681288"/>
            <a:ext cx="219075" cy="207962"/>
            <a:chOff x="2866" y="1353"/>
            <a:chExt cx="138" cy="131"/>
          </a:xfrm>
        </p:grpSpPr>
        <p:sp>
          <p:nvSpPr>
            <p:cNvPr id="16432" name="Line 48"/>
            <p:cNvSpPr>
              <a:spLocks noChangeShapeType="1"/>
            </p:cNvSpPr>
            <p:nvPr/>
          </p:nvSpPr>
          <p:spPr bwMode="auto">
            <a:xfrm>
              <a:off x="2866" y="1353"/>
              <a:ext cx="138" cy="0"/>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3" name="Line 49"/>
            <p:cNvSpPr>
              <a:spLocks noChangeShapeType="1"/>
            </p:cNvSpPr>
            <p:nvPr/>
          </p:nvSpPr>
          <p:spPr bwMode="auto">
            <a:xfrm>
              <a:off x="2866" y="1353"/>
              <a:ext cx="0" cy="131"/>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4" name="Line 50"/>
            <p:cNvSpPr>
              <a:spLocks noChangeShapeType="1"/>
            </p:cNvSpPr>
            <p:nvPr/>
          </p:nvSpPr>
          <p:spPr bwMode="auto">
            <a:xfrm>
              <a:off x="3004" y="1353"/>
              <a:ext cx="0" cy="131"/>
            </a:xfrm>
            <a:prstGeom prst="line">
              <a:avLst/>
            </a:prstGeom>
            <a:noFill/>
            <a:ln w="25400">
              <a:solidFill>
                <a:schemeClr val="tx1"/>
              </a:solidFill>
              <a:round/>
              <a:headEnd type="none" w="sm" len="sm"/>
              <a:tailEnd type="none" w="sm" len="sm"/>
            </a:ln>
            <a:effectLst/>
          </p:spPr>
          <p:txBody>
            <a:bodyPr wrap="none" anchor="ctr"/>
            <a:lstStyle/>
            <a:p>
              <a:endParaRPr lang="en-US"/>
            </a:p>
          </p:txBody>
        </p:sp>
      </p:grpSp>
      <p:sp>
        <p:nvSpPr>
          <p:cNvPr id="16435" name="Line 51"/>
          <p:cNvSpPr>
            <a:spLocks noChangeShapeType="1"/>
          </p:cNvSpPr>
          <p:nvPr/>
        </p:nvSpPr>
        <p:spPr bwMode="auto">
          <a:xfrm>
            <a:off x="4651375" y="2405063"/>
            <a:ext cx="0" cy="276225"/>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6" name="Line 52"/>
          <p:cNvSpPr>
            <a:spLocks noChangeShapeType="1"/>
          </p:cNvSpPr>
          <p:nvPr/>
        </p:nvSpPr>
        <p:spPr bwMode="auto">
          <a:xfrm>
            <a:off x="6405563" y="2335213"/>
            <a:ext cx="0" cy="554037"/>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7" name="Line 53"/>
          <p:cNvSpPr>
            <a:spLocks noChangeShapeType="1"/>
          </p:cNvSpPr>
          <p:nvPr/>
        </p:nvSpPr>
        <p:spPr bwMode="auto">
          <a:xfrm>
            <a:off x="4943475" y="2611438"/>
            <a:ext cx="0" cy="277812"/>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38" name="Rectangle 54"/>
          <p:cNvSpPr>
            <a:spLocks noChangeArrowheads="1"/>
          </p:cNvSpPr>
          <p:nvPr/>
        </p:nvSpPr>
        <p:spPr bwMode="auto">
          <a:xfrm>
            <a:off x="4662488" y="2341563"/>
            <a:ext cx="1662112" cy="304800"/>
          </a:xfrm>
          <a:prstGeom prst="rect">
            <a:avLst/>
          </a:prstGeom>
          <a:noFill/>
          <a:ln w="9525">
            <a:noFill/>
            <a:miter lim="800000"/>
            <a:headEnd/>
            <a:tailEnd/>
          </a:ln>
          <a:effectLst/>
        </p:spPr>
        <p:txBody>
          <a:bodyPr wrap="none" lIns="92075" tIns="46038" rIns="92075" bIns="46038">
            <a:spAutoFit/>
          </a:bodyPr>
          <a:lstStyle/>
          <a:p>
            <a:pPr algn="l"/>
            <a:r>
              <a:rPr lang="en-US" sz="1400" b="1">
                <a:latin typeface="Arial" pitchFamily="34" charset="0"/>
              </a:rPr>
              <a:t>Cellular (840MHz)</a:t>
            </a:r>
          </a:p>
        </p:txBody>
      </p:sp>
      <p:sp>
        <p:nvSpPr>
          <p:cNvPr id="16439" name="Line 55"/>
          <p:cNvSpPr>
            <a:spLocks noChangeShapeType="1"/>
          </p:cNvSpPr>
          <p:nvPr/>
        </p:nvSpPr>
        <p:spPr bwMode="auto">
          <a:xfrm>
            <a:off x="5057775" y="2819400"/>
            <a:ext cx="0" cy="69850"/>
          </a:xfrm>
          <a:prstGeom prst="line">
            <a:avLst/>
          </a:prstGeom>
          <a:noFill/>
          <a:ln w="25400">
            <a:solidFill>
              <a:schemeClr val="tx1"/>
            </a:solidFill>
            <a:round/>
            <a:headEnd type="none" w="sm" len="sm"/>
            <a:tailEnd type="none" w="sm" len="sm"/>
          </a:ln>
          <a:effectLst/>
        </p:spPr>
        <p:txBody>
          <a:bodyPr wrap="none" anchor="ctr"/>
          <a:lstStyle/>
          <a:p>
            <a:endParaRPr lang="en-US"/>
          </a:p>
        </p:txBody>
      </p:sp>
      <p:sp>
        <p:nvSpPr>
          <p:cNvPr id="16440" name="Rectangle 56"/>
          <p:cNvSpPr>
            <a:spLocks noChangeArrowheads="1"/>
          </p:cNvSpPr>
          <p:nvPr/>
        </p:nvSpPr>
        <p:spPr bwMode="auto">
          <a:xfrm>
            <a:off x="4905375" y="2514600"/>
            <a:ext cx="1447800" cy="304800"/>
          </a:xfrm>
          <a:prstGeom prst="rect">
            <a:avLst/>
          </a:prstGeom>
          <a:noFill/>
          <a:ln w="9525">
            <a:noFill/>
            <a:miter lim="800000"/>
            <a:headEnd/>
            <a:tailEnd/>
          </a:ln>
          <a:effectLst/>
        </p:spPr>
        <p:txBody>
          <a:bodyPr wrap="none" lIns="92075" tIns="46038" rIns="92075" bIns="46038">
            <a:spAutoFit/>
          </a:bodyPr>
          <a:lstStyle/>
          <a:p>
            <a:r>
              <a:rPr lang="en-US" sz="1400" b="1">
                <a:latin typeface="Arial" pitchFamily="34" charset="0"/>
              </a:rPr>
              <a:t>NPCS (1.9GHz)</a:t>
            </a:r>
          </a:p>
        </p:txBody>
      </p:sp>
      <p:sp>
        <p:nvSpPr>
          <p:cNvPr id="16441" name="Rectangle 57"/>
          <p:cNvSpPr>
            <a:spLocks noChangeArrowheads="1"/>
          </p:cNvSpPr>
          <p:nvPr/>
        </p:nvSpPr>
        <p:spPr bwMode="auto">
          <a:xfrm>
            <a:off x="3621088" y="4652963"/>
            <a:ext cx="1893887" cy="1190625"/>
          </a:xfrm>
          <a:prstGeom prst="rect">
            <a:avLst/>
          </a:prstGeom>
          <a:noFill/>
          <a:ln w="9525">
            <a:noFill/>
            <a:miter lim="800000"/>
            <a:headEnd/>
            <a:tailEnd/>
          </a:ln>
          <a:effectLst/>
        </p:spPr>
        <p:txBody>
          <a:bodyPr lIns="92075" tIns="46038" rIns="92075" bIns="46038">
            <a:spAutoFit/>
          </a:bodyPr>
          <a:lstStyle/>
          <a:p>
            <a:r>
              <a:rPr lang="en-US" sz="1800" b="1">
                <a:latin typeface="Arial" pitchFamily="34" charset="0"/>
              </a:rPr>
              <a:t>2.4 - 2.4835 GHz</a:t>
            </a:r>
          </a:p>
          <a:p>
            <a:r>
              <a:rPr lang="en-US" sz="1800" b="1">
                <a:latin typeface="Arial" pitchFamily="34" charset="0"/>
              </a:rPr>
              <a:t>83.5 MHz</a:t>
            </a:r>
          </a:p>
          <a:p>
            <a:r>
              <a:rPr lang="en-US" sz="1800" b="1">
                <a:latin typeface="Arial" pitchFamily="34" charset="0"/>
              </a:rPr>
              <a:t>(IEEE 802.11)</a:t>
            </a:r>
          </a:p>
        </p:txBody>
      </p:sp>
      <p:sp>
        <p:nvSpPr>
          <p:cNvPr id="16442" name="Rectangle 58"/>
          <p:cNvSpPr>
            <a:spLocks noChangeArrowheads="1"/>
          </p:cNvSpPr>
          <p:nvPr/>
        </p:nvSpPr>
        <p:spPr bwMode="auto">
          <a:xfrm>
            <a:off x="6019800" y="4648200"/>
            <a:ext cx="2179638" cy="1355725"/>
          </a:xfrm>
          <a:prstGeom prst="rect">
            <a:avLst/>
          </a:prstGeom>
          <a:solidFill>
            <a:srgbClr val="FF0000"/>
          </a:solidFill>
          <a:ln w="25400">
            <a:solidFill>
              <a:schemeClr val="tx1"/>
            </a:solidFill>
            <a:miter lim="800000"/>
            <a:headEnd/>
            <a:tailEnd/>
          </a:ln>
          <a:effectLst/>
        </p:spPr>
        <p:txBody>
          <a:bodyPr wrap="none" anchor="ctr"/>
          <a:lstStyle/>
          <a:p>
            <a:endParaRPr lang="en-US"/>
          </a:p>
        </p:txBody>
      </p:sp>
      <p:sp>
        <p:nvSpPr>
          <p:cNvPr id="16443" name="Line 59"/>
          <p:cNvSpPr>
            <a:spLocks noChangeShapeType="1"/>
          </p:cNvSpPr>
          <p:nvPr/>
        </p:nvSpPr>
        <p:spPr bwMode="auto">
          <a:xfrm>
            <a:off x="5133975" y="2895600"/>
            <a:ext cx="0" cy="990600"/>
          </a:xfrm>
          <a:prstGeom prst="line">
            <a:avLst/>
          </a:prstGeom>
          <a:noFill/>
          <a:ln w="76200">
            <a:solidFill>
              <a:schemeClr val="accent1"/>
            </a:solidFill>
            <a:round/>
            <a:headEnd type="none" w="sm" len="sm"/>
            <a:tailEnd type="none" w="sm" len="sm"/>
          </a:ln>
          <a:effectLst/>
        </p:spPr>
        <p:txBody>
          <a:bodyPr wrap="none" anchor="ctr"/>
          <a:lstStyle/>
          <a:p>
            <a:endParaRPr lang="en-US"/>
          </a:p>
        </p:txBody>
      </p:sp>
      <p:sp>
        <p:nvSpPr>
          <p:cNvPr id="16444" name="Line 60"/>
          <p:cNvSpPr>
            <a:spLocks noChangeShapeType="1"/>
          </p:cNvSpPr>
          <p:nvPr/>
        </p:nvSpPr>
        <p:spPr bwMode="auto">
          <a:xfrm>
            <a:off x="4829175" y="2895600"/>
            <a:ext cx="0" cy="914400"/>
          </a:xfrm>
          <a:prstGeom prst="line">
            <a:avLst/>
          </a:prstGeom>
          <a:noFill/>
          <a:ln w="76200">
            <a:solidFill>
              <a:schemeClr val="tx2"/>
            </a:solidFill>
            <a:round/>
            <a:headEnd type="none" w="sm" len="sm"/>
            <a:tailEnd type="none" w="sm" len="sm"/>
          </a:ln>
          <a:effectLst/>
        </p:spPr>
        <p:txBody>
          <a:bodyPr wrap="none" anchor="ctr"/>
          <a:lstStyle/>
          <a:p>
            <a:endParaRPr lang="en-US"/>
          </a:p>
        </p:txBody>
      </p:sp>
      <p:sp>
        <p:nvSpPr>
          <p:cNvPr id="16445" name="Rectangle 61"/>
          <p:cNvSpPr>
            <a:spLocks noChangeArrowheads="1"/>
          </p:cNvSpPr>
          <p:nvPr/>
        </p:nvSpPr>
        <p:spPr bwMode="auto">
          <a:xfrm>
            <a:off x="6048375" y="4724400"/>
            <a:ext cx="1893888" cy="1190625"/>
          </a:xfrm>
          <a:prstGeom prst="rect">
            <a:avLst/>
          </a:prstGeom>
          <a:noFill/>
          <a:ln w="9525">
            <a:noFill/>
            <a:miter lim="800000"/>
            <a:headEnd/>
            <a:tailEnd/>
          </a:ln>
          <a:effectLst/>
        </p:spPr>
        <p:txBody>
          <a:bodyPr lIns="92075" tIns="46038" rIns="92075" bIns="46038">
            <a:spAutoFit/>
          </a:bodyPr>
          <a:lstStyle/>
          <a:p>
            <a:r>
              <a:rPr lang="en-US" sz="1800" b="1">
                <a:latin typeface="Arial" pitchFamily="34" charset="0"/>
              </a:rPr>
              <a:t>5 GHz</a:t>
            </a:r>
          </a:p>
          <a:p>
            <a:r>
              <a:rPr lang="en-US" sz="1800" b="1">
                <a:latin typeface="Arial" pitchFamily="34" charset="0"/>
              </a:rPr>
              <a:t>(IEEE 802.11)</a:t>
            </a:r>
          </a:p>
          <a:p>
            <a:r>
              <a:rPr lang="en-US" sz="1800" b="1">
                <a:latin typeface="Arial" pitchFamily="34" charset="0"/>
              </a:rPr>
              <a:t>HyperLAN</a:t>
            </a:r>
          </a:p>
          <a:p>
            <a:r>
              <a:rPr lang="en-US" sz="1800" b="1">
                <a:latin typeface="Arial" pitchFamily="34" charset="0"/>
              </a:rPr>
              <a:t>HyperLAN2</a:t>
            </a:r>
          </a:p>
        </p:txBody>
      </p:sp>
      <p:sp>
        <p:nvSpPr>
          <p:cNvPr id="16446" name="Line 62"/>
          <p:cNvSpPr>
            <a:spLocks noChangeShapeType="1"/>
          </p:cNvSpPr>
          <p:nvPr/>
        </p:nvSpPr>
        <p:spPr bwMode="auto">
          <a:xfrm>
            <a:off x="5438775" y="2895600"/>
            <a:ext cx="0" cy="914400"/>
          </a:xfrm>
          <a:prstGeom prst="line">
            <a:avLst/>
          </a:prstGeom>
          <a:noFill/>
          <a:ln w="76200">
            <a:solidFill>
              <a:srgbClr val="FF0000"/>
            </a:solidFill>
            <a:round/>
            <a:headEnd type="none" w="sm" len="sm"/>
            <a:tailEnd type="none" w="sm" len="sm"/>
          </a:ln>
          <a:effectLst/>
        </p:spPr>
        <p:txBody>
          <a:bodyPr wrap="none" anchor="ctr"/>
          <a:lstStyle/>
          <a:p>
            <a:endParaRPr lang="en-US"/>
          </a:p>
        </p:txBody>
      </p:sp>
      <p:sp>
        <p:nvSpPr>
          <p:cNvPr id="16447" name="Rectangle 63"/>
          <p:cNvSpPr>
            <a:spLocks noGrp="1" noChangeArrowheads="1"/>
          </p:cNvSpPr>
          <p:nvPr>
            <p:ph type="body" idx="1"/>
          </p:nvPr>
        </p:nvSpPr>
        <p:spPr>
          <a:xfrm>
            <a:off x="609600" y="1219200"/>
            <a:ext cx="8229600" cy="914400"/>
          </a:xfrm>
          <a:noFill/>
          <a:ln/>
        </p:spPr>
        <p:txBody>
          <a:bodyPr lIns="82124" tIns="41061" rIns="82124" bIns="41061" anchor="ctr" anchorCtr="1"/>
          <a:lstStyle/>
          <a:p>
            <a:pPr marL="288925" indent="-288925" defTabSz="814388"/>
            <a:r>
              <a:rPr lang="en-US" sz="2000"/>
              <a:t>Industrial, Scientific, and Medical (ISM) bands</a:t>
            </a:r>
          </a:p>
          <a:p>
            <a:pPr marL="288925" indent="-288925" defTabSz="814388"/>
            <a:r>
              <a:rPr lang="en-US" sz="2000"/>
              <a:t>Unlicensed, 22 MHz channel bandwidth</a:t>
            </a:r>
            <a:endParaRPr lang="en-US" sz="2200"/>
          </a:p>
          <a:p>
            <a:pPr marL="403225" lvl="1" indent="0" defTabSz="814388">
              <a:spcBef>
                <a:spcPct val="40000"/>
              </a:spcBef>
            </a:pPr>
            <a:endParaRPr lang="en-US" sz="220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a:t>Wireless LAN Solutions</a:t>
            </a:r>
            <a:br>
              <a:rPr lang="en-US" sz="4000"/>
            </a:br>
            <a:endParaRPr lang="en-US" sz="4000"/>
          </a:p>
        </p:txBody>
      </p:sp>
      <p:sp>
        <p:nvSpPr>
          <p:cNvPr id="18435" name="Rectangle 3"/>
          <p:cNvSpPr>
            <a:spLocks noGrp="1" noChangeArrowheads="1"/>
          </p:cNvSpPr>
          <p:nvPr>
            <p:ph type="body" idx="1"/>
          </p:nvPr>
        </p:nvSpPr>
        <p:spPr>
          <a:xfrm>
            <a:off x="838200" y="1905000"/>
            <a:ext cx="8077200" cy="4114800"/>
          </a:xfrm>
        </p:spPr>
        <p:txBody>
          <a:bodyPr/>
          <a:lstStyle/>
          <a:p>
            <a:pPr>
              <a:lnSpc>
                <a:spcPct val="120000"/>
              </a:lnSpc>
            </a:pPr>
            <a:r>
              <a:rPr lang="en-US"/>
              <a:t>Spread Spectrum Techniques</a:t>
            </a:r>
          </a:p>
          <a:p>
            <a:pPr lvl="1"/>
            <a:r>
              <a:rPr lang="en-US" sz="2000"/>
              <a:t>Originally intended for military use as a way to prevent jamming of 	communications</a:t>
            </a:r>
          </a:p>
          <a:p>
            <a:endParaRPr lang="en-US" sz="2000"/>
          </a:p>
          <a:p>
            <a:pPr lvl="1"/>
            <a:r>
              <a:rPr lang="en-US" sz="2000"/>
              <a:t>Concept is to spread the communications over a wide range of the radio spectrum making jamming difficult.</a:t>
            </a:r>
          </a:p>
          <a:p>
            <a:endParaRPr lang="en-US" sz="2000"/>
          </a:p>
          <a:p>
            <a:pPr lvl="1"/>
            <a:r>
              <a:rPr lang="en-US" sz="2000"/>
              <a:t>2 main approaches –Frequency Hopping and Direct Sequence spread spectrum</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685800" y="609600"/>
            <a:ext cx="7772400" cy="609600"/>
          </a:xfrm>
        </p:spPr>
        <p:txBody>
          <a:bodyPr/>
          <a:lstStyle/>
          <a:p>
            <a:r>
              <a:rPr lang="en-US" sz="3200"/>
              <a:t>Frequency Hopping and Spread Spectrum</a:t>
            </a:r>
            <a:endParaRPr lang="en-US"/>
          </a:p>
        </p:txBody>
      </p:sp>
      <p:pic>
        <p:nvPicPr>
          <p:cNvPr id="131079" name="Picture 7"/>
          <p:cNvPicPr>
            <a:picLocks noChangeAspect="1" noChangeArrowheads="1"/>
          </p:cNvPicPr>
          <p:nvPr>
            <p:ph type="body" idx="1"/>
          </p:nvPr>
        </p:nvPicPr>
        <p:blipFill>
          <a:blip r:embed="rId3"/>
          <a:srcRect/>
          <a:stretch>
            <a:fillRect/>
          </a:stretch>
        </p:blipFill>
        <p:spPr>
          <a:xfrm>
            <a:off x="685800" y="1489075"/>
            <a:ext cx="7772400" cy="4489450"/>
          </a:xfrm>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457200"/>
            <a:ext cx="7772400" cy="914400"/>
          </a:xfrm>
        </p:spPr>
        <p:txBody>
          <a:bodyPr/>
          <a:lstStyle/>
          <a:p>
            <a:r>
              <a:rPr lang="en-US" sz="3200"/>
              <a:t>Frequency Hopping</a:t>
            </a:r>
            <a:endParaRPr lang="en-US" sz="3600"/>
          </a:p>
        </p:txBody>
      </p:sp>
      <p:sp>
        <p:nvSpPr>
          <p:cNvPr id="31747" name="Rectangle 3"/>
          <p:cNvSpPr>
            <a:spLocks noGrp="1" noChangeArrowheads="1"/>
          </p:cNvSpPr>
          <p:nvPr>
            <p:ph type="body" idx="1"/>
          </p:nvPr>
        </p:nvSpPr>
        <p:spPr>
          <a:xfrm>
            <a:off x="228600" y="4343400"/>
            <a:ext cx="8078788" cy="2209800"/>
          </a:xfrm>
          <a:noFill/>
          <a:ln/>
        </p:spPr>
        <p:txBody>
          <a:bodyPr lIns="82124" tIns="41061" rIns="82124" bIns="41061" anchor="ctr" anchorCtr="1"/>
          <a:lstStyle/>
          <a:p>
            <a:pPr>
              <a:lnSpc>
                <a:spcPct val="90000"/>
              </a:lnSpc>
              <a:spcBef>
                <a:spcPct val="30000"/>
              </a:spcBef>
              <a:buFont typeface="Monotype Sorts" pitchFamily="2" charset="2"/>
              <a:buChar char="l"/>
            </a:pPr>
            <a:r>
              <a:rPr lang="en-US" sz="2000"/>
              <a:t>79 Channels, 1 MHz Each</a:t>
            </a:r>
          </a:p>
          <a:p>
            <a:pPr>
              <a:lnSpc>
                <a:spcPct val="90000"/>
              </a:lnSpc>
              <a:spcBef>
                <a:spcPct val="30000"/>
              </a:spcBef>
              <a:buFont typeface="Monotype Sorts" pitchFamily="2" charset="2"/>
              <a:buChar char="l"/>
            </a:pPr>
            <a:r>
              <a:rPr lang="en-US" sz="2000"/>
              <a:t>Changes frequency (Hops) at least every 0.4 seconds</a:t>
            </a:r>
          </a:p>
          <a:p>
            <a:pPr>
              <a:lnSpc>
                <a:spcPct val="90000"/>
              </a:lnSpc>
              <a:spcBef>
                <a:spcPct val="30000"/>
              </a:spcBef>
              <a:buFont typeface="Monotype Sorts" pitchFamily="2" charset="2"/>
              <a:buChar char="l"/>
            </a:pPr>
            <a:r>
              <a:rPr lang="en-US" sz="2000"/>
              <a:t>Synchronized hopping required</a:t>
            </a:r>
          </a:p>
        </p:txBody>
      </p:sp>
      <p:sp>
        <p:nvSpPr>
          <p:cNvPr id="31748" name="Rectangle 4"/>
          <p:cNvSpPr>
            <a:spLocks noChangeArrowheads="1"/>
          </p:cNvSpPr>
          <p:nvPr/>
        </p:nvSpPr>
        <p:spPr bwMode="auto">
          <a:xfrm>
            <a:off x="3200400" y="4038600"/>
            <a:ext cx="2560638" cy="336550"/>
          </a:xfrm>
          <a:prstGeom prst="rect">
            <a:avLst/>
          </a:prstGeom>
          <a:noFill/>
          <a:ln w="9525">
            <a:noFill/>
            <a:miter lim="800000"/>
            <a:headEnd/>
            <a:tailEnd/>
          </a:ln>
          <a:effectLst/>
        </p:spPr>
        <p:txBody>
          <a:bodyPr lIns="92075" tIns="46038" rIns="92075" bIns="46038">
            <a:spAutoFit/>
          </a:bodyPr>
          <a:lstStyle/>
          <a:p>
            <a:r>
              <a:rPr lang="en-US" sz="1600" b="1">
                <a:latin typeface="Arial" pitchFamily="34" charset="0"/>
              </a:rPr>
              <a:t>Frequency</a:t>
            </a:r>
          </a:p>
        </p:txBody>
      </p:sp>
      <p:sp>
        <p:nvSpPr>
          <p:cNvPr id="31749" name="Rectangle 5"/>
          <p:cNvSpPr>
            <a:spLocks noChangeArrowheads="1"/>
          </p:cNvSpPr>
          <p:nvPr/>
        </p:nvSpPr>
        <p:spPr bwMode="auto">
          <a:xfrm>
            <a:off x="2227263" y="3905250"/>
            <a:ext cx="1155700" cy="336550"/>
          </a:xfrm>
          <a:prstGeom prst="rect">
            <a:avLst/>
          </a:prstGeom>
          <a:noFill/>
          <a:ln w="9525">
            <a:noFill/>
            <a:miter lim="800000"/>
            <a:headEnd/>
            <a:tailEnd/>
          </a:ln>
          <a:effectLst/>
        </p:spPr>
        <p:txBody>
          <a:bodyPr wrap="none" lIns="92075" tIns="46038" rIns="92075" bIns="46038">
            <a:spAutoFit/>
          </a:bodyPr>
          <a:lstStyle/>
          <a:p>
            <a:pPr algn="l"/>
            <a:r>
              <a:rPr lang="en-US" sz="1600" b="1">
                <a:solidFill>
                  <a:schemeClr val="bg2"/>
                </a:solidFill>
                <a:latin typeface="Arial" pitchFamily="34" charset="0"/>
              </a:rPr>
              <a:t>2.400 GHz</a:t>
            </a:r>
          </a:p>
        </p:txBody>
      </p:sp>
      <p:sp>
        <p:nvSpPr>
          <p:cNvPr id="31750" name="Rectangle 6"/>
          <p:cNvSpPr>
            <a:spLocks noChangeArrowheads="1"/>
          </p:cNvSpPr>
          <p:nvPr/>
        </p:nvSpPr>
        <p:spPr bwMode="auto">
          <a:xfrm>
            <a:off x="5842000" y="3905250"/>
            <a:ext cx="1155700" cy="336550"/>
          </a:xfrm>
          <a:prstGeom prst="rect">
            <a:avLst/>
          </a:prstGeom>
          <a:noFill/>
          <a:ln w="9525">
            <a:noFill/>
            <a:miter lim="800000"/>
            <a:headEnd/>
            <a:tailEnd/>
          </a:ln>
          <a:effectLst/>
        </p:spPr>
        <p:txBody>
          <a:bodyPr wrap="none" lIns="92075" tIns="46038" rIns="92075" bIns="46038">
            <a:spAutoFit/>
          </a:bodyPr>
          <a:lstStyle/>
          <a:p>
            <a:pPr algn="l"/>
            <a:r>
              <a:rPr lang="en-US" sz="1600" b="1">
                <a:solidFill>
                  <a:schemeClr val="bg2"/>
                </a:solidFill>
                <a:latin typeface="Arial" pitchFamily="34" charset="0"/>
              </a:rPr>
              <a:t>2.483 GHz</a:t>
            </a:r>
          </a:p>
        </p:txBody>
      </p:sp>
      <p:sp>
        <p:nvSpPr>
          <p:cNvPr id="31751" name="Line 7"/>
          <p:cNvSpPr>
            <a:spLocks noChangeShapeType="1"/>
          </p:cNvSpPr>
          <p:nvPr/>
        </p:nvSpPr>
        <p:spPr bwMode="auto">
          <a:xfrm flipH="1">
            <a:off x="2147888" y="3905250"/>
            <a:ext cx="4887912" cy="0"/>
          </a:xfrm>
          <a:prstGeom prst="line">
            <a:avLst/>
          </a:prstGeom>
          <a:noFill/>
          <a:ln w="25400">
            <a:solidFill>
              <a:srgbClr val="919191"/>
            </a:solidFill>
            <a:round/>
            <a:headEnd type="none" w="sm" len="sm"/>
            <a:tailEnd type="none" w="sm" len="sm"/>
          </a:ln>
          <a:effectLst/>
        </p:spPr>
        <p:txBody>
          <a:bodyPr wrap="none" anchor="ctr"/>
          <a:lstStyle/>
          <a:p>
            <a:endParaRPr lang="en-US"/>
          </a:p>
        </p:txBody>
      </p:sp>
      <p:sp>
        <p:nvSpPr>
          <p:cNvPr id="31752" name="Line 8"/>
          <p:cNvSpPr>
            <a:spLocks noChangeShapeType="1"/>
          </p:cNvSpPr>
          <p:nvPr/>
        </p:nvSpPr>
        <p:spPr bwMode="auto">
          <a:xfrm flipV="1">
            <a:off x="2155825" y="1412875"/>
            <a:ext cx="0" cy="2498725"/>
          </a:xfrm>
          <a:prstGeom prst="line">
            <a:avLst/>
          </a:prstGeom>
          <a:noFill/>
          <a:ln w="25400">
            <a:solidFill>
              <a:srgbClr val="919191"/>
            </a:solidFill>
            <a:round/>
            <a:headEnd type="none" w="sm" len="sm"/>
            <a:tailEnd type="stealth" w="med" len="lg"/>
          </a:ln>
          <a:effectLst/>
        </p:spPr>
        <p:txBody>
          <a:bodyPr wrap="none" anchor="ctr"/>
          <a:lstStyle/>
          <a:p>
            <a:endParaRPr lang="en-US"/>
          </a:p>
        </p:txBody>
      </p:sp>
      <p:sp>
        <p:nvSpPr>
          <p:cNvPr id="31753" name="Rectangle 9"/>
          <p:cNvSpPr>
            <a:spLocks noChangeArrowheads="1"/>
          </p:cNvSpPr>
          <p:nvPr/>
        </p:nvSpPr>
        <p:spPr bwMode="auto">
          <a:xfrm>
            <a:off x="2433638" y="3621088"/>
            <a:ext cx="182562"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1</a:t>
            </a:r>
          </a:p>
        </p:txBody>
      </p:sp>
      <p:sp>
        <p:nvSpPr>
          <p:cNvPr id="31754" name="Rectangle 10"/>
          <p:cNvSpPr>
            <a:spLocks noChangeArrowheads="1"/>
          </p:cNvSpPr>
          <p:nvPr/>
        </p:nvSpPr>
        <p:spPr bwMode="auto">
          <a:xfrm>
            <a:off x="6116638" y="3363913"/>
            <a:ext cx="180975"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2</a:t>
            </a:r>
          </a:p>
        </p:txBody>
      </p:sp>
      <p:sp>
        <p:nvSpPr>
          <p:cNvPr id="31755" name="Rectangle 11"/>
          <p:cNvSpPr>
            <a:spLocks noChangeArrowheads="1"/>
          </p:cNvSpPr>
          <p:nvPr/>
        </p:nvSpPr>
        <p:spPr bwMode="auto">
          <a:xfrm>
            <a:off x="3103563" y="3106738"/>
            <a:ext cx="182562"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3</a:t>
            </a:r>
          </a:p>
        </p:txBody>
      </p:sp>
      <p:sp>
        <p:nvSpPr>
          <p:cNvPr id="31756" name="Rectangle 12"/>
          <p:cNvSpPr>
            <a:spLocks noChangeArrowheads="1"/>
          </p:cNvSpPr>
          <p:nvPr/>
        </p:nvSpPr>
        <p:spPr bwMode="auto">
          <a:xfrm>
            <a:off x="5619750" y="2849563"/>
            <a:ext cx="182563"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4</a:t>
            </a:r>
          </a:p>
        </p:txBody>
      </p:sp>
      <p:sp>
        <p:nvSpPr>
          <p:cNvPr id="31757" name="Rectangle 13"/>
          <p:cNvSpPr>
            <a:spLocks noChangeArrowheads="1"/>
          </p:cNvSpPr>
          <p:nvPr/>
        </p:nvSpPr>
        <p:spPr bwMode="auto">
          <a:xfrm>
            <a:off x="2773363" y="2592388"/>
            <a:ext cx="182562"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5</a:t>
            </a:r>
          </a:p>
        </p:txBody>
      </p:sp>
      <p:sp>
        <p:nvSpPr>
          <p:cNvPr id="31758" name="Rectangle 14"/>
          <p:cNvSpPr>
            <a:spLocks noChangeArrowheads="1"/>
          </p:cNvSpPr>
          <p:nvPr/>
        </p:nvSpPr>
        <p:spPr bwMode="auto">
          <a:xfrm>
            <a:off x="4108450" y="2335213"/>
            <a:ext cx="182563"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6</a:t>
            </a:r>
          </a:p>
        </p:txBody>
      </p:sp>
      <p:sp>
        <p:nvSpPr>
          <p:cNvPr id="31759" name="Rectangle 15"/>
          <p:cNvSpPr>
            <a:spLocks noChangeArrowheads="1"/>
          </p:cNvSpPr>
          <p:nvPr/>
        </p:nvSpPr>
        <p:spPr bwMode="auto">
          <a:xfrm>
            <a:off x="5081588" y="2078038"/>
            <a:ext cx="180975"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7</a:t>
            </a:r>
          </a:p>
        </p:txBody>
      </p:sp>
      <p:sp>
        <p:nvSpPr>
          <p:cNvPr id="31760" name="Rectangle 16"/>
          <p:cNvSpPr>
            <a:spLocks noChangeArrowheads="1"/>
          </p:cNvSpPr>
          <p:nvPr/>
        </p:nvSpPr>
        <p:spPr bwMode="auto">
          <a:xfrm>
            <a:off x="3581400" y="1820863"/>
            <a:ext cx="182563"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8</a:t>
            </a:r>
          </a:p>
        </p:txBody>
      </p:sp>
      <p:sp>
        <p:nvSpPr>
          <p:cNvPr id="31761" name="Rectangle 17"/>
          <p:cNvSpPr>
            <a:spLocks noChangeArrowheads="1"/>
          </p:cNvSpPr>
          <p:nvPr/>
        </p:nvSpPr>
        <p:spPr bwMode="auto">
          <a:xfrm>
            <a:off x="6545263" y="1563688"/>
            <a:ext cx="182562" cy="257175"/>
          </a:xfrm>
          <a:prstGeom prst="rect">
            <a:avLst/>
          </a:prstGeom>
          <a:solidFill>
            <a:srgbClr val="B3B900"/>
          </a:solidFill>
          <a:ln w="9525">
            <a:noFill/>
            <a:miter lim="800000"/>
            <a:headEnd/>
            <a:tailEnd/>
          </a:ln>
          <a:effectLst/>
        </p:spPr>
        <p:txBody>
          <a:bodyPr wrap="none" lIns="92075" tIns="46038" rIns="92075" bIns="46038" anchor="ctr"/>
          <a:lstStyle/>
          <a:p>
            <a:r>
              <a:rPr lang="en-US">
                <a:latin typeface="Arial" pitchFamily="34" charset="0"/>
              </a:rPr>
              <a:t>9</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685800" y="609600"/>
            <a:ext cx="7772400" cy="609600"/>
          </a:xfrm>
        </p:spPr>
        <p:txBody>
          <a:bodyPr/>
          <a:lstStyle/>
          <a:p>
            <a:r>
              <a:rPr lang="en-US" sz="3200"/>
              <a:t>Spread Spectrum</a:t>
            </a:r>
            <a:endParaRPr lang="en-US"/>
          </a:p>
        </p:txBody>
      </p:sp>
      <p:pic>
        <p:nvPicPr>
          <p:cNvPr id="137221" name="Picture 5"/>
          <p:cNvPicPr>
            <a:picLocks noChangeAspect="1" noChangeArrowheads="1"/>
          </p:cNvPicPr>
          <p:nvPr>
            <p:ph type="body" idx="1"/>
          </p:nvPr>
        </p:nvPicPr>
        <p:blipFill>
          <a:blip r:embed="rId3"/>
          <a:srcRect/>
          <a:stretch>
            <a:fillRect/>
          </a:stretch>
        </p:blipFill>
        <p:spPr>
          <a:xfrm>
            <a:off x="685800" y="1371600"/>
            <a:ext cx="7772400" cy="4792663"/>
          </a:xfrm>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sz="3200"/>
              <a:t>Spread Spectrum Techniques</a:t>
            </a:r>
            <a:r>
              <a:rPr lang="en-US"/>
              <a:t/>
            </a:r>
            <a:br>
              <a:rPr lang="en-US"/>
            </a:br>
            <a:r>
              <a:rPr lang="en-US" sz="3200"/>
              <a:t>Direct Sequence</a:t>
            </a:r>
            <a:endParaRPr lang="en-US" sz="3600"/>
          </a:p>
        </p:txBody>
      </p:sp>
      <p:sp>
        <p:nvSpPr>
          <p:cNvPr id="29699" name="Rectangle 3"/>
          <p:cNvSpPr>
            <a:spLocks noGrp="1" noChangeArrowheads="1"/>
          </p:cNvSpPr>
          <p:nvPr>
            <p:ph type="body" idx="1"/>
          </p:nvPr>
        </p:nvSpPr>
        <p:spPr>
          <a:xfrm>
            <a:off x="381000" y="5334000"/>
            <a:ext cx="8078788" cy="838200"/>
          </a:xfrm>
          <a:noFill/>
          <a:ln/>
        </p:spPr>
        <p:txBody>
          <a:bodyPr lIns="82124" tIns="41061" rIns="82124" bIns="41061" anchor="ctr" anchorCtr="1"/>
          <a:lstStyle/>
          <a:p>
            <a:r>
              <a:rPr lang="en-US" sz="1900"/>
              <a:t>2 Mbps data rate without complex modulation scheme</a:t>
            </a:r>
          </a:p>
          <a:p>
            <a:r>
              <a:rPr lang="en-US" sz="1900"/>
              <a:t>3 Access Points can occupy same area</a:t>
            </a:r>
          </a:p>
        </p:txBody>
      </p:sp>
      <p:pic>
        <p:nvPicPr>
          <p:cNvPr id="29700" name="Picture 4" descr="C:\WINDOWS\Desktop\6_wireless_f2.gif"/>
          <p:cNvPicPr>
            <a:picLocks noChangeAspect="1" noChangeArrowheads="1"/>
          </p:cNvPicPr>
          <p:nvPr/>
        </p:nvPicPr>
        <p:blipFill>
          <a:blip r:embed="rId3"/>
          <a:srcRect/>
          <a:stretch>
            <a:fillRect/>
          </a:stretch>
        </p:blipFill>
        <p:spPr bwMode="auto">
          <a:xfrm>
            <a:off x="838200" y="1600200"/>
            <a:ext cx="7620000" cy="3733800"/>
          </a:xfrm>
          <a:prstGeom prst="rect">
            <a:avLst/>
          </a:prstGeom>
          <a:noFill/>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sz="3200"/>
              <a:t>Comparison between DSSS vs. FHSS</a:t>
            </a:r>
            <a:endParaRPr lang="en-US"/>
          </a:p>
        </p:txBody>
      </p:sp>
      <p:sp>
        <p:nvSpPr>
          <p:cNvPr id="33795" name="Rectangle 3"/>
          <p:cNvSpPr>
            <a:spLocks noGrp="1" noChangeArrowheads="1"/>
          </p:cNvSpPr>
          <p:nvPr>
            <p:ph type="body" idx="1"/>
          </p:nvPr>
        </p:nvSpPr>
        <p:spPr>
          <a:xfrm>
            <a:off x="838200" y="1905000"/>
            <a:ext cx="8001000" cy="4114800"/>
          </a:xfrm>
        </p:spPr>
        <p:txBody>
          <a:bodyPr/>
          <a:lstStyle/>
          <a:p>
            <a:pPr>
              <a:buFontTx/>
              <a:buNone/>
            </a:pPr>
            <a:r>
              <a:rPr lang="en-US" sz="2000"/>
              <a:t>Depends on application</a:t>
            </a:r>
          </a:p>
          <a:p>
            <a:pPr>
              <a:buFontTx/>
              <a:buNone/>
            </a:pPr>
            <a:endParaRPr lang="en-US" sz="2000"/>
          </a:p>
          <a:p>
            <a:pPr>
              <a:buFontTx/>
              <a:buNone/>
            </a:pPr>
            <a:r>
              <a:rPr lang="en-US" sz="2000"/>
              <a:t>Frequency Hopping</a:t>
            </a:r>
          </a:p>
          <a:p>
            <a:r>
              <a:rPr lang="en-US" sz="2000"/>
              <a:t>Pros:  Cheaper to design &amp; develop</a:t>
            </a:r>
          </a:p>
          <a:p>
            <a:r>
              <a:rPr lang="en-US" sz="2000"/>
              <a:t>Cons: May not scale to higher speeds</a:t>
            </a:r>
          </a:p>
          <a:p>
            <a:pPr>
              <a:buFontTx/>
              <a:buNone/>
            </a:pPr>
            <a:endParaRPr lang="en-US" sz="2000"/>
          </a:p>
          <a:p>
            <a:pPr>
              <a:buFontTx/>
              <a:buNone/>
            </a:pPr>
            <a:r>
              <a:rPr lang="en-US" sz="2000"/>
              <a:t>Direct Sequence</a:t>
            </a:r>
          </a:p>
          <a:p>
            <a:r>
              <a:rPr lang="en-US" sz="2000"/>
              <a:t>Pros:  Better scaling to higher speeds</a:t>
            </a:r>
          </a:p>
          <a:p>
            <a:r>
              <a:rPr lang="en-US" sz="2000"/>
              <a:t>Cons: More complex to design</a:t>
            </a:r>
          </a:p>
          <a:p>
            <a:endParaRPr lang="en-US" sz="2000"/>
          </a:p>
          <a:p>
            <a:r>
              <a:rPr lang="en-US" sz="2000"/>
              <a:t>Who’s winning – Direct Sequence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IEEE 802.11</a:t>
            </a:r>
          </a:p>
        </p:txBody>
      </p:sp>
      <p:sp>
        <p:nvSpPr>
          <p:cNvPr id="34819" name="Rectangle 3"/>
          <p:cNvSpPr>
            <a:spLocks noGrp="1" noChangeArrowheads="1"/>
          </p:cNvSpPr>
          <p:nvPr>
            <p:ph type="body" idx="1"/>
          </p:nvPr>
        </p:nvSpPr>
        <p:spPr>
          <a:xfrm>
            <a:off x="533400" y="2057400"/>
            <a:ext cx="8224838" cy="3571875"/>
          </a:xfrm>
        </p:spPr>
        <p:txBody>
          <a:bodyPr/>
          <a:lstStyle/>
          <a:p>
            <a:r>
              <a:rPr lang="en-US" sz="2500"/>
              <a:t>Specification For Over The Air Interface Between Wireless Clients and Base Stations (Access Points)</a:t>
            </a:r>
          </a:p>
          <a:p>
            <a:r>
              <a:rPr lang="en-US" sz="2500"/>
              <a:t>Specifies MAC and PHY Layer Like 802.3 Ethernet and 802.5 Token Ring</a:t>
            </a:r>
          </a:p>
          <a:p>
            <a:r>
              <a:rPr lang="en-US" sz="2500"/>
              <a:t>Conceived in 1990.  Final Draft Ratified June 26, 1997</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IEEE 802.11 Architecture</a:t>
            </a:r>
          </a:p>
        </p:txBody>
      </p:sp>
      <p:sp>
        <p:nvSpPr>
          <p:cNvPr id="35843" name="Rectangle 3"/>
          <p:cNvSpPr>
            <a:spLocks noGrp="1" noChangeArrowheads="1"/>
          </p:cNvSpPr>
          <p:nvPr>
            <p:ph type="body" idx="1"/>
          </p:nvPr>
        </p:nvSpPr>
        <p:spPr>
          <a:xfrm>
            <a:off x="609600" y="1752600"/>
            <a:ext cx="8224838" cy="4572000"/>
          </a:xfrm>
        </p:spPr>
        <p:txBody>
          <a:bodyPr/>
          <a:lstStyle/>
          <a:p>
            <a:r>
              <a:rPr lang="en-US" sz="2500"/>
              <a:t>Wireless Nodes</a:t>
            </a:r>
          </a:p>
          <a:p>
            <a:pPr lvl="1"/>
            <a:r>
              <a:rPr lang="en-US" sz="2200"/>
              <a:t>Clients</a:t>
            </a:r>
          </a:p>
          <a:p>
            <a:pPr lvl="1"/>
            <a:r>
              <a:rPr lang="en-US" sz="2200"/>
              <a:t>Access Points (AP) - interfaces to a wired network</a:t>
            </a:r>
          </a:p>
          <a:p>
            <a:r>
              <a:rPr lang="en-US" sz="2500"/>
              <a:t>Basic Service Set (BSS)</a:t>
            </a:r>
          </a:p>
          <a:p>
            <a:pPr lvl="1"/>
            <a:r>
              <a:rPr lang="en-US" sz="2200"/>
              <a:t>two or more wireless nodes that have recognized each other and established communications</a:t>
            </a:r>
          </a:p>
          <a:p>
            <a:r>
              <a:rPr lang="en-US" sz="2500"/>
              <a:t>Extended Service Set (ESS)</a:t>
            </a:r>
          </a:p>
          <a:p>
            <a:pPr lvl="1"/>
            <a:r>
              <a:rPr lang="en-US" sz="2200"/>
              <a:t>a series of overlapping BSSs’ each containing an AP connected via a Distribution System (DS).  The DS  is typically Ethernet</a:t>
            </a:r>
          </a:p>
          <a:p>
            <a:endParaRPr lang="en-US" sz="250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IEEE 802.11 Architecture</a:t>
            </a:r>
          </a:p>
        </p:txBody>
      </p:sp>
      <p:sp>
        <p:nvSpPr>
          <p:cNvPr id="36867" name="Rectangle 3"/>
          <p:cNvSpPr>
            <a:spLocks noGrp="1" noChangeArrowheads="1"/>
          </p:cNvSpPr>
          <p:nvPr>
            <p:ph type="body" idx="1"/>
          </p:nvPr>
        </p:nvSpPr>
        <p:spPr>
          <a:xfrm>
            <a:off x="609600" y="1752600"/>
            <a:ext cx="8224838" cy="4572000"/>
          </a:xfrm>
        </p:spPr>
        <p:txBody>
          <a:bodyPr/>
          <a:lstStyle/>
          <a:p>
            <a:pPr marL="288925" indent="-288925" defTabSz="814388"/>
            <a:r>
              <a:rPr lang="en-US" sz="2800"/>
              <a:t>Two Connection Options:</a:t>
            </a:r>
          </a:p>
          <a:p>
            <a:pPr marL="565150" lvl="1" indent="0" defTabSz="814388"/>
            <a:r>
              <a:rPr lang="en-US" sz="2600"/>
              <a:t>Infrastructure Network</a:t>
            </a:r>
          </a:p>
          <a:p>
            <a:pPr marL="565150" lvl="1" indent="0" defTabSz="814388"/>
            <a:r>
              <a:rPr lang="en-US" sz="2600"/>
              <a:t>Ad Hoc Network</a:t>
            </a:r>
          </a:p>
          <a:p>
            <a:pPr marL="288925" indent="-288925" defTabSz="814388"/>
            <a:r>
              <a:rPr lang="en-US" sz="2800"/>
              <a:t>Infrastructure Network</a:t>
            </a:r>
          </a:p>
          <a:p>
            <a:pPr marL="565150" lvl="1" indent="0" defTabSz="814388"/>
            <a:r>
              <a:rPr lang="en-US" sz="2600"/>
              <a:t>Contains at least two nodes one of which is an AP</a:t>
            </a:r>
          </a:p>
          <a:p>
            <a:pPr marL="565150" lvl="1" indent="0" defTabSz="814388"/>
            <a:r>
              <a:rPr lang="en-US" sz="2600"/>
              <a:t>client to access point (to wired network)</a:t>
            </a:r>
          </a:p>
          <a:p>
            <a:pPr marL="565150" lvl="1" indent="0" defTabSz="814388"/>
            <a:r>
              <a:rPr lang="en-US" sz="2600"/>
              <a:t>all nodes communicate through the access point</a:t>
            </a:r>
          </a:p>
          <a:p>
            <a:pPr marL="288925" indent="-288925" defTabSz="814388"/>
            <a:r>
              <a:rPr lang="en-US" sz="2800"/>
              <a:t>Ad Hoc Network</a:t>
            </a:r>
          </a:p>
          <a:p>
            <a:pPr marL="565150" lvl="1" indent="0" defTabSz="814388"/>
            <a:r>
              <a:rPr lang="en-US" sz="2600"/>
              <a:t>client to client (no access to the wired network)</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3"/>
          <a:srcRect/>
          <a:stretch>
            <a:fillRect/>
          </a:stretch>
        </p:blipFill>
        <p:spPr bwMode="auto">
          <a:xfrm>
            <a:off x="3200400" y="3810000"/>
            <a:ext cx="2971800" cy="2030413"/>
          </a:xfrm>
          <a:prstGeom prst="rect">
            <a:avLst/>
          </a:prstGeom>
          <a:noFill/>
          <a:ln w="12700">
            <a:noFill/>
            <a:miter lim="800000"/>
            <a:headEnd/>
            <a:tailEnd/>
          </a:ln>
          <a:effectLst/>
        </p:spPr>
      </p:pic>
      <p:pic>
        <p:nvPicPr>
          <p:cNvPr id="51203" name="Picture 3"/>
          <p:cNvPicPr>
            <a:picLocks noChangeAspect="1" noChangeArrowheads="1"/>
          </p:cNvPicPr>
          <p:nvPr/>
        </p:nvPicPr>
        <p:blipFill>
          <a:blip r:embed="rId4"/>
          <a:srcRect/>
          <a:stretch>
            <a:fillRect/>
          </a:stretch>
        </p:blipFill>
        <p:spPr bwMode="auto">
          <a:xfrm>
            <a:off x="3200400" y="1600200"/>
            <a:ext cx="2971800" cy="2017713"/>
          </a:xfrm>
          <a:prstGeom prst="rect">
            <a:avLst/>
          </a:prstGeom>
          <a:noFill/>
          <a:ln w="12700">
            <a:noFill/>
            <a:miter lim="800000"/>
            <a:headEnd/>
            <a:tailEnd/>
          </a:ln>
          <a:effectLst/>
        </p:spPr>
      </p:pic>
      <p:pic>
        <p:nvPicPr>
          <p:cNvPr id="51204" name="Picture 4"/>
          <p:cNvPicPr>
            <a:picLocks noChangeAspect="1" noChangeArrowheads="1"/>
          </p:cNvPicPr>
          <p:nvPr/>
        </p:nvPicPr>
        <p:blipFill>
          <a:blip r:embed="rId5"/>
          <a:srcRect/>
          <a:stretch>
            <a:fillRect/>
          </a:stretch>
        </p:blipFill>
        <p:spPr bwMode="auto">
          <a:xfrm>
            <a:off x="6248400" y="1981200"/>
            <a:ext cx="2378075" cy="3429000"/>
          </a:xfrm>
          <a:prstGeom prst="rect">
            <a:avLst/>
          </a:prstGeom>
          <a:noFill/>
          <a:ln w="12700">
            <a:noFill/>
            <a:miter lim="800000"/>
            <a:headEnd/>
            <a:tailEnd/>
          </a:ln>
          <a:effectLst/>
        </p:spPr>
      </p:pic>
      <p:pic>
        <p:nvPicPr>
          <p:cNvPr id="51205" name="Picture 5" descr="C:\Cal Yr 2000\Wireless 2000\Wireless Pics\WJoe-WH-01.jpg"/>
          <p:cNvPicPr>
            <a:picLocks noChangeAspect="1" noChangeArrowheads="1"/>
          </p:cNvPicPr>
          <p:nvPr/>
        </p:nvPicPr>
        <p:blipFill>
          <a:blip r:embed="rId6"/>
          <a:srcRect/>
          <a:stretch>
            <a:fillRect/>
          </a:stretch>
        </p:blipFill>
        <p:spPr bwMode="auto">
          <a:xfrm>
            <a:off x="685800" y="1981200"/>
            <a:ext cx="2457450" cy="3276600"/>
          </a:xfrm>
          <a:prstGeom prst="rect">
            <a:avLst/>
          </a:prstGeom>
          <a:noFill/>
        </p:spPr>
      </p:pic>
      <p:sp>
        <p:nvSpPr>
          <p:cNvPr id="51206" name="Rectangle 6"/>
          <p:cNvSpPr>
            <a:spLocks noChangeArrowheads="1"/>
          </p:cNvSpPr>
          <p:nvPr>
            <p:ph type="title"/>
          </p:nvPr>
        </p:nvSpPr>
        <p:spPr>
          <a:xfrm>
            <a:off x="685800" y="457200"/>
            <a:ext cx="7772400" cy="1143000"/>
          </a:xfrm>
          <a:noFill/>
          <a:ln/>
        </p:spPr>
        <p:txBody>
          <a:bodyPr anchor="b"/>
          <a:lstStyle/>
          <a:p>
            <a:r>
              <a:rPr lang="en-US" sz="3600"/>
              <a:t>Wireless Andrew- Project Overview </a:t>
            </a:r>
            <a:br>
              <a:rPr lang="en-US" sz="3600"/>
            </a:br>
            <a:r>
              <a:rPr lang="en-US" sz="3600"/>
              <a:t>Deployment Issues &amp; Challenges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lIns="92075" tIns="46038" rIns="92075" bIns="46038"/>
          <a:lstStyle/>
          <a:p>
            <a:r>
              <a:rPr lang="en-US" sz="3200"/>
              <a:t>Wireless LAN</a:t>
            </a:r>
            <a:r>
              <a:rPr lang="en-US"/>
              <a:t/>
            </a:r>
            <a:br>
              <a:rPr lang="en-US"/>
            </a:br>
            <a:r>
              <a:rPr lang="en-US" sz="3200"/>
              <a:t>LAN Topology</a:t>
            </a:r>
          </a:p>
        </p:txBody>
      </p:sp>
      <p:graphicFrame>
        <p:nvGraphicFramePr>
          <p:cNvPr id="38915" name="Object 3"/>
          <p:cNvGraphicFramePr>
            <a:graphicFrameLocks/>
          </p:cNvGraphicFramePr>
          <p:nvPr>
            <p:ph idx="1"/>
          </p:nvPr>
        </p:nvGraphicFramePr>
        <p:xfrm>
          <a:off x="1436688" y="1600200"/>
          <a:ext cx="6105525" cy="4576763"/>
        </p:xfrm>
        <a:graphic>
          <a:graphicData uri="http://schemas.openxmlformats.org/presentationml/2006/ole">
            <p:oleObj spid="_x0000_s38915" name="Slide" r:id="rId4" imgW="3663720" imgH="2746080" progId="PowerPoint.Slide.7">
              <p:embed/>
            </p:oleObj>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noFill/>
          <a:ln/>
        </p:spPr>
        <p:txBody>
          <a:bodyPr lIns="92075" tIns="46038" rIns="92075" bIns="46038"/>
          <a:lstStyle/>
          <a:p>
            <a:r>
              <a:rPr lang="en-US"/>
              <a:t>Wireless LAN</a:t>
            </a:r>
            <a:br>
              <a:rPr lang="en-US"/>
            </a:br>
            <a:r>
              <a:rPr lang="en-US" sz="3200"/>
              <a:t>Typical Single Cell Coverage</a:t>
            </a:r>
          </a:p>
        </p:txBody>
      </p:sp>
      <p:grpSp>
        <p:nvGrpSpPr>
          <p:cNvPr id="40963" name="Group 3"/>
          <p:cNvGrpSpPr>
            <a:grpSpLocks/>
          </p:cNvGrpSpPr>
          <p:nvPr/>
        </p:nvGrpSpPr>
        <p:grpSpPr bwMode="auto">
          <a:xfrm>
            <a:off x="2459038" y="2146300"/>
            <a:ext cx="473075" cy="625475"/>
            <a:chOff x="1571" y="1217"/>
            <a:chExt cx="302" cy="354"/>
          </a:xfrm>
        </p:grpSpPr>
        <p:sp>
          <p:nvSpPr>
            <p:cNvPr id="40964" name="Freeform 4"/>
            <p:cNvSpPr>
              <a:spLocks/>
            </p:cNvSpPr>
            <p:nvPr/>
          </p:nvSpPr>
          <p:spPr bwMode="auto">
            <a:xfrm>
              <a:off x="1733" y="1246"/>
              <a:ext cx="135" cy="325"/>
            </a:xfrm>
            <a:custGeom>
              <a:avLst/>
              <a:gdLst/>
              <a:ahLst/>
              <a:cxnLst>
                <a:cxn ang="0">
                  <a:pos x="2" y="15"/>
                </a:cxn>
                <a:cxn ang="0">
                  <a:pos x="132" y="0"/>
                </a:cxn>
                <a:cxn ang="0">
                  <a:pos x="134" y="0"/>
                </a:cxn>
                <a:cxn ang="0">
                  <a:pos x="134" y="307"/>
                </a:cxn>
                <a:cxn ang="0">
                  <a:pos x="132" y="309"/>
                </a:cxn>
                <a:cxn ang="0">
                  <a:pos x="2" y="324"/>
                </a:cxn>
                <a:cxn ang="0">
                  <a:pos x="0" y="322"/>
                </a:cxn>
                <a:cxn ang="0">
                  <a:pos x="0" y="15"/>
                </a:cxn>
                <a:cxn ang="0">
                  <a:pos x="2" y="15"/>
                </a:cxn>
              </a:cxnLst>
              <a:rect l="0" t="0" r="r" b="b"/>
              <a:pathLst>
                <a:path w="135" h="325">
                  <a:moveTo>
                    <a:pt x="2" y="15"/>
                  </a:moveTo>
                  <a:lnTo>
                    <a:pt x="132" y="0"/>
                  </a:lnTo>
                  <a:lnTo>
                    <a:pt x="134" y="0"/>
                  </a:lnTo>
                  <a:lnTo>
                    <a:pt x="134" y="307"/>
                  </a:lnTo>
                  <a:lnTo>
                    <a:pt x="132" y="309"/>
                  </a:lnTo>
                  <a:lnTo>
                    <a:pt x="2" y="324"/>
                  </a:lnTo>
                  <a:lnTo>
                    <a:pt x="0" y="322"/>
                  </a:lnTo>
                  <a:lnTo>
                    <a:pt x="0" y="15"/>
                  </a:lnTo>
                  <a:lnTo>
                    <a:pt x="2" y="15"/>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0965" name="Freeform 5"/>
            <p:cNvSpPr>
              <a:spLocks/>
            </p:cNvSpPr>
            <p:nvPr/>
          </p:nvSpPr>
          <p:spPr bwMode="auto">
            <a:xfrm>
              <a:off x="1733" y="1246"/>
              <a:ext cx="135" cy="325"/>
            </a:xfrm>
            <a:custGeom>
              <a:avLst/>
              <a:gdLst/>
              <a:ahLst/>
              <a:cxnLst>
                <a:cxn ang="0">
                  <a:pos x="2" y="15"/>
                </a:cxn>
                <a:cxn ang="0">
                  <a:pos x="132" y="0"/>
                </a:cxn>
                <a:cxn ang="0">
                  <a:pos x="134" y="0"/>
                </a:cxn>
                <a:cxn ang="0">
                  <a:pos x="134" y="307"/>
                </a:cxn>
                <a:cxn ang="0">
                  <a:pos x="134" y="308"/>
                </a:cxn>
                <a:cxn ang="0">
                  <a:pos x="132" y="309"/>
                </a:cxn>
                <a:cxn ang="0">
                  <a:pos x="2" y="324"/>
                </a:cxn>
                <a:cxn ang="0">
                  <a:pos x="1" y="324"/>
                </a:cxn>
                <a:cxn ang="0">
                  <a:pos x="0" y="323"/>
                </a:cxn>
                <a:cxn ang="0">
                  <a:pos x="0" y="322"/>
                </a:cxn>
                <a:cxn ang="0">
                  <a:pos x="0" y="15"/>
                </a:cxn>
                <a:cxn ang="0">
                  <a:pos x="1" y="15"/>
                </a:cxn>
                <a:cxn ang="0">
                  <a:pos x="2" y="15"/>
                </a:cxn>
              </a:cxnLst>
              <a:rect l="0" t="0" r="r" b="b"/>
              <a:pathLst>
                <a:path w="135" h="325">
                  <a:moveTo>
                    <a:pt x="2" y="15"/>
                  </a:moveTo>
                  <a:lnTo>
                    <a:pt x="132" y="0"/>
                  </a:lnTo>
                  <a:lnTo>
                    <a:pt x="134" y="0"/>
                  </a:lnTo>
                  <a:lnTo>
                    <a:pt x="134" y="307"/>
                  </a:lnTo>
                  <a:lnTo>
                    <a:pt x="134" y="308"/>
                  </a:lnTo>
                  <a:lnTo>
                    <a:pt x="132" y="309"/>
                  </a:lnTo>
                  <a:lnTo>
                    <a:pt x="2" y="324"/>
                  </a:lnTo>
                  <a:lnTo>
                    <a:pt x="1" y="324"/>
                  </a:lnTo>
                  <a:lnTo>
                    <a:pt x="0" y="323"/>
                  </a:lnTo>
                  <a:lnTo>
                    <a:pt x="0" y="322"/>
                  </a:lnTo>
                  <a:lnTo>
                    <a:pt x="0" y="15"/>
                  </a:lnTo>
                  <a:lnTo>
                    <a:pt x="1" y="15"/>
                  </a:lnTo>
                  <a:lnTo>
                    <a:pt x="2" y="15"/>
                  </a:lnTo>
                </a:path>
              </a:pathLst>
            </a:custGeom>
            <a:noFill/>
            <a:ln w="12700" cap="rnd" cmpd="sng">
              <a:solidFill>
                <a:srgbClr val="000000"/>
              </a:solidFill>
              <a:prstDash val="solid"/>
              <a:round/>
              <a:headEnd/>
              <a:tailEnd/>
            </a:ln>
            <a:effectLst/>
          </p:spPr>
          <p:txBody>
            <a:bodyPr/>
            <a:lstStyle/>
            <a:p>
              <a:endParaRPr lang="en-US"/>
            </a:p>
          </p:txBody>
        </p:sp>
        <p:sp>
          <p:nvSpPr>
            <p:cNvPr id="40966" name="Freeform 6"/>
            <p:cNvSpPr>
              <a:spLocks/>
            </p:cNvSpPr>
            <p:nvPr/>
          </p:nvSpPr>
          <p:spPr bwMode="auto">
            <a:xfrm>
              <a:off x="1734" y="1246"/>
              <a:ext cx="133" cy="64"/>
            </a:xfrm>
            <a:custGeom>
              <a:avLst/>
              <a:gdLst/>
              <a:ahLst/>
              <a:cxnLst>
                <a:cxn ang="0">
                  <a:pos x="0" y="15"/>
                </a:cxn>
                <a:cxn ang="0">
                  <a:pos x="2" y="63"/>
                </a:cxn>
                <a:cxn ang="0">
                  <a:pos x="129" y="50"/>
                </a:cxn>
                <a:cxn ang="0">
                  <a:pos x="132" y="0"/>
                </a:cxn>
                <a:cxn ang="0">
                  <a:pos x="0" y="15"/>
                </a:cxn>
              </a:cxnLst>
              <a:rect l="0" t="0" r="r" b="b"/>
              <a:pathLst>
                <a:path w="133" h="64">
                  <a:moveTo>
                    <a:pt x="0" y="15"/>
                  </a:moveTo>
                  <a:lnTo>
                    <a:pt x="2" y="63"/>
                  </a:lnTo>
                  <a:lnTo>
                    <a:pt x="129" y="50"/>
                  </a:lnTo>
                  <a:lnTo>
                    <a:pt x="132" y="0"/>
                  </a:lnTo>
                  <a:lnTo>
                    <a:pt x="0" y="15"/>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67" name="Freeform 7"/>
            <p:cNvSpPr>
              <a:spLocks/>
            </p:cNvSpPr>
            <p:nvPr/>
          </p:nvSpPr>
          <p:spPr bwMode="auto">
            <a:xfrm>
              <a:off x="1734" y="1246"/>
              <a:ext cx="133" cy="64"/>
            </a:xfrm>
            <a:custGeom>
              <a:avLst/>
              <a:gdLst/>
              <a:ahLst/>
              <a:cxnLst>
                <a:cxn ang="0">
                  <a:pos x="0" y="15"/>
                </a:cxn>
                <a:cxn ang="0">
                  <a:pos x="2" y="63"/>
                </a:cxn>
                <a:cxn ang="0">
                  <a:pos x="129" y="50"/>
                </a:cxn>
                <a:cxn ang="0">
                  <a:pos x="132" y="0"/>
                </a:cxn>
                <a:cxn ang="0">
                  <a:pos x="0" y="15"/>
                </a:cxn>
              </a:cxnLst>
              <a:rect l="0" t="0" r="r" b="b"/>
              <a:pathLst>
                <a:path w="133" h="64">
                  <a:moveTo>
                    <a:pt x="0" y="15"/>
                  </a:moveTo>
                  <a:lnTo>
                    <a:pt x="2" y="63"/>
                  </a:lnTo>
                  <a:lnTo>
                    <a:pt x="129" y="50"/>
                  </a:lnTo>
                  <a:lnTo>
                    <a:pt x="132" y="0"/>
                  </a:lnTo>
                  <a:lnTo>
                    <a:pt x="0" y="15"/>
                  </a:lnTo>
                </a:path>
              </a:pathLst>
            </a:custGeom>
            <a:noFill/>
            <a:ln w="12700" cap="rnd" cmpd="sng">
              <a:solidFill>
                <a:srgbClr val="000000"/>
              </a:solidFill>
              <a:prstDash val="solid"/>
              <a:round/>
              <a:headEnd/>
              <a:tailEnd/>
            </a:ln>
            <a:effectLst/>
          </p:spPr>
          <p:txBody>
            <a:bodyPr/>
            <a:lstStyle/>
            <a:p>
              <a:endParaRPr lang="en-US"/>
            </a:p>
          </p:txBody>
        </p:sp>
        <p:sp>
          <p:nvSpPr>
            <p:cNvPr id="40968" name="Freeform 8"/>
            <p:cNvSpPr>
              <a:spLocks/>
            </p:cNvSpPr>
            <p:nvPr/>
          </p:nvSpPr>
          <p:spPr bwMode="auto">
            <a:xfrm>
              <a:off x="1736" y="1296"/>
              <a:ext cx="128" cy="20"/>
            </a:xfrm>
            <a:custGeom>
              <a:avLst/>
              <a:gdLst/>
              <a:ahLst/>
              <a:cxnLst>
                <a:cxn ang="0">
                  <a:pos x="0" y="12"/>
                </a:cxn>
                <a:cxn ang="0">
                  <a:pos x="127" y="0"/>
                </a:cxn>
                <a:cxn ang="0">
                  <a:pos x="127" y="6"/>
                </a:cxn>
                <a:cxn ang="0">
                  <a:pos x="0" y="19"/>
                </a:cxn>
                <a:cxn ang="0">
                  <a:pos x="0" y="12"/>
                </a:cxn>
              </a:cxnLst>
              <a:rect l="0" t="0" r="r" b="b"/>
              <a:pathLst>
                <a:path w="128" h="20">
                  <a:moveTo>
                    <a:pt x="0" y="12"/>
                  </a:moveTo>
                  <a:lnTo>
                    <a:pt x="127" y="0"/>
                  </a:lnTo>
                  <a:lnTo>
                    <a:pt x="127" y="6"/>
                  </a:lnTo>
                  <a:lnTo>
                    <a:pt x="0" y="19"/>
                  </a:lnTo>
                  <a:lnTo>
                    <a:pt x="0" y="12"/>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0969" name="Freeform 9"/>
            <p:cNvSpPr>
              <a:spLocks/>
            </p:cNvSpPr>
            <p:nvPr/>
          </p:nvSpPr>
          <p:spPr bwMode="auto">
            <a:xfrm>
              <a:off x="1736" y="1296"/>
              <a:ext cx="128" cy="20"/>
            </a:xfrm>
            <a:custGeom>
              <a:avLst/>
              <a:gdLst/>
              <a:ahLst/>
              <a:cxnLst>
                <a:cxn ang="0">
                  <a:pos x="0" y="12"/>
                </a:cxn>
                <a:cxn ang="0">
                  <a:pos x="127" y="0"/>
                </a:cxn>
                <a:cxn ang="0">
                  <a:pos x="127" y="6"/>
                </a:cxn>
                <a:cxn ang="0">
                  <a:pos x="0" y="19"/>
                </a:cxn>
                <a:cxn ang="0">
                  <a:pos x="0" y="12"/>
                </a:cxn>
              </a:cxnLst>
              <a:rect l="0" t="0" r="r" b="b"/>
              <a:pathLst>
                <a:path w="128" h="20">
                  <a:moveTo>
                    <a:pt x="0" y="12"/>
                  </a:moveTo>
                  <a:lnTo>
                    <a:pt x="127" y="0"/>
                  </a:lnTo>
                  <a:lnTo>
                    <a:pt x="127" y="6"/>
                  </a:lnTo>
                  <a:lnTo>
                    <a:pt x="0" y="19"/>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0970" name="Freeform 10"/>
            <p:cNvSpPr>
              <a:spLocks/>
            </p:cNvSpPr>
            <p:nvPr/>
          </p:nvSpPr>
          <p:spPr bwMode="auto">
            <a:xfrm>
              <a:off x="1735" y="1302"/>
              <a:ext cx="132" cy="140"/>
            </a:xfrm>
            <a:custGeom>
              <a:avLst/>
              <a:gdLst/>
              <a:ahLst/>
              <a:cxnLst>
                <a:cxn ang="0">
                  <a:pos x="0" y="139"/>
                </a:cxn>
                <a:cxn ang="0">
                  <a:pos x="131" y="124"/>
                </a:cxn>
                <a:cxn ang="0">
                  <a:pos x="131" y="0"/>
                </a:cxn>
                <a:cxn ang="0">
                  <a:pos x="0" y="12"/>
                </a:cxn>
                <a:cxn ang="0">
                  <a:pos x="0" y="139"/>
                </a:cxn>
              </a:cxnLst>
              <a:rect l="0" t="0" r="r" b="b"/>
              <a:pathLst>
                <a:path w="132" h="140">
                  <a:moveTo>
                    <a:pt x="0" y="139"/>
                  </a:moveTo>
                  <a:lnTo>
                    <a:pt x="131" y="124"/>
                  </a:lnTo>
                  <a:lnTo>
                    <a:pt x="131" y="0"/>
                  </a:lnTo>
                  <a:lnTo>
                    <a:pt x="0" y="12"/>
                  </a:lnTo>
                  <a:lnTo>
                    <a:pt x="0" y="13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71" name="Freeform 11"/>
            <p:cNvSpPr>
              <a:spLocks/>
            </p:cNvSpPr>
            <p:nvPr/>
          </p:nvSpPr>
          <p:spPr bwMode="auto">
            <a:xfrm>
              <a:off x="1735" y="1302"/>
              <a:ext cx="132" cy="140"/>
            </a:xfrm>
            <a:custGeom>
              <a:avLst/>
              <a:gdLst/>
              <a:ahLst/>
              <a:cxnLst>
                <a:cxn ang="0">
                  <a:pos x="0" y="139"/>
                </a:cxn>
                <a:cxn ang="0">
                  <a:pos x="131" y="124"/>
                </a:cxn>
                <a:cxn ang="0">
                  <a:pos x="131" y="0"/>
                </a:cxn>
                <a:cxn ang="0">
                  <a:pos x="0" y="12"/>
                </a:cxn>
                <a:cxn ang="0">
                  <a:pos x="0" y="139"/>
                </a:cxn>
              </a:cxnLst>
              <a:rect l="0" t="0" r="r" b="b"/>
              <a:pathLst>
                <a:path w="132" h="140">
                  <a:moveTo>
                    <a:pt x="0" y="139"/>
                  </a:moveTo>
                  <a:lnTo>
                    <a:pt x="131" y="124"/>
                  </a:lnTo>
                  <a:lnTo>
                    <a:pt x="131" y="0"/>
                  </a:lnTo>
                  <a:lnTo>
                    <a:pt x="0" y="12"/>
                  </a:lnTo>
                  <a:lnTo>
                    <a:pt x="0" y="139"/>
                  </a:lnTo>
                </a:path>
              </a:pathLst>
            </a:custGeom>
            <a:noFill/>
            <a:ln w="12700" cap="rnd" cmpd="sng">
              <a:solidFill>
                <a:srgbClr val="000000"/>
              </a:solidFill>
              <a:prstDash val="solid"/>
              <a:round/>
              <a:headEnd/>
              <a:tailEnd/>
            </a:ln>
            <a:effectLst/>
          </p:spPr>
          <p:txBody>
            <a:bodyPr/>
            <a:lstStyle/>
            <a:p>
              <a:endParaRPr lang="en-US"/>
            </a:p>
          </p:txBody>
        </p:sp>
        <p:sp>
          <p:nvSpPr>
            <p:cNvPr id="40972" name="Freeform 12"/>
            <p:cNvSpPr>
              <a:spLocks/>
            </p:cNvSpPr>
            <p:nvPr/>
          </p:nvSpPr>
          <p:spPr bwMode="auto">
            <a:xfrm>
              <a:off x="1745" y="1306"/>
              <a:ext cx="112" cy="38"/>
            </a:xfrm>
            <a:custGeom>
              <a:avLst/>
              <a:gdLst/>
              <a:ahLst/>
              <a:cxnLst>
                <a:cxn ang="0">
                  <a:pos x="0" y="11"/>
                </a:cxn>
                <a:cxn ang="0">
                  <a:pos x="111" y="0"/>
                </a:cxn>
                <a:cxn ang="0">
                  <a:pos x="111" y="25"/>
                </a:cxn>
                <a:cxn ang="0">
                  <a:pos x="0" y="37"/>
                </a:cxn>
                <a:cxn ang="0">
                  <a:pos x="0" y="11"/>
                </a:cxn>
              </a:cxnLst>
              <a:rect l="0" t="0" r="r" b="b"/>
              <a:pathLst>
                <a:path w="112" h="38">
                  <a:moveTo>
                    <a:pt x="0" y="11"/>
                  </a:moveTo>
                  <a:lnTo>
                    <a:pt x="111" y="0"/>
                  </a:lnTo>
                  <a:lnTo>
                    <a:pt x="111" y="25"/>
                  </a:lnTo>
                  <a:lnTo>
                    <a:pt x="0" y="37"/>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73" name="Freeform 13"/>
            <p:cNvSpPr>
              <a:spLocks/>
            </p:cNvSpPr>
            <p:nvPr/>
          </p:nvSpPr>
          <p:spPr bwMode="auto">
            <a:xfrm>
              <a:off x="1758" y="1320"/>
              <a:ext cx="17" cy="17"/>
            </a:xfrm>
            <a:custGeom>
              <a:avLst/>
              <a:gdLst/>
              <a:ahLst/>
              <a:cxnLst>
                <a:cxn ang="0">
                  <a:pos x="0" y="8"/>
                </a:cxn>
                <a:cxn ang="0">
                  <a:pos x="16" y="0"/>
                </a:cxn>
                <a:cxn ang="0">
                  <a:pos x="16" y="8"/>
                </a:cxn>
                <a:cxn ang="0">
                  <a:pos x="0" y="16"/>
                </a:cxn>
                <a:cxn ang="0">
                  <a:pos x="0" y="8"/>
                </a:cxn>
              </a:cxnLst>
              <a:rect l="0" t="0" r="r" b="b"/>
              <a:pathLst>
                <a:path w="17" h="17">
                  <a:moveTo>
                    <a:pt x="0" y="8"/>
                  </a:moveTo>
                  <a:lnTo>
                    <a:pt x="16" y="0"/>
                  </a:lnTo>
                  <a:lnTo>
                    <a:pt x="16" y="8"/>
                  </a:lnTo>
                  <a:lnTo>
                    <a:pt x="0" y="16"/>
                  </a:lnTo>
                  <a:lnTo>
                    <a:pt x="0" y="8"/>
                  </a:lnTo>
                </a:path>
              </a:pathLst>
            </a:custGeom>
            <a:solidFill>
              <a:srgbClr val="FF0040"/>
            </a:solidFill>
            <a:ln w="12700" cap="rnd" cmpd="sng">
              <a:solidFill>
                <a:srgbClr val="000000"/>
              </a:solidFill>
              <a:prstDash val="solid"/>
              <a:round/>
              <a:headEnd/>
              <a:tailEnd/>
            </a:ln>
            <a:effectLst/>
          </p:spPr>
          <p:txBody>
            <a:bodyPr/>
            <a:lstStyle/>
            <a:p>
              <a:endParaRPr lang="en-US"/>
            </a:p>
          </p:txBody>
        </p:sp>
        <p:sp>
          <p:nvSpPr>
            <p:cNvPr id="40974" name="Freeform 14"/>
            <p:cNvSpPr>
              <a:spLocks/>
            </p:cNvSpPr>
            <p:nvPr/>
          </p:nvSpPr>
          <p:spPr bwMode="auto">
            <a:xfrm>
              <a:off x="1748" y="1313"/>
              <a:ext cx="103" cy="20"/>
            </a:xfrm>
            <a:custGeom>
              <a:avLst/>
              <a:gdLst/>
              <a:ahLst/>
              <a:cxnLst>
                <a:cxn ang="0">
                  <a:pos x="0" y="13"/>
                </a:cxn>
                <a:cxn ang="0">
                  <a:pos x="37" y="9"/>
                </a:cxn>
                <a:cxn ang="0">
                  <a:pos x="37" y="6"/>
                </a:cxn>
                <a:cxn ang="0">
                  <a:pos x="38" y="5"/>
                </a:cxn>
                <a:cxn ang="0">
                  <a:pos x="88" y="0"/>
                </a:cxn>
                <a:cxn ang="0">
                  <a:pos x="89" y="0"/>
                </a:cxn>
                <a:cxn ang="0">
                  <a:pos x="89" y="4"/>
                </a:cxn>
                <a:cxn ang="0">
                  <a:pos x="102" y="1"/>
                </a:cxn>
                <a:cxn ang="0">
                  <a:pos x="102" y="8"/>
                </a:cxn>
                <a:cxn ang="0">
                  <a:pos x="89" y="9"/>
                </a:cxn>
                <a:cxn ang="0">
                  <a:pos x="89" y="12"/>
                </a:cxn>
                <a:cxn ang="0">
                  <a:pos x="88" y="13"/>
                </a:cxn>
                <a:cxn ang="0">
                  <a:pos x="38" y="19"/>
                </a:cxn>
                <a:cxn ang="0">
                  <a:pos x="37" y="18"/>
                </a:cxn>
                <a:cxn ang="0">
                  <a:pos x="37" y="14"/>
                </a:cxn>
                <a:cxn ang="0">
                  <a:pos x="0" y="19"/>
                </a:cxn>
                <a:cxn ang="0">
                  <a:pos x="0" y="13"/>
                </a:cxn>
              </a:cxnLst>
              <a:rect l="0" t="0" r="r" b="b"/>
              <a:pathLst>
                <a:path w="103" h="20">
                  <a:moveTo>
                    <a:pt x="0" y="13"/>
                  </a:moveTo>
                  <a:lnTo>
                    <a:pt x="37" y="9"/>
                  </a:lnTo>
                  <a:lnTo>
                    <a:pt x="37" y="6"/>
                  </a:lnTo>
                  <a:lnTo>
                    <a:pt x="38" y="5"/>
                  </a:lnTo>
                  <a:lnTo>
                    <a:pt x="88" y="0"/>
                  </a:lnTo>
                  <a:lnTo>
                    <a:pt x="89" y="0"/>
                  </a:lnTo>
                  <a:lnTo>
                    <a:pt x="89" y="4"/>
                  </a:lnTo>
                  <a:lnTo>
                    <a:pt x="102" y="1"/>
                  </a:lnTo>
                  <a:lnTo>
                    <a:pt x="102" y="8"/>
                  </a:lnTo>
                  <a:lnTo>
                    <a:pt x="89" y="9"/>
                  </a:lnTo>
                  <a:lnTo>
                    <a:pt x="89" y="12"/>
                  </a:lnTo>
                  <a:lnTo>
                    <a:pt x="88" y="13"/>
                  </a:lnTo>
                  <a:lnTo>
                    <a:pt x="38" y="19"/>
                  </a:lnTo>
                  <a:lnTo>
                    <a:pt x="37" y="18"/>
                  </a:lnTo>
                  <a:lnTo>
                    <a:pt x="37" y="14"/>
                  </a:lnTo>
                  <a:lnTo>
                    <a:pt x="0" y="19"/>
                  </a:lnTo>
                  <a:lnTo>
                    <a:pt x="0" y="1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0975" name="Line 15"/>
            <p:cNvSpPr>
              <a:spLocks noChangeShapeType="1"/>
            </p:cNvSpPr>
            <p:nvPr/>
          </p:nvSpPr>
          <p:spPr bwMode="auto">
            <a:xfrm>
              <a:off x="1748" y="1327"/>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0976" name="Line 16"/>
            <p:cNvSpPr>
              <a:spLocks noChangeShapeType="1"/>
            </p:cNvSpPr>
            <p:nvPr/>
          </p:nvSpPr>
          <p:spPr bwMode="auto">
            <a:xfrm flipV="1">
              <a:off x="1748" y="1330"/>
              <a:ext cx="3"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0977" name="Line 17"/>
            <p:cNvSpPr>
              <a:spLocks noChangeShapeType="1"/>
            </p:cNvSpPr>
            <p:nvPr/>
          </p:nvSpPr>
          <p:spPr bwMode="auto">
            <a:xfrm flipV="1">
              <a:off x="1848" y="1315"/>
              <a:ext cx="2"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0978" name="Line 18"/>
            <p:cNvSpPr>
              <a:spLocks noChangeShapeType="1"/>
            </p:cNvSpPr>
            <p:nvPr/>
          </p:nvSpPr>
          <p:spPr bwMode="auto">
            <a:xfrm>
              <a:off x="1848" y="1320"/>
              <a:ext cx="2"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0979" name="Freeform 19"/>
            <p:cNvSpPr>
              <a:spLocks/>
            </p:cNvSpPr>
            <p:nvPr/>
          </p:nvSpPr>
          <p:spPr bwMode="auto">
            <a:xfrm>
              <a:off x="1751" y="1317"/>
              <a:ext cx="98" cy="17"/>
            </a:xfrm>
            <a:custGeom>
              <a:avLst/>
              <a:gdLst/>
              <a:ahLst/>
              <a:cxnLst>
                <a:cxn ang="0">
                  <a:pos x="0" y="13"/>
                </a:cxn>
                <a:cxn ang="0">
                  <a:pos x="97" y="0"/>
                </a:cxn>
                <a:cxn ang="0">
                  <a:pos x="97" y="4"/>
                </a:cxn>
                <a:cxn ang="0">
                  <a:pos x="0" y="16"/>
                </a:cxn>
                <a:cxn ang="0">
                  <a:pos x="0" y="13"/>
                </a:cxn>
              </a:cxnLst>
              <a:rect l="0" t="0" r="r" b="b"/>
              <a:pathLst>
                <a:path w="98" h="17">
                  <a:moveTo>
                    <a:pt x="0" y="13"/>
                  </a:moveTo>
                  <a:lnTo>
                    <a:pt x="97" y="0"/>
                  </a:lnTo>
                  <a:lnTo>
                    <a:pt x="97" y="4"/>
                  </a:lnTo>
                  <a:lnTo>
                    <a:pt x="0" y="16"/>
                  </a:lnTo>
                  <a:lnTo>
                    <a:pt x="0" y="1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0980" name="Freeform 20"/>
            <p:cNvSpPr>
              <a:spLocks/>
            </p:cNvSpPr>
            <p:nvPr/>
          </p:nvSpPr>
          <p:spPr bwMode="auto">
            <a:xfrm>
              <a:off x="1812" y="1313"/>
              <a:ext cx="24" cy="17"/>
            </a:xfrm>
            <a:custGeom>
              <a:avLst/>
              <a:gdLst/>
              <a:ahLst/>
              <a:cxnLst>
                <a:cxn ang="0">
                  <a:pos x="4" y="4"/>
                </a:cxn>
                <a:cxn ang="0">
                  <a:pos x="23" y="0"/>
                </a:cxn>
                <a:cxn ang="0">
                  <a:pos x="23" y="4"/>
                </a:cxn>
                <a:cxn ang="0">
                  <a:pos x="13" y="10"/>
                </a:cxn>
                <a:cxn ang="0">
                  <a:pos x="4" y="16"/>
                </a:cxn>
                <a:cxn ang="0">
                  <a:pos x="0" y="12"/>
                </a:cxn>
                <a:cxn ang="0">
                  <a:pos x="2" y="4"/>
                </a:cxn>
                <a:cxn ang="0">
                  <a:pos x="4" y="4"/>
                </a:cxn>
              </a:cxnLst>
              <a:rect l="0" t="0" r="r" b="b"/>
              <a:pathLst>
                <a:path w="24" h="17">
                  <a:moveTo>
                    <a:pt x="4" y="4"/>
                  </a:moveTo>
                  <a:lnTo>
                    <a:pt x="23" y="0"/>
                  </a:lnTo>
                  <a:lnTo>
                    <a:pt x="23" y="4"/>
                  </a:lnTo>
                  <a:lnTo>
                    <a:pt x="13" y="10"/>
                  </a:lnTo>
                  <a:lnTo>
                    <a:pt x="4" y="16"/>
                  </a:lnTo>
                  <a:lnTo>
                    <a:pt x="0" y="12"/>
                  </a:lnTo>
                  <a:lnTo>
                    <a:pt x="2" y="4"/>
                  </a:lnTo>
                  <a:lnTo>
                    <a:pt x="4" y="4"/>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81" name="Freeform 21"/>
            <p:cNvSpPr>
              <a:spLocks/>
            </p:cNvSpPr>
            <p:nvPr/>
          </p:nvSpPr>
          <p:spPr bwMode="auto">
            <a:xfrm>
              <a:off x="1745" y="1331"/>
              <a:ext cx="112" cy="39"/>
            </a:xfrm>
            <a:custGeom>
              <a:avLst/>
              <a:gdLst/>
              <a:ahLst/>
              <a:cxnLst>
                <a:cxn ang="0">
                  <a:pos x="0" y="11"/>
                </a:cxn>
                <a:cxn ang="0">
                  <a:pos x="111" y="0"/>
                </a:cxn>
                <a:cxn ang="0">
                  <a:pos x="111" y="25"/>
                </a:cxn>
                <a:cxn ang="0">
                  <a:pos x="0" y="38"/>
                </a:cxn>
                <a:cxn ang="0">
                  <a:pos x="0" y="11"/>
                </a:cxn>
              </a:cxnLst>
              <a:rect l="0" t="0" r="r" b="b"/>
              <a:pathLst>
                <a:path w="112" h="39">
                  <a:moveTo>
                    <a:pt x="0" y="11"/>
                  </a:moveTo>
                  <a:lnTo>
                    <a:pt x="111" y="0"/>
                  </a:lnTo>
                  <a:lnTo>
                    <a:pt x="111" y="25"/>
                  </a:lnTo>
                  <a:lnTo>
                    <a:pt x="0" y="38"/>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82" name="Freeform 22"/>
            <p:cNvSpPr>
              <a:spLocks/>
            </p:cNvSpPr>
            <p:nvPr/>
          </p:nvSpPr>
          <p:spPr bwMode="auto">
            <a:xfrm>
              <a:off x="1745" y="1331"/>
              <a:ext cx="112" cy="39"/>
            </a:xfrm>
            <a:custGeom>
              <a:avLst/>
              <a:gdLst/>
              <a:ahLst/>
              <a:cxnLst>
                <a:cxn ang="0">
                  <a:pos x="0" y="11"/>
                </a:cxn>
                <a:cxn ang="0">
                  <a:pos x="111" y="0"/>
                </a:cxn>
                <a:cxn ang="0">
                  <a:pos x="111" y="25"/>
                </a:cxn>
                <a:cxn ang="0">
                  <a:pos x="0" y="38"/>
                </a:cxn>
                <a:cxn ang="0">
                  <a:pos x="0" y="11"/>
                </a:cxn>
              </a:cxnLst>
              <a:rect l="0" t="0" r="r" b="b"/>
              <a:pathLst>
                <a:path w="112" h="39">
                  <a:moveTo>
                    <a:pt x="0" y="11"/>
                  </a:moveTo>
                  <a:lnTo>
                    <a:pt x="111" y="0"/>
                  </a:lnTo>
                  <a:lnTo>
                    <a:pt x="111" y="25"/>
                  </a:lnTo>
                  <a:lnTo>
                    <a:pt x="0" y="38"/>
                  </a:lnTo>
                  <a:lnTo>
                    <a:pt x="0" y="11"/>
                  </a:lnTo>
                </a:path>
              </a:pathLst>
            </a:custGeom>
            <a:noFill/>
            <a:ln w="12700" cap="rnd" cmpd="sng">
              <a:solidFill>
                <a:srgbClr val="000000"/>
              </a:solidFill>
              <a:prstDash val="solid"/>
              <a:round/>
              <a:headEnd/>
              <a:tailEnd/>
            </a:ln>
            <a:effectLst/>
          </p:spPr>
          <p:txBody>
            <a:bodyPr/>
            <a:lstStyle/>
            <a:p>
              <a:endParaRPr lang="en-US"/>
            </a:p>
          </p:txBody>
        </p:sp>
        <p:sp>
          <p:nvSpPr>
            <p:cNvPr id="40983" name="Freeform 23"/>
            <p:cNvSpPr>
              <a:spLocks/>
            </p:cNvSpPr>
            <p:nvPr/>
          </p:nvSpPr>
          <p:spPr bwMode="auto">
            <a:xfrm>
              <a:off x="1745" y="1356"/>
              <a:ext cx="112" cy="40"/>
            </a:xfrm>
            <a:custGeom>
              <a:avLst/>
              <a:gdLst/>
              <a:ahLst/>
              <a:cxnLst>
                <a:cxn ang="0">
                  <a:pos x="0" y="12"/>
                </a:cxn>
                <a:cxn ang="0">
                  <a:pos x="111" y="0"/>
                </a:cxn>
                <a:cxn ang="0">
                  <a:pos x="111" y="27"/>
                </a:cxn>
                <a:cxn ang="0">
                  <a:pos x="0" y="39"/>
                </a:cxn>
                <a:cxn ang="0">
                  <a:pos x="0" y="12"/>
                </a:cxn>
              </a:cxnLst>
              <a:rect l="0" t="0" r="r" b="b"/>
              <a:pathLst>
                <a:path w="112" h="40">
                  <a:moveTo>
                    <a:pt x="0" y="12"/>
                  </a:moveTo>
                  <a:lnTo>
                    <a:pt x="111" y="0"/>
                  </a:lnTo>
                  <a:lnTo>
                    <a:pt x="111" y="27"/>
                  </a:lnTo>
                  <a:lnTo>
                    <a:pt x="0" y="39"/>
                  </a:lnTo>
                  <a:lnTo>
                    <a:pt x="0" y="12"/>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84" name="Freeform 24"/>
            <p:cNvSpPr>
              <a:spLocks/>
            </p:cNvSpPr>
            <p:nvPr/>
          </p:nvSpPr>
          <p:spPr bwMode="auto">
            <a:xfrm>
              <a:off x="1745" y="1356"/>
              <a:ext cx="112" cy="40"/>
            </a:xfrm>
            <a:custGeom>
              <a:avLst/>
              <a:gdLst/>
              <a:ahLst/>
              <a:cxnLst>
                <a:cxn ang="0">
                  <a:pos x="0" y="12"/>
                </a:cxn>
                <a:cxn ang="0">
                  <a:pos x="111" y="0"/>
                </a:cxn>
                <a:cxn ang="0">
                  <a:pos x="111" y="27"/>
                </a:cxn>
                <a:cxn ang="0">
                  <a:pos x="0" y="39"/>
                </a:cxn>
                <a:cxn ang="0">
                  <a:pos x="0" y="12"/>
                </a:cxn>
              </a:cxnLst>
              <a:rect l="0" t="0" r="r" b="b"/>
              <a:pathLst>
                <a:path w="112" h="40">
                  <a:moveTo>
                    <a:pt x="0" y="12"/>
                  </a:moveTo>
                  <a:lnTo>
                    <a:pt x="111" y="0"/>
                  </a:lnTo>
                  <a:lnTo>
                    <a:pt x="111" y="27"/>
                  </a:lnTo>
                  <a:lnTo>
                    <a:pt x="0" y="39"/>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0985" name="Freeform 25"/>
            <p:cNvSpPr>
              <a:spLocks/>
            </p:cNvSpPr>
            <p:nvPr/>
          </p:nvSpPr>
          <p:spPr bwMode="auto">
            <a:xfrm>
              <a:off x="1745" y="1383"/>
              <a:ext cx="112" cy="53"/>
            </a:xfrm>
            <a:custGeom>
              <a:avLst/>
              <a:gdLst/>
              <a:ahLst/>
              <a:cxnLst>
                <a:cxn ang="0">
                  <a:pos x="0" y="11"/>
                </a:cxn>
                <a:cxn ang="0">
                  <a:pos x="111" y="0"/>
                </a:cxn>
                <a:cxn ang="0">
                  <a:pos x="111" y="39"/>
                </a:cxn>
                <a:cxn ang="0">
                  <a:pos x="0" y="52"/>
                </a:cxn>
                <a:cxn ang="0">
                  <a:pos x="0" y="11"/>
                </a:cxn>
              </a:cxnLst>
              <a:rect l="0" t="0" r="r" b="b"/>
              <a:pathLst>
                <a:path w="112" h="53">
                  <a:moveTo>
                    <a:pt x="0" y="11"/>
                  </a:moveTo>
                  <a:lnTo>
                    <a:pt x="111" y="0"/>
                  </a:lnTo>
                  <a:lnTo>
                    <a:pt x="111" y="39"/>
                  </a:lnTo>
                  <a:lnTo>
                    <a:pt x="0" y="52"/>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86" name="Freeform 26"/>
            <p:cNvSpPr>
              <a:spLocks/>
            </p:cNvSpPr>
            <p:nvPr/>
          </p:nvSpPr>
          <p:spPr bwMode="auto">
            <a:xfrm>
              <a:off x="1745" y="1383"/>
              <a:ext cx="112" cy="53"/>
            </a:xfrm>
            <a:custGeom>
              <a:avLst/>
              <a:gdLst/>
              <a:ahLst/>
              <a:cxnLst>
                <a:cxn ang="0">
                  <a:pos x="0" y="11"/>
                </a:cxn>
                <a:cxn ang="0">
                  <a:pos x="111" y="0"/>
                </a:cxn>
                <a:cxn ang="0">
                  <a:pos x="111" y="39"/>
                </a:cxn>
                <a:cxn ang="0">
                  <a:pos x="0" y="52"/>
                </a:cxn>
                <a:cxn ang="0">
                  <a:pos x="0" y="11"/>
                </a:cxn>
              </a:cxnLst>
              <a:rect l="0" t="0" r="r" b="b"/>
              <a:pathLst>
                <a:path w="112" h="53">
                  <a:moveTo>
                    <a:pt x="0" y="11"/>
                  </a:moveTo>
                  <a:lnTo>
                    <a:pt x="111" y="0"/>
                  </a:lnTo>
                  <a:lnTo>
                    <a:pt x="111" y="39"/>
                  </a:lnTo>
                  <a:lnTo>
                    <a:pt x="0" y="52"/>
                  </a:lnTo>
                  <a:lnTo>
                    <a:pt x="0" y="11"/>
                  </a:lnTo>
                </a:path>
              </a:pathLst>
            </a:custGeom>
            <a:noFill/>
            <a:ln w="12700" cap="rnd" cmpd="sng">
              <a:solidFill>
                <a:srgbClr val="000000"/>
              </a:solidFill>
              <a:prstDash val="solid"/>
              <a:round/>
              <a:headEnd/>
              <a:tailEnd/>
            </a:ln>
            <a:effectLst/>
          </p:spPr>
          <p:txBody>
            <a:bodyPr/>
            <a:lstStyle/>
            <a:p>
              <a:endParaRPr lang="en-US"/>
            </a:p>
          </p:txBody>
        </p:sp>
        <p:sp>
          <p:nvSpPr>
            <p:cNvPr id="40987" name="Freeform 27"/>
            <p:cNvSpPr>
              <a:spLocks/>
            </p:cNvSpPr>
            <p:nvPr/>
          </p:nvSpPr>
          <p:spPr bwMode="auto">
            <a:xfrm>
              <a:off x="1761" y="1340"/>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88" name="Freeform 28"/>
            <p:cNvSpPr>
              <a:spLocks/>
            </p:cNvSpPr>
            <p:nvPr/>
          </p:nvSpPr>
          <p:spPr bwMode="auto">
            <a:xfrm>
              <a:off x="1761" y="1340"/>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noFill/>
            <a:ln w="12700" cap="rnd" cmpd="sng">
              <a:solidFill>
                <a:srgbClr val="000000"/>
              </a:solidFill>
              <a:prstDash val="solid"/>
              <a:round/>
              <a:headEnd/>
              <a:tailEnd/>
            </a:ln>
            <a:effectLst/>
          </p:spPr>
          <p:txBody>
            <a:bodyPr/>
            <a:lstStyle/>
            <a:p>
              <a:endParaRPr lang="en-US"/>
            </a:p>
          </p:txBody>
        </p:sp>
        <p:sp>
          <p:nvSpPr>
            <p:cNvPr id="40989" name="Freeform 29"/>
            <p:cNvSpPr>
              <a:spLocks/>
            </p:cNvSpPr>
            <p:nvPr/>
          </p:nvSpPr>
          <p:spPr bwMode="auto">
            <a:xfrm>
              <a:off x="1761" y="1364"/>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0990" name="Freeform 30"/>
            <p:cNvSpPr>
              <a:spLocks/>
            </p:cNvSpPr>
            <p:nvPr/>
          </p:nvSpPr>
          <p:spPr bwMode="auto">
            <a:xfrm>
              <a:off x="1741" y="1264"/>
              <a:ext cx="83" cy="37"/>
            </a:xfrm>
            <a:custGeom>
              <a:avLst/>
              <a:gdLst/>
              <a:ahLst/>
              <a:cxnLst>
                <a:cxn ang="0">
                  <a:pos x="0" y="8"/>
                </a:cxn>
                <a:cxn ang="0">
                  <a:pos x="82" y="0"/>
                </a:cxn>
                <a:cxn ang="0">
                  <a:pos x="82" y="26"/>
                </a:cxn>
                <a:cxn ang="0">
                  <a:pos x="82" y="27"/>
                </a:cxn>
                <a:cxn ang="0">
                  <a:pos x="0" y="36"/>
                </a:cxn>
                <a:cxn ang="0">
                  <a:pos x="0" y="35"/>
                </a:cxn>
                <a:cxn ang="0">
                  <a:pos x="0" y="9"/>
                </a:cxn>
                <a:cxn ang="0">
                  <a:pos x="0" y="8"/>
                </a:cxn>
              </a:cxnLst>
              <a:rect l="0" t="0" r="r" b="b"/>
              <a:pathLst>
                <a:path w="83" h="37">
                  <a:moveTo>
                    <a:pt x="0" y="8"/>
                  </a:moveTo>
                  <a:lnTo>
                    <a:pt x="82" y="0"/>
                  </a:lnTo>
                  <a:lnTo>
                    <a:pt x="82" y="26"/>
                  </a:lnTo>
                  <a:lnTo>
                    <a:pt x="82" y="27"/>
                  </a:lnTo>
                  <a:lnTo>
                    <a:pt x="0" y="36"/>
                  </a:lnTo>
                  <a:lnTo>
                    <a:pt x="0" y="35"/>
                  </a:lnTo>
                  <a:lnTo>
                    <a:pt x="0" y="9"/>
                  </a:lnTo>
                  <a:lnTo>
                    <a:pt x="0" y="8"/>
                  </a:lnTo>
                </a:path>
              </a:pathLst>
            </a:custGeom>
            <a:solidFill>
              <a:srgbClr val="BFBFBF"/>
            </a:solidFill>
            <a:ln w="12700" cap="rnd" cmpd="sng">
              <a:solidFill>
                <a:srgbClr val="000000"/>
              </a:solidFill>
              <a:prstDash val="solid"/>
              <a:round/>
              <a:headEnd/>
              <a:tailEnd/>
            </a:ln>
            <a:effectLst/>
          </p:spPr>
          <p:txBody>
            <a:bodyPr/>
            <a:lstStyle/>
            <a:p>
              <a:endParaRPr lang="en-US"/>
            </a:p>
          </p:txBody>
        </p:sp>
        <p:sp>
          <p:nvSpPr>
            <p:cNvPr id="40991" name="Freeform 31"/>
            <p:cNvSpPr>
              <a:spLocks/>
            </p:cNvSpPr>
            <p:nvPr/>
          </p:nvSpPr>
          <p:spPr bwMode="auto">
            <a:xfrm>
              <a:off x="1777" y="1267"/>
              <a:ext cx="42" cy="17"/>
            </a:xfrm>
            <a:custGeom>
              <a:avLst/>
              <a:gdLst/>
              <a:ahLst/>
              <a:cxnLst>
                <a:cxn ang="0">
                  <a:pos x="0" y="4"/>
                </a:cxn>
                <a:cxn ang="0">
                  <a:pos x="41" y="0"/>
                </a:cxn>
                <a:cxn ang="0">
                  <a:pos x="41" y="12"/>
                </a:cxn>
                <a:cxn ang="0">
                  <a:pos x="0" y="16"/>
                </a:cxn>
                <a:cxn ang="0">
                  <a:pos x="0" y="4"/>
                </a:cxn>
              </a:cxnLst>
              <a:rect l="0" t="0" r="r" b="b"/>
              <a:pathLst>
                <a:path w="42" h="17">
                  <a:moveTo>
                    <a:pt x="0" y="4"/>
                  </a:moveTo>
                  <a:lnTo>
                    <a:pt x="41" y="0"/>
                  </a:lnTo>
                  <a:lnTo>
                    <a:pt x="41" y="12"/>
                  </a:lnTo>
                  <a:lnTo>
                    <a:pt x="0" y="16"/>
                  </a:lnTo>
                  <a:lnTo>
                    <a:pt x="0" y="4"/>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0992" name="Freeform 32"/>
            <p:cNvSpPr>
              <a:spLocks/>
            </p:cNvSpPr>
            <p:nvPr/>
          </p:nvSpPr>
          <p:spPr bwMode="auto">
            <a:xfrm>
              <a:off x="1814" y="1276"/>
              <a:ext cx="17" cy="17"/>
            </a:xfrm>
            <a:custGeom>
              <a:avLst/>
              <a:gdLst/>
              <a:ahLst/>
              <a:cxnLst>
                <a:cxn ang="0">
                  <a:pos x="0" y="16"/>
                </a:cxn>
                <a:cxn ang="0">
                  <a:pos x="16" y="16"/>
                </a:cxn>
                <a:cxn ang="0">
                  <a:pos x="16" y="0"/>
                </a:cxn>
                <a:cxn ang="0">
                  <a:pos x="0" y="16"/>
                </a:cxn>
              </a:cxnLst>
              <a:rect l="0" t="0" r="r" b="b"/>
              <a:pathLst>
                <a:path w="17" h="17">
                  <a:moveTo>
                    <a:pt x="0" y="16"/>
                  </a:moveTo>
                  <a:lnTo>
                    <a:pt x="16" y="16"/>
                  </a:lnTo>
                  <a:lnTo>
                    <a:pt x="16"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0993" name="Freeform 33"/>
            <p:cNvSpPr>
              <a:spLocks/>
            </p:cNvSpPr>
            <p:nvPr/>
          </p:nvSpPr>
          <p:spPr bwMode="auto">
            <a:xfrm>
              <a:off x="1814" y="1274"/>
              <a:ext cx="17" cy="17"/>
            </a:xfrm>
            <a:custGeom>
              <a:avLst/>
              <a:gdLst/>
              <a:ahLst/>
              <a:cxnLst>
                <a:cxn ang="0">
                  <a:pos x="0" y="16"/>
                </a:cxn>
                <a:cxn ang="0">
                  <a:pos x="16" y="0"/>
                </a:cxn>
                <a:cxn ang="0">
                  <a:pos x="0" y="0"/>
                </a:cxn>
                <a:cxn ang="0">
                  <a:pos x="0" y="16"/>
                </a:cxn>
              </a:cxnLst>
              <a:rect l="0" t="0" r="r" b="b"/>
              <a:pathLst>
                <a:path w="17" h="17">
                  <a:moveTo>
                    <a:pt x="0" y="16"/>
                  </a:moveTo>
                  <a:lnTo>
                    <a:pt x="16" y="0"/>
                  </a:lnTo>
                  <a:lnTo>
                    <a:pt x="0"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0994" name="Freeform 34"/>
            <p:cNvSpPr>
              <a:spLocks/>
            </p:cNvSpPr>
            <p:nvPr/>
          </p:nvSpPr>
          <p:spPr bwMode="auto">
            <a:xfrm>
              <a:off x="1814" y="1273"/>
              <a:ext cx="17" cy="17"/>
            </a:xfrm>
            <a:custGeom>
              <a:avLst/>
              <a:gdLst/>
              <a:ahLst/>
              <a:cxnLst>
                <a:cxn ang="0">
                  <a:pos x="0" y="16"/>
                </a:cxn>
                <a:cxn ang="0">
                  <a:pos x="16" y="16"/>
                </a:cxn>
                <a:cxn ang="0">
                  <a:pos x="16" y="0"/>
                </a:cxn>
                <a:cxn ang="0">
                  <a:pos x="0" y="16"/>
                </a:cxn>
              </a:cxnLst>
              <a:rect l="0" t="0" r="r" b="b"/>
              <a:pathLst>
                <a:path w="17" h="17">
                  <a:moveTo>
                    <a:pt x="0" y="16"/>
                  </a:moveTo>
                  <a:lnTo>
                    <a:pt x="16" y="16"/>
                  </a:lnTo>
                  <a:lnTo>
                    <a:pt x="16"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0995" name="Freeform 35"/>
            <p:cNvSpPr>
              <a:spLocks/>
            </p:cNvSpPr>
            <p:nvPr/>
          </p:nvSpPr>
          <p:spPr bwMode="auto">
            <a:xfrm>
              <a:off x="1791" y="1269"/>
              <a:ext cx="18" cy="17"/>
            </a:xfrm>
            <a:custGeom>
              <a:avLst/>
              <a:gdLst/>
              <a:ahLst/>
              <a:cxnLst>
                <a:cxn ang="0">
                  <a:pos x="0" y="0"/>
                </a:cxn>
                <a:cxn ang="0">
                  <a:pos x="0" y="0"/>
                </a:cxn>
                <a:cxn ang="0">
                  <a:pos x="12" y="16"/>
                </a:cxn>
                <a:cxn ang="0">
                  <a:pos x="17" y="16"/>
                </a:cxn>
                <a:cxn ang="0">
                  <a:pos x="17" y="10"/>
                </a:cxn>
                <a:cxn ang="0">
                  <a:pos x="0" y="0"/>
                </a:cxn>
              </a:cxnLst>
              <a:rect l="0" t="0" r="r" b="b"/>
              <a:pathLst>
                <a:path w="18" h="17">
                  <a:moveTo>
                    <a:pt x="0" y="0"/>
                  </a:moveTo>
                  <a:lnTo>
                    <a:pt x="0" y="0"/>
                  </a:lnTo>
                  <a:lnTo>
                    <a:pt x="12" y="16"/>
                  </a:lnTo>
                  <a:lnTo>
                    <a:pt x="17" y="16"/>
                  </a:lnTo>
                  <a:lnTo>
                    <a:pt x="17" y="10"/>
                  </a:lnTo>
                  <a:lnTo>
                    <a:pt x="0" y="0"/>
                  </a:lnTo>
                </a:path>
              </a:pathLst>
            </a:custGeom>
            <a:solidFill>
              <a:srgbClr val="FF0000"/>
            </a:solidFill>
            <a:ln w="9525" cap="rnd">
              <a:noFill/>
              <a:round/>
              <a:headEnd/>
              <a:tailEnd/>
            </a:ln>
            <a:effectLst/>
          </p:spPr>
          <p:txBody>
            <a:bodyPr/>
            <a:lstStyle/>
            <a:p>
              <a:endParaRPr lang="en-US"/>
            </a:p>
          </p:txBody>
        </p:sp>
        <p:sp>
          <p:nvSpPr>
            <p:cNvPr id="40996" name="Freeform 36"/>
            <p:cNvSpPr>
              <a:spLocks/>
            </p:cNvSpPr>
            <p:nvPr/>
          </p:nvSpPr>
          <p:spPr bwMode="auto">
            <a:xfrm>
              <a:off x="1795" y="1272"/>
              <a:ext cx="18" cy="17"/>
            </a:xfrm>
            <a:custGeom>
              <a:avLst/>
              <a:gdLst/>
              <a:ahLst/>
              <a:cxnLst>
                <a:cxn ang="0">
                  <a:pos x="17" y="16"/>
                </a:cxn>
                <a:cxn ang="0">
                  <a:pos x="17" y="16"/>
                </a:cxn>
                <a:cxn ang="0">
                  <a:pos x="4" y="0"/>
                </a:cxn>
                <a:cxn ang="0">
                  <a:pos x="0" y="0"/>
                </a:cxn>
                <a:cxn ang="0">
                  <a:pos x="0" y="4"/>
                </a:cxn>
                <a:cxn ang="0">
                  <a:pos x="17" y="16"/>
                </a:cxn>
              </a:cxnLst>
              <a:rect l="0" t="0" r="r" b="b"/>
              <a:pathLst>
                <a:path w="18" h="17">
                  <a:moveTo>
                    <a:pt x="17" y="16"/>
                  </a:moveTo>
                  <a:lnTo>
                    <a:pt x="17" y="16"/>
                  </a:lnTo>
                  <a:lnTo>
                    <a:pt x="4" y="0"/>
                  </a:lnTo>
                  <a:lnTo>
                    <a:pt x="0" y="0"/>
                  </a:lnTo>
                  <a:lnTo>
                    <a:pt x="0" y="4"/>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0997" name="Line 37"/>
            <p:cNvSpPr>
              <a:spLocks noChangeShapeType="1"/>
            </p:cNvSpPr>
            <p:nvPr/>
          </p:nvSpPr>
          <p:spPr bwMode="auto">
            <a:xfrm flipH="1">
              <a:off x="1811" y="1274"/>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0998" name="Freeform 38"/>
            <p:cNvSpPr>
              <a:spLocks/>
            </p:cNvSpPr>
            <p:nvPr/>
          </p:nvSpPr>
          <p:spPr bwMode="auto">
            <a:xfrm>
              <a:off x="1811" y="1275"/>
              <a:ext cx="17" cy="17"/>
            </a:xfrm>
            <a:custGeom>
              <a:avLst/>
              <a:gdLst/>
              <a:ahLst/>
              <a:cxnLst>
                <a:cxn ang="0">
                  <a:pos x="16" y="0"/>
                </a:cxn>
                <a:cxn ang="0">
                  <a:pos x="5" y="16"/>
                </a:cxn>
                <a:cxn ang="0">
                  <a:pos x="0" y="16"/>
                </a:cxn>
                <a:cxn ang="0">
                  <a:pos x="5" y="16"/>
                </a:cxn>
                <a:cxn ang="0">
                  <a:pos x="16" y="0"/>
                </a:cxn>
              </a:cxnLst>
              <a:rect l="0" t="0" r="r" b="b"/>
              <a:pathLst>
                <a:path w="17" h="17">
                  <a:moveTo>
                    <a:pt x="16" y="0"/>
                  </a:moveTo>
                  <a:lnTo>
                    <a:pt x="5" y="16"/>
                  </a:lnTo>
                  <a:lnTo>
                    <a:pt x="0" y="16"/>
                  </a:lnTo>
                  <a:lnTo>
                    <a:pt x="5" y="16"/>
                  </a:lnTo>
                  <a:lnTo>
                    <a:pt x="16"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0999" name="Line 39"/>
            <p:cNvSpPr>
              <a:spLocks noChangeShapeType="1"/>
            </p:cNvSpPr>
            <p:nvPr/>
          </p:nvSpPr>
          <p:spPr bwMode="auto">
            <a:xfrm flipH="1">
              <a:off x="1811" y="1277"/>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00" name="Freeform 40"/>
            <p:cNvSpPr>
              <a:spLocks/>
            </p:cNvSpPr>
            <p:nvPr/>
          </p:nvSpPr>
          <p:spPr bwMode="auto">
            <a:xfrm>
              <a:off x="1788" y="1280"/>
              <a:ext cx="18" cy="17"/>
            </a:xfrm>
            <a:custGeom>
              <a:avLst/>
              <a:gdLst/>
              <a:ahLst/>
              <a:cxnLst>
                <a:cxn ang="0">
                  <a:pos x="0" y="0"/>
                </a:cxn>
                <a:cxn ang="0">
                  <a:pos x="0" y="16"/>
                </a:cxn>
                <a:cxn ang="0">
                  <a:pos x="17" y="0"/>
                </a:cxn>
                <a:cxn ang="0">
                  <a:pos x="0" y="0"/>
                </a:cxn>
              </a:cxnLst>
              <a:rect l="0" t="0" r="r" b="b"/>
              <a:pathLst>
                <a:path w="18" h="17">
                  <a:moveTo>
                    <a:pt x="0" y="0"/>
                  </a:moveTo>
                  <a:lnTo>
                    <a:pt x="0" y="16"/>
                  </a:lnTo>
                  <a:lnTo>
                    <a:pt x="17" y="0"/>
                  </a:lnTo>
                  <a:lnTo>
                    <a:pt x="0"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01" name="Line 41"/>
            <p:cNvSpPr>
              <a:spLocks noChangeShapeType="1"/>
            </p:cNvSpPr>
            <p:nvPr/>
          </p:nvSpPr>
          <p:spPr bwMode="auto">
            <a:xfrm>
              <a:off x="1788" y="1276"/>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02" name="Freeform 42"/>
            <p:cNvSpPr>
              <a:spLocks/>
            </p:cNvSpPr>
            <p:nvPr/>
          </p:nvSpPr>
          <p:spPr bwMode="auto">
            <a:xfrm>
              <a:off x="1788" y="1273"/>
              <a:ext cx="18" cy="17"/>
            </a:xfrm>
            <a:custGeom>
              <a:avLst/>
              <a:gdLst/>
              <a:ahLst/>
              <a:cxnLst>
                <a:cxn ang="0">
                  <a:pos x="0" y="0"/>
                </a:cxn>
                <a:cxn ang="0">
                  <a:pos x="0" y="16"/>
                </a:cxn>
                <a:cxn ang="0">
                  <a:pos x="17" y="0"/>
                </a:cxn>
                <a:cxn ang="0">
                  <a:pos x="0" y="0"/>
                </a:cxn>
              </a:cxnLst>
              <a:rect l="0" t="0" r="r" b="b"/>
              <a:pathLst>
                <a:path w="18" h="17">
                  <a:moveTo>
                    <a:pt x="0" y="0"/>
                  </a:moveTo>
                  <a:lnTo>
                    <a:pt x="0" y="16"/>
                  </a:lnTo>
                  <a:lnTo>
                    <a:pt x="17" y="0"/>
                  </a:lnTo>
                  <a:lnTo>
                    <a:pt x="0"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03" name="Line 43"/>
            <p:cNvSpPr>
              <a:spLocks noChangeShapeType="1"/>
            </p:cNvSpPr>
            <p:nvPr/>
          </p:nvSpPr>
          <p:spPr bwMode="auto">
            <a:xfrm flipV="1">
              <a:off x="1801" y="1275"/>
              <a:ext cx="0" cy="3"/>
            </a:xfrm>
            <a:prstGeom prst="line">
              <a:avLst/>
            </a:prstGeom>
            <a:noFill/>
            <a:ln w="9525">
              <a:noFill/>
              <a:round/>
              <a:headEnd type="none" w="sm" len="sm"/>
              <a:tailEnd type="none" w="sm" len="sm"/>
            </a:ln>
            <a:effectLst/>
          </p:spPr>
          <p:txBody>
            <a:bodyPr wrap="none" anchor="ctr"/>
            <a:lstStyle/>
            <a:p>
              <a:endParaRPr lang="en-US"/>
            </a:p>
          </p:txBody>
        </p:sp>
        <p:sp>
          <p:nvSpPr>
            <p:cNvPr id="41004" name="Line 44"/>
            <p:cNvSpPr>
              <a:spLocks noChangeShapeType="1"/>
            </p:cNvSpPr>
            <p:nvPr/>
          </p:nvSpPr>
          <p:spPr bwMode="auto">
            <a:xfrm flipV="1">
              <a:off x="1801" y="1275"/>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05" name="Line 45"/>
            <p:cNvSpPr>
              <a:spLocks noChangeShapeType="1"/>
            </p:cNvSpPr>
            <p:nvPr/>
          </p:nvSpPr>
          <p:spPr bwMode="auto">
            <a:xfrm flipV="1">
              <a:off x="1795" y="1276"/>
              <a:ext cx="0" cy="4"/>
            </a:xfrm>
            <a:prstGeom prst="line">
              <a:avLst/>
            </a:prstGeom>
            <a:noFill/>
            <a:ln w="9525">
              <a:noFill/>
              <a:round/>
              <a:headEnd type="none" w="sm" len="sm"/>
              <a:tailEnd type="none" w="sm" len="sm"/>
            </a:ln>
            <a:effectLst/>
          </p:spPr>
          <p:txBody>
            <a:bodyPr wrap="none" anchor="ctr"/>
            <a:lstStyle/>
            <a:p>
              <a:endParaRPr lang="en-US"/>
            </a:p>
          </p:txBody>
        </p:sp>
        <p:sp>
          <p:nvSpPr>
            <p:cNvPr id="41006" name="Line 46"/>
            <p:cNvSpPr>
              <a:spLocks noChangeShapeType="1"/>
            </p:cNvSpPr>
            <p:nvPr/>
          </p:nvSpPr>
          <p:spPr bwMode="auto">
            <a:xfrm flipV="1">
              <a:off x="1795" y="1276"/>
              <a:ext cx="0"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07" name="Line 47"/>
            <p:cNvSpPr>
              <a:spLocks noChangeShapeType="1"/>
            </p:cNvSpPr>
            <p:nvPr/>
          </p:nvSpPr>
          <p:spPr bwMode="auto">
            <a:xfrm flipV="1">
              <a:off x="1801" y="1272"/>
              <a:ext cx="0" cy="3"/>
            </a:xfrm>
            <a:prstGeom prst="line">
              <a:avLst/>
            </a:prstGeom>
            <a:noFill/>
            <a:ln w="9525">
              <a:noFill/>
              <a:round/>
              <a:headEnd type="none" w="sm" len="sm"/>
              <a:tailEnd type="none" w="sm" len="sm"/>
            </a:ln>
            <a:effectLst/>
          </p:spPr>
          <p:txBody>
            <a:bodyPr wrap="none" anchor="ctr"/>
            <a:lstStyle/>
            <a:p>
              <a:endParaRPr lang="en-US"/>
            </a:p>
          </p:txBody>
        </p:sp>
        <p:sp>
          <p:nvSpPr>
            <p:cNvPr id="41008" name="Line 48"/>
            <p:cNvSpPr>
              <a:spLocks noChangeShapeType="1"/>
            </p:cNvSpPr>
            <p:nvPr/>
          </p:nvSpPr>
          <p:spPr bwMode="auto">
            <a:xfrm flipV="1">
              <a:off x="1801" y="1272"/>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09" name="Line 49"/>
            <p:cNvSpPr>
              <a:spLocks noChangeShapeType="1"/>
            </p:cNvSpPr>
            <p:nvPr/>
          </p:nvSpPr>
          <p:spPr bwMode="auto">
            <a:xfrm flipV="1">
              <a:off x="1795" y="1273"/>
              <a:ext cx="0" cy="2"/>
            </a:xfrm>
            <a:prstGeom prst="line">
              <a:avLst/>
            </a:prstGeom>
            <a:noFill/>
            <a:ln w="9525">
              <a:noFill/>
              <a:round/>
              <a:headEnd type="none" w="sm" len="sm"/>
              <a:tailEnd type="none" w="sm" len="sm"/>
            </a:ln>
            <a:effectLst/>
          </p:spPr>
          <p:txBody>
            <a:bodyPr wrap="none" anchor="ctr"/>
            <a:lstStyle/>
            <a:p>
              <a:endParaRPr lang="en-US"/>
            </a:p>
          </p:txBody>
        </p:sp>
        <p:sp>
          <p:nvSpPr>
            <p:cNvPr id="41010" name="Line 50"/>
            <p:cNvSpPr>
              <a:spLocks noChangeShapeType="1"/>
            </p:cNvSpPr>
            <p:nvPr/>
          </p:nvSpPr>
          <p:spPr bwMode="auto">
            <a:xfrm flipV="1">
              <a:off x="1795" y="1273"/>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11" name="Freeform 51"/>
            <p:cNvSpPr>
              <a:spLocks/>
            </p:cNvSpPr>
            <p:nvPr/>
          </p:nvSpPr>
          <p:spPr bwMode="auto">
            <a:xfrm>
              <a:off x="1805" y="1274"/>
              <a:ext cx="17" cy="17"/>
            </a:xfrm>
            <a:custGeom>
              <a:avLst/>
              <a:gdLst/>
              <a:ahLst/>
              <a:cxnLst>
                <a:cxn ang="0">
                  <a:pos x="0" y="16"/>
                </a:cxn>
                <a:cxn ang="0">
                  <a:pos x="4" y="16"/>
                </a:cxn>
                <a:cxn ang="0">
                  <a:pos x="12" y="0"/>
                </a:cxn>
                <a:cxn ang="0">
                  <a:pos x="16" y="0"/>
                </a:cxn>
                <a:cxn ang="0">
                  <a:pos x="12" y="16"/>
                </a:cxn>
                <a:cxn ang="0">
                  <a:pos x="4" y="16"/>
                </a:cxn>
                <a:cxn ang="0">
                  <a:pos x="0" y="16"/>
                </a:cxn>
              </a:cxnLst>
              <a:rect l="0" t="0" r="r" b="b"/>
              <a:pathLst>
                <a:path w="17" h="17">
                  <a:moveTo>
                    <a:pt x="0" y="16"/>
                  </a:moveTo>
                  <a:lnTo>
                    <a:pt x="4" y="16"/>
                  </a:lnTo>
                  <a:lnTo>
                    <a:pt x="12" y="0"/>
                  </a:lnTo>
                  <a:lnTo>
                    <a:pt x="16" y="0"/>
                  </a:lnTo>
                  <a:lnTo>
                    <a:pt x="12" y="16"/>
                  </a:lnTo>
                  <a:lnTo>
                    <a:pt x="4"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12" name="Line 52"/>
            <p:cNvSpPr>
              <a:spLocks noChangeShapeType="1"/>
            </p:cNvSpPr>
            <p:nvPr/>
          </p:nvSpPr>
          <p:spPr bwMode="auto">
            <a:xfrm flipV="1">
              <a:off x="1809" y="1275"/>
              <a:ext cx="0" cy="2"/>
            </a:xfrm>
            <a:prstGeom prst="line">
              <a:avLst/>
            </a:prstGeom>
            <a:noFill/>
            <a:ln w="9525">
              <a:noFill/>
              <a:round/>
              <a:headEnd type="none" w="sm" len="sm"/>
              <a:tailEnd type="none" w="sm" len="sm"/>
            </a:ln>
            <a:effectLst/>
          </p:spPr>
          <p:txBody>
            <a:bodyPr wrap="none" anchor="ctr"/>
            <a:lstStyle/>
            <a:p>
              <a:endParaRPr lang="en-US"/>
            </a:p>
          </p:txBody>
        </p:sp>
        <p:sp>
          <p:nvSpPr>
            <p:cNvPr id="41013" name="Line 53"/>
            <p:cNvSpPr>
              <a:spLocks noChangeShapeType="1"/>
            </p:cNvSpPr>
            <p:nvPr/>
          </p:nvSpPr>
          <p:spPr bwMode="auto">
            <a:xfrm flipV="1">
              <a:off x="1809" y="1275"/>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14" name="Line 54"/>
            <p:cNvSpPr>
              <a:spLocks noChangeShapeType="1"/>
            </p:cNvSpPr>
            <p:nvPr/>
          </p:nvSpPr>
          <p:spPr bwMode="auto">
            <a:xfrm flipV="1">
              <a:off x="1805" y="1275"/>
              <a:ext cx="0" cy="3"/>
            </a:xfrm>
            <a:prstGeom prst="line">
              <a:avLst/>
            </a:prstGeom>
            <a:noFill/>
            <a:ln w="9525">
              <a:noFill/>
              <a:round/>
              <a:headEnd type="none" w="sm" len="sm"/>
              <a:tailEnd type="none" w="sm" len="sm"/>
            </a:ln>
            <a:effectLst/>
          </p:spPr>
          <p:txBody>
            <a:bodyPr wrap="none" anchor="ctr"/>
            <a:lstStyle/>
            <a:p>
              <a:endParaRPr lang="en-US"/>
            </a:p>
          </p:txBody>
        </p:sp>
        <p:sp>
          <p:nvSpPr>
            <p:cNvPr id="41015" name="Line 55"/>
            <p:cNvSpPr>
              <a:spLocks noChangeShapeType="1"/>
            </p:cNvSpPr>
            <p:nvPr/>
          </p:nvSpPr>
          <p:spPr bwMode="auto">
            <a:xfrm flipV="1">
              <a:off x="1805" y="1275"/>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16" name="Line 56"/>
            <p:cNvSpPr>
              <a:spLocks noChangeShapeType="1"/>
            </p:cNvSpPr>
            <p:nvPr/>
          </p:nvSpPr>
          <p:spPr bwMode="auto">
            <a:xfrm flipV="1">
              <a:off x="1809" y="1271"/>
              <a:ext cx="0" cy="3"/>
            </a:xfrm>
            <a:prstGeom prst="line">
              <a:avLst/>
            </a:prstGeom>
            <a:noFill/>
            <a:ln w="9525">
              <a:noFill/>
              <a:round/>
              <a:headEnd type="none" w="sm" len="sm"/>
              <a:tailEnd type="none" w="sm" len="sm"/>
            </a:ln>
            <a:effectLst/>
          </p:spPr>
          <p:txBody>
            <a:bodyPr wrap="none" anchor="ctr"/>
            <a:lstStyle/>
            <a:p>
              <a:endParaRPr lang="en-US"/>
            </a:p>
          </p:txBody>
        </p:sp>
        <p:sp>
          <p:nvSpPr>
            <p:cNvPr id="41017" name="Line 57"/>
            <p:cNvSpPr>
              <a:spLocks noChangeShapeType="1"/>
            </p:cNvSpPr>
            <p:nvPr/>
          </p:nvSpPr>
          <p:spPr bwMode="auto">
            <a:xfrm flipV="1">
              <a:off x="1809" y="1271"/>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18" name="Line 58"/>
            <p:cNvSpPr>
              <a:spLocks noChangeShapeType="1"/>
            </p:cNvSpPr>
            <p:nvPr/>
          </p:nvSpPr>
          <p:spPr bwMode="auto">
            <a:xfrm flipV="1">
              <a:off x="1805" y="1272"/>
              <a:ext cx="0" cy="3"/>
            </a:xfrm>
            <a:prstGeom prst="line">
              <a:avLst/>
            </a:prstGeom>
            <a:noFill/>
            <a:ln w="9525">
              <a:noFill/>
              <a:round/>
              <a:headEnd type="none" w="sm" len="sm"/>
              <a:tailEnd type="none" w="sm" len="sm"/>
            </a:ln>
            <a:effectLst/>
          </p:spPr>
          <p:txBody>
            <a:bodyPr wrap="none" anchor="ctr"/>
            <a:lstStyle/>
            <a:p>
              <a:endParaRPr lang="en-US"/>
            </a:p>
          </p:txBody>
        </p:sp>
        <p:sp>
          <p:nvSpPr>
            <p:cNvPr id="41019" name="Line 59"/>
            <p:cNvSpPr>
              <a:spLocks noChangeShapeType="1"/>
            </p:cNvSpPr>
            <p:nvPr/>
          </p:nvSpPr>
          <p:spPr bwMode="auto">
            <a:xfrm flipV="1">
              <a:off x="1805" y="1272"/>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20" name="Line 60"/>
            <p:cNvSpPr>
              <a:spLocks noChangeShapeType="1"/>
            </p:cNvSpPr>
            <p:nvPr/>
          </p:nvSpPr>
          <p:spPr bwMode="auto">
            <a:xfrm flipV="1">
              <a:off x="1791" y="1276"/>
              <a:ext cx="0" cy="4"/>
            </a:xfrm>
            <a:prstGeom prst="line">
              <a:avLst/>
            </a:prstGeom>
            <a:noFill/>
            <a:ln w="9525">
              <a:noFill/>
              <a:round/>
              <a:headEnd type="none" w="sm" len="sm"/>
              <a:tailEnd type="none" w="sm" len="sm"/>
            </a:ln>
            <a:effectLst/>
          </p:spPr>
          <p:txBody>
            <a:bodyPr wrap="none" anchor="ctr"/>
            <a:lstStyle/>
            <a:p>
              <a:endParaRPr lang="en-US"/>
            </a:p>
          </p:txBody>
        </p:sp>
        <p:sp>
          <p:nvSpPr>
            <p:cNvPr id="41021" name="Line 61"/>
            <p:cNvSpPr>
              <a:spLocks noChangeShapeType="1"/>
            </p:cNvSpPr>
            <p:nvPr/>
          </p:nvSpPr>
          <p:spPr bwMode="auto">
            <a:xfrm flipV="1">
              <a:off x="1791" y="1276"/>
              <a:ext cx="0"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22" name="Freeform 62"/>
            <p:cNvSpPr>
              <a:spLocks/>
            </p:cNvSpPr>
            <p:nvPr/>
          </p:nvSpPr>
          <p:spPr bwMode="auto">
            <a:xfrm>
              <a:off x="1791" y="1273"/>
              <a:ext cx="1" cy="17"/>
            </a:xfrm>
            <a:custGeom>
              <a:avLst/>
              <a:gdLst/>
              <a:ahLst/>
              <a:cxnLst>
                <a:cxn ang="0">
                  <a:pos x="0" y="16"/>
                </a:cxn>
                <a:cxn ang="0">
                  <a:pos x="0" y="12"/>
                </a:cxn>
                <a:cxn ang="0">
                  <a:pos x="0" y="0"/>
                </a:cxn>
                <a:cxn ang="0">
                  <a:pos x="0" y="12"/>
                </a:cxn>
                <a:cxn ang="0">
                  <a:pos x="0" y="16"/>
                </a:cxn>
              </a:cxnLst>
              <a:rect l="0" t="0" r="r" b="b"/>
              <a:pathLst>
                <a:path w="1" h="17">
                  <a:moveTo>
                    <a:pt x="0" y="16"/>
                  </a:moveTo>
                  <a:lnTo>
                    <a:pt x="0" y="12"/>
                  </a:lnTo>
                  <a:lnTo>
                    <a:pt x="0" y="0"/>
                  </a:lnTo>
                  <a:lnTo>
                    <a:pt x="0"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23" name="Line 63"/>
            <p:cNvSpPr>
              <a:spLocks noChangeShapeType="1"/>
            </p:cNvSpPr>
            <p:nvPr/>
          </p:nvSpPr>
          <p:spPr bwMode="auto">
            <a:xfrm flipV="1">
              <a:off x="1788" y="1273"/>
              <a:ext cx="0"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24" name="Line 64"/>
            <p:cNvSpPr>
              <a:spLocks noChangeShapeType="1"/>
            </p:cNvSpPr>
            <p:nvPr/>
          </p:nvSpPr>
          <p:spPr bwMode="auto">
            <a:xfrm flipV="1">
              <a:off x="1788" y="1280"/>
              <a:ext cx="0"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25" name="Freeform 65"/>
            <p:cNvSpPr>
              <a:spLocks/>
            </p:cNvSpPr>
            <p:nvPr/>
          </p:nvSpPr>
          <p:spPr bwMode="auto">
            <a:xfrm>
              <a:off x="1781" y="1267"/>
              <a:ext cx="17" cy="17"/>
            </a:xfrm>
            <a:custGeom>
              <a:avLst/>
              <a:gdLst/>
              <a:ahLst/>
              <a:cxnLst>
                <a:cxn ang="0">
                  <a:pos x="0" y="0"/>
                </a:cxn>
                <a:cxn ang="0">
                  <a:pos x="0" y="16"/>
                </a:cxn>
                <a:cxn ang="0">
                  <a:pos x="16" y="16"/>
                </a:cxn>
                <a:cxn ang="0">
                  <a:pos x="0" y="0"/>
                </a:cxn>
              </a:cxnLst>
              <a:rect l="0" t="0" r="r" b="b"/>
              <a:pathLst>
                <a:path w="17" h="17">
                  <a:moveTo>
                    <a:pt x="0" y="0"/>
                  </a:moveTo>
                  <a:lnTo>
                    <a:pt x="0" y="16"/>
                  </a:lnTo>
                  <a:lnTo>
                    <a:pt x="16" y="16"/>
                  </a:lnTo>
                  <a:lnTo>
                    <a:pt x="0" y="0"/>
                  </a:lnTo>
                </a:path>
              </a:pathLst>
            </a:custGeom>
            <a:solidFill>
              <a:srgbClr val="FF0000"/>
            </a:solidFill>
            <a:ln w="9525" cap="rnd">
              <a:noFill/>
              <a:round/>
              <a:headEnd/>
              <a:tailEnd/>
            </a:ln>
            <a:effectLst/>
          </p:spPr>
          <p:txBody>
            <a:bodyPr/>
            <a:lstStyle/>
            <a:p>
              <a:endParaRPr lang="en-US"/>
            </a:p>
          </p:txBody>
        </p:sp>
        <p:sp>
          <p:nvSpPr>
            <p:cNvPr id="41026" name="Freeform 66"/>
            <p:cNvSpPr>
              <a:spLocks/>
            </p:cNvSpPr>
            <p:nvPr/>
          </p:nvSpPr>
          <p:spPr bwMode="auto">
            <a:xfrm>
              <a:off x="1787" y="1273"/>
              <a:ext cx="18" cy="17"/>
            </a:xfrm>
            <a:custGeom>
              <a:avLst/>
              <a:gdLst/>
              <a:ahLst/>
              <a:cxnLst>
                <a:cxn ang="0">
                  <a:pos x="17" y="16"/>
                </a:cxn>
                <a:cxn ang="0">
                  <a:pos x="17" y="0"/>
                </a:cxn>
                <a:cxn ang="0">
                  <a:pos x="0" y="0"/>
                </a:cxn>
                <a:cxn ang="0">
                  <a:pos x="17" y="16"/>
                </a:cxn>
              </a:cxnLst>
              <a:rect l="0" t="0" r="r" b="b"/>
              <a:pathLst>
                <a:path w="18" h="17">
                  <a:moveTo>
                    <a:pt x="17" y="16"/>
                  </a:moveTo>
                  <a:lnTo>
                    <a:pt x="17" y="0"/>
                  </a:lnTo>
                  <a:lnTo>
                    <a:pt x="0" y="0"/>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1027" name="Line 67"/>
            <p:cNvSpPr>
              <a:spLocks noChangeShapeType="1"/>
            </p:cNvSpPr>
            <p:nvPr/>
          </p:nvSpPr>
          <p:spPr bwMode="auto">
            <a:xfrm flipH="1">
              <a:off x="1787" y="1276"/>
              <a:ext cx="1" cy="0"/>
            </a:xfrm>
            <a:prstGeom prst="line">
              <a:avLst/>
            </a:prstGeom>
            <a:noFill/>
            <a:ln w="9525">
              <a:noFill/>
              <a:round/>
              <a:headEnd type="none" w="sm" len="sm"/>
              <a:tailEnd type="none" w="sm" len="sm"/>
            </a:ln>
            <a:effectLst/>
          </p:spPr>
          <p:txBody>
            <a:bodyPr wrap="none" anchor="ctr"/>
            <a:lstStyle/>
            <a:p>
              <a:endParaRPr lang="en-US"/>
            </a:p>
          </p:txBody>
        </p:sp>
        <p:sp>
          <p:nvSpPr>
            <p:cNvPr id="41028" name="Line 68"/>
            <p:cNvSpPr>
              <a:spLocks noChangeShapeType="1"/>
            </p:cNvSpPr>
            <p:nvPr/>
          </p:nvSpPr>
          <p:spPr bwMode="auto">
            <a:xfrm flipH="1">
              <a:off x="1787" y="1276"/>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29" name="Freeform 69"/>
            <p:cNvSpPr>
              <a:spLocks/>
            </p:cNvSpPr>
            <p:nvPr/>
          </p:nvSpPr>
          <p:spPr bwMode="auto">
            <a:xfrm>
              <a:off x="1781" y="1274"/>
              <a:ext cx="17" cy="17"/>
            </a:xfrm>
            <a:custGeom>
              <a:avLst/>
              <a:gdLst/>
              <a:ahLst/>
              <a:cxnLst>
                <a:cxn ang="0">
                  <a:pos x="0" y="0"/>
                </a:cxn>
                <a:cxn ang="0">
                  <a:pos x="0" y="16"/>
                </a:cxn>
                <a:cxn ang="0">
                  <a:pos x="16" y="0"/>
                </a:cxn>
                <a:cxn ang="0">
                  <a:pos x="0" y="0"/>
                </a:cxn>
              </a:cxnLst>
              <a:rect l="0" t="0" r="r" b="b"/>
              <a:pathLst>
                <a:path w="17" h="17">
                  <a:moveTo>
                    <a:pt x="0" y="0"/>
                  </a:moveTo>
                  <a:lnTo>
                    <a:pt x="0" y="16"/>
                  </a:lnTo>
                  <a:lnTo>
                    <a:pt x="16" y="0"/>
                  </a:lnTo>
                  <a:lnTo>
                    <a:pt x="0" y="0"/>
                  </a:lnTo>
                </a:path>
              </a:pathLst>
            </a:custGeom>
            <a:solidFill>
              <a:srgbClr val="FF0000"/>
            </a:solidFill>
            <a:ln w="9525" cap="rnd">
              <a:noFill/>
              <a:round/>
              <a:headEnd/>
              <a:tailEnd/>
            </a:ln>
            <a:effectLst/>
          </p:spPr>
          <p:txBody>
            <a:bodyPr/>
            <a:lstStyle/>
            <a:p>
              <a:endParaRPr lang="en-US"/>
            </a:p>
          </p:txBody>
        </p:sp>
        <p:sp>
          <p:nvSpPr>
            <p:cNvPr id="41030" name="Freeform 70"/>
            <p:cNvSpPr>
              <a:spLocks/>
            </p:cNvSpPr>
            <p:nvPr/>
          </p:nvSpPr>
          <p:spPr bwMode="auto">
            <a:xfrm>
              <a:off x="1787" y="1280"/>
              <a:ext cx="18" cy="17"/>
            </a:xfrm>
            <a:custGeom>
              <a:avLst/>
              <a:gdLst/>
              <a:ahLst/>
              <a:cxnLst>
                <a:cxn ang="0">
                  <a:pos x="17" y="16"/>
                </a:cxn>
                <a:cxn ang="0">
                  <a:pos x="17" y="0"/>
                </a:cxn>
                <a:cxn ang="0">
                  <a:pos x="0" y="16"/>
                </a:cxn>
                <a:cxn ang="0">
                  <a:pos x="17" y="16"/>
                </a:cxn>
              </a:cxnLst>
              <a:rect l="0" t="0" r="r" b="b"/>
              <a:pathLst>
                <a:path w="18" h="17">
                  <a:moveTo>
                    <a:pt x="17" y="16"/>
                  </a:moveTo>
                  <a:lnTo>
                    <a:pt x="17" y="0"/>
                  </a:lnTo>
                  <a:lnTo>
                    <a:pt x="0" y="16"/>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1031" name="Freeform 71"/>
            <p:cNvSpPr>
              <a:spLocks/>
            </p:cNvSpPr>
            <p:nvPr/>
          </p:nvSpPr>
          <p:spPr bwMode="auto">
            <a:xfrm>
              <a:off x="1777" y="1267"/>
              <a:ext cx="17" cy="17"/>
            </a:xfrm>
            <a:custGeom>
              <a:avLst/>
              <a:gdLst/>
              <a:ahLst/>
              <a:cxnLst>
                <a:cxn ang="0">
                  <a:pos x="16" y="0"/>
                </a:cxn>
                <a:cxn ang="0">
                  <a:pos x="0" y="16"/>
                </a:cxn>
                <a:cxn ang="0">
                  <a:pos x="0" y="0"/>
                </a:cxn>
                <a:cxn ang="0">
                  <a:pos x="16" y="0"/>
                </a:cxn>
              </a:cxnLst>
              <a:rect l="0" t="0" r="r" b="b"/>
              <a:pathLst>
                <a:path w="17" h="17">
                  <a:moveTo>
                    <a:pt x="16" y="0"/>
                  </a:moveTo>
                  <a:lnTo>
                    <a:pt x="0" y="16"/>
                  </a:lnTo>
                  <a:lnTo>
                    <a:pt x="0" y="0"/>
                  </a:lnTo>
                  <a:lnTo>
                    <a:pt x="16" y="0"/>
                  </a:lnTo>
                </a:path>
              </a:pathLst>
            </a:custGeom>
            <a:solidFill>
              <a:srgbClr val="FF0000"/>
            </a:solidFill>
            <a:ln w="9525" cap="rnd">
              <a:noFill/>
              <a:round/>
              <a:headEnd/>
              <a:tailEnd/>
            </a:ln>
            <a:effectLst/>
          </p:spPr>
          <p:txBody>
            <a:bodyPr/>
            <a:lstStyle/>
            <a:p>
              <a:endParaRPr lang="en-US"/>
            </a:p>
          </p:txBody>
        </p:sp>
        <p:sp>
          <p:nvSpPr>
            <p:cNvPr id="41032" name="Freeform 72"/>
            <p:cNvSpPr>
              <a:spLocks/>
            </p:cNvSpPr>
            <p:nvPr/>
          </p:nvSpPr>
          <p:spPr bwMode="auto">
            <a:xfrm>
              <a:off x="1781"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33" name="Freeform 73"/>
            <p:cNvSpPr>
              <a:spLocks/>
            </p:cNvSpPr>
            <p:nvPr/>
          </p:nvSpPr>
          <p:spPr bwMode="auto">
            <a:xfrm>
              <a:off x="1777" y="1271"/>
              <a:ext cx="17" cy="17"/>
            </a:xfrm>
            <a:custGeom>
              <a:avLst/>
              <a:gdLst/>
              <a:ahLst/>
              <a:cxnLst>
                <a:cxn ang="0">
                  <a:pos x="16" y="0"/>
                </a:cxn>
                <a:cxn ang="0">
                  <a:pos x="0" y="16"/>
                </a:cxn>
                <a:cxn ang="0">
                  <a:pos x="0" y="0"/>
                </a:cxn>
                <a:cxn ang="0">
                  <a:pos x="16" y="0"/>
                </a:cxn>
              </a:cxnLst>
              <a:rect l="0" t="0" r="r" b="b"/>
              <a:pathLst>
                <a:path w="17" h="17">
                  <a:moveTo>
                    <a:pt x="16" y="0"/>
                  </a:moveTo>
                  <a:lnTo>
                    <a:pt x="0" y="16"/>
                  </a:lnTo>
                  <a:lnTo>
                    <a:pt x="0" y="0"/>
                  </a:lnTo>
                  <a:lnTo>
                    <a:pt x="16" y="0"/>
                  </a:lnTo>
                </a:path>
              </a:pathLst>
            </a:custGeom>
            <a:solidFill>
              <a:srgbClr val="FF0000"/>
            </a:solidFill>
            <a:ln w="9525" cap="rnd">
              <a:noFill/>
              <a:round/>
              <a:headEnd/>
              <a:tailEnd/>
            </a:ln>
            <a:effectLst/>
          </p:spPr>
          <p:txBody>
            <a:bodyPr/>
            <a:lstStyle/>
            <a:p>
              <a:endParaRPr lang="en-US"/>
            </a:p>
          </p:txBody>
        </p:sp>
        <p:sp>
          <p:nvSpPr>
            <p:cNvPr id="41034" name="Freeform 74"/>
            <p:cNvSpPr>
              <a:spLocks/>
            </p:cNvSpPr>
            <p:nvPr/>
          </p:nvSpPr>
          <p:spPr bwMode="auto">
            <a:xfrm>
              <a:off x="1781"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35" name="Freeform 75"/>
            <p:cNvSpPr>
              <a:spLocks/>
            </p:cNvSpPr>
            <p:nvPr/>
          </p:nvSpPr>
          <p:spPr bwMode="auto">
            <a:xfrm>
              <a:off x="1777" y="1275"/>
              <a:ext cx="17" cy="17"/>
            </a:xfrm>
            <a:custGeom>
              <a:avLst/>
              <a:gdLst/>
              <a:ahLst/>
              <a:cxnLst>
                <a:cxn ang="0">
                  <a:pos x="16" y="0"/>
                </a:cxn>
                <a:cxn ang="0">
                  <a:pos x="16" y="16"/>
                </a:cxn>
                <a:cxn ang="0">
                  <a:pos x="0" y="16"/>
                </a:cxn>
                <a:cxn ang="0">
                  <a:pos x="16" y="0"/>
                </a:cxn>
              </a:cxnLst>
              <a:rect l="0" t="0" r="r" b="b"/>
              <a:pathLst>
                <a:path w="17" h="17">
                  <a:moveTo>
                    <a:pt x="16" y="0"/>
                  </a:moveTo>
                  <a:lnTo>
                    <a:pt x="16" y="16"/>
                  </a:lnTo>
                  <a:lnTo>
                    <a:pt x="0" y="16"/>
                  </a:lnTo>
                  <a:lnTo>
                    <a:pt x="16" y="0"/>
                  </a:lnTo>
                </a:path>
              </a:pathLst>
            </a:custGeom>
            <a:solidFill>
              <a:srgbClr val="FF0000"/>
            </a:solidFill>
            <a:ln w="9525" cap="rnd">
              <a:noFill/>
              <a:round/>
              <a:headEnd/>
              <a:tailEnd/>
            </a:ln>
            <a:effectLst/>
          </p:spPr>
          <p:txBody>
            <a:bodyPr/>
            <a:lstStyle/>
            <a:p>
              <a:endParaRPr lang="en-US"/>
            </a:p>
          </p:txBody>
        </p:sp>
        <p:sp>
          <p:nvSpPr>
            <p:cNvPr id="41036" name="Freeform 76"/>
            <p:cNvSpPr>
              <a:spLocks/>
            </p:cNvSpPr>
            <p:nvPr/>
          </p:nvSpPr>
          <p:spPr bwMode="auto">
            <a:xfrm>
              <a:off x="1781" y="1281"/>
              <a:ext cx="17" cy="17"/>
            </a:xfrm>
            <a:custGeom>
              <a:avLst/>
              <a:gdLst/>
              <a:ahLst/>
              <a:cxnLst>
                <a:cxn ang="0">
                  <a:pos x="0" y="16"/>
                </a:cxn>
                <a:cxn ang="0">
                  <a:pos x="0" y="0"/>
                </a:cxn>
                <a:cxn ang="0">
                  <a:pos x="16" y="0"/>
                </a:cxn>
                <a:cxn ang="0">
                  <a:pos x="0" y="16"/>
                </a:cxn>
              </a:cxnLst>
              <a:rect l="0" t="0" r="r" b="b"/>
              <a:pathLst>
                <a:path w="17" h="17">
                  <a:moveTo>
                    <a:pt x="0" y="16"/>
                  </a:moveTo>
                  <a:lnTo>
                    <a:pt x="0" y="0"/>
                  </a:lnTo>
                  <a:lnTo>
                    <a:pt x="16"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37" name="Freeform 77"/>
            <p:cNvSpPr>
              <a:spLocks/>
            </p:cNvSpPr>
            <p:nvPr/>
          </p:nvSpPr>
          <p:spPr bwMode="auto">
            <a:xfrm>
              <a:off x="1784" y="1276"/>
              <a:ext cx="17" cy="17"/>
            </a:xfrm>
            <a:custGeom>
              <a:avLst/>
              <a:gdLst/>
              <a:ahLst/>
              <a:cxnLst>
                <a:cxn ang="0">
                  <a:pos x="0" y="16"/>
                </a:cxn>
                <a:cxn ang="0">
                  <a:pos x="0" y="12"/>
                </a:cxn>
                <a:cxn ang="0">
                  <a:pos x="0" y="3"/>
                </a:cxn>
                <a:cxn ang="0">
                  <a:pos x="0" y="0"/>
                </a:cxn>
                <a:cxn ang="0">
                  <a:pos x="16" y="3"/>
                </a:cxn>
                <a:cxn ang="0">
                  <a:pos x="16" y="12"/>
                </a:cxn>
                <a:cxn ang="0">
                  <a:pos x="0" y="16"/>
                </a:cxn>
              </a:cxnLst>
              <a:rect l="0" t="0" r="r" b="b"/>
              <a:pathLst>
                <a:path w="17" h="17">
                  <a:moveTo>
                    <a:pt x="0" y="16"/>
                  </a:moveTo>
                  <a:lnTo>
                    <a:pt x="0" y="12"/>
                  </a:lnTo>
                  <a:lnTo>
                    <a:pt x="0" y="3"/>
                  </a:lnTo>
                  <a:lnTo>
                    <a:pt x="0" y="0"/>
                  </a:lnTo>
                  <a:lnTo>
                    <a:pt x="16" y="3"/>
                  </a:lnTo>
                  <a:lnTo>
                    <a:pt x="16"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38" name="Freeform 78"/>
            <p:cNvSpPr>
              <a:spLocks/>
            </p:cNvSpPr>
            <p:nvPr/>
          </p:nvSpPr>
          <p:spPr bwMode="auto">
            <a:xfrm>
              <a:off x="1779" y="1277"/>
              <a:ext cx="17" cy="17"/>
            </a:xfrm>
            <a:custGeom>
              <a:avLst/>
              <a:gdLst/>
              <a:ahLst/>
              <a:cxnLst>
                <a:cxn ang="0">
                  <a:pos x="16" y="16"/>
                </a:cxn>
                <a:cxn ang="0">
                  <a:pos x="0" y="12"/>
                </a:cxn>
                <a:cxn ang="0">
                  <a:pos x="0" y="0"/>
                </a:cxn>
                <a:cxn ang="0">
                  <a:pos x="16" y="0"/>
                </a:cxn>
                <a:cxn ang="0">
                  <a:pos x="16" y="12"/>
                </a:cxn>
                <a:cxn ang="0">
                  <a:pos x="16" y="16"/>
                </a:cxn>
              </a:cxnLst>
              <a:rect l="0" t="0" r="r" b="b"/>
              <a:pathLst>
                <a:path w="17" h="17">
                  <a:moveTo>
                    <a:pt x="16" y="16"/>
                  </a:moveTo>
                  <a:lnTo>
                    <a:pt x="0" y="12"/>
                  </a:lnTo>
                  <a:lnTo>
                    <a:pt x="0" y="0"/>
                  </a:lnTo>
                  <a:lnTo>
                    <a:pt x="16" y="0"/>
                  </a:lnTo>
                  <a:lnTo>
                    <a:pt x="16" y="12"/>
                  </a:lnTo>
                  <a:lnTo>
                    <a:pt x="16"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39" name="Freeform 79"/>
            <p:cNvSpPr>
              <a:spLocks/>
            </p:cNvSpPr>
            <p:nvPr/>
          </p:nvSpPr>
          <p:spPr bwMode="auto">
            <a:xfrm>
              <a:off x="1784"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40" name="Freeform 80"/>
            <p:cNvSpPr>
              <a:spLocks/>
            </p:cNvSpPr>
            <p:nvPr/>
          </p:nvSpPr>
          <p:spPr bwMode="auto">
            <a:xfrm>
              <a:off x="1779" y="1274"/>
              <a:ext cx="17" cy="17"/>
            </a:xfrm>
            <a:custGeom>
              <a:avLst/>
              <a:gdLst/>
              <a:ahLst/>
              <a:cxnLst>
                <a:cxn ang="0">
                  <a:pos x="16" y="16"/>
                </a:cxn>
                <a:cxn ang="0">
                  <a:pos x="0" y="16"/>
                </a:cxn>
                <a:cxn ang="0">
                  <a:pos x="0" y="5"/>
                </a:cxn>
                <a:cxn ang="0">
                  <a:pos x="16" y="0"/>
                </a:cxn>
                <a:cxn ang="0">
                  <a:pos x="16" y="10"/>
                </a:cxn>
                <a:cxn ang="0">
                  <a:pos x="16" y="16"/>
                </a:cxn>
              </a:cxnLst>
              <a:rect l="0" t="0" r="r" b="b"/>
              <a:pathLst>
                <a:path w="17" h="17">
                  <a:moveTo>
                    <a:pt x="16" y="16"/>
                  </a:moveTo>
                  <a:lnTo>
                    <a:pt x="0" y="16"/>
                  </a:lnTo>
                  <a:lnTo>
                    <a:pt x="0" y="5"/>
                  </a:lnTo>
                  <a:lnTo>
                    <a:pt x="16" y="0"/>
                  </a:lnTo>
                  <a:lnTo>
                    <a:pt x="16" y="10"/>
                  </a:lnTo>
                  <a:lnTo>
                    <a:pt x="16"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41" name="Freeform 81"/>
            <p:cNvSpPr>
              <a:spLocks/>
            </p:cNvSpPr>
            <p:nvPr/>
          </p:nvSpPr>
          <p:spPr bwMode="auto">
            <a:xfrm>
              <a:off x="1787" y="1276"/>
              <a:ext cx="18" cy="17"/>
            </a:xfrm>
            <a:custGeom>
              <a:avLst/>
              <a:gdLst/>
              <a:ahLst/>
              <a:cxnLst>
                <a:cxn ang="0">
                  <a:pos x="0" y="16"/>
                </a:cxn>
                <a:cxn ang="0">
                  <a:pos x="0" y="12"/>
                </a:cxn>
                <a:cxn ang="0">
                  <a:pos x="0" y="3"/>
                </a:cxn>
                <a:cxn ang="0">
                  <a:pos x="0" y="0"/>
                </a:cxn>
                <a:cxn ang="0">
                  <a:pos x="17" y="0"/>
                </a:cxn>
                <a:cxn ang="0">
                  <a:pos x="17" y="12"/>
                </a:cxn>
                <a:cxn ang="0">
                  <a:pos x="0" y="16"/>
                </a:cxn>
              </a:cxnLst>
              <a:rect l="0" t="0" r="r" b="b"/>
              <a:pathLst>
                <a:path w="18" h="17">
                  <a:moveTo>
                    <a:pt x="0" y="16"/>
                  </a:moveTo>
                  <a:lnTo>
                    <a:pt x="0" y="12"/>
                  </a:lnTo>
                  <a:lnTo>
                    <a:pt x="0" y="3"/>
                  </a:lnTo>
                  <a:lnTo>
                    <a:pt x="0" y="0"/>
                  </a:lnTo>
                  <a:lnTo>
                    <a:pt x="17" y="0"/>
                  </a:lnTo>
                  <a:lnTo>
                    <a:pt x="17"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42" name="Freeform 82"/>
            <p:cNvSpPr>
              <a:spLocks/>
            </p:cNvSpPr>
            <p:nvPr/>
          </p:nvSpPr>
          <p:spPr bwMode="auto">
            <a:xfrm>
              <a:off x="1787" y="1274"/>
              <a:ext cx="18" cy="17"/>
            </a:xfrm>
            <a:custGeom>
              <a:avLst/>
              <a:gdLst/>
              <a:ahLst/>
              <a:cxnLst>
                <a:cxn ang="0">
                  <a:pos x="0" y="16"/>
                </a:cxn>
                <a:cxn ang="0">
                  <a:pos x="0" y="0"/>
                </a:cxn>
                <a:cxn ang="0">
                  <a:pos x="17" y="0"/>
                </a:cxn>
                <a:cxn ang="0">
                  <a:pos x="17" y="16"/>
                </a:cxn>
                <a:cxn ang="0">
                  <a:pos x="0" y="16"/>
                </a:cxn>
              </a:cxnLst>
              <a:rect l="0" t="0" r="r" b="b"/>
              <a:pathLst>
                <a:path w="18" h="17">
                  <a:moveTo>
                    <a:pt x="0" y="16"/>
                  </a:moveTo>
                  <a:lnTo>
                    <a:pt x="0" y="0"/>
                  </a:lnTo>
                  <a:lnTo>
                    <a:pt x="17" y="0"/>
                  </a:lnTo>
                  <a:lnTo>
                    <a:pt x="17"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43" name="Freeform 83"/>
            <p:cNvSpPr>
              <a:spLocks/>
            </p:cNvSpPr>
            <p:nvPr/>
          </p:nvSpPr>
          <p:spPr bwMode="auto">
            <a:xfrm>
              <a:off x="1795" y="1272"/>
              <a:ext cx="18" cy="17"/>
            </a:xfrm>
            <a:custGeom>
              <a:avLst/>
              <a:gdLst/>
              <a:ahLst/>
              <a:cxnLst>
                <a:cxn ang="0">
                  <a:pos x="11" y="16"/>
                </a:cxn>
                <a:cxn ang="0">
                  <a:pos x="11" y="16"/>
                </a:cxn>
                <a:cxn ang="0">
                  <a:pos x="2" y="0"/>
                </a:cxn>
                <a:cxn ang="0">
                  <a:pos x="0" y="0"/>
                </a:cxn>
                <a:cxn ang="0">
                  <a:pos x="0" y="4"/>
                </a:cxn>
                <a:cxn ang="0">
                  <a:pos x="11" y="16"/>
                </a:cxn>
                <a:cxn ang="0">
                  <a:pos x="17" y="0"/>
                </a:cxn>
                <a:cxn ang="0">
                  <a:pos x="11" y="16"/>
                </a:cxn>
              </a:cxnLst>
              <a:rect l="0" t="0" r="r" b="b"/>
              <a:pathLst>
                <a:path w="18" h="17">
                  <a:moveTo>
                    <a:pt x="11" y="16"/>
                  </a:moveTo>
                  <a:lnTo>
                    <a:pt x="11" y="16"/>
                  </a:lnTo>
                  <a:lnTo>
                    <a:pt x="2" y="0"/>
                  </a:lnTo>
                  <a:lnTo>
                    <a:pt x="0" y="0"/>
                  </a:lnTo>
                  <a:lnTo>
                    <a:pt x="0" y="4"/>
                  </a:lnTo>
                  <a:lnTo>
                    <a:pt x="11" y="16"/>
                  </a:lnTo>
                  <a:lnTo>
                    <a:pt x="17" y="0"/>
                  </a:lnTo>
                  <a:lnTo>
                    <a:pt x="11" y="16"/>
                  </a:lnTo>
                </a:path>
              </a:pathLst>
            </a:custGeom>
            <a:noFill/>
            <a:ln w="12700" cap="rnd" cmpd="sng">
              <a:solidFill>
                <a:srgbClr val="000000"/>
              </a:solidFill>
              <a:prstDash val="solid"/>
              <a:round/>
              <a:headEnd/>
              <a:tailEnd/>
            </a:ln>
            <a:effectLst/>
          </p:spPr>
          <p:txBody>
            <a:bodyPr/>
            <a:lstStyle/>
            <a:p>
              <a:endParaRPr lang="en-US"/>
            </a:p>
          </p:txBody>
        </p:sp>
        <p:sp>
          <p:nvSpPr>
            <p:cNvPr id="41044" name="Freeform 84"/>
            <p:cNvSpPr>
              <a:spLocks/>
            </p:cNvSpPr>
            <p:nvPr/>
          </p:nvSpPr>
          <p:spPr bwMode="auto">
            <a:xfrm>
              <a:off x="1801"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45" name="Freeform 85"/>
            <p:cNvSpPr>
              <a:spLocks/>
            </p:cNvSpPr>
            <p:nvPr/>
          </p:nvSpPr>
          <p:spPr bwMode="auto">
            <a:xfrm>
              <a:off x="1795" y="1276"/>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46" name="Freeform 86"/>
            <p:cNvSpPr>
              <a:spLocks/>
            </p:cNvSpPr>
            <p:nvPr/>
          </p:nvSpPr>
          <p:spPr bwMode="auto">
            <a:xfrm>
              <a:off x="1801" y="1272"/>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47" name="Freeform 87"/>
            <p:cNvSpPr>
              <a:spLocks/>
            </p:cNvSpPr>
            <p:nvPr/>
          </p:nvSpPr>
          <p:spPr bwMode="auto">
            <a:xfrm>
              <a:off x="1795" y="1273"/>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48" name="Freeform 88"/>
            <p:cNvSpPr>
              <a:spLocks/>
            </p:cNvSpPr>
            <p:nvPr/>
          </p:nvSpPr>
          <p:spPr bwMode="auto">
            <a:xfrm>
              <a:off x="1805" y="1274"/>
              <a:ext cx="17" cy="17"/>
            </a:xfrm>
            <a:custGeom>
              <a:avLst/>
              <a:gdLst/>
              <a:ahLst/>
              <a:cxnLst>
                <a:cxn ang="0">
                  <a:pos x="0" y="16"/>
                </a:cxn>
                <a:cxn ang="0">
                  <a:pos x="4" y="16"/>
                </a:cxn>
                <a:cxn ang="0">
                  <a:pos x="12" y="0"/>
                </a:cxn>
                <a:cxn ang="0">
                  <a:pos x="16" y="0"/>
                </a:cxn>
                <a:cxn ang="0">
                  <a:pos x="12" y="16"/>
                </a:cxn>
                <a:cxn ang="0">
                  <a:pos x="4" y="16"/>
                </a:cxn>
                <a:cxn ang="0">
                  <a:pos x="0" y="16"/>
                </a:cxn>
              </a:cxnLst>
              <a:rect l="0" t="0" r="r" b="b"/>
              <a:pathLst>
                <a:path w="17" h="17">
                  <a:moveTo>
                    <a:pt x="0" y="16"/>
                  </a:moveTo>
                  <a:lnTo>
                    <a:pt x="4" y="16"/>
                  </a:lnTo>
                  <a:lnTo>
                    <a:pt x="12" y="0"/>
                  </a:lnTo>
                  <a:lnTo>
                    <a:pt x="16" y="0"/>
                  </a:lnTo>
                  <a:lnTo>
                    <a:pt x="12" y="16"/>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49" name="Freeform 89"/>
            <p:cNvSpPr>
              <a:spLocks/>
            </p:cNvSpPr>
            <p:nvPr/>
          </p:nvSpPr>
          <p:spPr bwMode="auto">
            <a:xfrm>
              <a:off x="1809"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0" name="Freeform 90"/>
            <p:cNvSpPr>
              <a:spLocks/>
            </p:cNvSpPr>
            <p:nvPr/>
          </p:nvSpPr>
          <p:spPr bwMode="auto">
            <a:xfrm>
              <a:off x="1805"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1" name="Freeform 91"/>
            <p:cNvSpPr>
              <a:spLocks/>
            </p:cNvSpPr>
            <p:nvPr/>
          </p:nvSpPr>
          <p:spPr bwMode="auto">
            <a:xfrm>
              <a:off x="1809" y="1271"/>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2" name="Freeform 92"/>
            <p:cNvSpPr>
              <a:spLocks/>
            </p:cNvSpPr>
            <p:nvPr/>
          </p:nvSpPr>
          <p:spPr bwMode="auto">
            <a:xfrm>
              <a:off x="1805" y="1272"/>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3" name="Freeform 93"/>
            <p:cNvSpPr>
              <a:spLocks/>
            </p:cNvSpPr>
            <p:nvPr/>
          </p:nvSpPr>
          <p:spPr bwMode="auto">
            <a:xfrm>
              <a:off x="1811"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4" name="Freeform 94"/>
            <p:cNvSpPr>
              <a:spLocks/>
            </p:cNvSpPr>
            <p:nvPr/>
          </p:nvSpPr>
          <p:spPr bwMode="auto">
            <a:xfrm>
              <a:off x="1811" y="1274"/>
              <a:ext cx="17" cy="17"/>
            </a:xfrm>
            <a:custGeom>
              <a:avLst/>
              <a:gdLst/>
              <a:ahLst/>
              <a:cxnLst>
                <a:cxn ang="0">
                  <a:pos x="0" y="16"/>
                </a:cxn>
                <a:cxn ang="0">
                  <a:pos x="4" y="16"/>
                </a:cxn>
                <a:cxn ang="0">
                  <a:pos x="12" y="0"/>
                </a:cxn>
                <a:cxn ang="0">
                  <a:pos x="16" y="0"/>
                </a:cxn>
                <a:cxn ang="0">
                  <a:pos x="4" y="16"/>
                </a:cxn>
                <a:cxn ang="0">
                  <a:pos x="0" y="16"/>
                </a:cxn>
              </a:cxnLst>
              <a:rect l="0" t="0" r="r" b="b"/>
              <a:pathLst>
                <a:path w="17" h="17">
                  <a:moveTo>
                    <a:pt x="0" y="16"/>
                  </a:moveTo>
                  <a:lnTo>
                    <a:pt x="4" y="16"/>
                  </a:lnTo>
                  <a:lnTo>
                    <a:pt x="12" y="0"/>
                  </a:lnTo>
                  <a:lnTo>
                    <a:pt x="16" y="0"/>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5" name="Freeform 95"/>
            <p:cNvSpPr>
              <a:spLocks/>
            </p:cNvSpPr>
            <p:nvPr/>
          </p:nvSpPr>
          <p:spPr bwMode="auto">
            <a:xfrm>
              <a:off x="1811"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6" name="Freeform 96"/>
            <p:cNvSpPr>
              <a:spLocks/>
            </p:cNvSpPr>
            <p:nvPr/>
          </p:nvSpPr>
          <p:spPr bwMode="auto">
            <a:xfrm>
              <a:off x="1781"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7" name="Freeform 97"/>
            <p:cNvSpPr>
              <a:spLocks/>
            </p:cNvSpPr>
            <p:nvPr/>
          </p:nvSpPr>
          <p:spPr bwMode="auto">
            <a:xfrm>
              <a:off x="1781"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8" name="Freeform 98"/>
            <p:cNvSpPr>
              <a:spLocks/>
            </p:cNvSpPr>
            <p:nvPr/>
          </p:nvSpPr>
          <p:spPr bwMode="auto">
            <a:xfrm>
              <a:off x="1781" y="1281"/>
              <a:ext cx="17" cy="17"/>
            </a:xfrm>
            <a:custGeom>
              <a:avLst/>
              <a:gdLst/>
              <a:ahLst/>
              <a:cxnLst>
                <a:cxn ang="0">
                  <a:pos x="0" y="16"/>
                </a:cxn>
                <a:cxn ang="0">
                  <a:pos x="0" y="0"/>
                </a:cxn>
                <a:cxn ang="0">
                  <a:pos x="16" y="0"/>
                </a:cxn>
                <a:cxn ang="0">
                  <a:pos x="0" y="16"/>
                </a:cxn>
              </a:cxnLst>
              <a:rect l="0" t="0" r="r" b="b"/>
              <a:pathLst>
                <a:path w="17" h="17">
                  <a:moveTo>
                    <a:pt x="0" y="16"/>
                  </a:moveTo>
                  <a:lnTo>
                    <a:pt x="0" y="0"/>
                  </a:lnTo>
                  <a:lnTo>
                    <a:pt x="16"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59" name="Freeform 99"/>
            <p:cNvSpPr>
              <a:spLocks/>
            </p:cNvSpPr>
            <p:nvPr/>
          </p:nvSpPr>
          <p:spPr bwMode="auto">
            <a:xfrm>
              <a:off x="1784" y="1276"/>
              <a:ext cx="17" cy="17"/>
            </a:xfrm>
            <a:custGeom>
              <a:avLst/>
              <a:gdLst/>
              <a:ahLst/>
              <a:cxnLst>
                <a:cxn ang="0">
                  <a:pos x="0" y="16"/>
                </a:cxn>
                <a:cxn ang="0">
                  <a:pos x="0" y="12"/>
                </a:cxn>
                <a:cxn ang="0">
                  <a:pos x="0" y="3"/>
                </a:cxn>
                <a:cxn ang="0">
                  <a:pos x="0" y="0"/>
                </a:cxn>
                <a:cxn ang="0">
                  <a:pos x="16" y="3"/>
                </a:cxn>
                <a:cxn ang="0">
                  <a:pos x="16" y="12"/>
                </a:cxn>
                <a:cxn ang="0">
                  <a:pos x="0" y="16"/>
                </a:cxn>
              </a:cxnLst>
              <a:rect l="0" t="0" r="r" b="b"/>
              <a:pathLst>
                <a:path w="17" h="17">
                  <a:moveTo>
                    <a:pt x="0" y="16"/>
                  </a:moveTo>
                  <a:lnTo>
                    <a:pt x="0" y="12"/>
                  </a:lnTo>
                  <a:lnTo>
                    <a:pt x="0" y="3"/>
                  </a:lnTo>
                  <a:lnTo>
                    <a:pt x="0" y="0"/>
                  </a:lnTo>
                  <a:lnTo>
                    <a:pt x="16" y="3"/>
                  </a:lnTo>
                  <a:lnTo>
                    <a:pt x="16"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0" name="Freeform 100"/>
            <p:cNvSpPr>
              <a:spLocks/>
            </p:cNvSpPr>
            <p:nvPr/>
          </p:nvSpPr>
          <p:spPr bwMode="auto">
            <a:xfrm>
              <a:off x="1779" y="1277"/>
              <a:ext cx="17" cy="17"/>
            </a:xfrm>
            <a:custGeom>
              <a:avLst/>
              <a:gdLst/>
              <a:ahLst/>
              <a:cxnLst>
                <a:cxn ang="0">
                  <a:pos x="16" y="16"/>
                </a:cxn>
                <a:cxn ang="0">
                  <a:pos x="0" y="12"/>
                </a:cxn>
                <a:cxn ang="0">
                  <a:pos x="0" y="0"/>
                </a:cxn>
                <a:cxn ang="0">
                  <a:pos x="16" y="0"/>
                </a:cxn>
                <a:cxn ang="0">
                  <a:pos x="16" y="12"/>
                </a:cxn>
                <a:cxn ang="0">
                  <a:pos x="16" y="16"/>
                </a:cxn>
              </a:cxnLst>
              <a:rect l="0" t="0" r="r" b="b"/>
              <a:pathLst>
                <a:path w="17" h="17">
                  <a:moveTo>
                    <a:pt x="16" y="16"/>
                  </a:moveTo>
                  <a:lnTo>
                    <a:pt x="0" y="12"/>
                  </a:lnTo>
                  <a:lnTo>
                    <a:pt x="0" y="0"/>
                  </a:lnTo>
                  <a:lnTo>
                    <a:pt x="16" y="0"/>
                  </a:lnTo>
                  <a:lnTo>
                    <a:pt x="16" y="12"/>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1061" name="Freeform 101"/>
            <p:cNvSpPr>
              <a:spLocks/>
            </p:cNvSpPr>
            <p:nvPr/>
          </p:nvSpPr>
          <p:spPr bwMode="auto">
            <a:xfrm>
              <a:off x="1784"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2" name="Freeform 102"/>
            <p:cNvSpPr>
              <a:spLocks/>
            </p:cNvSpPr>
            <p:nvPr/>
          </p:nvSpPr>
          <p:spPr bwMode="auto">
            <a:xfrm>
              <a:off x="1779" y="1274"/>
              <a:ext cx="17" cy="17"/>
            </a:xfrm>
            <a:custGeom>
              <a:avLst/>
              <a:gdLst/>
              <a:ahLst/>
              <a:cxnLst>
                <a:cxn ang="0">
                  <a:pos x="16" y="16"/>
                </a:cxn>
                <a:cxn ang="0">
                  <a:pos x="0" y="16"/>
                </a:cxn>
                <a:cxn ang="0">
                  <a:pos x="0" y="5"/>
                </a:cxn>
                <a:cxn ang="0">
                  <a:pos x="16" y="0"/>
                </a:cxn>
                <a:cxn ang="0">
                  <a:pos x="16" y="10"/>
                </a:cxn>
                <a:cxn ang="0">
                  <a:pos x="16" y="16"/>
                </a:cxn>
              </a:cxnLst>
              <a:rect l="0" t="0" r="r" b="b"/>
              <a:pathLst>
                <a:path w="17" h="17">
                  <a:moveTo>
                    <a:pt x="16" y="16"/>
                  </a:moveTo>
                  <a:lnTo>
                    <a:pt x="0" y="16"/>
                  </a:lnTo>
                  <a:lnTo>
                    <a:pt x="0" y="5"/>
                  </a:lnTo>
                  <a:lnTo>
                    <a:pt x="16" y="0"/>
                  </a:lnTo>
                  <a:lnTo>
                    <a:pt x="16" y="10"/>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1063" name="Freeform 103"/>
            <p:cNvSpPr>
              <a:spLocks/>
            </p:cNvSpPr>
            <p:nvPr/>
          </p:nvSpPr>
          <p:spPr bwMode="auto">
            <a:xfrm>
              <a:off x="1787" y="1273"/>
              <a:ext cx="18" cy="17"/>
            </a:xfrm>
            <a:custGeom>
              <a:avLst/>
              <a:gdLst/>
              <a:ahLst/>
              <a:cxnLst>
                <a:cxn ang="0">
                  <a:pos x="0" y="0"/>
                </a:cxn>
                <a:cxn ang="0">
                  <a:pos x="4" y="0"/>
                </a:cxn>
                <a:cxn ang="0">
                  <a:pos x="17" y="0"/>
                </a:cxn>
                <a:cxn ang="0">
                  <a:pos x="4" y="16"/>
                </a:cxn>
                <a:cxn ang="0">
                  <a:pos x="0" y="0"/>
                </a:cxn>
              </a:cxnLst>
              <a:rect l="0" t="0" r="r" b="b"/>
              <a:pathLst>
                <a:path w="18" h="17">
                  <a:moveTo>
                    <a:pt x="0" y="0"/>
                  </a:moveTo>
                  <a:lnTo>
                    <a:pt x="4" y="0"/>
                  </a:lnTo>
                  <a:lnTo>
                    <a:pt x="17" y="0"/>
                  </a:lnTo>
                  <a:lnTo>
                    <a:pt x="4"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64" name="Freeform 104"/>
            <p:cNvSpPr>
              <a:spLocks/>
            </p:cNvSpPr>
            <p:nvPr/>
          </p:nvSpPr>
          <p:spPr bwMode="auto">
            <a:xfrm>
              <a:off x="1787" y="1276"/>
              <a:ext cx="18" cy="1"/>
            </a:xfrm>
            <a:custGeom>
              <a:avLst/>
              <a:gdLst/>
              <a:ahLst/>
              <a:cxnLst>
                <a:cxn ang="0">
                  <a:pos x="0" y="0"/>
                </a:cxn>
                <a:cxn ang="0">
                  <a:pos x="4" y="0"/>
                </a:cxn>
                <a:cxn ang="0">
                  <a:pos x="17" y="0"/>
                </a:cxn>
                <a:cxn ang="0">
                  <a:pos x="4" y="0"/>
                </a:cxn>
                <a:cxn ang="0">
                  <a:pos x="0" y="0"/>
                </a:cxn>
              </a:cxnLst>
              <a:rect l="0" t="0" r="r" b="b"/>
              <a:pathLst>
                <a:path w="18" h="1">
                  <a:moveTo>
                    <a:pt x="0" y="0"/>
                  </a:moveTo>
                  <a:lnTo>
                    <a:pt x="4" y="0"/>
                  </a:lnTo>
                  <a:lnTo>
                    <a:pt x="17" y="0"/>
                  </a:lnTo>
                  <a:lnTo>
                    <a:pt x="4"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65" name="Freeform 105"/>
            <p:cNvSpPr>
              <a:spLocks/>
            </p:cNvSpPr>
            <p:nvPr/>
          </p:nvSpPr>
          <p:spPr bwMode="auto">
            <a:xfrm>
              <a:off x="1787" y="1280"/>
              <a:ext cx="18" cy="17"/>
            </a:xfrm>
            <a:custGeom>
              <a:avLst/>
              <a:gdLst/>
              <a:ahLst/>
              <a:cxnLst>
                <a:cxn ang="0">
                  <a:pos x="0" y="16"/>
                </a:cxn>
                <a:cxn ang="0">
                  <a:pos x="4" y="0"/>
                </a:cxn>
                <a:cxn ang="0">
                  <a:pos x="17" y="0"/>
                </a:cxn>
                <a:cxn ang="0">
                  <a:pos x="4" y="16"/>
                </a:cxn>
                <a:cxn ang="0">
                  <a:pos x="0" y="16"/>
                </a:cxn>
              </a:cxnLst>
              <a:rect l="0" t="0" r="r" b="b"/>
              <a:pathLst>
                <a:path w="18" h="17">
                  <a:moveTo>
                    <a:pt x="0" y="16"/>
                  </a:moveTo>
                  <a:lnTo>
                    <a:pt x="4" y="0"/>
                  </a:lnTo>
                  <a:lnTo>
                    <a:pt x="17" y="0"/>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6" name="Freeform 106"/>
            <p:cNvSpPr>
              <a:spLocks/>
            </p:cNvSpPr>
            <p:nvPr/>
          </p:nvSpPr>
          <p:spPr bwMode="auto">
            <a:xfrm>
              <a:off x="1791" y="1276"/>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7" name="Freeform 107"/>
            <p:cNvSpPr>
              <a:spLocks/>
            </p:cNvSpPr>
            <p:nvPr/>
          </p:nvSpPr>
          <p:spPr bwMode="auto">
            <a:xfrm>
              <a:off x="1787" y="1276"/>
              <a:ext cx="18" cy="17"/>
            </a:xfrm>
            <a:custGeom>
              <a:avLst/>
              <a:gdLst/>
              <a:ahLst/>
              <a:cxnLst>
                <a:cxn ang="0">
                  <a:pos x="0" y="16"/>
                </a:cxn>
                <a:cxn ang="0">
                  <a:pos x="0" y="12"/>
                </a:cxn>
                <a:cxn ang="0">
                  <a:pos x="0" y="3"/>
                </a:cxn>
                <a:cxn ang="0">
                  <a:pos x="0" y="0"/>
                </a:cxn>
                <a:cxn ang="0">
                  <a:pos x="17" y="0"/>
                </a:cxn>
                <a:cxn ang="0">
                  <a:pos x="17" y="12"/>
                </a:cxn>
                <a:cxn ang="0">
                  <a:pos x="0" y="16"/>
                </a:cxn>
              </a:cxnLst>
              <a:rect l="0" t="0" r="r" b="b"/>
              <a:pathLst>
                <a:path w="18" h="17">
                  <a:moveTo>
                    <a:pt x="0" y="16"/>
                  </a:moveTo>
                  <a:lnTo>
                    <a:pt x="0" y="12"/>
                  </a:lnTo>
                  <a:lnTo>
                    <a:pt x="0" y="3"/>
                  </a:lnTo>
                  <a:lnTo>
                    <a:pt x="0" y="0"/>
                  </a:lnTo>
                  <a:lnTo>
                    <a:pt x="17" y="0"/>
                  </a:lnTo>
                  <a:lnTo>
                    <a:pt x="17"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8" name="Freeform 108"/>
            <p:cNvSpPr>
              <a:spLocks/>
            </p:cNvSpPr>
            <p:nvPr/>
          </p:nvSpPr>
          <p:spPr bwMode="auto">
            <a:xfrm>
              <a:off x="1791" y="1273"/>
              <a:ext cx="1" cy="17"/>
            </a:xfrm>
            <a:custGeom>
              <a:avLst/>
              <a:gdLst/>
              <a:ahLst/>
              <a:cxnLst>
                <a:cxn ang="0">
                  <a:pos x="0" y="16"/>
                </a:cxn>
                <a:cxn ang="0">
                  <a:pos x="0" y="12"/>
                </a:cxn>
                <a:cxn ang="0">
                  <a:pos x="0" y="0"/>
                </a:cxn>
                <a:cxn ang="0">
                  <a:pos x="0" y="12"/>
                </a:cxn>
                <a:cxn ang="0">
                  <a:pos x="0" y="16"/>
                </a:cxn>
              </a:cxnLst>
              <a:rect l="0" t="0" r="r" b="b"/>
              <a:pathLst>
                <a:path w="1" h="17">
                  <a:moveTo>
                    <a:pt x="0" y="16"/>
                  </a:moveTo>
                  <a:lnTo>
                    <a:pt x="0" y="12"/>
                  </a:lnTo>
                  <a:lnTo>
                    <a:pt x="0" y="0"/>
                  </a:lnTo>
                  <a:lnTo>
                    <a:pt x="0"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69" name="Freeform 109"/>
            <p:cNvSpPr>
              <a:spLocks/>
            </p:cNvSpPr>
            <p:nvPr/>
          </p:nvSpPr>
          <p:spPr bwMode="auto">
            <a:xfrm>
              <a:off x="1787" y="1274"/>
              <a:ext cx="18" cy="17"/>
            </a:xfrm>
            <a:custGeom>
              <a:avLst/>
              <a:gdLst/>
              <a:ahLst/>
              <a:cxnLst>
                <a:cxn ang="0">
                  <a:pos x="0" y="16"/>
                </a:cxn>
                <a:cxn ang="0">
                  <a:pos x="0" y="0"/>
                </a:cxn>
                <a:cxn ang="0">
                  <a:pos x="17" y="0"/>
                </a:cxn>
                <a:cxn ang="0">
                  <a:pos x="17" y="16"/>
                </a:cxn>
                <a:cxn ang="0">
                  <a:pos x="0" y="16"/>
                </a:cxn>
              </a:cxnLst>
              <a:rect l="0" t="0" r="r" b="b"/>
              <a:pathLst>
                <a:path w="18" h="17">
                  <a:moveTo>
                    <a:pt x="0" y="16"/>
                  </a:moveTo>
                  <a:lnTo>
                    <a:pt x="0" y="0"/>
                  </a:lnTo>
                  <a:lnTo>
                    <a:pt x="17" y="0"/>
                  </a:lnTo>
                  <a:lnTo>
                    <a:pt x="17"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70" name="Freeform 110"/>
            <p:cNvSpPr>
              <a:spLocks/>
            </p:cNvSpPr>
            <p:nvPr/>
          </p:nvSpPr>
          <p:spPr bwMode="auto">
            <a:xfrm>
              <a:off x="1743" y="1288"/>
              <a:ext cx="17" cy="17"/>
            </a:xfrm>
            <a:custGeom>
              <a:avLst/>
              <a:gdLst/>
              <a:ahLst/>
              <a:cxnLst>
                <a:cxn ang="0">
                  <a:pos x="0" y="0"/>
                </a:cxn>
                <a:cxn ang="0">
                  <a:pos x="16" y="0"/>
                </a:cxn>
                <a:cxn ang="0">
                  <a:pos x="16" y="14"/>
                </a:cxn>
                <a:cxn ang="0">
                  <a:pos x="0" y="16"/>
                </a:cxn>
                <a:cxn ang="0">
                  <a:pos x="0" y="0"/>
                </a:cxn>
              </a:cxnLst>
              <a:rect l="0" t="0" r="r" b="b"/>
              <a:pathLst>
                <a:path w="17" h="17">
                  <a:moveTo>
                    <a:pt x="0" y="0"/>
                  </a:moveTo>
                  <a:lnTo>
                    <a:pt x="16" y="0"/>
                  </a:lnTo>
                  <a:lnTo>
                    <a:pt x="16" y="14"/>
                  </a:lnTo>
                  <a:lnTo>
                    <a:pt x="0" y="16"/>
                  </a:lnTo>
                  <a:lnTo>
                    <a:pt x="0" y="0"/>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1071" name="Freeform 111"/>
            <p:cNvSpPr>
              <a:spLocks/>
            </p:cNvSpPr>
            <p:nvPr/>
          </p:nvSpPr>
          <p:spPr bwMode="auto">
            <a:xfrm>
              <a:off x="1758" y="1287"/>
              <a:ext cx="17" cy="17"/>
            </a:xfrm>
            <a:custGeom>
              <a:avLst/>
              <a:gdLst/>
              <a:ahLst/>
              <a:cxnLst>
                <a:cxn ang="0">
                  <a:pos x="0" y="1"/>
                </a:cxn>
                <a:cxn ang="0">
                  <a:pos x="16" y="0"/>
                </a:cxn>
                <a:cxn ang="0">
                  <a:pos x="16" y="14"/>
                </a:cxn>
                <a:cxn ang="0">
                  <a:pos x="0" y="16"/>
                </a:cxn>
                <a:cxn ang="0">
                  <a:pos x="0" y="1"/>
                </a:cxn>
              </a:cxnLst>
              <a:rect l="0" t="0" r="r" b="b"/>
              <a:pathLst>
                <a:path w="17" h="17">
                  <a:moveTo>
                    <a:pt x="0" y="1"/>
                  </a:moveTo>
                  <a:lnTo>
                    <a:pt x="16" y="0"/>
                  </a:lnTo>
                  <a:lnTo>
                    <a:pt x="16" y="14"/>
                  </a:lnTo>
                  <a:lnTo>
                    <a:pt x="0" y="16"/>
                  </a:lnTo>
                  <a:lnTo>
                    <a:pt x="0" y="1"/>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1072" name="Freeform 112"/>
            <p:cNvSpPr>
              <a:spLocks/>
            </p:cNvSpPr>
            <p:nvPr/>
          </p:nvSpPr>
          <p:spPr bwMode="auto">
            <a:xfrm>
              <a:off x="1743" y="1291"/>
              <a:ext cx="17" cy="17"/>
            </a:xfrm>
            <a:custGeom>
              <a:avLst/>
              <a:gdLst/>
              <a:ahLst/>
              <a:cxnLst>
                <a:cxn ang="0">
                  <a:pos x="0" y="2"/>
                </a:cxn>
                <a:cxn ang="0">
                  <a:pos x="16" y="0"/>
                </a:cxn>
                <a:cxn ang="0">
                  <a:pos x="16" y="16"/>
                </a:cxn>
                <a:cxn ang="0">
                  <a:pos x="0" y="16"/>
                </a:cxn>
                <a:cxn ang="0">
                  <a:pos x="0" y="2"/>
                </a:cxn>
              </a:cxnLst>
              <a:rect l="0" t="0" r="r" b="b"/>
              <a:pathLst>
                <a:path w="17" h="17">
                  <a:moveTo>
                    <a:pt x="0" y="2"/>
                  </a:moveTo>
                  <a:lnTo>
                    <a:pt x="16" y="0"/>
                  </a:lnTo>
                  <a:lnTo>
                    <a:pt x="16" y="16"/>
                  </a:lnTo>
                  <a:lnTo>
                    <a:pt x="0" y="16"/>
                  </a:lnTo>
                  <a:lnTo>
                    <a:pt x="0" y="2"/>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073" name="Freeform 113"/>
            <p:cNvSpPr>
              <a:spLocks/>
            </p:cNvSpPr>
            <p:nvPr/>
          </p:nvSpPr>
          <p:spPr bwMode="auto">
            <a:xfrm>
              <a:off x="1758" y="1288"/>
              <a:ext cx="17" cy="17"/>
            </a:xfrm>
            <a:custGeom>
              <a:avLst/>
              <a:gdLst/>
              <a:ahLst/>
              <a:cxnLst>
                <a:cxn ang="0">
                  <a:pos x="0" y="1"/>
                </a:cxn>
                <a:cxn ang="0">
                  <a:pos x="16" y="0"/>
                </a:cxn>
                <a:cxn ang="0">
                  <a:pos x="16" y="14"/>
                </a:cxn>
                <a:cxn ang="0">
                  <a:pos x="0" y="16"/>
                </a:cxn>
                <a:cxn ang="0">
                  <a:pos x="0" y="1"/>
                </a:cxn>
              </a:cxnLst>
              <a:rect l="0" t="0" r="r" b="b"/>
              <a:pathLst>
                <a:path w="17" h="17">
                  <a:moveTo>
                    <a:pt x="0" y="1"/>
                  </a:moveTo>
                  <a:lnTo>
                    <a:pt x="16" y="0"/>
                  </a:lnTo>
                  <a:lnTo>
                    <a:pt x="16" y="14"/>
                  </a:lnTo>
                  <a:lnTo>
                    <a:pt x="0" y="16"/>
                  </a:lnTo>
                  <a:lnTo>
                    <a:pt x="0" y="1"/>
                  </a:lnTo>
                </a:path>
              </a:pathLst>
            </a:custGeom>
            <a:solidFill>
              <a:srgbClr val="FFFF00"/>
            </a:solidFill>
            <a:ln w="12700" cap="rnd" cmpd="sng">
              <a:solidFill>
                <a:srgbClr val="000000"/>
              </a:solidFill>
              <a:prstDash val="solid"/>
              <a:round/>
              <a:headEnd/>
              <a:tailEnd/>
            </a:ln>
            <a:effectLst/>
          </p:spPr>
          <p:txBody>
            <a:bodyPr/>
            <a:lstStyle/>
            <a:p>
              <a:endParaRPr lang="en-US"/>
            </a:p>
          </p:txBody>
        </p:sp>
        <p:sp>
          <p:nvSpPr>
            <p:cNvPr id="41074" name="Freeform 114"/>
            <p:cNvSpPr>
              <a:spLocks/>
            </p:cNvSpPr>
            <p:nvPr/>
          </p:nvSpPr>
          <p:spPr bwMode="auto">
            <a:xfrm>
              <a:off x="1747" y="1277"/>
              <a:ext cx="17" cy="17"/>
            </a:xfrm>
            <a:custGeom>
              <a:avLst/>
              <a:gdLst/>
              <a:ahLst/>
              <a:cxnLst>
                <a:cxn ang="0">
                  <a:pos x="10" y="0"/>
                </a:cxn>
                <a:cxn ang="0">
                  <a:pos x="16" y="0"/>
                </a:cxn>
                <a:cxn ang="0">
                  <a:pos x="16" y="5"/>
                </a:cxn>
                <a:cxn ang="0">
                  <a:pos x="10" y="16"/>
                </a:cxn>
                <a:cxn ang="0">
                  <a:pos x="2" y="13"/>
                </a:cxn>
                <a:cxn ang="0">
                  <a:pos x="0" y="10"/>
                </a:cxn>
                <a:cxn ang="0">
                  <a:pos x="2" y="2"/>
                </a:cxn>
                <a:cxn ang="0">
                  <a:pos x="10" y="0"/>
                </a:cxn>
              </a:cxnLst>
              <a:rect l="0" t="0" r="r" b="b"/>
              <a:pathLst>
                <a:path w="17" h="17">
                  <a:moveTo>
                    <a:pt x="10" y="0"/>
                  </a:moveTo>
                  <a:lnTo>
                    <a:pt x="16" y="0"/>
                  </a:lnTo>
                  <a:lnTo>
                    <a:pt x="16" y="5"/>
                  </a:lnTo>
                  <a:lnTo>
                    <a:pt x="10" y="16"/>
                  </a:lnTo>
                  <a:lnTo>
                    <a:pt x="2" y="13"/>
                  </a:lnTo>
                  <a:lnTo>
                    <a:pt x="0" y="10"/>
                  </a:lnTo>
                  <a:lnTo>
                    <a:pt x="2" y="2"/>
                  </a:lnTo>
                  <a:lnTo>
                    <a:pt x="10" y="0"/>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1075" name="Freeform 115"/>
            <p:cNvSpPr>
              <a:spLocks/>
            </p:cNvSpPr>
            <p:nvPr/>
          </p:nvSpPr>
          <p:spPr bwMode="auto">
            <a:xfrm>
              <a:off x="1747" y="1280"/>
              <a:ext cx="17" cy="17"/>
            </a:xfrm>
            <a:custGeom>
              <a:avLst/>
              <a:gdLst/>
              <a:ahLst/>
              <a:cxnLst>
                <a:cxn ang="0">
                  <a:pos x="16" y="0"/>
                </a:cxn>
                <a:cxn ang="0">
                  <a:pos x="13" y="0"/>
                </a:cxn>
                <a:cxn ang="0">
                  <a:pos x="10" y="0"/>
                </a:cxn>
                <a:cxn ang="0">
                  <a:pos x="10" y="8"/>
                </a:cxn>
                <a:cxn ang="0">
                  <a:pos x="5" y="0"/>
                </a:cxn>
                <a:cxn ang="0">
                  <a:pos x="5" y="8"/>
                </a:cxn>
                <a:cxn ang="0">
                  <a:pos x="0" y="8"/>
                </a:cxn>
                <a:cxn ang="0">
                  <a:pos x="0" y="16"/>
                </a:cxn>
                <a:cxn ang="0">
                  <a:pos x="5" y="8"/>
                </a:cxn>
                <a:cxn ang="0">
                  <a:pos x="10" y="16"/>
                </a:cxn>
                <a:cxn ang="0">
                  <a:pos x="10" y="8"/>
                </a:cxn>
                <a:cxn ang="0">
                  <a:pos x="13" y="8"/>
                </a:cxn>
                <a:cxn ang="0">
                  <a:pos x="16" y="8"/>
                </a:cxn>
                <a:cxn ang="0">
                  <a:pos x="16" y="0"/>
                </a:cxn>
              </a:cxnLst>
              <a:rect l="0" t="0" r="r" b="b"/>
              <a:pathLst>
                <a:path w="17" h="17">
                  <a:moveTo>
                    <a:pt x="16" y="0"/>
                  </a:moveTo>
                  <a:lnTo>
                    <a:pt x="13" y="0"/>
                  </a:lnTo>
                  <a:lnTo>
                    <a:pt x="10" y="0"/>
                  </a:lnTo>
                  <a:lnTo>
                    <a:pt x="10" y="8"/>
                  </a:lnTo>
                  <a:lnTo>
                    <a:pt x="5" y="0"/>
                  </a:lnTo>
                  <a:lnTo>
                    <a:pt x="5" y="8"/>
                  </a:lnTo>
                  <a:lnTo>
                    <a:pt x="0" y="8"/>
                  </a:lnTo>
                  <a:lnTo>
                    <a:pt x="0" y="16"/>
                  </a:lnTo>
                  <a:lnTo>
                    <a:pt x="5" y="8"/>
                  </a:lnTo>
                  <a:lnTo>
                    <a:pt x="10" y="16"/>
                  </a:lnTo>
                  <a:lnTo>
                    <a:pt x="10" y="8"/>
                  </a:lnTo>
                  <a:lnTo>
                    <a:pt x="13" y="8"/>
                  </a:lnTo>
                  <a:lnTo>
                    <a:pt x="16" y="8"/>
                  </a:lnTo>
                  <a:lnTo>
                    <a:pt x="16"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076" name="Line 116"/>
            <p:cNvSpPr>
              <a:spLocks noChangeShapeType="1"/>
            </p:cNvSpPr>
            <p:nvPr/>
          </p:nvSpPr>
          <p:spPr bwMode="auto">
            <a:xfrm>
              <a:off x="1754" y="1280"/>
              <a:ext cx="4"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77" name="Freeform 117"/>
            <p:cNvSpPr>
              <a:spLocks/>
            </p:cNvSpPr>
            <p:nvPr/>
          </p:nvSpPr>
          <p:spPr bwMode="auto">
            <a:xfrm>
              <a:off x="1753" y="1276"/>
              <a:ext cx="17" cy="17"/>
            </a:xfrm>
            <a:custGeom>
              <a:avLst/>
              <a:gdLst/>
              <a:ahLst/>
              <a:cxnLst>
                <a:cxn ang="0">
                  <a:pos x="0" y="16"/>
                </a:cxn>
                <a:cxn ang="0">
                  <a:pos x="9" y="0"/>
                </a:cxn>
                <a:cxn ang="0">
                  <a:pos x="16" y="0"/>
                </a:cxn>
              </a:cxnLst>
              <a:rect l="0" t="0" r="r" b="b"/>
              <a:pathLst>
                <a:path w="17" h="17">
                  <a:moveTo>
                    <a:pt x="0" y="16"/>
                  </a:moveTo>
                  <a:lnTo>
                    <a:pt x="9"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078" name="Freeform 118"/>
            <p:cNvSpPr>
              <a:spLocks/>
            </p:cNvSpPr>
            <p:nvPr/>
          </p:nvSpPr>
          <p:spPr bwMode="auto">
            <a:xfrm>
              <a:off x="1753" y="1276"/>
              <a:ext cx="17" cy="17"/>
            </a:xfrm>
            <a:custGeom>
              <a:avLst/>
              <a:gdLst/>
              <a:ahLst/>
              <a:cxnLst>
                <a:cxn ang="0">
                  <a:pos x="0" y="16"/>
                </a:cxn>
                <a:cxn ang="0">
                  <a:pos x="9" y="0"/>
                </a:cxn>
                <a:cxn ang="0">
                  <a:pos x="16" y="0"/>
                </a:cxn>
              </a:cxnLst>
              <a:rect l="0" t="0" r="r" b="b"/>
              <a:pathLst>
                <a:path w="17" h="17">
                  <a:moveTo>
                    <a:pt x="0" y="16"/>
                  </a:moveTo>
                  <a:lnTo>
                    <a:pt x="9"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079" name="Freeform 119"/>
            <p:cNvSpPr>
              <a:spLocks/>
            </p:cNvSpPr>
            <p:nvPr/>
          </p:nvSpPr>
          <p:spPr bwMode="auto">
            <a:xfrm>
              <a:off x="1753" y="1282"/>
              <a:ext cx="17" cy="1"/>
            </a:xfrm>
            <a:custGeom>
              <a:avLst/>
              <a:gdLst/>
              <a:ahLst/>
              <a:cxnLst>
                <a:cxn ang="0">
                  <a:pos x="0" y="0"/>
                </a:cxn>
                <a:cxn ang="0">
                  <a:pos x="9" y="0"/>
                </a:cxn>
                <a:cxn ang="0">
                  <a:pos x="16" y="0"/>
                </a:cxn>
              </a:cxnLst>
              <a:rect l="0" t="0" r="r" b="b"/>
              <a:pathLst>
                <a:path w="17" h="1">
                  <a:moveTo>
                    <a:pt x="0" y="0"/>
                  </a:moveTo>
                  <a:lnTo>
                    <a:pt x="9"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080" name="Freeform 120"/>
            <p:cNvSpPr>
              <a:spLocks/>
            </p:cNvSpPr>
            <p:nvPr/>
          </p:nvSpPr>
          <p:spPr bwMode="auto">
            <a:xfrm>
              <a:off x="1753" y="1282"/>
              <a:ext cx="17" cy="1"/>
            </a:xfrm>
            <a:custGeom>
              <a:avLst/>
              <a:gdLst/>
              <a:ahLst/>
              <a:cxnLst>
                <a:cxn ang="0">
                  <a:pos x="0" y="0"/>
                </a:cxn>
                <a:cxn ang="0">
                  <a:pos x="9" y="0"/>
                </a:cxn>
                <a:cxn ang="0">
                  <a:pos x="16" y="0"/>
                </a:cxn>
              </a:cxnLst>
              <a:rect l="0" t="0" r="r" b="b"/>
              <a:pathLst>
                <a:path w="17" h="1">
                  <a:moveTo>
                    <a:pt x="0" y="0"/>
                  </a:moveTo>
                  <a:lnTo>
                    <a:pt x="9"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081" name="Line 121"/>
            <p:cNvSpPr>
              <a:spLocks noChangeShapeType="1"/>
            </p:cNvSpPr>
            <p:nvPr/>
          </p:nvSpPr>
          <p:spPr bwMode="auto">
            <a:xfrm>
              <a:off x="1759" y="1280"/>
              <a:ext cx="1" cy="0"/>
            </a:xfrm>
            <a:prstGeom prst="line">
              <a:avLst/>
            </a:prstGeom>
            <a:noFill/>
            <a:ln w="9525">
              <a:noFill/>
              <a:round/>
              <a:headEnd type="none" w="sm" len="sm"/>
              <a:tailEnd type="none" w="sm" len="sm"/>
            </a:ln>
            <a:effectLst/>
          </p:spPr>
          <p:txBody>
            <a:bodyPr wrap="none" anchor="ctr"/>
            <a:lstStyle/>
            <a:p>
              <a:endParaRPr lang="en-US"/>
            </a:p>
          </p:txBody>
        </p:sp>
        <p:sp>
          <p:nvSpPr>
            <p:cNvPr id="41082" name="Line 122"/>
            <p:cNvSpPr>
              <a:spLocks noChangeShapeType="1"/>
            </p:cNvSpPr>
            <p:nvPr/>
          </p:nvSpPr>
          <p:spPr bwMode="auto">
            <a:xfrm>
              <a:off x="1759" y="1280"/>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83" name="Line 123"/>
            <p:cNvSpPr>
              <a:spLocks noChangeShapeType="1"/>
            </p:cNvSpPr>
            <p:nvPr/>
          </p:nvSpPr>
          <p:spPr bwMode="auto">
            <a:xfrm flipV="1">
              <a:off x="1760" y="1278"/>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84" name="Freeform 124"/>
            <p:cNvSpPr>
              <a:spLocks/>
            </p:cNvSpPr>
            <p:nvPr/>
          </p:nvSpPr>
          <p:spPr bwMode="auto">
            <a:xfrm>
              <a:off x="1754" y="1273"/>
              <a:ext cx="17" cy="17"/>
            </a:xfrm>
            <a:custGeom>
              <a:avLst/>
              <a:gdLst/>
              <a:ahLst/>
              <a:cxnLst>
                <a:cxn ang="0">
                  <a:pos x="16" y="16"/>
                </a:cxn>
                <a:cxn ang="0">
                  <a:pos x="16" y="0"/>
                </a:cxn>
                <a:cxn ang="0">
                  <a:pos x="0" y="0"/>
                </a:cxn>
                <a:cxn ang="0">
                  <a:pos x="16" y="0"/>
                </a:cxn>
                <a:cxn ang="0">
                  <a:pos x="16" y="16"/>
                </a:cxn>
              </a:cxnLst>
              <a:rect l="0" t="0" r="r" b="b"/>
              <a:pathLst>
                <a:path w="17" h="17">
                  <a:moveTo>
                    <a:pt x="16" y="16"/>
                  </a:moveTo>
                  <a:lnTo>
                    <a:pt x="16" y="0"/>
                  </a:lnTo>
                  <a:lnTo>
                    <a:pt x="0" y="0"/>
                  </a:lnTo>
                  <a:lnTo>
                    <a:pt x="16" y="0"/>
                  </a:lnTo>
                  <a:lnTo>
                    <a:pt x="16" y="16"/>
                  </a:lnTo>
                </a:path>
              </a:pathLst>
            </a:custGeom>
            <a:solidFill>
              <a:srgbClr val="000000"/>
            </a:solidFill>
            <a:ln w="9525" cap="rnd">
              <a:noFill/>
              <a:round/>
              <a:headEnd/>
              <a:tailEnd/>
            </a:ln>
            <a:effectLst/>
          </p:spPr>
          <p:txBody>
            <a:bodyPr/>
            <a:lstStyle/>
            <a:p>
              <a:endParaRPr lang="en-US"/>
            </a:p>
          </p:txBody>
        </p:sp>
        <p:sp>
          <p:nvSpPr>
            <p:cNvPr id="41085" name="Freeform 125"/>
            <p:cNvSpPr>
              <a:spLocks/>
            </p:cNvSpPr>
            <p:nvPr/>
          </p:nvSpPr>
          <p:spPr bwMode="auto">
            <a:xfrm>
              <a:off x="1760" y="1278"/>
              <a:ext cx="17" cy="17"/>
            </a:xfrm>
            <a:custGeom>
              <a:avLst/>
              <a:gdLst/>
              <a:ahLst/>
              <a:cxnLst>
                <a:cxn ang="0">
                  <a:pos x="0" y="0"/>
                </a:cxn>
                <a:cxn ang="0">
                  <a:pos x="0" y="16"/>
                </a:cxn>
                <a:cxn ang="0">
                  <a:pos x="16" y="16"/>
                </a:cxn>
                <a:cxn ang="0">
                  <a:pos x="0" y="16"/>
                </a:cxn>
                <a:cxn ang="0">
                  <a:pos x="0" y="0"/>
                </a:cxn>
              </a:cxnLst>
              <a:rect l="0" t="0" r="r" b="b"/>
              <a:pathLst>
                <a:path w="17" h="17">
                  <a:moveTo>
                    <a:pt x="0" y="0"/>
                  </a:moveTo>
                  <a:lnTo>
                    <a:pt x="0" y="16"/>
                  </a:lnTo>
                  <a:lnTo>
                    <a:pt x="16"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86" name="Freeform 126"/>
            <p:cNvSpPr>
              <a:spLocks/>
            </p:cNvSpPr>
            <p:nvPr/>
          </p:nvSpPr>
          <p:spPr bwMode="auto">
            <a:xfrm>
              <a:off x="1755" y="1273"/>
              <a:ext cx="17" cy="17"/>
            </a:xfrm>
            <a:custGeom>
              <a:avLst/>
              <a:gdLst/>
              <a:ahLst/>
              <a:cxnLst>
                <a:cxn ang="0">
                  <a:pos x="0" y="0"/>
                </a:cxn>
                <a:cxn ang="0">
                  <a:pos x="16" y="16"/>
                </a:cxn>
                <a:cxn ang="0">
                  <a:pos x="16" y="0"/>
                </a:cxn>
                <a:cxn ang="0">
                  <a:pos x="0" y="0"/>
                </a:cxn>
              </a:cxnLst>
              <a:rect l="0" t="0" r="r" b="b"/>
              <a:pathLst>
                <a:path w="17" h="17">
                  <a:moveTo>
                    <a:pt x="0" y="0"/>
                  </a:moveTo>
                  <a:lnTo>
                    <a:pt x="16" y="16"/>
                  </a:lnTo>
                  <a:lnTo>
                    <a:pt x="16" y="0"/>
                  </a:lnTo>
                  <a:lnTo>
                    <a:pt x="0" y="0"/>
                  </a:lnTo>
                </a:path>
              </a:pathLst>
            </a:custGeom>
            <a:solidFill>
              <a:srgbClr val="000000"/>
            </a:solidFill>
            <a:ln w="9525" cap="rnd">
              <a:noFill/>
              <a:round/>
              <a:headEnd/>
              <a:tailEnd/>
            </a:ln>
            <a:effectLst/>
          </p:spPr>
          <p:txBody>
            <a:bodyPr/>
            <a:lstStyle/>
            <a:p>
              <a:endParaRPr lang="en-US"/>
            </a:p>
          </p:txBody>
        </p:sp>
        <p:sp>
          <p:nvSpPr>
            <p:cNvPr id="41087" name="Freeform 127"/>
            <p:cNvSpPr>
              <a:spLocks/>
            </p:cNvSpPr>
            <p:nvPr/>
          </p:nvSpPr>
          <p:spPr bwMode="auto">
            <a:xfrm>
              <a:off x="1761" y="1278"/>
              <a:ext cx="17" cy="17"/>
            </a:xfrm>
            <a:custGeom>
              <a:avLst/>
              <a:gdLst/>
              <a:ahLst/>
              <a:cxnLst>
                <a:cxn ang="0">
                  <a:pos x="16" y="16"/>
                </a:cxn>
                <a:cxn ang="0">
                  <a:pos x="0" y="0"/>
                </a:cxn>
                <a:cxn ang="0">
                  <a:pos x="0" y="16"/>
                </a:cxn>
                <a:cxn ang="0">
                  <a:pos x="16" y="16"/>
                </a:cxn>
              </a:cxnLst>
              <a:rect l="0" t="0" r="r" b="b"/>
              <a:pathLst>
                <a:path w="17" h="17">
                  <a:moveTo>
                    <a:pt x="16" y="16"/>
                  </a:moveTo>
                  <a:lnTo>
                    <a:pt x="0" y="0"/>
                  </a:lnTo>
                  <a:lnTo>
                    <a:pt x="0" y="16"/>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1088" name="Freeform 128"/>
            <p:cNvSpPr>
              <a:spLocks/>
            </p:cNvSpPr>
            <p:nvPr/>
          </p:nvSpPr>
          <p:spPr bwMode="auto">
            <a:xfrm>
              <a:off x="1758" y="1273"/>
              <a:ext cx="17" cy="17"/>
            </a:xfrm>
            <a:custGeom>
              <a:avLst/>
              <a:gdLst/>
              <a:ahLst/>
              <a:cxnLst>
                <a:cxn ang="0">
                  <a:pos x="16" y="0"/>
                </a:cxn>
                <a:cxn ang="0">
                  <a:pos x="16" y="16"/>
                </a:cxn>
                <a:cxn ang="0">
                  <a:pos x="16" y="0"/>
                </a:cxn>
                <a:cxn ang="0">
                  <a:pos x="16" y="16"/>
                </a:cxn>
                <a:cxn ang="0">
                  <a:pos x="0" y="16"/>
                </a:cxn>
                <a:cxn ang="0">
                  <a:pos x="16" y="16"/>
                </a:cxn>
                <a:cxn ang="0">
                  <a:pos x="0" y="0"/>
                </a:cxn>
                <a:cxn ang="0">
                  <a:pos x="16" y="0"/>
                </a:cxn>
              </a:cxnLst>
              <a:rect l="0" t="0" r="r" b="b"/>
              <a:pathLst>
                <a:path w="17" h="17">
                  <a:moveTo>
                    <a:pt x="16" y="0"/>
                  </a:moveTo>
                  <a:lnTo>
                    <a:pt x="16" y="16"/>
                  </a:lnTo>
                  <a:lnTo>
                    <a:pt x="16" y="0"/>
                  </a:lnTo>
                  <a:lnTo>
                    <a:pt x="16" y="16"/>
                  </a:lnTo>
                  <a:lnTo>
                    <a:pt x="0" y="16"/>
                  </a:lnTo>
                  <a:lnTo>
                    <a:pt x="16" y="16"/>
                  </a:lnTo>
                  <a:lnTo>
                    <a:pt x="0" y="0"/>
                  </a:lnTo>
                  <a:lnTo>
                    <a:pt x="16" y="0"/>
                  </a:lnTo>
                </a:path>
              </a:pathLst>
            </a:custGeom>
            <a:solidFill>
              <a:srgbClr val="000000"/>
            </a:solidFill>
            <a:ln w="9525" cap="rnd">
              <a:noFill/>
              <a:round/>
              <a:headEnd/>
              <a:tailEnd/>
            </a:ln>
            <a:effectLst/>
          </p:spPr>
          <p:txBody>
            <a:bodyPr/>
            <a:lstStyle/>
            <a:p>
              <a:endParaRPr lang="en-US"/>
            </a:p>
          </p:txBody>
        </p:sp>
        <p:sp>
          <p:nvSpPr>
            <p:cNvPr id="41089" name="Freeform 129"/>
            <p:cNvSpPr>
              <a:spLocks/>
            </p:cNvSpPr>
            <p:nvPr/>
          </p:nvSpPr>
          <p:spPr bwMode="auto">
            <a:xfrm>
              <a:off x="1764" y="1278"/>
              <a:ext cx="17" cy="17"/>
            </a:xfrm>
            <a:custGeom>
              <a:avLst/>
              <a:gdLst/>
              <a:ahLst/>
              <a:cxnLst>
                <a:cxn ang="0">
                  <a:pos x="0" y="16"/>
                </a:cxn>
                <a:cxn ang="0">
                  <a:pos x="0" y="0"/>
                </a:cxn>
                <a:cxn ang="0">
                  <a:pos x="0" y="16"/>
                </a:cxn>
                <a:cxn ang="0">
                  <a:pos x="0" y="0"/>
                </a:cxn>
                <a:cxn ang="0">
                  <a:pos x="16" y="0"/>
                </a:cxn>
                <a:cxn ang="0">
                  <a:pos x="0" y="0"/>
                </a:cxn>
                <a:cxn ang="0">
                  <a:pos x="16" y="16"/>
                </a:cxn>
                <a:cxn ang="0">
                  <a:pos x="0" y="16"/>
                </a:cxn>
              </a:cxnLst>
              <a:rect l="0" t="0" r="r" b="b"/>
              <a:pathLst>
                <a:path w="17" h="17">
                  <a:moveTo>
                    <a:pt x="0" y="16"/>
                  </a:moveTo>
                  <a:lnTo>
                    <a:pt x="0" y="0"/>
                  </a:lnTo>
                  <a:lnTo>
                    <a:pt x="0" y="16"/>
                  </a:lnTo>
                  <a:lnTo>
                    <a:pt x="0" y="0"/>
                  </a:lnTo>
                  <a:lnTo>
                    <a:pt x="16" y="0"/>
                  </a:lnTo>
                  <a:lnTo>
                    <a:pt x="0"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90" name="Freeform 130"/>
            <p:cNvSpPr>
              <a:spLocks/>
            </p:cNvSpPr>
            <p:nvPr/>
          </p:nvSpPr>
          <p:spPr bwMode="auto">
            <a:xfrm>
              <a:off x="1759" y="1280"/>
              <a:ext cx="17" cy="1"/>
            </a:xfrm>
            <a:custGeom>
              <a:avLst/>
              <a:gdLst/>
              <a:ahLst/>
              <a:cxnLst>
                <a:cxn ang="0">
                  <a:pos x="0" y="0"/>
                </a:cxn>
                <a:cxn ang="0">
                  <a:pos x="16" y="0"/>
                </a:cxn>
                <a:cxn ang="0">
                  <a:pos x="0" y="0"/>
                </a:cxn>
              </a:cxnLst>
              <a:rect l="0" t="0" r="r" b="b"/>
              <a:pathLst>
                <a:path w="17" h="1">
                  <a:moveTo>
                    <a:pt x="0" y="0"/>
                  </a:moveTo>
                  <a:lnTo>
                    <a:pt x="16"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91" name="Line 131"/>
            <p:cNvSpPr>
              <a:spLocks noChangeShapeType="1"/>
            </p:cNvSpPr>
            <p:nvPr/>
          </p:nvSpPr>
          <p:spPr bwMode="auto">
            <a:xfrm flipV="1">
              <a:off x="1760" y="1278"/>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092" name="Freeform 132"/>
            <p:cNvSpPr>
              <a:spLocks/>
            </p:cNvSpPr>
            <p:nvPr/>
          </p:nvSpPr>
          <p:spPr bwMode="auto">
            <a:xfrm>
              <a:off x="1760" y="1278"/>
              <a:ext cx="17" cy="17"/>
            </a:xfrm>
            <a:custGeom>
              <a:avLst/>
              <a:gdLst/>
              <a:ahLst/>
              <a:cxnLst>
                <a:cxn ang="0">
                  <a:pos x="0" y="0"/>
                </a:cxn>
                <a:cxn ang="0">
                  <a:pos x="0" y="16"/>
                </a:cxn>
                <a:cxn ang="0">
                  <a:pos x="16" y="16"/>
                </a:cxn>
                <a:cxn ang="0">
                  <a:pos x="0" y="16"/>
                </a:cxn>
                <a:cxn ang="0">
                  <a:pos x="0" y="0"/>
                </a:cxn>
              </a:cxnLst>
              <a:rect l="0" t="0" r="r" b="b"/>
              <a:pathLst>
                <a:path w="17" h="17">
                  <a:moveTo>
                    <a:pt x="0" y="0"/>
                  </a:moveTo>
                  <a:lnTo>
                    <a:pt x="0" y="16"/>
                  </a:lnTo>
                  <a:lnTo>
                    <a:pt x="16"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93" name="Freeform 133"/>
            <p:cNvSpPr>
              <a:spLocks/>
            </p:cNvSpPr>
            <p:nvPr/>
          </p:nvSpPr>
          <p:spPr bwMode="auto">
            <a:xfrm>
              <a:off x="1761" y="1278"/>
              <a:ext cx="17" cy="17"/>
            </a:xfrm>
            <a:custGeom>
              <a:avLst/>
              <a:gdLst/>
              <a:ahLst/>
              <a:cxnLst>
                <a:cxn ang="0">
                  <a:pos x="16" y="16"/>
                </a:cxn>
                <a:cxn ang="0">
                  <a:pos x="0" y="0"/>
                </a:cxn>
                <a:cxn ang="0">
                  <a:pos x="0" y="16"/>
                </a:cxn>
                <a:cxn ang="0">
                  <a:pos x="16" y="16"/>
                </a:cxn>
              </a:cxnLst>
              <a:rect l="0" t="0" r="r" b="b"/>
              <a:pathLst>
                <a:path w="17" h="17">
                  <a:moveTo>
                    <a:pt x="16" y="16"/>
                  </a:moveTo>
                  <a:lnTo>
                    <a:pt x="0" y="0"/>
                  </a:lnTo>
                  <a:lnTo>
                    <a:pt x="0" y="16"/>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1094" name="Freeform 134"/>
            <p:cNvSpPr>
              <a:spLocks/>
            </p:cNvSpPr>
            <p:nvPr/>
          </p:nvSpPr>
          <p:spPr bwMode="auto">
            <a:xfrm>
              <a:off x="1761" y="1278"/>
              <a:ext cx="17" cy="17"/>
            </a:xfrm>
            <a:custGeom>
              <a:avLst/>
              <a:gdLst/>
              <a:ahLst/>
              <a:cxnLst>
                <a:cxn ang="0">
                  <a:pos x="16" y="16"/>
                </a:cxn>
                <a:cxn ang="0">
                  <a:pos x="0" y="16"/>
                </a:cxn>
                <a:cxn ang="0">
                  <a:pos x="0" y="0"/>
                </a:cxn>
                <a:cxn ang="0">
                  <a:pos x="16" y="0"/>
                </a:cxn>
                <a:cxn ang="0">
                  <a:pos x="16" y="16"/>
                </a:cxn>
              </a:cxnLst>
              <a:rect l="0" t="0" r="r" b="b"/>
              <a:pathLst>
                <a:path w="17" h="17">
                  <a:moveTo>
                    <a:pt x="16" y="16"/>
                  </a:moveTo>
                  <a:lnTo>
                    <a:pt x="0" y="16"/>
                  </a:lnTo>
                  <a:lnTo>
                    <a:pt x="0" y="0"/>
                  </a:lnTo>
                  <a:lnTo>
                    <a:pt x="16" y="0"/>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1095" name="Freeform 135"/>
            <p:cNvSpPr>
              <a:spLocks/>
            </p:cNvSpPr>
            <p:nvPr/>
          </p:nvSpPr>
          <p:spPr bwMode="auto">
            <a:xfrm>
              <a:off x="1763" y="1278"/>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96" name="Freeform 136"/>
            <p:cNvSpPr>
              <a:spLocks/>
            </p:cNvSpPr>
            <p:nvPr/>
          </p:nvSpPr>
          <p:spPr bwMode="auto">
            <a:xfrm>
              <a:off x="1764" y="1278"/>
              <a:ext cx="17" cy="17"/>
            </a:xfrm>
            <a:custGeom>
              <a:avLst/>
              <a:gdLst/>
              <a:ahLst/>
              <a:cxnLst>
                <a:cxn ang="0">
                  <a:pos x="0" y="16"/>
                </a:cxn>
                <a:cxn ang="0">
                  <a:pos x="0" y="0"/>
                </a:cxn>
                <a:cxn ang="0">
                  <a:pos x="0" y="16"/>
                </a:cxn>
                <a:cxn ang="0">
                  <a:pos x="0" y="0"/>
                </a:cxn>
                <a:cxn ang="0">
                  <a:pos x="16" y="0"/>
                </a:cxn>
                <a:cxn ang="0">
                  <a:pos x="0" y="0"/>
                </a:cxn>
                <a:cxn ang="0">
                  <a:pos x="16" y="16"/>
                </a:cxn>
                <a:cxn ang="0">
                  <a:pos x="0" y="16"/>
                </a:cxn>
              </a:cxnLst>
              <a:rect l="0" t="0" r="r" b="b"/>
              <a:pathLst>
                <a:path w="17" h="17">
                  <a:moveTo>
                    <a:pt x="0" y="16"/>
                  </a:moveTo>
                  <a:lnTo>
                    <a:pt x="0" y="0"/>
                  </a:lnTo>
                  <a:lnTo>
                    <a:pt x="0" y="16"/>
                  </a:lnTo>
                  <a:lnTo>
                    <a:pt x="0" y="0"/>
                  </a:lnTo>
                  <a:lnTo>
                    <a:pt x="16" y="0"/>
                  </a:lnTo>
                  <a:lnTo>
                    <a:pt x="0"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1097" name="Freeform 137"/>
            <p:cNvSpPr>
              <a:spLocks/>
            </p:cNvSpPr>
            <p:nvPr/>
          </p:nvSpPr>
          <p:spPr bwMode="auto">
            <a:xfrm>
              <a:off x="1753" y="1270"/>
              <a:ext cx="17" cy="17"/>
            </a:xfrm>
            <a:custGeom>
              <a:avLst/>
              <a:gdLst/>
              <a:ahLst/>
              <a:cxnLst>
                <a:cxn ang="0">
                  <a:pos x="16" y="16"/>
                </a:cxn>
                <a:cxn ang="0">
                  <a:pos x="16" y="0"/>
                </a:cxn>
                <a:cxn ang="0">
                  <a:pos x="0" y="0"/>
                </a:cxn>
                <a:cxn ang="0">
                  <a:pos x="16" y="0"/>
                </a:cxn>
                <a:cxn ang="0">
                  <a:pos x="16" y="16"/>
                </a:cxn>
              </a:cxnLst>
              <a:rect l="0" t="0" r="r" b="b"/>
              <a:pathLst>
                <a:path w="17" h="17">
                  <a:moveTo>
                    <a:pt x="16" y="16"/>
                  </a:moveTo>
                  <a:lnTo>
                    <a:pt x="16" y="0"/>
                  </a:lnTo>
                  <a:lnTo>
                    <a:pt x="0" y="0"/>
                  </a:lnTo>
                  <a:lnTo>
                    <a:pt x="16" y="0"/>
                  </a:lnTo>
                  <a:lnTo>
                    <a:pt x="16" y="16"/>
                  </a:lnTo>
                </a:path>
              </a:pathLst>
            </a:custGeom>
            <a:solidFill>
              <a:srgbClr val="000000"/>
            </a:solidFill>
            <a:ln w="9525" cap="rnd">
              <a:noFill/>
              <a:round/>
              <a:headEnd/>
              <a:tailEnd/>
            </a:ln>
            <a:effectLst/>
          </p:spPr>
          <p:txBody>
            <a:bodyPr/>
            <a:lstStyle/>
            <a:p>
              <a:endParaRPr lang="en-US"/>
            </a:p>
          </p:txBody>
        </p:sp>
        <p:sp>
          <p:nvSpPr>
            <p:cNvPr id="41098" name="Freeform 138"/>
            <p:cNvSpPr>
              <a:spLocks/>
            </p:cNvSpPr>
            <p:nvPr/>
          </p:nvSpPr>
          <p:spPr bwMode="auto">
            <a:xfrm>
              <a:off x="1759" y="1275"/>
              <a:ext cx="17" cy="17"/>
            </a:xfrm>
            <a:custGeom>
              <a:avLst/>
              <a:gdLst/>
              <a:ahLst/>
              <a:cxnLst>
                <a:cxn ang="0">
                  <a:pos x="0" y="0"/>
                </a:cxn>
                <a:cxn ang="0">
                  <a:pos x="0" y="16"/>
                </a:cxn>
                <a:cxn ang="0">
                  <a:pos x="16" y="16"/>
                </a:cxn>
                <a:cxn ang="0">
                  <a:pos x="0" y="16"/>
                </a:cxn>
                <a:cxn ang="0">
                  <a:pos x="0" y="0"/>
                </a:cxn>
              </a:cxnLst>
              <a:rect l="0" t="0" r="r" b="b"/>
              <a:pathLst>
                <a:path w="17" h="17">
                  <a:moveTo>
                    <a:pt x="0" y="0"/>
                  </a:moveTo>
                  <a:lnTo>
                    <a:pt x="0" y="16"/>
                  </a:lnTo>
                  <a:lnTo>
                    <a:pt x="16"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099" name="Freeform 139"/>
            <p:cNvSpPr>
              <a:spLocks/>
            </p:cNvSpPr>
            <p:nvPr/>
          </p:nvSpPr>
          <p:spPr bwMode="auto">
            <a:xfrm>
              <a:off x="1760" y="1275"/>
              <a:ext cx="1" cy="17"/>
            </a:xfrm>
            <a:custGeom>
              <a:avLst/>
              <a:gdLst/>
              <a:ahLst/>
              <a:cxnLst>
                <a:cxn ang="0">
                  <a:pos x="0" y="0"/>
                </a:cxn>
                <a:cxn ang="0">
                  <a:pos x="0" y="0"/>
                </a:cxn>
                <a:cxn ang="0">
                  <a:pos x="0" y="16"/>
                </a:cxn>
                <a:cxn ang="0">
                  <a:pos x="0" y="0"/>
                </a:cxn>
              </a:cxnLst>
              <a:rect l="0" t="0" r="r" b="b"/>
              <a:pathLst>
                <a:path w="1" h="17">
                  <a:moveTo>
                    <a:pt x="0" y="0"/>
                  </a:moveTo>
                  <a:lnTo>
                    <a:pt x="0" y="0"/>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00" name="Freeform 140"/>
            <p:cNvSpPr>
              <a:spLocks/>
            </p:cNvSpPr>
            <p:nvPr/>
          </p:nvSpPr>
          <p:spPr bwMode="auto">
            <a:xfrm>
              <a:off x="1755" y="1270"/>
              <a:ext cx="17" cy="17"/>
            </a:xfrm>
            <a:custGeom>
              <a:avLst/>
              <a:gdLst/>
              <a:ahLst/>
              <a:cxnLst>
                <a:cxn ang="0">
                  <a:pos x="16" y="16"/>
                </a:cxn>
                <a:cxn ang="0">
                  <a:pos x="16" y="0"/>
                </a:cxn>
                <a:cxn ang="0">
                  <a:pos x="16" y="16"/>
                </a:cxn>
                <a:cxn ang="0">
                  <a:pos x="0" y="16"/>
                </a:cxn>
                <a:cxn ang="0">
                  <a:pos x="16" y="16"/>
                </a:cxn>
                <a:cxn ang="0">
                  <a:pos x="0" y="0"/>
                </a:cxn>
                <a:cxn ang="0">
                  <a:pos x="16" y="16"/>
                </a:cxn>
              </a:cxnLst>
              <a:rect l="0" t="0" r="r" b="b"/>
              <a:pathLst>
                <a:path w="17" h="17">
                  <a:moveTo>
                    <a:pt x="16" y="16"/>
                  </a:moveTo>
                  <a:lnTo>
                    <a:pt x="16" y="0"/>
                  </a:lnTo>
                  <a:lnTo>
                    <a:pt x="16" y="16"/>
                  </a:lnTo>
                  <a:lnTo>
                    <a:pt x="0" y="16"/>
                  </a:lnTo>
                  <a:lnTo>
                    <a:pt x="16" y="16"/>
                  </a:lnTo>
                  <a:lnTo>
                    <a:pt x="0" y="0"/>
                  </a:lnTo>
                  <a:lnTo>
                    <a:pt x="16" y="16"/>
                  </a:lnTo>
                </a:path>
              </a:pathLst>
            </a:custGeom>
            <a:solidFill>
              <a:srgbClr val="000000"/>
            </a:solidFill>
            <a:ln w="9525" cap="rnd">
              <a:noFill/>
              <a:round/>
              <a:headEnd/>
              <a:tailEnd/>
            </a:ln>
            <a:effectLst/>
          </p:spPr>
          <p:txBody>
            <a:bodyPr/>
            <a:lstStyle/>
            <a:p>
              <a:endParaRPr lang="en-US"/>
            </a:p>
          </p:txBody>
        </p:sp>
        <p:sp>
          <p:nvSpPr>
            <p:cNvPr id="41101" name="Freeform 141"/>
            <p:cNvSpPr>
              <a:spLocks/>
            </p:cNvSpPr>
            <p:nvPr/>
          </p:nvSpPr>
          <p:spPr bwMode="auto">
            <a:xfrm>
              <a:off x="1761" y="1275"/>
              <a:ext cx="17" cy="17"/>
            </a:xfrm>
            <a:custGeom>
              <a:avLst/>
              <a:gdLst/>
              <a:ahLst/>
              <a:cxnLst>
                <a:cxn ang="0">
                  <a:pos x="0" y="0"/>
                </a:cxn>
                <a:cxn ang="0">
                  <a:pos x="0" y="16"/>
                </a:cxn>
                <a:cxn ang="0">
                  <a:pos x="0" y="0"/>
                </a:cxn>
                <a:cxn ang="0">
                  <a:pos x="16" y="0"/>
                </a:cxn>
                <a:cxn ang="0">
                  <a:pos x="0" y="0"/>
                </a:cxn>
                <a:cxn ang="0">
                  <a:pos x="16" y="16"/>
                </a:cxn>
                <a:cxn ang="0">
                  <a:pos x="0" y="0"/>
                </a:cxn>
              </a:cxnLst>
              <a:rect l="0" t="0" r="r" b="b"/>
              <a:pathLst>
                <a:path w="17" h="17">
                  <a:moveTo>
                    <a:pt x="0" y="0"/>
                  </a:moveTo>
                  <a:lnTo>
                    <a:pt x="0" y="16"/>
                  </a:lnTo>
                  <a:lnTo>
                    <a:pt x="0" y="0"/>
                  </a:lnTo>
                  <a:lnTo>
                    <a:pt x="16" y="0"/>
                  </a:lnTo>
                  <a:lnTo>
                    <a:pt x="0" y="0"/>
                  </a:lnTo>
                  <a:lnTo>
                    <a:pt x="16"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2" name="Freeform 142"/>
            <p:cNvSpPr>
              <a:spLocks/>
            </p:cNvSpPr>
            <p:nvPr/>
          </p:nvSpPr>
          <p:spPr bwMode="auto">
            <a:xfrm>
              <a:off x="1759" y="1275"/>
              <a:ext cx="17" cy="17"/>
            </a:xfrm>
            <a:custGeom>
              <a:avLst/>
              <a:gdLst/>
              <a:ahLst/>
              <a:cxnLst>
                <a:cxn ang="0">
                  <a:pos x="0" y="0"/>
                </a:cxn>
                <a:cxn ang="0">
                  <a:pos x="0" y="16"/>
                </a:cxn>
                <a:cxn ang="0">
                  <a:pos x="16" y="16"/>
                </a:cxn>
                <a:cxn ang="0">
                  <a:pos x="0" y="16"/>
                </a:cxn>
                <a:cxn ang="0">
                  <a:pos x="0" y="0"/>
                </a:cxn>
              </a:cxnLst>
              <a:rect l="0" t="0" r="r" b="b"/>
              <a:pathLst>
                <a:path w="17" h="17">
                  <a:moveTo>
                    <a:pt x="0" y="0"/>
                  </a:moveTo>
                  <a:lnTo>
                    <a:pt x="0" y="16"/>
                  </a:lnTo>
                  <a:lnTo>
                    <a:pt x="16"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3" name="Freeform 143"/>
            <p:cNvSpPr>
              <a:spLocks/>
            </p:cNvSpPr>
            <p:nvPr/>
          </p:nvSpPr>
          <p:spPr bwMode="auto">
            <a:xfrm>
              <a:off x="1760" y="1275"/>
              <a:ext cx="1" cy="17"/>
            </a:xfrm>
            <a:custGeom>
              <a:avLst/>
              <a:gdLst/>
              <a:ahLst/>
              <a:cxnLst>
                <a:cxn ang="0">
                  <a:pos x="0" y="0"/>
                </a:cxn>
                <a:cxn ang="0">
                  <a:pos x="0" y="0"/>
                </a:cxn>
                <a:cxn ang="0">
                  <a:pos x="0" y="16"/>
                </a:cxn>
                <a:cxn ang="0">
                  <a:pos x="0" y="0"/>
                </a:cxn>
              </a:cxnLst>
              <a:rect l="0" t="0" r="r" b="b"/>
              <a:pathLst>
                <a:path w="1" h="17">
                  <a:moveTo>
                    <a:pt x="0" y="0"/>
                  </a:moveTo>
                  <a:lnTo>
                    <a:pt x="0" y="0"/>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4" name="Freeform 144"/>
            <p:cNvSpPr>
              <a:spLocks/>
            </p:cNvSpPr>
            <p:nvPr/>
          </p:nvSpPr>
          <p:spPr bwMode="auto">
            <a:xfrm>
              <a:off x="1760" y="127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5" name="Freeform 145"/>
            <p:cNvSpPr>
              <a:spLocks/>
            </p:cNvSpPr>
            <p:nvPr/>
          </p:nvSpPr>
          <p:spPr bwMode="auto">
            <a:xfrm>
              <a:off x="1760" y="1275"/>
              <a:ext cx="17" cy="17"/>
            </a:xfrm>
            <a:custGeom>
              <a:avLst/>
              <a:gdLst/>
              <a:ahLst/>
              <a:cxnLst>
                <a:cxn ang="0">
                  <a:pos x="0" y="0"/>
                </a:cxn>
                <a:cxn ang="0">
                  <a:pos x="0" y="0"/>
                </a:cxn>
                <a:cxn ang="0">
                  <a:pos x="16" y="0"/>
                </a:cxn>
                <a:cxn ang="0">
                  <a:pos x="0" y="0"/>
                </a:cxn>
                <a:cxn ang="0">
                  <a:pos x="0" y="16"/>
                </a:cxn>
                <a:cxn ang="0">
                  <a:pos x="16" y="0"/>
                </a:cxn>
                <a:cxn ang="0">
                  <a:pos x="16" y="16"/>
                </a:cxn>
                <a:cxn ang="0">
                  <a:pos x="0" y="16"/>
                </a:cxn>
                <a:cxn ang="0">
                  <a:pos x="0" y="0"/>
                </a:cxn>
              </a:cxnLst>
              <a:rect l="0" t="0" r="r" b="b"/>
              <a:pathLst>
                <a:path w="17" h="17">
                  <a:moveTo>
                    <a:pt x="0" y="0"/>
                  </a:moveTo>
                  <a:lnTo>
                    <a:pt x="0" y="0"/>
                  </a:lnTo>
                  <a:lnTo>
                    <a:pt x="16" y="0"/>
                  </a:lnTo>
                  <a:lnTo>
                    <a:pt x="0" y="0"/>
                  </a:lnTo>
                  <a:lnTo>
                    <a:pt x="0" y="16"/>
                  </a:lnTo>
                  <a:lnTo>
                    <a:pt x="16" y="0"/>
                  </a:lnTo>
                  <a:lnTo>
                    <a:pt x="16"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6" name="Freeform 146"/>
            <p:cNvSpPr>
              <a:spLocks/>
            </p:cNvSpPr>
            <p:nvPr/>
          </p:nvSpPr>
          <p:spPr bwMode="auto">
            <a:xfrm>
              <a:off x="1761" y="1275"/>
              <a:ext cx="17" cy="17"/>
            </a:xfrm>
            <a:custGeom>
              <a:avLst/>
              <a:gdLst/>
              <a:ahLst/>
              <a:cxnLst>
                <a:cxn ang="0">
                  <a:pos x="0" y="0"/>
                </a:cxn>
                <a:cxn ang="0">
                  <a:pos x="0" y="16"/>
                </a:cxn>
                <a:cxn ang="0">
                  <a:pos x="0" y="0"/>
                </a:cxn>
                <a:cxn ang="0">
                  <a:pos x="16" y="0"/>
                </a:cxn>
                <a:cxn ang="0">
                  <a:pos x="0" y="0"/>
                </a:cxn>
                <a:cxn ang="0">
                  <a:pos x="16" y="16"/>
                </a:cxn>
                <a:cxn ang="0">
                  <a:pos x="0" y="0"/>
                </a:cxn>
              </a:cxnLst>
              <a:rect l="0" t="0" r="r" b="b"/>
              <a:pathLst>
                <a:path w="17" h="17">
                  <a:moveTo>
                    <a:pt x="0" y="0"/>
                  </a:moveTo>
                  <a:lnTo>
                    <a:pt x="0" y="16"/>
                  </a:lnTo>
                  <a:lnTo>
                    <a:pt x="0" y="0"/>
                  </a:lnTo>
                  <a:lnTo>
                    <a:pt x="16" y="0"/>
                  </a:lnTo>
                  <a:lnTo>
                    <a:pt x="0" y="0"/>
                  </a:lnTo>
                  <a:lnTo>
                    <a:pt x="16"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07" name="Line 147"/>
            <p:cNvSpPr>
              <a:spLocks noChangeShapeType="1"/>
            </p:cNvSpPr>
            <p:nvPr/>
          </p:nvSpPr>
          <p:spPr bwMode="auto">
            <a:xfrm>
              <a:off x="1760" y="1282"/>
              <a:ext cx="16" cy="0"/>
            </a:xfrm>
            <a:prstGeom prst="line">
              <a:avLst/>
            </a:prstGeom>
            <a:noFill/>
            <a:ln w="9525">
              <a:noFill/>
              <a:round/>
              <a:headEnd type="none" w="sm" len="sm"/>
              <a:tailEnd type="none" w="sm" len="sm"/>
            </a:ln>
            <a:effectLst/>
          </p:spPr>
          <p:txBody>
            <a:bodyPr wrap="none" anchor="ctr"/>
            <a:lstStyle/>
            <a:p>
              <a:endParaRPr lang="en-US"/>
            </a:p>
          </p:txBody>
        </p:sp>
        <p:sp>
          <p:nvSpPr>
            <p:cNvPr id="41108" name="Line 148"/>
            <p:cNvSpPr>
              <a:spLocks noChangeShapeType="1"/>
            </p:cNvSpPr>
            <p:nvPr/>
          </p:nvSpPr>
          <p:spPr bwMode="auto">
            <a:xfrm>
              <a:off x="1760" y="1282"/>
              <a:ext cx="16"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09" name="Freeform 149"/>
            <p:cNvSpPr>
              <a:spLocks/>
            </p:cNvSpPr>
            <p:nvPr/>
          </p:nvSpPr>
          <p:spPr bwMode="auto">
            <a:xfrm>
              <a:off x="1754" y="1282"/>
              <a:ext cx="17" cy="1"/>
            </a:xfrm>
            <a:custGeom>
              <a:avLst/>
              <a:gdLst/>
              <a:ahLst/>
              <a:cxnLst>
                <a:cxn ang="0">
                  <a:pos x="0" y="0"/>
                </a:cxn>
                <a:cxn ang="0">
                  <a:pos x="16" y="0"/>
                </a:cxn>
                <a:cxn ang="0">
                  <a:pos x="0" y="0"/>
                </a:cxn>
                <a:cxn ang="0">
                  <a:pos x="16" y="0"/>
                </a:cxn>
                <a:cxn ang="0">
                  <a:pos x="0" y="0"/>
                </a:cxn>
                <a:cxn ang="0">
                  <a:pos x="16" y="0"/>
                </a:cxn>
                <a:cxn ang="0">
                  <a:pos x="0" y="0"/>
                </a:cxn>
              </a:cxnLst>
              <a:rect l="0" t="0" r="r" b="b"/>
              <a:pathLst>
                <a:path w="17" h="1">
                  <a:moveTo>
                    <a:pt x="0" y="0"/>
                  </a:moveTo>
                  <a:lnTo>
                    <a:pt x="16" y="0"/>
                  </a:lnTo>
                  <a:lnTo>
                    <a:pt x="0" y="0"/>
                  </a:lnTo>
                  <a:lnTo>
                    <a:pt x="16" y="0"/>
                  </a:lnTo>
                  <a:lnTo>
                    <a:pt x="0" y="0"/>
                  </a:lnTo>
                  <a:lnTo>
                    <a:pt x="16" y="0"/>
                  </a:lnTo>
                  <a:lnTo>
                    <a:pt x="0" y="0"/>
                  </a:lnTo>
                </a:path>
              </a:pathLst>
            </a:custGeom>
            <a:solidFill>
              <a:srgbClr val="000000"/>
            </a:solidFill>
            <a:ln w="9525" cap="rnd">
              <a:noFill/>
              <a:round/>
              <a:headEnd/>
              <a:tailEnd/>
            </a:ln>
            <a:effectLst/>
          </p:spPr>
          <p:txBody>
            <a:bodyPr/>
            <a:lstStyle/>
            <a:p>
              <a:endParaRPr lang="en-US"/>
            </a:p>
          </p:txBody>
        </p:sp>
        <p:sp>
          <p:nvSpPr>
            <p:cNvPr id="41110" name="Freeform 150"/>
            <p:cNvSpPr>
              <a:spLocks/>
            </p:cNvSpPr>
            <p:nvPr/>
          </p:nvSpPr>
          <p:spPr bwMode="auto">
            <a:xfrm>
              <a:off x="1760" y="1282"/>
              <a:ext cx="17" cy="1"/>
            </a:xfrm>
            <a:custGeom>
              <a:avLst/>
              <a:gdLst/>
              <a:ahLst/>
              <a:cxnLst>
                <a:cxn ang="0">
                  <a:pos x="16" y="0"/>
                </a:cxn>
                <a:cxn ang="0">
                  <a:pos x="0" y="0"/>
                </a:cxn>
                <a:cxn ang="0">
                  <a:pos x="16" y="0"/>
                </a:cxn>
                <a:cxn ang="0">
                  <a:pos x="0" y="0"/>
                </a:cxn>
                <a:cxn ang="0">
                  <a:pos x="16" y="0"/>
                </a:cxn>
                <a:cxn ang="0">
                  <a:pos x="0" y="0"/>
                </a:cxn>
                <a:cxn ang="0">
                  <a:pos x="16" y="0"/>
                </a:cxn>
              </a:cxnLst>
              <a:rect l="0" t="0" r="r" b="b"/>
              <a:pathLst>
                <a:path w="17" h="1">
                  <a:moveTo>
                    <a:pt x="16" y="0"/>
                  </a:moveTo>
                  <a:lnTo>
                    <a:pt x="0" y="0"/>
                  </a:lnTo>
                  <a:lnTo>
                    <a:pt x="16" y="0"/>
                  </a:lnTo>
                  <a:lnTo>
                    <a:pt x="0" y="0"/>
                  </a:lnTo>
                  <a:lnTo>
                    <a:pt x="16" y="0"/>
                  </a:lnTo>
                  <a:lnTo>
                    <a:pt x="0" y="0"/>
                  </a:lnTo>
                  <a:lnTo>
                    <a:pt x="16" y="0"/>
                  </a:lnTo>
                </a:path>
              </a:pathLst>
            </a:custGeom>
            <a:noFill/>
            <a:ln w="12700" cap="rnd" cmpd="sng">
              <a:solidFill>
                <a:srgbClr val="000000"/>
              </a:solidFill>
              <a:prstDash val="solid"/>
              <a:round/>
              <a:headEnd/>
              <a:tailEnd/>
            </a:ln>
            <a:effectLst/>
          </p:spPr>
          <p:txBody>
            <a:bodyPr/>
            <a:lstStyle/>
            <a:p>
              <a:endParaRPr lang="en-US"/>
            </a:p>
          </p:txBody>
        </p:sp>
        <p:sp>
          <p:nvSpPr>
            <p:cNvPr id="41111" name="Freeform 151"/>
            <p:cNvSpPr>
              <a:spLocks/>
            </p:cNvSpPr>
            <p:nvPr/>
          </p:nvSpPr>
          <p:spPr bwMode="auto">
            <a:xfrm>
              <a:off x="1761" y="1282"/>
              <a:ext cx="17" cy="1"/>
            </a:xfrm>
            <a:custGeom>
              <a:avLst/>
              <a:gdLst/>
              <a:ahLst/>
              <a:cxnLst>
                <a:cxn ang="0">
                  <a:pos x="16" y="0"/>
                </a:cxn>
                <a:cxn ang="0">
                  <a:pos x="0" y="0"/>
                </a:cxn>
                <a:cxn ang="0">
                  <a:pos x="16" y="0"/>
                </a:cxn>
                <a:cxn ang="0">
                  <a:pos x="0" y="0"/>
                </a:cxn>
                <a:cxn ang="0">
                  <a:pos x="16" y="0"/>
                </a:cxn>
                <a:cxn ang="0">
                  <a:pos x="0" y="0"/>
                </a:cxn>
                <a:cxn ang="0">
                  <a:pos x="16" y="0"/>
                </a:cxn>
              </a:cxnLst>
              <a:rect l="0" t="0" r="r" b="b"/>
              <a:pathLst>
                <a:path w="17" h="1">
                  <a:moveTo>
                    <a:pt x="16" y="0"/>
                  </a:moveTo>
                  <a:lnTo>
                    <a:pt x="0" y="0"/>
                  </a:lnTo>
                  <a:lnTo>
                    <a:pt x="16" y="0"/>
                  </a:lnTo>
                  <a:lnTo>
                    <a:pt x="0" y="0"/>
                  </a:lnTo>
                  <a:lnTo>
                    <a:pt x="16" y="0"/>
                  </a:lnTo>
                  <a:lnTo>
                    <a:pt x="0" y="0"/>
                  </a:lnTo>
                  <a:lnTo>
                    <a:pt x="16"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12" name="Line 152"/>
            <p:cNvSpPr>
              <a:spLocks noChangeShapeType="1"/>
            </p:cNvSpPr>
            <p:nvPr/>
          </p:nvSpPr>
          <p:spPr bwMode="auto">
            <a:xfrm>
              <a:off x="1763" y="1282"/>
              <a:ext cx="1" cy="0"/>
            </a:xfrm>
            <a:prstGeom prst="line">
              <a:avLst/>
            </a:prstGeom>
            <a:noFill/>
            <a:ln w="9525">
              <a:noFill/>
              <a:round/>
              <a:headEnd type="none" w="sm" len="sm"/>
              <a:tailEnd type="none" w="sm" len="sm"/>
            </a:ln>
            <a:effectLst/>
          </p:spPr>
          <p:txBody>
            <a:bodyPr wrap="none" anchor="ctr"/>
            <a:lstStyle/>
            <a:p>
              <a:endParaRPr lang="en-US"/>
            </a:p>
          </p:txBody>
        </p:sp>
        <p:sp>
          <p:nvSpPr>
            <p:cNvPr id="41113" name="Line 153"/>
            <p:cNvSpPr>
              <a:spLocks noChangeShapeType="1"/>
            </p:cNvSpPr>
            <p:nvPr/>
          </p:nvSpPr>
          <p:spPr bwMode="auto">
            <a:xfrm>
              <a:off x="1763"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14" name="Freeform 154"/>
            <p:cNvSpPr>
              <a:spLocks/>
            </p:cNvSpPr>
            <p:nvPr/>
          </p:nvSpPr>
          <p:spPr bwMode="auto">
            <a:xfrm>
              <a:off x="1753" y="1282"/>
              <a:ext cx="17" cy="1"/>
            </a:xfrm>
            <a:custGeom>
              <a:avLst/>
              <a:gdLst/>
              <a:ahLst/>
              <a:cxnLst>
                <a:cxn ang="0">
                  <a:pos x="16" y="0"/>
                </a:cxn>
                <a:cxn ang="0">
                  <a:pos x="16" y="0"/>
                </a:cxn>
                <a:cxn ang="0">
                  <a:pos x="0" y="0"/>
                </a:cxn>
                <a:cxn ang="0">
                  <a:pos x="16" y="0"/>
                </a:cxn>
              </a:cxnLst>
              <a:rect l="0" t="0" r="r" b="b"/>
              <a:pathLst>
                <a:path w="17" h="1">
                  <a:moveTo>
                    <a:pt x="16" y="0"/>
                  </a:moveTo>
                  <a:lnTo>
                    <a:pt x="16" y="0"/>
                  </a:lnTo>
                  <a:lnTo>
                    <a:pt x="0" y="0"/>
                  </a:lnTo>
                  <a:lnTo>
                    <a:pt x="16" y="0"/>
                  </a:lnTo>
                </a:path>
              </a:pathLst>
            </a:custGeom>
            <a:solidFill>
              <a:srgbClr val="000000"/>
            </a:solidFill>
            <a:ln w="9525" cap="rnd">
              <a:noFill/>
              <a:round/>
              <a:headEnd/>
              <a:tailEnd/>
            </a:ln>
            <a:effectLst/>
          </p:spPr>
          <p:txBody>
            <a:bodyPr/>
            <a:lstStyle/>
            <a:p>
              <a:endParaRPr lang="en-US"/>
            </a:p>
          </p:txBody>
        </p:sp>
        <p:sp>
          <p:nvSpPr>
            <p:cNvPr id="41115" name="Freeform 155"/>
            <p:cNvSpPr>
              <a:spLocks/>
            </p:cNvSpPr>
            <p:nvPr/>
          </p:nvSpPr>
          <p:spPr bwMode="auto">
            <a:xfrm>
              <a:off x="1759" y="1282"/>
              <a:ext cx="17" cy="1"/>
            </a:xfrm>
            <a:custGeom>
              <a:avLst/>
              <a:gdLst/>
              <a:ahLst/>
              <a:cxnLst>
                <a:cxn ang="0">
                  <a:pos x="0" y="0"/>
                </a:cxn>
                <a:cxn ang="0">
                  <a:pos x="0" y="0"/>
                </a:cxn>
                <a:cxn ang="0">
                  <a:pos x="16" y="0"/>
                </a:cxn>
                <a:cxn ang="0">
                  <a:pos x="0" y="0"/>
                </a:cxn>
              </a:cxnLst>
              <a:rect l="0" t="0" r="r" b="b"/>
              <a:pathLst>
                <a:path w="17" h="1">
                  <a:moveTo>
                    <a:pt x="0" y="0"/>
                  </a:moveTo>
                  <a:lnTo>
                    <a:pt x="0" y="0"/>
                  </a:lnTo>
                  <a:lnTo>
                    <a:pt x="16"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16" name="Line 156"/>
            <p:cNvSpPr>
              <a:spLocks noChangeShapeType="1"/>
            </p:cNvSpPr>
            <p:nvPr/>
          </p:nvSpPr>
          <p:spPr bwMode="auto">
            <a:xfrm>
              <a:off x="1759"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17" name="Freeform 157"/>
            <p:cNvSpPr>
              <a:spLocks/>
            </p:cNvSpPr>
            <p:nvPr/>
          </p:nvSpPr>
          <p:spPr bwMode="auto">
            <a:xfrm>
              <a:off x="1759" y="1282"/>
              <a:ext cx="17" cy="1"/>
            </a:xfrm>
            <a:custGeom>
              <a:avLst/>
              <a:gdLst/>
              <a:ahLst/>
              <a:cxnLst>
                <a:cxn ang="0">
                  <a:pos x="0" y="0"/>
                </a:cxn>
                <a:cxn ang="0">
                  <a:pos x="0" y="0"/>
                </a:cxn>
                <a:cxn ang="0">
                  <a:pos x="16" y="0"/>
                </a:cxn>
                <a:cxn ang="0">
                  <a:pos x="0" y="0"/>
                </a:cxn>
              </a:cxnLst>
              <a:rect l="0" t="0" r="r" b="b"/>
              <a:pathLst>
                <a:path w="17" h="1">
                  <a:moveTo>
                    <a:pt x="0" y="0"/>
                  </a:moveTo>
                  <a:lnTo>
                    <a:pt x="0" y="0"/>
                  </a:lnTo>
                  <a:lnTo>
                    <a:pt x="16"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118" name="Line 158"/>
            <p:cNvSpPr>
              <a:spLocks noChangeShapeType="1"/>
            </p:cNvSpPr>
            <p:nvPr/>
          </p:nvSpPr>
          <p:spPr bwMode="auto">
            <a:xfrm>
              <a:off x="1759"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19" name="Line 159"/>
            <p:cNvSpPr>
              <a:spLocks noChangeShapeType="1"/>
            </p:cNvSpPr>
            <p:nvPr/>
          </p:nvSpPr>
          <p:spPr bwMode="auto">
            <a:xfrm>
              <a:off x="1760" y="1282"/>
              <a:ext cx="16"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20" name="Freeform 160"/>
            <p:cNvSpPr>
              <a:spLocks/>
            </p:cNvSpPr>
            <p:nvPr/>
          </p:nvSpPr>
          <p:spPr bwMode="auto">
            <a:xfrm>
              <a:off x="1760" y="1282"/>
              <a:ext cx="17" cy="1"/>
            </a:xfrm>
            <a:custGeom>
              <a:avLst/>
              <a:gdLst/>
              <a:ahLst/>
              <a:cxnLst>
                <a:cxn ang="0">
                  <a:pos x="16" y="0"/>
                </a:cxn>
                <a:cxn ang="0">
                  <a:pos x="0" y="0"/>
                </a:cxn>
                <a:cxn ang="0">
                  <a:pos x="16" y="0"/>
                </a:cxn>
                <a:cxn ang="0">
                  <a:pos x="0" y="0"/>
                </a:cxn>
                <a:cxn ang="0">
                  <a:pos x="16" y="0"/>
                </a:cxn>
                <a:cxn ang="0">
                  <a:pos x="0" y="0"/>
                </a:cxn>
                <a:cxn ang="0">
                  <a:pos x="16" y="0"/>
                </a:cxn>
              </a:cxnLst>
              <a:rect l="0" t="0" r="r" b="b"/>
              <a:pathLst>
                <a:path w="17" h="1">
                  <a:moveTo>
                    <a:pt x="16" y="0"/>
                  </a:moveTo>
                  <a:lnTo>
                    <a:pt x="0" y="0"/>
                  </a:lnTo>
                  <a:lnTo>
                    <a:pt x="16" y="0"/>
                  </a:lnTo>
                  <a:lnTo>
                    <a:pt x="0" y="0"/>
                  </a:lnTo>
                  <a:lnTo>
                    <a:pt x="16" y="0"/>
                  </a:lnTo>
                  <a:lnTo>
                    <a:pt x="0" y="0"/>
                  </a:lnTo>
                  <a:lnTo>
                    <a:pt x="16" y="0"/>
                  </a:lnTo>
                </a:path>
              </a:pathLst>
            </a:custGeom>
            <a:noFill/>
            <a:ln w="12700" cap="rnd" cmpd="sng">
              <a:solidFill>
                <a:srgbClr val="000000"/>
              </a:solidFill>
              <a:prstDash val="solid"/>
              <a:round/>
              <a:headEnd/>
              <a:tailEnd/>
            </a:ln>
            <a:effectLst/>
          </p:spPr>
          <p:txBody>
            <a:bodyPr/>
            <a:lstStyle/>
            <a:p>
              <a:endParaRPr lang="en-US"/>
            </a:p>
          </p:txBody>
        </p:sp>
        <p:sp>
          <p:nvSpPr>
            <p:cNvPr id="41121" name="Freeform 161"/>
            <p:cNvSpPr>
              <a:spLocks/>
            </p:cNvSpPr>
            <p:nvPr/>
          </p:nvSpPr>
          <p:spPr bwMode="auto">
            <a:xfrm>
              <a:off x="1761" y="1282"/>
              <a:ext cx="17" cy="1"/>
            </a:xfrm>
            <a:custGeom>
              <a:avLst/>
              <a:gdLst/>
              <a:ahLst/>
              <a:cxnLst>
                <a:cxn ang="0">
                  <a:pos x="16" y="0"/>
                </a:cxn>
                <a:cxn ang="0">
                  <a:pos x="0" y="0"/>
                </a:cxn>
                <a:cxn ang="0">
                  <a:pos x="16" y="0"/>
                </a:cxn>
                <a:cxn ang="0">
                  <a:pos x="0" y="0"/>
                </a:cxn>
                <a:cxn ang="0">
                  <a:pos x="16" y="0"/>
                </a:cxn>
                <a:cxn ang="0">
                  <a:pos x="0" y="0"/>
                </a:cxn>
                <a:cxn ang="0">
                  <a:pos x="16" y="0"/>
                </a:cxn>
              </a:cxnLst>
              <a:rect l="0" t="0" r="r" b="b"/>
              <a:pathLst>
                <a:path w="17" h="1">
                  <a:moveTo>
                    <a:pt x="16" y="0"/>
                  </a:moveTo>
                  <a:lnTo>
                    <a:pt x="0" y="0"/>
                  </a:lnTo>
                  <a:lnTo>
                    <a:pt x="16" y="0"/>
                  </a:lnTo>
                  <a:lnTo>
                    <a:pt x="0" y="0"/>
                  </a:lnTo>
                  <a:lnTo>
                    <a:pt x="16" y="0"/>
                  </a:lnTo>
                  <a:lnTo>
                    <a:pt x="0" y="0"/>
                  </a:lnTo>
                  <a:lnTo>
                    <a:pt x="16" y="0"/>
                  </a:lnTo>
                </a:path>
              </a:pathLst>
            </a:custGeom>
            <a:noFill/>
            <a:ln w="12700" cap="rnd" cmpd="sng">
              <a:solidFill>
                <a:srgbClr val="000000"/>
              </a:solidFill>
              <a:prstDash val="solid"/>
              <a:round/>
              <a:headEnd/>
              <a:tailEnd/>
            </a:ln>
            <a:effectLst/>
          </p:spPr>
          <p:txBody>
            <a:bodyPr/>
            <a:lstStyle/>
            <a:p>
              <a:endParaRPr lang="en-US"/>
            </a:p>
          </p:txBody>
        </p:sp>
        <p:sp>
          <p:nvSpPr>
            <p:cNvPr id="41122" name="Line 162"/>
            <p:cNvSpPr>
              <a:spLocks noChangeShapeType="1"/>
            </p:cNvSpPr>
            <p:nvPr/>
          </p:nvSpPr>
          <p:spPr bwMode="auto">
            <a:xfrm>
              <a:off x="1763"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23" name="Freeform 163"/>
            <p:cNvSpPr>
              <a:spLocks/>
            </p:cNvSpPr>
            <p:nvPr/>
          </p:nvSpPr>
          <p:spPr bwMode="auto">
            <a:xfrm>
              <a:off x="1832" y="1269"/>
              <a:ext cx="22" cy="21"/>
            </a:xfrm>
            <a:custGeom>
              <a:avLst/>
              <a:gdLst/>
              <a:ahLst/>
              <a:cxnLst>
                <a:cxn ang="0">
                  <a:pos x="0" y="2"/>
                </a:cxn>
                <a:cxn ang="0">
                  <a:pos x="21" y="0"/>
                </a:cxn>
                <a:cxn ang="0">
                  <a:pos x="21" y="18"/>
                </a:cxn>
                <a:cxn ang="0">
                  <a:pos x="0" y="20"/>
                </a:cxn>
                <a:cxn ang="0">
                  <a:pos x="0" y="2"/>
                </a:cxn>
              </a:cxnLst>
              <a:rect l="0" t="0" r="r" b="b"/>
              <a:pathLst>
                <a:path w="22" h="21">
                  <a:moveTo>
                    <a:pt x="0" y="2"/>
                  </a:moveTo>
                  <a:lnTo>
                    <a:pt x="21" y="0"/>
                  </a:lnTo>
                  <a:lnTo>
                    <a:pt x="21" y="18"/>
                  </a:lnTo>
                  <a:lnTo>
                    <a:pt x="0" y="20"/>
                  </a:lnTo>
                  <a:lnTo>
                    <a:pt x="0" y="2"/>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24" name="Freeform 164"/>
            <p:cNvSpPr>
              <a:spLocks/>
            </p:cNvSpPr>
            <p:nvPr/>
          </p:nvSpPr>
          <p:spPr bwMode="auto">
            <a:xfrm>
              <a:off x="1835" y="1273"/>
              <a:ext cx="17" cy="17"/>
            </a:xfrm>
            <a:custGeom>
              <a:avLst/>
              <a:gdLst/>
              <a:ahLst/>
              <a:cxnLst>
                <a:cxn ang="0">
                  <a:pos x="0" y="3"/>
                </a:cxn>
                <a:cxn ang="0">
                  <a:pos x="16" y="0"/>
                </a:cxn>
                <a:cxn ang="0">
                  <a:pos x="16" y="13"/>
                </a:cxn>
                <a:cxn ang="0">
                  <a:pos x="0" y="16"/>
                </a:cxn>
                <a:cxn ang="0">
                  <a:pos x="0" y="3"/>
                </a:cxn>
              </a:cxnLst>
              <a:rect l="0" t="0" r="r" b="b"/>
              <a:pathLst>
                <a:path w="17" h="17">
                  <a:moveTo>
                    <a:pt x="0" y="3"/>
                  </a:moveTo>
                  <a:lnTo>
                    <a:pt x="16" y="0"/>
                  </a:lnTo>
                  <a:lnTo>
                    <a:pt x="16" y="13"/>
                  </a:lnTo>
                  <a:lnTo>
                    <a:pt x="0" y="16"/>
                  </a:lnTo>
                  <a:lnTo>
                    <a:pt x="0" y="3"/>
                  </a:lnTo>
                </a:path>
              </a:pathLst>
            </a:custGeom>
            <a:solidFill>
              <a:srgbClr val="CC0000"/>
            </a:solidFill>
            <a:ln w="12700" cap="rnd" cmpd="sng">
              <a:solidFill>
                <a:srgbClr val="000000"/>
              </a:solidFill>
              <a:prstDash val="solid"/>
              <a:round/>
              <a:headEnd/>
              <a:tailEnd/>
            </a:ln>
            <a:effectLst/>
          </p:spPr>
          <p:txBody>
            <a:bodyPr/>
            <a:lstStyle/>
            <a:p>
              <a:endParaRPr lang="en-US"/>
            </a:p>
          </p:txBody>
        </p:sp>
        <p:sp>
          <p:nvSpPr>
            <p:cNvPr id="41125" name="Freeform 165"/>
            <p:cNvSpPr>
              <a:spLocks/>
            </p:cNvSpPr>
            <p:nvPr/>
          </p:nvSpPr>
          <p:spPr bwMode="auto">
            <a:xfrm>
              <a:off x="1835" y="1278"/>
              <a:ext cx="17" cy="17"/>
            </a:xfrm>
            <a:custGeom>
              <a:avLst/>
              <a:gdLst/>
              <a:ahLst/>
              <a:cxnLst>
                <a:cxn ang="0">
                  <a:pos x="1" y="3"/>
                </a:cxn>
                <a:cxn ang="0">
                  <a:pos x="15" y="0"/>
                </a:cxn>
                <a:cxn ang="0">
                  <a:pos x="16" y="3"/>
                </a:cxn>
                <a:cxn ang="0">
                  <a:pos x="16" y="9"/>
                </a:cxn>
                <a:cxn ang="0">
                  <a:pos x="15" y="12"/>
                </a:cxn>
                <a:cxn ang="0">
                  <a:pos x="1" y="16"/>
                </a:cxn>
                <a:cxn ang="0">
                  <a:pos x="0" y="12"/>
                </a:cxn>
                <a:cxn ang="0">
                  <a:pos x="1" y="3"/>
                </a:cxn>
              </a:cxnLst>
              <a:rect l="0" t="0" r="r" b="b"/>
              <a:pathLst>
                <a:path w="17" h="17">
                  <a:moveTo>
                    <a:pt x="1" y="3"/>
                  </a:moveTo>
                  <a:lnTo>
                    <a:pt x="15" y="0"/>
                  </a:lnTo>
                  <a:lnTo>
                    <a:pt x="16" y="3"/>
                  </a:lnTo>
                  <a:lnTo>
                    <a:pt x="16" y="9"/>
                  </a:lnTo>
                  <a:lnTo>
                    <a:pt x="15" y="12"/>
                  </a:lnTo>
                  <a:lnTo>
                    <a:pt x="1" y="16"/>
                  </a:lnTo>
                  <a:lnTo>
                    <a:pt x="0" y="12"/>
                  </a:lnTo>
                  <a:lnTo>
                    <a:pt x="1" y="3"/>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1126" name="Line 166"/>
            <p:cNvSpPr>
              <a:spLocks noChangeShapeType="1"/>
            </p:cNvSpPr>
            <p:nvPr/>
          </p:nvSpPr>
          <p:spPr bwMode="auto">
            <a:xfrm flipH="1" flipV="1">
              <a:off x="1832" y="1272"/>
              <a:ext cx="3"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27" name="Line 167"/>
            <p:cNvSpPr>
              <a:spLocks noChangeShapeType="1"/>
            </p:cNvSpPr>
            <p:nvPr/>
          </p:nvSpPr>
          <p:spPr bwMode="auto">
            <a:xfrm flipV="1">
              <a:off x="1851" y="1269"/>
              <a:ext cx="2"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28" name="Line 168"/>
            <p:cNvSpPr>
              <a:spLocks noChangeShapeType="1"/>
            </p:cNvSpPr>
            <p:nvPr/>
          </p:nvSpPr>
          <p:spPr bwMode="auto">
            <a:xfrm>
              <a:off x="1851" y="1283"/>
              <a:ext cx="2"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29" name="Line 169"/>
            <p:cNvSpPr>
              <a:spLocks noChangeShapeType="1"/>
            </p:cNvSpPr>
            <p:nvPr/>
          </p:nvSpPr>
          <p:spPr bwMode="auto">
            <a:xfrm flipV="1">
              <a:off x="1832" y="1286"/>
              <a:ext cx="3"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30" name="Freeform 170"/>
            <p:cNvSpPr>
              <a:spLocks/>
            </p:cNvSpPr>
            <p:nvPr/>
          </p:nvSpPr>
          <p:spPr bwMode="auto">
            <a:xfrm>
              <a:off x="1745" y="1435"/>
              <a:ext cx="111" cy="124"/>
            </a:xfrm>
            <a:custGeom>
              <a:avLst/>
              <a:gdLst/>
              <a:ahLst/>
              <a:cxnLst>
                <a:cxn ang="0">
                  <a:pos x="0" y="12"/>
                </a:cxn>
                <a:cxn ang="0">
                  <a:pos x="110" y="0"/>
                </a:cxn>
                <a:cxn ang="0">
                  <a:pos x="110" y="110"/>
                </a:cxn>
                <a:cxn ang="0">
                  <a:pos x="0" y="123"/>
                </a:cxn>
                <a:cxn ang="0">
                  <a:pos x="0" y="12"/>
                </a:cxn>
              </a:cxnLst>
              <a:rect l="0" t="0" r="r" b="b"/>
              <a:pathLst>
                <a:path w="111" h="124">
                  <a:moveTo>
                    <a:pt x="0" y="12"/>
                  </a:moveTo>
                  <a:lnTo>
                    <a:pt x="110" y="0"/>
                  </a:lnTo>
                  <a:lnTo>
                    <a:pt x="110" y="110"/>
                  </a:lnTo>
                  <a:lnTo>
                    <a:pt x="0" y="123"/>
                  </a:lnTo>
                  <a:lnTo>
                    <a:pt x="0" y="12"/>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1131" name="Freeform 171"/>
            <p:cNvSpPr>
              <a:spLocks/>
            </p:cNvSpPr>
            <p:nvPr/>
          </p:nvSpPr>
          <p:spPr bwMode="auto">
            <a:xfrm>
              <a:off x="1745" y="1435"/>
              <a:ext cx="111" cy="124"/>
            </a:xfrm>
            <a:custGeom>
              <a:avLst/>
              <a:gdLst/>
              <a:ahLst/>
              <a:cxnLst>
                <a:cxn ang="0">
                  <a:pos x="0" y="12"/>
                </a:cxn>
                <a:cxn ang="0">
                  <a:pos x="110" y="0"/>
                </a:cxn>
                <a:cxn ang="0">
                  <a:pos x="110" y="110"/>
                </a:cxn>
                <a:cxn ang="0">
                  <a:pos x="0" y="123"/>
                </a:cxn>
                <a:cxn ang="0">
                  <a:pos x="0" y="12"/>
                </a:cxn>
              </a:cxnLst>
              <a:rect l="0" t="0" r="r" b="b"/>
              <a:pathLst>
                <a:path w="111" h="124">
                  <a:moveTo>
                    <a:pt x="0" y="12"/>
                  </a:moveTo>
                  <a:lnTo>
                    <a:pt x="110" y="0"/>
                  </a:lnTo>
                  <a:lnTo>
                    <a:pt x="110" y="110"/>
                  </a:lnTo>
                  <a:lnTo>
                    <a:pt x="0" y="123"/>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1132" name="Freeform 172"/>
            <p:cNvSpPr>
              <a:spLocks/>
            </p:cNvSpPr>
            <p:nvPr/>
          </p:nvSpPr>
          <p:spPr bwMode="auto">
            <a:xfrm>
              <a:off x="1759" y="1445"/>
              <a:ext cx="26" cy="111"/>
            </a:xfrm>
            <a:custGeom>
              <a:avLst/>
              <a:gdLst/>
              <a:ahLst/>
              <a:cxnLst>
                <a:cxn ang="0">
                  <a:pos x="0" y="3"/>
                </a:cxn>
                <a:cxn ang="0">
                  <a:pos x="25" y="0"/>
                </a:cxn>
                <a:cxn ang="0">
                  <a:pos x="25" y="106"/>
                </a:cxn>
                <a:cxn ang="0">
                  <a:pos x="0" y="110"/>
                </a:cxn>
                <a:cxn ang="0">
                  <a:pos x="0" y="3"/>
                </a:cxn>
              </a:cxnLst>
              <a:rect l="0" t="0" r="r" b="b"/>
              <a:pathLst>
                <a:path w="26" h="111">
                  <a:moveTo>
                    <a:pt x="0" y="3"/>
                  </a:moveTo>
                  <a:lnTo>
                    <a:pt x="25" y="0"/>
                  </a:lnTo>
                  <a:lnTo>
                    <a:pt x="25" y="106"/>
                  </a:lnTo>
                  <a:lnTo>
                    <a:pt x="0" y="110"/>
                  </a:lnTo>
                  <a:lnTo>
                    <a:pt x="0" y="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33" name="Freeform 173"/>
            <p:cNvSpPr>
              <a:spLocks/>
            </p:cNvSpPr>
            <p:nvPr/>
          </p:nvSpPr>
          <p:spPr bwMode="auto">
            <a:xfrm>
              <a:off x="1817" y="1439"/>
              <a:ext cx="27" cy="111"/>
            </a:xfrm>
            <a:custGeom>
              <a:avLst/>
              <a:gdLst/>
              <a:ahLst/>
              <a:cxnLst>
                <a:cxn ang="0">
                  <a:pos x="0" y="3"/>
                </a:cxn>
                <a:cxn ang="0">
                  <a:pos x="26" y="0"/>
                </a:cxn>
                <a:cxn ang="0">
                  <a:pos x="26" y="106"/>
                </a:cxn>
                <a:cxn ang="0">
                  <a:pos x="0" y="110"/>
                </a:cxn>
                <a:cxn ang="0">
                  <a:pos x="0" y="3"/>
                </a:cxn>
              </a:cxnLst>
              <a:rect l="0" t="0" r="r" b="b"/>
              <a:pathLst>
                <a:path w="27" h="111">
                  <a:moveTo>
                    <a:pt x="0" y="3"/>
                  </a:moveTo>
                  <a:lnTo>
                    <a:pt x="26" y="0"/>
                  </a:lnTo>
                  <a:lnTo>
                    <a:pt x="26" y="106"/>
                  </a:lnTo>
                  <a:lnTo>
                    <a:pt x="0" y="110"/>
                  </a:lnTo>
                  <a:lnTo>
                    <a:pt x="0" y="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34" name="Freeform 174"/>
            <p:cNvSpPr>
              <a:spLocks/>
            </p:cNvSpPr>
            <p:nvPr/>
          </p:nvSpPr>
          <p:spPr bwMode="auto">
            <a:xfrm>
              <a:off x="1740" y="1451"/>
              <a:ext cx="17" cy="17"/>
            </a:xfrm>
            <a:custGeom>
              <a:avLst/>
              <a:gdLst/>
              <a:ahLst/>
              <a:cxnLst>
                <a:cxn ang="0">
                  <a:pos x="16" y="0"/>
                </a:cxn>
                <a:cxn ang="0">
                  <a:pos x="3" y="1"/>
                </a:cxn>
                <a:cxn ang="0">
                  <a:pos x="0" y="8"/>
                </a:cxn>
                <a:cxn ang="0">
                  <a:pos x="3" y="14"/>
                </a:cxn>
                <a:cxn ang="0">
                  <a:pos x="16" y="16"/>
                </a:cxn>
                <a:cxn ang="0">
                  <a:pos x="16" y="0"/>
                </a:cxn>
              </a:cxnLst>
              <a:rect l="0" t="0" r="r" b="b"/>
              <a:pathLst>
                <a:path w="17" h="17">
                  <a:moveTo>
                    <a:pt x="16" y="0"/>
                  </a:moveTo>
                  <a:lnTo>
                    <a:pt x="3" y="1"/>
                  </a:lnTo>
                  <a:lnTo>
                    <a:pt x="0" y="8"/>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35" name="Freeform 175"/>
            <p:cNvSpPr>
              <a:spLocks/>
            </p:cNvSpPr>
            <p:nvPr/>
          </p:nvSpPr>
          <p:spPr bwMode="auto">
            <a:xfrm>
              <a:off x="1745" y="1439"/>
              <a:ext cx="112" cy="21"/>
            </a:xfrm>
            <a:custGeom>
              <a:avLst/>
              <a:gdLst/>
              <a:ahLst/>
              <a:cxnLst>
                <a:cxn ang="0">
                  <a:pos x="111" y="4"/>
                </a:cxn>
                <a:cxn ang="0">
                  <a:pos x="109" y="0"/>
                </a:cxn>
                <a:cxn ang="0">
                  <a:pos x="0" y="11"/>
                </a:cxn>
                <a:cxn ang="0">
                  <a:pos x="0" y="20"/>
                </a:cxn>
                <a:cxn ang="0">
                  <a:pos x="111" y="8"/>
                </a:cxn>
                <a:cxn ang="0">
                  <a:pos x="111" y="4"/>
                </a:cxn>
              </a:cxnLst>
              <a:rect l="0" t="0" r="r" b="b"/>
              <a:pathLst>
                <a:path w="112" h="21">
                  <a:moveTo>
                    <a:pt x="111" y="4"/>
                  </a:moveTo>
                  <a:lnTo>
                    <a:pt x="109" y="0"/>
                  </a:lnTo>
                  <a:lnTo>
                    <a:pt x="0" y="11"/>
                  </a:lnTo>
                  <a:lnTo>
                    <a:pt x="0" y="20"/>
                  </a:lnTo>
                  <a:lnTo>
                    <a:pt x="111" y="8"/>
                  </a:lnTo>
                  <a:lnTo>
                    <a:pt x="111"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36" name="Freeform 176"/>
            <p:cNvSpPr>
              <a:spLocks/>
            </p:cNvSpPr>
            <p:nvPr/>
          </p:nvSpPr>
          <p:spPr bwMode="auto">
            <a:xfrm>
              <a:off x="1855" y="1439"/>
              <a:ext cx="17" cy="17"/>
            </a:xfrm>
            <a:custGeom>
              <a:avLst/>
              <a:gdLst/>
              <a:ahLst/>
              <a:cxnLst>
                <a:cxn ang="0">
                  <a:pos x="3" y="16"/>
                </a:cxn>
                <a:cxn ang="0">
                  <a:pos x="16" y="12"/>
                </a:cxn>
                <a:cxn ang="0">
                  <a:pos x="16" y="6"/>
                </a:cxn>
                <a:cxn ang="0">
                  <a:pos x="12" y="2"/>
                </a:cxn>
                <a:cxn ang="0">
                  <a:pos x="0" y="0"/>
                </a:cxn>
                <a:cxn ang="0">
                  <a:pos x="3" y="16"/>
                </a:cxn>
              </a:cxnLst>
              <a:rect l="0" t="0" r="r" b="b"/>
              <a:pathLst>
                <a:path w="17" h="17">
                  <a:moveTo>
                    <a:pt x="3" y="16"/>
                  </a:moveTo>
                  <a:lnTo>
                    <a:pt x="16" y="12"/>
                  </a:lnTo>
                  <a:lnTo>
                    <a:pt x="16" y="6"/>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37" name="Freeform 177"/>
            <p:cNvSpPr>
              <a:spLocks/>
            </p:cNvSpPr>
            <p:nvPr/>
          </p:nvSpPr>
          <p:spPr bwMode="auto">
            <a:xfrm>
              <a:off x="1740" y="1459"/>
              <a:ext cx="17" cy="17"/>
            </a:xfrm>
            <a:custGeom>
              <a:avLst/>
              <a:gdLst/>
              <a:ahLst/>
              <a:cxnLst>
                <a:cxn ang="0">
                  <a:pos x="16" y="0"/>
                </a:cxn>
                <a:cxn ang="0">
                  <a:pos x="3" y="4"/>
                </a:cxn>
                <a:cxn ang="0">
                  <a:pos x="0" y="10"/>
                </a:cxn>
                <a:cxn ang="0">
                  <a:pos x="3" y="14"/>
                </a:cxn>
                <a:cxn ang="0">
                  <a:pos x="16" y="16"/>
                </a:cxn>
                <a:cxn ang="0">
                  <a:pos x="16" y="0"/>
                </a:cxn>
              </a:cxnLst>
              <a:rect l="0" t="0" r="r" b="b"/>
              <a:pathLst>
                <a:path w="17" h="17">
                  <a:moveTo>
                    <a:pt x="16" y="0"/>
                  </a:moveTo>
                  <a:lnTo>
                    <a:pt x="3" y="4"/>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38" name="Freeform 178"/>
            <p:cNvSpPr>
              <a:spLocks/>
            </p:cNvSpPr>
            <p:nvPr/>
          </p:nvSpPr>
          <p:spPr bwMode="auto">
            <a:xfrm>
              <a:off x="1745" y="1446"/>
              <a:ext cx="112" cy="21"/>
            </a:xfrm>
            <a:custGeom>
              <a:avLst/>
              <a:gdLst/>
              <a:ahLst/>
              <a:cxnLst>
                <a:cxn ang="0">
                  <a:pos x="109" y="3"/>
                </a:cxn>
                <a:cxn ang="0">
                  <a:pos x="109" y="0"/>
                </a:cxn>
                <a:cxn ang="0">
                  <a:pos x="0" y="11"/>
                </a:cxn>
                <a:cxn ang="0">
                  <a:pos x="0" y="20"/>
                </a:cxn>
                <a:cxn ang="0">
                  <a:pos x="111" y="8"/>
                </a:cxn>
                <a:cxn ang="0">
                  <a:pos x="109" y="3"/>
                </a:cxn>
              </a:cxnLst>
              <a:rect l="0" t="0" r="r" b="b"/>
              <a:pathLst>
                <a:path w="112" h="21">
                  <a:moveTo>
                    <a:pt x="109" y="3"/>
                  </a:moveTo>
                  <a:lnTo>
                    <a:pt x="109" y="0"/>
                  </a:lnTo>
                  <a:lnTo>
                    <a:pt x="0" y="11"/>
                  </a:lnTo>
                  <a:lnTo>
                    <a:pt x="0" y="20"/>
                  </a:lnTo>
                  <a:lnTo>
                    <a:pt x="111" y="8"/>
                  </a:lnTo>
                  <a:lnTo>
                    <a:pt x="109"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39" name="Freeform 179"/>
            <p:cNvSpPr>
              <a:spLocks/>
            </p:cNvSpPr>
            <p:nvPr/>
          </p:nvSpPr>
          <p:spPr bwMode="auto">
            <a:xfrm>
              <a:off x="1855" y="1446"/>
              <a:ext cx="17" cy="17"/>
            </a:xfrm>
            <a:custGeom>
              <a:avLst/>
              <a:gdLst/>
              <a:ahLst/>
              <a:cxnLst>
                <a:cxn ang="0">
                  <a:pos x="3" y="16"/>
                </a:cxn>
                <a:cxn ang="0">
                  <a:pos x="12" y="14"/>
                </a:cxn>
                <a:cxn ang="0">
                  <a:pos x="16" y="7"/>
                </a:cxn>
                <a:cxn ang="0">
                  <a:pos x="12" y="1"/>
                </a:cxn>
                <a:cxn ang="0">
                  <a:pos x="0" y="0"/>
                </a:cxn>
                <a:cxn ang="0">
                  <a:pos x="3" y="16"/>
                </a:cxn>
              </a:cxnLst>
              <a:rect l="0" t="0" r="r" b="b"/>
              <a:pathLst>
                <a:path w="17" h="17">
                  <a:moveTo>
                    <a:pt x="3" y="16"/>
                  </a:moveTo>
                  <a:lnTo>
                    <a:pt x="12" y="14"/>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0" name="Freeform 180"/>
            <p:cNvSpPr>
              <a:spLocks/>
            </p:cNvSpPr>
            <p:nvPr/>
          </p:nvSpPr>
          <p:spPr bwMode="auto">
            <a:xfrm>
              <a:off x="1740" y="1467"/>
              <a:ext cx="17" cy="17"/>
            </a:xfrm>
            <a:custGeom>
              <a:avLst/>
              <a:gdLst/>
              <a:ahLst/>
              <a:cxnLst>
                <a:cxn ang="0">
                  <a:pos x="16" y="0"/>
                </a:cxn>
                <a:cxn ang="0">
                  <a:pos x="3" y="2"/>
                </a:cxn>
                <a:cxn ang="0">
                  <a:pos x="0" y="9"/>
                </a:cxn>
                <a:cxn ang="0">
                  <a:pos x="3" y="16"/>
                </a:cxn>
                <a:cxn ang="0">
                  <a:pos x="16" y="16"/>
                </a:cxn>
                <a:cxn ang="0">
                  <a:pos x="16" y="0"/>
                </a:cxn>
              </a:cxnLst>
              <a:rect l="0" t="0" r="r" b="b"/>
              <a:pathLst>
                <a:path w="17" h="17">
                  <a:moveTo>
                    <a:pt x="16" y="0"/>
                  </a:moveTo>
                  <a:lnTo>
                    <a:pt x="3" y="2"/>
                  </a:lnTo>
                  <a:lnTo>
                    <a:pt x="0" y="9"/>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1" name="Freeform 181"/>
            <p:cNvSpPr>
              <a:spLocks/>
            </p:cNvSpPr>
            <p:nvPr/>
          </p:nvSpPr>
          <p:spPr bwMode="auto">
            <a:xfrm>
              <a:off x="1745" y="1455"/>
              <a:ext cx="112" cy="19"/>
            </a:xfrm>
            <a:custGeom>
              <a:avLst/>
              <a:gdLst/>
              <a:ahLst/>
              <a:cxnLst>
                <a:cxn ang="0">
                  <a:pos x="111" y="3"/>
                </a:cxn>
                <a:cxn ang="0">
                  <a:pos x="109" y="0"/>
                </a:cxn>
                <a:cxn ang="0">
                  <a:pos x="0" y="11"/>
                </a:cxn>
                <a:cxn ang="0">
                  <a:pos x="0" y="18"/>
                </a:cxn>
                <a:cxn ang="0">
                  <a:pos x="111" y="6"/>
                </a:cxn>
                <a:cxn ang="0">
                  <a:pos x="111" y="3"/>
                </a:cxn>
              </a:cxnLst>
              <a:rect l="0" t="0" r="r" b="b"/>
              <a:pathLst>
                <a:path w="112" h="19">
                  <a:moveTo>
                    <a:pt x="111" y="3"/>
                  </a:moveTo>
                  <a:lnTo>
                    <a:pt x="109" y="0"/>
                  </a:lnTo>
                  <a:lnTo>
                    <a:pt x="0" y="11"/>
                  </a:lnTo>
                  <a:lnTo>
                    <a:pt x="0" y="18"/>
                  </a:lnTo>
                  <a:lnTo>
                    <a:pt x="111" y="6"/>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2" name="Freeform 182"/>
            <p:cNvSpPr>
              <a:spLocks/>
            </p:cNvSpPr>
            <p:nvPr/>
          </p:nvSpPr>
          <p:spPr bwMode="auto">
            <a:xfrm>
              <a:off x="1855" y="145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3" name="Freeform 183"/>
            <p:cNvSpPr>
              <a:spLocks/>
            </p:cNvSpPr>
            <p:nvPr/>
          </p:nvSpPr>
          <p:spPr bwMode="auto">
            <a:xfrm>
              <a:off x="1741" y="1476"/>
              <a:ext cx="17" cy="17"/>
            </a:xfrm>
            <a:custGeom>
              <a:avLst/>
              <a:gdLst/>
              <a:ahLst/>
              <a:cxnLst>
                <a:cxn ang="0">
                  <a:pos x="12" y="0"/>
                </a:cxn>
                <a:cxn ang="0">
                  <a:pos x="0" y="2"/>
                </a:cxn>
                <a:cxn ang="0">
                  <a:pos x="0" y="9"/>
                </a:cxn>
                <a:cxn ang="0">
                  <a:pos x="3" y="13"/>
                </a:cxn>
                <a:cxn ang="0">
                  <a:pos x="16" y="16"/>
                </a:cxn>
                <a:cxn ang="0">
                  <a:pos x="12" y="0"/>
                </a:cxn>
              </a:cxnLst>
              <a:rect l="0" t="0" r="r" b="b"/>
              <a:pathLst>
                <a:path w="17" h="17">
                  <a:moveTo>
                    <a:pt x="12" y="0"/>
                  </a:moveTo>
                  <a:lnTo>
                    <a:pt x="0" y="2"/>
                  </a:lnTo>
                  <a:lnTo>
                    <a:pt x="0" y="9"/>
                  </a:lnTo>
                  <a:lnTo>
                    <a:pt x="3" y="13"/>
                  </a:lnTo>
                  <a:lnTo>
                    <a:pt x="16" y="16"/>
                  </a:lnTo>
                  <a:lnTo>
                    <a:pt x="12"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4" name="Freeform 184"/>
            <p:cNvSpPr>
              <a:spLocks/>
            </p:cNvSpPr>
            <p:nvPr/>
          </p:nvSpPr>
          <p:spPr bwMode="auto">
            <a:xfrm>
              <a:off x="1745" y="1462"/>
              <a:ext cx="112" cy="21"/>
            </a:xfrm>
            <a:custGeom>
              <a:avLst/>
              <a:gdLst/>
              <a:ahLst/>
              <a:cxnLst>
                <a:cxn ang="0">
                  <a:pos x="111" y="3"/>
                </a:cxn>
                <a:cxn ang="0">
                  <a:pos x="109" y="0"/>
                </a:cxn>
                <a:cxn ang="0">
                  <a:pos x="0" y="13"/>
                </a:cxn>
                <a:cxn ang="0">
                  <a:pos x="1" y="20"/>
                </a:cxn>
                <a:cxn ang="0">
                  <a:pos x="111" y="8"/>
                </a:cxn>
                <a:cxn ang="0">
                  <a:pos x="111" y="3"/>
                </a:cxn>
              </a:cxnLst>
              <a:rect l="0" t="0" r="r" b="b"/>
              <a:pathLst>
                <a:path w="112" h="21">
                  <a:moveTo>
                    <a:pt x="111" y="3"/>
                  </a:moveTo>
                  <a:lnTo>
                    <a:pt x="109" y="0"/>
                  </a:lnTo>
                  <a:lnTo>
                    <a:pt x="0" y="13"/>
                  </a:lnTo>
                  <a:lnTo>
                    <a:pt x="1" y="20"/>
                  </a:lnTo>
                  <a:lnTo>
                    <a:pt x="111" y="8"/>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5" name="Freeform 185"/>
            <p:cNvSpPr>
              <a:spLocks/>
            </p:cNvSpPr>
            <p:nvPr/>
          </p:nvSpPr>
          <p:spPr bwMode="auto">
            <a:xfrm>
              <a:off x="1855" y="1462"/>
              <a:ext cx="17" cy="17"/>
            </a:xfrm>
            <a:custGeom>
              <a:avLst/>
              <a:gdLst/>
              <a:ahLst/>
              <a:cxnLst>
                <a:cxn ang="0">
                  <a:pos x="3" y="16"/>
                </a:cxn>
                <a:cxn ang="0">
                  <a:pos x="16" y="14"/>
                </a:cxn>
                <a:cxn ang="0">
                  <a:pos x="16" y="7"/>
                </a:cxn>
                <a:cxn ang="0">
                  <a:pos x="12" y="1"/>
                </a:cxn>
                <a:cxn ang="0">
                  <a:pos x="0" y="0"/>
                </a:cxn>
                <a:cxn ang="0">
                  <a:pos x="3" y="16"/>
                </a:cxn>
              </a:cxnLst>
              <a:rect l="0" t="0" r="r" b="b"/>
              <a:pathLst>
                <a:path w="17" h="17">
                  <a:moveTo>
                    <a:pt x="3" y="16"/>
                  </a:moveTo>
                  <a:lnTo>
                    <a:pt x="16" y="14"/>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6" name="Freeform 186"/>
            <p:cNvSpPr>
              <a:spLocks/>
            </p:cNvSpPr>
            <p:nvPr/>
          </p:nvSpPr>
          <p:spPr bwMode="auto">
            <a:xfrm>
              <a:off x="1740" y="1483"/>
              <a:ext cx="17" cy="17"/>
            </a:xfrm>
            <a:custGeom>
              <a:avLst/>
              <a:gdLst/>
              <a:ahLst/>
              <a:cxnLst>
                <a:cxn ang="0">
                  <a:pos x="16" y="0"/>
                </a:cxn>
                <a:cxn ang="0">
                  <a:pos x="3" y="0"/>
                </a:cxn>
                <a:cxn ang="0">
                  <a:pos x="0" y="9"/>
                </a:cxn>
                <a:cxn ang="0">
                  <a:pos x="3" y="16"/>
                </a:cxn>
                <a:cxn ang="0">
                  <a:pos x="16" y="16"/>
                </a:cxn>
                <a:cxn ang="0">
                  <a:pos x="16" y="0"/>
                </a:cxn>
              </a:cxnLst>
              <a:rect l="0" t="0" r="r" b="b"/>
              <a:pathLst>
                <a:path w="17" h="17">
                  <a:moveTo>
                    <a:pt x="16" y="0"/>
                  </a:moveTo>
                  <a:lnTo>
                    <a:pt x="3" y="0"/>
                  </a:lnTo>
                  <a:lnTo>
                    <a:pt x="0" y="9"/>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7" name="Freeform 187"/>
            <p:cNvSpPr>
              <a:spLocks/>
            </p:cNvSpPr>
            <p:nvPr/>
          </p:nvSpPr>
          <p:spPr bwMode="auto">
            <a:xfrm>
              <a:off x="1745" y="1471"/>
              <a:ext cx="113" cy="19"/>
            </a:xfrm>
            <a:custGeom>
              <a:avLst/>
              <a:gdLst/>
              <a:ahLst/>
              <a:cxnLst>
                <a:cxn ang="0">
                  <a:pos x="110" y="3"/>
                </a:cxn>
                <a:cxn ang="0">
                  <a:pos x="110" y="0"/>
                </a:cxn>
                <a:cxn ang="0">
                  <a:pos x="0" y="12"/>
                </a:cxn>
                <a:cxn ang="0">
                  <a:pos x="0" y="18"/>
                </a:cxn>
                <a:cxn ang="0">
                  <a:pos x="112" y="6"/>
                </a:cxn>
                <a:cxn ang="0">
                  <a:pos x="110" y="3"/>
                </a:cxn>
              </a:cxnLst>
              <a:rect l="0" t="0" r="r" b="b"/>
              <a:pathLst>
                <a:path w="113" h="19">
                  <a:moveTo>
                    <a:pt x="110" y="3"/>
                  </a:moveTo>
                  <a:lnTo>
                    <a:pt x="110" y="0"/>
                  </a:lnTo>
                  <a:lnTo>
                    <a:pt x="0" y="12"/>
                  </a:lnTo>
                  <a:lnTo>
                    <a:pt x="0" y="18"/>
                  </a:lnTo>
                  <a:lnTo>
                    <a:pt x="112" y="6"/>
                  </a:lnTo>
                  <a:lnTo>
                    <a:pt x="110"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8" name="Freeform 188"/>
            <p:cNvSpPr>
              <a:spLocks/>
            </p:cNvSpPr>
            <p:nvPr/>
          </p:nvSpPr>
          <p:spPr bwMode="auto">
            <a:xfrm>
              <a:off x="1856" y="1471"/>
              <a:ext cx="17" cy="17"/>
            </a:xfrm>
            <a:custGeom>
              <a:avLst/>
              <a:gdLst/>
              <a:ahLst/>
              <a:cxnLst>
                <a:cxn ang="0">
                  <a:pos x="4" y="16"/>
                </a:cxn>
                <a:cxn ang="0">
                  <a:pos x="16" y="16"/>
                </a:cxn>
                <a:cxn ang="0">
                  <a:pos x="16" y="9"/>
                </a:cxn>
                <a:cxn ang="0">
                  <a:pos x="16" y="2"/>
                </a:cxn>
                <a:cxn ang="0">
                  <a:pos x="0" y="0"/>
                </a:cxn>
                <a:cxn ang="0">
                  <a:pos x="4" y="16"/>
                </a:cxn>
              </a:cxnLst>
              <a:rect l="0" t="0" r="r" b="b"/>
              <a:pathLst>
                <a:path w="17" h="17">
                  <a:moveTo>
                    <a:pt x="4" y="16"/>
                  </a:moveTo>
                  <a:lnTo>
                    <a:pt x="16" y="16"/>
                  </a:lnTo>
                  <a:lnTo>
                    <a:pt x="16" y="9"/>
                  </a:lnTo>
                  <a:lnTo>
                    <a:pt x="16" y="2"/>
                  </a:lnTo>
                  <a:lnTo>
                    <a:pt x="0" y="0"/>
                  </a:lnTo>
                  <a:lnTo>
                    <a:pt x="4"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49" name="Freeform 189"/>
            <p:cNvSpPr>
              <a:spLocks/>
            </p:cNvSpPr>
            <p:nvPr/>
          </p:nvSpPr>
          <p:spPr bwMode="auto">
            <a:xfrm>
              <a:off x="1740" y="1490"/>
              <a:ext cx="17" cy="17"/>
            </a:xfrm>
            <a:custGeom>
              <a:avLst/>
              <a:gdLst/>
              <a:ahLst/>
              <a:cxnLst>
                <a:cxn ang="0">
                  <a:pos x="16" y="0"/>
                </a:cxn>
                <a:cxn ang="0">
                  <a:pos x="3" y="1"/>
                </a:cxn>
                <a:cxn ang="0">
                  <a:pos x="0" y="8"/>
                </a:cxn>
                <a:cxn ang="0">
                  <a:pos x="3" y="14"/>
                </a:cxn>
                <a:cxn ang="0">
                  <a:pos x="16" y="16"/>
                </a:cxn>
                <a:cxn ang="0">
                  <a:pos x="16" y="0"/>
                </a:cxn>
              </a:cxnLst>
              <a:rect l="0" t="0" r="r" b="b"/>
              <a:pathLst>
                <a:path w="17" h="17">
                  <a:moveTo>
                    <a:pt x="16" y="0"/>
                  </a:moveTo>
                  <a:lnTo>
                    <a:pt x="3" y="1"/>
                  </a:lnTo>
                  <a:lnTo>
                    <a:pt x="0" y="8"/>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0" name="Freeform 190"/>
            <p:cNvSpPr>
              <a:spLocks/>
            </p:cNvSpPr>
            <p:nvPr/>
          </p:nvSpPr>
          <p:spPr bwMode="auto">
            <a:xfrm>
              <a:off x="1745" y="1479"/>
              <a:ext cx="112" cy="20"/>
            </a:xfrm>
            <a:custGeom>
              <a:avLst/>
              <a:gdLst/>
              <a:ahLst/>
              <a:cxnLst>
                <a:cxn ang="0">
                  <a:pos x="111" y="4"/>
                </a:cxn>
                <a:cxn ang="0">
                  <a:pos x="109" y="0"/>
                </a:cxn>
                <a:cxn ang="0">
                  <a:pos x="0" y="11"/>
                </a:cxn>
                <a:cxn ang="0">
                  <a:pos x="0" y="19"/>
                </a:cxn>
                <a:cxn ang="0">
                  <a:pos x="111" y="7"/>
                </a:cxn>
                <a:cxn ang="0">
                  <a:pos x="111" y="4"/>
                </a:cxn>
              </a:cxnLst>
              <a:rect l="0" t="0" r="r" b="b"/>
              <a:pathLst>
                <a:path w="112" h="20">
                  <a:moveTo>
                    <a:pt x="111" y="4"/>
                  </a:moveTo>
                  <a:lnTo>
                    <a:pt x="109" y="0"/>
                  </a:lnTo>
                  <a:lnTo>
                    <a:pt x="0" y="11"/>
                  </a:lnTo>
                  <a:lnTo>
                    <a:pt x="0" y="19"/>
                  </a:lnTo>
                  <a:lnTo>
                    <a:pt x="111" y="7"/>
                  </a:lnTo>
                  <a:lnTo>
                    <a:pt x="111"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1" name="Freeform 191"/>
            <p:cNvSpPr>
              <a:spLocks/>
            </p:cNvSpPr>
            <p:nvPr/>
          </p:nvSpPr>
          <p:spPr bwMode="auto">
            <a:xfrm>
              <a:off x="1855" y="1479"/>
              <a:ext cx="17" cy="17"/>
            </a:xfrm>
            <a:custGeom>
              <a:avLst/>
              <a:gdLst/>
              <a:ahLst/>
              <a:cxnLst>
                <a:cxn ang="0">
                  <a:pos x="3" y="16"/>
                </a:cxn>
                <a:cxn ang="0">
                  <a:pos x="16" y="10"/>
                </a:cxn>
                <a:cxn ang="0">
                  <a:pos x="16" y="7"/>
                </a:cxn>
                <a:cxn ang="0">
                  <a:pos x="12" y="1"/>
                </a:cxn>
                <a:cxn ang="0">
                  <a:pos x="0" y="0"/>
                </a:cxn>
                <a:cxn ang="0">
                  <a:pos x="3" y="16"/>
                </a:cxn>
              </a:cxnLst>
              <a:rect l="0" t="0" r="r" b="b"/>
              <a:pathLst>
                <a:path w="17" h="17">
                  <a:moveTo>
                    <a:pt x="3" y="16"/>
                  </a:moveTo>
                  <a:lnTo>
                    <a:pt x="16" y="10"/>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2" name="Freeform 192"/>
            <p:cNvSpPr>
              <a:spLocks/>
            </p:cNvSpPr>
            <p:nvPr/>
          </p:nvSpPr>
          <p:spPr bwMode="auto">
            <a:xfrm>
              <a:off x="1740" y="1498"/>
              <a:ext cx="17" cy="17"/>
            </a:xfrm>
            <a:custGeom>
              <a:avLst/>
              <a:gdLst/>
              <a:ahLst/>
              <a:cxnLst>
                <a:cxn ang="0">
                  <a:pos x="16" y="0"/>
                </a:cxn>
                <a:cxn ang="0">
                  <a:pos x="3" y="2"/>
                </a:cxn>
                <a:cxn ang="0">
                  <a:pos x="0" y="10"/>
                </a:cxn>
                <a:cxn ang="0">
                  <a:pos x="3" y="14"/>
                </a:cxn>
                <a:cxn ang="0">
                  <a:pos x="16" y="16"/>
                </a:cxn>
                <a:cxn ang="0">
                  <a:pos x="16" y="0"/>
                </a:cxn>
              </a:cxnLst>
              <a:rect l="0" t="0" r="r" b="b"/>
              <a:pathLst>
                <a:path w="17" h="17">
                  <a:moveTo>
                    <a:pt x="16" y="0"/>
                  </a:moveTo>
                  <a:lnTo>
                    <a:pt x="3" y="2"/>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3" name="Freeform 193"/>
            <p:cNvSpPr>
              <a:spLocks/>
            </p:cNvSpPr>
            <p:nvPr/>
          </p:nvSpPr>
          <p:spPr bwMode="auto">
            <a:xfrm>
              <a:off x="1745" y="1487"/>
              <a:ext cx="112" cy="20"/>
            </a:xfrm>
            <a:custGeom>
              <a:avLst/>
              <a:gdLst/>
              <a:ahLst/>
              <a:cxnLst>
                <a:cxn ang="0">
                  <a:pos x="111" y="3"/>
                </a:cxn>
                <a:cxn ang="0">
                  <a:pos x="109" y="0"/>
                </a:cxn>
                <a:cxn ang="0">
                  <a:pos x="0" y="11"/>
                </a:cxn>
                <a:cxn ang="0">
                  <a:pos x="0" y="19"/>
                </a:cxn>
                <a:cxn ang="0">
                  <a:pos x="111" y="6"/>
                </a:cxn>
                <a:cxn ang="0">
                  <a:pos x="111" y="3"/>
                </a:cxn>
              </a:cxnLst>
              <a:rect l="0" t="0" r="r" b="b"/>
              <a:pathLst>
                <a:path w="112" h="20">
                  <a:moveTo>
                    <a:pt x="111" y="3"/>
                  </a:moveTo>
                  <a:lnTo>
                    <a:pt x="109" y="0"/>
                  </a:lnTo>
                  <a:lnTo>
                    <a:pt x="0" y="11"/>
                  </a:lnTo>
                  <a:lnTo>
                    <a:pt x="0" y="19"/>
                  </a:lnTo>
                  <a:lnTo>
                    <a:pt x="111" y="6"/>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4" name="Freeform 194"/>
            <p:cNvSpPr>
              <a:spLocks/>
            </p:cNvSpPr>
            <p:nvPr/>
          </p:nvSpPr>
          <p:spPr bwMode="auto">
            <a:xfrm>
              <a:off x="1855" y="1487"/>
              <a:ext cx="17" cy="17"/>
            </a:xfrm>
            <a:custGeom>
              <a:avLst/>
              <a:gdLst/>
              <a:ahLst/>
              <a:cxnLst>
                <a:cxn ang="0">
                  <a:pos x="3" y="16"/>
                </a:cxn>
                <a:cxn ang="0">
                  <a:pos x="16" y="13"/>
                </a:cxn>
                <a:cxn ang="0">
                  <a:pos x="16" y="9"/>
                </a:cxn>
                <a:cxn ang="0">
                  <a:pos x="12" y="2"/>
                </a:cxn>
                <a:cxn ang="0">
                  <a:pos x="0" y="0"/>
                </a:cxn>
                <a:cxn ang="0">
                  <a:pos x="3" y="16"/>
                </a:cxn>
              </a:cxnLst>
              <a:rect l="0" t="0" r="r" b="b"/>
              <a:pathLst>
                <a:path w="17" h="17">
                  <a:moveTo>
                    <a:pt x="3" y="16"/>
                  </a:moveTo>
                  <a:lnTo>
                    <a:pt x="16" y="13"/>
                  </a:lnTo>
                  <a:lnTo>
                    <a:pt x="16" y="9"/>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5" name="Freeform 195"/>
            <p:cNvSpPr>
              <a:spLocks/>
            </p:cNvSpPr>
            <p:nvPr/>
          </p:nvSpPr>
          <p:spPr bwMode="auto">
            <a:xfrm>
              <a:off x="1740" y="1507"/>
              <a:ext cx="17" cy="17"/>
            </a:xfrm>
            <a:custGeom>
              <a:avLst/>
              <a:gdLst/>
              <a:ahLst/>
              <a:cxnLst>
                <a:cxn ang="0">
                  <a:pos x="16" y="0"/>
                </a:cxn>
                <a:cxn ang="0">
                  <a:pos x="3" y="2"/>
                </a:cxn>
                <a:cxn ang="0">
                  <a:pos x="0" y="8"/>
                </a:cxn>
                <a:cxn ang="0">
                  <a:pos x="3" y="16"/>
                </a:cxn>
                <a:cxn ang="0">
                  <a:pos x="16" y="16"/>
                </a:cxn>
                <a:cxn ang="0">
                  <a:pos x="16" y="0"/>
                </a:cxn>
              </a:cxnLst>
              <a:rect l="0" t="0" r="r" b="b"/>
              <a:pathLst>
                <a:path w="17" h="17">
                  <a:moveTo>
                    <a:pt x="16" y="0"/>
                  </a:moveTo>
                  <a:lnTo>
                    <a:pt x="3" y="2"/>
                  </a:lnTo>
                  <a:lnTo>
                    <a:pt x="0" y="8"/>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6" name="Freeform 196"/>
            <p:cNvSpPr>
              <a:spLocks/>
            </p:cNvSpPr>
            <p:nvPr/>
          </p:nvSpPr>
          <p:spPr bwMode="auto">
            <a:xfrm>
              <a:off x="1745" y="1495"/>
              <a:ext cx="112" cy="20"/>
            </a:xfrm>
            <a:custGeom>
              <a:avLst/>
              <a:gdLst/>
              <a:ahLst/>
              <a:cxnLst>
                <a:cxn ang="0">
                  <a:pos x="111" y="3"/>
                </a:cxn>
                <a:cxn ang="0">
                  <a:pos x="109" y="0"/>
                </a:cxn>
                <a:cxn ang="0">
                  <a:pos x="0" y="12"/>
                </a:cxn>
                <a:cxn ang="0">
                  <a:pos x="0" y="19"/>
                </a:cxn>
                <a:cxn ang="0">
                  <a:pos x="111" y="6"/>
                </a:cxn>
                <a:cxn ang="0">
                  <a:pos x="111" y="3"/>
                </a:cxn>
              </a:cxnLst>
              <a:rect l="0" t="0" r="r" b="b"/>
              <a:pathLst>
                <a:path w="112" h="20">
                  <a:moveTo>
                    <a:pt x="111" y="3"/>
                  </a:moveTo>
                  <a:lnTo>
                    <a:pt x="109" y="0"/>
                  </a:lnTo>
                  <a:lnTo>
                    <a:pt x="0" y="12"/>
                  </a:lnTo>
                  <a:lnTo>
                    <a:pt x="0" y="19"/>
                  </a:lnTo>
                  <a:lnTo>
                    <a:pt x="111" y="6"/>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7" name="Freeform 197"/>
            <p:cNvSpPr>
              <a:spLocks/>
            </p:cNvSpPr>
            <p:nvPr/>
          </p:nvSpPr>
          <p:spPr bwMode="auto">
            <a:xfrm>
              <a:off x="1855" y="149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8" name="Freeform 198"/>
            <p:cNvSpPr>
              <a:spLocks/>
            </p:cNvSpPr>
            <p:nvPr/>
          </p:nvSpPr>
          <p:spPr bwMode="auto">
            <a:xfrm>
              <a:off x="1741" y="1516"/>
              <a:ext cx="17" cy="17"/>
            </a:xfrm>
            <a:custGeom>
              <a:avLst/>
              <a:gdLst/>
              <a:ahLst/>
              <a:cxnLst>
                <a:cxn ang="0">
                  <a:pos x="12" y="0"/>
                </a:cxn>
                <a:cxn ang="0">
                  <a:pos x="0" y="0"/>
                </a:cxn>
                <a:cxn ang="0">
                  <a:pos x="0" y="9"/>
                </a:cxn>
                <a:cxn ang="0">
                  <a:pos x="3" y="13"/>
                </a:cxn>
                <a:cxn ang="0">
                  <a:pos x="16" y="16"/>
                </a:cxn>
                <a:cxn ang="0">
                  <a:pos x="12" y="0"/>
                </a:cxn>
              </a:cxnLst>
              <a:rect l="0" t="0" r="r" b="b"/>
              <a:pathLst>
                <a:path w="17" h="17">
                  <a:moveTo>
                    <a:pt x="12" y="0"/>
                  </a:moveTo>
                  <a:lnTo>
                    <a:pt x="0" y="0"/>
                  </a:lnTo>
                  <a:lnTo>
                    <a:pt x="0" y="9"/>
                  </a:lnTo>
                  <a:lnTo>
                    <a:pt x="3" y="13"/>
                  </a:lnTo>
                  <a:lnTo>
                    <a:pt x="16" y="16"/>
                  </a:lnTo>
                  <a:lnTo>
                    <a:pt x="12"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59" name="Freeform 199"/>
            <p:cNvSpPr>
              <a:spLocks/>
            </p:cNvSpPr>
            <p:nvPr/>
          </p:nvSpPr>
          <p:spPr bwMode="auto">
            <a:xfrm>
              <a:off x="1745" y="1503"/>
              <a:ext cx="113" cy="20"/>
            </a:xfrm>
            <a:custGeom>
              <a:avLst/>
              <a:gdLst/>
              <a:ahLst/>
              <a:cxnLst>
                <a:cxn ang="0">
                  <a:pos x="110" y="3"/>
                </a:cxn>
                <a:cxn ang="0">
                  <a:pos x="110" y="0"/>
                </a:cxn>
                <a:cxn ang="0">
                  <a:pos x="0" y="12"/>
                </a:cxn>
                <a:cxn ang="0">
                  <a:pos x="1" y="19"/>
                </a:cxn>
                <a:cxn ang="0">
                  <a:pos x="112" y="6"/>
                </a:cxn>
                <a:cxn ang="0">
                  <a:pos x="110" y="3"/>
                </a:cxn>
              </a:cxnLst>
              <a:rect l="0" t="0" r="r" b="b"/>
              <a:pathLst>
                <a:path w="113" h="20">
                  <a:moveTo>
                    <a:pt x="110" y="3"/>
                  </a:moveTo>
                  <a:lnTo>
                    <a:pt x="110" y="0"/>
                  </a:lnTo>
                  <a:lnTo>
                    <a:pt x="0" y="12"/>
                  </a:lnTo>
                  <a:lnTo>
                    <a:pt x="1" y="19"/>
                  </a:lnTo>
                  <a:lnTo>
                    <a:pt x="112" y="6"/>
                  </a:lnTo>
                  <a:lnTo>
                    <a:pt x="110"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0" name="Freeform 200"/>
            <p:cNvSpPr>
              <a:spLocks/>
            </p:cNvSpPr>
            <p:nvPr/>
          </p:nvSpPr>
          <p:spPr bwMode="auto">
            <a:xfrm>
              <a:off x="1856" y="1503"/>
              <a:ext cx="17" cy="17"/>
            </a:xfrm>
            <a:custGeom>
              <a:avLst/>
              <a:gdLst/>
              <a:ahLst/>
              <a:cxnLst>
                <a:cxn ang="0">
                  <a:pos x="4" y="16"/>
                </a:cxn>
                <a:cxn ang="0">
                  <a:pos x="16" y="16"/>
                </a:cxn>
                <a:cxn ang="0">
                  <a:pos x="16" y="9"/>
                </a:cxn>
                <a:cxn ang="0">
                  <a:pos x="16" y="0"/>
                </a:cxn>
                <a:cxn ang="0">
                  <a:pos x="0" y="0"/>
                </a:cxn>
                <a:cxn ang="0">
                  <a:pos x="4" y="16"/>
                </a:cxn>
              </a:cxnLst>
              <a:rect l="0" t="0" r="r" b="b"/>
              <a:pathLst>
                <a:path w="17" h="17">
                  <a:moveTo>
                    <a:pt x="4" y="16"/>
                  </a:moveTo>
                  <a:lnTo>
                    <a:pt x="16" y="16"/>
                  </a:lnTo>
                  <a:lnTo>
                    <a:pt x="16" y="9"/>
                  </a:lnTo>
                  <a:lnTo>
                    <a:pt x="16" y="0"/>
                  </a:lnTo>
                  <a:lnTo>
                    <a:pt x="0" y="0"/>
                  </a:lnTo>
                  <a:lnTo>
                    <a:pt x="4"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1" name="Freeform 201"/>
            <p:cNvSpPr>
              <a:spLocks/>
            </p:cNvSpPr>
            <p:nvPr/>
          </p:nvSpPr>
          <p:spPr bwMode="auto">
            <a:xfrm>
              <a:off x="1740" y="1523"/>
              <a:ext cx="17" cy="17"/>
            </a:xfrm>
            <a:custGeom>
              <a:avLst/>
              <a:gdLst/>
              <a:ahLst/>
              <a:cxnLst>
                <a:cxn ang="0">
                  <a:pos x="16" y="0"/>
                </a:cxn>
                <a:cxn ang="0">
                  <a:pos x="3" y="0"/>
                </a:cxn>
                <a:cxn ang="0">
                  <a:pos x="0" y="7"/>
                </a:cxn>
                <a:cxn ang="0">
                  <a:pos x="3" y="14"/>
                </a:cxn>
                <a:cxn ang="0">
                  <a:pos x="16" y="16"/>
                </a:cxn>
                <a:cxn ang="0">
                  <a:pos x="16" y="0"/>
                </a:cxn>
              </a:cxnLst>
              <a:rect l="0" t="0" r="r" b="b"/>
              <a:pathLst>
                <a:path w="17" h="17">
                  <a:moveTo>
                    <a:pt x="16" y="0"/>
                  </a:moveTo>
                  <a:lnTo>
                    <a:pt x="3" y="0"/>
                  </a:lnTo>
                  <a:lnTo>
                    <a:pt x="0" y="7"/>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2" name="Freeform 202"/>
            <p:cNvSpPr>
              <a:spLocks/>
            </p:cNvSpPr>
            <p:nvPr/>
          </p:nvSpPr>
          <p:spPr bwMode="auto">
            <a:xfrm>
              <a:off x="1745" y="1510"/>
              <a:ext cx="112" cy="22"/>
            </a:xfrm>
            <a:custGeom>
              <a:avLst/>
              <a:gdLst/>
              <a:ahLst/>
              <a:cxnLst>
                <a:cxn ang="0">
                  <a:pos x="109" y="4"/>
                </a:cxn>
                <a:cxn ang="0">
                  <a:pos x="109" y="0"/>
                </a:cxn>
                <a:cxn ang="0">
                  <a:pos x="0" y="13"/>
                </a:cxn>
                <a:cxn ang="0">
                  <a:pos x="0" y="21"/>
                </a:cxn>
                <a:cxn ang="0">
                  <a:pos x="111" y="7"/>
                </a:cxn>
                <a:cxn ang="0">
                  <a:pos x="109" y="4"/>
                </a:cxn>
              </a:cxnLst>
              <a:rect l="0" t="0" r="r" b="b"/>
              <a:pathLst>
                <a:path w="112" h="22">
                  <a:moveTo>
                    <a:pt x="109" y="4"/>
                  </a:moveTo>
                  <a:lnTo>
                    <a:pt x="109" y="0"/>
                  </a:lnTo>
                  <a:lnTo>
                    <a:pt x="0" y="13"/>
                  </a:lnTo>
                  <a:lnTo>
                    <a:pt x="0" y="21"/>
                  </a:lnTo>
                  <a:lnTo>
                    <a:pt x="111" y="7"/>
                  </a:lnTo>
                  <a:lnTo>
                    <a:pt x="109"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3" name="Freeform 203"/>
            <p:cNvSpPr>
              <a:spLocks/>
            </p:cNvSpPr>
            <p:nvPr/>
          </p:nvSpPr>
          <p:spPr bwMode="auto">
            <a:xfrm>
              <a:off x="1855" y="1510"/>
              <a:ext cx="17" cy="17"/>
            </a:xfrm>
            <a:custGeom>
              <a:avLst/>
              <a:gdLst/>
              <a:ahLst/>
              <a:cxnLst>
                <a:cxn ang="0">
                  <a:pos x="3" y="16"/>
                </a:cxn>
                <a:cxn ang="0">
                  <a:pos x="12" y="12"/>
                </a:cxn>
                <a:cxn ang="0">
                  <a:pos x="16" y="6"/>
                </a:cxn>
                <a:cxn ang="0">
                  <a:pos x="12" y="2"/>
                </a:cxn>
                <a:cxn ang="0">
                  <a:pos x="0" y="0"/>
                </a:cxn>
                <a:cxn ang="0">
                  <a:pos x="3" y="16"/>
                </a:cxn>
              </a:cxnLst>
              <a:rect l="0" t="0" r="r" b="b"/>
              <a:pathLst>
                <a:path w="17" h="17">
                  <a:moveTo>
                    <a:pt x="3" y="16"/>
                  </a:moveTo>
                  <a:lnTo>
                    <a:pt x="12" y="12"/>
                  </a:lnTo>
                  <a:lnTo>
                    <a:pt x="16" y="6"/>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4" name="Freeform 204"/>
            <p:cNvSpPr>
              <a:spLocks/>
            </p:cNvSpPr>
            <p:nvPr/>
          </p:nvSpPr>
          <p:spPr bwMode="auto">
            <a:xfrm>
              <a:off x="1740" y="1531"/>
              <a:ext cx="17" cy="17"/>
            </a:xfrm>
            <a:custGeom>
              <a:avLst/>
              <a:gdLst/>
              <a:ahLst/>
              <a:cxnLst>
                <a:cxn ang="0">
                  <a:pos x="16" y="0"/>
                </a:cxn>
                <a:cxn ang="0">
                  <a:pos x="3" y="2"/>
                </a:cxn>
                <a:cxn ang="0">
                  <a:pos x="0" y="11"/>
                </a:cxn>
                <a:cxn ang="0">
                  <a:pos x="3" y="16"/>
                </a:cxn>
                <a:cxn ang="0">
                  <a:pos x="16" y="16"/>
                </a:cxn>
                <a:cxn ang="0">
                  <a:pos x="16" y="0"/>
                </a:cxn>
              </a:cxnLst>
              <a:rect l="0" t="0" r="r" b="b"/>
              <a:pathLst>
                <a:path w="17" h="17">
                  <a:moveTo>
                    <a:pt x="16" y="0"/>
                  </a:moveTo>
                  <a:lnTo>
                    <a:pt x="3" y="2"/>
                  </a:lnTo>
                  <a:lnTo>
                    <a:pt x="0" y="11"/>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5" name="Freeform 205"/>
            <p:cNvSpPr>
              <a:spLocks/>
            </p:cNvSpPr>
            <p:nvPr/>
          </p:nvSpPr>
          <p:spPr bwMode="auto">
            <a:xfrm>
              <a:off x="1745" y="1517"/>
              <a:ext cx="112" cy="21"/>
            </a:xfrm>
            <a:custGeom>
              <a:avLst/>
              <a:gdLst/>
              <a:ahLst/>
              <a:cxnLst>
                <a:cxn ang="0">
                  <a:pos x="111" y="4"/>
                </a:cxn>
                <a:cxn ang="0">
                  <a:pos x="109" y="0"/>
                </a:cxn>
                <a:cxn ang="0">
                  <a:pos x="0" y="13"/>
                </a:cxn>
                <a:cxn ang="0">
                  <a:pos x="0" y="20"/>
                </a:cxn>
                <a:cxn ang="0">
                  <a:pos x="111" y="8"/>
                </a:cxn>
                <a:cxn ang="0">
                  <a:pos x="111" y="4"/>
                </a:cxn>
              </a:cxnLst>
              <a:rect l="0" t="0" r="r" b="b"/>
              <a:pathLst>
                <a:path w="112" h="21">
                  <a:moveTo>
                    <a:pt x="111" y="4"/>
                  </a:moveTo>
                  <a:lnTo>
                    <a:pt x="109" y="0"/>
                  </a:lnTo>
                  <a:lnTo>
                    <a:pt x="0" y="13"/>
                  </a:lnTo>
                  <a:lnTo>
                    <a:pt x="0" y="20"/>
                  </a:lnTo>
                  <a:lnTo>
                    <a:pt x="111" y="8"/>
                  </a:lnTo>
                  <a:lnTo>
                    <a:pt x="111"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6" name="Freeform 206"/>
            <p:cNvSpPr>
              <a:spLocks/>
            </p:cNvSpPr>
            <p:nvPr/>
          </p:nvSpPr>
          <p:spPr bwMode="auto">
            <a:xfrm>
              <a:off x="1855" y="1517"/>
              <a:ext cx="17" cy="17"/>
            </a:xfrm>
            <a:custGeom>
              <a:avLst/>
              <a:gdLst/>
              <a:ahLst/>
              <a:cxnLst>
                <a:cxn ang="0">
                  <a:pos x="3" y="16"/>
                </a:cxn>
                <a:cxn ang="0">
                  <a:pos x="16" y="14"/>
                </a:cxn>
                <a:cxn ang="0">
                  <a:pos x="16" y="8"/>
                </a:cxn>
                <a:cxn ang="0">
                  <a:pos x="12" y="1"/>
                </a:cxn>
                <a:cxn ang="0">
                  <a:pos x="0" y="0"/>
                </a:cxn>
                <a:cxn ang="0">
                  <a:pos x="3" y="16"/>
                </a:cxn>
              </a:cxnLst>
              <a:rect l="0" t="0" r="r" b="b"/>
              <a:pathLst>
                <a:path w="17" h="17">
                  <a:moveTo>
                    <a:pt x="3" y="16"/>
                  </a:moveTo>
                  <a:lnTo>
                    <a:pt x="16" y="14"/>
                  </a:lnTo>
                  <a:lnTo>
                    <a:pt x="16" y="8"/>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7" name="Freeform 207"/>
            <p:cNvSpPr>
              <a:spLocks/>
            </p:cNvSpPr>
            <p:nvPr/>
          </p:nvSpPr>
          <p:spPr bwMode="auto">
            <a:xfrm>
              <a:off x="1740" y="1538"/>
              <a:ext cx="17" cy="17"/>
            </a:xfrm>
            <a:custGeom>
              <a:avLst/>
              <a:gdLst/>
              <a:ahLst/>
              <a:cxnLst>
                <a:cxn ang="0">
                  <a:pos x="16" y="0"/>
                </a:cxn>
                <a:cxn ang="0">
                  <a:pos x="3" y="5"/>
                </a:cxn>
                <a:cxn ang="0">
                  <a:pos x="0" y="10"/>
                </a:cxn>
                <a:cxn ang="0">
                  <a:pos x="3" y="14"/>
                </a:cxn>
                <a:cxn ang="0">
                  <a:pos x="16" y="16"/>
                </a:cxn>
                <a:cxn ang="0">
                  <a:pos x="16" y="0"/>
                </a:cxn>
              </a:cxnLst>
              <a:rect l="0" t="0" r="r" b="b"/>
              <a:pathLst>
                <a:path w="17" h="17">
                  <a:moveTo>
                    <a:pt x="16" y="0"/>
                  </a:moveTo>
                  <a:lnTo>
                    <a:pt x="3" y="5"/>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8" name="Freeform 208"/>
            <p:cNvSpPr>
              <a:spLocks/>
            </p:cNvSpPr>
            <p:nvPr/>
          </p:nvSpPr>
          <p:spPr bwMode="auto">
            <a:xfrm>
              <a:off x="1745" y="1526"/>
              <a:ext cx="112" cy="21"/>
            </a:xfrm>
            <a:custGeom>
              <a:avLst/>
              <a:gdLst/>
              <a:ahLst/>
              <a:cxnLst>
                <a:cxn ang="0">
                  <a:pos x="109" y="4"/>
                </a:cxn>
                <a:cxn ang="0">
                  <a:pos x="109" y="0"/>
                </a:cxn>
                <a:cxn ang="0">
                  <a:pos x="0" y="11"/>
                </a:cxn>
                <a:cxn ang="0">
                  <a:pos x="0" y="20"/>
                </a:cxn>
                <a:cxn ang="0">
                  <a:pos x="111" y="8"/>
                </a:cxn>
                <a:cxn ang="0">
                  <a:pos x="109" y="4"/>
                </a:cxn>
              </a:cxnLst>
              <a:rect l="0" t="0" r="r" b="b"/>
              <a:pathLst>
                <a:path w="112" h="21">
                  <a:moveTo>
                    <a:pt x="109" y="4"/>
                  </a:moveTo>
                  <a:lnTo>
                    <a:pt x="109" y="0"/>
                  </a:lnTo>
                  <a:lnTo>
                    <a:pt x="0" y="11"/>
                  </a:lnTo>
                  <a:lnTo>
                    <a:pt x="0" y="20"/>
                  </a:lnTo>
                  <a:lnTo>
                    <a:pt x="111" y="8"/>
                  </a:lnTo>
                  <a:lnTo>
                    <a:pt x="109"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69" name="Freeform 209"/>
            <p:cNvSpPr>
              <a:spLocks/>
            </p:cNvSpPr>
            <p:nvPr/>
          </p:nvSpPr>
          <p:spPr bwMode="auto">
            <a:xfrm>
              <a:off x="1855" y="1526"/>
              <a:ext cx="17" cy="17"/>
            </a:xfrm>
            <a:custGeom>
              <a:avLst/>
              <a:gdLst/>
              <a:ahLst/>
              <a:cxnLst>
                <a:cxn ang="0">
                  <a:pos x="3" y="16"/>
                </a:cxn>
                <a:cxn ang="0">
                  <a:pos x="12" y="14"/>
                </a:cxn>
                <a:cxn ang="0">
                  <a:pos x="16" y="10"/>
                </a:cxn>
                <a:cxn ang="0">
                  <a:pos x="12" y="2"/>
                </a:cxn>
                <a:cxn ang="0">
                  <a:pos x="0" y="0"/>
                </a:cxn>
                <a:cxn ang="0">
                  <a:pos x="3" y="16"/>
                </a:cxn>
              </a:cxnLst>
              <a:rect l="0" t="0" r="r" b="b"/>
              <a:pathLst>
                <a:path w="17" h="17">
                  <a:moveTo>
                    <a:pt x="3" y="16"/>
                  </a:moveTo>
                  <a:lnTo>
                    <a:pt x="12" y="14"/>
                  </a:lnTo>
                  <a:lnTo>
                    <a:pt x="16" y="10"/>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70" name="Freeform 210"/>
            <p:cNvSpPr>
              <a:spLocks/>
            </p:cNvSpPr>
            <p:nvPr/>
          </p:nvSpPr>
          <p:spPr bwMode="auto">
            <a:xfrm>
              <a:off x="1740" y="1547"/>
              <a:ext cx="17" cy="17"/>
            </a:xfrm>
            <a:custGeom>
              <a:avLst/>
              <a:gdLst/>
              <a:ahLst/>
              <a:cxnLst>
                <a:cxn ang="0">
                  <a:pos x="16" y="0"/>
                </a:cxn>
                <a:cxn ang="0">
                  <a:pos x="3" y="2"/>
                </a:cxn>
                <a:cxn ang="0">
                  <a:pos x="0" y="9"/>
                </a:cxn>
                <a:cxn ang="0">
                  <a:pos x="3" y="13"/>
                </a:cxn>
                <a:cxn ang="0">
                  <a:pos x="16" y="16"/>
                </a:cxn>
                <a:cxn ang="0">
                  <a:pos x="16" y="0"/>
                </a:cxn>
              </a:cxnLst>
              <a:rect l="0" t="0" r="r" b="b"/>
              <a:pathLst>
                <a:path w="17" h="17">
                  <a:moveTo>
                    <a:pt x="16" y="0"/>
                  </a:moveTo>
                  <a:lnTo>
                    <a:pt x="3" y="2"/>
                  </a:lnTo>
                  <a:lnTo>
                    <a:pt x="0" y="9"/>
                  </a:lnTo>
                  <a:lnTo>
                    <a:pt x="3" y="13"/>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71" name="Freeform 211"/>
            <p:cNvSpPr>
              <a:spLocks/>
            </p:cNvSpPr>
            <p:nvPr/>
          </p:nvSpPr>
          <p:spPr bwMode="auto">
            <a:xfrm>
              <a:off x="1745" y="1535"/>
              <a:ext cx="112" cy="19"/>
            </a:xfrm>
            <a:custGeom>
              <a:avLst/>
              <a:gdLst/>
              <a:ahLst/>
              <a:cxnLst>
                <a:cxn ang="0">
                  <a:pos x="111" y="1"/>
                </a:cxn>
                <a:cxn ang="0">
                  <a:pos x="109" y="0"/>
                </a:cxn>
                <a:cxn ang="0">
                  <a:pos x="0" y="11"/>
                </a:cxn>
                <a:cxn ang="0">
                  <a:pos x="0" y="18"/>
                </a:cxn>
                <a:cxn ang="0">
                  <a:pos x="111" y="6"/>
                </a:cxn>
                <a:cxn ang="0">
                  <a:pos x="111" y="1"/>
                </a:cxn>
              </a:cxnLst>
              <a:rect l="0" t="0" r="r" b="b"/>
              <a:pathLst>
                <a:path w="112" h="19">
                  <a:moveTo>
                    <a:pt x="111" y="1"/>
                  </a:moveTo>
                  <a:lnTo>
                    <a:pt x="109" y="0"/>
                  </a:lnTo>
                  <a:lnTo>
                    <a:pt x="0" y="11"/>
                  </a:lnTo>
                  <a:lnTo>
                    <a:pt x="0" y="18"/>
                  </a:lnTo>
                  <a:lnTo>
                    <a:pt x="111" y="6"/>
                  </a:lnTo>
                  <a:lnTo>
                    <a:pt x="111" y="1"/>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72" name="Freeform 212"/>
            <p:cNvSpPr>
              <a:spLocks/>
            </p:cNvSpPr>
            <p:nvPr/>
          </p:nvSpPr>
          <p:spPr bwMode="auto">
            <a:xfrm>
              <a:off x="1855" y="153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1173" name="Freeform 213"/>
            <p:cNvSpPr>
              <a:spLocks/>
            </p:cNvSpPr>
            <p:nvPr/>
          </p:nvSpPr>
          <p:spPr bwMode="auto">
            <a:xfrm>
              <a:off x="1734" y="1544"/>
              <a:ext cx="133" cy="27"/>
            </a:xfrm>
            <a:custGeom>
              <a:avLst/>
              <a:gdLst/>
              <a:ahLst/>
              <a:cxnLst>
                <a:cxn ang="0">
                  <a:pos x="0" y="26"/>
                </a:cxn>
                <a:cxn ang="0">
                  <a:pos x="11" y="13"/>
                </a:cxn>
                <a:cxn ang="0">
                  <a:pos x="120" y="0"/>
                </a:cxn>
                <a:cxn ang="0">
                  <a:pos x="132" y="11"/>
                </a:cxn>
                <a:cxn ang="0">
                  <a:pos x="0" y="26"/>
                </a:cxn>
              </a:cxnLst>
              <a:rect l="0" t="0" r="r" b="b"/>
              <a:pathLst>
                <a:path w="133" h="27">
                  <a:moveTo>
                    <a:pt x="0" y="26"/>
                  </a:moveTo>
                  <a:lnTo>
                    <a:pt x="11" y="13"/>
                  </a:lnTo>
                  <a:lnTo>
                    <a:pt x="120" y="0"/>
                  </a:lnTo>
                  <a:lnTo>
                    <a:pt x="132" y="11"/>
                  </a:lnTo>
                  <a:lnTo>
                    <a:pt x="0" y="26"/>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1174" name="Freeform 214"/>
            <p:cNvSpPr>
              <a:spLocks/>
            </p:cNvSpPr>
            <p:nvPr/>
          </p:nvSpPr>
          <p:spPr bwMode="auto">
            <a:xfrm>
              <a:off x="1734" y="1544"/>
              <a:ext cx="133" cy="27"/>
            </a:xfrm>
            <a:custGeom>
              <a:avLst/>
              <a:gdLst/>
              <a:ahLst/>
              <a:cxnLst>
                <a:cxn ang="0">
                  <a:pos x="0" y="26"/>
                </a:cxn>
                <a:cxn ang="0">
                  <a:pos x="11" y="13"/>
                </a:cxn>
                <a:cxn ang="0">
                  <a:pos x="120" y="0"/>
                </a:cxn>
                <a:cxn ang="0">
                  <a:pos x="132" y="11"/>
                </a:cxn>
                <a:cxn ang="0">
                  <a:pos x="0" y="26"/>
                </a:cxn>
              </a:cxnLst>
              <a:rect l="0" t="0" r="r" b="b"/>
              <a:pathLst>
                <a:path w="133" h="27">
                  <a:moveTo>
                    <a:pt x="0" y="26"/>
                  </a:moveTo>
                  <a:lnTo>
                    <a:pt x="11" y="13"/>
                  </a:lnTo>
                  <a:lnTo>
                    <a:pt x="120" y="0"/>
                  </a:lnTo>
                  <a:lnTo>
                    <a:pt x="132" y="11"/>
                  </a:lnTo>
                  <a:lnTo>
                    <a:pt x="0" y="26"/>
                  </a:lnTo>
                </a:path>
              </a:pathLst>
            </a:custGeom>
            <a:noFill/>
            <a:ln w="12700" cap="rnd" cmpd="sng">
              <a:solidFill>
                <a:srgbClr val="000000"/>
              </a:solidFill>
              <a:prstDash val="solid"/>
              <a:round/>
              <a:headEnd/>
              <a:tailEnd/>
            </a:ln>
            <a:effectLst/>
          </p:spPr>
          <p:txBody>
            <a:bodyPr/>
            <a:lstStyle/>
            <a:p>
              <a:endParaRPr lang="en-US"/>
            </a:p>
          </p:txBody>
        </p:sp>
        <p:sp>
          <p:nvSpPr>
            <p:cNvPr id="41175" name="Freeform 215"/>
            <p:cNvSpPr>
              <a:spLocks/>
            </p:cNvSpPr>
            <p:nvPr/>
          </p:nvSpPr>
          <p:spPr bwMode="auto">
            <a:xfrm>
              <a:off x="1572" y="1229"/>
              <a:ext cx="162" cy="342"/>
            </a:xfrm>
            <a:custGeom>
              <a:avLst/>
              <a:gdLst/>
              <a:ahLst/>
              <a:cxnLst>
                <a:cxn ang="0">
                  <a:pos x="161" y="341"/>
                </a:cxn>
                <a:cxn ang="0">
                  <a:pos x="0" y="266"/>
                </a:cxn>
                <a:cxn ang="0">
                  <a:pos x="0" y="0"/>
                </a:cxn>
                <a:cxn ang="0">
                  <a:pos x="161" y="31"/>
                </a:cxn>
                <a:cxn ang="0">
                  <a:pos x="161" y="341"/>
                </a:cxn>
              </a:cxnLst>
              <a:rect l="0" t="0" r="r" b="b"/>
              <a:pathLst>
                <a:path w="162" h="342">
                  <a:moveTo>
                    <a:pt x="161" y="341"/>
                  </a:moveTo>
                  <a:lnTo>
                    <a:pt x="0" y="266"/>
                  </a:lnTo>
                  <a:lnTo>
                    <a:pt x="0" y="0"/>
                  </a:lnTo>
                  <a:lnTo>
                    <a:pt x="161" y="31"/>
                  </a:lnTo>
                  <a:lnTo>
                    <a:pt x="161" y="34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1176" name="Freeform 216"/>
            <p:cNvSpPr>
              <a:spLocks/>
            </p:cNvSpPr>
            <p:nvPr/>
          </p:nvSpPr>
          <p:spPr bwMode="auto">
            <a:xfrm>
              <a:off x="1571" y="1217"/>
              <a:ext cx="296" cy="45"/>
            </a:xfrm>
            <a:custGeom>
              <a:avLst/>
              <a:gdLst/>
              <a:ahLst/>
              <a:cxnLst>
                <a:cxn ang="0">
                  <a:pos x="0" y="12"/>
                </a:cxn>
                <a:cxn ang="0">
                  <a:pos x="125" y="0"/>
                </a:cxn>
                <a:cxn ang="0">
                  <a:pos x="295" y="28"/>
                </a:cxn>
                <a:cxn ang="0">
                  <a:pos x="161" y="44"/>
                </a:cxn>
                <a:cxn ang="0">
                  <a:pos x="0" y="12"/>
                </a:cxn>
              </a:cxnLst>
              <a:rect l="0" t="0" r="r" b="b"/>
              <a:pathLst>
                <a:path w="296" h="45">
                  <a:moveTo>
                    <a:pt x="0" y="12"/>
                  </a:moveTo>
                  <a:lnTo>
                    <a:pt x="125" y="0"/>
                  </a:lnTo>
                  <a:lnTo>
                    <a:pt x="295" y="28"/>
                  </a:lnTo>
                  <a:lnTo>
                    <a:pt x="161" y="44"/>
                  </a:lnTo>
                  <a:lnTo>
                    <a:pt x="0" y="12"/>
                  </a:lnTo>
                </a:path>
              </a:pathLst>
            </a:custGeom>
            <a:solidFill>
              <a:srgbClr val="F2F2D9"/>
            </a:solidFill>
            <a:ln w="12700" cap="rnd" cmpd="sng">
              <a:solidFill>
                <a:srgbClr val="000000"/>
              </a:solidFill>
              <a:prstDash val="solid"/>
              <a:round/>
              <a:headEnd/>
              <a:tailEnd/>
            </a:ln>
            <a:effectLst/>
          </p:spPr>
          <p:txBody>
            <a:bodyPr/>
            <a:lstStyle/>
            <a:p>
              <a:endParaRPr lang="en-US"/>
            </a:p>
          </p:txBody>
        </p:sp>
      </p:grpSp>
      <p:grpSp>
        <p:nvGrpSpPr>
          <p:cNvPr id="41177" name="Group 217"/>
          <p:cNvGrpSpPr>
            <a:grpSpLocks/>
          </p:cNvGrpSpPr>
          <p:nvPr/>
        </p:nvGrpSpPr>
        <p:grpSpPr bwMode="auto">
          <a:xfrm>
            <a:off x="4435475" y="3641725"/>
            <a:ext cx="385763" cy="550863"/>
            <a:chOff x="2833" y="2065"/>
            <a:chExt cx="247" cy="312"/>
          </a:xfrm>
        </p:grpSpPr>
        <p:sp>
          <p:nvSpPr>
            <p:cNvPr id="41178" name="Freeform 218"/>
            <p:cNvSpPr>
              <a:spLocks/>
            </p:cNvSpPr>
            <p:nvPr/>
          </p:nvSpPr>
          <p:spPr bwMode="auto">
            <a:xfrm>
              <a:off x="2833" y="2210"/>
              <a:ext cx="226" cy="167"/>
            </a:xfrm>
            <a:custGeom>
              <a:avLst/>
              <a:gdLst/>
              <a:ahLst/>
              <a:cxnLst>
                <a:cxn ang="0">
                  <a:pos x="225" y="0"/>
                </a:cxn>
                <a:cxn ang="0">
                  <a:pos x="225" y="166"/>
                </a:cxn>
                <a:cxn ang="0">
                  <a:pos x="0" y="166"/>
                </a:cxn>
                <a:cxn ang="0">
                  <a:pos x="0" y="0"/>
                </a:cxn>
              </a:cxnLst>
              <a:rect l="0" t="0" r="r" b="b"/>
              <a:pathLst>
                <a:path w="226" h="167">
                  <a:moveTo>
                    <a:pt x="225" y="0"/>
                  </a:moveTo>
                  <a:lnTo>
                    <a:pt x="225" y="166"/>
                  </a:lnTo>
                  <a:lnTo>
                    <a:pt x="0" y="166"/>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179" name="Freeform 219"/>
            <p:cNvSpPr>
              <a:spLocks/>
            </p:cNvSpPr>
            <p:nvPr/>
          </p:nvSpPr>
          <p:spPr bwMode="auto">
            <a:xfrm>
              <a:off x="3058" y="2200"/>
              <a:ext cx="17" cy="177"/>
            </a:xfrm>
            <a:custGeom>
              <a:avLst/>
              <a:gdLst/>
              <a:ahLst/>
              <a:cxnLst>
                <a:cxn ang="0">
                  <a:pos x="0" y="11"/>
                </a:cxn>
                <a:cxn ang="0">
                  <a:pos x="16" y="0"/>
                </a:cxn>
                <a:cxn ang="0">
                  <a:pos x="16" y="166"/>
                </a:cxn>
                <a:cxn ang="0">
                  <a:pos x="0" y="176"/>
                </a:cxn>
                <a:cxn ang="0">
                  <a:pos x="0" y="11"/>
                </a:cxn>
              </a:cxnLst>
              <a:rect l="0" t="0" r="r" b="b"/>
              <a:pathLst>
                <a:path w="17" h="177">
                  <a:moveTo>
                    <a:pt x="0" y="11"/>
                  </a:moveTo>
                  <a:lnTo>
                    <a:pt x="16" y="0"/>
                  </a:lnTo>
                  <a:lnTo>
                    <a:pt x="16" y="166"/>
                  </a:lnTo>
                  <a:lnTo>
                    <a:pt x="0" y="176"/>
                  </a:lnTo>
                  <a:lnTo>
                    <a:pt x="0" y="11"/>
                  </a:lnTo>
                </a:path>
              </a:pathLst>
            </a:custGeom>
            <a:noFill/>
            <a:ln w="12700" cap="rnd" cmpd="sng">
              <a:solidFill>
                <a:srgbClr val="000000"/>
              </a:solidFill>
              <a:prstDash val="solid"/>
              <a:round/>
              <a:headEnd/>
              <a:tailEnd/>
            </a:ln>
            <a:effectLst/>
          </p:spPr>
          <p:txBody>
            <a:bodyPr/>
            <a:lstStyle/>
            <a:p>
              <a:endParaRPr lang="en-US"/>
            </a:p>
          </p:txBody>
        </p:sp>
        <p:sp>
          <p:nvSpPr>
            <p:cNvPr id="41180" name="Freeform 220"/>
            <p:cNvSpPr>
              <a:spLocks/>
            </p:cNvSpPr>
            <p:nvPr/>
          </p:nvSpPr>
          <p:spPr bwMode="auto">
            <a:xfrm>
              <a:off x="3060" y="2234"/>
              <a:ext cx="17" cy="117"/>
            </a:xfrm>
            <a:custGeom>
              <a:avLst/>
              <a:gdLst/>
              <a:ahLst/>
              <a:cxnLst>
                <a:cxn ang="0">
                  <a:pos x="0" y="6"/>
                </a:cxn>
                <a:cxn ang="0">
                  <a:pos x="16" y="0"/>
                </a:cxn>
                <a:cxn ang="0">
                  <a:pos x="16" y="109"/>
                </a:cxn>
                <a:cxn ang="0">
                  <a:pos x="0" y="116"/>
                </a:cxn>
                <a:cxn ang="0">
                  <a:pos x="0" y="6"/>
                </a:cxn>
              </a:cxnLst>
              <a:rect l="0" t="0" r="r" b="b"/>
              <a:pathLst>
                <a:path w="17" h="117">
                  <a:moveTo>
                    <a:pt x="0" y="6"/>
                  </a:moveTo>
                  <a:lnTo>
                    <a:pt x="16" y="0"/>
                  </a:lnTo>
                  <a:lnTo>
                    <a:pt x="16" y="109"/>
                  </a:lnTo>
                  <a:lnTo>
                    <a:pt x="0" y="116"/>
                  </a:lnTo>
                  <a:lnTo>
                    <a:pt x="0" y="6"/>
                  </a:lnTo>
                </a:path>
              </a:pathLst>
            </a:custGeom>
            <a:noFill/>
            <a:ln w="12700" cap="rnd" cmpd="sng">
              <a:solidFill>
                <a:srgbClr val="000000"/>
              </a:solidFill>
              <a:prstDash val="solid"/>
              <a:round/>
              <a:headEnd/>
              <a:tailEnd/>
            </a:ln>
            <a:effectLst/>
          </p:spPr>
          <p:txBody>
            <a:bodyPr/>
            <a:lstStyle/>
            <a:p>
              <a:endParaRPr lang="en-US"/>
            </a:p>
          </p:txBody>
        </p:sp>
        <p:sp>
          <p:nvSpPr>
            <p:cNvPr id="41181" name="Freeform 221"/>
            <p:cNvSpPr>
              <a:spLocks/>
            </p:cNvSpPr>
            <p:nvPr/>
          </p:nvSpPr>
          <p:spPr bwMode="auto">
            <a:xfrm>
              <a:off x="3063" y="2274"/>
              <a:ext cx="17" cy="28"/>
            </a:xfrm>
            <a:custGeom>
              <a:avLst/>
              <a:gdLst/>
              <a:ahLst/>
              <a:cxnLst>
                <a:cxn ang="0">
                  <a:pos x="0" y="0"/>
                </a:cxn>
                <a:cxn ang="0">
                  <a:pos x="16" y="0"/>
                </a:cxn>
                <a:cxn ang="0">
                  <a:pos x="16" y="26"/>
                </a:cxn>
                <a:cxn ang="0">
                  <a:pos x="0" y="27"/>
                </a:cxn>
                <a:cxn ang="0">
                  <a:pos x="0" y="0"/>
                </a:cxn>
              </a:cxnLst>
              <a:rect l="0" t="0" r="r" b="b"/>
              <a:pathLst>
                <a:path w="17" h="28">
                  <a:moveTo>
                    <a:pt x="0" y="0"/>
                  </a:moveTo>
                  <a:lnTo>
                    <a:pt x="16" y="0"/>
                  </a:lnTo>
                  <a:lnTo>
                    <a:pt x="16" y="26"/>
                  </a:lnTo>
                  <a:lnTo>
                    <a:pt x="0" y="27"/>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82" name="Freeform 222"/>
            <p:cNvSpPr>
              <a:spLocks/>
            </p:cNvSpPr>
            <p:nvPr/>
          </p:nvSpPr>
          <p:spPr bwMode="auto">
            <a:xfrm>
              <a:off x="3039" y="2200"/>
              <a:ext cx="31" cy="17"/>
            </a:xfrm>
            <a:custGeom>
              <a:avLst/>
              <a:gdLst/>
              <a:ahLst/>
              <a:cxnLst>
                <a:cxn ang="0">
                  <a:pos x="19" y="16"/>
                </a:cxn>
                <a:cxn ang="0">
                  <a:pos x="0" y="16"/>
                </a:cxn>
                <a:cxn ang="0">
                  <a:pos x="13" y="0"/>
                </a:cxn>
                <a:cxn ang="0">
                  <a:pos x="30" y="0"/>
                </a:cxn>
              </a:cxnLst>
              <a:rect l="0" t="0" r="r" b="b"/>
              <a:pathLst>
                <a:path w="31" h="17">
                  <a:moveTo>
                    <a:pt x="19" y="16"/>
                  </a:moveTo>
                  <a:lnTo>
                    <a:pt x="0" y="16"/>
                  </a:lnTo>
                  <a:lnTo>
                    <a:pt x="13" y="0"/>
                  </a:lnTo>
                  <a:lnTo>
                    <a:pt x="3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183" name="Line 223"/>
            <p:cNvSpPr>
              <a:spLocks noChangeShapeType="1"/>
            </p:cNvSpPr>
            <p:nvPr/>
          </p:nvSpPr>
          <p:spPr bwMode="auto">
            <a:xfrm flipV="1">
              <a:off x="3052" y="2188"/>
              <a:ext cx="0" cy="1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84" name="Line 224"/>
            <p:cNvSpPr>
              <a:spLocks noChangeShapeType="1"/>
            </p:cNvSpPr>
            <p:nvPr/>
          </p:nvSpPr>
          <p:spPr bwMode="auto">
            <a:xfrm flipV="1">
              <a:off x="2880" y="2188"/>
              <a:ext cx="0" cy="3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85" name="Line 225"/>
            <p:cNvSpPr>
              <a:spLocks noChangeShapeType="1"/>
            </p:cNvSpPr>
            <p:nvPr/>
          </p:nvSpPr>
          <p:spPr bwMode="auto">
            <a:xfrm flipV="1">
              <a:off x="3039" y="2194"/>
              <a:ext cx="0" cy="15"/>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86" name="Line 226"/>
            <p:cNvSpPr>
              <a:spLocks noChangeShapeType="1"/>
            </p:cNvSpPr>
            <p:nvPr/>
          </p:nvSpPr>
          <p:spPr bwMode="auto">
            <a:xfrm flipV="1">
              <a:off x="2868" y="2194"/>
              <a:ext cx="0" cy="16"/>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87" name="Freeform 227"/>
            <p:cNvSpPr>
              <a:spLocks/>
            </p:cNvSpPr>
            <p:nvPr/>
          </p:nvSpPr>
          <p:spPr bwMode="auto">
            <a:xfrm>
              <a:off x="3017" y="2181"/>
              <a:ext cx="36" cy="17"/>
            </a:xfrm>
            <a:custGeom>
              <a:avLst/>
              <a:gdLst/>
              <a:ahLst/>
              <a:cxnLst>
                <a:cxn ang="0">
                  <a:pos x="17" y="0"/>
                </a:cxn>
                <a:cxn ang="0">
                  <a:pos x="21" y="0"/>
                </a:cxn>
                <a:cxn ang="0">
                  <a:pos x="23" y="0"/>
                </a:cxn>
                <a:cxn ang="0">
                  <a:pos x="26" y="0"/>
                </a:cxn>
                <a:cxn ang="0">
                  <a:pos x="29" y="1"/>
                </a:cxn>
                <a:cxn ang="0">
                  <a:pos x="30" y="3"/>
                </a:cxn>
                <a:cxn ang="0">
                  <a:pos x="32" y="4"/>
                </a:cxn>
                <a:cxn ang="0">
                  <a:pos x="33" y="5"/>
                </a:cxn>
                <a:cxn ang="0">
                  <a:pos x="35" y="5"/>
                </a:cxn>
                <a:cxn ang="0">
                  <a:pos x="35" y="7"/>
                </a:cxn>
                <a:cxn ang="0">
                  <a:pos x="33" y="8"/>
                </a:cxn>
                <a:cxn ang="0">
                  <a:pos x="32" y="8"/>
                </a:cxn>
                <a:cxn ang="0">
                  <a:pos x="30" y="11"/>
                </a:cxn>
                <a:cxn ang="0">
                  <a:pos x="29" y="12"/>
                </a:cxn>
                <a:cxn ang="0">
                  <a:pos x="26" y="12"/>
                </a:cxn>
                <a:cxn ang="0">
                  <a:pos x="23" y="14"/>
                </a:cxn>
                <a:cxn ang="0">
                  <a:pos x="21" y="14"/>
                </a:cxn>
                <a:cxn ang="0">
                  <a:pos x="17" y="16"/>
                </a:cxn>
                <a:cxn ang="0">
                  <a:pos x="10" y="14"/>
                </a:cxn>
                <a:cxn ang="0">
                  <a:pos x="7" y="12"/>
                </a:cxn>
                <a:cxn ang="0">
                  <a:pos x="5" y="12"/>
                </a:cxn>
                <a:cxn ang="0">
                  <a:pos x="2" y="11"/>
                </a:cxn>
                <a:cxn ang="0">
                  <a:pos x="1" y="8"/>
                </a:cxn>
                <a:cxn ang="0">
                  <a:pos x="0" y="8"/>
                </a:cxn>
                <a:cxn ang="0">
                  <a:pos x="0" y="7"/>
                </a:cxn>
                <a:cxn ang="0">
                  <a:pos x="0" y="5"/>
                </a:cxn>
                <a:cxn ang="0">
                  <a:pos x="1" y="4"/>
                </a:cxn>
                <a:cxn ang="0">
                  <a:pos x="2" y="3"/>
                </a:cxn>
                <a:cxn ang="0">
                  <a:pos x="5" y="1"/>
                </a:cxn>
                <a:cxn ang="0">
                  <a:pos x="7" y="0"/>
                </a:cxn>
                <a:cxn ang="0">
                  <a:pos x="10" y="0"/>
                </a:cxn>
                <a:cxn ang="0">
                  <a:pos x="13" y="0"/>
                </a:cxn>
                <a:cxn ang="0">
                  <a:pos x="17" y="0"/>
                </a:cxn>
              </a:cxnLst>
              <a:rect l="0" t="0" r="r" b="b"/>
              <a:pathLst>
                <a:path w="36" h="17">
                  <a:moveTo>
                    <a:pt x="17" y="0"/>
                  </a:moveTo>
                  <a:lnTo>
                    <a:pt x="21" y="0"/>
                  </a:lnTo>
                  <a:lnTo>
                    <a:pt x="23" y="0"/>
                  </a:lnTo>
                  <a:lnTo>
                    <a:pt x="26" y="0"/>
                  </a:lnTo>
                  <a:lnTo>
                    <a:pt x="29" y="1"/>
                  </a:lnTo>
                  <a:lnTo>
                    <a:pt x="30" y="3"/>
                  </a:lnTo>
                  <a:lnTo>
                    <a:pt x="32" y="4"/>
                  </a:lnTo>
                  <a:lnTo>
                    <a:pt x="33" y="5"/>
                  </a:lnTo>
                  <a:lnTo>
                    <a:pt x="35" y="5"/>
                  </a:lnTo>
                  <a:lnTo>
                    <a:pt x="35" y="7"/>
                  </a:lnTo>
                  <a:lnTo>
                    <a:pt x="33" y="8"/>
                  </a:lnTo>
                  <a:lnTo>
                    <a:pt x="32" y="8"/>
                  </a:lnTo>
                  <a:lnTo>
                    <a:pt x="30" y="11"/>
                  </a:lnTo>
                  <a:lnTo>
                    <a:pt x="29" y="12"/>
                  </a:lnTo>
                  <a:lnTo>
                    <a:pt x="26" y="12"/>
                  </a:lnTo>
                  <a:lnTo>
                    <a:pt x="23" y="14"/>
                  </a:lnTo>
                  <a:lnTo>
                    <a:pt x="21" y="14"/>
                  </a:lnTo>
                  <a:lnTo>
                    <a:pt x="17" y="16"/>
                  </a:lnTo>
                  <a:lnTo>
                    <a:pt x="10" y="14"/>
                  </a:lnTo>
                  <a:lnTo>
                    <a:pt x="7" y="12"/>
                  </a:lnTo>
                  <a:lnTo>
                    <a:pt x="5" y="12"/>
                  </a:lnTo>
                  <a:lnTo>
                    <a:pt x="2" y="11"/>
                  </a:lnTo>
                  <a:lnTo>
                    <a:pt x="1" y="8"/>
                  </a:lnTo>
                  <a:lnTo>
                    <a:pt x="0" y="8"/>
                  </a:lnTo>
                  <a:lnTo>
                    <a:pt x="0" y="7"/>
                  </a:lnTo>
                  <a:lnTo>
                    <a:pt x="0" y="5"/>
                  </a:lnTo>
                  <a:lnTo>
                    <a:pt x="1" y="4"/>
                  </a:lnTo>
                  <a:lnTo>
                    <a:pt x="2" y="3"/>
                  </a:lnTo>
                  <a:lnTo>
                    <a:pt x="5" y="1"/>
                  </a:lnTo>
                  <a:lnTo>
                    <a:pt x="7"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1188" name="Freeform 228"/>
            <p:cNvSpPr>
              <a:spLocks/>
            </p:cNvSpPr>
            <p:nvPr/>
          </p:nvSpPr>
          <p:spPr bwMode="auto">
            <a:xfrm>
              <a:off x="2847" y="2181"/>
              <a:ext cx="35" cy="17"/>
            </a:xfrm>
            <a:custGeom>
              <a:avLst/>
              <a:gdLst/>
              <a:ahLst/>
              <a:cxnLst>
                <a:cxn ang="0">
                  <a:pos x="17" y="0"/>
                </a:cxn>
                <a:cxn ang="0">
                  <a:pos x="21" y="0"/>
                </a:cxn>
                <a:cxn ang="0">
                  <a:pos x="24" y="0"/>
                </a:cxn>
                <a:cxn ang="0">
                  <a:pos x="26" y="0"/>
                </a:cxn>
                <a:cxn ang="0">
                  <a:pos x="29" y="3"/>
                </a:cxn>
                <a:cxn ang="0">
                  <a:pos x="32" y="4"/>
                </a:cxn>
                <a:cxn ang="0">
                  <a:pos x="33" y="5"/>
                </a:cxn>
                <a:cxn ang="0">
                  <a:pos x="34" y="8"/>
                </a:cxn>
                <a:cxn ang="0">
                  <a:pos x="33" y="8"/>
                </a:cxn>
                <a:cxn ang="0">
                  <a:pos x="32" y="10"/>
                </a:cxn>
                <a:cxn ang="0">
                  <a:pos x="32" y="11"/>
                </a:cxn>
                <a:cxn ang="0">
                  <a:pos x="29" y="12"/>
                </a:cxn>
                <a:cxn ang="0">
                  <a:pos x="26" y="14"/>
                </a:cxn>
                <a:cxn ang="0">
                  <a:pos x="24" y="16"/>
                </a:cxn>
                <a:cxn ang="0">
                  <a:pos x="17" y="16"/>
                </a:cxn>
                <a:cxn ang="0">
                  <a:pos x="13" y="16"/>
                </a:cxn>
                <a:cxn ang="0">
                  <a:pos x="10" y="16"/>
                </a:cxn>
                <a:cxn ang="0">
                  <a:pos x="9" y="14"/>
                </a:cxn>
                <a:cxn ang="0">
                  <a:pos x="5" y="12"/>
                </a:cxn>
                <a:cxn ang="0">
                  <a:pos x="2" y="11"/>
                </a:cxn>
                <a:cxn ang="0">
                  <a:pos x="2" y="10"/>
                </a:cxn>
                <a:cxn ang="0">
                  <a:pos x="1" y="8"/>
                </a:cxn>
                <a:cxn ang="0">
                  <a:pos x="0" y="8"/>
                </a:cxn>
                <a:cxn ang="0">
                  <a:pos x="0" y="7"/>
                </a:cxn>
                <a:cxn ang="0">
                  <a:pos x="1" y="5"/>
                </a:cxn>
                <a:cxn ang="0">
                  <a:pos x="2" y="4"/>
                </a:cxn>
                <a:cxn ang="0">
                  <a:pos x="5" y="3"/>
                </a:cxn>
                <a:cxn ang="0">
                  <a:pos x="9" y="0"/>
                </a:cxn>
                <a:cxn ang="0">
                  <a:pos x="10" y="0"/>
                </a:cxn>
                <a:cxn ang="0">
                  <a:pos x="13" y="0"/>
                </a:cxn>
                <a:cxn ang="0">
                  <a:pos x="17" y="0"/>
                </a:cxn>
              </a:cxnLst>
              <a:rect l="0" t="0" r="r" b="b"/>
              <a:pathLst>
                <a:path w="35" h="17">
                  <a:moveTo>
                    <a:pt x="17" y="0"/>
                  </a:moveTo>
                  <a:lnTo>
                    <a:pt x="21" y="0"/>
                  </a:lnTo>
                  <a:lnTo>
                    <a:pt x="24" y="0"/>
                  </a:lnTo>
                  <a:lnTo>
                    <a:pt x="26" y="0"/>
                  </a:lnTo>
                  <a:lnTo>
                    <a:pt x="29" y="3"/>
                  </a:lnTo>
                  <a:lnTo>
                    <a:pt x="32" y="4"/>
                  </a:lnTo>
                  <a:lnTo>
                    <a:pt x="33" y="5"/>
                  </a:lnTo>
                  <a:lnTo>
                    <a:pt x="34" y="8"/>
                  </a:lnTo>
                  <a:lnTo>
                    <a:pt x="33" y="8"/>
                  </a:lnTo>
                  <a:lnTo>
                    <a:pt x="32" y="10"/>
                  </a:lnTo>
                  <a:lnTo>
                    <a:pt x="32" y="11"/>
                  </a:lnTo>
                  <a:lnTo>
                    <a:pt x="29" y="12"/>
                  </a:lnTo>
                  <a:lnTo>
                    <a:pt x="26" y="14"/>
                  </a:lnTo>
                  <a:lnTo>
                    <a:pt x="24" y="16"/>
                  </a:lnTo>
                  <a:lnTo>
                    <a:pt x="17" y="16"/>
                  </a:lnTo>
                  <a:lnTo>
                    <a:pt x="13" y="16"/>
                  </a:lnTo>
                  <a:lnTo>
                    <a:pt x="10" y="16"/>
                  </a:lnTo>
                  <a:lnTo>
                    <a:pt x="9" y="14"/>
                  </a:lnTo>
                  <a:lnTo>
                    <a:pt x="5" y="12"/>
                  </a:lnTo>
                  <a:lnTo>
                    <a:pt x="2" y="11"/>
                  </a:lnTo>
                  <a:lnTo>
                    <a:pt x="2" y="10"/>
                  </a:lnTo>
                  <a:lnTo>
                    <a:pt x="1" y="8"/>
                  </a:lnTo>
                  <a:lnTo>
                    <a:pt x="0" y="8"/>
                  </a:lnTo>
                  <a:lnTo>
                    <a:pt x="0" y="7"/>
                  </a:lnTo>
                  <a:lnTo>
                    <a:pt x="1" y="5"/>
                  </a:lnTo>
                  <a:lnTo>
                    <a:pt x="2" y="4"/>
                  </a:lnTo>
                  <a:lnTo>
                    <a:pt x="5" y="3"/>
                  </a:lnTo>
                  <a:lnTo>
                    <a:pt x="9"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1189" name="Freeform 229"/>
            <p:cNvSpPr>
              <a:spLocks/>
            </p:cNvSpPr>
            <p:nvPr/>
          </p:nvSpPr>
          <p:spPr bwMode="auto">
            <a:xfrm>
              <a:off x="3027" y="2184"/>
              <a:ext cx="18" cy="17"/>
            </a:xfrm>
            <a:custGeom>
              <a:avLst/>
              <a:gdLst/>
              <a:ahLst/>
              <a:cxnLst>
                <a:cxn ang="0">
                  <a:pos x="9" y="0"/>
                </a:cxn>
                <a:cxn ang="0">
                  <a:pos x="11" y="0"/>
                </a:cxn>
                <a:cxn ang="0">
                  <a:pos x="14" y="0"/>
                </a:cxn>
                <a:cxn ang="0">
                  <a:pos x="15" y="0"/>
                </a:cxn>
                <a:cxn ang="0">
                  <a:pos x="15" y="5"/>
                </a:cxn>
                <a:cxn ang="0">
                  <a:pos x="17" y="5"/>
                </a:cxn>
                <a:cxn ang="0">
                  <a:pos x="17" y="8"/>
                </a:cxn>
                <a:cxn ang="0">
                  <a:pos x="17" y="13"/>
                </a:cxn>
                <a:cxn ang="0">
                  <a:pos x="15" y="13"/>
                </a:cxn>
                <a:cxn ang="0">
                  <a:pos x="11" y="13"/>
                </a:cxn>
                <a:cxn ang="0">
                  <a:pos x="9" y="16"/>
                </a:cxn>
                <a:cxn ang="0">
                  <a:pos x="6" y="13"/>
                </a:cxn>
                <a:cxn ang="0">
                  <a:pos x="2" y="13"/>
                </a:cxn>
                <a:cxn ang="0">
                  <a:pos x="0" y="13"/>
                </a:cxn>
                <a:cxn ang="0">
                  <a:pos x="0" y="8"/>
                </a:cxn>
                <a:cxn ang="0">
                  <a:pos x="0" y="5"/>
                </a:cxn>
                <a:cxn ang="0">
                  <a:pos x="1" y="5"/>
                </a:cxn>
                <a:cxn ang="0">
                  <a:pos x="2" y="0"/>
                </a:cxn>
                <a:cxn ang="0">
                  <a:pos x="6" y="0"/>
                </a:cxn>
                <a:cxn ang="0">
                  <a:pos x="9" y="0"/>
                </a:cxn>
              </a:cxnLst>
              <a:rect l="0" t="0" r="r" b="b"/>
              <a:pathLst>
                <a:path w="18" h="17">
                  <a:moveTo>
                    <a:pt x="9" y="0"/>
                  </a:moveTo>
                  <a:lnTo>
                    <a:pt x="11" y="0"/>
                  </a:lnTo>
                  <a:lnTo>
                    <a:pt x="14" y="0"/>
                  </a:lnTo>
                  <a:lnTo>
                    <a:pt x="15" y="0"/>
                  </a:lnTo>
                  <a:lnTo>
                    <a:pt x="15" y="5"/>
                  </a:lnTo>
                  <a:lnTo>
                    <a:pt x="17" y="5"/>
                  </a:lnTo>
                  <a:lnTo>
                    <a:pt x="17" y="8"/>
                  </a:lnTo>
                  <a:lnTo>
                    <a:pt x="17" y="13"/>
                  </a:lnTo>
                  <a:lnTo>
                    <a:pt x="15" y="13"/>
                  </a:lnTo>
                  <a:lnTo>
                    <a:pt x="11" y="13"/>
                  </a:lnTo>
                  <a:lnTo>
                    <a:pt x="9" y="16"/>
                  </a:lnTo>
                  <a:lnTo>
                    <a:pt x="6" y="13"/>
                  </a:lnTo>
                  <a:lnTo>
                    <a:pt x="2" y="13"/>
                  </a:lnTo>
                  <a:lnTo>
                    <a:pt x="0" y="13"/>
                  </a:lnTo>
                  <a:lnTo>
                    <a:pt x="0" y="8"/>
                  </a:lnTo>
                  <a:lnTo>
                    <a:pt x="0" y="5"/>
                  </a:lnTo>
                  <a:lnTo>
                    <a:pt x="1" y="5"/>
                  </a:lnTo>
                  <a:lnTo>
                    <a:pt x="2" y="0"/>
                  </a:lnTo>
                  <a:lnTo>
                    <a:pt x="6" y="0"/>
                  </a:lnTo>
                  <a:lnTo>
                    <a:pt x="9"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90" name="Freeform 230"/>
            <p:cNvSpPr>
              <a:spLocks/>
            </p:cNvSpPr>
            <p:nvPr/>
          </p:nvSpPr>
          <p:spPr bwMode="auto">
            <a:xfrm>
              <a:off x="2857" y="2184"/>
              <a:ext cx="17" cy="17"/>
            </a:xfrm>
            <a:custGeom>
              <a:avLst/>
              <a:gdLst/>
              <a:ahLst/>
              <a:cxnLst>
                <a:cxn ang="0">
                  <a:pos x="8" y="0"/>
                </a:cxn>
                <a:cxn ang="0">
                  <a:pos x="10" y="0"/>
                </a:cxn>
                <a:cxn ang="0">
                  <a:pos x="13" y="5"/>
                </a:cxn>
                <a:cxn ang="0">
                  <a:pos x="16" y="5"/>
                </a:cxn>
                <a:cxn ang="0">
                  <a:pos x="16" y="8"/>
                </a:cxn>
                <a:cxn ang="0">
                  <a:pos x="16" y="13"/>
                </a:cxn>
                <a:cxn ang="0">
                  <a:pos x="13" y="13"/>
                </a:cxn>
                <a:cxn ang="0">
                  <a:pos x="10" y="16"/>
                </a:cxn>
                <a:cxn ang="0">
                  <a:pos x="8" y="16"/>
                </a:cxn>
                <a:cxn ang="0">
                  <a:pos x="5" y="16"/>
                </a:cxn>
                <a:cxn ang="0">
                  <a:pos x="2" y="13"/>
                </a:cxn>
                <a:cxn ang="0">
                  <a:pos x="1" y="13"/>
                </a:cxn>
                <a:cxn ang="0">
                  <a:pos x="0" y="13"/>
                </a:cxn>
                <a:cxn ang="0">
                  <a:pos x="0" y="8"/>
                </a:cxn>
                <a:cxn ang="0">
                  <a:pos x="1" y="5"/>
                </a:cxn>
                <a:cxn ang="0">
                  <a:pos x="2" y="5"/>
                </a:cxn>
                <a:cxn ang="0">
                  <a:pos x="5" y="0"/>
                </a:cxn>
                <a:cxn ang="0">
                  <a:pos x="8" y="0"/>
                </a:cxn>
              </a:cxnLst>
              <a:rect l="0" t="0" r="r" b="b"/>
              <a:pathLst>
                <a:path w="17" h="17">
                  <a:moveTo>
                    <a:pt x="8" y="0"/>
                  </a:moveTo>
                  <a:lnTo>
                    <a:pt x="10" y="0"/>
                  </a:lnTo>
                  <a:lnTo>
                    <a:pt x="13" y="5"/>
                  </a:lnTo>
                  <a:lnTo>
                    <a:pt x="16" y="5"/>
                  </a:lnTo>
                  <a:lnTo>
                    <a:pt x="16" y="8"/>
                  </a:lnTo>
                  <a:lnTo>
                    <a:pt x="16" y="13"/>
                  </a:lnTo>
                  <a:lnTo>
                    <a:pt x="13" y="13"/>
                  </a:lnTo>
                  <a:lnTo>
                    <a:pt x="10" y="16"/>
                  </a:lnTo>
                  <a:lnTo>
                    <a:pt x="8" y="16"/>
                  </a:lnTo>
                  <a:lnTo>
                    <a:pt x="5" y="16"/>
                  </a:lnTo>
                  <a:lnTo>
                    <a:pt x="2" y="13"/>
                  </a:lnTo>
                  <a:lnTo>
                    <a:pt x="1" y="13"/>
                  </a:lnTo>
                  <a:lnTo>
                    <a:pt x="0" y="13"/>
                  </a:lnTo>
                  <a:lnTo>
                    <a:pt x="0" y="8"/>
                  </a:lnTo>
                  <a:lnTo>
                    <a:pt x="1" y="5"/>
                  </a:lnTo>
                  <a:lnTo>
                    <a:pt x="2" y="5"/>
                  </a:lnTo>
                  <a:lnTo>
                    <a:pt x="5"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91" name="Freeform 231"/>
            <p:cNvSpPr>
              <a:spLocks/>
            </p:cNvSpPr>
            <p:nvPr/>
          </p:nvSpPr>
          <p:spPr bwMode="auto">
            <a:xfrm>
              <a:off x="2901" y="2234"/>
              <a:ext cx="17" cy="17"/>
            </a:xfrm>
            <a:custGeom>
              <a:avLst/>
              <a:gdLst/>
              <a:ahLst/>
              <a:cxnLst>
                <a:cxn ang="0">
                  <a:pos x="8" y="0"/>
                </a:cxn>
                <a:cxn ang="0">
                  <a:pos x="12" y="0"/>
                </a:cxn>
                <a:cxn ang="0">
                  <a:pos x="14" y="4"/>
                </a:cxn>
                <a:cxn ang="0">
                  <a:pos x="16" y="4"/>
                </a:cxn>
                <a:cxn ang="0">
                  <a:pos x="16" y="12"/>
                </a:cxn>
                <a:cxn ang="0">
                  <a:pos x="14" y="12"/>
                </a:cxn>
                <a:cxn ang="0">
                  <a:pos x="12" y="16"/>
                </a:cxn>
                <a:cxn ang="0">
                  <a:pos x="8" y="16"/>
                </a:cxn>
                <a:cxn ang="0">
                  <a:pos x="1" y="16"/>
                </a:cxn>
                <a:cxn ang="0">
                  <a:pos x="1" y="12"/>
                </a:cxn>
                <a:cxn ang="0">
                  <a:pos x="0" y="12"/>
                </a:cxn>
                <a:cxn ang="0">
                  <a:pos x="0" y="4"/>
                </a:cxn>
                <a:cxn ang="0">
                  <a:pos x="1" y="4"/>
                </a:cxn>
                <a:cxn ang="0">
                  <a:pos x="1" y="0"/>
                </a:cxn>
                <a:cxn ang="0">
                  <a:pos x="8" y="0"/>
                </a:cxn>
              </a:cxnLst>
              <a:rect l="0" t="0" r="r" b="b"/>
              <a:pathLst>
                <a:path w="17" h="17">
                  <a:moveTo>
                    <a:pt x="8" y="0"/>
                  </a:moveTo>
                  <a:lnTo>
                    <a:pt x="12" y="0"/>
                  </a:lnTo>
                  <a:lnTo>
                    <a:pt x="14" y="4"/>
                  </a:lnTo>
                  <a:lnTo>
                    <a:pt x="16" y="4"/>
                  </a:lnTo>
                  <a:lnTo>
                    <a:pt x="16" y="12"/>
                  </a:lnTo>
                  <a:lnTo>
                    <a:pt x="14" y="12"/>
                  </a:lnTo>
                  <a:lnTo>
                    <a:pt x="12" y="16"/>
                  </a:lnTo>
                  <a:lnTo>
                    <a:pt x="8" y="16"/>
                  </a:lnTo>
                  <a:lnTo>
                    <a:pt x="1" y="16"/>
                  </a:lnTo>
                  <a:lnTo>
                    <a:pt x="1" y="12"/>
                  </a:lnTo>
                  <a:lnTo>
                    <a:pt x="0" y="12"/>
                  </a:lnTo>
                  <a:lnTo>
                    <a:pt x="0" y="4"/>
                  </a:lnTo>
                  <a:lnTo>
                    <a:pt x="1" y="4"/>
                  </a:lnTo>
                  <a:lnTo>
                    <a:pt x="1"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92" name="Freeform 232"/>
            <p:cNvSpPr>
              <a:spLocks/>
            </p:cNvSpPr>
            <p:nvPr/>
          </p:nvSpPr>
          <p:spPr bwMode="auto">
            <a:xfrm>
              <a:off x="2966" y="2235"/>
              <a:ext cx="17" cy="17"/>
            </a:xfrm>
            <a:custGeom>
              <a:avLst/>
              <a:gdLst/>
              <a:ahLst/>
              <a:cxnLst>
                <a:cxn ang="0">
                  <a:pos x="8" y="0"/>
                </a:cxn>
                <a:cxn ang="0">
                  <a:pos x="10" y="0"/>
                </a:cxn>
                <a:cxn ang="0">
                  <a:pos x="13" y="0"/>
                </a:cxn>
                <a:cxn ang="0">
                  <a:pos x="16" y="0"/>
                </a:cxn>
                <a:cxn ang="0">
                  <a:pos x="16" y="4"/>
                </a:cxn>
                <a:cxn ang="0">
                  <a:pos x="13" y="12"/>
                </a:cxn>
                <a:cxn ang="0">
                  <a:pos x="10" y="12"/>
                </a:cxn>
                <a:cxn ang="0">
                  <a:pos x="8" y="16"/>
                </a:cxn>
                <a:cxn ang="0">
                  <a:pos x="6" y="12"/>
                </a:cxn>
                <a:cxn ang="0">
                  <a:pos x="5" y="12"/>
                </a:cxn>
                <a:cxn ang="0">
                  <a:pos x="1" y="4"/>
                </a:cxn>
                <a:cxn ang="0">
                  <a:pos x="0" y="4"/>
                </a:cxn>
                <a:cxn ang="0">
                  <a:pos x="1" y="0"/>
                </a:cxn>
                <a:cxn ang="0">
                  <a:pos x="5" y="0"/>
                </a:cxn>
                <a:cxn ang="0">
                  <a:pos x="6" y="0"/>
                </a:cxn>
                <a:cxn ang="0">
                  <a:pos x="8" y="0"/>
                </a:cxn>
              </a:cxnLst>
              <a:rect l="0" t="0" r="r" b="b"/>
              <a:pathLst>
                <a:path w="17" h="17">
                  <a:moveTo>
                    <a:pt x="8" y="0"/>
                  </a:moveTo>
                  <a:lnTo>
                    <a:pt x="10" y="0"/>
                  </a:lnTo>
                  <a:lnTo>
                    <a:pt x="13" y="0"/>
                  </a:lnTo>
                  <a:lnTo>
                    <a:pt x="16" y="0"/>
                  </a:lnTo>
                  <a:lnTo>
                    <a:pt x="16" y="4"/>
                  </a:lnTo>
                  <a:lnTo>
                    <a:pt x="13" y="12"/>
                  </a:lnTo>
                  <a:lnTo>
                    <a:pt x="10" y="12"/>
                  </a:lnTo>
                  <a:lnTo>
                    <a:pt x="8" y="16"/>
                  </a:lnTo>
                  <a:lnTo>
                    <a:pt x="6" y="12"/>
                  </a:lnTo>
                  <a:lnTo>
                    <a:pt x="5" y="12"/>
                  </a:lnTo>
                  <a:lnTo>
                    <a:pt x="1" y="4"/>
                  </a:lnTo>
                  <a:lnTo>
                    <a:pt x="0" y="4"/>
                  </a:lnTo>
                  <a:lnTo>
                    <a:pt x="1" y="0"/>
                  </a:lnTo>
                  <a:lnTo>
                    <a:pt x="5" y="0"/>
                  </a:lnTo>
                  <a:lnTo>
                    <a:pt x="6"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193" name="Line 233"/>
            <p:cNvSpPr>
              <a:spLocks noChangeShapeType="1"/>
            </p:cNvSpPr>
            <p:nvPr/>
          </p:nvSpPr>
          <p:spPr bwMode="auto">
            <a:xfrm>
              <a:off x="3017" y="2187"/>
              <a:ext cx="0" cy="2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94" name="Line 234"/>
            <p:cNvSpPr>
              <a:spLocks noChangeShapeType="1"/>
            </p:cNvSpPr>
            <p:nvPr/>
          </p:nvSpPr>
          <p:spPr bwMode="auto">
            <a:xfrm>
              <a:off x="2847" y="2188"/>
              <a:ext cx="0" cy="2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195" name="Freeform 235"/>
            <p:cNvSpPr>
              <a:spLocks/>
            </p:cNvSpPr>
            <p:nvPr/>
          </p:nvSpPr>
          <p:spPr bwMode="auto">
            <a:xfrm>
              <a:off x="3017" y="2209"/>
              <a:ext cx="23" cy="43"/>
            </a:xfrm>
            <a:custGeom>
              <a:avLst/>
              <a:gdLst/>
              <a:ahLst/>
              <a:cxnLst>
                <a:cxn ang="0">
                  <a:pos x="22" y="0"/>
                </a:cxn>
                <a:cxn ang="0">
                  <a:pos x="22" y="26"/>
                </a:cxn>
                <a:cxn ang="0">
                  <a:pos x="19" y="32"/>
                </a:cxn>
                <a:cxn ang="0">
                  <a:pos x="17" y="33"/>
                </a:cxn>
                <a:cxn ang="0">
                  <a:pos x="17" y="35"/>
                </a:cxn>
                <a:cxn ang="0">
                  <a:pos x="15" y="39"/>
                </a:cxn>
                <a:cxn ang="0">
                  <a:pos x="14" y="42"/>
                </a:cxn>
                <a:cxn ang="0">
                  <a:pos x="12" y="42"/>
                </a:cxn>
                <a:cxn ang="0">
                  <a:pos x="10" y="42"/>
                </a:cxn>
                <a:cxn ang="0">
                  <a:pos x="7" y="42"/>
                </a:cxn>
                <a:cxn ang="0">
                  <a:pos x="6" y="42"/>
                </a:cxn>
                <a:cxn ang="0">
                  <a:pos x="5" y="38"/>
                </a:cxn>
                <a:cxn ang="0">
                  <a:pos x="2" y="35"/>
                </a:cxn>
                <a:cxn ang="0">
                  <a:pos x="1" y="32"/>
                </a:cxn>
                <a:cxn ang="0">
                  <a:pos x="0" y="26"/>
                </a:cxn>
                <a:cxn ang="0">
                  <a:pos x="0" y="0"/>
                </a:cxn>
              </a:cxnLst>
              <a:rect l="0" t="0" r="r" b="b"/>
              <a:pathLst>
                <a:path w="23" h="43">
                  <a:moveTo>
                    <a:pt x="22" y="0"/>
                  </a:moveTo>
                  <a:lnTo>
                    <a:pt x="22" y="26"/>
                  </a:lnTo>
                  <a:lnTo>
                    <a:pt x="19" y="32"/>
                  </a:lnTo>
                  <a:lnTo>
                    <a:pt x="17" y="33"/>
                  </a:lnTo>
                  <a:lnTo>
                    <a:pt x="17" y="35"/>
                  </a:lnTo>
                  <a:lnTo>
                    <a:pt x="15" y="39"/>
                  </a:lnTo>
                  <a:lnTo>
                    <a:pt x="14" y="42"/>
                  </a:lnTo>
                  <a:lnTo>
                    <a:pt x="12" y="42"/>
                  </a:lnTo>
                  <a:lnTo>
                    <a:pt x="10" y="42"/>
                  </a:lnTo>
                  <a:lnTo>
                    <a:pt x="7" y="42"/>
                  </a:lnTo>
                  <a:lnTo>
                    <a:pt x="6" y="42"/>
                  </a:lnTo>
                  <a:lnTo>
                    <a:pt x="5" y="38"/>
                  </a:lnTo>
                  <a:lnTo>
                    <a:pt x="2" y="35"/>
                  </a:lnTo>
                  <a:lnTo>
                    <a:pt x="1" y="32"/>
                  </a:lnTo>
                  <a:lnTo>
                    <a:pt x="0" y="26"/>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196" name="Freeform 236"/>
            <p:cNvSpPr>
              <a:spLocks/>
            </p:cNvSpPr>
            <p:nvPr/>
          </p:nvSpPr>
          <p:spPr bwMode="auto">
            <a:xfrm>
              <a:off x="2847" y="2210"/>
              <a:ext cx="22" cy="42"/>
            </a:xfrm>
            <a:custGeom>
              <a:avLst/>
              <a:gdLst/>
              <a:ahLst/>
              <a:cxnLst>
                <a:cxn ang="0">
                  <a:pos x="21" y="0"/>
                </a:cxn>
                <a:cxn ang="0">
                  <a:pos x="21" y="27"/>
                </a:cxn>
                <a:cxn ang="0">
                  <a:pos x="19" y="32"/>
                </a:cxn>
                <a:cxn ang="0">
                  <a:pos x="17" y="35"/>
                </a:cxn>
                <a:cxn ang="0">
                  <a:pos x="15" y="38"/>
                </a:cxn>
                <a:cxn ang="0">
                  <a:pos x="14" y="41"/>
                </a:cxn>
                <a:cxn ang="0">
                  <a:pos x="11" y="41"/>
                </a:cxn>
                <a:cxn ang="0">
                  <a:pos x="10" y="41"/>
                </a:cxn>
                <a:cxn ang="0">
                  <a:pos x="9" y="41"/>
                </a:cxn>
                <a:cxn ang="0">
                  <a:pos x="6" y="41"/>
                </a:cxn>
                <a:cxn ang="0">
                  <a:pos x="5" y="38"/>
                </a:cxn>
                <a:cxn ang="0">
                  <a:pos x="4" y="34"/>
                </a:cxn>
                <a:cxn ang="0">
                  <a:pos x="2" y="32"/>
                </a:cxn>
                <a:cxn ang="0">
                  <a:pos x="0" y="27"/>
                </a:cxn>
                <a:cxn ang="0">
                  <a:pos x="0" y="0"/>
                </a:cxn>
              </a:cxnLst>
              <a:rect l="0" t="0" r="r" b="b"/>
              <a:pathLst>
                <a:path w="22" h="42">
                  <a:moveTo>
                    <a:pt x="21" y="0"/>
                  </a:moveTo>
                  <a:lnTo>
                    <a:pt x="21" y="27"/>
                  </a:lnTo>
                  <a:lnTo>
                    <a:pt x="19" y="32"/>
                  </a:lnTo>
                  <a:lnTo>
                    <a:pt x="17" y="35"/>
                  </a:lnTo>
                  <a:lnTo>
                    <a:pt x="15" y="38"/>
                  </a:lnTo>
                  <a:lnTo>
                    <a:pt x="14" y="41"/>
                  </a:lnTo>
                  <a:lnTo>
                    <a:pt x="11" y="41"/>
                  </a:lnTo>
                  <a:lnTo>
                    <a:pt x="10" y="41"/>
                  </a:lnTo>
                  <a:lnTo>
                    <a:pt x="9" y="41"/>
                  </a:lnTo>
                  <a:lnTo>
                    <a:pt x="6" y="41"/>
                  </a:lnTo>
                  <a:lnTo>
                    <a:pt x="5" y="38"/>
                  </a:lnTo>
                  <a:lnTo>
                    <a:pt x="4" y="34"/>
                  </a:lnTo>
                  <a:lnTo>
                    <a:pt x="2" y="32"/>
                  </a:lnTo>
                  <a:lnTo>
                    <a:pt x="0" y="27"/>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197" name="Freeform 237"/>
            <p:cNvSpPr>
              <a:spLocks/>
            </p:cNvSpPr>
            <p:nvPr/>
          </p:nvSpPr>
          <p:spPr bwMode="auto">
            <a:xfrm>
              <a:off x="2868" y="2219"/>
              <a:ext cx="27" cy="23"/>
            </a:xfrm>
            <a:custGeom>
              <a:avLst/>
              <a:gdLst/>
              <a:ahLst/>
              <a:cxnLst>
                <a:cxn ang="0">
                  <a:pos x="14" y="22"/>
                </a:cxn>
                <a:cxn ang="0">
                  <a:pos x="0" y="9"/>
                </a:cxn>
                <a:cxn ang="0">
                  <a:pos x="12" y="0"/>
                </a:cxn>
                <a:cxn ang="0">
                  <a:pos x="26" y="11"/>
                </a:cxn>
              </a:cxnLst>
              <a:rect l="0" t="0" r="r" b="b"/>
              <a:pathLst>
                <a:path w="27" h="23">
                  <a:moveTo>
                    <a:pt x="14" y="22"/>
                  </a:moveTo>
                  <a:lnTo>
                    <a:pt x="0" y="9"/>
                  </a:lnTo>
                  <a:lnTo>
                    <a:pt x="12" y="0"/>
                  </a:lnTo>
                  <a:lnTo>
                    <a:pt x="26" y="1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198" name="Freeform 238"/>
            <p:cNvSpPr>
              <a:spLocks/>
            </p:cNvSpPr>
            <p:nvPr/>
          </p:nvSpPr>
          <p:spPr bwMode="auto">
            <a:xfrm>
              <a:off x="2882" y="2230"/>
              <a:ext cx="127" cy="17"/>
            </a:xfrm>
            <a:custGeom>
              <a:avLst/>
              <a:gdLst/>
              <a:ahLst/>
              <a:cxnLst>
                <a:cxn ang="0">
                  <a:pos x="11" y="0"/>
                </a:cxn>
                <a:cxn ang="0">
                  <a:pos x="126" y="0"/>
                </a:cxn>
                <a:cxn ang="0">
                  <a:pos x="113" y="16"/>
                </a:cxn>
                <a:cxn ang="0">
                  <a:pos x="0" y="16"/>
                </a:cxn>
                <a:cxn ang="0">
                  <a:pos x="11" y="0"/>
                </a:cxn>
              </a:cxnLst>
              <a:rect l="0" t="0" r="r" b="b"/>
              <a:pathLst>
                <a:path w="127" h="17">
                  <a:moveTo>
                    <a:pt x="11" y="0"/>
                  </a:moveTo>
                  <a:lnTo>
                    <a:pt x="126" y="0"/>
                  </a:lnTo>
                  <a:lnTo>
                    <a:pt x="113" y="16"/>
                  </a:lnTo>
                  <a:lnTo>
                    <a:pt x="0" y="16"/>
                  </a:lnTo>
                  <a:lnTo>
                    <a:pt x="11" y="0"/>
                  </a:lnTo>
                </a:path>
              </a:pathLst>
            </a:custGeom>
            <a:noFill/>
            <a:ln w="12700" cap="rnd" cmpd="sng">
              <a:solidFill>
                <a:srgbClr val="000000"/>
              </a:solidFill>
              <a:prstDash val="solid"/>
              <a:round/>
              <a:headEnd/>
              <a:tailEnd/>
            </a:ln>
            <a:effectLst/>
          </p:spPr>
          <p:txBody>
            <a:bodyPr/>
            <a:lstStyle/>
            <a:p>
              <a:endParaRPr lang="en-US"/>
            </a:p>
          </p:txBody>
        </p:sp>
        <p:sp>
          <p:nvSpPr>
            <p:cNvPr id="41199" name="Freeform 239"/>
            <p:cNvSpPr>
              <a:spLocks/>
            </p:cNvSpPr>
            <p:nvPr/>
          </p:nvSpPr>
          <p:spPr bwMode="auto">
            <a:xfrm>
              <a:off x="2922" y="2235"/>
              <a:ext cx="38" cy="17"/>
            </a:xfrm>
            <a:custGeom>
              <a:avLst/>
              <a:gdLst/>
              <a:ahLst/>
              <a:cxnLst>
                <a:cxn ang="0">
                  <a:pos x="5" y="0"/>
                </a:cxn>
                <a:cxn ang="0">
                  <a:pos x="37" y="0"/>
                </a:cxn>
                <a:cxn ang="0">
                  <a:pos x="34" y="16"/>
                </a:cxn>
                <a:cxn ang="0">
                  <a:pos x="0" y="16"/>
                </a:cxn>
                <a:cxn ang="0">
                  <a:pos x="5" y="0"/>
                </a:cxn>
              </a:cxnLst>
              <a:rect l="0" t="0" r="r" b="b"/>
              <a:pathLst>
                <a:path w="38" h="17">
                  <a:moveTo>
                    <a:pt x="5" y="0"/>
                  </a:moveTo>
                  <a:lnTo>
                    <a:pt x="37" y="0"/>
                  </a:lnTo>
                  <a:lnTo>
                    <a:pt x="34" y="16"/>
                  </a:lnTo>
                  <a:lnTo>
                    <a:pt x="0" y="16"/>
                  </a:lnTo>
                  <a:lnTo>
                    <a:pt x="5"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00" name="Line 240"/>
            <p:cNvSpPr>
              <a:spLocks noChangeShapeType="1"/>
            </p:cNvSpPr>
            <p:nvPr/>
          </p:nvSpPr>
          <p:spPr bwMode="auto">
            <a:xfrm flipV="1">
              <a:off x="3008" y="2222"/>
              <a:ext cx="9" cy="8"/>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1" name="Freeform 241"/>
            <p:cNvSpPr>
              <a:spLocks/>
            </p:cNvSpPr>
            <p:nvPr/>
          </p:nvSpPr>
          <p:spPr bwMode="auto">
            <a:xfrm>
              <a:off x="2833" y="2203"/>
              <a:ext cx="17" cy="17"/>
            </a:xfrm>
            <a:custGeom>
              <a:avLst/>
              <a:gdLst/>
              <a:ahLst/>
              <a:cxnLst>
                <a:cxn ang="0">
                  <a:pos x="16" y="16"/>
                </a:cxn>
                <a:cxn ang="0">
                  <a:pos x="0" y="16"/>
                </a:cxn>
                <a:cxn ang="0">
                  <a:pos x="6" y="0"/>
                </a:cxn>
                <a:cxn ang="0">
                  <a:pos x="16" y="0"/>
                </a:cxn>
              </a:cxnLst>
              <a:rect l="0" t="0" r="r" b="b"/>
              <a:pathLst>
                <a:path w="17" h="17">
                  <a:moveTo>
                    <a:pt x="16" y="16"/>
                  </a:moveTo>
                  <a:lnTo>
                    <a:pt x="0" y="16"/>
                  </a:lnTo>
                  <a:lnTo>
                    <a:pt x="6"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1202" name="Freeform 242"/>
            <p:cNvSpPr>
              <a:spLocks/>
            </p:cNvSpPr>
            <p:nvPr/>
          </p:nvSpPr>
          <p:spPr bwMode="auto">
            <a:xfrm>
              <a:off x="2883" y="2253"/>
              <a:ext cx="114" cy="47"/>
            </a:xfrm>
            <a:custGeom>
              <a:avLst/>
              <a:gdLst/>
              <a:ahLst/>
              <a:cxnLst>
                <a:cxn ang="0">
                  <a:pos x="0" y="0"/>
                </a:cxn>
                <a:cxn ang="0">
                  <a:pos x="113" y="0"/>
                </a:cxn>
                <a:cxn ang="0">
                  <a:pos x="113" y="46"/>
                </a:cxn>
                <a:cxn ang="0">
                  <a:pos x="0" y="46"/>
                </a:cxn>
                <a:cxn ang="0">
                  <a:pos x="0" y="0"/>
                </a:cxn>
              </a:cxnLst>
              <a:rect l="0" t="0" r="r" b="b"/>
              <a:pathLst>
                <a:path w="114" h="47">
                  <a:moveTo>
                    <a:pt x="0" y="0"/>
                  </a:moveTo>
                  <a:lnTo>
                    <a:pt x="113" y="0"/>
                  </a:lnTo>
                  <a:lnTo>
                    <a:pt x="113" y="46"/>
                  </a:lnTo>
                  <a:lnTo>
                    <a:pt x="0" y="4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203" name="Line 243"/>
            <p:cNvSpPr>
              <a:spLocks noChangeShapeType="1"/>
            </p:cNvSpPr>
            <p:nvPr/>
          </p:nvSpPr>
          <p:spPr bwMode="auto">
            <a:xfrm>
              <a:off x="2883" y="2263"/>
              <a:ext cx="11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4" name="Line 244"/>
            <p:cNvSpPr>
              <a:spLocks noChangeShapeType="1"/>
            </p:cNvSpPr>
            <p:nvPr/>
          </p:nvSpPr>
          <p:spPr bwMode="auto">
            <a:xfrm>
              <a:off x="2886" y="2285"/>
              <a:ext cx="11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5" name="Line 245"/>
            <p:cNvSpPr>
              <a:spLocks noChangeShapeType="1"/>
            </p:cNvSpPr>
            <p:nvPr/>
          </p:nvSpPr>
          <p:spPr bwMode="auto">
            <a:xfrm>
              <a:off x="2905" y="2325"/>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6" name="Line 246"/>
            <p:cNvSpPr>
              <a:spLocks noChangeShapeType="1"/>
            </p:cNvSpPr>
            <p:nvPr/>
          </p:nvSpPr>
          <p:spPr bwMode="auto">
            <a:xfrm>
              <a:off x="2905" y="2340"/>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7" name="Line 247"/>
            <p:cNvSpPr>
              <a:spLocks noChangeShapeType="1"/>
            </p:cNvSpPr>
            <p:nvPr/>
          </p:nvSpPr>
          <p:spPr bwMode="auto">
            <a:xfrm>
              <a:off x="2906" y="2356"/>
              <a:ext cx="152"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08" name="Freeform 248"/>
            <p:cNvSpPr>
              <a:spLocks/>
            </p:cNvSpPr>
            <p:nvPr/>
          </p:nvSpPr>
          <p:spPr bwMode="auto">
            <a:xfrm>
              <a:off x="2979" y="2321"/>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09" name="Freeform 249"/>
            <p:cNvSpPr>
              <a:spLocks/>
            </p:cNvSpPr>
            <p:nvPr/>
          </p:nvSpPr>
          <p:spPr bwMode="auto">
            <a:xfrm>
              <a:off x="2979" y="2337"/>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10" name="Freeform 250"/>
            <p:cNvSpPr>
              <a:spLocks/>
            </p:cNvSpPr>
            <p:nvPr/>
          </p:nvSpPr>
          <p:spPr bwMode="auto">
            <a:xfrm>
              <a:off x="2979" y="2353"/>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11" name="Freeform 251"/>
            <p:cNvSpPr>
              <a:spLocks/>
            </p:cNvSpPr>
            <p:nvPr/>
          </p:nvSpPr>
          <p:spPr bwMode="auto">
            <a:xfrm>
              <a:off x="3062" y="2313"/>
              <a:ext cx="17" cy="17"/>
            </a:xfrm>
            <a:custGeom>
              <a:avLst/>
              <a:gdLst/>
              <a:ahLst/>
              <a:cxnLst>
                <a:cxn ang="0">
                  <a:pos x="8" y="0"/>
                </a:cxn>
                <a:cxn ang="0">
                  <a:pos x="12" y="0"/>
                </a:cxn>
                <a:cxn ang="0">
                  <a:pos x="16" y="0"/>
                </a:cxn>
                <a:cxn ang="0">
                  <a:pos x="16" y="5"/>
                </a:cxn>
                <a:cxn ang="0">
                  <a:pos x="16" y="7"/>
                </a:cxn>
                <a:cxn ang="0">
                  <a:pos x="16" y="8"/>
                </a:cxn>
                <a:cxn ang="0">
                  <a:pos x="16" y="14"/>
                </a:cxn>
                <a:cxn ang="0">
                  <a:pos x="12" y="14"/>
                </a:cxn>
                <a:cxn ang="0">
                  <a:pos x="8" y="16"/>
                </a:cxn>
                <a:cxn ang="0">
                  <a:pos x="4" y="14"/>
                </a:cxn>
                <a:cxn ang="0">
                  <a:pos x="4" y="8"/>
                </a:cxn>
                <a:cxn ang="0">
                  <a:pos x="0" y="7"/>
                </a:cxn>
                <a:cxn ang="0">
                  <a:pos x="4" y="5"/>
                </a:cxn>
                <a:cxn ang="0">
                  <a:pos x="4" y="0"/>
                </a:cxn>
                <a:cxn ang="0">
                  <a:pos x="8" y="0"/>
                </a:cxn>
              </a:cxnLst>
              <a:rect l="0" t="0" r="r" b="b"/>
              <a:pathLst>
                <a:path w="17" h="17">
                  <a:moveTo>
                    <a:pt x="8" y="0"/>
                  </a:moveTo>
                  <a:lnTo>
                    <a:pt x="12" y="0"/>
                  </a:lnTo>
                  <a:lnTo>
                    <a:pt x="16" y="0"/>
                  </a:lnTo>
                  <a:lnTo>
                    <a:pt x="16" y="5"/>
                  </a:lnTo>
                  <a:lnTo>
                    <a:pt x="16" y="7"/>
                  </a:lnTo>
                  <a:lnTo>
                    <a:pt x="16" y="8"/>
                  </a:lnTo>
                  <a:lnTo>
                    <a:pt x="16" y="14"/>
                  </a:lnTo>
                  <a:lnTo>
                    <a:pt x="12" y="14"/>
                  </a:lnTo>
                  <a:lnTo>
                    <a:pt x="8" y="16"/>
                  </a:lnTo>
                  <a:lnTo>
                    <a:pt x="4" y="14"/>
                  </a:lnTo>
                  <a:lnTo>
                    <a:pt x="4" y="8"/>
                  </a:lnTo>
                  <a:lnTo>
                    <a:pt x="0" y="7"/>
                  </a:lnTo>
                  <a:lnTo>
                    <a:pt x="4" y="5"/>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12" name="Freeform 252"/>
            <p:cNvSpPr>
              <a:spLocks/>
            </p:cNvSpPr>
            <p:nvPr/>
          </p:nvSpPr>
          <p:spPr bwMode="auto">
            <a:xfrm>
              <a:off x="3062" y="2327"/>
              <a:ext cx="17" cy="17"/>
            </a:xfrm>
            <a:custGeom>
              <a:avLst/>
              <a:gdLst/>
              <a:ahLst/>
              <a:cxnLst>
                <a:cxn ang="0">
                  <a:pos x="8" y="0"/>
                </a:cxn>
                <a:cxn ang="0">
                  <a:pos x="12" y="0"/>
                </a:cxn>
                <a:cxn ang="0">
                  <a:pos x="16" y="2"/>
                </a:cxn>
                <a:cxn ang="0">
                  <a:pos x="16" y="4"/>
                </a:cxn>
                <a:cxn ang="0">
                  <a:pos x="16" y="7"/>
                </a:cxn>
                <a:cxn ang="0">
                  <a:pos x="16" y="11"/>
                </a:cxn>
                <a:cxn ang="0">
                  <a:pos x="16" y="13"/>
                </a:cxn>
                <a:cxn ang="0">
                  <a:pos x="12" y="13"/>
                </a:cxn>
                <a:cxn ang="0">
                  <a:pos x="8" y="16"/>
                </a:cxn>
                <a:cxn ang="0">
                  <a:pos x="4" y="13"/>
                </a:cxn>
                <a:cxn ang="0">
                  <a:pos x="4" y="11"/>
                </a:cxn>
                <a:cxn ang="0">
                  <a:pos x="0" y="7"/>
                </a:cxn>
                <a:cxn ang="0">
                  <a:pos x="4" y="4"/>
                </a:cxn>
                <a:cxn ang="0">
                  <a:pos x="4" y="2"/>
                </a:cxn>
                <a:cxn ang="0">
                  <a:pos x="4" y="0"/>
                </a:cxn>
                <a:cxn ang="0">
                  <a:pos x="8" y="0"/>
                </a:cxn>
              </a:cxnLst>
              <a:rect l="0" t="0" r="r" b="b"/>
              <a:pathLst>
                <a:path w="17" h="17">
                  <a:moveTo>
                    <a:pt x="8" y="0"/>
                  </a:moveTo>
                  <a:lnTo>
                    <a:pt x="12" y="0"/>
                  </a:lnTo>
                  <a:lnTo>
                    <a:pt x="16" y="2"/>
                  </a:lnTo>
                  <a:lnTo>
                    <a:pt x="16" y="4"/>
                  </a:lnTo>
                  <a:lnTo>
                    <a:pt x="16" y="7"/>
                  </a:lnTo>
                  <a:lnTo>
                    <a:pt x="16" y="11"/>
                  </a:lnTo>
                  <a:lnTo>
                    <a:pt x="16" y="13"/>
                  </a:lnTo>
                  <a:lnTo>
                    <a:pt x="12" y="13"/>
                  </a:lnTo>
                  <a:lnTo>
                    <a:pt x="8" y="16"/>
                  </a:lnTo>
                  <a:lnTo>
                    <a:pt x="4" y="13"/>
                  </a:lnTo>
                  <a:lnTo>
                    <a:pt x="4" y="11"/>
                  </a:lnTo>
                  <a:lnTo>
                    <a:pt x="0" y="7"/>
                  </a:lnTo>
                  <a:lnTo>
                    <a:pt x="4" y="4"/>
                  </a:lnTo>
                  <a:lnTo>
                    <a:pt x="4" y="2"/>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13" name="Freeform 253"/>
            <p:cNvSpPr>
              <a:spLocks/>
            </p:cNvSpPr>
            <p:nvPr/>
          </p:nvSpPr>
          <p:spPr bwMode="auto">
            <a:xfrm>
              <a:off x="3025" y="2065"/>
              <a:ext cx="18" cy="124"/>
            </a:xfrm>
            <a:custGeom>
              <a:avLst/>
              <a:gdLst/>
              <a:ahLst/>
              <a:cxnLst>
                <a:cxn ang="0">
                  <a:pos x="8" y="0"/>
                </a:cxn>
                <a:cxn ang="0">
                  <a:pos x="17" y="8"/>
                </a:cxn>
                <a:cxn ang="0">
                  <a:pos x="13" y="16"/>
                </a:cxn>
                <a:cxn ang="0">
                  <a:pos x="13" y="87"/>
                </a:cxn>
                <a:cxn ang="0">
                  <a:pos x="15" y="92"/>
                </a:cxn>
                <a:cxn ang="0">
                  <a:pos x="15" y="123"/>
                </a:cxn>
                <a:cxn ang="0">
                  <a:pos x="0" y="123"/>
                </a:cxn>
                <a:cxn ang="0">
                  <a:pos x="0" y="92"/>
                </a:cxn>
                <a:cxn ang="0">
                  <a:pos x="5" y="86"/>
                </a:cxn>
                <a:cxn ang="0">
                  <a:pos x="5" y="16"/>
                </a:cxn>
                <a:cxn ang="0">
                  <a:pos x="0" y="8"/>
                </a:cxn>
                <a:cxn ang="0">
                  <a:pos x="8" y="0"/>
                </a:cxn>
              </a:cxnLst>
              <a:rect l="0" t="0" r="r" b="b"/>
              <a:pathLst>
                <a:path w="18" h="124">
                  <a:moveTo>
                    <a:pt x="8" y="0"/>
                  </a:moveTo>
                  <a:lnTo>
                    <a:pt x="17" y="8"/>
                  </a:lnTo>
                  <a:lnTo>
                    <a:pt x="13" y="16"/>
                  </a:lnTo>
                  <a:lnTo>
                    <a:pt x="13" y="87"/>
                  </a:lnTo>
                  <a:lnTo>
                    <a:pt x="15" y="92"/>
                  </a:lnTo>
                  <a:lnTo>
                    <a:pt x="15" y="123"/>
                  </a:lnTo>
                  <a:lnTo>
                    <a:pt x="0" y="123"/>
                  </a:lnTo>
                  <a:lnTo>
                    <a:pt x="0" y="92"/>
                  </a:lnTo>
                  <a:lnTo>
                    <a:pt x="5" y="86"/>
                  </a:lnTo>
                  <a:lnTo>
                    <a:pt x="5" y="16"/>
                  </a:lnTo>
                  <a:lnTo>
                    <a:pt x="0" y="8"/>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grpSp>
      <p:grpSp>
        <p:nvGrpSpPr>
          <p:cNvPr id="41214" name="Group 254"/>
          <p:cNvGrpSpPr>
            <a:grpSpLocks/>
          </p:cNvGrpSpPr>
          <p:nvPr/>
        </p:nvGrpSpPr>
        <p:grpSpPr bwMode="auto">
          <a:xfrm>
            <a:off x="5699125" y="4891088"/>
            <a:ext cx="584200" cy="539750"/>
            <a:chOff x="3640" y="2773"/>
            <a:chExt cx="374" cy="306"/>
          </a:xfrm>
        </p:grpSpPr>
        <p:sp>
          <p:nvSpPr>
            <p:cNvPr id="41215" name="Freeform 255"/>
            <p:cNvSpPr>
              <a:spLocks/>
            </p:cNvSpPr>
            <p:nvPr/>
          </p:nvSpPr>
          <p:spPr bwMode="auto">
            <a:xfrm>
              <a:off x="3967" y="2811"/>
              <a:ext cx="33" cy="74"/>
            </a:xfrm>
            <a:custGeom>
              <a:avLst/>
              <a:gdLst/>
              <a:ahLst/>
              <a:cxnLst>
                <a:cxn ang="0">
                  <a:pos x="0" y="73"/>
                </a:cxn>
                <a:cxn ang="0">
                  <a:pos x="0" y="68"/>
                </a:cxn>
                <a:cxn ang="0">
                  <a:pos x="21" y="0"/>
                </a:cxn>
                <a:cxn ang="0">
                  <a:pos x="32" y="0"/>
                </a:cxn>
                <a:cxn ang="0">
                  <a:pos x="27" y="18"/>
                </a:cxn>
                <a:cxn ang="0">
                  <a:pos x="21" y="18"/>
                </a:cxn>
                <a:cxn ang="0">
                  <a:pos x="11" y="73"/>
                </a:cxn>
                <a:cxn ang="0">
                  <a:pos x="0" y="73"/>
                </a:cxn>
              </a:cxnLst>
              <a:rect l="0" t="0" r="r" b="b"/>
              <a:pathLst>
                <a:path w="33" h="74">
                  <a:moveTo>
                    <a:pt x="0" y="73"/>
                  </a:moveTo>
                  <a:lnTo>
                    <a:pt x="0" y="68"/>
                  </a:lnTo>
                  <a:lnTo>
                    <a:pt x="21" y="0"/>
                  </a:lnTo>
                  <a:lnTo>
                    <a:pt x="32" y="0"/>
                  </a:lnTo>
                  <a:lnTo>
                    <a:pt x="27" y="18"/>
                  </a:lnTo>
                  <a:lnTo>
                    <a:pt x="21" y="18"/>
                  </a:lnTo>
                  <a:lnTo>
                    <a:pt x="11" y="73"/>
                  </a:lnTo>
                  <a:lnTo>
                    <a:pt x="0" y="7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16" name="Line 256"/>
            <p:cNvSpPr>
              <a:spLocks noChangeShapeType="1"/>
            </p:cNvSpPr>
            <p:nvPr/>
          </p:nvSpPr>
          <p:spPr bwMode="auto">
            <a:xfrm flipH="1">
              <a:off x="3962" y="2778"/>
              <a:ext cx="32"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17" name="Freeform 257"/>
            <p:cNvSpPr>
              <a:spLocks/>
            </p:cNvSpPr>
            <p:nvPr/>
          </p:nvSpPr>
          <p:spPr bwMode="auto">
            <a:xfrm>
              <a:off x="3921" y="2802"/>
              <a:ext cx="68" cy="83"/>
            </a:xfrm>
            <a:custGeom>
              <a:avLst/>
              <a:gdLst/>
              <a:ahLst/>
              <a:cxnLst>
                <a:cxn ang="0">
                  <a:pos x="25" y="82"/>
                </a:cxn>
                <a:cxn ang="0">
                  <a:pos x="36" y="82"/>
                </a:cxn>
                <a:cxn ang="0">
                  <a:pos x="46" y="82"/>
                </a:cxn>
                <a:cxn ang="0">
                  <a:pos x="46" y="77"/>
                </a:cxn>
                <a:cxn ang="0">
                  <a:pos x="60" y="27"/>
                </a:cxn>
                <a:cxn ang="0">
                  <a:pos x="67" y="21"/>
                </a:cxn>
                <a:cxn ang="0">
                  <a:pos x="67" y="9"/>
                </a:cxn>
                <a:cxn ang="0">
                  <a:pos x="60" y="9"/>
                </a:cxn>
                <a:cxn ang="0">
                  <a:pos x="56" y="9"/>
                </a:cxn>
                <a:cxn ang="0">
                  <a:pos x="52" y="27"/>
                </a:cxn>
                <a:cxn ang="0">
                  <a:pos x="46" y="31"/>
                </a:cxn>
                <a:cxn ang="0">
                  <a:pos x="30" y="31"/>
                </a:cxn>
                <a:cxn ang="0">
                  <a:pos x="14" y="27"/>
                </a:cxn>
                <a:cxn ang="0">
                  <a:pos x="20" y="14"/>
                </a:cxn>
                <a:cxn ang="0">
                  <a:pos x="20" y="4"/>
                </a:cxn>
                <a:cxn ang="0">
                  <a:pos x="14" y="0"/>
                </a:cxn>
                <a:cxn ang="0">
                  <a:pos x="10" y="14"/>
                </a:cxn>
                <a:cxn ang="0">
                  <a:pos x="0" y="45"/>
                </a:cxn>
                <a:cxn ang="0">
                  <a:pos x="0" y="72"/>
                </a:cxn>
                <a:cxn ang="0">
                  <a:pos x="0" y="77"/>
                </a:cxn>
                <a:cxn ang="0">
                  <a:pos x="10" y="77"/>
                </a:cxn>
                <a:cxn ang="0">
                  <a:pos x="14" y="77"/>
                </a:cxn>
                <a:cxn ang="0">
                  <a:pos x="25" y="82"/>
                </a:cxn>
              </a:cxnLst>
              <a:rect l="0" t="0" r="r" b="b"/>
              <a:pathLst>
                <a:path w="68" h="83">
                  <a:moveTo>
                    <a:pt x="25" y="82"/>
                  </a:moveTo>
                  <a:lnTo>
                    <a:pt x="36" y="82"/>
                  </a:lnTo>
                  <a:lnTo>
                    <a:pt x="46" y="82"/>
                  </a:lnTo>
                  <a:lnTo>
                    <a:pt x="46" y="77"/>
                  </a:lnTo>
                  <a:lnTo>
                    <a:pt x="60" y="27"/>
                  </a:lnTo>
                  <a:lnTo>
                    <a:pt x="67" y="21"/>
                  </a:lnTo>
                  <a:lnTo>
                    <a:pt x="67" y="9"/>
                  </a:lnTo>
                  <a:lnTo>
                    <a:pt x="60" y="9"/>
                  </a:lnTo>
                  <a:lnTo>
                    <a:pt x="56" y="9"/>
                  </a:lnTo>
                  <a:lnTo>
                    <a:pt x="52" y="27"/>
                  </a:lnTo>
                  <a:lnTo>
                    <a:pt x="46" y="31"/>
                  </a:lnTo>
                  <a:lnTo>
                    <a:pt x="30" y="31"/>
                  </a:lnTo>
                  <a:lnTo>
                    <a:pt x="14" y="27"/>
                  </a:lnTo>
                  <a:lnTo>
                    <a:pt x="20" y="14"/>
                  </a:lnTo>
                  <a:lnTo>
                    <a:pt x="20" y="4"/>
                  </a:lnTo>
                  <a:lnTo>
                    <a:pt x="14" y="0"/>
                  </a:lnTo>
                  <a:lnTo>
                    <a:pt x="10" y="14"/>
                  </a:lnTo>
                  <a:lnTo>
                    <a:pt x="0" y="45"/>
                  </a:lnTo>
                  <a:lnTo>
                    <a:pt x="0" y="72"/>
                  </a:lnTo>
                  <a:lnTo>
                    <a:pt x="0" y="77"/>
                  </a:lnTo>
                  <a:lnTo>
                    <a:pt x="10" y="77"/>
                  </a:lnTo>
                  <a:lnTo>
                    <a:pt x="14" y="77"/>
                  </a:lnTo>
                  <a:lnTo>
                    <a:pt x="25" y="8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18" name="Freeform 258"/>
            <p:cNvSpPr>
              <a:spLocks/>
            </p:cNvSpPr>
            <p:nvPr/>
          </p:nvSpPr>
          <p:spPr bwMode="auto">
            <a:xfrm>
              <a:off x="3978" y="2806"/>
              <a:ext cx="22" cy="17"/>
            </a:xfrm>
            <a:custGeom>
              <a:avLst/>
              <a:gdLst/>
              <a:ahLst/>
              <a:cxnLst>
                <a:cxn ang="0">
                  <a:pos x="10" y="16"/>
                </a:cxn>
                <a:cxn ang="0">
                  <a:pos x="21" y="16"/>
                </a:cxn>
                <a:cxn ang="0">
                  <a:pos x="4" y="0"/>
                </a:cxn>
                <a:cxn ang="0">
                  <a:pos x="0" y="16"/>
                </a:cxn>
                <a:cxn ang="0">
                  <a:pos x="10" y="16"/>
                </a:cxn>
              </a:cxnLst>
              <a:rect l="0" t="0" r="r" b="b"/>
              <a:pathLst>
                <a:path w="22" h="17">
                  <a:moveTo>
                    <a:pt x="10" y="16"/>
                  </a:moveTo>
                  <a:lnTo>
                    <a:pt x="21"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1219" name="Freeform 259"/>
            <p:cNvSpPr>
              <a:spLocks/>
            </p:cNvSpPr>
            <p:nvPr/>
          </p:nvSpPr>
          <p:spPr bwMode="auto">
            <a:xfrm>
              <a:off x="3935" y="2796"/>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20" name="Freeform 260"/>
            <p:cNvSpPr>
              <a:spLocks/>
            </p:cNvSpPr>
            <p:nvPr/>
          </p:nvSpPr>
          <p:spPr bwMode="auto">
            <a:xfrm>
              <a:off x="3941" y="2796"/>
              <a:ext cx="42" cy="17"/>
            </a:xfrm>
            <a:custGeom>
              <a:avLst/>
              <a:gdLst/>
              <a:ahLst/>
              <a:cxnLst>
                <a:cxn ang="0">
                  <a:pos x="0" y="8"/>
                </a:cxn>
                <a:cxn ang="0">
                  <a:pos x="10" y="0"/>
                </a:cxn>
                <a:cxn ang="0">
                  <a:pos x="21" y="0"/>
                </a:cxn>
                <a:cxn ang="0">
                  <a:pos x="32" y="8"/>
                </a:cxn>
                <a:cxn ang="0">
                  <a:pos x="41" y="8"/>
                </a:cxn>
                <a:cxn ang="0">
                  <a:pos x="32" y="16"/>
                </a:cxn>
                <a:cxn ang="0">
                  <a:pos x="0" y="8"/>
                </a:cxn>
              </a:cxnLst>
              <a:rect l="0" t="0" r="r" b="b"/>
              <a:pathLst>
                <a:path w="42" h="17">
                  <a:moveTo>
                    <a:pt x="0" y="8"/>
                  </a:moveTo>
                  <a:lnTo>
                    <a:pt x="10" y="0"/>
                  </a:lnTo>
                  <a:lnTo>
                    <a:pt x="21" y="0"/>
                  </a:lnTo>
                  <a:lnTo>
                    <a:pt x="32" y="8"/>
                  </a:lnTo>
                  <a:lnTo>
                    <a:pt x="41"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21" name="Freeform 261"/>
            <p:cNvSpPr>
              <a:spLocks/>
            </p:cNvSpPr>
            <p:nvPr/>
          </p:nvSpPr>
          <p:spPr bwMode="auto">
            <a:xfrm>
              <a:off x="3935" y="2870"/>
              <a:ext cx="17" cy="20"/>
            </a:xfrm>
            <a:custGeom>
              <a:avLst/>
              <a:gdLst/>
              <a:ahLst/>
              <a:cxnLst>
                <a:cxn ang="0">
                  <a:pos x="16" y="13"/>
                </a:cxn>
                <a:cxn ang="0">
                  <a:pos x="8" y="19"/>
                </a:cxn>
                <a:cxn ang="0">
                  <a:pos x="0" y="13"/>
                </a:cxn>
                <a:cxn ang="0">
                  <a:pos x="8" y="5"/>
                </a:cxn>
                <a:cxn ang="0">
                  <a:pos x="8" y="0"/>
                </a:cxn>
                <a:cxn ang="0">
                  <a:pos x="16" y="5"/>
                </a:cxn>
                <a:cxn ang="0">
                  <a:pos x="16" y="9"/>
                </a:cxn>
                <a:cxn ang="0">
                  <a:pos x="16" y="13"/>
                </a:cxn>
              </a:cxnLst>
              <a:rect l="0" t="0" r="r" b="b"/>
              <a:pathLst>
                <a:path w="17" h="20">
                  <a:moveTo>
                    <a:pt x="16" y="13"/>
                  </a:moveTo>
                  <a:lnTo>
                    <a:pt x="8" y="19"/>
                  </a:lnTo>
                  <a:lnTo>
                    <a:pt x="0" y="13"/>
                  </a:lnTo>
                  <a:lnTo>
                    <a:pt x="8" y="5"/>
                  </a:lnTo>
                  <a:lnTo>
                    <a:pt x="8" y="0"/>
                  </a:lnTo>
                  <a:lnTo>
                    <a:pt x="16" y="5"/>
                  </a:lnTo>
                  <a:lnTo>
                    <a:pt x="16" y="9"/>
                  </a:lnTo>
                  <a:lnTo>
                    <a:pt x="16"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22" name="Freeform 262"/>
            <p:cNvSpPr>
              <a:spLocks/>
            </p:cNvSpPr>
            <p:nvPr/>
          </p:nvSpPr>
          <p:spPr bwMode="auto">
            <a:xfrm>
              <a:off x="3973" y="2802"/>
              <a:ext cx="17" cy="17"/>
            </a:xfrm>
            <a:custGeom>
              <a:avLst/>
              <a:gdLst/>
              <a:ahLst/>
              <a:cxnLst>
                <a:cxn ang="0">
                  <a:pos x="16" y="8"/>
                </a:cxn>
                <a:cxn ang="0">
                  <a:pos x="8" y="16"/>
                </a:cxn>
                <a:cxn ang="0">
                  <a:pos x="0" y="8"/>
                </a:cxn>
                <a:cxn ang="0">
                  <a:pos x="16" y="0"/>
                </a:cxn>
                <a:cxn ang="0">
                  <a:pos x="16" y="8"/>
                </a:cxn>
              </a:cxnLst>
              <a:rect l="0" t="0" r="r" b="b"/>
              <a:pathLst>
                <a:path w="17" h="17">
                  <a:moveTo>
                    <a:pt x="16" y="8"/>
                  </a:moveTo>
                  <a:lnTo>
                    <a:pt x="8" y="16"/>
                  </a:lnTo>
                  <a:lnTo>
                    <a:pt x="0" y="8"/>
                  </a:lnTo>
                  <a:lnTo>
                    <a:pt x="16" y="0"/>
                  </a:lnTo>
                  <a:lnTo>
                    <a:pt x="16"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23" name="Freeform 263"/>
            <p:cNvSpPr>
              <a:spLocks/>
            </p:cNvSpPr>
            <p:nvPr/>
          </p:nvSpPr>
          <p:spPr bwMode="auto">
            <a:xfrm>
              <a:off x="3935" y="2889"/>
              <a:ext cx="72"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1"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2" h="125">
                  <a:moveTo>
                    <a:pt x="3" y="0"/>
                  </a:moveTo>
                  <a:lnTo>
                    <a:pt x="0" y="0"/>
                  </a:lnTo>
                  <a:lnTo>
                    <a:pt x="0" y="26"/>
                  </a:lnTo>
                  <a:lnTo>
                    <a:pt x="3" y="52"/>
                  </a:lnTo>
                  <a:lnTo>
                    <a:pt x="14" y="79"/>
                  </a:lnTo>
                  <a:lnTo>
                    <a:pt x="33" y="110"/>
                  </a:lnTo>
                  <a:lnTo>
                    <a:pt x="57" y="124"/>
                  </a:lnTo>
                  <a:lnTo>
                    <a:pt x="66" y="124"/>
                  </a:lnTo>
                  <a:lnTo>
                    <a:pt x="71"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1224" name="Freeform 264"/>
            <p:cNvSpPr>
              <a:spLocks/>
            </p:cNvSpPr>
            <p:nvPr/>
          </p:nvSpPr>
          <p:spPr bwMode="auto">
            <a:xfrm>
              <a:off x="3935" y="2889"/>
              <a:ext cx="79" cy="130"/>
            </a:xfrm>
            <a:custGeom>
              <a:avLst/>
              <a:gdLst/>
              <a:ahLst/>
              <a:cxnLst>
                <a:cxn ang="0">
                  <a:pos x="6" y="0"/>
                </a:cxn>
                <a:cxn ang="0">
                  <a:pos x="0" y="0"/>
                </a:cxn>
                <a:cxn ang="0">
                  <a:pos x="0" y="27"/>
                </a:cxn>
                <a:cxn ang="0">
                  <a:pos x="6" y="55"/>
                </a:cxn>
                <a:cxn ang="0">
                  <a:pos x="16" y="83"/>
                </a:cxn>
                <a:cxn ang="0">
                  <a:pos x="37" y="114"/>
                </a:cxn>
                <a:cxn ang="0">
                  <a:pos x="63" y="129"/>
                </a:cxn>
                <a:cxn ang="0">
                  <a:pos x="72" y="129"/>
                </a:cxn>
                <a:cxn ang="0">
                  <a:pos x="78" y="124"/>
                </a:cxn>
                <a:cxn ang="0">
                  <a:pos x="72" y="114"/>
                </a:cxn>
                <a:cxn ang="0">
                  <a:pos x="69" y="110"/>
                </a:cxn>
                <a:cxn ang="0">
                  <a:pos x="52" y="110"/>
                </a:cxn>
                <a:cxn ang="0">
                  <a:pos x="42" y="110"/>
                </a:cxn>
                <a:cxn ang="0">
                  <a:pos x="31" y="96"/>
                </a:cxn>
                <a:cxn ang="0">
                  <a:pos x="22" y="79"/>
                </a:cxn>
                <a:cxn ang="0">
                  <a:pos x="11" y="60"/>
                </a:cxn>
                <a:cxn ang="0">
                  <a:pos x="6" y="22"/>
                </a:cxn>
                <a:cxn ang="0">
                  <a:pos x="6" y="4"/>
                </a:cxn>
                <a:cxn ang="0">
                  <a:pos x="6" y="0"/>
                </a:cxn>
              </a:cxnLst>
              <a:rect l="0" t="0" r="r" b="b"/>
              <a:pathLst>
                <a:path w="79" h="130">
                  <a:moveTo>
                    <a:pt x="6" y="0"/>
                  </a:moveTo>
                  <a:lnTo>
                    <a:pt x="0" y="0"/>
                  </a:lnTo>
                  <a:lnTo>
                    <a:pt x="0" y="27"/>
                  </a:lnTo>
                  <a:lnTo>
                    <a:pt x="6" y="55"/>
                  </a:lnTo>
                  <a:lnTo>
                    <a:pt x="16" y="83"/>
                  </a:lnTo>
                  <a:lnTo>
                    <a:pt x="37" y="114"/>
                  </a:lnTo>
                  <a:lnTo>
                    <a:pt x="63" y="129"/>
                  </a:lnTo>
                  <a:lnTo>
                    <a:pt x="72" y="129"/>
                  </a:lnTo>
                  <a:lnTo>
                    <a:pt x="78" y="124"/>
                  </a:lnTo>
                  <a:lnTo>
                    <a:pt x="72" y="114"/>
                  </a:lnTo>
                  <a:lnTo>
                    <a:pt x="69" y="110"/>
                  </a:lnTo>
                  <a:lnTo>
                    <a:pt x="52" y="110"/>
                  </a:lnTo>
                  <a:lnTo>
                    <a:pt x="42"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1225" name="Freeform 265"/>
            <p:cNvSpPr>
              <a:spLocks/>
            </p:cNvSpPr>
            <p:nvPr/>
          </p:nvSpPr>
          <p:spPr bwMode="auto">
            <a:xfrm>
              <a:off x="3930" y="2968"/>
              <a:ext cx="17" cy="24"/>
            </a:xfrm>
            <a:custGeom>
              <a:avLst/>
              <a:gdLst/>
              <a:ahLst/>
              <a:cxnLst>
                <a:cxn ang="0">
                  <a:pos x="16" y="4"/>
                </a:cxn>
                <a:cxn ang="0">
                  <a:pos x="16" y="0"/>
                </a:cxn>
                <a:cxn ang="0">
                  <a:pos x="7" y="0"/>
                </a:cxn>
                <a:cxn ang="0">
                  <a:pos x="0" y="4"/>
                </a:cxn>
                <a:cxn ang="0">
                  <a:pos x="0" y="9"/>
                </a:cxn>
                <a:cxn ang="0">
                  <a:pos x="0" y="12"/>
                </a:cxn>
                <a:cxn ang="0">
                  <a:pos x="0" y="17"/>
                </a:cxn>
                <a:cxn ang="0">
                  <a:pos x="16" y="23"/>
                </a:cxn>
                <a:cxn ang="0">
                  <a:pos x="16" y="4"/>
                </a:cxn>
              </a:cxnLst>
              <a:rect l="0" t="0" r="r" b="b"/>
              <a:pathLst>
                <a:path w="17" h="24">
                  <a:moveTo>
                    <a:pt x="16" y="4"/>
                  </a:moveTo>
                  <a:lnTo>
                    <a:pt x="16" y="0"/>
                  </a:lnTo>
                  <a:lnTo>
                    <a:pt x="7" y="0"/>
                  </a:lnTo>
                  <a:lnTo>
                    <a:pt x="0" y="4"/>
                  </a:lnTo>
                  <a:lnTo>
                    <a:pt x="0" y="9"/>
                  </a:lnTo>
                  <a:lnTo>
                    <a:pt x="0" y="12"/>
                  </a:lnTo>
                  <a:lnTo>
                    <a:pt x="0" y="17"/>
                  </a:lnTo>
                  <a:lnTo>
                    <a:pt x="16" y="23"/>
                  </a:lnTo>
                  <a:lnTo>
                    <a:pt x="16"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26" name="Freeform 266"/>
            <p:cNvSpPr>
              <a:spLocks/>
            </p:cNvSpPr>
            <p:nvPr/>
          </p:nvSpPr>
          <p:spPr bwMode="auto">
            <a:xfrm>
              <a:off x="3732" y="2930"/>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1227" name="Freeform 267"/>
            <p:cNvSpPr>
              <a:spLocks/>
            </p:cNvSpPr>
            <p:nvPr/>
          </p:nvSpPr>
          <p:spPr bwMode="auto">
            <a:xfrm>
              <a:off x="3738" y="2796"/>
              <a:ext cx="241" cy="173"/>
            </a:xfrm>
            <a:custGeom>
              <a:avLst/>
              <a:gdLst/>
              <a:ahLst/>
              <a:cxnLst>
                <a:cxn ang="0">
                  <a:pos x="228" y="22"/>
                </a:cxn>
                <a:cxn ang="0">
                  <a:pos x="41" y="0"/>
                </a:cxn>
                <a:cxn ang="0">
                  <a:pos x="36" y="0"/>
                </a:cxn>
                <a:cxn ang="0">
                  <a:pos x="30" y="5"/>
                </a:cxn>
                <a:cxn ang="0">
                  <a:pos x="0" y="119"/>
                </a:cxn>
                <a:cxn ang="0">
                  <a:pos x="0" y="129"/>
                </a:cxn>
                <a:cxn ang="0">
                  <a:pos x="5" y="134"/>
                </a:cxn>
                <a:cxn ang="0">
                  <a:pos x="197" y="172"/>
                </a:cxn>
                <a:cxn ang="0">
                  <a:pos x="203" y="166"/>
                </a:cxn>
                <a:cxn ang="0">
                  <a:pos x="208" y="161"/>
                </a:cxn>
                <a:cxn ang="0">
                  <a:pos x="213" y="157"/>
                </a:cxn>
                <a:cxn ang="0">
                  <a:pos x="240" y="36"/>
                </a:cxn>
                <a:cxn ang="0">
                  <a:pos x="240" y="32"/>
                </a:cxn>
                <a:cxn ang="0">
                  <a:pos x="234" y="27"/>
                </a:cxn>
                <a:cxn ang="0">
                  <a:pos x="228" y="22"/>
                </a:cxn>
              </a:cxnLst>
              <a:rect l="0" t="0" r="r" b="b"/>
              <a:pathLst>
                <a:path w="241" h="173">
                  <a:moveTo>
                    <a:pt x="228" y="22"/>
                  </a:moveTo>
                  <a:lnTo>
                    <a:pt x="41" y="0"/>
                  </a:lnTo>
                  <a:lnTo>
                    <a:pt x="36" y="0"/>
                  </a:lnTo>
                  <a:lnTo>
                    <a:pt x="30" y="5"/>
                  </a:lnTo>
                  <a:lnTo>
                    <a:pt x="0" y="119"/>
                  </a:lnTo>
                  <a:lnTo>
                    <a:pt x="0" y="129"/>
                  </a:lnTo>
                  <a:lnTo>
                    <a:pt x="5" y="134"/>
                  </a:lnTo>
                  <a:lnTo>
                    <a:pt x="197" y="172"/>
                  </a:lnTo>
                  <a:lnTo>
                    <a:pt x="203" y="166"/>
                  </a:lnTo>
                  <a:lnTo>
                    <a:pt x="208" y="161"/>
                  </a:lnTo>
                  <a:lnTo>
                    <a:pt x="213" y="157"/>
                  </a:lnTo>
                  <a:lnTo>
                    <a:pt x="240" y="36"/>
                  </a:lnTo>
                  <a:lnTo>
                    <a:pt x="240" y="32"/>
                  </a:lnTo>
                  <a:lnTo>
                    <a:pt x="234" y="27"/>
                  </a:lnTo>
                  <a:lnTo>
                    <a:pt x="228"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28" name="Freeform 268"/>
            <p:cNvSpPr>
              <a:spLocks/>
            </p:cNvSpPr>
            <p:nvPr/>
          </p:nvSpPr>
          <p:spPr bwMode="auto">
            <a:xfrm>
              <a:off x="3935" y="2954"/>
              <a:ext cx="33" cy="20"/>
            </a:xfrm>
            <a:custGeom>
              <a:avLst/>
              <a:gdLst/>
              <a:ahLst/>
              <a:cxnLst>
                <a:cxn ang="0">
                  <a:pos x="16" y="0"/>
                </a:cxn>
                <a:cxn ang="0">
                  <a:pos x="32" y="0"/>
                </a:cxn>
                <a:cxn ang="0">
                  <a:pos x="6" y="19"/>
                </a:cxn>
                <a:cxn ang="0">
                  <a:pos x="6" y="14"/>
                </a:cxn>
                <a:cxn ang="0">
                  <a:pos x="0" y="14"/>
                </a:cxn>
                <a:cxn ang="0">
                  <a:pos x="6" y="9"/>
                </a:cxn>
                <a:cxn ang="0">
                  <a:pos x="11" y="3"/>
                </a:cxn>
                <a:cxn ang="0">
                  <a:pos x="16" y="0"/>
                </a:cxn>
              </a:cxnLst>
              <a:rect l="0" t="0" r="r" b="b"/>
              <a:pathLst>
                <a:path w="33" h="20">
                  <a:moveTo>
                    <a:pt x="16" y="0"/>
                  </a:moveTo>
                  <a:lnTo>
                    <a:pt x="32"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1229" name="Freeform 269"/>
            <p:cNvSpPr>
              <a:spLocks/>
            </p:cNvSpPr>
            <p:nvPr/>
          </p:nvSpPr>
          <p:spPr bwMode="auto">
            <a:xfrm>
              <a:off x="3640" y="2954"/>
              <a:ext cx="328" cy="116"/>
            </a:xfrm>
            <a:custGeom>
              <a:avLst/>
              <a:gdLst/>
              <a:ahLst/>
              <a:cxnLst>
                <a:cxn ang="0">
                  <a:pos x="327" y="0"/>
                </a:cxn>
                <a:cxn ang="0">
                  <a:pos x="327" y="26"/>
                </a:cxn>
                <a:cxn ang="0">
                  <a:pos x="222" y="115"/>
                </a:cxn>
                <a:cxn ang="0">
                  <a:pos x="217" y="115"/>
                </a:cxn>
                <a:cxn ang="0">
                  <a:pos x="206" y="115"/>
                </a:cxn>
                <a:cxn ang="0">
                  <a:pos x="6" y="59"/>
                </a:cxn>
                <a:cxn ang="0">
                  <a:pos x="0" y="59"/>
                </a:cxn>
                <a:cxn ang="0">
                  <a:pos x="0" y="49"/>
                </a:cxn>
                <a:cxn ang="0">
                  <a:pos x="6" y="44"/>
                </a:cxn>
                <a:cxn ang="0">
                  <a:pos x="6" y="49"/>
                </a:cxn>
                <a:cxn ang="0">
                  <a:pos x="206" y="105"/>
                </a:cxn>
                <a:cxn ang="0">
                  <a:pos x="217" y="105"/>
                </a:cxn>
                <a:cxn ang="0">
                  <a:pos x="227" y="105"/>
                </a:cxn>
                <a:cxn ang="0">
                  <a:pos x="234" y="100"/>
                </a:cxn>
                <a:cxn ang="0">
                  <a:pos x="301" y="36"/>
                </a:cxn>
                <a:cxn ang="0">
                  <a:pos x="301" y="17"/>
                </a:cxn>
                <a:cxn ang="0">
                  <a:pos x="327" y="0"/>
                </a:cxn>
              </a:cxnLst>
              <a:rect l="0" t="0" r="r" b="b"/>
              <a:pathLst>
                <a:path w="328" h="116">
                  <a:moveTo>
                    <a:pt x="327" y="0"/>
                  </a:moveTo>
                  <a:lnTo>
                    <a:pt x="327" y="26"/>
                  </a:lnTo>
                  <a:lnTo>
                    <a:pt x="222" y="115"/>
                  </a:lnTo>
                  <a:lnTo>
                    <a:pt x="217" y="115"/>
                  </a:lnTo>
                  <a:lnTo>
                    <a:pt x="206" y="115"/>
                  </a:lnTo>
                  <a:lnTo>
                    <a:pt x="6" y="59"/>
                  </a:lnTo>
                  <a:lnTo>
                    <a:pt x="0" y="59"/>
                  </a:lnTo>
                  <a:lnTo>
                    <a:pt x="0" y="49"/>
                  </a:lnTo>
                  <a:lnTo>
                    <a:pt x="6" y="44"/>
                  </a:lnTo>
                  <a:lnTo>
                    <a:pt x="6" y="49"/>
                  </a:lnTo>
                  <a:lnTo>
                    <a:pt x="206" y="105"/>
                  </a:lnTo>
                  <a:lnTo>
                    <a:pt x="217" y="105"/>
                  </a:lnTo>
                  <a:lnTo>
                    <a:pt x="227" y="105"/>
                  </a:lnTo>
                  <a:lnTo>
                    <a:pt x="234" y="100"/>
                  </a:lnTo>
                  <a:lnTo>
                    <a:pt x="301" y="36"/>
                  </a:lnTo>
                  <a:lnTo>
                    <a:pt x="301" y="17"/>
                  </a:lnTo>
                  <a:lnTo>
                    <a:pt x="327"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30" name="Freeform 270"/>
            <p:cNvSpPr>
              <a:spLocks/>
            </p:cNvSpPr>
            <p:nvPr/>
          </p:nvSpPr>
          <p:spPr bwMode="auto">
            <a:xfrm>
              <a:off x="3646" y="2949"/>
              <a:ext cx="296" cy="112"/>
            </a:xfrm>
            <a:custGeom>
              <a:avLst/>
              <a:gdLst/>
              <a:ahLst/>
              <a:cxnLst>
                <a:cxn ang="0">
                  <a:pos x="295" y="41"/>
                </a:cxn>
                <a:cxn ang="0">
                  <a:pos x="97" y="0"/>
                </a:cxn>
                <a:cxn ang="0">
                  <a:pos x="0" y="49"/>
                </a:cxn>
                <a:cxn ang="0">
                  <a:pos x="200" y="111"/>
                </a:cxn>
                <a:cxn ang="0">
                  <a:pos x="210" y="111"/>
                </a:cxn>
                <a:cxn ang="0">
                  <a:pos x="215" y="111"/>
                </a:cxn>
                <a:cxn ang="0">
                  <a:pos x="228" y="106"/>
                </a:cxn>
                <a:cxn ang="0">
                  <a:pos x="295" y="41"/>
                </a:cxn>
              </a:cxnLst>
              <a:rect l="0" t="0" r="r" b="b"/>
              <a:pathLst>
                <a:path w="296" h="112">
                  <a:moveTo>
                    <a:pt x="295" y="41"/>
                  </a:moveTo>
                  <a:lnTo>
                    <a:pt x="97" y="0"/>
                  </a:lnTo>
                  <a:lnTo>
                    <a:pt x="0" y="49"/>
                  </a:lnTo>
                  <a:lnTo>
                    <a:pt x="200" y="111"/>
                  </a:lnTo>
                  <a:lnTo>
                    <a:pt x="210" y="111"/>
                  </a:lnTo>
                  <a:lnTo>
                    <a:pt x="215" y="111"/>
                  </a:lnTo>
                  <a:lnTo>
                    <a:pt x="228" y="106"/>
                  </a:lnTo>
                  <a:lnTo>
                    <a:pt x="295"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31" name="Freeform 271"/>
            <p:cNvSpPr>
              <a:spLocks/>
            </p:cNvSpPr>
            <p:nvPr/>
          </p:nvSpPr>
          <p:spPr bwMode="auto">
            <a:xfrm>
              <a:off x="3665" y="2963"/>
              <a:ext cx="246" cy="84"/>
            </a:xfrm>
            <a:custGeom>
              <a:avLst/>
              <a:gdLst/>
              <a:ahLst/>
              <a:cxnLst>
                <a:cxn ang="0">
                  <a:pos x="245" y="50"/>
                </a:cxn>
                <a:cxn ang="0">
                  <a:pos x="245" y="46"/>
                </a:cxn>
                <a:cxn ang="0">
                  <a:pos x="239" y="46"/>
                </a:cxn>
                <a:cxn ang="0">
                  <a:pos x="233" y="40"/>
                </a:cxn>
                <a:cxn ang="0">
                  <a:pos x="41" y="0"/>
                </a:cxn>
                <a:cxn ang="0">
                  <a:pos x="0" y="22"/>
                </a:cxn>
                <a:cxn ang="0">
                  <a:pos x="5" y="27"/>
                </a:cxn>
                <a:cxn ang="0">
                  <a:pos x="47" y="36"/>
                </a:cxn>
                <a:cxn ang="0">
                  <a:pos x="41" y="40"/>
                </a:cxn>
                <a:cxn ang="0">
                  <a:pos x="41" y="46"/>
                </a:cxn>
                <a:cxn ang="0">
                  <a:pos x="171" y="78"/>
                </a:cxn>
                <a:cxn ang="0">
                  <a:pos x="176" y="73"/>
                </a:cxn>
                <a:cxn ang="0">
                  <a:pos x="186" y="73"/>
                </a:cxn>
                <a:cxn ang="0">
                  <a:pos x="181" y="83"/>
                </a:cxn>
                <a:cxn ang="0">
                  <a:pos x="202" y="83"/>
                </a:cxn>
                <a:cxn ang="0">
                  <a:pos x="209" y="83"/>
                </a:cxn>
                <a:cxn ang="0">
                  <a:pos x="245" y="50"/>
                </a:cxn>
              </a:cxnLst>
              <a:rect l="0" t="0" r="r" b="b"/>
              <a:pathLst>
                <a:path w="246" h="84">
                  <a:moveTo>
                    <a:pt x="245" y="50"/>
                  </a:moveTo>
                  <a:lnTo>
                    <a:pt x="245" y="46"/>
                  </a:lnTo>
                  <a:lnTo>
                    <a:pt x="239" y="46"/>
                  </a:lnTo>
                  <a:lnTo>
                    <a:pt x="233" y="40"/>
                  </a:lnTo>
                  <a:lnTo>
                    <a:pt x="41" y="0"/>
                  </a:lnTo>
                  <a:lnTo>
                    <a:pt x="0" y="22"/>
                  </a:lnTo>
                  <a:lnTo>
                    <a:pt x="5" y="27"/>
                  </a:lnTo>
                  <a:lnTo>
                    <a:pt x="47" y="36"/>
                  </a:lnTo>
                  <a:lnTo>
                    <a:pt x="41" y="40"/>
                  </a:lnTo>
                  <a:lnTo>
                    <a:pt x="41" y="46"/>
                  </a:lnTo>
                  <a:lnTo>
                    <a:pt x="171" y="78"/>
                  </a:lnTo>
                  <a:lnTo>
                    <a:pt x="176" y="73"/>
                  </a:lnTo>
                  <a:lnTo>
                    <a:pt x="186" y="73"/>
                  </a:lnTo>
                  <a:lnTo>
                    <a:pt x="181" y="83"/>
                  </a:lnTo>
                  <a:lnTo>
                    <a:pt x="202" y="83"/>
                  </a:lnTo>
                  <a:lnTo>
                    <a:pt x="209" y="83"/>
                  </a:lnTo>
                  <a:lnTo>
                    <a:pt x="245" y="50"/>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32" name="Freeform 272"/>
            <p:cNvSpPr>
              <a:spLocks/>
            </p:cNvSpPr>
            <p:nvPr/>
          </p:nvSpPr>
          <p:spPr bwMode="auto">
            <a:xfrm>
              <a:off x="3646" y="2981"/>
              <a:ext cx="322" cy="98"/>
            </a:xfrm>
            <a:custGeom>
              <a:avLst/>
              <a:gdLst/>
              <a:ahLst/>
              <a:cxnLst>
                <a:cxn ang="0">
                  <a:pos x="321" y="0"/>
                </a:cxn>
                <a:cxn ang="0">
                  <a:pos x="221" y="88"/>
                </a:cxn>
                <a:cxn ang="0">
                  <a:pos x="211" y="88"/>
                </a:cxn>
                <a:cxn ang="0">
                  <a:pos x="201" y="88"/>
                </a:cxn>
                <a:cxn ang="0">
                  <a:pos x="0" y="32"/>
                </a:cxn>
                <a:cxn ang="0">
                  <a:pos x="0" y="42"/>
                </a:cxn>
                <a:cxn ang="0">
                  <a:pos x="5" y="42"/>
                </a:cxn>
                <a:cxn ang="0">
                  <a:pos x="205" y="97"/>
                </a:cxn>
                <a:cxn ang="0">
                  <a:pos x="211" y="97"/>
                </a:cxn>
                <a:cxn ang="0">
                  <a:pos x="221" y="92"/>
                </a:cxn>
                <a:cxn ang="0">
                  <a:pos x="321" y="4"/>
                </a:cxn>
                <a:cxn ang="0">
                  <a:pos x="321" y="0"/>
                </a:cxn>
              </a:cxnLst>
              <a:rect l="0" t="0" r="r" b="b"/>
              <a:pathLst>
                <a:path w="322" h="98">
                  <a:moveTo>
                    <a:pt x="321" y="0"/>
                  </a:moveTo>
                  <a:lnTo>
                    <a:pt x="221" y="88"/>
                  </a:lnTo>
                  <a:lnTo>
                    <a:pt x="211" y="88"/>
                  </a:lnTo>
                  <a:lnTo>
                    <a:pt x="201" y="88"/>
                  </a:lnTo>
                  <a:lnTo>
                    <a:pt x="0" y="32"/>
                  </a:lnTo>
                  <a:lnTo>
                    <a:pt x="0" y="42"/>
                  </a:lnTo>
                  <a:lnTo>
                    <a:pt x="5" y="42"/>
                  </a:lnTo>
                  <a:lnTo>
                    <a:pt x="205" y="97"/>
                  </a:lnTo>
                  <a:lnTo>
                    <a:pt x="211" y="97"/>
                  </a:lnTo>
                  <a:lnTo>
                    <a:pt x="221" y="92"/>
                  </a:lnTo>
                  <a:lnTo>
                    <a:pt x="321" y="4"/>
                  </a:lnTo>
                  <a:lnTo>
                    <a:pt x="32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33" name="Freeform 273"/>
            <p:cNvSpPr>
              <a:spLocks/>
            </p:cNvSpPr>
            <p:nvPr/>
          </p:nvSpPr>
          <p:spPr bwMode="auto">
            <a:xfrm>
              <a:off x="3748" y="2802"/>
              <a:ext cx="220" cy="153"/>
            </a:xfrm>
            <a:custGeom>
              <a:avLst/>
              <a:gdLst/>
              <a:ahLst/>
              <a:cxnLst>
                <a:cxn ang="0">
                  <a:pos x="213" y="31"/>
                </a:cxn>
                <a:cxn ang="0">
                  <a:pos x="42" y="0"/>
                </a:cxn>
                <a:cxn ang="0">
                  <a:pos x="36" y="0"/>
                </a:cxn>
                <a:cxn ang="0">
                  <a:pos x="31" y="8"/>
                </a:cxn>
                <a:cxn ang="0">
                  <a:pos x="0" y="109"/>
                </a:cxn>
                <a:cxn ang="0">
                  <a:pos x="5" y="114"/>
                </a:cxn>
                <a:cxn ang="0">
                  <a:pos x="182" y="152"/>
                </a:cxn>
                <a:cxn ang="0">
                  <a:pos x="187" y="152"/>
                </a:cxn>
                <a:cxn ang="0">
                  <a:pos x="193" y="147"/>
                </a:cxn>
                <a:cxn ang="0">
                  <a:pos x="219" y="35"/>
                </a:cxn>
                <a:cxn ang="0">
                  <a:pos x="219" y="31"/>
                </a:cxn>
                <a:cxn ang="0">
                  <a:pos x="213" y="31"/>
                </a:cxn>
              </a:cxnLst>
              <a:rect l="0" t="0" r="r" b="b"/>
              <a:pathLst>
                <a:path w="220" h="153">
                  <a:moveTo>
                    <a:pt x="213" y="31"/>
                  </a:moveTo>
                  <a:lnTo>
                    <a:pt x="42" y="0"/>
                  </a:lnTo>
                  <a:lnTo>
                    <a:pt x="36" y="0"/>
                  </a:lnTo>
                  <a:lnTo>
                    <a:pt x="31" y="8"/>
                  </a:lnTo>
                  <a:lnTo>
                    <a:pt x="0" y="109"/>
                  </a:lnTo>
                  <a:lnTo>
                    <a:pt x="5" y="114"/>
                  </a:lnTo>
                  <a:lnTo>
                    <a:pt x="182" y="152"/>
                  </a:lnTo>
                  <a:lnTo>
                    <a:pt x="187" y="152"/>
                  </a:lnTo>
                  <a:lnTo>
                    <a:pt x="193" y="147"/>
                  </a:lnTo>
                  <a:lnTo>
                    <a:pt x="219" y="35"/>
                  </a:lnTo>
                  <a:lnTo>
                    <a:pt x="219" y="31"/>
                  </a:lnTo>
                  <a:lnTo>
                    <a:pt x="213"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34" name="Freeform 274"/>
            <p:cNvSpPr>
              <a:spLocks/>
            </p:cNvSpPr>
            <p:nvPr/>
          </p:nvSpPr>
          <p:spPr bwMode="auto">
            <a:xfrm>
              <a:off x="3775" y="2811"/>
              <a:ext cx="167" cy="134"/>
            </a:xfrm>
            <a:custGeom>
              <a:avLst/>
              <a:gdLst/>
              <a:ahLst/>
              <a:cxnLst>
                <a:cxn ang="0">
                  <a:pos x="166" y="22"/>
                </a:cxn>
                <a:cxn ang="0">
                  <a:pos x="31" y="0"/>
                </a:cxn>
                <a:cxn ang="0">
                  <a:pos x="0" y="105"/>
                </a:cxn>
                <a:cxn ang="0">
                  <a:pos x="134" y="133"/>
                </a:cxn>
                <a:cxn ang="0">
                  <a:pos x="166" y="22"/>
                </a:cxn>
              </a:cxnLst>
              <a:rect l="0" t="0" r="r" b="b"/>
              <a:pathLst>
                <a:path w="167" h="134">
                  <a:moveTo>
                    <a:pt x="166" y="22"/>
                  </a:moveTo>
                  <a:lnTo>
                    <a:pt x="31" y="0"/>
                  </a:lnTo>
                  <a:lnTo>
                    <a:pt x="0" y="105"/>
                  </a:lnTo>
                  <a:lnTo>
                    <a:pt x="134" y="133"/>
                  </a:lnTo>
                  <a:lnTo>
                    <a:pt x="166"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35" name="Freeform 275"/>
            <p:cNvSpPr>
              <a:spLocks/>
            </p:cNvSpPr>
            <p:nvPr/>
          </p:nvSpPr>
          <p:spPr bwMode="auto">
            <a:xfrm>
              <a:off x="3878" y="3037"/>
              <a:ext cx="28" cy="33"/>
            </a:xfrm>
            <a:custGeom>
              <a:avLst/>
              <a:gdLst/>
              <a:ahLst/>
              <a:cxnLst>
                <a:cxn ang="0">
                  <a:pos x="0" y="32"/>
                </a:cxn>
                <a:cxn ang="0">
                  <a:pos x="0" y="22"/>
                </a:cxn>
                <a:cxn ang="0">
                  <a:pos x="27" y="0"/>
                </a:cxn>
                <a:cxn ang="0">
                  <a:pos x="27" y="4"/>
                </a:cxn>
                <a:cxn ang="0">
                  <a:pos x="0" y="32"/>
                </a:cxn>
              </a:cxnLst>
              <a:rect l="0" t="0" r="r" b="b"/>
              <a:pathLst>
                <a:path w="28" h="33">
                  <a:moveTo>
                    <a:pt x="0" y="32"/>
                  </a:moveTo>
                  <a:lnTo>
                    <a:pt x="0" y="22"/>
                  </a:lnTo>
                  <a:lnTo>
                    <a:pt x="27" y="0"/>
                  </a:lnTo>
                  <a:lnTo>
                    <a:pt x="27" y="4"/>
                  </a:lnTo>
                  <a:lnTo>
                    <a:pt x="0" y="32"/>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36" name="Freeform 276"/>
            <p:cNvSpPr>
              <a:spLocks/>
            </p:cNvSpPr>
            <p:nvPr/>
          </p:nvSpPr>
          <p:spPr bwMode="auto">
            <a:xfrm>
              <a:off x="3883" y="3060"/>
              <a:ext cx="23" cy="17"/>
            </a:xfrm>
            <a:custGeom>
              <a:avLst/>
              <a:gdLst/>
              <a:ahLst/>
              <a:cxnLst>
                <a:cxn ang="0">
                  <a:pos x="0" y="6"/>
                </a:cxn>
                <a:cxn ang="0">
                  <a:pos x="0" y="0"/>
                </a:cxn>
                <a:cxn ang="0">
                  <a:pos x="11" y="6"/>
                </a:cxn>
                <a:cxn ang="0">
                  <a:pos x="15" y="0"/>
                </a:cxn>
                <a:cxn ang="0">
                  <a:pos x="22" y="0"/>
                </a:cxn>
                <a:cxn ang="0">
                  <a:pos x="22" y="6"/>
                </a:cxn>
                <a:cxn ang="0">
                  <a:pos x="15" y="16"/>
                </a:cxn>
                <a:cxn ang="0">
                  <a:pos x="11" y="6"/>
                </a:cxn>
                <a:cxn ang="0">
                  <a:pos x="0" y="6"/>
                </a:cxn>
              </a:cxnLst>
              <a:rect l="0" t="0" r="r" b="b"/>
              <a:pathLst>
                <a:path w="23" h="17">
                  <a:moveTo>
                    <a:pt x="0" y="6"/>
                  </a:moveTo>
                  <a:lnTo>
                    <a:pt x="0" y="0"/>
                  </a:lnTo>
                  <a:lnTo>
                    <a:pt x="11" y="6"/>
                  </a:lnTo>
                  <a:lnTo>
                    <a:pt x="15" y="0"/>
                  </a:lnTo>
                  <a:lnTo>
                    <a:pt x="22" y="0"/>
                  </a:lnTo>
                  <a:lnTo>
                    <a:pt x="22"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37" name="Freeform 277"/>
            <p:cNvSpPr>
              <a:spLocks/>
            </p:cNvSpPr>
            <p:nvPr/>
          </p:nvSpPr>
          <p:spPr bwMode="auto">
            <a:xfrm>
              <a:off x="3883" y="3046"/>
              <a:ext cx="33" cy="17"/>
            </a:xfrm>
            <a:custGeom>
              <a:avLst/>
              <a:gdLst/>
              <a:ahLst/>
              <a:cxnLst>
                <a:cxn ang="0">
                  <a:pos x="0" y="16"/>
                </a:cxn>
                <a:cxn ang="0">
                  <a:pos x="21" y="0"/>
                </a:cxn>
                <a:cxn ang="0">
                  <a:pos x="26" y="0"/>
                </a:cxn>
                <a:cxn ang="0">
                  <a:pos x="32" y="0"/>
                </a:cxn>
                <a:cxn ang="0">
                  <a:pos x="32" y="6"/>
                </a:cxn>
                <a:cxn ang="0">
                  <a:pos x="26" y="16"/>
                </a:cxn>
                <a:cxn ang="0">
                  <a:pos x="21" y="16"/>
                </a:cxn>
                <a:cxn ang="0">
                  <a:pos x="16" y="16"/>
                </a:cxn>
                <a:cxn ang="0">
                  <a:pos x="11" y="16"/>
                </a:cxn>
                <a:cxn ang="0">
                  <a:pos x="6" y="16"/>
                </a:cxn>
                <a:cxn ang="0">
                  <a:pos x="0" y="16"/>
                </a:cxn>
              </a:cxnLst>
              <a:rect l="0" t="0" r="r" b="b"/>
              <a:pathLst>
                <a:path w="33" h="17">
                  <a:moveTo>
                    <a:pt x="0" y="16"/>
                  </a:moveTo>
                  <a:lnTo>
                    <a:pt x="21" y="0"/>
                  </a:lnTo>
                  <a:lnTo>
                    <a:pt x="26" y="0"/>
                  </a:lnTo>
                  <a:lnTo>
                    <a:pt x="32" y="0"/>
                  </a:lnTo>
                  <a:lnTo>
                    <a:pt x="32"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38" name="Freeform 278"/>
            <p:cNvSpPr>
              <a:spLocks/>
            </p:cNvSpPr>
            <p:nvPr/>
          </p:nvSpPr>
          <p:spPr bwMode="auto">
            <a:xfrm>
              <a:off x="3910" y="3051"/>
              <a:ext cx="17" cy="17"/>
            </a:xfrm>
            <a:custGeom>
              <a:avLst/>
              <a:gdLst/>
              <a:ahLst/>
              <a:cxnLst>
                <a:cxn ang="0">
                  <a:pos x="0" y="16"/>
                </a:cxn>
                <a:cxn ang="0">
                  <a:pos x="0" y="8"/>
                </a:cxn>
                <a:cxn ang="0">
                  <a:pos x="7" y="0"/>
                </a:cxn>
                <a:cxn ang="0">
                  <a:pos x="16" y="8"/>
                </a:cxn>
                <a:cxn ang="0">
                  <a:pos x="16" y="16"/>
                </a:cxn>
                <a:cxn ang="0">
                  <a:pos x="7" y="16"/>
                </a:cxn>
                <a:cxn ang="0">
                  <a:pos x="0" y="16"/>
                </a:cxn>
              </a:cxnLst>
              <a:rect l="0" t="0" r="r" b="b"/>
              <a:pathLst>
                <a:path w="17" h="17">
                  <a:moveTo>
                    <a:pt x="0" y="16"/>
                  </a:moveTo>
                  <a:lnTo>
                    <a:pt x="0" y="8"/>
                  </a:lnTo>
                  <a:lnTo>
                    <a:pt x="7" y="0"/>
                  </a:lnTo>
                  <a:lnTo>
                    <a:pt x="16" y="8"/>
                  </a:lnTo>
                  <a:lnTo>
                    <a:pt x="16"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1239" name="Freeform 279"/>
            <p:cNvSpPr>
              <a:spLocks/>
            </p:cNvSpPr>
            <p:nvPr/>
          </p:nvSpPr>
          <p:spPr bwMode="auto">
            <a:xfrm>
              <a:off x="3982" y="3003"/>
              <a:ext cx="20" cy="17"/>
            </a:xfrm>
            <a:custGeom>
              <a:avLst/>
              <a:gdLst/>
              <a:ahLst/>
              <a:cxnLst>
                <a:cxn ang="0">
                  <a:pos x="0" y="0"/>
                </a:cxn>
                <a:cxn ang="0">
                  <a:pos x="11" y="0"/>
                </a:cxn>
                <a:cxn ang="0">
                  <a:pos x="16" y="0"/>
                </a:cxn>
                <a:cxn ang="0">
                  <a:pos x="19" y="9"/>
                </a:cxn>
                <a:cxn ang="0">
                  <a:pos x="19" y="16"/>
                </a:cxn>
                <a:cxn ang="0">
                  <a:pos x="16" y="16"/>
                </a:cxn>
                <a:cxn ang="0">
                  <a:pos x="11" y="16"/>
                </a:cxn>
                <a:cxn ang="0">
                  <a:pos x="0" y="0"/>
                </a:cxn>
              </a:cxnLst>
              <a:rect l="0" t="0" r="r" b="b"/>
              <a:pathLst>
                <a:path w="20" h="17">
                  <a:moveTo>
                    <a:pt x="0" y="0"/>
                  </a:moveTo>
                  <a:lnTo>
                    <a:pt x="11" y="0"/>
                  </a:lnTo>
                  <a:lnTo>
                    <a:pt x="16" y="0"/>
                  </a:lnTo>
                  <a:lnTo>
                    <a:pt x="19" y="9"/>
                  </a:lnTo>
                  <a:lnTo>
                    <a:pt x="19"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1240" name="Freeform 280"/>
            <p:cNvSpPr>
              <a:spLocks/>
            </p:cNvSpPr>
            <p:nvPr/>
          </p:nvSpPr>
          <p:spPr bwMode="auto">
            <a:xfrm>
              <a:off x="3982" y="3003"/>
              <a:ext cx="27" cy="17"/>
            </a:xfrm>
            <a:custGeom>
              <a:avLst/>
              <a:gdLst/>
              <a:ahLst/>
              <a:cxnLst>
                <a:cxn ang="0">
                  <a:pos x="0" y="0"/>
                </a:cxn>
                <a:cxn ang="0">
                  <a:pos x="17" y="0"/>
                </a:cxn>
                <a:cxn ang="0">
                  <a:pos x="22" y="0"/>
                </a:cxn>
                <a:cxn ang="0">
                  <a:pos x="26" y="8"/>
                </a:cxn>
                <a:cxn ang="0">
                  <a:pos x="26" y="16"/>
                </a:cxn>
                <a:cxn ang="0">
                  <a:pos x="22" y="16"/>
                </a:cxn>
                <a:cxn ang="0">
                  <a:pos x="17" y="16"/>
                </a:cxn>
                <a:cxn ang="0">
                  <a:pos x="0" y="0"/>
                </a:cxn>
              </a:cxnLst>
              <a:rect l="0" t="0" r="r" b="b"/>
              <a:pathLst>
                <a:path w="27" h="17">
                  <a:moveTo>
                    <a:pt x="0" y="0"/>
                  </a:moveTo>
                  <a:lnTo>
                    <a:pt x="17" y="0"/>
                  </a:lnTo>
                  <a:lnTo>
                    <a:pt x="22" y="0"/>
                  </a:lnTo>
                  <a:lnTo>
                    <a:pt x="26" y="8"/>
                  </a:lnTo>
                  <a:lnTo>
                    <a:pt x="26"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241" name="Freeform 281"/>
            <p:cNvSpPr>
              <a:spLocks/>
            </p:cNvSpPr>
            <p:nvPr/>
          </p:nvSpPr>
          <p:spPr bwMode="auto">
            <a:xfrm>
              <a:off x="3921" y="3000"/>
              <a:ext cx="58" cy="61"/>
            </a:xfrm>
            <a:custGeom>
              <a:avLst/>
              <a:gdLst/>
              <a:ahLst/>
              <a:cxnLst>
                <a:cxn ang="0">
                  <a:pos x="51" y="0"/>
                </a:cxn>
                <a:cxn ang="0">
                  <a:pos x="57"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8" h="61">
                  <a:moveTo>
                    <a:pt x="51" y="0"/>
                  </a:moveTo>
                  <a:lnTo>
                    <a:pt x="57"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42" name="Freeform 282"/>
            <p:cNvSpPr>
              <a:spLocks/>
            </p:cNvSpPr>
            <p:nvPr/>
          </p:nvSpPr>
          <p:spPr bwMode="auto">
            <a:xfrm>
              <a:off x="3987" y="2796"/>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1243" name="Freeform 283"/>
            <p:cNvSpPr>
              <a:spLocks/>
            </p:cNvSpPr>
            <p:nvPr/>
          </p:nvSpPr>
          <p:spPr bwMode="auto">
            <a:xfrm>
              <a:off x="3987" y="2779"/>
              <a:ext cx="17" cy="17"/>
            </a:xfrm>
            <a:custGeom>
              <a:avLst/>
              <a:gdLst/>
              <a:ahLst/>
              <a:cxnLst>
                <a:cxn ang="0">
                  <a:pos x="0" y="16"/>
                </a:cxn>
                <a:cxn ang="0">
                  <a:pos x="8" y="0"/>
                </a:cxn>
                <a:cxn ang="0">
                  <a:pos x="16" y="0"/>
                </a:cxn>
                <a:cxn ang="0">
                  <a:pos x="8" y="16"/>
                </a:cxn>
                <a:cxn ang="0">
                  <a:pos x="0" y="16"/>
                </a:cxn>
              </a:cxnLst>
              <a:rect l="0" t="0" r="r" b="b"/>
              <a:pathLst>
                <a:path w="17" h="17">
                  <a:moveTo>
                    <a:pt x="0" y="16"/>
                  </a:moveTo>
                  <a:lnTo>
                    <a:pt x="8" y="0"/>
                  </a:lnTo>
                  <a:lnTo>
                    <a:pt x="16"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1244" name="Freeform 284"/>
            <p:cNvSpPr>
              <a:spLocks/>
            </p:cNvSpPr>
            <p:nvPr/>
          </p:nvSpPr>
          <p:spPr bwMode="auto">
            <a:xfrm>
              <a:off x="3991" y="2773"/>
              <a:ext cx="17" cy="17"/>
            </a:xfrm>
            <a:custGeom>
              <a:avLst/>
              <a:gdLst/>
              <a:ahLst/>
              <a:cxnLst>
                <a:cxn ang="0">
                  <a:pos x="0" y="0"/>
                </a:cxn>
                <a:cxn ang="0">
                  <a:pos x="0" y="16"/>
                </a:cxn>
                <a:cxn ang="0">
                  <a:pos x="16" y="16"/>
                </a:cxn>
                <a:cxn ang="0">
                  <a:pos x="16" y="0"/>
                </a:cxn>
                <a:cxn ang="0">
                  <a:pos x="0" y="0"/>
                </a:cxn>
              </a:cxnLst>
              <a:rect l="0" t="0" r="r" b="b"/>
              <a:pathLst>
                <a:path w="17" h="17">
                  <a:moveTo>
                    <a:pt x="0" y="0"/>
                  </a:moveTo>
                  <a:lnTo>
                    <a:pt x="0" y="16"/>
                  </a:lnTo>
                  <a:lnTo>
                    <a:pt x="16" y="16"/>
                  </a:lnTo>
                  <a:lnTo>
                    <a:pt x="16" y="0"/>
                  </a:lnTo>
                  <a:lnTo>
                    <a:pt x="0" y="0"/>
                  </a:lnTo>
                </a:path>
              </a:pathLst>
            </a:custGeom>
            <a:solidFill>
              <a:srgbClr val="000000"/>
            </a:solidFill>
            <a:ln w="9525" cap="rnd">
              <a:noFill/>
              <a:round/>
              <a:headEnd/>
              <a:tailEnd/>
            </a:ln>
            <a:effectLst/>
          </p:spPr>
          <p:txBody>
            <a:bodyPr/>
            <a:lstStyle/>
            <a:p>
              <a:endParaRPr lang="en-US"/>
            </a:p>
          </p:txBody>
        </p:sp>
        <p:sp>
          <p:nvSpPr>
            <p:cNvPr id="41245" name="Freeform 285"/>
            <p:cNvSpPr>
              <a:spLocks/>
            </p:cNvSpPr>
            <p:nvPr/>
          </p:nvSpPr>
          <p:spPr bwMode="auto">
            <a:xfrm>
              <a:off x="3935" y="2802"/>
              <a:ext cx="44" cy="22"/>
            </a:xfrm>
            <a:custGeom>
              <a:avLst/>
              <a:gdLst/>
              <a:ahLst/>
              <a:cxnLst>
                <a:cxn ang="0">
                  <a:pos x="43" y="8"/>
                </a:cxn>
                <a:cxn ang="0">
                  <a:pos x="37" y="4"/>
                </a:cxn>
                <a:cxn ang="0">
                  <a:pos x="11" y="0"/>
                </a:cxn>
                <a:cxn ang="0">
                  <a:pos x="6" y="0"/>
                </a:cxn>
                <a:cxn ang="0">
                  <a:pos x="6" y="4"/>
                </a:cxn>
                <a:cxn ang="0">
                  <a:pos x="0" y="16"/>
                </a:cxn>
                <a:cxn ang="0">
                  <a:pos x="31" y="21"/>
                </a:cxn>
                <a:cxn ang="0">
                  <a:pos x="37" y="21"/>
                </a:cxn>
                <a:cxn ang="0">
                  <a:pos x="43" y="8"/>
                </a:cxn>
              </a:cxnLst>
              <a:rect l="0" t="0" r="r" b="b"/>
              <a:pathLst>
                <a:path w="44" h="22">
                  <a:moveTo>
                    <a:pt x="43" y="8"/>
                  </a:moveTo>
                  <a:lnTo>
                    <a:pt x="37" y="4"/>
                  </a:lnTo>
                  <a:lnTo>
                    <a:pt x="11" y="0"/>
                  </a:lnTo>
                  <a:lnTo>
                    <a:pt x="6" y="0"/>
                  </a:lnTo>
                  <a:lnTo>
                    <a:pt x="6" y="4"/>
                  </a:lnTo>
                  <a:lnTo>
                    <a:pt x="0" y="16"/>
                  </a:lnTo>
                  <a:lnTo>
                    <a:pt x="31" y="21"/>
                  </a:lnTo>
                  <a:lnTo>
                    <a:pt x="37" y="21"/>
                  </a:lnTo>
                  <a:lnTo>
                    <a:pt x="43"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sp>
        <p:nvSpPr>
          <p:cNvPr id="41246" name="Oval 286"/>
          <p:cNvSpPr>
            <a:spLocks noChangeArrowheads="1"/>
          </p:cNvSpPr>
          <p:nvPr/>
        </p:nvSpPr>
        <p:spPr bwMode="auto">
          <a:xfrm>
            <a:off x="2443163" y="1836738"/>
            <a:ext cx="4406900" cy="4403725"/>
          </a:xfrm>
          <a:prstGeom prst="ellipse">
            <a:avLst/>
          </a:prstGeom>
          <a:noFill/>
          <a:ln w="12700">
            <a:solidFill>
              <a:schemeClr val="tx1"/>
            </a:solidFill>
            <a:prstDash val="dashDot"/>
            <a:round/>
            <a:headEnd/>
            <a:tailEnd/>
          </a:ln>
          <a:effectLst/>
        </p:spPr>
        <p:txBody>
          <a:bodyPr wrap="none" anchor="ctr"/>
          <a:lstStyle/>
          <a:p>
            <a:endParaRPr lang="en-US"/>
          </a:p>
        </p:txBody>
      </p:sp>
      <p:sp>
        <p:nvSpPr>
          <p:cNvPr id="41247" name="Line 287"/>
          <p:cNvSpPr>
            <a:spLocks noChangeShapeType="1"/>
          </p:cNvSpPr>
          <p:nvPr/>
        </p:nvSpPr>
        <p:spPr bwMode="auto">
          <a:xfrm>
            <a:off x="4572000" y="3429000"/>
            <a:ext cx="0" cy="533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248" name="Line 288"/>
          <p:cNvSpPr>
            <a:spLocks noChangeShapeType="1"/>
          </p:cNvSpPr>
          <p:nvPr/>
        </p:nvSpPr>
        <p:spPr bwMode="auto">
          <a:xfrm>
            <a:off x="2589213" y="2743200"/>
            <a:ext cx="0" cy="685800"/>
          </a:xfrm>
          <a:prstGeom prst="line">
            <a:avLst/>
          </a:prstGeom>
          <a:noFill/>
          <a:ln w="12700">
            <a:solidFill>
              <a:schemeClr val="tx1"/>
            </a:solidFill>
            <a:round/>
            <a:headEnd type="none" w="sm" len="sm"/>
            <a:tailEnd type="none" w="sm" len="sm"/>
          </a:ln>
          <a:effectLst/>
        </p:spPr>
        <p:txBody>
          <a:bodyPr wrap="none" anchor="ctr"/>
          <a:lstStyle/>
          <a:p>
            <a:endParaRPr lang="en-US"/>
          </a:p>
        </p:txBody>
      </p:sp>
      <p:grpSp>
        <p:nvGrpSpPr>
          <p:cNvPr id="41249" name="Group 289"/>
          <p:cNvGrpSpPr>
            <a:grpSpLocks/>
          </p:cNvGrpSpPr>
          <p:nvPr/>
        </p:nvGrpSpPr>
        <p:grpSpPr bwMode="auto">
          <a:xfrm>
            <a:off x="3030538" y="4814888"/>
            <a:ext cx="587375" cy="539750"/>
            <a:chOff x="1936" y="2730"/>
            <a:chExt cx="375" cy="306"/>
          </a:xfrm>
        </p:grpSpPr>
        <p:sp>
          <p:nvSpPr>
            <p:cNvPr id="41250" name="Freeform 290"/>
            <p:cNvSpPr>
              <a:spLocks/>
            </p:cNvSpPr>
            <p:nvPr/>
          </p:nvSpPr>
          <p:spPr bwMode="auto">
            <a:xfrm>
              <a:off x="2263" y="2768"/>
              <a:ext cx="33" cy="73"/>
            </a:xfrm>
            <a:custGeom>
              <a:avLst/>
              <a:gdLst/>
              <a:ahLst/>
              <a:cxnLst>
                <a:cxn ang="0">
                  <a:pos x="0" y="72"/>
                </a:cxn>
                <a:cxn ang="0">
                  <a:pos x="0" y="67"/>
                </a:cxn>
                <a:cxn ang="0">
                  <a:pos x="21" y="0"/>
                </a:cxn>
                <a:cxn ang="0">
                  <a:pos x="32" y="0"/>
                </a:cxn>
                <a:cxn ang="0">
                  <a:pos x="27" y="17"/>
                </a:cxn>
                <a:cxn ang="0">
                  <a:pos x="21" y="17"/>
                </a:cxn>
                <a:cxn ang="0">
                  <a:pos x="11" y="72"/>
                </a:cxn>
                <a:cxn ang="0">
                  <a:pos x="0" y="72"/>
                </a:cxn>
              </a:cxnLst>
              <a:rect l="0" t="0" r="r" b="b"/>
              <a:pathLst>
                <a:path w="33" h="73">
                  <a:moveTo>
                    <a:pt x="0" y="72"/>
                  </a:moveTo>
                  <a:lnTo>
                    <a:pt x="0" y="67"/>
                  </a:lnTo>
                  <a:lnTo>
                    <a:pt x="21" y="0"/>
                  </a:lnTo>
                  <a:lnTo>
                    <a:pt x="32" y="0"/>
                  </a:lnTo>
                  <a:lnTo>
                    <a:pt x="27" y="17"/>
                  </a:lnTo>
                  <a:lnTo>
                    <a:pt x="21" y="17"/>
                  </a:lnTo>
                  <a:lnTo>
                    <a:pt x="11" y="72"/>
                  </a:lnTo>
                  <a:lnTo>
                    <a:pt x="0" y="7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51" name="Line 291"/>
            <p:cNvSpPr>
              <a:spLocks noChangeShapeType="1"/>
            </p:cNvSpPr>
            <p:nvPr/>
          </p:nvSpPr>
          <p:spPr bwMode="auto">
            <a:xfrm flipH="1">
              <a:off x="2259" y="2735"/>
              <a:ext cx="31"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1252" name="Freeform 292"/>
            <p:cNvSpPr>
              <a:spLocks/>
            </p:cNvSpPr>
            <p:nvPr/>
          </p:nvSpPr>
          <p:spPr bwMode="auto">
            <a:xfrm>
              <a:off x="2217" y="2759"/>
              <a:ext cx="68" cy="82"/>
            </a:xfrm>
            <a:custGeom>
              <a:avLst/>
              <a:gdLst/>
              <a:ahLst/>
              <a:cxnLst>
                <a:cxn ang="0">
                  <a:pos x="25" y="81"/>
                </a:cxn>
                <a:cxn ang="0">
                  <a:pos x="36" y="81"/>
                </a:cxn>
                <a:cxn ang="0">
                  <a:pos x="46" y="81"/>
                </a:cxn>
                <a:cxn ang="0">
                  <a:pos x="46" y="76"/>
                </a:cxn>
                <a:cxn ang="0">
                  <a:pos x="60" y="26"/>
                </a:cxn>
                <a:cxn ang="0">
                  <a:pos x="67" y="21"/>
                </a:cxn>
                <a:cxn ang="0">
                  <a:pos x="67" y="8"/>
                </a:cxn>
                <a:cxn ang="0">
                  <a:pos x="60" y="8"/>
                </a:cxn>
                <a:cxn ang="0">
                  <a:pos x="56" y="8"/>
                </a:cxn>
                <a:cxn ang="0">
                  <a:pos x="52" y="26"/>
                </a:cxn>
                <a:cxn ang="0">
                  <a:pos x="46" y="31"/>
                </a:cxn>
                <a:cxn ang="0">
                  <a:pos x="30" y="31"/>
                </a:cxn>
                <a:cxn ang="0">
                  <a:pos x="14" y="26"/>
                </a:cxn>
                <a:cxn ang="0">
                  <a:pos x="20" y="14"/>
                </a:cxn>
                <a:cxn ang="0">
                  <a:pos x="20" y="4"/>
                </a:cxn>
                <a:cxn ang="0">
                  <a:pos x="14" y="0"/>
                </a:cxn>
                <a:cxn ang="0">
                  <a:pos x="10" y="14"/>
                </a:cxn>
                <a:cxn ang="0">
                  <a:pos x="0" y="44"/>
                </a:cxn>
                <a:cxn ang="0">
                  <a:pos x="0" y="72"/>
                </a:cxn>
                <a:cxn ang="0">
                  <a:pos x="0" y="76"/>
                </a:cxn>
                <a:cxn ang="0">
                  <a:pos x="10" y="76"/>
                </a:cxn>
                <a:cxn ang="0">
                  <a:pos x="14" y="76"/>
                </a:cxn>
                <a:cxn ang="0">
                  <a:pos x="25" y="81"/>
                </a:cxn>
              </a:cxnLst>
              <a:rect l="0" t="0" r="r" b="b"/>
              <a:pathLst>
                <a:path w="68" h="82">
                  <a:moveTo>
                    <a:pt x="25" y="81"/>
                  </a:moveTo>
                  <a:lnTo>
                    <a:pt x="36" y="81"/>
                  </a:lnTo>
                  <a:lnTo>
                    <a:pt x="46" y="81"/>
                  </a:lnTo>
                  <a:lnTo>
                    <a:pt x="46" y="76"/>
                  </a:lnTo>
                  <a:lnTo>
                    <a:pt x="60" y="26"/>
                  </a:lnTo>
                  <a:lnTo>
                    <a:pt x="67" y="21"/>
                  </a:lnTo>
                  <a:lnTo>
                    <a:pt x="67" y="8"/>
                  </a:lnTo>
                  <a:lnTo>
                    <a:pt x="60" y="8"/>
                  </a:lnTo>
                  <a:lnTo>
                    <a:pt x="56" y="8"/>
                  </a:lnTo>
                  <a:lnTo>
                    <a:pt x="52" y="26"/>
                  </a:lnTo>
                  <a:lnTo>
                    <a:pt x="46" y="31"/>
                  </a:lnTo>
                  <a:lnTo>
                    <a:pt x="30" y="31"/>
                  </a:lnTo>
                  <a:lnTo>
                    <a:pt x="14" y="26"/>
                  </a:lnTo>
                  <a:lnTo>
                    <a:pt x="20" y="14"/>
                  </a:lnTo>
                  <a:lnTo>
                    <a:pt x="20" y="4"/>
                  </a:lnTo>
                  <a:lnTo>
                    <a:pt x="14" y="0"/>
                  </a:lnTo>
                  <a:lnTo>
                    <a:pt x="10" y="14"/>
                  </a:lnTo>
                  <a:lnTo>
                    <a:pt x="0" y="44"/>
                  </a:lnTo>
                  <a:lnTo>
                    <a:pt x="0" y="72"/>
                  </a:lnTo>
                  <a:lnTo>
                    <a:pt x="0" y="76"/>
                  </a:lnTo>
                  <a:lnTo>
                    <a:pt x="10" y="76"/>
                  </a:lnTo>
                  <a:lnTo>
                    <a:pt x="14" y="76"/>
                  </a:lnTo>
                  <a:lnTo>
                    <a:pt x="25" y="8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53" name="Freeform 293"/>
            <p:cNvSpPr>
              <a:spLocks/>
            </p:cNvSpPr>
            <p:nvPr/>
          </p:nvSpPr>
          <p:spPr bwMode="auto">
            <a:xfrm>
              <a:off x="2274" y="2763"/>
              <a:ext cx="22" cy="17"/>
            </a:xfrm>
            <a:custGeom>
              <a:avLst/>
              <a:gdLst/>
              <a:ahLst/>
              <a:cxnLst>
                <a:cxn ang="0">
                  <a:pos x="10" y="16"/>
                </a:cxn>
                <a:cxn ang="0">
                  <a:pos x="21" y="16"/>
                </a:cxn>
                <a:cxn ang="0">
                  <a:pos x="4" y="0"/>
                </a:cxn>
                <a:cxn ang="0">
                  <a:pos x="0" y="16"/>
                </a:cxn>
                <a:cxn ang="0">
                  <a:pos x="10" y="16"/>
                </a:cxn>
              </a:cxnLst>
              <a:rect l="0" t="0" r="r" b="b"/>
              <a:pathLst>
                <a:path w="22" h="17">
                  <a:moveTo>
                    <a:pt x="10" y="16"/>
                  </a:moveTo>
                  <a:lnTo>
                    <a:pt x="21"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1254" name="Freeform 294"/>
            <p:cNvSpPr>
              <a:spLocks/>
            </p:cNvSpPr>
            <p:nvPr/>
          </p:nvSpPr>
          <p:spPr bwMode="auto">
            <a:xfrm>
              <a:off x="2231" y="2753"/>
              <a:ext cx="18" cy="17"/>
            </a:xfrm>
            <a:custGeom>
              <a:avLst/>
              <a:gdLst/>
              <a:ahLst/>
              <a:cxnLst>
                <a:cxn ang="0">
                  <a:pos x="0" y="16"/>
                </a:cxn>
                <a:cxn ang="0">
                  <a:pos x="0" y="0"/>
                </a:cxn>
                <a:cxn ang="0">
                  <a:pos x="17" y="0"/>
                </a:cxn>
                <a:cxn ang="0">
                  <a:pos x="17" y="16"/>
                </a:cxn>
                <a:cxn ang="0">
                  <a:pos x="0" y="16"/>
                </a:cxn>
              </a:cxnLst>
              <a:rect l="0" t="0" r="r" b="b"/>
              <a:pathLst>
                <a:path w="18" h="17">
                  <a:moveTo>
                    <a:pt x="0" y="16"/>
                  </a:moveTo>
                  <a:lnTo>
                    <a:pt x="0" y="0"/>
                  </a:lnTo>
                  <a:lnTo>
                    <a:pt x="17" y="0"/>
                  </a:lnTo>
                  <a:lnTo>
                    <a:pt x="17"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55" name="Freeform 295"/>
            <p:cNvSpPr>
              <a:spLocks/>
            </p:cNvSpPr>
            <p:nvPr/>
          </p:nvSpPr>
          <p:spPr bwMode="auto">
            <a:xfrm>
              <a:off x="2238" y="2753"/>
              <a:ext cx="41" cy="17"/>
            </a:xfrm>
            <a:custGeom>
              <a:avLst/>
              <a:gdLst/>
              <a:ahLst/>
              <a:cxnLst>
                <a:cxn ang="0">
                  <a:pos x="0" y="8"/>
                </a:cxn>
                <a:cxn ang="0">
                  <a:pos x="10" y="0"/>
                </a:cxn>
                <a:cxn ang="0">
                  <a:pos x="21" y="0"/>
                </a:cxn>
                <a:cxn ang="0">
                  <a:pos x="32" y="8"/>
                </a:cxn>
                <a:cxn ang="0">
                  <a:pos x="40" y="8"/>
                </a:cxn>
                <a:cxn ang="0">
                  <a:pos x="32" y="16"/>
                </a:cxn>
                <a:cxn ang="0">
                  <a:pos x="0" y="8"/>
                </a:cxn>
              </a:cxnLst>
              <a:rect l="0" t="0" r="r" b="b"/>
              <a:pathLst>
                <a:path w="41" h="17">
                  <a:moveTo>
                    <a:pt x="0" y="8"/>
                  </a:moveTo>
                  <a:lnTo>
                    <a:pt x="10" y="0"/>
                  </a:lnTo>
                  <a:lnTo>
                    <a:pt x="21" y="0"/>
                  </a:lnTo>
                  <a:lnTo>
                    <a:pt x="32" y="8"/>
                  </a:lnTo>
                  <a:lnTo>
                    <a:pt x="40"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56" name="Freeform 296"/>
            <p:cNvSpPr>
              <a:spLocks/>
            </p:cNvSpPr>
            <p:nvPr/>
          </p:nvSpPr>
          <p:spPr bwMode="auto">
            <a:xfrm>
              <a:off x="2231" y="2827"/>
              <a:ext cx="18" cy="20"/>
            </a:xfrm>
            <a:custGeom>
              <a:avLst/>
              <a:gdLst/>
              <a:ahLst/>
              <a:cxnLst>
                <a:cxn ang="0">
                  <a:pos x="17" y="13"/>
                </a:cxn>
                <a:cxn ang="0">
                  <a:pos x="9" y="19"/>
                </a:cxn>
                <a:cxn ang="0">
                  <a:pos x="0" y="13"/>
                </a:cxn>
                <a:cxn ang="0">
                  <a:pos x="9" y="5"/>
                </a:cxn>
                <a:cxn ang="0">
                  <a:pos x="9" y="0"/>
                </a:cxn>
                <a:cxn ang="0">
                  <a:pos x="17" y="5"/>
                </a:cxn>
                <a:cxn ang="0">
                  <a:pos x="17" y="9"/>
                </a:cxn>
                <a:cxn ang="0">
                  <a:pos x="17" y="13"/>
                </a:cxn>
              </a:cxnLst>
              <a:rect l="0" t="0" r="r" b="b"/>
              <a:pathLst>
                <a:path w="18" h="20">
                  <a:moveTo>
                    <a:pt x="17" y="13"/>
                  </a:moveTo>
                  <a:lnTo>
                    <a:pt x="9" y="19"/>
                  </a:lnTo>
                  <a:lnTo>
                    <a:pt x="0" y="13"/>
                  </a:lnTo>
                  <a:lnTo>
                    <a:pt x="9" y="5"/>
                  </a:lnTo>
                  <a:lnTo>
                    <a:pt x="9" y="0"/>
                  </a:lnTo>
                  <a:lnTo>
                    <a:pt x="17" y="5"/>
                  </a:lnTo>
                  <a:lnTo>
                    <a:pt x="17" y="9"/>
                  </a:lnTo>
                  <a:lnTo>
                    <a:pt x="17"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57" name="Freeform 297"/>
            <p:cNvSpPr>
              <a:spLocks/>
            </p:cNvSpPr>
            <p:nvPr/>
          </p:nvSpPr>
          <p:spPr bwMode="auto">
            <a:xfrm>
              <a:off x="2269" y="2759"/>
              <a:ext cx="17" cy="17"/>
            </a:xfrm>
            <a:custGeom>
              <a:avLst/>
              <a:gdLst/>
              <a:ahLst/>
              <a:cxnLst>
                <a:cxn ang="0">
                  <a:pos x="16" y="8"/>
                </a:cxn>
                <a:cxn ang="0">
                  <a:pos x="8" y="16"/>
                </a:cxn>
                <a:cxn ang="0">
                  <a:pos x="0" y="8"/>
                </a:cxn>
                <a:cxn ang="0">
                  <a:pos x="16" y="0"/>
                </a:cxn>
                <a:cxn ang="0">
                  <a:pos x="16" y="8"/>
                </a:cxn>
              </a:cxnLst>
              <a:rect l="0" t="0" r="r" b="b"/>
              <a:pathLst>
                <a:path w="17" h="17">
                  <a:moveTo>
                    <a:pt x="16" y="8"/>
                  </a:moveTo>
                  <a:lnTo>
                    <a:pt x="8" y="16"/>
                  </a:lnTo>
                  <a:lnTo>
                    <a:pt x="0" y="8"/>
                  </a:lnTo>
                  <a:lnTo>
                    <a:pt x="16" y="0"/>
                  </a:lnTo>
                  <a:lnTo>
                    <a:pt x="16"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58" name="Freeform 298"/>
            <p:cNvSpPr>
              <a:spLocks/>
            </p:cNvSpPr>
            <p:nvPr/>
          </p:nvSpPr>
          <p:spPr bwMode="auto">
            <a:xfrm>
              <a:off x="2231" y="2846"/>
              <a:ext cx="72"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1"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2" h="125">
                  <a:moveTo>
                    <a:pt x="3" y="0"/>
                  </a:moveTo>
                  <a:lnTo>
                    <a:pt x="0" y="0"/>
                  </a:lnTo>
                  <a:lnTo>
                    <a:pt x="0" y="26"/>
                  </a:lnTo>
                  <a:lnTo>
                    <a:pt x="3" y="52"/>
                  </a:lnTo>
                  <a:lnTo>
                    <a:pt x="14" y="79"/>
                  </a:lnTo>
                  <a:lnTo>
                    <a:pt x="33" y="110"/>
                  </a:lnTo>
                  <a:lnTo>
                    <a:pt x="57" y="124"/>
                  </a:lnTo>
                  <a:lnTo>
                    <a:pt x="66" y="124"/>
                  </a:lnTo>
                  <a:lnTo>
                    <a:pt x="71"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1259" name="Freeform 299"/>
            <p:cNvSpPr>
              <a:spLocks/>
            </p:cNvSpPr>
            <p:nvPr/>
          </p:nvSpPr>
          <p:spPr bwMode="auto">
            <a:xfrm>
              <a:off x="2231" y="2846"/>
              <a:ext cx="80" cy="130"/>
            </a:xfrm>
            <a:custGeom>
              <a:avLst/>
              <a:gdLst/>
              <a:ahLst/>
              <a:cxnLst>
                <a:cxn ang="0">
                  <a:pos x="6" y="0"/>
                </a:cxn>
                <a:cxn ang="0">
                  <a:pos x="0" y="0"/>
                </a:cxn>
                <a:cxn ang="0">
                  <a:pos x="0" y="27"/>
                </a:cxn>
                <a:cxn ang="0">
                  <a:pos x="6" y="55"/>
                </a:cxn>
                <a:cxn ang="0">
                  <a:pos x="16" y="83"/>
                </a:cxn>
                <a:cxn ang="0">
                  <a:pos x="37" y="114"/>
                </a:cxn>
                <a:cxn ang="0">
                  <a:pos x="64" y="129"/>
                </a:cxn>
                <a:cxn ang="0">
                  <a:pos x="73" y="129"/>
                </a:cxn>
                <a:cxn ang="0">
                  <a:pos x="79" y="124"/>
                </a:cxn>
                <a:cxn ang="0">
                  <a:pos x="73" y="114"/>
                </a:cxn>
                <a:cxn ang="0">
                  <a:pos x="70" y="110"/>
                </a:cxn>
                <a:cxn ang="0">
                  <a:pos x="53" y="110"/>
                </a:cxn>
                <a:cxn ang="0">
                  <a:pos x="43" y="110"/>
                </a:cxn>
                <a:cxn ang="0">
                  <a:pos x="31" y="96"/>
                </a:cxn>
                <a:cxn ang="0">
                  <a:pos x="22" y="79"/>
                </a:cxn>
                <a:cxn ang="0">
                  <a:pos x="11" y="60"/>
                </a:cxn>
                <a:cxn ang="0">
                  <a:pos x="6" y="22"/>
                </a:cxn>
                <a:cxn ang="0">
                  <a:pos x="6" y="4"/>
                </a:cxn>
                <a:cxn ang="0">
                  <a:pos x="6" y="0"/>
                </a:cxn>
              </a:cxnLst>
              <a:rect l="0" t="0" r="r" b="b"/>
              <a:pathLst>
                <a:path w="80" h="130">
                  <a:moveTo>
                    <a:pt x="6" y="0"/>
                  </a:moveTo>
                  <a:lnTo>
                    <a:pt x="0" y="0"/>
                  </a:lnTo>
                  <a:lnTo>
                    <a:pt x="0" y="27"/>
                  </a:lnTo>
                  <a:lnTo>
                    <a:pt x="6" y="55"/>
                  </a:lnTo>
                  <a:lnTo>
                    <a:pt x="16" y="83"/>
                  </a:lnTo>
                  <a:lnTo>
                    <a:pt x="37" y="114"/>
                  </a:lnTo>
                  <a:lnTo>
                    <a:pt x="64" y="129"/>
                  </a:lnTo>
                  <a:lnTo>
                    <a:pt x="73" y="129"/>
                  </a:lnTo>
                  <a:lnTo>
                    <a:pt x="79" y="124"/>
                  </a:lnTo>
                  <a:lnTo>
                    <a:pt x="73" y="114"/>
                  </a:lnTo>
                  <a:lnTo>
                    <a:pt x="70" y="110"/>
                  </a:lnTo>
                  <a:lnTo>
                    <a:pt x="53" y="110"/>
                  </a:lnTo>
                  <a:lnTo>
                    <a:pt x="43"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1260" name="Freeform 300"/>
            <p:cNvSpPr>
              <a:spLocks/>
            </p:cNvSpPr>
            <p:nvPr/>
          </p:nvSpPr>
          <p:spPr bwMode="auto">
            <a:xfrm>
              <a:off x="2226" y="2925"/>
              <a:ext cx="18" cy="24"/>
            </a:xfrm>
            <a:custGeom>
              <a:avLst/>
              <a:gdLst/>
              <a:ahLst/>
              <a:cxnLst>
                <a:cxn ang="0">
                  <a:pos x="17" y="4"/>
                </a:cxn>
                <a:cxn ang="0">
                  <a:pos x="17" y="0"/>
                </a:cxn>
                <a:cxn ang="0">
                  <a:pos x="7" y="0"/>
                </a:cxn>
                <a:cxn ang="0">
                  <a:pos x="0" y="4"/>
                </a:cxn>
                <a:cxn ang="0">
                  <a:pos x="0" y="9"/>
                </a:cxn>
                <a:cxn ang="0">
                  <a:pos x="0" y="12"/>
                </a:cxn>
                <a:cxn ang="0">
                  <a:pos x="0" y="17"/>
                </a:cxn>
                <a:cxn ang="0">
                  <a:pos x="17" y="23"/>
                </a:cxn>
                <a:cxn ang="0">
                  <a:pos x="17" y="4"/>
                </a:cxn>
              </a:cxnLst>
              <a:rect l="0" t="0" r="r" b="b"/>
              <a:pathLst>
                <a:path w="18" h="24">
                  <a:moveTo>
                    <a:pt x="17" y="4"/>
                  </a:moveTo>
                  <a:lnTo>
                    <a:pt x="17" y="0"/>
                  </a:lnTo>
                  <a:lnTo>
                    <a:pt x="7" y="0"/>
                  </a:lnTo>
                  <a:lnTo>
                    <a:pt x="0" y="4"/>
                  </a:lnTo>
                  <a:lnTo>
                    <a:pt x="0" y="9"/>
                  </a:lnTo>
                  <a:lnTo>
                    <a:pt x="0" y="12"/>
                  </a:lnTo>
                  <a:lnTo>
                    <a:pt x="0" y="17"/>
                  </a:lnTo>
                  <a:lnTo>
                    <a:pt x="17" y="23"/>
                  </a:lnTo>
                  <a:lnTo>
                    <a:pt x="17"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61" name="Freeform 301"/>
            <p:cNvSpPr>
              <a:spLocks/>
            </p:cNvSpPr>
            <p:nvPr/>
          </p:nvSpPr>
          <p:spPr bwMode="auto">
            <a:xfrm>
              <a:off x="2029" y="2887"/>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1262" name="Freeform 302"/>
            <p:cNvSpPr>
              <a:spLocks/>
            </p:cNvSpPr>
            <p:nvPr/>
          </p:nvSpPr>
          <p:spPr bwMode="auto">
            <a:xfrm>
              <a:off x="2035" y="2753"/>
              <a:ext cx="240" cy="173"/>
            </a:xfrm>
            <a:custGeom>
              <a:avLst/>
              <a:gdLst/>
              <a:ahLst/>
              <a:cxnLst>
                <a:cxn ang="0">
                  <a:pos x="227" y="22"/>
                </a:cxn>
                <a:cxn ang="0">
                  <a:pos x="41" y="0"/>
                </a:cxn>
                <a:cxn ang="0">
                  <a:pos x="36" y="0"/>
                </a:cxn>
                <a:cxn ang="0">
                  <a:pos x="30" y="5"/>
                </a:cxn>
                <a:cxn ang="0">
                  <a:pos x="0" y="119"/>
                </a:cxn>
                <a:cxn ang="0">
                  <a:pos x="0" y="129"/>
                </a:cxn>
                <a:cxn ang="0">
                  <a:pos x="5" y="134"/>
                </a:cxn>
                <a:cxn ang="0">
                  <a:pos x="196" y="172"/>
                </a:cxn>
                <a:cxn ang="0">
                  <a:pos x="202" y="166"/>
                </a:cxn>
                <a:cxn ang="0">
                  <a:pos x="207" y="161"/>
                </a:cxn>
                <a:cxn ang="0">
                  <a:pos x="212" y="157"/>
                </a:cxn>
                <a:cxn ang="0">
                  <a:pos x="239" y="36"/>
                </a:cxn>
                <a:cxn ang="0">
                  <a:pos x="239" y="32"/>
                </a:cxn>
                <a:cxn ang="0">
                  <a:pos x="233" y="27"/>
                </a:cxn>
                <a:cxn ang="0">
                  <a:pos x="227" y="22"/>
                </a:cxn>
              </a:cxnLst>
              <a:rect l="0" t="0" r="r" b="b"/>
              <a:pathLst>
                <a:path w="240" h="173">
                  <a:moveTo>
                    <a:pt x="227" y="22"/>
                  </a:moveTo>
                  <a:lnTo>
                    <a:pt x="41" y="0"/>
                  </a:lnTo>
                  <a:lnTo>
                    <a:pt x="36" y="0"/>
                  </a:lnTo>
                  <a:lnTo>
                    <a:pt x="30" y="5"/>
                  </a:lnTo>
                  <a:lnTo>
                    <a:pt x="0" y="119"/>
                  </a:lnTo>
                  <a:lnTo>
                    <a:pt x="0" y="129"/>
                  </a:lnTo>
                  <a:lnTo>
                    <a:pt x="5" y="134"/>
                  </a:lnTo>
                  <a:lnTo>
                    <a:pt x="196" y="172"/>
                  </a:lnTo>
                  <a:lnTo>
                    <a:pt x="202" y="166"/>
                  </a:lnTo>
                  <a:lnTo>
                    <a:pt x="207" y="161"/>
                  </a:lnTo>
                  <a:lnTo>
                    <a:pt x="212" y="157"/>
                  </a:lnTo>
                  <a:lnTo>
                    <a:pt x="239" y="36"/>
                  </a:lnTo>
                  <a:lnTo>
                    <a:pt x="239" y="32"/>
                  </a:lnTo>
                  <a:lnTo>
                    <a:pt x="233" y="27"/>
                  </a:lnTo>
                  <a:lnTo>
                    <a:pt x="227"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63" name="Freeform 303"/>
            <p:cNvSpPr>
              <a:spLocks/>
            </p:cNvSpPr>
            <p:nvPr/>
          </p:nvSpPr>
          <p:spPr bwMode="auto">
            <a:xfrm>
              <a:off x="2231" y="2911"/>
              <a:ext cx="33" cy="20"/>
            </a:xfrm>
            <a:custGeom>
              <a:avLst/>
              <a:gdLst/>
              <a:ahLst/>
              <a:cxnLst>
                <a:cxn ang="0">
                  <a:pos x="16" y="0"/>
                </a:cxn>
                <a:cxn ang="0">
                  <a:pos x="32" y="0"/>
                </a:cxn>
                <a:cxn ang="0">
                  <a:pos x="6" y="19"/>
                </a:cxn>
                <a:cxn ang="0">
                  <a:pos x="6" y="14"/>
                </a:cxn>
                <a:cxn ang="0">
                  <a:pos x="0" y="14"/>
                </a:cxn>
                <a:cxn ang="0">
                  <a:pos x="6" y="9"/>
                </a:cxn>
                <a:cxn ang="0">
                  <a:pos x="11" y="3"/>
                </a:cxn>
                <a:cxn ang="0">
                  <a:pos x="16" y="0"/>
                </a:cxn>
              </a:cxnLst>
              <a:rect l="0" t="0" r="r" b="b"/>
              <a:pathLst>
                <a:path w="33" h="20">
                  <a:moveTo>
                    <a:pt x="16" y="0"/>
                  </a:moveTo>
                  <a:lnTo>
                    <a:pt x="32"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1264" name="Freeform 304"/>
            <p:cNvSpPr>
              <a:spLocks/>
            </p:cNvSpPr>
            <p:nvPr/>
          </p:nvSpPr>
          <p:spPr bwMode="auto">
            <a:xfrm>
              <a:off x="1936" y="2911"/>
              <a:ext cx="328" cy="116"/>
            </a:xfrm>
            <a:custGeom>
              <a:avLst/>
              <a:gdLst/>
              <a:ahLst/>
              <a:cxnLst>
                <a:cxn ang="0">
                  <a:pos x="327" y="0"/>
                </a:cxn>
                <a:cxn ang="0">
                  <a:pos x="327" y="26"/>
                </a:cxn>
                <a:cxn ang="0">
                  <a:pos x="222" y="115"/>
                </a:cxn>
                <a:cxn ang="0">
                  <a:pos x="217" y="115"/>
                </a:cxn>
                <a:cxn ang="0">
                  <a:pos x="206" y="115"/>
                </a:cxn>
                <a:cxn ang="0">
                  <a:pos x="6" y="59"/>
                </a:cxn>
                <a:cxn ang="0">
                  <a:pos x="0" y="59"/>
                </a:cxn>
                <a:cxn ang="0">
                  <a:pos x="0" y="49"/>
                </a:cxn>
                <a:cxn ang="0">
                  <a:pos x="6" y="44"/>
                </a:cxn>
                <a:cxn ang="0">
                  <a:pos x="6" y="49"/>
                </a:cxn>
                <a:cxn ang="0">
                  <a:pos x="206" y="105"/>
                </a:cxn>
                <a:cxn ang="0">
                  <a:pos x="217" y="105"/>
                </a:cxn>
                <a:cxn ang="0">
                  <a:pos x="227" y="105"/>
                </a:cxn>
                <a:cxn ang="0">
                  <a:pos x="234" y="100"/>
                </a:cxn>
                <a:cxn ang="0">
                  <a:pos x="301" y="36"/>
                </a:cxn>
                <a:cxn ang="0">
                  <a:pos x="301" y="17"/>
                </a:cxn>
                <a:cxn ang="0">
                  <a:pos x="327" y="0"/>
                </a:cxn>
              </a:cxnLst>
              <a:rect l="0" t="0" r="r" b="b"/>
              <a:pathLst>
                <a:path w="328" h="116">
                  <a:moveTo>
                    <a:pt x="327" y="0"/>
                  </a:moveTo>
                  <a:lnTo>
                    <a:pt x="327" y="26"/>
                  </a:lnTo>
                  <a:lnTo>
                    <a:pt x="222" y="115"/>
                  </a:lnTo>
                  <a:lnTo>
                    <a:pt x="217" y="115"/>
                  </a:lnTo>
                  <a:lnTo>
                    <a:pt x="206" y="115"/>
                  </a:lnTo>
                  <a:lnTo>
                    <a:pt x="6" y="59"/>
                  </a:lnTo>
                  <a:lnTo>
                    <a:pt x="0" y="59"/>
                  </a:lnTo>
                  <a:lnTo>
                    <a:pt x="0" y="49"/>
                  </a:lnTo>
                  <a:lnTo>
                    <a:pt x="6" y="44"/>
                  </a:lnTo>
                  <a:lnTo>
                    <a:pt x="6" y="49"/>
                  </a:lnTo>
                  <a:lnTo>
                    <a:pt x="206" y="105"/>
                  </a:lnTo>
                  <a:lnTo>
                    <a:pt x="217" y="105"/>
                  </a:lnTo>
                  <a:lnTo>
                    <a:pt x="227" y="105"/>
                  </a:lnTo>
                  <a:lnTo>
                    <a:pt x="234" y="100"/>
                  </a:lnTo>
                  <a:lnTo>
                    <a:pt x="301" y="36"/>
                  </a:lnTo>
                  <a:lnTo>
                    <a:pt x="301" y="17"/>
                  </a:lnTo>
                  <a:lnTo>
                    <a:pt x="327"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65" name="Freeform 305"/>
            <p:cNvSpPr>
              <a:spLocks/>
            </p:cNvSpPr>
            <p:nvPr/>
          </p:nvSpPr>
          <p:spPr bwMode="auto">
            <a:xfrm>
              <a:off x="1942" y="2906"/>
              <a:ext cx="297" cy="112"/>
            </a:xfrm>
            <a:custGeom>
              <a:avLst/>
              <a:gdLst/>
              <a:ahLst/>
              <a:cxnLst>
                <a:cxn ang="0">
                  <a:pos x="296" y="41"/>
                </a:cxn>
                <a:cxn ang="0">
                  <a:pos x="97" y="0"/>
                </a:cxn>
                <a:cxn ang="0">
                  <a:pos x="0" y="49"/>
                </a:cxn>
                <a:cxn ang="0">
                  <a:pos x="201" y="111"/>
                </a:cxn>
                <a:cxn ang="0">
                  <a:pos x="211" y="111"/>
                </a:cxn>
                <a:cxn ang="0">
                  <a:pos x="216" y="111"/>
                </a:cxn>
                <a:cxn ang="0">
                  <a:pos x="228" y="106"/>
                </a:cxn>
                <a:cxn ang="0">
                  <a:pos x="296" y="41"/>
                </a:cxn>
              </a:cxnLst>
              <a:rect l="0" t="0" r="r" b="b"/>
              <a:pathLst>
                <a:path w="297" h="112">
                  <a:moveTo>
                    <a:pt x="296" y="41"/>
                  </a:moveTo>
                  <a:lnTo>
                    <a:pt x="97" y="0"/>
                  </a:lnTo>
                  <a:lnTo>
                    <a:pt x="0" y="49"/>
                  </a:lnTo>
                  <a:lnTo>
                    <a:pt x="201" y="111"/>
                  </a:lnTo>
                  <a:lnTo>
                    <a:pt x="211" y="111"/>
                  </a:lnTo>
                  <a:lnTo>
                    <a:pt x="216" y="111"/>
                  </a:lnTo>
                  <a:lnTo>
                    <a:pt x="228" y="106"/>
                  </a:lnTo>
                  <a:lnTo>
                    <a:pt x="296"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66" name="Freeform 306"/>
            <p:cNvSpPr>
              <a:spLocks/>
            </p:cNvSpPr>
            <p:nvPr/>
          </p:nvSpPr>
          <p:spPr bwMode="auto">
            <a:xfrm>
              <a:off x="1962" y="2920"/>
              <a:ext cx="245" cy="83"/>
            </a:xfrm>
            <a:custGeom>
              <a:avLst/>
              <a:gdLst/>
              <a:ahLst/>
              <a:cxnLst>
                <a:cxn ang="0">
                  <a:pos x="244" y="49"/>
                </a:cxn>
                <a:cxn ang="0">
                  <a:pos x="244" y="45"/>
                </a:cxn>
                <a:cxn ang="0">
                  <a:pos x="238" y="45"/>
                </a:cxn>
                <a:cxn ang="0">
                  <a:pos x="232" y="40"/>
                </a:cxn>
                <a:cxn ang="0">
                  <a:pos x="41" y="0"/>
                </a:cxn>
                <a:cxn ang="0">
                  <a:pos x="0" y="22"/>
                </a:cxn>
                <a:cxn ang="0">
                  <a:pos x="5" y="27"/>
                </a:cxn>
                <a:cxn ang="0">
                  <a:pos x="47" y="36"/>
                </a:cxn>
                <a:cxn ang="0">
                  <a:pos x="41" y="40"/>
                </a:cxn>
                <a:cxn ang="0">
                  <a:pos x="41" y="45"/>
                </a:cxn>
                <a:cxn ang="0">
                  <a:pos x="171" y="77"/>
                </a:cxn>
                <a:cxn ang="0">
                  <a:pos x="176" y="73"/>
                </a:cxn>
                <a:cxn ang="0">
                  <a:pos x="185" y="73"/>
                </a:cxn>
                <a:cxn ang="0">
                  <a:pos x="181" y="82"/>
                </a:cxn>
                <a:cxn ang="0">
                  <a:pos x="201" y="82"/>
                </a:cxn>
                <a:cxn ang="0">
                  <a:pos x="208" y="82"/>
                </a:cxn>
                <a:cxn ang="0">
                  <a:pos x="244" y="49"/>
                </a:cxn>
              </a:cxnLst>
              <a:rect l="0" t="0" r="r" b="b"/>
              <a:pathLst>
                <a:path w="245" h="83">
                  <a:moveTo>
                    <a:pt x="244" y="49"/>
                  </a:moveTo>
                  <a:lnTo>
                    <a:pt x="244" y="45"/>
                  </a:lnTo>
                  <a:lnTo>
                    <a:pt x="238" y="45"/>
                  </a:lnTo>
                  <a:lnTo>
                    <a:pt x="232" y="40"/>
                  </a:lnTo>
                  <a:lnTo>
                    <a:pt x="41" y="0"/>
                  </a:lnTo>
                  <a:lnTo>
                    <a:pt x="0" y="22"/>
                  </a:lnTo>
                  <a:lnTo>
                    <a:pt x="5" y="27"/>
                  </a:lnTo>
                  <a:lnTo>
                    <a:pt x="47" y="36"/>
                  </a:lnTo>
                  <a:lnTo>
                    <a:pt x="41" y="40"/>
                  </a:lnTo>
                  <a:lnTo>
                    <a:pt x="41" y="45"/>
                  </a:lnTo>
                  <a:lnTo>
                    <a:pt x="171" y="77"/>
                  </a:lnTo>
                  <a:lnTo>
                    <a:pt x="176" y="73"/>
                  </a:lnTo>
                  <a:lnTo>
                    <a:pt x="185" y="73"/>
                  </a:lnTo>
                  <a:lnTo>
                    <a:pt x="181" y="82"/>
                  </a:lnTo>
                  <a:lnTo>
                    <a:pt x="201" y="82"/>
                  </a:lnTo>
                  <a:lnTo>
                    <a:pt x="208" y="82"/>
                  </a:lnTo>
                  <a:lnTo>
                    <a:pt x="244" y="49"/>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1267" name="Freeform 307"/>
            <p:cNvSpPr>
              <a:spLocks/>
            </p:cNvSpPr>
            <p:nvPr/>
          </p:nvSpPr>
          <p:spPr bwMode="auto">
            <a:xfrm>
              <a:off x="1942" y="2938"/>
              <a:ext cx="322" cy="98"/>
            </a:xfrm>
            <a:custGeom>
              <a:avLst/>
              <a:gdLst/>
              <a:ahLst/>
              <a:cxnLst>
                <a:cxn ang="0">
                  <a:pos x="321" y="0"/>
                </a:cxn>
                <a:cxn ang="0">
                  <a:pos x="221" y="88"/>
                </a:cxn>
                <a:cxn ang="0">
                  <a:pos x="211" y="88"/>
                </a:cxn>
                <a:cxn ang="0">
                  <a:pos x="201" y="88"/>
                </a:cxn>
                <a:cxn ang="0">
                  <a:pos x="0" y="32"/>
                </a:cxn>
                <a:cxn ang="0">
                  <a:pos x="0" y="42"/>
                </a:cxn>
                <a:cxn ang="0">
                  <a:pos x="5" y="42"/>
                </a:cxn>
                <a:cxn ang="0">
                  <a:pos x="205" y="97"/>
                </a:cxn>
                <a:cxn ang="0">
                  <a:pos x="211" y="97"/>
                </a:cxn>
                <a:cxn ang="0">
                  <a:pos x="221" y="92"/>
                </a:cxn>
                <a:cxn ang="0">
                  <a:pos x="321" y="4"/>
                </a:cxn>
                <a:cxn ang="0">
                  <a:pos x="321" y="0"/>
                </a:cxn>
              </a:cxnLst>
              <a:rect l="0" t="0" r="r" b="b"/>
              <a:pathLst>
                <a:path w="322" h="98">
                  <a:moveTo>
                    <a:pt x="321" y="0"/>
                  </a:moveTo>
                  <a:lnTo>
                    <a:pt x="221" y="88"/>
                  </a:lnTo>
                  <a:lnTo>
                    <a:pt x="211" y="88"/>
                  </a:lnTo>
                  <a:lnTo>
                    <a:pt x="201" y="88"/>
                  </a:lnTo>
                  <a:lnTo>
                    <a:pt x="0" y="32"/>
                  </a:lnTo>
                  <a:lnTo>
                    <a:pt x="0" y="42"/>
                  </a:lnTo>
                  <a:lnTo>
                    <a:pt x="5" y="42"/>
                  </a:lnTo>
                  <a:lnTo>
                    <a:pt x="205" y="97"/>
                  </a:lnTo>
                  <a:lnTo>
                    <a:pt x="211" y="97"/>
                  </a:lnTo>
                  <a:lnTo>
                    <a:pt x="221" y="92"/>
                  </a:lnTo>
                  <a:lnTo>
                    <a:pt x="321" y="4"/>
                  </a:lnTo>
                  <a:lnTo>
                    <a:pt x="32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68" name="Freeform 308"/>
            <p:cNvSpPr>
              <a:spLocks/>
            </p:cNvSpPr>
            <p:nvPr/>
          </p:nvSpPr>
          <p:spPr bwMode="auto">
            <a:xfrm>
              <a:off x="2045" y="2759"/>
              <a:ext cx="219" cy="153"/>
            </a:xfrm>
            <a:custGeom>
              <a:avLst/>
              <a:gdLst/>
              <a:ahLst/>
              <a:cxnLst>
                <a:cxn ang="0">
                  <a:pos x="212" y="31"/>
                </a:cxn>
                <a:cxn ang="0">
                  <a:pos x="42" y="0"/>
                </a:cxn>
                <a:cxn ang="0">
                  <a:pos x="36" y="0"/>
                </a:cxn>
                <a:cxn ang="0">
                  <a:pos x="31" y="8"/>
                </a:cxn>
                <a:cxn ang="0">
                  <a:pos x="0" y="109"/>
                </a:cxn>
                <a:cxn ang="0">
                  <a:pos x="5" y="114"/>
                </a:cxn>
                <a:cxn ang="0">
                  <a:pos x="181" y="152"/>
                </a:cxn>
                <a:cxn ang="0">
                  <a:pos x="186" y="152"/>
                </a:cxn>
                <a:cxn ang="0">
                  <a:pos x="192" y="147"/>
                </a:cxn>
                <a:cxn ang="0">
                  <a:pos x="218" y="35"/>
                </a:cxn>
                <a:cxn ang="0">
                  <a:pos x="218" y="31"/>
                </a:cxn>
                <a:cxn ang="0">
                  <a:pos x="212" y="31"/>
                </a:cxn>
              </a:cxnLst>
              <a:rect l="0" t="0" r="r" b="b"/>
              <a:pathLst>
                <a:path w="219" h="153">
                  <a:moveTo>
                    <a:pt x="212" y="31"/>
                  </a:moveTo>
                  <a:lnTo>
                    <a:pt x="42" y="0"/>
                  </a:lnTo>
                  <a:lnTo>
                    <a:pt x="36" y="0"/>
                  </a:lnTo>
                  <a:lnTo>
                    <a:pt x="31" y="8"/>
                  </a:lnTo>
                  <a:lnTo>
                    <a:pt x="0" y="109"/>
                  </a:lnTo>
                  <a:lnTo>
                    <a:pt x="5" y="114"/>
                  </a:lnTo>
                  <a:lnTo>
                    <a:pt x="181" y="152"/>
                  </a:lnTo>
                  <a:lnTo>
                    <a:pt x="186" y="152"/>
                  </a:lnTo>
                  <a:lnTo>
                    <a:pt x="192" y="147"/>
                  </a:lnTo>
                  <a:lnTo>
                    <a:pt x="218" y="35"/>
                  </a:lnTo>
                  <a:lnTo>
                    <a:pt x="218" y="31"/>
                  </a:lnTo>
                  <a:lnTo>
                    <a:pt x="212"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69" name="Freeform 309"/>
            <p:cNvSpPr>
              <a:spLocks/>
            </p:cNvSpPr>
            <p:nvPr/>
          </p:nvSpPr>
          <p:spPr bwMode="auto">
            <a:xfrm>
              <a:off x="2071" y="2768"/>
              <a:ext cx="168" cy="134"/>
            </a:xfrm>
            <a:custGeom>
              <a:avLst/>
              <a:gdLst/>
              <a:ahLst/>
              <a:cxnLst>
                <a:cxn ang="0">
                  <a:pos x="167" y="22"/>
                </a:cxn>
                <a:cxn ang="0">
                  <a:pos x="31" y="0"/>
                </a:cxn>
                <a:cxn ang="0">
                  <a:pos x="0" y="105"/>
                </a:cxn>
                <a:cxn ang="0">
                  <a:pos x="135" y="133"/>
                </a:cxn>
                <a:cxn ang="0">
                  <a:pos x="167" y="22"/>
                </a:cxn>
              </a:cxnLst>
              <a:rect l="0" t="0" r="r" b="b"/>
              <a:pathLst>
                <a:path w="168" h="134">
                  <a:moveTo>
                    <a:pt x="167" y="22"/>
                  </a:moveTo>
                  <a:lnTo>
                    <a:pt x="31" y="0"/>
                  </a:lnTo>
                  <a:lnTo>
                    <a:pt x="0" y="105"/>
                  </a:lnTo>
                  <a:lnTo>
                    <a:pt x="135" y="133"/>
                  </a:lnTo>
                  <a:lnTo>
                    <a:pt x="167"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1270" name="Freeform 310"/>
            <p:cNvSpPr>
              <a:spLocks/>
            </p:cNvSpPr>
            <p:nvPr/>
          </p:nvSpPr>
          <p:spPr bwMode="auto">
            <a:xfrm>
              <a:off x="2175" y="2993"/>
              <a:ext cx="27" cy="34"/>
            </a:xfrm>
            <a:custGeom>
              <a:avLst/>
              <a:gdLst/>
              <a:ahLst/>
              <a:cxnLst>
                <a:cxn ang="0">
                  <a:pos x="0" y="33"/>
                </a:cxn>
                <a:cxn ang="0">
                  <a:pos x="0" y="22"/>
                </a:cxn>
                <a:cxn ang="0">
                  <a:pos x="26" y="0"/>
                </a:cxn>
                <a:cxn ang="0">
                  <a:pos x="26" y="4"/>
                </a:cxn>
                <a:cxn ang="0">
                  <a:pos x="0" y="33"/>
                </a:cxn>
              </a:cxnLst>
              <a:rect l="0" t="0" r="r" b="b"/>
              <a:pathLst>
                <a:path w="27" h="34">
                  <a:moveTo>
                    <a:pt x="0" y="33"/>
                  </a:moveTo>
                  <a:lnTo>
                    <a:pt x="0" y="22"/>
                  </a:lnTo>
                  <a:lnTo>
                    <a:pt x="26" y="0"/>
                  </a:lnTo>
                  <a:lnTo>
                    <a:pt x="26" y="4"/>
                  </a:lnTo>
                  <a:lnTo>
                    <a:pt x="0" y="33"/>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71" name="Freeform 311"/>
            <p:cNvSpPr>
              <a:spLocks/>
            </p:cNvSpPr>
            <p:nvPr/>
          </p:nvSpPr>
          <p:spPr bwMode="auto">
            <a:xfrm>
              <a:off x="2180" y="3017"/>
              <a:ext cx="22" cy="17"/>
            </a:xfrm>
            <a:custGeom>
              <a:avLst/>
              <a:gdLst/>
              <a:ahLst/>
              <a:cxnLst>
                <a:cxn ang="0">
                  <a:pos x="0" y="6"/>
                </a:cxn>
                <a:cxn ang="0">
                  <a:pos x="0" y="0"/>
                </a:cxn>
                <a:cxn ang="0">
                  <a:pos x="11" y="6"/>
                </a:cxn>
                <a:cxn ang="0">
                  <a:pos x="15" y="0"/>
                </a:cxn>
                <a:cxn ang="0">
                  <a:pos x="21" y="0"/>
                </a:cxn>
                <a:cxn ang="0">
                  <a:pos x="21" y="6"/>
                </a:cxn>
                <a:cxn ang="0">
                  <a:pos x="15" y="16"/>
                </a:cxn>
                <a:cxn ang="0">
                  <a:pos x="11" y="6"/>
                </a:cxn>
                <a:cxn ang="0">
                  <a:pos x="0" y="6"/>
                </a:cxn>
              </a:cxnLst>
              <a:rect l="0" t="0" r="r" b="b"/>
              <a:pathLst>
                <a:path w="22" h="17">
                  <a:moveTo>
                    <a:pt x="0" y="6"/>
                  </a:moveTo>
                  <a:lnTo>
                    <a:pt x="0" y="0"/>
                  </a:lnTo>
                  <a:lnTo>
                    <a:pt x="11" y="6"/>
                  </a:lnTo>
                  <a:lnTo>
                    <a:pt x="15" y="0"/>
                  </a:lnTo>
                  <a:lnTo>
                    <a:pt x="21" y="0"/>
                  </a:lnTo>
                  <a:lnTo>
                    <a:pt x="21"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72" name="Freeform 312"/>
            <p:cNvSpPr>
              <a:spLocks/>
            </p:cNvSpPr>
            <p:nvPr/>
          </p:nvSpPr>
          <p:spPr bwMode="auto">
            <a:xfrm>
              <a:off x="2180" y="3002"/>
              <a:ext cx="32" cy="17"/>
            </a:xfrm>
            <a:custGeom>
              <a:avLst/>
              <a:gdLst/>
              <a:ahLst/>
              <a:cxnLst>
                <a:cxn ang="0">
                  <a:pos x="0" y="16"/>
                </a:cxn>
                <a:cxn ang="0">
                  <a:pos x="21" y="0"/>
                </a:cxn>
                <a:cxn ang="0">
                  <a:pos x="26" y="0"/>
                </a:cxn>
                <a:cxn ang="0">
                  <a:pos x="31" y="0"/>
                </a:cxn>
                <a:cxn ang="0">
                  <a:pos x="31" y="6"/>
                </a:cxn>
                <a:cxn ang="0">
                  <a:pos x="26" y="16"/>
                </a:cxn>
                <a:cxn ang="0">
                  <a:pos x="21" y="16"/>
                </a:cxn>
                <a:cxn ang="0">
                  <a:pos x="16" y="16"/>
                </a:cxn>
                <a:cxn ang="0">
                  <a:pos x="11" y="16"/>
                </a:cxn>
                <a:cxn ang="0">
                  <a:pos x="6" y="16"/>
                </a:cxn>
                <a:cxn ang="0">
                  <a:pos x="0" y="16"/>
                </a:cxn>
              </a:cxnLst>
              <a:rect l="0" t="0" r="r" b="b"/>
              <a:pathLst>
                <a:path w="32" h="17">
                  <a:moveTo>
                    <a:pt x="0" y="16"/>
                  </a:moveTo>
                  <a:lnTo>
                    <a:pt x="21" y="0"/>
                  </a:lnTo>
                  <a:lnTo>
                    <a:pt x="26" y="0"/>
                  </a:lnTo>
                  <a:lnTo>
                    <a:pt x="31" y="0"/>
                  </a:lnTo>
                  <a:lnTo>
                    <a:pt x="31"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1273" name="Freeform 313"/>
            <p:cNvSpPr>
              <a:spLocks/>
            </p:cNvSpPr>
            <p:nvPr/>
          </p:nvSpPr>
          <p:spPr bwMode="auto">
            <a:xfrm>
              <a:off x="2206" y="3008"/>
              <a:ext cx="17" cy="17"/>
            </a:xfrm>
            <a:custGeom>
              <a:avLst/>
              <a:gdLst/>
              <a:ahLst/>
              <a:cxnLst>
                <a:cxn ang="0">
                  <a:pos x="0" y="16"/>
                </a:cxn>
                <a:cxn ang="0">
                  <a:pos x="0" y="8"/>
                </a:cxn>
                <a:cxn ang="0">
                  <a:pos x="7" y="0"/>
                </a:cxn>
                <a:cxn ang="0">
                  <a:pos x="16" y="8"/>
                </a:cxn>
                <a:cxn ang="0">
                  <a:pos x="16" y="16"/>
                </a:cxn>
                <a:cxn ang="0">
                  <a:pos x="7" y="16"/>
                </a:cxn>
                <a:cxn ang="0">
                  <a:pos x="0" y="16"/>
                </a:cxn>
              </a:cxnLst>
              <a:rect l="0" t="0" r="r" b="b"/>
              <a:pathLst>
                <a:path w="17" h="17">
                  <a:moveTo>
                    <a:pt x="0" y="16"/>
                  </a:moveTo>
                  <a:lnTo>
                    <a:pt x="0" y="8"/>
                  </a:lnTo>
                  <a:lnTo>
                    <a:pt x="7" y="0"/>
                  </a:lnTo>
                  <a:lnTo>
                    <a:pt x="16" y="8"/>
                  </a:lnTo>
                  <a:lnTo>
                    <a:pt x="16"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1274" name="Freeform 314"/>
            <p:cNvSpPr>
              <a:spLocks/>
            </p:cNvSpPr>
            <p:nvPr/>
          </p:nvSpPr>
          <p:spPr bwMode="auto">
            <a:xfrm>
              <a:off x="2278" y="2960"/>
              <a:ext cx="20" cy="17"/>
            </a:xfrm>
            <a:custGeom>
              <a:avLst/>
              <a:gdLst/>
              <a:ahLst/>
              <a:cxnLst>
                <a:cxn ang="0">
                  <a:pos x="0" y="0"/>
                </a:cxn>
                <a:cxn ang="0">
                  <a:pos x="11" y="0"/>
                </a:cxn>
                <a:cxn ang="0">
                  <a:pos x="16" y="0"/>
                </a:cxn>
                <a:cxn ang="0">
                  <a:pos x="19" y="9"/>
                </a:cxn>
                <a:cxn ang="0">
                  <a:pos x="19" y="16"/>
                </a:cxn>
                <a:cxn ang="0">
                  <a:pos x="16" y="16"/>
                </a:cxn>
                <a:cxn ang="0">
                  <a:pos x="11" y="16"/>
                </a:cxn>
                <a:cxn ang="0">
                  <a:pos x="0" y="0"/>
                </a:cxn>
              </a:cxnLst>
              <a:rect l="0" t="0" r="r" b="b"/>
              <a:pathLst>
                <a:path w="20" h="17">
                  <a:moveTo>
                    <a:pt x="0" y="0"/>
                  </a:moveTo>
                  <a:lnTo>
                    <a:pt x="11" y="0"/>
                  </a:lnTo>
                  <a:lnTo>
                    <a:pt x="16" y="0"/>
                  </a:lnTo>
                  <a:lnTo>
                    <a:pt x="19" y="9"/>
                  </a:lnTo>
                  <a:lnTo>
                    <a:pt x="19"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1275" name="Freeform 315"/>
            <p:cNvSpPr>
              <a:spLocks/>
            </p:cNvSpPr>
            <p:nvPr/>
          </p:nvSpPr>
          <p:spPr bwMode="auto">
            <a:xfrm>
              <a:off x="2278" y="2960"/>
              <a:ext cx="27" cy="17"/>
            </a:xfrm>
            <a:custGeom>
              <a:avLst/>
              <a:gdLst/>
              <a:ahLst/>
              <a:cxnLst>
                <a:cxn ang="0">
                  <a:pos x="0" y="0"/>
                </a:cxn>
                <a:cxn ang="0">
                  <a:pos x="17" y="0"/>
                </a:cxn>
                <a:cxn ang="0">
                  <a:pos x="22" y="0"/>
                </a:cxn>
                <a:cxn ang="0">
                  <a:pos x="26" y="8"/>
                </a:cxn>
                <a:cxn ang="0">
                  <a:pos x="26" y="16"/>
                </a:cxn>
                <a:cxn ang="0">
                  <a:pos x="22" y="16"/>
                </a:cxn>
                <a:cxn ang="0">
                  <a:pos x="17" y="16"/>
                </a:cxn>
                <a:cxn ang="0">
                  <a:pos x="0" y="0"/>
                </a:cxn>
              </a:cxnLst>
              <a:rect l="0" t="0" r="r" b="b"/>
              <a:pathLst>
                <a:path w="27" h="17">
                  <a:moveTo>
                    <a:pt x="0" y="0"/>
                  </a:moveTo>
                  <a:lnTo>
                    <a:pt x="17" y="0"/>
                  </a:lnTo>
                  <a:lnTo>
                    <a:pt x="22" y="0"/>
                  </a:lnTo>
                  <a:lnTo>
                    <a:pt x="26" y="8"/>
                  </a:lnTo>
                  <a:lnTo>
                    <a:pt x="26"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1276" name="Freeform 316"/>
            <p:cNvSpPr>
              <a:spLocks/>
            </p:cNvSpPr>
            <p:nvPr/>
          </p:nvSpPr>
          <p:spPr bwMode="auto">
            <a:xfrm>
              <a:off x="2217" y="2957"/>
              <a:ext cx="58" cy="61"/>
            </a:xfrm>
            <a:custGeom>
              <a:avLst/>
              <a:gdLst/>
              <a:ahLst/>
              <a:cxnLst>
                <a:cxn ang="0">
                  <a:pos x="51" y="0"/>
                </a:cxn>
                <a:cxn ang="0">
                  <a:pos x="57"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8" h="61">
                  <a:moveTo>
                    <a:pt x="51" y="0"/>
                  </a:moveTo>
                  <a:lnTo>
                    <a:pt x="57"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1277" name="Freeform 317"/>
            <p:cNvSpPr>
              <a:spLocks/>
            </p:cNvSpPr>
            <p:nvPr/>
          </p:nvSpPr>
          <p:spPr bwMode="auto">
            <a:xfrm>
              <a:off x="2283" y="2753"/>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1278" name="Freeform 318"/>
            <p:cNvSpPr>
              <a:spLocks/>
            </p:cNvSpPr>
            <p:nvPr/>
          </p:nvSpPr>
          <p:spPr bwMode="auto">
            <a:xfrm>
              <a:off x="2283" y="2736"/>
              <a:ext cx="17" cy="17"/>
            </a:xfrm>
            <a:custGeom>
              <a:avLst/>
              <a:gdLst/>
              <a:ahLst/>
              <a:cxnLst>
                <a:cxn ang="0">
                  <a:pos x="0" y="16"/>
                </a:cxn>
                <a:cxn ang="0">
                  <a:pos x="8" y="0"/>
                </a:cxn>
                <a:cxn ang="0">
                  <a:pos x="16" y="0"/>
                </a:cxn>
                <a:cxn ang="0">
                  <a:pos x="8" y="16"/>
                </a:cxn>
                <a:cxn ang="0">
                  <a:pos x="0" y="16"/>
                </a:cxn>
              </a:cxnLst>
              <a:rect l="0" t="0" r="r" b="b"/>
              <a:pathLst>
                <a:path w="17" h="17">
                  <a:moveTo>
                    <a:pt x="0" y="16"/>
                  </a:moveTo>
                  <a:lnTo>
                    <a:pt x="8" y="0"/>
                  </a:lnTo>
                  <a:lnTo>
                    <a:pt x="16"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1279" name="Freeform 319"/>
            <p:cNvSpPr>
              <a:spLocks/>
            </p:cNvSpPr>
            <p:nvPr/>
          </p:nvSpPr>
          <p:spPr bwMode="auto">
            <a:xfrm>
              <a:off x="2287" y="2730"/>
              <a:ext cx="17" cy="17"/>
            </a:xfrm>
            <a:custGeom>
              <a:avLst/>
              <a:gdLst/>
              <a:ahLst/>
              <a:cxnLst>
                <a:cxn ang="0">
                  <a:pos x="0" y="0"/>
                </a:cxn>
                <a:cxn ang="0">
                  <a:pos x="0" y="16"/>
                </a:cxn>
                <a:cxn ang="0">
                  <a:pos x="16" y="16"/>
                </a:cxn>
                <a:cxn ang="0">
                  <a:pos x="16" y="0"/>
                </a:cxn>
                <a:cxn ang="0">
                  <a:pos x="0" y="0"/>
                </a:cxn>
              </a:cxnLst>
              <a:rect l="0" t="0" r="r" b="b"/>
              <a:pathLst>
                <a:path w="17" h="17">
                  <a:moveTo>
                    <a:pt x="0" y="0"/>
                  </a:moveTo>
                  <a:lnTo>
                    <a:pt x="0" y="16"/>
                  </a:lnTo>
                  <a:lnTo>
                    <a:pt x="16" y="16"/>
                  </a:lnTo>
                  <a:lnTo>
                    <a:pt x="16" y="0"/>
                  </a:lnTo>
                  <a:lnTo>
                    <a:pt x="0" y="0"/>
                  </a:lnTo>
                </a:path>
              </a:pathLst>
            </a:custGeom>
            <a:solidFill>
              <a:srgbClr val="000000"/>
            </a:solidFill>
            <a:ln w="9525" cap="rnd">
              <a:noFill/>
              <a:round/>
              <a:headEnd/>
              <a:tailEnd/>
            </a:ln>
            <a:effectLst/>
          </p:spPr>
          <p:txBody>
            <a:bodyPr/>
            <a:lstStyle/>
            <a:p>
              <a:endParaRPr lang="en-US"/>
            </a:p>
          </p:txBody>
        </p:sp>
        <p:sp>
          <p:nvSpPr>
            <p:cNvPr id="41280" name="Freeform 320"/>
            <p:cNvSpPr>
              <a:spLocks/>
            </p:cNvSpPr>
            <p:nvPr/>
          </p:nvSpPr>
          <p:spPr bwMode="auto">
            <a:xfrm>
              <a:off x="2231" y="2759"/>
              <a:ext cx="44" cy="22"/>
            </a:xfrm>
            <a:custGeom>
              <a:avLst/>
              <a:gdLst/>
              <a:ahLst/>
              <a:cxnLst>
                <a:cxn ang="0">
                  <a:pos x="43" y="8"/>
                </a:cxn>
                <a:cxn ang="0">
                  <a:pos x="37" y="4"/>
                </a:cxn>
                <a:cxn ang="0">
                  <a:pos x="11" y="0"/>
                </a:cxn>
                <a:cxn ang="0">
                  <a:pos x="6" y="0"/>
                </a:cxn>
                <a:cxn ang="0">
                  <a:pos x="6" y="4"/>
                </a:cxn>
                <a:cxn ang="0">
                  <a:pos x="0" y="16"/>
                </a:cxn>
                <a:cxn ang="0">
                  <a:pos x="31" y="21"/>
                </a:cxn>
                <a:cxn ang="0">
                  <a:pos x="37" y="21"/>
                </a:cxn>
                <a:cxn ang="0">
                  <a:pos x="43" y="8"/>
                </a:cxn>
              </a:cxnLst>
              <a:rect l="0" t="0" r="r" b="b"/>
              <a:pathLst>
                <a:path w="44" h="22">
                  <a:moveTo>
                    <a:pt x="43" y="8"/>
                  </a:moveTo>
                  <a:lnTo>
                    <a:pt x="37" y="4"/>
                  </a:lnTo>
                  <a:lnTo>
                    <a:pt x="11" y="0"/>
                  </a:lnTo>
                  <a:lnTo>
                    <a:pt x="6" y="0"/>
                  </a:lnTo>
                  <a:lnTo>
                    <a:pt x="6" y="4"/>
                  </a:lnTo>
                  <a:lnTo>
                    <a:pt x="0" y="16"/>
                  </a:lnTo>
                  <a:lnTo>
                    <a:pt x="31" y="21"/>
                  </a:lnTo>
                  <a:lnTo>
                    <a:pt x="37" y="21"/>
                  </a:lnTo>
                  <a:lnTo>
                    <a:pt x="43"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sp>
        <p:nvSpPr>
          <p:cNvPr id="41281" name="Rectangle 321"/>
          <p:cNvSpPr>
            <a:spLocks noChangeArrowheads="1"/>
          </p:cNvSpPr>
          <p:nvPr/>
        </p:nvSpPr>
        <p:spPr bwMode="auto">
          <a:xfrm>
            <a:off x="3641725" y="5561013"/>
            <a:ext cx="1730375" cy="374650"/>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Wireless Clients</a:t>
            </a:r>
          </a:p>
        </p:txBody>
      </p:sp>
      <p:sp>
        <p:nvSpPr>
          <p:cNvPr id="41282" name="Rectangle 322"/>
          <p:cNvSpPr>
            <a:spLocks noChangeArrowheads="1"/>
          </p:cNvSpPr>
          <p:nvPr/>
        </p:nvSpPr>
        <p:spPr bwMode="auto">
          <a:xfrm>
            <a:off x="2801938" y="3351213"/>
            <a:ext cx="1630362" cy="336550"/>
          </a:xfrm>
          <a:prstGeom prst="rect">
            <a:avLst/>
          </a:prstGeom>
          <a:noFill/>
          <a:ln w="9525">
            <a:noFill/>
            <a:miter lim="800000"/>
            <a:headEnd/>
            <a:tailEnd/>
          </a:ln>
          <a:effectLst/>
        </p:spPr>
        <p:txBody>
          <a:bodyPr wrap="none" anchor="ctr"/>
          <a:lstStyle/>
          <a:p>
            <a:endParaRPr lang="en-US"/>
          </a:p>
        </p:txBody>
      </p:sp>
      <p:sp>
        <p:nvSpPr>
          <p:cNvPr id="41283" name="Line 323"/>
          <p:cNvSpPr>
            <a:spLocks noChangeShapeType="1"/>
          </p:cNvSpPr>
          <p:nvPr/>
        </p:nvSpPr>
        <p:spPr bwMode="auto">
          <a:xfrm>
            <a:off x="2286000" y="3429000"/>
            <a:ext cx="22860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1284" name="Rectangle 324"/>
          <p:cNvSpPr>
            <a:spLocks noChangeArrowheads="1"/>
          </p:cNvSpPr>
          <p:nvPr/>
        </p:nvSpPr>
        <p:spPr bwMode="auto">
          <a:xfrm>
            <a:off x="2878138" y="3003550"/>
            <a:ext cx="1603375" cy="374650"/>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LAN Backbone</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noFill/>
          <a:ln/>
        </p:spPr>
        <p:txBody>
          <a:bodyPr lIns="92075" tIns="46038" rIns="92075" bIns="46038"/>
          <a:lstStyle/>
          <a:p>
            <a:r>
              <a:rPr lang="en-US"/>
              <a:t>Wireless LAN</a:t>
            </a:r>
            <a:br>
              <a:rPr lang="en-US"/>
            </a:br>
            <a:r>
              <a:rPr lang="en-US" sz="3200"/>
              <a:t>Typical Multicell Topology</a:t>
            </a:r>
          </a:p>
        </p:txBody>
      </p:sp>
      <p:grpSp>
        <p:nvGrpSpPr>
          <p:cNvPr id="43011" name="Group 3"/>
          <p:cNvGrpSpPr>
            <a:grpSpLocks/>
          </p:cNvGrpSpPr>
          <p:nvPr/>
        </p:nvGrpSpPr>
        <p:grpSpPr bwMode="auto">
          <a:xfrm>
            <a:off x="708025" y="2146300"/>
            <a:ext cx="473075" cy="625475"/>
            <a:chOff x="452" y="1217"/>
            <a:chExt cx="302" cy="354"/>
          </a:xfrm>
        </p:grpSpPr>
        <p:sp>
          <p:nvSpPr>
            <p:cNvPr id="43012" name="Freeform 4"/>
            <p:cNvSpPr>
              <a:spLocks/>
            </p:cNvSpPr>
            <p:nvPr/>
          </p:nvSpPr>
          <p:spPr bwMode="auto">
            <a:xfrm>
              <a:off x="613" y="1246"/>
              <a:ext cx="136" cy="325"/>
            </a:xfrm>
            <a:custGeom>
              <a:avLst/>
              <a:gdLst/>
              <a:ahLst/>
              <a:cxnLst>
                <a:cxn ang="0">
                  <a:pos x="2" y="15"/>
                </a:cxn>
                <a:cxn ang="0">
                  <a:pos x="133" y="0"/>
                </a:cxn>
                <a:cxn ang="0">
                  <a:pos x="135" y="0"/>
                </a:cxn>
                <a:cxn ang="0">
                  <a:pos x="135" y="307"/>
                </a:cxn>
                <a:cxn ang="0">
                  <a:pos x="133" y="309"/>
                </a:cxn>
                <a:cxn ang="0">
                  <a:pos x="2" y="324"/>
                </a:cxn>
                <a:cxn ang="0">
                  <a:pos x="0" y="322"/>
                </a:cxn>
                <a:cxn ang="0">
                  <a:pos x="0" y="15"/>
                </a:cxn>
                <a:cxn ang="0">
                  <a:pos x="2" y="15"/>
                </a:cxn>
              </a:cxnLst>
              <a:rect l="0" t="0" r="r" b="b"/>
              <a:pathLst>
                <a:path w="136" h="325">
                  <a:moveTo>
                    <a:pt x="2" y="15"/>
                  </a:moveTo>
                  <a:lnTo>
                    <a:pt x="133" y="0"/>
                  </a:lnTo>
                  <a:lnTo>
                    <a:pt x="135" y="0"/>
                  </a:lnTo>
                  <a:lnTo>
                    <a:pt x="135" y="307"/>
                  </a:lnTo>
                  <a:lnTo>
                    <a:pt x="133" y="309"/>
                  </a:lnTo>
                  <a:lnTo>
                    <a:pt x="2" y="324"/>
                  </a:lnTo>
                  <a:lnTo>
                    <a:pt x="0" y="322"/>
                  </a:lnTo>
                  <a:lnTo>
                    <a:pt x="0" y="15"/>
                  </a:lnTo>
                  <a:lnTo>
                    <a:pt x="2" y="15"/>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013" name="Freeform 5"/>
            <p:cNvSpPr>
              <a:spLocks/>
            </p:cNvSpPr>
            <p:nvPr/>
          </p:nvSpPr>
          <p:spPr bwMode="auto">
            <a:xfrm>
              <a:off x="613" y="1246"/>
              <a:ext cx="136" cy="325"/>
            </a:xfrm>
            <a:custGeom>
              <a:avLst/>
              <a:gdLst/>
              <a:ahLst/>
              <a:cxnLst>
                <a:cxn ang="0">
                  <a:pos x="2" y="15"/>
                </a:cxn>
                <a:cxn ang="0">
                  <a:pos x="133" y="0"/>
                </a:cxn>
                <a:cxn ang="0">
                  <a:pos x="135" y="0"/>
                </a:cxn>
                <a:cxn ang="0">
                  <a:pos x="135" y="307"/>
                </a:cxn>
                <a:cxn ang="0">
                  <a:pos x="135" y="308"/>
                </a:cxn>
                <a:cxn ang="0">
                  <a:pos x="133" y="309"/>
                </a:cxn>
                <a:cxn ang="0">
                  <a:pos x="2" y="324"/>
                </a:cxn>
                <a:cxn ang="0">
                  <a:pos x="1" y="324"/>
                </a:cxn>
                <a:cxn ang="0">
                  <a:pos x="0" y="323"/>
                </a:cxn>
                <a:cxn ang="0">
                  <a:pos x="0" y="322"/>
                </a:cxn>
                <a:cxn ang="0">
                  <a:pos x="0" y="15"/>
                </a:cxn>
                <a:cxn ang="0">
                  <a:pos x="1" y="15"/>
                </a:cxn>
                <a:cxn ang="0">
                  <a:pos x="2" y="15"/>
                </a:cxn>
              </a:cxnLst>
              <a:rect l="0" t="0" r="r" b="b"/>
              <a:pathLst>
                <a:path w="136" h="325">
                  <a:moveTo>
                    <a:pt x="2" y="15"/>
                  </a:moveTo>
                  <a:lnTo>
                    <a:pt x="133" y="0"/>
                  </a:lnTo>
                  <a:lnTo>
                    <a:pt x="135" y="0"/>
                  </a:lnTo>
                  <a:lnTo>
                    <a:pt x="135" y="307"/>
                  </a:lnTo>
                  <a:lnTo>
                    <a:pt x="135" y="308"/>
                  </a:lnTo>
                  <a:lnTo>
                    <a:pt x="133" y="309"/>
                  </a:lnTo>
                  <a:lnTo>
                    <a:pt x="2" y="324"/>
                  </a:lnTo>
                  <a:lnTo>
                    <a:pt x="1" y="324"/>
                  </a:lnTo>
                  <a:lnTo>
                    <a:pt x="0" y="323"/>
                  </a:lnTo>
                  <a:lnTo>
                    <a:pt x="0" y="322"/>
                  </a:lnTo>
                  <a:lnTo>
                    <a:pt x="0" y="15"/>
                  </a:lnTo>
                  <a:lnTo>
                    <a:pt x="1" y="15"/>
                  </a:lnTo>
                  <a:lnTo>
                    <a:pt x="2" y="15"/>
                  </a:lnTo>
                </a:path>
              </a:pathLst>
            </a:custGeom>
            <a:noFill/>
            <a:ln w="12700" cap="rnd" cmpd="sng">
              <a:solidFill>
                <a:srgbClr val="000000"/>
              </a:solidFill>
              <a:prstDash val="solid"/>
              <a:round/>
              <a:headEnd/>
              <a:tailEnd/>
            </a:ln>
            <a:effectLst/>
          </p:spPr>
          <p:txBody>
            <a:bodyPr/>
            <a:lstStyle/>
            <a:p>
              <a:endParaRPr lang="en-US"/>
            </a:p>
          </p:txBody>
        </p:sp>
        <p:sp>
          <p:nvSpPr>
            <p:cNvPr id="43014" name="Freeform 6"/>
            <p:cNvSpPr>
              <a:spLocks/>
            </p:cNvSpPr>
            <p:nvPr/>
          </p:nvSpPr>
          <p:spPr bwMode="auto">
            <a:xfrm>
              <a:off x="614" y="1246"/>
              <a:ext cx="134" cy="64"/>
            </a:xfrm>
            <a:custGeom>
              <a:avLst/>
              <a:gdLst/>
              <a:ahLst/>
              <a:cxnLst>
                <a:cxn ang="0">
                  <a:pos x="0" y="15"/>
                </a:cxn>
                <a:cxn ang="0">
                  <a:pos x="2" y="63"/>
                </a:cxn>
                <a:cxn ang="0">
                  <a:pos x="130" y="50"/>
                </a:cxn>
                <a:cxn ang="0">
                  <a:pos x="133" y="0"/>
                </a:cxn>
                <a:cxn ang="0">
                  <a:pos x="0" y="15"/>
                </a:cxn>
              </a:cxnLst>
              <a:rect l="0" t="0" r="r" b="b"/>
              <a:pathLst>
                <a:path w="134" h="64">
                  <a:moveTo>
                    <a:pt x="0" y="15"/>
                  </a:moveTo>
                  <a:lnTo>
                    <a:pt x="2" y="63"/>
                  </a:lnTo>
                  <a:lnTo>
                    <a:pt x="130" y="50"/>
                  </a:lnTo>
                  <a:lnTo>
                    <a:pt x="133" y="0"/>
                  </a:lnTo>
                  <a:lnTo>
                    <a:pt x="0" y="15"/>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15" name="Freeform 7"/>
            <p:cNvSpPr>
              <a:spLocks/>
            </p:cNvSpPr>
            <p:nvPr/>
          </p:nvSpPr>
          <p:spPr bwMode="auto">
            <a:xfrm>
              <a:off x="614" y="1246"/>
              <a:ext cx="134" cy="64"/>
            </a:xfrm>
            <a:custGeom>
              <a:avLst/>
              <a:gdLst/>
              <a:ahLst/>
              <a:cxnLst>
                <a:cxn ang="0">
                  <a:pos x="0" y="15"/>
                </a:cxn>
                <a:cxn ang="0">
                  <a:pos x="2" y="63"/>
                </a:cxn>
                <a:cxn ang="0">
                  <a:pos x="130" y="50"/>
                </a:cxn>
                <a:cxn ang="0">
                  <a:pos x="133" y="0"/>
                </a:cxn>
                <a:cxn ang="0">
                  <a:pos x="0" y="15"/>
                </a:cxn>
              </a:cxnLst>
              <a:rect l="0" t="0" r="r" b="b"/>
              <a:pathLst>
                <a:path w="134" h="64">
                  <a:moveTo>
                    <a:pt x="0" y="15"/>
                  </a:moveTo>
                  <a:lnTo>
                    <a:pt x="2" y="63"/>
                  </a:lnTo>
                  <a:lnTo>
                    <a:pt x="130" y="50"/>
                  </a:lnTo>
                  <a:lnTo>
                    <a:pt x="133" y="0"/>
                  </a:lnTo>
                  <a:lnTo>
                    <a:pt x="0" y="15"/>
                  </a:lnTo>
                </a:path>
              </a:pathLst>
            </a:custGeom>
            <a:noFill/>
            <a:ln w="12700" cap="rnd" cmpd="sng">
              <a:solidFill>
                <a:srgbClr val="000000"/>
              </a:solidFill>
              <a:prstDash val="solid"/>
              <a:round/>
              <a:headEnd/>
              <a:tailEnd/>
            </a:ln>
            <a:effectLst/>
          </p:spPr>
          <p:txBody>
            <a:bodyPr/>
            <a:lstStyle/>
            <a:p>
              <a:endParaRPr lang="en-US"/>
            </a:p>
          </p:txBody>
        </p:sp>
        <p:sp>
          <p:nvSpPr>
            <p:cNvPr id="43016" name="Freeform 8"/>
            <p:cNvSpPr>
              <a:spLocks/>
            </p:cNvSpPr>
            <p:nvPr/>
          </p:nvSpPr>
          <p:spPr bwMode="auto">
            <a:xfrm>
              <a:off x="616" y="1296"/>
              <a:ext cx="129" cy="20"/>
            </a:xfrm>
            <a:custGeom>
              <a:avLst/>
              <a:gdLst/>
              <a:ahLst/>
              <a:cxnLst>
                <a:cxn ang="0">
                  <a:pos x="0" y="12"/>
                </a:cxn>
                <a:cxn ang="0">
                  <a:pos x="128" y="0"/>
                </a:cxn>
                <a:cxn ang="0">
                  <a:pos x="128" y="6"/>
                </a:cxn>
                <a:cxn ang="0">
                  <a:pos x="0" y="19"/>
                </a:cxn>
                <a:cxn ang="0">
                  <a:pos x="0" y="12"/>
                </a:cxn>
              </a:cxnLst>
              <a:rect l="0" t="0" r="r" b="b"/>
              <a:pathLst>
                <a:path w="129" h="20">
                  <a:moveTo>
                    <a:pt x="0" y="12"/>
                  </a:moveTo>
                  <a:lnTo>
                    <a:pt x="128" y="0"/>
                  </a:lnTo>
                  <a:lnTo>
                    <a:pt x="128" y="6"/>
                  </a:lnTo>
                  <a:lnTo>
                    <a:pt x="0" y="19"/>
                  </a:lnTo>
                  <a:lnTo>
                    <a:pt x="0" y="12"/>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017" name="Freeform 9"/>
            <p:cNvSpPr>
              <a:spLocks/>
            </p:cNvSpPr>
            <p:nvPr/>
          </p:nvSpPr>
          <p:spPr bwMode="auto">
            <a:xfrm>
              <a:off x="616" y="1296"/>
              <a:ext cx="129" cy="20"/>
            </a:xfrm>
            <a:custGeom>
              <a:avLst/>
              <a:gdLst/>
              <a:ahLst/>
              <a:cxnLst>
                <a:cxn ang="0">
                  <a:pos x="0" y="12"/>
                </a:cxn>
                <a:cxn ang="0">
                  <a:pos x="128" y="0"/>
                </a:cxn>
                <a:cxn ang="0">
                  <a:pos x="128" y="6"/>
                </a:cxn>
                <a:cxn ang="0">
                  <a:pos x="0" y="19"/>
                </a:cxn>
                <a:cxn ang="0">
                  <a:pos x="0" y="12"/>
                </a:cxn>
              </a:cxnLst>
              <a:rect l="0" t="0" r="r" b="b"/>
              <a:pathLst>
                <a:path w="129" h="20">
                  <a:moveTo>
                    <a:pt x="0" y="12"/>
                  </a:moveTo>
                  <a:lnTo>
                    <a:pt x="128" y="0"/>
                  </a:lnTo>
                  <a:lnTo>
                    <a:pt x="128" y="6"/>
                  </a:lnTo>
                  <a:lnTo>
                    <a:pt x="0" y="19"/>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3018" name="Freeform 10"/>
            <p:cNvSpPr>
              <a:spLocks/>
            </p:cNvSpPr>
            <p:nvPr/>
          </p:nvSpPr>
          <p:spPr bwMode="auto">
            <a:xfrm>
              <a:off x="615" y="1302"/>
              <a:ext cx="133" cy="140"/>
            </a:xfrm>
            <a:custGeom>
              <a:avLst/>
              <a:gdLst/>
              <a:ahLst/>
              <a:cxnLst>
                <a:cxn ang="0">
                  <a:pos x="0" y="139"/>
                </a:cxn>
                <a:cxn ang="0">
                  <a:pos x="132" y="124"/>
                </a:cxn>
                <a:cxn ang="0">
                  <a:pos x="132" y="0"/>
                </a:cxn>
                <a:cxn ang="0">
                  <a:pos x="0" y="12"/>
                </a:cxn>
                <a:cxn ang="0">
                  <a:pos x="0" y="139"/>
                </a:cxn>
              </a:cxnLst>
              <a:rect l="0" t="0" r="r" b="b"/>
              <a:pathLst>
                <a:path w="133" h="140">
                  <a:moveTo>
                    <a:pt x="0" y="139"/>
                  </a:moveTo>
                  <a:lnTo>
                    <a:pt x="132" y="124"/>
                  </a:lnTo>
                  <a:lnTo>
                    <a:pt x="132" y="0"/>
                  </a:lnTo>
                  <a:lnTo>
                    <a:pt x="0" y="12"/>
                  </a:lnTo>
                  <a:lnTo>
                    <a:pt x="0" y="13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19" name="Freeform 11"/>
            <p:cNvSpPr>
              <a:spLocks/>
            </p:cNvSpPr>
            <p:nvPr/>
          </p:nvSpPr>
          <p:spPr bwMode="auto">
            <a:xfrm>
              <a:off x="615" y="1302"/>
              <a:ext cx="133" cy="140"/>
            </a:xfrm>
            <a:custGeom>
              <a:avLst/>
              <a:gdLst/>
              <a:ahLst/>
              <a:cxnLst>
                <a:cxn ang="0">
                  <a:pos x="0" y="139"/>
                </a:cxn>
                <a:cxn ang="0">
                  <a:pos x="132" y="124"/>
                </a:cxn>
                <a:cxn ang="0">
                  <a:pos x="132" y="0"/>
                </a:cxn>
                <a:cxn ang="0">
                  <a:pos x="0" y="12"/>
                </a:cxn>
                <a:cxn ang="0">
                  <a:pos x="0" y="139"/>
                </a:cxn>
              </a:cxnLst>
              <a:rect l="0" t="0" r="r" b="b"/>
              <a:pathLst>
                <a:path w="133" h="140">
                  <a:moveTo>
                    <a:pt x="0" y="139"/>
                  </a:moveTo>
                  <a:lnTo>
                    <a:pt x="132" y="124"/>
                  </a:lnTo>
                  <a:lnTo>
                    <a:pt x="132" y="0"/>
                  </a:lnTo>
                  <a:lnTo>
                    <a:pt x="0" y="12"/>
                  </a:lnTo>
                  <a:lnTo>
                    <a:pt x="0" y="139"/>
                  </a:lnTo>
                </a:path>
              </a:pathLst>
            </a:custGeom>
            <a:noFill/>
            <a:ln w="12700" cap="rnd" cmpd="sng">
              <a:solidFill>
                <a:srgbClr val="000000"/>
              </a:solidFill>
              <a:prstDash val="solid"/>
              <a:round/>
              <a:headEnd/>
              <a:tailEnd/>
            </a:ln>
            <a:effectLst/>
          </p:spPr>
          <p:txBody>
            <a:bodyPr/>
            <a:lstStyle/>
            <a:p>
              <a:endParaRPr lang="en-US"/>
            </a:p>
          </p:txBody>
        </p:sp>
        <p:sp>
          <p:nvSpPr>
            <p:cNvPr id="43020" name="Freeform 12"/>
            <p:cNvSpPr>
              <a:spLocks/>
            </p:cNvSpPr>
            <p:nvPr/>
          </p:nvSpPr>
          <p:spPr bwMode="auto">
            <a:xfrm>
              <a:off x="625" y="1306"/>
              <a:ext cx="113" cy="38"/>
            </a:xfrm>
            <a:custGeom>
              <a:avLst/>
              <a:gdLst/>
              <a:ahLst/>
              <a:cxnLst>
                <a:cxn ang="0">
                  <a:pos x="0" y="11"/>
                </a:cxn>
                <a:cxn ang="0">
                  <a:pos x="112" y="0"/>
                </a:cxn>
                <a:cxn ang="0">
                  <a:pos x="112" y="25"/>
                </a:cxn>
                <a:cxn ang="0">
                  <a:pos x="0" y="37"/>
                </a:cxn>
                <a:cxn ang="0">
                  <a:pos x="0" y="11"/>
                </a:cxn>
              </a:cxnLst>
              <a:rect l="0" t="0" r="r" b="b"/>
              <a:pathLst>
                <a:path w="113" h="38">
                  <a:moveTo>
                    <a:pt x="0" y="11"/>
                  </a:moveTo>
                  <a:lnTo>
                    <a:pt x="112" y="0"/>
                  </a:lnTo>
                  <a:lnTo>
                    <a:pt x="112" y="25"/>
                  </a:lnTo>
                  <a:lnTo>
                    <a:pt x="0" y="37"/>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21" name="Freeform 13"/>
            <p:cNvSpPr>
              <a:spLocks/>
            </p:cNvSpPr>
            <p:nvPr/>
          </p:nvSpPr>
          <p:spPr bwMode="auto">
            <a:xfrm>
              <a:off x="638" y="1320"/>
              <a:ext cx="18" cy="17"/>
            </a:xfrm>
            <a:custGeom>
              <a:avLst/>
              <a:gdLst/>
              <a:ahLst/>
              <a:cxnLst>
                <a:cxn ang="0">
                  <a:pos x="0" y="8"/>
                </a:cxn>
                <a:cxn ang="0">
                  <a:pos x="17" y="0"/>
                </a:cxn>
                <a:cxn ang="0">
                  <a:pos x="17" y="8"/>
                </a:cxn>
                <a:cxn ang="0">
                  <a:pos x="0" y="16"/>
                </a:cxn>
                <a:cxn ang="0">
                  <a:pos x="0" y="8"/>
                </a:cxn>
              </a:cxnLst>
              <a:rect l="0" t="0" r="r" b="b"/>
              <a:pathLst>
                <a:path w="18" h="17">
                  <a:moveTo>
                    <a:pt x="0" y="8"/>
                  </a:moveTo>
                  <a:lnTo>
                    <a:pt x="17" y="0"/>
                  </a:lnTo>
                  <a:lnTo>
                    <a:pt x="17" y="8"/>
                  </a:lnTo>
                  <a:lnTo>
                    <a:pt x="0" y="16"/>
                  </a:lnTo>
                  <a:lnTo>
                    <a:pt x="0" y="8"/>
                  </a:lnTo>
                </a:path>
              </a:pathLst>
            </a:custGeom>
            <a:solidFill>
              <a:srgbClr val="FF0040"/>
            </a:solidFill>
            <a:ln w="12700" cap="rnd" cmpd="sng">
              <a:solidFill>
                <a:srgbClr val="000000"/>
              </a:solidFill>
              <a:prstDash val="solid"/>
              <a:round/>
              <a:headEnd/>
              <a:tailEnd/>
            </a:ln>
            <a:effectLst/>
          </p:spPr>
          <p:txBody>
            <a:bodyPr/>
            <a:lstStyle/>
            <a:p>
              <a:endParaRPr lang="en-US"/>
            </a:p>
          </p:txBody>
        </p:sp>
        <p:sp>
          <p:nvSpPr>
            <p:cNvPr id="43022" name="Freeform 14"/>
            <p:cNvSpPr>
              <a:spLocks/>
            </p:cNvSpPr>
            <p:nvPr/>
          </p:nvSpPr>
          <p:spPr bwMode="auto">
            <a:xfrm>
              <a:off x="628" y="1313"/>
              <a:ext cx="104" cy="20"/>
            </a:xfrm>
            <a:custGeom>
              <a:avLst/>
              <a:gdLst/>
              <a:ahLst/>
              <a:cxnLst>
                <a:cxn ang="0">
                  <a:pos x="0" y="13"/>
                </a:cxn>
                <a:cxn ang="0">
                  <a:pos x="37" y="9"/>
                </a:cxn>
                <a:cxn ang="0">
                  <a:pos x="37" y="6"/>
                </a:cxn>
                <a:cxn ang="0">
                  <a:pos x="38" y="5"/>
                </a:cxn>
                <a:cxn ang="0">
                  <a:pos x="89" y="0"/>
                </a:cxn>
                <a:cxn ang="0">
                  <a:pos x="90" y="0"/>
                </a:cxn>
                <a:cxn ang="0">
                  <a:pos x="90" y="4"/>
                </a:cxn>
                <a:cxn ang="0">
                  <a:pos x="103" y="1"/>
                </a:cxn>
                <a:cxn ang="0">
                  <a:pos x="103" y="8"/>
                </a:cxn>
                <a:cxn ang="0">
                  <a:pos x="90" y="9"/>
                </a:cxn>
                <a:cxn ang="0">
                  <a:pos x="90" y="12"/>
                </a:cxn>
                <a:cxn ang="0">
                  <a:pos x="89" y="13"/>
                </a:cxn>
                <a:cxn ang="0">
                  <a:pos x="38" y="19"/>
                </a:cxn>
                <a:cxn ang="0">
                  <a:pos x="37" y="18"/>
                </a:cxn>
                <a:cxn ang="0">
                  <a:pos x="37" y="14"/>
                </a:cxn>
                <a:cxn ang="0">
                  <a:pos x="0" y="19"/>
                </a:cxn>
                <a:cxn ang="0">
                  <a:pos x="0" y="13"/>
                </a:cxn>
              </a:cxnLst>
              <a:rect l="0" t="0" r="r" b="b"/>
              <a:pathLst>
                <a:path w="104" h="20">
                  <a:moveTo>
                    <a:pt x="0" y="13"/>
                  </a:moveTo>
                  <a:lnTo>
                    <a:pt x="37" y="9"/>
                  </a:lnTo>
                  <a:lnTo>
                    <a:pt x="37" y="6"/>
                  </a:lnTo>
                  <a:lnTo>
                    <a:pt x="38" y="5"/>
                  </a:lnTo>
                  <a:lnTo>
                    <a:pt x="89" y="0"/>
                  </a:lnTo>
                  <a:lnTo>
                    <a:pt x="90" y="0"/>
                  </a:lnTo>
                  <a:lnTo>
                    <a:pt x="90" y="4"/>
                  </a:lnTo>
                  <a:lnTo>
                    <a:pt x="103" y="1"/>
                  </a:lnTo>
                  <a:lnTo>
                    <a:pt x="103" y="8"/>
                  </a:lnTo>
                  <a:lnTo>
                    <a:pt x="90" y="9"/>
                  </a:lnTo>
                  <a:lnTo>
                    <a:pt x="90" y="12"/>
                  </a:lnTo>
                  <a:lnTo>
                    <a:pt x="89" y="13"/>
                  </a:lnTo>
                  <a:lnTo>
                    <a:pt x="38" y="19"/>
                  </a:lnTo>
                  <a:lnTo>
                    <a:pt x="37" y="18"/>
                  </a:lnTo>
                  <a:lnTo>
                    <a:pt x="37" y="14"/>
                  </a:lnTo>
                  <a:lnTo>
                    <a:pt x="0" y="19"/>
                  </a:lnTo>
                  <a:lnTo>
                    <a:pt x="0" y="1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023" name="Line 15"/>
            <p:cNvSpPr>
              <a:spLocks noChangeShapeType="1"/>
            </p:cNvSpPr>
            <p:nvPr/>
          </p:nvSpPr>
          <p:spPr bwMode="auto">
            <a:xfrm>
              <a:off x="628" y="1327"/>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24" name="Line 16"/>
            <p:cNvSpPr>
              <a:spLocks noChangeShapeType="1"/>
            </p:cNvSpPr>
            <p:nvPr/>
          </p:nvSpPr>
          <p:spPr bwMode="auto">
            <a:xfrm flipV="1">
              <a:off x="628" y="1330"/>
              <a:ext cx="3"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25" name="Line 17"/>
            <p:cNvSpPr>
              <a:spLocks noChangeShapeType="1"/>
            </p:cNvSpPr>
            <p:nvPr/>
          </p:nvSpPr>
          <p:spPr bwMode="auto">
            <a:xfrm flipV="1">
              <a:off x="729" y="1315"/>
              <a:ext cx="2"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26" name="Line 18"/>
            <p:cNvSpPr>
              <a:spLocks noChangeShapeType="1"/>
            </p:cNvSpPr>
            <p:nvPr/>
          </p:nvSpPr>
          <p:spPr bwMode="auto">
            <a:xfrm>
              <a:off x="729" y="1320"/>
              <a:ext cx="2"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27" name="Freeform 19"/>
            <p:cNvSpPr>
              <a:spLocks/>
            </p:cNvSpPr>
            <p:nvPr/>
          </p:nvSpPr>
          <p:spPr bwMode="auto">
            <a:xfrm>
              <a:off x="631" y="1317"/>
              <a:ext cx="99" cy="17"/>
            </a:xfrm>
            <a:custGeom>
              <a:avLst/>
              <a:gdLst/>
              <a:ahLst/>
              <a:cxnLst>
                <a:cxn ang="0">
                  <a:pos x="0" y="13"/>
                </a:cxn>
                <a:cxn ang="0">
                  <a:pos x="98" y="0"/>
                </a:cxn>
                <a:cxn ang="0">
                  <a:pos x="98" y="4"/>
                </a:cxn>
                <a:cxn ang="0">
                  <a:pos x="0" y="16"/>
                </a:cxn>
                <a:cxn ang="0">
                  <a:pos x="0" y="13"/>
                </a:cxn>
              </a:cxnLst>
              <a:rect l="0" t="0" r="r" b="b"/>
              <a:pathLst>
                <a:path w="99" h="17">
                  <a:moveTo>
                    <a:pt x="0" y="13"/>
                  </a:moveTo>
                  <a:lnTo>
                    <a:pt x="98" y="0"/>
                  </a:lnTo>
                  <a:lnTo>
                    <a:pt x="98" y="4"/>
                  </a:lnTo>
                  <a:lnTo>
                    <a:pt x="0" y="16"/>
                  </a:lnTo>
                  <a:lnTo>
                    <a:pt x="0" y="1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028" name="Freeform 20"/>
            <p:cNvSpPr>
              <a:spLocks/>
            </p:cNvSpPr>
            <p:nvPr/>
          </p:nvSpPr>
          <p:spPr bwMode="auto">
            <a:xfrm>
              <a:off x="692" y="1313"/>
              <a:ext cx="24" cy="17"/>
            </a:xfrm>
            <a:custGeom>
              <a:avLst/>
              <a:gdLst/>
              <a:ahLst/>
              <a:cxnLst>
                <a:cxn ang="0">
                  <a:pos x="4" y="4"/>
                </a:cxn>
                <a:cxn ang="0">
                  <a:pos x="23" y="0"/>
                </a:cxn>
                <a:cxn ang="0">
                  <a:pos x="23" y="4"/>
                </a:cxn>
                <a:cxn ang="0">
                  <a:pos x="13" y="10"/>
                </a:cxn>
                <a:cxn ang="0">
                  <a:pos x="4" y="16"/>
                </a:cxn>
                <a:cxn ang="0">
                  <a:pos x="0" y="12"/>
                </a:cxn>
                <a:cxn ang="0">
                  <a:pos x="2" y="4"/>
                </a:cxn>
                <a:cxn ang="0">
                  <a:pos x="4" y="4"/>
                </a:cxn>
              </a:cxnLst>
              <a:rect l="0" t="0" r="r" b="b"/>
              <a:pathLst>
                <a:path w="24" h="17">
                  <a:moveTo>
                    <a:pt x="4" y="4"/>
                  </a:moveTo>
                  <a:lnTo>
                    <a:pt x="23" y="0"/>
                  </a:lnTo>
                  <a:lnTo>
                    <a:pt x="23" y="4"/>
                  </a:lnTo>
                  <a:lnTo>
                    <a:pt x="13" y="10"/>
                  </a:lnTo>
                  <a:lnTo>
                    <a:pt x="4" y="16"/>
                  </a:lnTo>
                  <a:lnTo>
                    <a:pt x="0" y="12"/>
                  </a:lnTo>
                  <a:lnTo>
                    <a:pt x="2" y="4"/>
                  </a:lnTo>
                  <a:lnTo>
                    <a:pt x="4" y="4"/>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29" name="Freeform 21"/>
            <p:cNvSpPr>
              <a:spLocks/>
            </p:cNvSpPr>
            <p:nvPr/>
          </p:nvSpPr>
          <p:spPr bwMode="auto">
            <a:xfrm>
              <a:off x="625" y="1331"/>
              <a:ext cx="113" cy="39"/>
            </a:xfrm>
            <a:custGeom>
              <a:avLst/>
              <a:gdLst/>
              <a:ahLst/>
              <a:cxnLst>
                <a:cxn ang="0">
                  <a:pos x="0" y="11"/>
                </a:cxn>
                <a:cxn ang="0">
                  <a:pos x="112" y="0"/>
                </a:cxn>
                <a:cxn ang="0">
                  <a:pos x="112" y="25"/>
                </a:cxn>
                <a:cxn ang="0">
                  <a:pos x="0" y="38"/>
                </a:cxn>
                <a:cxn ang="0">
                  <a:pos x="0" y="11"/>
                </a:cxn>
              </a:cxnLst>
              <a:rect l="0" t="0" r="r" b="b"/>
              <a:pathLst>
                <a:path w="113" h="39">
                  <a:moveTo>
                    <a:pt x="0" y="11"/>
                  </a:moveTo>
                  <a:lnTo>
                    <a:pt x="112" y="0"/>
                  </a:lnTo>
                  <a:lnTo>
                    <a:pt x="112" y="25"/>
                  </a:lnTo>
                  <a:lnTo>
                    <a:pt x="0" y="38"/>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30" name="Freeform 22"/>
            <p:cNvSpPr>
              <a:spLocks/>
            </p:cNvSpPr>
            <p:nvPr/>
          </p:nvSpPr>
          <p:spPr bwMode="auto">
            <a:xfrm>
              <a:off x="625" y="1331"/>
              <a:ext cx="113" cy="39"/>
            </a:xfrm>
            <a:custGeom>
              <a:avLst/>
              <a:gdLst/>
              <a:ahLst/>
              <a:cxnLst>
                <a:cxn ang="0">
                  <a:pos x="0" y="11"/>
                </a:cxn>
                <a:cxn ang="0">
                  <a:pos x="112" y="0"/>
                </a:cxn>
                <a:cxn ang="0">
                  <a:pos x="112" y="25"/>
                </a:cxn>
                <a:cxn ang="0">
                  <a:pos x="0" y="38"/>
                </a:cxn>
                <a:cxn ang="0">
                  <a:pos x="0" y="11"/>
                </a:cxn>
              </a:cxnLst>
              <a:rect l="0" t="0" r="r" b="b"/>
              <a:pathLst>
                <a:path w="113" h="39">
                  <a:moveTo>
                    <a:pt x="0" y="11"/>
                  </a:moveTo>
                  <a:lnTo>
                    <a:pt x="112" y="0"/>
                  </a:lnTo>
                  <a:lnTo>
                    <a:pt x="112" y="25"/>
                  </a:lnTo>
                  <a:lnTo>
                    <a:pt x="0" y="38"/>
                  </a:lnTo>
                  <a:lnTo>
                    <a:pt x="0" y="11"/>
                  </a:lnTo>
                </a:path>
              </a:pathLst>
            </a:custGeom>
            <a:noFill/>
            <a:ln w="12700" cap="rnd" cmpd="sng">
              <a:solidFill>
                <a:srgbClr val="000000"/>
              </a:solidFill>
              <a:prstDash val="solid"/>
              <a:round/>
              <a:headEnd/>
              <a:tailEnd/>
            </a:ln>
            <a:effectLst/>
          </p:spPr>
          <p:txBody>
            <a:bodyPr/>
            <a:lstStyle/>
            <a:p>
              <a:endParaRPr lang="en-US"/>
            </a:p>
          </p:txBody>
        </p:sp>
        <p:sp>
          <p:nvSpPr>
            <p:cNvPr id="43031" name="Freeform 23"/>
            <p:cNvSpPr>
              <a:spLocks/>
            </p:cNvSpPr>
            <p:nvPr/>
          </p:nvSpPr>
          <p:spPr bwMode="auto">
            <a:xfrm>
              <a:off x="625" y="1356"/>
              <a:ext cx="113" cy="40"/>
            </a:xfrm>
            <a:custGeom>
              <a:avLst/>
              <a:gdLst/>
              <a:ahLst/>
              <a:cxnLst>
                <a:cxn ang="0">
                  <a:pos x="0" y="12"/>
                </a:cxn>
                <a:cxn ang="0">
                  <a:pos x="112" y="0"/>
                </a:cxn>
                <a:cxn ang="0">
                  <a:pos x="112" y="27"/>
                </a:cxn>
                <a:cxn ang="0">
                  <a:pos x="0" y="39"/>
                </a:cxn>
                <a:cxn ang="0">
                  <a:pos x="0" y="12"/>
                </a:cxn>
              </a:cxnLst>
              <a:rect l="0" t="0" r="r" b="b"/>
              <a:pathLst>
                <a:path w="113" h="40">
                  <a:moveTo>
                    <a:pt x="0" y="12"/>
                  </a:moveTo>
                  <a:lnTo>
                    <a:pt x="112" y="0"/>
                  </a:lnTo>
                  <a:lnTo>
                    <a:pt x="112" y="27"/>
                  </a:lnTo>
                  <a:lnTo>
                    <a:pt x="0" y="39"/>
                  </a:lnTo>
                  <a:lnTo>
                    <a:pt x="0" y="12"/>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32" name="Freeform 24"/>
            <p:cNvSpPr>
              <a:spLocks/>
            </p:cNvSpPr>
            <p:nvPr/>
          </p:nvSpPr>
          <p:spPr bwMode="auto">
            <a:xfrm>
              <a:off x="625" y="1356"/>
              <a:ext cx="113" cy="40"/>
            </a:xfrm>
            <a:custGeom>
              <a:avLst/>
              <a:gdLst/>
              <a:ahLst/>
              <a:cxnLst>
                <a:cxn ang="0">
                  <a:pos x="0" y="12"/>
                </a:cxn>
                <a:cxn ang="0">
                  <a:pos x="112" y="0"/>
                </a:cxn>
                <a:cxn ang="0">
                  <a:pos x="112" y="27"/>
                </a:cxn>
                <a:cxn ang="0">
                  <a:pos x="0" y="39"/>
                </a:cxn>
                <a:cxn ang="0">
                  <a:pos x="0" y="12"/>
                </a:cxn>
              </a:cxnLst>
              <a:rect l="0" t="0" r="r" b="b"/>
              <a:pathLst>
                <a:path w="113" h="40">
                  <a:moveTo>
                    <a:pt x="0" y="12"/>
                  </a:moveTo>
                  <a:lnTo>
                    <a:pt x="112" y="0"/>
                  </a:lnTo>
                  <a:lnTo>
                    <a:pt x="112" y="27"/>
                  </a:lnTo>
                  <a:lnTo>
                    <a:pt x="0" y="39"/>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3033" name="Freeform 25"/>
            <p:cNvSpPr>
              <a:spLocks/>
            </p:cNvSpPr>
            <p:nvPr/>
          </p:nvSpPr>
          <p:spPr bwMode="auto">
            <a:xfrm>
              <a:off x="625" y="1383"/>
              <a:ext cx="113" cy="53"/>
            </a:xfrm>
            <a:custGeom>
              <a:avLst/>
              <a:gdLst/>
              <a:ahLst/>
              <a:cxnLst>
                <a:cxn ang="0">
                  <a:pos x="0" y="11"/>
                </a:cxn>
                <a:cxn ang="0">
                  <a:pos x="112" y="0"/>
                </a:cxn>
                <a:cxn ang="0">
                  <a:pos x="112" y="39"/>
                </a:cxn>
                <a:cxn ang="0">
                  <a:pos x="0" y="52"/>
                </a:cxn>
                <a:cxn ang="0">
                  <a:pos x="0" y="11"/>
                </a:cxn>
              </a:cxnLst>
              <a:rect l="0" t="0" r="r" b="b"/>
              <a:pathLst>
                <a:path w="113" h="53">
                  <a:moveTo>
                    <a:pt x="0" y="11"/>
                  </a:moveTo>
                  <a:lnTo>
                    <a:pt x="112" y="0"/>
                  </a:lnTo>
                  <a:lnTo>
                    <a:pt x="112" y="39"/>
                  </a:lnTo>
                  <a:lnTo>
                    <a:pt x="0" y="52"/>
                  </a:lnTo>
                  <a:lnTo>
                    <a:pt x="0" y="1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34" name="Freeform 26"/>
            <p:cNvSpPr>
              <a:spLocks/>
            </p:cNvSpPr>
            <p:nvPr/>
          </p:nvSpPr>
          <p:spPr bwMode="auto">
            <a:xfrm>
              <a:off x="625" y="1383"/>
              <a:ext cx="113" cy="53"/>
            </a:xfrm>
            <a:custGeom>
              <a:avLst/>
              <a:gdLst/>
              <a:ahLst/>
              <a:cxnLst>
                <a:cxn ang="0">
                  <a:pos x="0" y="11"/>
                </a:cxn>
                <a:cxn ang="0">
                  <a:pos x="112" y="0"/>
                </a:cxn>
                <a:cxn ang="0">
                  <a:pos x="112" y="39"/>
                </a:cxn>
                <a:cxn ang="0">
                  <a:pos x="0" y="52"/>
                </a:cxn>
                <a:cxn ang="0">
                  <a:pos x="0" y="11"/>
                </a:cxn>
              </a:cxnLst>
              <a:rect l="0" t="0" r="r" b="b"/>
              <a:pathLst>
                <a:path w="113" h="53">
                  <a:moveTo>
                    <a:pt x="0" y="11"/>
                  </a:moveTo>
                  <a:lnTo>
                    <a:pt x="112" y="0"/>
                  </a:lnTo>
                  <a:lnTo>
                    <a:pt x="112" y="39"/>
                  </a:lnTo>
                  <a:lnTo>
                    <a:pt x="0" y="52"/>
                  </a:lnTo>
                  <a:lnTo>
                    <a:pt x="0" y="11"/>
                  </a:lnTo>
                </a:path>
              </a:pathLst>
            </a:custGeom>
            <a:noFill/>
            <a:ln w="12700" cap="rnd" cmpd="sng">
              <a:solidFill>
                <a:srgbClr val="000000"/>
              </a:solidFill>
              <a:prstDash val="solid"/>
              <a:round/>
              <a:headEnd/>
              <a:tailEnd/>
            </a:ln>
            <a:effectLst/>
          </p:spPr>
          <p:txBody>
            <a:bodyPr/>
            <a:lstStyle/>
            <a:p>
              <a:endParaRPr lang="en-US"/>
            </a:p>
          </p:txBody>
        </p:sp>
        <p:sp>
          <p:nvSpPr>
            <p:cNvPr id="43035" name="Freeform 27"/>
            <p:cNvSpPr>
              <a:spLocks/>
            </p:cNvSpPr>
            <p:nvPr/>
          </p:nvSpPr>
          <p:spPr bwMode="auto">
            <a:xfrm>
              <a:off x="641" y="1340"/>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36" name="Freeform 28"/>
            <p:cNvSpPr>
              <a:spLocks/>
            </p:cNvSpPr>
            <p:nvPr/>
          </p:nvSpPr>
          <p:spPr bwMode="auto">
            <a:xfrm>
              <a:off x="641" y="1340"/>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noFill/>
            <a:ln w="12700" cap="rnd" cmpd="sng">
              <a:solidFill>
                <a:srgbClr val="000000"/>
              </a:solidFill>
              <a:prstDash val="solid"/>
              <a:round/>
              <a:headEnd/>
              <a:tailEnd/>
            </a:ln>
            <a:effectLst/>
          </p:spPr>
          <p:txBody>
            <a:bodyPr/>
            <a:lstStyle/>
            <a:p>
              <a:endParaRPr lang="en-US"/>
            </a:p>
          </p:txBody>
        </p:sp>
        <p:sp>
          <p:nvSpPr>
            <p:cNvPr id="43037" name="Freeform 29"/>
            <p:cNvSpPr>
              <a:spLocks/>
            </p:cNvSpPr>
            <p:nvPr/>
          </p:nvSpPr>
          <p:spPr bwMode="auto">
            <a:xfrm>
              <a:off x="641" y="1364"/>
              <a:ext cx="78" cy="23"/>
            </a:xfrm>
            <a:custGeom>
              <a:avLst/>
              <a:gdLst/>
              <a:ahLst/>
              <a:cxnLst>
                <a:cxn ang="0">
                  <a:pos x="0" y="9"/>
                </a:cxn>
                <a:cxn ang="0">
                  <a:pos x="77" y="0"/>
                </a:cxn>
                <a:cxn ang="0">
                  <a:pos x="77" y="12"/>
                </a:cxn>
                <a:cxn ang="0">
                  <a:pos x="0" y="22"/>
                </a:cxn>
                <a:cxn ang="0">
                  <a:pos x="0" y="9"/>
                </a:cxn>
              </a:cxnLst>
              <a:rect l="0" t="0" r="r" b="b"/>
              <a:pathLst>
                <a:path w="78" h="23">
                  <a:moveTo>
                    <a:pt x="0" y="9"/>
                  </a:moveTo>
                  <a:lnTo>
                    <a:pt x="77" y="0"/>
                  </a:lnTo>
                  <a:lnTo>
                    <a:pt x="77" y="12"/>
                  </a:lnTo>
                  <a:lnTo>
                    <a:pt x="0" y="22"/>
                  </a:lnTo>
                  <a:lnTo>
                    <a:pt x="0" y="9"/>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038" name="Freeform 30"/>
            <p:cNvSpPr>
              <a:spLocks/>
            </p:cNvSpPr>
            <p:nvPr/>
          </p:nvSpPr>
          <p:spPr bwMode="auto">
            <a:xfrm>
              <a:off x="621" y="1264"/>
              <a:ext cx="83" cy="37"/>
            </a:xfrm>
            <a:custGeom>
              <a:avLst/>
              <a:gdLst/>
              <a:ahLst/>
              <a:cxnLst>
                <a:cxn ang="0">
                  <a:pos x="0" y="8"/>
                </a:cxn>
                <a:cxn ang="0">
                  <a:pos x="82" y="0"/>
                </a:cxn>
                <a:cxn ang="0">
                  <a:pos x="82" y="26"/>
                </a:cxn>
                <a:cxn ang="0">
                  <a:pos x="82" y="27"/>
                </a:cxn>
                <a:cxn ang="0">
                  <a:pos x="0" y="36"/>
                </a:cxn>
                <a:cxn ang="0">
                  <a:pos x="0" y="35"/>
                </a:cxn>
                <a:cxn ang="0">
                  <a:pos x="0" y="9"/>
                </a:cxn>
                <a:cxn ang="0">
                  <a:pos x="0" y="8"/>
                </a:cxn>
              </a:cxnLst>
              <a:rect l="0" t="0" r="r" b="b"/>
              <a:pathLst>
                <a:path w="83" h="37">
                  <a:moveTo>
                    <a:pt x="0" y="8"/>
                  </a:moveTo>
                  <a:lnTo>
                    <a:pt x="82" y="0"/>
                  </a:lnTo>
                  <a:lnTo>
                    <a:pt x="82" y="26"/>
                  </a:lnTo>
                  <a:lnTo>
                    <a:pt x="82" y="27"/>
                  </a:lnTo>
                  <a:lnTo>
                    <a:pt x="0" y="36"/>
                  </a:lnTo>
                  <a:lnTo>
                    <a:pt x="0" y="35"/>
                  </a:lnTo>
                  <a:lnTo>
                    <a:pt x="0" y="9"/>
                  </a:lnTo>
                  <a:lnTo>
                    <a:pt x="0" y="8"/>
                  </a:lnTo>
                </a:path>
              </a:pathLst>
            </a:custGeom>
            <a:solidFill>
              <a:srgbClr val="BFBFBF"/>
            </a:solidFill>
            <a:ln w="12700" cap="rnd" cmpd="sng">
              <a:solidFill>
                <a:srgbClr val="000000"/>
              </a:solidFill>
              <a:prstDash val="solid"/>
              <a:round/>
              <a:headEnd/>
              <a:tailEnd/>
            </a:ln>
            <a:effectLst/>
          </p:spPr>
          <p:txBody>
            <a:bodyPr/>
            <a:lstStyle/>
            <a:p>
              <a:endParaRPr lang="en-US"/>
            </a:p>
          </p:txBody>
        </p:sp>
        <p:sp>
          <p:nvSpPr>
            <p:cNvPr id="43039" name="Freeform 31"/>
            <p:cNvSpPr>
              <a:spLocks/>
            </p:cNvSpPr>
            <p:nvPr/>
          </p:nvSpPr>
          <p:spPr bwMode="auto">
            <a:xfrm>
              <a:off x="658" y="1267"/>
              <a:ext cx="41" cy="17"/>
            </a:xfrm>
            <a:custGeom>
              <a:avLst/>
              <a:gdLst/>
              <a:ahLst/>
              <a:cxnLst>
                <a:cxn ang="0">
                  <a:pos x="0" y="4"/>
                </a:cxn>
                <a:cxn ang="0">
                  <a:pos x="40" y="0"/>
                </a:cxn>
                <a:cxn ang="0">
                  <a:pos x="40" y="12"/>
                </a:cxn>
                <a:cxn ang="0">
                  <a:pos x="0" y="16"/>
                </a:cxn>
                <a:cxn ang="0">
                  <a:pos x="0" y="4"/>
                </a:cxn>
              </a:cxnLst>
              <a:rect l="0" t="0" r="r" b="b"/>
              <a:pathLst>
                <a:path w="41" h="17">
                  <a:moveTo>
                    <a:pt x="0" y="4"/>
                  </a:moveTo>
                  <a:lnTo>
                    <a:pt x="40" y="0"/>
                  </a:lnTo>
                  <a:lnTo>
                    <a:pt x="40" y="12"/>
                  </a:lnTo>
                  <a:lnTo>
                    <a:pt x="0" y="16"/>
                  </a:lnTo>
                  <a:lnTo>
                    <a:pt x="0" y="4"/>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040" name="Freeform 32"/>
            <p:cNvSpPr>
              <a:spLocks/>
            </p:cNvSpPr>
            <p:nvPr/>
          </p:nvSpPr>
          <p:spPr bwMode="auto">
            <a:xfrm>
              <a:off x="694" y="1276"/>
              <a:ext cx="17" cy="17"/>
            </a:xfrm>
            <a:custGeom>
              <a:avLst/>
              <a:gdLst/>
              <a:ahLst/>
              <a:cxnLst>
                <a:cxn ang="0">
                  <a:pos x="0" y="16"/>
                </a:cxn>
                <a:cxn ang="0">
                  <a:pos x="16" y="16"/>
                </a:cxn>
                <a:cxn ang="0">
                  <a:pos x="16" y="0"/>
                </a:cxn>
                <a:cxn ang="0">
                  <a:pos x="0" y="16"/>
                </a:cxn>
              </a:cxnLst>
              <a:rect l="0" t="0" r="r" b="b"/>
              <a:pathLst>
                <a:path w="17" h="17">
                  <a:moveTo>
                    <a:pt x="0" y="16"/>
                  </a:moveTo>
                  <a:lnTo>
                    <a:pt x="16" y="16"/>
                  </a:lnTo>
                  <a:lnTo>
                    <a:pt x="16"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41" name="Freeform 33"/>
            <p:cNvSpPr>
              <a:spLocks/>
            </p:cNvSpPr>
            <p:nvPr/>
          </p:nvSpPr>
          <p:spPr bwMode="auto">
            <a:xfrm>
              <a:off x="694" y="1274"/>
              <a:ext cx="17" cy="17"/>
            </a:xfrm>
            <a:custGeom>
              <a:avLst/>
              <a:gdLst/>
              <a:ahLst/>
              <a:cxnLst>
                <a:cxn ang="0">
                  <a:pos x="0" y="16"/>
                </a:cxn>
                <a:cxn ang="0">
                  <a:pos x="16" y="0"/>
                </a:cxn>
                <a:cxn ang="0">
                  <a:pos x="0" y="0"/>
                </a:cxn>
                <a:cxn ang="0">
                  <a:pos x="0" y="16"/>
                </a:cxn>
              </a:cxnLst>
              <a:rect l="0" t="0" r="r" b="b"/>
              <a:pathLst>
                <a:path w="17" h="17">
                  <a:moveTo>
                    <a:pt x="0" y="16"/>
                  </a:moveTo>
                  <a:lnTo>
                    <a:pt x="16" y="0"/>
                  </a:lnTo>
                  <a:lnTo>
                    <a:pt x="0"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42" name="Freeform 34"/>
            <p:cNvSpPr>
              <a:spLocks/>
            </p:cNvSpPr>
            <p:nvPr/>
          </p:nvSpPr>
          <p:spPr bwMode="auto">
            <a:xfrm>
              <a:off x="694" y="1273"/>
              <a:ext cx="17" cy="17"/>
            </a:xfrm>
            <a:custGeom>
              <a:avLst/>
              <a:gdLst/>
              <a:ahLst/>
              <a:cxnLst>
                <a:cxn ang="0">
                  <a:pos x="0" y="16"/>
                </a:cxn>
                <a:cxn ang="0">
                  <a:pos x="16" y="16"/>
                </a:cxn>
                <a:cxn ang="0">
                  <a:pos x="16" y="0"/>
                </a:cxn>
                <a:cxn ang="0">
                  <a:pos x="0" y="16"/>
                </a:cxn>
              </a:cxnLst>
              <a:rect l="0" t="0" r="r" b="b"/>
              <a:pathLst>
                <a:path w="17" h="17">
                  <a:moveTo>
                    <a:pt x="0" y="16"/>
                  </a:moveTo>
                  <a:lnTo>
                    <a:pt x="16" y="16"/>
                  </a:lnTo>
                  <a:lnTo>
                    <a:pt x="16" y="0"/>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43" name="Freeform 35"/>
            <p:cNvSpPr>
              <a:spLocks/>
            </p:cNvSpPr>
            <p:nvPr/>
          </p:nvSpPr>
          <p:spPr bwMode="auto">
            <a:xfrm>
              <a:off x="672" y="1269"/>
              <a:ext cx="17" cy="17"/>
            </a:xfrm>
            <a:custGeom>
              <a:avLst/>
              <a:gdLst/>
              <a:ahLst/>
              <a:cxnLst>
                <a:cxn ang="0">
                  <a:pos x="0" y="0"/>
                </a:cxn>
                <a:cxn ang="0">
                  <a:pos x="0" y="0"/>
                </a:cxn>
                <a:cxn ang="0">
                  <a:pos x="12" y="16"/>
                </a:cxn>
                <a:cxn ang="0">
                  <a:pos x="16" y="16"/>
                </a:cxn>
                <a:cxn ang="0">
                  <a:pos x="16" y="10"/>
                </a:cxn>
                <a:cxn ang="0">
                  <a:pos x="0" y="0"/>
                </a:cxn>
              </a:cxnLst>
              <a:rect l="0" t="0" r="r" b="b"/>
              <a:pathLst>
                <a:path w="17" h="17">
                  <a:moveTo>
                    <a:pt x="0" y="0"/>
                  </a:moveTo>
                  <a:lnTo>
                    <a:pt x="0" y="0"/>
                  </a:lnTo>
                  <a:lnTo>
                    <a:pt x="12" y="16"/>
                  </a:lnTo>
                  <a:lnTo>
                    <a:pt x="16" y="16"/>
                  </a:lnTo>
                  <a:lnTo>
                    <a:pt x="16" y="10"/>
                  </a:lnTo>
                  <a:lnTo>
                    <a:pt x="0" y="0"/>
                  </a:lnTo>
                </a:path>
              </a:pathLst>
            </a:custGeom>
            <a:solidFill>
              <a:srgbClr val="FF0000"/>
            </a:solidFill>
            <a:ln w="9525" cap="rnd">
              <a:noFill/>
              <a:round/>
              <a:headEnd/>
              <a:tailEnd/>
            </a:ln>
            <a:effectLst/>
          </p:spPr>
          <p:txBody>
            <a:bodyPr/>
            <a:lstStyle/>
            <a:p>
              <a:endParaRPr lang="en-US"/>
            </a:p>
          </p:txBody>
        </p:sp>
        <p:sp>
          <p:nvSpPr>
            <p:cNvPr id="43044" name="Freeform 36"/>
            <p:cNvSpPr>
              <a:spLocks/>
            </p:cNvSpPr>
            <p:nvPr/>
          </p:nvSpPr>
          <p:spPr bwMode="auto">
            <a:xfrm>
              <a:off x="676" y="1272"/>
              <a:ext cx="17" cy="17"/>
            </a:xfrm>
            <a:custGeom>
              <a:avLst/>
              <a:gdLst/>
              <a:ahLst/>
              <a:cxnLst>
                <a:cxn ang="0">
                  <a:pos x="16" y="16"/>
                </a:cxn>
                <a:cxn ang="0">
                  <a:pos x="16" y="16"/>
                </a:cxn>
                <a:cxn ang="0">
                  <a:pos x="4" y="0"/>
                </a:cxn>
                <a:cxn ang="0">
                  <a:pos x="0" y="0"/>
                </a:cxn>
                <a:cxn ang="0">
                  <a:pos x="0" y="4"/>
                </a:cxn>
                <a:cxn ang="0">
                  <a:pos x="16" y="16"/>
                </a:cxn>
              </a:cxnLst>
              <a:rect l="0" t="0" r="r" b="b"/>
              <a:pathLst>
                <a:path w="17" h="17">
                  <a:moveTo>
                    <a:pt x="16" y="16"/>
                  </a:moveTo>
                  <a:lnTo>
                    <a:pt x="16" y="16"/>
                  </a:lnTo>
                  <a:lnTo>
                    <a:pt x="4" y="0"/>
                  </a:lnTo>
                  <a:lnTo>
                    <a:pt x="0" y="0"/>
                  </a:lnTo>
                  <a:lnTo>
                    <a:pt x="0" y="4"/>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3045" name="Line 37"/>
            <p:cNvSpPr>
              <a:spLocks noChangeShapeType="1"/>
            </p:cNvSpPr>
            <p:nvPr/>
          </p:nvSpPr>
          <p:spPr bwMode="auto">
            <a:xfrm flipH="1">
              <a:off x="691" y="1274"/>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46" name="Freeform 38"/>
            <p:cNvSpPr>
              <a:spLocks/>
            </p:cNvSpPr>
            <p:nvPr/>
          </p:nvSpPr>
          <p:spPr bwMode="auto">
            <a:xfrm>
              <a:off x="691" y="1275"/>
              <a:ext cx="17" cy="17"/>
            </a:xfrm>
            <a:custGeom>
              <a:avLst/>
              <a:gdLst/>
              <a:ahLst/>
              <a:cxnLst>
                <a:cxn ang="0">
                  <a:pos x="16" y="0"/>
                </a:cxn>
                <a:cxn ang="0">
                  <a:pos x="5" y="16"/>
                </a:cxn>
                <a:cxn ang="0">
                  <a:pos x="0" y="16"/>
                </a:cxn>
                <a:cxn ang="0">
                  <a:pos x="5" y="16"/>
                </a:cxn>
                <a:cxn ang="0">
                  <a:pos x="16" y="0"/>
                </a:cxn>
              </a:cxnLst>
              <a:rect l="0" t="0" r="r" b="b"/>
              <a:pathLst>
                <a:path w="17" h="17">
                  <a:moveTo>
                    <a:pt x="16" y="0"/>
                  </a:moveTo>
                  <a:lnTo>
                    <a:pt x="5" y="16"/>
                  </a:lnTo>
                  <a:lnTo>
                    <a:pt x="0" y="16"/>
                  </a:lnTo>
                  <a:lnTo>
                    <a:pt x="5" y="16"/>
                  </a:lnTo>
                  <a:lnTo>
                    <a:pt x="16"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47" name="Line 39"/>
            <p:cNvSpPr>
              <a:spLocks noChangeShapeType="1"/>
            </p:cNvSpPr>
            <p:nvPr/>
          </p:nvSpPr>
          <p:spPr bwMode="auto">
            <a:xfrm flipH="1">
              <a:off x="691" y="1277"/>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48" name="Freeform 40"/>
            <p:cNvSpPr>
              <a:spLocks/>
            </p:cNvSpPr>
            <p:nvPr/>
          </p:nvSpPr>
          <p:spPr bwMode="auto">
            <a:xfrm>
              <a:off x="669" y="1280"/>
              <a:ext cx="17" cy="17"/>
            </a:xfrm>
            <a:custGeom>
              <a:avLst/>
              <a:gdLst/>
              <a:ahLst/>
              <a:cxnLst>
                <a:cxn ang="0">
                  <a:pos x="0" y="0"/>
                </a:cxn>
                <a:cxn ang="0">
                  <a:pos x="0" y="16"/>
                </a:cxn>
                <a:cxn ang="0">
                  <a:pos x="16" y="0"/>
                </a:cxn>
                <a:cxn ang="0">
                  <a:pos x="0" y="0"/>
                </a:cxn>
              </a:cxnLst>
              <a:rect l="0" t="0" r="r" b="b"/>
              <a:pathLst>
                <a:path w="17" h="17">
                  <a:moveTo>
                    <a:pt x="0" y="0"/>
                  </a:moveTo>
                  <a:lnTo>
                    <a:pt x="0" y="16"/>
                  </a:lnTo>
                  <a:lnTo>
                    <a:pt x="16" y="0"/>
                  </a:lnTo>
                  <a:lnTo>
                    <a:pt x="0"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49" name="Line 41"/>
            <p:cNvSpPr>
              <a:spLocks noChangeShapeType="1"/>
            </p:cNvSpPr>
            <p:nvPr/>
          </p:nvSpPr>
          <p:spPr bwMode="auto">
            <a:xfrm>
              <a:off x="669" y="1276"/>
              <a:ext cx="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50" name="Freeform 42"/>
            <p:cNvSpPr>
              <a:spLocks/>
            </p:cNvSpPr>
            <p:nvPr/>
          </p:nvSpPr>
          <p:spPr bwMode="auto">
            <a:xfrm>
              <a:off x="669" y="1273"/>
              <a:ext cx="17" cy="17"/>
            </a:xfrm>
            <a:custGeom>
              <a:avLst/>
              <a:gdLst/>
              <a:ahLst/>
              <a:cxnLst>
                <a:cxn ang="0">
                  <a:pos x="0" y="0"/>
                </a:cxn>
                <a:cxn ang="0">
                  <a:pos x="0" y="16"/>
                </a:cxn>
                <a:cxn ang="0">
                  <a:pos x="16" y="0"/>
                </a:cxn>
                <a:cxn ang="0">
                  <a:pos x="0" y="0"/>
                </a:cxn>
              </a:cxnLst>
              <a:rect l="0" t="0" r="r" b="b"/>
              <a:pathLst>
                <a:path w="17" h="17">
                  <a:moveTo>
                    <a:pt x="0" y="0"/>
                  </a:moveTo>
                  <a:lnTo>
                    <a:pt x="0" y="16"/>
                  </a:lnTo>
                  <a:lnTo>
                    <a:pt x="16" y="0"/>
                  </a:lnTo>
                  <a:lnTo>
                    <a:pt x="0" y="0"/>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51" name="Line 43"/>
            <p:cNvSpPr>
              <a:spLocks noChangeShapeType="1"/>
            </p:cNvSpPr>
            <p:nvPr/>
          </p:nvSpPr>
          <p:spPr bwMode="auto">
            <a:xfrm flipV="1">
              <a:off x="682" y="1275"/>
              <a:ext cx="0" cy="3"/>
            </a:xfrm>
            <a:prstGeom prst="line">
              <a:avLst/>
            </a:prstGeom>
            <a:noFill/>
            <a:ln w="9525">
              <a:noFill/>
              <a:round/>
              <a:headEnd type="none" w="sm" len="sm"/>
              <a:tailEnd type="none" w="sm" len="sm"/>
            </a:ln>
            <a:effectLst/>
          </p:spPr>
          <p:txBody>
            <a:bodyPr wrap="none" anchor="ctr"/>
            <a:lstStyle/>
            <a:p>
              <a:endParaRPr lang="en-US"/>
            </a:p>
          </p:txBody>
        </p:sp>
        <p:sp>
          <p:nvSpPr>
            <p:cNvPr id="43052" name="Line 44"/>
            <p:cNvSpPr>
              <a:spLocks noChangeShapeType="1"/>
            </p:cNvSpPr>
            <p:nvPr/>
          </p:nvSpPr>
          <p:spPr bwMode="auto">
            <a:xfrm flipV="1">
              <a:off x="682" y="1275"/>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53" name="Line 45"/>
            <p:cNvSpPr>
              <a:spLocks noChangeShapeType="1"/>
            </p:cNvSpPr>
            <p:nvPr/>
          </p:nvSpPr>
          <p:spPr bwMode="auto">
            <a:xfrm flipV="1">
              <a:off x="676" y="1276"/>
              <a:ext cx="0" cy="4"/>
            </a:xfrm>
            <a:prstGeom prst="line">
              <a:avLst/>
            </a:prstGeom>
            <a:noFill/>
            <a:ln w="9525">
              <a:noFill/>
              <a:round/>
              <a:headEnd type="none" w="sm" len="sm"/>
              <a:tailEnd type="none" w="sm" len="sm"/>
            </a:ln>
            <a:effectLst/>
          </p:spPr>
          <p:txBody>
            <a:bodyPr wrap="none" anchor="ctr"/>
            <a:lstStyle/>
            <a:p>
              <a:endParaRPr lang="en-US"/>
            </a:p>
          </p:txBody>
        </p:sp>
        <p:sp>
          <p:nvSpPr>
            <p:cNvPr id="43054" name="Line 46"/>
            <p:cNvSpPr>
              <a:spLocks noChangeShapeType="1"/>
            </p:cNvSpPr>
            <p:nvPr/>
          </p:nvSpPr>
          <p:spPr bwMode="auto">
            <a:xfrm flipV="1">
              <a:off x="676" y="1276"/>
              <a:ext cx="0"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55" name="Line 47"/>
            <p:cNvSpPr>
              <a:spLocks noChangeShapeType="1"/>
            </p:cNvSpPr>
            <p:nvPr/>
          </p:nvSpPr>
          <p:spPr bwMode="auto">
            <a:xfrm flipV="1">
              <a:off x="682" y="1272"/>
              <a:ext cx="0" cy="3"/>
            </a:xfrm>
            <a:prstGeom prst="line">
              <a:avLst/>
            </a:prstGeom>
            <a:noFill/>
            <a:ln w="9525">
              <a:noFill/>
              <a:round/>
              <a:headEnd type="none" w="sm" len="sm"/>
              <a:tailEnd type="none" w="sm" len="sm"/>
            </a:ln>
            <a:effectLst/>
          </p:spPr>
          <p:txBody>
            <a:bodyPr wrap="none" anchor="ctr"/>
            <a:lstStyle/>
            <a:p>
              <a:endParaRPr lang="en-US"/>
            </a:p>
          </p:txBody>
        </p:sp>
        <p:sp>
          <p:nvSpPr>
            <p:cNvPr id="43056" name="Line 48"/>
            <p:cNvSpPr>
              <a:spLocks noChangeShapeType="1"/>
            </p:cNvSpPr>
            <p:nvPr/>
          </p:nvSpPr>
          <p:spPr bwMode="auto">
            <a:xfrm flipV="1">
              <a:off x="682" y="1272"/>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57" name="Line 49"/>
            <p:cNvSpPr>
              <a:spLocks noChangeShapeType="1"/>
            </p:cNvSpPr>
            <p:nvPr/>
          </p:nvSpPr>
          <p:spPr bwMode="auto">
            <a:xfrm flipV="1">
              <a:off x="676" y="1273"/>
              <a:ext cx="0" cy="2"/>
            </a:xfrm>
            <a:prstGeom prst="line">
              <a:avLst/>
            </a:prstGeom>
            <a:noFill/>
            <a:ln w="9525">
              <a:noFill/>
              <a:round/>
              <a:headEnd type="none" w="sm" len="sm"/>
              <a:tailEnd type="none" w="sm" len="sm"/>
            </a:ln>
            <a:effectLst/>
          </p:spPr>
          <p:txBody>
            <a:bodyPr wrap="none" anchor="ctr"/>
            <a:lstStyle/>
            <a:p>
              <a:endParaRPr lang="en-US"/>
            </a:p>
          </p:txBody>
        </p:sp>
        <p:sp>
          <p:nvSpPr>
            <p:cNvPr id="43058" name="Line 50"/>
            <p:cNvSpPr>
              <a:spLocks noChangeShapeType="1"/>
            </p:cNvSpPr>
            <p:nvPr/>
          </p:nvSpPr>
          <p:spPr bwMode="auto">
            <a:xfrm flipV="1">
              <a:off x="676" y="1273"/>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59" name="Freeform 51"/>
            <p:cNvSpPr>
              <a:spLocks/>
            </p:cNvSpPr>
            <p:nvPr/>
          </p:nvSpPr>
          <p:spPr bwMode="auto">
            <a:xfrm>
              <a:off x="685" y="1274"/>
              <a:ext cx="17" cy="17"/>
            </a:xfrm>
            <a:custGeom>
              <a:avLst/>
              <a:gdLst/>
              <a:ahLst/>
              <a:cxnLst>
                <a:cxn ang="0">
                  <a:pos x="0" y="16"/>
                </a:cxn>
                <a:cxn ang="0">
                  <a:pos x="4" y="16"/>
                </a:cxn>
                <a:cxn ang="0">
                  <a:pos x="12" y="0"/>
                </a:cxn>
                <a:cxn ang="0">
                  <a:pos x="16" y="0"/>
                </a:cxn>
                <a:cxn ang="0">
                  <a:pos x="12" y="16"/>
                </a:cxn>
                <a:cxn ang="0">
                  <a:pos x="4" y="16"/>
                </a:cxn>
                <a:cxn ang="0">
                  <a:pos x="0" y="16"/>
                </a:cxn>
              </a:cxnLst>
              <a:rect l="0" t="0" r="r" b="b"/>
              <a:pathLst>
                <a:path w="17" h="17">
                  <a:moveTo>
                    <a:pt x="0" y="16"/>
                  </a:moveTo>
                  <a:lnTo>
                    <a:pt x="4" y="16"/>
                  </a:lnTo>
                  <a:lnTo>
                    <a:pt x="12" y="0"/>
                  </a:lnTo>
                  <a:lnTo>
                    <a:pt x="16" y="0"/>
                  </a:lnTo>
                  <a:lnTo>
                    <a:pt x="12" y="16"/>
                  </a:lnTo>
                  <a:lnTo>
                    <a:pt x="4"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60" name="Line 52"/>
            <p:cNvSpPr>
              <a:spLocks noChangeShapeType="1"/>
            </p:cNvSpPr>
            <p:nvPr/>
          </p:nvSpPr>
          <p:spPr bwMode="auto">
            <a:xfrm flipV="1">
              <a:off x="689" y="1275"/>
              <a:ext cx="0" cy="2"/>
            </a:xfrm>
            <a:prstGeom prst="line">
              <a:avLst/>
            </a:prstGeom>
            <a:noFill/>
            <a:ln w="9525">
              <a:noFill/>
              <a:round/>
              <a:headEnd type="none" w="sm" len="sm"/>
              <a:tailEnd type="none" w="sm" len="sm"/>
            </a:ln>
            <a:effectLst/>
          </p:spPr>
          <p:txBody>
            <a:bodyPr wrap="none" anchor="ctr"/>
            <a:lstStyle/>
            <a:p>
              <a:endParaRPr lang="en-US"/>
            </a:p>
          </p:txBody>
        </p:sp>
        <p:sp>
          <p:nvSpPr>
            <p:cNvPr id="43061" name="Line 53"/>
            <p:cNvSpPr>
              <a:spLocks noChangeShapeType="1"/>
            </p:cNvSpPr>
            <p:nvPr/>
          </p:nvSpPr>
          <p:spPr bwMode="auto">
            <a:xfrm flipV="1">
              <a:off x="689" y="1275"/>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62" name="Line 54"/>
            <p:cNvSpPr>
              <a:spLocks noChangeShapeType="1"/>
            </p:cNvSpPr>
            <p:nvPr/>
          </p:nvSpPr>
          <p:spPr bwMode="auto">
            <a:xfrm flipV="1">
              <a:off x="685" y="1275"/>
              <a:ext cx="0" cy="3"/>
            </a:xfrm>
            <a:prstGeom prst="line">
              <a:avLst/>
            </a:prstGeom>
            <a:noFill/>
            <a:ln w="9525">
              <a:noFill/>
              <a:round/>
              <a:headEnd type="none" w="sm" len="sm"/>
              <a:tailEnd type="none" w="sm" len="sm"/>
            </a:ln>
            <a:effectLst/>
          </p:spPr>
          <p:txBody>
            <a:bodyPr wrap="none" anchor="ctr"/>
            <a:lstStyle/>
            <a:p>
              <a:endParaRPr lang="en-US"/>
            </a:p>
          </p:txBody>
        </p:sp>
        <p:sp>
          <p:nvSpPr>
            <p:cNvPr id="43063" name="Line 55"/>
            <p:cNvSpPr>
              <a:spLocks noChangeShapeType="1"/>
            </p:cNvSpPr>
            <p:nvPr/>
          </p:nvSpPr>
          <p:spPr bwMode="auto">
            <a:xfrm flipV="1">
              <a:off x="685" y="1275"/>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64" name="Line 56"/>
            <p:cNvSpPr>
              <a:spLocks noChangeShapeType="1"/>
            </p:cNvSpPr>
            <p:nvPr/>
          </p:nvSpPr>
          <p:spPr bwMode="auto">
            <a:xfrm flipV="1">
              <a:off x="689" y="1271"/>
              <a:ext cx="0" cy="3"/>
            </a:xfrm>
            <a:prstGeom prst="line">
              <a:avLst/>
            </a:prstGeom>
            <a:noFill/>
            <a:ln w="9525">
              <a:noFill/>
              <a:round/>
              <a:headEnd type="none" w="sm" len="sm"/>
              <a:tailEnd type="none" w="sm" len="sm"/>
            </a:ln>
            <a:effectLst/>
          </p:spPr>
          <p:txBody>
            <a:bodyPr wrap="none" anchor="ctr"/>
            <a:lstStyle/>
            <a:p>
              <a:endParaRPr lang="en-US"/>
            </a:p>
          </p:txBody>
        </p:sp>
        <p:sp>
          <p:nvSpPr>
            <p:cNvPr id="43065" name="Line 57"/>
            <p:cNvSpPr>
              <a:spLocks noChangeShapeType="1"/>
            </p:cNvSpPr>
            <p:nvPr/>
          </p:nvSpPr>
          <p:spPr bwMode="auto">
            <a:xfrm flipV="1">
              <a:off x="689" y="1271"/>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66" name="Line 58"/>
            <p:cNvSpPr>
              <a:spLocks noChangeShapeType="1"/>
            </p:cNvSpPr>
            <p:nvPr/>
          </p:nvSpPr>
          <p:spPr bwMode="auto">
            <a:xfrm flipV="1">
              <a:off x="685" y="1272"/>
              <a:ext cx="0" cy="3"/>
            </a:xfrm>
            <a:prstGeom prst="line">
              <a:avLst/>
            </a:prstGeom>
            <a:noFill/>
            <a:ln w="9525">
              <a:noFill/>
              <a:round/>
              <a:headEnd type="none" w="sm" len="sm"/>
              <a:tailEnd type="none" w="sm" len="sm"/>
            </a:ln>
            <a:effectLst/>
          </p:spPr>
          <p:txBody>
            <a:bodyPr wrap="none" anchor="ctr"/>
            <a:lstStyle/>
            <a:p>
              <a:endParaRPr lang="en-US"/>
            </a:p>
          </p:txBody>
        </p:sp>
        <p:sp>
          <p:nvSpPr>
            <p:cNvPr id="43067" name="Line 59"/>
            <p:cNvSpPr>
              <a:spLocks noChangeShapeType="1"/>
            </p:cNvSpPr>
            <p:nvPr/>
          </p:nvSpPr>
          <p:spPr bwMode="auto">
            <a:xfrm flipV="1">
              <a:off x="685" y="1272"/>
              <a:ext cx="0"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68" name="Line 60"/>
            <p:cNvSpPr>
              <a:spLocks noChangeShapeType="1"/>
            </p:cNvSpPr>
            <p:nvPr/>
          </p:nvSpPr>
          <p:spPr bwMode="auto">
            <a:xfrm flipV="1">
              <a:off x="672" y="1276"/>
              <a:ext cx="0" cy="4"/>
            </a:xfrm>
            <a:prstGeom prst="line">
              <a:avLst/>
            </a:prstGeom>
            <a:noFill/>
            <a:ln w="9525">
              <a:noFill/>
              <a:round/>
              <a:headEnd type="none" w="sm" len="sm"/>
              <a:tailEnd type="none" w="sm" len="sm"/>
            </a:ln>
            <a:effectLst/>
          </p:spPr>
          <p:txBody>
            <a:bodyPr wrap="none" anchor="ctr"/>
            <a:lstStyle/>
            <a:p>
              <a:endParaRPr lang="en-US"/>
            </a:p>
          </p:txBody>
        </p:sp>
        <p:sp>
          <p:nvSpPr>
            <p:cNvPr id="43069" name="Line 61"/>
            <p:cNvSpPr>
              <a:spLocks noChangeShapeType="1"/>
            </p:cNvSpPr>
            <p:nvPr/>
          </p:nvSpPr>
          <p:spPr bwMode="auto">
            <a:xfrm flipV="1">
              <a:off x="672" y="1276"/>
              <a:ext cx="0"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70" name="Freeform 62"/>
            <p:cNvSpPr>
              <a:spLocks/>
            </p:cNvSpPr>
            <p:nvPr/>
          </p:nvSpPr>
          <p:spPr bwMode="auto">
            <a:xfrm>
              <a:off x="672" y="1273"/>
              <a:ext cx="1" cy="17"/>
            </a:xfrm>
            <a:custGeom>
              <a:avLst/>
              <a:gdLst/>
              <a:ahLst/>
              <a:cxnLst>
                <a:cxn ang="0">
                  <a:pos x="0" y="16"/>
                </a:cxn>
                <a:cxn ang="0">
                  <a:pos x="0" y="12"/>
                </a:cxn>
                <a:cxn ang="0">
                  <a:pos x="0" y="0"/>
                </a:cxn>
                <a:cxn ang="0">
                  <a:pos x="0" y="12"/>
                </a:cxn>
                <a:cxn ang="0">
                  <a:pos x="0" y="16"/>
                </a:cxn>
              </a:cxnLst>
              <a:rect l="0" t="0" r="r" b="b"/>
              <a:pathLst>
                <a:path w="1" h="17">
                  <a:moveTo>
                    <a:pt x="0" y="16"/>
                  </a:moveTo>
                  <a:lnTo>
                    <a:pt x="0" y="12"/>
                  </a:lnTo>
                  <a:lnTo>
                    <a:pt x="0" y="0"/>
                  </a:lnTo>
                  <a:lnTo>
                    <a:pt x="0"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71" name="Line 63"/>
            <p:cNvSpPr>
              <a:spLocks noChangeShapeType="1"/>
            </p:cNvSpPr>
            <p:nvPr/>
          </p:nvSpPr>
          <p:spPr bwMode="auto">
            <a:xfrm flipV="1">
              <a:off x="669" y="1273"/>
              <a:ext cx="0"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72" name="Line 64"/>
            <p:cNvSpPr>
              <a:spLocks noChangeShapeType="1"/>
            </p:cNvSpPr>
            <p:nvPr/>
          </p:nvSpPr>
          <p:spPr bwMode="auto">
            <a:xfrm flipV="1">
              <a:off x="669" y="1280"/>
              <a:ext cx="0" cy="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73" name="Freeform 65"/>
            <p:cNvSpPr>
              <a:spLocks/>
            </p:cNvSpPr>
            <p:nvPr/>
          </p:nvSpPr>
          <p:spPr bwMode="auto">
            <a:xfrm>
              <a:off x="662" y="1267"/>
              <a:ext cx="17" cy="17"/>
            </a:xfrm>
            <a:custGeom>
              <a:avLst/>
              <a:gdLst/>
              <a:ahLst/>
              <a:cxnLst>
                <a:cxn ang="0">
                  <a:pos x="0" y="0"/>
                </a:cxn>
                <a:cxn ang="0">
                  <a:pos x="0" y="16"/>
                </a:cxn>
                <a:cxn ang="0">
                  <a:pos x="16" y="16"/>
                </a:cxn>
                <a:cxn ang="0">
                  <a:pos x="0" y="0"/>
                </a:cxn>
              </a:cxnLst>
              <a:rect l="0" t="0" r="r" b="b"/>
              <a:pathLst>
                <a:path w="17" h="17">
                  <a:moveTo>
                    <a:pt x="0" y="0"/>
                  </a:moveTo>
                  <a:lnTo>
                    <a:pt x="0" y="16"/>
                  </a:lnTo>
                  <a:lnTo>
                    <a:pt x="16" y="16"/>
                  </a:lnTo>
                  <a:lnTo>
                    <a:pt x="0" y="0"/>
                  </a:lnTo>
                </a:path>
              </a:pathLst>
            </a:custGeom>
            <a:solidFill>
              <a:srgbClr val="FF0000"/>
            </a:solidFill>
            <a:ln w="9525" cap="rnd">
              <a:noFill/>
              <a:round/>
              <a:headEnd/>
              <a:tailEnd/>
            </a:ln>
            <a:effectLst/>
          </p:spPr>
          <p:txBody>
            <a:bodyPr/>
            <a:lstStyle/>
            <a:p>
              <a:endParaRPr lang="en-US"/>
            </a:p>
          </p:txBody>
        </p:sp>
        <p:sp>
          <p:nvSpPr>
            <p:cNvPr id="43074" name="Freeform 66"/>
            <p:cNvSpPr>
              <a:spLocks/>
            </p:cNvSpPr>
            <p:nvPr/>
          </p:nvSpPr>
          <p:spPr bwMode="auto">
            <a:xfrm>
              <a:off x="668" y="1273"/>
              <a:ext cx="17" cy="17"/>
            </a:xfrm>
            <a:custGeom>
              <a:avLst/>
              <a:gdLst/>
              <a:ahLst/>
              <a:cxnLst>
                <a:cxn ang="0">
                  <a:pos x="16" y="16"/>
                </a:cxn>
                <a:cxn ang="0">
                  <a:pos x="16" y="0"/>
                </a:cxn>
                <a:cxn ang="0">
                  <a:pos x="0" y="0"/>
                </a:cxn>
                <a:cxn ang="0">
                  <a:pos x="16" y="16"/>
                </a:cxn>
              </a:cxnLst>
              <a:rect l="0" t="0" r="r" b="b"/>
              <a:pathLst>
                <a:path w="17" h="17">
                  <a:moveTo>
                    <a:pt x="16" y="16"/>
                  </a:moveTo>
                  <a:lnTo>
                    <a:pt x="16" y="0"/>
                  </a:lnTo>
                  <a:lnTo>
                    <a:pt x="0" y="0"/>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3075" name="Line 67"/>
            <p:cNvSpPr>
              <a:spLocks noChangeShapeType="1"/>
            </p:cNvSpPr>
            <p:nvPr/>
          </p:nvSpPr>
          <p:spPr bwMode="auto">
            <a:xfrm flipH="1">
              <a:off x="668" y="1276"/>
              <a:ext cx="1" cy="0"/>
            </a:xfrm>
            <a:prstGeom prst="line">
              <a:avLst/>
            </a:prstGeom>
            <a:noFill/>
            <a:ln w="9525">
              <a:noFill/>
              <a:round/>
              <a:headEnd type="none" w="sm" len="sm"/>
              <a:tailEnd type="none" w="sm" len="sm"/>
            </a:ln>
            <a:effectLst/>
          </p:spPr>
          <p:txBody>
            <a:bodyPr wrap="none" anchor="ctr"/>
            <a:lstStyle/>
            <a:p>
              <a:endParaRPr lang="en-US"/>
            </a:p>
          </p:txBody>
        </p:sp>
        <p:sp>
          <p:nvSpPr>
            <p:cNvPr id="43076" name="Line 68"/>
            <p:cNvSpPr>
              <a:spLocks noChangeShapeType="1"/>
            </p:cNvSpPr>
            <p:nvPr/>
          </p:nvSpPr>
          <p:spPr bwMode="auto">
            <a:xfrm flipH="1">
              <a:off x="668" y="1276"/>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077" name="Freeform 69"/>
            <p:cNvSpPr>
              <a:spLocks/>
            </p:cNvSpPr>
            <p:nvPr/>
          </p:nvSpPr>
          <p:spPr bwMode="auto">
            <a:xfrm>
              <a:off x="662" y="1274"/>
              <a:ext cx="17" cy="17"/>
            </a:xfrm>
            <a:custGeom>
              <a:avLst/>
              <a:gdLst/>
              <a:ahLst/>
              <a:cxnLst>
                <a:cxn ang="0">
                  <a:pos x="0" y="0"/>
                </a:cxn>
                <a:cxn ang="0">
                  <a:pos x="0" y="16"/>
                </a:cxn>
                <a:cxn ang="0">
                  <a:pos x="16" y="0"/>
                </a:cxn>
                <a:cxn ang="0">
                  <a:pos x="0" y="0"/>
                </a:cxn>
              </a:cxnLst>
              <a:rect l="0" t="0" r="r" b="b"/>
              <a:pathLst>
                <a:path w="17" h="17">
                  <a:moveTo>
                    <a:pt x="0" y="0"/>
                  </a:moveTo>
                  <a:lnTo>
                    <a:pt x="0" y="16"/>
                  </a:lnTo>
                  <a:lnTo>
                    <a:pt x="16" y="0"/>
                  </a:lnTo>
                  <a:lnTo>
                    <a:pt x="0" y="0"/>
                  </a:lnTo>
                </a:path>
              </a:pathLst>
            </a:custGeom>
            <a:solidFill>
              <a:srgbClr val="FF0000"/>
            </a:solidFill>
            <a:ln w="9525" cap="rnd">
              <a:noFill/>
              <a:round/>
              <a:headEnd/>
              <a:tailEnd/>
            </a:ln>
            <a:effectLst/>
          </p:spPr>
          <p:txBody>
            <a:bodyPr/>
            <a:lstStyle/>
            <a:p>
              <a:endParaRPr lang="en-US"/>
            </a:p>
          </p:txBody>
        </p:sp>
        <p:sp>
          <p:nvSpPr>
            <p:cNvPr id="43078" name="Freeform 70"/>
            <p:cNvSpPr>
              <a:spLocks/>
            </p:cNvSpPr>
            <p:nvPr/>
          </p:nvSpPr>
          <p:spPr bwMode="auto">
            <a:xfrm>
              <a:off x="668" y="1280"/>
              <a:ext cx="17" cy="17"/>
            </a:xfrm>
            <a:custGeom>
              <a:avLst/>
              <a:gdLst/>
              <a:ahLst/>
              <a:cxnLst>
                <a:cxn ang="0">
                  <a:pos x="16" y="16"/>
                </a:cxn>
                <a:cxn ang="0">
                  <a:pos x="16" y="0"/>
                </a:cxn>
                <a:cxn ang="0">
                  <a:pos x="0" y="16"/>
                </a:cxn>
                <a:cxn ang="0">
                  <a:pos x="16" y="16"/>
                </a:cxn>
              </a:cxnLst>
              <a:rect l="0" t="0" r="r" b="b"/>
              <a:pathLst>
                <a:path w="17" h="17">
                  <a:moveTo>
                    <a:pt x="16" y="16"/>
                  </a:moveTo>
                  <a:lnTo>
                    <a:pt x="16" y="0"/>
                  </a:lnTo>
                  <a:lnTo>
                    <a:pt x="0" y="16"/>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3079" name="Freeform 71"/>
            <p:cNvSpPr>
              <a:spLocks/>
            </p:cNvSpPr>
            <p:nvPr/>
          </p:nvSpPr>
          <p:spPr bwMode="auto">
            <a:xfrm>
              <a:off x="658" y="1267"/>
              <a:ext cx="17" cy="17"/>
            </a:xfrm>
            <a:custGeom>
              <a:avLst/>
              <a:gdLst/>
              <a:ahLst/>
              <a:cxnLst>
                <a:cxn ang="0">
                  <a:pos x="16" y="0"/>
                </a:cxn>
                <a:cxn ang="0">
                  <a:pos x="0" y="16"/>
                </a:cxn>
                <a:cxn ang="0">
                  <a:pos x="0" y="0"/>
                </a:cxn>
                <a:cxn ang="0">
                  <a:pos x="16" y="0"/>
                </a:cxn>
              </a:cxnLst>
              <a:rect l="0" t="0" r="r" b="b"/>
              <a:pathLst>
                <a:path w="17" h="17">
                  <a:moveTo>
                    <a:pt x="16" y="0"/>
                  </a:moveTo>
                  <a:lnTo>
                    <a:pt x="0" y="16"/>
                  </a:lnTo>
                  <a:lnTo>
                    <a:pt x="0" y="0"/>
                  </a:lnTo>
                  <a:lnTo>
                    <a:pt x="16" y="0"/>
                  </a:lnTo>
                </a:path>
              </a:pathLst>
            </a:custGeom>
            <a:solidFill>
              <a:srgbClr val="FF0000"/>
            </a:solidFill>
            <a:ln w="9525" cap="rnd">
              <a:noFill/>
              <a:round/>
              <a:headEnd/>
              <a:tailEnd/>
            </a:ln>
            <a:effectLst/>
          </p:spPr>
          <p:txBody>
            <a:bodyPr/>
            <a:lstStyle/>
            <a:p>
              <a:endParaRPr lang="en-US"/>
            </a:p>
          </p:txBody>
        </p:sp>
        <p:sp>
          <p:nvSpPr>
            <p:cNvPr id="43080" name="Freeform 72"/>
            <p:cNvSpPr>
              <a:spLocks/>
            </p:cNvSpPr>
            <p:nvPr/>
          </p:nvSpPr>
          <p:spPr bwMode="auto">
            <a:xfrm>
              <a:off x="662"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81" name="Freeform 73"/>
            <p:cNvSpPr>
              <a:spLocks/>
            </p:cNvSpPr>
            <p:nvPr/>
          </p:nvSpPr>
          <p:spPr bwMode="auto">
            <a:xfrm>
              <a:off x="658" y="1271"/>
              <a:ext cx="17" cy="17"/>
            </a:xfrm>
            <a:custGeom>
              <a:avLst/>
              <a:gdLst/>
              <a:ahLst/>
              <a:cxnLst>
                <a:cxn ang="0">
                  <a:pos x="16" y="0"/>
                </a:cxn>
                <a:cxn ang="0">
                  <a:pos x="0" y="16"/>
                </a:cxn>
                <a:cxn ang="0">
                  <a:pos x="0" y="0"/>
                </a:cxn>
                <a:cxn ang="0">
                  <a:pos x="16" y="0"/>
                </a:cxn>
              </a:cxnLst>
              <a:rect l="0" t="0" r="r" b="b"/>
              <a:pathLst>
                <a:path w="17" h="17">
                  <a:moveTo>
                    <a:pt x="16" y="0"/>
                  </a:moveTo>
                  <a:lnTo>
                    <a:pt x="0" y="16"/>
                  </a:lnTo>
                  <a:lnTo>
                    <a:pt x="0" y="0"/>
                  </a:lnTo>
                  <a:lnTo>
                    <a:pt x="16" y="0"/>
                  </a:lnTo>
                </a:path>
              </a:pathLst>
            </a:custGeom>
            <a:solidFill>
              <a:srgbClr val="FF0000"/>
            </a:solidFill>
            <a:ln w="9525" cap="rnd">
              <a:noFill/>
              <a:round/>
              <a:headEnd/>
              <a:tailEnd/>
            </a:ln>
            <a:effectLst/>
          </p:spPr>
          <p:txBody>
            <a:bodyPr/>
            <a:lstStyle/>
            <a:p>
              <a:endParaRPr lang="en-US"/>
            </a:p>
          </p:txBody>
        </p:sp>
        <p:sp>
          <p:nvSpPr>
            <p:cNvPr id="43082" name="Freeform 74"/>
            <p:cNvSpPr>
              <a:spLocks/>
            </p:cNvSpPr>
            <p:nvPr/>
          </p:nvSpPr>
          <p:spPr bwMode="auto">
            <a:xfrm>
              <a:off x="662"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83" name="Freeform 75"/>
            <p:cNvSpPr>
              <a:spLocks/>
            </p:cNvSpPr>
            <p:nvPr/>
          </p:nvSpPr>
          <p:spPr bwMode="auto">
            <a:xfrm>
              <a:off x="658" y="1275"/>
              <a:ext cx="17" cy="17"/>
            </a:xfrm>
            <a:custGeom>
              <a:avLst/>
              <a:gdLst/>
              <a:ahLst/>
              <a:cxnLst>
                <a:cxn ang="0">
                  <a:pos x="16" y="0"/>
                </a:cxn>
                <a:cxn ang="0">
                  <a:pos x="16" y="16"/>
                </a:cxn>
                <a:cxn ang="0">
                  <a:pos x="0" y="16"/>
                </a:cxn>
                <a:cxn ang="0">
                  <a:pos x="16" y="0"/>
                </a:cxn>
              </a:cxnLst>
              <a:rect l="0" t="0" r="r" b="b"/>
              <a:pathLst>
                <a:path w="17" h="17">
                  <a:moveTo>
                    <a:pt x="16" y="0"/>
                  </a:moveTo>
                  <a:lnTo>
                    <a:pt x="16" y="16"/>
                  </a:lnTo>
                  <a:lnTo>
                    <a:pt x="0" y="16"/>
                  </a:lnTo>
                  <a:lnTo>
                    <a:pt x="16" y="0"/>
                  </a:lnTo>
                </a:path>
              </a:pathLst>
            </a:custGeom>
            <a:solidFill>
              <a:srgbClr val="FF0000"/>
            </a:solidFill>
            <a:ln w="9525" cap="rnd">
              <a:noFill/>
              <a:round/>
              <a:headEnd/>
              <a:tailEnd/>
            </a:ln>
            <a:effectLst/>
          </p:spPr>
          <p:txBody>
            <a:bodyPr/>
            <a:lstStyle/>
            <a:p>
              <a:endParaRPr lang="en-US"/>
            </a:p>
          </p:txBody>
        </p:sp>
        <p:sp>
          <p:nvSpPr>
            <p:cNvPr id="43084" name="Freeform 76"/>
            <p:cNvSpPr>
              <a:spLocks/>
            </p:cNvSpPr>
            <p:nvPr/>
          </p:nvSpPr>
          <p:spPr bwMode="auto">
            <a:xfrm>
              <a:off x="662" y="1281"/>
              <a:ext cx="17" cy="17"/>
            </a:xfrm>
            <a:custGeom>
              <a:avLst/>
              <a:gdLst/>
              <a:ahLst/>
              <a:cxnLst>
                <a:cxn ang="0">
                  <a:pos x="0" y="16"/>
                </a:cxn>
                <a:cxn ang="0">
                  <a:pos x="0" y="0"/>
                </a:cxn>
                <a:cxn ang="0">
                  <a:pos x="16" y="0"/>
                </a:cxn>
                <a:cxn ang="0">
                  <a:pos x="0" y="16"/>
                </a:cxn>
              </a:cxnLst>
              <a:rect l="0" t="0" r="r" b="b"/>
              <a:pathLst>
                <a:path w="17" h="17">
                  <a:moveTo>
                    <a:pt x="0" y="16"/>
                  </a:moveTo>
                  <a:lnTo>
                    <a:pt x="0" y="0"/>
                  </a:lnTo>
                  <a:lnTo>
                    <a:pt x="16"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85" name="Freeform 77"/>
            <p:cNvSpPr>
              <a:spLocks/>
            </p:cNvSpPr>
            <p:nvPr/>
          </p:nvSpPr>
          <p:spPr bwMode="auto">
            <a:xfrm>
              <a:off x="665" y="1276"/>
              <a:ext cx="17" cy="17"/>
            </a:xfrm>
            <a:custGeom>
              <a:avLst/>
              <a:gdLst/>
              <a:ahLst/>
              <a:cxnLst>
                <a:cxn ang="0">
                  <a:pos x="0" y="16"/>
                </a:cxn>
                <a:cxn ang="0">
                  <a:pos x="0" y="12"/>
                </a:cxn>
                <a:cxn ang="0">
                  <a:pos x="0" y="3"/>
                </a:cxn>
                <a:cxn ang="0">
                  <a:pos x="0" y="0"/>
                </a:cxn>
                <a:cxn ang="0">
                  <a:pos x="16" y="3"/>
                </a:cxn>
                <a:cxn ang="0">
                  <a:pos x="16" y="12"/>
                </a:cxn>
                <a:cxn ang="0">
                  <a:pos x="0" y="16"/>
                </a:cxn>
              </a:cxnLst>
              <a:rect l="0" t="0" r="r" b="b"/>
              <a:pathLst>
                <a:path w="17" h="17">
                  <a:moveTo>
                    <a:pt x="0" y="16"/>
                  </a:moveTo>
                  <a:lnTo>
                    <a:pt x="0" y="12"/>
                  </a:lnTo>
                  <a:lnTo>
                    <a:pt x="0" y="3"/>
                  </a:lnTo>
                  <a:lnTo>
                    <a:pt x="0" y="0"/>
                  </a:lnTo>
                  <a:lnTo>
                    <a:pt x="16" y="3"/>
                  </a:lnTo>
                  <a:lnTo>
                    <a:pt x="16"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86" name="Freeform 78"/>
            <p:cNvSpPr>
              <a:spLocks/>
            </p:cNvSpPr>
            <p:nvPr/>
          </p:nvSpPr>
          <p:spPr bwMode="auto">
            <a:xfrm>
              <a:off x="660" y="1277"/>
              <a:ext cx="17" cy="17"/>
            </a:xfrm>
            <a:custGeom>
              <a:avLst/>
              <a:gdLst/>
              <a:ahLst/>
              <a:cxnLst>
                <a:cxn ang="0">
                  <a:pos x="16" y="16"/>
                </a:cxn>
                <a:cxn ang="0">
                  <a:pos x="0" y="12"/>
                </a:cxn>
                <a:cxn ang="0">
                  <a:pos x="0" y="0"/>
                </a:cxn>
                <a:cxn ang="0">
                  <a:pos x="16" y="0"/>
                </a:cxn>
                <a:cxn ang="0">
                  <a:pos x="16" y="12"/>
                </a:cxn>
                <a:cxn ang="0">
                  <a:pos x="16" y="16"/>
                </a:cxn>
              </a:cxnLst>
              <a:rect l="0" t="0" r="r" b="b"/>
              <a:pathLst>
                <a:path w="17" h="17">
                  <a:moveTo>
                    <a:pt x="16" y="16"/>
                  </a:moveTo>
                  <a:lnTo>
                    <a:pt x="0" y="12"/>
                  </a:lnTo>
                  <a:lnTo>
                    <a:pt x="0" y="0"/>
                  </a:lnTo>
                  <a:lnTo>
                    <a:pt x="16" y="0"/>
                  </a:lnTo>
                  <a:lnTo>
                    <a:pt x="16" y="12"/>
                  </a:lnTo>
                  <a:lnTo>
                    <a:pt x="16"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87" name="Freeform 79"/>
            <p:cNvSpPr>
              <a:spLocks/>
            </p:cNvSpPr>
            <p:nvPr/>
          </p:nvSpPr>
          <p:spPr bwMode="auto">
            <a:xfrm>
              <a:off x="665"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88" name="Freeform 80"/>
            <p:cNvSpPr>
              <a:spLocks/>
            </p:cNvSpPr>
            <p:nvPr/>
          </p:nvSpPr>
          <p:spPr bwMode="auto">
            <a:xfrm>
              <a:off x="660" y="1274"/>
              <a:ext cx="17" cy="17"/>
            </a:xfrm>
            <a:custGeom>
              <a:avLst/>
              <a:gdLst/>
              <a:ahLst/>
              <a:cxnLst>
                <a:cxn ang="0">
                  <a:pos x="16" y="16"/>
                </a:cxn>
                <a:cxn ang="0">
                  <a:pos x="0" y="16"/>
                </a:cxn>
                <a:cxn ang="0">
                  <a:pos x="0" y="5"/>
                </a:cxn>
                <a:cxn ang="0">
                  <a:pos x="16" y="0"/>
                </a:cxn>
                <a:cxn ang="0">
                  <a:pos x="16" y="10"/>
                </a:cxn>
                <a:cxn ang="0">
                  <a:pos x="16" y="16"/>
                </a:cxn>
              </a:cxnLst>
              <a:rect l="0" t="0" r="r" b="b"/>
              <a:pathLst>
                <a:path w="17" h="17">
                  <a:moveTo>
                    <a:pt x="16" y="16"/>
                  </a:moveTo>
                  <a:lnTo>
                    <a:pt x="0" y="16"/>
                  </a:lnTo>
                  <a:lnTo>
                    <a:pt x="0" y="5"/>
                  </a:lnTo>
                  <a:lnTo>
                    <a:pt x="16" y="0"/>
                  </a:lnTo>
                  <a:lnTo>
                    <a:pt x="16" y="10"/>
                  </a:lnTo>
                  <a:lnTo>
                    <a:pt x="16"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89" name="Freeform 81"/>
            <p:cNvSpPr>
              <a:spLocks/>
            </p:cNvSpPr>
            <p:nvPr/>
          </p:nvSpPr>
          <p:spPr bwMode="auto">
            <a:xfrm>
              <a:off x="668" y="1276"/>
              <a:ext cx="17" cy="17"/>
            </a:xfrm>
            <a:custGeom>
              <a:avLst/>
              <a:gdLst/>
              <a:ahLst/>
              <a:cxnLst>
                <a:cxn ang="0">
                  <a:pos x="0" y="16"/>
                </a:cxn>
                <a:cxn ang="0">
                  <a:pos x="0" y="12"/>
                </a:cxn>
                <a:cxn ang="0">
                  <a:pos x="0" y="3"/>
                </a:cxn>
                <a:cxn ang="0">
                  <a:pos x="0" y="0"/>
                </a:cxn>
                <a:cxn ang="0">
                  <a:pos x="16" y="0"/>
                </a:cxn>
                <a:cxn ang="0">
                  <a:pos x="16" y="12"/>
                </a:cxn>
                <a:cxn ang="0">
                  <a:pos x="0" y="16"/>
                </a:cxn>
              </a:cxnLst>
              <a:rect l="0" t="0" r="r" b="b"/>
              <a:pathLst>
                <a:path w="17" h="17">
                  <a:moveTo>
                    <a:pt x="0" y="16"/>
                  </a:moveTo>
                  <a:lnTo>
                    <a:pt x="0" y="12"/>
                  </a:lnTo>
                  <a:lnTo>
                    <a:pt x="0" y="3"/>
                  </a:lnTo>
                  <a:lnTo>
                    <a:pt x="0" y="0"/>
                  </a:lnTo>
                  <a:lnTo>
                    <a:pt x="16" y="0"/>
                  </a:lnTo>
                  <a:lnTo>
                    <a:pt x="16" y="12"/>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90" name="Freeform 82"/>
            <p:cNvSpPr>
              <a:spLocks/>
            </p:cNvSpPr>
            <p:nvPr/>
          </p:nvSpPr>
          <p:spPr bwMode="auto">
            <a:xfrm>
              <a:off x="668"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091" name="Freeform 83"/>
            <p:cNvSpPr>
              <a:spLocks/>
            </p:cNvSpPr>
            <p:nvPr/>
          </p:nvSpPr>
          <p:spPr bwMode="auto">
            <a:xfrm>
              <a:off x="676" y="1272"/>
              <a:ext cx="17" cy="17"/>
            </a:xfrm>
            <a:custGeom>
              <a:avLst/>
              <a:gdLst/>
              <a:ahLst/>
              <a:cxnLst>
                <a:cxn ang="0">
                  <a:pos x="10" y="16"/>
                </a:cxn>
                <a:cxn ang="0">
                  <a:pos x="10" y="16"/>
                </a:cxn>
                <a:cxn ang="0">
                  <a:pos x="2" y="0"/>
                </a:cxn>
                <a:cxn ang="0">
                  <a:pos x="0" y="0"/>
                </a:cxn>
                <a:cxn ang="0">
                  <a:pos x="0" y="4"/>
                </a:cxn>
                <a:cxn ang="0">
                  <a:pos x="10" y="16"/>
                </a:cxn>
                <a:cxn ang="0">
                  <a:pos x="16" y="0"/>
                </a:cxn>
                <a:cxn ang="0">
                  <a:pos x="10" y="16"/>
                </a:cxn>
              </a:cxnLst>
              <a:rect l="0" t="0" r="r" b="b"/>
              <a:pathLst>
                <a:path w="17" h="17">
                  <a:moveTo>
                    <a:pt x="10" y="16"/>
                  </a:moveTo>
                  <a:lnTo>
                    <a:pt x="10" y="16"/>
                  </a:lnTo>
                  <a:lnTo>
                    <a:pt x="2" y="0"/>
                  </a:lnTo>
                  <a:lnTo>
                    <a:pt x="0" y="0"/>
                  </a:lnTo>
                  <a:lnTo>
                    <a:pt x="0" y="4"/>
                  </a:lnTo>
                  <a:lnTo>
                    <a:pt x="10" y="16"/>
                  </a:lnTo>
                  <a:lnTo>
                    <a:pt x="16" y="0"/>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3092" name="Freeform 84"/>
            <p:cNvSpPr>
              <a:spLocks/>
            </p:cNvSpPr>
            <p:nvPr/>
          </p:nvSpPr>
          <p:spPr bwMode="auto">
            <a:xfrm>
              <a:off x="682"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3" name="Freeform 85"/>
            <p:cNvSpPr>
              <a:spLocks/>
            </p:cNvSpPr>
            <p:nvPr/>
          </p:nvSpPr>
          <p:spPr bwMode="auto">
            <a:xfrm>
              <a:off x="676" y="1276"/>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4" name="Freeform 86"/>
            <p:cNvSpPr>
              <a:spLocks/>
            </p:cNvSpPr>
            <p:nvPr/>
          </p:nvSpPr>
          <p:spPr bwMode="auto">
            <a:xfrm>
              <a:off x="682" y="1272"/>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5" name="Freeform 87"/>
            <p:cNvSpPr>
              <a:spLocks/>
            </p:cNvSpPr>
            <p:nvPr/>
          </p:nvSpPr>
          <p:spPr bwMode="auto">
            <a:xfrm>
              <a:off x="676" y="1273"/>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6" name="Freeform 88"/>
            <p:cNvSpPr>
              <a:spLocks/>
            </p:cNvSpPr>
            <p:nvPr/>
          </p:nvSpPr>
          <p:spPr bwMode="auto">
            <a:xfrm>
              <a:off x="685" y="1274"/>
              <a:ext cx="17" cy="17"/>
            </a:xfrm>
            <a:custGeom>
              <a:avLst/>
              <a:gdLst/>
              <a:ahLst/>
              <a:cxnLst>
                <a:cxn ang="0">
                  <a:pos x="0" y="16"/>
                </a:cxn>
                <a:cxn ang="0">
                  <a:pos x="4" y="16"/>
                </a:cxn>
                <a:cxn ang="0">
                  <a:pos x="12" y="0"/>
                </a:cxn>
                <a:cxn ang="0">
                  <a:pos x="16" y="0"/>
                </a:cxn>
                <a:cxn ang="0">
                  <a:pos x="12" y="16"/>
                </a:cxn>
                <a:cxn ang="0">
                  <a:pos x="4" y="16"/>
                </a:cxn>
                <a:cxn ang="0">
                  <a:pos x="0" y="16"/>
                </a:cxn>
              </a:cxnLst>
              <a:rect l="0" t="0" r="r" b="b"/>
              <a:pathLst>
                <a:path w="17" h="17">
                  <a:moveTo>
                    <a:pt x="0" y="16"/>
                  </a:moveTo>
                  <a:lnTo>
                    <a:pt x="4" y="16"/>
                  </a:lnTo>
                  <a:lnTo>
                    <a:pt x="12" y="0"/>
                  </a:lnTo>
                  <a:lnTo>
                    <a:pt x="16" y="0"/>
                  </a:lnTo>
                  <a:lnTo>
                    <a:pt x="12" y="16"/>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7" name="Freeform 89"/>
            <p:cNvSpPr>
              <a:spLocks/>
            </p:cNvSpPr>
            <p:nvPr/>
          </p:nvSpPr>
          <p:spPr bwMode="auto">
            <a:xfrm>
              <a:off x="689"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8" name="Freeform 90"/>
            <p:cNvSpPr>
              <a:spLocks/>
            </p:cNvSpPr>
            <p:nvPr/>
          </p:nvSpPr>
          <p:spPr bwMode="auto">
            <a:xfrm>
              <a:off x="685" y="1275"/>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099" name="Freeform 91"/>
            <p:cNvSpPr>
              <a:spLocks/>
            </p:cNvSpPr>
            <p:nvPr/>
          </p:nvSpPr>
          <p:spPr bwMode="auto">
            <a:xfrm>
              <a:off x="689" y="1271"/>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0" name="Freeform 92"/>
            <p:cNvSpPr>
              <a:spLocks/>
            </p:cNvSpPr>
            <p:nvPr/>
          </p:nvSpPr>
          <p:spPr bwMode="auto">
            <a:xfrm>
              <a:off x="685" y="1272"/>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1" name="Freeform 93"/>
            <p:cNvSpPr>
              <a:spLocks/>
            </p:cNvSpPr>
            <p:nvPr/>
          </p:nvSpPr>
          <p:spPr bwMode="auto">
            <a:xfrm>
              <a:off x="691"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2" name="Freeform 94"/>
            <p:cNvSpPr>
              <a:spLocks/>
            </p:cNvSpPr>
            <p:nvPr/>
          </p:nvSpPr>
          <p:spPr bwMode="auto">
            <a:xfrm>
              <a:off x="691" y="1274"/>
              <a:ext cx="17" cy="17"/>
            </a:xfrm>
            <a:custGeom>
              <a:avLst/>
              <a:gdLst/>
              <a:ahLst/>
              <a:cxnLst>
                <a:cxn ang="0">
                  <a:pos x="0" y="16"/>
                </a:cxn>
                <a:cxn ang="0">
                  <a:pos x="4" y="16"/>
                </a:cxn>
                <a:cxn ang="0">
                  <a:pos x="12" y="0"/>
                </a:cxn>
                <a:cxn ang="0">
                  <a:pos x="16" y="0"/>
                </a:cxn>
                <a:cxn ang="0">
                  <a:pos x="4" y="16"/>
                </a:cxn>
                <a:cxn ang="0">
                  <a:pos x="0" y="16"/>
                </a:cxn>
              </a:cxnLst>
              <a:rect l="0" t="0" r="r" b="b"/>
              <a:pathLst>
                <a:path w="17" h="17">
                  <a:moveTo>
                    <a:pt x="0" y="16"/>
                  </a:moveTo>
                  <a:lnTo>
                    <a:pt x="4" y="16"/>
                  </a:lnTo>
                  <a:lnTo>
                    <a:pt x="12" y="0"/>
                  </a:lnTo>
                  <a:lnTo>
                    <a:pt x="16" y="0"/>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3" name="Freeform 95"/>
            <p:cNvSpPr>
              <a:spLocks/>
            </p:cNvSpPr>
            <p:nvPr/>
          </p:nvSpPr>
          <p:spPr bwMode="auto">
            <a:xfrm>
              <a:off x="691"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4" name="Freeform 96"/>
            <p:cNvSpPr>
              <a:spLocks/>
            </p:cNvSpPr>
            <p:nvPr/>
          </p:nvSpPr>
          <p:spPr bwMode="auto">
            <a:xfrm>
              <a:off x="662" y="1273"/>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5" name="Freeform 97"/>
            <p:cNvSpPr>
              <a:spLocks/>
            </p:cNvSpPr>
            <p:nvPr/>
          </p:nvSpPr>
          <p:spPr bwMode="auto">
            <a:xfrm>
              <a:off x="662" y="1276"/>
              <a:ext cx="17" cy="17"/>
            </a:xfrm>
            <a:custGeom>
              <a:avLst/>
              <a:gdLst/>
              <a:ahLst/>
              <a:cxnLst>
                <a:cxn ang="0">
                  <a:pos x="0" y="16"/>
                </a:cxn>
                <a:cxn ang="0">
                  <a:pos x="16" y="0"/>
                </a:cxn>
                <a:cxn ang="0">
                  <a:pos x="16" y="16"/>
                </a:cxn>
                <a:cxn ang="0">
                  <a:pos x="0" y="16"/>
                </a:cxn>
              </a:cxnLst>
              <a:rect l="0" t="0" r="r" b="b"/>
              <a:pathLst>
                <a:path w="17" h="17">
                  <a:moveTo>
                    <a:pt x="0" y="16"/>
                  </a:move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6" name="Freeform 98"/>
            <p:cNvSpPr>
              <a:spLocks/>
            </p:cNvSpPr>
            <p:nvPr/>
          </p:nvSpPr>
          <p:spPr bwMode="auto">
            <a:xfrm>
              <a:off x="662" y="1281"/>
              <a:ext cx="17" cy="17"/>
            </a:xfrm>
            <a:custGeom>
              <a:avLst/>
              <a:gdLst/>
              <a:ahLst/>
              <a:cxnLst>
                <a:cxn ang="0">
                  <a:pos x="0" y="16"/>
                </a:cxn>
                <a:cxn ang="0">
                  <a:pos x="0" y="0"/>
                </a:cxn>
                <a:cxn ang="0">
                  <a:pos x="16" y="0"/>
                </a:cxn>
                <a:cxn ang="0">
                  <a:pos x="0" y="16"/>
                </a:cxn>
              </a:cxnLst>
              <a:rect l="0" t="0" r="r" b="b"/>
              <a:pathLst>
                <a:path w="17" h="17">
                  <a:moveTo>
                    <a:pt x="0" y="16"/>
                  </a:moveTo>
                  <a:lnTo>
                    <a:pt x="0" y="0"/>
                  </a:lnTo>
                  <a:lnTo>
                    <a:pt x="16"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7" name="Freeform 99"/>
            <p:cNvSpPr>
              <a:spLocks/>
            </p:cNvSpPr>
            <p:nvPr/>
          </p:nvSpPr>
          <p:spPr bwMode="auto">
            <a:xfrm>
              <a:off x="665" y="1276"/>
              <a:ext cx="17" cy="17"/>
            </a:xfrm>
            <a:custGeom>
              <a:avLst/>
              <a:gdLst/>
              <a:ahLst/>
              <a:cxnLst>
                <a:cxn ang="0">
                  <a:pos x="0" y="16"/>
                </a:cxn>
                <a:cxn ang="0">
                  <a:pos x="0" y="12"/>
                </a:cxn>
                <a:cxn ang="0">
                  <a:pos x="0" y="3"/>
                </a:cxn>
                <a:cxn ang="0">
                  <a:pos x="0" y="0"/>
                </a:cxn>
                <a:cxn ang="0">
                  <a:pos x="16" y="3"/>
                </a:cxn>
                <a:cxn ang="0">
                  <a:pos x="16" y="12"/>
                </a:cxn>
                <a:cxn ang="0">
                  <a:pos x="0" y="16"/>
                </a:cxn>
              </a:cxnLst>
              <a:rect l="0" t="0" r="r" b="b"/>
              <a:pathLst>
                <a:path w="17" h="17">
                  <a:moveTo>
                    <a:pt x="0" y="16"/>
                  </a:moveTo>
                  <a:lnTo>
                    <a:pt x="0" y="12"/>
                  </a:lnTo>
                  <a:lnTo>
                    <a:pt x="0" y="3"/>
                  </a:lnTo>
                  <a:lnTo>
                    <a:pt x="0" y="0"/>
                  </a:lnTo>
                  <a:lnTo>
                    <a:pt x="16" y="3"/>
                  </a:lnTo>
                  <a:lnTo>
                    <a:pt x="16"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08" name="Freeform 100"/>
            <p:cNvSpPr>
              <a:spLocks/>
            </p:cNvSpPr>
            <p:nvPr/>
          </p:nvSpPr>
          <p:spPr bwMode="auto">
            <a:xfrm>
              <a:off x="660" y="1277"/>
              <a:ext cx="17" cy="17"/>
            </a:xfrm>
            <a:custGeom>
              <a:avLst/>
              <a:gdLst/>
              <a:ahLst/>
              <a:cxnLst>
                <a:cxn ang="0">
                  <a:pos x="16" y="16"/>
                </a:cxn>
                <a:cxn ang="0">
                  <a:pos x="0" y="12"/>
                </a:cxn>
                <a:cxn ang="0">
                  <a:pos x="0" y="0"/>
                </a:cxn>
                <a:cxn ang="0">
                  <a:pos x="16" y="0"/>
                </a:cxn>
                <a:cxn ang="0">
                  <a:pos x="16" y="12"/>
                </a:cxn>
                <a:cxn ang="0">
                  <a:pos x="16" y="16"/>
                </a:cxn>
              </a:cxnLst>
              <a:rect l="0" t="0" r="r" b="b"/>
              <a:pathLst>
                <a:path w="17" h="17">
                  <a:moveTo>
                    <a:pt x="16" y="16"/>
                  </a:moveTo>
                  <a:lnTo>
                    <a:pt x="0" y="12"/>
                  </a:lnTo>
                  <a:lnTo>
                    <a:pt x="0" y="0"/>
                  </a:lnTo>
                  <a:lnTo>
                    <a:pt x="16" y="0"/>
                  </a:lnTo>
                  <a:lnTo>
                    <a:pt x="16" y="12"/>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3109" name="Freeform 101"/>
            <p:cNvSpPr>
              <a:spLocks/>
            </p:cNvSpPr>
            <p:nvPr/>
          </p:nvSpPr>
          <p:spPr bwMode="auto">
            <a:xfrm>
              <a:off x="665"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0" name="Freeform 102"/>
            <p:cNvSpPr>
              <a:spLocks/>
            </p:cNvSpPr>
            <p:nvPr/>
          </p:nvSpPr>
          <p:spPr bwMode="auto">
            <a:xfrm>
              <a:off x="660" y="1274"/>
              <a:ext cx="17" cy="17"/>
            </a:xfrm>
            <a:custGeom>
              <a:avLst/>
              <a:gdLst/>
              <a:ahLst/>
              <a:cxnLst>
                <a:cxn ang="0">
                  <a:pos x="16" y="16"/>
                </a:cxn>
                <a:cxn ang="0">
                  <a:pos x="0" y="16"/>
                </a:cxn>
                <a:cxn ang="0">
                  <a:pos x="0" y="5"/>
                </a:cxn>
                <a:cxn ang="0">
                  <a:pos x="16" y="0"/>
                </a:cxn>
                <a:cxn ang="0">
                  <a:pos x="16" y="10"/>
                </a:cxn>
                <a:cxn ang="0">
                  <a:pos x="16" y="16"/>
                </a:cxn>
              </a:cxnLst>
              <a:rect l="0" t="0" r="r" b="b"/>
              <a:pathLst>
                <a:path w="17" h="17">
                  <a:moveTo>
                    <a:pt x="16" y="16"/>
                  </a:moveTo>
                  <a:lnTo>
                    <a:pt x="0" y="16"/>
                  </a:lnTo>
                  <a:lnTo>
                    <a:pt x="0" y="5"/>
                  </a:lnTo>
                  <a:lnTo>
                    <a:pt x="16" y="0"/>
                  </a:lnTo>
                  <a:lnTo>
                    <a:pt x="16" y="10"/>
                  </a:lnTo>
                  <a:lnTo>
                    <a:pt x="16" y="16"/>
                  </a:lnTo>
                </a:path>
              </a:pathLst>
            </a:custGeom>
            <a:noFill/>
            <a:ln w="12700" cap="rnd" cmpd="sng">
              <a:solidFill>
                <a:srgbClr val="000000"/>
              </a:solidFill>
              <a:prstDash val="solid"/>
              <a:round/>
              <a:headEnd/>
              <a:tailEnd/>
            </a:ln>
            <a:effectLst/>
          </p:spPr>
          <p:txBody>
            <a:bodyPr/>
            <a:lstStyle/>
            <a:p>
              <a:endParaRPr lang="en-US"/>
            </a:p>
          </p:txBody>
        </p:sp>
        <p:sp>
          <p:nvSpPr>
            <p:cNvPr id="43111" name="Freeform 103"/>
            <p:cNvSpPr>
              <a:spLocks/>
            </p:cNvSpPr>
            <p:nvPr/>
          </p:nvSpPr>
          <p:spPr bwMode="auto">
            <a:xfrm>
              <a:off x="668" y="1273"/>
              <a:ext cx="17" cy="17"/>
            </a:xfrm>
            <a:custGeom>
              <a:avLst/>
              <a:gdLst/>
              <a:ahLst/>
              <a:cxnLst>
                <a:cxn ang="0">
                  <a:pos x="0" y="0"/>
                </a:cxn>
                <a:cxn ang="0">
                  <a:pos x="4" y="0"/>
                </a:cxn>
                <a:cxn ang="0">
                  <a:pos x="16" y="0"/>
                </a:cxn>
                <a:cxn ang="0">
                  <a:pos x="4" y="16"/>
                </a:cxn>
                <a:cxn ang="0">
                  <a:pos x="0" y="0"/>
                </a:cxn>
              </a:cxnLst>
              <a:rect l="0" t="0" r="r" b="b"/>
              <a:pathLst>
                <a:path w="17" h="17">
                  <a:moveTo>
                    <a:pt x="0" y="0"/>
                  </a:moveTo>
                  <a:lnTo>
                    <a:pt x="4" y="0"/>
                  </a:lnTo>
                  <a:lnTo>
                    <a:pt x="16" y="0"/>
                  </a:lnTo>
                  <a:lnTo>
                    <a:pt x="4"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12" name="Freeform 104"/>
            <p:cNvSpPr>
              <a:spLocks/>
            </p:cNvSpPr>
            <p:nvPr/>
          </p:nvSpPr>
          <p:spPr bwMode="auto">
            <a:xfrm>
              <a:off x="668" y="1276"/>
              <a:ext cx="17" cy="1"/>
            </a:xfrm>
            <a:custGeom>
              <a:avLst/>
              <a:gdLst/>
              <a:ahLst/>
              <a:cxnLst>
                <a:cxn ang="0">
                  <a:pos x="0" y="0"/>
                </a:cxn>
                <a:cxn ang="0">
                  <a:pos x="4" y="0"/>
                </a:cxn>
                <a:cxn ang="0">
                  <a:pos x="16" y="0"/>
                </a:cxn>
                <a:cxn ang="0">
                  <a:pos x="4" y="0"/>
                </a:cxn>
                <a:cxn ang="0">
                  <a:pos x="0" y="0"/>
                </a:cxn>
              </a:cxnLst>
              <a:rect l="0" t="0" r="r" b="b"/>
              <a:pathLst>
                <a:path w="17" h="1">
                  <a:moveTo>
                    <a:pt x="0" y="0"/>
                  </a:moveTo>
                  <a:lnTo>
                    <a:pt x="4" y="0"/>
                  </a:lnTo>
                  <a:lnTo>
                    <a:pt x="16" y="0"/>
                  </a:lnTo>
                  <a:lnTo>
                    <a:pt x="4"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13" name="Freeform 105"/>
            <p:cNvSpPr>
              <a:spLocks/>
            </p:cNvSpPr>
            <p:nvPr/>
          </p:nvSpPr>
          <p:spPr bwMode="auto">
            <a:xfrm>
              <a:off x="668" y="1280"/>
              <a:ext cx="17" cy="17"/>
            </a:xfrm>
            <a:custGeom>
              <a:avLst/>
              <a:gdLst/>
              <a:ahLst/>
              <a:cxnLst>
                <a:cxn ang="0">
                  <a:pos x="0" y="16"/>
                </a:cxn>
                <a:cxn ang="0">
                  <a:pos x="4" y="0"/>
                </a:cxn>
                <a:cxn ang="0">
                  <a:pos x="16" y="0"/>
                </a:cxn>
                <a:cxn ang="0">
                  <a:pos x="4" y="16"/>
                </a:cxn>
                <a:cxn ang="0">
                  <a:pos x="0" y="16"/>
                </a:cxn>
              </a:cxnLst>
              <a:rect l="0" t="0" r="r" b="b"/>
              <a:pathLst>
                <a:path w="17" h="17">
                  <a:moveTo>
                    <a:pt x="0" y="16"/>
                  </a:moveTo>
                  <a:lnTo>
                    <a:pt x="4" y="0"/>
                  </a:lnTo>
                  <a:lnTo>
                    <a:pt x="16" y="0"/>
                  </a:lnTo>
                  <a:lnTo>
                    <a:pt x="4"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4" name="Freeform 106"/>
            <p:cNvSpPr>
              <a:spLocks/>
            </p:cNvSpPr>
            <p:nvPr/>
          </p:nvSpPr>
          <p:spPr bwMode="auto">
            <a:xfrm>
              <a:off x="672" y="1276"/>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5" name="Freeform 107"/>
            <p:cNvSpPr>
              <a:spLocks/>
            </p:cNvSpPr>
            <p:nvPr/>
          </p:nvSpPr>
          <p:spPr bwMode="auto">
            <a:xfrm>
              <a:off x="668" y="1276"/>
              <a:ext cx="17" cy="17"/>
            </a:xfrm>
            <a:custGeom>
              <a:avLst/>
              <a:gdLst/>
              <a:ahLst/>
              <a:cxnLst>
                <a:cxn ang="0">
                  <a:pos x="0" y="16"/>
                </a:cxn>
                <a:cxn ang="0">
                  <a:pos x="0" y="12"/>
                </a:cxn>
                <a:cxn ang="0">
                  <a:pos x="0" y="3"/>
                </a:cxn>
                <a:cxn ang="0">
                  <a:pos x="0" y="0"/>
                </a:cxn>
                <a:cxn ang="0">
                  <a:pos x="16" y="0"/>
                </a:cxn>
                <a:cxn ang="0">
                  <a:pos x="16" y="12"/>
                </a:cxn>
                <a:cxn ang="0">
                  <a:pos x="0" y="16"/>
                </a:cxn>
              </a:cxnLst>
              <a:rect l="0" t="0" r="r" b="b"/>
              <a:pathLst>
                <a:path w="17" h="17">
                  <a:moveTo>
                    <a:pt x="0" y="16"/>
                  </a:moveTo>
                  <a:lnTo>
                    <a:pt x="0" y="12"/>
                  </a:lnTo>
                  <a:lnTo>
                    <a:pt x="0" y="3"/>
                  </a:lnTo>
                  <a:lnTo>
                    <a:pt x="0" y="0"/>
                  </a:lnTo>
                  <a:lnTo>
                    <a:pt x="16" y="0"/>
                  </a:lnTo>
                  <a:lnTo>
                    <a:pt x="16"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6" name="Freeform 108"/>
            <p:cNvSpPr>
              <a:spLocks/>
            </p:cNvSpPr>
            <p:nvPr/>
          </p:nvSpPr>
          <p:spPr bwMode="auto">
            <a:xfrm>
              <a:off x="672" y="1273"/>
              <a:ext cx="1" cy="17"/>
            </a:xfrm>
            <a:custGeom>
              <a:avLst/>
              <a:gdLst/>
              <a:ahLst/>
              <a:cxnLst>
                <a:cxn ang="0">
                  <a:pos x="0" y="16"/>
                </a:cxn>
                <a:cxn ang="0">
                  <a:pos x="0" y="12"/>
                </a:cxn>
                <a:cxn ang="0">
                  <a:pos x="0" y="0"/>
                </a:cxn>
                <a:cxn ang="0">
                  <a:pos x="0" y="12"/>
                </a:cxn>
                <a:cxn ang="0">
                  <a:pos x="0" y="16"/>
                </a:cxn>
              </a:cxnLst>
              <a:rect l="0" t="0" r="r" b="b"/>
              <a:pathLst>
                <a:path w="1" h="17">
                  <a:moveTo>
                    <a:pt x="0" y="16"/>
                  </a:moveTo>
                  <a:lnTo>
                    <a:pt x="0" y="12"/>
                  </a:lnTo>
                  <a:lnTo>
                    <a:pt x="0" y="0"/>
                  </a:lnTo>
                  <a:lnTo>
                    <a:pt x="0" y="12"/>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7" name="Freeform 109"/>
            <p:cNvSpPr>
              <a:spLocks/>
            </p:cNvSpPr>
            <p:nvPr/>
          </p:nvSpPr>
          <p:spPr bwMode="auto">
            <a:xfrm>
              <a:off x="668" y="127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18" name="Freeform 110"/>
            <p:cNvSpPr>
              <a:spLocks/>
            </p:cNvSpPr>
            <p:nvPr/>
          </p:nvSpPr>
          <p:spPr bwMode="auto">
            <a:xfrm>
              <a:off x="623" y="1288"/>
              <a:ext cx="17" cy="17"/>
            </a:xfrm>
            <a:custGeom>
              <a:avLst/>
              <a:gdLst/>
              <a:ahLst/>
              <a:cxnLst>
                <a:cxn ang="0">
                  <a:pos x="0" y="0"/>
                </a:cxn>
                <a:cxn ang="0">
                  <a:pos x="16" y="0"/>
                </a:cxn>
                <a:cxn ang="0">
                  <a:pos x="16" y="14"/>
                </a:cxn>
                <a:cxn ang="0">
                  <a:pos x="0" y="16"/>
                </a:cxn>
                <a:cxn ang="0">
                  <a:pos x="0" y="0"/>
                </a:cxn>
              </a:cxnLst>
              <a:rect l="0" t="0" r="r" b="b"/>
              <a:pathLst>
                <a:path w="17" h="17">
                  <a:moveTo>
                    <a:pt x="0" y="0"/>
                  </a:moveTo>
                  <a:lnTo>
                    <a:pt x="16" y="0"/>
                  </a:lnTo>
                  <a:lnTo>
                    <a:pt x="16" y="14"/>
                  </a:lnTo>
                  <a:lnTo>
                    <a:pt x="0" y="16"/>
                  </a:lnTo>
                  <a:lnTo>
                    <a:pt x="0" y="0"/>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3119" name="Freeform 111"/>
            <p:cNvSpPr>
              <a:spLocks/>
            </p:cNvSpPr>
            <p:nvPr/>
          </p:nvSpPr>
          <p:spPr bwMode="auto">
            <a:xfrm>
              <a:off x="638" y="1287"/>
              <a:ext cx="18" cy="17"/>
            </a:xfrm>
            <a:custGeom>
              <a:avLst/>
              <a:gdLst/>
              <a:ahLst/>
              <a:cxnLst>
                <a:cxn ang="0">
                  <a:pos x="0" y="1"/>
                </a:cxn>
                <a:cxn ang="0">
                  <a:pos x="17" y="0"/>
                </a:cxn>
                <a:cxn ang="0">
                  <a:pos x="17" y="14"/>
                </a:cxn>
                <a:cxn ang="0">
                  <a:pos x="0" y="16"/>
                </a:cxn>
                <a:cxn ang="0">
                  <a:pos x="0" y="1"/>
                </a:cxn>
              </a:cxnLst>
              <a:rect l="0" t="0" r="r" b="b"/>
              <a:pathLst>
                <a:path w="18" h="17">
                  <a:moveTo>
                    <a:pt x="0" y="1"/>
                  </a:moveTo>
                  <a:lnTo>
                    <a:pt x="17" y="0"/>
                  </a:lnTo>
                  <a:lnTo>
                    <a:pt x="17" y="14"/>
                  </a:lnTo>
                  <a:lnTo>
                    <a:pt x="0" y="16"/>
                  </a:lnTo>
                  <a:lnTo>
                    <a:pt x="0" y="1"/>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3120" name="Freeform 112"/>
            <p:cNvSpPr>
              <a:spLocks/>
            </p:cNvSpPr>
            <p:nvPr/>
          </p:nvSpPr>
          <p:spPr bwMode="auto">
            <a:xfrm>
              <a:off x="623" y="1291"/>
              <a:ext cx="17" cy="17"/>
            </a:xfrm>
            <a:custGeom>
              <a:avLst/>
              <a:gdLst/>
              <a:ahLst/>
              <a:cxnLst>
                <a:cxn ang="0">
                  <a:pos x="0" y="2"/>
                </a:cxn>
                <a:cxn ang="0">
                  <a:pos x="16" y="0"/>
                </a:cxn>
                <a:cxn ang="0">
                  <a:pos x="16" y="16"/>
                </a:cxn>
                <a:cxn ang="0">
                  <a:pos x="0" y="16"/>
                </a:cxn>
                <a:cxn ang="0">
                  <a:pos x="0" y="2"/>
                </a:cxn>
              </a:cxnLst>
              <a:rect l="0" t="0" r="r" b="b"/>
              <a:pathLst>
                <a:path w="17" h="17">
                  <a:moveTo>
                    <a:pt x="0" y="2"/>
                  </a:moveTo>
                  <a:lnTo>
                    <a:pt x="16" y="0"/>
                  </a:lnTo>
                  <a:lnTo>
                    <a:pt x="16" y="16"/>
                  </a:lnTo>
                  <a:lnTo>
                    <a:pt x="0" y="16"/>
                  </a:lnTo>
                  <a:lnTo>
                    <a:pt x="0" y="2"/>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121" name="Freeform 113"/>
            <p:cNvSpPr>
              <a:spLocks/>
            </p:cNvSpPr>
            <p:nvPr/>
          </p:nvSpPr>
          <p:spPr bwMode="auto">
            <a:xfrm>
              <a:off x="638" y="1288"/>
              <a:ext cx="18" cy="17"/>
            </a:xfrm>
            <a:custGeom>
              <a:avLst/>
              <a:gdLst/>
              <a:ahLst/>
              <a:cxnLst>
                <a:cxn ang="0">
                  <a:pos x="0" y="1"/>
                </a:cxn>
                <a:cxn ang="0">
                  <a:pos x="17" y="0"/>
                </a:cxn>
                <a:cxn ang="0">
                  <a:pos x="17" y="14"/>
                </a:cxn>
                <a:cxn ang="0">
                  <a:pos x="0" y="16"/>
                </a:cxn>
                <a:cxn ang="0">
                  <a:pos x="0" y="1"/>
                </a:cxn>
              </a:cxnLst>
              <a:rect l="0" t="0" r="r" b="b"/>
              <a:pathLst>
                <a:path w="18" h="17">
                  <a:moveTo>
                    <a:pt x="0" y="1"/>
                  </a:moveTo>
                  <a:lnTo>
                    <a:pt x="17" y="0"/>
                  </a:lnTo>
                  <a:lnTo>
                    <a:pt x="17" y="14"/>
                  </a:lnTo>
                  <a:lnTo>
                    <a:pt x="0" y="16"/>
                  </a:lnTo>
                  <a:lnTo>
                    <a:pt x="0" y="1"/>
                  </a:lnTo>
                </a:path>
              </a:pathLst>
            </a:custGeom>
            <a:solidFill>
              <a:srgbClr val="FFFF00"/>
            </a:solidFill>
            <a:ln w="12700" cap="rnd" cmpd="sng">
              <a:solidFill>
                <a:srgbClr val="000000"/>
              </a:solidFill>
              <a:prstDash val="solid"/>
              <a:round/>
              <a:headEnd/>
              <a:tailEnd/>
            </a:ln>
            <a:effectLst/>
          </p:spPr>
          <p:txBody>
            <a:bodyPr/>
            <a:lstStyle/>
            <a:p>
              <a:endParaRPr lang="en-US"/>
            </a:p>
          </p:txBody>
        </p:sp>
        <p:sp>
          <p:nvSpPr>
            <p:cNvPr id="43122" name="Freeform 114"/>
            <p:cNvSpPr>
              <a:spLocks/>
            </p:cNvSpPr>
            <p:nvPr/>
          </p:nvSpPr>
          <p:spPr bwMode="auto">
            <a:xfrm>
              <a:off x="627" y="1277"/>
              <a:ext cx="17" cy="17"/>
            </a:xfrm>
            <a:custGeom>
              <a:avLst/>
              <a:gdLst/>
              <a:ahLst/>
              <a:cxnLst>
                <a:cxn ang="0">
                  <a:pos x="10" y="0"/>
                </a:cxn>
                <a:cxn ang="0">
                  <a:pos x="16" y="0"/>
                </a:cxn>
                <a:cxn ang="0">
                  <a:pos x="16" y="5"/>
                </a:cxn>
                <a:cxn ang="0">
                  <a:pos x="10" y="16"/>
                </a:cxn>
                <a:cxn ang="0">
                  <a:pos x="2" y="13"/>
                </a:cxn>
                <a:cxn ang="0">
                  <a:pos x="0" y="10"/>
                </a:cxn>
                <a:cxn ang="0">
                  <a:pos x="2" y="2"/>
                </a:cxn>
                <a:cxn ang="0">
                  <a:pos x="10" y="0"/>
                </a:cxn>
              </a:cxnLst>
              <a:rect l="0" t="0" r="r" b="b"/>
              <a:pathLst>
                <a:path w="17" h="17">
                  <a:moveTo>
                    <a:pt x="10" y="0"/>
                  </a:moveTo>
                  <a:lnTo>
                    <a:pt x="16" y="0"/>
                  </a:lnTo>
                  <a:lnTo>
                    <a:pt x="16" y="5"/>
                  </a:lnTo>
                  <a:lnTo>
                    <a:pt x="10" y="16"/>
                  </a:lnTo>
                  <a:lnTo>
                    <a:pt x="2" y="13"/>
                  </a:lnTo>
                  <a:lnTo>
                    <a:pt x="0" y="10"/>
                  </a:lnTo>
                  <a:lnTo>
                    <a:pt x="2" y="2"/>
                  </a:lnTo>
                  <a:lnTo>
                    <a:pt x="10" y="0"/>
                  </a:lnTo>
                </a:path>
              </a:pathLst>
            </a:custGeom>
            <a:solidFill>
              <a:srgbClr val="FFFFFF"/>
            </a:solidFill>
            <a:ln w="12700" cap="rnd" cmpd="sng">
              <a:solidFill>
                <a:srgbClr val="000000"/>
              </a:solidFill>
              <a:prstDash val="solid"/>
              <a:round/>
              <a:headEnd/>
              <a:tailEnd/>
            </a:ln>
            <a:effectLst/>
          </p:spPr>
          <p:txBody>
            <a:bodyPr/>
            <a:lstStyle/>
            <a:p>
              <a:endParaRPr lang="en-US"/>
            </a:p>
          </p:txBody>
        </p:sp>
        <p:sp>
          <p:nvSpPr>
            <p:cNvPr id="43123" name="Freeform 115"/>
            <p:cNvSpPr>
              <a:spLocks/>
            </p:cNvSpPr>
            <p:nvPr/>
          </p:nvSpPr>
          <p:spPr bwMode="auto">
            <a:xfrm>
              <a:off x="627" y="1280"/>
              <a:ext cx="17" cy="17"/>
            </a:xfrm>
            <a:custGeom>
              <a:avLst/>
              <a:gdLst/>
              <a:ahLst/>
              <a:cxnLst>
                <a:cxn ang="0">
                  <a:pos x="16" y="0"/>
                </a:cxn>
                <a:cxn ang="0">
                  <a:pos x="13" y="0"/>
                </a:cxn>
                <a:cxn ang="0">
                  <a:pos x="10" y="0"/>
                </a:cxn>
                <a:cxn ang="0">
                  <a:pos x="10" y="8"/>
                </a:cxn>
                <a:cxn ang="0">
                  <a:pos x="5" y="0"/>
                </a:cxn>
                <a:cxn ang="0">
                  <a:pos x="5" y="8"/>
                </a:cxn>
                <a:cxn ang="0">
                  <a:pos x="0" y="8"/>
                </a:cxn>
                <a:cxn ang="0">
                  <a:pos x="0" y="16"/>
                </a:cxn>
                <a:cxn ang="0">
                  <a:pos x="5" y="8"/>
                </a:cxn>
                <a:cxn ang="0">
                  <a:pos x="10" y="16"/>
                </a:cxn>
                <a:cxn ang="0">
                  <a:pos x="10" y="8"/>
                </a:cxn>
                <a:cxn ang="0">
                  <a:pos x="13" y="8"/>
                </a:cxn>
                <a:cxn ang="0">
                  <a:pos x="16" y="8"/>
                </a:cxn>
                <a:cxn ang="0">
                  <a:pos x="16" y="0"/>
                </a:cxn>
              </a:cxnLst>
              <a:rect l="0" t="0" r="r" b="b"/>
              <a:pathLst>
                <a:path w="17" h="17">
                  <a:moveTo>
                    <a:pt x="16" y="0"/>
                  </a:moveTo>
                  <a:lnTo>
                    <a:pt x="13" y="0"/>
                  </a:lnTo>
                  <a:lnTo>
                    <a:pt x="10" y="0"/>
                  </a:lnTo>
                  <a:lnTo>
                    <a:pt x="10" y="8"/>
                  </a:lnTo>
                  <a:lnTo>
                    <a:pt x="5" y="0"/>
                  </a:lnTo>
                  <a:lnTo>
                    <a:pt x="5" y="8"/>
                  </a:lnTo>
                  <a:lnTo>
                    <a:pt x="0" y="8"/>
                  </a:lnTo>
                  <a:lnTo>
                    <a:pt x="0" y="16"/>
                  </a:lnTo>
                  <a:lnTo>
                    <a:pt x="5" y="8"/>
                  </a:lnTo>
                  <a:lnTo>
                    <a:pt x="10" y="16"/>
                  </a:lnTo>
                  <a:lnTo>
                    <a:pt x="10" y="8"/>
                  </a:lnTo>
                  <a:lnTo>
                    <a:pt x="13" y="8"/>
                  </a:lnTo>
                  <a:lnTo>
                    <a:pt x="16" y="8"/>
                  </a:lnTo>
                  <a:lnTo>
                    <a:pt x="16"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124" name="Line 116"/>
            <p:cNvSpPr>
              <a:spLocks noChangeShapeType="1"/>
            </p:cNvSpPr>
            <p:nvPr/>
          </p:nvSpPr>
          <p:spPr bwMode="auto">
            <a:xfrm>
              <a:off x="634" y="1280"/>
              <a:ext cx="4"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25" name="Freeform 117"/>
            <p:cNvSpPr>
              <a:spLocks/>
            </p:cNvSpPr>
            <p:nvPr/>
          </p:nvSpPr>
          <p:spPr bwMode="auto">
            <a:xfrm>
              <a:off x="633" y="1276"/>
              <a:ext cx="18" cy="17"/>
            </a:xfrm>
            <a:custGeom>
              <a:avLst/>
              <a:gdLst/>
              <a:ahLst/>
              <a:cxnLst>
                <a:cxn ang="0">
                  <a:pos x="0" y="16"/>
                </a:cxn>
                <a:cxn ang="0">
                  <a:pos x="10" y="0"/>
                </a:cxn>
                <a:cxn ang="0">
                  <a:pos x="17" y="0"/>
                </a:cxn>
              </a:cxnLst>
              <a:rect l="0" t="0" r="r" b="b"/>
              <a:pathLst>
                <a:path w="18" h="17">
                  <a:moveTo>
                    <a:pt x="0" y="16"/>
                  </a:moveTo>
                  <a:lnTo>
                    <a:pt x="10" y="0"/>
                  </a:lnTo>
                  <a:lnTo>
                    <a:pt x="1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126" name="Freeform 118"/>
            <p:cNvSpPr>
              <a:spLocks/>
            </p:cNvSpPr>
            <p:nvPr/>
          </p:nvSpPr>
          <p:spPr bwMode="auto">
            <a:xfrm>
              <a:off x="633" y="1276"/>
              <a:ext cx="18" cy="17"/>
            </a:xfrm>
            <a:custGeom>
              <a:avLst/>
              <a:gdLst/>
              <a:ahLst/>
              <a:cxnLst>
                <a:cxn ang="0">
                  <a:pos x="0" y="16"/>
                </a:cxn>
                <a:cxn ang="0">
                  <a:pos x="10" y="0"/>
                </a:cxn>
                <a:cxn ang="0">
                  <a:pos x="17" y="0"/>
                </a:cxn>
              </a:cxnLst>
              <a:rect l="0" t="0" r="r" b="b"/>
              <a:pathLst>
                <a:path w="18" h="17">
                  <a:moveTo>
                    <a:pt x="0" y="16"/>
                  </a:moveTo>
                  <a:lnTo>
                    <a:pt x="10" y="0"/>
                  </a:lnTo>
                  <a:lnTo>
                    <a:pt x="1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127" name="Freeform 119"/>
            <p:cNvSpPr>
              <a:spLocks/>
            </p:cNvSpPr>
            <p:nvPr/>
          </p:nvSpPr>
          <p:spPr bwMode="auto">
            <a:xfrm>
              <a:off x="633" y="1282"/>
              <a:ext cx="18" cy="1"/>
            </a:xfrm>
            <a:custGeom>
              <a:avLst/>
              <a:gdLst/>
              <a:ahLst/>
              <a:cxnLst>
                <a:cxn ang="0">
                  <a:pos x="0" y="0"/>
                </a:cxn>
                <a:cxn ang="0">
                  <a:pos x="10" y="0"/>
                </a:cxn>
                <a:cxn ang="0">
                  <a:pos x="17" y="0"/>
                </a:cxn>
              </a:cxnLst>
              <a:rect l="0" t="0" r="r" b="b"/>
              <a:pathLst>
                <a:path w="18" h="1">
                  <a:moveTo>
                    <a:pt x="0" y="0"/>
                  </a:moveTo>
                  <a:lnTo>
                    <a:pt x="10" y="0"/>
                  </a:lnTo>
                  <a:lnTo>
                    <a:pt x="1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128" name="Freeform 120"/>
            <p:cNvSpPr>
              <a:spLocks/>
            </p:cNvSpPr>
            <p:nvPr/>
          </p:nvSpPr>
          <p:spPr bwMode="auto">
            <a:xfrm>
              <a:off x="633" y="1282"/>
              <a:ext cx="18" cy="1"/>
            </a:xfrm>
            <a:custGeom>
              <a:avLst/>
              <a:gdLst/>
              <a:ahLst/>
              <a:cxnLst>
                <a:cxn ang="0">
                  <a:pos x="0" y="0"/>
                </a:cxn>
                <a:cxn ang="0">
                  <a:pos x="10" y="0"/>
                </a:cxn>
                <a:cxn ang="0">
                  <a:pos x="17" y="0"/>
                </a:cxn>
              </a:cxnLst>
              <a:rect l="0" t="0" r="r" b="b"/>
              <a:pathLst>
                <a:path w="18" h="1">
                  <a:moveTo>
                    <a:pt x="0" y="0"/>
                  </a:moveTo>
                  <a:lnTo>
                    <a:pt x="10" y="0"/>
                  </a:lnTo>
                  <a:lnTo>
                    <a:pt x="17"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129" name="Line 121"/>
            <p:cNvSpPr>
              <a:spLocks noChangeShapeType="1"/>
            </p:cNvSpPr>
            <p:nvPr/>
          </p:nvSpPr>
          <p:spPr bwMode="auto">
            <a:xfrm>
              <a:off x="639" y="1280"/>
              <a:ext cx="1" cy="0"/>
            </a:xfrm>
            <a:prstGeom prst="line">
              <a:avLst/>
            </a:prstGeom>
            <a:noFill/>
            <a:ln w="9525">
              <a:noFill/>
              <a:round/>
              <a:headEnd type="none" w="sm" len="sm"/>
              <a:tailEnd type="none" w="sm" len="sm"/>
            </a:ln>
            <a:effectLst/>
          </p:spPr>
          <p:txBody>
            <a:bodyPr wrap="none" anchor="ctr"/>
            <a:lstStyle/>
            <a:p>
              <a:endParaRPr lang="en-US"/>
            </a:p>
          </p:txBody>
        </p:sp>
        <p:sp>
          <p:nvSpPr>
            <p:cNvPr id="43130" name="Line 122"/>
            <p:cNvSpPr>
              <a:spLocks noChangeShapeType="1"/>
            </p:cNvSpPr>
            <p:nvPr/>
          </p:nvSpPr>
          <p:spPr bwMode="auto">
            <a:xfrm>
              <a:off x="639" y="1280"/>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31" name="Line 123"/>
            <p:cNvSpPr>
              <a:spLocks noChangeShapeType="1"/>
            </p:cNvSpPr>
            <p:nvPr/>
          </p:nvSpPr>
          <p:spPr bwMode="auto">
            <a:xfrm flipV="1">
              <a:off x="640" y="1278"/>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32" name="Freeform 124"/>
            <p:cNvSpPr>
              <a:spLocks/>
            </p:cNvSpPr>
            <p:nvPr/>
          </p:nvSpPr>
          <p:spPr bwMode="auto">
            <a:xfrm>
              <a:off x="634" y="1273"/>
              <a:ext cx="18" cy="17"/>
            </a:xfrm>
            <a:custGeom>
              <a:avLst/>
              <a:gdLst/>
              <a:ahLst/>
              <a:cxnLst>
                <a:cxn ang="0">
                  <a:pos x="17" y="16"/>
                </a:cxn>
                <a:cxn ang="0">
                  <a:pos x="17" y="0"/>
                </a:cxn>
                <a:cxn ang="0">
                  <a:pos x="0" y="0"/>
                </a:cxn>
                <a:cxn ang="0">
                  <a:pos x="17" y="0"/>
                </a:cxn>
                <a:cxn ang="0">
                  <a:pos x="17" y="16"/>
                </a:cxn>
              </a:cxnLst>
              <a:rect l="0" t="0" r="r" b="b"/>
              <a:pathLst>
                <a:path w="18" h="17">
                  <a:moveTo>
                    <a:pt x="17" y="16"/>
                  </a:moveTo>
                  <a:lnTo>
                    <a:pt x="17" y="0"/>
                  </a:lnTo>
                  <a:lnTo>
                    <a:pt x="0" y="0"/>
                  </a:lnTo>
                  <a:lnTo>
                    <a:pt x="17" y="0"/>
                  </a:lnTo>
                  <a:lnTo>
                    <a:pt x="17" y="16"/>
                  </a:lnTo>
                </a:path>
              </a:pathLst>
            </a:custGeom>
            <a:solidFill>
              <a:srgbClr val="000000"/>
            </a:solidFill>
            <a:ln w="9525" cap="rnd">
              <a:noFill/>
              <a:round/>
              <a:headEnd/>
              <a:tailEnd/>
            </a:ln>
            <a:effectLst/>
          </p:spPr>
          <p:txBody>
            <a:bodyPr/>
            <a:lstStyle/>
            <a:p>
              <a:endParaRPr lang="en-US"/>
            </a:p>
          </p:txBody>
        </p:sp>
        <p:sp>
          <p:nvSpPr>
            <p:cNvPr id="43133" name="Freeform 125"/>
            <p:cNvSpPr>
              <a:spLocks/>
            </p:cNvSpPr>
            <p:nvPr/>
          </p:nvSpPr>
          <p:spPr bwMode="auto">
            <a:xfrm>
              <a:off x="640" y="1278"/>
              <a:ext cx="18" cy="17"/>
            </a:xfrm>
            <a:custGeom>
              <a:avLst/>
              <a:gdLst/>
              <a:ahLst/>
              <a:cxnLst>
                <a:cxn ang="0">
                  <a:pos x="0" y="0"/>
                </a:cxn>
                <a:cxn ang="0">
                  <a:pos x="0" y="16"/>
                </a:cxn>
                <a:cxn ang="0">
                  <a:pos x="17" y="16"/>
                </a:cxn>
                <a:cxn ang="0">
                  <a:pos x="0" y="16"/>
                </a:cxn>
                <a:cxn ang="0">
                  <a:pos x="0" y="0"/>
                </a:cxn>
              </a:cxnLst>
              <a:rect l="0" t="0" r="r" b="b"/>
              <a:pathLst>
                <a:path w="18" h="17">
                  <a:moveTo>
                    <a:pt x="0" y="0"/>
                  </a:moveTo>
                  <a:lnTo>
                    <a:pt x="0" y="16"/>
                  </a:lnTo>
                  <a:lnTo>
                    <a:pt x="17"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34" name="Freeform 126"/>
            <p:cNvSpPr>
              <a:spLocks/>
            </p:cNvSpPr>
            <p:nvPr/>
          </p:nvSpPr>
          <p:spPr bwMode="auto">
            <a:xfrm>
              <a:off x="635" y="1273"/>
              <a:ext cx="18" cy="17"/>
            </a:xfrm>
            <a:custGeom>
              <a:avLst/>
              <a:gdLst/>
              <a:ahLst/>
              <a:cxnLst>
                <a:cxn ang="0">
                  <a:pos x="0" y="0"/>
                </a:cxn>
                <a:cxn ang="0">
                  <a:pos x="17" y="16"/>
                </a:cxn>
                <a:cxn ang="0">
                  <a:pos x="17" y="0"/>
                </a:cxn>
                <a:cxn ang="0">
                  <a:pos x="0" y="0"/>
                </a:cxn>
              </a:cxnLst>
              <a:rect l="0" t="0" r="r" b="b"/>
              <a:pathLst>
                <a:path w="18" h="17">
                  <a:moveTo>
                    <a:pt x="0" y="0"/>
                  </a:moveTo>
                  <a:lnTo>
                    <a:pt x="17" y="16"/>
                  </a:lnTo>
                  <a:lnTo>
                    <a:pt x="17" y="0"/>
                  </a:lnTo>
                  <a:lnTo>
                    <a:pt x="0" y="0"/>
                  </a:lnTo>
                </a:path>
              </a:pathLst>
            </a:custGeom>
            <a:solidFill>
              <a:srgbClr val="000000"/>
            </a:solidFill>
            <a:ln w="9525" cap="rnd">
              <a:noFill/>
              <a:round/>
              <a:headEnd/>
              <a:tailEnd/>
            </a:ln>
            <a:effectLst/>
          </p:spPr>
          <p:txBody>
            <a:bodyPr/>
            <a:lstStyle/>
            <a:p>
              <a:endParaRPr lang="en-US"/>
            </a:p>
          </p:txBody>
        </p:sp>
        <p:sp>
          <p:nvSpPr>
            <p:cNvPr id="43135" name="Freeform 127"/>
            <p:cNvSpPr>
              <a:spLocks/>
            </p:cNvSpPr>
            <p:nvPr/>
          </p:nvSpPr>
          <p:spPr bwMode="auto">
            <a:xfrm>
              <a:off x="641" y="1278"/>
              <a:ext cx="18" cy="17"/>
            </a:xfrm>
            <a:custGeom>
              <a:avLst/>
              <a:gdLst/>
              <a:ahLst/>
              <a:cxnLst>
                <a:cxn ang="0">
                  <a:pos x="17" y="16"/>
                </a:cxn>
                <a:cxn ang="0">
                  <a:pos x="0" y="0"/>
                </a:cxn>
                <a:cxn ang="0">
                  <a:pos x="0" y="16"/>
                </a:cxn>
                <a:cxn ang="0">
                  <a:pos x="17" y="16"/>
                </a:cxn>
              </a:cxnLst>
              <a:rect l="0" t="0" r="r" b="b"/>
              <a:pathLst>
                <a:path w="18" h="17">
                  <a:moveTo>
                    <a:pt x="17" y="16"/>
                  </a:moveTo>
                  <a:lnTo>
                    <a:pt x="0" y="0"/>
                  </a:lnTo>
                  <a:lnTo>
                    <a:pt x="0" y="16"/>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3136" name="Freeform 128"/>
            <p:cNvSpPr>
              <a:spLocks/>
            </p:cNvSpPr>
            <p:nvPr/>
          </p:nvSpPr>
          <p:spPr bwMode="auto">
            <a:xfrm>
              <a:off x="638" y="1273"/>
              <a:ext cx="18" cy="17"/>
            </a:xfrm>
            <a:custGeom>
              <a:avLst/>
              <a:gdLst/>
              <a:ahLst/>
              <a:cxnLst>
                <a:cxn ang="0">
                  <a:pos x="17" y="0"/>
                </a:cxn>
                <a:cxn ang="0">
                  <a:pos x="17" y="16"/>
                </a:cxn>
                <a:cxn ang="0">
                  <a:pos x="17" y="0"/>
                </a:cxn>
                <a:cxn ang="0">
                  <a:pos x="17" y="16"/>
                </a:cxn>
                <a:cxn ang="0">
                  <a:pos x="0" y="16"/>
                </a:cxn>
                <a:cxn ang="0">
                  <a:pos x="17" y="16"/>
                </a:cxn>
                <a:cxn ang="0">
                  <a:pos x="0" y="0"/>
                </a:cxn>
                <a:cxn ang="0">
                  <a:pos x="17" y="0"/>
                </a:cxn>
              </a:cxnLst>
              <a:rect l="0" t="0" r="r" b="b"/>
              <a:pathLst>
                <a:path w="18" h="17">
                  <a:moveTo>
                    <a:pt x="17" y="0"/>
                  </a:moveTo>
                  <a:lnTo>
                    <a:pt x="17" y="16"/>
                  </a:lnTo>
                  <a:lnTo>
                    <a:pt x="17" y="0"/>
                  </a:lnTo>
                  <a:lnTo>
                    <a:pt x="17" y="16"/>
                  </a:lnTo>
                  <a:lnTo>
                    <a:pt x="0" y="16"/>
                  </a:lnTo>
                  <a:lnTo>
                    <a:pt x="17" y="16"/>
                  </a:lnTo>
                  <a:lnTo>
                    <a:pt x="0" y="0"/>
                  </a:lnTo>
                  <a:lnTo>
                    <a:pt x="17" y="0"/>
                  </a:lnTo>
                </a:path>
              </a:pathLst>
            </a:custGeom>
            <a:solidFill>
              <a:srgbClr val="000000"/>
            </a:solidFill>
            <a:ln w="9525" cap="rnd">
              <a:noFill/>
              <a:round/>
              <a:headEnd/>
              <a:tailEnd/>
            </a:ln>
            <a:effectLst/>
          </p:spPr>
          <p:txBody>
            <a:bodyPr/>
            <a:lstStyle/>
            <a:p>
              <a:endParaRPr lang="en-US"/>
            </a:p>
          </p:txBody>
        </p:sp>
        <p:sp>
          <p:nvSpPr>
            <p:cNvPr id="43137" name="Freeform 129"/>
            <p:cNvSpPr>
              <a:spLocks/>
            </p:cNvSpPr>
            <p:nvPr/>
          </p:nvSpPr>
          <p:spPr bwMode="auto">
            <a:xfrm>
              <a:off x="644" y="1278"/>
              <a:ext cx="18" cy="17"/>
            </a:xfrm>
            <a:custGeom>
              <a:avLst/>
              <a:gdLst/>
              <a:ahLst/>
              <a:cxnLst>
                <a:cxn ang="0">
                  <a:pos x="0" y="16"/>
                </a:cxn>
                <a:cxn ang="0">
                  <a:pos x="0" y="0"/>
                </a:cxn>
                <a:cxn ang="0">
                  <a:pos x="0" y="16"/>
                </a:cxn>
                <a:cxn ang="0">
                  <a:pos x="0" y="0"/>
                </a:cxn>
                <a:cxn ang="0">
                  <a:pos x="17" y="0"/>
                </a:cxn>
                <a:cxn ang="0">
                  <a:pos x="0" y="0"/>
                </a:cxn>
                <a:cxn ang="0">
                  <a:pos x="17" y="16"/>
                </a:cxn>
                <a:cxn ang="0">
                  <a:pos x="0" y="16"/>
                </a:cxn>
              </a:cxnLst>
              <a:rect l="0" t="0" r="r" b="b"/>
              <a:pathLst>
                <a:path w="18" h="17">
                  <a:moveTo>
                    <a:pt x="0" y="16"/>
                  </a:moveTo>
                  <a:lnTo>
                    <a:pt x="0" y="0"/>
                  </a:lnTo>
                  <a:lnTo>
                    <a:pt x="0" y="16"/>
                  </a:lnTo>
                  <a:lnTo>
                    <a:pt x="0" y="0"/>
                  </a:lnTo>
                  <a:lnTo>
                    <a:pt x="17" y="0"/>
                  </a:lnTo>
                  <a:lnTo>
                    <a:pt x="0" y="0"/>
                  </a:lnTo>
                  <a:lnTo>
                    <a:pt x="17"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38" name="Freeform 130"/>
            <p:cNvSpPr>
              <a:spLocks/>
            </p:cNvSpPr>
            <p:nvPr/>
          </p:nvSpPr>
          <p:spPr bwMode="auto">
            <a:xfrm>
              <a:off x="639" y="1280"/>
              <a:ext cx="18" cy="1"/>
            </a:xfrm>
            <a:custGeom>
              <a:avLst/>
              <a:gdLst/>
              <a:ahLst/>
              <a:cxnLst>
                <a:cxn ang="0">
                  <a:pos x="0" y="0"/>
                </a:cxn>
                <a:cxn ang="0">
                  <a:pos x="17" y="0"/>
                </a:cxn>
                <a:cxn ang="0">
                  <a:pos x="0" y="0"/>
                </a:cxn>
              </a:cxnLst>
              <a:rect l="0" t="0" r="r" b="b"/>
              <a:pathLst>
                <a:path w="18" h="1">
                  <a:moveTo>
                    <a:pt x="0" y="0"/>
                  </a:moveTo>
                  <a:lnTo>
                    <a:pt x="17"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39" name="Line 131"/>
            <p:cNvSpPr>
              <a:spLocks noChangeShapeType="1"/>
            </p:cNvSpPr>
            <p:nvPr/>
          </p:nvSpPr>
          <p:spPr bwMode="auto">
            <a:xfrm flipV="1">
              <a:off x="640" y="1278"/>
              <a:ext cx="0" cy="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40" name="Freeform 132"/>
            <p:cNvSpPr>
              <a:spLocks/>
            </p:cNvSpPr>
            <p:nvPr/>
          </p:nvSpPr>
          <p:spPr bwMode="auto">
            <a:xfrm>
              <a:off x="640" y="1278"/>
              <a:ext cx="18" cy="17"/>
            </a:xfrm>
            <a:custGeom>
              <a:avLst/>
              <a:gdLst/>
              <a:ahLst/>
              <a:cxnLst>
                <a:cxn ang="0">
                  <a:pos x="0" y="0"/>
                </a:cxn>
                <a:cxn ang="0">
                  <a:pos x="0" y="16"/>
                </a:cxn>
                <a:cxn ang="0">
                  <a:pos x="17" y="16"/>
                </a:cxn>
                <a:cxn ang="0">
                  <a:pos x="0" y="16"/>
                </a:cxn>
                <a:cxn ang="0">
                  <a:pos x="0" y="0"/>
                </a:cxn>
              </a:cxnLst>
              <a:rect l="0" t="0" r="r" b="b"/>
              <a:pathLst>
                <a:path w="18" h="17">
                  <a:moveTo>
                    <a:pt x="0" y="0"/>
                  </a:moveTo>
                  <a:lnTo>
                    <a:pt x="0" y="16"/>
                  </a:lnTo>
                  <a:lnTo>
                    <a:pt x="17"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41" name="Freeform 133"/>
            <p:cNvSpPr>
              <a:spLocks/>
            </p:cNvSpPr>
            <p:nvPr/>
          </p:nvSpPr>
          <p:spPr bwMode="auto">
            <a:xfrm>
              <a:off x="641" y="1278"/>
              <a:ext cx="18" cy="17"/>
            </a:xfrm>
            <a:custGeom>
              <a:avLst/>
              <a:gdLst/>
              <a:ahLst/>
              <a:cxnLst>
                <a:cxn ang="0">
                  <a:pos x="17" y="16"/>
                </a:cxn>
                <a:cxn ang="0">
                  <a:pos x="0" y="0"/>
                </a:cxn>
                <a:cxn ang="0">
                  <a:pos x="0" y="16"/>
                </a:cxn>
                <a:cxn ang="0">
                  <a:pos x="17" y="16"/>
                </a:cxn>
              </a:cxnLst>
              <a:rect l="0" t="0" r="r" b="b"/>
              <a:pathLst>
                <a:path w="18" h="17">
                  <a:moveTo>
                    <a:pt x="17" y="16"/>
                  </a:moveTo>
                  <a:lnTo>
                    <a:pt x="0" y="0"/>
                  </a:lnTo>
                  <a:lnTo>
                    <a:pt x="0" y="16"/>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3142" name="Freeform 134"/>
            <p:cNvSpPr>
              <a:spLocks/>
            </p:cNvSpPr>
            <p:nvPr/>
          </p:nvSpPr>
          <p:spPr bwMode="auto">
            <a:xfrm>
              <a:off x="641" y="1278"/>
              <a:ext cx="18" cy="17"/>
            </a:xfrm>
            <a:custGeom>
              <a:avLst/>
              <a:gdLst/>
              <a:ahLst/>
              <a:cxnLst>
                <a:cxn ang="0">
                  <a:pos x="17" y="16"/>
                </a:cxn>
                <a:cxn ang="0">
                  <a:pos x="0" y="16"/>
                </a:cxn>
                <a:cxn ang="0">
                  <a:pos x="0" y="0"/>
                </a:cxn>
                <a:cxn ang="0">
                  <a:pos x="17" y="0"/>
                </a:cxn>
                <a:cxn ang="0">
                  <a:pos x="17" y="16"/>
                </a:cxn>
              </a:cxnLst>
              <a:rect l="0" t="0" r="r" b="b"/>
              <a:pathLst>
                <a:path w="18" h="17">
                  <a:moveTo>
                    <a:pt x="17" y="16"/>
                  </a:moveTo>
                  <a:lnTo>
                    <a:pt x="0" y="16"/>
                  </a:lnTo>
                  <a:lnTo>
                    <a:pt x="0" y="0"/>
                  </a:lnTo>
                  <a:lnTo>
                    <a:pt x="17" y="0"/>
                  </a:lnTo>
                  <a:lnTo>
                    <a:pt x="17" y="16"/>
                  </a:lnTo>
                </a:path>
              </a:pathLst>
            </a:custGeom>
            <a:noFill/>
            <a:ln w="12700" cap="rnd" cmpd="sng">
              <a:solidFill>
                <a:srgbClr val="000000"/>
              </a:solidFill>
              <a:prstDash val="solid"/>
              <a:round/>
              <a:headEnd/>
              <a:tailEnd/>
            </a:ln>
            <a:effectLst/>
          </p:spPr>
          <p:txBody>
            <a:bodyPr/>
            <a:lstStyle/>
            <a:p>
              <a:endParaRPr lang="en-US"/>
            </a:p>
          </p:txBody>
        </p:sp>
        <p:sp>
          <p:nvSpPr>
            <p:cNvPr id="43143" name="Freeform 135"/>
            <p:cNvSpPr>
              <a:spLocks/>
            </p:cNvSpPr>
            <p:nvPr/>
          </p:nvSpPr>
          <p:spPr bwMode="auto">
            <a:xfrm>
              <a:off x="643" y="1278"/>
              <a:ext cx="1" cy="17"/>
            </a:xfrm>
            <a:custGeom>
              <a:avLst/>
              <a:gdLst/>
              <a:ahLst/>
              <a:cxnLst>
                <a:cxn ang="0">
                  <a:pos x="0" y="16"/>
                </a:cxn>
                <a:cxn ang="0">
                  <a:pos x="0" y="0"/>
                </a:cxn>
                <a:cxn ang="0">
                  <a:pos x="0" y="16"/>
                </a:cxn>
              </a:cxnLst>
              <a:rect l="0" t="0" r="r" b="b"/>
              <a:pathLst>
                <a:path w="1" h="17">
                  <a:moveTo>
                    <a:pt x="0" y="16"/>
                  </a:moveTo>
                  <a:lnTo>
                    <a:pt x="0" y="0"/>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44" name="Freeform 136"/>
            <p:cNvSpPr>
              <a:spLocks/>
            </p:cNvSpPr>
            <p:nvPr/>
          </p:nvSpPr>
          <p:spPr bwMode="auto">
            <a:xfrm>
              <a:off x="644" y="1278"/>
              <a:ext cx="18" cy="17"/>
            </a:xfrm>
            <a:custGeom>
              <a:avLst/>
              <a:gdLst/>
              <a:ahLst/>
              <a:cxnLst>
                <a:cxn ang="0">
                  <a:pos x="0" y="16"/>
                </a:cxn>
                <a:cxn ang="0">
                  <a:pos x="0" y="0"/>
                </a:cxn>
                <a:cxn ang="0">
                  <a:pos x="0" y="16"/>
                </a:cxn>
                <a:cxn ang="0">
                  <a:pos x="0" y="0"/>
                </a:cxn>
                <a:cxn ang="0">
                  <a:pos x="17" y="0"/>
                </a:cxn>
                <a:cxn ang="0">
                  <a:pos x="0" y="0"/>
                </a:cxn>
                <a:cxn ang="0">
                  <a:pos x="17" y="16"/>
                </a:cxn>
                <a:cxn ang="0">
                  <a:pos x="0" y="16"/>
                </a:cxn>
              </a:cxnLst>
              <a:rect l="0" t="0" r="r" b="b"/>
              <a:pathLst>
                <a:path w="18" h="17">
                  <a:moveTo>
                    <a:pt x="0" y="16"/>
                  </a:moveTo>
                  <a:lnTo>
                    <a:pt x="0" y="0"/>
                  </a:lnTo>
                  <a:lnTo>
                    <a:pt x="0" y="16"/>
                  </a:lnTo>
                  <a:lnTo>
                    <a:pt x="0" y="0"/>
                  </a:lnTo>
                  <a:lnTo>
                    <a:pt x="17" y="0"/>
                  </a:lnTo>
                  <a:lnTo>
                    <a:pt x="0" y="0"/>
                  </a:lnTo>
                  <a:lnTo>
                    <a:pt x="17" y="16"/>
                  </a:lnTo>
                  <a:lnTo>
                    <a:pt x="0" y="16"/>
                  </a:lnTo>
                </a:path>
              </a:pathLst>
            </a:custGeom>
            <a:noFill/>
            <a:ln w="12700" cap="rnd" cmpd="sng">
              <a:solidFill>
                <a:srgbClr val="000000"/>
              </a:solidFill>
              <a:prstDash val="solid"/>
              <a:round/>
              <a:headEnd/>
              <a:tailEnd/>
            </a:ln>
            <a:effectLst/>
          </p:spPr>
          <p:txBody>
            <a:bodyPr/>
            <a:lstStyle/>
            <a:p>
              <a:endParaRPr lang="en-US"/>
            </a:p>
          </p:txBody>
        </p:sp>
        <p:sp>
          <p:nvSpPr>
            <p:cNvPr id="43145" name="Freeform 137"/>
            <p:cNvSpPr>
              <a:spLocks/>
            </p:cNvSpPr>
            <p:nvPr/>
          </p:nvSpPr>
          <p:spPr bwMode="auto">
            <a:xfrm>
              <a:off x="633" y="1270"/>
              <a:ext cx="18" cy="17"/>
            </a:xfrm>
            <a:custGeom>
              <a:avLst/>
              <a:gdLst/>
              <a:ahLst/>
              <a:cxnLst>
                <a:cxn ang="0">
                  <a:pos x="17" y="16"/>
                </a:cxn>
                <a:cxn ang="0">
                  <a:pos x="17" y="0"/>
                </a:cxn>
                <a:cxn ang="0">
                  <a:pos x="0" y="0"/>
                </a:cxn>
                <a:cxn ang="0">
                  <a:pos x="17" y="0"/>
                </a:cxn>
                <a:cxn ang="0">
                  <a:pos x="17" y="16"/>
                </a:cxn>
              </a:cxnLst>
              <a:rect l="0" t="0" r="r" b="b"/>
              <a:pathLst>
                <a:path w="18" h="17">
                  <a:moveTo>
                    <a:pt x="17" y="16"/>
                  </a:moveTo>
                  <a:lnTo>
                    <a:pt x="17" y="0"/>
                  </a:lnTo>
                  <a:lnTo>
                    <a:pt x="0" y="0"/>
                  </a:lnTo>
                  <a:lnTo>
                    <a:pt x="17" y="0"/>
                  </a:lnTo>
                  <a:lnTo>
                    <a:pt x="17" y="16"/>
                  </a:lnTo>
                </a:path>
              </a:pathLst>
            </a:custGeom>
            <a:solidFill>
              <a:srgbClr val="000000"/>
            </a:solidFill>
            <a:ln w="9525" cap="rnd">
              <a:noFill/>
              <a:round/>
              <a:headEnd/>
              <a:tailEnd/>
            </a:ln>
            <a:effectLst/>
          </p:spPr>
          <p:txBody>
            <a:bodyPr/>
            <a:lstStyle/>
            <a:p>
              <a:endParaRPr lang="en-US"/>
            </a:p>
          </p:txBody>
        </p:sp>
        <p:sp>
          <p:nvSpPr>
            <p:cNvPr id="43146" name="Freeform 138"/>
            <p:cNvSpPr>
              <a:spLocks/>
            </p:cNvSpPr>
            <p:nvPr/>
          </p:nvSpPr>
          <p:spPr bwMode="auto">
            <a:xfrm>
              <a:off x="639" y="1275"/>
              <a:ext cx="18" cy="17"/>
            </a:xfrm>
            <a:custGeom>
              <a:avLst/>
              <a:gdLst/>
              <a:ahLst/>
              <a:cxnLst>
                <a:cxn ang="0">
                  <a:pos x="0" y="0"/>
                </a:cxn>
                <a:cxn ang="0">
                  <a:pos x="0" y="16"/>
                </a:cxn>
                <a:cxn ang="0">
                  <a:pos x="17" y="16"/>
                </a:cxn>
                <a:cxn ang="0">
                  <a:pos x="0" y="16"/>
                </a:cxn>
                <a:cxn ang="0">
                  <a:pos x="0" y="0"/>
                </a:cxn>
              </a:cxnLst>
              <a:rect l="0" t="0" r="r" b="b"/>
              <a:pathLst>
                <a:path w="18" h="17">
                  <a:moveTo>
                    <a:pt x="0" y="0"/>
                  </a:moveTo>
                  <a:lnTo>
                    <a:pt x="0" y="16"/>
                  </a:lnTo>
                  <a:lnTo>
                    <a:pt x="17"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47" name="Freeform 139"/>
            <p:cNvSpPr>
              <a:spLocks/>
            </p:cNvSpPr>
            <p:nvPr/>
          </p:nvSpPr>
          <p:spPr bwMode="auto">
            <a:xfrm>
              <a:off x="640" y="1275"/>
              <a:ext cx="1" cy="17"/>
            </a:xfrm>
            <a:custGeom>
              <a:avLst/>
              <a:gdLst/>
              <a:ahLst/>
              <a:cxnLst>
                <a:cxn ang="0">
                  <a:pos x="0" y="0"/>
                </a:cxn>
                <a:cxn ang="0">
                  <a:pos x="0" y="0"/>
                </a:cxn>
                <a:cxn ang="0">
                  <a:pos x="0" y="16"/>
                </a:cxn>
                <a:cxn ang="0">
                  <a:pos x="0" y="0"/>
                </a:cxn>
              </a:cxnLst>
              <a:rect l="0" t="0" r="r" b="b"/>
              <a:pathLst>
                <a:path w="1" h="17">
                  <a:moveTo>
                    <a:pt x="0" y="0"/>
                  </a:moveTo>
                  <a:lnTo>
                    <a:pt x="0" y="0"/>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148" name="Freeform 140"/>
            <p:cNvSpPr>
              <a:spLocks/>
            </p:cNvSpPr>
            <p:nvPr/>
          </p:nvSpPr>
          <p:spPr bwMode="auto">
            <a:xfrm>
              <a:off x="635" y="1270"/>
              <a:ext cx="18" cy="17"/>
            </a:xfrm>
            <a:custGeom>
              <a:avLst/>
              <a:gdLst/>
              <a:ahLst/>
              <a:cxnLst>
                <a:cxn ang="0">
                  <a:pos x="17" y="16"/>
                </a:cxn>
                <a:cxn ang="0">
                  <a:pos x="17" y="0"/>
                </a:cxn>
                <a:cxn ang="0">
                  <a:pos x="17" y="16"/>
                </a:cxn>
                <a:cxn ang="0">
                  <a:pos x="0" y="16"/>
                </a:cxn>
                <a:cxn ang="0">
                  <a:pos x="17" y="16"/>
                </a:cxn>
                <a:cxn ang="0">
                  <a:pos x="0" y="0"/>
                </a:cxn>
                <a:cxn ang="0">
                  <a:pos x="17" y="16"/>
                </a:cxn>
              </a:cxnLst>
              <a:rect l="0" t="0" r="r" b="b"/>
              <a:pathLst>
                <a:path w="18" h="17">
                  <a:moveTo>
                    <a:pt x="17" y="16"/>
                  </a:moveTo>
                  <a:lnTo>
                    <a:pt x="17" y="0"/>
                  </a:lnTo>
                  <a:lnTo>
                    <a:pt x="17" y="16"/>
                  </a:lnTo>
                  <a:lnTo>
                    <a:pt x="0" y="16"/>
                  </a:lnTo>
                  <a:lnTo>
                    <a:pt x="17" y="16"/>
                  </a:lnTo>
                  <a:lnTo>
                    <a:pt x="0" y="0"/>
                  </a:lnTo>
                  <a:lnTo>
                    <a:pt x="17" y="16"/>
                  </a:lnTo>
                </a:path>
              </a:pathLst>
            </a:custGeom>
            <a:solidFill>
              <a:srgbClr val="000000"/>
            </a:solidFill>
            <a:ln w="9525" cap="rnd">
              <a:noFill/>
              <a:round/>
              <a:headEnd/>
              <a:tailEnd/>
            </a:ln>
            <a:effectLst/>
          </p:spPr>
          <p:txBody>
            <a:bodyPr/>
            <a:lstStyle/>
            <a:p>
              <a:endParaRPr lang="en-US"/>
            </a:p>
          </p:txBody>
        </p:sp>
        <p:sp>
          <p:nvSpPr>
            <p:cNvPr id="43149" name="Freeform 141"/>
            <p:cNvSpPr>
              <a:spLocks/>
            </p:cNvSpPr>
            <p:nvPr/>
          </p:nvSpPr>
          <p:spPr bwMode="auto">
            <a:xfrm>
              <a:off x="641" y="1275"/>
              <a:ext cx="18" cy="17"/>
            </a:xfrm>
            <a:custGeom>
              <a:avLst/>
              <a:gdLst/>
              <a:ahLst/>
              <a:cxnLst>
                <a:cxn ang="0">
                  <a:pos x="0" y="0"/>
                </a:cxn>
                <a:cxn ang="0">
                  <a:pos x="0" y="16"/>
                </a:cxn>
                <a:cxn ang="0">
                  <a:pos x="0" y="0"/>
                </a:cxn>
                <a:cxn ang="0">
                  <a:pos x="17" y="0"/>
                </a:cxn>
                <a:cxn ang="0">
                  <a:pos x="0" y="0"/>
                </a:cxn>
                <a:cxn ang="0">
                  <a:pos x="17" y="16"/>
                </a:cxn>
                <a:cxn ang="0">
                  <a:pos x="0" y="0"/>
                </a:cxn>
              </a:cxnLst>
              <a:rect l="0" t="0" r="r" b="b"/>
              <a:pathLst>
                <a:path w="18" h="17">
                  <a:moveTo>
                    <a:pt x="0" y="0"/>
                  </a:moveTo>
                  <a:lnTo>
                    <a:pt x="0" y="16"/>
                  </a:lnTo>
                  <a:lnTo>
                    <a:pt x="0" y="0"/>
                  </a:lnTo>
                  <a:lnTo>
                    <a:pt x="17" y="0"/>
                  </a:lnTo>
                  <a:lnTo>
                    <a:pt x="0" y="0"/>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0" name="Freeform 142"/>
            <p:cNvSpPr>
              <a:spLocks/>
            </p:cNvSpPr>
            <p:nvPr/>
          </p:nvSpPr>
          <p:spPr bwMode="auto">
            <a:xfrm>
              <a:off x="639" y="1275"/>
              <a:ext cx="18" cy="17"/>
            </a:xfrm>
            <a:custGeom>
              <a:avLst/>
              <a:gdLst/>
              <a:ahLst/>
              <a:cxnLst>
                <a:cxn ang="0">
                  <a:pos x="0" y="0"/>
                </a:cxn>
                <a:cxn ang="0">
                  <a:pos x="0" y="16"/>
                </a:cxn>
                <a:cxn ang="0">
                  <a:pos x="17" y="16"/>
                </a:cxn>
                <a:cxn ang="0">
                  <a:pos x="0" y="16"/>
                </a:cxn>
                <a:cxn ang="0">
                  <a:pos x="0" y="0"/>
                </a:cxn>
              </a:cxnLst>
              <a:rect l="0" t="0" r="r" b="b"/>
              <a:pathLst>
                <a:path w="18" h="17">
                  <a:moveTo>
                    <a:pt x="0" y="0"/>
                  </a:moveTo>
                  <a:lnTo>
                    <a:pt x="0" y="16"/>
                  </a:lnTo>
                  <a:lnTo>
                    <a:pt x="17"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1" name="Freeform 143"/>
            <p:cNvSpPr>
              <a:spLocks/>
            </p:cNvSpPr>
            <p:nvPr/>
          </p:nvSpPr>
          <p:spPr bwMode="auto">
            <a:xfrm>
              <a:off x="640" y="1275"/>
              <a:ext cx="1" cy="17"/>
            </a:xfrm>
            <a:custGeom>
              <a:avLst/>
              <a:gdLst/>
              <a:ahLst/>
              <a:cxnLst>
                <a:cxn ang="0">
                  <a:pos x="0" y="0"/>
                </a:cxn>
                <a:cxn ang="0">
                  <a:pos x="0" y="0"/>
                </a:cxn>
                <a:cxn ang="0">
                  <a:pos x="0" y="16"/>
                </a:cxn>
                <a:cxn ang="0">
                  <a:pos x="0" y="0"/>
                </a:cxn>
              </a:cxnLst>
              <a:rect l="0" t="0" r="r" b="b"/>
              <a:pathLst>
                <a:path w="1" h="17">
                  <a:moveTo>
                    <a:pt x="0" y="0"/>
                  </a:moveTo>
                  <a:lnTo>
                    <a:pt x="0" y="0"/>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2" name="Freeform 144"/>
            <p:cNvSpPr>
              <a:spLocks/>
            </p:cNvSpPr>
            <p:nvPr/>
          </p:nvSpPr>
          <p:spPr bwMode="auto">
            <a:xfrm>
              <a:off x="640" y="1275"/>
              <a:ext cx="1" cy="17"/>
            </a:xfrm>
            <a:custGeom>
              <a:avLst/>
              <a:gdLst/>
              <a:ahLst/>
              <a:cxnLst>
                <a:cxn ang="0">
                  <a:pos x="0" y="0"/>
                </a:cxn>
                <a:cxn ang="0">
                  <a:pos x="0" y="16"/>
                </a:cxn>
                <a:cxn ang="0">
                  <a:pos x="0" y="0"/>
                </a:cxn>
              </a:cxnLst>
              <a:rect l="0" t="0" r="r" b="b"/>
              <a:pathLst>
                <a:path w="1" h="17">
                  <a:moveTo>
                    <a:pt x="0" y="0"/>
                  </a:move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3" name="Freeform 145"/>
            <p:cNvSpPr>
              <a:spLocks/>
            </p:cNvSpPr>
            <p:nvPr/>
          </p:nvSpPr>
          <p:spPr bwMode="auto">
            <a:xfrm>
              <a:off x="640" y="1275"/>
              <a:ext cx="18" cy="17"/>
            </a:xfrm>
            <a:custGeom>
              <a:avLst/>
              <a:gdLst/>
              <a:ahLst/>
              <a:cxnLst>
                <a:cxn ang="0">
                  <a:pos x="0" y="0"/>
                </a:cxn>
                <a:cxn ang="0">
                  <a:pos x="0" y="0"/>
                </a:cxn>
                <a:cxn ang="0">
                  <a:pos x="17" y="0"/>
                </a:cxn>
                <a:cxn ang="0">
                  <a:pos x="0" y="0"/>
                </a:cxn>
                <a:cxn ang="0">
                  <a:pos x="0" y="16"/>
                </a:cxn>
                <a:cxn ang="0">
                  <a:pos x="17" y="0"/>
                </a:cxn>
                <a:cxn ang="0">
                  <a:pos x="17" y="16"/>
                </a:cxn>
                <a:cxn ang="0">
                  <a:pos x="0" y="16"/>
                </a:cxn>
                <a:cxn ang="0">
                  <a:pos x="0" y="0"/>
                </a:cxn>
              </a:cxnLst>
              <a:rect l="0" t="0" r="r" b="b"/>
              <a:pathLst>
                <a:path w="18" h="17">
                  <a:moveTo>
                    <a:pt x="0" y="0"/>
                  </a:moveTo>
                  <a:lnTo>
                    <a:pt x="0" y="0"/>
                  </a:lnTo>
                  <a:lnTo>
                    <a:pt x="17" y="0"/>
                  </a:lnTo>
                  <a:lnTo>
                    <a:pt x="0" y="0"/>
                  </a:lnTo>
                  <a:lnTo>
                    <a:pt x="0" y="16"/>
                  </a:lnTo>
                  <a:lnTo>
                    <a:pt x="17" y="0"/>
                  </a:lnTo>
                  <a:lnTo>
                    <a:pt x="17" y="16"/>
                  </a:lnTo>
                  <a:lnTo>
                    <a:pt x="0"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4" name="Freeform 146"/>
            <p:cNvSpPr>
              <a:spLocks/>
            </p:cNvSpPr>
            <p:nvPr/>
          </p:nvSpPr>
          <p:spPr bwMode="auto">
            <a:xfrm>
              <a:off x="641" y="1275"/>
              <a:ext cx="18" cy="17"/>
            </a:xfrm>
            <a:custGeom>
              <a:avLst/>
              <a:gdLst/>
              <a:ahLst/>
              <a:cxnLst>
                <a:cxn ang="0">
                  <a:pos x="0" y="0"/>
                </a:cxn>
                <a:cxn ang="0">
                  <a:pos x="0" y="16"/>
                </a:cxn>
                <a:cxn ang="0">
                  <a:pos x="0" y="0"/>
                </a:cxn>
                <a:cxn ang="0">
                  <a:pos x="17" y="0"/>
                </a:cxn>
                <a:cxn ang="0">
                  <a:pos x="0" y="0"/>
                </a:cxn>
                <a:cxn ang="0">
                  <a:pos x="17" y="16"/>
                </a:cxn>
                <a:cxn ang="0">
                  <a:pos x="0" y="0"/>
                </a:cxn>
              </a:cxnLst>
              <a:rect l="0" t="0" r="r" b="b"/>
              <a:pathLst>
                <a:path w="18" h="17">
                  <a:moveTo>
                    <a:pt x="0" y="0"/>
                  </a:moveTo>
                  <a:lnTo>
                    <a:pt x="0" y="16"/>
                  </a:lnTo>
                  <a:lnTo>
                    <a:pt x="0" y="0"/>
                  </a:lnTo>
                  <a:lnTo>
                    <a:pt x="17" y="0"/>
                  </a:lnTo>
                  <a:lnTo>
                    <a:pt x="0" y="0"/>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55" name="Line 147"/>
            <p:cNvSpPr>
              <a:spLocks noChangeShapeType="1"/>
            </p:cNvSpPr>
            <p:nvPr/>
          </p:nvSpPr>
          <p:spPr bwMode="auto">
            <a:xfrm>
              <a:off x="640" y="1282"/>
              <a:ext cx="17" cy="0"/>
            </a:xfrm>
            <a:prstGeom prst="line">
              <a:avLst/>
            </a:prstGeom>
            <a:noFill/>
            <a:ln w="9525">
              <a:noFill/>
              <a:round/>
              <a:headEnd type="none" w="sm" len="sm"/>
              <a:tailEnd type="none" w="sm" len="sm"/>
            </a:ln>
            <a:effectLst/>
          </p:spPr>
          <p:txBody>
            <a:bodyPr wrap="none" anchor="ctr"/>
            <a:lstStyle/>
            <a:p>
              <a:endParaRPr lang="en-US"/>
            </a:p>
          </p:txBody>
        </p:sp>
        <p:sp>
          <p:nvSpPr>
            <p:cNvPr id="43156" name="Line 148"/>
            <p:cNvSpPr>
              <a:spLocks noChangeShapeType="1"/>
            </p:cNvSpPr>
            <p:nvPr/>
          </p:nvSpPr>
          <p:spPr bwMode="auto">
            <a:xfrm>
              <a:off x="640" y="1282"/>
              <a:ext cx="17"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57" name="Freeform 149"/>
            <p:cNvSpPr>
              <a:spLocks/>
            </p:cNvSpPr>
            <p:nvPr/>
          </p:nvSpPr>
          <p:spPr bwMode="auto">
            <a:xfrm>
              <a:off x="634" y="1282"/>
              <a:ext cx="18" cy="1"/>
            </a:xfrm>
            <a:custGeom>
              <a:avLst/>
              <a:gdLst/>
              <a:ahLst/>
              <a:cxnLst>
                <a:cxn ang="0">
                  <a:pos x="0" y="0"/>
                </a:cxn>
                <a:cxn ang="0">
                  <a:pos x="17" y="0"/>
                </a:cxn>
                <a:cxn ang="0">
                  <a:pos x="0" y="0"/>
                </a:cxn>
                <a:cxn ang="0">
                  <a:pos x="17" y="0"/>
                </a:cxn>
                <a:cxn ang="0">
                  <a:pos x="0" y="0"/>
                </a:cxn>
                <a:cxn ang="0">
                  <a:pos x="17" y="0"/>
                </a:cxn>
                <a:cxn ang="0">
                  <a:pos x="0" y="0"/>
                </a:cxn>
              </a:cxnLst>
              <a:rect l="0" t="0" r="r" b="b"/>
              <a:pathLst>
                <a:path w="18" h="1">
                  <a:moveTo>
                    <a:pt x="0" y="0"/>
                  </a:moveTo>
                  <a:lnTo>
                    <a:pt x="17" y="0"/>
                  </a:lnTo>
                  <a:lnTo>
                    <a:pt x="0" y="0"/>
                  </a:lnTo>
                  <a:lnTo>
                    <a:pt x="17" y="0"/>
                  </a:lnTo>
                  <a:lnTo>
                    <a:pt x="0" y="0"/>
                  </a:lnTo>
                  <a:lnTo>
                    <a:pt x="17" y="0"/>
                  </a:lnTo>
                  <a:lnTo>
                    <a:pt x="0" y="0"/>
                  </a:lnTo>
                </a:path>
              </a:pathLst>
            </a:custGeom>
            <a:solidFill>
              <a:srgbClr val="000000"/>
            </a:solidFill>
            <a:ln w="9525" cap="rnd">
              <a:noFill/>
              <a:round/>
              <a:headEnd/>
              <a:tailEnd/>
            </a:ln>
            <a:effectLst/>
          </p:spPr>
          <p:txBody>
            <a:bodyPr/>
            <a:lstStyle/>
            <a:p>
              <a:endParaRPr lang="en-US"/>
            </a:p>
          </p:txBody>
        </p:sp>
        <p:sp>
          <p:nvSpPr>
            <p:cNvPr id="43158" name="Freeform 150"/>
            <p:cNvSpPr>
              <a:spLocks/>
            </p:cNvSpPr>
            <p:nvPr/>
          </p:nvSpPr>
          <p:spPr bwMode="auto">
            <a:xfrm>
              <a:off x="640" y="1282"/>
              <a:ext cx="18" cy="1"/>
            </a:xfrm>
            <a:custGeom>
              <a:avLst/>
              <a:gdLst/>
              <a:ahLst/>
              <a:cxnLst>
                <a:cxn ang="0">
                  <a:pos x="17" y="0"/>
                </a:cxn>
                <a:cxn ang="0">
                  <a:pos x="0" y="0"/>
                </a:cxn>
                <a:cxn ang="0">
                  <a:pos x="17" y="0"/>
                </a:cxn>
                <a:cxn ang="0">
                  <a:pos x="0" y="0"/>
                </a:cxn>
                <a:cxn ang="0">
                  <a:pos x="17" y="0"/>
                </a:cxn>
                <a:cxn ang="0">
                  <a:pos x="0" y="0"/>
                </a:cxn>
                <a:cxn ang="0">
                  <a:pos x="17" y="0"/>
                </a:cxn>
              </a:cxnLst>
              <a:rect l="0" t="0" r="r" b="b"/>
              <a:pathLst>
                <a:path w="18" h="1">
                  <a:moveTo>
                    <a:pt x="17" y="0"/>
                  </a:moveTo>
                  <a:lnTo>
                    <a:pt x="0" y="0"/>
                  </a:lnTo>
                  <a:lnTo>
                    <a:pt x="17" y="0"/>
                  </a:lnTo>
                  <a:lnTo>
                    <a:pt x="0" y="0"/>
                  </a:lnTo>
                  <a:lnTo>
                    <a:pt x="17" y="0"/>
                  </a:lnTo>
                  <a:lnTo>
                    <a:pt x="0"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159" name="Freeform 151"/>
            <p:cNvSpPr>
              <a:spLocks/>
            </p:cNvSpPr>
            <p:nvPr/>
          </p:nvSpPr>
          <p:spPr bwMode="auto">
            <a:xfrm>
              <a:off x="641" y="1282"/>
              <a:ext cx="18" cy="1"/>
            </a:xfrm>
            <a:custGeom>
              <a:avLst/>
              <a:gdLst/>
              <a:ahLst/>
              <a:cxnLst>
                <a:cxn ang="0">
                  <a:pos x="17" y="0"/>
                </a:cxn>
                <a:cxn ang="0">
                  <a:pos x="0" y="0"/>
                </a:cxn>
                <a:cxn ang="0">
                  <a:pos x="17" y="0"/>
                </a:cxn>
                <a:cxn ang="0">
                  <a:pos x="0" y="0"/>
                </a:cxn>
                <a:cxn ang="0">
                  <a:pos x="17" y="0"/>
                </a:cxn>
                <a:cxn ang="0">
                  <a:pos x="0" y="0"/>
                </a:cxn>
                <a:cxn ang="0">
                  <a:pos x="17" y="0"/>
                </a:cxn>
              </a:cxnLst>
              <a:rect l="0" t="0" r="r" b="b"/>
              <a:pathLst>
                <a:path w="18" h="1">
                  <a:moveTo>
                    <a:pt x="17" y="0"/>
                  </a:moveTo>
                  <a:lnTo>
                    <a:pt x="0" y="0"/>
                  </a:lnTo>
                  <a:lnTo>
                    <a:pt x="17" y="0"/>
                  </a:lnTo>
                  <a:lnTo>
                    <a:pt x="0" y="0"/>
                  </a:lnTo>
                  <a:lnTo>
                    <a:pt x="17" y="0"/>
                  </a:lnTo>
                  <a:lnTo>
                    <a:pt x="0" y="0"/>
                  </a:lnTo>
                  <a:lnTo>
                    <a:pt x="17"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160" name="Line 152"/>
            <p:cNvSpPr>
              <a:spLocks noChangeShapeType="1"/>
            </p:cNvSpPr>
            <p:nvPr/>
          </p:nvSpPr>
          <p:spPr bwMode="auto">
            <a:xfrm>
              <a:off x="643" y="1282"/>
              <a:ext cx="1" cy="0"/>
            </a:xfrm>
            <a:prstGeom prst="line">
              <a:avLst/>
            </a:prstGeom>
            <a:noFill/>
            <a:ln w="9525">
              <a:noFill/>
              <a:round/>
              <a:headEnd type="none" w="sm" len="sm"/>
              <a:tailEnd type="none" w="sm" len="sm"/>
            </a:ln>
            <a:effectLst/>
          </p:spPr>
          <p:txBody>
            <a:bodyPr wrap="none" anchor="ctr"/>
            <a:lstStyle/>
            <a:p>
              <a:endParaRPr lang="en-US"/>
            </a:p>
          </p:txBody>
        </p:sp>
        <p:sp>
          <p:nvSpPr>
            <p:cNvPr id="43161" name="Line 153"/>
            <p:cNvSpPr>
              <a:spLocks noChangeShapeType="1"/>
            </p:cNvSpPr>
            <p:nvPr/>
          </p:nvSpPr>
          <p:spPr bwMode="auto">
            <a:xfrm>
              <a:off x="643"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62" name="Freeform 154"/>
            <p:cNvSpPr>
              <a:spLocks/>
            </p:cNvSpPr>
            <p:nvPr/>
          </p:nvSpPr>
          <p:spPr bwMode="auto">
            <a:xfrm>
              <a:off x="633" y="1282"/>
              <a:ext cx="18" cy="1"/>
            </a:xfrm>
            <a:custGeom>
              <a:avLst/>
              <a:gdLst/>
              <a:ahLst/>
              <a:cxnLst>
                <a:cxn ang="0">
                  <a:pos x="17" y="0"/>
                </a:cxn>
                <a:cxn ang="0">
                  <a:pos x="17" y="0"/>
                </a:cxn>
                <a:cxn ang="0">
                  <a:pos x="0" y="0"/>
                </a:cxn>
                <a:cxn ang="0">
                  <a:pos x="17" y="0"/>
                </a:cxn>
              </a:cxnLst>
              <a:rect l="0" t="0" r="r" b="b"/>
              <a:pathLst>
                <a:path w="18" h="1">
                  <a:moveTo>
                    <a:pt x="17" y="0"/>
                  </a:moveTo>
                  <a:lnTo>
                    <a:pt x="17" y="0"/>
                  </a:lnTo>
                  <a:lnTo>
                    <a:pt x="0" y="0"/>
                  </a:lnTo>
                  <a:lnTo>
                    <a:pt x="17" y="0"/>
                  </a:lnTo>
                </a:path>
              </a:pathLst>
            </a:custGeom>
            <a:solidFill>
              <a:srgbClr val="000000"/>
            </a:solidFill>
            <a:ln w="9525" cap="rnd">
              <a:noFill/>
              <a:round/>
              <a:headEnd/>
              <a:tailEnd/>
            </a:ln>
            <a:effectLst/>
          </p:spPr>
          <p:txBody>
            <a:bodyPr/>
            <a:lstStyle/>
            <a:p>
              <a:endParaRPr lang="en-US"/>
            </a:p>
          </p:txBody>
        </p:sp>
        <p:sp>
          <p:nvSpPr>
            <p:cNvPr id="43163" name="Freeform 155"/>
            <p:cNvSpPr>
              <a:spLocks/>
            </p:cNvSpPr>
            <p:nvPr/>
          </p:nvSpPr>
          <p:spPr bwMode="auto">
            <a:xfrm>
              <a:off x="639" y="1282"/>
              <a:ext cx="18" cy="1"/>
            </a:xfrm>
            <a:custGeom>
              <a:avLst/>
              <a:gdLst/>
              <a:ahLst/>
              <a:cxnLst>
                <a:cxn ang="0">
                  <a:pos x="0" y="0"/>
                </a:cxn>
                <a:cxn ang="0">
                  <a:pos x="0" y="0"/>
                </a:cxn>
                <a:cxn ang="0">
                  <a:pos x="17" y="0"/>
                </a:cxn>
                <a:cxn ang="0">
                  <a:pos x="0" y="0"/>
                </a:cxn>
              </a:cxnLst>
              <a:rect l="0" t="0" r="r" b="b"/>
              <a:pathLst>
                <a:path w="18" h="1">
                  <a:moveTo>
                    <a:pt x="0" y="0"/>
                  </a:moveTo>
                  <a:lnTo>
                    <a:pt x="0" y="0"/>
                  </a:lnTo>
                  <a:lnTo>
                    <a:pt x="17"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64" name="Line 156"/>
            <p:cNvSpPr>
              <a:spLocks noChangeShapeType="1"/>
            </p:cNvSpPr>
            <p:nvPr/>
          </p:nvSpPr>
          <p:spPr bwMode="auto">
            <a:xfrm>
              <a:off x="639"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65" name="Freeform 157"/>
            <p:cNvSpPr>
              <a:spLocks/>
            </p:cNvSpPr>
            <p:nvPr/>
          </p:nvSpPr>
          <p:spPr bwMode="auto">
            <a:xfrm>
              <a:off x="639" y="1282"/>
              <a:ext cx="18" cy="1"/>
            </a:xfrm>
            <a:custGeom>
              <a:avLst/>
              <a:gdLst/>
              <a:ahLst/>
              <a:cxnLst>
                <a:cxn ang="0">
                  <a:pos x="0" y="0"/>
                </a:cxn>
                <a:cxn ang="0">
                  <a:pos x="0" y="0"/>
                </a:cxn>
                <a:cxn ang="0">
                  <a:pos x="17" y="0"/>
                </a:cxn>
                <a:cxn ang="0">
                  <a:pos x="0" y="0"/>
                </a:cxn>
              </a:cxnLst>
              <a:rect l="0" t="0" r="r" b="b"/>
              <a:pathLst>
                <a:path w="18" h="1">
                  <a:moveTo>
                    <a:pt x="0" y="0"/>
                  </a:moveTo>
                  <a:lnTo>
                    <a:pt x="0" y="0"/>
                  </a:lnTo>
                  <a:lnTo>
                    <a:pt x="17" y="0"/>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166" name="Line 158"/>
            <p:cNvSpPr>
              <a:spLocks noChangeShapeType="1"/>
            </p:cNvSpPr>
            <p:nvPr/>
          </p:nvSpPr>
          <p:spPr bwMode="auto">
            <a:xfrm>
              <a:off x="639"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67" name="Line 159"/>
            <p:cNvSpPr>
              <a:spLocks noChangeShapeType="1"/>
            </p:cNvSpPr>
            <p:nvPr/>
          </p:nvSpPr>
          <p:spPr bwMode="auto">
            <a:xfrm>
              <a:off x="640" y="1282"/>
              <a:ext cx="17"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68" name="Freeform 160"/>
            <p:cNvSpPr>
              <a:spLocks/>
            </p:cNvSpPr>
            <p:nvPr/>
          </p:nvSpPr>
          <p:spPr bwMode="auto">
            <a:xfrm>
              <a:off x="640" y="1282"/>
              <a:ext cx="18" cy="1"/>
            </a:xfrm>
            <a:custGeom>
              <a:avLst/>
              <a:gdLst/>
              <a:ahLst/>
              <a:cxnLst>
                <a:cxn ang="0">
                  <a:pos x="17" y="0"/>
                </a:cxn>
                <a:cxn ang="0">
                  <a:pos x="0" y="0"/>
                </a:cxn>
                <a:cxn ang="0">
                  <a:pos x="17" y="0"/>
                </a:cxn>
                <a:cxn ang="0">
                  <a:pos x="0" y="0"/>
                </a:cxn>
                <a:cxn ang="0">
                  <a:pos x="17" y="0"/>
                </a:cxn>
                <a:cxn ang="0">
                  <a:pos x="0" y="0"/>
                </a:cxn>
                <a:cxn ang="0">
                  <a:pos x="17" y="0"/>
                </a:cxn>
              </a:cxnLst>
              <a:rect l="0" t="0" r="r" b="b"/>
              <a:pathLst>
                <a:path w="18" h="1">
                  <a:moveTo>
                    <a:pt x="17" y="0"/>
                  </a:moveTo>
                  <a:lnTo>
                    <a:pt x="0" y="0"/>
                  </a:lnTo>
                  <a:lnTo>
                    <a:pt x="17" y="0"/>
                  </a:lnTo>
                  <a:lnTo>
                    <a:pt x="0" y="0"/>
                  </a:lnTo>
                  <a:lnTo>
                    <a:pt x="17" y="0"/>
                  </a:lnTo>
                  <a:lnTo>
                    <a:pt x="0"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169" name="Freeform 161"/>
            <p:cNvSpPr>
              <a:spLocks/>
            </p:cNvSpPr>
            <p:nvPr/>
          </p:nvSpPr>
          <p:spPr bwMode="auto">
            <a:xfrm>
              <a:off x="641" y="1282"/>
              <a:ext cx="18" cy="1"/>
            </a:xfrm>
            <a:custGeom>
              <a:avLst/>
              <a:gdLst/>
              <a:ahLst/>
              <a:cxnLst>
                <a:cxn ang="0">
                  <a:pos x="17" y="0"/>
                </a:cxn>
                <a:cxn ang="0">
                  <a:pos x="0" y="0"/>
                </a:cxn>
                <a:cxn ang="0">
                  <a:pos x="17" y="0"/>
                </a:cxn>
                <a:cxn ang="0">
                  <a:pos x="0" y="0"/>
                </a:cxn>
                <a:cxn ang="0">
                  <a:pos x="17" y="0"/>
                </a:cxn>
                <a:cxn ang="0">
                  <a:pos x="0" y="0"/>
                </a:cxn>
                <a:cxn ang="0">
                  <a:pos x="17" y="0"/>
                </a:cxn>
              </a:cxnLst>
              <a:rect l="0" t="0" r="r" b="b"/>
              <a:pathLst>
                <a:path w="18" h="1">
                  <a:moveTo>
                    <a:pt x="17" y="0"/>
                  </a:moveTo>
                  <a:lnTo>
                    <a:pt x="0" y="0"/>
                  </a:lnTo>
                  <a:lnTo>
                    <a:pt x="17" y="0"/>
                  </a:lnTo>
                  <a:lnTo>
                    <a:pt x="0" y="0"/>
                  </a:lnTo>
                  <a:lnTo>
                    <a:pt x="17" y="0"/>
                  </a:lnTo>
                  <a:lnTo>
                    <a:pt x="0"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170" name="Line 162"/>
            <p:cNvSpPr>
              <a:spLocks noChangeShapeType="1"/>
            </p:cNvSpPr>
            <p:nvPr/>
          </p:nvSpPr>
          <p:spPr bwMode="auto">
            <a:xfrm>
              <a:off x="643" y="1282"/>
              <a:ext cx="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71" name="Freeform 163"/>
            <p:cNvSpPr>
              <a:spLocks/>
            </p:cNvSpPr>
            <p:nvPr/>
          </p:nvSpPr>
          <p:spPr bwMode="auto">
            <a:xfrm>
              <a:off x="712" y="1269"/>
              <a:ext cx="23" cy="21"/>
            </a:xfrm>
            <a:custGeom>
              <a:avLst/>
              <a:gdLst/>
              <a:ahLst/>
              <a:cxnLst>
                <a:cxn ang="0">
                  <a:pos x="0" y="2"/>
                </a:cxn>
                <a:cxn ang="0">
                  <a:pos x="22" y="0"/>
                </a:cxn>
                <a:cxn ang="0">
                  <a:pos x="22" y="18"/>
                </a:cxn>
                <a:cxn ang="0">
                  <a:pos x="0" y="20"/>
                </a:cxn>
                <a:cxn ang="0">
                  <a:pos x="0" y="2"/>
                </a:cxn>
              </a:cxnLst>
              <a:rect l="0" t="0" r="r" b="b"/>
              <a:pathLst>
                <a:path w="23" h="21">
                  <a:moveTo>
                    <a:pt x="0" y="2"/>
                  </a:moveTo>
                  <a:lnTo>
                    <a:pt x="22" y="0"/>
                  </a:lnTo>
                  <a:lnTo>
                    <a:pt x="22" y="18"/>
                  </a:lnTo>
                  <a:lnTo>
                    <a:pt x="0" y="20"/>
                  </a:lnTo>
                  <a:lnTo>
                    <a:pt x="0" y="2"/>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72" name="Freeform 164"/>
            <p:cNvSpPr>
              <a:spLocks/>
            </p:cNvSpPr>
            <p:nvPr/>
          </p:nvSpPr>
          <p:spPr bwMode="auto">
            <a:xfrm>
              <a:off x="715" y="1273"/>
              <a:ext cx="18" cy="17"/>
            </a:xfrm>
            <a:custGeom>
              <a:avLst/>
              <a:gdLst/>
              <a:ahLst/>
              <a:cxnLst>
                <a:cxn ang="0">
                  <a:pos x="0" y="3"/>
                </a:cxn>
                <a:cxn ang="0">
                  <a:pos x="17" y="0"/>
                </a:cxn>
                <a:cxn ang="0">
                  <a:pos x="17" y="13"/>
                </a:cxn>
                <a:cxn ang="0">
                  <a:pos x="0" y="16"/>
                </a:cxn>
                <a:cxn ang="0">
                  <a:pos x="0" y="3"/>
                </a:cxn>
              </a:cxnLst>
              <a:rect l="0" t="0" r="r" b="b"/>
              <a:pathLst>
                <a:path w="18" h="17">
                  <a:moveTo>
                    <a:pt x="0" y="3"/>
                  </a:moveTo>
                  <a:lnTo>
                    <a:pt x="17" y="0"/>
                  </a:lnTo>
                  <a:lnTo>
                    <a:pt x="17" y="13"/>
                  </a:lnTo>
                  <a:lnTo>
                    <a:pt x="0" y="16"/>
                  </a:lnTo>
                  <a:lnTo>
                    <a:pt x="0" y="3"/>
                  </a:lnTo>
                </a:path>
              </a:pathLst>
            </a:custGeom>
            <a:solidFill>
              <a:srgbClr val="CC0000"/>
            </a:solidFill>
            <a:ln w="12700" cap="rnd" cmpd="sng">
              <a:solidFill>
                <a:srgbClr val="000000"/>
              </a:solidFill>
              <a:prstDash val="solid"/>
              <a:round/>
              <a:headEnd/>
              <a:tailEnd/>
            </a:ln>
            <a:effectLst/>
          </p:spPr>
          <p:txBody>
            <a:bodyPr/>
            <a:lstStyle/>
            <a:p>
              <a:endParaRPr lang="en-US"/>
            </a:p>
          </p:txBody>
        </p:sp>
        <p:sp>
          <p:nvSpPr>
            <p:cNvPr id="43173" name="Freeform 165"/>
            <p:cNvSpPr>
              <a:spLocks/>
            </p:cNvSpPr>
            <p:nvPr/>
          </p:nvSpPr>
          <p:spPr bwMode="auto">
            <a:xfrm>
              <a:off x="715" y="1278"/>
              <a:ext cx="18" cy="17"/>
            </a:xfrm>
            <a:custGeom>
              <a:avLst/>
              <a:gdLst/>
              <a:ahLst/>
              <a:cxnLst>
                <a:cxn ang="0">
                  <a:pos x="1" y="3"/>
                </a:cxn>
                <a:cxn ang="0">
                  <a:pos x="15" y="0"/>
                </a:cxn>
                <a:cxn ang="0">
                  <a:pos x="17" y="3"/>
                </a:cxn>
                <a:cxn ang="0">
                  <a:pos x="17" y="9"/>
                </a:cxn>
                <a:cxn ang="0">
                  <a:pos x="15" y="12"/>
                </a:cxn>
                <a:cxn ang="0">
                  <a:pos x="1" y="16"/>
                </a:cxn>
                <a:cxn ang="0">
                  <a:pos x="0" y="12"/>
                </a:cxn>
                <a:cxn ang="0">
                  <a:pos x="1" y="3"/>
                </a:cxn>
              </a:cxnLst>
              <a:rect l="0" t="0" r="r" b="b"/>
              <a:pathLst>
                <a:path w="18" h="17">
                  <a:moveTo>
                    <a:pt x="1" y="3"/>
                  </a:moveTo>
                  <a:lnTo>
                    <a:pt x="15" y="0"/>
                  </a:lnTo>
                  <a:lnTo>
                    <a:pt x="17" y="3"/>
                  </a:lnTo>
                  <a:lnTo>
                    <a:pt x="17" y="9"/>
                  </a:lnTo>
                  <a:lnTo>
                    <a:pt x="15" y="12"/>
                  </a:lnTo>
                  <a:lnTo>
                    <a:pt x="1" y="16"/>
                  </a:lnTo>
                  <a:lnTo>
                    <a:pt x="0" y="12"/>
                  </a:lnTo>
                  <a:lnTo>
                    <a:pt x="1" y="3"/>
                  </a:lnTo>
                </a:path>
              </a:pathLst>
            </a:custGeom>
            <a:solidFill>
              <a:srgbClr val="FF0000"/>
            </a:solidFill>
            <a:ln w="12700" cap="rnd" cmpd="sng">
              <a:solidFill>
                <a:srgbClr val="000000"/>
              </a:solidFill>
              <a:prstDash val="solid"/>
              <a:round/>
              <a:headEnd/>
              <a:tailEnd/>
            </a:ln>
            <a:effectLst/>
          </p:spPr>
          <p:txBody>
            <a:bodyPr/>
            <a:lstStyle/>
            <a:p>
              <a:endParaRPr lang="en-US"/>
            </a:p>
          </p:txBody>
        </p:sp>
        <p:sp>
          <p:nvSpPr>
            <p:cNvPr id="43174" name="Line 166"/>
            <p:cNvSpPr>
              <a:spLocks noChangeShapeType="1"/>
            </p:cNvSpPr>
            <p:nvPr/>
          </p:nvSpPr>
          <p:spPr bwMode="auto">
            <a:xfrm flipH="1" flipV="1">
              <a:off x="712" y="1272"/>
              <a:ext cx="3"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75" name="Line 167"/>
            <p:cNvSpPr>
              <a:spLocks noChangeShapeType="1"/>
            </p:cNvSpPr>
            <p:nvPr/>
          </p:nvSpPr>
          <p:spPr bwMode="auto">
            <a:xfrm flipV="1">
              <a:off x="732" y="1269"/>
              <a:ext cx="2"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76" name="Line 168"/>
            <p:cNvSpPr>
              <a:spLocks noChangeShapeType="1"/>
            </p:cNvSpPr>
            <p:nvPr/>
          </p:nvSpPr>
          <p:spPr bwMode="auto">
            <a:xfrm>
              <a:off x="732" y="1283"/>
              <a:ext cx="2" cy="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77" name="Line 169"/>
            <p:cNvSpPr>
              <a:spLocks noChangeShapeType="1"/>
            </p:cNvSpPr>
            <p:nvPr/>
          </p:nvSpPr>
          <p:spPr bwMode="auto">
            <a:xfrm flipV="1">
              <a:off x="712" y="1286"/>
              <a:ext cx="3" cy="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178" name="Freeform 170"/>
            <p:cNvSpPr>
              <a:spLocks/>
            </p:cNvSpPr>
            <p:nvPr/>
          </p:nvSpPr>
          <p:spPr bwMode="auto">
            <a:xfrm>
              <a:off x="625" y="1435"/>
              <a:ext cx="112" cy="124"/>
            </a:xfrm>
            <a:custGeom>
              <a:avLst/>
              <a:gdLst/>
              <a:ahLst/>
              <a:cxnLst>
                <a:cxn ang="0">
                  <a:pos x="0" y="12"/>
                </a:cxn>
                <a:cxn ang="0">
                  <a:pos x="111" y="0"/>
                </a:cxn>
                <a:cxn ang="0">
                  <a:pos x="111" y="110"/>
                </a:cxn>
                <a:cxn ang="0">
                  <a:pos x="0" y="123"/>
                </a:cxn>
                <a:cxn ang="0">
                  <a:pos x="0" y="12"/>
                </a:cxn>
              </a:cxnLst>
              <a:rect l="0" t="0" r="r" b="b"/>
              <a:pathLst>
                <a:path w="112" h="124">
                  <a:moveTo>
                    <a:pt x="0" y="12"/>
                  </a:moveTo>
                  <a:lnTo>
                    <a:pt x="111" y="0"/>
                  </a:lnTo>
                  <a:lnTo>
                    <a:pt x="111" y="110"/>
                  </a:lnTo>
                  <a:lnTo>
                    <a:pt x="0" y="123"/>
                  </a:lnTo>
                  <a:lnTo>
                    <a:pt x="0" y="12"/>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179" name="Freeform 171"/>
            <p:cNvSpPr>
              <a:spLocks/>
            </p:cNvSpPr>
            <p:nvPr/>
          </p:nvSpPr>
          <p:spPr bwMode="auto">
            <a:xfrm>
              <a:off x="625" y="1435"/>
              <a:ext cx="112" cy="124"/>
            </a:xfrm>
            <a:custGeom>
              <a:avLst/>
              <a:gdLst/>
              <a:ahLst/>
              <a:cxnLst>
                <a:cxn ang="0">
                  <a:pos x="0" y="12"/>
                </a:cxn>
                <a:cxn ang="0">
                  <a:pos x="111" y="0"/>
                </a:cxn>
                <a:cxn ang="0">
                  <a:pos x="111" y="110"/>
                </a:cxn>
                <a:cxn ang="0">
                  <a:pos x="0" y="123"/>
                </a:cxn>
                <a:cxn ang="0">
                  <a:pos x="0" y="12"/>
                </a:cxn>
              </a:cxnLst>
              <a:rect l="0" t="0" r="r" b="b"/>
              <a:pathLst>
                <a:path w="112" h="124">
                  <a:moveTo>
                    <a:pt x="0" y="12"/>
                  </a:moveTo>
                  <a:lnTo>
                    <a:pt x="111" y="0"/>
                  </a:lnTo>
                  <a:lnTo>
                    <a:pt x="111" y="110"/>
                  </a:lnTo>
                  <a:lnTo>
                    <a:pt x="0" y="123"/>
                  </a:lnTo>
                  <a:lnTo>
                    <a:pt x="0" y="12"/>
                  </a:lnTo>
                </a:path>
              </a:pathLst>
            </a:custGeom>
            <a:noFill/>
            <a:ln w="12700" cap="rnd" cmpd="sng">
              <a:solidFill>
                <a:srgbClr val="000000"/>
              </a:solidFill>
              <a:prstDash val="solid"/>
              <a:round/>
              <a:headEnd/>
              <a:tailEnd/>
            </a:ln>
            <a:effectLst/>
          </p:spPr>
          <p:txBody>
            <a:bodyPr/>
            <a:lstStyle/>
            <a:p>
              <a:endParaRPr lang="en-US"/>
            </a:p>
          </p:txBody>
        </p:sp>
        <p:sp>
          <p:nvSpPr>
            <p:cNvPr id="43180" name="Freeform 172"/>
            <p:cNvSpPr>
              <a:spLocks/>
            </p:cNvSpPr>
            <p:nvPr/>
          </p:nvSpPr>
          <p:spPr bwMode="auto">
            <a:xfrm>
              <a:off x="639" y="1445"/>
              <a:ext cx="27" cy="111"/>
            </a:xfrm>
            <a:custGeom>
              <a:avLst/>
              <a:gdLst/>
              <a:ahLst/>
              <a:cxnLst>
                <a:cxn ang="0">
                  <a:pos x="0" y="3"/>
                </a:cxn>
                <a:cxn ang="0">
                  <a:pos x="26" y="0"/>
                </a:cxn>
                <a:cxn ang="0">
                  <a:pos x="26" y="106"/>
                </a:cxn>
                <a:cxn ang="0">
                  <a:pos x="0" y="110"/>
                </a:cxn>
                <a:cxn ang="0">
                  <a:pos x="0" y="3"/>
                </a:cxn>
              </a:cxnLst>
              <a:rect l="0" t="0" r="r" b="b"/>
              <a:pathLst>
                <a:path w="27" h="111">
                  <a:moveTo>
                    <a:pt x="0" y="3"/>
                  </a:moveTo>
                  <a:lnTo>
                    <a:pt x="26" y="0"/>
                  </a:lnTo>
                  <a:lnTo>
                    <a:pt x="26" y="106"/>
                  </a:lnTo>
                  <a:lnTo>
                    <a:pt x="0" y="110"/>
                  </a:lnTo>
                  <a:lnTo>
                    <a:pt x="0" y="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181" name="Freeform 173"/>
            <p:cNvSpPr>
              <a:spLocks/>
            </p:cNvSpPr>
            <p:nvPr/>
          </p:nvSpPr>
          <p:spPr bwMode="auto">
            <a:xfrm>
              <a:off x="697" y="1439"/>
              <a:ext cx="28" cy="111"/>
            </a:xfrm>
            <a:custGeom>
              <a:avLst/>
              <a:gdLst/>
              <a:ahLst/>
              <a:cxnLst>
                <a:cxn ang="0">
                  <a:pos x="0" y="3"/>
                </a:cxn>
                <a:cxn ang="0">
                  <a:pos x="27" y="0"/>
                </a:cxn>
                <a:cxn ang="0">
                  <a:pos x="27" y="106"/>
                </a:cxn>
                <a:cxn ang="0">
                  <a:pos x="0" y="110"/>
                </a:cxn>
                <a:cxn ang="0">
                  <a:pos x="0" y="3"/>
                </a:cxn>
              </a:cxnLst>
              <a:rect l="0" t="0" r="r" b="b"/>
              <a:pathLst>
                <a:path w="28" h="111">
                  <a:moveTo>
                    <a:pt x="0" y="3"/>
                  </a:moveTo>
                  <a:lnTo>
                    <a:pt x="27" y="0"/>
                  </a:lnTo>
                  <a:lnTo>
                    <a:pt x="27" y="106"/>
                  </a:lnTo>
                  <a:lnTo>
                    <a:pt x="0" y="110"/>
                  </a:lnTo>
                  <a:lnTo>
                    <a:pt x="0" y="3"/>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182" name="Freeform 174"/>
            <p:cNvSpPr>
              <a:spLocks/>
            </p:cNvSpPr>
            <p:nvPr/>
          </p:nvSpPr>
          <p:spPr bwMode="auto">
            <a:xfrm>
              <a:off x="620" y="1451"/>
              <a:ext cx="17" cy="17"/>
            </a:xfrm>
            <a:custGeom>
              <a:avLst/>
              <a:gdLst/>
              <a:ahLst/>
              <a:cxnLst>
                <a:cxn ang="0">
                  <a:pos x="16" y="0"/>
                </a:cxn>
                <a:cxn ang="0">
                  <a:pos x="3" y="1"/>
                </a:cxn>
                <a:cxn ang="0">
                  <a:pos x="0" y="8"/>
                </a:cxn>
                <a:cxn ang="0">
                  <a:pos x="3" y="14"/>
                </a:cxn>
                <a:cxn ang="0">
                  <a:pos x="16" y="16"/>
                </a:cxn>
                <a:cxn ang="0">
                  <a:pos x="16" y="0"/>
                </a:cxn>
              </a:cxnLst>
              <a:rect l="0" t="0" r="r" b="b"/>
              <a:pathLst>
                <a:path w="17" h="17">
                  <a:moveTo>
                    <a:pt x="16" y="0"/>
                  </a:moveTo>
                  <a:lnTo>
                    <a:pt x="3" y="1"/>
                  </a:lnTo>
                  <a:lnTo>
                    <a:pt x="0" y="8"/>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3" name="Freeform 175"/>
            <p:cNvSpPr>
              <a:spLocks/>
            </p:cNvSpPr>
            <p:nvPr/>
          </p:nvSpPr>
          <p:spPr bwMode="auto">
            <a:xfrm>
              <a:off x="625" y="1439"/>
              <a:ext cx="113" cy="21"/>
            </a:xfrm>
            <a:custGeom>
              <a:avLst/>
              <a:gdLst/>
              <a:ahLst/>
              <a:cxnLst>
                <a:cxn ang="0">
                  <a:pos x="112" y="4"/>
                </a:cxn>
                <a:cxn ang="0">
                  <a:pos x="110" y="0"/>
                </a:cxn>
                <a:cxn ang="0">
                  <a:pos x="0" y="11"/>
                </a:cxn>
                <a:cxn ang="0">
                  <a:pos x="0" y="20"/>
                </a:cxn>
                <a:cxn ang="0">
                  <a:pos x="112" y="8"/>
                </a:cxn>
                <a:cxn ang="0">
                  <a:pos x="112" y="4"/>
                </a:cxn>
              </a:cxnLst>
              <a:rect l="0" t="0" r="r" b="b"/>
              <a:pathLst>
                <a:path w="113" h="21">
                  <a:moveTo>
                    <a:pt x="112" y="4"/>
                  </a:moveTo>
                  <a:lnTo>
                    <a:pt x="110" y="0"/>
                  </a:lnTo>
                  <a:lnTo>
                    <a:pt x="0" y="11"/>
                  </a:lnTo>
                  <a:lnTo>
                    <a:pt x="0" y="20"/>
                  </a:lnTo>
                  <a:lnTo>
                    <a:pt x="112" y="8"/>
                  </a:lnTo>
                  <a:lnTo>
                    <a:pt x="112"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4" name="Freeform 176"/>
            <p:cNvSpPr>
              <a:spLocks/>
            </p:cNvSpPr>
            <p:nvPr/>
          </p:nvSpPr>
          <p:spPr bwMode="auto">
            <a:xfrm>
              <a:off x="736" y="1439"/>
              <a:ext cx="17" cy="17"/>
            </a:xfrm>
            <a:custGeom>
              <a:avLst/>
              <a:gdLst/>
              <a:ahLst/>
              <a:cxnLst>
                <a:cxn ang="0">
                  <a:pos x="3" y="16"/>
                </a:cxn>
                <a:cxn ang="0">
                  <a:pos x="16" y="12"/>
                </a:cxn>
                <a:cxn ang="0">
                  <a:pos x="16" y="6"/>
                </a:cxn>
                <a:cxn ang="0">
                  <a:pos x="12" y="2"/>
                </a:cxn>
                <a:cxn ang="0">
                  <a:pos x="0" y="0"/>
                </a:cxn>
                <a:cxn ang="0">
                  <a:pos x="3" y="16"/>
                </a:cxn>
              </a:cxnLst>
              <a:rect l="0" t="0" r="r" b="b"/>
              <a:pathLst>
                <a:path w="17" h="17">
                  <a:moveTo>
                    <a:pt x="3" y="16"/>
                  </a:moveTo>
                  <a:lnTo>
                    <a:pt x="16" y="12"/>
                  </a:lnTo>
                  <a:lnTo>
                    <a:pt x="16" y="6"/>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5" name="Freeform 177"/>
            <p:cNvSpPr>
              <a:spLocks/>
            </p:cNvSpPr>
            <p:nvPr/>
          </p:nvSpPr>
          <p:spPr bwMode="auto">
            <a:xfrm>
              <a:off x="620" y="1459"/>
              <a:ext cx="17" cy="17"/>
            </a:xfrm>
            <a:custGeom>
              <a:avLst/>
              <a:gdLst/>
              <a:ahLst/>
              <a:cxnLst>
                <a:cxn ang="0">
                  <a:pos x="16" y="0"/>
                </a:cxn>
                <a:cxn ang="0">
                  <a:pos x="3" y="4"/>
                </a:cxn>
                <a:cxn ang="0">
                  <a:pos x="0" y="10"/>
                </a:cxn>
                <a:cxn ang="0">
                  <a:pos x="3" y="14"/>
                </a:cxn>
                <a:cxn ang="0">
                  <a:pos x="16" y="16"/>
                </a:cxn>
                <a:cxn ang="0">
                  <a:pos x="16" y="0"/>
                </a:cxn>
              </a:cxnLst>
              <a:rect l="0" t="0" r="r" b="b"/>
              <a:pathLst>
                <a:path w="17" h="17">
                  <a:moveTo>
                    <a:pt x="16" y="0"/>
                  </a:moveTo>
                  <a:lnTo>
                    <a:pt x="3" y="4"/>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6" name="Freeform 178"/>
            <p:cNvSpPr>
              <a:spLocks/>
            </p:cNvSpPr>
            <p:nvPr/>
          </p:nvSpPr>
          <p:spPr bwMode="auto">
            <a:xfrm>
              <a:off x="625" y="1446"/>
              <a:ext cx="113" cy="21"/>
            </a:xfrm>
            <a:custGeom>
              <a:avLst/>
              <a:gdLst/>
              <a:ahLst/>
              <a:cxnLst>
                <a:cxn ang="0">
                  <a:pos x="110" y="3"/>
                </a:cxn>
                <a:cxn ang="0">
                  <a:pos x="110" y="0"/>
                </a:cxn>
                <a:cxn ang="0">
                  <a:pos x="0" y="11"/>
                </a:cxn>
                <a:cxn ang="0">
                  <a:pos x="0" y="20"/>
                </a:cxn>
                <a:cxn ang="0">
                  <a:pos x="112" y="8"/>
                </a:cxn>
                <a:cxn ang="0">
                  <a:pos x="110" y="3"/>
                </a:cxn>
              </a:cxnLst>
              <a:rect l="0" t="0" r="r" b="b"/>
              <a:pathLst>
                <a:path w="113" h="21">
                  <a:moveTo>
                    <a:pt x="110" y="3"/>
                  </a:moveTo>
                  <a:lnTo>
                    <a:pt x="110" y="0"/>
                  </a:lnTo>
                  <a:lnTo>
                    <a:pt x="0" y="11"/>
                  </a:lnTo>
                  <a:lnTo>
                    <a:pt x="0" y="20"/>
                  </a:lnTo>
                  <a:lnTo>
                    <a:pt x="112" y="8"/>
                  </a:lnTo>
                  <a:lnTo>
                    <a:pt x="110"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7" name="Freeform 179"/>
            <p:cNvSpPr>
              <a:spLocks/>
            </p:cNvSpPr>
            <p:nvPr/>
          </p:nvSpPr>
          <p:spPr bwMode="auto">
            <a:xfrm>
              <a:off x="736" y="1446"/>
              <a:ext cx="17" cy="17"/>
            </a:xfrm>
            <a:custGeom>
              <a:avLst/>
              <a:gdLst/>
              <a:ahLst/>
              <a:cxnLst>
                <a:cxn ang="0">
                  <a:pos x="3" y="16"/>
                </a:cxn>
                <a:cxn ang="0">
                  <a:pos x="12" y="14"/>
                </a:cxn>
                <a:cxn ang="0">
                  <a:pos x="16" y="7"/>
                </a:cxn>
                <a:cxn ang="0">
                  <a:pos x="12" y="1"/>
                </a:cxn>
                <a:cxn ang="0">
                  <a:pos x="0" y="0"/>
                </a:cxn>
                <a:cxn ang="0">
                  <a:pos x="3" y="16"/>
                </a:cxn>
              </a:cxnLst>
              <a:rect l="0" t="0" r="r" b="b"/>
              <a:pathLst>
                <a:path w="17" h="17">
                  <a:moveTo>
                    <a:pt x="3" y="16"/>
                  </a:moveTo>
                  <a:lnTo>
                    <a:pt x="12" y="14"/>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8" name="Freeform 180"/>
            <p:cNvSpPr>
              <a:spLocks/>
            </p:cNvSpPr>
            <p:nvPr/>
          </p:nvSpPr>
          <p:spPr bwMode="auto">
            <a:xfrm>
              <a:off x="620" y="1467"/>
              <a:ext cx="17" cy="17"/>
            </a:xfrm>
            <a:custGeom>
              <a:avLst/>
              <a:gdLst/>
              <a:ahLst/>
              <a:cxnLst>
                <a:cxn ang="0">
                  <a:pos x="16" y="0"/>
                </a:cxn>
                <a:cxn ang="0">
                  <a:pos x="3" y="2"/>
                </a:cxn>
                <a:cxn ang="0">
                  <a:pos x="0" y="9"/>
                </a:cxn>
                <a:cxn ang="0">
                  <a:pos x="3" y="16"/>
                </a:cxn>
                <a:cxn ang="0">
                  <a:pos x="16" y="16"/>
                </a:cxn>
                <a:cxn ang="0">
                  <a:pos x="16" y="0"/>
                </a:cxn>
              </a:cxnLst>
              <a:rect l="0" t="0" r="r" b="b"/>
              <a:pathLst>
                <a:path w="17" h="17">
                  <a:moveTo>
                    <a:pt x="16" y="0"/>
                  </a:moveTo>
                  <a:lnTo>
                    <a:pt x="3" y="2"/>
                  </a:lnTo>
                  <a:lnTo>
                    <a:pt x="0" y="9"/>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89" name="Freeform 181"/>
            <p:cNvSpPr>
              <a:spLocks/>
            </p:cNvSpPr>
            <p:nvPr/>
          </p:nvSpPr>
          <p:spPr bwMode="auto">
            <a:xfrm>
              <a:off x="625" y="1455"/>
              <a:ext cx="113" cy="19"/>
            </a:xfrm>
            <a:custGeom>
              <a:avLst/>
              <a:gdLst/>
              <a:ahLst/>
              <a:cxnLst>
                <a:cxn ang="0">
                  <a:pos x="112" y="3"/>
                </a:cxn>
                <a:cxn ang="0">
                  <a:pos x="110" y="0"/>
                </a:cxn>
                <a:cxn ang="0">
                  <a:pos x="0" y="11"/>
                </a:cxn>
                <a:cxn ang="0">
                  <a:pos x="0" y="18"/>
                </a:cxn>
                <a:cxn ang="0">
                  <a:pos x="112" y="6"/>
                </a:cxn>
                <a:cxn ang="0">
                  <a:pos x="112" y="3"/>
                </a:cxn>
              </a:cxnLst>
              <a:rect l="0" t="0" r="r" b="b"/>
              <a:pathLst>
                <a:path w="113" h="19">
                  <a:moveTo>
                    <a:pt x="112" y="3"/>
                  </a:moveTo>
                  <a:lnTo>
                    <a:pt x="110" y="0"/>
                  </a:lnTo>
                  <a:lnTo>
                    <a:pt x="0" y="11"/>
                  </a:lnTo>
                  <a:lnTo>
                    <a:pt x="0" y="18"/>
                  </a:lnTo>
                  <a:lnTo>
                    <a:pt x="112" y="6"/>
                  </a:lnTo>
                  <a:lnTo>
                    <a:pt x="112"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0" name="Freeform 182"/>
            <p:cNvSpPr>
              <a:spLocks/>
            </p:cNvSpPr>
            <p:nvPr/>
          </p:nvSpPr>
          <p:spPr bwMode="auto">
            <a:xfrm>
              <a:off x="736" y="145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1" name="Freeform 183"/>
            <p:cNvSpPr>
              <a:spLocks/>
            </p:cNvSpPr>
            <p:nvPr/>
          </p:nvSpPr>
          <p:spPr bwMode="auto">
            <a:xfrm>
              <a:off x="621" y="1476"/>
              <a:ext cx="17" cy="17"/>
            </a:xfrm>
            <a:custGeom>
              <a:avLst/>
              <a:gdLst/>
              <a:ahLst/>
              <a:cxnLst>
                <a:cxn ang="0">
                  <a:pos x="12" y="0"/>
                </a:cxn>
                <a:cxn ang="0">
                  <a:pos x="0" y="2"/>
                </a:cxn>
                <a:cxn ang="0">
                  <a:pos x="0" y="9"/>
                </a:cxn>
                <a:cxn ang="0">
                  <a:pos x="3" y="13"/>
                </a:cxn>
                <a:cxn ang="0">
                  <a:pos x="16" y="16"/>
                </a:cxn>
                <a:cxn ang="0">
                  <a:pos x="12" y="0"/>
                </a:cxn>
              </a:cxnLst>
              <a:rect l="0" t="0" r="r" b="b"/>
              <a:pathLst>
                <a:path w="17" h="17">
                  <a:moveTo>
                    <a:pt x="12" y="0"/>
                  </a:moveTo>
                  <a:lnTo>
                    <a:pt x="0" y="2"/>
                  </a:lnTo>
                  <a:lnTo>
                    <a:pt x="0" y="9"/>
                  </a:lnTo>
                  <a:lnTo>
                    <a:pt x="3" y="13"/>
                  </a:lnTo>
                  <a:lnTo>
                    <a:pt x="16" y="16"/>
                  </a:lnTo>
                  <a:lnTo>
                    <a:pt x="12"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2" name="Freeform 184"/>
            <p:cNvSpPr>
              <a:spLocks/>
            </p:cNvSpPr>
            <p:nvPr/>
          </p:nvSpPr>
          <p:spPr bwMode="auto">
            <a:xfrm>
              <a:off x="625" y="1462"/>
              <a:ext cx="113" cy="21"/>
            </a:xfrm>
            <a:custGeom>
              <a:avLst/>
              <a:gdLst/>
              <a:ahLst/>
              <a:cxnLst>
                <a:cxn ang="0">
                  <a:pos x="112" y="3"/>
                </a:cxn>
                <a:cxn ang="0">
                  <a:pos x="110" y="0"/>
                </a:cxn>
                <a:cxn ang="0">
                  <a:pos x="0" y="13"/>
                </a:cxn>
                <a:cxn ang="0">
                  <a:pos x="1" y="20"/>
                </a:cxn>
                <a:cxn ang="0">
                  <a:pos x="112" y="8"/>
                </a:cxn>
                <a:cxn ang="0">
                  <a:pos x="112" y="3"/>
                </a:cxn>
              </a:cxnLst>
              <a:rect l="0" t="0" r="r" b="b"/>
              <a:pathLst>
                <a:path w="113" h="21">
                  <a:moveTo>
                    <a:pt x="112" y="3"/>
                  </a:moveTo>
                  <a:lnTo>
                    <a:pt x="110" y="0"/>
                  </a:lnTo>
                  <a:lnTo>
                    <a:pt x="0" y="13"/>
                  </a:lnTo>
                  <a:lnTo>
                    <a:pt x="1" y="20"/>
                  </a:lnTo>
                  <a:lnTo>
                    <a:pt x="112" y="8"/>
                  </a:lnTo>
                  <a:lnTo>
                    <a:pt x="112"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3" name="Freeform 185"/>
            <p:cNvSpPr>
              <a:spLocks/>
            </p:cNvSpPr>
            <p:nvPr/>
          </p:nvSpPr>
          <p:spPr bwMode="auto">
            <a:xfrm>
              <a:off x="736" y="1462"/>
              <a:ext cx="17" cy="17"/>
            </a:xfrm>
            <a:custGeom>
              <a:avLst/>
              <a:gdLst/>
              <a:ahLst/>
              <a:cxnLst>
                <a:cxn ang="0">
                  <a:pos x="3" y="16"/>
                </a:cxn>
                <a:cxn ang="0">
                  <a:pos x="16" y="14"/>
                </a:cxn>
                <a:cxn ang="0">
                  <a:pos x="16" y="7"/>
                </a:cxn>
                <a:cxn ang="0">
                  <a:pos x="12" y="1"/>
                </a:cxn>
                <a:cxn ang="0">
                  <a:pos x="0" y="0"/>
                </a:cxn>
                <a:cxn ang="0">
                  <a:pos x="3" y="16"/>
                </a:cxn>
              </a:cxnLst>
              <a:rect l="0" t="0" r="r" b="b"/>
              <a:pathLst>
                <a:path w="17" h="17">
                  <a:moveTo>
                    <a:pt x="3" y="16"/>
                  </a:moveTo>
                  <a:lnTo>
                    <a:pt x="16" y="14"/>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4" name="Freeform 186"/>
            <p:cNvSpPr>
              <a:spLocks/>
            </p:cNvSpPr>
            <p:nvPr/>
          </p:nvSpPr>
          <p:spPr bwMode="auto">
            <a:xfrm>
              <a:off x="620" y="1483"/>
              <a:ext cx="17" cy="17"/>
            </a:xfrm>
            <a:custGeom>
              <a:avLst/>
              <a:gdLst/>
              <a:ahLst/>
              <a:cxnLst>
                <a:cxn ang="0">
                  <a:pos x="16" y="0"/>
                </a:cxn>
                <a:cxn ang="0">
                  <a:pos x="3" y="0"/>
                </a:cxn>
                <a:cxn ang="0">
                  <a:pos x="0" y="9"/>
                </a:cxn>
                <a:cxn ang="0">
                  <a:pos x="3" y="16"/>
                </a:cxn>
                <a:cxn ang="0">
                  <a:pos x="16" y="16"/>
                </a:cxn>
                <a:cxn ang="0">
                  <a:pos x="16" y="0"/>
                </a:cxn>
              </a:cxnLst>
              <a:rect l="0" t="0" r="r" b="b"/>
              <a:pathLst>
                <a:path w="17" h="17">
                  <a:moveTo>
                    <a:pt x="16" y="0"/>
                  </a:moveTo>
                  <a:lnTo>
                    <a:pt x="3" y="0"/>
                  </a:lnTo>
                  <a:lnTo>
                    <a:pt x="0" y="9"/>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5" name="Freeform 187"/>
            <p:cNvSpPr>
              <a:spLocks/>
            </p:cNvSpPr>
            <p:nvPr/>
          </p:nvSpPr>
          <p:spPr bwMode="auto">
            <a:xfrm>
              <a:off x="625" y="1471"/>
              <a:ext cx="114" cy="19"/>
            </a:xfrm>
            <a:custGeom>
              <a:avLst/>
              <a:gdLst/>
              <a:ahLst/>
              <a:cxnLst>
                <a:cxn ang="0">
                  <a:pos x="111" y="3"/>
                </a:cxn>
                <a:cxn ang="0">
                  <a:pos x="111" y="0"/>
                </a:cxn>
                <a:cxn ang="0">
                  <a:pos x="0" y="12"/>
                </a:cxn>
                <a:cxn ang="0">
                  <a:pos x="0" y="18"/>
                </a:cxn>
                <a:cxn ang="0">
                  <a:pos x="113" y="6"/>
                </a:cxn>
                <a:cxn ang="0">
                  <a:pos x="111" y="3"/>
                </a:cxn>
              </a:cxnLst>
              <a:rect l="0" t="0" r="r" b="b"/>
              <a:pathLst>
                <a:path w="114" h="19">
                  <a:moveTo>
                    <a:pt x="111" y="3"/>
                  </a:moveTo>
                  <a:lnTo>
                    <a:pt x="111" y="0"/>
                  </a:lnTo>
                  <a:lnTo>
                    <a:pt x="0" y="12"/>
                  </a:lnTo>
                  <a:lnTo>
                    <a:pt x="0" y="18"/>
                  </a:lnTo>
                  <a:lnTo>
                    <a:pt x="113" y="6"/>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6" name="Freeform 188"/>
            <p:cNvSpPr>
              <a:spLocks/>
            </p:cNvSpPr>
            <p:nvPr/>
          </p:nvSpPr>
          <p:spPr bwMode="auto">
            <a:xfrm>
              <a:off x="737" y="1471"/>
              <a:ext cx="17" cy="17"/>
            </a:xfrm>
            <a:custGeom>
              <a:avLst/>
              <a:gdLst/>
              <a:ahLst/>
              <a:cxnLst>
                <a:cxn ang="0">
                  <a:pos x="4" y="16"/>
                </a:cxn>
                <a:cxn ang="0">
                  <a:pos x="16" y="16"/>
                </a:cxn>
                <a:cxn ang="0">
                  <a:pos x="16" y="9"/>
                </a:cxn>
                <a:cxn ang="0">
                  <a:pos x="16" y="2"/>
                </a:cxn>
                <a:cxn ang="0">
                  <a:pos x="0" y="0"/>
                </a:cxn>
                <a:cxn ang="0">
                  <a:pos x="4" y="16"/>
                </a:cxn>
              </a:cxnLst>
              <a:rect l="0" t="0" r="r" b="b"/>
              <a:pathLst>
                <a:path w="17" h="17">
                  <a:moveTo>
                    <a:pt x="4" y="16"/>
                  </a:moveTo>
                  <a:lnTo>
                    <a:pt x="16" y="16"/>
                  </a:lnTo>
                  <a:lnTo>
                    <a:pt x="16" y="9"/>
                  </a:lnTo>
                  <a:lnTo>
                    <a:pt x="16" y="2"/>
                  </a:lnTo>
                  <a:lnTo>
                    <a:pt x="0" y="0"/>
                  </a:lnTo>
                  <a:lnTo>
                    <a:pt x="4"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7" name="Freeform 189"/>
            <p:cNvSpPr>
              <a:spLocks/>
            </p:cNvSpPr>
            <p:nvPr/>
          </p:nvSpPr>
          <p:spPr bwMode="auto">
            <a:xfrm>
              <a:off x="620" y="1490"/>
              <a:ext cx="17" cy="17"/>
            </a:xfrm>
            <a:custGeom>
              <a:avLst/>
              <a:gdLst/>
              <a:ahLst/>
              <a:cxnLst>
                <a:cxn ang="0">
                  <a:pos x="16" y="0"/>
                </a:cxn>
                <a:cxn ang="0">
                  <a:pos x="3" y="1"/>
                </a:cxn>
                <a:cxn ang="0">
                  <a:pos x="0" y="8"/>
                </a:cxn>
                <a:cxn ang="0">
                  <a:pos x="3" y="14"/>
                </a:cxn>
                <a:cxn ang="0">
                  <a:pos x="16" y="16"/>
                </a:cxn>
                <a:cxn ang="0">
                  <a:pos x="16" y="0"/>
                </a:cxn>
              </a:cxnLst>
              <a:rect l="0" t="0" r="r" b="b"/>
              <a:pathLst>
                <a:path w="17" h="17">
                  <a:moveTo>
                    <a:pt x="16" y="0"/>
                  </a:moveTo>
                  <a:lnTo>
                    <a:pt x="3" y="1"/>
                  </a:lnTo>
                  <a:lnTo>
                    <a:pt x="0" y="8"/>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8" name="Freeform 190"/>
            <p:cNvSpPr>
              <a:spLocks/>
            </p:cNvSpPr>
            <p:nvPr/>
          </p:nvSpPr>
          <p:spPr bwMode="auto">
            <a:xfrm>
              <a:off x="625" y="1479"/>
              <a:ext cx="113" cy="20"/>
            </a:xfrm>
            <a:custGeom>
              <a:avLst/>
              <a:gdLst/>
              <a:ahLst/>
              <a:cxnLst>
                <a:cxn ang="0">
                  <a:pos x="112" y="4"/>
                </a:cxn>
                <a:cxn ang="0">
                  <a:pos x="110" y="0"/>
                </a:cxn>
                <a:cxn ang="0">
                  <a:pos x="0" y="11"/>
                </a:cxn>
                <a:cxn ang="0">
                  <a:pos x="0" y="19"/>
                </a:cxn>
                <a:cxn ang="0">
                  <a:pos x="112" y="7"/>
                </a:cxn>
                <a:cxn ang="0">
                  <a:pos x="112" y="4"/>
                </a:cxn>
              </a:cxnLst>
              <a:rect l="0" t="0" r="r" b="b"/>
              <a:pathLst>
                <a:path w="113" h="20">
                  <a:moveTo>
                    <a:pt x="112" y="4"/>
                  </a:moveTo>
                  <a:lnTo>
                    <a:pt x="110" y="0"/>
                  </a:lnTo>
                  <a:lnTo>
                    <a:pt x="0" y="11"/>
                  </a:lnTo>
                  <a:lnTo>
                    <a:pt x="0" y="19"/>
                  </a:lnTo>
                  <a:lnTo>
                    <a:pt x="112" y="7"/>
                  </a:lnTo>
                  <a:lnTo>
                    <a:pt x="112"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199" name="Freeform 191"/>
            <p:cNvSpPr>
              <a:spLocks/>
            </p:cNvSpPr>
            <p:nvPr/>
          </p:nvSpPr>
          <p:spPr bwMode="auto">
            <a:xfrm>
              <a:off x="736" y="1479"/>
              <a:ext cx="17" cy="17"/>
            </a:xfrm>
            <a:custGeom>
              <a:avLst/>
              <a:gdLst/>
              <a:ahLst/>
              <a:cxnLst>
                <a:cxn ang="0">
                  <a:pos x="3" y="16"/>
                </a:cxn>
                <a:cxn ang="0">
                  <a:pos x="16" y="10"/>
                </a:cxn>
                <a:cxn ang="0">
                  <a:pos x="16" y="7"/>
                </a:cxn>
                <a:cxn ang="0">
                  <a:pos x="12" y="1"/>
                </a:cxn>
                <a:cxn ang="0">
                  <a:pos x="0" y="0"/>
                </a:cxn>
                <a:cxn ang="0">
                  <a:pos x="3" y="16"/>
                </a:cxn>
              </a:cxnLst>
              <a:rect l="0" t="0" r="r" b="b"/>
              <a:pathLst>
                <a:path w="17" h="17">
                  <a:moveTo>
                    <a:pt x="3" y="16"/>
                  </a:moveTo>
                  <a:lnTo>
                    <a:pt x="16" y="10"/>
                  </a:lnTo>
                  <a:lnTo>
                    <a:pt x="16" y="7"/>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0" name="Freeform 192"/>
            <p:cNvSpPr>
              <a:spLocks/>
            </p:cNvSpPr>
            <p:nvPr/>
          </p:nvSpPr>
          <p:spPr bwMode="auto">
            <a:xfrm>
              <a:off x="620" y="1498"/>
              <a:ext cx="17" cy="17"/>
            </a:xfrm>
            <a:custGeom>
              <a:avLst/>
              <a:gdLst/>
              <a:ahLst/>
              <a:cxnLst>
                <a:cxn ang="0">
                  <a:pos x="16" y="0"/>
                </a:cxn>
                <a:cxn ang="0">
                  <a:pos x="3" y="2"/>
                </a:cxn>
                <a:cxn ang="0">
                  <a:pos x="0" y="10"/>
                </a:cxn>
                <a:cxn ang="0">
                  <a:pos x="3" y="14"/>
                </a:cxn>
                <a:cxn ang="0">
                  <a:pos x="16" y="16"/>
                </a:cxn>
                <a:cxn ang="0">
                  <a:pos x="16" y="0"/>
                </a:cxn>
              </a:cxnLst>
              <a:rect l="0" t="0" r="r" b="b"/>
              <a:pathLst>
                <a:path w="17" h="17">
                  <a:moveTo>
                    <a:pt x="16" y="0"/>
                  </a:moveTo>
                  <a:lnTo>
                    <a:pt x="3" y="2"/>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1" name="Freeform 193"/>
            <p:cNvSpPr>
              <a:spLocks/>
            </p:cNvSpPr>
            <p:nvPr/>
          </p:nvSpPr>
          <p:spPr bwMode="auto">
            <a:xfrm>
              <a:off x="625" y="1487"/>
              <a:ext cx="113" cy="20"/>
            </a:xfrm>
            <a:custGeom>
              <a:avLst/>
              <a:gdLst/>
              <a:ahLst/>
              <a:cxnLst>
                <a:cxn ang="0">
                  <a:pos x="112" y="3"/>
                </a:cxn>
                <a:cxn ang="0">
                  <a:pos x="110" y="0"/>
                </a:cxn>
                <a:cxn ang="0">
                  <a:pos x="0" y="11"/>
                </a:cxn>
                <a:cxn ang="0">
                  <a:pos x="0" y="19"/>
                </a:cxn>
                <a:cxn ang="0">
                  <a:pos x="112" y="6"/>
                </a:cxn>
                <a:cxn ang="0">
                  <a:pos x="112" y="3"/>
                </a:cxn>
              </a:cxnLst>
              <a:rect l="0" t="0" r="r" b="b"/>
              <a:pathLst>
                <a:path w="113" h="20">
                  <a:moveTo>
                    <a:pt x="112" y="3"/>
                  </a:moveTo>
                  <a:lnTo>
                    <a:pt x="110" y="0"/>
                  </a:lnTo>
                  <a:lnTo>
                    <a:pt x="0" y="11"/>
                  </a:lnTo>
                  <a:lnTo>
                    <a:pt x="0" y="19"/>
                  </a:lnTo>
                  <a:lnTo>
                    <a:pt x="112" y="6"/>
                  </a:lnTo>
                  <a:lnTo>
                    <a:pt x="112"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2" name="Freeform 194"/>
            <p:cNvSpPr>
              <a:spLocks/>
            </p:cNvSpPr>
            <p:nvPr/>
          </p:nvSpPr>
          <p:spPr bwMode="auto">
            <a:xfrm>
              <a:off x="736" y="1487"/>
              <a:ext cx="17" cy="17"/>
            </a:xfrm>
            <a:custGeom>
              <a:avLst/>
              <a:gdLst/>
              <a:ahLst/>
              <a:cxnLst>
                <a:cxn ang="0">
                  <a:pos x="3" y="16"/>
                </a:cxn>
                <a:cxn ang="0">
                  <a:pos x="16" y="13"/>
                </a:cxn>
                <a:cxn ang="0">
                  <a:pos x="16" y="9"/>
                </a:cxn>
                <a:cxn ang="0">
                  <a:pos x="12" y="2"/>
                </a:cxn>
                <a:cxn ang="0">
                  <a:pos x="0" y="0"/>
                </a:cxn>
                <a:cxn ang="0">
                  <a:pos x="3" y="16"/>
                </a:cxn>
              </a:cxnLst>
              <a:rect l="0" t="0" r="r" b="b"/>
              <a:pathLst>
                <a:path w="17" h="17">
                  <a:moveTo>
                    <a:pt x="3" y="16"/>
                  </a:moveTo>
                  <a:lnTo>
                    <a:pt x="16" y="13"/>
                  </a:lnTo>
                  <a:lnTo>
                    <a:pt x="16" y="9"/>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3" name="Freeform 195"/>
            <p:cNvSpPr>
              <a:spLocks/>
            </p:cNvSpPr>
            <p:nvPr/>
          </p:nvSpPr>
          <p:spPr bwMode="auto">
            <a:xfrm>
              <a:off x="620" y="1507"/>
              <a:ext cx="17" cy="17"/>
            </a:xfrm>
            <a:custGeom>
              <a:avLst/>
              <a:gdLst/>
              <a:ahLst/>
              <a:cxnLst>
                <a:cxn ang="0">
                  <a:pos x="16" y="0"/>
                </a:cxn>
                <a:cxn ang="0">
                  <a:pos x="3" y="2"/>
                </a:cxn>
                <a:cxn ang="0">
                  <a:pos x="0" y="8"/>
                </a:cxn>
                <a:cxn ang="0">
                  <a:pos x="3" y="16"/>
                </a:cxn>
                <a:cxn ang="0">
                  <a:pos x="16" y="16"/>
                </a:cxn>
                <a:cxn ang="0">
                  <a:pos x="16" y="0"/>
                </a:cxn>
              </a:cxnLst>
              <a:rect l="0" t="0" r="r" b="b"/>
              <a:pathLst>
                <a:path w="17" h="17">
                  <a:moveTo>
                    <a:pt x="16" y="0"/>
                  </a:moveTo>
                  <a:lnTo>
                    <a:pt x="3" y="2"/>
                  </a:lnTo>
                  <a:lnTo>
                    <a:pt x="0" y="8"/>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4" name="Freeform 196"/>
            <p:cNvSpPr>
              <a:spLocks/>
            </p:cNvSpPr>
            <p:nvPr/>
          </p:nvSpPr>
          <p:spPr bwMode="auto">
            <a:xfrm>
              <a:off x="625" y="1495"/>
              <a:ext cx="113" cy="20"/>
            </a:xfrm>
            <a:custGeom>
              <a:avLst/>
              <a:gdLst/>
              <a:ahLst/>
              <a:cxnLst>
                <a:cxn ang="0">
                  <a:pos x="112" y="3"/>
                </a:cxn>
                <a:cxn ang="0">
                  <a:pos x="110" y="0"/>
                </a:cxn>
                <a:cxn ang="0">
                  <a:pos x="0" y="12"/>
                </a:cxn>
                <a:cxn ang="0">
                  <a:pos x="0" y="19"/>
                </a:cxn>
                <a:cxn ang="0">
                  <a:pos x="112" y="6"/>
                </a:cxn>
                <a:cxn ang="0">
                  <a:pos x="112" y="3"/>
                </a:cxn>
              </a:cxnLst>
              <a:rect l="0" t="0" r="r" b="b"/>
              <a:pathLst>
                <a:path w="113" h="20">
                  <a:moveTo>
                    <a:pt x="112" y="3"/>
                  </a:moveTo>
                  <a:lnTo>
                    <a:pt x="110" y="0"/>
                  </a:lnTo>
                  <a:lnTo>
                    <a:pt x="0" y="12"/>
                  </a:lnTo>
                  <a:lnTo>
                    <a:pt x="0" y="19"/>
                  </a:lnTo>
                  <a:lnTo>
                    <a:pt x="112" y="6"/>
                  </a:lnTo>
                  <a:lnTo>
                    <a:pt x="112"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5" name="Freeform 197"/>
            <p:cNvSpPr>
              <a:spLocks/>
            </p:cNvSpPr>
            <p:nvPr/>
          </p:nvSpPr>
          <p:spPr bwMode="auto">
            <a:xfrm>
              <a:off x="736" y="149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6" name="Freeform 198"/>
            <p:cNvSpPr>
              <a:spLocks/>
            </p:cNvSpPr>
            <p:nvPr/>
          </p:nvSpPr>
          <p:spPr bwMode="auto">
            <a:xfrm>
              <a:off x="621" y="1516"/>
              <a:ext cx="17" cy="17"/>
            </a:xfrm>
            <a:custGeom>
              <a:avLst/>
              <a:gdLst/>
              <a:ahLst/>
              <a:cxnLst>
                <a:cxn ang="0">
                  <a:pos x="12" y="0"/>
                </a:cxn>
                <a:cxn ang="0">
                  <a:pos x="0" y="0"/>
                </a:cxn>
                <a:cxn ang="0">
                  <a:pos x="0" y="9"/>
                </a:cxn>
                <a:cxn ang="0">
                  <a:pos x="3" y="13"/>
                </a:cxn>
                <a:cxn ang="0">
                  <a:pos x="16" y="16"/>
                </a:cxn>
                <a:cxn ang="0">
                  <a:pos x="12" y="0"/>
                </a:cxn>
              </a:cxnLst>
              <a:rect l="0" t="0" r="r" b="b"/>
              <a:pathLst>
                <a:path w="17" h="17">
                  <a:moveTo>
                    <a:pt x="12" y="0"/>
                  </a:moveTo>
                  <a:lnTo>
                    <a:pt x="0" y="0"/>
                  </a:lnTo>
                  <a:lnTo>
                    <a:pt x="0" y="9"/>
                  </a:lnTo>
                  <a:lnTo>
                    <a:pt x="3" y="13"/>
                  </a:lnTo>
                  <a:lnTo>
                    <a:pt x="16" y="16"/>
                  </a:lnTo>
                  <a:lnTo>
                    <a:pt x="12"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7" name="Freeform 199"/>
            <p:cNvSpPr>
              <a:spLocks/>
            </p:cNvSpPr>
            <p:nvPr/>
          </p:nvSpPr>
          <p:spPr bwMode="auto">
            <a:xfrm>
              <a:off x="625" y="1503"/>
              <a:ext cx="114" cy="20"/>
            </a:xfrm>
            <a:custGeom>
              <a:avLst/>
              <a:gdLst/>
              <a:ahLst/>
              <a:cxnLst>
                <a:cxn ang="0">
                  <a:pos x="111" y="3"/>
                </a:cxn>
                <a:cxn ang="0">
                  <a:pos x="111" y="0"/>
                </a:cxn>
                <a:cxn ang="0">
                  <a:pos x="0" y="12"/>
                </a:cxn>
                <a:cxn ang="0">
                  <a:pos x="1" y="19"/>
                </a:cxn>
                <a:cxn ang="0">
                  <a:pos x="113" y="6"/>
                </a:cxn>
                <a:cxn ang="0">
                  <a:pos x="111" y="3"/>
                </a:cxn>
              </a:cxnLst>
              <a:rect l="0" t="0" r="r" b="b"/>
              <a:pathLst>
                <a:path w="114" h="20">
                  <a:moveTo>
                    <a:pt x="111" y="3"/>
                  </a:moveTo>
                  <a:lnTo>
                    <a:pt x="111" y="0"/>
                  </a:lnTo>
                  <a:lnTo>
                    <a:pt x="0" y="12"/>
                  </a:lnTo>
                  <a:lnTo>
                    <a:pt x="1" y="19"/>
                  </a:lnTo>
                  <a:lnTo>
                    <a:pt x="113" y="6"/>
                  </a:lnTo>
                  <a:lnTo>
                    <a:pt x="111" y="3"/>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8" name="Freeform 200"/>
            <p:cNvSpPr>
              <a:spLocks/>
            </p:cNvSpPr>
            <p:nvPr/>
          </p:nvSpPr>
          <p:spPr bwMode="auto">
            <a:xfrm>
              <a:off x="737" y="1503"/>
              <a:ext cx="17" cy="17"/>
            </a:xfrm>
            <a:custGeom>
              <a:avLst/>
              <a:gdLst/>
              <a:ahLst/>
              <a:cxnLst>
                <a:cxn ang="0">
                  <a:pos x="4" y="16"/>
                </a:cxn>
                <a:cxn ang="0">
                  <a:pos x="16" y="16"/>
                </a:cxn>
                <a:cxn ang="0">
                  <a:pos x="16" y="9"/>
                </a:cxn>
                <a:cxn ang="0">
                  <a:pos x="16" y="0"/>
                </a:cxn>
                <a:cxn ang="0">
                  <a:pos x="0" y="0"/>
                </a:cxn>
                <a:cxn ang="0">
                  <a:pos x="4" y="16"/>
                </a:cxn>
              </a:cxnLst>
              <a:rect l="0" t="0" r="r" b="b"/>
              <a:pathLst>
                <a:path w="17" h="17">
                  <a:moveTo>
                    <a:pt x="4" y="16"/>
                  </a:moveTo>
                  <a:lnTo>
                    <a:pt x="16" y="16"/>
                  </a:lnTo>
                  <a:lnTo>
                    <a:pt x="16" y="9"/>
                  </a:lnTo>
                  <a:lnTo>
                    <a:pt x="16" y="0"/>
                  </a:lnTo>
                  <a:lnTo>
                    <a:pt x="0" y="0"/>
                  </a:lnTo>
                  <a:lnTo>
                    <a:pt x="4"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09" name="Freeform 201"/>
            <p:cNvSpPr>
              <a:spLocks/>
            </p:cNvSpPr>
            <p:nvPr/>
          </p:nvSpPr>
          <p:spPr bwMode="auto">
            <a:xfrm>
              <a:off x="620" y="1523"/>
              <a:ext cx="17" cy="17"/>
            </a:xfrm>
            <a:custGeom>
              <a:avLst/>
              <a:gdLst/>
              <a:ahLst/>
              <a:cxnLst>
                <a:cxn ang="0">
                  <a:pos x="16" y="0"/>
                </a:cxn>
                <a:cxn ang="0">
                  <a:pos x="3" y="0"/>
                </a:cxn>
                <a:cxn ang="0">
                  <a:pos x="0" y="7"/>
                </a:cxn>
                <a:cxn ang="0">
                  <a:pos x="3" y="14"/>
                </a:cxn>
                <a:cxn ang="0">
                  <a:pos x="16" y="16"/>
                </a:cxn>
                <a:cxn ang="0">
                  <a:pos x="16" y="0"/>
                </a:cxn>
              </a:cxnLst>
              <a:rect l="0" t="0" r="r" b="b"/>
              <a:pathLst>
                <a:path w="17" h="17">
                  <a:moveTo>
                    <a:pt x="16" y="0"/>
                  </a:moveTo>
                  <a:lnTo>
                    <a:pt x="3" y="0"/>
                  </a:lnTo>
                  <a:lnTo>
                    <a:pt x="0" y="7"/>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0" name="Freeform 202"/>
            <p:cNvSpPr>
              <a:spLocks/>
            </p:cNvSpPr>
            <p:nvPr/>
          </p:nvSpPr>
          <p:spPr bwMode="auto">
            <a:xfrm>
              <a:off x="625" y="1510"/>
              <a:ext cx="113" cy="22"/>
            </a:xfrm>
            <a:custGeom>
              <a:avLst/>
              <a:gdLst/>
              <a:ahLst/>
              <a:cxnLst>
                <a:cxn ang="0">
                  <a:pos x="110" y="4"/>
                </a:cxn>
                <a:cxn ang="0">
                  <a:pos x="110" y="0"/>
                </a:cxn>
                <a:cxn ang="0">
                  <a:pos x="0" y="13"/>
                </a:cxn>
                <a:cxn ang="0">
                  <a:pos x="0" y="21"/>
                </a:cxn>
                <a:cxn ang="0">
                  <a:pos x="112" y="7"/>
                </a:cxn>
                <a:cxn ang="0">
                  <a:pos x="110" y="4"/>
                </a:cxn>
              </a:cxnLst>
              <a:rect l="0" t="0" r="r" b="b"/>
              <a:pathLst>
                <a:path w="113" h="22">
                  <a:moveTo>
                    <a:pt x="110" y="4"/>
                  </a:moveTo>
                  <a:lnTo>
                    <a:pt x="110" y="0"/>
                  </a:lnTo>
                  <a:lnTo>
                    <a:pt x="0" y="13"/>
                  </a:lnTo>
                  <a:lnTo>
                    <a:pt x="0" y="21"/>
                  </a:lnTo>
                  <a:lnTo>
                    <a:pt x="112" y="7"/>
                  </a:lnTo>
                  <a:lnTo>
                    <a:pt x="110"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1" name="Freeform 203"/>
            <p:cNvSpPr>
              <a:spLocks/>
            </p:cNvSpPr>
            <p:nvPr/>
          </p:nvSpPr>
          <p:spPr bwMode="auto">
            <a:xfrm>
              <a:off x="736" y="1510"/>
              <a:ext cx="17" cy="17"/>
            </a:xfrm>
            <a:custGeom>
              <a:avLst/>
              <a:gdLst/>
              <a:ahLst/>
              <a:cxnLst>
                <a:cxn ang="0">
                  <a:pos x="3" y="16"/>
                </a:cxn>
                <a:cxn ang="0">
                  <a:pos x="12" y="12"/>
                </a:cxn>
                <a:cxn ang="0">
                  <a:pos x="16" y="6"/>
                </a:cxn>
                <a:cxn ang="0">
                  <a:pos x="12" y="2"/>
                </a:cxn>
                <a:cxn ang="0">
                  <a:pos x="0" y="0"/>
                </a:cxn>
                <a:cxn ang="0">
                  <a:pos x="3" y="16"/>
                </a:cxn>
              </a:cxnLst>
              <a:rect l="0" t="0" r="r" b="b"/>
              <a:pathLst>
                <a:path w="17" h="17">
                  <a:moveTo>
                    <a:pt x="3" y="16"/>
                  </a:moveTo>
                  <a:lnTo>
                    <a:pt x="12" y="12"/>
                  </a:lnTo>
                  <a:lnTo>
                    <a:pt x="16" y="6"/>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2" name="Freeform 204"/>
            <p:cNvSpPr>
              <a:spLocks/>
            </p:cNvSpPr>
            <p:nvPr/>
          </p:nvSpPr>
          <p:spPr bwMode="auto">
            <a:xfrm>
              <a:off x="620" y="1531"/>
              <a:ext cx="17" cy="17"/>
            </a:xfrm>
            <a:custGeom>
              <a:avLst/>
              <a:gdLst/>
              <a:ahLst/>
              <a:cxnLst>
                <a:cxn ang="0">
                  <a:pos x="16" y="0"/>
                </a:cxn>
                <a:cxn ang="0">
                  <a:pos x="3" y="2"/>
                </a:cxn>
                <a:cxn ang="0">
                  <a:pos x="0" y="11"/>
                </a:cxn>
                <a:cxn ang="0">
                  <a:pos x="3" y="16"/>
                </a:cxn>
                <a:cxn ang="0">
                  <a:pos x="16" y="16"/>
                </a:cxn>
                <a:cxn ang="0">
                  <a:pos x="16" y="0"/>
                </a:cxn>
              </a:cxnLst>
              <a:rect l="0" t="0" r="r" b="b"/>
              <a:pathLst>
                <a:path w="17" h="17">
                  <a:moveTo>
                    <a:pt x="16" y="0"/>
                  </a:moveTo>
                  <a:lnTo>
                    <a:pt x="3" y="2"/>
                  </a:lnTo>
                  <a:lnTo>
                    <a:pt x="0" y="11"/>
                  </a:lnTo>
                  <a:lnTo>
                    <a:pt x="3" y="16"/>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3" name="Freeform 205"/>
            <p:cNvSpPr>
              <a:spLocks/>
            </p:cNvSpPr>
            <p:nvPr/>
          </p:nvSpPr>
          <p:spPr bwMode="auto">
            <a:xfrm>
              <a:off x="625" y="1517"/>
              <a:ext cx="113" cy="21"/>
            </a:xfrm>
            <a:custGeom>
              <a:avLst/>
              <a:gdLst/>
              <a:ahLst/>
              <a:cxnLst>
                <a:cxn ang="0">
                  <a:pos x="112" y="4"/>
                </a:cxn>
                <a:cxn ang="0">
                  <a:pos x="110" y="0"/>
                </a:cxn>
                <a:cxn ang="0">
                  <a:pos x="0" y="13"/>
                </a:cxn>
                <a:cxn ang="0">
                  <a:pos x="0" y="20"/>
                </a:cxn>
                <a:cxn ang="0">
                  <a:pos x="112" y="8"/>
                </a:cxn>
                <a:cxn ang="0">
                  <a:pos x="112" y="4"/>
                </a:cxn>
              </a:cxnLst>
              <a:rect l="0" t="0" r="r" b="b"/>
              <a:pathLst>
                <a:path w="113" h="21">
                  <a:moveTo>
                    <a:pt x="112" y="4"/>
                  </a:moveTo>
                  <a:lnTo>
                    <a:pt x="110" y="0"/>
                  </a:lnTo>
                  <a:lnTo>
                    <a:pt x="0" y="13"/>
                  </a:lnTo>
                  <a:lnTo>
                    <a:pt x="0" y="20"/>
                  </a:lnTo>
                  <a:lnTo>
                    <a:pt x="112" y="8"/>
                  </a:lnTo>
                  <a:lnTo>
                    <a:pt x="112"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4" name="Freeform 206"/>
            <p:cNvSpPr>
              <a:spLocks/>
            </p:cNvSpPr>
            <p:nvPr/>
          </p:nvSpPr>
          <p:spPr bwMode="auto">
            <a:xfrm>
              <a:off x="736" y="1517"/>
              <a:ext cx="17" cy="17"/>
            </a:xfrm>
            <a:custGeom>
              <a:avLst/>
              <a:gdLst/>
              <a:ahLst/>
              <a:cxnLst>
                <a:cxn ang="0">
                  <a:pos x="3" y="16"/>
                </a:cxn>
                <a:cxn ang="0">
                  <a:pos x="16" y="14"/>
                </a:cxn>
                <a:cxn ang="0">
                  <a:pos x="16" y="8"/>
                </a:cxn>
                <a:cxn ang="0">
                  <a:pos x="12" y="1"/>
                </a:cxn>
                <a:cxn ang="0">
                  <a:pos x="0" y="0"/>
                </a:cxn>
                <a:cxn ang="0">
                  <a:pos x="3" y="16"/>
                </a:cxn>
              </a:cxnLst>
              <a:rect l="0" t="0" r="r" b="b"/>
              <a:pathLst>
                <a:path w="17" h="17">
                  <a:moveTo>
                    <a:pt x="3" y="16"/>
                  </a:moveTo>
                  <a:lnTo>
                    <a:pt x="16" y="14"/>
                  </a:lnTo>
                  <a:lnTo>
                    <a:pt x="16" y="8"/>
                  </a:lnTo>
                  <a:lnTo>
                    <a:pt x="12" y="1"/>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5" name="Freeform 207"/>
            <p:cNvSpPr>
              <a:spLocks/>
            </p:cNvSpPr>
            <p:nvPr/>
          </p:nvSpPr>
          <p:spPr bwMode="auto">
            <a:xfrm>
              <a:off x="620" y="1538"/>
              <a:ext cx="17" cy="17"/>
            </a:xfrm>
            <a:custGeom>
              <a:avLst/>
              <a:gdLst/>
              <a:ahLst/>
              <a:cxnLst>
                <a:cxn ang="0">
                  <a:pos x="16" y="0"/>
                </a:cxn>
                <a:cxn ang="0">
                  <a:pos x="3" y="5"/>
                </a:cxn>
                <a:cxn ang="0">
                  <a:pos x="0" y="10"/>
                </a:cxn>
                <a:cxn ang="0">
                  <a:pos x="3" y="14"/>
                </a:cxn>
                <a:cxn ang="0">
                  <a:pos x="16" y="16"/>
                </a:cxn>
                <a:cxn ang="0">
                  <a:pos x="16" y="0"/>
                </a:cxn>
              </a:cxnLst>
              <a:rect l="0" t="0" r="r" b="b"/>
              <a:pathLst>
                <a:path w="17" h="17">
                  <a:moveTo>
                    <a:pt x="16" y="0"/>
                  </a:moveTo>
                  <a:lnTo>
                    <a:pt x="3" y="5"/>
                  </a:lnTo>
                  <a:lnTo>
                    <a:pt x="0" y="10"/>
                  </a:lnTo>
                  <a:lnTo>
                    <a:pt x="3" y="14"/>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6" name="Freeform 208"/>
            <p:cNvSpPr>
              <a:spLocks/>
            </p:cNvSpPr>
            <p:nvPr/>
          </p:nvSpPr>
          <p:spPr bwMode="auto">
            <a:xfrm>
              <a:off x="625" y="1526"/>
              <a:ext cx="113" cy="21"/>
            </a:xfrm>
            <a:custGeom>
              <a:avLst/>
              <a:gdLst/>
              <a:ahLst/>
              <a:cxnLst>
                <a:cxn ang="0">
                  <a:pos x="110" y="4"/>
                </a:cxn>
                <a:cxn ang="0">
                  <a:pos x="110" y="0"/>
                </a:cxn>
                <a:cxn ang="0">
                  <a:pos x="0" y="11"/>
                </a:cxn>
                <a:cxn ang="0">
                  <a:pos x="0" y="20"/>
                </a:cxn>
                <a:cxn ang="0">
                  <a:pos x="112" y="8"/>
                </a:cxn>
                <a:cxn ang="0">
                  <a:pos x="110" y="4"/>
                </a:cxn>
              </a:cxnLst>
              <a:rect l="0" t="0" r="r" b="b"/>
              <a:pathLst>
                <a:path w="113" h="21">
                  <a:moveTo>
                    <a:pt x="110" y="4"/>
                  </a:moveTo>
                  <a:lnTo>
                    <a:pt x="110" y="0"/>
                  </a:lnTo>
                  <a:lnTo>
                    <a:pt x="0" y="11"/>
                  </a:lnTo>
                  <a:lnTo>
                    <a:pt x="0" y="20"/>
                  </a:lnTo>
                  <a:lnTo>
                    <a:pt x="112" y="8"/>
                  </a:lnTo>
                  <a:lnTo>
                    <a:pt x="110" y="4"/>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7" name="Freeform 209"/>
            <p:cNvSpPr>
              <a:spLocks/>
            </p:cNvSpPr>
            <p:nvPr/>
          </p:nvSpPr>
          <p:spPr bwMode="auto">
            <a:xfrm>
              <a:off x="736" y="1526"/>
              <a:ext cx="17" cy="17"/>
            </a:xfrm>
            <a:custGeom>
              <a:avLst/>
              <a:gdLst/>
              <a:ahLst/>
              <a:cxnLst>
                <a:cxn ang="0">
                  <a:pos x="3" y="16"/>
                </a:cxn>
                <a:cxn ang="0">
                  <a:pos x="12" y="14"/>
                </a:cxn>
                <a:cxn ang="0">
                  <a:pos x="16" y="10"/>
                </a:cxn>
                <a:cxn ang="0">
                  <a:pos x="12" y="2"/>
                </a:cxn>
                <a:cxn ang="0">
                  <a:pos x="0" y="0"/>
                </a:cxn>
                <a:cxn ang="0">
                  <a:pos x="3" y="16"/>
                </a:cxn>
              </a:cxnLst>
              <a:rect l="0" t="0" r="r" b="b"/>
              <a:pathLst>
                <a:path w="17" h="17">
                  <a:moveTo>
                    <a:pt x="3" y="16"/>
                  </a:moveTo>
                  <a:lnTo>
                    <a:pt x="12" y="14"/>
                  </a:lnTo>
                  <a:lnTo>
                    <a:pt x="16" y="10"/>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8" name="Freeform 210"/>
            <p:cNvSpPr>
              <a:spLocks/>
            </p:cNvSpPr>
            <p:nvPr/>
          </p:nvSpPr>
          <p:spPr bwMode="auto">
            <a:xfrm>
              <a:off x="620" y="1547"/>
              <a:ext cx="17" cy="17"/>
            </a:xfrm>
            <a:custGeom>
              <a:avLst/>
              <a:gdLst/>
              <a:ahLst/>
              <a:cxnLst>
                <a:cxn ang="0">
                  <a:pos x="16" y="0"/>
                </a:cxn>
                <a:cxn ang="0">
                  <a:pos x="3" y="2"/>
                </a:cxn>
                <a:cxn ang="0">
                  <a:pos x="0" y="9"/>
                </a:cxn>
                <a:cxn ang="0">
                  <a:pos x="3" y="13"/>
                </a:cxn>
                <a:cxn ang="0">
                  <a:pos x="16" y="16"/>
                </a:cxn>
                <a:cxn ang="0">
                  <a:pos x="16" y="0"/>
                </a:cxn>
              </a:cxnLst>
              <a:rect l="0" t="0" r="r" b="b"/>
              <a:pathLst>
                <a:path w="17" h="17">
                  <a:moveTo>
                    <a:pt x="16" y="0"/>
                  </a:moveTo>
                  <a:lnTo>
                    <a:pt x="3" y="2"/>
                  </a:lnTo>
                  <a:lnTo>
                    <a:pt x="0" y="9"/>
                  </a:lnTo>
                  <a:lnTo>
                    <a:pt x="3" y="13"/>
                  </a:lnTo>
                  <a:lnTo>
                    <a:pt x="16" y="16"/>
                  </a:lnTo>
                  <a:lnTo>
                    <a:pt x="16" y="0"/>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19" name="Freeform 211"/>
            <p:cNvSpPr>
              <a:spLocks/>
            </p:cNvSpPr>
            <p:nvPr/>
          </p:nvSpPr>
          <p:spPr bwMode="auto">
            <a:xfrm>
              <a:off x="625" y="1535"/>
              <a:ext cx="113" cy="19"/>
            </a:xfrm>
            <a:custGeom>
              <a:avLst/>
              <a:gdLst/>
              <a:ahLst/>
              <a:cxnLst>
                <a:cxn ang="0">
                  <a:pos x="112" y="1"/>
                </a:cxn>
                <a:cxn ang="0">
                  <a:pos x="110" y="0"/>
                </a:cxn>
                <a:cxn ang="0">
                  <a:pos x="0" y="11"/>
                </a:cxn>
                <a:cxn ang="0">
                  <a:pos x="0" y="18"/>
                </a:cxn>
                <a:cxn ang="0">
                  <a:pos x="112" y="6"/>
                </a:cxn>
                <a:cxn ang="0">
                  <a:pos x="112" y="1"/>
                </a:cxn>
              </a:cxnLst>
              <a:rect l="0" t="0" r="r" b="b"/>
              <a:pathLst>
                <a:path w="113" h="19">
                  <a:moveTo>
                    <a:pt x="112" y="1"/>
                  </a:moveTo>
                  <a:lnTo>
                    <a:pt x="110" y="0"/>
                  </a:lnTo>
                  <a:lnTo>
                    <a:pt x="0" y="11"/>
                  </a:lnTo>
                  <a:lnTo>
                    <a:pt x="0" y="18"/>
                  </a:lnTo>
                  <a:lnTo>
                    <a:pt x="112" y="6"/>
                  </a:lnTo>
                  <a:lnTo>
                    <a:pt x="112" y="1"/>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20" name="Freeform 212"/>
            <p:cNvSpPr>
              <a:spLocks/>
            </p:cNvSpPr>
            <p:nvPr/>
          </p:nvSpPr>
          <p:spPr bwMode="auto">
            <a:xfrm>
              <a:off x="736" y="1535"/>
              <a:ext cx="17" cy="17"/>
            </a:xfrm>
            <a:custGeom>
              <a:avLst/>
              <a:gdLst/>
              <a:ahLst/>
              <a:cxnLst>
                <a:cxn ang="0">
                  <a:pos x="3" y="16"/>
                </a:cxn>
                <a:cxn ang="0">
                  <a:pos x="16" y="13"/>
                </a:cxn>
                <a:cxn ang="0">
                  <a:pos x="16" y="4"/>
                </a:cxn>
                <a:cxn ang="0">
                  <a:pos x="12" y="2"/>
                </a:cxn>
                <a:cxn ang="0">
                  <a:pos x="0" y="0"/>
                </a:cxn>
                <a:cxn ang="0">
                  <a:pos x="3" y="16"/>
                </a:cxn>
              </a:cxnLst>
              <a:rect l="0" t="0" r="r" b="b"/>
              <a:pathLst>
                <a:path w="17" h="17">
                  <a:moveTo>
                    <a:pt x="3" y="16"/>
                  </a:moveTo>
                  <a:lnTo>
                    <a:pt x="16" y="13"/>
                  </a:lnTo>
                  <a:lnTo>
                    <a:pt x="16" y="4"/>
                  </a:lnTo>
                  <a:lnTo>
                    <a:pt x="12" y="2"/>
                  </a:lnTo>
                  <a:lnTo>
                    <a:pt x="0" y="0"/>
                  </a:lnTo>
                  <a:lnTo>
                    <a:pt x="3" y="16"/>
                  </a:lnTo>
                </a:path>
              </a:pathLst>
            </a:custGeom>
            <a:solidFill>
              <a:srgbClr val="F2F2D9"/>
            </a:solidFill>
            <a:ln w="12700" cap="rnd" cmpd="sng">
              <a:solidFill>
                <a:srgbClr val="000000"/>
              </a:solidFill>
              <a:prstDash val="solid"/>
              <a:round/>
              <a:headEnd/>
              <a:tailEnd/>
            </a:ln>
            <a:effectLst/>
          </p:spPr>
          <p:txBody>
            <a:bodyPr/>
            <a:lstStyle/>
            <a:p>
              <a:endParaRPr lang="en-US"/>
            </a:p>
          </p:txBody>
        </p:sp>
        <p:sp>
          <p:nvSpPr>
            <p:cNvPr id="43221" name="Freeform 213"/>
            <p:cNvSpPr>
              <a:spLocks/>
            </p:cNvSpPr>
            <p:nvPr/>
          </p:nvSpPr>
          <p:spPr bwMode="auto">
            <a:xfrm>
              <a:off x="614" y="1544"/>
              <a:ext cx="134" cy="27"/>
            </a:xfrm>
            <a:custGeom>
              <a:avLst/>
              <a:gdLst/>
              <a:ahLst/>
              <a:cxnLst>
                <a:cxn ang="0">
                  <a:pos x="0" y="26"/>
                </a:cxn>
                <a:cxn ang="0">
                  <a:pos x="11" y="13"/>
                </a:cxn>
                <a:cxn ang="0">
                  <a:pos x="121" y="0"/>
                </a:cxn>
                <a:cxn ang="0">
                  <a:pos x="133" y="11"/>
                </a:cxn>
                <a:cxn ang="0">
                  <a:pos x="0" y="26"/>
                </a:cxn>
              </a:cxnLst>
              <a:rect l="0" t="0" r="r" b="b"/>
              <a:pathLst>
                <a:path w="134" h="27">
                  <a:moveTo>
                    <a:pt x="0" y="26"/>
                  </a:moveTo>
                  <a:lnTo>
                    <a:pt x="11" y="13"/>
                  </a:lnTo>
                  <a:lnTo>
                    <a:pt x="121" y="0"/>
                  </a:lnTo>
                  <a:lnTo>
                    <a:pt x="133" y="11"/>
                  </a:lnTo>
                  <a:lnTo>
                    <a:pt x="0" y="26"/>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222" name="Freeform 214"/>
            <p:cNvSpPr>
              <a:spLocks/>
            </p:cNvSpPr>
            <p:nvPr/>
          </p:nvSpPr>
          <p:spPr bwMode="auto">
            <a:xfrm>
              <a:off x="614" y="1544"/>
              <a:ext cx="134" cy="27"/>
            </a:xfrm>
            <a:custGeom>
              <a:avLst/>
              <a:gdLst/>
              <a:ahLst/>
              <a:cxnLst>
                <a:cxn ang="0">
                  <a:pos x="0" y="26"/>
                </a:cxn>
                <a:cxn ang="0">
                  <a:pos x="11" y="13"/>
                </a:cxn>
                <a:cxn ang="0">
                  <a:pos x="121" y="0"/>
                </a:cxn>
                <a:cxn ang="0">
                  <a:pos x="133" y="11"/>
                </a:cxn>
                <a:cxn ang="0">
                  <a:pos x="0" y="26"/>
                </a:cxn>
              </a:cxnLst>
              <a:rect l="0" t="0" r="r" b="b"/>
              <a:pathLst>
                <a:path w="134" h="27">
                  <a:moveTo>
                    <a:pt x="0" y="26"/>
                  </a:moveTo>
                  <a:lnTo>
                    <a:pt x="11" y="13"/>
                  </a:lnTo>
                  <a:lnTo>
                    <a:pt x="121" y="0"/>
                  </a:lnTo>
                  <a:lnTo>
                    <a:pt x="133" y="11"/>
                  </a:lnTo>
                  <a:lnTo>
                    <a:pt x="0" y="26"/>
                  </a:lnTo>
                </a:path>
              </a:pathLst>
            </a:custGeom>
            <a:noFill/>
            <a:ln w="12700" cap="rnd" cmpd="sng">
              <a:solidFill>
                <a:srgbClr val="000000"/>
              </a:solidFill>
              <a:prstDash val="solid"/>
              <a:round/>
              <a:headEnd/>
              <a:tailEnd/>
            </a:ln>
            <a:effectLst/>
          </p:spPr>
          <p:txBody>
            <a:bodyPr/>
            <a:lstStyle/>
            <a:p>
              <a:endParaRPr lang="en-US"/>
            </a:p>
          </p:txBody>
        </p:sp>
        <p:sp>
          <p:nvSpPr>
            <p:cNvPr id="43223" name="Freeform 215"/>
            <p:cNvSpPr>
              <a:spLocks/>
            </p:cNvSpPr>
            <p:nvPr/>
          </p:nvSpPr>
          <p:spPr bwMode="auto">
            <a:xfrm>
              <a:off x="453" y="1229"/>
              <a:ext cx="161" cy="342"/>
            </a:xfrm>
            <a:custGeom>
              <a:avLst/>
              <a:gdLst/>
              <a:ahLst/>
              <a:cxnLst>
                <a:cxn ang="0">
                  <a:pos x="160" y="341"/>
                </a:cxn>
                <a:cxn ang="0">
                  <a:pos x="0" y="266"/>
                </a:cxn>
                <a:cxn ang="0">
                  <a:pos x="0" y="0"/>
                </a:cxn>
                <a:cxn ang="0">
                  <a:pos x="160" y="31"/>
                </a:cxn>
                <a:cxn ang="0">
                  <a:pos x="160" y="341"/>
                </a:cxn>
              </a:cxnLst>
              <a:rect l="0" t="0" r="r" b="b"/>
              <a:pathLst>
                <a:path w="161" h="342">
                  <a:moveTo>
                    <a:pt x="160" y="341"/>
                  </a:moveTo>
                  <a:lnTo>
                    <a:pt x="0" y="266"/>
                  </a:lnTo>
                  <a:lnTo>
                    <a:pt x="0" y="0"/>
                  </a:lnTo>
                  <a:lnTo>
                    <a:pt x="160" y="31"/>
                  </a:lnTo>
                  <a:lnTo>
                    <a:pt x="160" y="341"/>
                  </a:lnTo>
                </a:path>
              </a:pathLst>
            </a:custGeom>
            <a:solidFill>
              <a:srgbClr val="FFFFE8"/>
            </a:solidFill>
            <a:ln w="12700" cap="rnd" cmpd="sng">
              <a:solidFill>
                <a:srgbClr val="000000"/>
              </a:solidFill>
              <a:prstDash val="solid"/>
              <a:round/>
              <a:headEnd/>
              <a:tailEnd/>
            </a:ln>
            <a:effectLst/>
          </p:spPr>
          <p:txBody>
            <a:bodyPr/>
            <a:lstStyle/>
            <a:p>
              <a:endParaRPr lang="en-US"/>
            </a:p>
          </p:txBody>
        </p:sp>
        <p:sp>
          <p:nvSpPr>
            <p:cNvPr id="43224" name="Freeform 216"/>
            <p:cNvSpPr>
              <a:spLocks/>
            </p:cNvSpPr>
            <p:nvPr/>
          </p:nvSpPr>
          <p:spPr bwMode="auto">
            <a:xfrm>
              <a:off x="452" y="1217"/>
              <a:ext cx="296" cy="45"/>
            </a:xfrm>
            <a:custGeom>
              <a:avLst/>
              <a:gdLst/>
              <a:ahLst/>
              <a:cxnLst>
                <a:cxn ang="0">
                  <a:pos x="0" y="12"/>
                </a:cxn>
                <a:cxn ang="0">
                  <a:pos x="125" y="0"/>
                </a:cxn>
                <a:cxn ang="0">
                  <a:pos x="295" y="28"/>
                </a:cxn>
                <a:cxn ang="0">
                  <a:pos x="161" y="44"/>
                </a:cxn>
                <a:cxn ang="0">
                  <a:pos x="0" y="12"/>
                </a:cxn>
              </a:cxnLst>
              <a:rect l="0" t="0" r="r" b="b"/>
              <a:pathLst>
                <a:path w="296" h="45">
                  <a:moveTo>
                    <a:pt x="0" y="12"/>
                  </a:moveTo>
                  <a:lnTo>
                    <a:pt x="125" y="0"/>
                  </a:lnTo>
                  <a:lnTo>
                    <a:pt x="295" y="28"/>
                  </a:lnTo>
                  <a:lnTo>
                    <a:pt x="161" y="44"/>
                  </a:lnTo>
                  <a:lnTo>
                    <a:pt x="0" y="12"/>
                  </a:lnTo>
                </a:path>
              </a:pathLst>
            </a:custGeom>
            <a:solidFill>
              <a:srgbClr val="F2F2D9"/>
            </a:solidFill>
            <a:ln w="12700" cap="rnd" cmpd="sng">
              <a:solidFill>
                <a:srgbClr val="000000"/>
              </a:solidFill>
              <a:prstDash val="solid"/>
              <a:round/>
              <a:headEnd/>
              <a:tailEnd/>
            </a:ln>
            <a:effectLst/>
          </p:spPr>
          <p:txBody>
            <a:bodyPr/>
            <a:lstStyle/>
            <a:p>
              <a:endParaRPr lang="en-US"/>
            </a:p>
          </p:txBody>
        </p:sp>
      </p:grpSp>
      <p:grpSp>
        <p:nvGrpSpPr>
          <p:cNvPr id="43225" name="Group 217"/>
          <p:cNvGrpSpPr>
            <a:grpSpLocks/>
          </p:cNvGrpSpPr>
          <p:nvPr/>
        </p:nvGrpSpPr>
        <p:grpSpPr bwMode="auto">
          <a:xfrm>
            <a:off x="2301875" y="3641725"/>
            <a:ext cx="385763" cy="471488"/>
            <a:chOff x="1470" y="2065"/>
            <a:chExt cx="247" cy="267"/>
          </a:xfrm>
        </p:grpSpPr>
        <p:sp>
          <p:nvSpPr>
            <p:cNvPr id="43226" name="Freeform 218"/>
            <p:cNvSpPr>
              <a:spLocks/>
            </p:cNvSpPr>
            <p:nvPr/>
          </p:nvSpPr>
          <p:spPr bwMode="auto">
            <a:xfrm>
              <a:off x="1470" y="2190"/>
              <a:ext cx="226" cy="142"/>
            </a:xfrm>
            <a:custGeom>
              <a:avLst/>
              <a:gdLst/>
              <a:ahLst/>
              <a:cxnLst>
                <a:cxn ang="0">
                  <a:pos x="225" y="0"/>
                </a:cxn>
                <a:cxn ang="0">
                  <a:pos x="225" y="141"/>
                </a:cxn>
                <a:cxn ang="0">
                  <a:pos x="0" y="141"/>
                </a:cxn>
                <a:cxn ang="0">
                  <a:pos x="0" y="0"/>
                </a:cxn>
              </a:cxnLst>
              <a:rect l="0" t="0" r="r" b="b"/>
              <a:pathLst>
                <a:path w="226" h="142">
                  <a:moveTo>
                    <a:pt x="225" y="0"/>
                  </a:moveTo>
                  <a:lnTo>
                    <a:pt x="225" y="141"/>
                  </a:ln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27" name="Freeform 219"/>
            <p:cNvSpPr>
              <a:spLocks/>
            </p:cNvSpPr>
            <p:nvPr/>
          </p:nvSpPr>
          <p:spPr bwMode="auto">
            <a:xfrm>
              <a:off x="1695" y="2180"/>
              <a:ext cx="17" cy="152"/>
            </a:xfrm>
            <a:custGeom>
              <a:avLst/>
              <a:gdLst/>
              <a:ahLst/>
              <a:cxnLst>
                <a:cxn ang="0">
                  <a:pos x="0" y="9"/>
                </a:cxn>
                <a:cxn ang="0">
                  <a:pos x="16" y="0"/>
                </a:cxn>
                <a:cxn ang="0">
                  <a:pos x="16" y="142"/>
                </a:cxn>
                <a:cxn ang="0">
                  <a:pos x="0" y="151"/>
                </a:cxn>
                <a:cxn ang="0">
                  <a:pos x="0" y="9"/>
                </a:cxn>
              </a:cxnLst>
              <a:rect l="0" t="0" r="r" b="b"/>
              <a:pathLst>
                <a:path w="17" h="152">
                  <a:moveTo>
                    <a:pt x="0" y="9"/>
                  </a:moveTo>
                  <a:lnTo>
                    <a:pt x="16" y="0"/>
                  </a:lnTo>
                  <a:lnTo>
                    <a:pt x="16" y="142"/>
                  </a:lnTo>
                  <a:lnTo>
                    <a:pt x="0" y="151"/>
                  </a:lnTo>
                  <a:lnTo>
                    <a:pt x="0" y="9"/>
                  </a:lnTo>
                </a:path>
              </a:pathLst>
            </a:custGeom>
            <a:noFill/>
            <a:ln w="12700" cap="rnd" cmpd="sng">
              <a:solidFill>
                <a:srgbClr val="000000"/>
              </a:solidFill>
              <a:prstDash val="solid"/>
              <a:round/>
              <a:headEnd/>
              <a:tailEnd/>
            </a:ln>
            <a:effectLst/>
          </p:spPr>
          <p:txBody>
            <a:bodyPr/>
            <a:lstStyle/>
            <a:p>
              <a:endParaRPr lang="en-US"/>
            </a:p>
          </p:txBody>
        </p:sp>
        <p:sp>
          <p:nvSpPr>
            <p:cNvPr id="43228" name="Freeform 220"/>
            <p:cNvSpPr>
              <a:spLocks/>
            </p:cNvSpPr>
            <p:nvPr/>
          </p:nvSpPr>
          <p:spPr bwMode="auto">
            <a:xfrm>
              <a:off x="1697" y="2210"/>
              <a:ext cx="17" cy="100"/>
            </a:xfrm>
            <a:custGeom>
              <a:avLst/>
              <a:gdLst/>
              <a:ahLst/>
              <a:cxnLst>
                <a:cxn ang="0">
                  <a:pos x="0" y="5"/>
                </a:cxn>
                <a:cxn ang="0">
                  <a:pos x="16" y="0"/>
                </a:cxn>
                <a:cxn ang="0">
                  <a:pos x="16" y="93"/>
                </a:cxn>
                <a:cxn ang="0">
                  <a:pos x="0" y="99"/>
                </a:cxn>
                <a:cxn ang="0">
                  <a:pos x="0" y="5"/>
                </a:cxn>
              </a:cxnLst>
              <a:rect l="0" t="0" r="r" b="b"/>
              <a:pathLst>
                <a:path w="17" h="100">
                  <a:moveTo>
                    <a:pt x="0" y="5"/>
                  </a:moveTo>
                  <a:lnTo>
                    <a:pt x="16" y="0"/>
                  </a:lnTo>
                  <a:lnTo>
                    <a:pt x="16" y="93"/>
                  </a:lnTo>
                  <a:lnTo>
                    <a:pt x="0" y="99"/>
                  </a:lnTo>
                  <a:lnTo>
                    <a:pt x="0" y="5"/>
                  </a:lnTo>
                </a:path>
              </a:pathLst>
            </a:custGeom>
            <a:noFill/>
            <a:ln w="12700" cap="rnd" cmpd="sng">
              <a:solidFill>
                <a:srgbClr val="000000"/>
              </a:solidFill>
              <a:prstDash val="solid"/>
              <a:round/>
              <a:headEnd/>
              <a:tailEnd/>
            </a:ln>
            <a:effectLst/>
          </p:spPr>
          <p:txBody>
            <a:bodyPr/>
            <a:lstStyle/>
            <a:p>
              <a:endParaRPr lang="en-US"/>
            </a:p>
          </p:txBody>
        </p:sp>
        <p:sp>
          <p:nvSpPr>
            <p:cNvPr id="43229" name="Freeform 221"/>
            <p:cNvSpPr>
              <a:spLocks/>
            </p:cNvSpPr>
            <p:nvPr/>
          </p:nvSpPr>
          <p:spPr bwMode="auto">
            <a:xfrm>
              <a:off x="1700" y="2244"/>
              <a:ext cx="17" cy="24"/>
            </a:xfrm>
            <a:custGeom>
              <a:avLst/>
              <a:gdLst/>
              <a:ahLst/>
              <a:cxnLst>
                <a:cxn ang="0">
                  <a:pos x="0" y="0"/>
                </a:cxn>
                <a:cxn ang="0">
                  <a:pos x="16" y="0"/>
                </a:cxn>
                <a:cxn ang="0">
                  <a:pos x="16" y="22"/>
                </a:cxn>
                <a:cxn ang="0">
                  <a:pos x="0" y="23"/>
                </a:cxn>
                <a:cxn ang="0">
                  <a:pos x="0" y="0"/>
                </a:cxn>
              </a:cxnLst>
              <a:rect l="0" t="0" r="r" b="b"/>
              <a:pathLst>
                <a:path w="17" h="24">
                  <a:moveTo>
                    <a:pt x="0" y="0"/>
                  </a:moveTo>
                  <a:lnTo>
                    <a:pt x="16" y="0"/>
                  </a:lnTo>
                  <a:lnTo>
                    <a:pt x="16" y="22"/>
                  </a:lnTo>
                  <a:lnTo>
                    <a:pt x="0" y="23"/>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30" name="Freeform 222"/>
            <p:cNvSpPr>
              <a:spLocks/>
            </p:cNvSpPr>
            <p:nvPr/>
          </p:nvSpPr>
          <p:spPr bwMode="auto">
            <a:xfrm>
              <a:off x="1676" y="2180"/>
              <a:ext cx="31" cy="17"/>
            </a:xfrm>
            <a:custGeom>
              <a:avLst/>
              <a:gdLst/>
              <a:ahLst/>
              <a:cxnLst>
                <a:cxn ang="0">
                  <a:pos x="19" y="16"/>
                </a:cxn>
                <a:cxn ang="0">
                  <a:pos x="0" y="16"/>
                </a:cxn>
                <a:cxn ang="0">
                  <a:pos x="13" y="0"/>
                </a:cxn>
                <a:cxn ang="0">
                  <a:pos x="30" y="0"/>
                </a:cxn>
              </a:cxnLst>
              <a:rect l="0" t="0" r="r" b="b"/>
              <a:pathLst>
                <a:path w="31" h="17">
                  <a:moveTo>
                    <a:pt x="19" y="16"/>
                  </a:moveTo>
                  <a:lnTo>
                    <a:pt x="0" y="16"/>
                  </a:lnTo>
                  <a:lnTo>
                    <a:pt x="13" y="0"/>
                  </a:lnTo>
                  <a:lnTo>
                    <a:pt x="3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31" name="Line 223"/>
            <p:cNvSpPr>
              <a:spLocks noChangeShapeType="1"/>
            </p:cNvSpPr>
            <p:nvPr/>
          </p:nvSpPr>
          <p:spPr bwMode="auto">
            <a:xfrm flipV="1">
              <a:off x="1689" y="2170"/>
              <a:ext cx="0" cy="1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32" name="Line 224"/>
            <p:cNvSpPr>
              <a:spLocks noChangeShapeType="1"/>
            </p:cNvSpPr>
            <p:nvPr/>
          </p:nvSpPr>
          <p:spPr bwMode="auto">
            <a:xfrm flipV="1">
              <a:off x="1518" y="2170"/>
              <a:ext cx="0" cy="26"/>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33" name="Line 225"/>
            <p:cNvSpPr>
              <a:spLocks noChangeShapeType="1"/>
            </p:cNvSpPr>
            <p:nvPr/>
          </p:nvSpPr>
          <p:spPr bwMode="auto">
            <a:xfrm flipV="1">
              <a:off x="1676" y="2175"/>
              <a:ext cx="0" cy="1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34" name="Line 226"/>
            <p:cNvSpPr>
              <a:spLocks noChangeShapeType="1"/>
            </p:cNvSpPr>
            <p:nvPr/>
          </p:nvSpPr>
          <p:spPr bwMode="auto">
            <a:xfrm flipV="1">
              <a:off x="1505" y="2175"/>
              <a:ext cx="0" cy="1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35" name="Freeform 227"/>
            <p:cNvSpPr>
              <a:spLocks/>
            </p:cNvSpPr>
            <p:nvPr/>
          </p:nvSpPr>
          <p:spPr bwMode="auto">
            <a:xfrm>
              <a:off x="1654" y="2164"/>
              <a:ext cx="36" cy="17"/>
            </a:xfrm>
            <a:custGeom>
              <a:avLst/>
              <a:gdLst/>
              <a:ahLst/>
              <a:cxnLst>
                <a:cxn ang="0">
                  <a:pos x="17" y="0"/>
                </a:cxn>
                <a:cxn ang="0">
                  <a:pos x="21" y="0"/>
                </a:cxn>
                <a:cxn ang="0">
                  <a:pos x="23" y="0"/>
                </a:cxn>
                <a:cxn ang="0">
                  <a:pos x="26" y="0"/>
                </a:cxn>
                <a:cxn ang="0">
                  <a:pos x="29" y="1"/>
                </a:cxn>
                <a:cxn ang="0">
                  <a:pos x="30" y="2"/>
                </a:cxn>
                <a:cxn ang="0">
                  <a:pos x="32" y="4"/>
                </a:cxn>
                <a:cxn ang="0">
                  <a:pos x="33" y="6"/>
                </a:cxn>
                <a:cxn ang="0">
                  <a:pos x="35" y="6"/>
                </a:cxn>
                <a:cxn ang="0">
                  <a:pos x="35" y="7"/>
                </a:cxn>
                <a:cxn ang="0">
                  <a:pos x="33" y="8"/>
                </a:cxn>
                <a:cxn ang="0">
                  <a:pos x="32" y="8"/>
                </a:cxn>
                <a:cxn ang="0">
                  <a:pos x="30" y="11"/>
                </a:cxn>
                <a:cxn ang="0">
                  <a:pos x="29" y="13"/>
                </a:cxn>
                <a:cxn ang="0">
                  <a:pos x="26" y="13"/>
                </a:cxn>
                <a:cxn ang="0">
                  <a:pos x="23" y="14"/>
                </a:cxn>
                <a:cxn ang="0">
                  <a:pos x="21" y="14"/>
                </a:cxn>
                <a:cxn ang="0">
                  <a:pos x="17" y="16"/>
                </a:cxn>
                <a:cxn ang="0">
                  <a:pos x="10" y="14"/>
                </a:cxn>
                <a:cxn ang="0">
                  <a:pos x="7" y="13"/>
                </a:cxn>
                <a:cxn ang="0">
                  <a:pos x="5" y="13"/>
                </a:cxn>
                <a:cxn ang="0">
                  <a:pos x="2" y="11"/>
                </a:cxn>
                <a:cxn ang="0">
                  <a:pos x="1" y="8"/>
                </a:cxn>
                <a:cxn ang="0">
                  <a:pos x="0" y="8"/>
                </a:cxn>
                <a:cxn ang="0">
                  <a:pos x="0" y="7"/>
                </a:cxn>
                <a:cxn ang="0">
                  <a:pos x="0" y="6"/>
                </a:cxn>
                <a:cxn ang="0">
                  <a:pos x="1" y="4"/>
                </a:cxn>
                <a:cxn ang="0">
                  <a:pos x="2" y="2"/>
                </a:cxn>
                <a:cxn ang="0">
                  <a:pos x="5" y="1"/>
                </a:cxn>
                <a:cxn ang="0">
                  <a:pos x="7" y="0"/>
                </a:cxn>
                <a:cxn ang="0">
                  <a:pos x="10" y="0"/>
                </a:cxn>
                <a:cxn ang="0">
                  <a:pos x="13" y="0"/>
                </a:cxn>
                <a:cxn ang="0">
                  <a:pos x="17" y="0"/>
                </a:cxn>
              </a:cxnLst>
              <a:rect l="0" t="0" r="r" b="b"/>
              <a:pathLst>
                <a:path w="36" h="17">
                  <a:moveTo>
                    <a:pt x="17" y="0"/>
                  </a:moveTo>
                  <a:lnTo>
                    <a:pt x="21" y="0"/>
                  </a:lnTo>
                  <a:lnTo>
                    <a:pt x="23" y="0"/>
                  </a:lnTo>
                  <a:lnTo>
                    <a:pt x="26" y="0"/>
                  </a:lnTo>
                  <a:lnTo>
                    <a:pt x="29" y="1"/>
                  </a:lnTo>
                  <a:lnTo>
                    <a:pt x="30" y="2"/>
                  </a:lnTo>
                  <a:lnTo>
                    <a:pt x="32" y="4"/>
                  </a:lnTo>
                  <a:lnTo>
                    <a:pt x="33" y="6"/>
                  </a:lnTo>
                  <a:lnTo>
                    <a:pt x="35" y="6"/>
                  </a:lnTo>
                  <a:lnTo>
                    <a:pt x="35" y="7"/>
                  </a:lnTo>
                  <a:lnTo>
                    <a:pt x="33" y="8"/>
                  </a:lnTo>
                  <a:lnTo>
                    <a:pt x="32" y="8"/>
                  </a:lnTo>
                  <a:lnTo>
                    <a:pt x="30" y="11"/>
                  </a:lnTo>
                  <a:lnTo>
                    <a:pt x="29" y="13"/>
                  </a:lnTo>
                  <a:lnTo>
                    <a:pt x="26" y="13"/>
                  </a:lnTo>
                  <a:lnTo>
                    <a:pt x="23" y="14"/>
                  </a:lnTo>
                  <a:lnTo>
                    <a:pt x="21" y="14"/>
                  </a:lnTo>
                  <a:lnTo>
                    <a:pt x="17" y="16"/>
                  </a:lnTo>
                  <a:lnTo>
                    <a:pt x="10" y="14"/>
                  </a:lnTo>
                  <a:lnTo>
                    <a:pt x="7" y="13"/>
                  </a:lnTo>
                  <a:lnTo>
                    <a:pt x="5" y="13"/>
                  </a:lnTo>
                  <a:lnTo>
                    <a:pt x="2" y="11"/>
                  </a:lnTo>
                  <a:lnTo>
                    <a:pt x="1" y="8"/>
                  </a:lnTo>
                  <a:lnTo>
                    <a:pt x="0" y="8"/>
                  </a:lnTo>
                  <a:lnTo>
                    <a:pt x="0" y="7"/>
                  </a:lnTo>
                  <a:lnTo>
                    <a:pt x="0" y="6"/>
                  </a:lnTo>
                  <a:lnTo>
                    <a:pt x="1" y="4"/>
                  </a:lnTo>
                  <a:lnTo>
                    <a:pt x="2" y="2"/>
                  </a:lnTo>
                  <a:lnTo>
                    <a:pt x="5" y="1"/>
                  </a:lnTo>
                  <a:lnTo>
                    <a:pt x="7"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236" name="Freeform 228"/>
            <p:cNvSpPr>
              <a:spLocks/>
            </p:cNvSpPr>
            <p:nvPr/>
          </p:nvSpPr>
          <p:spPr bwMode="auto">
            <a:xfrm>
              <a:off x="1484" y="2164"/>
              <a:ext cx="36" cy="17"/>
            </a:xfrm>
            <a:custGeom>
              <a:avLst/>
              <a:gdLst/>
              <a:ahLst/>
              <a:cxnLst>
                <a:cxn ang="0">
                  <a:pos x="17" y="0"/>
                </a:cxn>
                <a:cxn ang="0">
                  <a:pos x="21" y="0"/>
                </a:cxn>
                <a:cxn ang="0">
                  <a:pos x="24" y="0"/>
                </a:cxn>
                <a:cxn ang="0">
                  <a:pos x="26" y="0"/>
                </a:cxn>
                <a:cxn ang="0">
                  <a:pos x="29" y="2"/>
                </a:cxn>
                <a:cxn ang="0">
                  <a:pos x="32" y="4"/>
                </a:cxn>
                <a:cxn ang="0">
                  <a:pos x="33" y="6"/>
                </a:cxn>
                <a:cxn ang="0">
                  <a:pos x="35" y="8"/>
                </a:cxn>
                <a:cxn ang="0">
                  <a:pos x="33" y="8"/>
                </a:cxn>
                <a:cxn ang="0">
                  <a:pos x="32" y="9"/>
                </a:cxn>
                <a:cxn ang="0">
                  <a:pos x="32" y="11"/>
                </a:cxn>
                <a:cxn ang="0">
                  <a:pos x="29" y="13"/>
                </a:cxn>
                <a:cxn ang="0">
                  <a:pos x="26" y="14"/>
                </a:cxn>
                <a:cxn ang="0">
                  <a:pos x="24" y="16"/>
                </a:cxn>
                <a:cxn ang="0">
                  <a:pos x="17" y="16"/>
                </a:cxn>
                <a:cxn ang="0">
                  <a:pos x="13" y="16"/>
                </a:cxn>
                <a:cxn ang="0">
                  <a:pos x="10" y="16"/>
                </a:cxn>
                <a:cxn ang="0">
                  <a:pos x="9" y="14"/>
                </a:cxn>
                <a:cxn ang="0">
                  <a:pos x="5" y="13"/>
                </a:cxn>
                <a:cxn ang="0">
                  <a:pos x="2" y="11"/>
                </a:cxn>
                <a:cxn ang="0">
                  <a:pos x="2" y="9"/>
                </a:cxn>
                <a:cxn ang="0">
                  <a:pos x="1" y="8"/>
                </a:cxn>
                <a:cxn ang="0">
                  <a:pos x="0" y="8"/>
                </a:cxn>
                <a:cxn ang="0">
                  <a:pos x="0" y="7"/>
                </a:cxn>
                <a:cxn ang="0">
                  <a:pos x="1" y="6"/>
                </a:cxn>
                <a:cxn ang="0">
                  <a:pos x="2" y="4"/>
                </a:cxn>
                <a:cxn ang="0">
                  <a:pos x="5" y="2"/>
                </a:cxn>
                <a:cxn ang="0">
                  <a:pos x="9" y="0"/>
                </a:cxn>
                <a:cxn ang="0">
                  <a:pos x="10" y="0"/>
                </a:cxn>
                <a:cxn ang="0">
                  <a:pos x="13" y="0"/>
                </a:cxn>
                <a:cxn ang="0">
                  <a:pos x="17" y="0"/>
                </a:cxn>
              </a:cxnLst>
              <a:rect l="0" t="0" r="r" b="b"/>
              <a:pathLst>
                <a:path w="36" h="17">
                  <a:moveTo>
                    <a:pt x="17" y="0"/>
                  </a:moveTo>
                  <a:lnTo>
                    <a:pt x="21" y="0"/>
                  </a:lnTo>
                  <a:lnTo>
                    <a:pt x="24" y="0"/>
                  </a:lnTo>
                  <a:lnTo>
                    <a:pt x="26" y="0"/>
                  </a:lnTo>
                  <a:lnTo>
                    <a:pt x="29" y="2"/>
                  </a:lnTo>
                  <a:lnTo>
                    <a:pt x="32" y="4"/>
                  </a:lnTo>
                  <a:lnTo>
                    <a:pt x="33" y="6"/>
                  </a:lnTo>
                  <a:lnTo>
                    <a:pt x="35" y="8"/>
                  </a:lnTo>
                  <a:lnTo>
                    <a:pt x="33" y="8"/>
                  </a:lnTo>
                  <a:lnTo>
                    <a:pt x="32" y="9"/>
                  </a:lnTo>
                  <a:lnTo>
                    <a:pt x="32" y="11"/>
                  </a:lnTo>
                  <a:lnTo>
                    <a:pt x="29" y="13"/>
                  </a:lnTo>
                  <a:lnTo>
                    <a:pt x="26" y="14"/>
                  </a:lnTo>
                  <a:lnTo>
                    <a:pt x="24" y="16"/>
                  </a:lnTo>
                  <a:lnTo>
                    <a:pt x="17" y="16"/>
                  </a:lnTo>
                  <a:lnTo>
                    <a:pt x="13" y="16"/>
                  </a:lnTo>
                  <a:lnTo>
                    <a:pt x="10" y="16"/>
                  </a:lnTo>
                  <a:lnTo>
                    <a:pt x="9" y="14"/>
                  </a:lnTo>
                  <a:lnTo>
                    <a:pt x="5" y="13"/>
                  </a:lnTo>
                  <a:lnTo>
                    <a:pt x="2" y="11"/>
                  </a:lnTo>
                  <a:lnTo>
                    <a:pt x="2" y="9"/>
                  </a:lnTo>
                  <a:lnTo>
                    <a:pt x="1" y="8"/>
                  </a:lnTo>
                  <a:lnTo>
                    <a:pt x="0" y="8"/>
                  </a:lnTo>
                  <a:lnTo>
                    <a:pt x="0" y="7"/>
                  </a:lnTo>
                  <a:lnTo>
                    <a:pt x="1" y="6"/>
                  </a:lnTo>
                  <a:lnTo>
                    <a:pt x="2" y="4"/>
                  </a:lnTo>
                  <a:lnTo>
                    <a:pt x="5" y="2"/>
                  </a:lnTo>
                  <a:lnTo>
                    <a:pt x="9"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237" name="Freeform 229"/>
            <p:cNvSpPr>
              <a:spLocks/>
            </p:cNvSpPr>
            <p:nvPr/>
          </p:nvSpPr>
          <p:spPr bwMode="auto">
            <a:xfrm>
              <a:off x="1665" y="2167"/>
              <a:ext cx="17" cy="17"/>
            </a:xfrm>
            <a:custGeom>
              <a:avLst/>
              <a:gdLst/>
              <a:ahLst/>
              <a:cxnLst>
                <a:cxn ang="0">
                  <a:pos x="8" y="0"/>
                </a:cxn>
                <a:cxn ang="0">
                  <a:pos x="11" y="0"/>
                </a:cxn>
                <a:cxn ang="0">
                  <a:pos x="13" y="0"/>
                </a:cxn>
                <a:cxn ang="0">
                  <a:pos x="14" y="0"/>
                </a:cxn>
                <a:cxn ang="0">
                  <a:pos x="14" y="3"/>
                </a:cxn>
                <a:cxn ang="0">
                  <a:pos x="16" y="3"/>
                </a:cxn>
                <a:cxn ang="0">
                  <a:pos x="16" y="9"/>
                </a:cxn>
                <a:cxn ang="0">
                  <a:pos x="16" y="12"/>
                </a:cxn>
                <a:cxn ang="0">
                  <a:pos x="14" y="12"/>
                </a:cxn>
                <a:cxn ang="0">
                  <a:pos x="11" y="12"/>
                </a:cxn>
                <a:cxn ang="0">
                  <a:pos x="8" y="16"/>
                </a:cxn>
                <a:cxn ang="0">
                  <a:pos x="6" y="12"/>
                </a:cxn>
                <a:cxn ang="0">
                  <a:pos x="2" y="12"/>
                </a:cxn>
                <a:cxn ang="0">
                  <a:pos x="0" y="12"/>
                </a:cxn>
                <a:cxn ang="0">
                  <a:pos x="0" y="9"/>
                </a:cxn>
                <a:cxn ang="0">
                  <a:pos x="0" y="3"/>
                </a:cxn>
                <a:cxn ang="0">
                  <a:pos x="1" y="3"/>
                </a:cxn>
                <a:cxn ang="0">
                  <a:pos x="2" y="0"/>
                </a:cxn>
                <a:cxn ang="0">
                  <a:pos x="6" y="0"/>
                </a:cxn>
                <a:cxn ang="0">
                  <a:pos x="8" y="0"/>
                </a:cxn>
              </a:cxnLst>
              <a:rect l="0" t="0" r="r" b="b"/>
              <a:pathLst>
                <a:path w="17" h="17">
                  <a:moveTo>
                    <a:pt x="8" y="0"/>
                  </a:moveTo>
                  <a:lnTo>
                    <a:pt x="11" y="0"/>
                  </a:lnTo>
                  <a:lnTo>
                    <a:pt x="13" y="0"/>
                  </a:lnTo>
                  <a:lnTo>
                    <a:pt x="14" y="0"/>
                  </a:lnTo>
                  <a:lnTo>
                    <a:pt x="14" y="3"/>
                  </a:lnTo>
                  <a:lnTo>
                    <a:pt x="16" y="3"/>
                  </a:lnTo>
                  <a:lnTo>
                    <a:pt x="16" y="9"/>
                  </a:lnTo>
                  <a:lnTo>
                    <a:pt x="16" y="12"/>
                  </a:lnTo>
                  <a:lnTo>
                    <a:pt x="14" y="12"/>
                  </a:lnTo>
                  <a:lnTo>
                    <a:pt x="11" y="12"/>
                  </a:lnTo>
                  <a:lnTo>
                    <a:pt x="8" y="16"/>
                  </a:lnTo>
                  <a:lnTo>
                    <a:pt x="6" y="12"/>
                  </a:lnTo>
                  <a:lnTo>
                    <a:pt x="2" y="12"/>
                  </a:lnTo>
                  <a:lnTo>
                    <a:pt x="0" y="12"/>
                  </a:lnTo>
                  <a:lnTo>
                    <a:pt x="0" y="9"/>
                  </a:lnTo>
                  <a:lnTo>
                    <a:pt x="0" y="3"/>
                  </a:lnTo>
                  <a:lnTo>
                    <a:pt x="1" y="3"/>
                  </a:lnTo>
                  <a:lnTo>
                    <a:pt x="2" y="0"/>
                  </a:lnTo>
                  <a:lnTo>
                    <a:pt x="6"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38" name="Freeform 230"/>
            <p:cNvSpPr>
              <a:spLocks/>
            </p:cNvSpPr>
            <p:nvPr/>
          </p:nvSpPr>
          <p:spPr bwMode="auto">
            <a:xfrm>
              <a:off x="1494" y="2167"/>
              <a:ext cx="17" cy="17"/>
            </a:xfrm>
            <a:custGeom>
              <a:avLst/>
              <a:gdLst/>
              <a:ahLst/>
              <a:cxnLst>
                <a:cxn ang="0">
                  <a:pos x="8" y="0"/>
                </a:cxn>
                <a:cxn ang="0">
                  <a:pos x="10" y="0"/>
                </a:cxn>
                <a:cxn ang="0">
                  <a:pos x="13" y="3"/>
                </a:cxn>
                <a:cxn ang="0">
                  <a:pos x="16" y="3"/>
                </a:cxn>
                <a:cxn ang="0">
                  <a:pos x="16" y="9"/>
                </a:cxn>
                <a:cxn ang="0">
                  <a:pos x="16" y="12"/>
                </a:cxn>
                <a:cxn ang="0">
                  <a:pos x="13" y="12"/>
                </a:cxn>
                <a:cxn ang="0">
                  <a:pos x="10" y="16"/>
                </a:cxn>
                <a:cxn ang="0">
                  <a:pos x="8" y="16"/>
                </a:cxn>
                <a:cxn ang="0">
                  <a:pos x="5" y="16"/>
                </a:cxn>
                <a:cxn ang="0">
                  <a:pos x="2" y="12"/>
                </a:cxn>
                <a:cxn ang="0">
                  <a:pos x="1" y="12"/>
                </a:cxn>
                <a:cxn ang="0">
                  <a:pos x="0" y="12"/>
                </a:cxn>
                <a:cxn ang="0">
                  <a:pos x="0" y="9"/>
                </a:cxn>
                <a:cxn ang="0">
                  <a:pos x="1" y="3"/>
                </a:cxn>
                <a:cxn ang="0">
                  <a:pos x="2" y="3"/>
                </a:cxn>
                <a:cxn ang="0">
                  <a:pos x="5" y="0"/>
                </a:cxn>
                <a:cxn ang="0">
                  <a:pos x="8" y="0"/>
                </a:cxn>
              </a:cxnLst>
              <a:rect l="0" t="0" r="r" b="b"/>
              <a:pathLst>
                <a:path w="17" h="17">
                  <a:moveTo>
                    <a:pt x="8" y="0"/>
                  </a:moveTo>
                  <a:lnTo>
                    <a:pt x="10" y="0"/>
                  </a:lnTo>
                  <a:lnTo>
                    <a:pt x="13" y="3"/>
                  </a:lnTo>
                  <a:lnTo>
                    <a:pt x="16" y="3"/>
                  </a:lnTo>
                  <a:lnTo>
                    <a:pt x="16" y="9"/>
                  </a:lnTo>
                  <a:lnTo>
                    <a:pt x="16" y="12"/>
                  </a:lnTo>
                  <a:lnTo>
                    <a:pt x="13" y="12"/>
                  </a:lnTo>
                  <a:lnTo>
                    <a:pt x="10" y="16"/>
                  </a:lnTo>
                  <a:lnTo>
                    <a:pt x="8" y="16"/>
                  </a:lnTo>
                  <a:lnTo>
                    <a:pt x="5" y="16"/>
                  </a:lnTo>
                  <a:lnTo>
                    <a:pt x="2" y="12"/>
                  </a:lnTo>
                  <a:lnTo>
                    <a:pt x="1" y="12"/>
                  </a:lnTo>
                  <a:lnTo>
                    <a:pt x="0" y="12"/>
                  </a:lnTo>
                  <a:lnTo>
                    <a:pt x="0" y="9"/>
                  </a:lnTo>
                  <a:lnTo>
                    <a:pt x="1" y="3"/>
                  </a:lnTo>
                  <a:lnTo>
                    <a:pt x="2" y="3"/>
                  </a:lnTo>
                  <a:lnTo>
                    <a:pt x="5"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39" name="Freeform 231"/>
            <p:cNvSpPr>
              <a:spLocks/>
            </p:cNvSpPr>
            <p:nvPr/>
          </p:nvSpPr>
          <p:spPr bwMode="auto">
            <a:xfrm>
              <a:off x="1538" y="2210"/>
              <a:ext cx="17" cy="17"/>
            </a:xfrm>
            <a:custGeom>
              <a:avLst/>
              <a:gdLst/>
              <a:ahLst/>
              <a:cxnLst>
                <a:cxn ang="0">
                  <a:pos x="8" y="0"/>
                </a:cxn>
                <a:cxn ang="0">
                  <a:pos x="12" y="0"/>
                </a:cxn>
                <a:cxn ang="0">
                  <a:pos x="14" y="5"/>
                </a:cxn>
                <a:cxn ang="0">
                  <a:pos x="16" y="5"/>
                </a:cxn>
                <a:cxn ang="0">
                  <a:pos x="16" y="10"/>
                </a:cxn>
                <a:cxn ang="0">
                  <a:pos x="14" y="10"/>
                </a:cxn>
                <a:cxn ang="0">
                  <a:pos x="12" y="16"/>
                </a:cxn>
                <a:cxn ang="0">
                  <a:pos x="8" y="16"/>
                </a:cxn>
                <a:cxn ang="0">
                  <a:pos x="1" y="16"/>
                </a:cxn>
                <a:cxn ang="0">
                  <a:pos x="1" y="10"/>
                </a:cxn>
                <a:cxn ang="0">
                  <a:pos x="0" y="10"/>
                </a:cxn>
                <a:cxn ang="0">
                  <a:pos x="0" y="5"/>
                </a:cxn>
                <a:cxn ang="0">
                  <a:pos x="1" y="5"/>
                </a:cxn>
                <a:cxn ang="0">
                  <a:pos x="1" y="0"/>
                </a:cxn>
                <a:cxn ang="0">
                  <a:pos x="8" y="0"/>
                </a:cxn>
              </a:cxnLst>
              <a:rect l="0" t="0" r="r" b="b"/>
              <a:pathLst>
                <a:path w="17" h="17">
                  <a:moveTo>
                    <a:pt x="8" y="0"/>
                  </a:moveTo>
                  <a:lnTo>
                    <a:pt x="12" y="0"/>
                  </a:lnTo>
                  <a:lnTo>
                    <a:pt x="14" y="5"/>
                  </a:lnTo>
                  <a:lnTo>
                    <a:pt x="16" y="5"/>
                  </a:lnTo>
                  <a:lnTo>
                    <a:pt x="16" y="10"/>
                  </a:lnTo>
                  <a:lnTo>
                    <a:pt x="14" y="10"/>
                  </a:lnTo>
                  <a:lnTo>
                    <a:pt x="12" y="16"/>
                  </a:lnTo>
                  <a:lnTo>
                    <a:pt x="8" y="16"/>
                  </a:lnTo>
                  <a:lnTo>
                    <a:pt x="1" y="16"/>
                  </a:lnTo>
                  <a:lnTo>
                    <a:pt x="1" y="10"/>
                  </a:lnTo>
                  <a:lnTo>
                    <a:pt x="0" y="10"/>
                  </a:lnTo>
                  <a:lnTo>
                    <a:pt x="0" y="5"/>
                  </a:lnTo>
                  <a:lnTo>
                    <a:pt x="1" y="5"/>
                  </a:lnTo>
                  <a:lnTo>
                    <a:pt x="1"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40" name="Freeform 232"/>
            <p:cNvSpPr>
              <a:spLocks/>
            </p:cNvSpPr>
            <p:nvPr/>
          </p:nvSpPr>
          <p:spPr bwMode="auto">
            <a:xfrm>
              <a:off x="1603" y="2210"/>
              <a:ext cx="17" cy="17"/>
            </a:xfrm>
            <a:custGeom>
              <a:avLst/>
              <a:gdLst/>
              <a:ahLst/>
              <a:cxnLst>
                <a:cxn ang="0">
                  <a:pos x="8" y="0"/>
                </a:cxn>
                <a:cxn ang="0">
                  <a:pos x="10" y="0"/>
                </a:cxn>
                <a:cxn ang="0">
                  <a:pos x="13" y="0"/>
                </a:cxn>
                <a:cxn ang="0">
                  <a:pos x="16" y="0"/>
                </a:cxn>
                <a:cxn ang="0">
                  <a:pos x="16" y="5"/>
                </a:cxn>
                <a:cxn ang="0">
                  <a:pos x="13" y="10"/>
                </a:cxn>
                <a:cxn ang="0">
                  <a:pos x="10" y="10"/>
                </a:cxn>
                <a:cxn ang="0">
                  <a:pos x="8" y="16"/>
                </a:cxn>
                <a:cxn ang="0">
                  <a:pos x="6" y="10"/>
                </a:cxn>
                <a:cxn ang="0">
                  <a:pos x="5" y="10"/>
                </a:cxn>
                <a:cxn ang="0">
                  <a:pos x="1" y="5"/>
                </a:cxn>
                <a:cxn ang="0">
                  <a:pos x="0" y="5"/>
                </a:cxn>
                <a:cxn ang="0">
                  <a:pos x="1" y="0"/>
                </a:cxn>
                <a:cxn ang="0">
                  <a:pos x="5" y="0"/>
                </a:cxn>
                <a:cxn ang="0">
                  <a:pos x="6" y="0"/>
                </a:cxn>
                <a:cxn ang="0">
                  <a:pos x="8" y="0"/>
                </a:cxn>
              </a:cxnLst>
              <a:rect l="0" t="0" r="r" b="b"/>
              <a:pathLst>
                <a:path w="17" h="17">
                  <a:moveTo>
                    <a:pt x="8" y="0"/>
                  </a:moveTo>
                  <a:lnTo>
                    <a:pt x="10" y="0"/>
                  </a:lnTo>
                  <a:lnTo>
                    <a:pt x="13" y="0"/>
                  </a:lnTo>
                  <a:lnTo>
                    <a:pt x="16" y="0"/>
                  </a:lnTo>
                  <a:lnTo>
                    <a:pt x="16" y="5"/>
                  </a:lnTo>
                  <a:lnTo>
                    <a:pt x="13" y="10"/>
                  </a:lnTo>
                  <a:lnTo>
                    <a:pt x="10" y="10"/>
                  </a:lnTo>
                  <a:lnTo>
                    <a:pt x="8" y="16"/>
                  </a:lnTo>
                  <a:lnTo>
                    <a:pt x="6" y="10"/>
                  </a:lnTo>
                  <a:lnTo>
                    <a:pt x="5" y="10"/>
                  </a:lnTo>
                  <a:lnTo>
                    <a:pt x="1" y="5"/>
                  </a:lnTo>
                  <a:lnTo>
                    <a:pt x="0" y="5"/>
                  </a:lnTo>
                  <a:lnTo>
                    <a:pt x="1" y="0"/>
                  </a:lnTo>
                  <a:lnTo>
                    <a:pt x="5" y="0"/>
                  </a:lnTo>
                  <a:lnTo>
                    <a:pt x="6"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41" name="Line 233"/>
            <p:cNvSpPr>
              <a:spLocks noChangeShapeType="1"/>
            </p:cNvSpPr>
            <p:nvPr/>
          </p:nvSpPr>
          <p:spPr bwMode="auto">
            <a:xfrm>
              <a:off x="1654" y="2169"/>
              <a:ext cx="0" cy="1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42" name="Line 234"/>
            <p:cNvSpPr>
              <a:spLocks noChangeShapeType="1"/>
            </p:cNvSpPr>
            <p:nvPr/>
          </p:nvSpPr>
          <p:spPr bwMode="auto">
            <a:xfrm>
              <a:off x="1484" y="2170"/>
              <a:ext cx="0" cy="1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43" name="Freeform 235"/>
            <p:cNvSpPr>
              <a:spLocks/>
            </p:cNvSpPr>
            <p:nvPr/>
          </p:nvSpPr>
          <p:spPr bwMode="auto">
            <a:xfrm>
              <a:off x="1654" y="2188"/>
              <a:ext cx="23" cy="37"/>
            </a:xfrm>
            <a:custGeom>
              <a:avLst/>
              <a:gdLst/>
              <a:ahLst/>
              <a:cxnLst>
                <a:cxn ang="0">
                  <a:pos x="22" y="0"/>
                </a:cxn>
                <a:cxn ang="0">
                  <a:pos x="22" y="23"/>
                </a:cxn>
                <a:cxn ang="0">
                  <a:pos x="19" y="27"/>
                </a:cxn>
                <a:cxn ang="0">
                  <a:pos x="17" y="28"/>
                </a:cxn>
                <a:cxn ang="0">
                  <a:pos x="17" y="30"/>
                </a:cxn>
                <a:cxn ang="0">
                  <a:pos x="15" y="34"/>
                </a:cxn>
                <a:cxn ang="0">
                  <a:pos x="14" y="36"/>
                </a:cxn>
                <a:cxn ang="0">
                  <a:pos x="12" y="36"/>
                </a:cxn>
                <a:cxn ang="0">
                  <a:pos x="10" y="36"/>
                </a:cxn>
                <a:cxn ang="0">
                  <a:pos x="7" y="36"/>
                </a:cxn>
                <a:cxn ang="0">
                  <a:pos x="6" y="36"/>
                </a:cxn>
                <a:cxn ang="0">
                  <a:pos x="5" y="32"/>
                </a:cxn>
                <a:cxn ang="0">
                  <a:pos x="2" y="30"/>
                </a:cxn>
                <a:cxn ang="0">
                  <a:pos x="1" y="27"/>
                </a:cxn>
                <a:cxn ang="0">
                  <a:pos x="0" y="23"/>
                </a:cxn>
                <a:cxn ang="0">
                  <a:pos x="0" y="0"/>
                </a:cxn>
              </a:cxnLst>
              <a:rect l="0" t="0" r="r" b="b"/>
              <a:pathLst>
                <a:path w="23" h="37">
                  <a:moveTo>
                    <a:pt x="22" y="0"/>
                  </a:moveTo>
                  <a:lnTo>
                    <a:pt x="22" y="23"/>
                  </a:lnTo>
                  <a:lnTo>
                    <a:pt x="19" y="27"/>
                  </a:lnTo>
                  <a:lnTo>
                    <a:pt x="17" y="28"/>
                  </a:lnTo>
                  <a:lnTo>
                    <a:pt x="17" y="30"/>
                  </a:lnTo>
                  <a:lnTo>
                    <a:pt x="15" y="34"/>
                  </a:lnTo>
                  <a:lnTo>
                    <a:pt x="14" y="36"/>
                  </a:lnTo>
                  <a:lnTo>
                    <a:pt x="12" y="36"/>
                  </a:lnTo>
                  <a:lnTo>
                    <a:pt x="10" y="36"/>
                  </a:lnTo>
                  <a:lnTo>
                    <a:pt x="7" y="36"/>
                  </a:lnTo>
                  <a:lnTo>
                    <a:pt x="6" y="36"/>
                  </a:lnTo>
                  <a:lnTo>
                    <a:pt x="5" y="32"/>
                  </a:lnTo>
                  <a:lnTo>
                    <a:pt x="2" y="30"/>
                  </a:lnTo>
                  <a:lnTo>
                    <a:pt x="1" y="27"/>
                  </a:lnTo>
                  <a:lnTo>
                    <a:pt x="0" y="2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44" name="Freeform 236"/>
            <p:cNvSpPr>
              <a:spLocks/>
            </p:cNvSpPr>
            <p:nvPr/>
          </p:nvSpPr>
          <p:spPr bwMode="auto">
            <a:xfrm>
              <a:off x="1484" y="2189"/>
              <a:ext cx="22" cy="36"/>
            </a:xfrm>
            <a:custGeom>
              <a:avLst/>
              <a:gdLst/>
              <a:ahLst/>
              <a:cxnLst>
                <a:cxn ang="0">
                  <a:pos x="21" y="0"/>
                </a:cxn>
                <a:cxn ang="0">
                  <a:pos x="21" y="23"/>
                </a:cxn>
                <a:cxn ang="0">
                  <a:pos x="19" y="27"/>
                </a:cxn>
                <a:cxn ang="0">
                  <a:pos x="17" y="30"/>
                </a:cxn>
                <a:cxn ang="0">
                  <a:pos x="15" y="33"/>
                </a:cxn>
                <a:cxn ang="0">
                  <a:pos x="14" y="35"/>
                </a:cxn>
                <a:cxn ang="0">
                  <a:pos x="11" y="35"/>
                </a:cxn>
                <a:cxn ang="0">
                  <a:pos x="10" y="35"/>
                </a:cxn>
                <a:cxn ang="0">
                  <a:pos x="9" y="35"/>
                </a:cxn>
                <a:cxn ang="0">
                  <a:pos x="6" y="35"/>
                </a:cxn>
                <a:cxn ang="0">
                  <a:pos x="5" y="33"/>
                </a:cxn>
                <a:cxn ang="0">
                  <a:pos x="4" y="29"/>
                </a:cxn>
                <a:cxn ang="0">
                  <a:pos x="2" y="27"/>
                </a:cxn>
                <a:cxn ang="0">
                  <a:pos x="0" y="23"/>
                </a:cxn>
                <a:cxn ang="0">
                  <a:pos x="0" y="0"/>
                </a:cxn>
              </a:cxnLst>
              <a:rect l="0" t="0" r="r" b="b"/>
              <a:pathLst>
                <a:path w="22" h="36">
                  <a:moveTo>
                    <a:pt x="21" y="0"/>
                  </a:moveTo>
                  <a:lnTo>
                    <a:pt x="21" y="23"/>
                  </a:lnTo>
                  <a:lnTo>
                    <a:pt x="19" y="27"/>
                  </a:lnTo>
                  <a:lnTo>
                    <a:pt x="17" y="30"/>
                  </a:lnTo>
                  <a:lnTo>
                    <a:pt x="15" y="33"/>
                  </a:lnTo>
                  <a:lnTo>
                    <a:pt x="14" y="35"/>
                  </a:lnTo>
                  <a:lnTo>
                    <a:pt x="11" y="35"/>
                  </a:lnTo>
                  <a:lnTo>
                    <a:pt x="10" y="35"/>
                  </a:lnTo>
                  <a:lnTo>
                    <a:pt x="9" y="35"/>
                  </a:lnTo>
                  <a:lnTo>
                    <a:pt x="6" y="35"/>
                  </a:lnTo>
                  <a:lnTo>
                    <a:pt x="5" y="33"/>
                  </a:lnTo>
                  <a:lnTo>
                    <a:pt x="4" y="29"/>
                  </a:lnTo>
                  <a:lnTo>
                    <a:pt x="2" y="27"/>
                  </a:lnTo>
                  <a:lnTo>
                    <a:pt x="0" y="2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45" name="Freeform 237"/>
            <p:cNvSpPr>
              <a:spLocks/>
            </p:cNvSpPr>
            <p:nvPr/>
          </p:nvSpPr>
          <p:spPr bwMode="auto">
            <a:xfrm>
              <a:off x="1505" y="2196"/>
              <a:ext cx="27" cy="21"/>
            </a:xfrm>
            <a:custGeom>
              <a:avLst/>
              <a:gdLst/>
              <a:ahLst/>
              <a:cxnLst>
                <a:cxn ang="0">
                  <a:pos x="14" y="20"/>
                </a:cxn>
                <a:cxn ang="0">
                  <a:pos x="0" y="9"/>
                </a:cxn>
                <a:cxn ang="0">
                  <a:pos x="12" y="0"/>
                </a:cxn>
                <a:cxn ang="0">
                  <a:pos x="26" y="10"/>
                </a:cxn>
              </a:cxnLst>
              <a:rect l="0" t="0" r="r" b="b"/>
              <a:pathLst>
                <a:path w="27" h="21">
                  <a:moveTo>
                    <a:pt x="14" y="20"/>
                  </a:moveTo>
                  <a:lnTo>
                    <a:pt x="0" y="9"/>
                  </a:lnTo>
                  <a:lnTo>
                    <a:pt x="12" y="0"/>
                  </a:lnTo>
                  <a:lnTo>
                    <a:pt x="26"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46" name="Freeform 238"/>
            <p:cNvSpPr>
              <a:spLocks/>
            </p:cNvSpPr>
            <p:nvPr/>
          </p:nvSpPr>
          <p:spPr bwMode="auto">
            <a:xfrm>
              <a:off x="1520" y="2206"/>
              <a:ext cx="126" cy="17"/>
            </a:xfrm>
            <a:custGeom>
              <a:avLst/>
              <a:gdLst/>
              <a:ahLst/>
              <a:cxnLst>
                <a:cxn ang="0">
                  <a:pos x="11" y="0"/>
                </a:cxn>
                <a:cxn ang="0">
                  <a:pos x="125" y="0"/>
                </a:cxn>
                <a:cxn ang="0">
                  <a:pos x="112" y="16"/>
                </a:cxn>
                <a:cxn ang="0">
                  <a:pos x="0" y="16"/>
                </a:cxn>
                <a:cxn ang="0">
                  <a:pos x="11" y="0"/>
                </a:cxn>
              </a:cxnLst>
              <a:rect l="0" t="0" r="r" b="b"/>
              <a:pathLst>
                <a:path w="126" h="17">
                  <a:moveTo>
                    <a:pt x="11" y="0"/>
                  </a:moveTo>
                  <a:lnTo>
                    <a:pt x="125" y="0"/>
                  </a:lnTo>
                  <a:lnTo>
                    <a:pt x="112" y="16"/>
                  </a:lnTo>
                  <a:lnTo>
                    <a:pt x="0" y="16"/>
                  </a:lnTo>
                  <a:lnTo>
                    <a:pt x="11" y="0"/>
                  </a:lnTo>
                </a:path>
              </a:pathLst>
            </a:custGeom>
            <a:noFill/>
            <a:ln w="12700" cap="rnd" cmpd="sng">
              <a:solidFill>
                <a:srgbClr val="000000"/>
              </a:solidFill>
              <a:prstDash val="solid"/>
              <a:round/>
              <a:headEnd/>
              <a:tailEnd/>
            </a:ln>
            <a:effectLst/>
          </p:spPr>
          <p:txBody>
            <a:bodyPr/>
            <a:lstStyle/>
            <a:p>
              <a:endParaRPr lang="en-US"/>
            </a:p>
          </p:txBody>
        </p:sp>
        <p:sp>
          <p:nvSpPr>
            <p:cNvPr id="43247" name="Freeform 239"/>
            <p:cNvSpPr>
              <a:spLocks/>
            </p:cNvSpPr>
            <p:nvPr/>
          </p:nvSpPr>
          <p:spPr bwMode="auto">
            <a:xfrm>
              <a:off x="1559" y="2210"/>
              <a:ext cx="38" cy="17"/>
            </a:xfrm>
            <a:custGeom>
              <a:avLst/>
              <a:gdLst/>
              <a:ahLst/>
              <a:cxnLst>
                <a:cxn ang="0">
                  <a:pos x="5" y="0"/>
                </a:cxn>
                <a:cxn ang="0">
                  <a:pos x="37" y="0"/>
                </a:cxn>
                <a:cxn ang="0">
                  <a:pos x="34" y="16"/>
                </a:cxn>
                <a:cxn ang="0">
                  <a:pos x="0" y="16"/>
                </a:cxn>
                <a:cxn ang="0">
                  <a:pos x="5" y="0"/>
                </a:cxn>
              </a:cxnLst>
              <a:rect l="0" t="0" r="r" b="b"/>
              <a:pathLst>
                <a:path w="38" h="17">
                  <a:moveTo>
                    <a:pt x="5" y="0"/>
                  </a:moveTo>
                  <a:lnTo>
                    <a:pt x="37" y="0"/>
                  </a:lnTo>
                  <a:lnTo>
                    <a:pt x="34" y="16"/>
                  </a:lnTo>
                  <a:lnTo>
                    <a:pt x="0" y="16"/>
                  </a:lnTo>
                  <a:lnTo>
                    <a:pt x="5"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48" name="Line 240"/>
            <p:cNvSpPr>
              <a:spLocks noChangeShapeType="1"/>
            </p:cNvSpPr>
            <p:nvPr/>
          </p:nvSpPr>
          <p:spPr bwMode="auto">
            <a:xfrm flipV="1">
              <a:off x="1645" y="2200"/>
              <a:ext cx="9" cy="6"/>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49" name="Freeform 241"/>
            <p:cNvSpPr>
              <a:spLocks/>
            </p:cNvSpPr>
            <p:nvPr/>
          </p:nvSpPr>
          <p:spPr bwMode="auto">
            <a:xfrm>
              <a:off x="1470" y="2183"/>
              <a:ext cx="17" cy="17"/>
            </a:xfrm>
            <a:custGeom>
              <a:avLst/>
              <a:gdLst/>
              <a:ahLst/>
              <a:cxnLst>
                <a:cxn ang="0">
                  <a:pos x="16" y="16"/>
                </a:cxn>
                <a:cxn ang="0">
                  <a:pos x="0" y="16"/>
                </a:cxn>
                <a:cxn ang="0">
                  <a:pos x="6" y="0"/>
                </a:cxn>
                <a:cxn ang="0">
                  <a:pos x="16" y="0"/>
                </a:cxn>
              </a:cxnLst>
              <a:rect l="0" t="0" r="r" b="b"/>
              <a:pathLst>
                <a:path w="17" h="17">
                  <a:moveTo>
                    <a:pt x="16" y="16"/>
                  </a:moveTo>
                  <a:lnTo>
                    <a:pt x="0" y="16"/>
                  </a:lnTo>
                  <a:lnTo>
                    <a:pt x="6"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50" name="Freeform 242"/>
            <p:cNvSpPr>
              <a:spLocks/>
            </p:cNvSpPr>
            <p:nvPr/>
          </p:nvSpPr>
          <p:spPr bwMode="auto">
            <a:xfrm>
              <a:off x="1521" y="2226"/>
              <a:ext cx="113" cy="39"/>
            </a:xfrm>
            <a:custGeom>
              <a:avLst/>
              <a:gdLst/>
              <a:ahLst/>
              <a:cxnLst>
                <a:cxn ang="0">
                  <a:pos x="0" y="0"/>
                </a:cxn>
                <a:cxn ang="0">
                  <a:pos x="112" y="0"/>
                </a:cxn>
                <a:cxn ang="0">
                  <a:pos x="112" y="38"/>
                </a:cxn>
                <a:cxn ang="0">
                  <a:pos x="0" y="38"/>
                </a:cxn>
                <a:cxn ang="0">
                  <a:pos x="0" y="0"/>
                </a:cxn>
              </a:cxnLst>
              <a:rect l="0" t="0" r="r" b="b"/>
              <a:pathLst>
                <a:path w="113" h="39">
                  <a:moveTo>
                    <a:pt x="0" y="0"/>
                  </a:moveTo>
                  <a:lnTo>
                    <a:pt x="112" y="0"/>
                  </a:lnTo>
                  <a:lnTo>
                    <a:pt x="112" y="38"/>
                  </a:lnTo>
                  <a:lnTo>
                    <a:pt x="0" y="38"/>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251" name="Line 243"/>
            <p:cNvSpPr>
              <a:spLocks noChangeShapeType="1"/>
            </p:cNvSpPr>
            <p:nvPr/>
          </p:nvSpPr>
          <p:spPr bwMode="auto">
            <a:xfrm>
              <a:off x="1521" y="2234"/>
              <a:ext cx="112"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52" name="Line 244"/>
            <p:cNvSpPr>
              <a:spLocks noChangeShapeType="1"/>
            </p:cNvSpPr>
            <p:nvPr/>
          </p:nvSpPr>
          <p:spPr bwMode="auto">
            <a:xfrm>
              <a:off x="1523" y="2254"/>
              <a:ext cx="111"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53" name="Line 245"/>
            <p:cNvSpPr>
              <a:spLocks noChangeShapeType="1"/>
            </p:cNvSpPr>
            <p:nvPr/>
          </p:nvSpPr>
          <p:spPr bwMode="auto">
            <a:xfrm>
              <a:off x="1542" y="2287"/>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54" name="Line 246"/>
            <p:cNvSpPr>
              <a:spLocks noChangeShapeType="1"/>
            </p:cNvSpPr>
            <p:nvPr/>
          </p:nvSpPr>
          <p:spPr bwMode="auto">
            <a:xfrm>
              <a:off x="1542" y="2300"/>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55" name="Line 247"/>
            <p:cNvSpPr>
              <a:spLocks noChangeShapeType="1"/>
            </p:cNvSpPr>
            <p:nvPr/>
          </p:nvSpPr>
          <p:spPr bwMode="auto">
            <a:xfrm>
              <a:off x="1543" y="2314"/>
              <a:ext cx="152"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56" name="Freeform 248"/>
            <p:cNvSpPr>
              <a:spLocks/>
            </p:cNvSpPr>
            <p:nvPr/>
          </p:nvSpPr>
          <p:spPr bwMode="auto">
            <a:xfrm>
              <a:off x="1616" y="2284"/>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57" name="Freeform 249"/>
            <p:cNvSpPr>
              <a:spLocks/>
            </p:cNvSpPr>
            <p:nvPr/>
          </p:nvSpPr>
          <p:spPr bwMode="auto">
            <a:xfrm>
              <a:off x="1616" y="2298"/>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58" name="Freeform 250"/>
            <p:cNvSpPr>
              <a:spLocks/>
            </p:cNvSpPr>
            <p:nvPr/>
          </p:nvSpPr>
          <p:spPr bwMode="auto">
            <a:xfrm>
              <a:off x="1616" y="2311"/>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59" name="Freeform 251"/>
            <p:cNvSpPr>
              <a:spLocks/>
            </p:cNvSpPr>
            <p:nvPr/>
          </p:nvSpPr>
          <p:spPr bwMode="auto">
            <a:xfrm>
              <a:off x="1699" y="2277"/>
              <a:ext cx="17" cy="17"/>
            </a:xfrm>
            <a:custGeom>
              <a:avLst/>
              <a:gdLst/>
              <a:ahLst/>
              <a:cxnLst>
                <a:cxn ang="0">
                  <a:pos x="8" y="0"/>
                </a:cxn>
                <a:cxn ang="0">
                  <a:pos x="12" y="0"/>
                </a:cxn>
                <a:cxn ang="0">
                  <a:pos x="16" y="0"/>
                </a:cxn>
                <a:cxn ang="0">
                  <a:pos x="16" y="4"/>
                </a:cxn>
                <a:cxn ang="0">
                  <a:pos x="16" y="6"/>
                </a:cxn>
                <a:cxn ang="0">
                  <a:pos x="16" y="10"/>
                </a:cxn>
                <a:cxn ang="0">
                  <a:pos x="16" y="14"/>
                </a:cxn>
                <a:cxn ang="0">
                  <a:pos x="12" y="14"/>
                </a:cxn>
                <a:cxn ang="0">
                  <a:pos x="8" y="16"/>
                </a:cxn>
                <a:cxn ang="0">
                  <a:pos x="4" y="14"/>
                </a:cxn>
                <a:cxn ang="0">
                  <a:pos x="4" y="10"/>
                </a:cxn>
                <a:cxn ang="0">
                  <a:pos x="0" y="6"/>
                </a:cxn>
                <a:cxn ang="0">
                  <a:pos x="4" y="4"/>
                </a:cxn>
                <a:cxn ang="0">
                  <a:pos x="4" y="0"/>
                </a:cxn>
                <a:cxn ang="0">
                  <a:pos x="8" y="0"/>
                </a:cxn>
              </a:cxnLst>
              <a:rect l="0" t="0" r="r" b="b"/>
              <a:pathLst>
                <a:path w="17" h="17">
                  <a:moveTo>
                    <a:pt x="8" y="0"/>
                  </a:moveTo>
                  <a:lnTo>
                    <a:pt x="12" y="0"/>
                  </a:lnTo>
                  <a:lnTo>
                    <a:pt x="16" y="0"/>
                  </a:lnTo>
                  <a:lnTo>
                    <a:pt x="16" y="4"/>
                  </a:lnTo>
                  <a:lnTo>
                    <a:pt x="16" y="6"/>
                  </a:lnTo>
                  <a:lnTo>
                    <a:pt x="16" y="10"/>
                  </a:lnTo>
                  <a:lnTo>
                    <a:pt x="16" y="14"/>
                  </a:lnTo>
                  <a:lnTo>
                    <a:pt x="12" y="14"/>
                  </a:lnTo>
                  <a:lnTo>
                    <a:pt x="8" y="16"/>
                  </a:lnTo>
                  <a:lnTo>
                    <a:pt x="4" y="14"/>
                  </a:lnTo>
                  <a:lnTo>
                    <a:pt x="4" y="10"/>
                  </a:lnTo>
                  <a:lnTo>
                    <a:pt x="0" y="6"/>
                  </a:lnTo>
                  <a:lnTo>
                    <a:pt x="4" y="4"/>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60" name="Freeform 252"/>
            <p:cNvSpPr>
              <a:spLocks/>
            </p:cNvSpPr>
            <p:nvPr/>
          </p:nvSpPr>
          <p:spPr bwMode="auto">
            <a:xfrm>
              <a:off x="1699" y="2290"/>
              <a:ext cx="17" cy="17"/>
            </a:xfrm>
            <a:custGeom>
              <a:avLst/>
              <a:gdLst/>
              <a:ahLst/>
              <a:cxnLst>
                <a:cxn ang="0">
                  <a:pos x="8" y="0"/>
                </a:cxn>
                <a:cxn ang="0">
                  <a:pos x="12" y="0"/>
                </a:cxn>
                <a:cxn ang="0">
                  <a:pos x="16" y="1"/>
                </a:cxn>
                <a:cxn ang="0">
                  <a:pos x="16" y="5"/>
                </a:cxn>
                <a:cxn ang="0">
                  <a:pos x="16" y="7"/>
                </a:cxn>
                <a:cxn ang="0">
                  <a:pos x="16" y="10"/>
                </a:cxn>
                <a:cxn ang="0">
                  <a:pos x="16" y="14"/>
                </a:cxn>
                <a:cxn ang="0">
                  <a:pos x="12" y="14"/>
                </a:cxn>
                <a:cxn ang="0">
                  <a:pos x="8" y="16"/>
                </a:cxn>
                <a:cxn ang="0">
                  <a:pos x="4" y="14"/>
                </a:cxn>
                <a:cxn ang="0">
                  <a:pos x="4" y="10"/>
                </a:cxn>
                <a:cxn ang="0">
                  <a:pos x="0" y="7"/>
                </a:cxn>
                <a:cxn ang="0">
                  <a:pos x="4" y="5"/>
                </a:cxn>
                <a:cxn ang="0">
                  <a:pos x="4" y="1"/>
                </a:cxn>
                <a:cxn ang="0">
                  <a:pos x="4" y="0"/>
                </a:cxn>
                <a:cxn ang="0">
                  <a:pos x="8" y="0"/>
                </a:cxn>
              </a:cxnLst>
              <a:rect l="0" t="0" r="r" b="b"/>
              <a:pathLst>
                <a:path w="17" h="17">
                  <a:moveTo>
                    <a:pt x="8" y="0"/>
                  </a:moveTo>
                  <a:lnTo>
                    <a:pt x="12" y="0"/>
                  </a:lnTo>
                  <a:lnTo>
                    <a:pt x="16" y="1"/>
                  </a:lnTo>
                  <a:lnTo>
                    <a:pt x="16" y="5"/>
                  </a:lnTo>
                  <a:lnTo>
                    <a:pt x="16" y="7"/>
                  </a:lnTo>
                  <a:lnTo>
                    <a:pt x="16" y="10"/>
                  </a:lnTo>
                  <a:lnTo>
                    <a:pt x="16" y="14"/>
                  </a:lnTo>
                  <a:lnTo>
                    <a:pt x="12" y="14"/>
                  </a:lnTo>
                  <a:lnTo>
                    <a:pt x="8" y="16"/>
                  </a:lnTo>
                  <a:lnTo>
                    <a:pt x="4" y="14"/>
                  </a:lnTo>
                  <a:lnTo>
                    <a:pt x="4" y="10"/>
                  </a:lnTo>
                  <a:lnTo>
                    <a:pt x="0" y="7"/>
                  </a:lnTo>
                  <a:lnTo>
                    <a:pt x="4" y="5"/>
                  </a:lnTo>
                  <a:lnTo>
                    <a:pt x="4" y="1"/>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61" name="Freeform 253"/>
            <p:cNvSpPr>
              <a:spLocks/>
            </p:cNvSpPr>
            <p:nvPr/>
          </p:nvSpPr>
          <p:spPr bwMode="auto">
            <a:xfrm>
              <a:off x="1663" y="2065"/>
              <a:ext cx="17" cy="106"/>
            </a:xfrm>
            <a:custGeom>
              <a:avLst/>
              <a:gdLst/>
              <a:ahLst/>
              <a:cxnLst>
                <a:cxn ang="0">
                  <a:pos x="8" y="0"/>
                </a:cxn>
                <a:cxn ang="0">
                  <a:pos x="16" y="7"/>
                </a:cxn>
                <a:cxn ang="0">
                  <a:pos x="13" y="14"/>
                </a:cxn>
                <a:cxn ang="0">
                  <a:pos x="13" y="75"/>
                </a:cxn>
                <a:cxn ang="0">
                  <a:pos x="15" y="78"/>
                </a:cxn>
                <a:cxn ang="0">
                  <a:pos x="15" y="105"/>
                </a:cxn>
                <a:cxn ang="0">
                  <a:pos x="0" y="105"/>
                </a:cxn>
                <a:cxn ang="0">
                  <a:pos x="0" y="78"/>
                </a:cxn>
                <a:cxn ang="0">
                  <a:pos x="5" y="73"/>
                </a:cxn>
                <a:cxn ang="0">
                  <a:pos x="5" y="14"/>
                </a:cxn>
                <a:cxn ang="0">
                  <a:pos x="0" y="7"/>
                </a:cxn>
                <a:cxn ang="0">
                  <a:pos x="8" y="0"/>
                </a:cxn>
              </a:cxnLst>
              <a:rect l="0" t="0" r="r" b="b"/>
              <a:pathLst>
                <a:path w="17" h="106">
                  <a:moveTo>
                    <a:pt x="8" y="0"/>
                  </a:moveTo>
                  <a:lnTo>
                    <a:pt x="16" y="7"/>
                  </a:lnTo>
                  <a:lnTo>
                    <a:pt x="13" y="14"/>
                  </a:lnTo>
                  <a:lnTo>
                    <a:pt x="13" y="75"/>
                  </a:lnTo>
                  <a:lnTo>
                    <a:pt x="15" y="78"/>
                  </a:lnTo>
                  <a:lnTo>
                    <a:pt x="15" y="105"/>
                  </a:lnTo>
                  <a:lnTo>
                    <a:pt x="0" y="105"/>
                  </a:lnTo>
                  <a:lnTo>
                    <a:pt x="0" y="78"/>
                  </a:lnTo>
                  <a:lnTo>
                    <a:pt x="5" y="73"/>
                  </a:lnTo>
                  <a:lnTo>
                    <a:pt x="5" y="14"/>
                  </a:lnTo>
                  <a:lnTo>
                    <a:pt x="0" y="7"/>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grpSp>
      <p:grpSp>
        <p:nvGrpSpPr>
          <p:cNvPr id="43262" name="Group 254"/>
          <p:cNvGrpSpPr>
            <a:grpSpLocks/>
          </p:cNvGrpSpPr>
          <p:nvPr/>
        </p:nvGrpSpPr>
        <p:grpSpPr bwMode="auto">
          <a:xfrm>
            <a:off x="3030538" y="4891088"/>
            <a:ext cx="587375" cy="539750"/>
            <a:chOff x="1936" y="2773"/>
            <a:chExt cx="375" cy="306"/>
          </a:xfrm>
        </p:grpSpPr>
        <p:sp>
          <p:nvSpPr>
            <p:cNvPr id="43263" name="Freeform 255"/>
            <p:cNvSpPr>
              <a:spLocks/>
            </p:cNvSpPr>
            <p:nvPr/>
          </p:nvSpPr>
          <p:spPr bwMode="auto">
            <a:xfrm>
              <a:off x="2263" y="2811"/>
              <a:ext cx="33" cy="74"/>
            </a:xfrm>
            <a:custGeom>
              <a:avLst/>
              <a:gdLst/>
              <a:ahLst/>
              <a:cxnLst>
                <a:cxn ang="0">
                  <a:pos x="0" y="73"/>
                </a:cxn>
                <a:cxn ang="0">
                  <a:pos x="0" y="68"/>
                </a:cxn>
                <a:cxn ang="0">
                  <a:pos x="21" y="0"/>
                </a:cxn>
                <a:cxn ang="0">
                  <a:pos x="32" y="0"/>
                </a:cxn>
                <a:cxn ang="0">
                  <a:pos x="27" y="18"/>
                </a:cxn>
                <a:cxn ang="0">
                  <a:pos x="21" y="18"/>
                </a:cxn>
                <a:cxn ang="0">
                  <a:pos x="11" y="73"/>
                </a:cxn>
                <a:cxn ang="0">
                  <a:pos x="0" y="73"/>
                </a:cxn>
              </a:cxnLst>
              <a:rect l="0" t="0" r="r" b="b"/>
              <a:pathLst>
                <a:path w="33" h="74">
                  <a:moveTo>
                    <a:pt x="0" y="73"/>
                  </a:moveTo>
                  <a:lnTo>
                    <a:pt x="0" y="68"/>
                  </a:lnTo>
                  <a:lnTo>
                    <a:pt x="21" y="0"/>
                  </a:lnTo>
                  <a:lnTo>
                    <a:pt x="32" y="0"/>
                  </a:lnTo>
                  <a:lnTo>
                    <a:pt x="27" y="18"/>
                  </a:lnTo>
                  <a:lnTo>
                    <a:pt x="21" y="18"/>
                  </a:lnTo>
                  <a:lnTo>
                    <a:pt x="11" y="73"/>
                  </a:lnTo>
                  <a:lnTo>
                    <a:pt x="0" y="7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64" name="Line 256"/>
            <p:cNvSpPr>
              <a:spLocks noChangeShapeType="1"/>
            </p:cNvSpPr>
            <p:nvPr/>
          </p:nvSpPr>
          <p:spPr bwMode="auto">
            <a:xfrm flipH="1">
              <a:off x="2259" y="2778"/>
              <a:ext cx="31"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265" name="Freeform 257"/>
            <p:cNvSpPr>
              <a:spLocks/>
            </p:cNvSpPr>
            <p:nvPr/>
          </p:nvSpPr>
          <p:spPr bwMode="auto">
            <a:xfrm>
              <a:off x="2217" y="2802"/>
              <a:ext cx="68" cy="83"/>
            </a:xfrm>
            <a:custGeom>
              <a:avLst/>
              <a:gdLst/>
              <a:ahLst/>
              <a:cxnLst>
                <a:cxn ang="0">
                  <a:pos x="25" y="82"/>
                </a:cxn>
                <a:cxn ang="0">
                  <a:pos x="36" y="82"/>
                </a:cxn>
                <a:cxn ang="0">
                  <a:pos x="46" y="82"/>
                </a:cxn>
                <a:cxn ang="0">
                  <a:pos x="46" y="77"/>
                </a:cxn>
                <a:cxn ang="0">
                  <a:pos x="60" y="27"/>
                </a:cxn>
                <a:cxn ang="0">
                  <a:pos x="67" y="21"/>
                </a:cxn>
                <a:cxn ang="0">
                  <a:pos x="67" y="9"/>
                </a:cxn>
                <a:cxn ang="0">
                  <a:pos x="60" y="9"/>
                </a:cxn>
                <a:cxn ang="0">
                  <a:pos x="56" y="9"/>
                </a:cxn>
                <a:cxn ang="0">
                  <a:pos x="52" y="27"/>
                </a:cxn>
                <a:cxn ang="0">
                  <a:pos x="46" y="31"/>
                </a:cxn>
                <a:cxn ang="0">
                  <a:pos x="30" y="31"/>
                </a:cxn>
                <a:cxn ang="0">
                  <a:pos x="14" y="27"/>
                </a:cxn>
                <a:cxn ang="0">
                  <a:pos x="20" y="14"/>
                </a:cxn>
                <a:cxn ang="0">
                  <a:pos x="20" y="4"/>
                </a:cxn>
                <a:cxn ang="0">
                  <a:pos x="14" y="0"/>
                </a:cxn>
                <a:cxn ang="0">
                  <a:pos x="10" y="14"/>
                </a:cxn>
                <a:cxn ang="0">
                  <a:pos x="0" y="45"/>
                </a:cxn>
                <a:cxn ang="0">
                  <a:pos x="0" y="72"/>
                </a:cxn>
                <a:cxn ang="0">
                  <a:pos x="0" y="77"/>
                </a:cxn>
                <a:cxn ang="0">
                  <a:pos x="10" y="77"/>
                </a:cxn>
                <a:cxn ang="0">
                  <a:pos x="14" y="77"/>
                </a:cxn>
                <a:cxn ang="0">
                  <a:pos x="25" y="82"/>
                </a:cxn>
              </a:cxnLst>
              <a:rect l="0" t="0" r="r" b="b"/>
              <a:pathLst>
                <a:path w="68" h="83">
                  <a:moveTo>
                    <a:pt x="25" y="82"/>
                  </a:moveTo>
                  <a:lnTo>
                    <a:pt x="36" y="82"/>
                  </a:lnTo>
                  <a:lnTo>
                    <a:pt x="46" y="82"/>
                  </a:lnTo>
                  <a:lnTo>
                    <a:pt x="46" y="77"/>
                  </a:lnTo>
                  <a:lnTo>
                    <a:pt x="60" y="27"/>
                  </a:lnTo>
                  <a:lnTo>
                    <a:pt x="67" y="21"/>
                  </a:lnTo>
                  <a:lnTo>
                    <a:pt x="67" y="9"/>
                  </a:lnTo>
                  <a:lnTo>
                    <a:pt x="60" y="9"/>
                  </a:lnTo>
                  <a:lnTo>
                    <a:pt x="56" y="9"/>
                  </a:lnTo>
                  <a:lnTo>
                    <a:pt x="52" y="27"/>
                  </a:lnTo>
                  <a:lnTo>
                    <a:pt x="46" y="31"/>
                  </a:lnTo>
                  <a:lnTo>
                    <a:pt x="30" y="31"/>
                  </a:lnTo>
                  <a:lnTo>
                    <a:pt x="14" y="27"/>
                  </a:lnTo>
                  <a:lnTo>
                    <a:pt x="20" y="14"/>
                  </a:lnTo>
                  <a:lnTo>
                    <a:pt x="20" y="4"/>
                  </a:lnTo>
                  <a:lnTo>
                    <a:pt x="14" y="0"/>
                  </a:lnTo>
                  <a:lnTo>
                    <a:pt x="10" y="14"/>
                  </a:lnTo>
                  <a:lnTo>
                    <a:pt x="0" y="45"/>
                  </a:lnTo>
                  <a:lnTo>
                    <a:pt x="0" y="72"/>
                  </a:lnTo>
                  <a:lnTo>
                    <a:pt x="0" y="77"/>
                  </a:lnTo>
                  <a:lnTo>
                    <a:pt x="10" y="77"/>
                  </a:lnTo>
                  <a:lnTo>
                    <a:pt x="14" y="77"/>
                  </a:lnTo>
                  <a:lnTo>
                    <a:pt x="25" y="8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66" name="Freeform 258"/>
            <p:cNvSpPr>
              <a:spLocks/>
            </p:cNvSpPr>
            <p:nvPr/>
          </p:nvSpPr>
          <p:spPr bwMode="auto">
            <a:xfrm>
              <a:off x="2274" y="2806"/>
              <a:ext cx="22" cy="17"/>
            </a:xfrm>
            <a:custGeom>
              <a:avLst/>
              <a:gdLst/>
              <a:ahLst/>
              <a:cxnLst>
                <a:cxn ang="0">
                  <a:pos x="10" y="16"/>
                </a:cxn>
                <a:cxn ang="0">
                  <a:pos x="21" y="16"/>
                </a:cxn>
                <a:cxn ang="0">
                  <a:pos x="4" y="0"/>
                </a:cxn>
                <a:cxn ang="0">
                  <a:pos x="0" y="16"/>
                </a:cxn>
                <a:cxn ang="0">
                  <a:pos x="10" y="16"/>
                </a:cxn>
              </a:cxnLst>
              <a:rect l="0" t="0" r="r" b="b"/>
              <a:pathLst>
                <a:path w="22" h="17">
                  <a:moveTo>
                    <a:pt x="10" y="16"/>
                  </a:moveTo>
                  <a:lnTo>
                    <a:pt x="21"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3267" name="Freeform 259"/>
            <p:cNvSpPr>
              <a:spLocks/>
            </p:cNvSpPr>
            <p:nvPr/>
          </p:nvSpPr>
          <p:spPr bwMode="auto">
            <a:xfrm>
              <a:off x="2231" y="2796"/>
              <a:ext cx="18" cy="17"/>
            </a:xfrm>
            <a:custGeom>
              <a:avLst/>
              <a:gdLst/>
              <a:ahLst/>
              <a:cxnLst>
                <a:cxn ang="0">
                  <a:pos x="0" y="16"/>
                </a:cxn>
                <a:cxn ang="0">
                  <a:pos x="0" y="0"/>
                </a:cxn>
                <a:cxn ang="0">
                  <a:pos x="17" y="0"/>
                </a:cxn>
                <a:cxn ang="0">
                  <a:pos x="17" y="16"/>
                </a:cxn>
                <a:cxn ang="0">
                  <a:pos x="0" y="16"/>
                </a:cxn>
              </a:cxnLst>
              <a:rect l="0" t="0" r="r" b="b"/>
              <a:pathLst>
                <a:path w="18" h="17">
                  <a:moveTo>
                    <a:pt x="0" y="16"/>
                  </a:moveTo>
                  <a:lnTo>
                    <a:pt x="0" y="0"/>
                  </a:lnTo>
                  <a:lnTo>
                    <a:pt x="17" y="0"/>
                  </a:lnTo>
                  <a:lnTo>
                    <a:pt x="17"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68" name="Freeform 260"/>
            <p:cNvSpPr>
              <a:spLocks/>
            </p:cNvSpPr>
            <p:nvPr/>
          </p:nvSpPr>
          <p:spPr bwMode="auto">
            <a:xfrm>
              <a:off x="2238" y="2796"/>
              <a:ext cx="41" cy="17"/>
            </a:xfrm>
            <a:custGeom>
              <a:avLst/>
              <a:gdLst/>
              <a:ahLst/>
              <a:cxnLst>
                <a:cxn ang="0">
                  <a:pos x="0" y="8"/>
                </a:cxn>
                <a:cxn ang="0">
                  <a:pos x="10" y="0"/>
                </a:cxn>
                <a:cxn ang="0">
                  <a:pos x="21" y="0"/>
                </a:cxn>
                <a:cxn ang="0">
                  <a:pos x="32" y="8"/>
                </a:cxn>
                <a:cxn ang="0">
                  <a:pos x="40" y="8"/>
                </a:cxn>
                <a:cxn ang="0">
                  <a:pos x="32" y="16"/>
                </a:cxn>
                <a:cxn ang="0">
                  <a:pos x="0" y="8"/>
                </a:cxn>
              </a:cxnLst>
              <a:rect l="0" t="0" r="r" b="b"/>
              <a:pathLst>
                <a:path w="41" h="17">
                  <a:moveTo>
                    <a:pt x="0" y="8"/>
                  </a:moveTo>
                  <a:lnTo>
                    <a:pt x="10" y="0"/>
                  </a:lnTo>
                  <a:lnTo>
                    <a:pt x="21" y="0"/>
                  </a:lnTo>
                  <a:lnTo>
                    <a:pt x="32" y="8"/>
                  </a:lnTo>
                  <a:lnTo>
                    <a:pt x="40"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69" name="Freeform 261"/>
            <p:cNvSpPr>
              <a:spLocks/>
            </p:cNvSpPr>
            <p:nvPr/>
          </p:nvSpPr>
          <p:spPr bwMode="auto">
            <a:xfrm>
              <a:off x="2231" y="2870"/>
              <a:ext cx="18" cy="20"/>
            </a:xfrm>
            <a:custGeom>
              <a:avLst/>
              <a:gdLst/>
              <a:ahLst/>
              <a:cxnLst>
                <a:cxn ang="0">
                  <a:pos x="17" y="13"/>
                </a:cxn>
                <a:cxn ang="0">
                  <a:pos x="9" y="19"/>
                </a:cxn>
                <a:cxn ang="0">
                  <a:pos x="0" y="13"/>
                </a:cxn>
                <a:cxn ang="0">
                  <a:pos x="9" y="5"/>
                </a:cxn>
                <a:cxn ang="0">
                  <a:pos x="9" y="0"/>
                </a:cxn>
                <a:cxn ang="0">
                  <a:pos x="17" y="5"/>
                </a:cxn>
                <a:cxn ang="0">
                  <a:pos x="17" y="9"/>
                </a:cxn>
                <a:cxn ang="0">
                  <a:pos x="17" y="13"/>
                </a:cxn>
              </a:cxnLst>
              <a:rect l="0" t="0" r="r" b="b"/>
              <a:pathLst>
                <a:path w="18" h="20">
                  <a:moveTo>
                    <a:pt x="17" y="13"/>
                  </a:moveTo>
                  <a:lnTo>
                    <a:pt x="9" y="19"/>
                  </a:lnTo>
                  <a:lnTo>
                    <a:pt x="0" y="13"/>
                  </a:lnTo>
                  <a:lnTo>
                    <a:pt x="9" y="5"/>
                  </a:lnTo>
                  <a:lnTo>
                    <a:pt x="9" y="0"/>
                  </a:lnTo>
                  <a:lnTo>
                    <a:pt x="17" y="5"/>
                  </a:lnTo>
                  <a:lnTo>
                    <a:pt x="17" y="9"/>
                  </a:lnTo>
                  <a:lnTo>
                    <a:pt x="17"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70" name="Freeform 262"/>
            <p:cNvSpPr>
              <a:spLocks/>
            </p:cNvSpPr>
            <p:nvPr/>
          </p:nvSpPr>
          <p:spPr bwMode="auto">
            <a:xfrm>
              <a:off x="2269" y="2802"/>
              <a:ext cx="17" cy="17"/>
            </a:xfrm>
            <a:custGeom>
              <a:avLst/>
              <a:gdLst/>
              <a:ahLst/>
              <a:cxnLst>
                <a:cxn ang="0">
                  <a:pos x="16" y="8"/>
                </a:cxn>
                <a:cxn ang="0">
                  <a:pos x="8" y="16"/>
                </a:cxn>
                <a:cxn ang="0">
                  <a:pos x="0" y="8"/>
                </a:cxn>
                <a:cxn ang="0">
                  <a:pos x="16" y="0"/>
                </a:cxn>
                <a:cxn ang="0">
                  <a:pos x="16" y="8"/>
                </a:cxn>
              </a:cxnLst>
              <a:rect l="0" t="0" r="r" b="b"/>
              <a:pathLst>
                <a:path w="17" h="17">
                  <a:moveTo>
                    <a:pt x="16" y="8"/>
                  </a:moveTo>
                  <a:lnTo>
                    <a:pt x="8" y="16"/>
                  </a:lnTo>
                  <a:lnTo>
                    <a:pt x="0" y="8"/>
                  </a:lnTo>
                  <a:lnTo>
                    <a:pt x="16" y="0"/>
                  </a:lnTo>
                  <a:lnTo>
                    <a:pt x="16"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71" name="Freeform 263"/>
            <p:cNvSpPr>
              <a:spLocks/>
            </p:cNvSpPr>
            <p:nvPr/>
          </p:nvSpPr>
          <p:spPr bwMode="auto">
            <a:xfrm>
              <a:off x="2231" y="2889"/>
              <a:ext cx="72"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1"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2" h="125">
                  <a:moveTo>
                    <a:pt x="3" y="0"/>
                  </a:moveTo>
                  <a:lnTo>
                    <a:pt x="0" y="0"/>
                  </a:lnTo>
                  <a:lnTo>
                    <a:pt x="0" y="26"/>
                  </a:lnTo>
                  <a:lnTo>
                    <a:pt x="3" y="52"/>
                  </a:lnTo>
                  <a:lnTo>
                    <a:pt x="14" y="79"/>
                  </a:lnTo>
                  <a:lnTo>
                    <a:pt x="33" y="110"/>
                  </a:lnTo>
                  <a:lnTo>
                    <a:pt x="57" y="124"/>
                  </a:lnTo>
                  <a:lnTo>
                    <a:pt x="66" y="124"/>
                  </a:lnTo>
                  <a:lnTo>
                    <a:pt x="71"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3272" name="Freeform 264"/>
            <p:cNvSpPr>
              <a:spLocks/>
            </p:cNvSpPr>
            <p:nvPr/>
          </p:nvSpPr>
          <p:spPr bwMode="auto">
            <a:xfrm>
              <a:off x="2231" y="2889"/>
              <a:ext cx="80" cy="130"/>
            </a:xfrm>
            <a:custGeom>
              <a:avLst/>
              <a:gdLst/>
              <a:ahLst/>
              <a:cxnLst>
                <a:cxn ang="0">
                  <a:pos x="6" y="0"/>
                </a:cxn>
                <a:cxn ang="0">
                  <a:pos x="0" y="0"/>
                </a:cxn>
                <a:cxn ang="0">
                  <a:pos x="0" y="27"/>
                </a:cxn>
                <a:cxn ang="0">
                  <a:pos x="6" y="55"/>
                </a:cxn>
                <a:cxn ang="0">
                  <a:pos x="16" y="83"/>
                </a:cxn>
                <a:cxn ang="0">
                  <a:pos x="37" y="114"/>
                </a:cxn>
                <a:cxn ang="0">
                  <a:pos x="64" y="129"/>
                </a:cxn>
                <a:cxn ang="0">
                  <a:pos x="73" y="129"/>
                </a:cxn>
                <a:cxn ang="0">
                  <a:pos x="79" y="124"/>
                </a:cxn>
                <a:cxn ang="0">
                  <a:pos x="73" y="114"/>
                </a:cxn>
                <a:cxn ang="0">
                  <a:pos x="70" y="110"/>
                </a:cxn>
                <a:cxn ang="0">
                  <a:pos x="53" y="110"/>
                </a:cxn>
                <a:cxn ang="0">
                  <a:pos x="43" y="110"/>
                </a:cxn>
                <a:cxn ang="0">
                  <a:pos x="31" y="96"/>
                </a:cxn>
                <a:cxn ang="0">
                  <a:pos x="22" y="79"/>
                </a:cxn>
                <a:cxn ang="0">
                  <a:pos x="11" y="60"/>
                </a:cxn>
                <a:cxn ang="0">
                  <a:pos x="6" y="22"/>
                </a:cxn>
                <a:cxn ang="0">
                  <a:pos x="6" y="4"/>
                </a:cxn>
                <a:cxn ang="0">
                  <a:pos x="6" y="0"/>
                </a:cxn>
              </a:cxnLst>
              <a:rect l="0" t="0" r="r" b="b"/>
              <a:pathLst>
                <a:path w="80" h="130">
                  <a:moveTo>
                    <a:pt x="6" y="0"/>
                  </a:moveTo>
                  <a:lnTo>
                    <a:pt x="0" y="0"/>
                  </a:lnTo>
                  <a:lnTo>
                    <a:pt x="0" y="27"/>
                  </a:lnTo>
                  <a:lnTo>
                    <a:pt x="6" y="55"/>
                  </a:lnTo>
                  <a:lnTo>
                    <a:pt x="16" y="83"/>
                  </a:lnTo>
                  <a:lnTo>
                    <a:pt x="37" y="114"/>
                  </a:lnTo>
                  <a:lnTo>
                    <a:pt x="64" y="129"/>
                  </a:lnTo>
                  <a:lnTo>
                    <a:pt x="73" y="129"/>
                  </a:lnTo>
                  <a:lnTo>
                    <a:pt x="79" y="124"/>
                  </a:lnTo>
                  <a:lnTo>
                    <a:pt x="73" y="114"/>
                  </a:lnTo>
                  <a:lnTo>
                    <a:pt x="70" y="110"/>
                  </a:lnTo>
                  <a:lnTo>
                    <a:pt x="53" y="110"/>
                  </a:lnTo>
                  <a:lnTo>
                    <a:pt x="43"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3273" name="Freeform 265"/>
            <p:cNvSpPr>
              <a:spLocks/>
            </p:cNvSpPr>
            <p:nvPr/>
          </p:nvSpPr>
          <p:spPr bwMode="auto">
            <a:xfrm>
              <a:off x="2226" y="2968"/>
              <a:ext cx="18" cy="24"/>
            </a:xfrm>
            <a:custGeom>
              <a:avLst/>
              <a:gdLst/>
              <a:ahLst/>
              <a:cxnLst>
                <a:cxn ang="0">
                  <a:pos x="17" y="4"/>
                </a:cxn>
                <a:cxn ang="0">
                  <a:pos x="17" y="0"/>
                </a:cxn>
                <a:cxn ang="0">
                  <a:pos x="7" y="0"/>
                </a:cxn>
                <a:cxn ang="0">
                  <a:pos x="0" y="4"/>
                </a:cxn>
                <a:cxn ang="0">
                  <a:pos x="0" y="9"/>
                </a:cxn>
                <a:cxn ang="0">
                  <a:pos x="0" y="12"/>
                </a:cxn>
                <a:cxn ang="0">
                  <a:pos x="0" y="17"/>
                </a:cxn>
                <a:cxn ang="0">
                  <a:pos x="17" y="23"/>
                </a:cxn>
                <a:cxn ang="0">
                  <a:pos x="17" y="4"/>
                </a:cxn>
              </a:cxnLst>
              <a:rect l="0" t="0" r="r" b="b"/>
              <a:pathLst>
                <a:path w="18" h="24">
                  <a:moveTo>
                    <a:pt x="17" y="4"/>
                  </a:moveTo>
                  <a:lnTo>
                    <a:pt x="17" y="0"/>
                  </a:lnTo>
                  <a:lnTo>
                    <a:pt x="7" y="0"/>
                  </a:lnTo>
                  <a:lnTo>
                    <a:pt x="0" y="4"/>
                  </a:lnTo>
                  <a:lnTo>
                    <a:pt x="0" y="9"/>
                  </a:lnTo>
                  <a:lnTo>
                    <a:pt x="0" y="12"/>
                  </a:lnTo>
                  <a:lnTo>
                    <a:pt x="0" y="17"/>
                  </a:lnTo>
                  <a:lnTo>
                    <a:pt x="17" y="23"/>
                  </a:lnTo>
                  <a:lnTo>
                    <a:pt x="17"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74" name="Freeform 266"/>
            <p:cNvSpPr>
              <a:spLocks/>
            </p:cNvSpPr>
            <p:nvPr/>
          </p:nvSpPr>
          <p:spPr bwMode="auto">
            <a:xfrm>
              <a:off x="2029" y="2930"/>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275" name="Freeform 267"/>
            <p:cNvSpPr>
              <a:spLocks/>
            </p:cNvSpPr>
            <p:nvPr/>
          </p:nvSpPr>
          <p:spPr bwMode="auto">
            <a:xfrm>
              <a:off x="2035" y="2796"/>
              <a:ext cx="240" cy="173"/>
            </a:xfrm>
            <a:custGeom>
              <a:avLst/>
              <a:gdLst/>
              <a:ahLst/>
              <a:cxnLst>
                <a:cxn ang="0">
                  <a:pos x="227" y="22"/>
                </a:cxn>
                <a:cxn ang="0">
                  <a:pos x="41" y="0"/>
                </a:cxn>
                <a:cxn ang="0">
                  <a:pos x="36" y="0"/>
                </a:cxn>
                <a:cxn ang="0">
                  <a:pos x="30" y="5"/>
                </a:cxn>
                <a:cxn ang="0">
                  <a:pos x="0" y="119"/>
                </a:cxn>
                <a:cxn ang="0">
                  <a:pos x="0" y="129"/>
                </a:cxn>
                <a:cxn ang="0">
                  <a:pos x="5" y="134"/>
                </a:cxn>
                <a:cxn ang="0">
                  <a:pos x="196" y="172"/>
                </a:cxn>
                <a:cxn ang="0">
                  <a:pos x="202" y="166"/>
                </a:cxn>
                <a:cxn ang="0">
                  <a:pos x="207" y="161"/>
                </a:cxn>
                <a:cxn ang="0">
                  <a:pos x="212" y="157"/>
                </a:cxn>
                <a:cxn ang="0">
                  <a:pos x="239" y="36"/>
                </a:cxn>
                <a:cxn ang="0">
                  <a:pos x="239" y="32"/>
                </a:cxn>
                <a:cxn ang="0">
                  <a:pos x="233" y="27"/>
                </a:cxn>
                <a:cxn ang="0">
                  <a:pos x="227" y="22"/>
                </a:cxn>
              </a:cxnLst>
              <a:rect l="0" t="0" r="r" b="b"/>
              <a:pathLst>
                <a:path w="240" h="173">
                  <a:moveTo>
                    <a:pt x="227" y="22"/>
                  </a:moveTo>
                  <a:lnTo>
                    <a:pt x="41" y="0"/>
                  </a:lnTo>
                  <a:lnTo>
                    <a:pt x="36" y="0"/>
                  </a:lnTo>
                  <a:lnTo>
                    <a:pt x="30" y="5"/>
                  </a:lnTo>
                  <a:lnTo>
                    <a:pt x="0" y="119"/>
                  </a:lnTo>
                  <a:lnTo>
                    <a:pt x="0" y="129"/>
                  </a:lnTo>
                  <a:lnTo>
                    <a:pt x="5" y="134"/>
                  </a:lnTo>
                  <a:lnTo>
                    <a:pt x="196" y="172"/>
                  </a:lnTo>
                  <a:lnTo>
                    <a:pt x="202" y="166"/>
                  </a:lnTo>
                  <a:lnTo>
                    <a:pt x="207" y="161"/>
                  </a:lnTo>
                  <a:lnTo>
                    <a:pt x="212" y="157"/>
                  </a:lnTo>
                  <a:lnTo>
                    <a:pt x="239" y="36"/>
                  </a:lnTo>
                  <a:lnTo>
                    <a:pt x="239" y="32"/>
                  </a:lnTo>
                  <a:lnTo>
                    <a:pt x="233" y="27"/>
                  </a:lnTo>
                  <a:lnTo>
                    <a:pt x="227"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76" name="Freeform 268"/>
            <p:cNvSpPr>
              <a:spLocks/>
            </p:cNvSpPr>
            <p:nvPr/>
          </p:nvSpPr>
          <p:spPr bwMode="auto">
            <a:xfrm>
              <a:off x="2231" y="2954"/>
              <a:ext cx="33" cy="20"/>
            </a:xfrm>
            <a:custGeom>
              <a:avLst/>
              <a:gdLst/>
              <a:ahLst/>
              <a:cxnLst>
                <a:cxn ang="0">
                  <a:pos x="16" y="0"/>
                </a:cxn>
                <a:cxn ang="0">
                  <a:pos x="32" y="0"/>
                </a:cxn>
                <a:cxn ang="0">
                  <a:pos x="6" y="19"/>
                </a:cxn>
                <a:cxn ang="0">
                  <a:pos x="6" y="14"/>
                </a:cxn>
                <a:cxn ang="0">
                  <a:pos x="0" y="14"/>
                </a:cxn>
                <a:cxn ang="0">
                  <a:pos x="6" y="9"/>
                </a:cxn>
                <a:cxn ang="0">
                  <a:pos x="11" y="3"/>
                </a:cxn>
                <a:cxn ang="0">
                  <a:pos x="16" y="0"/>
                </a:cxn>
              </a:cxnLst>
              <a:rect l="0" t="0" r="r" b="b"/>
              <a:pathLst>
                <a:path w="33" h="20">
                  <a:moveTo>
                    <a:pt x="16" y="0"/>
                  </a:moveTo>
                  <a:lnTo>
                    <a:pt x="32"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277" name="Freeform 269"/>
            <p:cNvSpPr>
              <a:spLocks/>
            </p:cNvSpPr>
            <p:nvPr/>
          </p:nvSpPr>
          <p:spPr bwMode="auto">
            <a:xfrm>
              <a:off x="1936" y="2954"/>
              <a:ext cx="328" cy="116"/>
            </a:xfrm>
            <a:custGeom>
              <a:avLst/>
              <a:gdLst/>
              <a:ahLst/>
              <a:cxnLst>
                <a:cxn ang="0">
                  <a:pos x="327" y="0"/>
                </a:cxn>
                <a:cxn ang="0">
                  <a:pos x="327" y="26"/>
                </a:cxn>
                <a:cxn ang="0">
                  <a:pos x="222" y="115"/>
                </a:cxn>
                <a:cxn ang="0">
                  <a:pos x="217" y="115"/>
                </a:cxn>
                <a:cxn ang="0">
                  <a:pos x="206" y="115"/>
                </a:cxn>
                <a:cxn ang="0">
                  <a:pos x="6" y="59"/>
                </a:cxn>
                <a:cxn ang="0">
                  <a:pos x="0" y="59"/>
                </a:cxn>
                <a:cxn ang="0">
                  <a:pos x="0" y="49"/>
                </a:cxn>
                <a:cxn ang="0">
                  <a:pos x="6" y="44"/>
                </a:cxn>
                <a:cxn ang="0">
                  <a:pos x="6" y="49"/>
                </a:cxn>
                <a:cxn ang="0">
                  <a:pos x="206" y="105"/>
                </a:cxn>
                <a:cxn ang="0">
                  <a:pos x="217" y="105"/>
                </a:cxn>
                <a:cxn ang="0">
                  <a:pos x="227" y="105"/>
                </a:cxn>
                <a:cxn ang="0">
                  <a:pos x="234" y="100"/>
                </a:cxn>
                <a:cxn ang="0">
                  <a:pos x="301" y="36"/>
                </a:cxn>
                <a:cxn ang="0">
                  <a:pos x="301" y="17"/>
                </a:cxn>
                <a:cxn ang="0">
                  <a:pos x="327" y="0"/>
                </a:cxn>
              </a:cxnLst>
              <a:rect l="0" t="0" r="r" b="b"/>
              <a:pathLst>
                <a:path w="328" h="116">
                  <a:moveTo>
                    <a:pt x="327" y="0"/>
                  </a:moveTo>
                  <a:lnTo>
                    <a:pt x="327" y="26"/>
                  </a:lnTo>
                  <a:lnTo>
                    <a:pt x="222" y="115"/>
                  </a:lnTo>
                  <a:lnTo>
                    <a:pt x="217" y="115"/>
                  </a:lnTo>
                  <a:lnTo>
                    <a:pt x="206" y="115"/>
                  </a:lnTo>
                  <a:lnTo>
                    <a:pt x="6" y="59"/>
                  </a:lnTo>
                  <a:lnTo>
                    <a:pt x="0" y="59"/>
                  </a:lnTo>
                  <a:lnTo>
                    <a:pt x="0" y="49"/>
                  </a:lnTo>
                  <a:lnTo>
                    <a:pt x="6" y="44"/>
                  </a:lnTo>
                  <a:lnTo>
                    <a:pt x="6" y="49"/>
                  </a:lnTo>
                  <a:lnTo>
                    <a:pt x="206" y="105"/>
                  </a:lnTo>
                  <a:lnTo>
                    <a:pt x="217" y="105"/>
                  </a:lnTo>
                  <a:lnTo>
                    <a:pt x="227" y="105"/>
                  </a:lnTo>
                  <a:lnTo>
                    <a:pt x="234" y="100"/>
                  </a:lnTo>
                  <a:lnTo>
                    <a:pt x="301" y="36"/>
                  </a:lnTo>
                  <a:lnTo>
                    <a:pt x="301" y="17"/>
                  </a:lnTo>
                  <a:lnTo>
                    <a:pt x="327"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278" name="Freeform 270"/>
            <p:cNvSpPr>
              <a:spLocks/>
            </p:cNvSpPr>
            <p:nvPr/>
          </p:nvSpPr>
          <p:spPr bwMode="auto">
            <a:xfrm>
              <a:off x="1942" y="2949"/>
              <a:ext cx="297" cy="112"/>
            </a:xfrm>
            <a:custGeom>
              <a:avLst/>
              <a:gdLst/>
              <a:ahLst/>
              <a:cxnLst>
                <a:cxn ang="0">
                  <a:pos x="296" y="41"/>
                </a:cxn>
                <a:cxn ang="0">
                  <a:pos x="97" y="0"/>
                </a:cxn>
                <a:cxn ang="0">
                  <a:pos x="0" y="49"/>
                </a:cxn>
                <a:cxn ang="0">
                  <a:pos x="201" y="111"/>
                </a:cxn>
                <a:cxn ang="0">
                  <a:pos x="211" y="111"/>
                </a:cxn>
                <a:cxn ang="0">
                  <a:pos x="216" y="111"/>
                </a:cxn>
                <a:cxn ang="0">
                  <a:pos x="228" y="106"/>
                </a:cxn>
                <a:cxn ang="0">
                  <a:pos x="296" y="41"/>
                </a:cxn>
              </a:cxnLst>
              <a:rect l="0" t="0" r="r" b="b"/>
              <a:pathLst>
                <a:path w="297" h="112">
                  <a:moveTo>
                    <a:pt x="296" y="41"/>
                  </a:moveTo>
                  <a:lnTo>
                    <a:pt x="97" y="0"/>
                  </a:lnTo>
                  <a:lnTo>
                    <a:pt x="0" y="49"/>
                  </a:lnTo>
                  <a:lnTo>
                    <a:pt x="201" y="111"/>
                  </a:lnTo>
                  <a:lnTo>
                    <a:pt x="211" y="111"/>
                  </a:lnTo>
                  <a:lnTo>
                    <a:pt x="216" y="111"/>
                  </a:lnTo>
                  <a:lnTo>
                    <a:pt x="228" y="106"/>
                  </a:lnTo>
                  <a:lnTo>
                    <a:pt x="296"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79" name="Freeform 271"/>
            <p:cNvSpPr>
              <a:spLocks/>
            </p:cNvSpPr>
            <p:nvPr/>
          </p:nvSpPr>
          <p:spPr bwMode="auto">
            <a:xfrm>
              <a:off x="1962" y="2963"/>
              <a:ext cx="245" cy="84"/>
            </a:xfrm>
            <a:custGeom>
              <a:avLst/>
              <a:gdLst/>
              <a:ahLst/>
              <a:cxnLst>
                <a:cxn ang="0">
                  <a:pos x="244" y="50"/>
                </a:cxn>
                <a:cxn ang="0">
                  <a:pos x="244" y="46"/>
                </a:cxn>
                <a:cxn ang="0">
                  <a:pos x="238" y="46"/>
                </a:cxn>
                <a:cxn ang="0">
                  <a:pos x="232" y="40"/>
                </a:cxn>
                <a:cxn ang="0">
                  <a:pos x="41" y="0"/>
                </a:cxn>
                <a:cxn ang="0">
                  <a:pos x="0" y="22"/>
                </a:cxn>
                <a:cxn ang="0">
                  <a:pos x="5" y="27"/>
                </a:cxn>
                <a:cxn ang="0">
                  <a:pos x="47" y="36"/>
                </a:cxn>
                <a:cxn ang="0">
                  <a:pos x="41" y="40"/>
                </a:cxn>
                <a:cxn ang="0">
                  <a:pos x="41" y="46"/>
                </a:cxn>
                <a:cxn ang="0">
                  <a:pos x="171" y="78"/>
                </a:cxn>
                <a:cxn ang="0">
                  <a:pos x="176" y="73"/>
                </a:cxn>
                <a:cxn ang="0">
                  <a:pos x="185" y="73"/>
                </a:cxn>
                <a:cxn ang="0">
                  <a:pos x="181" y="83"/>
                </a:cxn>
                <a:cxn ang="0">
                  <a:pos x="201" y="83"/>
                </a:cxn>
                <a:cxn ang="0">
                  <a:pos x="208" y="83"/>
                </a:cxn>
                <a:cxn ang="0">
                  <a:pos x="244" y="50"/>
                </a:cxn>
              </a:cxnLst>
              <a:rect l="0" t="0" r="r" b="b"/>
              <a:pathLst>
                <a:path w="245" h="84">
                  <a:moveTo>
                    <a:pt x="244" y="50"/>
                  </a:moveTo>
                  <a:lnTo>
                    <a:pt x="244" y="46"/>
                  </a:lnTo>
                  <a:lnTo>
                    <a:pt x="238" y="46"/>
                  </a:lnTo>
                  <a:lnTo>
                    <a:pt x="232" y="40"/>
                  </a:lnTo>
                  <a:lnTo>
                    <a:pt x="41" y="0"/>
                  </a:lnTo>
                  <a:lnTo>
                    <a:pt x="0" y="22"/>
                  </a:lnTo>
                  <a:lnTo>
                    <a:pt x="5" y="27"/>
                  </a:lnTo>
                  <a:lnTo>
                    <a:pt x="47" y="36"/>
                  </a:lnTo>
                  <a:lnTo>
                    <a:pt x="41" y="40"/>
                  </a:lnTo>
                  <a:lnTo>
                    <a:pt x="41" y="46"/>
                  </a:lnTo>
                  <a:lnTo>
                    <a:pt x="171" y="78"/>
                  </a:lnTo>
                  <a:lnTo>
                    <a:pt x="176" y="73"/>
                  </a:lnTo>
                  <a:lnTo>
                    <a:pt x="185" y="73"/>
                  </a:lnTo>
                  <a:lnTo>
                    <a:pt x="181" y="83"/>
                  </a:lnTo>
                  <a:lnTo>
                    <a:pt x="201" y="83"/>
                  </a:lnTo>
                  <a:lnTo>
                    <a:pt x="208" y="83"/>
                  </a:lnTo>
                  <a:lnTo>
                    <a:pt x="244" y="50"/>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280" name="Freeform 272"/>
            <p:cNvSpPr>
              <a:spLocks/>
            </p:cNvSpPr>
            <p:nvPr/>
          </p:nvSpPr>
          <p:spPr bwMode="auto">
            <a:xfrm>
              <a:off x="1942" y="2981"/>
              <a:ext cx="322" cy="98"/>
            </a:xfrm>
            <a:custGeom>
              <a:avLst/>
              <a:gdLst/>
              <a:ahLst/>
              <a:cxnLst>
                <a:cxn ang="0">
                  <a:pos x="321" y="0"/>
                </a:cxn>
                <a:cxn ang="0">
                  <a:pos x="221" y="88"/>
                </a:cxn>
                <a:cxn ang="0">
                  <a:pos x="211" y="88"/>
                </a:cxn>
                <a:cxn ang="0">
                  <a:pos x="201" y="88"/>
                </a:cxn>
                <a:cxn ang="0">
                  <a:pos x="0" y="32"/>
                </a:cxn>
                <a:cxn ang="0">
                  <a:pos x="0" y="42"/>
                </a:cxn>
                <a:cxn ang="0">
                  <a:pos x="5" y="42"/>
                </a:cxn>
                <a:cxn ang="0">
                  <a:pos x="205" y="97"/>
                </a:cxn>
                <a:cxn ang="0">
                  <a:pos x="211" y="97"/>
                </a:cxn>
                <a:cxn ang="0">
                  <a:pos x="221" y="92"/>
                </a:cxn>
                <a:cxn ang="0">
                  <a:pos x="321" y="4"/>
                </a:cxn>
                <a:cxn ang="0">
                  <a:pos x="321" y="0"/>
                </a:cxn>
              </a:cxnLst>
              <a:rect l="0" t="0" r="r" b="b"/>
              <a:pathLst>
                <a:path w="322" h="98">
                  <a:moveTo>
                    <a:pt x="321" y="0"/>
                  </a:moveTo>
                  <a:lnTo>
                    <a:pt x="221" y="88"/>
                  </a:lnTo>
                  <a:lnTo>
                    <a:pt x="211" y="88"/>
                  </a:lnTo>
                  <a:lnTo>
                    <a:pt x="201" y="88"/>
                  </a:lnTo>
                  <a:lnTo>
                    <a:pt x="0" y="32"/>
                  </a:lnTo>
                  <a:lnTo>
                    <a:pt x="0" y="42"/>
                  </a:lnTo>
                  <a:lnTo>
                    <a:pt x="5" y="42"/>
                  </a:lnTo>
                  <a:lnTo>
                    <a:pt x="205" y="97"/>
                  </a:lnTo>
                  <a:lnTo>
                    <a:pt x="211" y="97"/>
                  </a:lnTo>
                  <a:lnTo>
                    <a:pt x="221" y="92"/>
                  </a:lnTo>
                  <a:lnTo>
                    <a:pt x="321" y="4"/>
                  </a:lnTo>
                  <a:lnTo>
                    <a:pt x="32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281" name="Freeform 273"/>
            <p:cNvSpPr>
              <a:spLocks/>
            </p:cNvSpPr>
            <p:nvPr/>
          </p:nvSpPr>
          <p:spPr bwMode="auto">
            <a:xfrm>
              <a:off x="2045" y="2802"/>
              <a:ext cx="219" cy="153"/>
            </a:xfrm>
            <a:custGeom>
              <a:avLst/>
              <a:gdLst/>
              <a:ahLst/>
              <a:cxnLst>
                <a:cxn ang="0">
                  <a:pos x="212" y="31"/>
                </a:cxn>
                <a:cxn ang="0">
                  <a:pos x="42" y="0"/>
                </a:cxn>
                <a:cxn ang="0">
                  <a:pos x="36" y="0"/>
                </a:cxn>
                <a:cxn ang="0">
                  <a:pos x="31" y="8"/>
                </a:cxn>
                <a:cxn ang="0">
                  <a:pos x="0" y="109"/>
                </a:cxn>
                <a:cxn ang="0">
                  <a:pos x="5" y="114"/>
                </a:cxn>
                <a:cxn ang="0">
                  <a:pos x="181" y="152"/>
                </a:cxn>
                <a:cxn ang="0">
                  <a:pos x="186" y="152"/>
                </a:cxn>
                <a:cxn ang="0">
                  <a:pos x="192" y="147"/>
                </a:cxn>
                <a:cxn ang="0">
                  <a:pos x="218" y="35"/>
                </a:cxn>
                <a:cxn ang="0">
                  <a:pos x="218" y="31"/>
                </a:cxn>
                <a:cxn ang="0">
                  <a:pos x="212" y="31"/>
                </a:cxn>
              </a:cxnLst>
              <a:rect l="0" t="0" r="r" b="b"/>
              <a:pathLst>
                <a:path w="219" h="153">
                  <a:moveTo>
                    <a:pt x="212" y="31"/>
                  </a:moveTo>
                  <a:lnTo>
                    <a:pt x="42" y="0"/>
                  </a:lnTo>
                  <a:lnTo>
                    <a:pt x="36" y="0"/>
                  </a:lnTo>
                  <a:lnTo>
                    <a:pt x="31" y="8"/>
                  </a:lnTo>
                  <a:lnTo>
                    <a:pt x="0" y="109"/>
                  </a:lnTo>
                  <a:lnTo>
                    <a:pt x="5" y="114"/>
                  </a:lnTo>
                  <a:lnTo>
                    <a:pt x="181" y="152"/>
                  </a:lnTo>
                  <a:lnTo>
                    <a:pt x="186" y="152"/>
                  </a:lnTo>
                  <a:lnTo>
                    <a:pt x="192" y="147"/>
                  </a:lnTo>
                  <a:lnTo>
                    <a:pt x="218" y="35"/>
                  </a:lnTo>
                  <a:lnTo>
                    <a:pt x="218" y="31"/>
                  </a:lnTo>
                  <a:lnTo>
                    <a:pt x="212"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82" name="Freeform 274"/>
            <p:cNvSpPr>
              <a:spLocks/>
            </p:cNvSpPr>
            <p:nvPr/>
          </p:nvSpPr>
          <p:spPr bwMode="auto">
            <a:xfrm>
              <a:off x="2071" y="2811"/>
              <a:ext cx="168" cy="134"/>
            </a:xfrm>
            <a:custGeom>
              <a:avLst/>
              <a:gdLst/>
              <a:ahLst/>
              <a:cxnLst>
                <a:cxn ang="0">
                  <a:pos x="167" y="22"/>
                </a:cxn>
                <a:cxn ang="0">
                  <a:pos x="31" y="0"/>
                </a:cxn>
                <a:cxn ang="0">
                  <a:pos x="0" y="105"/>
                </a:cxn>
                <a:cxn ang="0">
                  <a:pos x="135" y="133"/>
                </a:cxn>
                <a:cxn ang="0">
                  <a:pos x="167" y="22"/>
                </a:cxn>
              </a:cxnLst>
              <a:rect l="0" t="0" r="r" b="b"/>
              <a:pathLst>
                <a:path w="168" h="134">
                  <a:moveTo>
                    <a:pt x="167" y="22"/>
                  </a:moveTo>
                  <a:lnTo>
                    <a:pt x="31" y="0"/>
                  </a:lnTo>
                  <a:lnTo>
                    <a:pt x="0" y="105"/>
                  </a:lnTo>
                  <a:lnTo>
                    <a:pt x="135" y="133"/>
                  </a:lnTo>
                  <a:lnTo>
                    <a:pt x="167"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83" name="Freeform 275"/>
            <p:cNvSpPr>
              <a:spLocks/>
            </p:cNvSpPr>
            <p:nvPr/>
          </p:nvSpPr>
          <p:spPr bwMode="auto">
            <a:xfrm>
              <a:off x="2175" y="3037"/>
              <a:ext cx="27" cy="33"/>
            </a:xfrm>
            <a:custGeom>
              <a:avLst/>
              <a:gdLst/>
              <a:ahLst/>
              <a:cxnLst>
                <a:cxn ang="0">
                  <a:pos x="0" y="32"/>
                </a:cxn>
                <a:cxn ang="0">
                  <a:pos x="0" y="22"/>
                </a:cxn>
                <a:cxn ang="0">
                  <a:pos x="26" y="0"/>
                </a:cxn>
                <a:cxn ang="0">
                  <a:pos x="26" y="4"/>
                </a:cxn>
                <a:cxn ang="0">
                  <a:pos x="0" y="32"/>
                </a:cxn>
              </a:cxnLst>
              <a:rect l="0" t="0" r="r" b="b"/>
              <a:pathLst>
                <a:path w="27" h="33">
                  <a:moveTo>
                    <a:pt x="0" y="32"/>
                  </a:moveTo>
                  <a:lnTo>
                    <a:pt x="0" y="22"/>
                  </a:lnTo>
                  <a:lnTo>
                    <a:pt x="26" y="0"/>
                  </a:lnTo>
                  <a:lnTo>
                    <a:pt x="26" y="4"/>
                  </a:lnTo>
                  <a:lnTo>
                    <a:pt x="0" y="32"/>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284" name="Freeform 276"/>
            <p:cNvSpPr>
              <a:spLocks/>
            </p:cNvSpPr>
            <p:nvPr/>
          </p:nvSpPr>
          <p:spPr bwMode="auto">
            <a:xfrm>
              <a:off x="2180" y="3060"/>
              <a:ext cx="22" cy="17"/>
            </a:xfrm>
            <a:custGeom>
              <a:avLst/>
              <a:gdLst/>
              <a:ahLst/>
              <a:cxnLst>
                <a:cxn ang="0">
                  <a:pos x="0" y="6"/>
                </a:cxn>
                <a:cxn ang="0">
                  <a:pos x="0" y="0"/>
                </a:cxn>
                <a:cxn ang="0">
                  <a:pos x="11" y="6"/>
                </a:cxn>
                <a:cxn ang="0">
                  <a:pos x="15" y="0"/>
                </a:cxn>
                <a:cxn ang="0">
                  <a:pos x="21" y="0"/>
                </a:cxn>
                <a:cxn ang="0">
                  <a:pos x="21" y="6"/>
                </a:cxn>
                <a:cxn ang="0">
                  <a:pos x="15" y="16"/>
                </a:cxn>
                <a:cxn ang="0">
                  <a:pos x="11" y="6"/>
                </a:cxn>
                <a:cxn ang="0">
                  <a:pos x="0" y="6"/>
                </a:cxn>
              </a:cxnLst>
              <a:rect l="0" t="0" r="r" b="b"/>
              <a:pathLst>
                <a:path w="22" h="17">
                  <a:moveTo>
                    <a:pt x="0" y="6"/>
                  </a:moveTo>
                  <a:lnTo>
                    <a:pt x="0" y="0"/>
                  </a:lnTo>
                  <a:lnTo>
                    <a:pt x="11" y="6"/>
                  </a:lnTo>
                  <a:lnTo>
                    <a:pt x="15" y="0"/>
                  </a:lnTo>
                  <a:lnTo>
                    <a:pt x="21" y="0"/>
                  </a:lnTo>
                  <a:lnTo>
                    <a:pt x="21"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285" name="Freeform 277"/>
            <p:cNvSpPr>
              <a:spLocks/>
            </p:cNvSpPr>
            <p:nvPr/>
          </p:nvSpPr>
          <p:spPr bwMode="auto">
            <a:xfrm>
              <a:off x="2180" y="3046"/>
              <a:ext cx="32" cy="17"/>
            </a:xfrm>
            <a:custGeom>
              <a:avLst/>
              <a:gdLst/>
              <a:ahLst/>
              <a:cxnLst>
                <a:cxn ang="0">
                  <a:pos x="0" y="16"/>
                </a:cxn>
                <a:cxn ang="0">
                  <a:pos x="21" y="0"/>
                </a:cxn>
                <a:cxn ang="0">
                  <a:pos x="26" y="0"/>
                </a:cxn>
                <a:cxn ang="0">
                  <a:pos x="31" y="0"/>
                </a:cxn>
                <a:cxn ang="0">
                  <a:pos x="31" y="6"/>
                </a:cxn>
                <a:cxn ang="0">
                  <a:pos x="26" y="16"/>
                </a:cxn>
                <a:cxn ang="0">
                  <a:pos x="21" y="16"/>
                </a:cxn>
                <a:cxn ang="0">
                  <a:pos x="16" y="16"/>
                </a:cxn>
                <a:cxn ang="0">
                  <a:pos x="11" y="16"/>
                </a:cxn>
                <a:cxn ang="0">
                  <a:pos x="6" y="16"/>
                </a:cxn>
                <a:cxn ang="0">
                  <a:pos x="0" y="16"/>
                </a:cxn>
              </a:cxnLst>
              <a:rect l="0" t="0" r="r" b="b"/>
              <a:pathLst>
                <a:path w="32" h="17">
                  <a:moveTo>
                    <a:pt x="0" y="16"/>
                  </a:moveTo>
                  <a:lnTo>
                    <a:pt x="21" y="0"/>
                  </a:lnTo>
                  <a:lnTo>
                    <a:pt x="26" y="0"/>
                  </a:lnTo>
                  <a:lnTo>
                    <a:pt x="31" y="0"/>
                  </a:lnTo>
                  <a:lnTo>
                    <a:pt x="31"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286" name="Freeform 278"/>
            <p:cNvSpPr>
              <a:spLocks/>
            </p:cNvSpPr>
            <p:nvPr/>
          </p:nvSpPr>
          <p:spPr bwMode="auto">
            <a:xfrm>
              <a:off x="2206" y="3051"/>
              <a:ext cx="17" cy="17"/>
            </a:xfrm>
            <a:custGeom>
              <a:avLst/>
              <a:gdLst/>
              <a:ahLst/>
              <a:cxnLst>
                <a:cxn ang="0">
                  <a:pos x="0" y="16"/>
                </a:cxn>
                <a:cxn ang="0">
                  <a:pos x="0" y="8"/>
                </a:cxn>
                <a:cxn ang="0">
                  <a:pos x="7" y="0"/>
                </a:cxn>
                <a:cxn ang="0">
                  <a:pos x="16" y="8"/>
                </a:cxn>
                <a:cxn ang="0">
                  <a:pos x="16" y="16"/>
                </a:cxn>
                <a:cxn ang="0">
                  <a:pos x="7" y="16"/>
                </a:cxn>
                <a:cxn ang="0">
                  <a:pos x="0" y="16"/>
                </a:cxn>
              </a:cxnLst>
              <a:rect l="0" t="0" r="r" b="b"/>
              <a:pathLst>
                <a:path w="17" h="17">
                  <a:moveTo>
                    <a:pt x="0" y="16"/>
                  </a:moveTo>
                  <a:lnTo>
                    <a:pt x="0" y="8"/>
                  </a:lnTo>
                  <a:lnTo>
                    <a:pt x="7" y="0"/>
                  </a:lnTo>
                  <a:lnTo>
                    <a:pt x="16" y="8"/>
                  </a:lnTo>
                  <a:lnTo>
                    <a:pt x="16"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3287" name="Freeform 279"/>
            <p:cNvSpPr>
              <a:spLocks/>
            </p:cNvSpPr>
            <p:nvPr/>
          </p:nvSpPr>
          <p:spPr bwMode="auto">
            <a:xfrm>
              <a:off x="2278" y="3003"/>
              <a:ext cx="20" cy="17"/>
            </a:xfrm>
            <a:custGeom>
              <a:avLst/>
              <a:gdLst/>
              <a:ahLst/>
              <a:cxnLst>
                <a:cxn ang="0">
                  <a:pos x="0" y="0"/>
                </a:cxn>
                <a:cxn ang="0">
                  <a:pos x="11" y="0"/>
                </a:cxn>
                <a:cxn ang="0">
                  <a:pos x="16" y="0"/>
                </a:cxn>
                <a:cxn ang="0">
                  <a:pos x="19" y="9"/>
                </a:cxn>
                <a:cxn ang="0">
                  <a:pos x="19" y="16"/>
                </a:cxn>
                <a:cxn ang="0">
                  <a:pos x="16" y="16"/>
                </a:cxn>
                <a:cxn ang="0">
                  <a:pos x="11" y="16"/>
                </a:cxn>
                <a:cxn ang="0">
                  <a:pos x="0" y="0"/>
                </a:cxn>
              </a:cxnLst>
              <a:rect l="0" t="0" r="r" b="b"/>
              <a:pathLst>
                <a:path w="20" h="17">
                  <a:moveTo>
                    <a:pt x="0" y="0"/>
                  </a:moveTo>
                  <a:lnTo>
                    <a:pt x="11" y="0"/>
                  </a:lnTo>
                  <a:lnTo>
                    <a:pt x="16" y="0"/>
                  </a:lnTo>
                  <a:lnTo>
                    <a:pt x="19" y="9"/>
                  </a:lnTo>
                  <a:lnTo>
                    <a:pt x="19"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3288" name="Freeform 280"/>
            <p:cNvSpPr>
              <a:spLocks/>
            </p:cNvSpPr>
            <p:nvPr/>
          </p:nvSpPr>
          <p:spPr bwMode="auto">
            <a:xfrm>
              <a:off x="2278" y="3003"/>
              <a:ext cx="27" cy="17"/>
            </a:xfrm>
            <a:custGeom>
              <a:avLst/>
              <a:gdLst/>
              <a:ahLst/>
              <a:cxnLst>
                <a:cxn ang="0">
                  <a:pos x="0" y="0"/>
                </a:cxn>
                <a:cxn ang="0">
                  <a:pos x="17" y="0"/>
                </a:cxn>
                <a:cxn ang="0">
                  <a:pos x="22" y="0"/>
                </a:cxn>
                <a:cxn ang="0">
                  <a:pos x="26" y="8"/>
                </a:cxn>
                <a:cxn ang="0">
                  <a:pos x="26" y="16"/>
                </a:cxn>
                <a:cxn ang="0">
                  <a:pos x="22" y="16"/>
                </a:cxn>
                <a:cxn ang="0">
                  <a:pos x="17" y="16"/>
                </a:cxn>
                <a:cxn ang="0">
                  <a:pos x="0" y="0"/>
                </a:cxn>
              </a:cxnLst>
              <a:rect l="0" t="0" r="r" b="b"/>
              <a:pathLst>
                <a:path w="27" h="17">
                  <a:moveTo>
                    <a:pt x="0" y="0"/>
                  </a:moveTo>
                  <a:lnTo>
                    <a:pt x="17" y="0"/>
                  </a:lnTo>
                  <a:lnTo>
                    <a:pt x="22" y="0"/>
                  </a:lnTo>
                  <a:lnTo>
                    <a:pt x="26" y="8"/>
                  </a:lnTo>
                  <a:lnTo>
                    <a:pt x="26"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289" name="Freeform 281"/>
            <p:cNvSpPr>
              <a:spLocks/>
            </p:cNvSpPr>
            <p:nvPr/>
          </p:nvSpPr>
          <p:spPr bwMode="auto">
            <a:xfrm>
              <a:off x="2217" y="3000"/>
              <a:ext cx="58" cy="61"/>
            </a:xfrm>
            <a:custGeom>
              <a:avLst/>
              <a:gdLst/>
              <a:ahLst/>
              <a:cxnLst>
                <a:cxn ang="0">
                  <a:pos x="51" y="0"/>
                </a:cxn>
                <a:cxn ang="0">
                  <a:pos x="57"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8" h="61">
                  <a:moveTo>
                    <a:pt x="51" y="0"/>
                  </a:moveTo>
                  <a:lnTo>
                    <a:pt x="57"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290" name="Freeform 282"/>
            <p:cNvSpPr>
              <a:spLocks/>
            </p:cNvSpPr>
            <p:nvPr/>
          </p:nvSpPr>
          <p:spPr bwMode="auto">
            <a:xfrm>
              <a:off x="2283" y="2796"/>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3291" name="Freeform 283"/>
            <p:cNvSpPr>
              <a:spLocks/>
            </p:cNvSpPr>
            <p:nvPr/>
          </p:nvSpPr>
          <p:spPr bwMode="auto">
            <a:xfrm>
              <a:off x="2283" y="2779"/>
              <a:ext cx="17" cy="17"/>
            </a:xfrm>
            <a:custGeom>
              <a:avLst/>
              <a:gdLst/>
              <a:ahLst/>
              <a:cxnLst>
                <a:cxn ang="0">
                  <a:pos x="0" y="16"/>
                </a:cxn>
                <a:cxn ang="0">
                  <a:pos x="8" y="0"/>
                </a:cxn>
                <a:cxn ang="0">
                  <a:pos x="16" y="0"/>
                </a:cxn>
                <a:cxn ang="0">
                  <a:pos x="8" y="16"/>
                </a:cxn>
                <a:cxn ang="0">
                  <a:pos x="0" y="16"/>
                </a:cxn>
              </a:cxnLst>
              <a:rect l="0" t="0" r="r" b="b"/>
              <a:pathLst>
                <a:path w="17" h="17">
                  <a:moveTo>
                    <a:pt x="0" y="16"/>
                  </a:moveTo>
                  <a:lnTo>
                    <a:pt x="8" y="0"/>
                  </a:lnTo>
                  <a:lnTo>
                    <a:pt x="16"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3292" name="Freeform 284"/>
            <p:cNvSpPr>
              <a:spLocks/>
            </p:cNvSpPr>
            <p:nvPr/>
          </p:nvSpPr>
          <p:spPr bwMode="auto">
            <a:xfrm>
              <a:off x="2287" y="2773"/>
              <a:ext cx="17" cy="17"/>
            </a:xfrm>
            <a:custGeom>
              <a:avLst/>
              <a:gdLst/>
              <a:ahLst/>
              <a:cxnLst>
                <a:cxn ang="0">
                  <a:pos x="0" y="0"/>
                </a:cxn>
                <a:cxn ang="0">
                  <a:pos x="0" y="16"/>
                </a:cxn>
                <a:cxn ang="0">
                  <a:pos x="16" y="16"/>
                </a:cxn>
                <a:cxn ang="0">
                  <a:pos x="16" y="0"/>
                </a:cxn>
                <a:cxn ang="0">
                  <a:pos x="0" y="0"/>
                </a:cxn>
              </a:cxnLst>
              <a:rect l="0" t="0" r="r" b="b"/>
              <a:pathLst>
                <a:path w="17" h="17">
                  <a:moveTo>
                    <a:pt x="0" y="0"/>
                  </a:moveTo>
                  <a:lnTo>
                    <a:pt x="0" y="16"/>
                  </a:lnTo>
                  <a:lnTo>
                    <a:pt x="16" y="16"/>
                  </a:lnTo>
                  <a:lnTo>
                    <a:pt x="16" y="0"/>
                  </a:lnTo>
                  <a:lnTo>
                    <a:pt x="0" y="0"/>
                  </a:lnTo>
                </a:path>
              </a:pathLst>
            </a:custGeom>
            <a:solidFill>
              <a:srgbClr val="000000"/>
            </a:solidFill>
            <a:ln w="9525" cap="rnd">
              <a:noFill/>
              <a:round/>
              <a:headEnd/>
              <a:tailEnd/>
            </a:ln>
            <a:effectLst/>
          </p:spPr>
          <p:txBody>
            <a:bodyPr/>
            <a:lstStyle/>
            <a:p>
              <a:endParaRPr lang="en-US"/>
            </a:p>
          </p:txBody>
        </p:sp>
        <p:sp>
          <p:nvSpPr>
            <p:cNvPr id="43293" name="Freeform 285"/>
            <p:cNvSpPr>
              <a:spLocks/>
            </p:cNvSpPr>
            <p:nvPr/>
          </p:nvSpPr>
          <p:spPr bwMode="auto">
            <a:xfrm>
              <a:off x="2231" y="2802"/>
              <a:ext cx="44" cy="22"/>
            </a:xfrm>
            <a:custGeom>
              <a:avLst/>
              <a:gdLst/>
              <a:ahLst/>
              <a:cxnLst>
                <a:cxn ang="0">
                  <a:pos x="43" y="8"/>
                </a:cxn>
                <a:cxn ang="0">
                  <a:pos x="37" y="4"/>
                </a:cxn>
                <a:cxn ang="0">
                  <a:pos x="11" y="0"/>
                </a:cxn>
                <a:cxn ang="0">
                  <a:pos x="6" y="0"/>
                </a:cxn>
                <a:cxn ang="0">
                  <a:pos x="6" y="4"/>
                </a:cxn>
                <a:cxn ang="0">
                  <a:pos x="0" y="16"/>
                </a:cxn>
                <a:cxn ang="0">
                  <a:pos x="31" y="21"/>
                </a:cxn>
                <a:cxn ang="0">
                  <a:pos x="37" y="21"/>
                </a:cxn>
                <a:cxn ang="0">
                  <a:pos x="43" y="8"/>
                </a:cxn>
              </a:cxnLst>
              <a:rect l="0" t="0" r="r" b="b"/>
              <a:pathLst>
                <a:path w="44" h="22">
                  <a:moveTo>
                    <a:pt x="43" y="8"/>
                  </a:moveTo>
                  <a:lnTo>
                    <a:pt x="37" y="4"/>
                  </a:lnTo>
                  <a:lnTo>
                    <a:pt x="11" y="0"/>
                  </a:lnTo>
                  <a:lnTo>
                    <a:pt x="6" y="0"/>
                  </a:lnTo>
                  <a:lnTo>
                    <a:pt x="6" y="4"/>
                  </a:lnTo>
                  <a:lnTo>
                    <a:pt x="0" y="16"/>
                  </a:lnTo>
                  <a:lnTo>
                    <a:pt x="31" y="21"/>
                  </a:lnTo>
                  <a:lnTo>
                    <a:pt x="37" y="21"/>
                  </a:lnTo>
                  <a:lnTo>
                    <a:pt x="43"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grpSp>
        <p:nvGrpSpPr>
          <p:cNvPr id="43294" name="Group 286"/>
          <p:cNvGrpSpPr>
            <a:grpSpLocks/>
          </p:cNvGrpSpPr>
          <p:nvPr/>
        </p:nvGrpSpPr>
        <p:grpSpPr bwMode="auto">
          <a:xfrm>
            <a:off x="5883275" y="3641725"/>
            <a:ext cx="385763" cy="471488"/>
            <a:chOff x="3758" y="2065"/>
            <a:chExt cx="247" cy="267"/>
          </a:xfrm>
        </p:grpSpPr>
        <p:sp>
          <p:nvSpPr>
            <p:cNvPr id="43295" name="Freeform 287"/>
            <p:cNvSpPr>
              <a:spLocks/>
            </p:cNvSpPr>
            <p:nvPr/>
          </p:nvSpPr>
          <p:spPr bwMode="auto">
            <a:xfrm>
              <a:off x="3758" y="2190"/>
              <a:ext cx="226" cy="142"/>
            </a:xfrm>
            <a:custGeom>
              <a:avLst/>
              <a:gdLst/>
              <a:ahLst/>
              <a:cxnLst>
                <a:cxn ang="0">
                  <a:pos x="225" y="0"/>
                </a:cxn>
                <a:cxn ang="0">
                  <a:pos x="225" y="141"/>
                </a:cxn>
                <a:cxn ang="0">
                  <a:pos x="0" y="141"/>
                </a:cxn>
                <a:cxn ang="0">
                  <a:pos x="0" y="0"/>
                </a:cxn>
              </a:cxnLst>
              <a:rect l="0" t="0" r="r" b="b"/>
              <a:pathLst>
                <a:path w="226" h="142">
                  <a:moveTo>
                    <a:pt x="225" y="0"/>
                  </a:moveTo>
                  <a:lnTo>
                    <a:pt x="225" y="141"/>
                  </a:lnTo>
                  <a:lnTo>
                    <a:pt x="0" y="141"/>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296" name="Freeform 288"/>
            <p:cNvSpPr>
              <a:spLocks/>
            </p:cNvSpPr>
            <p:nvPr/>
          </p:nvSpPr>
          <p:spPr bwMode="auto">
            <a:xfrm>
              <a:off x="3983" y="2180"/>
              <a:ext cx="17" cy="152"/>
            </a:xfrm>
            <a:custGeom>
              <a:avLst/>
              <a:gdLst/>
              <a:ahLst/>
              <a:cxnLst>
                <a:cxn ang="0">
                  <a:pos x="0" y="9"/>
                </a:cxn>
                <a:cxn ang="0">
                  <a:pos x="16" y="0"/>
                </a:cxn>
                <a:cxn ang="0">
                  <a:pos x="16" y="142"/>
                </a:cxn>
                <a:cxn ang="0">
                  <a:pos x="0" y="151"/>
                </a:cxn>
                <a:cxn ang="0">
                  <a:pos x="0" y="9"/>
                </a:cxn>
              </a:cxnLst>
              <a:rect l="0" t="0" r="r" b="b"/>
              <a:pathLst>
                <a:path w="17" h="152">
                  <a:moveTo>
                    <a:pt x="0" y="9"/>
                  </a:moveTo>
                  <a:lnTo>
                    <a:pt x="16" y="0"/>
                  </a:lnTo>
                  <a:lnTo>
                    <a:pt x="16" y="142"/>
                  </a:lnTo>
                  <a:lnTo>
                    <a:pt x="0" y="151"/>
                  </a:lnTo>
                  <a:lnTo>
                    <a:pt x="0" y="9"/>
                  </a:lnTo>
                </a:path>
              </a:pathLst>
            </a:custGeom>
            <a:noFill/>
            <a:ln w="12700" cap="rnd" cmpd="sng">
              <a:solidFill>
                <a:srgbClr val="000000"/>
              </a:solidFill>
              <a:prstDash val="solid"/>
              <a:round/>
              <a:headEnd/>
              <a:tailEnd/>
            </a:ln>
            <a:effectLst/>
          </p:spPr>
          <p:txBody>
            <a:bodyPr/>
            <a:lstStyle/>
            <a:p>
              <a:endParaRPr lang="en-US"/>
            </a:p>
          </p:txBody>
        </p:sp>
        <p:sp>
          <p:nvSpPr>
            <p:cNvPr id="43297" name="Freeform 289"/>
            <p:cNvSpPr>
              <a:spLocks/>
            </p:cNvSpPr>
            <p:nvPr/>
          </p:nvSpPr>
          <p:spPr bwMode="auto">
            <a:xfrm>
              <a:off x="3985" y="2210"/>
              <a:ext cx="17" cy="100"/>
            </a:xfrm>
            <a:custGeom>
              <a:avLst/>
              <a:gdLst/>
              <a:ahLst/>
              <a:cxnLst>
                <a:cxn ang="0">
                  <a:pos x="0" y="5"/>
                </a:cxn>
                <a:cxn ang="0">
                  <a:pos x="16" y="0"/>
                </a:cxn>
                <a:cxn ang="0">
                  <a:pos x="16" y="93"/>
                </a:cxn>
                <a:cxn ang="0">
                  <a:pos x="0" y="99"/>
                </a:cxn>
                <a:cxn ang="0">
                  <a:pos x="0" y="5"/>
                </a:cxn>
              </a:cxnLst>
              <a:rect l="0" t="0" r="r" b="b"/>
              <a:pathLst>
                <a:path w="17" h="100">
                  <a:moveTo>
                    <a:pt x="0" y="5"/>
                  </a:moveTo>
                  <a:lnTo>
                    <a:pt x="16" y="0"/>
                  </a:lnTo>
                  <a:lnTo>
                    <a:pt x="16" y="93"/>
                  </a:lnTo>
                  <a:lnTo>
                    <a:pt x="0" y="99"/>
                  </a:lnTo>
                  <a:lnTo>
                    <a:pt x="0" y="5"/>
                  </a:lnTo>
                </a:path>
              </a:pathLst>
            </a:custGeom>
            <a:noFill/>
            <a:ln w="12700" cap="rnd" cmpd="sng">
              <a:solidFill>
                <a:srgbClr val="000000"/>
              </a:solidFill>
              <a:prstDash val="solid"/>
              <a:round/>
              <a:headEnd/>
              <a:tailEnd/>
            </a:ln>
            <a:effectLst/>
          </p:spPr>
          <p:txBody>
            <a:bodyPr/>
            <a:lstStyle/>
            <a:p>
              <a:endParaRPr lang="en-US"/>
            </a:p>
          </p:txBody>
        </p:sp>
        <p:sp>
          <p:nvSpPr>
            <p:cNvPr id="43298" name="Freeform 290"/>
            <p:cNvSpPr>
              <a:spLocks/>
            </p:cNvSpPr>
            <p:nvPr/>
          </p:nvSpPr>
          <p:spPr bwMode="auto">
            <a:xfrm>
              <a:off x="3988" y="2244"/>
              <a:ext cx="17" cy="24"/>
            </a:xfrm>
            <a:custGeom>
              <a:avLst/>
              <a:gdLst/>
              <a:ahLst/>
              <a:cxnLst>
                <a:cxn ang="0">
                  <a:pos x="0" y="0"/>
                </a:cxn>
                <a:cxn ang="0">
                  <a:pos x="16" y="0"/>
                </a:cxn>
                <a:cxn ang="0">
                  <a:pos x="16" y="22"/>
                </a:cxn>
                <a:cxn ang="0">
                  <a:pos x="0" y="23"/>
                </a:cxn>
                <a:cxn ang="0">
                  <a:pos x="0" y="0"/>
                </a:cxn>
              </a:cxnLst>
              <a:rect l="0" t="0" r="r" b="b"/>
              <a:pathLst>
                <a:path w="17" h="24">
                  <a:moveTo>
                    <a:pt x="0" y="0"/>
                  </a:moveTo>
                  <a:lnTo>
                    <a:pt x="16" y="0"/>
                  </a:lnTo>
                  <a:lnTo>
                    <a:pt x="16" y="22"/>
                  </a:lnTo>
                  <a:lnTo>
                    <a:pt x="0" y="23"/>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299" name="Freeform 291"/>
            <p:cNvSpPr>
              <a:spLocks/>
            </p:cNvSpPr>
            <p:nvPr/>
          </p:nvSpPr>
          <p:spPr bwMode="auto">
            <a:xfrm>
              <a:off x="3963" y="2180"/>
              <a:ext cx="32" cy="17"/>
            </a:xfrm>
            <a:custGeom>
              <a:avLst/>
              <a:gdLst/>
              <a:ahLst/>
              <a:cxnLst>
                <a:cxn ang="0">
                  <a:pos x="19" y="16"/>
                </a:cxn>
                <a:cxn ang="0">
                  <a:pos x="0" y="16"/>
                </a:cxn>
                <a:cxn ang="0">
                  <a:pos x="13" y="0"/>
                </a:cxn>
                <a:cxn ang="0">
                  <a:pos x="31" y="0"/>
                </a:cxn>
              </a:cxnLst>
              <a:rect l="0" t="0" r="r" b="b"/>
              <a:pathLst>
                <a:path w="32" h="17">
                  <a:moveTo>
                    <a:pt x="19" y="16"/>
                  </a:moveTo>
                  <a:lnTo>
                    <a:pt x="0" y="16"/>
                  </a:lnTo>
                  <a:lnTo>
                    <a:pt x="13" y="0"/>
                  </a:lnTo>
                  <a:lnTo>
                    <a:pt x="31"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300" name="Line 292"/>
            <p:cNvSpPr>
              <a:spLocks noChangeShapeType="1"/>
            </p:cNvSpPr>
            <p:nvPr/>
          </p:nvSpPr>
          <p:spPr bwMode="auto">
            <a:xfrm flipV="1">
              <a:off x="3977" y="2170"/>
              <a:ext cx="0" cy="1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01" name="Line 293"/>
            <p:cNvSpPr>
              <a:spLocks noChangeShapeType="1"/>
            </p:cNvSpPr>
            <p:nvPr/>
          </p:nvSpPr>
          <p:spPr bwMode="auto">
            <a:xfrm flipV="1">
              <a:off x="3805" y="2170"/>
              <a:ext cx="0" cy="26"/>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02" name="Line 294"/>
            <p:cNvSpPr>
              <a:spLocks noChangeShapeType="1"/>
            </p:cNvSpPr>
            <p:nvPr/>
          </p:nvSpPr>
          <p:spPr bwMode="auto">
            <a:xfrm flipV="1">
              <a:off x="3963" y="2175"/>
              <a:ext cx="0" cy="13"/>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03" name="Line 295"/>
            <p:cNvSpPr>
              <a:spLocks noChangeShapeType="1"/>
            </p:cNvSpPr>
            <p:nvPr/>
          </p:nvSpPr>
          <p:spPr bwMode="auto">
            <a:xfrm flipV="1">
              <a:off x="3793" y="2175"/>
              <a:ext cx="0" cy="14"/>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04" name="Freeform 296"/>
            <p:cNvSpPr>
              <a:spLocks/>
            </p:cNvSpPr>
            <p:nvPr/>
          </p:nvSpPr>
          <p:spPr bwMode="auto">
            <a:xfrm>
              <a:off x="3942" y="2164"/>
              <a:ext cx="36" cy="17"/>
            </a:xfrm>
            <a:custGeom>
              <a:avLst/>
              <a:gdLst/>
              <a:ahLst/>
              <a:cxnLst>
                <a:cxn ang="0">
                  <a:pos x="17" y="0"/>
                </a:cxn>
                <a:cxn ang="0">
                  <a:pos x="21" y="0"/>
                </a:cxn>
                <a:cxn ang="0">
                  <a:pos x="23" y="0"/>
                </a:cxn>
                <a:cxn ang="0">
                  <a:pos x="26" y="0"/>
                </a:cxn>
                <a:cxn ang="0">
                  <a:pos x="29" y="1"/>
                </a:cxn>
                <a:cxn ang="0">
                  <a:pos x="30" y="2"/>
                </a:cxn>
                <a:cxn ang="0">
                  <a:pos x="32" y="4"/>
                </a:cxn>
                <a:cxn ang="0">
                  <a:pos x="33" y="6"/>
                </a:cxn>
                <a:cxn ang="0">
                  <a:pos x="35" y="6"/>
                </a:cxn>
                <a:cxn ang="0">
                  <a:pos x="35" y="7"/>
                </a:cxn>
                <a:cxn ang="0">
                  <a:pos x="33" y="8"/>
                </a:cxn>
                <a:cxn ang="0">
                  <a:pos x="32" y="8"/>
                </a:cxn>
                <a:cxn ang="0">
                  <a:pos x="30" y="11"/>
                </a:cxn>
                <a:cxn ang="0">
                  <a:pos x="29" y="13"/>
                </a:cxn>
                <a:cxn ang="0">
                  <a:pos x="26" y="13"/>
                </a:cxn>
                <a:cxn ang="0">
                  <a:pos x="23" y="14"/>
                </a:cxn>
                <a:cxn ang="0">
                  <a:pos x="21" y="14"/>
                </a:cxn>
                <a:cxn ang="0">
                  <a:pos x="17" y="16"/>
                </a:cxn>
                <a:cxn ang="0">
                  <a:pos x="10" y="14"/>
                </a:cxn>
                <a:cxn ang="0">
                  <a:pos x="7" y="13"/>
                </a:cxn>
                <a:cxn ang="0">
                  <a:pos x="5" y="13"/>
                </a:cxn>
                <a:cxn ang="0">
                  <a:pos x="2" y="11"/>
                </a:cxn>
                <a:cxn ang="0">
                  <a:pos x="1" y="8"/>
                </a:cxn>
                <a:cxn ang="0">
                  <a:pos x="0" y="8"/>
                </a:cxn>
                <a:cxn ang="0">
                  <a:pos x="0" y="7"/>
                </a:cxn>
                <a:cxn ang="0">
                  <a:pos x="0" y="6"/>
                </a:cxn>
                <a:cxn ang="0">
                  <a:pos x="1" y="4"/>
                </a:cxn>
                <a:cxn ang="0">
                  <a:pos x="2" y="2"/>
                </a:cxn>
                <a:cxn ang="0">
                  <a:pos x="5" y="1"/>
                </a:cxn>
                <a:cxn ang="0">
                  <a:pos x="7" y="0"/>
                </a:cxn>
                <a:cxn ang="0">
                  <a:pos x="10" y="0"/>
                </a:cxn>
                <a:cxn ang="0">
                  <a:pos x="13" y="0"/>
                </a:cxn>
                <a:cxn ang="0">
                  <a:pos x="17" y="0"/>
                </a:cxn>
              </a:cxnLst>
              <a:rect l="0" t="0" r="r" b="b"/>
              <a:pathLst>
                <a:path w="36" h="17">
                  <a:moveTo>
                    <a:pt x="17" y="0"/>
                  </a:moveTo>
                  <a:lnTo>
                    <a:pt x="21" y="0"/>
                  </a:lnTo>
                  <a:lnTo>
                    <a:pt x="23" y="0"/>
                  </a:lnTo>
                  <a:lnTo>
                    <a:pt x="26" y="0"/>
                  </a:lnTo>
                  <a:lnTo>
                    <a:pt x="29" y="1"/>
                  </a:lnTo>
                  <a:lnTo>
                    <a:pt x="30" y="2"/>
                  </a:lnTo>
                  <a:lnTo>
                    <a:pt x="32" y="4"/>
                  </a:lnTo>
                  <a:lnTo>
                    <a:pt x="33" y="6"/>
                  </a:lnTo>
                  <a:lnTo>
                    <a:pt x="35" y="6"/>
                  </a:lnTo>
                  <a:lnTo>
                    <a:pt x="35" y="7"/>
                  </a:lnTo>
                  <a:lnTo>
                    <a:pt x="33" y="8"/>
                  </a:lnTo>
                  <a:lnTo>
                    <a:pt x="32" y="8"/>
                  </a:lnTo>
                  <a:lnTo>
                    <a:pt x="30" y="11"/>
                  </a:lnTo>
                  <a:lnTo>
                    <a:pt x="29" y="13"/>
                  </a:lnTo>
                  <a:lnTo>
                    <a:pt x="26" y="13"/>
                  </a:lnTo>
                  <a:lnTo>
                    <a:pt x="23" y="14"/>
                  </a:lnTo>
                  <a:lnTo>
                    <a:pt x="21" y="14"/>
                  </a:lnTo>
                  <a:lnTo>
                    <a:pt x="17" y="16"/>
                  </a:lnTo>
                  <a:lnTo>
                    <a:pt x="10" y="14"/>
                  </a:lnTo>
                  <a:lnTo>
                    <a:pt x="7" y="13"/>
                  </a:lnTo>
                  <a:lnTo>
                    <a:pt x="5" y="13"/>
                  </a:lnTo>
                  <a:lnTo>
                    <a:pt x="2" y="11"/>
                  </a:lnTo>
                  <a:lnTo>
                    <a:pt x="1" y="8"/>
                  </a:lnTo>
                  <a:lnTo>
                    <a:pt x="0" y="8"/>
                  </a:lnTo>
                  <a:lnTo>
                    <a:pt x="0" y="7"/>
                  </a:lnTo>
                  <a:lnTo>
                    <a:pt x="0" y="6"/>
                  </a:lnTo>
                  <a:lnTo>
                    <a:pt x="1" y="4"/>
                  </a:lnTo>
                  <a:lnTo>
                    <a:pt x="2" y="2"/>
                  </a:lnTo>
                  <a:lnTo>
                    <a:pt x="5" y="1"/>
                  </a:lnTo>
                  <a:lnTo>
                    <a:pt x="7"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305" name="Freeform 297"/>
            <p:cNvSpPr>
              <a:spLocks/>
            </p:cNvSpPr>
            <p:nvPr/>
          </p:nvSpPr>
          <p:spPr bwMode="auto">
            <a:xfrm>
              <a:off x="3772" y="2164"/>
              <a:ext cx="35" cy="17"/>
            </a:xfrm>
            <a:custGeom>
              <a:avLst/>
              <a:gdLst/>
              <a:ahLst/>
              <a:cxnLst>
                <a:cxn ang="0">
                  <a:pos x="17" y="0"/>
                </a:cxn>
                <a:cxn ang="0">
                  <a:pos x="21" y="0"/>
                </a:cxn>
                <a:cxn ang="0">
                  <a:pos x="24" y="0"/>
                </a:cxn>
                <a:cxn ang="0">
                  <a:pos x="26" y="0"/>
                </a:cxn>
                <a:cxn ang="0">
                  <a:pos x="29" y="2"/>
                </a:cxn>
                <a:cxn ang="0">
                  <a:pos x="32" y="4"/>
                </a:cxn>
                <a:cxn ang="0">
                  <a:pos x="33" y="6"/>
                </a:cxn>
                <a:cxn ang="0">
                  <a:pos x="34" y="8"/>
                </a:cxn>
                <a:cxn ang="0">
                  <a:pos x="33" y="8"/>
                </a:cxn>
                <a:cxn ang="0">
                  <a:pos x="32" y="9"/>
                </a:cxn>
                <a:cxn ang="0">
                  <a:pos x="32" y="11"/>
                </a:cxn>
                <a:cxn ang="0">
                  <a:pos x="29" y="13"/>
                </a:cxn>
                <a:cxn ang="0">
                  <a:pos x="26" y="14"/>
                </a:cxn>
                <a:cxn ang="0">
                  <a:pos x="24" y="16"/>
                </a:cxn>
                <a:cxn ang="0">
                  <a:pos x="17" y="16"/>
                </a:cxn>
                <a:cxn ang="0">
                  <a:pos x="13" y="16"/>
                </a:cxn>
                <a:cxn ang="0">
                  <a:pos x="10" y="16"/>
                </a:cxn>
                <a:cxn ang="0">
                  <a:pos x="9" y="14"/>
                </a:cxn>
                <a:cxn ang="0">
                  <a:pos x="5" y="13"/>
                </a:cxn>
                <a:cxn ang="0">
                  <a:pos x="2" y="11"/>
                </a:cxn>
                <a:cxn ang="0">
                  <a:pos x="2" y="9"/>
                </a:cxn>
                <a:cxn ang="0">
                  <a:pos x="1" y="8"/>
                </a:cxn>
                <a:cxn ang="0">
                  <a:pos x="0" y="8"/>
                </a:cxn>
                <a:cxn ang="0">
                  <a:pos x="0" y="7"/>
                </a:cxn>
                <a:cxn ang="0">
                  <a:pos x="1" y="6"/>
                </a:cxn>
                <a:cxn ang="0">
                  <a:pos x="2" y="4"/>
                </a:cxn>
                <a:cxn ang="0">
                  <a:pos x="5" y="2"/>
                </a:cxn>
                <a:cxn ang="0">
                  <a:pos x="9" y="0"/>
                </a:cxn>
                <a:cxn ang="0">
                  <a:pos x="10" y="0"/>
                </a:cxn>
                <a:cxn ang="0">
                  <a:pos x="13" y="0"/>
                </a:cxn>
                <a:cxn ang="0">
                  <a:pos x="17" y="0"/>
                </a:cxn>
              </a:cxnLst>
              <a:rect l="0" t="0" r="r" b="b"/>
              <a:pathLst>
                <a:path w="35" h="17">
                  <a:moveTo>
                    <a:pt x="17" y="0"/>
                  </a:moveTo>
                  <a:lnTo>
                    <a:pt x="21" y="0"/>
                  </a:lnTo>
                  <a:lnTo>
                    <a:pt x="24" y="0"/>
                  </a:lnTo>
                  <a:lnTo>
                    <a:pt x="26" y="0"/>
                  </a:lnTo>
                  <a:lnTo>
                    <a:pt x="29" y="2"/>
                  </a:lnTo>
                  <a:lnTo>
                    <a:pt x="32" y="4"/>
                  </a:lnTo>
                  <a:lnTo>
                    <a:pt x="33" y="6"/>
                  </a:lnTo>
                  <a:lnTo>
                    <a:pt x="34" y="8"/>
                  </a:lnTo>
                  <a:lnTo>
                    <a:pt x="33" y="8"/>
                  </a:lnTo>
                  <a:lnTo>
                    <a:pt x="32" y="9"/>
                  </a:lnTo>
                  <a:lnTo>
                    <a:pt x="32" y="11"/>
                  </a:lnTo>
                  <a:lnTo>
                    <a:pt x="29" y="13"/>
                  </a:lnTo>
                  <a:lnTo>
                    <a:pt x="26" y="14"/>
                  </a:lnTo>
                  <a:lnTo>
                    <a:pt x="24" y="16"/>
                  </a:lnTo>
                  <a:lnTo>
                    <a:pt x="17" y="16"/>
                  </a:lnTo>
                  <a:lnTo>
                    <a:pt x="13" y="16"/>
                  </a:lnTo>
                  <a:lnTo>
                    <a:pt x="10" y="16"/>
                  </a:lnTo>
                  <a:lnTo>
                    <a:pt x="9" y="14"/>
                  </a:lnTo>
                  <a:lnTo>
                    <a:pt x="5" y="13"/>
                  </a:lnTo>
                  <a:lnTo>
                    <a:pt x="2" y="11"/>
                  </a:lnTo>
                  <a:lnTo>
                    <a:pt x="2" y="9"/>
                  </a:lnTo>
                  <a:lnTo>
                    <a:pt x="1" y="8"/>
                  </a:lnTo>
                  <a:lnTo>
                    <a:pt x="0" y="8"/>
                  </a:lnTo>
                  <a:lnTo>
                    <a:pt x="0" y="7"/>
                  </a:lnTo>
                  <a:lnTo>
                    <a:pt x="1" y="6"/>
                  </a:lnTo>
                  <a:lnTo>
                    <a:pt x="2" y="4"/>
                  </a:lnTo>
                  <a:lnTo>
                    <a:pt x="5" y="2"/>
                  </a:lnTo>
                  <a:lnTo>
                    <a:pt x="9" y="0"/>
                  </a:lnTo>
                  <a:lnTo>
                    <a:pt x="10" y="0"/>
                  </a:lnTo>
                  <a:lnTo>
                    <a:pt x="13" y="0"/>
                  </a:lnTo>
                  <a:lnTo>
                    <a:pt x="17" y="0"/>
                  </a:lnTo>
                </a:path>
              </a:pathLst>
            </a:custGeom>
            <a:noFill/>
            <a:ln w="12700" cap="rnd" cmpd="sng">
              <a:solidFill>
                <a:srgbClr val="000000"/>
              </a:solidFill>
              <a:prstDash val="solid"/>
              <a:round/>
              <a:headEnd/>
              <a:tailEnd/>
            </a:ln>
            <a:effectLst/>
          </p:spPr>
          <p:txBody>
            <a:bodyPr/>
            <a:lstStyle/>
            <a:p>
              <a:endParaRPr lang="en-US"/>
            </a:p>
          </p:txBody>
        </p:sp>
        <p:sp>
          <p:nvSpPr>
            <p:cNvPr id="43306" name="Freeform 298"/>
            <p:cNvSpPr>
              <a:spLocks/>
            </p:cNvSpPr>
            <p:nvPr/>
          </p:nvSpPr>
          <p:spPr bwMode="auto">
            <a:xfrm>
              <a:off x="3952" y="2167"/>
              <a:ext cx="18" cy="17"/>
            </a:xfrm>
            <a:custGeom>
              <a:avLst/>
              <a:gdLst/>
              <a:ahLst/>
              <a:cxnLst>
                <a:cxn ang="0">
                  <a:pos x="9" y="0"/>
                </a:cxn>
                <a:cxn ang="0">
                  <a:pos x="11" y="0"/>
                </a:cxn>
                <a:cxn ang="0">
                  <a:pos x="14" y="0"/>
                </a:cxn>
                <a:cxn ang="0">
                  <a:pos x="15" y="0"/>
                </a:cxn>
                <a:cxn ang="0">
                  <a:pos x="15" y="3"/>
                </a:cxn>
                <a:cxn ang="0">
                  <a:pos x="17" y="3"/>
                </a:cxn>
                <a:cxn ang="0">
                  <a:pos x="17" y="9"/>
                </a:cxn>
                <a:cxn ang="0">
                  <a:pos x="17" y="12"/>
                </a:cxn>
                <a:cxn ang="0">
                  <a:pos x="15" y="12"/>
                </a:cxn>
                <a:cxn ang="0">
                  <a:pos x="11" y="12"/>
                </a:cxn>
                <a:cxn ang="0">
                  <a:pos x="9" y="16"/>
                </a:cxn>
                <a:cxn ang="0">
                  <a:pos x="6" y="12"/>
                </a:cxn>
                <a:cxn ang="0">
                  <a:pos x="2" y="12"/>
                </a:cxn>
                <a:cxn ang="0">
                  <a:pos x="0" y="12"/>
                </a:cxn>
                <a:cxn ang="0">
                  <a:pos x="0" y="9"/>
                </a:cxn>
                <a:cxn ang="0">
                  <a:pos x="0" y="3"/>
                </a:cxn>
                <a:cxn ang="0">
                  <a:pos x="1" y="3"/>
                </a:cxn>
                <a:cxn ang="0">
                  <a:pos x="2" y="0"/>
                </a:cxn>
                <a:cxn ang="0">
                  <a:pos x="6" y="0"/>
                </a:cxn>
                <a:cxn ang="0">
                  <a:pos x="9" y="0"/>
                </a:cxn>
              </a:cxnLst>
              <a:rect l="0" t="0" r="r" b="b"/>
              <a:pathLst>
                <a:path w="18" h="17">
                  <a:moveTo>
                    <a:pt x="9" y="0"/>
                  </a:moveTo>
                  <a:lnTo>
                    <a:pt x="11" y="0"/>
                  </a:lnTo>
                  <a:lnTo>
                    <a:pt x="14" y="0"/>
                  </a:lnTo>
                  <a:lnTo>
                    <a:pt x="15" y="0"/>
                  </a:lnTo>
                  <a:lnTo>
                    <a:pt x="15" y="3"/>
                  </a:lnTo>
                  <a:lnTo>
                    <a:pt x="17" y="3"/>
                  </a:lnTo>
                  <a:lnTo>
                    <a:pt x="17" y="9"/>
                  </a:lnTo>
                  <a:lnTo>
                    <a:pt x="17" y="12"/>
                  </a:lnTo>
                  <a:lnTo>
                    <a:pt x="15" y="12"/>
                  </a:lnTo>
                  <a:lnTo>
                    <a:pt x="11" y="12"/>
                  </a:lnTo>
                  <a:lnTo>
                    <a:pt x="9" y="16"/>
                  </a:lnTo>
                  <a:lnTo>
                    <a:pt x="6" y="12"/>
                  </a:lnTo>
                  <a:lnTo>
                    <a:pt x="2" y="12"/>
                  </a:lnTo>
                  <a:lnTo>
                    <a:pt x="0" y="12"/>
                  </a:lnTo>
                  <a:lnTo>
                    <a:pt x="0" y="9"/>
                  </a:lnTo>
                  <a:lnTo>
                    <a:pt x="0" y="3"/>
                  </a:lnTo>
                  <a:lnTo>
                    <a:pt x="1" y="3"/>
                  </a:lnTo>
                  <a:lnTo>
                    <a:pt x="2" y="0"/>
                  </a:lnTo>
                  <a:lnTo>
                    <a:pt x="6" y="0"/>
                  </a:lnTo>
                  <a:lnTo>
                    <a:pt x="9"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07" name="Freeform 299"/>
            <p:cNvSpPr>
              <a:spLocks/>
            </p:cNvSpPr>
            <p:nvPr/>
          </p:nvSpPr>
          <p:spPr bwMode="auto">
            <a:xfrm>
              <a:off x="3782" y="2167"/>
              <a:ext cx="17" cy="17"/>
            </a:xfrm>
            <a:custGeom>
              <a:avLst/>
              <a:gdLst/>
              <a:ahLst/>
              <a:cxnLst>
                <a:cxn ang="0">
                  <a:pos x="8" y="0"/>
                </a:cxn>
                <a:cxn ang="0">
                  <a:pos x="10" y="0"/>
                </a:cxn>
                <a:cxn ang="0">
                  <a:pos x="13" y="3"/>
                </a:cxn>
                <a:cxn ang="0">
                  <a:pos x="16" y="3"/>
                </a:cxn>
                <a:cxn ang="0">
                  <a:pos x="16" y="9"/>
                </a:cxn>
                <a:cxn ang="0">
                  <a:pos x="16" y="12"/>
                </a:cxn>
                <a:cxn ang="0">
                  <a:pos x="13" y="12"/>
                </a:cxn>
                <a:cxn ang="0">
                  <a:pos x="10" y="16"/>
                </a:cxn>
                <a:cxn ang="0">
                  <a:pos x="8" y="16"/>
                </a:cxn>
                <a:cxn ang="0">
                  <a:pos x="5" y="16"/>
                </a:cxn>
                <a:cxn ang="0">
                  <a:pos x="2" y="12"/>
                </a:cxn>
                <a:cxn ang="0">
                  <a:pos x="1" y="12"/>
                </a:cxn>
                <a:cxn ang="0">
                  <a:pos x="0" y="12"/>
                </a:cxn>
                <a:cxn ang="0">
                  <a:pos x="0" y="9"/>
                </a:cxn>
                <a:cxn ang="0">
                  <a:pos x="1" y="3"/>
                </a:cxn>
                <a:cxn ang="0">
                  <a:pos x="2" y="3"/>
                </a:cxn>
                <a:cxn ang="0">
                  <a:pos x="5" y="0"/>
                </a:cxn>
                <a:cxn ang="0">
                  <a:pos x="8" y="0"/>
                </a:cxn>
              </a:cxnLst>
              <a:rect l="0" t="0" r="r" b="b"/>
              <a:pathLst>
                <a:path w="17" h="17">
                  <a:moveTo>
                    <a:pt x="8" y="0"/>
                  </a:moveTo>
                  <a:lnTo>
                    <a:pt x="10" y="0"/>
                  </a:lnTo>
                  <a:lnTo>
                    <a:pt x="13" y="3"/>
                  </a:lnTo>
                  <a:lnTo>
                    <a:pt x="16" y="3"/>
                  </a:lnTo>
                  <a:lnTo>
                    <a:pt x="16" y="9"/>
                  </a:lnTo>
                  <a:lnTo>
                    <a:pt x="16" y="12"/>
                  </a:lnTo>
                  <a:lnTo>
                    <a:pt x="13" y="12"/>
                  </a:lnTo>
                  <a:lnTo>
                    <a:pt x="10" y="16"/>
                  </a:lnTo>
                  <a:lnTo>
                    <a:pt x="8" y="16"/>
                  </a:lnTo>
                  <a:lnTo>
                    <a:pt x="5" y="16"/>
                  </a:lnTo>
                  <a:lnTo>
                    <a:pt x="2" y="12"/>
                  </a:lnTo>
                  <a:lnTo>
                    <a:pt x="1" y="12"/>
                  </a:lnTo>
                  <a:lnTo>
                    <a:pt x="0" y="12"/>
                  </a:lnTo>
                  <a:lnTo>
                    <a:pt x="0" y="9"/>
                  </a:lnTo>
                  <a:lnTo>
                    <a:pt x="1" y="3"/>
                  </a:lnTo>
                  <a:lnTo>
                    <a:pt x="2" y="3"/>
                  </a:lnTo>
                  <a:lnTo>
                    <a:pt x="5"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08" name="Freeform 300"/>
            <p:cNvSpPr>
              <a:spLocks/>
            </p:cNvSpPr>
            <p:nvPr/>
          </p:nvSpPr>
          <p:spPr bwMode="auto">
            <a:xfrm>
              <a:off x="3826" y="2210"/>
              <a:ext cx="17" cy="17"/>
            </a:xfrm>
            <a:custGeom>
              <a:avLst/>
              <a:gdLst/>
              <a:ahLst/>
              <a:cxnLst>
                <a:cxn ang="0">
                  <a:pos x="8" y="0"/>
                </a:cxn>
                <a:cxn ang="0">
                  <a:pos x="12" y="0"/>
                </a:cxn>
                <a:cxn ang="0">
                  <a:pos x="14" y="5"/>
                </a:cxn>
                <a:cxn ang="0">
                  <a:pos x="16" y="5"/>
                </a:cxn>
                <a:cxn ang="0">
                  <a:pos x="16" y="10"/>
                </a:cxn>
                <a:cxn ang="0">
                  <a:pos x="14" y="10"/>
                </a:cxn>
                <a:cxn ang="0">
                  <a:pos x="12" y="16"/>
                </a:cxn>
                <a:cxn ang="0">
                  <a:pos x="8" y="16"/>
                </a:cxn>
                <a:cxn ang="0">
                  <a:pos x="1" y="16"/>
                </a:cxn>
                <a:cxn ang="0">
                  <a:pos x="1" y="10"/>
                </a:cxn>
                <a:cxn ang="0">
                  <a:pos x="0" y="10"/>
                </a:cxn>
                <a:cxn ang="0">
                  <a:pos x="0" y="5"/>
                </a:cxn>
                <a:cxn ang="0">
                  <a:pos x="1" y="5"/>
                </a:cxn>
                <a:cxn ang="0">
                  <a:pos x="1" y="0"/>
                </a:cxn>
                <a:cxn ang="0">
                  <a:pos x="8" y="0"/>
                </a:cxn>
              </a:cxnLst>
              <a:rect l="0" t="0" r="r" b="b"/>
              <a:pathLst>
                <a:path w="17" h="17">
                  <a:moveTo>
                    <a:pt x="8" y="0"/>
                  </a:moveTo>
                  <a:lnTo>
                    <a:pt x="12" y="0"/>
                  </a:lnTo>
                  <a:lnTo>
                    <a:pt x="14" y="5"/>
                  </a:lnTo>
                  <a:lnTo>
                    <a:pt x="16" y="5"/>
                  </a:lnTo>
                  <a:lnTo>
                    <a:pt x="16" y="10"/>
                  </a:lnTo>
                  <a:lnTo>
                    <a:pt x="14" y="10"/>
                  </a:lnTo>
                  <a:lnTo>
                    <a:pt x="12" y="16"/>
                  </a:lnTo>
                  <a:lnTo>
                    <a:pt x="8" y="16"/>
                  </a:lnTo>
                  <a:lnTo>
                    <a:pt x="1" y="16"/>
                  </a:lnTo>
                  <a:lnTo>
                    <a:pt x="1" y="10"/>
                  </a:lnTo>
                  <a:lnTo>
                    <a:pt x="0" y="10"/>
                  </a:lnTo>
                  <a:lnTo>
                    <a:pt x="0" y="5"/>
                  </a:lnTo>
                  <a:lnTo>
                    <a:pt x="1" y="5"/>
                  </a:lnTo>
                  <a:lnTo>
                    <a:pt x="1"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09" name="Freeform 301"/>
            <p:cNvSpPr>
              <a:spLocks/>
            </p:cNvSpPr>
            <p:nvPr/>
          </p:nvSpPr>
          <p:spPr bwMode="auto">
            <a:xfrm>
              <a:off x="3890" y="2210"/>
              <a:ext cx="18" cy="17"/>
            </a:xfrm>
            <a:custGeom>
              <a:avLst/>
              <a:gdLst/>
              <a:ahLst/>
              <a:cxnLst>
                <a:cxn ang="0">
                  <a:pos x="8" y="0"/>
                </a:cxn>
                <a:cxn ang="0">
                  <a:pos x="11" y="0"/>
                </a:cxn>
                <a:cxn ang="0">
                  <a:pos x="14" y="0"/>
                </a:cxn>
                <a:cxn ang="0">
                  <a:pos x="17" y="0"/>
                </a:cxn>
                <a:cxn ang="0">
                  <a:pos x="17" y="5"/>
                </a:cxn>
                <a:cxn ang="0">
                  <a:pos x="14" y="10"/>
                </a:cxn>
                <a:cxn ang="0">
                  <a:pos x="11" y="10"/>
                </a:cxn>
                <a:cxn ang="0">
                  <a:pos x="8" y="16"/>
                </a:cxn>
                <a:cxn ang="0">
                  <a:pos x="7" y="10"/>
                </a:cxn>
                <a:cxn ang="0">
                  <a:pos x="5" y="10"/>
                </a:cxn>
                <a:cxn ang="0">
                  <a:pos x="1" y="5"/>
                </a:cxn>
                <a:cxn ang="0">
                  <a:pos x="0" y="5"/>
                </a:cxn>
                <a:cxn ang="0">
                  <a:pos x="1" y="0"/>
                </a:cxn>
                <a:cxn ang="0">
                  <a:pos x="5" y="0"/>
                </a:cxn>
                <a:cxn ang="0">
                  <a:pos x="7" y="0"/>
                </a:cxn>
                <a:cxn ang="0">
                  <a:pos x="8" y="0"/>
                </a:cxn>
              </a:cxnLst>
              <a:rect l="0" t="0" r="r" b="b"/>
              <a:pathLst>
                <a:path w="18" h="17">
                  <a:moveTo>
                    <a:pt x="8" y="0"/>
                  </a:moveTo>
                  <a:lnTo>
                    <a:pt x="11" y="0"/>
                  </a:lnTo>
                  <a:lnTo>
                    <a:pt x="14" y="0"/>
                  </a:lnTo>
                  <a:lnTo>
                    <a:pt x="17" y="0"/>
                  </a:lnTo>
                  <a:lnTo>
                    <a:pt x="17" y="5"/>
                  </a:lnTo>
                  <a:lnTo>
                    <a:pt x="14" y="10"/>
                  </a:lnTo>
                  <a:lnTo>
                    <a:pt x="11" y="10"/>
                  </a:lnTo>
                  <a:lnTo>
                    <a:pt x="8" y="16"/>
                  </a:lnTo>
                  <a:lnTo>
                    <a:pt x="7" y="10"/>
                  </a:lnTo>
                  <a:lnTo>
                    <a:pt x="5" y="10"/>
                  </a:lnTo>
                  <a:lnTo>
                    <a:pt x="1" y="5"/>
                  </a:lnTo>
                  <a:lnTo>
                    <a:pt x="0" y="5"/>
                  </a:lnTo>
                  <a:lnTo>
                    <a:pt x="1" y="0"/>
                  </a:lnTo>
                  <a:lnTo>
                    <a:pt x="5" y="0"/>
                  </a:lnTo>
                  <a:lnTo>
                    <a:pt x="7"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10" name="Line 302"/>
            <p:cNvSpPr>
              <a:spLocks noChangeShapeType="1"/>
            </p:cNvSpPr>
            <p:nvPr/>
          </p:nvSpPr>
          <p:spPr bwMode="auto">
            <a:xfrm>
              <a:off x="3942" y="2169"/>
              <a:ext cx="0" cy="1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11" name="Line 303"/>
            <p:cNvSpPr>
              <a:spLocks noChangeShapeType="1"/>
            </p:cNvSpPr>
            <p:nvPr/>
          </p:nvSpPr>
          <p:spPr bwMode="auto">
            <a:xfrm>
              <a:off x="3772" y="2170"/>
              <a:ext cx="0" cy="1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12" name="Freeform 304"/>
            <p:cNvSpPr>
              <a:spLocks/>
            </p:cNvSpPr>
            <p:nvPr/>
          </p:nvSpPr>
          <p:spPr bwMode="auto">
            <a:xfrm>
              <a:off x="3942" y="2188"/>
              <a:ext cx="22" cy="37"/>
            </a:xfrm>
            <a:custGeom>
              <a:avLst/>
              <a:gdLst/>
              <a:ahLst/>
              <a:cxnLst>
                <a:cxn ang="0">
                  <a:pos x="21" y="0"/>
                </a:cxn>
                <a:cxn ang="0">
                  <a:pos x="21" y="23"/>
                </a:cxn>
                <a:cxn ang="0">
                  <a:pos x="19" y="27"/>
                </a:cxn>
                <a:cxn ang="0">
                  <a:pos x="17" y="28"/>
                </a:cxn>
                <a:cxn ang="0">
                  <a:pos x="17" y="30"/>
                </a:cxn>
                <a:cxn ang="0">
                  <a:pos x="15" y="34"/>
                </a:cxn>
                <a:cxn ang="0">
                  <a:pos x="14" y="36"/>
                </a:cxn>
                <a:cxn ang="0">
                  <a:pos x="12" y="36"/>
                </a:cxn>
                <a:cxn ang="0">
                  <a:pos x="10" y="36"/>
                </a:cxn>
                <a:cxn ang="0">
                  <a:pos x="7" y="36"/>
                </a:cxn>
                <a:cxn ang="0">
                  <a:pos x="6" y="36"/>
                </a:cxn>
                <a:cxn ang="0">
                  <a:pos x="5" y="32"/>
                </a:cxn>
                <a:cxn ang="0">
                  <a:pos x="2" y="30"/>
                </a:cxn>
                <a:cxn ang="0">
                  <a:pos x="1" y="27"/>
                </a:cxn>
                <a:cxn ang="0">
                  <a:pos x="0" y="23"/>
                </a:cxn>
                <a:cxn ang="0">
                  <a:pos x="0" y="0"/>
                </a:cxn>
              </a:cxnLst>
              <a:rect l="0" t="0" r="r" b="b"/>
              <a:pathLst>
                <a:path w="22" h="37">
                  <a:moveTo>
                    <a:pt x="21" y="0"/>
                  </a:moveTo>
                  <a:lnTo>
                    <a:pt x="21" y="23"/>
                  </a:lnTo>
                  <a:lnTo>
                    <a:pt x="19" y="27"/>
                  </a:lnTo>
                  <a:lnTo>
                    <a:pt x="17" y="28"/>
                  </a:lnTo>
                  <a:lnTo>
                    <a:pt x="17" y="30"/>
                  </a:lnTo>
                  <a:lnTo>
                    <a:pt x="15" y="34"/>
                  </a:lnTo>
                  <a:lnTo>
                    <a:pt x="14" y="36"/>
                  </a:lnTo>
                  <a:lnTo>
                    <a:pt x="12" y="36"/>
                  </a:lnTo>
                  <a:lnTo>
                    <a:pt x="10" y="36"/>
                  </a:lnTo>
                  <a:lnTo>
                    <a:pt x="7" y="36"/>
                  </a:lnTo>
                  <a:lnTo>
                    <a:pt x="6" y="36"/>
                  </a:lnTo>
                  <a:lnTo>
                    <a:pt x="5" y="32"/>
                  </a:lnTo>
                  <a:lnTo>
                    <a:pt x="2" y="30"/>
                  </a:lnTo>
                  <a:lnTo>
                    <a:pt x="1" y="27"/>
                  </a:lnTo>
                  <a:lnTo>
                    <a:pt x="0" y="2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313" name="Freeform 305"/>
            <p:cNvSpPr>
              <a:spLocks/>
            </p:cNvSpPr>
            <p:nvPr/>
          </p:nvSpPr>
          <p:spPr bwMode="auto">
            <a:xfrm>
              <a:off x="3772" y="2189"/>
              <a:ext cx="22" cy="36"/>
            </a:xfrm>
            <a:custGeom>
              <a:avLst/>
              <a:gdLst/>
              <a:ahLst/>
              <a:cxnLst>
                <a:cxn ang="0">
                  <a:pos x="21" y="0"/>
                </a:cxn>
                <a:cxn ang="0">
                  <a:pos x="21" y="23"/>
                </a:cxn>
                <a:cxn ang="0">
                  <a:pos x="19" y="27"/>
                </a:cxn>
                <a:cxn ang="0">
                  <a:pos x="17" y="30"/>
                </a:cxn>
                <a:cxn ang="0">
                  <a:pos x="15" y="33"/>
                </a:cxn>
                <a:cxn ang="0">
                  <a:pos x="14" y="35"/>
                </a:cxn>
                <a:cxn ang="0">
                  <a:pos x="11" y="35"/>
                </a:cxn>
                <a:cxn ang="0">
                  <a:pos x="10" y="35"/>
                </a:cxn>
                <a:cxn ang="0">
                  <a:pos x="9" y="35"/>
                </a:cxn>
                <a:cxn ang="0">
                  <a:pos x="6" y="35"/>
                </a:cxn>
                <a:cxn ang="0">
                  <a:pos x="5" y="33"/>
                </a:cxn>
                <a:cxn ang="0">
                  <a:pos x="4" y="29"/>
                </a:cxn>
                <a:cxn ang="0">
                  <a:pos x="2" y="27"/>
                </a:cxn>
                <a:cxn ang="0">
                  <a:pos x="0" y="23"/>
                </a:cxn>
                <a:cxn ang="0">
                  <a:pos x="0" y="0"/>
                </a:cxn>
              </a:cxnLst>
              <a:rect l="0" t="0" r="r" b="b"/>
              <a:pathLst>
                <a:path w="22" h="36">
                  <a:moveTo>
                    <a:pt x="21" y="0"/>
                  </a:moveTo>
                  <a:lnTo>
                    <a:pt x="21" y="23"/>
                  </a:lnTo>
                  <a:lnTo>
                    <a:pt x="19" y="27"/>
                  </a:lnTo>
                  <a:lnTo>
                    <a:pt x="17" y="30"/>
                  </a:lnTo>
                  <a:lnTo>
                    <a:pt x="15" y="33"/>
                  </a:lnTo>
                  <a:lnTo>
                    <a:pt x="14" y="35"/>
                  </a:lnTo>
                  <a:lnTo>
                    <a:pt x="11" y="35"/>
                  </a:lnTo>
                  <a:lnTo>
                    <a:pt x="10" y="35"/>
                  </a:lnTo>
                  <a:lnTo>
                    <a:pt x="9" y="35"/>
                  </a:lnTo>
                  <a:lnTo>
                    <a:pt x="6" y="35"/>
                  </a:lnTo>
                  <a:lnTo>
                    <a:pt x="5" y="33"/>
                  </a:lnTo>
                  <a:lnTo>
                    <a:pt x="4" y="29"/>
                  </a:lnTo>
                  <a:lnTo>
                    <a:pt x="2" y="27"/>
                  </a:lnTo>
                  <a:lnTo>
                    <a:pt x="0" y="23"/>
                  </a:lnTo>
                  <a:lnTo>
                    <a:pt x="0"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314" name="Freeform 306"/>
            <p:cNvSpPr>
              <a:spLocks/>
            </p:cNvSpPr>
            <p:nvPr/>
          </p:nvSpPr>
          <p:spPr bwMode="auto">
            <a:xfrm>
              <a:off x="3793" y="2196"/>
              <a:ext cx="26" cy="21"/>
            </a:xfrm>
            <a:custGeom>
              <a:avLst/>
              <a:gdLst/>
              <a:ahLst/>
              <a:cxnLst>
                <a:cxn ang="0">
                  <a:pos x="14" y="20"/>
                </a:cxn>
                <a:cxn ang="0">
                  <a:pos x="0" y="9"/>
                </a:cxn>
                <a:cxn ang="0">
                  <a:pos x="12" y="0"/>
                </a:cxn>
                <a:cxn ang="0">
                  <a:pos x="25" y="10"/>
                </a:cxn>
              </a:cxnLst>
              <a:rect l="0" t="0" r="r" b="b"/>
              <a:pathLst>
                <a:path w="26" h="21">
                  <a:moveTo>
                    <a:pt x="14" y="20"/>
                  </a:moveTo>
                  <a:lnTo>
                    <a:pt x="0" y="9"/>
                  </a:lnTo>
                  <a:lnTo>
                    <a:pt x="12" y="0"/>
                  </a:lnTo>
                  <a:lnTo>
                    <a:pt x="25" y="1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315" name="Freeform 307"/>
            <p:cNvSpPr>
              <a:spLocks/>
            </p:cNvSpPr>
            <p:nvPr/>
          </p:nvSpPr>
          <p:spPr bwMode="auto">
            <a:xfrm>
              <a:off x="3807" y="2206"/>
              <a:ext cx="127" cy="17"/>
            </a:xfrm>
            <a:custGeom>
              <a:avLst/>
              <a:gdLst/>
              <a:ahLst/>
              <a:cxnLst>
                <a:cxn ang="0">
                  <a:pos x="11" y="0"/>
                </a:cxn>
                <a:cxn ang="0">
                  <a:pos x="126" y="0"/>
                </a:cxn>
                <a:cxn ang="0">
                  <a:pos x="113" y="16"/>
                </a:cxn>
                <a:cxn ang="0">
                  <a:pos x="0" y="16"/>
                </a:cxn>
                <a:cxn ang="0">
                  <a:pos x="11" y="0"/>
                </a:cxn>
              </a:cxnLst>
              <a:rect l="0" t="0" r="r" b="b"/>
              <a:pathLst>
                <a:path w="127" h="17">
                  <a:moveTo>
                    <a:pt x="11" y="0"/>
                  </a:moveTo>
                  <a:lnTo>
                    <a:pt x="126" y="0"/>
                  </a:lnTo>
                  <a:lnTo>
                    <a:pt x="113" y="16"/>
                  </a:lnTo>
                  <a:lnTo>
                    <a:pt x="0" y="16"/>
                  </a:lnTo>
                  <a:lnTo>
                    <a:pt x="11" y="0"/>
                  </a:lnTo>
                </a:path>
              </a:pathLst>
            </a:custGeom>
            <a:noFill/>
            <a:ln w="12700" cap="rnd" cmpd="sng">
              <a:solidFill>
                <a:srgbClr val="000000"/>
              </a:solidFill>
              <a:prstDash val="solid"/>
              <a:round/>
              <a:headEnd/>
              <a:tailEnd/>
            </a:ln>
            <a:effectLst/>
          </p:spPr>
          <p:txBody>
            <a:bodyPr/>
            <a:lstStyle/>
            <a:p>
              <a:endParaRPr lang="en-US"/>
            </a:p>
          </p:txBody>
        </p:sp>
        <p:sp>
          <p:nvSpPr>
            <p:cNvPr id="43316" name="Freeform 308"/>
            <p:cNvSpPr>
              <a:spLocks/>
            </p:cNvSpPr>
            <p:nvPr/>
          </p:nvSpPr>
          <p:spPr bwMode="auto">
            <a:xfrm>
              <a:off x="3847" y="2210"/>
              <a:ext cx="37" cy="17"/>
            </a:xfrm>
            <a:custGeom>
              <a:avLst/>
              <a:gdLst/>
              <a:ahLst/>
              <a:cxnLst>
                <a:cxn ang="0">
                  <a:pos x="5" y="0"/>
                </a:cxn>
                <a:cxn ang="0">
                  <a:pos x="36" y="0"/>
                </a:cxn>
                <a:cxn ang="0">
                  <a:pos x="34" y="16"/>
                </a:cxn>
                <a:cxn ang="0">
                  <a:pos x="0" y="16"/>
                </a:cxn>
                <a:cxn ang="0">
                  <a:pos x="5" y="0"/>
                </a:cxn>
              </a:cxnLst>
              <a:rect l="0" t="0" r="r" b="b"/>
              <a:pathLst>
                <a:path w="37" h="17">
                  <a:moveTo>
                    <a:pt x="5" y="0"/>
                  </a:moveTo>
                  <a:lnTo>
                    <a:pt x="36" y="0"/>
                  </a:lnTo>
                  <a:lnTo>
                    <a:pt x="34" y="16"/>
                  </a:lnTo>
                  <a:lnTo>
                    <a:pt x="0" y="16"/>
                  </a:lnTo>
                  <a:lnTo>
                    <a:pt x="5"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17" name="Line 309"/>
            <p:cNvSpPr>
              <a:spLocks noChangeShapeType="1"/>
            </p:cNvSpPr>
            <p:nvPr/>
          </p:nvSpPr>
          <p:spPr bwMode="auto">
            <a:xfrm flipV="1">
              <a:off x="3933" y="2200"/>
              <a:ext cx="9" cy="6"/>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18" name="Freeform 310"/>
            <p:cNvSpPr>
              <a:spLocks/>
            </p:cNvSpPr>
            <p:nvPr/>
          </p:nvSpPr>
          <p:spPr bwMode="auto">
            <a:xfrm>
              <a:off x="3758" y="2183"/>
              <a:ext cx="17" cy="17"/>
            </a:xfrm>
            <a:custGeom>
              <a:avLst/>
              <a:gdLst/>
              <a:ahLst/>
              <a:cxnLst>
                <a:cxn ang="0">
                  <a:pos x="16" y="16"/>
                </a:cxn>
                <a:cxn ang="0">
                  <a:pos x="0" y="16"/>
                </a:cxn>
                <a:cxn ang="0">
                  <a:pos x="6" y="0"/>
                </a:cxn>
                <a:cxn ang="0">
                  <a:pos x="16" y="0"/>
                </a:cxn>
              </a:cxnLst>
              <a:rect l="0" t="0" r="r" b="b"/>
              <a:pathLst>
                <a:path w="17" h="17">
                  <a:moveTo>
                    <a:pt x="16" y="16"/>
                  </a:moveTo>
                  <a:lnTo>
                    <a:pt x="0" y="16"/>
                  </a:lnTo>
                  <a:lnTo>
                    <a:pt x="6" y="0"/>
                  </a:lnTo>
                  <a:lnTo>
                    <a:pt x="16" y="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3319" name="Freeform 311"/>
            <p:cNvSpPr>
              <a:spLocks/>
            </p:cNvSpPr>
            <p:nvPr/>
          </p:nvSpPr>
          <p:spPr bwMode="auto">
            <a:xfrm>
              <a:off x="3808" y="2226"/>
              <a:ext cx="114" cy="39"/>
            </a:xfrm>
            <a:custGeom>
              <a:avLst/>
              <a:gdLst/>
              <a:ahLst/>
              <a:cxnLst>
                <a:cxn ang="0">
                  <a:pos x="0" y="0"/>
                </a:cxn>
                <a:cxn ang="0">
                  <a:pos x="113" y="0"/>
                </a:cxn>
                <a:cxn ang="0">
                  <a:pos x="113" y="38"/>
                </a:cxn>
                <a:cxn ang="0">
                  <a:pos x="0" y="38"/>
                </a:cxn>
                <a:cxn ang="0">
                  <a:pos x="0" y="0"/>
                </a:cxn>
              </a:cxnLst>
              <a:rect l="0" t="0" r="r" b="b"/>
              <a:pathLst>
                <a:path w="114" h="39">
                  <a:moveTo>
                    <a:pt x="0" y="0"/>
                  </a:moveTo>
                  <a:lnTo>
                    <a:pt x="113" y="0"/>
                  </a:lnTo>
                  <a:lnTo>
                    <a:pt x="113" y="38"/>
                  </a:lnTo>
                  <a:lnTo>
                    <a:pt x="0" y="38"/>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320" name="Line 312"/>
            <p:cNvSpPr>
              <a:spLocks noChangeShapeType="1"/>
            </p:cNvSpPr>
            <p:nvPr/>
          </p:nvSpPr>
          <p:spPr bwMode="auto">
            <a:xfrm>
              <a:off x="3808" y="2234"/>
              <a:ext cx="11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21" name="Line 313"/>
            <p:cNvSpPr>
              <a:spLocks noChangeShapeType="1"/>
            </p:cNvSpPr>
            <p:nvPr/>
          </p:nvSpPr>
          <p:spPr bwMode="auto">
            <a:xfrm>
              <a:off x="3810" y="2254"/>
              <a:ext cx="112"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22" name="Line 314"/>
            <p:cNvSpPr>
              <a:spLocks noChangeShapeType="1"/>
            </p:cNvSpPr>
            <p:nvPr/>
          </p:nvSpPr>
          <p:spPr bwMode="auto">
            <a:xfrm>
              <a:off x="3830" y="2287"/>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23" name="Line 315"/>
            <p:cNvSpPr>
              <a:spLocks noChangeShapeType="1"/>
            </p:cNvSpPr>
            <p:nvPr/>
          </p:nvSpPr>
          <p:spPr bwMode="auto">
            <a:xfrm>
              <a:off x="3830" y="2300"/>
              <a:ext cx="15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24" name="Line 316"/>
            <p:cNvSpPr>
              <a:spLocks noChangeShapeType="1"/>
            </p:cNvSpPr>
            <p:nvPr/>
          </p:nvSpPr>
          <p:spPr bwMode="auto">
            <a:xfrm>
              <a:off x="3831" y="2314"/>
              <a:ext cx="152"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25" name="Freeform 317"/>
            <p:cNvSpPr>
              <a:spLocks/>
            </p:cNvSpPr>
            <p:nvPr/>
          </p:nvSpPr>
          <p:spPr bwMode="auto">
            <a:xfrm>
              <a:off x="3904" y="2284"/>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26" name="Freeform 318"/>
            <p:cNvSpPr>
              <a:spLocks/>
            </p:cNvSpPr>
            <p:nvPr/>
          </p:nvSpPr>
          <p:spPr bwMode="auto">
            <a:xfrm>
              <a:off x="3904" y="2298"/>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27" name="Freeform 319"/>
            <p:cNvSpPr>
              <a:spLocks/>
            </p:cNvSpPr>
            <p:nvPr/>
          </p:nvSpPr>
          <p:spPr bwMode="auto">
            <a:xfrm>
              <a:off x="3904" y="2311"/>
              <a:ext cx="17" cy="17"/>
            </a:xfrm>
            <a:custGeom>
              <a:avLst/>
              <a:gdLst/>
              <a:ahLst/>
              <a:cxnLst>
                <a:cxn ang="0">
                  <a:pos x="0" y="0"/>
                </a:cxn>
                <a:cxn ang="0">
                  <a:pos x="16" y="0"/>
                </a:cxn>
                <a:cxn ang="0">
                  <a:pos x="16" y="16"/>
                </a:cxn>
                <a:cxn ang="0">
                  <a:pos x="0" y="16"/>
                </a:cxn>
                <a:cxn ang="0">
                  <a:pos x="0" y="0"/>
                </a:cxn>
              </a:cxnLst>
              <a:rect l="0" t="0" r="r" b="b"/>
              <a:pathLst>
                <a:path w="17" h="17">
                  <a:moveTo>
                    <a:pt x="0" y="0"/>
                  </a:moveTo>
                  <a:lnTo>
                    <a:pt x="16" y="0"/>
                  </a:lnTo>
                  <a:lnTo>
                    <a:pt x="16" y="16"/>
                  </a:lnTo>
                  <a:lnTo>
                    <a:pt x="0" y="16"/>
                  </a:lnTo>
                  <a:lnTo>
                    <a:pt x="0"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28" name="Freeform 320"/>
            <p:cNvSpPr>
              <a:spLocks/>
            </p:cNvSpPr>
            <p:nvPr/>
          </p:nvSpPr>
          <p:spPr bwMode="auto">
            <a:xfrm>
              <a:off x="3987" y="2277"/>
              <a:ext cx="17" cy="17"/>
            </a:xfrm>
            <a:custGeom>
              <a:avLst/>
              <a:gdLst/>
              <a:ahLst/>
              <a:cxnLst>
                <a:cxn ang="0">
                  <a:pos x="8" y="0"/>
                </a:cxn>
                <a:cxn ang="0">
                  <a:pos x="12" y="0"/>
                </a:cxn>
                <a:cxn ang="0">
                  <a:pos x="16" y="0"/>
                </a:cxn>
                <a:cxn ang="0">
                  <a:pos x="16" y="4"/>
                </a:cxn>
                <a:cxn ang="0">
                  <a:pos x="16" y="6"/>
                </a:cxn>
                <a:cxn ang="0">
                  <a:pos x="16" y="10"/>
                </a:cxn>
                <a:cxn ang="0">
                  <a:pos x="16" y="14"/>
                </a:cxn>
                <a:cxn ang="0">
                  <a:pos x="12" y="14"/>
                </a:cxn>
                <a:cxn ang="0">
                  <a:pos x="8" y="16"/>
                </a:cxn>
                <a:cxn ang="0">
                  <a:pos x="4" y="14"/>
                </a:cxn>
                <a:cxn ang="0">
                  <a:pos x="4" y="10"/>
                </a:cxn>
                <a:cxn ang="0">
                  <a:pos x="0" y="6"/>
                </a:cxn>
                <a:cxn ang="0">
                  <a:pos x="4" y="4"/>
                </a:cxn>
                <a:cxn ang="0">
                  <a:pos x="4" y="0"/>
                </a:cxn>
                <a:cxn ang="0">
                  <a:pos x="8" y="0"/>
                </a:cxn>
              </a:cxnLst>
              <a:rect l="0" t="0" r="r" b="b"/>
              <a:pathLst>
                <a:path w="17" h="17">
                  <a:moveTo>
                    <a:pt x="8" y="0"/>
                  </a:moveTo>
                  <a:lnTo>
                    <a:pt x="12" y="0"/>
                  </a:lnTo>
                  <a:lnTo>
                    <a:pt x="16" y="0"/>
                  </a:lnTo>
                  <a:lnTo>
                    <a:pt x="16" y="4"/>
                  </a:lnTo>
                  <a:lnTo>
                    <a:pt x="16" y="6"/>
                  </a:lnTo>
                  <a:lnTo>
                    <a:pt x="16" y="10"/>
                  </a:lnTo>
                  <a:lnTo>
                    <a:pt x="16" y="14"/>
                  </a:lnTo>
                  <a:lnTo>
                    <a:pt x="12" y="14"/>
                  </a:lnTo>
                  <a:lnTo>
                    <a:pt x="8" y="16"/>
                  </a:lnTo>
                  <a:lnTo>
                    <a:pt x="4" y="14"/>
                  </a:lnTo>
                  <a:lnTo>
                    <a:pt x="4" y="10"/>
                  </a:lnTo>
                  <a:lnTo>
                    <a:pt x="0" y="6"/>
                  </a:lnTo>
                  <a:lnTo>
                    <a:pt x="4" y="4"/>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29" name="Freeform 321"/>
            <p:cNvSpPr>
              <a:spLocks/>
            </p:cNvSpPr>
            <p:nvPr/>
          </p:nvSpPr>
          <p:spPr bwMode="auto">
            <a:xfrm>
              <a:off x="3987" y="2290"/>
              <a:ext cx="17" cy="17"/>
            </a:xfrm>
            <a:custGeom>
              <a:avLst/>
              <a:gdLst/>
              <a:ahLst/>
              <a:cxnLst>
                <a:cxn ang="0">
                  <a:pos x="8" y="0"/>
                </a:cxn>
                <a:cxn ang="0">
                  <a:pos x="12" y="0"/>
                </a:cxn>
                <a:cxn ang="0">
                  <a:pos x="16" y="1"/>
                </a:cxn>
                <a:cxn ang="0">
                  <a:pos x="16" y="5"/>
                </a:cxn>
                <a:cxn ang="0">
                  <a:pos x="16" y="7"/>
                </a:cxn>
                <a:cxn ang="0">
                  <a:pos x="16" y="10"/>
                </a:cxn>
                <a:cxn ang="0">
                  <a:pos x="16" y="14"/>
                </a:cxn>
                <a:cxn ang="0">
                  <a:pos x="12" y="14"/>
                </a:cxn>
                <a:cxn ang="0">
                  <a:pos x="8" y="16"/>
                </a:cxn>
                <a:cxn ang="0">
                  <a:pos x="4" y="14"/>
                </a:cxn>
                <a:cxn ang="0">
                  <a:pos x="4" y="10"/>
                </a:cxn>
                <a:cxn ang="0">
                  <a:pos x="0" y="7"/>
                </a:cxn>
                <a:cxn ang="0">
                  <a:pos x="4" y="5"/>
                </a:cxn>
                <a:cxn ang="0">
                  <a:pos x="4" y="1"/>
                </a:cxn>
                <a:cxn ang="0">
                  <a:pos x="4" y="0"/>
                </a:cxn>
                <a:cxn ang="0">
                  <a:pos x="8" y="0"/>
                </a:cxn>
              </a:cxnLst>
              <a:rect l="0" t="0" r="r" b="b"/>
              <a:pathLst>
                <a:path w="17" h="17">
                  <a:moveTo>
                    <a:pt x="8" y="0"/>
                  </a:moveTo>
                  <a:lnTo>
                    <a:pt x="12" y="0"/>
                  </a:lnTo>
                  <a:lnTo>
                    <a:pt x="16" y="1"/>
                  </a:lnTo>
                  <a:lnTo>
                    <a:pt x="16" y="5"/>
                  </a:lnTo>
                  <a:lnTo>
                    <a:pt x="16" y="7"/>
                  </a:lnTo>
                  <a:lnTo>
                    <a:pt x="16" y="10"/>
                  </a:lnTo>
                  <a:lnTo>
                    <a:pt x="16" y="14"/>
                  </a:lnTo>
                  <a:lnTo>
                    <a:pt x="12" y="14"/>
                  </a:lnTo>
                  <a:lnTo>
                    <a:pt x="8" y="16"/>
                  </a:lnTo>
                  <a:lnTo>
                    <a:pt x="4" y="14"/>
                  </a:lnTo>
                  <a:lnTo>
                    <a:pt x="4" y="10"/>
                  </a:lnTo>
                  <a:lnTo>
                    <a:pt x="0" y="7"/>
                  </a:lnTo>
                  <a:lnTo>
                    <a:pt x="4" y="5"/>
                  </a:lnTo>
                  <a:lnTo>
                    <a:pt x="4" y="1"/>
                  </a:lnTo>
                  <a:lnTo>
                    <a:pt x="4" y="0"/>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30" name="Freeform 322"/>
            <p:cNvSpPr>
              <a:spLocks/>
            </p:cNvSpPr>
            <p:nvPr/>
          </p:nvSpPr>
          <p:spPr bwMode="auto">
            <a:xfrm>
              <a:off x="3950" y="2065"/>
              <a:ext cx="18" cy="106"/>
            </a:xfrm>
            <a:custGeom>
              <a:avLst/>
              <a:gdLst/>
              <a:ahLst/>
              <a:cxnLst>
                <a:cxn ang="0">
                  <a:pos x="8" y="0"/>
                </a:cxn>
                <a:cxn ang="0">
                  <a:pos x="17" y="7"/>
                </a:cxn>
                <a:cxn ang="0">
                  <a:pos x="13" y="14"/>
                </a:cxn>
                <a:cxn ang="0">
                  <a:pos x="13" y="75"/>
                </a:cxn>
                <a:cxn ang="0">
                  <a:pos x="15" y="78"/>
                </a:cxn>
                <a:cxn ang="0">
                  <a:pos x="15" y="105"/>
                </a:cxn>
                <a:cxn ang="0">
                  <a:pos x="0" y="105"/>
                </a:cxn>
                <a:cxn ang="0">
                  <a:pos x="0" y="78"/>
                </a:cxn>
                <a:cxn ang="0">
                  <a:pos x="5" y="73"/>
                </a:cxn>
                <a:cxn ang="0">
                  <a:pos x="5" y="14"/>
                </a:cxn>
                <a:cxn ang="0">
                  <a:pos x="0" y="7"/>
                </a:cxn>
                <a:cxn ang="0">
                  <a:pos x="8" y="0"/>
                </a:cxn>
              </a:cxnLst>
              <a:rect l="0" t="0" r="r" b="b"/>
              <a:pathLst>
                <a:path w="18" h="106">
                  <a:moveTo>
                    <a:pt x="8" y="0"/>
                  </a:moveTo>
                  <a:lnTo>
                    <a:pt x="17" y="7"/>
                  </a:lnTo>
                  <a:lnTo>
                    <a:pt x="13" y="14"/>
                  </a:lnTo>
                  <a:lnTo>
                    <a:pt x="13" y="75"/>
                  </a:lnTo>
                  <a:lnTo>
                    <a:pt x="15" y="78"/>
                  </a:lnTo>
                  <a:lnTo>
                    <a:pt x="15" y="105"/>
                  </a:lnTo>
                  <a:lnTo>
                    <a:pt x="0" y="105"/>
                  </a:lnTo>
                  <a:lnTo>
                    <a:pt x="0" y="78"/>
                  </a:lnTo>
                  <a:lnTo>
                    <a:pt x="5" y="73"/>
                  </a:lnTo>
                  <a:lnTo>
                    <a:pt x="5" y="14"/>
                  </a:lnTo>
                  <a:lnTo>
                    <a:pt x="0" y="7"/>
                  </a:lnTo>
                  <a:lnTo>
                    <a:pt x="8" y="0"/>
                  </a:lnTo>
                </a:path>
              </a:pathLst>
            </a:custGeom>
            <a:solidFill>
              <a:srgbClr val="000000"/>
            </a:solidFill>
            <a:ln w="12700" cap="rnd" cmpd="sng">
              <a:solidFill>
                <a:srgbClr val="000000"/>
              </a:solidFill>
              <a:prstDash val="solid"/>
              <a:round/>
              <a:headEnd/>
              <a:tailEnd/>
            </a:ln>
            <a:effectLst/>
          </p:spPr>
          <p:txBody>
            <a:bodyPr/>
            <a:lstStyle/>
            <a:p>
              <a:endParaRPr lang="en-US"/>
            </a:p>
          </p:txBody>
        </p:sp>
      </p:grpSp>
      <p:sp>
        <p:nvSpPr>
          <p:cNvPr id="43331" name="Oval 323"/>
          <p:cNvSpPr>
            <a:spLocks noChangeArrowheads="1"/>
          </p:cNvSpPr>
          <p:nvPr/>
        </p:nvSpPr>
        <p:spPr bwMode="auto">
          <a:xfrm>
            <a:off x="309563" y="1911350"/>
            <a:ext cx="4406900" cy="4406900"/>
          </a:xfrm>
          <a:prstGeom prst="ellipse">
            <a:avLst/>
          </a:prstGeom>
          <a:noFill/>
          <a:ln w="12700">
            <a:solidFill>
              <a:schemeClr val="tx1"/>
            </a:solidFill>
            <a:prstDash val="dashDot"/>
            <a:round/>
            <a:headEnd/>
            <a:tailEnd/>
          </a:ln>
          <a:effectLst/>
        </p:spPr>
        <p:txBody>
          <a:bodyPr wrap="none" anchor="ctr"/>
          <a:lstStyle/>
          <a:p>
            <a:endParaRPr lang="en-US"/>
          </a:p>
        </p:txBody>
      </p:sp>
      <p:sp>
        <p:nvSpPr>
          <p:cNvPr id="43332" name="Oval 324"/>
          <p:cNvSpPr>
            <a:spLocks noChangeArrowheads="1"/>
          </p:cNvSpPr>
          <p:nvPr/>
        </p:nvSpPr>
        <p:spPr bwMode="auto">
          <a:xfrm>
            <a:off x="4043363" y="1835150"/>
            <a:ext cx="4406900" cy="4405313"/>
          </a:xfrm>
          <a:prstGeom prst="ellipse">
            <a:avLst/>
          </a:prstGeom>
          <a:noFill/>
          <a:ln w="12700">
            <a:solidFill>
              <a:schemeClr val="tx1"/>
            </a:solidFill>
            <a:prstDash val="dashDot"/>
            <a:round/>
            <a:headEnd/>
            <a:tailEnd/>
          </a:ln>
          <a:effectLst/>
        </p:spPr>
        <p:txBody>
          <a:bodyPr wrap="none" anchor="ctr"/>
          <a:lstStyle/>
          <a:p>
            <a:endParaRPr lang="en-US"/>
          </a:p>
        </p:txBody>
      </p:sp>
      <p:sp>
        <p:nvSpPr>
          <p:cNvPr id="43333" name="Line 325"/>
          <p:cNvSpPr>
            <a:spLocks noChangeShapeType="1"/>
          </p:cNvSpPr>
          <p:nvPr/>
        </p:nvSpPr>
        <p:spPr bwMode="auto">
          <a:xfrm>
            <a:off x="-1588" y="3352800"/>
            <a:ext cx="906938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3334" name="Line 326"/>
          <p:cNvSpPr>
            <a:spLocks noChangeShapeType="1"/>
          </p:cNvSpPr>
          <p:nvPr/>
        </p:nvSpPr>
        <p:spPr bwMode="auto">
          <a:xfrm>
            <a:off x="2436813" y="3352800"/>
            <a:ext cx="0" cy="533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3335" name="Line 327"/>
          <p:cNvSpPr>
            <a:spLocks noChangeShapeType="1"/>
          </p:cNvSpPr>
          <p:nvPr/>
        </p:nvSpPr>
        <p:spPr bwMode="auto">
          <a:xfrm>
            <a:off x="6019800" y="3352800"/>
            <a:ext cx="0" cy="533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43336" name="Line 328"/>
          <p:cNvSpPr>
            <a:spLocks noChangeShapeType="1"/>
          </p:cNvSpPr>
          <p:nvPr/>
        </p:nvSpPr>
        <p:spPr bwMode="auto">
          <a:xfrm>
            <a:off x="838200" y="2667000"/>
            <a:ext cx="0" cy="685800"/>
          </a:xfrm>
          <a:prstGeom prst="line">
            <a:avLst/>
          </a:prstGeom>
          <a:noFill/>
          <a:ln w="12700">
            <a:solidFill>
              <a:schemeClr val="tx1"/>
            </a:solidFill>
            <a:round/>
            <a:headEnd type="none" w="sm" len="sm"/>
            <a:tailEnd type="none" w="sm" len="sm"/>
          </a:ln>
          <a:effectLst/>
        </p:spPr>
        <p:txBody>
          <a:bodyPr wrap="none" anchor="ctr"/>
          <a:lstStyle/>
          <a:p>
            <a:endParaRPr lang="en-US"/>
          </a:p>
        </p:txBody>
      </p:sp>
      <p:grpSp>
        <p:nvGrpSpPr>
          <p:cNvPr id="43337" name="Group 329"/>
          <p:cNvGrpSpPr>
            <a:grpSpLocks/>
          </p:cNvGrpSpPr>
          <p:nvPr/>
        </p:nvGrpSpPr>
        <p:grpSpPr bwMode="auto">
          <a:xfrm>
            <a:off x="1125538" y="4814888"/>
            <a:ext cx="587375" cy="539750"/>
            <a:chOff x="719" y="2730"/>
            <a:chExt cx="375" cy="306"/>
          </a:xfrm>
        </p:grpSpPr>
        <p:sp>
          <p:nvSpPr>
            <p:cNvPr id="43338" name="Freeform 330"/>
            <p:cNvSpPr>
              <a:spLocks/>
            </p:cNvSpPr>
            <p:nvPr/>
          </p:nvSpPr>
          <p:spPr bwMode="auto">
            <a:xfrm>
              <a:off x="1046" y="2768"/>
              <a:ext cx="33" cy="73"/>
            </a:xfrm>
            <a:custGeom>
              <a:avLst/>
              <a:gdLst/>
              <a:ahLst/>
              <a:cxnLst>
                <a:cxn ang="0">
                  <a:pos x="0" y="72"/>
                </a:cxn>
                <a:cxn ang="0">
                  <a:pos x="0" y="67"/>
                </a:cxn>
                <a:cxn ang="0">
                  <a:pos x="21" y="0"/>
                </a:cxn>
                <a:cxn ang="0">
                  <a:pos x="32" y="0"/>
                </a:cxn>
                <a:cxn ang="0">
                  <a:pos x="27" y="17"/>
                </a:cxn>
                <a:cxn ang="0">
                  <a:pos x="21" y="17"/>
                </a:cxn>
                <a:cxn ang="0">
                  <a:pos x="11" y="72"/>
                </a:cxn>
                <a:cxn ang="0">
                  <a:pos x="0" y="72"/>
                </a:cxn>
              </a:cxnLst>
              <a:rect l="0" t="0" r="r" b="b"/>
              <a:pathLst>
                <a:path w="33" h="73">
                  <a:moveTo>
                    <a:pt x="0" y="72"/>
                  </a:moveTo>
                  <a:lnTo>
                    <a:pt x="0" y="67"/>
                  </a:lnTo>
                  <a:lnTo>
                    <a:pt x="21" y="0"/>
                  </a:lnTo>
                  <a:lnTo>
                    <a:pt x="32" y="0"/>
                  </a:lnTo>
                  <a:lnTo>
                    <a:pt x="27" y="17"/>
                  </a:lnTo>
                  <a:lnTo>
                    <a:pt x="21" y="17"/>
                  </a:lnTo>
                  <a:lnTo>
                    <a:pt x="11" y="72"/>
                  </a:lnTo>
                  <a:lnTo>
                    <a:pt x="0" y="7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39" name="Line 331"/>
            <p:cNvSpPr>
              <a:spLocks noChangeShapeType="1"/>
            </p:cNvSpPr>
            <p:nvPr/>
          </p:nvSpPr>
          <p:spPr bwMode="auto">
            <a:xfrm flipH="1">
              <a:off x="1042" y="2735"/>
              <a:ext cx="31"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40" name="Freeform 332"/>
            <p:cNvSpPr>
              <a:spLocks/>
            </p:cNvSpPr>
            <p:nvPr/>
          </p:nvSpPr>
          <p:spPr bwMode="auto">
            <a:xfrm>
              <a:off x="1000" y="2759"/>
              <a:ext cx="68" cy="82"/>
            </a:xfrm>
            <a:custGeom>
              <a:avLst/>
              <a:gdLst/>
              <a:ahLst/>
              <a:cxnLst>
                <a:cxn ang="0">
                  <a:pos x="25" y="81"/>
                </a:cxn>
                <a:cxn ang="0">
                  <a:pos x="36" y="81"/>
                </a:cxn>
                <a:cxn ang="0">
                  <a:pos x="46" y="81"/>
                </a:cxn>
                <a:cxn ang="0">
                  <a:pos x="46" y="76"/>
                </a:cxn>
                <a:cxn ang="0">
                  <a:pos x="60" y="26"/>
                </a:cxn>
                <a:cxn ang="0">
                  <a:pos x="67" y="21"/>
                </a:cxn>
                <a:cxn ang="0">
                  <a:pos x="67" y="8"/>
                </a:cxn>
                <a:cxn ang="0">
                  <a:pos x="60" y="8"/>
                </a:cxn>
                <a:cxn ang="0">
                  <a:pos x="56" y="8"/>
                </a:cxn>
                <a:cxn ang="0">
                  <a:pos x="52" y="26"/>
                </a:cxn>
                <a:cxn ang="0">
                  <a:pos x="46" y="31"/>
                </a:cxn>
                <a:cxn ang="0">
                  <a:pos x="30" y="31"/>
                </a:cxn>
                <a:cxn ang="0">
                  <a:pos x="14" y="26"/>
                </a:cxn>
                <a:cxn ang="0">
                  <a:pos x="20" y="14"/>
                </a:cxn>
                <a:cxn ang="0">
                  <a:pos x="20" y="4"/>
                </a:cxn>
                <a:cxn ang="0">
                  <a:pos x="14" y="0"/>
                </a:cxn>
                <a:cxn ang="0">
                  <a:pos x="10" y="14"/>
                </a:cxn>
                <a:cxn ang="0">
                  <a:pos x="0" y="44"/>
                </a:cxn>
                <a:cxn ang="0">
                  <a:pos x="0" y="72"/>
                </a:cxn>
                <a:cxn ang="0">
                  <a:pos x="0" y="76"/>
                </a:cxn>
                <a:cxn ang="0">
                  <a:pos x="10" y="76"/>
                </a:cxn>
                <a:cxn ang="0">
                  <a:pos x="14" y="76"/>
                </a:cxn>
                <a:cxn ang="0">
                  <a:pos x="25" y="81"/>
                </a:cxn>
              </a:cxnLst>
              <a:rect l="0" t="0" r="r" b="b"/>
              <a:pathLst>
                <a:path w="68" h="82">
                  <a:moveTo>
                    <a:pt x="25" y="81"/>
                  </a:moveTo>
                  <a:lnTo>
                    <a:pt x="36" y="81"/>
                  </a:lnTo>
                  <a:lnTo>
                    <a:pt x="46" y="81"/>
                  </a:lnTo>
                  <a:lnTo>
                    <a:pt x="46" y="76"/>
                  </a:lnTo>
                  <a:lnTo>
                    <a:pt x="60" y="26"/>
                  </a:lnTo>
                  <a:lnTo>
                    <a:pt x="67" y="21"/>
                  </a:lnTo>
                  <a:lnTo>
                    <a:pt x="67" y="8"/>
                  </a:lnTo>
                  <a:lnTo>
                    <a:pt x="60" y="8"/>
                  </a:lnTo>
                  <a:lnTo>
                    <a:pt x="56" y="8"/>
                  </a:lnTo>
                  <a:lnTo>
                    <a:pt x="52" y="26"/>
                  </a:lnTo>
                  <a:lnTo>
                    <a:pt x="46" y="31"/>
                  </a:lnTo>
                  <a:lnTo>
                    <a:pt x="30" y="31"/>
                  </a:lnTo>
                  <a:lnTo>
                    <a:pt x="14" y="26"/>
                  </a:lnTo>
                  <a:lnTo>
                    <a:pt x="20" y="14"/>
                  </a:lnTo>
                  <a:lnTo>
                    <a:pt x="20" y="4"/>
                  </a:lnTo>
                  <a:lnTo>
                    <a:pt x="14" y="0"/>
                  </a:lnTo>
                  <a:lnTo>
                    <a:pt x="10" y="14"/>
                  </a:lnTo>
                  <a:lnTo>
                    <a:pt x="0" y="44"/>
                  </a:lnTo>
                  <a:lnTo>
                    <a:pt x="0" y="72"/>
                  </a:lnTo>
                  <a:lnTo>
                    <a:pt x="0" y="76"/>
                  </a:lnTo>
                  <a:lnTo>
                    <a:pt x="10" y="76"/>
                  </a:lnTo>
                  <a:lnTo>
                    <a:pt x="14" y="76"/>
                  </a:lnTo>
                  <a:lnTo>
                    <a:pt x="25" y="8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41" name="Freeform 333"/>
            <p:cNvSpPr>
              <a:spLocks/>
            </p:cNvSpPr>
            <p:nvPr/>
          </p:nvSpPr>
          <p:spPr bwMode="auto">
            <a:xfrm>
              <a:off x="1057" y="2763"/>
              <a:ext cx="22" cy="17"/>
            </a:xfrm>
            <a:custGeom>
              <a:avLst/>
              <a:gdLst/>
              <a:ahLst/>
              <a:cxnLst>
                <a:cxn ang="0">
                  <a:pos x="10" y="16"/>
                </a:cxn>
                <a:cxn ang="0">
                  <a:pos x="21" y="16"/>
                </a:cxn>
                <a:cxn ang="0">
                  <a:pos x="4" y="0"/>
                </a:cxn>
                <a:cxn ang="0">
                  <a:pos x="0" y="16"/>
                </a:cxn>
                <a:cxn ang="0">
                  <a:pos x="10" y="16"/>
                </a:cxn>
              </a:cxnLst>
              <a:rect l="0" t="0" r="r" b="b"/>
              <a:pathLst>
                <a:path w="22" h="17">
                  <a:moveTo>
                    <a:pt x="10" y="16"/>
                  </a:moveTo>
                  <a:lnTo>
                    <a:pt x="21"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3342" name="Freeform 334"/>
            <p:cNvSpPr>
              <a:spLocks/>
            </p:cNvSpPr>
            <p:nvPr/>
          </p:nvSpPr>
          <p:spPr bwMode="auto">
            <a:xfrm>
              <a:off x="1015" y="2753"/>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43" name="Freeform 335"/>
            <p:cNvSpPr>
              <a:spLocks/>
            </p:cNvSpPr>
            <p:nvPr/>
          </p:nvSpPr>
          <p:spPr bwMode="auto">
            <a:xfrm>
              <a:off x="1021" y="2753"/>
              <a:ext cx="41" cy="17"/>
            </a:xfrm>
            <a:custGeom>
              <a:avLst/>
              <a:gdLst/>
              <a:ahLst/>
              <a:cxnLst>
                <a:cxn ang="0">
                  <a:pos x="0" y="8"/>
                </a:cxn>
                <a:cxn ang="0">
                  <a:pos x="10" y="0"/>
                </a:cxn>
                <a:cxn ang="0">
                  <a:pos x="21" y="0"/>
                </a:cxn>
                <a:cxn ang="0">
                  <a:pos x="32" y="8"/>
                </a:cxn>
                <a:cxn ang="0">
                  <a:pos x="40" y="8"/>
                </a:cxn>
                <a:cxn ang="0">
                  <a:pos x="32" y="16"/>
                </a:cxn>
                <a:cxn ang="0">
                  <a:pos x="0" y="8"/>
                </a:cxn>
              </a:cxnLst>
              <a:rect l="0" t="0" r="r" b="b"/>
              <a:pathLst>
                <a:path w="41" h="17">
                  <a:moveTo>
                    <a:pt x="0" y="8"/>
                  </a:moveTo>
                  <a:lnTo>
                    <a:pt x="10" y="0"/>
                  </a:lnTo>
                  <a:lnTo>
                    <a:pt x="21" y="0"/>
                  </a:lnTo>
                  <a:lnTo>
                    <a:pt x="32" y="8"/>
                  </a:lnTo>
                  <a:lnTo>
                    <a:pt x="40"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44" name="Freeform 336"/>
            <p:cNvSpPr>
              <a:spLocks/>
            </p:cNvSpPr>
            <p:nvPr/>
          </p:nvSpPr>
          <p:spPr bwMode="auto">
            <a:xfrm>
              <a:off x="1015" y="2827"/>
              <a:ext cx="17" cy="20"/>
            </a:xfrm>
            <a:custGeom>
              <a:avLst/>
              <a:gdLst/>
              <a:ahLst/>
              <a:cxnLst>
                <a:cxn ang="0">
                  <a:pos x="16" y="13"/>
                </a:cxn>
                <a:cxn ang="0">
                  <a:pos x="8" y="19"/>
                </a:cxn>
                <a:cxn ang="0">
                  <a:pos x="0" y="13"/>
                </a:cxn>
                <a:cxn ang="0">
                  <a:pos x="8" y="5"/>
                </a:cxn>
                <a:cxn ang="0">
                  <a:pos x="8" y="0"/>
                </a:cxn>
                <a:cxn ang="0">
                  <a:pos x="16" y="5"/>
                </a:cxn>
                <a:cxn ang="0">
                  <a:pos x="16" y="9"/>
                </a:cxn>
                <a:cxn ang="0">
                  <a:pos x="16" y="13"/>
                </a:cxn>
              </a:cxnLst>
              <a:rect l="0" t="0" r="r" b="b"/>
              <a:pathLst>
                <a:path w="17" h="20">
                  <a:moveTo>
                    <a:pt x="16" y="13"/>
                  </a:moveTo>
                  <a:lnTo>
                    <a:pt x="8" y="19"/>
                  </a:lnTo>
                  <a:lnTo>
                    <a:pt x="0" y="13"/>
                  </a:lnTo>
                  <a:lnTo>
                    <a:pt x="8" y="5"/>
                  </a:lnTo>
                  <a:lnTo>
                    <a:pt x="8" y="0"/>
                  </a:lnTo>
                  <a:lnTo>
                    <a:pt x="16" y="5"/>
                  </a:lnTo>
                  <a:lnTo>
                    <a:pt x="16" y="9"/>
                  </a:lnTo>
                  <a:lnTo>
                    <a:pt x="16"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45" name="Freeform 337"/>
            <p:cNvSpPr>
              <a:spLocks/>
            </p:cNvSpPr>
            <p:nvPr/>
          </p:nvSpPr>
          <p:spPr bwMode="auto">
            <a:xfrm>
              <a:off x="1052" y="2759"/>
              <a:ext cx="17" cy="17"/>
            </a:xfrm>
            <a:custGeom>
              <a:avLst/>
              <a:gdLst/>
              <a:ahLst/>
              <a:cxnLst>
                <a:cxn ang="0">
                  <a:pos x="16" y="8"/>
                </a:cxn>
                <a:cxn ang="0">
                  <a:pos x="8" y="16"/>
                </a:cxn>
                <a:cxn ang="0">
                  <a:pos x="0" y="8"/>
                </a:cxn>
                <a:cxn ang="0">
                  <a:pos x="16" y="0"/>
                </a:cxn>
                <a:cxn ang="0">
                  <a:pos x="16" y="8"/>
                </a:cxn>
              </a:cxnLst>
              <a:rect l="0" t="0" r="r" b="b"/>
              <a:pathLst>
                <a:path w="17" h="17">
                  <a:moveTo>
                    <a:pt x="16" y="8"/>
                  </a:moveTo>
                  <a:lnTo>
                    <a:pt x="8" y="16"/>
                  </a:lnTo>
                  <a:lnTo>
                    <a:pt x="0" y="8"/>
                  </a:lnTo>
                  <a:lnTo>
                    <a:pt x="16" y="0"/>
                  </a:lnTo>
                  <a:lnTo>
                    <a:pt x="16"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46" name="Freeform 338"/>
            <p:cNvSpPr>
              <a:spLocks/>
            </p:cNvSpPr>
            <p:nvPr/>
          </p:nvSpPr>
          <p:spPr bwMode="auto">
            <a:xfrm>
              <a:off x="1015" y="2846"/>
              <a:ext cx="72"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1"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2" h="125">
                  <a:moveTo>
                    <a:pt x="3" y="0"/>
                  </a:moveTo>
                  <a:lnTo>
                    <a:pt x="0" y="0"/>
                  </a:lnTo>
                  <a:lnTo>
                    <a:pt x="0" y="26"/>
                  </a:lnTo>
                  <a:lnTo>
                    <a:pt x="3" y="52"/>
                  </a:lnTo>
                  <a:lnTo>
                    <a:pt x="14" y="79"/>
                  </a:lnTo>
                  <a:lnTo>
                    <a:pt x="33" y="110"/>
                  </a:lnTo>
                  <a:lnTo>
                    <a:pt x="57" y="124"/>
                  </a:lnTo>
                  <a:lnTo>
                    <a:pt x="66" y="124"/>
                  </a:lnTo>
                  <a:lnTo>
                    <a:pt x="71"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3347" name="Freeform 339"/>
            <p:cNvSpPr>
              <a:spLocks/>
            </p:cNvSpPr>
            <p:nvPr/>
          </p:nvSpPr>
          <p:spPr bwMode="auto">
            <a:xfrm>
              <a:off x="1015" y="2846"/>
              <a:ext cx="79" cy="130"/>
            </a:xfrm>
            <a:custGeom>
              <a:avLst/>
              <a:gdLst/>
              <a:ahLst/>
              <a:cxnLst>
                <a:cxn ang="0">
                  <a:pos x="6" y="0"/>
                </a:cxn>
                <a:cxn ang="0">
                  <a:pos x="0" y="0"/>
                </a:cxn>
                <a:cxn ang="0">
                  <a:pos x="0" y="27"/>
                </a:cxn>
                <a:cxn ang="0">
                  <a:pos x="6" y="55"/>
                </a:cxn>
                <a:cxn ang="0">
                  <a:pos x="16" y="83"/>
                </a:cxn>
                <a:cxn ang="0">
                  <a:pos x="37" y="114"/>
                </a:cxn>
                <a:cxn ang="0">
                  <a:pos x="63" y="129"/>
                </a:cxn>
                <a:cxn ang="0">
                  <a:pos x="72" y="129"/>
                </a:cxn>
                <a:cxn ang="0">
                  <a:pos x="78" y="124"/>
                </a:cxn>
                <a:cxn ang="0">
                  <a:pos x="72" y="114"/>
                </a:cxn>
                <a:cxn ang="0">
                  <a:pos x="69" y="110"/>
                </a:cxn>
                <a:cxn ang="0">
                  <a:pos x="52" y="110"/>
                </a:cxn>
                <a:cxn ang="0">
                  <a:pos x="42" y="110"/>
                </a:cxn>
                <a:cxn ang="0">
                  <a:pos x="31" y="96"/>
                </a:cxn>
                <a:cxn ang="0">
                  <a:pos x="22" y="79"/>
                </a:cxn>
                <a:cxn ang="0">
                  <a:pos x="11" y="60"/>
                </a:cxn>
                <a:cxn ang="0">
                  <a:pos x="6" y="22"/>
                </a:cxn>
                <a:cxn ang="0">
                  <a:pos x="6" y="4"/>
                </a:cxn>
                <a:cxn ang="0">
                  <a:pos x="6" y="0"/>
                </a:cxn>
              </a:cxnLst>
              <a:rect l="0" t="0" r="r" b="b"/>
              <a:pathLst>
                <a:path w="79" h="130">
                  <a:moveTo>
                    <a:pt x="6" y="0"/>
                  </a:moveTo>
                  <a:lnTo>
                    <a:pt x="0" y="0"/>
                  </a:lnTo>
                  <a:lnTo>
                    <a:pt x="0" y="27"/>
                  </a:lnTo>
                  <a:lnTo>
                    <a:pt x="6" y="55"/>
                  </a:lnTo>
                  <a:lnTo>
                    <a:pt x="16" y="83"/>
                  </a:lnTo>
                  <a:lnTo>
                    <a:pt x="37" y="114"/>
                  </a:lnTo>
                  <a:lnTo>
                    <a:pt x="63" y="129"/>
                  </a:lnTo>
                  <a:lnTo>
                    <a:pt x="72" y="129"/>
                  </a:lnTo>
                  <a:lnTo>
                    <a:pt x="78" y="124"/>
                  </a:lnTo>
                  <a:lnTo>
                    <a:pt x="72" y="114"/>
                  </a:lnTo>
                  <a:lnTo>
                    <a:pt x="69" y="110"/>
                  </a:lnTo>
                  <a:lnTo>
                    <a:pt x="52" y="110"/>
                  </a:lnTo>
                  <a:lnTo>
                    <a:pt x="42"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3348" name="Freeform 340"/>
            <p:cNvSpPr>
              <a:spLocks/>
            </p:cNvSpPr>
            <p:nvPr/>
          </p:nvSpPr>
          <p:spPr bwMode="auto">
            <a:xfrm>
              <a:off x="1010" y="2925"/>
              <a:ext cx="17" cy="24"/>
            </a:xfrm>
            <a:custGeom>
              <a:avLst/>
              <a:gdLst/>
              <a:ahLst/>
              <a:cxnLst>
                <a:cxn ang="0">
                  <a:pos x="16" y="4"/>
                </a:cxn>
                <a:cxn ang="0">
                  <a:pos x="16" y="0"/>
                </a:cxn>
                <a:cxn ang="0">
                  <a:pos x="7" y="0"/>
                </a:cxn>
                <a:cxn ang="0">
                  <a:pos x="0" y="4"/>
                </a:cxn>
                <a:cxn ang="0">
                  <a:pos x="0" y="9"/>
                </a:cxn>
                <a:cxn ang="0">
                  <a:pos x="0" y="12"/>
                </a:cxn>
                <a:cxn ang="0">
                  <a:pos x="0" y="17"/>
                </a:cxn>
                <a:cxn ang="0">
                  <a:pos x="16" y="23"/>
                </a:cxn>
                <a:cxn ang="0">
                  <a:pos x="16" y="4"/>
                </a:cxn>
              </a:cxnLst>
              <a:rect l="0" t="0" r="r" b="b"/>
              <a:pathLst>
                <a:path w="17" h="24">
                  <a:moveTo>
                    <a:pt x="16" y="4"/>
                  </a:moveTo>
                  <a:lnTo>
                    <a:pt x="16" y="0"/>
                  </a:lnTo>
                  <a:lnTo>
                    <a:pt x="7" y="0"/>
                  </a:lnTo>
                  <a:lnTo>
                    <a:pt x="0" y="4"/>
                  </a:lnTo>
                  <a:lnTo>
                    <a:pt x="0" y="9"/>
                  </a:lnTo>
                  <a:lnTo>
                    <a:pt x="0" y="12"/>
                  </a:lnTo>
                  <a:lnTo>
                    <a:pt x="0" y="17"/>
                  </a:lnTo>
                  <a:lnTo>
                    <a:pt x="16" y="23"/>
                  </a:lnTo>
                  <a:lnTo>
                    <a:pt x="16"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49" name="Freeform 341"/>
            <p:cNvSpPr>
              <a:spLocks/>
            </p:cNvSpPr>
            <p:nvPr/>
          </p:nvSpPr>
          <p:spPr bwMode="auto">
            <a:xfrm>
              <a:off x="812" y="2887"/>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350" name="Freeform 342"/>
            <p:cNvSpPr>
              <a:spLocks/>
            </p:cNvSpPr>
            <p:nvPr/>
          </p:nvSpPr>
          <p:spPr bwMode="auto">
            <a:xfrm>
              <a:off x="818" y="2753"/>
              <a:ext cx="240" cy="173"/>
            </a:xfrm>
            <a:custGeom>
              <a:avLst/>
              <a:gdLst/>
              <a:ahLst/>
              <a:cxnLst>
                <a:cxn ang="0">
                  <a:pos x="227" y="22"/>
                </a:cxn>
                <a:cxn ang="0">
                  <a:pos x="41" y="0"/>
                </a:cxn>
                <a:cxn ang="0">
                  <a:pos x="36" y="0"/>
                </a:cxn>
                <a:cxn ang="0">
                  <a:pos x="30" y="5"/>
                </a:cxn>
                <a:cxn ang="0">
                  <a:pos x="0" y="119"/>
                </a:cxn>
                <a:cxn ang="0">
                  <a:pos x="0" y="129"/>
                </a:cxn>
                <a:cxn ang="0">
                  <a:pos x="5" y="134"/>
                </a:cxn>
                <a:cxn ang="0">
                  <a:pos x="196" y="172"/>
                </a:cxn>
                <a:cxn ang="0">
                  <a:pos x="202" y="166"/>
                </a:cxn>
                <a:cxn ang="0">
                  <a:pos x="207" y="161"/>
                </a:cxn>
                <a:cxn ang="0">
                  <a:pos x="212" y="157"/>
                </a:cxn>
                <a:cxn ang="0">
                  <a:pos x="239" y="36"/>
                </a:cxn>
                <a:cxn ang="0">
                  <a:pos x="239" y="32"/>
                </a:cxn>
                <a:cxn ang="0">
                  <a:pos x="233" y="27"/>
                </a:cxn>
                <a:cxn ang="0">
                  <a:pos x="227" y="22"/>
                </a:cxn>
              </a:cxnLst>
              <a:rect l="0" t="0" r="r" b="b"/>
              <a:pathLst>
                <a:path w="240" h="173">
                  <a:moveTo>
                    <a:pt x="227" y="22"/>
                  </a:moveTo>
                  <a:lnTo>
                    <a:pt x="41" y="0"/>
                  </a:lnTo>
                  <a:lnTo>
                    <a:pt x="36" y="0"/>
                  </a:lnTo>
                  <a:lnTo>
                    <a:pt x="30" y="5"/>
                  </a:lnTo>
                  <a:lnTo>
                    <a:pt x="0" y="119"/>
                  </a:lnTo>
                  <a:lnTo>
                    <a:pt x="0" y="129"/>
                  </a:lnTo>
                  <a:lnTo>
                    <a:pt x="5" y="134"/>
                  </a:lnTo>
                  <a:lnTo>
                    <a:pt x="196" y="172"/>
                  </a:lnTo>
                  <a:lnTo>
                    <a:pt x="202" y="166"/>
                  </a:lnTo>
                  <a:lnTo>
                    <a:pt x="207" y="161"/>
                  </a:lnTo>
                  <a:lnTo>
                    <a:pt x="212" y="157"/>
                  </a:lnTo>
                  <a:lnTo>
                    <a:pt x="239" y="36"/>
                  </a:lnTo>
                  <a:lnTo>
                    <a:pt x="239" y="32"/>
                  </a:lnTo>
                  <a:lnTo>
                    <a:pt x="233" y="27"/>
                  </a:lnTo>
                  <a:lnTo>
                    <a:pt x="227"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51" name="Freeform 343"/>
            <p:cNvSpPr>
              <a:spLocks/>
            </p:cNvSpPr>
            <p:nvPr/>
          </p:nvSpPr>
          <p:spPr bwMode="auto">
            <a:xfrm>
              <a:off x="1015" y="2911"/>
              <a:ext cx="32" cy="20"/>
            </a:xfrm>
            <a:custGeom>
              <a:avLst/>
              <a:gdLst/>
              <a:ahLst/>
              <a:cxnLst>
                <a:cxn ang="0">
                  <a:pos x="16" y="0"/>
                </a:cxn>
                <a:cxn ang="0">
                  <a:pos x="31" y="0"/>
                </a:cxn>
                <a:cxn ang="0">
                  <a:pos x="6" y="19"/>
                </a:cxn>
                <a:cxn ang="0">
                  <a:pos x="6" y="14"/>
                </a:cxn>
                <a:cxn ang="0">
                  <a:pos x="0" y="14"/>
                </a:cxn>
                <a:cxn ang="0">
                  <a:pos x="6" y="9"/>
                </a:cxn>
                <a:cxn ang="0">
                  <a:pos x="11" y="3"/>
                </a:cxn>
                <a:cxn ang="0">
                  <a:pos x="16" y="0"/>
                </a:cxn>
              </a:cxnLst>
              <a:rect l="0" t="0" r="r" b="b"/>
              <a:pathLst>
                <a:path w="32" h="20">
                  <a:moveTo>
                    <a:pt x="16" y="0"/>
                  </a:moveTo>
                  <a:lnTo>
                    <a:pt x="31"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352" name="Freeform 344"/>
            <p:cNvSpPr>
              <a:spLocks/>
            </p:cNvSpPr>
            <p:nvPr/>
          </p:nvSpPr>
          <p:spPr bwMode="auto">
            <a:xfrm>
              <a:off x="719" y="2911"/>
              <a:ext cx="328" cy="116"/>
            </a:xfrm>
            <a:custGeom>
              <a:avLst/>
              <a:gdLst/>
              <a:ahLst/>
              <a:cxnLst>
                <a:cxn ang="0">
                  <a:pos x="327" y="0"/>
                </a:cxn>
                <a:cxn ang="0">
                  <a:pos x="327" y="26"/>
                </a:cxn>
                <a:cxn ang="0">
                  <a:pos x="222" y="115"/>
                </a:cxn>
                <a:cxn ang="0">
                  <a:pos x="217" y="115"/>
                </a:cxn>
                <a:cxn ang="0">
                  <a:pos x="206" y="115"/>
                </a:cxn>
                <a:cxn ang="0">
                  <a:pos x="6" y="59"/>
                </a:cxn>
                <a:cxn ang="0">
                  <a:pos x="0" y="59"/>
                </a:cxn>
                <a:cxn ang="0">
                  <a:pos x="0" y="49"/>
                </a:cxn>
                <a:cxn ang="0">
                  <a:pos x="6" y="44"/>
                </a:cxn>
                <a:cxn ang="0">
                  <a:pos x="6" y="49"/>
                </a:cxn>
                <a:cxn ang="0">
                  <a:pos x="206" y="105"/>
                </a:cxn>
                <a:cxn ang="0">
                  <a:pos x="217" y="105"/>
                </a:cxn>
                <a:cxn ang="0">
                  <a:pos x="227" y="105"/>
                </a:cxn>
                <a:cxn ang="0">
                  <a:pos x="234" y="100"/>
                </a:cxn>
                <a:cxn ang="0">
                  <a:pos x="301" y="36"/>
                </a:cxn>
                <a:cxn ang="0">
                  <a:pos x="301" y="17"/>
                </a:cxn>
                <a:cxn ang="0">
                  <a:pos x="327" y="0"/>
                </a:cxn>
              </a:cxnLst>
              <a:rect l="0" t="0" r="r" b="b"/>
              <a:pathLst>
                <a:path w="328" h="116">
                  <a:moveTo>
                    <a:pt x="327" y="0"/>
                  </a:moveTo>
                  <a:lnTo>
                    <a:pt x="327" y="26"/>
                  </a:lnTo>
                  <a:lnTo>
                    <a:pt x="222" y="115"/>
                  </a:lnTo>
                  <a:lnTo>
                    <a:pt x="217" y="115"/>
                  </a:lnTo>
                  <a:lnTo>
                    <a:pt x="206" y="115"/>
                  </a:lnTo>
                  <a:lnTo>
                    <a:pt x="6" y="59"/>
                  </a:lnTo>
                  <a:lnTo>
                    <a:pt x="0" y="59"/>
                  </a:lnTo>
                  <a:lnTo>
                    <a:pt x="0" y="49"/>
                  </a:lnTo>
                  <a:lnTo>
                    <a:pt x="6" y="44"/>
                  </a:lnTo>
                  <a:lnTo>
                    <a:pt x="6" y="49"/>
                  </a:lnTo>
                  <a:lnTo>
                    <a:pt x="206" y="105"/>
                  </a:lnTo>
                  <a:lnTo>
                    <a:pt x="217" y="105"/>
                  </a:lnTo>
                  <a:lnTo>
                    <a:pt x="227" y="105"/>
                  </a:lnTo>
                  <a:lnTo>
                    <a:pt x="234" y="100"/>
                  </a:lnTo>
                  <a:lnTo>
                    <a:pt x="301" y="36"/>
                  </a:lnTo>
                  <a:lnTo>
                    <a:pt x="301" y="17"/>
                  </a:lnTo>
                  <a:lnTo>
                    <a:pt x="327"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53" name="Freeform 345"/>
            <p:cNvSpPr>
              <a:spLocks/>
            </p:cNvSpPr>
            <p:nvPr/>
          </p:nvSpPr>
          <p:spPr bwMode="auto">
            <a:xfrm>
              <a:off x="726" y="2906"/>
              <a:ext cx="296" cy="112"/>
            </a:xfrm>
            <a:custGeom>
              <a:avLst/>
              <a:gdLst/>
              <a:ahLst/>
              <a:cxnLst>
                <a:cxn ang="0">
                  <a:pos x="295" y="41"/>
                </a:cxn>
                <a:cxn ang="0">
                  <a:pos x="97" y="0"/>
                </a:cxn>
                <a:cxn ang="0">
                  <a:pos x="0" y="49"/>
                </a:cxn>
                <a:cxn ang="0">
                  <a:pos x="200" y="111"/>
                </a:cxn>
                <a:cxn ang="0">
                  <a:pos x="210" y="111"/>
                </a:cxn>
                <a:cxn ang="0">
                  <a:pos x="215" y="111"/>
                </a:cxn>
                <a:cxn ang="0">
                  <a:pos x="228" y="106"/>
                </a:cxn>
                <a:cxn ang="0">
                  <a:pos x="295" y="41"/>
                </a:cxn>
              </a:cxnLst>
              <a:rect l="0" t="0" r="r" b="b"/>
              <a:pathLst>
                <a:path w="296" h="112">
                  <a:moveTo>
                    <a:pt x="295" y="41"/>
                  </a:moveTo>
                  <a:lnTo>
                    <a:pt x="97" y="0"/>
                  </a:lnTo>
                  <a:lnTo>
                    <a:pt x="0" y="49"/>
                  </a:lnTo>
                  <a:lnTo>
                    <a:pt x="200" y="111"/>
                  </a:lnTo>
                  <a:lnTo>
                    <a:pt x="210" y="111"/>
                  </a:lnTo>
                  <a:lnTo>
                    <a:pt x="215" y="111"/>
                  </a:lnTo>
                  <a:lnTo>
                    <a:pt x="228" y="106"/>
                  </a:lnTo>
                  <a:lnTo>
                    <a:pt x="295"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54" name="Freeform 346"/>
            <p:cNvSpPr>
              <a:spLocks/>
            </p:cNvSpPr>
            <p:nvPr/>
          </p:nvSpPr>
          <p:spPr bwMode="auto">
            <a:xfrm>
              <a:off x="745" y="2920"/>
              <a:ext cx="245" cy="83"/>
            </a:xfrm>
            <a:custGeom>
              <a:avLst/>
              <a:gdLst/>
              <a:ahLst/>
              <a:cxnLst>
                <a:cxn ang="0">
                  <a:pos x="244" y="49"/>
                </a:cxn>
                <a:cxn ang="0">
                  <a:pos x="244" y="45"/>
                </a:cxn>
                <a:cxn ang="0">
                  <a:pos x="238" y="45"/>
                </a:cxn>
                <a:cxn ang="0">
                  <a:pos x="232" y="40"/>
                </a:cxn>
                <a:cxn ang="0">
                  <a:pos x="41" y="0"/>
                </a:cxn>
                <a:cxn ang="0">
                  <a:pos x="0" y="22"/>
                </a:cxn>
                <a:cxn ang="0">
                  <a:pos x="5" y="27"/>
                </a:cxn>
                <a:cxn ang="0">
                  <a:pos x="47" y="36"/>
                </a:cxn>
                <a:cxn ang="0">
                  <a:pos x="41" y="40"/>
                </a:cxn>
                <a:cxn ang="0">
                  <a:pos x="41" y="45"/>
                </a:cxn>
                <a:cxn ang="0">
                  <a:pos x="171" y="77"/>
                </a:cxn>
                <a:cxn ang="0">
                  <a:pos x="176" y="73"/>
                </a:cxn>
                <a:cxn ang="0">
                  <a:pos x="185" y="73"/>
                </a:cxn>
                <a:cxn ang="0">
                  <a:pos x="181" y="82"/>
                </a:cxn>
                <a:cxn ang="0">
                  <a:pos x="201" y="82"/>
                </a:cxn>
                <a:cxn ang="0">
                  <a:pos x="208" y="82"/>
                </a:cxn>
                <a:cxn ang="0">
                  <a:pos x="244" y="49"/>
                </a:cxn>
              </a:cxnLst>
              <a:rect l="0" t="0" r="r" b="b"/>
              <a:pathLst>
                <a:path w="245" h="83">
                  <a:moveTo>
                    <a:pt x="244" y="49"/>
                  </a:moveTo>
                  <a:lnTo>
                    <a:pt x="244" y="45"/>
                  </a:lnTo>
                  <a:lnTo>
                    <a:pt x="238" y="45"/>
                  </a:lnTo>
                  <a:lnTo>
                    <a:pt x="232" y="40"/>
                  </a:lnTo>
                  <a:lnTo>
                    <a:pt x="41" y="0"/>
                  </a:lnTo>
                  <a:lnTo>
                    <a:pt x="0" y="22"/>
                  </a:lnTo>
                  <a:lnTo>
                    <a:pt x="5" y="27"/>
                  </a:lnTo>
                  <a:lnTo>
                    <a:pt x="47" y="36"/>
                  </a:lnTo>
                  <a:lnTo>
                    <a:pt x="41" y="40"/>
                  </a:lnTo>
                  <a:lnTo>
                    <a:pt x="41" y="45"/>
                  </a:lnTo>
                  <a:lnTo>
                    <a:pt x="171" y="77"/>
                  </a:lnTo>
                  <a:lnTo>
                    <a:pt x="176" y="73"/>
                  </a:lnTo>
                  <a:lnTo>
                    <a:pt x="185" y="73"/>
                  </a:lnTo>
                  <a:lnTo>
                    <a:pt x="181" y="82"/>
                  </a:lnTo>
                  <a:lnTo>
                    <a:pt x="201" y="82"/>
                  </a:lnTo>
                  <a:lnTo>
                    <a:pt x="208" y="82"/>
                  </a:lnTo>
                  <a:lnTo>
                    <a:pt x="244" y="49"/>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55" name="Freeform 347"/>
            <p:cNvSpPr>
              <a:spLocks/>
            </p:cNvSpPr>
            <p:nvPr/>
          </p:nvSpPr>
          <p:spPr bwMode="auto">
            <a:xfrm>
              <a:off x="726" y="2938"/>
              <a:ext cx="321" cy="98"/>
            </a:xfrm>
            <a:custGeom>
              <a:avLst/>
              <a:gdLst/>
              <a:ahLst/>
              <a:cxnLst>
                <a:cxn ang="0">
                  <a:pos x="320" y="0"/>
                </a:cxn>
                <a:cxn ang="0">
                  <a:pos x="220" y="88"/>
                </a:cxn>
                <a:cxn ang="0">
                  <a:pos x="210" y="88"/>
                </a:cxn>
                <a:cxn ang="0">
                  <a:pos x="200" y="88"/>
                </a:cxn>
                <a:cxn ang="0">
                  <a:pos x="0" y="32"/>
                </a:cxn>
                <a:cxn ang="0">
                  <a:pos x="0" y="42"/>
                </a:cxn>
                <a:cxn ang="0">
                  <a:pos x="5" y="42"/>
                </a:cxn>
                <a:cxn ang="0">
                  <a:pos x="204" y="97"/>
                </a:cxn>
                <a:cxn ang="0">
                  <a:pos x="210" y="97"/>
                </a:cxn>
                <a:cxn ang="0">
                  <a:pos x="220" y="92"/>
                </a:cxn>
                <a:cxn ang="0">
                  <a:pos x="320" y="4"/>
                </a:cxn>
                <a:cxn ang="0">
                  <a:pos x="320" y="0"/>
                </a:cxn>
              </a:cxnLst>
              <a:rect l="0" t="0" r="r" b="b"/>
              <a:pathLst>
                <a:path w="321" h="98">
                  <a:moveTo>
                    <a:pt x="320" y="0"/>
                  </a:moveTo>
                  <a:lnTo>
                    <a:pt x="220" y="88"/>
                  </a:lnTo>
                  <a:lnTo>
                    <a:pt x="210" y="88"/>
                  </a:lnTo>
                  <a:lnTo>
                    <a:pt x="200" y="88"/>
                  </a:lnTo>
                  <a:lnTo>
                    <a:pt x="0" y="32"/>
                  </a:lnTo>
                  <a:lnTo>
                    <a:pt x="0" y="42"/>
                  </a:lnTo>
                  <a:lnTo>
                    <a:pt x="5" y="42"/>
                  </a:lnTo>
                  <a:lnTo>
                    <a:pt x="204" y="97"/>
                  </a:lnTo>
                  <a:lnTo>
                    <a:pt x="210" y="97"/>
                  </a:lnTo>
                  <a:lnTo>
                    <a:pt x="220" y="92"/>
                  </a:lnTo>
                  <a:lnTo>
                    <a:pt x="320" y="4"/>
                  </a:lnTo>
                  <a:lnTo>
                    <a:pt x="320"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56" name="Freeform 348"/>
            <p:cNvSpPr>
              <a:spLocks/>
            </p:cNvSpPr>
            <p:nvPr/>
          </p:nvSpPr>
          <p:spPr bwMode="auto">
            <a:xfrm>
              <a:off x="828" y="2759"/>
              <a:ext cx="219" cy="153"/>
            </a:xfrm>
            <a:custGeom>
              <a:avLst/>
              <a:gdLst/>
              <a:ahLst/>
              <a:cxnLst>
                <a:cxn ang="0">
                  <a:pos x="212" y="31"/>
                </a:cxn>
                <a:cxn ang="0">
                  <a:pos x="42" y="0"/>
                </a:cxn>
                <a:cxn ang="0">
                  <a:pos x="36" y="0"/>
                </a:cxn>
                <a:cxn ang="0">
                  <a:pos x="31" y="8"/>
                </a:cxn>
                <a:cxn ang="0">
                  <a:pos x="0" y="109"/>
                </a:cxn>
                <a:cxn ang="0">
                  <a:pos x="5" y="114"/>
                </a:cxn>
                <a:cxn ang="0">
                  <a:pos x="181" y="152"/>
                </a:cxn>
                <a:cxn ang="0">
                  <a:pos x="186" y="152"/>
                </a:cxn>
                <a:cxn ang="0">
                  <a:pos x="192" y="147"/>
                </a:cxn>
                <a:cxn ang="0">
                  <a:pos x="218" y="35"/>
                </a:cxn>
                <a:cxn ang="0">
                  <a:pos x="218" y="31"/>
                </a:cxn>
                <a:cxn ang="0">
                  <a:pos x="212" y="31"/>
                </a:cxn>
              </a:cxnLst>
              <a:rect l="0" t="0" r="r" b="b"/>
              <a:pathLst>
                <a:path w="219" h="153">
                  <a:moveTo>
                    <a:pt x="212" y="31"/>
                  </a:moveTo>
                  <a:lnTo>
                    <a:pt x="42" y="0"/>
                  </a:lnTo>
                  <a:lnTo>
                    <a:pt x="36" y="0"/>
                  </a:lnTo>
                  <a:lnTo>
                    <a:pt x="31" y="8"/>
                  </a:lnTo>
                  <a:lnTo>
                    <a:pt x="0" y="109"/>
                  </a:lnTo>
                  <a:lnTo>
                    <a:pt x="5" y="114"/>
                  </a:lnTo>
                  <a:lnTo>
                    <a:pt x="181" y="152"/>
                  </a:lnTo>
                  <a:lnTo>
                    <a:pt x="186" y="152"/>
                  </a:lnTo>
                  <a:lnTo>
                    <a:pt x="192" y="147"/>
                  </a:lnTo>
                  <a:lnTo>
                    <a:pt x="218" y="35"/>
                  </a:lnTo>
                  <a:lnTo>
                    <a:pt x="218" y="31"/>
                  </a:lnTo>
                  <a:lnTo>
                    <a:pt x="212"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57" name="Freeform 349"/>
            <p:cNvSpPr>
              <a:spLocks/>
            </p:cNvSpPr>
            <p:nvPr/>
          </p:nvSpPr>
          <p:spPr bwMode="auto">
            <a:xfrm>
              <a:off x="854" y="2768"/>
              <a:ext cx="168" cy="134"/>
            </a:xfrm>
            <a:custGeom>
              <a:avLst/>
              <a:gdLst/>
              <a:ahLst/>
              <a:cxnLst>
                <a:cxn ang="0">
                  <a:pos x="167" y="22"/>
                </a:cxn>
                <a:cxn ang="0">
                  <a:pos x="31" y="0"/>
                </a:cxn>
                <a:cxn ang="0">
                  <a:pos x="0" y="105"/>
                </a:cxn>
                <a:cxn ang="0">
                  <a:pos x="135" y="133"/>
                </a:cxn>
                <a:cxn ang="0">
                  <a:pos x="167" y="22"/>
                </a:cxn>
              </a:cxnLst>
              <a:rect l="0" t="0" r="r" b="b"/>
              <a:pathLst>
                <a:path w="168" h="134">
                  <a:moveTo>
                    <a:pt x="167" y="22"/>
                  </a:moveTo>
                  <a:lnTo>
                    <a:pt x="31" y="0"/>
                  </a:lnTo>
                  <a:lnTo>
                    <a:pt x="0" y="105"/>
                  </a:lnTo>
                  <a:lnTo>
                    <a:pt x="135" y="133"/>
                  </a:lnTo>
                  <a:lnTo>
                    <a:pt x="167"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58" name="Freeform 350"/>
            <p:cNvSpPr>
              <a:spLocks/>
            </p:cNvSpPr>
            <p:nvPr/>
          </p:nvSpPr>
          <p:spPr bwMode="auto">
            <a:xfrm>
              <a:off x="958" y="2993"/>
              <a:ext cx="27" cy="34"/>
            </a:xfrm>
            <a:custGeom>
              <a:avLst/>
              <a:gdLst/>
              <a:ahLst/>
              <a:cxnLst>
                <a:cxn ang="0">
                  <a:pos x="0" y="33"/>
                </a:cxn>
                <a:cxn ang="0">
                  <a:pos x="0" y="22"/>
                </a:cxn>
                <a:cxn ang="0">
                  <a:pos x="26" y="0"/>
                </a:cxn>
                <a:cxn ang="0">
                  <a:pos x="26" y="4"/>
                </a:cxn>
                <a:cxn ang="0">
                  <a:pos x="0" y="33"/>
                </a:cxn>
              </a:cxnLst>
              <a:rect l="0" t="0" r="r" b="b"/>
              <a:pathLst>
                <a:path w="27" h="34">
                  <a:moveTo>
                    <a:pt x="0" y="33"/>
                  </a:moveTo>
                  <a:lnTo>
                    <a:pt x="0" y="22"/>
                  </a:lnTo>
                  <a:lnTo>
                    <a:pt x="26" y="0"/>
                  </a:lnTo>
                  <a:lnTo>
                    <a:pt x="26" y="4"/>
                  </a:lnTo>
                  <a:lnTo>
                    <a:pt x="0" y="33"/>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59" name="Freeform 351"/>
            <p:cNvSpPr>
              <a:spLocks/>
            </p:cNvSpPr>
            <p:nvPr/>
          </p:nvSpPr>
          <p:spPr bwMode="auto">
            <a:xfrm>
              <a:off x="963" y="3017"/>
              <a:ext cx="22" cy="17"/>
            </a:xfrm>
            <a:custGeom>
              <a:avLst/>
              <a:gdLst/>
              <a:ahLst/>
              <a:cxnLst>
                <a:cxn ang="0">
                  <a:pos x="0" y="6"/>
                </a:cxn>
                <a:cxn ang="0">
                  <a:pos x="0" y="0"/>
                </a:cxn>
                <a:cxn ang="0">
                  <a:pos x="11" y="6"/>
                </a:cxn>
                <a:cxn ang="0">
                  <a:pos x="15" y="0"/>
                </a:cxn>
                <a:cxn ang="0">
                  <a:pos x="21" y="0"/>
                </a:cxn>
                <a:cxn ang="0">
                  <a:pos x="21" y="6"/>
                </a:cxn>
                <a:cxn ang="0">
                  <a:pos x="15" y="16"/>
                </a:cxn>
                <a:cxn ang="0">
                  <a:pos x="11" y="6"/>
                </a:cxn>
                <a:cxn ang="0">
                  <a:pos x="0" y="6"/>
                </a:cxn>
              </a:cxnLst>
              <a:rect l="0" t="0" r="r" b="b"/>
              <a:pathLst>
                <a:path w="22" h="17">
                  <a:moveTo>
                    <a:pt x="0" y="6"/>
                  </a:moveTo>
                  <a:lnTo>
                    <a:pt x="0" y="0"/>
                  </a:lnTo>
                  <a:lnTo>
                    <a:pt x="11" y="6"/>
                  </a:lnTo>
                  <a:lnTo>
                    <a:pt x="15" y="0"/>
                  </a:lnTo>
                  <a:lnTo>
                    <a:pt x="21" y="0"/>
                  </a:lnTo>
                  <a:lnTo>
                    <a:pt x="21"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60" name="Freeform 352"/>
            <p:cNvSpPr>
              <a:spLocks/>
            </p:cNvSpPr>
            <p:nvPr/>
          </p:nvSpPr>
          <p:spPr bwMode="auto">
            <a:xfrm>
              <a:off x="963" y="3002"/>
              <a:ext cx="32" cy="17"/>
            </a:xfrm>
            <a:custGeom>
              <a:avLst/>
              <a:gdLst/>
              <a:ahLst/>
              <a:cxnLst>
                <a:cxn ang="0">
                  <a:pos x="0" y="16"/>
                </a:cxn>
                <a:cxn ang="0">
                  <a:pos x="21" y="0"/>
                </a:cxn>
                <a:cxn ang="0">
                  <a:pos x="26" y="0"/>
                </a:cxn>
                <a:cxn ang="0">
                  <a:pos x="31" y="0"/>
                </a:cxn>
                <a:cxn ang="0">
                  <a:pos x="31" y="6"/>
                </a:cxn>
                <a:cxn ang="0">
                  <a:pos x="26" y="16"/>
                </a:cxn>
                <a:cxn ang="0">
                  <a:pos x="21" y="16"/>
                </a:cxn>
                <a:cxn ang="0">
                  <a:pos x="16" y="16"/>
                </a:cxn>
                <a:cxn ang="0">
                  <a:pos x="11" y="16"/>
                </a:cxn>
                <a:cxn ang="0">
                  <a:pos x="6" y="16"/>
                </a:cxn>
                <a:cxn ang="0">
                  <a:pos x="0" y="16"/>
                </a:cxn>
              </a:cxnLst>
              <a:rect l="0" t="0" r="r" b="b"/>
              <a:pathLst>
                <a:path w="32" h="17">
                  <a:moveTo>
                    <a:pt x="0" y="16"/>
                  </a:moveTo>
                  <a:lnTo>
                    <a:pt x="21" y="0"/>
                  </a:lnTo>
                  <a:lnTo>
                    <a:pt x="26" y="0"/>
                  </a:lnTo>
                  <a:lnTo>
                    <a:pt x="31" y="0"/>
                  </a:lnTo>
                  <a:lnTo>
                    <a:pt x="31"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61" name="Freeform 353"/>
            <p:cNvSpPr>
              <a:spLocks/>
            </p:cNvSpPr>
            <p:nvPr/>
          </p:nvSpPr>
          <p:spPr bwMode="auto">
            <a:xfrm>
              <a:off x="989" y="3008"/>
              <a:ext cx="17" cy="17"/>
            </a:xfrm>
            <a:custGeom>
              <a:avLst/>
              <a:gdLst/>
              <a:ahLst/>
              <a:cxnLst>
                <a:cxn ang="0">
                  <a:pos x="0" y="16"/>
                </a:cxn>
                <a:cxn ang="0">
                  <a:pos x="0" y="8"/>
                </a:cxn>
                <a:cxn ang="0">
                  <a:pos x="7" y="0"/>
                </a:cxn>
                <a:cxn ang="0">
                  <a:pos x="16" y="8"/>
                </a:cxn>
                <a:cxn ang="0">
                  <a:pos x="16" y="16"/>
                </a:cxn>
                <a:cxn ang="0">
                  <a:pos x="7" y="16"/>
                </a:cxn>
                <a:cxn ang="0">
                  <a:pos x="0" y="16"/>
                </a:cxn>
              </a:cxnLst>
              <a:rect l="0" t="0" r="r" b="b"/>
              <a:pathLst>
                <a:path w="17" h="17">
                  <a:moveTo>
                    <a:pt x="0" y="16"/>
                  </a:moveTo>
                  <a:lnTo>
                    <a:pt x="0" y="8"/>
                  </a:lnTo>
                  <a:lnTo>
                    <a:pt x="7" y="0"/>
                  </a:lnTo>
                  <a:lnTo>
                    <a:pt x="16" y="8"/>
                  </a:lnTo>
                  <a:lnTo>
                    <a:pt x="16"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3362" name="Freeform 354"/>
            <p:cNvSpPr>
              <a:spLocks/>
            </p:cNvSpPr>
            <p:nvPr/>
          </p:nvSpPr>
          <p:spPr bwMode="auto">
            <a:xfrm>
              <a:off x="1061" y="2960"/>
              <a:ext cx="20" cy="17"/>
            </a:xfrm>
            <a:custGeom>
              <a:avLst/>
              <a:gdLst/>
              <a:ahLst/>
              <a:cxnLst>
                <a:cxn ang="0">
                  <a:pos x="0" y="0"/>
                </a:cxn>
                <a:cxn ang="0">
                  <a:pos x="11" y="0"/>
                </a:cxn>
                <a:cxn ang="0">
                  <a:pos x="16" y="0"/>
                </a:cxn>
                <a:cxn ang="0">
                  <a:pos x="19" y="9"/>
                </a:cxn>
                <a:cxn ang="0">
                  <a:pos x="19" y="16"/>
                </a:cxn>
                <a:cxn ang="0">
                  <a:pos x="16" y="16"/>
                </a:cxn>
                <a:cxn ang="0">
                  <a:pos x="11" y="16"/>
                </a:cxn>
                <a:cxn ang="0">
                  <a:pos x="0" y="0"/>
                </a:cxn>
              </a:cxnLst>
              <a:rect l="0" t="0" r="r" b="b"/>
              <a:pathLst>
                <a:path w="20" h="17">
                  <a:moveTo>
                    <a:pt x="0" y="0"/>
                  </a:moveTo>
                  <a:lnTo>
                    <a:pt x="11" y="0"/>
                  </a:lnTo>
                  <a:lnTo>
                    <a:pt x="16" y="0"/>
                  </a:lnTo>
                  <a:lnTo>
                    <a:pt x="19" y="9"/>
                  </a:lnTo>
                  <a:lnTo>
                    <a:pt x="19"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3363" name="Freeform 355"/>
            <p:cNvSpPr>
              <a:spLocks/>
            </p:cNvSpPr>
            <p:nvPr/>
          </p:nvSpPr>
          <p:spPr bwMode="auto">
            <a:xfrm>
              <a:off x="1061" y="2960"/>
              <a:ext cx="28" cy="17"/>
            </a:xfrm>
            <a:custGeom>
              <a:avLst/>
              <a:gdLst/>
              <a:ahLst/>
              <a:cxnLst>
                <a:cxn ang="0">
                  <a:pos x="0" y="0"/>
                </a:cxn>
                <a:cxn ang="0">
                  <a:pos x="17" y="0"/>
                </a:cxn>
                <a:cxn ang="0">
                  <a:pos x="22" y="0"/>
                </a:cxn>
                <a:cxn ang="0">
                  <a:pos x="27" y="8"/>
                </a:cxn>
                <a:cxn ang="0">
                  <a:pos x="27" y="16"/>
                </a:cxn>
                <a:cxn ang="0">
                  <a:pos x="22" y="16"/>
                </a:cxn>
                <a:cxn ang="0">
                  <a:pos x="17" y="16"/>
                </a:cxn>
                <a:cxn ang="0">
                  <a:pos x="0" y="0"/>
                </a:cxn>
              </a:cxnLst>
              <a:rect l="0" t="0" r="r" b="b"/>
              <a:pathLst>
                <a:path w="28" h="17">
                  <a:moveTo>
                    <a:pt x="0" y="0"/>
                  </a:moveTo>
                  <a:lnTo>
                    <a:pt x="17" y="0"/>
                  </a:lnTo>
                  <a:lnTo>
                    <a:pt x="22" y="0"/>
                  </a:lnTo>
                  <a:lnTo>
                    <a:pt x="27" y="8"/>
                  </a:lnTo>
                  <a:lnTo>
                    <a:pt x="27"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364" name="Freeform 356"/>
            <p:cNvSpPr>
              <a:spLocks/>
            </p:cNvSpPr>
            <p:nvPr/>
          </p:nvSpPr>
          <p:spPr bwMode="auto">
            <a:xfrm>
              <a:off x="1000" y="2957"/>
              <a:ext cx="58" cy="61"/>
            </a:xfrm>
            <a:custGeom>
              <a:avLst/>
              <a:gdLst/>
              <a:ahLst/>
              <a:cxnLst>
                <a:cxn ang="0">
                  <a:pos x="51" y="0"/>
                </a:cxn>
                <a:cxn ang="0">
                  <a:pos x="57"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8" h="61">
                  <a:moveTo>
                    <a:pt x="51" y="0"/>
                  </a:moveTo>
                  <a:lnTo>
                    <a:pt x="57"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65" name="Freeform 357"/>
            <p:cNvSpPr>
              <a:spLocks/>
            </p:cNvSpPr>
            <p:nvPr/>
          </p:nvSpPr>
          <p:spPr bwMode="auto">
            <a:xfrm>
              <a:off x="1066" y="2753"/>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3366" name="Freeform 358"/>
            <p:cNvSpPr>
              <a:spLocks/>
            </p:cNvSpPr>
            <p:nvPr/>
          </p:nvSpPr>
          <p:spPr bwMode="auto">
            <a:xfrm>
              <a:off x="1066" y="2736"/>
              <a:ext cx="18" cy="17"/>
            </a:xfrm>
            <a:custGeom>
              <a:avLst/>
              <a:gdLst/>
              <a:ahLst/>
              <a:cxnLst>
                <a:cxn ang="0">
                  <a:pos x="0" y="16"/>
                </a:cxn>
                <a:cxn ang="0">
                  <a:pos x="8" y="0"/>
                </a:cxn>
                <a:cxn ang="0">
                  <a:pos x="17" y="0"/>
                </a:cxn>
                <a:cxn ang="0">
                  <a:pos x="8" y="16"/>
                </a:cxn>
                <a:cxn ang="0">
                  <a:pos x="0" y="16"/>
                </a:cxn>
              </a:cxnLst>
              <a:rect l="0" t="0" r="r" b="b"/>
              <a:pathLst>
                <a:path w="18" h="17">
                  <a:moveTo>
                    <a:pt x="0" y="16"/>
                  </a:moveTo>
                  <a:lnTo>
                    <a:pt x="8" y="0"/>
                  </a:lnTo>
                  <a:lnTo>
                    <a:pt x="17"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3367" name="Freeform 359"/>
            <p:cNvSpPr>
              <a:spLocks/>
            </p:cNvSpPr>
            <p:nvPr/>
          </p:nvSpPr>
          <p:spPr bwMode="auto">
            <a:xfrm>
              <a:off x="1070" y="2730"/>
              <a:ext cx="18" cy="17"/>
            </a:xfrm>
            <a:custGeom>
              <a:avLst/>
              <a:gdLst/>
              <a:ahLst/>
              <a:cxnLst>
                <a:cxn ang="0">
                  <a:pos x="0" y="0"/>
                </a:cxn>
                <a:cxn ang="0">
                  <a:pos x="0" y="16"/>
                </a:cxn>
                <a:cxn ang="0">
                  <a:pos x="17" y="16"/>
                </a:cxn>
                <a:cxn ang="0">
                  <a:pos x="17" y="0"/>
                </a:cxn>
                <a:cxn ang="0">
                  <a:pos x="0" y="0"/>
                </a:cxn>
              </a:cxnLst>
              <a:rect l="0" t="0" r="r" b="b"/>
              <a:pathLst>
                <a:path w="18" h="17">
                  <a:moveTo>
                    <a:pt x="0" y="0"/>
                  </a:moveTo>
                  <a:lnTo>
                    <a:pt x="0" y="16"/>
                  </a:lnTo>
                  <a:lnTo>
                    <a:pt x="17" y="16"/>
                  </a:lnTo>
                  <a:lnTo>
                    <a:pt x="17" y="0"/>
                  </a:lnTo>
                  <a:lnTo>
                    <a:pt x="0" y="0"/>
                  </a:lnTo>
                </a:path>
              </a:pathLst>
            </a:custGeom>
            <a:solidFill>
              <a:srgbClr val="000000"/>
            </a:solidFill>
            <a:ln w="9525" cap="rnd">
              <a:noFill/>
              <a:round/>
              <a:headEnd/>
              <a:tailEnd/>
            </a:ln>
            <a:effectLst/>
          </p:spPr>
          <p:txBody>
            <a:bodyPr/>
            <a:lstStyle/>
            <a:p>
              <a:endParaRPr lang="en-US"/>
            </a:p>
          </p:txBody>
        </p:sp>
        <p:sp>
          <p:nvSpPr>
            <p:cNvPr id="43368" name="Freeform 360"/>
            <p:cNvSpPr>
              <a:spLocks/>
            </p:cNvSpPr>
            <p:nvPr/>
          </p:nvSpPr>
          <p:spPr bwMode="auto">
            <a:xfrm>
              <a:off x="1015" y="2759"/>
              <a:ext cx="43" cy="22"/>
            </a:xfrm>
            <a:custGeom>
              <a:avLst/>
              <a:gdLst/>
              <a:ahLst/>
              <a:cxnLst>
                <a:cxn ang="0">
                  <a:pos x="42" y="8"/>
                </a:cxn>
                <a:cxn ang="0">
                  <a:pos x="37" y="4"/>
                </a:cxn>
                <a:cxn ang="0">
                  <a:pos x="11" y="0"/>
                </a:cxn>
                <a:cxn ang="0">
                  <a:pos x="6" y="0"/>
                </a:cxn>
                <a:cxn ang="0">
                  <a:pos x="6" y="4"/>
                </a:cxn>
                <a:cxn ang="0">
                  <a:pos x="0" y="16"/>
                </a:cxn>
                <a:cxn ang="0">
                  <a:pos x="31" y="21"/>
                </a:cxn>
                <a:cxn ang="0">
                  <a:pos x="37" y="21"/>
                </a:cxn>
                <a:cxn ang="0">
                  <a:pos x="42" y="8"/>
                </a:cxn>
              </a:cxnLst>
              <a:rect l="0" t="0" r="r" b="b"/>
              <a:pathLst>
                <a:path w="43" h="22">
                  <a:moveTo>
                    <a:pt x="42" y="8"/>
                  </a:moveTo>
                  <a:lnTo>
                    <a:pt x="37" y="4"/>
                  </a:lnTo>
                  <a:lnTo>
                    <a:pt x="11" y="0"/>
                  </a:lnTo>
                  <a:lnTo>
                    <a:pt x="6" y="0"/>
                  </a:lnTo>
                  <a:lnTo>
                    <a:pt x="6" y="4"/>
                  </a:lnTo>
                  <a:lnTo>
                    <a:pt x="0" y="16"/>
                  </a:lnTo>
                  <a:lnTo>
                    <a:pt x="31" y="21"/>
                  </a:lnTo>
                  <a:lnTo>
                    <a:pt x="37" y="21"/>
                  </a:lnTo>
                  <a:lnTo>
                    <a:pt x="42"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grpSp>
        <p:nvGrpSpPr>
          <p:cNvPr id="43369" name="Group 361"/>
          <p:cNvGrpSpPr>
            <a:grpSpLocks/>
          </p:cNvGrpSpPr>
          <p:nvPr/>
        </p:nvGrpSpPr>
        <p:grpSpPr bwMode="auto">
          <a:xfrm>
            <a:off x="6232525" y="2224088"/>
            <a:ext cx="585788" cy="539750"/>
            <a:chOff x="3981" y="1261"/>
            <a:chExt cx="374" cy="306"/>
          </a:xfrm>
        </p:grpSpPr>
        <p:sp>
          <p:nvSpPr>
            <p:cNvPr id="43370" name="Freeform 362"/>
            <p:cNvSpPr>
              <a:spLocks/>
            </p:cNvSpPr>
            <p:nvPr/>
          </p:nvSpPr>
          <p:spPr bwMode="auto">
            <a:xfrm>
              <a:off x="4307" y="1299"/>
              <a:ext cx="34" cy="74"/>
            </a:xfrm>
            <a:custGeom>
              <a:avLst/>
              <a:gdLst/>
              <a:ahLst/>
              <a:cxnLst>
                <a:cxn ang="0">
                  <a:pos x="0" y="73"/>
                </a:cxn>
                <a:cxn ang="0">
                  <a:pos x="0" y="68"/>
                </a:cxn>
                <a:cxn ang="0">
                  <a:pos x="21" y="0"/>
                </a:cxn>
                <a:cxn ang="0">
                  <a:pos x="33" y="0"/>
                </a:cxn>
                <a:cxn ang="0">
                  <a:pos x="27" y="18"/>
                </a:cxn>
                <a:cxn ang="0">
                  <a:pos x="21" y="18"/>
                </a:cxn>
                <a:cxn ang="0">
                  <a:pos x="11" y="73"/>
                </a:cxn>
                <a:cxn ang="0">
                  <a:pos x="0" y="73"/>
                </a:cxn>
              </a:cxnLst>
              <a:rect l="0" t="0" r="r" b="b"/>
              <a:pathLst>
                <a:path w="34" h="74">
                  <a:moveTo>
                    <a:pt x="0" y="73"/>
                  </a:moveTo>
                  <a:lnTo>
                    <a:pt x="0" y="68"/>
                  </a:lnTo>
                  <a:lnTo>
                    <a:pt x="21" y="0"/>
                  </a:lnTo>
                  <a:lnTo>
                    <a:pt x="33" y="0"/>
                  </a:lnTo>
                  <a:lnTo>
                    <a:pt x="27" y="18"/>
                  </a:lnTo>
                  <a:lnTo>
                    <a:pt x="21" y="18"/>
                  </a:lnTo>
                  <a:lnTo>
                    <a:pt x="11" y="73"/>
                  </a:lnTo>
                  <a:lnTo>
                    <a:pt x="0" y="7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71" name="Line 363"/>
            <p:cNvSpPr>
              <a:spLocks noChangeShapeType="1"/>
            </p:cNvSpPr>
            <p:nvPr/>
          </p:nvSpPr>
          <p:spPr bwMode="auto">
            <a:xfrm flipH="1">
              <a:off x="4303" y="1266"/>
              <a:ext cx="32"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372" name="Freeform 364"/>
            <p:cNvSpPr>
              <a:spLocks/>
            </p:cNvSpPr>
            <p:nvPr/>
          </p:nvSpPr>
          <p:spPr bwMode="auto">
            <a:xfrm>
              <a:off x="4262" y="1290"/>
              <a:ext cx="68" cy="83"/>
            </a:xfrm>
            <a:custGeom>
              <a:avLst/>
              <a:gdLst/>
              <a:ahLst/>
              <a:cxnLst>
                <a:cxn ang="0">
                  <a:pos x="25" y="82"/>
                </a:cxn>
                <a:cxn ang="0">
                  <a:pos x="36" y="82"/>
                </a:cxn>
                <a:cxn ang="0">
                  <a:pos x="46" y="82"/>
                </a:cxn>
                <a:cxn ang="0">
                  <a:pos x="46" y="77"/>
                </a:cxn>
                <a:cxn ang="0">
                  <a:pos x="60" y="27"/>
                </a:cxn>
                <a:cxn ang="0">
                  <a:pos x="67" y="21"/>
                </a:cxn>
                <a:cxn ang="0">
                  <a:pos x="67" y="9"/>
                </a:cxn>
                <a:cxn ang="0">
                  <a:pos x="60" y="9"/>
                </a:cxn>
                <a:cxn ang="0">
                  <a:pos x="56" y="9"/>
                </a:cxn>
                <a:cxn ang="0">
                  <a:pos x="52" y="27"/>
                </a:cxn>
                <a:cxn ang="0">
                  <a:pos x="46" y="31"/>
                </a:cxn>
                <a:cxn ang="0">
                  <a:pos x="30" y="31"/>
                </a:cxn>
                <a:cxn ang="0">
                  <a:pos x="14" y="27"/>
                </a:cxn>
                <a:cxn ang="0">
                  <a:pos x="20" y="14"/>
                </a:cxn>
                <a:cxn ang="0">
                  <a:pos x="20" y="4"/>
                </a:cxn>
                <a:cxn ang="0">
                  <a:pos x="14" y="0"/>
                </a:cxn>
                <a:cxn ang="0">
                  <a:pos x="10" y="14"/>
                </a:cxn>
                <a:cxn ang="0">
                  <a:pos x="0" y="45"/>
                </a:cxn>
                <a:cxn ang="0">
                  <a:pos x="0" y="72"/>
                </a:cxn>
                <a:cxn ang="0">
                  <a:pos x="0" y="77"/>
                </a:cxn>
                <a:cxn ang="0">
                  <a:pos x="10" y="77"/>
                </a:cxn>
                <a:cxn ang="0">
                  <a:pos x="14" y="77"/>
                </a:cxn>
                <a:cxn ang="0">
                  <a:pos x="25" y="82"/>
                </a:cxn>
              </a:cxnLst>
              <a:rect l="0" t="0" r="r" b="b"/>
              <a:pathLst>
                <a:path w="68" h="83">
                  <a:moveTo>
                    <a:pt x="25" y="82"/>
                  </a:moveTo>
                  <a:lnTo>
                    <a:pt x="36" y="82"/>
                  </a:lnTo>
                  <a:lnTo>
                    <a:pt x="46" y="82"/>
                  </a:lnTo>
                  <a:lnTo>
                    <a:pt x="46" y="77"/>
                  </a:lnTo>
                  <a:lnTo>
                    <a:pt x="60" y="27"/>
                  </a:lnTo>
                  <a:lnTo>
                    <a:pt x="67" y="21"/>
                  </a:lnTo>
                  <a:lnTo>
                    <a:pt x="67" y="9"/>
                  </a:lnTo>
                  <a:lnTo>
                    <a:pt x="60" y="9"/>
                  </a:lnTo>
                  <a:lnTo>
                    <a:pt x="56" y="9"/>
                  </a:lnTo>
                  <a:lnTo>
                    <a:pt x="52" y="27"/>
                  </a:lnTo>
                  <a:lnTo>
                    <a:pt x="46" y="31"/>
                  </a:lnTo>
                  <a:lnTo>
                    <a:pt x="30" y="31"/>
                  </a:lnTo>
                  <a:lnTo>
                    <a:pt x="14" y="27"/>
                  </a:lnTo>
                  <a:lnTo>
                    <a:pt x="20" y="14"/>
                  </a:lnTo>
                  <a:lnTo>
                    <a:pt x="20" y="4"/>
                  </a:lnTo>
                  <a:lnTo>
                    <a:pt x="14" y="0"/>
                  </a:lnTo>
                  <a:lnTo>
                    <a:pt x="10" y="14"/>
                  </a:lnTo>
                  <a:lnTo>
                    <a:pt x="0" y="45"/>
                  </a:lnTo>
                  <a:lnTo>
                    <a:pt x="0" y="72"/>
                  </a:lnTo>
                  <a:lnTo>
                    <a:pt x="0" y="77"/>
                  </a:lnTo>
                  <a:lnTo>
                    <a:pt x="10" y="77"/>
                  </a:lnTo>
                  <a:lnTo>
                    <a:pt x="14" y="77"/>
                  </a:lnTo>
                  <a:lnTo>
                    <a:pt x="25" y="8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73" name="Freeform 365"/>
            <p:cNvSpPr>
              <a:spLocks/>
            </p:cNvSpPr>
            <p:nvPr/>
          </p:nvSpPr>
          <p:spPr bwMode="auto">
            <a:xfrm>
              <a:off x="4318" y="1294"/>
              <a:ext cx="23" cy="17"/>
            </a:xfrm>
            <a:custGeom>
              <a:avLst/>
              <a:gdLst/>
              <a:ahLst/>
              <a:cxnLst>
                <a:cxn ang="0">
                  <a:pos x="10" y="16"/>
                </a:cxn>
                <a:cxn ang="0">
                  <a:pos x="22" y="16"/>
                </a:cxn>
                <a:cxn ang="0">
                  <a:pos x="4" y="0"/>
                </a:cxn>
                <a:cxn ang="0">
                  <a:pos x="0" y="16"/>
                </a:cxn>
                <a:cxn ang="0">
                  <a:pos x="10" y="16"/>
                </a:cxn>
              </a:cxnLst>
              <a:rect l="0" t="0" r="r" b="b"/>
              <a:pathLst>
                <a:path w="23" h="17">
                  <a:moveTo>
                    <a:pt x="10" y="16"/>
                  </a:moveTo>
                  <a:lnTo>
                    <a:pt x="22"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3374" name="Freeform 366"/>
            <p:cNvSpPr>
              <a:spLocks/>
            </p:cNvSpPr>
            <p:nvPr/>
          </p:nvSpPr>
          <p:spPr bwMode="auto">
            <a:xfrm>
              <a:off x="4276" y="1284"/>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75" name="Freeform 367"/>
            <p:cNvSpPr>
              <a:spLocks/>
            </p:cNvSpPr>
            <p:nvPr/>
          </p:nvSpPr>
          <p:spPr bwMode="auto">
            <a:xfrm>
              <a:off x="4282" y="1284"/>
              <a:ext cx="41" cy="17"/>
            </a:xfrm>
            <a:custGeom>
              <a:avLst/>
              <a:gdLst/>
              <a:ahLst/>
              <a:cxnLst>
                <a:cxn ang="0">
                  <a:pos x="0" y="8"/>
                </a:cxn>
                <a:cxn ang="0">
                  <a:pos x="10" y="0"/>
                </a:cxn>
                <a:cxn ang="0">
                  <a:pos x="21" y="0"/>
                </a:cxn>
                <a:cxn ang="0">
                  <a:pos x="32" y="8"/>
                </a:cxn>
                <a:cxn ang="0">
                  <a:pos x="40" y="8"/>
                </a:cxn>
                <a:cxn ang="0">
                  <a:pos x="32" y="16"/>
                </a:cxn>
                <a:cxn ang="0">
                  <a:pos x="0" y="8"/>
                </a:cxn>
              </a:cxnLst>
              <a:rect l="0" t="0" r="r" b="b"/>
              <a:pathLst>
                <a:path w="41" h="17">
                  <a:moveTo>
                    <a:pt x="0" y="8"/>
                  </a:moveTo>
                  <a:lnTo>
                    <a:pt x="10" y="0"/>
                  </a:lnTo>
                  <a:lnTo>
                    <a:pt x="21" y="0"/>
                  </a:lnTo>
                  <a:lnTo>
                    <a:pt x="32" y="8"/>
                  </a:lnTo>
                  <a:lnTo>
                    <a:pt x="40"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76" name="Freeform 368"/>
            <p:cNvSpPr>
              <a:spLocks/>
            </p:cNvSpPr>
            <p:nvPr/>
          </p:nvSpPr>
          <p:spPr bwMode="auto">
            <a:xfrm>
              <a:off x="4276" y="1358"/>
              <a:ext cx="17" cy="20"/>
            </a:xfrm>
            <a:custGeom>
              <a:avLst/>
              <a:gdLst/>
              <a:ahLst/>
              <a:cxnLst>
                <a:cxn ang="0">
                  <a:pos x="16" y="13"/>
                </a:cxn>
                <a:cxn ang="0">
                  <a:pos x="8" y="19"/>
                </a:cxn>
                <a:cxn ang="0">
                  <a:pos x="0" y="13"/>
                </a:cxn>
                <a:cxn ang="0">
                  <a:pos x="8" y="5"/>
                </a:cxn>
                <a:cxn ang="0">
                  <a:pos x="8" y="0"/>
                </a:cxn>
                <a:cxn ang="0">
                  <a:pos x="16" y="5"/>
                </a:cxn>
                <a:cxn ang="0">
                  <a:pos x="16" y="9"/>
                </a:cxn>
                <a:cxn ang="0">
                  <a:pos x="16" y="13"/>
                </a:cxn>
              </a:cxnLst>
              <a:rect l="0" t="0" r="r" b="b"/>
              <a:pathLst>
                <a:path w="17" h="20">
                  <a:moveTo>
                    <a:pt x="16" y="13"/>
                  </a:moveTo>
                  <a:lnTo>
                    <a:pt x="8" y="19"/>
                  </a:lnTo>
                  <a:lnTo>
                    <a:pt x="0" y="13"/>
                  </a:lnTo>
                  <a:lnTo>
                    <a:pt x="8" y="5"/>
                  </a:lnTo>
                  <a:lnTo>
                    <a:pt x="8" y="0"/>
                  </a:lnTo>
                  <a:lnTo>
                    <a:pt x="16" y="5"/>
                  </a:lnTo>
                  <a:lnTo>
                    <a:pt x="16" y="9"/>
                  </a:lnTo>
                  <a:lnTo>
                    <a:pt x="16"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77" name="Freeform 369"/>
            <p:cNvSpPr>
              <a:spLocks/>
            </p:cNvSpPr>
            <p:nvPr/>
          </p:nvSpPr>
          <p:spPr bwMode="auto">
            <a:xfrm>
              <a:off x="4313" y="1290"/>
              <a:ext cx="18" cy="17"/>
            </a:xfrm>
            <a:custGeom>
              <a:avLst/>
              <a:gdLst/>
              <a:ahLst/>
              <a:cxnLst>
                <a:cxn ang="0">
                  <a:pos x="17" y="8"/>
                </a:cxn>
                <a:cxn ang="0">
                  <a:pos x="9" y="16"/>
                </a:cxn>
                <a:cxn ang="0">
                  <a:pos x="0" y="8"/>
                </a:cxn>
                <a:cxn ang="0">
                  <a:pos x="17" y="0"/>
                </a:cxn>
                <a:cxn ang="0">
                  <a:pos x="17" y="8"/>
                </a:cxn>
              </a:cxnLst>
              <a:rect l="0" t="0" r="r" b="b"/>
              <a:pathLst>
                <a:path w="18" h="17">
                  <a:moveTo>
                    <a:pt x="17" y="8"/>
                  </a:moveTo>
                  <a:lnTo>
                    <a:pt x="9" y="16"/>
                  </a:lnTo>
                  <a:lnTo>
                    <a:pt x="0" y="8"/>
                  </a:lnTo>
                  <a:lnTo>
                    <a:pt x="17" y="0"/>
                  </a:lnTo>
                  <a:lnTo>
                    <a:pt x="17"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78" name="Freeform 370"/>
            <p:cNvSpPr>
              <a:spLocks/>
            </p:cNvSpPr>
            <p:nvPr/>
          </p:nvSpPr>
          <p:spPr bwMode="auto">
            <a:xfrm>
              <a:off x="4276" y="1377"/>
              <a:ext cx="72"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1"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2" h="125">
                  <a:moveTo>
                    <a:pt x="3" y="0"/>
                  </a:moveTo>
                  <a:lnTo>
                    <a:pt x="0" y="0"/>
                  </a:lnTo>
                  <a:lnTo>
                    <a:pt x="0" y="26"/>
                  </a:lnTo>
                  <a:lnTo>
                    <a:pt x="3" y="52"/>
                  </a:lnTo>
                  <a:lnTo>
                    <a:pt x="14" y="79"/>
                  </a:lnTo>
                  <a:lnTo>
                    <a:pt x="33" y="110"/>
                  </a:lnTo>
                  <a:lnTo>
                    <a:pt x="57" y="124"/>
                  </a:lnTo>
                  <a:lnTo>
                    <a:pt x="66" y="124"/>
                  </a:lnTo>
                  <a:lnTo>
                    <a:pt x="71"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3379" name="Freeform 371"/>
            <p:cNvSpPr>
              <a:spLocks/>
            </p:cNvSpPr>
            <p:nvPr/>
          </p:nvSpPr>
          <p:spPr bwMode="auto">
            <a:xfrm>
              <a:off x="4276" y="1377"/>
              <a:ext cx="79" cy="130"/>
            </a:xfrm>
            <a:custGeom>
              <a:avLst/>
              <a:gdLst/>
              <a:ahLst/>
              <a:cxnLst>
                <a:cxn ang="0">
                  <a:pos x="6" y="0"/>
                </a:cxn>
                <a:cxn ang="0">
                  <a:pos x="0" y="0"/>
                </a:cxn>
                <a:cxn ang="0">
                  <a:pos x="0" y="27"/>
                </a:cxn>
                <a:cxn ang="0">
                  <a:pos x="6" y="55"/>
                </a:cxn>
                <a:cxn ang="0">
                  <a:pos x="16" y="83"/>
                </a:cxn>
                <a:cxn ang="0">
                  <a:pos x="37" y="114"/>
                </a:cxn>
                <a:cxn ang="0">
                  <a:pos x="63" y="129"/>
                </a:cxn>
                <a:cxn ang="0">
                  <a:pos x="72" y="129"/>
                </a:cxn>
                <a:cxn ang="0">
                  <a:pos x="78" y="124"/>
                </a:cxn>
                <a:cxn ang="0">
                  <a:pos x="72" y="114"/>
                </a:cxn>
                <a:cxn ang="0">
                  <a:pos x="69" y="110"/>
                </a:cxn>
                <a:cxn ang="0">
                  <a:pos x="52" y="110"/>
                </a:cxn>
                <a:cxn ang="0">
                  <a:pos x="42" y="110"/>
                </a:cxn>
                <a:cxn ang="0">
                  <a:pos x="31" y="96"/>
                </a:cxn>
                <a:cxn ang="0">
                  <a:pos x="22" y="79"/>
                </a:cxn>
                <a:cxn ang="0">
                  <a:pos x="11" y="60"/>
                </a:cxn>
                <a:cxn ang="0">
                  <a:pos x="6" y="22"/>
                </a:cxn>
                <a:cxn ang="0">
                  <a:pos x="6" y="4"/>
                </a:cxn>
                <a:cxn ang="0">
                  <a:pos x="6" y="0"/>
                </a:cxn>
              </a:cxnLst>
              <a:rect l="0" t="0" r="r" b="b"/>
              <a:pathLst>
                <a:path w="79" h="130">
                  <a:moveTo>
                    <a:pt x="6" y="0"/>
                  </a:moveTo>
                  <a:lnTo>
                    <a:pt x="0" y="0"/>
                  </a:lnTo>
                  <a:lnTo>
                    <a:pt x="0" y="27"/>
                  </a:lnTo>
                  <a:lnTo>
                    <a:pt x="6" y="55"/>
                  </a:lnTo>
                  <a:lnTo>
                    <a:pt x="16" y="83"/>
                  </a:lnTo>
                  <a:lnTo>
                    <a:pt x="37" y="114"/>
                  </a:lnTo>
                  <a:lnTo>
                    <a:pt x="63" y="129"/>
                  </a:lnTo>
                  <a:lnTo>
                    <a:pt x="72" y="129"/>
                  </a:lnTo>
                  <a:lnTo>
                    <a:pt x="78" y="124"/>
                  </a:lnTo>
                  <a:lnTo>
                    <a:pt x="72" y="114"/>
                  </a:lnTo>
                  <a:lnTo>
                    <a:pt x="69" y="110"/>
                  </a:lnTo>
                  <a:lnTo>
                    <a:pt x="52" y="110"/>
                  </a:lnTo>
                  <a:lnTo>
                    <a:pt x="42"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3380" name="Freeform 372"/>
            <p:cNvSpPr>
              <a:spLocks/>
            </p:cNvSpPr>
            <p:nvPr/>
          </p:nvSpPr>
          <p:spPr bwMode="auto">
            <a:xfrm>
              <a:off x="4271" y="1456"/>
              <a:ext cx="17" cy="24"/>
            </a:xfrm>
            <a:custGeom>
              <a:avLst/>
              <a:gdLst/>
              <a:ahLst/>
              <a:cxnLst>
                <a:cxn ang="0">
                  <a:pos x="16" y="4"/>
                </a:cxn>
                <a:cxn ang="0">
                  <a:pos x="16" y="0"/>
                </a:cxn>
                <a:cxn ang="0">
                  <a:pos x="7" y="0"/>
                </a:cxn>
                <a:cxn ang="0">
                  <a:pos x="0" y="4"/>
                </a:cxn>
                <a:cxn ang="0">
                  <a:pos x="0" y="9"/>
                </a:cxn>
                <a:cxn ang="0">
                  <a:pos x="0" y="12"/>
                </a:cxn>
                <a:cxn ang="0">
                  <a:pos x="0" y="17"/>
                </a:cxn>
                <a:cxn ang="0">
                  <a:pos x="16" y="23"/>
                </a:cxn>
                <a:cxn ang="0">
                  <a:pos x="16" y="4"/>
                </a:cxn>
              </a:cxnLst>
              <a:rect l="0" t="0" r="r" b="b"/>
              <a:pathLst>
                <a:path w="17" h="24">
                  <a:moveTo>
                    <a:pt x="16" y="4"/>
                  </a:moveTo>
                  <a:lnTo>
                    <a:pt x="16" y="0"/>
                  </a:lnTo>
                  <a:lnTo>
                    <a:pt x="7" y="0"/>
                  </a:lnTo>
                  <a:lnTo>
                    <a:pt x="0" y="4"/>
                  </a:lnTo>
                  <a:lnTo>
                    <a:pt x="0" y="9"/>
                  </a:lnTo>
                  <a:lnTo>
                    <a:pt x="0" y="12"/>
                  </a:lnTo>
                  <a:lnTo>
                    <a:pt x="0" y="17"/>
                  </a:lnTo>
                  <a:lnTo>
                    <a:pt x="16" y="23"/>
                  </a:lnTo>
                  <a:lnTo>
                    <a:pt x="16"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81" name="Freeform 373"/>
            <p:cNvSpPr>
              <a:spLocks/>
            </p:cNvSpPr>
            <p:nvPr/>
          </p:nvSpPr>
          <p:spPr bwMode="auto">
            <a:xfrm>
              <a:off x="4073" y="1418"/>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382" name="Freeform 374"/>
            <p:cNvSpPr>
              <a:spLocks/>
            </p:cNvSpPr>
            <p:nvPr/>
          </p:nvSpPr>
          <p:spPr bwMode="auto">
            <a:xfrm>
              <a:off x="4079" y="1284"/>
              <a:ext cx="240" cy="173"/>
            </a:xfrm>
            <a:custGeom>
              <a:avLst/>
              <a:gdLst/>
              <a:ahLst/>
              <a:cxnLst>
                <a:cxn ang="0">
                  <a:pos x="227" y="22"/>
                </a:cxn>
                <a:cxn ang="0">
                  <a:pos x="41" y="0"/>
                </a:cxn>
                <a:cxn ang="0">
                  <a:pos x="36" y="0"/>
                </a:cxn>
                <a:cxn ang="0">
                  <a:pos x="30" y="5"/>
                </a:cxn>
                <a:cxn ang="0">
                  <a:pos x="0" y="119"/>
                </a:cxn>
                <a:cxn ang="0">
                  <a:pos x="0" y="129"/>
                </a:cxn>
                <a:cxn ang="0">
                  <a:pos x="5" y="134"/>
                </a:cxn>
                <a:cxn ang="0">
                  <a:pos x="196" y="172"/>
                </a:cxn>
                <a:cxn ang="0">
                  <a:pos x="202" y="166"/>
                </a:cxn>
                <a:cxn ang="0">
                  <a:pos x="207" y="161"/>
                </a:cxn>
                <a:cxn ang="0">
                  <a:pos x="212" y="157"/>
                </a:cxn>
                <a:cxn ang="0">
                  <a:pos x="239" y="36"/>
                </a:cxn>
                <a:cxn ang="0">
                  <a:pos x="239" y="32"/>
                </a:cxn>
                <a:cxn ang="0">
                  <a:pos x="233" y="27"/>
                </a:cxn>
                <a:cxn ang="0">
                  <a:pos x="227" y="22"/>
                </a:cxn>
              </a:cxnLst>
              <a:rect l="0" t="0" r="r" b="b"/>
              <a:pathLst>
                <a:path w="240" h="173">
                  <a:moveTo>
                    <a:pt x="227" y="22"/>
                  </a:moveTo>
                  <a:lnTo>
                    <a:pt x="41" y="0"/>
                  </a:lnTo>
                  <a:lnTo>
                    <a:pt x="36" y="0"/>
                  </a:lnTo>
                  <a:lnTo>
                    <a:pt x="30" y="5"/>
                  </a:lnTo>
                  <a:lnTo>
                    <a:pt x="0" y="119"/>
                  </a:lnTo>
                  <a:lnTo>
                    <a:pt x="0" y="129"/>
                  </a:lnTo>
                  <a:lnTo>
                    <a:pt x="5" y="134"/>
                  </a:lnTo>
                  <a:lnTo>
                    <a:pt x="196" y="172"/>
                  </a:lnTo>
                  <a:lnTo>
                    <a:pt x="202" y="166"/>
                  </a:lnTo>
                  <a:lnTo>
                    <a:pt x="207" y="161"/>
                  </a:lnTo>
                  <a:lnTo>
                    <a:pt x="212" y="157"/>
                  </a:lnTo>
                  <a:lnTo>
                    <a:pt x="239" y="36"/>
                  </a:lnTo>
                  <a:lnTo>
                    <a:pt x="239" y="32"/>
                  </a:lnTo>
                  <a:lnTo>
                    <a:pt x="233" y="27"/>
                  </a:lnTo>
                  <a:lnTo>
                    <a:pt x="227"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83" name="Freeform 375"/>
            <p:cNvSpPr>
              <a:spLocks/>
            </p:cNvSpPr>
            <p:nvPr/>
          </p:nvSpPr>
          <p:spPr bwMode="auto">
            <a:xfrm>
              <a:off x="4276" y="1442"/>
              <a:ext cx="32" cy="20"/>
            </a:xfrm>
            <a:custGeom>
              <a:avLst/>
              <a:gdLst/>
              <a:ahLst/>
              <a:cxnLst>
                <a:cxn ang="0">
                  <a:pos x="16" y="0"/>
                </a:cxn>
                <a:cxn ang="0">
                  <a:pos x="31" y="0"/>
                </a:cxn>
                <a:cxn ang="0">
                  <a:pos x="6" y="19"/>
                </a:cxn>
                <a:cxn ang="0">
                  <a:pos x="6" y="14"/>
                </a:cxn>
                <a:cxn ang="0">
                  <a:pos x="0" y="14"/>
                </a:cxn>
                <a:cxn ang="0">
                  <a:pos x="6" y="9"/>
                </a:cxn>
                <a:cxn ang="0">
                  <a:pos x="11" y="3"/>
                </a:cxn>
                <a:cxn ang="0">
                  <a:pos x="16" y="0"/>
                </a:cxn>
              </a:cxnLst>
              <a:rect l="0" t="0" r="r" b="b"/>
              <a:pathLst>
                <a:path w="32" h="20">
                  <a:moveTo>
                    <a:pt x="16" y="0"/>
                  </a:moveTo>
                  <a:lnTo>
                    <a:pt x="31"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384" name="Freeform 376"/>
            <p:cNvSpPr>
              <a:spLocks/>
            </p:cNvSpPr>
            <p:nvPr/>
          </p:nvSpPr>
          <p:spPr bwMode="auto">
            <a:xfrm>
              <a:off x="3981" y="1442"/>
              <a:ext cx="327" cy="116"/>
            </a:xfrm>
            <a:custGeom>
              <a:avLst/>
              <a:gdLst/>
              <a:ahLst/>
              <a:cxnLst>
                <a:cxn ang="0">
                  <a:pos x="326" y="0"/>
                </a:cxn>
                <a:cxn ang="0">
                  <a:pos x="326" y="26"/>
                </a:cxn>
                <a:cxn ang="0">
                  <a:pos x="221" y="115"/>
                </a:cxn>
                <a:cxn ang="0">
                  <a:pos x="216" y="115"/>
                </a:cxn>
                <a:cxn ang="0">
                  <a:pos x="205" y="115"/>
                </a:cxn>
                <a:cxn ang="0">
                  <a:pos x="6" y="59"/>
                </a:cxn>
                <a:cxn ang="0">
                  <a:pos x="0" y="59"/>
                </a:cxn>
                <a:cxn ang="0">
                  <a:pos x="0" y="49"/>
                </a:cxn>
                <a:cxn ang="0">
                  <a:pos x="6" y="44"/>
                </a:cxn>
                <a:cxn ang="0">
                  <a:pos x="6" y="49"/>
                </a:cxn>
                <a:cxn ang="0">
                  <a:pos x="205" y="105"/>
                </a:cxn>
                <a:cxn ang="0">
                  <a:pos x="216" y="105"/>
                </a:cxn>
                <a:cxn ang="0">
                  <a:pos x="226" y="105"/>
                </a:cxn>
                <a:cxn ang="0">
                  <a:pos x="233" y="100"/>
                </a:cxn>
                <a:cxn ang="0">
                  <a:pos x="300" y="36"/>
                </a:cxn>
                <a:cxn ang="0">
                  <a:pos x="300" y="17"/>
                </a:cxn>
                <a:cxn ang="0">
                  <a:pos x="326" y="0"/>
                </a:cxn>
              </a:cxnLst>
              <a:rect l="0" t="0" r="r" b="b"/>
              <a:pathLst>
                <a:path w="327" h="116">
                  <a:moveTo>
                    <a:pt x="326" y="0"/>
                  </a:moveTo>
                  <a:lnTo>
                    <a:pt x="326" y="26"/>
                  </a:lnTo>
                  <a:lnTo>
                    <a:pt x="221" y="115"/>
                  </a:lnTo>
                  <a:lnTo>
                    <a:pt x="216" y="115"/>
                  </a:lnTo>
                  <a:lnTo>
                    <a:pt x="205" y="115"/>
                  </a:lnTo>
                  <a:lnTo>
                    <a:pt x="6" y="59"/>
                  </a:lnTo>
                  <a:lnTo>
                    <a:pt x="0" y="59"/>
                  </a:lnTo>
                  <a:lnTo>
                    <a:pt x="0" y="49"/>
                  </a:lnTo>
                  <a:lnTo>
                    <a:pt x="6" y="44"/>
                  </a:lnTo>
                  <a:lnTo>
                    <a:pt x="6" y="49"/>
                  </a:lnTo>
                  <a:lnTo>
                    <a:pt x="205" y="105"/>
                  </a:lnTo>
                  <a:lnTo>
                    <a:pt x="216" y="105"/>
                  </a:lnTo>
                  <a:lnTo>
                    <a:pt x="226" y="105"/>
                  </a:lnTo>
                  <a:lnTo>
                    <a:pt x="233" y="100"/>
                  </a:lnTo>
                  <a:lnTo>
                    <a:pt x="300" y="36"/>
                  </a:lnTo>
                  <a:lnTo>
                    <a:pt x="300" y="17"/>
                  </a:lnTo>
                  <a:lnTo>
                    <a:pt x="326"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85" name="Freeform 377"/>
            <p:cNvSpPr>
              <a:spLocks/>
            </p:cNvSpPr>
            <p:nvPr/>
          </p:nvSpPr>
          <p:spPr bwMode="auto">
            <a:xfrm>
              <a:off x="3987" y="1437"/>
              <a:ext cx="296" cy="112"/>
            </a:xfrm>
            <a:custGeom>
              <a:avLst/>
              <a:gdLst/>
              <a:ahLst/>
              <a:cxnLst>
                <a:cxn ang="0">
                  <a:pos x="295" y="41"/>
                </a:cxn>
                <a:cxn ang="0">
                  <a:pos x="97" y="0"/>
                </a:cxn>
                <a:cxn ang="0">
                  <a:pos x="0" y="49"/>
                </a:cxn>
                <a:cxn ang="0">
                  <a:pos x="200" y="111"/>
                </a:cxn>
                <a:cxn ang="0">
                  <a:pos x="210" y="111"/>
                </a:cxn>
                <a:cxn ang="0">
                  <a:pos x="215" y="111"/>
                </a:cxn>
                <a:cxn ang="0">
                  <a:pos x="228" y="106"/>
                </a:cxn>
                <a:cxn ang="0">
                  <a:pos x="295" y="41"/>
                </a:cxn>
              </a:cxnLst>
              <a:rect l="0" t="0" r="r" b="b"/>
              <a:pathLst>
                <a:path w="296" h="112">
                  <a:moveTo>
                    <a:pt x="295" y="41"/>
                  </a:moveTo>
                  <a:lnTo>
                    <a:pt x="97" y="0"/>
                  </a:lnTo>
                  <a:lnTo>
                    <a:pt x="0" y="49"/>
                  </a:lnTo>
                  <a:lnTo>
                    <a:pt x="200" y="111"/>
                  </a:lnTo>
                  <a:lnTo>
                    <a:pt x="210" y="111"/>
                  </a:lnTo>
                  <a:lnTo>
                    <a:pt x="215" y="111"/>
                  </a:lnTo>
                  <a:lnTo>
                    <a:pt x="228" y="106"/>
                  </a:lnTo>
                  <a:lnTo>
                    <a:pt x="295"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86" name="Freeform 378"/>
            <p:cNvSpPr>
              <a:spLocks/>
            </p:cNvSpPr>
            <p:nvPr/>
          </p:nvSpPr>
          <p:spPr bwMode="auto">
            <a:xfrm>
              <a:off x="4006" y="1451"/>
              <a:ext cx="245" cy="84"/>
            </a:xfrm>
            <a:custGeom>
              <a:avLst/>
              <a:gdLst/>
              <a:ahLst/>
              <a:cxnLst>
                <a:cxn ang="0">
                  <a:pos x="244" y="50"/>
                </a:cxn>
                <a:cxn ang="0">
                  <a:pos x="244" y="46"/>
                </a:cxn>
                <a:cxn ang="0">
                  <a:pos x="238" y="46"/>
                </a:cxn>
                <a:cxn ang="0">
                  <a:pos x="232" y="40"/>
                </a:cxn>
                <a:cxn ang="0">
                  <a:pos x="41" y="0"/>
                </a:cxn>
                <a:cxn ang="0">
                  <a:pos x="0" y="22"/>
                </a:cxn>
                <a:cxn ang="0">
                  <a:pos x="5" y="27"/>
                </a:cxn>
                <a:cxn ang="0">
                  <a:pos x="47" y="36"/>
                </a:cxn>
                <a:cxn ang="0">
                  <a:pos x="41" y="40"/>
                </a:cxn>
                <a:cxn ang="0">
                  <a:pos x="41" y="46"/>
                </a:cxn>
                <a:cxn ang="0">
                  <a:pos x="171" y="78"/>
                </a:cxn>
                <a:cxn ang="0">
                  <a:pos x="176" y="73"/>
                </a:cxn>
                <a:cxn ang="0">
                  <a:pos x="185" y="73"/>
                </a:cxn>
                <a:cxn ang="0">
                  <a:pos x="181" y="83"/>
                </a:cxn>
                <a:cxn ang="0">
                  <a:pos x="201" y="83"/>
                </a:cxn>
                <a:cxn ang="0">
                  <a:pos x="208" y="83"/>
                </a:cxn>
                <a:cxn ang="0">
                  <a:pos x="244" y="50"/>
                </a:cxn>
              </a:cxnLst>
              <a:rect l="0" t="0" r="r" b="b"/>
              <a:pathLst>
                <a:path w="245" h="84">
                  <a:moveTo>
                    <a:pt x="244" y="50"/>
                  </a:moveTo>
                  <a:lnTo>
                    <a:pt x="244" y="46"/>
                  </a:lnTo>
                  <a:lnTo>
                    <a:pt x="238" y="46"/>
                  </a:lnTo>
                  <a:lnTo>
                    <a:pt x="232" y="40"/>
                  </a:lnTo>
                  <a:lnTo>
                    <a:pt x="41" y="0"/>
                  </a:lnTo>
                  <a:lnTo>
                    <a:pt x="0" y="22"/>
                  </a:lnTo>
                  <a:lnTo>
                    <a:pt x="5" y="27"/>
                  </a:lnTo>
                  <a:lnTo>
                    <a:pt x="47" y="36"/>
                  </a:lnTo>
                  <a:lnTo>
                    <a:pt x="41" y="40"/>
                  </a:lnTo>
                  <a:lnTo>
                    <a:pt x="41" y="46"/>
                  </a:lnTo>
                  <a:lnTo>
                    <a:pt x="171" y="78"/>
                  </a:lnTo>
                  <a:lnTo>
                    <a:pt x="176" y="73"/>
                  </a:lnTo>
                  <a:lnTo>
                    <a:pt x="185" y="73"/>
                  </a:lnTo>
                  <a:lnTo>
                    <a:pt x="181" y="83"/>
                  </a:lnTo>
                  <a:lnTo>
                    <a:pt x="201" y="83"/>
                  </a:lnTo>
                  <a:lnTo>
                    <a:pt x="208" y="83"/>
                  </a:lnTo>
                  <a:lnTo>
                    <a:pt x="244" y="50"/>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387" name="Freeform 379"/>
            <p:cNvSpPr>
              <a:spLocks/>
            </p:cNvSpPr>
            <p:nvPr/>
          </p:nvSpPr>
          <p:spPr bwMode="auto">
            <a:xfrm>
              <a:off x="3987" y="1469"/>
              <a:ext cx="321" cy="98"/>
            </a:xfrm>
            <a:custGeom>
              <a:avLst/>
              <a:gdLst/>
              <a:ahLst/>
              <a:cxnLst>
                <a:cxn ang="0">
                  <a:pos x="320" y="0"/>
                </a:cxn>
                <a:cxn ang="0">
                  <a:pos x="220" y="88"/>
                </a:cxn>
                <a:cxn ang="0">
                  <a:pos x="210" y="88"/>
                </a:cxn>
                <a:cxn ang="0">
                  <a:pos x="200" y="88"/>
                </a:cxn>
                <a:cxn ang="0">
                  <a:pos x="0" y="32"/>
                </a:cxn>
                <a:cxn ang="0">
                  <a:pos x="0" y="42"/>
                </a:cxn>
                <a:cxn ang="0">
                  <a:pos x="5" y="42"/>
                </a:cxn>
                <a:cxn ang="0">
                  <a:pos x="204" y="97"/>
                </a:cxn>
                <a:cxn ang="0">
                  <a:pos x="210" y="97"/>
                </a:cxn>
                <a:cxn ang="0">
                  <a:pos x="220" y="92"/>
                </a:cxn>
                <a:cxn ang="0">
                  <a:pos x="320" y="4"/>
                </a:cxn>
                <a:cxn ang="0">
                  <a:pos x="320" y="0"/>
                </a:cxn>
              </a:cxnLst>
              <a:rect l="0" t="0" r="r" b="b"/>
              <a:pathLst>
                <a:path w="321" h="98">
                  <a:moveTo>
                    <a:pt x="320" y="0"/>
                  </a:moveTo>
                  <a:lnTo>
                    <a:pt x="220" y="88"/>
                  </a:lnTo>
                  <a:lnTo>
                    <a:pt x="210" y="88"/>
                  </a:lnTo>
                  <a:lnTo>
                    <a:pt x="200" y="88"/>
                  </a:lnTo>
                  <a:lnTo>
                    <a:pt x="0" y="32"/>
                  </a:lnTo>
                  <a:lnTo>
                    <a:pt x="0" y="42"/>
                  </a:lnTo>
                  <a:lnTo>
                    <a:pt x="5" y="42"/>
                  </a:lnTo>
                  <a:lnTo>
                    <a:pt x="204" y="97"/>
                  </a:lnTo>
                  <a:lnTo>
                    <a:pt x="210" y="97"/>
                  </a:lnTo>
                  <a:lnTo>
                    <a:pt x="220" y="92"/>
                  </a:lnTo>
                  <a:lnTo>
                    <a:pt x="320" y="4"/>
                  </a:lnTo>
                  <a:lnTo>
                    <a:pt x="320"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88" name="Freeform 380"/>
            <p:cNvSpPr>
              <a:spLocks/>
            </p:cNvSpPr>
            <p:nvPr/>
          </p:nvSpPr>
          <p:spPr bwMode="auto">
            <a:xfrm>
              <a:off x="4089" y="1290"/>
              <a:ext cx="219" cy="153"/>
            </a:xfrm>
            <a:custGeom>
              <a:avLst/>
              <a:gdLst/>
              <a:ahLst/>
              <a:cxnLst>
                <a:cxn ang="0">
                  <a:pos x="212" y="31"/>
                </a:cxn>
                <a:cxn ang="0">
                  <a:pos x="42" y="0"/>
                </a:cxn>
                <a:cxn ang="0">
                  <a:pos x="36" y="0"/>
                </a:cxn>
                <a:cxn ang="0">
                  <a:pos x="31" y="8"/>
                </a:cxn>
                <a:cxn ang="0">
                  <a:pos x="0" y="109"/>
                </a:cxn>
                <a:cxn ang="0">
                  <a:pos x="5" y="114"/>
                </a:cxn>
                <a:cxn ang="0">
                  <a:pos x="181" y="152"/>
                </a:cxn>
                <a:cxn ang="0">
                  <a:pos x="186" y="152"/>
                </a:cxn>
                <a:cxn ang="0">
                  <a:pos x="192" y="147"/>
                </a:cxn>
                <a:cxn ang="0">
                  <a:pos x="218" y="35"/>
                </a:cxn>
                <a:cxn ang="0">
                  <a:pos x="218" y="31"/>
                </a:cxn>
                <a:cxn ang="0">
                  <a:pos x="212" y="31"/>
                </a:cxn>
              </a:cxnLst>
              <a:rect l="0" t="0" r="r" b="b"/>
              <a:pathLst>
                <a:path w="219" h="153">
                  <a:moveTo>
                    <a:pt x="212" y="31"/>
                  </a:moveTo>
                  <a:lnTo>
                    <a:pt x="42" y="0"/>
                  </a:lnTo>
                  <a:lnTo>
                    <a:pt x="36" y="0"/>
                  </a:lnTo>
                  <a:lnTo>
                    <a:pt x="31" y="8"/>
                  </a:lnTo>
                  <a:lnTo>
                    <a:pt x="0" y="109"/>
                  </a:lnTo>
                  <a:lnTo>
                    <a:pt x="5" y="114"/>
                  </a:lnTo>
                  <a:lnTo>
                    <a:pt x="181" y="152"/>
                  </a:lnTo>
                  <a:lnTo>
                    <a:pt x="186" y="152"/>
                  </a:lnTo>
                  <a:lnTo>
                    <a:pt x="192" y="147"/>
                  </a:lnTo>
                  <a:lnTo>
                    <a:pt x="218" y="35"/>
                  </a:lnTo>
                  <a:lnTo>
                    <a:pt x="218" y="31"/>
                  </a:lnTo>
                  <a:lnTo>
                    <a:pt x="212"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89" name="Freeform 381"/>
            <p:cNvSpPr>
              <a:spLocks/>
            </p:cNvSpPr>
            <p:nvPr/>
          </p:nvSpPr>
          <p:spPr bwMode="auto">
            <a:xfrm>
              <a:off x="4116" y="1299"/>
              <a:ext cx="167" cy="134"/>
            </a:xfrm>
            <a:custGeom>
              <a:avLst/>
              <a:gdLst/>
              <a:ahLst/>
              <a:cxnLst>
                <a:cxn ang="0">
                  <a:pos x="166" y="22"/>
                </a:cxn>
                <a:cxn ang="0">
                  <a:pos x="31" y="0"/>
                </a:cxn>
                <a:cxn ang="0">
                  <a:pos x="0" y="105"/>
                </a:cxn>
                <a:cxn ang="0">
                  <a:pos x="134" y="133"/>
                </a:cxn>
                <a:cxn ang="0">
                  <a:pos x="166" y="22"/>
                </a:cxn>
              </a:cxnLst>
              <a:rect l="0" t="0" r="r" b="b"/>
              <a:pathLst>
                <a:path w="167" h="134">
                  <a:moveTo>
                    <a:pt x="166" y="22"/>
                  </a:moveTo>
                  <a:lnTo>
                    <a:pt x="31" y="0"/>
                  </a:lnTo>
                  <a:lnTo>
                    <a:pt x="0" y="105"/>
                  </a:lnTo>
                  <a:lnTo>
                    <a:pt x="134" y="133"/>
                  </a:lnTo>
                  <a:lnTo>
                    <a:pt x="166"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390" name="Freeform 382"/>
            <p:cNvSpPr>
              <a:spLocks/>
            </p:cNvSpPr>
            <p:nvPr/>
          </p:nvSpPr>
          <p:spPr bwMode="auto">
            <a:xfrm>
              <a:off x="4219" y="1525"/>
              <a:ext cx="27" cy="33"/>
            </a:xfrm>
            <a:custGeom>
              <a:avLst/>
              <a:gdLst/>
              <a:ahLst/>
              <a:cxnLst>
                <a:cxn ang="0">
                  <a:pos x="0" y="32"/>
                </a:cxn>
                <a:cxn ang="0">
                  <a:pos x="0" y="22"/>
                </a:cxn>
                <a:cxn ang="0">
                  <a:pos x="26" y="0"/>
                </a:cxn>
                <a:cxn ang="0">
                  <a:pos x="26" y="4"/>
                </a:cxn>
                <a:cxn ang="0">
                  <a:pos x="0" y="32"/>
                </a:cxn>
              </a:cxnLst>
              <a:rect l="0" t="0" r="r" b="b"/>
              <a:pathLst>
                <a:path w="27" h="33">
                  <a:moveTo>
                    <a:pt x="0" y="32"/>
                  </a:moveTo>
                  <a:lnTo>
                    <a:pt x="0" y="22"/>
                  </a:lnTo>
                  <a:lnTo>
                    <a:pt x="26" y="0"/>
                  </a:lnTo>
                  <a:lnTo>
                    <a:pt x="26" y="4"/>
                  </a:lnTo>
                  <a:lnTo>
                    <a:pt x="0" y="32"/>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91" name="Freeform 383"/>
            <p:cNvSpPr>
              <a:spLocks/>
            </p:cNvSpPr>
            <p:nvPr/>
          </p:nvSpPr>
          <p:spPr bwMode="auto">
            <a:xfrm>
              <a:off x="4224" y="1548"/>
              <a:ext cx="22" cy="17"/>
            </a:xfrm>
            <a:custGeom>
              <a:avLst/>
              <a:gdLst/>
              <a:ahLst/>
              <a:cxnLst>
                <a:cxn ang="0">
                  <a:pos x="0" y="6"/>
                </a:cxn>
                <a:cxn ang="0">
                  <a:pos x="0" y="0"/>
                </a:cxn>
                <a:cxn ang="0">
                  <a:pos x="11" y="6"/>
                </a:cxn>
                <a:cxn ang="0">
                  <a:pos x="15" y="0"/>
                </a:cxn>
                <a:cxn ang="0">
                  <a:pos x="21" y="0"/>
                </a:cxn>
                <a:cxn ang="0">
                  <a:pos x="21" y="6"/>
                </a:cxn>
                <a:cxn ang="0">
                  <a:pos x="15" y="16"/>
                </a:cxn>
                <a:cxn ang="0">
                  <a:pos x="11" y="6"/>
                </a:cxn>
                <a:cxn ang="0">
                  <a:pos x="0" y="6"/>
                </a:cxn>
              </a:cxnLst>
              <a:rect l="0" t="0" r="r" b="b"/>
              <a:pathLst>
                <a:path w="22" h="17">
                  <a:moveTo>
                    <a:pt x="0" y="6"/>
                  </a:moveTo>
                  <a:lnTo>
                    <a:pt x="0" y="0"/>
                  </a:lnTo>
                  <a:lnTo>
                    <a:pt x="11" y="6"/>
                  </a:lnTo>
                  <a:lnTo>
                    <a:pt x="15" y="0"/>
                  </a:lnTo>
                  <a:lnTo>
                    <a:pt x="21" y="0"/>
                  </a:lnTo>
                  <a:lnTo>
                    <a:pt x="21"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92" name="Freeform 384"/>
            <p:cNvSpPr>
              <a:spLocks/>
            </p:cNvSpPr>
            <p:nvPr/>
          </p:nvSpPr>
          <p:spPr bwMode="auto">
            <a:xfrm>
              <a:off x="4224" y="1534"/>
              <a:ext cx="33" cy="17"/>
            </a:xfrm>
            <a:custGeom>
              <a:avLst/>
              <a:gdLst/>
              <a:ahLst/>
              <a:cxnLst>
                <a:cxn ang="0">
                  <a:pos x="0" y="16"/>
                </a:cxn>
                <a:cxn ang="0">
                  <a:pos x="21" y="0"/>
                </a:cxn>
                <a:cxn ang="0">
                  <a:pos x="26" y="0"/>
                </a:cxn>
                <a:cxn ang="0">
                  <a:pos x="32" y="0"/>
                </a:cxn>
                <a:cxn ang="0">
                  <a:pos x="32" y="6"/>
                </a:cxn>
                <a:cxn ang="0">
                  <a:pos x="26" y="16"/>
                </a:cxn>
                <a:cxn ang="0">
                  <a:pos x="21" y="16"/>
                </a:cxn>
                <a:cxn ang="0">
                  <a:pos x="16" y="16"/>
                </a:cxn>
                <a:cxn ang="0">
                  <a:pos x="11" y="16"/>
                </a:cxn>
                <a:cxn ang="0">
                  <a:pos x="6" y="16"/>
                </a:cxn>
                <a:cxn ang="0">
                  <a:pos x="0" y="16"/>
                </a:cxn>
              </a:cxnLst>
              <a:rect l="0" t="0" r="r" b="b"/>
              <a:pathLst>
                <a:path w="33" h="17">
                  <a:moveTo>
                    <a:pt x="0" y="16"/>
                  </a:moveTo>
                  <a:lnTo>
                    <a:pt x="21" y="0"/>
                  </a:lnTo>
                  <a:lnTo>
                    <a:pt x="26" y="0"/>
                  </a:lnTo>
                  <a:lnTo>
                    <a:pt x="32" y="0"/>
                  </a:lnTo>
                  <a:lnTo>
                    <a:pt x="32"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393" name="Freeform 385"/>
            <p:cNvSpPr>
              <a:spLocks/>
            </p:cNvSpPr>
            <p:nvPr/>
          </p:nvSpPr>
          <p:spPr bwMode="auto">
            <a:xfrm>
              <a:off x="4250" y="1539"/>
              <a:ext cx="18" cy="17"/>
            </a:xfrm>
            <a:custGeom>
              <a:avLst/>
              <a:gdLst/>
              <a:ahLst/>
              <a:cxnLst>
                <a:cxn ang="0">
                  <a:pos x="0" y="16"/>
                </a:cxn>
                <a:cxn ang="0">
                  <a:pos x="0" y="8"/>
                </a:cxn>
                <a:cxn ang="0">
                  <a:pos x="7" y="0"/>
                </a:cxn>
                <a:cxn ang="0">
                  <a:pos x="17" y="8"/>
                </a:cxn>
                <a:cxn ang="0">
                  <a:pos x="17" y="16"/>
                </a:cxn>
                <a:cxn ang="0">
                  <a:pos x="7" y="16"/>
                </a:cxn>
                <a:cxn ang="0">
                  <a:pos x="0" y="16"/>
                </a:cxn>
              </a:cxnLst>
              <a:rect l="0" t="0" r="r" b="b"/>
              <a:pathLst>
                <a:path w="18" h="17">
                  <a:moveTo>
                    <a:pt x="0" y="16"/>
                  </a:moveTo>
                  <a:lnTo>
                    <a:pt x="0" y="8"/>
                  </a:lnTo>
                  <a:lnTo>
                    <a:pt x="7" y="0"/>
                  </a:lnTo>
                  <a:lnTo>
                    <a:pt x="17" y="8"/>
                  </a:lnTo>
                  <a:lnTo>
                    <a:pt x="17"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3394" name="Freeform 386"/>
            <p:cNvSpPr>
              <a:spLocks/>
            </p:cNvSpPr>
            <p:nvPr/>
          </p:nvSpPr>
          <p:spPr bwMode="auto">
            <a:xfrm>
              <a:off x="4322" y="1491"/>
              <a:ext cx="21" cy="17"/>
            </a:xfrm>
            <a:custGeom>
              <a:avLst/>
              <a:gdLst/>
              <a:ahLst/>
              <a:cxnLst>
                <a:cxn ang="0">
                  <a:pos x="0" y="0"/>
                </a:cxn>
                <a:cxn ang="0">
                  <a:pos x="11" y="0"/>
                </a:cxn>
                <a:cxn ang="0">
                  <a:pos x="16" y="0"/>
                </a:cxn>
                <a:cxn ang="0">
                  <a:pos x="20" y="9"/>
                </a:cxn>
                <a:cxn ang="0">
                  <a:pos x="20" y="16"/>
                </a:cxn>
                <a:cxn ang="0">
                  <a:pos x="16" y="16"/>
                </a:cxn>
                <a:cxn ang="0">
                  <a:pos x="11" y="16"/>
                </a:cxn>
                <a:cxn ang="0">
                  <a:pos x="0" y="0"/>
                </a:cxn>
              </a:cxnLst>
              <a:rect l="0" t="0" r="r" b="b"/>
              <a:pathLst>
                <a:path w="21" h="17">
                  <a:moveTo>
                    <a:pt x="0" y="0"/>
                  </a:moveTo>
                  <a:lnTo>
                    <a:pt x="11" y="0"/>
                  </a:lnTo>
                  <a:lnTo>
                    <a:pt x="16" y="0"/>
                  </a:lnTo>
                  <a:lnTo>
                    <a:pt x="20" y="9"/>
                  </a:lnTo>
                  <a:lnTo>
                    <a:pt x="20"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3395" name="Freeform 387"/>
            <p:cNvSpPr>
              <a:spLocks/>
            </p:cNvSpPr>
            <p:nvPr/>
          </p:nvSpPr>
          <p:spPr bwMode="auto">
            <a:xfrm>
              <a:off x="4322" y="1491"/>
              <a:ext cx="28" cy="17"/>
            </a:xfrm>
            <a:custGeom>
              <a:avLst/>
              <a:gdLst/>
              <a:ahLst/>
              <a:cxnLst>
                <a:cxn ang="0">
                  <a:pos x="0" y="0"/>
                </a:cxn>
                <a:cxn ang="0">
                  <a:pos x="17" y="0"/>
                </a:cxn>
                <a:cxn ang="0">
                  <a:pos x="22" y="0"/>
                </a:cxn>
                <a:cxn ang="0">
                  <a:pos x="27" y="8"/>
                </a:cxn>
                <a:cxn ang="0">
                  <a:pos x="27" y="16"/>
                </a:cxn>
                <a:cxn ang="0">
                  <a:pos x="22" y="16"/>
                </a:cxn>
                <a:cxn ang="0">
                  <a:pos x="17" y="16"/>
                </a:cxn>
                <a:cxn ang="0">
                  <a:pos x="0" y="0"/>
                </a:cxn>
              </a:cxnLst>
              <a:rect l="0" t="0" r="r" b="b"/>
              <a:pathLst>
                <a:path w="28" h="17">
                  <a:moveTo>
                    <a:pt x="0" y="0"/>
                  </a:moveTo>
                  <a:lnTo>
                    <a:pt x="17" y="0"/>
                  </a:lnTo>
                  <a:lnTo>
                    <a:pt x="22" y="0"/>
                  </a:lnTo>
                  <a:lnTo>
                    <a:pt x="27" y="8"/>
                  </a:lnTo>
                  <a:lnTo>
                    <a:pt x="27"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396" name="Freeform 388"/>
            <p:cNvSpPr>
              <a:spLocks/>
            </p:cNvSpPr>
            <p:nvPr/>
          </p:nvSpPr>
          <p:spPr bwMode="auto">
            <a:xfrm>
              <a:off x="4262" y="1488"/>
              <a:ext cx="57" cy="61"/>
            </a:xfrm>
            <a:custGeom>
              <a:avLst/>
              <a:gdLst/>
              <a:ahLst/>
              <a:cxnLst>
                <a:cxn ang="0">
                  <a:pos x="51" y="0"/>
                </a:cxn>
                <a:cxn ang="0">
                  <a:pos x="56"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7" h="61">
                  <a:moveTo>
                    <a:pt x="51" y="0"/>
                  </a:moveTo>
                  <a:lnTo>
                    <a:pt x="56"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397" name="Freeform 389"/>
            <p:cNvSpPr>
              <a:spLocks/>
            </p:cNvSpPr>
            <p:nvPr/>
          </p:nvSpPr>
          <p:spPr bwMode="auto">
            <a:xfrm>
              <a:off x="4328" y="1284"/>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3398" name="Freeform 390"/>
            <p:cNvSpPr>
              <a:spLocks/>
            </p:cNvSpPr>
            <p:nvPr/>
          </p:nvSpPr>
          <p:spPr bwMode="auto">
            <a:xfrm>
              <a:off x="4328" y="1267"/>
              <a:ext cx="17" cy="17"/>
            </a:xfrm>
            <a:custGeom>
              <a:avLst/>
              <a:gdLst/>
              <a:ahLst/>
              <a:cxnLst>
                <a:cxn ang="0">
                  <a:pos x="0" y="16"/>
                </a:cxn>
                <a:cxn ang="0">
                  <a:pos x="8" y="0"/>
                </a:cxn>
                <a:cxn ang="0">
                  <a:pos x="16" y="0"/>
                </a:cxn>
                <a:cxn ang="0">
                  <a:pos x="8" y="16"/>
                </a:cxn>
                <a:cxn ang="0">
                  <a:pos x="0" y="16"/>
                </a:cxn>
              </a:cxnLst>
              <a:rect l="0" t="0" r="r" b="b"/>
              <a:pathLst>
                <a:path w="17" h="17">
                  <a:moveTo>
                    <a:pt x="0" y="16"/>
                  </a:moveTo>
                  <a:lnTo>
                    <a:pt x="8" y="0"/>
                  </a:lnTo>
                  <a:lnTo>
                    <a:pt x="16"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3399" name="Freeform 391"/>
            <p:cNvSpPr>
              <a:spLocks/>
            </p:cNvSpPr>
            <p:nvPr/>
          </p:nvSpPr>
          <p:spPr bwMode="auto">
            <a:xfrm>
              <a:off x="4332" y="1261"/>
              <a:ext cx="17" cy="17"/>
            </a:xfrm>
            <a:custGeom>
              <a:avLst/>
              <a:gdLst/>
              <a:ahLst/>
              <a:cxnLst>
                <a:cxn ang="0">
                  <a:pos x="0" y="0"/>
                </a:cxn>
                <a:cxn ang="0">
                  <a:pos x="0" y="16"/>
                </a:cxn>
                <a:cxn ang="0">
                  <a:pos x="16" y="16"/>
                </a:cxn>
                <a:cxn ang="0">
                  <a:pos x="16" y="0"/>
                </a:cxn>
                <a:cxn ang="0">
                  <a:pos x="0" y="0"/>
                </a:cxn>
              </a:cxnLst>
              <a:rect l="0" t="0" r="r" b="b"/>
              <a:pathLst>
                <a:path w="17" h="17">
                  <a:moveTo>
                    <a:pt x="0" y="0"/>
                  </a:moveTo>
                  <a:lnTo>
                    <a:pt x="0" y="16"/>
                  </a:lnTo>
                  <a:lnTo>
                    <a:pt x="16" y="16"/>
                  </a:lnTo>
                  <a:lnTo>
                    <a:pt x="16" y="0"/>
                  </a:lnTo>
                  <a:lnTo>
                    <a:pt x="0" y="0"/>
                  </a:lnTo>
                </a:path>
              </a:pathLst>
            </a:custGeom>
            <a:solidFill>
              <a:srgbClr val="000000"/>
            </a:solidFill>
            <a:ln w="9525" cap="rnd">
              <a:noFill/>
              <a:round/>
              <a:headEnd/>
              <a:tailEnd/>
            </a:ln>
            <a:effectLst/>
          </p:spPr>
          <p:txBody>
            <a:bodyPr/>
            <a:lstStyle/>
            <a:p>
              <a:endParaRPr lang="en-US"/>
            </a:p>
          </p:txBody>
        </p:sp>
        <p:sp>
          <p:nvSpPr>
            <p:cNvPr id="43400" name="Freeform 392"/>
            <p:cNvSpPr>
              <a:spLocks/>
            </p:cNvSpPr>
            <p:nvPr/>
          </p:nvSpPr>
          <p:spPr bwMode="auto">
            <a:xfrm>
              <a:off x="4276" y="1290"/>
              <a:ext cx="43" cy="22"/>
            </a:xfrm>
            <a:custGeom>
              <a:avLst/>
              <a:gdLst/>
              <a:ahLst/>
              <a:cxnLst>
                <a:cxn ang="0">
                  <a:pos x="42" y="8"/>
                </a:cxn>
                <a:cxn ang="0">
                  <a:pos x="37" y="4"/>
                </a:cxn>
                <a:cxn ang="0">
                  <a:pos x="11" y="0"/>
                </a:cxn>
                <a:cxn ang="0">
                  <a:pos x="6" y="0"/>
                </a:cxn>
                <a:cxn ang="0">
                  <a:pos x="6" y="4"/>
                </a:cxn>
                <a:cxn ang="0">
                  <a:pos x="0" y="16"/>
                </a:cxn>
                <a:cxn ang="0">
                  <a:pos x="31" y="21"/>
                </a:cxn>
                <a:cxn ang="0">
                  <a:pos x="37" y="21"/>
                </a:cxn>
                <a:cxn ang="0">
                  <a:pos x="42" y="8"/>
                </a:cxn>
              </a:cxnLst>
              <a:rect l="0" t="0" r="r" b="b"/>
              <a:pathLst>
                <a:path w="43" h="22">
                  <a:moveTo>
                    <a:pt x="42" y="8"/>
                  </a:moveTo>
                  <a:lnTo>
                    <a:pt x="37" y="4"/>
                  </a:lnTo>
                  <a:lnTo>
                    <a:pt x="11" y="0"/>
                  </a:lnTo>
                  <a:lnTo>
                    <a:pt x="6" y="0"/>
                  </a:lnTo>
                  <a:lnTo>
                    <a:pt x="6" y="4"/>
                  </a:lnTo>
                  <a:lnTo>
                    <a:pt x="0" y="16"/>
                  </a:lnTo>
                  <a:lnTo>
                    <a:pt x="31" y="21"/>
                  </a:lnTo>
                  <a:lnTo>
                    <a:pt x="37" y="21"/>
                  </a:lnTo>
                  <a:lnTo>
                    <a:pt x="42"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grpSp>
        <p:nvGrpSpPr>
          <p:cNvPr id="43401" name="Group 393"/>
          <p:cNvGrpSpPr>
            <a:grpSpLocks/>
          </p:cNvGrpSpPr>
          <p:nvPr/>
        </p:nvGrpSpPr>
        <p:grpSpPr bwMode="auto">
          <a:xfrm>
            <a:off x="6535738" y="5272088"/>
            <a:ext cx="587375" cy="539750"/>
            <a:chOff x="4175" y="2989"/>
            <a:chExt cx="375" cy="306"/>
          </a:xfrm>
        </p:grpSpPr>
        <p:sp>
          <p:nvSpPr>
            <p:cNvPr id="43402" name="Freeform 394"/>
            <p:cNvSpPr>
              <a:spLocks/>
            </p:cNvSpPr>
            <p:nvPr/>
          </p:nvSpPr>
          <p:spPr bwMode="auto">
            <a:xfrm>
              <a:off x="4502" y="3027"/>
              <a:ext cx="33" cy="74"/>
            </a:xfrm>
            <a:custGeom>
              <a:avLst/>
              <a:gdLst/>
              <a:ahLst/>
              <a:cxnLst>
                <a:cxn ang="0">
                  <a:pos x="0" y="73"/>
                </a:cxn>
                <a:cxn ang="0">
                  <a:pos x="0" y="68"/>
                </a:cxn>
                <a:cxn ang="0">
                  <a:pos x="21" y="0"/>
                </a:cxn>
                <a:cxn ang="0">
                  <a:pos x="32" y="0"/>
                </a:cxn>
                <a:cxn ang="0">
                  <a:pos x="27" y="18"/>
                </a:cxn>
                <a:cxn ang="0">
                  <a:pos x="21" y="18"/>
                </a:cxn>
                <a:cxn ang="0">
                  <a:pos x="11" y="73"/>
                </a:cxn>
                <a:cxn ang="0">
                  <a:pos x="0" y="73"/>
                </a:cxn>
              </a:cxnLst>
              <a:rect l="0" t="0" r="r" b="b"/>
              <a:pathLst>
                <a:path w="33" h="74">
                  <a:moveTo>
                    <a:pt x="0" y="73"/>
                  </a:moveTo>
                  <a:lnTo>
                    <a:pt x="0" y="68"/>
                  </a:lnTo>
                  <a:lnTo>
                    <a:pt x="21" y="0"/>
                  </a:lnTo>
                  <a:lnTo>
                    <a:pt x="32" y="0"/>
                  </a:lnTo>
                  <a:lnTo>
                    <a:pt x="27" y="18"/>
                  </a:lnTo>
                  <a:lnTo>
                    <a:pt x="21" y="18"/>
                  </a:lnTo>
                  <a:lnTo>
                    <a:pt x="11" y="73"/>
                  </a:lnTo>
                  <a:lnTo>
                    <a:pt x="0" y="7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03" name="Line 395"/>
            <p:cNvSpPr>
              <a:spLocks noChangeShapeType="1"/>
            </p:cNvSpPr>
            <p:nvPr/>
          </p:nvSpPr>
          <p:spPr bwMode="auto">
            <a:xfrm flipH="1">
              <a:off x="4498" y="2994"/>
              <a:ext cx="31" cy="152"/>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43404" name="Freeform 396"/>
            <p:cNvSpPr>
              <a:spLocks/>
            </p:cNvSpPr>
            <p:nvPr/>
          </p:nvSpPr>
          <p:spPr bwMode="auto">
            <a:xfrm>
              <a:off x="4456" y="3018"/>
              <a:ext cx="68" cy="83"/>
            </a:xfrm>
            <a:custGeom>
              <a:avLst/>
              <a:gdLst/>
              <a:ahLst/>
              <a:cxnLst>
                <a:cxn ang="0">
                  <a:pos x="25" y="82"/>
                </a:cxn>
                <a:cxn ang="0">
                  <a:pos x="36" y="82"/>
                </a:cxn>
                <a:cxn ang="0">
                  <a:pos x="46" y="82"/>
                </a:cxn>
                <a:cxn ang="0">
                  <a:pos x="46" y="77"/>
                </a:cxn>
                <a:cxn ang="0">
                  <a:pos x="60" y="27"/>
                </a:cxn>
                <a:cxn ang="0">
                  <a:pos x="67" y="21"/>
                </a:cxn>
                <a:cxn ang="0">
                  <a:pos x="67" y="9"/>
                </a:cxn>
                <a:cxn ang="0">
                  <a:pos x="60" y="9"/>
                </a:cxn>
                <a:cxn ang="0">
                  <a:pos x="56" y="9"/>
                </a:cxn>
                <a:cxn ang="0">
                  <a:pos x="52" y="27"/>
                </a:cxn>
                <a:cxn ang="0">
                  <a:pos x="46" y="31"/>
                </a:cxn>
                <a:cxn ang="0">
                  <a:pos x="30" y="31"/>
                </a:cxn>
                <a:cxn ang="0">
                  <a:pos x="14" y="27"/>
                </a:cxn>
                <a:cxn ang="0">
                  <a:pos x="20" y="14"/>
                </a:cxn>
                <a:cxn ang="0">
                  <a:pos x="20" y="4"/>
                </a:cxn>
                <a:cxn ang="0">
                  <a:pos x="14" y="0"/>
                </a:cxn>
                <a:cxn ang="0">
                  <a:pos x="10" y="14"/>
                </a:cxn>
                <a:cxn ang="0">
                  <a:pos x="0" y="45"/>
                </a:cxn>
                <a:cxn ang="0">
                  <a:pos x="0" y="72"/>
                </a:cxn>
                <a:cxn ang="0">
                  <a:pos x="0" y="77"/>
                </a:cxn>
                <a:cxn ang="0">
                  <a:pos x="10" y="77"/>
                </a:cxn>
                <a:cxn ang="0">
                  <a:pos x="14" y="77"/>
                </a:cxn>
                <a:cxn ang="0">
                  <a:pos x="25" y="82"/>
                </a:cxn>
              </a:cxnLst>
              <a:rect l="0" t="0" r="r" b="b"/>
              <a:pathLst>
                <a:path w="68" h="83">
                  <a:moveTo>
                    <a:pt x="25" y="82"/>
                  </a:moveTo>
                  <a:lnTo>
                    <a:pt x="36" y="82"/>
                  </a:lnTo>
                  <a:lnTo>
                    <a:pt x="46" y="82"/>
                  </a:lnTo>
                  <a:lnTo>
                    <a:pt x="46" y="77"/>
                  </a:lnTo>
                  <a:lnTo>
                    <a:pt x="60" y="27"/>
                  </a:lnTo>
                  <a:lnTo>
                    <a:pt x="67" y="21"/>
                  </a:lnTo>
                  <a:lnTo>
                    <a:pt x="67" y="9"/>
                  </a:lnTo>
                  <a:lnTo>
                    <a:pt x="60" y="9"/>
                  </a:lnTo>
                  <a:lnTo>
                    <a:pt x="56" y="9"/>
                  </a:lnTo>
                  <a:lnTo>
                    <a:pt x="52" y="27"/>
                  </a:lnTo>
                  <a:lnTo>
                    <a:pt x="46" y="31"/>
                  </a:lnTo>
                  <a:lnTo>
                    <a:pt x="30" y="31"/>
                  </a:lnTo>
                  <a:lnTo>
                    <a:pt x="14" y="27"/>
                  </a:lnTo>
                  <a:lnTo>
                    <a:pt x="20" y="14"/>
                  </a:lnTo>
                  <a:lnTo>
                    <a:pt x="20" y="4"/>
                  </a:lnTo>
                  <a:lnTo>
                    <a:pt x="14" y="0"/>
                  </a:lnTo>
                  <a:lnTo>
                    <a:pt x="10" y="14"/>
                  </a:lnTo>
                  <a:lnTo>
                    <a:pt x="0" y="45"/>
                  </a:lnTo>
                  <a:lnTo>
                    <a:pt x="0" y="72"/>
                  </a:lnTo>
                  <a:lnTo>
                    <a:pt x="0" y="77"/>
                  </a:lnTo>
                  <a:lnTo>
                    <a:pt x="10" y="77"/>
                  </a:lnTo>
                  <a:lnTo>
                    <a:pt x="14" y="77"/>
                  </a:lnTo>
                  <a:lnTo>
                    <a:pt x="25" y="82"/>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05" name="Freeform 397"/>
            <p:cNvSpPr>
              <a:spLocks/>
            </p:cNvSpPr>
            <p:nvPr/>
          </p:nvSpPr>
          <p:spPr bwMode="auto">
            <a:xfrm>
              <a:off x="4513" y="3022"/>
              <a:ext cx="22" cy="17"/>
            </a:xfrm>
            <a:custGeom>
              <a:avLst/>
              <a:gdLst/>
              <a:ahLst/>
              <a:cxnLst>
                <a:cxn ang="0">
                  <a:pos x="10" y="16"/>
                </a:cxn>
                <a:cxn ang="0">
                  <a:pos x="21" y="16"/>
                </a:cxn>
                <a:cxn ang="0">
                  <a:pos x="4" y="0"/>
                </a:cxn>
                <a:cxn ang="0">
                  <a:pos x="0" y="16"/>
                </a:cxn>
                <a:cxn ang="0">
                  <a:pos x="10" y="16"/>
                </a:cxn>
              </a:cxnLst>
              <a:rect l="0" t="0" r="r" b="b"/>
              <a:pathLst>
                <a:path w="22" h="17">
                  <a:moveTo>
                    <a:pt x="10" y="16"/>
                  </a:moveTo>
                  <a:lnTo>
                    <a:pt x="21" y="16"/>
                  </a:lnTo>
                  <a:lnTo>
                    <a:pt x="4" y="0"/>
                  </a:lnTo>
                  <a:lnTo>
                    <a:pt x="0" y="16"/>
                  </a:lnTo>
                  <a:lnTo>
                    <a:pt x="10" y="16"/>
                  </a:lnTo>
                </a:path>
              </a:pathLst>
            </a:custGeom>
            <a:noFill/>
            <a:ln w="12700" cap="rnd" cmpd="sng">
              <a:solidFill>
                <a:srgbClr val="000000"/>
              </a:solidFill>
              <a:prstDash val="solid"/>
              <a:round/>
              <a:headEnd/>
              <a:tailEnd/>
            </a:ln>
            <a:effectLst/>
          </p:spPr>
          <p:txBody>
            <a:bodyPr/>
            <a:lstStyle/>
            <a:p>
              <a:endParaRPr lang="en-US"/>
            </a:p>
          </p:txBody>
        </p:sp>
        <p:sp>
          <p:nvSpPr>
            <p:cNvPr id="43406" name="Freeform 398"/>
            <p:cNvSpPr>
              <a:spLocks/>
            </p:cNvSpPr>
            <p:nvPr/>
          </p:nvSpPr>
          <p:spPr bwMode="auto">
            <a:xfrm>
              <a:off x="4471" y="3012"/>
              <a:ext cx="17" cy="17"/>
            </a:xfrm>
            <a:custGeom>
              <a:avLst/>
              <a:gdLst/>
              <a:ahLst/>
              <a:cxnLst>
                <a:cxn ang="0">
                  <a:pos x="0" y="16"/>
                </a:cxn>
                <a:cxn ang="0">
                  <a:pos x="0" y="0"/>
                </a:cxn>
                <a:cxn ang="0">
                  <a:pos x="16" y="0"/>
                </a:cxn>
                <a:cxn ang="0">
                  <a:pos x="16" y="16"/>
                </a:cxn>
                <a:cxn ang="0">
                  <a:pos x="0" y="16"/>
                </a:cxn>
              </a:cxnLst>
              <a:rect l="0" t="0" r="r" b="b"/>
              <a:pathLst>
                <a:path w="17" h="17">
                  <a:moveTo>
                    <a:pt x="0" y="16"/>
                  </a:moveTo>
                  <a:lnTo>
                    <a:pt x="0" y="0"/>
                  </a:lnTo>
                  <a:lnTo>
                    <a:pt x="16" y="0"/>
                  </a:lnTo>
                  <a:lnTo>
                    <a:pt x="16" y="16"/>
                  </a:lnTo>
                  <a:lnTo>
                    <a:pt x="0" y="16"/>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07" name="Freeform 399"/>
            <p:cNvSpPr>
              <a:spLocks/>
            </p:cNvSpPr>
            <p:nvPr/>
          </p:nvSpPr>
          <p:spPr bwMode="auto">
            <a:xfrm>
              <a:off x="4477" y="3012"/>
              <a:ext cx="41" cy="17"/>
            </a:xfrm>
            <a:custGeom>
              <a:avLst/>
              <a:gdLst/>
              <a:ahLst/>
              <a:cxnLst>
                <a:cxn ang="0">
                  <a:pos x="0" y="8"/>
                </a:cxn>
                <a:cxn ang="0">
                  <a:pos x="10" y="0"/>
                </a:cxn>
                <a:cxn ang="0">
                  <a:pos x="21" y="0"/>
                </a:cxn>
                <a:cxn ang="0">
                  <a:pos x="32" y="8"/>
                </a:cxn>
                <a:cxn ang="0">
                  <a:pos x="40" y="8"/>
                </a:cxn>
                <a:cxn ang="0">
                  <a:pos x="32" y="16"/>
                </a:cxn>
                <a:cxn ang="0">
                  <a:pos x="0" y="8"/>
                </a:cxn>
              </a:cxnLst>
              <a:rect l="0" t="0" r="r" b="b"/>
              <a:pathLst>
                <a:path w="41" h="17">
                  <a:moveTo>
                    <a:pt x="0" y="8"/>
                  </a:moveTo>
                  <a:lnTo>
                    <a:pt x="10" y="0"/>
                  </a:lnTo>
                  <a:lnTo>
                    <a:pt x="21" y="0"/>
                  </a:lnTo>
                  <a:lnTo>
                    <a:pt x="32" y="8"/>
                  </a:lnTo>
                  <a:lnTo>
                    <a:pt x="40" y="8"/>
                  </a:lnTo>
                  <a:lnTo>
                    <a:pt x="32" y="16"/>
                  </a:lnTo>
                  <a:lnTo>
                    <a:pt x="0"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08" name="Freeform 400"/>
            <p:cNvSpPr>
              <a:spLocks/>
            </p:cNvSpPr>
            <p:nvPr/>
          </p:nvSpPr>
          <p:spPr bwMode="auto">
            <a:xfrm>
              <a:off x="4471" y="3086"/>
              <a:ext cx="17" cy="20"/>
            </a:xfrm>
            <a:custGeom>
              <a:avLst/>
              <a:gdLst/>
              <a:ahLst/>
              <a:cxnLst>
                <a:cxn ang="0">
                  <a:pos x="16" y="13"/>
                </a:cxn>
                <a:cxn ang="0">
                  <a:pos x="8" y="19"/>
                </a:cxn>
                <a:cxn ang="0">
                  <a:pos x="0" y="13"/>
                </a:cxn>
                <a:cxn ang="0">
                  <a:pos x="8" y="5"/>
                </a:cxn>
                <a:cxn ang="0">
                  <a:pos x="8" y="0"/>
                </a:cxn>
                <a:cxn ang="0">
                  <a:pos x="16" y="5"/>
                </a:cxn>
                <a:cxn ang="0">
                  <a:pos x="16" y="9"/>
                </a:cxn>
                <a:cxn ang="0">
                  <a:pos x="16" y="13"/>
                </a:cxn>
              </a:cxnLst>
              <a:rect l="0" t="0" r="r" b="b"/>
              <a:pathLst>
                <a:path w="17" h="20">
                  <a:moveTo>
                    <a:pt x="16" y="13"/>
                  </a:moveTo>
                  <a:lnTo>
                    <a:pt x="8" y="19"/>
                  </a:lnTo>
                  <a:lnTo>
                    <a:pt x="0" y="13"/>
                  </a:lnTo>
                  <a:lnTo>
                    <a:pt x="8" y="5"/>
                  </a:lnTo>
                  <a:lnTo>
                    <a:pt x="8" y="0"/>
                  </a:lnTo>
                  <a:lnTo>
                    <a:pt x="16" y="5"/>
                  </a:lnTo>
                  <a:lnTo>
                    <a:pt x="16" y="9"/>
                  </a:lnTo>
                  <a:lnTo>
                    <a:pt x="16" y="13"/>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09" name="Freeform 401"/>
            <p:cNvSpPr>
              <a:spLocks/>
            </p:cNvSpPr>
            <p:nvPr/>
          </p:nvSpPr>
          <p:spPr bwMode="auto">
            <a:xfrm>
              <a:off x="4508" y="3018"/>
              <a:ext cx="17" cy="17"/>
            </a:xfrm>
            <a:custGeom>
              <a:avLst/>
              <a:gdLst/>
              <a:ahLst/>
              <a:cxnLst>
                <a:cxn ang="0">
                  <a:pos x="16" y="8"/>
                </a:cxn>
                <a:cxn ang="0">
                  <a:pos x="8" y="16"/>
                </a:cxn>
                <a:cxn ang="0">
                  <a:pos x="0" y="8"/>
                </a:cxn>
                <a:cxn ang="0">
                  <a:pos x="16" y="0"/>
                </a:cxn>
                <a:cxn ang="0">
                  <a:pos x="16" y="8"/>
                </a:cxn>
              </a:cxnLst>
              <a:rect l="0" t="0" r="r" b="b"/>
              <a:pathLst>
                <a:path w="17" h="17">
                  <a:moveTo>
                    <a:pt x="16" y="8"/>
                  </a:moveTo>
                  <a:lnTo>
                    <a:pt x="8" y="16"/>
                  </a:lnTo>
                  <a:lnTo>
                    <a:pt x="0" y="8"/>
                  </a:lnTo>
                  <a:lnTo>
                    <a:pt x="16" y="0"/>
                  </a:lnTo>
                  <a:lnTo>
                    <a:pt x="16" y="8"/>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10" name="Freeform 402"/>
            <p:cNvSpPr>
              <a:spLocks/>
            </p:cNvSpPr>
            <p:nvPr/>
          </p:nvSpPr>
          <p:spPr bwMode="auto">
            <a:xfrm>
              <a:off x="4471" y="3105"/>
              <a:ext cx="71" cy="125"/>
            </a:xfrm>
            <a:custGeom>
              <a:avLst/>
              <a:gdLst/>
              <a:ahLst/>
              <a:cxnLst>
                <a:cxn ang="0">
                  <a:pos x="3" y="0"/>
                </a:cxn>
                <a:cxn ang="0">
                  <a:pos x="0" y="0"/>
                </a:cxn>
                <a:cxn ang="0">
                  <a:pos x="0" y="26"/>
                </a:cxn>
                <a:cxn ang="0">
                  <a:pos x="3" y="52"/>
                </a:cxn>
                <a:cxn ang="0">
                  <a:pos x="14" y="79"/>
                </a:cxn>
                <a:cxn ang="0">
                  <a:pos x="33" y="110"/>
                </a:cxn>
                <a:cxn ang="0">
                  <a:pos x="57" y="124"/>
                </a:cxn>
                <a:cxn ang="0">
                  <a:pos x="66" y="124"/>
                </a:cxn>
                <a:cxn ang="0">
                  <a:pos x="70" y="118"/>
                </a:cxn>
                <a:cxn ang="0">
                  <a:pos x="66" y="110"/>
                </a:cxn>
                <a:cxn ang="0">
                  <a:pos x="62" y="105"/>
                </a:cxn>
                <a:cxn ang="0">
                  <a:pos x="47" y="105"/>
                </a:cxn>
                <a:cxn ang="0">
                  <a:pos x="37" y="105"/>
                </a:cxn>
                <a:cxn ang="0">
                  <a:pos x="27" y="93"/>
                </a:cxn>
                <a:cxn ang="0">
                  <a:pos x="19" y="74"/>
                </a:cxn>
                <a:cxn ang="0">
                  <a:pos x="9" y="57"/>
                </a:cxn>
                <a:cxn ang="0">
                  <a:pos x="3" y="21"/>
                </a:cxn>
                <a:cxn ang="0">
                  <a:pos x="3" y="4"/>
                </a:cxn>
                <a:cxn ang="0">
                  <a:pos x="3" y="0"/>
                </a:cxn>
              </a:cxnLst>
              <a:rect l="0" t="0" r="r" b="b"/>
              <a:pathLst>
                <a:path w="71" h="125">
                  <a:moveTo>
                    <a:pt x="3" y="0"/>
                  </a:moveTo>
                  <a:lnTo>
                    <a:pt x="0" y="0"/>
                  </a:lnTo>
                  <a:lnTo>
                    <a:pt x="0" y="26"/>
                  </a:lnTo>
                  <a:lnTo>
                    <a:pt x="3" y="52"/>
                  </a:lnTo>
                  <a:lnTo>
                    <a:pt x="14" y="79"/>
                  </a:lnTo>
                  <a:lnTo>
                    <a:pt x="33" y="110"/>
                  </a:lnTo>
                  <a:lnTo>
                    <a:pt x="57" y="124"/>
                  </a:lnTo>
                  <a:lnTo>
                    <a:pt x="66" y="124"/>
                  </a:lnTo>
                  <a:lnTo>
                    <a:pt x="70" y="118"/>
                  </a:lnTo>
                  <a:lnTo>
                    <a:pt x="66" y="110"/>
                  </a:lnTo>
                  <a:lnTo>
                    <a:pt x="62" y="105"/>
                  </a:lnTo>
                  <a:lnTo>
                    <a:pt x="47" y="105"/>
                  </a:lnTo>
                  <a:lnTo>
                    <a:pt x="37" y="105"/>
                  </a:lnTo>
                  <a:lnTo>
                    <a:pt x="27" y="93"/>
                  </a:lnTo>
                  <a:lnTo>
                    <a:pt x="19" y="74"/>
                  </a:lnTo>
                  <a:lnTo>
                    <a:pt x="9" y="57"/>
                  </a:lnTo>
                  <a:lnTo>
                    <a:pt x="3" y="21"/>
                  </a:lnTo>
                  <a:lnTo>
                    <a:pt x="3" y="4"/>
                  </a:lnTo>
                  <a:lnTo>
                    <a:pt x="3" y="0"/>
                  </a:lnTo>
                </a:path>
              </a:pathLst>
            </a:custGeom>
            <a:solidFill>
              <a:srgbClr val="666666"/>
            </a:solidFill>
            <a:ln w="9525" cap="rnd">
              <a:noFill/>
              <a:round/>
              <a:headEnd/>
              <a:tailEnd/>
            </a:ln>
            <a:effectLst/>
          </p:spPr>
          <p:txBody>
            <a:bodyPr/>
            <a:lstStyle/>
            <a:p>
              <a:endParaRPr lang="en-US"/>
            </a:p>
          </p:txBody>
        </p:sp>
        <p:sp>
          <p:nvSpPr>
            <p:cNvPr id="43411" name="Freeform 403"/>
            <p:cNvSpPr>
              <a:spLocks/>
            </p:cNvSpPr>
            <p:nvPr/>
          </p:nvSpPr>
          <p:spPr bwMode="auto">
            <a:xfrm>
              <a:off x="4471" y="3105"/>
              <a:ext cx="79" cy="130"/>
            </a:xfrm>
            <a:custGeom>
              <a:avLst/>
              <a:gdLst/>
              <a:ahLst/>
              <a:cxnLst>
                <a:cxn ang="0">
                  <a:pos x="6" y="0"/>
                </a:cxn>
                <a:cxn ang="0">
                  <a:pos x="0" y="0"/>
                </a:cxn>
                <a:cxn ang="0">
                  <a:pos x="0" y="27"/>
                </a:cxn>
                <a:cxn ang="0">
                  <a:pos x="6" y="55"/>
                </a:cxn>
                <a:cxn ang="0">
                  <a:pos x="16" y="83"/>
                </a:cxn>
                <a:cxn ang="0">
                  <a:pos x="37" y="114"/>
                </a:cxn>
                <a:cxn ang="0">
                  <a:pos x="63" y="129"/>
                </a:cxn>
                <a:cxn ang="0">
                  <a:pos x="72" y="129"/>
                </a:cxn>
                <a:cxn ang="0">
                  <a:pos x="78" y="124"/>
                </a:cxn>
                <a:cxn ang="0">
                  <a:pos x="72" y="114"/>
                </a:cxn>
                <a:cxn ang="0">
                  <a:pos x="69" y="110"/>
                </a:cxn>
                <a:cxn ang="0">
                  <a:pos x="52" y="110"/>
                </a:cxn>
                <a:cxn ang="0">
                  <a:pos x="42" y="110"/>
                </a:cxn>
                <a:cxn ang="0">
                  <a:pos x="31" y="96"/>
                </a:cxn>
                <a:cxn ang="0">
                  <a:pos x="22" y="79"/>
                </a:cxn>
                <a:cxn ang="0">
                  <a:pos x="11" y="60"/>
                </a:cxn>
                <a:cxn ang="0">
                  <a:pos x="6" y="22"/>
                </a:cxn>
                <a:cxn ang="0">
                  <a:pos x="6" y="4"/>
                </a:cxn>
                <a:cxn ang="0">
                  <a:pos x="6" y="0"/>
                </a:cxn>
              </a:cxnLst>
              <a:rect l="0" t="0" r="r" b="b"/>
              <a:pathLst>
                <a:path w="79" h="130">
                  <a:moveTo>
                    <a:pt x="6" y="0"/>
                  </a:moveTo>
                  <a:lnTo>
                    <a:pt x="0" y="0"/>
                  </a:lnTo>
                  <a:lnTo>
                    <a:pt x="0" y="27"/>
                  </a:lnTo>
                  <a:lnTo>
                    <a:pt x="6" y="55"/>
                  </a:lnTo>
                  <a:lnTo>
                    <a:pt x="16" y="83"/>
                  </a:lnTo>
                  <a:lnTo>
                    <a:pt x="37" y="114"/>
                  </a:lnTo>
                  <a:lnTo>
                    <a:pt x="63" y="129"/>
                  </a:lnTo>
                  <a:lnTo>
                    <a:pt x="72" y="129"/>
                  </a:lnTo>
                  <a:lnTo>
                    <a:pt x="78" y="124"/>
                  </a:lnTo>
                  <a:lnTo>
                    <a:pt x="72" y="114"/>
                  </a:lnTo>
                  <a:lnTo>
                    <a:pt x="69" y="110"/>
                  </a:lnTo>
                  <a:lnTo>
                    <a:pt x="52" y="110"/>
                  </a:lnTo>
                  <a:lnTo>
                    <a:pt x="42" y="110"/>
                  </a:lnTo>
                  <a:lnTo>
                    <a:pt x="31" y="96"/>
                  </a:lnTo>
                  <a:lnTo>
                    <a:pt x="22" y="79"/>
                  </a:lnTo>
                  <a:lnTo>
                    <a:pt x="11" y="60"/>
                  </a:lnTo>
                  <a:lnTo>
                    <a:pt x="6" y="22"/>
                  </a:lnTo>
                  <a:lnTo>
                    <a:pt x="6" y="4"/>
                  </a:lnTo>
                  <a:lnTo>
                    <a:pt x="6" y="0"/>
                  </a:lnTo>
                </a:path>
              </a:pathLst>
            </a:custGeom>
            <a:noFill/>
            <a:ln w="12700" cap="rnd" cmpd="sng">
              <a:solidFill>
                <a:srgbClr val="000000"/>
              </a:solidFill>
              <a:prstDash val="solid"/>
              <a:round/>
              <a:headEnd/>
              <a:tailEnd/>
            </a:ln>
            <a:effectLst/>
          </p:spPr>
          <p:txBody>
            <a:bodyPr/>
            <a:lstStyle/>
            <a:p>
              <a:endParaRPr lang="en-US"/>
            </a:p>
          </p:txBody>
        </p:sp>
        <p:sp>
          <p:nvSpPr>
            <p:cNvPr id="43412" name="Freeform 404"/>
            <p:cNvSpPr>
              <a:spLocks/>
            </p:cNvSpPr>
            <p:nvPr/>
          </p:nvSpPr>
          <p:spPr bwMode="auto">
            <a:xfrm>
              <a:off x="4465" y="3184"/>
              <a:ext cx="18" cy="24"/>
            </a:xfrm>
            <a:custGeom>
              <a:avLst/>
              <a:gdLst/>
              <a:ahLst/>
              <a:cxnLst>
                <a:cxn ang="0">
                  <a:pos x="17" y="4"/>
                </a:cxn>
                <a:cxn ang="0">
                  <a:pos x="17" y="0"/>
                </a:cxn>
                <a:cxn ang="0">
                  <a:pos x="7" y="0"/>
                </a:cxn>
                <a:cxn ang="0">
                  <a:pos x="0" y="4"/>
                </a:cxn>
                <a:cxn ang="0">
                  <a:pos x="0" y="9"/>
                </a:cxn>
                <a:cxn ang="0">
                  <a:pos x="0" y="12"/>
                </a:cxn>
                <a:cxn ang="0">
                  <a:pos x="0" y="17"/>
                </a:cxn>
                <a:cxn ang="0">
                  <a:pos x="17" y="23"/>
                </a:cxn>
                <a:cxn ang="0">
                  <a:pos x="17" y="4"/>
                </a:cxn>
              </a:cxnLst>
              <a:rect l="0" t="0" r="r" b="b"/>
              <a:pathLst>
                <a:path w="18" h="24">
                  <a:moveTo>
                    <a:pt x="17" y="4"/>
                  </a:moveTo>
                  <a:lnTo>
                    <a:pt x="17" y="0"/>
                  </a:lnTo>
                  <a:lnTo>
                    <a:pt x="7" y="0"/>
                  </a:lnTo>
                  <a:lnTo>
                    <a:pt x="0" y="4"/>
                  </a:lnTo>
                  <a:lnTo>
                    <a:pt x="0" y="9"/>
                  </a:lnTo>
                  <a:lnTo>
                    <a:pt x="0" y="12"/>
                  </a:lnTo>
                  <a:lnTo>
                    <a:pt x="0" y="17"/>
                  </a:lnTo>
                  <a:lnTo>
                    <a:pt x="17" y="23"/>
                  </a:lnTo>
                  <a:lnTo>
                    <a:pt x="17" y="4"/>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13" name="Freeform 405"/>
            <p:cNvSpPr>
              <a:spLocks/>
            </p:cNvSpPr>
            <p:nvPr/>
          </p:nvSpPr>
          <p:spPr bwMode="auto">
            <a:xfrm>
              <a:off x="4268" y="3146"/>
              <a:ext cx="210" cy="62"/>
            </a:xfrm>
            <a:custGeom>
              <a:avLst/>
              <a:gdLst/>
              <a:ahLst/>
              <a:cxnLst>
                <a:cxn ang="0">
                  <a:pos x="11" y="0"/>
                </a:cxn>
                <a:cxn ang="0">
                  <a:pos x="202" y="38"/>
                </a:cxn>
                <a:cxn ang="0">
                  <a:pos x="197" y="42"/>
                </a:cxn>
                <a:cxn ang="0">
                  <a:pos x="197" y="46"/>
                </a:cxn>
                <a:cxn ang="0">
                  <a:pos x="197" y="55"/>
                </a:cxn>
                <a:cxn ang="0">
                  <a:pos x="202" y="55"/>
                </a:cxn>
                <a:cxn ang="0">
                  <a:pos x="209" y="61"/>
                </a:cxn>
                <a:cxn ang="0">
                  <a:pos x="11" y="20"/>
                </a:cxn>
                <a:cxn ang="0">
                  <a:pos x="6" y="14"/>
                </a:cxn>
                <a:cxn ang="0">
                  <a:pos x="0" y="5"/>
                </a:cxn>
                <a:cxn ang="0">
                  <a:pos x="6" y="0"/>
                </a:cxn>
                <a:cxn ang="0">
                  <a:pos x="11" y="0"/>
                </a:cxn>
              </a:cxnLst>
              <a:rect l="0" t="0" r="r" b="b"/>
              <a:pathLst>
                <a:path w="210" h="62">
                  <a:moveTo>
                    <a:pt x="11" y="0"/>
                  </a:moveTo>
                  <a:lnTo>
                    <a:pt x="202" y="38"/>
                  </a:lnTo>
                  <a:lnTo>
                    <a:pt x="197" y="42"/>
                  </a:lnTo>
                  <a:lnTo>
                    <a:pt x="197" y="46"/>
                  </a:lnTo>
                  <a:lnTo>
                    <a:pt x="197" y="55"/>
                  </a:lnTo>
                  <a:lnTo>
                    <a:pt x="202" y="55"/>
                  </a:lnTo>
                  <a:lnTo>
                    <a:pt x="209" y="61"/>
                  </a:lnTo>
                  <a:lnTo>
                    <a:pt x="11" y="20"/>
                  </a:lnTo>
                  <a:lnTo>
                    <a:pt x="6" y="14"/>
                  </a:lnTo>
                  <a:lnTo>
                    <a:pt x="0" y="5"/>
                  </a:lnTo>
                  <a:lnTo>
                    <a:pt x="6" y="0"/>
                  </a:lnTo>
                  <a:lnTo>
                    <a:pt x="11"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414" name="Freeform 406"/>
            <p:cNvSpPr>
              <a:spLocks/>
            </p:cNvSpPr>
            <p:nvPr/>
          </p:nvSpPr>
          <p:spPr bwMode="auto">
            <a:xfrm>
              <a:off x="4274" y="3012"/>
              <a:ext cx="240" cy="173"/>
            </a:xfrm>
            <a:custGeom>
              <a:avLst/>
              <a:gdLst/>
              <a:ahLst/>
              <a:cxnLst>
                <a:cxn ang="0">
                  <a:pos x="227" y="22"/>
                </a:cxn>
                <a:cxn ang="0">
                  <a:pos x="41" y="0"/>
                </a:cxn>
                <a:cxn ang="0">
                  <a:pos x="36" y="0"/>
                </a:cxn>
                <a:cxn ang="0">
                  <a:pos x="30" y="5"/>
                </a:cxn>
                <a:cxn ang="0">
                  <a:pos x="0" y="119"/>
                </a:cxn>
                <a:cxn ang="0">
                  <a:pos x="0" y="129"/>
                </a:cxn>
                <a:cxn ang="0">
                  <a:pos x="5" y="134"/>
                </a:cxn>
                <a:cxn ang="0">
                  <a:pos x="196" y="172"/>
                </a:cxn>
                <a:cxn ang="0">
                  <a:pos x="202" y="166"/>
                </a:cxn>
                <a:cxn ang="0">
                  <a:pos x="207" y="161"/>
                </a:cxn>
                <a:cxn ang="0">
                  <a:pos x="212" y="157"/>
                </a:cxn>
                <a:cxn ang="0">
                  <a:pos x="239" y="36"/>
                </a:cxn>
                <a:cxn ang="0">
                  <a:pos x="239" y="32"/>
                </a:cxn>
                <a:cxn ang="0">
                  <a:pos x="233" y="27"/>
                </a:cxn>
                <a:cxn ang="0">
                  <a:pos x="227" y="22"/>
                </a:cxn>
              </a:cxnLst>
              <a:rect l="0" t="0" r="r" b="b"/>
              <a:pathLst>
                <a:path w="240" h="173">
                  <a:moveTo>
                    <a:pt x="227" y="22"/>
                  </a:moveTo>
                  <a:lnTo>
                    <a:pt x="41" y="0"/>
                  </a:lnTo>
                  <a:lnTo>
                    <a:pt x="36" y="0"/>
                  </a:lnTo>
                  <a:lnTo>
                    <a:pt x="30" y="5"/>
                  </a:lnTo>
                  <a:lnTo>
                    <a:pt x="0" y="119"/>
                  </a:lnTo>
                  <a:lnTo>
                    <a:pt x="0" y="129"/>
                  </a:lnTo>
                  <a:lnTo>
                    <a:pt x="5" y="134"/>
                  </a:lnTo>
                  <a:lnTo>
                    <a:pt x="196" y="172"/>
                  </a:lnTo>
                  <a:lnTo>
                    <a:pt x="202" y="166"/>
                  </a:lnTo>
                  <a:lnTo>
                    <a:pt x="207" y="161"/>
                  </a:lnTo>
                  <a:lnTo>
                    <a:pt x="212" y="157"/>
                  </a:lnTo>
                  <a:lnTo>
                    <a:pt x="239" y="36"/>
                  </a:lnTo>
                  <a:lnTo>
                    <a:pt x="239" y="32"/>
                  </a:lnTo>
                  <a:lnTo>
                    <a:pt x="233" y="27"/>
                  </a:lnTo>
                  <a:lnTo>
                    <a:pt x="227" y="22"/>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15" name="Freeform 407"/>
            <p:cNvSpPr>
              <a:spLocks/>
            </p:cNvSpPr>
            <p:nvPr/>
          </p:nvSpPr>
          <p:spPr bwMode="auto">
            <a:xfrm>
              <a:off x="4471" y="3170"/>
              <a:ext cx="32" cy="20"/>
            </a:xfrm>
            <a:custGeom>
              <a:avLst/>
              <a:gdLst/>
              <a:ahLst/>
              <a:cxnLst>
                <a:cxn ang="0">
                  <a:pos x="16" y="0"/>
                </a:cxn>
                <a:cxn ang="0">
                  <a:pos x="31" y="0"/>
                </a:cxn>
                <a:cxn ang="0">
                  <a:pos x="6" y="19"/>
                </a:cxn>
                <a:cxn ang="0">
                  <a:pos x="6" y="14"/>
                </a:cxn>
                <a:cxn ang="0">
                  <a:pos x="0" y="14"/>
                </a:cxn>
                <a:cxn ang="0">
                  <a:pos x="6" y="9"/>
                </a:cxn>
                <a:cxn ang="0">
                  <a:pos x="11" y="3"/>
                </a:cxn>
                <a:cxn ang="0">
                  <a:pos x="16" y="0"/>
                </a:cxn>
              </a:cxnLst>
              <a:rect l="0" t="0" r="r" b="b"/>
              <a:pathLst>
                <a:path w="32" h="20">
                  <a:moveTo>
                    <a:pt x="16" y="0"/>
                  </a:moveTo>
                  <a:lnTo>
                    <a:pt x="31" y="0"/>
                  </a:lnTo>
                  <a:lnTo>
                    <a:pt x="6" y="19"/>
                  </a:lnTo>
                  <a:lnTo>
                    <a:pt x="6" y="14"/>
                  </a:lnTo>
                  <a:lnTo>
                    <a:pt x="0" y="14"/>
                  </a:lnTo>
                  <a:lnTo>
                    <a:pt x="6" y="9"/>
                  </a:lnTo>
                  <a:lnTo>
                    <a:pt x="11" y="3"/>
                  </a:lnTo>
                  <a:lnTo>
                    <a:pt x="16" y="0"/>
                  </a:lnTo>
                </a:path>
              </a:pathLst>
            </a:custGeom>
            <a:solidFill>
              <a:srgbClr val="B5B5B5"/>
            </a:solidFill>
            <a:ln w="12700" cap="rnd" cmpd="sng">
              <a:solidFill>
                <a:srgbClr val="000000"/>
              </a:solidFill>
              <a:prstDash val="solid"/>
              <a:round/>
              <a:headEnd/>
              <a:tailEnd/>
            </a:ln>
            <a:effectLst/>
          </p:spPr>
          <p:txBody>
            <a:bodyPr/>
            <a:lstStyle/>
            <a:p>
              <a:endParaRPr lang="en-US"/>
            </a:p>
          </p:txBody>
        </p:sp>
        <p:sp>
          <p:nvSpPr>
            <p:cNvPr id="43416" name="Freeform 408"/>
            <p:cNvSpPr>
              <a:spLocks/>
            </p:cNvSpPr>
            <p:nvPr/>
          </p:nvSpPr>
          <p:spPr bwMode="auto">
            <a:xfrm>
              <a:off x="4175" y="3170"/>
              <a:ext cx="328" cy="116"/>
            </a:xfrm>
            <a:custGeom>
              <a:avLst/>
              <a:gdLst/>
              <a:ahLst/>
              <a:cxnLst>
                <a:cxn ang="0">
                  <a:pos x="327" y="0"/>
                </a:cxn>
                <a:cxn ang="0">
                  <a:pos x="327" y="26"/>
                </a:cxn>
                <a:cxn ang="0">
                  <a:pos x="222" y="115"/>
                </a:cxn>
                <a:cxn ang="0">
                  <a:pos x="217" y="115"/>
                </a:cxn>
                <a:cxn ang="0">
                  <a:pos x="206" y="115"/>
                </a:cxn>
                <a:cxn ang="0">
                  <a:pos x="6" y="59"/>
                </a:cxn>
                <a:cxn ang="0">
                  <a:pos x="0" y="59"/>
                </a:cxn>
                <a:cxn ang="0">
                  <a:pos x="0" y="49"/>
                </a:cxn>
                <a:cxn ang="0">
                  <a:pos x="6" y="44"/>
                </a:cxn>
                <a:cxn ang="0">
                  <a:pos x="6" y="49"/>
                </a:cxn>
                <a:cxn ang="0">
                  <a:pos x="206" y="105"/>
                </a:cxn>
                <a:cxn ang="0">
                  <a:pos x="217" y="105"/>
                </a:cxn>
                <a:cxn ang="0">
                  <a:pos x="227" y="105"/>
                </a:cxn>
                <a:cxn ang="0">
                  <a:pos x="234" y="100"/>
                </a:cxn>
                <a:cxn ang="0">
                  <a:pos x="301" y="36"/>
                </a:cxn>
                <a:cxn ang="0">
                  <a:pos x="301" y="17"/>
                </a:cxn>
                <a:cxn ang="0">
                  <a:pos x="327" y="0"/>
                </a:cxn>
              </a:cxnLst>
              <a:rect l="0" t="0" r="r" b="b"/>
              <a:pathLst>
                <a:path w="328" h="116">
                  <a:moveTo>
                    <a:pt x="327" y="0"/>
                  </a:moveTo>
                  <a:lnTo>
                    <a:pt x="327" y="26"/>
                  </a:lnTo>
                  <a:lnTo>
                    <a:pt x="222" y="115"/>
                  </a:lnTo>
                  <a:lnTo>
                    <a:pt x="217" y="115"/>
                  </a:lnTo>
                  <a:lnTo>
                    <a:pt x="206" y="115"/>
                  </a:lnTo>
                  <a:lnTo>
                    <a:pt x="6" y="59"/>
                  </a:lnTo>
                  <a:lnTo>
                    <a:pt x="0" y="59"/>
                  </a:lnTo>
                  <a:lnTo>
                    <a:pt x="0" y="49"/>
                  </a:lnTo>
                  <a:lnTo>
                    <a:pt x="6" y="44"/>
                  </a:lnTo>
                  <a:lnTo>
                    <a:pt x="6" y="49"/>
                  </a:lnTo>
                  <a:lnTo>
                    <a:pt x="206" y="105"/>
                  </a:lnTo>
                  <a:lnTo>
                    <a:pt x="217" y="105"/>
                  </a:lnTo>
                  <a:lnTo>
                    <a:pt x="227" y="105"/>
                  </a:lnTo>
                  <a:lnTo>
                    <a:pt x="234" y="100"/>
                  </a:lnTo>
                  <a:lnTo>
                    <a:pt x="301" y="36"/>
                  </a:lnTo>
                  <a:lnTo>
                    <a:pt x="301" y="17"/>
                  </a:lnTo>
                  <a:lnTo>
                    <a:pt x="327"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417" name="Freeform 409"/>
            <p:cNvSpPr>
              <a:spLocks/>
            </p:cNvSpPr>
            <p:nvPr/>
          </p:nvSpPr>
          <p:spPr bwMode="auto">
            <a:xfrm>
              <a:off x="4181" y="3165"/>
              <a:ext cx="297" cy="112"/>
            </a:xfrm>
            <a:custGeom>
              <a:avLst/>
              <a:gdLst/>
              <a:ahLst/>
              <a:cxnLst>
                <a:cxn ang="0">
                  <a:pos x="296" y="41"/>
                </a:cxn>
                <a:cxn ang="0">
                  <a:pos x="97" y="0"/>
                </a:cxn>
                <a:cxn ang="0">
                  <a:pos x="0" y="49"/>
                </a:cxn>
                <a:cxn ang="0">
                  <a:pos x="201" y="111"/>
                </a:cxn>
                <a:cxn ang="0">
                  <a:pos x="211" y="111"/>
                </a:cxn>
                <a:cxn ang="0">
                  <a:pos x="216" y="111"/>
                </a:cxn>
                <a:cxn ang="0">
                  <a:pos x="228" y="106"/>
                </a:cxn>
                <a:cxn ang="0">
                  <a:pos x="296" y="41"/>
                </a:cxn>
              </a:cxnLst>
              <a:rect l="0" t="0" r="r" b="b"/>
              <a:pathLst>
                <a:path w="297" h="112">
                  <a:moveTo>
                    <a:pt x="296" y="41"/>
                  </a:moveTo>
                  <a:lnTo>
                    <a:pt x="97" y="0"/>
                  </a:lnTo>
                  <a:lnTo>
                    <a:pt x="0" y="49"/>
                  </a:lnTo>
                  <a:lnTo>
                    <a:pt x="201" y="111"/>
                  </a:lnTo>
                  <a:lnTo>
                    <a:pt x="211" y="111"/>
                  </a:lnTo>
                  <a:lnTo>
                    <a:pt x="216" y="111"/>
                  </a:lnTo>
                  <a:lnTo>
                    <a:pt x="228" y="106"/>
                  </a:lnTo>
                  <a:lnTo>
                    <a:pt x="296" y="4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18" name="Freeform 410"/>
            <p:cNvSpPr>
              <a:spLocks/>
            </p:cNvSpPr>
            <p:nvPr/>
          </p:nvSpPr>
          <p:spPr bwMode="auto">
            <a:xfrm>
              <a:off x="4201" y="3179"/>
              <a:ext cx="245" cy="84"/>
            </a:xfrm>
            <a:custGeom>
              <a:avLst/>
              <a:gdLst/>
              <a:ahLst/>
              <a:cxnLst>
                <a:cxn ang="0">
                  <a:pos x="244" y="50"/>
                </a:cxn>
                <a:cxn ang="0">
                  <a:pos x="244" y="46"/>
                </a:cxn>
                <a:cxn ang="0">
                  <a:pos x="238" y="46"/>
                </a:cxn>
                <a:cxn ang="0">
                  <a:pos x="232" y="40"/>
                </a:cxn>
                <a:cxn ang="0">
                  <a:pos x="41" y="0"/>
                </a:cxn>
                <a:cxn ang="0">
                  <a:pos x="0" y="22"/>
                </a:cxn>
                <a:cxn ang="0">
                  <a:pos x="5" y="27"/>
                </a:cxn>
                <a:cxn ang="0">
                  <a:pos x="47" y="36"/>
                </a:cxn>
                <a:cxn ang="0">
                  <a:pos x="41" y="40"/>
                </a:cxn>
                <a:cxn ang="0">
                  <a:pos x="41" y="46"/>
                </a:cxn>
                <a:cxn ang="0">
                  <a:pos x="171" y="78"/>
                </a:cxn>
                <a:cxn ang="0">
                  <a:pos x="176" y="73"/>
                </a:cxn>
                <a:cxn ang="0">
                  <a:pos x="185" y="73"/>
                </a:cxn>
                <a:cxn ang="0">
                  <a:pos x="181" y="83"/>
                </a:cxn>
                <a:cxn ang="0">
                  <a:pos x="201" y="83"/>
                </a:cxn>
                <a:cxn ang="0">
                  <a:pos x="208" y="83"/>
                </a:cxn>
                <a:cxn ang="0">
                  <a:pos x="244" y="50"/>
                </a:cxn>
              </a:cxnLst>
              <a:rect l="0" t="0" r="r" b="b"/>
              <a:pathLst>
                <a:path w="245" h="84">
                  <a:moveTo>
                    <a:pt x="244" y="50"/>
                  </a:moveTo>
                  <a:lnTo>
                    <a:pt x="244" y="46"/>
                  </a:lnTo>
                  <a:lnTo>
                    <a:pt x="238" y="46"/>
                  </a:lnTo>
                  <a:lnTo>
                    <a:pt x="232" y="40"/>
                  </a:lnTo>
                  <a:lnTo>
                    <a:pt x="41" y="0"/>
                  </a:lnTo>
                  <a:lnTo>
                    <a:pt x="0" y="22"/>
                  </a:lnTo>
                  <a:lnTo>
                    <a:pt x="5" y="27"/>
                  </a:lnTo>
                  <a:lnTo>
                    <a:pt x="47" y="36"/>
                  </a:lnTo>
                  <a:lnTo>
                    <a:pt x="41" y="40"/>
                  </a:lnTo>
                  <a:lnTo>
                    <a:pt x="41" y="46"/>
                  </a:lnTo>
                  <a:lnTo>
                    <a:pt x="171" y="78"/>
                  </a:lnTo>
                  <a:lnTo>
                    <a:pt x="176" y="73"/>
                  </a:lnTo>
                  <a:lnTo>
                    <a:pt x="185" y="73"/>
                  </a:lnTo>
                  <a:lnTo>
                    <a:pt x="181" y="83"/>
                  </a:lnTo>
                  <a:lnTo>
                    <a:pt x="201" y="83"/>
                  </a:lnTo>
                  <a:lnTo>
                    <a:pt x="208" y="83"/>
                  </a:lnTo>
                  <a:lnTo>
                    <a:pt x="244" y="50"/>
                  </a:lnTo>
                </a:path>
              </a:pathLst>
            </a:custGeom>
            <a:solidFill>
              <a:srgbClr val="CCCCCC"/>
            </a:solidFill>
            <a:ln w="12700" cap="rnd" cmpd="sng">
              <a:solidFill>
                <a:srgbClr val="000000"/>
              </a:solidFill>
              <a:prstDash val="solid"/>
              <a:round/>
              <a:headEnd/>
              <a:tailEnd/>
            </a:ln>
            <a:effectLst/>
          </p:spPr>
          <p:txBody>
            <a:bodyPr/>
            <a:lstStyle/>
            <a:p>
              <a:endParaRPr lang="en-US"/>
            </a:p>
          </p:txBody>
        </p:sp>
        <p:sp>
          <p:nvSpPr>
            <p:cNvPr id="43419" name="Freeform 411"/>
            <p:cNvSpPr>
              <a:spLocks/>
            </p:cNvSpPr>
            <p:nvPr/>
          </p:nvSpPr>
          <p:spPr bwMode="auto">
            <a:xfrm>
              <a:off x="4181" y="3197"/>
              <a:ext cx="322" cy="98"/>
            </a:xfrm>
            <a:custGeom>
              <a:avLst/>
              <a:gdLst/>
              <a:ahLst/>
              <a:cxnLst>
                <a:cxn ang="0">
                  <a:pos x="321" y="0"/>
                </a:cxn>
                <a:cxn ang="0">
                  <a:pos x="221" y="88"/>
                </a:cxn>
                <a:cxn ang="0">
                  <a:pos x="211" y="88"/>
                </a:cxn>
                <a:cxn ang="0">
                  <a:pos x="201" y="88"/>
                </a:cxn>
                <a:cxn ang="0">
                  <a:pos x="0" y="32"/>
                </a:cxn>
                <a:cxn ang="0">
                  <a:pos x="0" y="42"/>
                </a:cxn>
                <a:cxn ang="0">
                  <a:pos x="5" y="42"/>
                </a:cxn>
                <a:cxn ang="0">
                  <a:pos x="205" y="97"/>
                </a:cxn>
                <a:cxn ang="0">
                  <a:pos x="211" y="97"/>
                </a:cxn>
                <a:cxn ang="0">
                  <a:pos x="221" y="92"/>
                </a:cxn>
                <a:cxn ang="0">
                  <a:pos x="321" y="4"/>
                </a:cxn>
                <a:cxn ang="0">
                  <a:pos x="321" y="0"/>
                </a:cxn>
              </a:cxnLst>
              <a:rect l="0" t="0" r="r" b="b"/>
              <a:pathLst>
                <a:path w="322" h="98">
                  <a:moveTo>
                    <a:pt x="321" y="0"/>
                  </a:moveTo>
                  <a:lnTo>
                    <a:pt x="221" y="88"/>
                  </a:lnTo>
                  <a:lnTo>
                    <a:pt x="211" y="88"/>
                  </a:lnTo>
                  <a:lnTo>
                    <a:pt x="201" y="88"/>
                  </a:lnTo>
                  <a:lnTo>
                    <a:pt x="0" y="32"/>
                  </a:lnTo>
                  <a:lnTo>
                    <a:pt x="0" y="42"/>
                  </a:lnTo>
                  <a:lnTo>
                    <a:pt x="5" y="42"/>
                  </a:lnTo>
                  <a:lnTo>
                    <a:pt x="205" y="97"/>
                  </a:lnTo>
                  <a:lnTo>
                    <a:pt x="211" y="97"/>
                  </a:lnTo>
                  <a:lnTo>
                    <a:pt x="221" y="92"/>
                  </a:lnTo>
                  <a:lnTo>
                    <a:pt x="321" y="4"/>
                  </a:lnTo>
                  <a:lnTo>
                    <a:pt x="32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420" name="Freeform 412"/>
            <p:cNvSpPr>
              <a:spLocks/>
            </p:cNvSpPr>
            <p:nvPr/>
          </p:nvSpPr>
          <p:spPr bwMode="auto">
            <a:xfrm>
              <a:off x="4284" y="3018"/>
              <a:ext cx="219" cy="153"/>
            </a:xfrm>
            <a:custGeom>
              <a:avLst/>
              <a:gdLst/>
              <a:ahLst/>
              <a:cxnLst>
                <a:cxn ang="0">
                  <a:pos x="212" y="31"/>
                </a:cxn>
                <a:cxn ang="0">
                  <a:pos x="42" y="0"/>
                </a:cxn>
                <a:cxn ang="0">
                  <a:pos x="36" y="0"/>
                </a:cxn>
                <a:cxn ang="0">
                  <a:pos x="31" y="8"/>
                </a:cxn>
                <a:cxn ang="0">
                  <a:pos x="0" y="109"/>
                </a:cxn>
                <a:cxn ang="0">
                  <a:pos x="5" y="114"/>
                </a:cxn>
                <a:cxn ang="0">
                  <a:pos x="181" y="152"/>
                </a:cxn>
                <a:cxn ang="0">
                  <a:pos x="186" y="152"/>
                </a:cxn>
                <a:cxn ang="0">
                  <a:pos x="192" y="147"/>
                </a:cxn>
                <a:cxn ang="0">
                  <a:pos x="218" y="35"/>
                </a:cxn>
                <a:cxn ang="0">
                  <a:pos x="218" y="31"/>
                </a:cxn>
                <a:cxn ang="0">
                  <a:pos x="212" y="31"/>
                </a:cxn>
              </a:cxnLst>
              <a:rect l="0" t="0" r="r" b="b"/>
              <a:pathLst>
                <a:path w="219" h="153">
                  <a:moveTo>
                    <a:pt x="212" y="31"/>
                  </a:moveTo>
                  <a:lnTo>
                    <a:pt x="42" y="0"/>
                  </a:lnTo>
                  <a:lnTo>
                    <a:pt x="36" y="0"/>
                  </a:lnTo>
                  <a:lnTo>
                    <a:pt x="31" y="8"/>
                  </a:lnTo>
                  <a:lnTo>
                    <a:pt x="0" y="109"/>
                  </a:lnTo>
                  <a:lnTo>
                    <a:pt x="5" y="114"/>
                  </a:lnTo>
                  <a:lnTo>
                    <a:pt x="181" y="152"/>
                  </a:lnTo>
                  <a:lnTo>
                    <a:pt x="186" y="152"/>
                  </a:lnTo>
                  <a:lnTo>
                    <a:pt x="192" y="147"/>
                  </a:lnTo>
                  <a:lnTo>
                    <a:pt x="218" y="35"/>
                  </a:lnTo>
                  <a:lnTo>
                    <a:pt x="218" y="31"/>
                  </a:lnTo>
                  <a:lnTo>
                    <a:pt x="212" y="31"/>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21" name="Freeform 413"/>
            <p:cNvSpPr>
              <a:spLocks/>
            </p:cNvSpPr>
            <p:nvPr/>
          </p:nvSpPr>
          <p:spPr bwMode="auto">
            <a:xfrm>
              <a:off x="4310" y="3027"/>
              <a:ext cx="168" cy="134"/>
            </a:xfrm>
            <a:custGeom>
              <a:avLst/>
              <a:gdLst/>
              <a:ahLst/>
              <a:cxnLst>
                <a:cxn ang="0">
                  <a:pos x="167" y="22"/>
                </a:cxn>
                <a:cxn ang="0">
                  <a:pos x="31" y="0"/>
                </a:cxn>
                <a:cxn ang="0">
                  <a:pos x="0" y="105"/>
                </a:cxn>
                <a:cxn ang="0">
                  <a:pos x="135" y="133"/>
                </a:cxn>
                <a:cxn ang="0">
                  <a:pos x="167" y="22"/>
                </a:cxn>
              </a:cxnLst>
              <a:rect l="0" t="0" r="r" b="b"/>
              <a:pathLst>
                <a:path w="168" h="134">
                  <a:moveTo>
                    <a:pt x="167" y="22"/>
                  </a:moveTo>
                  <a:lnTo>
                    <a:pt x="31" y="0"/>
                  </a:lnTo>
                  <a:lnTo>
                    <a:pt x="0" y="105"/>
                  </a:lnTo>
                  <a:lnTo>
                    <a:pt x="135" y="133"/>
                  </a:lnTo>
                  <a:lnTo>
                    <a:pt x="167" y="22"/>
                  </a:lnTo>
                </a:path>
              </a:pathLst>
            </a:custGeom>
            <a:solidFill>
              <a:srgbClr val="000000"/>
            </a:solidFill>
            <a:ln w="12700" cap="rnd" cmpd="sng">
              <a:solidFill>
                <a:srgbClr val="000000"/>
              </a:solidFill>
              <a:prstDash val="solid"/>
              <a:round/>
              <a:headEnd/>
              <a:tailEnd/>
            </a:ln>
            <a:effectLst/>
          </p:spPr>
          <p:txBody>
            <a:bodyPr/>
            <a:lstStyle/>
            <a:p>
              <a:endParaRPr lang="en-US"/>
            </a:p>
          </p:txBody>
        </p:sp>
        <p:sp>
          <p:nvSpPr>
            <p:cNvPr id="43422" name="Freeform 414"/>
            <p:cNvSpPr>
              <a:spLocks/>
            </p:cNvSpPr>
            <p:nvPr/>
          </p:nvSpPr>
          <p:spPr bwMode="auto">
            <a:xfrm>
              <a:off x="4414" y="3253"/>
              <a:ext cx="27" cy="33"/>
            </a:xfrm>
            <a:custGeom>
              <a:avLst/>
              <a:gdLst/>
              <a:ahLst/>
              <a:cxnLst>
                <a:cxn ang="0">
                  <a:pos x="0" y="32"/>
                </a:cxn>
                <a:cxn ang="0">
                  <a:pos x="0" y="22"/>
                </a:cxn>
                <a:cxn ang="0">
                  <a:pos x="26" y="0"/>
                </a:cxn>
                <a:cxn ang="0">
                  <a:pos x="26" y="4"/>
                </a:cxn>
                <a:cxn ang="0">
                  <a:pos x="0" y="32"/>
                </a:cxn>
              </a:cxnLst>
              <a:rect l="0" t="0" r="r" b="b"/>
              <a:pathLst>
                <a:path w="27" h="33">
                  <a:moveTo>
                    <a:pt x="0" y="32"/>
                  </a:moveTo>
                  <a:lnTo>
                    <a:pt x="0" y="22"/>
                  </a:lnTo>
                  <a:lnTo>
                    <a:pt x="26" y="0"/>
                  </a:lnTo>
                  <a:lnTo>
                    <a:pt x="26" y="4"/>
                  </a:lnTo>
                  <a:lnTo>
                    <a:pt x="0" y="32"/>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423" name="Freeform 415"/>
            <p:cNvSpPr>
              <a:spLocks/>
            </p:cNvSpPr>
            <p:nvPr/>
          </p:nvSpPr>
          <p:spPr bwMode="auto">
            <a:xfrm>
              <a:off x="4419" y="3276"/>
              <a:ext cx="22" cy="17"/>
            </a:xfrm>
            <a:custGeom>
              <a:avLst/>
              <a:gdLst/>
              <a:ahLst/>
              <a:cxnLst>
                <a:cxn ang="0">
                  <a:pos x="0" y="6"/>
                </a:cxn>
                <a:cxn ang="0">
                  <a:pos x="0" y="0"/>
                </a:cxn>
                <a:cxn ang="0">
                  <a:pos x="11" y="6"/>
                </a:cxn>
                <a:cxn ang="0">
                  <a:pos x="15" y="0"/>
                </a:cxn>
                <a:cxn ang="0">
                  <a:pos x="21" y="0"/>
                </a:cxn>
                <a:cxn ang="0">
                  <a:pos x="21" y="6"/>
                </a:cxn>
                <a:cxn ang="0">
                  <a:pos x="15" y="16"/>
                </a:cxn>
                <a:cxn ang="0">
                  <a:pos x="11" y="6"/>
                </a:cxn>
                <a:cxn ang="0">
                  <a:pos x="0" y="6"/>
                </a:cxn>
              </a:cxnLst>
              <a:rect l="0" t="0" r="r" b="b"/>
              <a:pathLst>
                <a:path w="22" h="17">
                  <a:moveTo>
                    <a:pt x="0" y="6"/>
                  </a:moveTo>
                  <a:lnTo>
                    <a:pt x="0" y="0"/>
                  </a:lnTo>
                  <a:lnTo>
                    <a:pt x="11" y="6"/>
                  </a:lnTo>
                  <a:lnTo>
                    <a:pt x="15" y="0"/>
                  </a:lnTo>
                  <a:lnTo>
                    <a:pt x="21" y="0"/>
                  </a:lnTo>
                  <a:lnTo>
                    <a:pt x="21" y="6"/>
                  </a:lnTo>
                  <a:lnTo>
                    <a:pt x="15" y="16"/>
                  </a:lnTo>
                  <a:lnTo>
                    <a:pt x="11" y="6"/>
                  </a:lnTo>
                  <a:lnTo>
                    <a:pt x="0" y="6"/>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424" name="Freeform 416"/>
            <p:cNvSpPr>
              <a:spLocks/>
            </p:cNvSpPr>
            <p:nvPr/>
          </p:nvSpPr>
          <p:spPr bwMode="auto">
            <a:xfrm>
              <a:off x="4419" y="3262"/>
              <a:ext cx="32" cy="17"/>
            </a:xfrm>
            <a:custGeom>
              <a:avLst/>
              <a:gdLst/>
              <a:ahLst/>
              <a:cxnLst>
                <a:cxn ang="0">
                  <a:pos x="0" y="16"/>
                </a:cxn>
                <a:cxn ang="0">
                  <a:pos x="21" y="0"/>
                </a:cxn>
                <a:cxn ang="0">
                  <a:pos x="26" y="0"/>
                </a:cxn>
                <a:cxn ang="0">
                  <a:pos x="31" y="0"/>
                </a:cxn>
                <a:cxn ang="0">
                  <a:pos x="31" y="6"/>
                </a:cxn>
                <a:cxn ang="0">
                  <a:pos x="26" y="16"/>
                </a:cxn>
                <a:cxn ang="0">
                  <a:pos x="21" y="16"/>
                </a:cxn>
                <a:cxn ang="0">
                  <a:pos x="16" y="16"/>
                </a:cxn>
                <a:cxn ang="0">
                  <a:pos x="11" y="16"/>
                </a:cxn>
                <a:cxn ang="0">
                  <a:pos x="6" y="16"/>
                </a:cxn>
                <a:cxn ang="0">
                  <a:pos x="0" y="16"/>
                </a:cxn>
              </a:cxnLst>
              <a:rect l="0" t="0" r="r" b="b"/>
              <a:pathLst>
                <a:path w="32" h="17">
                  <a:moveTo>
                    <a:pt x="0" y="16"/>
                  </a:moveTo>
                  <a:lnTo>
                    <a:pt x="21" y="0"/>
                  </a:lnTo>
                  <a:lnTo>
                    <a:pt x="26" y="0"/>
                  </a:lnTo>
                  <a:lnTo>
                    <a:pt x="31" y="0"/>
                  </a:lnTo>
                  <a:lnTo>
                    <a:pt x="31" y="6"/>
                  </a:lnTo>
                  <a:lnTo>
                    <a:pt x="26" y="16"/>
                  </a:lnTo>
                  <a:lnTo>
                    <a:pt x="21" y="16"/>
                  </a:lnTo>
                  <a:lnTo>
                    <a:pt x="16" y="16"/>
                  </a:lnTo>
                  <a:lnTo>
                    <a:pt x="11" y="16"/>
                  </a:lnTo>
                  <a:lnTo>
                    <a:pt x="6" y="16"/>
                  </a:lnTo>
                  <a:lnTo>
                    <a:pt x="0" y="16"/>
                  </a:lnTo>
                </a:path>
              </a:pathLst>
            </a:custGeom>
            <a:solidFill>
              <a:srgbClr val="999999"/>
            </a:solidFill>
            <a:ln w="12700" cap="rnd" cmpd="sng">
              <a:solidFill>
                <a:srgbClr val="000000"/>
              </a:solidFill>
              <a:prstDash val="solid"/>
              <a:round/>
              <a:headEnd/>
              <a:tailEnd/>
            </a:ln>
            <a:effectLst/>
          </p:spPr>
          <p:txBody>
            <a:bodyPr/>
            <a:lstStyle/>
            <a:p>
              <a:endParaRPr lang="en-US"/>
            </a:p>
          </p:txBody>
        </p:sp>
        <p:sp>
          <p:nvSpPr>
            <p:cNvPr id="43425" name="Freeform 417"/>
            <p:cNvSpPr>
              <a:spLocks/>
            </p:cNvSpPr>
            <p:nvPr/>
          </p:nvSpPr>
          <p:spPr bwMode="auto">
            <a:xfrm>
              <a:off x="4445" y="3267"/>
              <a:ext cx="17" cy="17"/>
            </a:xfrm>
            <a:custGeom>
              <a:avLst/>
              <a:gdLst/>
              <a:ahLst/>
              <a:cxnLst>
                <a:cxn ang="0">
                  <a:pos x="0" y="16"/>
                </a:cxn>
                <a:cxn ang="0">
                  <a:pos x="0" y="8"/>
                </a:cxn>
                <a:cxn ang="0">
                  <a:pos x="7" y="0"/>
                </a:cxn>
                <a:cxn ang="0">
                  <a:pos x="16" y="8"/>
                </a:cxn>
                <a:cxn ang="0">
                  <a:pos x="16" y="16"/>
                </a:cxn>
                <a:cxn ang="0">
                  <a:pos x="7" y="16"/>
                </a:cxn>
                <a:cxn ang="0">
                  <a:pos x="0" y="16"/>
                </a:cxn>
              </a:cxnLst>
              <a:rect l="0" t="0" r="r" b="b"/>
              <a:pathLst>
                <a:path w="17" h="17">
                  <a:moveTo>
                    <a:pt x="0" y="16"/>
                  </a:moveTo>
                  <a:lnTo>
                    <a:pt x="0" y="8"/>
                  </a:lnTo>
                  <a:lnTo>
                    <a:pt x="7" y="0"/>
                  </a:lnTo>
                  <a:lnTo>
                    <a:pt x="16" y="8"/>
                  </a:lnTo>
                  <a:lnTo>
                    <a:pt x="16" y="16"/>
                  </a:lnTo>
                  <a:lnTo>
                    <a:pt x="7" y="16"/>
                  </a:lnTo>
                  <a:lnTo>
                    <a:pt x="0" y="16"/>
                  </a:lnTo>
                </a:path>
              </a:pathLst>
            </a:custGeom>
            <a:solidFill>
              <a:srgbClr val="333333"/>
            </a:solidFill>
            <a:ln w="12700" cap="rnd" cmpd="sng">
              <a:solidFill>
                <a:srgbClr val="000000"/>
              </a:solidFill>
              <a:prstDash val="solid"/>
              <a:round/>
              <a:headEnd/>
              <a:tailEnd/>
            </a:ln>
            <a:effectLst/>
          </p:spPr>
          <p:txBody>
            <a:bodyPr/>
            <a:lstStyle/>
            <a:p>
              <a:endParaRPr lang="en-US"/>
            </a:p>
          </p:txBody>
        </p:sp>
        <p:sp>
          <p:nvSpPr>
            <p:cNvPr id="43426" name="Freeform 418"/>
            <p:cNvSpPr>
              <a:spLocks/>
            </p:cNvSpPr>
            <p:nvPr/>
          </p:nvSpPr>
          <p:spPr bwMode="auto">
            <a:xfrm>
              <a:off x="4517" y="3219"/>
              <a:ext cx="20" cy="17"/>
            </a:xfrm>
            <a:custGeom>
              <a:avLst/>
              <a:gdLst/>
              <a:ahLst/>
              <a:cxnLst>
                <a:cxn ang="0">
                  <a:pos x="0" y="0"/>
                </a:cxn>
                <a:cxn ang="0">
                  <a:pos x="11" y="0"/>
                </a:cxn>
                <a:cxn ang="0">
                  <a:pos x="16" y="0"/>
                </a:cxn>
                <a:cxn ang="0">
                  <a:pos x="19" y="9"/>
                </a:cxn>
                <a:cxn ang="0">
                  <a:pos x="19" y="16"/>
                </a:cxn>
                <a:cxn ang="0">
                  <a:pos x="16" y="16"/>
                </a:cxn>
                <a:cxn ang="0">
                  <a:pos x="11" y="16"/>
                </a:cxn>
                <a:cxn ang="0">
                  <a:pos x="0" y="0"/>
                </a:cxn>
              </a:cxnLst>
              <a:rect l="0" t="0" r="r" b="b"/>
              <a:pathLst>
                <a:path w="20" h="17">
                  <a:moveTo>
                    <a:pt x="0" y="0"/>
                  </a:moveTo>
                  <a:lnTo>
                    <a:pt x="11" y="0"/>
                  </a:lnTo>
                  <a:lnTo>
                    <a:pt x="16" y="0"/>
                  </a:lnTo>
                  <a:lnTo>
                    <a:pt x="19" y="9"/>
                  </a:lnTo>
                  <a:lnTo>
                    <a:pt x="19" y="16"/>
                  </a:lnTo>
                  <a:lnTo>
                    <a:pt x="16" y="16"/>
                  </a:lnTo>
                  <a:lnTo>
                    <a:pt x="11" y="16"/>
                  </a:lnTo>
                  <a:lnTo>
                    <a:pt x="0" y="0"/>
                  </a:lnTo>
                </a:path>
              </a:pathLst>
            </a:custGeom>
            <a:solidFill>
              <a:srgbClr val="FFFFFF"/>
            </a:solidFill>
            <a:ln w="9525" cap="rnd">
              <a:noFill/>
              <a:round/>
              <a:headEnd/>
              <a:tailEnd/>
            </a:ln>
            <a:effectLst/>
          </p:spPr>
          <p:txBody>
            <a:bodyPr/>
            <a:lstStyle/>
            <a:p>
              <a:endParaRPr lang="en-US"/>
            </a:p>
          </p:txBody>
        </p:sp>
        <p:sp>
          <p:nvSpPr>
            <p:cNvPr id="43427" name="Freeform 419"/>
            <p:cNvSpPr>
              <a:spLocks/>
            </p:cNvSpPr>
            <p:nvPr/>
          </p:nvSpPr>
          <p:spPr bwMode="auto">
            <a:xfrm>
              <a:off x="4517" y="3219"/>
              <a:ext cx="28" cy="17"/>
            </a:xfrm>
            <a:custGeom>
              <a:avLst/>
              <a:gdLst/>
              <a:ahLst/>
              <a:cxnLst>
                <a:cxn ang="0">
                  <a:pos x="0" y="0"/>
                </a:cxn>
                <a:cxn ang="0">
                  <a:pos x="17" y="0"/>
                </a:cxn>
                <a:cxn ang="0">
                  <a:pos x="22" y="0"/>
                </a:cxn>
                <a:cxn ang="0">
                  <a:pos x="27" y="8"/>
                </a:cxn>
                <a:cxn ang="0">
                  <a:pos x="27" y="16"/>
                </a:cxn>
                <a:cxn ang="0">
                  <a:pos x="22" y="16"/>
                </a:cxn>
                <a:cxn ang="0">
                  <a:pos x="17" y="16"/>
                </a:cxn>
                <a:cxn ang="0">
                  <a:pos x="0" y="0"/>
                </a:cxn>
              </a:cxnLst>
              <a:rect l="0" t="0" r="r" b="b"/>
              <a:pathLst>
                <a:path w="28" h="17">
                  <a:moveTo>
                    <a:pt x="0" y="0"/>
                  </a:moveTo>
                  <a:lnTo>
                    <a:pt x="17" y="0"/>
                  </a:lnTo>
                  <a:lnTo>
                    <a:pt x="22" y="0"/>
                  </a:lnTo>
                  <a:lnTo>
                    <a:pt x="27" y="8"/>
                  </a:lnTo>
                  <a:lnTo>
                    <a:pt x="27" y="16"/>
                  </a:lnTo>
                  <a:lnTo>
                    <a:pt x="22" y="16"/>
                  </a:lnTo>
                  <a:lnTo>
                    <a:pt x="17" y="16"/>
                  </a:lnTo>
                  <a:lnTo>
                    <a:pt x="0" y="0"/>
                  </a:lnTo>
                </a:path>
              </a:pathLst>
            </a:custGeom>
            <a:noFill/>
            <a:ln w="12700" cap="rnd" cmpd="sng">
              <a:solidFill>
                <a:srgbClr val="000000"/>
              </a:solidFill>
              <a:prstDash val="solid"/>
              <a:round/>
              <a:headEnd/>
              <a:tailEnd/>
            </a:ln>
            <a:effectLst/>
          </p:spPr>
          <p:txBody>
            <a:bodyPr/>
            <a:lstStyle/>
            <a:p>
              <a:endParaRPr lang="en-US"/>
            </a:p>
          </p:txBody>
        </p:sp>
        <p:sp>
          <p:nvSpPr>
            <p:cNvPr id="43428" name="Freeform 420"/>
            <p:cNvSpPr>
              <a:spLocks/>
            </p:cNvSpPr>
            <p:nvPr/>
          </p:nvSpPr>
          <p:spPr bwMode="auto">
            <a:xfrm>
              <a:off x="4456" y="3216"/>
              <a:ext cx="58" cy="61"/>
            </a:xfrm>
            <a:custGeom>
              <a:avLst/>
              <a:gdLst/>
              <a:ahLst/>
              <a:cxnLst>
                <a:cxn ang="0">
                  <a:pos x="51" y="0"/>
                </a:cxn>
                <a:cxn ang="0">
                  <a:pos x="57" y="4"/>
                </a:cxn>
                <a:cxn ang="0">
                  <a:pos x="45" y="9"/>
                </a:cxn>
                <a:cxn ang="0">
                  <a:pos x="45" y="17"/>
                </a:cxn>
                <a:cxn ang="0">
                  <a:pos x="45" y="32"/>
                </a:cxn>
                <a:cxn ang="0">
                  <a:pos x="41" y="45"/>
                </a:cxn>
                <a:cxn ang="0">
                  <a:pos x="30" y="55"/>
                </a:cxn>
                <a:cxn ang="0">
                  <a:pos x="10" y="60"/>
                </a:cxn>
                <a:cxn ang="0">
                  <a:pos x="0" y="60"/>
                </a:cxn>
                <a:cxn ang="0">
                  <a:pos x="0" y="55"/>
                </a:cxn>
                <a:cxn ang="0">
                  <a:pos x="25" y="51"/>
                </a:cxn>
                <a:cxn ang="0">
                  <a:pos x="36" y="45"/>
                </a:cxn>
                <a:cxn ang="0">
                  <a:pos x="41" y="37"/>
                </a:cxn>
                <a:cxn ang="0">
                  <a:pos x="41" y="17"/>
                </a:cxn>
                <a:cxn ang="0">
                  <a:pos x="41" y="14"/>
                </a:cxn>
                <a:cxn ang="0">
                  <a:pos x="45" y="9"/>
                </a:cxn>
                <a:cxn ang="0">
                  <a:pos x="51" y="0"/>
                </a:cxn>
              </a:cxnLst>
              <a:rect l="0" t="0" r="r" b="b"/>
              <a:pathLst>
                <a:path w="58" h="61">
                  <a:moveTo>
                    <a:pt x="51" y="0"/>
                  </a:moveTo>
                  <a:lnTo>
                    <a:pt x="57" y="4"/>
                  </a:lnTo>
                  <a:lnTo>
                    <a:pt x="45" y="9"/>
                  </a:lnTo>
                  <a:lnTo>
                    <a:pt x="45" y="17"/>
                  </a:lnTo>
                  <a:lnTo>
                    <a:pt x="45" y="32"/>
                  </a:lnTo>
                  <a:lnTo>
                    <a:pt x="41" y="45"/>
                  </a:lnTo>
                  <a:lnTo>
                    <a:pt x="30" y="55"/>
                  </a:lnTo>
                  <a:lnTo>
                    <a:pt x="10" y="60"/>
                  </a:lnTo>
                  <a:lnTo>
                    <a:pt x="0" y="60"/>
                  </a:lnTo>
                  <a:lnTo>
                    <a:pt x="0" y="55"/>
                  </a:lnTo>
                  <a:lnTo>
                    <a:pt x="25" y="51"/>
                  </a:lnTo>
                  <a:lnTo>
                    <a:pt x="36" y="45"/>
                  </a:lnTo>
                  <a:lnTo>
                    <a:pt x="41" y="37"/>
                  </a:lnTo>
                  <a:lnTo>
                    <a:pt x="41" y="17"/>
                  </a:lnTo>
                  <a:lnTo>
                    <a:pt x="41" y="14"/>
                  </a:lnTo>
                  <a:lnTo>
                    <a:pt x="45" y="9"/>
                  </a:lnTo>
                  <a:lnTo>
                    <a:pt x="51" y="0"/>
                  </a:lnTo>
                </a:path>
              </a:pathLst>
            </a:custGeom>
            <a:solidFill>
              <a:srgbClr val="666666"/>
            </a:solidFill>
            <a:ln w="12700" cap="rnd" cmpd="sng">
              <a:solidFill>
                <a:srgbClr val="000000"/>
              </a:solidFill>
              <a:prstDash val="solid"/>
              <a:round/>
              <a:headEnd/>
              <a:tailEnd/>
            </a:ln>
            <a:effectLst/>
          </p:spPr>
          <p:txBody>
            <a:bodyPr/>
            <a:lstStyle/>
            <a:p>
              <a:endParaRPr lang="en-US"/>
            </a:p>
          </p:txBody>
        </p:sp>
        <p:sp>
          <p:nvSpPr>
            <p:cNvPr id="43429" name="Freeform 421"/>
            <p:cNvSpPr>
              <a:spLocks/>
            </p:cNvSpPr>
            <p:nvPr/>
          </p:nvSpPr>
          <p:spPr bwMode="auto">
            <a:xfrm>
              <a:off x="4522" y="3012"/>
              <a:ext cx="1" cy="17"/>
            </a:xfrm>
            <a:custGeom>
              <a:avLst/>
              <a:gdLst/>
              <a:ahLst/>
              <a:cxnLst>
                <a:cxn ang="0">
                  <a:pos x="0" y="16"/>
                </a:cxn>
                <a:cxn ang="0">
                  <a:pos x="0" y="0"/>
                </a:cxn>
                <a:cxn ang="0">
                  <a:pos x="0" y="0"/>
                </a:cxn>
                <a:cxn ang="0">
                  <a:pos x="0" y="16"/>
                </a:cxn>
              </a:cxnLst>
              <a:rect l="0" t="0" r="r" b="b"/>
              <a:pathLst>
                <a:path w="1" h="17">
                  <a:moveTo>
                    <a:pt x="0" y="16"/>
                  </a:moveTo>
                  <a:lnTo>
                    <a:pt x="0" y="0"/>
                  </a:lnTo>
                  <a:lnTo>
                    <a:pt x="0" y="0"/>
                  </a:lnTo>
                  <a:lnTo>
                    <a:pt x="0" y="16"/>
                  </a:lnTo>
                </a:path>
              </a:pathLst>
            </a:custGeom>
            <a:solidFill>
              <a:srgbClr val="000000"/>
            </a:solidFill>
            <a:ln w="9525" cap="rnd">
              <a:noFill/>
              <a:round/>
              <a:headEnd/>
              <a:tailEnd/>
            </a:ln>
            <a:effectLst/>
          </p:spPr>
          <p:txBody>
            <a:bodyPr/>
            <a:lstStyle/>
            <a:p>
              <a:endParaRPr lang="en-US"/>
            </a:p>
          </p:txBody>
        </p:sp>
        <p:sp>
          <p:nvSpPr>
            <p:cNvPr id="43430" name="Freeform 422"/>
            <p:cNvSpPr>
              <a:spLocks/>
            </p:cNvSpPr>
            <p:nvPr/>
          </p:nvSpPr>
          <p:spPr bwMode="auto">
            <a:xfrm>
              <a:off x="4522" y="2995"/>
              <a:ext cx="17" cy="17"/>
            </a:xfrm>
            <a:custGeom>
              <a:avLst/>
              <a:gdLst/>
              <a:ahLst/>
              <a:cxnLst>
                <a:cxn ang="0">
                  <a:pos x="0" y="16"/>
                </a:cxn>
                <a:cxn ang="0">
                  <a:pos x="8" y="0"/>
                </a:cxn>
                <a:cxn ang="0">
                  <a:pos x="16" y="0"/>
                </a:cxn>
                <a:cxn ang="0">
                  <a:pos x="8" y="16"/>
                </a:cxn>
                <a:cxn ang="0">
                  <a:pos x="0" y="16"/>
                </a:cxn>
              </a:cxnLst>
              <a:rect l="0" t="0" r="r" b="b"/>
              <a:pathLst>
                <a:path w="17" h="17">
                  <a:moveTo>
                    <a:pt x="0" y="16"/>
                  </a:moveTo>
                  <a:lnTo>
                    <a:pt x="8" y="0"/>
                  </a:lnTo>
                  <a:lnTo>
                    <a:pt x="16" y="0"/>
                  </a:lnTo>
                  <a:lnTo>
                    <a:pt x="8" y="16"/>
                  </a:lnTo>
                  <a:lnTo>
                    <a:pt x="0" y="16"/>
                  </a:lnTo>
                </a:path>
              </a:pathLst>
            </a:custGeom>
            <a:solidFill>
              <a:srgbClr val="000000"/>
            </a:solidFill>
            <a:ln w="9525" cap="rnd">
              <a:noFill/>
              <a:round/>
              <a:headEnd/>
              <a:tailEnd/>
            </a:ln>
            <a:effectLst/>
          </p:spPr>
          <p:txBody>
            <a:bodyPr/>
            <a:lstStyle/>
            <a:p>
              <a:endParaRPr lang="en-US"/>
            </a:p>
          </p:txBody>
        </p:sp>
        <p:sp>
          <p:nvSpPr>
            <p:cNvPr id="43431" name="Freeform 423"/>
            <p:cNvSpPr>
              <a:spLocks/>
            </p:cNvSpPr>
            <p:nvPr/>
          </p:nvSpPr>
          <p:spPr bwMode="auto">
            <a:xfrm>
              <a:off x="4526" y="2989"/>
              <a:ext cx="18" cy="17"/>
            </a:xfrm>
            <a:custGeom>
              <a:avLst/>
              <a:gdLst/>
              <a:ahLst/>
              <a:cxnLst>
                <a:cxn ang="0">
                  <a:pos x="0" y="0"/>
                </a:cxn>
                <a:cxn ang="0">
                  <a:pos x="0" y="16"/>
                </a:cxn>
                <a:cxn ang="0">
                  <a:pos x="17" y="16"/>
                </a:cxn>
                <a:cxn ang="0">
                  <a:pos x="17" y="0"/>
                </a:cxn>
                <a:cxn ang="0">
                  <a:pos x="0" y="0"/>
                </a:cxn>
              </a:cxnLst>
              <a:rect l="0" t="0" r="r" b="b"/>
              <a:pathLst>
                <a:path w="18" h="17">
                  <a:moveTo>
                    <a:pt x="0" y="0"/>
                  </a:moveTo>
                  <a:lnTo>
                    <a:pt x="0" y="16"/>
                  </a:lnTo>
                  <a:lnTo>
                    <a:pt x="17" y="16"/>
                  </a:lnTo>
                  <a:lnTo>
                    <a:pt x="17" y="0"/>
                  </a:lnTo>
                  <a:lnTo>
                    <a:pt x="0" y="0"/>
                  </a:lnTo>
                </a:path>
              </a:pathLst>
            </a:custGeom>
            <a:solidFill>
              <a:srgbClr val="000000"/>
            </a:solidFill>
            <a:ln w="9525" cap="rnd">
              <a:noFill/>
              <a:round/>
              <a:headEnd/>
              <a:tailEnd/>
            </a:ln>
            <a:effectLst/>
          </p:spPr>
          <p:txBody>
            <a:bodyPr/>
            <a:lstStyle/>
            <a:p>
              <a:endParaRPr lang="en-US"/>
            </a:p>
          </p:txBody>
        </p:sp>
        <p:sp>
          <p:nvSpPr>
            <p:cNvPr id="43432" name="Freeform 424"/>
            <p:cNvSpPr>
              <a:spLocks/>
            </p:cNvSpPr>
            <p:nvPr/>
          </p:nvSpPr>
          <p:spPr bwMode="auto">
            <a:xfrm>
              <a:off x="4471" y="3018"/>
              <a:ext cx="43" cy="22"/>
            </a:xfrm>
            <a:custGeom>
              <a:avLst/>
              <a:gdLst/>
              <a:ahLst/>
              <a:cxnLst>
                <a:cxn ang="0">
                  <a:pos x="42" y="8"/>
                </a:cxn>
                <a:cxn ang="0">
                  <a:pos x="37" y="4"/>
                </a:cxn>
                <a:cxn ang="0">
                  <a:pos x="11" y="0"/>
                </a:cxn>
                <a:cxn ang="0">
                  <a:pos x="6" y="0"/>
                </a:cxn>
                <a:cxn ang="0">
                  <a:pos x="6" y="4"/>
                </a:cxn>
                <a:cxn ang="0">
                  <a:pos x="0" y="16"/>
                </a:cxn>
                <a:cxn ang="0">
                  <a:pos x="31" y="21"/>
                </a:cxn>
                <a:cxn ang="0">
                  <a:pos x="37" y="21"/>
                </a:cxn>
                <a:cxn ang="0">
                  <a:pos x="42" y="8"/>
                </a:cxn>
              </a:cxnLst>
              <a:rect l="0" t="0" r="r" b="b"/>
              <a:pathLst>
                <a:path w="43" h="22">
                  <a:moveTo>
                    <a:pt x="42" y="8"/>
                  </a:moveTo>
                  <a:lnTo>
                    <a:pt x="37" y="4"/>
                  </a:lnTo>
                  <a:lnTo>
                    <a:pt x="11" y="0"/>
                  </a:lnTo>
                  <a:lnTo>
                    <a:pt x="6" y="0"/>
                  </a:lnTo>
                  <a:lnTo>
                    <a:pt x="6" y="4"/>
                  </a:lnTo>
                  <a:lnTo>
                    <a:pt x="0" y="16"/>
                  </a:lnTo>
                  <a:lnTo>
                    <a:pt x="31" y="21"/>
                  </a:lnTo>
                  <a:lnTo>
                    <a:pt x="37" y="21"/>
                  </a:lnTo>
                  <a:lnTo>
                    <a:pt x="42" y="8"/>
                  </a:lnTo>
                </a:path>
              </a:pathLst>
            </a:custGeom>
            <a:solidFill>
              <a:srgbClr val="999999"/>
            </a:solidFill>
            <a:ln w="12700" cap="rnd" cmpd="sng">
              <a:solidFill>
                <a:srgbClr val="000000"/>
              </a:solidFill>
              <a:prstDash val="solid"/>
              <a:round/>
              <a:headEnd/>
              <a:tailEnd/>
            </a:ln>
            <a:effectLst/>
          </p:spPr>
          <p:txBody>
            <a:bodyPr/>
            <a:lstStyle/>
            <a:p>
              <a:endParaRPr lang="en-US"/>
            </a:p>
          </p:txBody>
        </p:sp>
      </p:grpSp>
      <p:sp>
        <p:nvSpPr>
          <p:cNvPr id="43433" name="Rectangle 425"/>
          <p:cNvSpPr>
            <a:spLocks noChangeArrowheads="1"/>
          </p:cNvSpPr>
          <p:nvPr/>
        </p:nvSpPr>
        <p:spPr bwMode="auto">
          <a:xfrm>
            <a:off x="5392738" y="4189413"/>
            <a:ext cx="1438275" cy="373062"/>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Access Point</a:t>
            </a:r>
          </a:p>
        </p:txBody>
      </p:sp>
      <p:sp>
        <p:nvSpPr>
          <p:cNvPr id="43434" name="Rectangle 426"/>
          <p:cNvSpPr>
            <a:spLocks noChangeArrowheads="1"/>
          </p:cNvSpPr>
          <p:nvPr/>
        </p:nvSpPr>
        <p:spPr bwMode="auto">
          <a:xfrm>
            <a:off x="1279525" y="5486400"/>
            <a:ext cx="1730375" cy="373063"/>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Wireless Clients</a:t>
            </a:r>
          </a:p>
        </p:txBody>
      </p:sp>
      <p:sp>
        <p:nvSpPr>
          <p:cNvPr id="43435" name="Rectangle 427"/>
          <p:cNvSpPr>
            <a:spLocks noChangeArrowheads="1"/>
          </p:cNvSpPr>
          <p:nvPr/>
        </p:nvSpPr>
        <p:spPr bwMode="auto">
          <a:xfrm>
            <a:off x="973138" y="3046413"/>
            <a:ext cx="1603375" cy="373062"/>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LAN Backbone</a:t>
            </a:r>
          </a:p>
        </p:txBody>
      </p:sp>
      <p:sp>
        <p:nvSpPr>
          <p:cNvPr id="43436" name="Rectangle 428"/>
          <p:cNvSpPr>
            <a:spLocks noChangeArrowheads="1"/>
          </p:cNvSpPr>
          <p:nvPr/>
        </p:nvSpPr>
        <p:spPr bwMode="auto">
          <a:xfrm>
            <a:off x="7680325" y="1903413"/>
            <a:ext cx="1006475" cy="646112"/>
          </a:xfrm>
          <a:prstGeom prst="rect">
            <a:avLst/>
          </a:prstGeom>
          <a:noFill/>
          <a:ln w="9525">
            <a:noFill/>
            <a:miter lim="800000"/>
            <a:headEnd/>
            <a:tailEnd/>
          </a:ln>
          <a:effectLst/>
        </p:spPr>
        <p:txBody>
          <a:bodyPr wrap="none" lIns="92075" tIns="46038" rIns="92075" bIns="46038">
            <a:spAutoFit/>
          </a:bodyPr>
          <a:lstStyle/>
          <a:p>
            <a:pPr algn="l"/>
            <a:r>
              <a:rPr lang="en-US" sz="1600" b="1" i="1">
                <a:latin typeface="Arial" pitchFamily="34" charset="0"/>
              </a:rPr>
              <a:t>Wireless</a:t>
            </a:r>
          </a:p>
          <a:p>
            <a:pPr algn="l"/>
            <a:r>
              <a:rPr lang="en-US" sz="1600" b="1" i="1">
                <a:latin typeface="Arial" pitchFamily="34" charset="0"/>
              </a:rPr>
              <a:t>“Cell”</a:t>
            </a:r>
          </a:p>
        </p:txBody>
      </p:sp>
      <p:sp>
        <p:nvSpPr>
          <p:cNvPr id="43437" name="Text Box 429"/>
          <p:cNvSpPr txBox="1">
            <a:spLocks noChangeArrowheads="1"/>
          </p:cNvSpPr>
          <p:nvPr/>
        </p:nvSpPr>
        <p:spPr bwMode="auto">
          <a:xfrm>
            <a:off x="1652588" y="2286000"/>
            <a:ext cx="1654175" cy="508000"/>
          </a:xfrm>
          <a:prstGeom prst="rect">
            <a:avLst/>
          </a:prstGeom>
          <a:noFill/>
          <a:ln w="12700">
            <a:noFill/>
            <a:miter lim="800000"/>
            <a:headEnd type="none" w="sm" len="sm"/>
            <a:tailEnd type="none" w="sm" len="sm"/>
          </a:ln>
          <a:effectLst/>
        </p:spPr>
        <p:txBody>
          <a:bodyPr>
            <a:spAutoFit/>
          </a:bodyPr>
          <a:lstStyle/>
          <a:p>
            <a:pPr algn="l">
              <a:spcBef>
                <a:spcPct val="50000"/>
              </a:spcBef>
            </a:pPr>
            <a:r>
              <a:rPr lang="en-US">
                <a:latin typeface="Arial" pitchFamily="34" charset="0"/>
              </a:rPr>
              <a:t>Channel 1</a:t>
            </a:r>
          </a:p>
        </p:txBody>
      </p:sp>
      <p:sp>
        <p:nvSpPr>
          <p:cNvPr id="43438" name="Text Box 430"/>
          <p:cNvSpPr txBox="1">
            <a:spLocks noChangeArrowheads="1"/>
          </p:cNvSpPr>
          <p:nvPr/>
        </p:nvSpPr>
        <p:spPr bwMode="auto">
          <a:xfrm>
            <a:off x="4583113" y="2624138"/>
            <a:ext cx="1654175" cy="508000"/>
          </a:xfrm>
          <a:prstGeom prst="rect">
            <a:avLst/>
          </a:prstGeom>
          <a:noFill/>
          <a:ln w="12700">
            <a:noFill/>
            <a:miter lim="800000"/>
            <a:headEnd type="none" w="sm" len="sm"/>
            <a:tailEnd type="none" w="sm" len="sm"/>
          </a:ln>
          <a:effectLst/>
        </p:spPr>
        <p:txBody>
          <a:bodyPr>
            <a:spAutoFit/>
          </a:bodyPr>
          <a:lstStyle/>
          <a:p>
            <a:pPr algn="l">
              <a:spcBef>
                <a:spcPct val="50000"/>
              </a:spcBef>
            </a:pPr>
            <a:r>
              <a:rPr lang="en-US">
                <a:latin typeface="Arial" pitchFamily="34" charset="0"/>
              </a:rPr>
              <a:t>Channel 6</a:t>
            </a:r>
          </a:p>
        </p:txBody>
      </p:sp>
      <p:sp>
        <p:nvSpPr>
          <p:cNvPr id="43439" name="Text Box 431"/>
          <p:cNvSpPr txBox="1">
            <a:spLocks noChangeArrowheads="1"/>
          </p:cNvSpPr>
          <p:nvPr/>
        </p:nvSpPr>
        <p:spPr bwMode="auto">
          <a:xfrm>
            <a:off x="1752600" y="4876800"/>
            <a:ext cx="392113" cy="457200"/>
          </a:xfrm>
          <a:prstGeom prst="rect">
            <a:avLst/>
          </a:prstGeom>
          <a:noFill/>
          <a:ln w="12700" cap="sq">
            <a:noFill/>
            <a:miter lim="800000"/>
            <a:headEnd type="none" w="sm" len="sm"/>
            <a:tailEnd type="none" w="sm" len="sm"/>
          </a:ln>
          <a:effectLst/>
        </p:spPr>
        <p:txBody>
          <a:bodyPr wrap="none">
            <a:spAutoFit/>
          </a:bodyPr>
          <a:lstStyle/>
          <a:p>
            <a:pPr algn="l"/>
            <a:r>
              <a:rPr lang="en-US" b="1">
                <a:latin typeface="Tahoma" pitchFamily="34" charset="0"/>
              </a:rPr>
              <a:t>A</a:t>
            </a:r>
          </a:p>
        </p:txBody>
      </p:sp>
      <p:sp>
        <p:nvSpPr>
          <p:cNvPr id="43440" name="Rectangle 432"/>
          <p:cNvSpPr>
            <a:spLocks noChangeArrowheads="1"/>
          </p:cNvSpPr>
          <p:nvPr/>
        </p:nvSpPr>
        <p:spPr bwMode="auto">
          <a:xfrm>
            <a:off x="3657600" y="4876800"/>
            <a:ext cx="392113" cy="457200"/>
          </a:xfrm>
          <a:prstGeom prst="rect">
            <a:avLst/>
          </a:prstGeom>
          <a:noFill/>
          <a:ln w="12700" cap="sq">
            <a:noFill/>
            <a:miter lim="800000"/>
            <a:headEnd type="none" w="sm" len="sm"/>
            <a:tailEnd type="none" w="sm" len="sm"/>
          </a:ln>
          <a:effectLst/>
        </p:spPr>
        <p:txBody>
          <a:bodyPr wrap="none">
            <a:spAutoFit/>
          </a:bodyPr>
          <a:lstStyle/>
          <a:p>
            <a:pPr algn="l"/>
            <a:r>
              <a:rPr lang="en-US" b="1">
                <a:latin typeface="Tahoma" pitchFamily="34" charset="0"/>
              </a:rPr>
              <a:t>B</a:t>
            </a:r>
          </a:p>
        </p:txBody>
      </p:sp>
      <p:sp>
        <p:nvSpPr>
          <p:cNvPr id="43441" name="Rectangle 433"/>
          <p:cNvSpPr>
            <a:spLocks noChangeArrowheads="1"/>
          </p:cNvSpPr>
          <p:nvPr/>
        </p:nvSpPr>
        <p:spPr bwMode="auto">
          <a:xfrm>
            <a:off x="7162800" y="5334000"/>
            <a:ext cx="387350" cy="457200"/>
          </a:xfrm>
          <a:prstGeom prst="rect">
            <a:avLst/>
          </a:prstGeom>
          <a:noFill/>
          <a:ln w="12700" cap="sq">
            <a:noFill/>
            <a:miter lim="800000"/>
            <a:headEnd type="none" w="sm" len="sm"/>
            <a:tailEnd type="none" w="sm" len="sm"/>
          </a:ln>
          <a:effectLst/>
        </p:spPr>
        <p:txBody>
          <a:bodyPr wrap="none">
            <a:spAutoFit/>
          </a:bodyPr>
          <a:lstStyle/>
          <a:p>
            <a:pPr algn="l"/>
            <a:r>
              <a:rPr lang="en-US" b="1">
                <a:latin typeface="Tahoma" pitchFamily="34" charset="0"/>
              </a:rPr>
              <a:t>C</a:t>
            </a:r>
          </a:p>
        </p:txBody>
      </p:sp>
      <p:sp>
        <p:nvSpPr>
          <p:cNvPr id="43442" name="Rectangle 434"/>
          <p:cNvSpPr>
            <a:spLocks noChangeArrowheads="1"/>
          </p:cNvSpPr>
          <p:nvPr/>
        </p:nvSpPr>
        <p:spPr bwMode="auto">
          <a:xfrm>
            <a:off x="6858000" y="2286000"/>
            <a:ext cx="414338" cy="457200"/>
          </a:xfrm>
          <a:prstGeom prst="rect">
            <a:avLst/>
          </a:prstGeom>
          <a:noFill/>
          <a:ln w="12700" cap="sq">
            <a:noFill/>
            <a:miter lim="800000"/>
            <a:headEnd type="none" w="sm" len="sm"/>
            <a:tailEnd type="none" w="sm" len="sm"/>
          </a:ln>
          <a:effectLst/>
        </p:spPr>
        <p:txBody>
          <a:bodyPr wrap="none">
            <a:spAutoFit/>
          </a:bodyPr>
          <a:lstStyle/>
          <a:p>
            <a:pPr algn="l"/>
            <a:r>
              <a:rPr lang="en-US" b="1">
                <a:latin typeface="Tahoma" pitchFamily="34" charset="0"/>
              </a:rPr>
              <a:t>D</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09600"/>
            <a:ext cx="7772400" cy="685800"/>
          </a:xfrm>
        </p:spPr>
        <p:txBody>
          <a:bodyPr/>
          <a:lstStyle/>
          <a:p>
            <a:r>
              <a:rPr lang="en-US"/>
              <a:t>IEEE 802.11- </a:t>
            </a:r>
            <a:r>
              <a:rPr lang="en-US" sz="3200"/>
              <a:t>Standards Status</a:t>
            </a:r>
            <a:endParaRPr lang="en-US"/>
          </a:p>
        </p:txBody>
      </p:sp>
      <p:sp>
        <p:nvSpPr>
          <p:cNvPr id="45059" name="Rectangle 3"/>
          <p:cNvSpPr>
            <a:spLocks noGrp="1" noChangeArrowheads="1"/>
          </p:cNvSpPr>
          <p:nvPr>
            <p:ph type="body" idx="1"/>
          </p:nvPr>
        </p:nvSpPr>
        <p:spPr>
          <a:xfrm>
            <a:off x="609600" y="1600200"/>
            <a:ext cx="7848600" cy="3810000"/>
          </a:xfrm>
        </p:spPr>
        <p:txBody>
          <a:bodyPr/>
          <a:lstStyle/>
          <a:p>
            <a:pPr>
              <a:lnSpc>
                <a:spcPct val="90000"/>
              </a:lnSpc>
            </a:pPr>
            <a:r>
              <a:rPr lang="en-US"/>
              <a:t>Although Standards Based, No Guarantees Of Vendor Interoperability… Therefore lots of field testing is necessary</a:t>
            </a:r>
          </a:p>
          <a:p>
            <a:pPr>
              <a:lnSpc>
                <a:spcPct val="90000"/>
              </a:lnSpc>
              <a:buFontTx/>
              <a:buNone/>
            </a:pPr>
            <a:endParaRPr lang="en-US"/>
          </a:p>
          <a:p>
            <a:pPr>
              <a:lnSpc>
                <a:spcPct val="90000"/>
              </a:lnSpc>
            </a:pPr>
            <a:r>
              <a:rPr lang="en-US"/>
              <a:t>No AP to AP Coordination For Roaming</a:t>
            </a:r>
          </a:p>
          <a:p>
            <a:pPr>
              <a:lnSpc>
                <a:spcPct val="90000"/>
              </a:lnSpc>
              <a:buFontTx/>
              <a:buNone/>
            </a:pPr>
            <a:endParaRPr lang="en-US"/>
          </a:p>
          <a:p>
            <a:pPr>
              <a:lnSpc>
                <a:spcPct val="90000"/>
              </a:lnSpc>
            </a:pPr>
            <a:r>
              <a:rPr lang="en-US"/>
              <a:t>No 802.11 Conformance Test Suite…see University of New Hampshire web site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IEEE 802.11 Evolution</a:t>
            </a:r>
          </a:p>
        </p:txBody>
      </p:sp>
      <p:sp>
        <p:nvSpPr>
          <p:cNvPr id="47107" name="Rectangle 3"/>
          <p:cNvSpPr>
            <a:spLocks noChangeArrowheads="1"/>
          </p:cNvSpPr>
          <p:nvPr/>
        </p:nvSpPr>
        <p:spPr bwMode="auto">
          <a:xfrm>
            <a:off x="228600" y="1828800"/>
            <a:ext cx="8915400" cy="3962400"/>
          </a:xfrm>
          <a:prstGeom prst="rect">
            <a:avLst/>
          </a:prstGeom>
          <a:noFill/>
          <a:ln w="9525">
            <a:noFill/>
            <a:miter lim="800000"/>
            <a:headEnd/>
            <a:tailEnd/>
          </a:ln>
          <a:effectLst/>
        </p:spPr>
        <p:txBody>
          <a:bodyPr/>
          <a:lstStyle/>
          <a:p>
            <a:pPr marL="342900" indent="-342900" algn="l">
              <a:spcBef>
                <a:spcPct val="20000"/>
              </a:spcBef>
            </a:pPr>
            <a:r>
              <a:rPr lang="en-US" sz="1800" u="sng"/>
              <a:t>Spec.	   Description		Est. Data Rate 	Act. Data Rate	Frequency</a:t>
            </a:r>
            <a:endParaRPr lang="en-US" sz="1800"/>
          </a:p>
          <a:p>
            <a:pPr marL="342900" indent="-342900" algn="l">
              <a:spcBef>
                <a:spcPct val="20000"/>
              </a:spcBef>
            </a:pPr>
            <a:r>
              <a:rPr lang="en-US" sz="1800"/>
              <a:t>802.11	   Most widely deployed 	2 Mbps		 1.6 Mbps 	2.4GHz	</a:t>
            </a:r>
          </a:p>
          <a:p>
            <a:pPr marL="342900" indent="-342900" algn="l">
              <a:spcBef>
                <a:spcPct val="20000"/>
              </a:spcBef>
            </a:pPr>
            <a:endParaRPr lang="en-US" sz="1800"/>
          </a:p>
          <a:p>
            <a:pPr marL="342900" indent="-342900" algn="l">
              <a:spcBef>
                <a:spcPct val="20000"/>
              </a:spcBef>
            </a:pPr>
            <a:r>
              <a:rPr lang="en-US" sz="1800"/>
              <a:t>802.11b	   ratified 9/99	 	11 Mbps		 5.5 Mbps	2.4GHz</a:t>
            </a:r>
          </a:p>
          <a:p>
            <a:pPr marL="342900" indent="-342900" algn="l">
              <a:spcBef>
                <a:spcPct val="20000"/>
              </a:spcBef>
            </a:pPr>
            <a:endParaRPr lang="en-US" sz="1800"/>
          </a:p>
          <a:p>
            <a:pPr marL="342900" indent="-342900" algn="l">
              <a:spcBef>
                <a:spcPct val="20000"/>
              </a:spcBef>
            </a:pPr>
            <a:r>
              <a:rPr lang="en-US" sz="1800"/>
              <a:t>802.11a	   In development		54 Mbps		 25 Mbps	5GHz</a:t>
            </a:r>
          </a:p>
          <a:p>
            <a:pPr marL="342900" indent="-342900" algn="l">
              <a:spcBef>
                <a:spcPct val="20000"/>
              </a:spcBef>
            </a:pPr>
            <a:endParaRPr lang="en-US" sz="1800"/>
          </a:p>
          <a:p>
            <a:pPr marL="342900" indent="-342900" algn="l">
              <a:spcBef>
                <a:spcPct val="20000"/>
              </a:spcBef>
            </a:pPr>
            <a:r>
              <a:rPr lang="en-US" sz="1800"/>
              <a:t>HiperLAN   Developed by European 	24 Mbps		 11 Mbps	5GHz</a:t>
            </a:r>
          </a:p>
          <a:p>
            <a:pPr marL="342900" indent="-342900" algn="l">
              <a:spcBef>
                <a:spcPct val="20000"/>
              </a:spcBef>
            </a:pPr>
            <a:r>
              <a:rPr lang="en-US" sz="160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609600"/>
            <a:ext cx="7772400" cy="838200"/>
          </a:xfrm>
        </p:spPr>
        <p:txBody>
          <a:bodyPr/>
          <a:lstStyle/>
          <a:p>
            <a:r>
              <a:rPr lang="en-US" sz="3200"/>
              <a:t>Carnegie Mellon Background</a:t>
            </a:r>
            <a:endParaRPr lang="en-US"/>
          </a:p>
        </p:txBody>
      </p:sp>
      <p:sp>
        <p:nvSpPr>
          <p:cNvPr id="53251" name="Rectangle 3"/>
          <p:cNvSpPr>
            <a:spLocks noGrp="1" noChangeArrowheads="1"/>
          </p:cNvSpPr>
          <p:nvPr>
            <p:ph type="body" idx="1"/>
          </p:nvPr>
        </p:nvSpPr>
        <p:spPr>
          <a:xfrm>
            <a:off x="381000" y="1447800"/>
            <a:ext cx="3657600" cy="4343400"/>
          </a:xfrm>
        </p:spPr>
        <p:txBody>
          <a:bodyPr/>
          <a:lstStyle/>
          <a:p>
            <a:pPr>
              <a:buFont typeface="Wingdings" pitchFamily="2" charset="2"/>
              <a:buChar char="§"/>
            </a:pPr>
            <a:r>
              <a:rPr lang="en-US" sz="1800"/>
              <a:t>50+ buildings on 100+ acre campus</a:t>
            </a:r>
          </a:p>
          <a:p>
            <a:pPr>
              <a:buFont typeface="Wingdings" pitchFamily="2" charset="2"/>
              <a:buChar char="§"/>
            </a:pPr>
            <a:r>
              <a:rPr lang="en-US" sz="1800"/>
              <a:t>Half of buildings are on contiguous main campus   </a:t>
            </a:r>
          </a:p>
          <a:p>
            <a:r>
              <a:rPr lang="en-US" sz="1800"/>
              <a:t>No Standard Existed for Wireless LANs</a:t>
            </a:r>
          </a:p>
          <a:p>
            <a:pPr lvl="1"/>
            <a:r>
              <a:rPr lang="en-US" sz="1800"/>
              <a:t>Evaluation + Selection: ATT/Lucent 915Mhz</a:t>
            </a:r>
          </a:p>
          <a:p>
            <a:r>
              <a:rPr lang="en-US" sz="1800"/>
              <a:t>Deployed network in 6 campus buildings</a:t>
            </a:r>
          </a:p>
          <a:p>
            <a:r>
              <a:rPr lang="en-US" sz="1800"/>
              <a:t>Enable use by approximately 150 users</a:t>
            </a:r>
          </a:p>
          <a:p>
            <a:r>
              <a:rPr lang="en-US" sz="1800"/>
              <a:t>Research Network = Limited Support </a:t>
            </a:r>
          </a:p>
        </p:txBody>
      </p:sp>
      <p:pic>
        <p:nvPicPr>
          <p:cNvPr id="53252" name="Picture 4" descr="C:\WINDOWS\Desktop\cmu_drawing_campus.gif"/>
          <p:cNvPicPr>
            <a:picLocks noChangeAspect="1" noChangeArrowheads="1"/>
          </p:cNvPicPr>
          <p:nvPr/>
        </p:nvPicPr>
        <p:blipFill>
          <a:blip r:embed="rId3"/>
          <a:srcRect/>
          <a:stretch>
            <a:fillRect/>
          </a:stretch>
        </p:blipFill>
        <p:spPr bwMode="auto">
          <a:xfrm>
            <a:off x="4038600" y="1447800"/>
            <a:ext cx="5105400" cy="3657600"/>
          </a:xfrm>
          <a:prstGeom prst="rect">
            <a:avLst/>
          </a:prstGeom>
          <a:noFill/>
        </p:spPr>
      </p:pic>
      <p:sp>
        <p:nvSpPr>
          <p:cNvPr id="53253" name="Rectangle 5"/>
          <p:cNvSpPr>
            <a:spLocks noChangeArrowheads="1"/>
          </p:cNvSpPr>
          <p:nvPr/>
        </p:nvSpPr>
        <p:spPr bwMode="auto">
          <a:xfrm>
            <a:off x="685800" y="5899150"/>
            <a:ext cx="7924800" cy="695325"/>
          </a:xfrm>
          <a:prstGeom prst="rect">
            <a:avLst/>
          </a:prstGeom>
          <a:noFill/>
          <a:ln w="12700" cap="sq">
            <a:noFill/>
            <a:miter lim="800000"/>
            <a:headEnd type="none" w="sm" len="sm"/>
            <a:tailEnd type="none" w="sm" len="sm"/>
          </a:ln>
          <a:effectLst/>
        </p:spPr>
        <p:txBody>
          <a:bodyPr>
            <a:spAutoFit/>
          </a:bodyPr>
          <a:lstStyle/>
          <a:p>
            <a:pPr algn="l">
              <a:lnSpc>
                <a:spcPct val="90000"/>
              </a:lnSpc>
              <a:spcBef>
                <a:spcPct val="20000"/>
              </a:spcBef>
              <a:buClr>
                <a:schemeClr val="accent1"/>
              </a:buClr>
              <a:buSzPct val="75000"/>
              <a:buFont typeface="Wingdings" pitchFamily="2" charset="2"/>
              <a:buNone/>
            </a:pPr>
            <a:r>
              <a:rPr lang="en-US" sz="2200" i="1">
                <a:effectLst>
                  <a:outerShdw blurRad="38100" dist="38100" dir="2700000" algn="tl">
                    <a:srgbClr val="C0C0C0"/>
                  </a:outerShdw>
                </a:effectLst>
                <a:latin typeface="Arial" pitchFamily="34" charset="0"/>
              </a:rPr>
              <a:t>Early adopters in use of distributed computing and networks (Andrew Project)</a:t>
            </a:r>
            <a:endParaRPr lang="en-US" sz="2600" i="1">
              <a:effectLst>
                <a:outerShdw blurRad="38100" dist="38100" dir="2700000" algn="tl">
                  <a:srgbClr val="C0C0C0"/>
                </a:outerShdw>
              </a:effectLst>
              <a:latin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609600"/>
            <a:ext cx="7772400" cy="609600"/>
          </a:xfrm>
        </p:spPr>
        <p:txBody>
          <a:bodyPr/>
          <a:lstStyle/>
          <a:p>
            <a:r>
              <a:rPr lang="en-US" sz="3200"/>
              <a:t>Wireless Andrew Subnet</a:t>
            </a:r>
            <a:endParaRPr lang="en-US"/>
          </a:p>
        </p:txBody>
      </p:sp>
      <p:pic>
        <p:nvPicPr>
          <p:cNvPr id="120836" name="Picture 4"/>
          <p:cNvPicPr>
            <a:picLocks noChangeAspect="1" noChangeArrowheads="1"/>
          </p:cNvPicPr>
          <p:nvPr>
            <p:ph type="body" idx="1"/>
          </p:nvPr>
        </p:nvPicPr>
        <p:blipFill>
          <a:blip r:embed="rId3"/>
          <a:srcRect/>
          <a:stretch>
            <a:fillRect/>
          </a:stretch>
        </p:blipFill>
        <p:spPr>
          <a:xfrm>
            <a:off x="685800" y="1295400"/>
            <a:ext cx="5084763" cy="5105400"/>
          </a:xfrm>
          <a:noFill/>
          <a:ln/>
        </p:spPr>
      </p:pic>
      <p:sp>
        <p:nvSpPr>
          <p:cNvPr id="120837" name="Text Box 5"/>
          <p:cNvSpPr txBox="1">
            <a:spLocks noChangeArrowheads="1"/>
          </p:cNvSpPr>
          <p:nvPr/>
        </p:nvSpPr>
        <p:spPr bwMode="auto">
          <a:xfrm>
            <a:off x="6156325" y="2286000"/>
            <a:ext cx="2606675" cy="2346325"/>
          </a:xfrm>
          <a:prstGeom prst="rect">
            <a:avLst/>
          </a:prstGeom>
          <a:noFill/>
          <a:ln w="9525">
            <a:noFill/>
            <a:miter lim="800000"/>
            <a:headEnd/>
            <a:tailEnd/>
          </a:ln>
          <a:effectLst/>
        </p:spPr>
        <p:txBody>
          <a:bodyPr>
            <a:spAutoFit/>
          </a:bodyPr>
          <a:lstStyle/>
          <a:p>
            <a:pPr algn="l">
              <a:buFontTx/>
              <a:buChar char="•"/>
            </a:pPr>
            <a:r>
              <a:rPr lang="en-US" sz="2000"/>
              <a:t>Andrew wireless envisions</a:t>
            </a:r>
          </a:p>
          <a:p>
            <a:pPr lvl="1" algn="l">
              <a:buFontTx/>
              <a:buChar char="•"/>
            </a:pPr>
            <a:r>
              <a:rPr lang="en-US" sz="2000"/>
              <a:t>Wireless supports existing uses</a:t>
            </a:r>
          </a:p>
          <a:p>
            <a:pPr lvl="1" algn="l">
              <a:buFontTx/>
              <a:buChar char="•"/>
            </a:pPr>
            <a:r>
              <a:rPr lang="en-US" sz="2000"/>
              <a:t>Separate network</a:t>
            </a:r>
            <a:endParaRPr lang="en-US"/>
          </a:p>
          <a:p>
            <a:pPr lvl="1" algn="l">
              <a:buFontTx/>
              <a:buChar char="•"/>
            </a:pPr>
            <a:endParaRPr lang="en-US"/>
          </a:p>
          <a:p>
            <a:pPr algn="l">
              <a:buFontTx/>
              <a:buChar char="•"/>
            </a:pPr>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609600"/>
            <a:ext cx="7772400" cy="381000"/>
          </a:xfrm>
        </p:spPr>
        <p:txBody>
          <a:bodyPr/>
          <a:lstStyle/>
          <a:p>
            <a:r>
              <a:rPr lang="en-US" sz="3200"/>
              <a:t>Selection of Partner</a:t>
            </a:r>
            <a:endParaRPr lang="en-US"/>
          </a:p>
        </p:txBody>
      </p:sp>
      <p:sp>
        <p:nvSpPr>
          <p:cNvPr id="57347" name="Rectangle 3"/>
          <p:cNvSpPr>
            <a:spLocks noGrp="1" noChangeArrowheads="1"/>
          </p:cNvSpPr>
          <p:nvPr>
            <p:ph type="body" idx="1"/>
          </p:nvPr>
        </p:nvSpPr>
        <p:spPr>
          <a:xfrm>
            <a:off x="838200" y="1371600"/>
            <a:ext cx="7924800" cy="4648200"/>
          </a:xfrm>
        </p:spPr>
        <p:txBody>
          <a:bodyPr/>
          <a:lstStyle/>
          <a:p>
            <a:r>
              <a:rPr lang="en-US" sz="1800"/>
              <a:t>Concern for Selecting Partner:</a:t>
            </a:r>
          </a:p>
          <a:p>
            <a:pPr lvl="1"/>
            <a:r>
              <a:rPr lang="en-US" sz="1600"/>
              <a:t>Scalability of products and systems</a:t>
            </a:r>
          </a:p>
          <a:p>
            <a:pPr lvl="1"/>
            <a:r>
              <a:rPr lang="en-US" sz="1600"/>
              <a:t>Ability to design an effective network</a:t>
            </a:r>
          </a:p>
          <a:p>
            <a:pPr lvl="1"/>
            <a:r>
              <a:rPr lang="en-US" sz="1600"/>
              <a:t>Ability to manage the wireless network and provide operational service levels acceptable to wireline Andrew users.</a:t>
            </a:r>
          </a:p>
          <a:p>
            <a:r>
              <a:rPr lang="en-US" sz="1800"/>
              <a:t>Competitive Vendors</a:t>
            </a:r>
          </a:p>
          <a:p>
            <a:pPr lvl="1"/>
            <a:r>
              <a:rPr lang="en-US" sz="1600"/>
              <a:t>Xircom, Proem and Lucent</a:t>
            </a:r>
          </a:p>
          <a:p>
            <a:pPr lvl="1"/>
            <a:r>
              <a:rPr lang="en-US" sz="1600"/>
              <a:t>Key Parameter:</a:t>
            </a:r>
          </a:p>
          <a:p>
            <a:pPr lvl="2"/>
            <a:r>
              <a:rPr lang="en-US" sz="1400"/>
              <a:t>Coverage, Throughput, Form factor, Ease of use and Apple MAC support and PC support.</a:t>
            </a:r>
          </a:p>
          <a:p>
            <a:r>
              <a:rPr lang="en-US" sz="1800"/>
              <a:t>Coverage cost per unit</a:t>
            </a:r>
          </a:p>
          <a:p>
            <a:pPr lvl="1"/>
            <a:r>
              <a:rPr lang="en-US" sz="1600"/>
              <a:t>1.0 -&gt; 915 MHz, 1.67 -&gt; 2.4 GHz, 3.76 -&gt; Xircom’s product</a:t>
            </a:r>
          </a:p>
          <a:p>
            <a:r>
              <a:rPr lang="en-US" sz="1800"/>
              <a:t>In 1995, They decided to work with 915 MHz WaveLAN product from Lucent Technology. </a:t>
            </a:r>
          </a:p>
          <a:p>
            <a:r>
              <a:rPr lang="en-US" sz="1800"/>
              <a:t>In 1999,  they have competed the coverage of whole campus with latest 2.4 GHz technology from Lucent</a:t>
            </a:r>
          </a:p>
          <a:p>
            <a:endParaRPr lang="en-US" sz="1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685800" y="609600"/>
            <a:ext cx="7772400" cy="609600"/>
          </a:xfrm>
        </p:spPr>
        <p:txBody>
          <a:bodyPr/>
          <a:lstStyle/>
          <a:p>
            <a:r>
              <a:rPr lang="en-US" sz="3200"/>
              <a:t>Initial Lab tests for selection of partner </a:t>
            </a:r>
            <a:endParaRPr lang="en-US"/>
          </a:p>
        </p:txBody>
      </p:sp>
      <p:pic>
        <p:nvPicPr>
          <p:cNvPr id="129029" name="Picture 5"/>
          <p:cNvPicPr>
            <a:picLocks noChangeAspect="1" noChangeArrowheads="1"/>
          </p:cNvPicPr>
          <p:nvPr>
            <p:ph type="body" idx="1"/>
          </p:nvPr>
        </p:nvPicPr>
        <p:blipFill>
          <a:blip r:embed="rId3"/>
          <a:srcRect/>
          <a:stretch>
            <a:fillRect/>
          </a:stretch>
        </p:blipFill>
        <p:spPr>
          <a:xfrm>
            <a:off x="2292350" y="1524000"/>
            <a:ext cx="4557713" cy="4572000"/>
          </a:xfrm>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685800" y="533400"/>
            <a:ext cx="7772400" cy="609600"/>
          </a:xfrm>
        </p:spPr>
        <p:txBody>
          <a:bodyPr/>
          <a:lstStyle/>
          <a:p>
            <a:r>
              <a:rPr lang="en-US" sz="3200"/>
              <a:t>Lucent WaveLAN Product</a:t>
            </a:r>
            <a:endParaRPr lang="en-US"/>
          </a:p>
        </p:txBody>
      </p:sp>
      <p:sp>
        <p:nvSpPr>
          <p:cNvPr id="116739" name="Rectangle 3"/>
          <p:cNvSpPr>
            <a:spLocks noGrp="1" noChangeArrowheads="1"/>
          </p:cNvSpPr>
          <p:nvPr>
            <p:ph type="body" idx="1"/>
          </p:nvPr>
        </p:nvSpPr>
        <p:spPr>
          <a:xfrm>
            <a:off x="685800" y="1371600"/>
            <a:ext cx="7772400" cy="4724400"/>
          </a:xfrm>
        </p:spPr>
        <p:txBody>
          <a:bodyPr/>
          <a:lstStyle/>
          <a:p>
            <a:r>
              <a:rPr lang="en-US" sz="2000"/>
              <a:t>Phase I was composed of two main elements:  </a:t>
            </a:r>
          </a:p>
          <a:p>
            <a:pPr lvl="1"/>
            <a:r>
              <a:rPr lang="en-US" sz="1800"/>
              <a:t>The Lucent WaveLAN access points / WavePoint units.</a:t>
            </a:r>
          </a:p>
          <a:p>
            <a:pPr lvl="2"/>
            <a:r>
              <a:rPr lang="en-US" sz="1600"/>
              <a:t>Radio base station, mounted in a fixed position, connected to wired local network.</a:t>
            </a:r>
          </a:p>
          <a:p>
            <a:pPr lvl="2"/>
            <a:r>
              <a:rPr lang="en-US" sz="1600"/>
              <a:t>Contains a transmitter,receiver,antenna, and a bridge.</a:t>
            </a:r>
          </a:p>
          <a:p>
            <a:pPr lvl="1"/>
            <a:r>
              <a:rPr lang="en-US" sz="1800"/>
              <a:t>Network adapters/WaveLAN units.</a:t>
            </a:r>
          </a:p>
          <a:p>
            <a:pPr lvl="2"/>
            <a:r>
              <a:rPr lang="en-US" sz="1600"/>
              <a:t>Using direct sequence spread spectrum and CSMA/CA medium access control.</a:t>
            </a:r>
          </a:p>
          <a:p>
            <a:pPr lvl="2"/>
            <a:r>
              <a:rPr lang="en-US" sz="1600"/>
              <a:t>Contains a transmitter,receiver,antenna and the hardware provides the data interface to the mobile computer.</a:t>
            </a:r>
          </a:p>
          <a:p>
            <a:pPr lvl="2"/>
            <a:r>
              <a:rPr lang="en-US" sz="1600"/>
              <a:t>Available in PCMCIA and is installed in a mobile.</a:t>
            </a:r>
            <a:endParaRPr lang="en-US" sz="3200"/>
          </a:p>
          <a:p>
            <a:pPr lvl="1"/>
            <a:endParaRPr lang="en-US" sz="1800"/>
          </a:p>
          <a:p>
            <a:r>
              <a:rPr lang="en-US" sz="2000"/>
              <a:t>This equipment uses a direct sequence spread spectrum to provide a raw data rate of 2Mbps.</a:t>
            </a:r>
            <a:endParaRPr lang="en-US" sz="1800"/>
          </a:p>
          <a:p>
            <a:pPr lvl="3">
              <a:buFontTx/>
              <a:buNone/>
            </a:pPr>
            <a:endParaRPr lang="en-US" sz="12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609600"/>
            <a:ext cx="7772400" cy="533400"/>
          </a:xfrm>
        </p:spPr>
        <p:txBody>
          <a:bodyPr/>
          <a:lstStyle/>
          <a:p>
            <a:r>
              <a:rPr lang="en-US" sz="2800"/>
              <a:t>Outline</a:t>
            </a:r>
            <a:endParaRPr lang="en-US" sz="2400"/>
          </a:p>
        </p:txBody>
      </p:sp>
      <p:sp>
        <p:nvSpPr>
          <p:cNvPr id="4099" name="Rectangle 3"/>
          <p:cNvSpPr>
            <a:spLocks noGrp="1" noChangeArrowheads="1"/>
          </p:cNvSpPr>
          <p:nvPr>
            <p:ph type="body" idx="1"/>
          </p:nvPr>
        </p:nvSpPr>
        <p:spPr>
          <a:xfrm>
            <a:off x="685800" y="1371600"/>
            <a:ext cx="7772400" cy="4724400"/>
          </a:xfrm>
        </p:spPr>
        <p:txBody>
          <a:bodyPr/>
          <a:lstStyle/>
          <a:p>
            <a:r>
              <a:rPr lang="en-US" sz="2000"/>
              <a:t>Introduction: Wireless Andrew - 1994</a:t>
            </a:r>
          </a:p>
          <a:p>
            <a:pPr lvl="1"/>
            <a:r>
              <a:rPr lang="en-US" sz="1800"/>
              <a:t>Background and Objectives</a:t>
            </a:r>
          </a:p>
          <a:p>
            <a:pPr lvl="1"/>
            <a:r>
              <a:rPr lang="en-US" sz="1800"/>
              <a:t>Review of Wireless Technologies</a:t>
            </a:r>
          </a:p>
          <a:p>
            <a:pPr lvl="1"/>
            <a:r>
              <a:rPr lang="en-US" sz="1800"/>
              <a:t>Spread Spectrum Techniques</a:t>
            </a:r>
          </a:p>
          <a:p>
            <a:pPr lvl="1"/>
            <a:r>
              <a:rPr lang="en-US" sz="1800"/>
              <a:t>Review 802.11</a:t>
            </a:r>
          </a:p>
          <a:p>
            <a:pPr lvl="1"/>
            <a:r>
              <a:rPr lang="en-US" sz="2000"/>
              <a:t>Deployment Issues &amp; Challenges</a:t>
            </a:r>
          </a:p>
          <a:p>
            <a:pPr lvl="2"/>
            <a:r>
              <a:rPr lang="en-US" sz="1600"/>
              <a:t>Interference</a:t>
            </a:r>
          </a:p>
          <a:p>
            <a:pPr lvl="2"/>
            <a:r>
              <a:rPr lang="en-US" sz="1600"/>
              <a:t>Throughput</a:t>
            </a:r>
          </a:p>
          <a:p>
            <a:pPr lvl="2"/>
            <a:r>
              <a:rPr lang="en-US" sz="1600"/>
              <a:t>Coverage</a:t>
            </a:r>
          </a:p>
          <a:p>
            <a:r>
              <a:rPr lang="en-US" sz="2000"/>
              <a:t>Phase I Installation - 1995-97</a:t>
            </a:r>
          </a:p>
          <a:p>
            <a:r>
              <a:rPr lang="en-US" sz="2000"/>
              <a:t>Phase II - 1998</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5257800" y="1727200"/>
            <a:ext cx="3886200" cy="1117600"/>
          </a:xfrm>
          <a:prstGeom prst="rect">
            <a:avLst/>
          </a:prstGeom>
          <a:noFill/>
          <a:ln w="12700">
            <a:noFill/>
            <a:miter lim="800000"/>
            <a:headEnd/>
            <a:tailEnd/>
          </a:ln>
          <a:effectLst/>
        </p:spPr>
        <p:txBody>
          <a:bodyPr lIns="90488" tIns="44450" rIns="90488" bIns="44450">
            <a:spAutoFit/>
          </a:bodyPr>
          <a:lstStyle/>
          <a:p>
            <a:pPr algn="l">
              <a:lnSpc>
                <a:spcPct val="120000"/>
              </a:lnSpc>
            </a:pPr>
            <a:r>
              <a:rPr lang="en-US" sz="1800" u="sng">
                <a:effectLst>
                  <a:outerShdw blurRad="38100" dist="38100" dir="2700000" algn="tl">
                    <a:srgbClr val="C0C0C0"/>
                  </a:outerShdw>
                </a:effectLst>
                <a:latin typeface="Tahoma" pitchFamily="34" charset="0"/>
              </a:rPr>
              <a:t>Access Point </a:t>
            </a:r>
            <a:r>
              <a:rPr lang="en-US" sz="1800">
                <a:effectLst>
                  <a:outerShdw blurRad="38100" dist="38100" dir="2700000" algn="tl">
                    <a:srgbClr val="C0C0C0"/>
                  </a:outerShdw>
                </a:effectLst>
                <a:latin typeface="Tahoma" pitchFamily="34" charset="0"/>
              </a:rPr>
              <a:t>- network device that links wireless stations to the wired network -- $200/unit</a:t>
            </a:r>
            <a:endParaRPr lang="en-US" sz="1800">
              <a:latin typeface="Tahoma" pitchFamily="34" charset="0"/>
            </a:endParaRPr>
          </a:p>
        </p:txBody>
      </p:sp>
      <p:pic>
        <p:nvPicPr>
          <p:cNvPr id="60419" name="Picture 3"/>
          <p:cNvPicPr>
            <a:picLocks noChangeAspect="1" noChangeArrowheads="1"/>
          </p:cNvPicPr>
          <p:nvPr/>
        </p:nvPicPr>
        <p:blipFill>
          <a:blip r:embed="rId3"/>
          <a:srcRect/>
          <a:stretch>
            <a:fillRect/>
          </a:stretch>
        </p:blipFill>
        <p:spPr bwMode="auto">
          <a:xfrm>
            <a:off x="990600" y="1611313"/>
            <a:ext cx="2667000" cy="1817687"/>
          </a:xfrm>
          <a:prstGeom prst="rect">
            <a:avLst/>
          </a:prstGeom>
          <a:noFill/>
          <a:ln w="12700">
            <a:noFill/>
            <a:miter lim="800000"/>
            <a:headEnd/>
            <a:tailEnd/>
          </a:ln>
          <a:effectLst/>
        </p:spPr>
      </p:pic>
      <p:pic>
        <p:nvPicPr>
          <p:cNvPr id="60420" name="Picture 4"/>
          <p:cNvPicPr>
            <a:picLocks noChangeAspect="1" noChangeArrowheads="1"/>
          </p:cNvPicPr>
          <p:nvPr/>
        </p:nvPicPr>
        <p:blipFill>
          <a:blip r:embed="rId4"/>
          <a:srcRect/>
          <a:stretch>
            <a:fillRect/>
          </a:stretch>
        </p:blipFill>
        <p:spPr bwMode="auto">
          <a:xfrm>
            <a:off x="3979863" y="1676400"/>
            <a:ext cx="1201737" cy="1752600"/>
          </a:xfrm>
          <a:prstGeom prst="rect">
            <a:avLst/>
          </a:prstGeom>
          <a:noFill/>
          <a:ln w="12700">
            <a:noFill/>
            <a:miter lim="800000"/>
            <a:headEnd/>
            <a:tailEnd/>
          </a:ln>
          <a:effectLst/>
        </p:spPr>
      </p:pic>
      <p:pic>
        <p:nvPicPr>
          <p:cNvPr id="60421" name="Picture 5"/>
          <p:cNvPicPr>
            <a:picLocks noChangeAspect="1" noChangeArrowheads="1"/>
          </p:cNvPicPr>
          <p:nvPr/>
        </p:nvPicPr>
        <p:blipFill>
          <a:blip r:embed="rId5"/>
          <a:srcRect/>
          <a:stretch>
            <a:fillRect/>
          </a:stretch>
        </p:blipFill>
        <p:spPr bwMode="auto">
          <a:xfrm>
            <a:off x="5562600" y="4038600"/>
            <a:ext cx="3048000" cy="1820863"/>
          </a:xfrm>
          <a:prstGeom prst="rect">
            <a:avLst/>
          </a:prstGeom>
          <a:noFill/>
          <a:ln w="12700">
            <a:noFill/>
            <a:miter lim="800000"/>
            <a:headEnd/>
            <a:tailEnd/>
          </a:ln>
          <a:effectLst/>
        </p:spPr>
      </p:pic>
      <p:sp>
        <p:nvSpPr>
          <p:cNvPr id="60422" name="Rectangle 6"/>
          <p:cNvSpPr>
            <a:spLocks noChangeArrowheads="1"/>
          </p:cNvSpPr>
          <p:nvPr/>
        </p:nvSpPr>
        <p:spPr bwMode="auto">
          <a:xfrm>
            <a:off x="762000" y="3810000"/>
            <a:ext cx="4495800" cy="2289175"/>
          </a:xfrm>
          <a:prstGeom prst="rect">
            <a:avLst/>
          </a:prstGeom>
          <a:noFill/>
          <a:ln w="12700">
            <a:noFill/>
            <a:miter lim="800000"/>
            <a:headEnd/>
            <a:tailEnd/>
          </a:ln>
          <a:effectLst/>
        </p:spPr>
        <p:txBody>
          <a:bodyPr lIns="90488" tIns="44450" rIns="90488" bIns="44450">
            <a:spAutoFit/>
          </a:bodyPr>
          <a:lstStyle/>
          <a:p>
            <a:pPr algn="l">
              <a:lnSpc>
                <a:spcPct val="110000"/>
              </a:lnSpc>
            </a:pPr>
            <a:r>
              <a:rPr lang="en-US" sz="1800" u="sng">
                <a:effectLst>
                  <a:outerShdw blurRad="38100" dist="38100" dir="2700000" algn="tl">
                    <a:srgbClr val="C0C0C0"/>
                  </a:outerShdw>
                </a:effectLst>
                <a:latin typeface="Tahoma" pitchFamily="34" charset="0"/>
              </a:rPr>
              <a:t>Wireless NIC cards</a:t>
            </a:r>
            <a:r>
              <a:rPr lang="en-US" sz="1800">
                <a:effectLst>
                  <a:outerShdw blurRad="38100" dist="38100" dir="2700000" algn="tl">
                    <a:srgbClr val="C0C0C0"/>
                  </a:outerShdw>
                </a:effectLst>
                <a:latin typeface="Tahoma" pitchFamily="34" charset="0"/>
              </a:rPr>
              <a:t>- EISA bus or PC card -radio transceivers for the end users -- 	$795/card</a:t>
            </a:r>
            <a:endParaRPr lang="en-US" sz="1800">
              <a:solidFill>
                <a:srgbClr val="000000"/>
              </a:solidFill>
              <a:latin typeface="Tahoma" pitchFamily="34" charset="0"/>
            </a:endParaRPr>
          </a:p>
          <a:p>
            <a:pPr algn="l">
              <a:lnSpc>
                <a:spcPct val="110000"/>
              </a:lnSpc>
            </a:pPr>
            <a:r>
              <a:rPr lang="en-US" sz="1800">
                <a:effectLst>
                  <a:outerShdw blurRad="38100" dist="38100" dir="2700000" algn="tl">
                    <a:srgbClr val="C0C0C0"/>
                  </a:outerShdw>
                </a:effectLst>
                <a:latin typeface="Tahoma" pitchFamily="34" charset="0"/>
              </a:rPr>
              <a:t>		     	$595/card</a:t>
            </a:r>
            <a:endParaRPr lang="en-US" sz="1800">
              <a:solidFill>
                <a:srgbClr val="000000"/>
              </a:solidFill>
              <a:latin typeface="Tahoma" pitchFamily="34" charset="0"/>
            </a:endParaRPr>
          </a:p>
          <a:p>
            <a:pPr algn="l">
              <a:lnSpc>
                <a:spcPct val="110000"/>
              </a:lnSpc>
            </a:pPr>
            <a:r>
              <a:rPr lang="en-US" sz="1800">
                <a:effectLst>
                  <a:outerShdw blurRad="38100" dist="38100" dir="2700000" algn="tl">
                    <a:srgbClr val="C0C0C0"/>
                  </a:outerShdw>
                </a:effectLst>
                <a:latin typeface="Tahoma" pitchFamily="34" charset="0"/>
              </a:rPr>
              <a:t>		    	$275/card</a:t>
            </a:r>
          </a:p>
          <a:p>
            <a:pPr algn="l">
              <a:lnSpc>
                <a:spcPct val="110000"/>
              </a:lnSpc>
            </a:pPr>
            <a:r>
              <a:rPr lang="en-US" sz="1800">
                <a:effectLst>
                  <a:outerShdw blurRad="38100" dist="38100" dir="2700000" algn="tl">
                    <a:srgbClr val="C0C0C0"/>
                  </a:outerShdw>
                </a:effectLst>
                <a:latin typeface="Tahoma" pitchFamily="34" charset="0"/>
              </a:rPr>
              <a:t>		     	$150/card</a:t>
            </a:r>
          </a:p>
          <a:p>
            <a:pPr algn="l">
              <a:lnSpc>
                <a:spcPct val="110000"/>
              </a:lnSpc>
            </a:pPr>
            <a:r>
              <a:rPr lang="en-US" sz="1800">
                <a:effectLst>
                  <a:outerShdw blurRad="38100" dist="38100" dir="2700000" algn="tl">
                    <a:srgbClr val="C0C0C0"/>
                  </a:outerShdw>
                </a:effectLst>
                <a:latin typeface="Tahoma" pitchFamily="34" charset="0"/>
              </a:rPr>
              <a:t>			$95/card</a:t>
            </a:r>
            <a:endParaRPr lang="en-US" sz="1800">
              <a:solidFill>
                <a:srgbClr val="000000"/>
              </a:solidFill>
              <a:latin typeface="Tahoma" pitchFamily="34" charset="0"/>
            </a:endParaRPr>
          </a:p>
        </p:txBody>
      </p:sp>
      <p:sp>
        <p:nvSpPr>
          <p:cNvPr id="60423" name="Line 7"/>
          <p:cNvSpPr>
            <a:spLocks noChangeShapeType="1"/>
          </p:cNvSpPr>
          <p:nvPr/>
        </p:nvSpPr>
        <p:spPr bwMode="auto">
          <a:xfrm>
            <a:off x="3505200" y="5562600"/>
            <a:ext cx="1600200" cy="152400"/>
          </a:xfrm>
          <a:prstGeom prst="line">
            <a:avLst/>
          </a:prstGeom>
          <a:noFill/>
          <a:ln w="28575">
            <a:solidFill>
              <a:srgbClr val="FE846C"/>
            </a:solidFill>
            <a:round/>
            <a:headEnd/>
            <a:tailEnd/>
          </a:ln>
          <a:effectLst/>
        </p:spPr>
        <p:txBody>
          <a:bodyPr/>
          <a:lstStyle/>
          <a:p>
            <a:endParaRPr lang="en-US"/>
          </a:p>
        </p:txBody>
      </p:sp>
      <p:sp>
        <p:nvSpPr>
          <p:cNvPr id="60424" name="Rectangle 8"/>
          <p:cNvSpPr>
            <a:spLocks noGrp="1" noChangeArrowheads="1"/>
          </p:cNvSpPr>
          <p:nvPr>
            <p:ph type="title"/>
          </p:nvPr>
        </p:nvSpPr>
        <p:spPr>
          <a:xfrm>
            <a:off x="609600" y="304800"/>
            <a:ext cx="8001000" cy="1143000"/>
          </a:xfrm>
        </p:spPr>
        <p:txBody>
          <a:bodyPr/>
          <a:lstStyle/>
          <a:p>
            <a:r>
              <a:rPr lang="en-US" sz="3200"/>
              <a:t>Key Components- Wireless LAN</a:t>
            </a:r>
            <a:endParaRPr lang="en-US"/>
          </a:p>
        </p:txBody>
      </p:sp>
      <p:sp>
        <p:nvSpPr>
          <p:cNvPr id="60425" name="Line 9"/>
          <p:cNvSpPr>
            <a:spLocks noChangeShapeType="1"/>
          </p:cNvSpPr>
          <p:nvPr/>
        </p:nvSpPr>
        <p:spPr bwMode="auto">
          <a:xfrm>
            <a:off x="2590800" y="4572000"/>
            <a:ext cx="1600200" cy="152400"/>
          </a:xfrm>
          <a:prstGeom prst="line">
            <a:avLst/>
          </a:prstGeom>
          <a:noFill/>
          <a:ln w="28575">
            <a:solidFill>
              <a:srgbClr val="FE846C"/>
            </a:solidFill>
            <a:round/>
            <a:headEnd/>
            <a:tailEnd/>
          </a:ln>
          <a:effectLst/>
        </p:spPr>
        <p:txBody>
          <a:bodyPr/>
          <a:lstStyle/>
          <a:p>
            <a:endParaRPr lang="en-US"/>
          </a:p>
        </p:txBody>
      </p:sp>
      <p:sp>
        <p:nvSpPr>
          <p:cNvPr id="60426" name="Line 10"/>
          <p:cNvSpPr>
            <a:spLocks noChangeShapeType="1"/>
          </p:cNvSpPr>
          <p:nvPr/>
        </p:nvSpPr>
        <p:spPr bwMode="auto">
          <a:xfrm>
            <a:off x="3429000" y="5181600"/>
            <a:ext cx="1600200" cy="152400"/>
          </a:xfrm>
          <a:prstGeom prst="line">
            <a:avLst/>
          </a:prstGeom>
          <a:noFill/>
          <a:ln w="28575">
            <a:solidFill>
              <a:srgbClr val="FE846C"/>
            </a:solidFill>
            <a:round/>
            <a:headEnd/>
            <a:tailEnd/>
          </a:ln>
          <a:effectLst/>
        </p:spPr>
        <p:txBody>
          <a:bodyPr/>
          <a:lstStyle/>
          <a:p>
            <a:endParaRPr lang="en-US"/>
          </a:p>
        </p:txBody>
      </p:sp>
      <p:sp>
        <p:nvSpPr>
          <p:cNvPr id="60428" name="Line 12"/>
          <p:cNvSpPr>
            <a:spLocks noChangeShapeType="1"/>
          </p:cNvSpPr>
          <p:nvPr/>
        </p:nvSpPr>
        <p:spPr bwMode="auto">
          <a:xfrm>
            <a:off x="3352800" y="4953000"/>
            <a:ext cx="1600200" cy="152400"/>
          </a:xfrm>
          <a:prstGeom prst="line">
            <a:avLst/>
          </a:prstGeom>
          <a:noFill/>
          <a:ln w="28575">
            <a:solidFill>
              <a:srgbClr val="FE846C"/>
            </a:solidFill>
            <a:round/>
            <a:headEnd/>
            <a:tailEnd/>
          </a:ln>
          <a:effectLst/>
        </p:spPr>
        <p:txBody>
          <a:bodyPr/>
          <a:lstStyle/>
          <a:p>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990600" y="762000"/>
            <a:ext cx="6858000" cy="457200"/>
          </a:xfrm>
          <a:noFill/>
          <a:ln/>
        </p:spPr>
        <p:txBody>
          <a:bodyPr lIns="90488" tIns="44450" rIns="90488" bIns="44450" anchor="b"/>
          <a:lstStyle/>
          <a:p>
            <a:r>
              <a:rPr lang="en-US" sz="3200">
                <a:solidFill>
                  <a:schemeClr val="tx1"/>
                </a:solidFill>
              </a:rPr>
              <a:t>Design factors to consider</a:t>
            </a:r>
            <a:endParaRPr lang="en-US"/>
          </a:p>
        </p:txBody>
      </p:sp>
      <p:sp>
        <p:nvSpPr>
          <p:cNvPr id="64515" name="Rectangle 3"/>
          <p:cNvSpPr>
            <a:spLocks noGrp="1" noChangeArrowheads="1"/>
          </p:cNvSpPr>
          <p:nvPr>
            <p:ph type="body" idx="1"/>
          </p:nvPr>
        </p:nvSpPr>
        <p:spPr>
          <a:xfrm>
            <a:off x="1219200" y="1981200"/>
            <a:ext cx="6629400" cy="4114800"/>
          </a:xfrm>
          <a:noFill/>
          <a:ln/>
        </p:spPr>
        <p:txBody>
          <a:bodyPr lIns="90488" tIns="44450" rIns="90488" bIns="44450"/>
          <a:lstStyle/>
          <a:p>
            <a:pPr>
              <a:lnSpc>
                <a:spcPct val="110000"/>
              </a:lnSpc>
            </a:pPr>
            <a:r>
              <a:rPr lang="en-US" sz="1800"/>
              <a:t>Interference</a:t>
            </a:r>
          </a:p>
          <a:p>
            <a:pPr>
              <a:lnSpc>
                <a:spcPct val="110000"/>
              </a:lnSpc>
            </a:pPr>
            <a:r>
              <a:rPr lang="en-US" sz="1800"/>
              <a:t>Throughput</a:t>
            </a:r>
          </a:p>
          <a:p>
            <a:pPr>
              <a:lnSpc>
                <a:spcPct val="110000"/>
              </a:lnSpc>
            </a:pPr>
            <a:r>
              <a:rPr lang="en-US" sz="1800"/>
              <a:t>Coverage Vs. Capacity.</a:t>
            </a:r>
          </a:p>
          <a:p>
            <a:pPr>
              <a:buFont typeface="Wingdings" pitchFamily="2" charset="2"/>
              <a:buChar char="§"/>
            </a:pPr>
            <a:r>
              <a:rPr lang="en-US" sz="1800"/>
              <a:t>Wireless design is as much Art as Science.</a:t>
            </a:r>
          </a:p>
          <a:p>
            <a:pPr>
              <a:buFont typeface="Wingdings" pitchFamily="2" charset="2"/>
              <a:buChar char="§"/>
            </a:pPr>
            <a:r>
              <a:rPr lang="en-US" sz="1800"/>
              <a:t>The wireless industry is evolving their products to support campus environments (but they are still behind the wired side of networking).</a:t>
            </a:r>
          </a:p>
          <a:p>
            <a:pPr>
              <a:lnSpc>
                <a:spcPct val="110000"/>
              </a:lnSpc>
              <a:spcBef>
                <a:spcPct val="0"/>
              </a:spcBef>
              <a:buFontTx/>
              <a:buNone/>
            </a:pPr>
            <a:endParaRPr lang="en-US" sz="1800"/>
          </a:p>
          <a:p>
            <a:pPr>
              <a:lnSpc>
                <a:spcPct val="110000"/>
              </a:lnSpc>
              <a:buFontTx/>
              <a:buNone/>
            </a:pPr>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609600"/>
            <a:ext cx="7772400" cy="533400"/>
          </a:xfrm>
        </p:spPr>
        <p:txBody>
          <a:bodyPr/>
          <a:lstStyle/>
          <a:p>
            <a:r>
              <a:rPr lang="en-US" sz="2800"/>
              <a:t>Interference Sources</a:t>
            </a:r>
            <a:br>
              <a:rPr lang="en-US" sz="2800"/>
            </a:br>
            <a:endParaRPr lang="en-US" sz="2400"/>
          </a:p>
        </p:txBody>
      </p:sp>
      <p:sp>
        <p:nvSpPr>
          <p:cNvPr id="5123" name="Rectangle 3"/>
          <p:cNvSpPr>
            <a:spLocks noGrp="1" noChangeArrowheads="1"/>
          </p:cNvSpPr>
          <p:nvPr>
            <p:ph type="body" idx="1"/>
          </p:nvPr>
        </p:nvSpPr>
        <p:spPr>
          <a:xfrm>
            <a:off x="685800" y="1295400"/>
            <a:ext cx="7772400" cy="4876800"/>
          </a:xfrm>
        </p:spPr>
        <p:txBody>
          <a:bodyPr/>
          <a:lstStyle/>
          <a:p>
            <a:pPr>
              <a:lnSpc>
                <a:spcPct val="90000"/>
              </a:lnSpc>
            </a:pPr>
            <a:r>
              <a:rPr lang="en-US" sz="1800"/>
              <a:t>ISM band is shared band between 902-928 MHz. Different users and applications operates in this band.</a:t>
            </a:r>
            <a:endParaRPr lang="en-US" sz="2000"/>
          </a:p>
          <a:p>
            <a:pPr>
              <a:lnSpc>
                <a:spcPct val="90000"/>
              </a:lnSpc>
            </a:pPr>
            <a:r>
              <a:rPr lang="en-US" sz="1800"/>
              <a:t>Applications operates in ISM 902-928 MHz band (Potential sources of interference):</a:t>
            </a:r>
          </a:p>
          <a:p>
            <a:pPr lvl="1">
              <a:lnSpc>
                <a:spcPct val="90000"/>
              </a:lnSpc>
            </a:pPr>
            <a:r>
              <a:rPr lang="en-US" sz="1800"/>
              <a:t>Wireless stereo speakers</a:t>
            </a:r>
          </a:p>
          <a:p>
            <a:pPr lvl="1">
              <a:lnSpc>
                <a:spcPct val="90000"/>
              </a:lnSpc>
            </a:pPr>
            <a:r>
              <a:rPr lang="en-US" sz="1800"/>
              <a:t>Industrial heaters</a:t>
            </a:r>
          </a:p>
          <a:p>
            <a:pPr lvl="1">
              <a:lnSpc>
                <a:spcPct val="90000"/>
              </a:lnSpc>
            </a:pPr>
            <a:r>
              <a:rPr lang="en-US" sz="1800"/>
              <a:t>Food preparation equipment</a:t>
            </a:r>
          </a:p>
          <a:p>
            <a:pPr lvl="1">
              <a:lnSpc>
                <a:spcPct val="90000"/>
              </a:lnSpc>
            </a:pPr>
            <a:r>
              <a:rPr lang="en-US" sz="1800"/>
              <a:t>Military radar</a:t>
            </a:r>
          </a:p>
          <a:p>
            <a:pPr lvl="1">
              <a:lnSpc>
                <a:spcPct val="90000"/>
              </a:lnSpc>
            </a:pPr>
            <a:r>
              <a:rPr lang="en-US" sz="1800"/>
              <a:t>Video Surveillance cameras</a:t>
            </a:r>
          </a:p>
          <a:p>
            <a:pPr lvl="1">
              <a:lnSpc>
                <a:spcPct val="90000"/>
              </a:lnSpc>
            </a:pPr>
            <a:r>
              <a:rPr lang="en-US" sz="1800"/>
              <a:t>Commercial location and monitor services </a:t>
            </a:r>
          </a:p>
          <a:p>
            <a:pPr lvl="1">
              <a:lnSpc>
                <a:spcPct val="90000"/>
              </a:lnSpc>
            </a:pPr>
            <a:r>
              <a:rPr lang="en-US" sz="1800"/>
              <a:t>Cordless phones operated in 915 MHz and 2.4 GHz</a:t>
            </a:r>
          </a:p>
          <a:p>
            <a:pPr>
              <a:lnSpc>
                <a:spcPct val="90000"/>
              </a:lnSpc>
            </a:pPr>
            <a:r>
              <a:rPr lang="en-US" sz="1800"/>
              <a:t>Interference: Different users and application operates in the same frequency, they interference to each other.</a:t>
            </a:r>
          </a:p>
          <a:p>
            <a:pPr>
              <a:lnSpc>
                <a:spcPct val="90000"/>
              </a:lnSpc>
            </a:pPr>
            <a:r>
              <a:rPr lang="en-US" sz="1800"/>
              <a:t>The problem with so many devices using the same band is that the interference is likely and given 802.11 specs, it will reduce the throughput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533400"/>
          </a:xfrm>
        </p:spPr>
        <p:txBody>
          <a:bodyPr/>
          <a:lstStyle/>
          <a:p>
            <a:r>
              <a:rPr lang="en-US" sz="2800"/>
              <a:t>Solutions for Interference.</a:t>
            </a:r>
            <a:endParaRPr lang="en-US" sz="2400"/>
          </a:p>
        </p:txBody>
      </p:sp>
      <p:sp>
        <p:nvSpPr>
          <p:cNvPr id="7171" name="Rectangle 3"/>
          <p:cNvSpPr>
            <a:spLocks noGrp="1" noChangeArrowheads="1"/>
          </p:cNvSpPr>
          <p:nvPr>
            <p:ph type="body" idx="1"/>
          </p:nvPr>
        </p:nvSpPr>
        <p:spPr>
          <a:xfrm>
            <a:off x="685800" y="1371600"/>
            <a:ext cx="7772400" cy="4724400"/>
          </a:xfrm>
        </p:spPr>
        <p:txBody>
          <a:bodyPr/>
          <a:lstStyle/>
          <a:p>
            <a:pPr>
              <a:lnSpc>
                <a:spcPct val="90000"/>
              </a:lnSpc>
            </a:pPr>
            <a:endParaRPr lang="en-US" sz="2000"/>
          </a:p>
          <a:p>
            <a:r>
              <a:rPr lang="en-US" sz="1800"/>
              <a:t>To overcome effects of foreign interference one can add more access point effectively increasing the signal to client devices. However this will increase the interference between access points themselves.</a:t>
            </a:r>
          </a:p>
          <a:p>
            <a:r>
              <a:rPr lang="en-US" sz="1800"/>
              <a:t>These problems were resolved by configuring the access point appropriately that changed the coverage area and creation of additional channel.</a:t>
            </a:r>
          </a:p>
          <a:p>
            <a:r>
              <a:rPr lang="en-US" sz="1800"/>
              <a:t>The process however is experimental.</a:t>
            </a:r>
          </a:p>
          <a:p>
            <a:r>
              <a:rPr lang="en-US" sz="1800"/>
              <a:t>One has to map out the deployment area in terms of presence of signals in ISM band using spectrum analyzer</a:t>
            </a:r>
          </a:p>
          <a:p>
            <a:r>
              <a:rPr lang="en-US" sz="1800"/>
              <a:t>Additional configuration effort is required either to overcome foreign interference or overlapping coverage  problems.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a:xfrm>
            <a:off x="685800" y="609600"/>
            <a:ext cx="7772400" cy="533400"/>
          </a:xfrm>
        </p:spPr>
        <p:txBody>
          <a:bodyPr/>
          <a:lstStyle/>
          <a:p>
            <a:r>
              <a:rPr lang="en-US" sz="2800"/>
              <a:t>Throughput</a:t>
            </a:r>
            <a:endParaRPr lang="en-US" sz="2400"/>
          </a:p>
        </p:txBody>
      </p:sp>
      <p:sp>
        <p:nvSpPr>
          <p:cNvPr id="152579" name="Rectangle 3"/>
          <p:cNvSpPr>
            <a:spLocks noGrp="1" noChangeArrowheads="1"/>
          </p:cNvSpPr>
          <p:nvPr>
            <p:ph type="body" idx="1"/>
          </p:nvPr>
        </p:nvSpPr>
        <p:spPr>
          <a:xfrm>
            <a:off x="685800" y="1371600"/>
            <a:ext cx="7772400" cy="4724400"/>
          </a:xfrm>
        </p:spPr>
        <p:txBody>
          <a:bodyPr/>
          <a:lstStyle/>
          <a:p>
            <a:r>
              <a:rPr lang="en-US" sz="1800"/>
              <a:t>Their main concern was the performance in a situation where a large number of users, request simultaneous services.</a:t>
            </a:r>
          </a:p>
          <a:p>
            <a:r>
              <a:rPr lang="en-US" sz="1800"/>
              <a:t>They found from experiment that data throughput of 2 Mbit/s was reduced as they increased the device but it was reasonably shared among wireless devices.</a:t>
            </a:r>
          </a:p>
          <a:p>
            <a:endParaRPr lang="en-US" sz="1800"/>
          </a:p>
          <a:p>
            <a:endParaRPr lang="en-US" sz="1800"/>
          </a:p>
        </p:txBody>
      </p:sp>
      <p:pic>
        <p:nvPicPr>
          <p:cNvPr id="152580" name="Picture 4"/>
          <p:cNvPicPr>
            <a:picLocks noChangeAspect="1" noChangeArrowheads="1"/>
          </p:cNvPicPr>
          <p:nvPr/>
        </p:nvPicPr>
        <p:blipFill>
          <a:blip r:embed="rId3"/>
          <a:srcRect/>
          <a:stretch>
            <a:fillRect/>
          </a:stretch>
        </p:blipFill>
        <p:spPr bwMode="auto">
          <a:xfrm>
            <a:off x="2743200" y="2717800"/>
            <a:ext cx="3733800" cy="3716338"/>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609600"/>
            <a:ext cx="7772400" cy="533400"/>
          </a:xfrm>
        </p:spPr>
        <p:txBody>
          <a:bodyPr/>
          <a:lstStyle/>
          <a:p>
            <a:r>
              <a:rPr lang="en-US" sz="2800"/>
              <a:t>Throughput Contd..</a:t>
            </a:r>
            <a:endParaRPr lang="en-US" sz="2400"/>
          </a:p>
        </p:txBody>
      </p:sp>
      <p:sp>
        <p:nvSpPr>
          <p:cNvPr id="10243" name="Rectangle 3"/>
          <p:cNvSpPr>
            <a:spLocks noGrp="1" noChangeArrowheads="1"/>
          </p:cNvSpPr>
          <p:nvPr>
            <p:ph type="body" idx="1"/>
          </p:nvPr>
        </p:nvSpPr>
        <p:spPr>
          <a:xfrm>
            <a:off x="685800" y="1371600"/>
            <a:ext cx="7772400" cy="4724400"/>
          </a:xfrm>
        </p:spPr>
        <p:txBody>
          <a:bodyPr/>
          <a:lstStyle/>
          <a:p>
            <a:r>
              <a:rPr lang="en-US" sz="2400"/>
              <a:t>In class room environment, it was possible that one access point may not be sufficient to provide for sufficient throughput. Additional access points were necessary.</a:t>
            </a:r>
          </a:p>
          <a:p>
            <a:r>
              <a:rPr lang="en-US" sz="2400"/>
              <a:t>This however led to interference problem between APs</a:t>
            </a:r>
          </a:p>
          <a:p>
            <a:r>
              <a:rPr lang="en-US" sz="2400"/>
              <a:t>Lucent however provided ways to configure the APs  and additional channels in APs that could help with the interference problem.</a:t>
            </a:r>
          </a:p>
          <a:p>
            <a:r>
              <a:rPr lang="en-US" sz="2400"/>
              <a:t>This has been an acceptable solution but requiring lots of testing, experimenting on the site.</a:t>
            </a:r>
          </a:p>
          <a:p>
            <a:pPr lvl="1"/>
            <a:r>
              <a:rPr lang="en-US" sz="2000"/>
              <a:t>This will remain a matter of cost and concern until more automated way of changing the coverage and channel selection is arrived at.</a:t>
            </a:r>
            <a:endParaRPr lang="en-US" sz="1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609600"/>
            <a:ext cx="7772400" cy="533400"/>
          </a:xfrm>
        </p:spPr>
        <p:txBody>
          <a:bodyPr/>
          <a:lstStyle/>
          <a:p>
            <a:r>
              <a:rPr lang="en-US" sz="2800"/>
              <a:t>Design Issues (Coverage)</a:t>
            </a:r>
            <a:endParaRPr lang="en-US" sz="2400"/>
          </a:p>
        </p:txBody>
      </p:sp>
      <p:sp>
        <p:nvSpPr>
          <p:cNvPr id="9219" name="Rectangle 3"/>
          <p:cNvSpPr>
            <a:spLocks noGrp="1" noChangeArrowheads="1"/>
          </p:cNvSpPr>
          <p:nvPr>
            <p:ph type="body" idx="1"/>
          </p:nvPr>
        </p:nvSpPr>
        <p:spPr>
          <a:xfrm>
            <a:off x="685800" y="1371600"/>
            <a:ext cx="7772400" cy="4724400"/>
          </a:xfrm>
        </p:spPr>
        <p:txBody>
          <a:bodyPr/>
          <a:lstStyle/>
          <a:p>
            <a:r>
              <a:rPr lang="en-US" sz="1600"/>
              <a:t>To design network with good performance and economics is the main factor.</a:t>
            </a:r>
          </a:p>
          <a:p>
            <a:r>
              <a:rPr lang="en-US" sz="1600"/>
              <a:t>Ensure that reasonable coverage is provided through out the service area.</a:t>
            </a:r>
          </a:p>
          <a:p>
            <a:r>
              <a:rPr lang="en-US" sz="1600"/>
              <a:t>Two issues:</a:t>
            </a:r>
          </a:p>
          <a:p>
            <a:pPr lvl="1"/>
            <a:r>
              <a:rPr lang="en-US" sz="1400"/>
              <a:t>Holes in coverage</a:t>
            </a:r>
          </a:p>
          <a:p>
            <a:pPr lvl="2"/>
            <a:r>
              <a:rPr lang="en-US" sz="1200"/>
              <a:t>Examine the building drawings, estimate coverage, place the access points, signal-noise ratio, then fill coverage holes with additional access points. </a:t>
            </a:r>
          </a:p>
          <a:p>
            <a:pPr lvl="1"/>
            <a:r>
              <a:rPr lang="en-US" sz="1400"/>
              <a:t>Marginal Coverage Areas</a:t>
            </a:r>
          </a:p>
          <a:p>
            <a:r>
              <a:rPr lang="en-US" sz="1600"/>
              <a:t>Cost perspective, place the access points as far as apart for coverage.</a:t>
            </a:r>
          </a:p>
          <a:p>
            <a:r>
              <a:rPr lang="en-US" sz="1600"/>
              <a:t>It causes coverage gap problem, where there is no service available.</a:t>
            </a:r>
          </a:p>
          <a:p>
            <a:r>
              <a:rPr lang="en-US" sz="1600"/>
              <a:t>Solution to place the additional access points </a:t>
            </a:r>
          </a:p>
          <a:p>
            <a:r>
              <a:rPr lang="en-US" sz="1600"/>
              <a:t>Coverage area of a access point is relatively small, terrain is not a propagation issue.</a:t>
            </a:r>
          </a:p>
          <a:p>
            <a:r>
              <a:rPr lang="en-US" sz="1600"/>
              <a:t>The layout and construction of buildings determine the coverage area of each access points.</a:t>
            </a:r>
          </a:p>
          <a:p>
            <a:r>
              <a:rPr lang="en-US" sz="1600"/>
              <a:t>IEEE 802.11 protocol is contention-oriented, it provides a mechanism which allows all units to share the bandwidth resource.</a:t>
            </a:r>
          </a:p>
          <a:p>
            <a:r>
              <a:rPr lang="en-US" sz="1600"/>
              <a:t>This contention-oriented protocol makes interference between access points, which is a problem.</a:t>
            </a:r>
            <a:endParaRPr lang="en-US" sz="1800"/>
          </a:p>
          <a:p>
            <a:r>
              <a:rPr lang="en-US" sz="1800"/>
              <a:t>Rules of thumb are inadequate.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685800" y="609600"/>
            <a:ext cx="7772400" cy="533400"/>
          </a:xfrm>
        </p:spPr>
        <p:txBody>
          <a:bodyPr/>
          <a:lstStyle/>
          <a:p>
            <a:r>
              <a:rPr lang="en-US" sz="2800"/>
              <a:t>Design Issues (Capacity)</a:t>
            </a:r>
            <a:endParaRPr lang="en-US" sz="2400"/>
          </a:p>
        </p:txBody>
      </p:sp>
      <p:sp>
        <p:nvSpPr>
          <p:cNvPr id="110595" name="Rectangle 3"/>
          <p:cNvSpPr>
            <a:spLocks noGrp="1" noChangeArrowheads="1"/>
          </p:cNvSpPr>
          <p:nvPr>
            <p:ph type="body" idx="1"/>
          </p:nvPr>
        </p:nvSpPr>
        <p:spPr>
          <a:xfrm>
            <a:off x="685800" y="1371600"/>
            <a:ext cx="7772400" cy="4724400"/>
          </a:xfrm>
        </p:spPr>
        <p:txBody>
          <a:bodyPr/>
          <a:lstStyle/>
          <a:p>
            <a:r>
              <a:rPr lang="en-US" sz="1800"/>
              <a:t>Design should consider the issue of capacity.</a:t>
            </a:r>
          </a:p>
          <a:p>
            <a:r>
              <a:rPr lang="en-US" sz="1800"/>
              <a:t>To use multiple access point to serve a high density group, located in a small area.</a:t>
            </a:r>
          </a:p>
          <a:p>
            <a:r>
              <a:rPr lang="en-US" sz="1800"/>
              <a:t>Design should be both coverage-oriented and capacity-oriented.</a:t>
            </a:r>
          </a:p>
          <a:p>
            <a:r>
              <a:rPr lang="en-US" sz="1800"/>
              <a:t>Two design layout techniques which are useful in high-density capacity situations:</a:t>
            </a:r>
          </a:p>
          <a:p>
            <a:pPr lvl="1"/>
            <a:r>
              <a:rPr lang="en-US" sz="1600"/>
              <a:t>Adjusting the receiver threshold setting</a:t>
            </a:r>
          </a:p>
          <a:p>
            <a:pPr lvl="2"/>
            <a:r>
              <a:rPr lang="en-US" sz="1400"/>
              <a:t>The WaveLAN product allows to set threshold settings, controlling the size of the coverage area of the access point.</a:t>
            </a:r>
          </a:p>
          <a:p>
            <a:pPr lvl="1"/>
            <a:r>
              <a:rPr lang="en-US" sz="1600"/>
              <a:t>Using the frequency reuse</a:t>
            </a:r>
          </a:p>
          <a:p>
            <a:pPr lvl="2"/>
            <a:r>
              <a:rPr lang="en-US" sz="1400"/>
              <a:t>In 2.4 GHz band, access points can operate on separate non-interfering channels.</a:t>
            </a:r>
          </a:p>
          <a:p>
            <a:r>
              <a:rPr lang="en-US" sz="1800"/>
              <a:t>Wireless Andrew uses coverage oriented techniques - capacity areas, Combination of coverage &amp; capacity oriented techniques - high-capacity areas.  </a:t>
            </a:r>
          </a:p>
          <a:p>
            <a:endParaRPr lang="en-US" sz="1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685800" y="609600"/>
            <a:ext cx="7772400" cy="533400"/>
          </a:xfrm>
        </p:spPr>
        <p:txBody>
          <a:bodyPr/>
          <a:lstStyle/>
          <a:p>
            <a:r>
              <a:rPr lang="en-US" sz="2800"/>
              <a:t>Troubleshooting Issues</a:t>
            </a:r>
            <a:endParaRPr lang="en-US" sz="2400"/>
          </a:p>
        </p:txBody>
      </p:sp>
      <p:sp>
        <p:nvSpPr>
          <p:cNvPr id="112643" name="Rectangle 3"/>
          <p:cNvSpPr>
            <a:spLocks noGrp="1" noChangeArrowheads="1"/>
          </p:cNvSpPr>
          <p:nvPr>
            <p:ph type="body" idx="1"/>
          </p:nvPr>
        </p:nvSpPr>
        <p:spPr>
          <a:xfrm>
            <a:off x="685800" y="2133600"/>
            <a:ext cx="7772400" cy="3962400"/>
          </a:xfrm>
        </p:spPr>
        <p:txBody>
          <a:bodyPr/>
          <a:lstStyle/>
          <a:p>
            <a:r>
              <a:rPr lang="en-US" sz="2400"/>
              <a:t>Lack of tools suitable for management of a large dispersed wireless network.</a:t>
            </a:r>
          </a:p>
          <a:p>
            <a:r>
              <a:rPr lang="en-US" sz="2400"/>
              <a:t>Dispersed nature of devices compared to wireline units.</a:t>
            </a:r>
          </a:p>
          <a:p>
            <a:r>
              <a:rPr lang="en-US" sz="2400"/>
              <a:t>Difficulty in diagnosing problems in the link between the access point and the end user.</a:t>
            </a:r>
          </a:p>
          <a:p>
            <a:r>
              <a:rPr lang="en-US" sz="2400"/>
              <a:t>The mobile nature of possible problem source</a:t>
            </a:r>
            <a:endParaRPr lang="en-US" sz="2200"/>
          </a:p>
          <a:p>
            <a:pPr>
              <a:buFontTx/>
              <a:buNone/>
            </a:pPr>
            <a:endParaRPr lang="en-US" sz="1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304800"/>
            <a:ext cx="7620000" cy="857250"/>
          </a:xfrm>
          <a:noFill/>
          <a:ln/>
        </p:spPr>
        <p:txBody>
          <a:bodyPr lIns="90487" tIns="44450" rIns="90487" bIns="44450" anchor="b"/>
          <a:lstStyle/>
          <a:p>
            <a:r>
              <a:rPr lang="en-US" sz="3600">
                <a:latin typeface="Helvetica" pitchFamily="34" charset="0"/>
              </a:rPr>
              <a:t>Where </a:t>
            </a:r>
            <a:r>
              <a:rPr lang="en-US" sz="3600"/>
              <a:t>are</a:t>
            </a:r>
            <a:r>
              <a:rPr lang="en-US" sz="3600">
                <a:latin typeface="Helvetica" pitchFamily="34" charset="0"/>
              </a:rPr>
              <a:t> we now?</a:t>
            </a:r>
            <a:r>
              <a:rPr lang="en-US" sz="3200">
                <a:latin typeface="Helvetica" pitchFamily="34" charset="0"/>
              </a:rPr>
              <a:t> </a:t>
            </a:r>
          </a:p>
        </p:txBody>
      </p:sp>
      <p:sp>
        <p:nvSpPr>
          <p:cNvPr id="73731" name="Rectangle 3"/>
          <p:cNvSpPr>
            <a:spLocks noChangeArrowheads="1"/>
          </p:cNvSpPr>
          <p:nvPr/>
        </p:nvSpPr>
        <p:spPr bwMode="auto">
          <a:xfrm>
            <a:off x="990600" y="1371600"/>
            <a:ext cx="7924800" cy="4876800"/>
          </a:xfrm>
          <a:prstGeom prst="rect">
            <a:avLst/>
          </a:prstGeom>
          <a:noFill/>
          <a:ln w="12700">
            <a:noFill/>
            <a:miter lim="800000"/>
            <a:headEnd/>
            <a:tailEnd/>
          </a:ln>
          <a:effectLst/>
        </p:spPr>
        <p:txBody>
          <a:bodyPr lIns="90487" tIns="44450" rIns="90487" bIns="44450"/>
          <a:lstStyle/>
          <a:p>
            <a:pPr marL="342900" indent="-342900" algn="l">
              <a:spcBef>
                <a:spcPct val="20000"/>
              </a:spcBef>
              <a:buClr>
                <a:schemeClr val="accent1"/>
              </a:buClr>
              <a:buFont typeface="Wingdings" pitchFamily="2" charset="2"/>
              <a:buChar char="§"/>
            </a:pPr>
            <a:endParaRPr lang="en-US" sz="2800">
              <a:effectLst>
                <a:outerShdw blurRad="38100" dist="38100" dir="2700000" algn="tl">
                  <a:srgbClr val="C0C0C0"/>
                </a:outerShdw>
              </a:effectLst>
            </a:endParaRPr>
          </a:p>
          <a:p>
            <a:pPr marL="342900" indent="-342900" algn="l">
              <a:spcBef>
                <a:spcPct val="20000"/>
              </a:spcBef>
              <a:buClr>
                <a:schemeClr val="tx2"/>
              </a:buClr>
              <a:buSzPct val="50000"/>
              <a:buFont typeface="Wingdings" pitchFamily="2" charset="2"/>
              <a:buChar char="l"/>
            </a:pPr>
            <a:r>
              <a:rPr lang="en-US" sz="2800"/>
              <a:t>We cover 30+ buildings (to date)- 350 APs</a:t>
            </a:r>
          </a:p>
          <a:p>
            <a:pPr marL="342900" indent="-342900" algn="l">
              <a:spcBef>
                <a:spcPct val="20000"/>
              </a:spcBef>
              <a:buClr>
                <a:schemeClr val="tx2"/>
              </a:buClr>
              <a:buSzPct val="50000"/>
              <a:buFont typeface="Wingdings" pitchFamily="2" charset="2"/>
              <a:buChar char="l"/>
            </a:pPr>
            <a:r>
              <a:rPr lang="en-US" sz="2800"/>
              <a:t>We cover over 3 M sq. ft. of office/lab/classroom space</a:t>
            </a:r>
          </a:p>
          <a:p>
            <a:pPr marL="342900" indent="-342900" algn="l">
              <a:spcBef>
                <a:spcPct val="20000"/>
              </a:spcBef>
              <a:buClr>
                <a:schemeClr val="tx2"/>
              </a:buClr>
              <a:buSzPct val="50000"/>
              <a:buFont typeface="Wingdings" pitchFamily="2" charset="2"/>
              <a:buChar char="l"/>
            </a:pPr>
            <a:r>
              <a:rPr lang="en-US" sz="2800"/>
              <a:t>We cover roughly 99% of the academic campus.</a:t>
            </a:r>
          </a:p>
          <a:p>
            <a:pPr marL="342900" indent="-342900" algn="l">
              <a:spcBef>
                <a:spcPct val="20000"/>
              </a:spcBef>
              <a:buClr>
                <a:schemeClr val="tx2"/>
              </a:buClr>
              <a:buSzPct val="50000"/>
              <a:buFont typeface="Wingdings" pitchFamily="2" charset="2"/>
              <a:buChar char="l"/>
            </a:pPr>
            <a:r>
              <a:rPr lang="en-US" sz="2800"/>
              <a:t>We have 2000+ users</a:t>
            </a:r>
          </a:p>
          <a:p>
            <a:pPr marL="342900" indent="-342900" algn="l">
              <a:spcBef>
                <a:spcPct val="20000"/>
              </a:spcBef>
              <a:buClr>
                <a:schemeClr val="tx2"/>
              </a:buClr>
              <a:buSzPct val="50000"/>
              <a:buFont typeface="Wingdings" pitchFamily="2" charset="2"/>
              <a:buChar char="l"/>
            </a:pPr>
            <a:r>
              <a:rPr lang="en-US" sz="2800"/>
              <a:t>We are planning a summer expansion of wireless coverage to the dormitories – 30 Bldg., 800KSq Ft of interior space, approx 3000 “beds”.</a:t>
            </a:r>
            <a:endParaRPr lang="en-US" sz="2800">
              <a:effectLst>
                <a:outerShdw blurRad="38100" dist="38100" dir="2700000" algn="tl">
                  <a:srgbClr val="C0C0C0"/>
                </a:outerShdw>
              </a:effectLst>
              <a:latin typeface="Helvetica" pitchFamily="34" charset="0"/>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685800" y="609600"/>
            <a:ext cx="7772400" cy="609600"/>
          </a:xfrm>
        </p:spPr>
        <p:txBody>
          <a:bodyPr/>
          <a:lstStyle/>
          <a:p>
            <a:r>
              <a:rPr lang="en-US" sz="3200"/>
              <a:t>Carnegie Vision -- 1994</a:t>
            </a:r>
            <a:endParaRPr lang="en-US"/>
          </a:p>
        </p:txBody>
      </p:sp>
      <p:sp>
        <p:nvSpPr>
          <p:cNvPr id="139267" name="Rectangle 3"/>
          <p:cNvSpPr>
            <a:spLocks noGrp="1" noChangeArrowheads="1"/>
          </p:cNvSpPr>
          <p:nvPr>
            <p:ph type="body" idx="1"/>
          </p:nvPr>
        </p:nvSpPr>
        <p:spPr>
          <a:xfrm>
            <a:off x="685800" y="1295400"/>
            <a:ext cx="7772400" cy="4800600"/>
          </a:xfrm>
        </p:spPr>
        <p:txBody>
          <a:bodyPr/>
          <a:lstStyle/>
          <a:p>
            <a:r>
              <a:rPr lang="en-US" sz="1800"/>
              <a:t>Establish Common Research Network</a:t>
            </a:r>
          </a:p>
          <a:p>
            <a:r>
              <a:rPr lang="en-US" sz="1800"/>
              <a:t>NSF Grant - $550,000 over 2 years</a:t>
            </a:r>
          </a:p>
          <a:p>
            <a:r>
              <a:rPr lang="en-US" sz="1800"/>
              <a:t>Objective: Build an </a:t>
            </a:r>
            <a:r>
              <a:rPr lang="en-US" sz="1800" i="1"/>
              <a:t>Experimental,</a:t>
            </a:r>
            <a:r>
              <a:rPr lang="en-US" sz="1800"/>
              <a:t> high-speed wireless network installed at Carnegie Mellon University</a:t>
            </a:r>
            <a:r>
              <a:rPr lang="en-US" sz="2000"/>
              <a:t>	</a:t>
            </a:r>
          </a:p>
          <a:p>
            <a:pPr lvl="1"/>
            <a:r>
              <a:rPr lang="en-US" sz="1800"/>
              <a:t>Integrated with “wireline” Andrew</a:t>
            </a:r>
          </a:p>
          <a:p>
            <a:pPr lvl="1"/>
            <a:r>
              <a:rPr lang="en-US" sz="1800"/>
              <a:t>Support research projects in wireless communication and mobile computing</a:t>
            </a:r>
          </a:p>
          <a:p>
            <a:pPr lvl="1">
              <a:lnSpc>
                <a:spcPct val="90000"/>
              </a:lnSpc>
            </a:pPr>
            <a:r>
              <a:rPr lang="en-US" sz="1800"/>
              <a:t>Wireless access to campus network</a:t>
            </a:r>
          </a:p>
          <a:p>
            <a:pPr lvl="1">
              <a:lnSpc>
                <a:spcPct val="90000"/>
              </a:lnSpc>
            </a:pPr>
            <a:r>
              <a:rPr lang="en-US" sz="1800"/>
              <a:t>Handheld Andrew: follow-on project, enhancing usability of palm and HPCs with access to campus network</a:t>
            </a:r>
          </a:p>
          <a:p>
            <a:pPr lvl="1">
              <a:lnSpc>
                <a:spcPct val="90000"/>
              </a:lnSpc>
            </a:pPr>
            <a:r>
              <a:rPr lang="en-US" sz="1800"/>
              <a:t>Researcher’s “Field of Dreams”-projects involving location-based information, rapid response surveys,…</a:t>
            </a:r>
          </a:p>
          <a:p>
            <a:pPr lvl="1">
              <a:lnSpc>
                <a:spcPct val="90000"/>
              </a:lnSpc>
            </a:pPr>
            <a:r>
              <a:rPr lang="en-US" sz="1800"/>
              <a:t>email,access to stored audio and imaging data, file transfers, access to the library and other databases, and full Internet Services</a:t>
            </a:r>
            <a:endParaRPr lang="en-US" sz="16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C:\WINDOWS\Desktop\cmu_drawing_campus.gif"/>
          <p:cNvPicPr>
            <a:picLocks noChangeAspect="1" noChangeArrowheads="1"/>
          </p:cNvPicPr>
          <p:nvPr/>
        </p:nvPicPr>
        <p:blipFill>
          <a:blip r:embed="rId3"/>
          <a:srcRect/>
          <a:stretch>
            <a:fillRect/>
          </a:stretch>
        </p:blipFill>
        <p:spPr bwMode="auto">
          <a:xfrm>
            <a:off x="0" y="1454150"/>
            <a:ext cx="8482013" cy="5403850"/>
          </a:xfrm>
          <a:prstGeom prst="rect">
            <a:avLst/>
          </a:prstGeom>
          <a:noFill/>
        </p:spPr>
      </p:pic>
      <p:sp>
        <p:nvSpPr>
          <p:cNvPr id="76803" name="Oval 3"/>
          <p:cNvSpPr>
            <a:spLocks noChangeArrowheads="1"/>
          </p:cNvSpPr>
          <p:nvPr/>
        </p:nvSpPr>
        <p:spPr bwMode="auto">
          <a:xfrm>
            <a:off x="228600" y="1143000"/>
            <a:ext cx="6553200" cy="5105400"/>
          </a:xfrm>
          <a:prstGeom prst="ellipse">
            <a:avLst/>
          </a:prstGeom>
          <a:solidFill>
            <a:srgbClr val="FF0000">
              <a:alpha val="50000"/>
            </a:srgbClr>
          </a:solidFill>
          <a:ln w="9525">
            <a:solidFill>
              <a:srgbClr val="FF0000"/>
            </a:solidFill>
            <a:round/>
            <a:headEnd/>
            <a:tailEnd/>
          </a:ln>
          <a:effectLst/>
        </p:spPr>
        <p:txBody>
          <a:bodyPr wrap="none" anchor="ctr"/>
          <a:lstStyle/>
          <a:p>
            <a:endParaRPr lang="en-US"/>
          </a:p>
        </p:txBody>
      </p:sp>
      <p:sp>
        <p:nvSpPr>
          <p:cNvPr id="76804" name="Oval 4"/>
          <p:cNvSpPr>
            <a:spLocks noChangeArrowheads="1"/>
          </p:cNvSpPr>
          <p:nvPr/>
        </p:nvSpPr>
        <p:spPr bwMode="auto">
          <a:xfrm rot="1351503">
            <a:off x="7775575" y="3703638"/>
            <a:ext cx="990600" cy="1911350"/>
          </a:xfrm>
          <a:prstGeom prst="ellipse">
            <a:avLst/>
          </a:prstGeom>
          <a:solidFill>
            <a:srgbClr val="FF0000">
              <a:alpha val="50000"/>
            </a:srgbClr>
          </a:solidFill>
          <a:ln w="9525">
            <a:solidFill>
              <a:srgbClr val="FF0000"/>
            </a:solidFill>
            <a:round/>
            <a:headEnd/>
            <a:tailEnd/>
          </a:ln>
          <a:effectLst/>
        </p:spPr>
        <p:txBody>
          <a:bodyPr wrap="none" anchor="ctr"/>
          <a:lstStyle/>
          <a:p>
            <a:endParaRPr lang="en-US"/>
          </a:p>
        </p:txBody>
      </p:sp>
      <p:sp>
        <p:nvSpPr>
          <p:cNvPr id="76805" name="Text Box 5"/>
          <p:cNvSpPr txBox="1">
            <a:spLocks noChangeArrowheads="1"/>
          </p:cNvSpPr>
          <p:nvPr/>
        </p:nvSpPr>
        <p:spPr bwMode="auto">
          <a:xfrm>
            <a:off x="7162800" y="1612900"/>
            <a:ext cx="1654175" cy="825500"/>
          </a:xfrm>
          <a:prstGeom prst="rect">
            <a:avLst/>
          </a:prstGeom>
          <a:noFill/>
          <a:ln w="9525">
            <a:noFill/>
            <a:miter lim="800000"/>
            <a:headEnd/>
            <a:tailEnd/>
          </a:ln>
          <a:effectLst/>
        </p:spPr>
        <p:txBody>
          <a:bodyPr wrap="none" anchor="ctr">
            <a:spAutoFit/>
          </a:bodyPr>
          <a:lstStyle/>
          <a:p>
            <a:r>
              <a:rPr lang="en-US" sz="1600" b="1">
                <a:latin typeface="Arial" pitchFamily="34" charset="0"/>
              </a:rPr>
              <a:t>Academic and</a:t>
            </a:r>
            <a:br>
              <a:rPr lang="en-US" sz="1600" b="1">
                <a:latin typeface="Arial" pitchFamily="34" charset="0"/>
              </a:rPr>
            </a:br>
            <a:r>
              <a:rPr lang="en-US" sz="1600" b="1">
                <a:latin typeface="Arial" pitchFamily="34" charset="0"/>
              </a:rPr>
              <a:t>Administrative </a:t>
            </a:r>
            <a:br>
              <a:rPr lang="en-US" sz="1600" b="1">
                <a:latin typeface="Arial" pitchFamily="34" charset="0"/>
              </a:rPr>
            </a:br>
            <a:r>
              <a:rPr lang="en-US" sz="1600" b="1">
                <a:latin typeface="Arial" pitchFamily="34" charset="0"/>
              </a:rPr>
              <a:t>Buildings</a:t>
            </a:r>
            <a:endParaRPr lang="en-US"/>
          </a:p>
        </p:txBody>
      </p:sp>
      <p:sp>
        <p:nvSpPr>
          <p:cNvPr id="76806" name="Line 6"/>
          <p:cNvSpPr>
            <a:spLocks noChangeShapeType="1"/>
          </p:cNvSpPr>
          <p:nvPr/>
        </p:nvSpPr>
        <p:spPr bwMode="auto">
          <a:xfrm>
            <a:off x="8305800" y="2514600"/>
            <a:ext cx="0" cy="1219200"/>
          </a:xfrm>
          <a:prstGeom prst="line">
            <a:avLst/>
          </a:prstGeom>
          <a:noFill/>
          <a:ln w="25400">
            <a:solidFill>
              <a:srgbClr val="000000"/>
            </a:solidFill>
            <a:round/>
            <a:headEnd/>
            <a:tailEnd type="triangle" w="med" len="med"/>
          </a:ln>
          <a:effectLst/>
        </p:spPr>
        <p:txBody>
          <a:bodyPr wrap="none" anchor="ctr"/>
          <a:lstStyle/>
          <a:p>
            <a:endParaRPr lang="en-US"/>
          </a:p>
        </p:txBody>
      </p:sp>
      <p:sp>
        <p:nvSpPr>
          <p:cNvPr id="76807" name="Text Box 7"/>
          <p:cNvSpPr txBox="1">
            <a:spLocks noChangeArrowheads="1"/>
          </p:cNvSpPr>
          <p:nvPr/>
        </p:nvSpPr>
        <p:spPr bwMode="auto">
          <a:xfrm>
            <a:off x="515938" y="5608638"/>
            <a:ext cx="1855787" cy="581025"/>
          </a:xfrm>
          <a:prstGeom prst="rect">
            <a:avLst/>
          </a:prstGeom>
          <a:noFill/>
          <a:ln w="9525">
            <a:noFill/>
            <a:miter lim="800000"/>
            <a:headEnd/>
            <a:tailEnd/>
          </a:ln>
          <a:effectLst/>
        </p:spPr>
        <p:txBody>
          <a:bodyPr wrap="none" anchor="ctr">
            <a:spAutoFit/>
          </a:bodyPr>
          <a:lstStyle/>
          <a:p>
            <a:r>
              <a:rPr lang="en-US" sz="1600" b="1">
                <a:latin typeface="Arial" pitchFamily="34" charset="0"/>
              </a:rPr>
              <a:t>Residence Halls, </a:t>
            </a:r>
            <a:br>
              <a:rPr lang="en-US" sz="1600" b="1">
                <a:latin typeface="Arial" pitchFamily="34" charset="0"/>
              </a:rPr>
            </a:br>
            <a:r>
              <a:rPr lang="en-US" sz="1600" b="1">
                <a:latin typeface="Arial" pitchFamily="34" charset="0"/>
              </a:rPr>
              <a:t>Parking, etc</a:t>
            </a:r>
            <a:endParaRPr lang="en-US"/>
          </a:p>
        </p:txBody>
      </p:sp>
      <p:sp>
        <p:nvSpPr>
          <p:cNvPr id="76808" name="Rectangle 8"/>
          <p:cNvSpPr>
            <a:spLocks noGrp="1" noChangeArrowheads="1"/>
          </p:cNvSpPr>
          <p:nvPr>
            <p:ph type="title"/>
          </p:nvPr>
        </p:nvSpPr>
        <p:spPr>
          <a:xfrm>
            <a:off x="685800" y="381000"/>
            <a:ext cx="7772400" cy="838200"/>
          </a:xfrm>
        </p:spPr>
        <p:txBody>
          <a:bodyPr/>
          <a:lstStyle/>
          <a:p>
            <a:r>
              <a:rPr lang="en-US"/>
              <a:t>Wireless Campus by 9/01</a:t>
            </a:r>
          </a:p>
        </p:txBody>
      </p:sp>
      <p:sp>
        <p:nvSpPr>
          <p:cNvPr id="76809" name="Line 9"/>
          <p:cNvSpPr>
            <a:spLocks noChangeShapeType="1"/>
          </p:cNvSpPr>
          <p:nvPr/>
        </p:nvSpPr>
        <p:spPr bwMode="auto">
          <a:xfrm rot="4030415" flipV="1">
            <a:off x="7747000" y="2168526"/>
            <a:ext cx="66675" cy="882650"/>
          </a:xfrm>
          <a:prstGeom prst="line">
            <a:avLst/>
          </a:prstGeom>
          <a:noFill/>
          <a:ln w="25400">
            <a:solidFill>
              <a:srgbClr val="000000"/>
            </a:solidFill>
            <a:round/>
            <a:headEnd type="triangle" w="med" len="med"/>
            <a:tailEnd/>
          </a:ln>
          <a:effectLst/>
        </p:spPr>
        <p:txBody>
          <a:bodyPr wrap="none" anchor="ctr"/>
          <a:lstStyle/>
          <a:p>
            <a:endParaRPr lang="en-US"/>
          </a:p>
        </p:txBody>
      </p:sp>
      <p:sp>
        <p:nvSpPr>
          <p:cNvPr id="76810" name="Line 10"/>
          <p:cNvSpPr>
            <a:spLocks noChangeShapeType="1"/>
          </p:cNvSpPr>
          <p:nvPr/>
        </p:nvSpPr>
        <p:spPr bwMode="auto">
          <a:xfrm>
            <a:off x="6096000" y="5105400"/>
            <a:ext cx="533400" cy="152400"/>
          </a:xfrm>
          <a:prstGeom prst="line">
            <a:avLst/>
          </a:prstGeom>
          <a:noFill/>
          <a:ln w="38100">
            <a:solidFill>
              <a:schemeClr val="accent2"/>
            </a:solidFill>
            <a:round/>
            <a:headEnd/>
            <a:tailEnd/>
          </a:ln>
          <a:effectLst/>
        </p:spPr>
        <p:txBody>
          <a:bodyPr wrap="none" anchor="ctr"/>
          <a:lstStyle/>
          <a:p>
            <a:endParaRPr lang="en-US"/>
          </a:p>
        </p:txBody>
      </p:sp>
      <p:sp>
        <p:nvSpPr>
          <p:cNvPr id="76811" name="Line 11"/>
          <p:cNvSpPr>
            <a:spLocks noChangeShapeType="1"/>
          </p:cNvSpPr>
          <p:nvPr/>
        </p:nvSpPr>
        <p:spPr bwMode="auto">
          <a:xfrm>
            <a:off x="762000" y="1600200"/>
            <a:ext cx="76200" cy="7620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6812" name="Oval 12"/>
          <p:cNvSpPr>
            <a:spLocks noChangeArrowheads="1"/>
          </p:cNvSpPr>
          <p:nvPr/>
        </p:nvSpPr>
        <p:spPr bwMode="auto">
          <a:xfrm rot="1351503">
            <a:off x="6889750" y="3717925"/>
            <a:ext cx="273050" cy="244475"/>
          </a:xfrm>
          <a:prstGeom prst="ellipse">
            <a:avLst/>
          </a:prstGeom>
          <a:solidFill>
            <a:srgbClr val="FF0000">
              <a:alpha val="50000"/>
            </a:srgbClr>
          </a:solidFill>
          <a:ln w="9525">
            <a:solidFill>
              <a:srgbClr val="FF0000"/>
            </a:solidFill>
            <a:round/>
            <a:headEnd/>
            <a:tailEnd/>
          </a:ln>
          <a:effectLst/>
        </p:spPr>
        <p:txBody>
          <a:bodyPr wrap="none" anchor="ctr"/>
          <a:lstStyle/>
          <a:p>
            <a:endParaRPr lang="en-US"/>
          </a:p>
        </p:txBody>
      </p:sp>
      <p:sp>
        <p:nvSpPr>
          <p:cNvPr id="76813" name="Line 13"/>
          <p:cNvSpPr>
            <a:spLocks noChangeShapeType="1"/>
          </p:cNvSpPr>
          <p:nvPr/>
        </p:nvSpPr>
        <p:spPr bwMode="auto">
          <a:xfrm>
            <a:off x="6705600" y="3581400"/>
            <a:ext cx="228600" cy="152400"/>
          </a:xfrm>
          <a:prstGeom prst="line">
            <a:avLst/>
          </a:prstGeom>
          <a:noFill/>
          <a:ln w="38100">
            <a:solidFill>
              <a:srgbClr val="FF0000"/>
            </a:solidFill>
            <a:round/>
            <a:headEnd/>
            <a:tailEnd/>
          </a:ln>
          <a:effectLst/>
        </p:spPr>
        <p:txBody>
          <a:bodyPr wrap="none" anchor="ctr"/>
          <a:lstStyle/>
          <a:p>
            <a:endParaRPr lang="en-US"/>
          </a:p>
        </p:txBody>
      </p:sp>
      <p:sp>
        <p:nvSpPr>
          <p:cNvPr id="76814" name="Freeform 14"/>
          <p:cNvSpPr>
            <a:spLocks/>
          </p:cNvSpPr>
          <p:nvPr/>
        </p:nvSpPr>
        <p:spPr bwMode="auto">
          <a:xfrm>
            <a:off x="3314700" y="5410200"/>
            <a:ext cx="352425" cy="333375"/>
          </a:xfrm>
          <a:custGeom>
            <a:avLst/>
            <a:gdLst/>
            <a:ahLst/>
            <a:cxnLst>
              <a:cxn ang="0">
                <a:pos x="54" y="0"/>
              </a:cxn>
              <a:cxn ang="0">
                <a:pos x="222" y="0"/>
              </a:cxn>
              <a:cxn ang="0">
                <a:pos x="168" y="210"/>
              </a:cxn>
              <a:cxn ang="0">
                <a:pos x="0" y="144"/>
              </a:cxn>
              <a:cxn ang="0">
                <a:pos x="54" y="0"/>
              </a:cxn>
            </a:cxnLst>
            <a:rect l="0" t="0" r="r" b="b"/>
            <a:pathLst>
              <a:path w="222" h="210">
                <a:moveTo>
                  <a:pt x="54" y="0"/>
                </a:moveTo>
                <a:lnTo>
                  <a:pt x="222" y="0"/>
                </a:lnTo>
                <a:lnTo>
                  <a:pt x="168" y="210"/>
                </a:lnTo>
                <a:lnTo>
                  <a:pt x="0" y="144"/>
                </a:lnTo>
                <a:lnTo>
                  <a:pt x="54" y="0"/>
                </a:lnTo>
                <a:close/>
              </a:path>
            </a:pathLst>
          </a:custGeom>
          <a:solidFill>
            <a:srgbClr val="FF0000">
              <a:alpha val="50000"/>
            </a:srgbClr>
          </a:solidFill>
          <a:ln w="0" cap="rnd">
            <a:solidFill>
              <a:srgbClr val="FF0000"/>
            </a:solidFill>
            <a:prstDash val="sysDot"/>
            <a:round/>
            <a:headEnd/>
            <a:tailEnd/>
          </a:ln>
          <a:effectLst/>
        </p:spPr>
        <p:txBody>
          <a:bodyPr wrap="none" anchor="ctr"/>
          <a:lstStyle/>
          <a:p>
            <a:endParaRPr lang="en-US"/>
          </a:p>
        </p:txBody>
      </p:sp>
      <p:sp>
        <p:nvSpPr>
          <p:cNvPr id="76815" name="Text Box 15"/>
          <p:cNvSpPr txBox="1">
            <a:spLocks noChangeArrowheads="1"/>
          </p:cNvSpPr>
          <p:nvPr/>
        </p:nvSpPr>
        <p:spPr bwMode="auto">
          <a:xfrm>
            <a:off x="0" y="1158875"/>
            <a:ext cx="1855788" cy="701675"/>
          </a:xfrm>
          <a:prstGeom prst="rect">
            <a:avLst/>
          </a:prstGeom>
          <a:noFill/>
          <a:ln w="9525">
            <a:noFill/>
            <a:miter lim="800000"/>
            <a:headEnd/>
            <a:tailEnd/>
          </a:ln>
          <a:effectLst/>
        </p:spPr>
        <p:txBody>
          <a:bodyPr wrap="none" anchor="ctr">
            <a:spAutoFit/>
          </a:bodyPr>
          <a:lstStyle/>
          <a:p>
            <a:r>
              <a:rPr lang="en-US" sz="1600" b="1">
                <a:latin typeface="Arial" pitchFamily="34" charset="0"/>
              </a:rPr>
              <a:t>Residence Halls, </a:t>
            </a:r>
            <a:br>
              <a:rPr lang="en-US" sz="1600" b="1">
                <a:latin typeface="Arial" pitchFamily="34" charset="0"/>
              </a:rPr>
            </a:br>
            <a:endParaRPr lang="en-US"/>
          </a:p>
        </p:txBody>
      </p:sp>
      <p:sp>
        <p:nvSpPr>
          <p:cNvPr id="76816" name="Line 16"/>
          <p:cNvSpPr>
            <a:spLocks noChangeShapeType="1"/>
          </p:cNvSpPr>
          <p:nvPr/>
        </p:nvSpPr>
        <p:spPr bwMode="auto">
          <a:xfrm flipV="1">
            <a:off x="1752600" y="5334000"/>
            <a:ext cx="609600" cy="457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76817" name="Line 17"/>
          <p:cNvSpPr>
            <a:spLocks noChangeShapeType="1"/>
          </p:cNvSpPr>
          <p:nvPr/>
        </p:nvSpPr>
        <p:spPr bwMode="auto">
          <a:xfrm>
            <a:off x="914400" y="1524000"/>
            <a:ext cx="838200" cy="685800"/>
          </a:xfrm>
          <a:prstGeom prst="line">
            <a:avLst/>
          </a:prstGeom>
          <a:noFill/>
          <a:ln w="25400">
            <a:solidFill>
              <a:schemeClr val="tx1"/>
            </a:solidFill>
            <a:round/>
            <a:headEnd/>
            <a:tailEnd type="triangle" w="med" len="med"/>
          </a:ln>
          <a:effectLst/>
        </p:spPr>
        <p:txBody>
          <a:bodyPr wrap="none" anchor="ct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228600"/>
            <a:ext cx="7924800" cy="990600"/>
          </a:xfrm>
        </p:spPr>
        <p:txBody>
          <a:bodyPr/>
          <a:lstStyle/>
          <a:p>
            <a:pPr algn="l"/>
            <a:r>
              <a:rPr lang="en-US"/>
              <a:t>How Much?? $$$, coverage</a:t>
            </a:r>
          </a:p>
        </p:txBody>
      </p:sp>
      <p:sp>
        <p:nvSpPr>
          <p:cNvPr id="77827" name="Rectangle 3"/>
          <p:cNvSpPr>
            <a:spLocks noGrp="1" noChangeArrowheads="1"/>
          </p:cNvSpPr>
          <p:nvPr>
            <p:ph type="body" idx="1"/>
          </p:nvPr>
        </p:nvSpPr>
        <p:spPr>
          <a:xfrm>
            <a:off x="609600" y="1447800"/>
            <a:ext cx="8153400" cy="3657600"/>
          </a:xfrm>
        </p:spPr>
        <p:txBody>
          <a:bodyPr/>
          <a:lstStyle/>
          <a:p>
            <a:pPr>
              <a:lnSpc>
                <a:spcPct val="90000"/>
              </a:lnSpc>
            </a:pPr>
            <a:r>
              <a:rPr lang="en-US" sz="2800"/>
              <a:t>Average cost of wireless: &lt;$1K for AP,       &lt;$1K for power/data install, + wired network infrastructure costs+design labor costs.</a:t>
            </a:r>
          </a:p>
          <a:p>
            <a:pPr>
              <a:lnSpc>
                <a:spcPct val="90000"/>
              </a:lnSpc>
            </a:pPr>
            <a:r>
              <a:rPr lang="en-US" sz="2800"/>
              <a:t>Avg. pwr/data install schedule– 8 locations / wk</a:t>
            </a:r>
          </a:p>
          <a:p>
            <a:pPr>
              <a:lnSpc>
                <a:spcPct val="90000"/>
              </a:lnSpc>
            </a:pPr>
            <a:r>
              <a:rPr lang="en-US" sz="2800"/>
              <a:t>Avg. AP installs - 8 per day</a:t>
            </a:r>
          </a:p>
          <a:p>
            <a:pPr>
              <a:lnSpc>
                <a:spcPct val="90000"/>
              </a:lnSpc>
            </a:pPr>
            <a:r>
              <a:rPr lang="en-US" sz="2800"/>
              <a:t>AP to sq.ft. density: depends on building construction and arch concerns, ex:              older construction 25 A.P.s cover 228Ksq.ft., newer construction 12 A.P.s cover 210Ksq.ft.</a:t>
            </a:r>
          </a:p>
          <a:p>
            <a:pPr>
              <a:lnSpc>
                <a:spcPct val="90000"/>
              </a:lnSpc>
            </a:pPr>
            <a:r>
              <a:rPr lang="en-US" sz="2800"/>
              <a:t>Best coverage 17.5Ksqft/AP, Worst 3.4Ksqft/AP</a:t>
            </a:r>
          </a:p>
          <a:p>
            <a:pPr>
              <a:lnSpc>
                <a:spcPct val="90000"/>
              </a:lnSpc>
            </a:pPr>
            <a:r>
              <a:rPr lang="en-US" sz="2800"/>
              <a:t>Your mileage </a:t>
            </a:r>
            <a:r>
              <a:rPr lang="en-US" sz="2800" u="sng"/>
              <a:t>WILL VARY!!!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09600" y="304800"/>
            <a:ext cx="8382000" cy="609600"/>
          </a:xfrm>
        </p:spPr>
        <p:txBody>
          <a:bodyPr/>
          <a:lstStyle/>
          <a:p>
            <a:pPr algn="l">
              <a:buSzPct val="50000"/>
              <a:buFont typeface="Wingdings" pitchFamily="2" charset="2"/>
              <a:buNone/>
            </a:pPr>
            <a:r>
              <a:rPr lang="en-US"/>
              <a:t>Wireless Andrew Configurations </a:t>
            </a:r>
          </a:p>
        </p:txBody>
      </p:sp>
      <p:sp>
        <p:nvSpPr>
          <p:cNvPr id="78851" name="Rectangle 3"/>
          <p:cNvSpPr>
            <a:spLocks noGrp="1" noChangeArrowheads="1"/>
          </p:cNvSpPr>
          <p:nvPr>
            <p:ph type="body" sz="half" idx="1"/>
          </p:nvPr>
        </p:nvSpPr>
        <p:spPr>
          <a:xfrm>
            <a:off x="381000" y="1066800"/>
            <a:ext cx="8458200" cy="5638800"/>
          </a:xfrm>
        </p:spPr>
        <p:txBody>
          <a:bodyPr/>
          <a:lstStyle/>
          <a:p>
            <a:pPr>
              <a:buFont typeface="Wingdings" pitchFamily="2" charset="2"/>
              <a:buChar char="§"/>
            </a:pPr>
            <a:r>
              <a:rPr lang="en-US"/>
              <a:t>Workstations/OS</a:t>
            </a:r>
          </a:p>
          <a:p>
            <a:pPr lvl="1"/>
            <a:r>
              <a:rPr lang="en-US"/>
              <a:t>Windows 95, 98, NT, 2000</a:t>
            </a:r>
          </a:p>
          <a:p>
            <a:pPr lvl="1"/>
            <a:r>
              <a:rPr lang="en-US"/>
              <a:t>Macintoshes</a:t>
            </a:r>
          </a:p>
          <a:p>
            <a:pPr lvl="1"/>
            <a:r>
              <a:rPr lang="en-US"/>
              <a:t>Linux </a:t>
            </a:r>
          </a:p>
          <a:p>
            <a:pPr lvl="1"/>
            <a:r>
              <a:rPr lang="en-US"/>
              <a:t>Windows CE</a:t>
            </a:r>
          </a:p>
          <a:p>
            <a:pPr>
              <a:buFont typeface="Wingdings" pitchFamily="2" charset="2"/>
              <a:buChar char="§"/>
            </a:pPr>
            <a:r>
              <a:rPr lang="en-US"/>
              <a:t>Applications</a:t>
            </a:r>
          </a:p>
          <a:p>
            <a:pPr lvl="1"/>
            <a:r>
              <a:rPr lang="en-US"/>
              <a:t>data files</a:t>
            </a:r>
          </a:p>
          <a:p>
            <a:pPr lvl="1"/>
            <a:r>
              <a:rPr lang="en-US"/>
              <a:t>Internet/Intranet</a:t>
            </a:r>
          </a:p>
          <a:p>
            <a:pPr lvl="1"/>
            <a:r>
              <a:rPr lang="en-US"/>
              <a:t>email</a:t>
            </a:r>
          </a:p>
          <a:p>
            <a:pPr lvl="1"/>
            <a:r>
              <a:rPr lang="en-US"/>
              <a:t>Web</a:t>
            </a:r>
          </a:p>
          <a:p>
            <a:pPr lvl="1"/>
            <a:r>
              <a:rPr lang="en-US"/>
              <a:t>centralized calendar</a:t>
            </a:r>
          </a:p>
          <a:p>
            <a:pPr lvl="1"/>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09600" y="304800"/>
            <a:ext cx="8153400" cy="1143000"/>
          </a:xfrm>
        </p:spPr>
        <p:txBody>
          <a:bodyPr/>
          <a:lstStyle/>
          <a:p>
            <a:r>
              <a:rPr lang="en-US"/>
              <a:t>Wireless Andrew Issues/Futures</a:t>
            </a:r>
          </a:p>
        </p:txBody>
      </p:sp>
      <p:sp>
        <p:nvSpPr>
          <p:cNvPr id="79875" name="Rectangle 3"/>
          <p:cNvSpPr>
            <a:spLocks noGrp="1" noChangeArrowheads="1"/>
          </p:cNvSpPr>
          <p:nvPr>
            <p:ph type="body" idx="1"/>
          </p:nvPr>
        </p:nvSpPr>
        <p:spPr>
          <a:xfrm>
            <a:off x="838200" y="1600200"/>
            <a:ext cx="8153400" cy="4114800"/>
          </a:xfrm>
        </p:spPr>
        <p:txBody>
          <a:bodyPr/>
          <a:lstStyle/>
          <a:p>
            <a:pPr>
              <a:buFont typeface="Wingdings" pitchFamily="2" charset="2"/>
              <a:buChar char="§"/>
            </a:pPr>
            <a:r>
              <a:rPr lang="en-US"/>
              <a:t>Coverage Vs capacity – Why not both?</a:t>
            </a:r>
          </a:p>
          <a:p>
            <a:pPr>
              <a:buFont typeface="Wingdings" pitchFamily="2" charset="2"/>
              <a:buChar char="§"/>
            </a:pPr>
            <a:r>
              <a:rPr lang="en-US"/>
              <a:t>“Airspace policy” and interference –Bluetooth,…</a:t>
            </a:r>
          </a:p>
          <a:p>
            <a:pPr>
              <a:buFont typeface="Wingdings" pitchFamily="2" charset="2"/>
              <a:buChar char="§"/>
            </a:pPr>
            <a:r>
              <a:rPr lang="en-US"/>
              <a:t>Keeping up with demand- scaling issues</a:t>
            </a:r>
          </a:p>
          <a:p>
            <a:pPr>
              <a:buFont typeface="Wingdings" pitchFamily="2" charset="2"/>
              <a:buChar char="§"/>
            </a:pPr>
            <a:r>
              <a:rPr lang="en-US"/>
              <a:t>Security-Authentication- 802.1x ??</a:t>
            </a:r>
          </a:p>
          <a:p>
            <a:pPr>
              <a:buFont typeface="Wingdings" pitchFamily="2" charset="2"/>
              <a:buChar char="§"/>
            </a:pPr>
            <a:r>
              <a:rPr lang="en-US"/>
              <a:t>Next Gen 802.11(a) –5Ghz Issues:</a:t>
            </a:r>
          </a:p>
          <a:p>
            <a:pPr>
              <a:buFont typeface="Wingdings" pitchFamily="2" charset="2"/>
              <a:buNone/>
            </a:pPr>
            <a:r>
              <a:rPr lang="en-US"/>
              <a:t>         Fork-lift upgrade? Ease of transition?</a:t>
            </a:r>
          </a:p>
          <a:p>
            <a:pPr>
              <a:buFont typeface="Wingdings" pitchFamily="2" charset="2"/>
              <a:buChar char="§"/>
            </a:pPr>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752600" y="2133600"/>
            <a:ext cx="4038600" cy="1162050"/>
          </a:xfrm>
        </p:spPr>
        <p:txBody>
          <a:bodyPr/>
          <a:lstStyle/>
          <a:p>
            <a:r>
              <a:rPr lang="en-US"/>
              <a:t>Q &amp; A</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685800" y="609600"/>
            <a:ext cx="7772400" cy="609600"/>
          </a:xfrm>
        </p:spPr>
        <p:txBody>
          <a:bodyPr/>
          <a:lstStyle/>
          <a:p>
            <a:r>
              <a:rPr lang="en-US" sz="3200"/>
              <a:t>Wireless Vs Wire</a:t>
            </a:r>
            <a:endParaRPr lang="en-US"/>
          </a:p>
        </p:txBody>
      </p:sp>
      <p:sp>
        <p:nvSpPr>
          <p:cNvPr id="141315" name="Rectangle 3"/>
          <p:cNvSpPr>
            <a:spLocks noGrp="1" noChangeArrowheads="1"/>
          </p:cNvSpPr>
          <p:nvPr>
            <p:ph type="body" idx="1"/>
          </p:nvPr>
        </p:nvSpPr>
        <p:spPr>
          <a:xfrm>
            <a:off x="685800" y="1295400"/>
            <a:ext cx="7772400" cy="4800600"/>
          </a:xfrm>
        </p:spPr>
        <p:txBody>
          <a:bodyPr/>
          <a:lstStyle/>
          <a:p>
            <a:r>
              <a:rPr lang="en-US" sz="1800"/>
              <a:t>State of the art in 1994 was that the most users were connected over wire to Office/Campus LAN</a:t>
            </a:r>
          </a:p>
          <a:p>
            <a:r>
              <a:rPr lang="en-US" sz="1800"/>
              <a:t>The mobile users however, were left to POTS (Plain Old Telephone) connection at 56K bits at best.</a:t>
            </a:r>
          </a:p>
          <a:p>
            <a:r>
              <a:rPr lang="en-US" sz="1800"/>
              <a:t>A large number of mobile users needed better solution, especially at</a:t>
            </a:r>
          </a:p>
          <a:p>
            <a:pPr lvl="1"/>
            <a:r>
              <a:rPr lang="en-US" sz="1600"/>
              <a:t>Campuses</a:t>
            </a:r>
          </a:p>
          <a:p>
            <a:pPr lvl="1"/>
            <a:r>
              <a:rPr lang="en-US" sz="1600"/>
              <a:t>Airports</a:t>
            </a:r>
          </a:p>
          <a:p>
            <a:pPr lvl="1"/>
            <a:r>
              <a:rPr lang="en-US" sz="1600"/>
              <a:t>Corporate offices</a:t>
            </a:r>
          </a:p>
          <a:p>
            <a:pPr lvl="2"/>
            <a:r>
              <a:rPr lang="en-US" sz="1400"/>
              <a:t>Conference rooms</a:t>
            </a:r>
          </a:p>
          <a:p>
            <a:pPr lvl="2"/>
            <a:r>
              <a:rPr lang="en-US" sz="1400"/>
              <a:t>Visitors</a:t>
            </a:r>
          </a:p>
          <a:p>
            <a:r>
              <a:rPr lang="en-US" sz="1800"/>
              <a:t>Wireless is the obvious choice but Radio Frequency signals do not behave as predictably as Wire. </a:t>
            </a:r>
          </a:p>
          <a:p>
            <a:r>
              <a:rPr lang="en-US" sz="1800"/>
              <a:t>Therefore product development requires extensive field experience</a:t>
            </a:r>
          </a:p>
          <a:p>
            <a:r>
              <a:rPr lang="en-US" sz="1800"/>
              <a:t>“Andrew Wireless” therefore was a necessary collaboration effort to determine if such a solution is technically feasible and cost effective.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sz="3600"/>
              <a:t>Wireless Data Options</a:t>
            </a:r>
            <a:endParaRPr lang="en-US"/>
          </a:p>
        </p:txBody>
      </p:sp>
      <p:sp>
        <p:nvSpPr>
          <p:cNvPr id="133123" name="Rectangle 3"/>
          <p:cNvSpPr>
            <a:spLocks noGrp="1" noChangeArrowheads="1"/>
          </p:cNvSpPr>
          <p:nvPr>
            <p:ph type="body" idx="1"/>
          </p:nvPr>
        </p:nvSpPr>
        <p:spPr>
          <a:xfrm>
            <a:off x="838200" y="2057400"/>
            <a:ext cx="8077200" cy="3200400"/>
          </a:xfrm>
        </p:spPr>
        <p:txBody>
          <a:bodyPr/>
          <a:lstStyle/>
          <a:p>
            <a:r>
              <a:rPr lang="en-US" sz="2800"/>
              <a:t> Fee Based.. </a:t>
            </a:r>
          </a:p>
          <a:p>
            <a:pPr lvl="1"/>
            <a:r>
              <a:rPr lang="en-US" sz="2400"/>
              <a:t>WAP : Low bandwidth for handheld</a:t>
            </a:r>
          </a:p>
          <a:p>
            <a:pPr lvl="1"/>
            <a:r>
              <a:rPr lang="en-US" sz="2400"/>
              <a:t>CDPD (Wide Area Network- WAN): Limited bandwidth 28Kps, fee based</a:t>
            </a:r>
          </a:p>
          <a:p>
            <a:pPr lvl="1"/>
            <a:r>
              <a:rPr lang="en-US" sz="2400"/>
              <a:t>Future G3/G4 may offer higher bandwidth - fee based</a:t>
            </a:r>
          </a:p>
          <a:p>
            <a:r>
              <a:rPr lang="en-US" sz="2800"/>
              <a:t>These options being expensive were excluded from considerations</a:t>
            </a:r>
          </a:p>
          <a:p>
            <a:endParaRPr lang="en-US" sz="3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en-US" sz="3600"/>
              <a:t>Wireless Data Options Contd.</a:t>
            </a:r>
            <a:endParaRPr lang="en-US"/>
          </a:p>
        </p:txBody>
      </p:sp>
      <p:sp>
        <p:nvSpPr>
          <p:cNvPr id="143363" name="Rectangle 3"/>
          <p:cNvSpPr>
            <a:spLocks noGrp="1" noChangeArrowheads="1"/>
          </p:cNvSpPr>
          <p:nvPr>
            <p:ph type="body" idx="1"/>
          </p:nvPr>
        </p:nvSpPr>
        <p:spPr>
          <a:xfrm>
            <a:off x="838200" y="2209800"/>
            <a:ext cx="8077200" cy="4114800"/>
          </a:xfrm>
        </p:spPr>
        <p:txBody>
          <a:bodyPr/>
          <a:lstStyle/>
          <a:p>
            <a:r>
              <a:rPr lang="en-US" sz="2800"/>
              <a:t>ISM Band … Free License… like Cordless phones</a:t>
            </a:r>
          </a:p>
          <a:p>
            <a:pPr lvl="1"/>
            <a:r>
              <a:rPr lang="en-US" sz="2400"/>
              <a:t>Ricochette (WAN): uses external modem</a:t>
            </a:r>
          </a:p>
          <a:p>
            <a:pPr lvl="1"/>
            <a:r>
              <a:rPr lang="en-US" sz="2400"/>
              <a:t>Wireless LANs (802.11): Preferred</a:t>
            </a:r>
          </a:p>
          <a:p>
            <a:pPr lvl="1"/>
            <a:r>
              <a:rPr lang="en-US" sz="2400"/>
              <a:t>Bluetooth: ISM Band, short distance 10 to 100 meter</a:t>
            </a:r>
          </a:p>
          <a:p>
            <a:pPr lvl="1"/>
            <a:endParaRPr lang="en-US" sz="2400"/>
          </a:p>
          <a:p>
            <a:r>
              <a:rPr lang="en-US" sz="2800"/>
              <a:t>Wireless LAN 802.11 was selected as the most promising technology</a:t>
            </a:r>
          </a:p>
          <a:p>
            <a:endParaRPr lang="en-US" sz="36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685800" y="304800"/>
            <a:ext cx="7772400" cy="990600"/>
          </a:xfrm>
        </p:spPr>
        <p:txBody>
          <a:bodyPr/>
          <a:lstStyle/>
          <a:p>
            <a:r>
              <a:rPr lang="en-US" sz="3600"/>
              <a:t>ISM Band and Carnegie Challenge</a:t>
            </a:r>
            <a:endParaRPr lang="en-US"/>
          </a:p>
        </p:txBody>
      </p:sp>
      <p:sp>
        <p:nvSpPr>
          <p:cNvPr id="145411" name="Rectangle 3"/>
          <p:cNvSpPr>
            <a:spLocks noGrp="1" noChangeArrowheads="1"/>
          </p:cNvSpPr>
          <p:nvPr>
            <p:ph type="body" idx="1"/>
          </p:nvPr>
        </p:nvSpPr>
        <p:spPr>
          <a:xfrm>
            <a:off x="838200" y="1219200"/>
            <a:ext cx="8077200" cy="4724400"/>
          </a:xfrm>
        </p:spPr>
        <p:txBody>
          <a:bodyPr/>
          <a:lstStyle/>
          <a:p>
            <a:r>
              <a:rPr lang="en-US" sz="2000"/>
              <a:t>Besides the challenge of making RF work in real life conditions, ISM Band posed another challenge</a:t>
            </a:r>
          </a:p>
          <a:p>
            <a:r>
              <a:rPr lang="en-US" sz="2000"/>
              <a:t>ISM band applications were intended for small coverage area such as cordless phones in home etc </a:t>
            </a:r>
            <a:r>
              <a:rPr lang="en-US" sz="1800"/>
              <a:t>by limiting power to 100mw, i.e. 1/10 watt</a:t>
            </a:r>
          </a:p>
          <a:p>
            <a:r>
              <a:rPr lang="en-US" sz="2000"/>
              <a:t>The challenge then was to extend the functionality of these devices to change the coverage from 100 ft radius (Home) to mile radius (Campus)</a:t>
            </a:r>
          </a:p>
          <a:p>
            <a:pPr lvl="1"/>
            <a:r>
              <a:rPr lang="en-US" sz="1800"/>
              <a:t>The idea is to have the coverage of hundreds of these  devices to overlap so that a wide area is covered.</a:t>
            </a:r>
          </a:p>
          <a:p>
            <a:r>
              <a:rPr lang="en-US" sz="2000"/>
              <a:t>This of course raises many questions about overlapping coverage and resultant interference</a:t>
            </a:r>
          </a:p>
          <a:p>
            <a:r>
              <a:rPr lang="en-US" sz="2000"/>
              <a:t>The throughput question was in better control due to advances in signal processing techniques such as frequency hopping and spread spectrum</a:t>
            </a:r>
          </a:p>
          <a:p>
            <a:r>
              <a:rPr lang="en-US" sz="2000"/>
              <a:t>The Carnegie project was to work with the Manufacturer/s to test, modify and develop methods for future deployment</a:t>
            </a:r>
          </a:p>
          <a:p>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a:xfrm>
            <a:off x="685800" y="304800"/>
            <a:ext cx="7772400" cy="990600"/>
          </a:xfrm>
        </p:spPr>
        <p:txBody>
          <a:bodyPr/>
          <a:lstStyle/>
          <a:p>
            <a:r>
              <a:rPr lang="en-US" sz="3600"/>
              <a:t>Carnegie Challenge</a:t>
            </a:r>
            <a:endParaRPr lang="en-US"/>
          </a:p>
        </p:txBody>
      </p:sp>
      <p:sp>
        <p:nvSpPr>
          <p:cNvPr id="147459" name="Rectangle 3"/>
          <p:cNvSpPr>
            <a:spLocks noGrp="1" noChangeArrowheads="1"/>
          </p:cNvSpPr>
          <p:nvPr>
            <p:ph type="body" idx="1"/>
          </p:nvPr>
        </p:nvSpPr>
        <p:spPr>
          <a:xfrm>
            <a:off x="838200" y="1447800"/>
            <a:ext cx="8077200" cy="4495800"/>
          </a:xfrm>
        </p:spPr>
        <p:txBody>
          <a:bodyPr/>
          <a:lstStyle/>
          <a:p>
            <a:r>
              <a:rPr lang="en-US" sz="2400"/>
              <a:t>The Carnegie project was to work with the Manufacturer/s to test, modify and develop methods for future deployment</a:t>
            </a:r>
            <a:endParaRPr lang="en-US" sz="2800"/>
          </a:p>
          <a:p>
            <a:pPr lvl="1"/>
            <a:r>
              <a:rPr lang="en-US" sz="2400"/>
              <a:t>The question and issues they tried to answer</a:t>
            </a:r>
          </a:p>
          <a:p>
            <a:pPr lvl="2"/>
            <a:r>
              <a:rPr lang="en-US" sz="2000"/>
              <a:t>How does RF signal propagate</a:t>
            </a:r>
          </a:p>
          <a:p>
            <a:pPr lvl="2"/>
            <a:r>
              <a:rPr lang="en-US" sz="2000"/>
              <a:t>What kind of coverage you can get</a:t>
            </a:r>
          </a:p>
          <a:p>
            <a:pPr lvl="2"/>
            <a:r>
              <a:rPr lang="en-US" sz="2000"/>
              <a:t>Interference between devices .. Access Points and clients</a:t>
            </a:r>
          </a:p>
          <a:p>
            <a:pPr lvl="2"/>
            <a:r>
              <a:rPr lang="en-US" sz="2000"/>
              <a:t>High density issues like class room</a:t>
            </a:r>
          </a:p>
          <a:p>
            <a:pPr lvl="2"/>
            <a:r>
              <a:rPr lang="en-US" sz="2000"/>
              <a:t>What throughput is possible</a:t>
            </a:r>
          </a:p>
          <a:p>
            <a:pPr lvl="2"/>
            <a:r>
              <a:rPr lang="en-US" sz="2000"/>
              <a:t>What types of preparations are required for deployment</a:t>
            </a:r>
          </a:p>
          <a:p>
            <a:pPr lvl="2"/>
            <a:r>
              <a:rPr lang="en-US" sz="2000"/>
              <a:t>Surprises</a:t>
            </a:r>
            <a:endParaRPr lang="en-US" sz="1600"/>
          </a:p>
          <a:p>
            <a:pPr lvl="2"/>
            <a:endParaRPr lang="en-US" sz="1600"/>
          </a:p>
          <a:p>
            <a:endParaRPr lang="en-US" sz="2800"/>
          </a:p>
        </p:txBody>
      </p:sp>
    </p:spTree>
  </p:cSld>
  <p:clrMapOvr>
    <a:masterClrMapping/>
  </p:clrMapOvr>
</p:sld>
</file>

<file path=ppt/theme/theme1.xml><?xml version="1.0" encoding="utf-8"?>
<a:theme xmlns:a="http://schemas.openxmlformats.org/drawingml/2006/main" name="Office-téma">
  <a:themeElements>
    <a:clrScheme name="Office-té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téma">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charset="0"/>
          </a:defRPr>
        </a:defPPr>
      </a:lstStyle>
    </a:lnDef>
  </a:objectDefaults>
  <a:extraClrSchemeLst>
    <a:extraClrScheme>
      <a:clrScheme name="Office-té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té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té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té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té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té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té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é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é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1230</TotalTime>
  <Words>2648</Words>
  <Application>Microsoft PowerPoint</Application>
  <PresentationFormat>Diavetítés a képernyőre (4:3 oldalarány)</PresentationFormat>
  <Paragraphs>413</Paragraphs>
  <Slides>44</Slides>
  <Notes>44</Notes>
  <HiddenSlides>0</HiddenSlides>
  <MMClips>0</MMClips>
  <ScaleCrop>false</ScaleCrop>
  <HeadingPairs>
    <vt:vector size="8" baseType="variant">
      <vt:variant>
        <vt:lpstr>Használt betűtípusok</vt:lpstr>
      </vt:variant>
      <vt:variant>
        <vt:i4>7</vt:i4>
      </vt:variant>
      <vt:variant>
        <vt:lpstr>Téma</vt:lpstr>
      </vt:variant>
      <vt:variant>
        <vt:i4>1</vt:i4>
      </vt:variant>
      <vt:variant>
        <vt:lpstr>Beágyazott OLE kiszolgálók</vt:lpstr>
      </vt:variant>
      <vt:variant>
        <vt:i4>1</vt:i4>
      </vt:variant>
      <vt:variant>
        <vt:lpstr>Diacímek</vt:lpstr>
      </vt:variant>
      <vt:variant>
        <vt:i4>44</vt:i4>
      </vt:variant>
    </vt:vector>
  </HeadingPairs>
  <TitlesOfParts>
    <vt:vector size="53" baseType="lpstr">
      <vt:lpstr>Times</vt:lpstr>
      <vt:lpstr>Times New Roman</vt:lpstr>
      <vt:lpstr>Arial</vt:lpstr>
      <vt:lpstr>Monotype Sorts</vt:lpstr>
      <vt:lpstr>Tahoma</vt:lpstr>
      <vt:lpstr>Wingdings</vt:lpstr>
      <vt:lpstr>Helvetica</vt:lpstr>
      <vt:lpstr>Office-téma</vt:lpstr>
      <vt:lpstr>Slide</vt:lpstr>
      <vt:lpstr>Wireless Andrew Building a high speed Campus-wide wireless data network By Bernard J Bennigton   &amp; Charles R Bartel  Review by Preeti Kothari 12th March 2002</vt:lpstr>
      <vt:lpstr>Wireless Andrew- Project Overview  Deployment Issues &amp; Challenges</vt:lpstr>
      <vt:lpstr>Outline</vt:lpstr>
      <vt:lpstr>Carnegie Vision -- 1994</vt:lpstr>
      <vt:lpstr>Wireless Vs Wire</vt:lpstr>
      <vt:lpstr>Wireless Data Options</vt:lpstr>
      <vt:lpstr>Wireless Data Options Contd.</vt:lpstr>
      <vt:lpstr>ISM Band and Carnegie Challenge</vt:lpstr>
      <vt:lpstr>Carnegie Challenge</vt:lpstr>
      <vt:lpstr>Frequency Bands- ISM </vt:lpstr>
      <vt:lpstr>Wireless LAN Solutions </vt:lpstr>
      <vt:lpstr>Frequency Hopping and Spread Spectrum</vt:lpstr>
      <vt:lpstr>Frequency Hopping</vt:lpstr>
      <vt:lpstr>Spread Spectrum</vt:lpstr>
      <vt:lpstr>Spread Spectrum Techniques Direct Sequence</vt:lpstr>
      <vt:lpstr>Comparison between DSSS vs. FHSS</vt:lpstr>
      <vt:lpstr>IEEE 802.11</vt:lpstr>
      <vt:lpstr>IEEE 802.11 Architecture</vt:lpstr>
      <vt:lpstr>IEEE 802.11 Architecture</vt:lpstr>
      <vt:lpstr>Wireless LAN LAN Topology</vt:lpstr>
      <vt:lpstr>Wireless LAN Typical Single Cell Coverage</vt:lpstr>
      <vt:lpstr>Wireless LAN Typical Multicell Topology</vt:lpstr>
      <vt:lpstr>IEEE 802.11- Standards Status</vt:lpstr>
      <vt:lpstr>IEEE 802.11 Evolution</vt:lpstr>
      <vt:lpstr>Carnegie Mellon Background</vt:lpstr>
      <vt:lpstr>Wireless Andrew Subnet</vt:lpstr>
      <vt:lpstr>Selection of Partner</vt:lpstr>
      <vt:lpstr>Initial Lab tests for selection of partner </vt:lpstr>
      <vt:lpstr>Lucent WaveLAN Product</vt:lpstr>
      <vt:lpstr>Key Components- Wireless LAN</vt:lpstr>
      <vt:lpstr>Design factors to consider</vt:lpstr>
      <vt:lpstr>Interference Sources </vt:lpstr>
      <vt:lpstr>Solutions for Interference.</vt:lpstr>
      <vt:lpstr>Throughput</vt:lpstr>
      <vt:lpstr>Throughput Contd..</vt:lpstr>
      <vt:lpstr>Design Issues (Coverage)</vt:lpstr>
      <vt:lpstr>Design Issues (Capacity)</vt:lpstr>
      <vt:lpstr>Troubleshooting Issues</vt:lpstr>
      <vt:lpstr>Where are we now? </vt:lpstr>
      <vt:lpstr>Wireless Campus by 9/01</vt:lpstr>
      <vt:lpstr>How Much?? $$$, coverage</vt:lpstr>
      <vt:lpstr>Wireless Andrew Configurations </vt:lpstr>
      <vt:lpstr>Wireless Andrew Issues/Futures</vt:lpstr>
      <vt:lpstr>Q &amp; 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Wireless Andrew Building a high speed Campus-wide wireless data network By Bernard J Bennigton   &amp; Charles R Bartel  Review by Preeti Kothari 12th March 2002</dc:title>
  <dc:creator>Preeti Kothari</dc:creator>
  <cp:lastModifiedBy>Tőke Pál</cp:lastModifiedBy>
  <cp:revision>41</cp:revision>
  <cp:lastPrinted>2002-03-12T16:50:07Z</cp:lastPrinted>
  <dcterms:created xsi:type="dcterms:W3CDTF">2002-03-10T20:32:17Z</dcterms:created>
  <dcterms:modified xsi:type="dcterms:W3CDTF">2009-01-30T11:56:29Z</dcterms:modified>
</cp:coreProperties>
</file>