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éma alapján készült stílus 2 – 1. jelölőszín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1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9909A9-685E-4006-BAFD-A1819F65875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B26277-026C-44F2-A176-7CE2F0FDA247}">
      <dgm:prSet/>
      <dgm:spPr/>
      <dgm:t>
        <a:bodyPr/>
        <a:lstStyle/>
        <a:p>
          <a:r>
            <a:rPr lang="hu-HU" dirty="0"/>
            <a:t>Asszociatív tömb</a:t>
          </a:r>
          <a:endParaRPr lang="en-US" dirty="0"/>
        </a:p>
      </dgm:t>
    </dgm:pt>
    <dgm:pt modelId="{E4D5E526-8C7C-47C2-B45D-28DAE4F21133}" type="parTrans" cxnId="{556FCE4C-0D1E-4786-AEAB-7118E2A09929}">
      <dgm:prSet/>
      <dgm:spPr/>
      <dgm:t>
        <a:bodyPr/>
        <a:lstStyle/>
        <a:p>
          <a:endParaRPr lang="en-US"/>
        </a:p>
      </dgm:t>
    </dgm:pt>
    <dgm:pt modelId="{109EE8D2-E618-4F87-9846-B293F3A561A0}" type="sibTrans" cxnId="{556FCE4C-0D1E-4786-AEAB-7118E2A09929}">
      <dgm:prSet/>
      <dgm:spPr/>
      <dgm:t>
        <a:bodyPr/>
        <a:lstStyle/>
        <a:p>
          <a:endParaRPr lang="en-US"/>
        </a:p>
      </dgm:t>
    </dgm:pt>
    <dgm:pt modelId="{B236EB71-053D-43D7-BFDC-719FDB2B071C}">
      <dgm:prSet/>
      <dgm:spPr/>
      <dgm:t>
        <a:bodyPr/>
        <a:lstStyle/>
        <a:p>
          <a:r>
            <a:rPr lang="hu-HU" dirty="0"/>
            <a:t>Logaritmikus keresés tétel</a:t>
          </a:r>
          <a:endParaRPr lang="en-US" dirty="0"/>
        </a:p>
      </dgm:t>
    </dgm:pt>
    <dgm:pt modelId="{7471B657-13A2-4759-87BF-06B2D015ADB1}" type="parTrans" cxnId="{0DE1687A-11DE-46F0-B399-96B5C625623D}">
      <dgm:prSet/>
      <dgm:spPr/>
      <dgm:t>
        <a:bodyPr/>
        <a:lstStyle/>
        <a:p>
          <a:endParaRPr lang="en-US"/>
        </a:p>
      </dgm:t>
    </dgm:pt>
    <dgm:pt modelId="{EDEE560A-CA00-42BD-91DE-14698A6639FC}" type="sibTrans" cxnId="{0DE1687A-11DE-46F0-B399-96B5C625623D}">
      <dgm:prSet/>
      <dgm:spPr/>
      <dgm:t>
        <a:bodyPr/>
        <a:lstStyle/>
        <a:p>
          <a:endParaRPr lang="en-US"/>
        </a:p>
      </dgm:t>
    </dgm:pt>
    <dgm:pt modelId="{B0548DD3-E635-47F2-A7AB-6E04441D3AB3}">
      <dgm:prSet/>
      <dgm:spPr/>
      <dgm:t>
        <a:bodyPr/>
        <a:lstStyle/>
        <a:p>
          <a:r>
            <a:rPr lang="hu-HU" dirty="0"/>
            <a:t>Zsák rendezett tömbbel</a:t>
          </a:r>
          <a:endParaRPr lang="en-US" dirty="0"/>
        </a:p>
      </dgm:t>
    </dgm:pt>
    <dgm:pt modelId="{F92A467F-0E5D-426A-ADBE-15AAB72CFF67}" type="parTrans" cxnId="{92F75314-6D39-4A16-91D2-7240EF122974}">
      <dgm:prSet/>
      <dgm:spPr/>
      <dgm:t>
        <a:bodyPr/>
        <a:lstStyle/>
        <a:p>
          <a:endParaRPr lang="en-US"/>
        </a:p>
      </dgm:t>
    </dgm:pt>
    <dgm:pt modelId="{4A71E110-C3B8-4EFA-AFC9-9971E2CA2C47}" type="sibTrans" cxnId="{92F75314-6D39-4A16-91D2-7240EF122974}">
      <dgm:prSet/>
      <dgm:spPr/>
      <dgm:t>
        <a:bodyPr/>
        <a:lstStyle/>
        <a:p>
          <a:endParaRPr lang="en-US"/>
        </a:p>
      </dgm:t>
    </dgm:pt>
    <dgm:pt modelId="{61D8E0FF-1A1B-4CB4-AE46-411278E5D942}" type="pres">
      <dgm:prSet presAssocID="{E69909A9-685E-4006-BAFD-A1819F658755}" presName="linear" presStyleCnt="0">
        <dgm:presLayoutVars>
          <dgm:dir/>
          <dgm:animLvl val="lvl"/>
          <dgm:resizeHandles val="exact"/>
        </dgm:presLayoutVars>
      </dgm:prSet>
      <dgm:spPr/>
    </dgm:pt>
    <dgm:pt modelId="{D68BE0B0-F5D6-47B3-A8F7-65447F52CFA7}" type="pres">
      <dgm:prSet presAssocID="{18B26277-026C-44F2-A176-7CE2F0FDA247}" presName="parentLin" presStyleCnt="0"/>
      <dgm:spPr/>
    </dgm:pt>
    <dgm:pt modelId="{34666A08-008B-4472-8434-7BEFC8060A8D}" type="pres">
      <dgm:prSet presAssocID="{18B26277-026C-44F2-A176-7CE2F0FDA247}" presName="parentLeftMargin" presStyleLbl="node1" presStyleIdx="0" presStyleCnt="3"/>
      <dgm:spPr/>
    </dgm:pt>
    <dgm:pt modelId="{2D778759-C7DA-447B-8D58-F00C06167D49}" type="pres">
      <dgm:prSet presAssocID="{18B26277-026C-44F2-A176-7CE2F0FDA24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B9216DB-5EE1-4F5E-BFF4-19B56F9E49B2}" type="pres">
      <dgm:prSet presAssocID="{18B26277-026C-44F2-A176-7CE2F0FDA247}" presName="negativeSpace" presStyleCnt="0"/>
      <dgm:spPr/>
    </dgm:pt>
    <dgm:pt modelId="{F350A9C7-C4DC-4488-A6CC-F52CC72EADB8}" type="pres">
      <dgm:prSet presAssocID="{18B26277-026C-44F2-A176-7CE2F0FDA247}" presName="childText" presStyleLbl="conFgAcc1" presStyleIdx="0" presStyleCnt="3">
        <dgm:presLayoutVars>
          <dgm:bulletEnabled val="1"/>
        </dgm:presLayoutVars>
      </dgm:prSet>
      <dgm:spPr/>
    </dgm:pt>
    <dgm:pt modelId="{FE15E5C5-9D52-483D-919B-80A6293B7AC3}" type="pres">
      <dgm:prSet presAssocID="{109EE8D2-E618-4F87-9846-B293F3A561A0}" presName="spaceBetweenRectangles" presStyleCnt="0"/>
      <dgm:spPr/>
    </dgm:pt>
    <dgm:pt modelId="{53E21230-8C4F-4921-8C6D-43EFE5FC1220}" type="pres">
      <dgm:prSet presAssocID="{B236EB71-053D-43D7-BFDC-719FDB2B071C}" presName="parentLin" presStyleCnt="0"/>
      <dgm:spPr/>
    </dgm:pt>
    <dgm:pt modelId="{5C8F69A7-36DD-4709-8355-5BE52CA70CB5}" type="pres">
      <dgm:prSet presAssocID="{B236EB71-053D-43D7-BFDC-719FDB2B071C}" presName="parentLeftMargin" presStyleLbl="node1" presStyleIdx="0" presStyleCnt="3"/>
      <dgm:spPr/>
    </dgm:pt>
    <dgm:pt modelId="{1C092F67-E6C9-4D38-94BC-F93523DD2AB6}" type="pres">
      <dgm:prSet presAssocID="{B236EB71-053D-43D7-BFDC-719FDB2B071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667976-BBD0-4BA6-8C3D-CCC0F4AC57F2}" type="pres">
      <dgm:prSet presAssocID="{B236EB71-053D-43D7-BFDC-719FDB2B071C}" presName="negativeSpace" presStyleCnt="0"/>
      <dgm:spPr/>
    </dgm:pt>
    <dgm:pt modelId="{33A5ACB7-03D4-477C-A594-E894B9817B82}" type="pres">
      <dgm:prSet presAssocID="{B236EB71-053D-43D7-BFDC-719FDB2B071C}" presName="childText" presStyleLbl="conFgAcc1" presStyleIdx="1" presStyleCnt="3">
        <dgm:presLayoutVars>
          <dgm:bulletEnabled val="1"/>
        </dgm:presLayoutVars>
      </dgm:prSet>
      <dgm:spPr/>
    </dgm:pt>
    <dgm:pt modelId="{A5ED8709-086C-4538-9CED-B540538693F2}" type="pres">
      <dgm:prSet presAssocID="{EDEE560A-CA00-42BD-91DE-14698A6639FC}" presName="spaceBetweenRectangles" presStyleCnt="0"/>
      <dgm:spPr/>
    </dgm:pt>
    <dgm:pt modelId="{A395C92E-0236-4B20-8D0F-E7841101FD87}" type="pres">
      <dgm:prSet presAssocID="{B0548DD3-E635-47F2-A7AB-6E04441D3AB3}" presName="parentLin" presStyleCnt="0"/>
      <dgm:spPr/>
    </dgm:pt>
    <dgm:pt modelId="{3FE14DDD-9B16-4671-B328-11F7D517522B}" type="pres">
      <dgm:prSet presAssocID="{B0548DD3-E635-47F2-A7AB-6E04441D3AB3}" presName="parentLeftMargin" presStyleLbl="node1" presStyleIdx="1" presStyleCnt="3"/>
      <dgm:spPr/>
    </dgm:pt>
    <dgm:pt modelId="{5CD461F4-D855-4273-B2A2-F6379EF78DB6}" type="pres">
      <dgm:prSet presAssocID="{B0548DD3-E635-47F2-A7AB-6E04441D3AB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E9800E4-9BB8-48F7-B972-7B123E694679}" type="pres">
      <dgm:prSet presAssocID="{B0548DD3-E635-47F2-A7AB-6E04441D3AB3}" presName="negativeSpace" presStyleCnt="0"/>
      <dgm:spPr/>
    </dgm:pt>
    <dgm:pt modelId="{4A3E73F2-3F1C-4E42-AFBE-4814F86510BF}" type="pres">
      <dgm:prSet presAssocID="{B0548DD3-E635-47F2-A7AB-6E04441D3AB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7B1670D-8F0D-4609-9B41-E14CE643EAAE}" type="presOf" srcId="{18B26277-026C-44F2-A176-7CE2F0FDA247}" destId="{34666A08-008B-4472-8434-7BEFC8060A8D}" srcOrd="0" destOrd="0" presId="urn:microsoft.com/office/officeart/2005/8/layout/list1"/>
    <dgm:cxn modelId="{92F75314-6D39-4A16-91D2-7240EF122974}" srcId="{E69909A9-685E-4006-BAFD-A1819F658755}" destId="{B0548DD3-E635-47F2-A7AB-6E04441D3AB3}" srcOrd="2" destOrd="0" parTransId="{F92A467F-0E5D-426A-ADBE-15AAB72CFF67}" sibTransId="{4A71E110-C3B8-4EFA-AFC9-9971E2CA2C47}"/>
    <dgm:cxn modelId="{A8F4F51E-974C-4094-AA98-D232BA1D54E3}" type="presOf" srcId="{E69909A9-685E-4006-BAFD-A1819F658755}" destId="{61D8E0FF-1A1B-4CB4-AE46-411278E5D942}" srcOrd="0" destOrd="0" presId="urn:microsoft.com/office/officeart/2005/8/layout/list1"/>
    <dgm:cxn modelId="{A8CCE324-B969-40A0-BD43-FD94E43B2B7A}" type="presOf" srcId="{B0548DD3-E635-47F2-A7AB-6E04441D3AB3}" destId="{3FE14DDD-9B16-4671-B328-11F7D517522B}" srcOrd="0" destOrd="0" presId="urn:microsoft.com/office/officeart/2005/8/layout/list1"/>
    <dgm:cxn modelId="{13243161-7A8D-4C65-B699-B979A7061F58}" type="presOf" srcId="{B236EB71-053D-43D7-BFDC-719FDB2B071C}" destId="{1C092F67-E6C9-4D38-94BC-F93523DD2AB6}" srcOrd="1" destOrd="0" presId="urn:microsoft.com/office/officeart/2005/8/layout/list1"/>
    <dgm:cxn modelId="{5381BA45-2674-43B6-A382-A9B4F2AF9A9A}" type="presOf" srcId="{18B26277-026C-44F2-A176-7CE2F0FDA247}" destId="{2D778759-C7DA-447B-8D58-F00C06167D49}" srcOrd="1" destOrd="0" presId="urn:microsoft.com/office/officeart/2005/8/layout/list1"/>
    <dgm:cxn modelId="{556FCE4C-0D1E-4786-AEAB-7118E2A09929}" srcId="{E69909A9-685E-4006-BAFD-A1819F658755}" destId="{18B26277-026C-44F2-A176-7CE2F0FDA247}" srcOrd="0" destOrd="0" parTransId="{E4D5E526-8C7C-47C2-B45D-28DAE4F21133}" sibTransId="{109EE8D2-E618-4F87-9846-B293F3A561A0}"/>
    <dgm:cxn modelId="{0DE1687A-11DE-46F0-B399-96B5C625623D}" srcId="{E69909A9-685E-4006-BAFD-A1819F658755}" destId="{B236EB71-053D-43D7-BFDC-719FDB2B071C}" srcOrd="1" destOrd="0" parTransId="{7471B657-13A2-4759-87BF-06B2D015ADB1}" sibTransId="{EDEE560A-CA00-42BD-91DE-14698A6639FC}"/>
    <dgm:cxn modelId="{2D03868C-E54B-42EC-B544-CB3FBE8AE6A8}" type="presOf" srcId="{B236EB71-053D-43D7-BFDC-719FDB2B071C}" destId="{5C8F69A7-36DD-4709-8355-5BE52CA70CB5}" srcOrd="0" destOrd="0" presId="urn:microsoft.com/office/officeart/2005/8/layout/list1"/>
    <dgm:cxn modelId="{4C01F8CC-0694-4C28-A615-A3D340F97B4D}" type="presOf" srcId="{B0548DD3-E635-47F2-A7AB-6E04441D3AB3}" destId="{5CD461F4-D855-4273-B2A2-F6379EF78DB6}" srcOrd="1" destOrd="0" presId="urn:microsoft.com/office/officeart/2005/8/layout/list1"/>
    <dgm:cxn modelId="{6B8289F9-68E8-4A1E-BA53-609D0C38FD85}" type="presParOf" srcId="{61D8E0FF-1A1B-4CB4-AE46-411278E5D942}" destId="{D68BE0B0-F5D6-47B3-A8F7-65447F52CFA7}" srcOrd="0" destOrd="0" presId="urn:microsoft.com/office/officeart/2005/8/layout/list1"/>
    <dgm:cxn modelId="{1A3B3496-D1FE-480D-866C-93742F194CF5}" type="presParOf" srcId="{D68BE0B0-F5D6-47B3-A8F7-65447F52CFA7}" destId="{34666A08-008B-4472-8434-7BEFC8060A8D}" srcOrd="0" destOrd="0" presId="urn:microsoft.com/office/officeart/2005/8/layout/list1"/>
    <dgm:cxn modelId="{B1357928-1880-4284-93BD-529754EA5FEF}" type="presParOf" srcId="{D68BE0B0-F5D6-47B3-A8F7-65447F52CFA7}" destId="{2D778759-C7DA-447B-8D58-F00C06167D49}" srcOrd="1" destOrd="0" presId="urn:microsoft.com/office/officeart/2005/8/layout/list1"/>
    <dgm:cxn modelId="{A9642718-A736-4BE5-82DE-D98FF4E82EB5}" type="presParOf" srcId="{61D8E0FF-1A1B-4CB4-AE46-411278E5D942}" destId="{9B9216DB-5EE1-4F5E-BFF4-19B56F9E49B2}" srcOrd="1" destOrd="0" presId="urn:microsoft.com/office/officeart/2005/8/layout/list1"/>
    <dgm:cxn modelId="{6CD2C899-D695-42B5-BC08-58491FDED91C}" type="presParOf" srcId="{61D8E0FF-1A1B-4CB4-AE46-411278E5D942}" destId="{F350A9C7-C4DC-4488-A6CC-F52CC72EADB8}" srcOrd="2" destOrd="0" presId="urn:microsoft.com/office/officeart/2005/8/layout/list1"/>
    <dgm:cxn modelId="{B7AF7433-4CF0-498E-90DA-0295F32634A9}" type="presParOf" srcId="{61D8E0FF-1A1B-4CB4-AE46-411278E5D942}" destId="{FE15E5C5-9D52-483D-919B-80A6293B7AC3}" srcOrd="3" destOrd="0" presId="urn:microsoft.com/office/officeart/2005/8/layout/list1"/>
    <dgm:cxn modelId="{8CB8DB81-B021-4F7E-9B5D-383DE71542EC}" type="presParOf" srcId="{61D8E0FF-1A1B-4CB4-AE46-411278E5D942}" destId="{53E21230-8C4F-4921-8C6D-43EFE5FC1220}" srcOrd="4" destOrd="0" presId="urn:microsoft.com/office/officeart/2005/8/layout/list1"/>
    <dgm:cxn modelId="{A55F15F4-127A-4F41-A5C1-37B2C902C7C0}" type="presParOf" srcId="{53E21230-8C4F-4921-8C6D-43EFE5FC1220}" destId="{5C8F69A7-36DD-4709-8355-5BE52CA70CB5}" srcOrd="0" destOrd="0" presId="urn:microsoft.com/office/officeart/2005/8/layout/list1"/>
    <dgm:cxn modelId="{DFD212D3-9758-4F2F-AC9B-188EA4EC6A48}" type="presParOf" srcId="{53E21230-8C4F-4921-8C6D-43EFE5FC1220}" destId="{1C092F67-E6C9-4D38-94BC-F93523DD2AB6}" srcOrd="1" destOrd="0" presId="urn:microsoft.com/office/officeart/2005/8/layout/list1"/>
    <dgm:cxn modelId="{F3C926FE-D91D-46A4-98FC-9C1F9D67F111}" type="presParOf" srcId="{61D8E0FF-1A1B-4CB4-AE46-411278E5D942}" destId="{0E667976-BBD0-4BA6-8C3D-CCC0F4AC57F2}" srcOrd="5" destOrd="0" presId="urn:microsoft.com/office/officeart/2005/8/layout/list1"/>
    <dgm:cxn modelId="{C76399BC-3C69-4D4F-90E3-ED1415ACD98C}" type="presParOf" srcId="{61D8E0FF-1A1B-4CB4-AE46-411278E5D942}" destId="{33A5ACB7-03D4-477C-A594-E894B9817B82}" srcOrd="6" destOrd="0" presId="urn:microsoft.com/office/officeart/2005/8/layout/list1"/>
    <dgm:cxn modelId="{F7A39D78-C8A1-4696-AC3C-4651F843334B}" type="presParOf" srcId="{61D8E0FF-1A1B-4CB4-AE46-411278E5D942}" destId="{A5ED8709-086C-4538-9CED-B540538693F2}" srcOrd="7" destOrd="0" presId="urn:microsoft.com/office/officeart/2005/8/layout/list1"/>
    <dgm:cxn modelId="{B12D56FF-C215-4D2D-A41A-B39747F972B4}" type="presParOf" srcId="{61D8E0FF-1A1B-4CB4-AE46-411278E5D942}" destId="{A395C92E-0236-4B20-8D0F-E7841101FD87}" srcOrd="8" destOrd="0" presId="urn:microsoft.com/office/officeart/2005/8/layout/list1"/>
    <dgm:cxn modelId="{E0B4674E-BDFC-4C09-A2AA-2F5C15ED4D51}" type="presParOf" srcId="{A395C92E-0236-4B20-8D0F-E7841101FD87}" destId="{3FE14DDD-9B16-4671-B328-11F7D517522B}" srcOrd="0" destOrd="0" presId="urn:microsoft.com/office/officeart/2005/8/layout/list1"/>
    <dgm:cxn modelId="{91D319C8-07E0-4033-83B9-9C0B7FA457BE}" type="presParOf" srcId="{A395C92E-0236-4B20-8D0F-E7841101FD87}" destId="{5CD461F4-D855-4273-B2A2-F6379EF78DB6}" srcOrd="1" destOrd="0" presId="urn:microsoft.com/office/officeart/2005/8/layout/list1"/>
    <dgm:cxn modelId="{B507D698-5318-4418-8F45-96BB468B8682}" type="presParOf" srcId="{61D8E0FF-1A1B-4CB4-AE46-411278E5D942}" destId="{1E9800E4-9BB8-48F7-B972-7B123E694679}" srcOrd="9" destOrd="0" presId="urn:microsoft.com/office/officeart/2005/8/layout/list1"/>
    <dgm:cxn modelId="{3323D75C-334F-4AF6-9405-5C6DA1949F3A}" type="presParOf" srcId="{61D8E0FF-1A1B-4CB4-AE46-411278E5D942}" destId="{4A3E73F2-3F1C-4E42-AFBE-4814F86510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0A9C7-C4DC-4488-A6CC-F52CC72EADB8}">
      <dsp:nvSpPr>
        <dsp:cNvPr id="0" name=""/>
        <dsp:cNvSpPr/>
      </dsp:nvSpPr>
      <dsp:spPr>
        <a:xfrm>
          <a:off x="0" y="309873"/>
          <a:ext cx="528657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78759-C7DA-447B-8D58-F00C06167D49}">
      <dsp:nvSpPr>
        <dsp:cNvPr id="0" name=""/>
        <dsp:cNvSpPr/>
      </dsp:nvSpPr>
      <dsp:spPr>
        <a:xfrm>
          <a:off x="264328" y="29433"/>
          <a:ext cx="370060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874" tIns="0" rIns="13987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Asszociatív tömb</a:t>
          </a:r>
          <a:endParaRPr lang="en-US" sz="1900" kern="1200" dirty="0"/>
        </a:p>
      </dsp:txBody>
      <dsp:txXfrm>
        <a:off x="291708" y="56813"/>
        <a:ext cx="3645841" cy="506120"/>
      </dsp:txXfrm>
    </dsp:sp>
    <dsp:sp modelId="{33A5ACB7-03D4-477C-A594-E894B9817B82}">
      <dsp:nvSpPr>
        <dsp:cNvPr id="0" name=""/>
        <dsp:cNvSpPr/>
      </dsp:nvSpPr>
      <dsp:spPr>
        <a:xfrm>
          <a:off x="0" y="1171713"/>
          <a:ext cx="528657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92F67-E6C9-4D38-94BC-F93523DD2AB6}">
      <dsp:nvSpPr>
        <dsp:cNvPr id="0" name=""/>
        <dsp:cNvSpPr/>
      </dsp:nvSpPr>
      <dsp:spPr>
        <a:xfrm>
          <a:off x="264328" y="891273"/>
          <a:ext cx="370060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874" tIns="0" rIns="13987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Logaritmikus keresés tétel</a:t>
          </a:r>
          <a:endParaRPr lang="en-US" sz="1900" kern="1200" dirty="0"/>
        </a:p>
      </dsp:txBody>
      <dsp:txXfrm>
        <a:off x="291708" y="918653"/>
        <a:ext cx="3645841" cy="506120"/>
      </dsp:txXfrm>
    </dsp:sp>
    <dsp:sp modelId="{4A3E73F2-3F1C-4E42-AFBE-4814F86510BF}">
      <dsp:nvSpPr>
        <dsp:cNvPr id="0" name=""/>
        <dsp:cNvSpPr/>
      </dsp:nvSpPr>
      <dsp:spPr>
        <a:xfrm>
          <a:off x="0" y="2033553"/>
          <a:ext cx="528657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461F4-D855-4273-B2A2-F6379EF78DB6}">
      <dsp:nvSpPr>
        <dsp:cNvPr id="0" name=""/>
        <dsp:cNvSpPr/>
      </dsp:nvSpPr>
      <dsp:spPr>
        <a:xfrm>
          <a:off x="264328" y="1753113"/>
          <a:ext cx="370060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874" tIns="0" rIns="13987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Zsák rendezett tömbbel</a:t>
          </a:r>
          <a:endParaRPr lang="en-US" sz="1900" kern="1200" dirty="0"/>
        </a:p>
      </dsp:txBody>
      <dsp:txXfrm>
        <a:off x="291708" y="1780493"/>
        <a:ext cx="3645841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140F5-832F-4DD3-B532-6D147B67A18F}" type="datetimeFigureOut">
              <a:rPr lang="hu-HU" smtClean="0"/>
              <a:t>2021. 03. 04.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00B8C-F7D1-467D-99CA-4F9C490A2A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473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A560-0CE5-47C9-BCF7-5FDBA9D3F3AB}" type="datetime1">
              <a:rPr lang="hu-HU" smtClean="0"/>
              <a:t>2021. 03. 04.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714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B4AE-0D9F-49F3-B285-AA855E227607}" type="datetime1">
              <a:rPr lang="hu-HU" smtClean="0"/>
              <a:t>2021. 03. 04.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398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4D5E-C0DF-4790-ADAA-9F7E80FC5266}" type="datetime1">
              <a:rPr lang="hu-HU" smtClean="0"/>
              <a:t>2021. 03. 04.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6924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4293-850F-44FF-B188-D06917DC8DE7}" type="datetime1">
              <a:rPr lang="hu-HU" smtClean="0"/>
              <a:t>2021. 03. 04.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2114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17F8-E490-410C-B709-0E2BD841434F}" type="datetime1">
              <a:rPr lang="hu-HU" smtClean="0"/>
              <a:t>2021. 03. 04.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4903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1D43-04DA-4A9B-AAA4-106D32210EBC}" type="datetime1">
              <a:rPr lang="hu-HU" smtClean="0"/>
              <a:t>2021. 03. 04.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6685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D1B5C-C367-416C-842F-DC19A2BF6A0E}" type="datetime1">
              <a:rPr lang="hu-HU" smtClean="0"/>
              <a:t>2021. 03. 04.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135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B354-5D4A-4FF4-9067-A74E05EBDC3E}" type="datetime1">
              <a:rPr lang="hu-HU" smtClean="0"/>
              <a:t>2021. 03. 04.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6188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23E2-4FA8-4B24-B0F5-706A0059D5E8}" type="datetime1">
              <a:rPr lang="hu-HU" smtClean="0"/>
              <a:t>2021. 03. 04.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698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83E-62D6-4005-B65A-F9F504BCF5FE}" type="datetime1">
              <a:rPr lang="hu-HU" smtClean="0"/>
              <a:t>2021. 03. 04.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818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3A2-91BA-4F9A-B164-EAC627536D7A}" type="datetime1">
              <a:rPr lang="hu-HU" smtClean="0"/>
              <a:t>2021. 03. 04.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2566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EB03-B3D6-437D-8397-599E16E3FB45}" type="datetime1">
              <a:rPr lang="hu-HU" smtClean="0"/>
              <a:t>2021. 03. 04.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903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5089-FAE7-4998-AE79-B844C3F8EF86}" type="datetime1">
              <a:rPr lang="hu-HU" smtClean="0"/>
              <a:t>2021. 03. 04.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43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C0A2-2E65-47F2-A4C5-5910B8AF47DB}" type="datetime1">
              <a:rPr lang="hu-HU" smtClean="0"/>
              <a:t>2021. 03. 04.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075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60FD-B4C3-463E-AAA1-401D6A92FAA3}" type="datetime1">
              <a:rPr lang="hu-HU" smtClean="0"/>
              <a:t>2021. 03. 04.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055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94DE-8D53-4A00-85E5-EA268C81B131}" type="datetime1">
              <a:rPr lang="hu-HU" smtClean="0"/>
              <a:t>2021. 03. 04.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351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B4BD-2EF9-47F7-8702-F44B2BED21C1}" type="datetime1">
              <a:rPr lang="hu-HU" smtClean="0"/>
              <a:t>2021. 03. 04.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854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FD07074-7917-412C-ADEE-BA1F3A58D506}" type="datetime1">
              <a:rPr lang="hu-HU" smtClean="0"/>
              <a:t>2021. 03. 04.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62021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669203A-A4DA-467B-A518-584437CA5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00" y="1113534"/>
            <a:ext cx="5838951" cy="4626863"/>
          </a:xfrm>
        </p:spPr>
        <p:txBody>
          <a:bodyPr anchor="ctr">
            <a:normAutofit/>
          </a:bodyPr>
          <a:lstStyle/>
          <a:p>
            <a:r>
              <a:rPr lang="hu-HU" sz="4000" dirty="0"/>
              <a:t>4. táblás gyakorlat</a:t>
            </a:r>
            <a:br>
              <a:rPr lang="hu-HU" sz="4000" dirty="0"/>
            </a:br>
            <a:r>
              <a:rPr lang="hu-HU" sz="2400" dirty="0"/>
              <a:t>adattípus definiálás</a:t>
            </a:r>
            <a:br>
              <a:rPr lang="hu-HU" sz="2400" dirty="0"/>
            </a:br>
            <a:r>
              <a:rPr lang="hu-HU" sz="2400" dirty="0"/>
              <a:t>sorozattal reprezentált típusok II.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F755C81-49F1-458B-AF79-48E73402C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999" y="1115567"/>
            <a:ext cx="3484719" cy="4626863"/>
          </a:xfrm>
        </p:spPr>
        <p:txBody>
          <a:bodyPr anchor="ctr">
            <a:normAutofit/>
          </a:bodyPr>
          <a:lstStyle/>
          <a:p>
            <a:r>
              <a:rPr lang="hu-HU" sz="6000" dirty="0"/>
              <a:t>OEP</a:t>
            </a:r>
            <a:br>
              <a:rPr lang="hu-HU" sz="2800" dirty="0"/>
            </a:br>
            <a:endParaRPr lang="hu-HU" sz="28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40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72A142-C633-4E35-BA42-99F293182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670560"/>
          </a:xfrm>
        </p:spPr>
        <p:txBody>
          <a:bodyPr>
            <a:normAutofit/>
          </a:bodyPr>
          <a:lstStyle/>
          <a:p>
            <a:r>
              <a:rPr lang="hu-HU" sz="2800" dirty="0"/>
              <a:t>Logaritmikus keresés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F34971-01FD-4FFE-9155-C473CB690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12241"/>
            <a:ext cx="10353762" cy="4378960"/>
          </a:xfrm>
        </p:spPr>
        <p:txBody>
          <a:bodyPr/>
          <a:lstStyle/>
          <a:p>
            <a:r>
              <a:rPr lang="hu-HU" dirty="0"/>
              <a:t>Rendezett sorozatban nagyon hatékony keresést biztosít.</a:t>
            </a:r>
          </a:p>
          <a:p>
            <a:r>
              <a:rPr lang="hu-HU" dirty="0"/>
              <a:t>Elfelezve a keresés intervallumát, a középső elemmel összehasonlítja a keresett kulcsot, három eset lehetséges: [ah…</a:t>
            </a:r>
            <a:r>
              <a:rPr lang="hu-HU" dirty="0" err="1"/>
              <a:t>fh</a:t>
            </a:r>
            <a:r>
              <a:rPr lang="hu-HU" dirty="0"/>
              <a:t>]  </a:t>
            </a:r>
            <a:r>
              <a:rPr lang="hu-HU" dirty="0" err="1"/>
              <a:t>ind</a:t>
            </a:r>
            <a:r>
              <a:rPr lang="hu-HU" dirty="0"/>
              <a:t>=(</a:t>
            </a:r>
            <a:r>
              <a:rPr lang="hu-HU" dirty="0" err="1"/>
              <a:t>ah+fh</a:t>
            </a:r>
            <a:r>
              <a:rPr lang="hu-HU" dirty="0"/>
              <a:t>) div 2    //egész osztás!</a:t>
            </a:r>
          </a:p>
          <a:p>
            <a:pPr lvl="1"/>
            <a:r>
              <a:rPr lang="hu-HU" dirty="0"/>
              <a:t>Keresett kulcs kisebb – bal oldali részben folytatja a keresést: [ah…ind-1]</a:t>
            </a:r>
          </a:p>
          <a:p>
            <a:pPr lvl="1"/>
            <a:r>
              <a:rPr lang="hu-HU" dirty="0"/>
              <a:t>Keresett kulcs nagyobb – jobb oldali részben folytatja a keresést [ind+1…</a:t>
            </a:r>
            <a:r>
              <a:rPr lang="hu-HU" dirty="0" err="1"/>
              <a:t>fh</a:t>
            </a:r>
            <a:r>
              <a:rPr lang="hu-HU" dirty="0"/>
              <a:t>]</a:t>
            </a:r>
          </a:p>
          <a:p>
            <a:pPr lvl="1"/>
            <a:r>
              <a:rPr lang="hu-HU" dirty="0"/>
              <a:t>Egyenlő – megtaláltuk, készen vagyunk: </a:t>
            </a:r>
            <a:r>
              <a:rPr lang="hu-HU" dirty="0" err="1"/>
              <a:t>ind</a:t>
            </a:r>
            <a:r>
              <a:rPr lang="hu-HU" dirty="0"/>
              <a:t> a keresett elem indexe</a:t>
            </a:r>
          </a:p>
          <a:p>
            <a:pPr lvl="1"/>
            <a:r>
              <a:rPr lang="hu-HU" dirty="0"/>
              <a:t>Ha leszűkítés után kapott intervallum üres, akkor a keresés véget ért, sikertelen volt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029A3DE-CEB7-4136-A4B0-447378818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167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4B504AFC-B74D-4604-9F2D-344636047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42721"/>
            <a:ext cx="2179029" cy="4348480"/>
          </a:xfrm>
        </p:spPr>
        <p:txBody>
          <a:bodyPr/>
          <a:lstStyle/>
          <a:p>
            <a:r>
              <a:rPr lang="hu-HU" dirty="0"/>
              <a:t>Keresett kulcs megtalálható: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44D7595-722B-401D-ADEE-05967A27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11</a:t>
            </a:fld>
            <a:endParaRPr lang="hu-HU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A7901795-FC78-4AE5-A615-E54AAE1FA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1"/>
            <a:ext cx="10353675" cy="609600"/>
          </a:xfrm>
        </p:spPr>
        <p:txBody>
          <a:bodyPr>
            <a:normAutofit/>
          </a:bodyPr>
          <a:lstStyle/>
          <a:p>
            <a:r>
              <a:rPr lang="hu-HU" sz="2800" dirty="0"/>
              <a:t>Logaritmikus keresés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0E5DE5D-442F-45A4-B1C3-44D87C52A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663" y="1442721"/>
            <a:ext cx="64198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9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4B504AFC-B74D-4604-9F2D-344636047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42721"/>
            <a:ext cx="2179029" cy="4348480"/>
          </a:xfrm>
        </p:spPr>
        <p:txBody>
          <a:bodyPr/>
          <a:lstStyle/>
          <a:p>
            <a:r>
              <a:rPr lang="hu-HU" dirty="0"/>
              <a:t>Keresett kulcs nem található: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44D7595-722B-401D-ADEE-05967A27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12</a:t>
            </a:fld>
            <a:endParaRPr lang="hu-HU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A7901795-FC78-4AE5-A615-E54AAE1FA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1"/>
            <a:ext cx="10353675" cy="609600"/>
          </a:xfrm>
        </p:spPr>
        <p:txBody>
          <a:bodyPr>
            <a:normAutofit/>
          </a:bodyPr>
          <a:lstStyle/>
          <a:p>
            <a:r>
              <a:rPr lang="hu-HU" sz="2800" dirty="0"/>
              <a:t>Logaritmikus keresés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526007A-458C-401F-9E91-9894DA3A1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494" y="1442721"/>
            <a:ext cx="65532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1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234915-2563-4AB9-826E-9E10519B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19201"/>
            <a:ext cx="10353762" cy="4571999"/>
          </a:xfrm>
        </p:spPr>
        <p:txBody>
          <a:bodyPr/>
          <a:lstStyle/>
          <a:p>
            <a:r>
              <a:rPr lang="hu-HU" dirty="0"/>
              <a:t>Honnan van a neve?</a:t>
            </a:r>
          </a:p>
          <a:p>
            <a:r>
              <a:rPr lang="hu-HU" dirty="0"/>
              <a:t>Legfeljebb </a:t>
            </a:r>
            <a:r>
              <a:rPr lang="hu-HU" dirty="0">
                <a:sym typeface="Symbol" panose="05050102010706020507" pitchFamily="18" charset="2"/>
              </a:rPr>
              <a:t></a:t>
            </a:r>
            <a:r>
              <a:rPr lang="hu-HU" dirty="0"/>
              <a:t>log</a:t>
            </a:r>
            <a:r>
              <a:rPr lang="hu-HU" baseline="-25000" dirty="0"/>
              <a:t>2</a:t>
            </a:r>
            <a:r>
              <a:rPr lang="hu-HU" dirty="0"/>
              <a:t>n</a:t>
            </a:r>
            <a:r>
              <a:rPr lang="hu-HU" dirty="0">
                <a:sym typeface="Symbol" panose="05050102010706020507" pitchFamily="18" charset="2"/>
              </a:rPr>
              <a:t></a:t>
            </a:r>
            <a:r>
              <a:rPr lang="hu-HU" dirty="0"/>
              <a:t> összehasonlítást hajt végre az algoritmus: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8ADB80A-EF37-40E4-85E8-6DBCDC803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13</a:t>
            </a:fld>
            <a:endParaRPr lang="hu-HU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63B87106-DB34-4588-A7BA-34AD8E3C0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1"/>
            <a:ext cx="10353675" cy="609600"/>
          </a:xfrm>
        </p:spPr>
        <p:txBody>
          <a:bodyPr>
            <a:normAutofit/>
          </a:bodyPr>
          <a:lstStyle/>
          <a:p>
            <a:r>
              <a:rPr lang="hu-HU" sz="2800" dirty="0"/>
              <a:t>Logaritmikus keresés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5481039-E891-411D-8377-6E78248D7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330" y="2218055"/>
            <a:ext cx="5917384" cy="40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20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950964-B4AB-4C43-87DE-6B5850FA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650240"/>
          </a:xfrm>
        </p:spPr>
        <p:txBody>
          <a:bodyPr>
            <a:normAutofit/>
          </a:bodyPr>
          <a:lstStyle/>
          <a:p>
            <a:r>
              <a:rPr lang="hu-HU" sz="2800" dirty="0"/>
              <a:t>Logaritmikus keresés programozási tétel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E8CD7630-0288-4881-8FBE-2AB696C82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768" y="1798320"/>
            <a:ext cx="10052464" cy="3100705"/>
          </a:xfr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A36A4B2-DFBC-43FB-A84E-A8BB28791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5552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ABEFDE-2C62-4723-A44B-C45704D0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35" y="487680"/>
            <a:ext cx="3099405" cy="1362074"/>
          </a:xfrm>
        </p:spPr>
        <p:txBody>
          <a:bodyPr>
            <a:normAutofit fontScale="90000"/>
          </a:bodyPr>
          <a:lstStyle/>
          <a:p>
            <a:r>
              <a:rPr lang="hu-HU" sz="2800" dirty="0"/>
              <a:t>Logaritmikus keresés algoritmusa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8B626EB7-DE41-44FB-8A69-0EB745860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9875" y="2147244"/>
            <a:ext cx="8341965" cy="2966807"/>
          </a:xfr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B819186-6944-425B-BB2E-6599912F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15</a:t>
            </a:fld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0891161F-F007-452D-870A-15140FC32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461" y="616021"/>
            <a:ext cx="6305550" cy="1362075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001DF7D-B992-4476-A5FC-69E083BF7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697" y="5341426"/>
            <a:ext cx="2923223" cy="900553"/>
          </a:xfrm>
          <a:prstGeom prst="rect">
            <a:avLst/>
          </a:prstGeom>
        </p:spPr>
      </p:pic>
      <p:sp>
        <p:nvSpPr>
          <p:cNvPr id="3" name="Ellipszis 2">
            <a:extLst>
              <a:ext uri="{FF2B5EF4-FFF2-40B4-BE49-F238E27FC236}">
                <a16:creationId xmlns:a16="http://schemas.microsoft.com/office/drawing/2014/main" id="{896C3946-1CED-4918-AC35-D6EE39E3456D}"/>
              </a:ext>
            </a:extLst>
          </p:cNvPr>
          <p:cNvSpPr/>
          <p:nvPr/>
        </p:nvSpPr>
        <p:spPr>
          <a:xfrm>
            <a:off x="1455937" y="5530788"/>
            <a:ext cx="1899821" cy="7111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kvíz2</a:t>
            </a:r>
          </a:p>
        </p:txBody>
      </p:sp>
    </p:spTree>
    <p:extLst>
      <p:ext uri="{BB962C8B-B14F-4D97-AF65-F5344CB8AC3E}">
        <p14:creationId xmlns:p14="http://schemas.microsoft.com/office/powerpoint/2010/main" val="259637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EFE135-C83B-4DCB-A506-62EEBECA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650240"/>
          </a:xfrm>
        </p:spPr>
        <p:txBody>
          <a:bodyPr>
            <a:normAutofit/>
          </a:bodyPr>
          <a:lstStyle/>
          <a:p>
            <a:r>
              <a:rPr lang="hu-HU" sz="2800" dirty="0"/>
              <a:t>Amikor nem találjuk…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38B2850-DE83-4E9A-9A1D-583303418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16</a:t>
            </a:fld>
            <a:endParaRPr lang="hu-HU" dirty="0"/>
          </a:p>
        </p:txBody>
      </p:sp>
      <p:pic>
        <p:nvPicPr>
          <p:cNvPr id="5" name="Tartalom helye 5">
            <a:extLst>
              <a:ext uri="{FF2B5EF4-FFF2-40B4-BE49-F238E27FC236}">
                <a16:creationId xmlns:a16="http://schemas.microsoft.com/office/drawing/2014/main" id="{17732A7B-8161-477F-A9AB-80E597C1B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15" y="1484676"/>
            <a:ext cx="5365085" cy="190808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0A4D62A-8283-4E66-832B-3F2732680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380" y="2072322"/>
            <a:ext cx="5257800" cy="904875"/>
          </a:xfrm>
          <a:prstGeom prst="rect">
            <a:avLst/>
          </a:prstGeom>
        </p:spPr>
      </p:pic>
      <p:sp>
        <p:nvSpPr>
          <p:cNvPr id="8" name="Tartalom helye 2">
            <a:extLst>
              <a:ext uri="{FF2B5EF4-FFF2-40B4-BE49-F238E27FC236}">
                <a16:creationId xmlns:a16="http://schemas.microsoft.com/office/drawing/2014/main" id="{F0A56C6A-9BAE-4532-A23E-0DC3DAA21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617595"/>
            <a:ext cx="9418925" cy="2173605"/>
          </a:xfrm>
        </p:spPr>
        <p:txBody>
          <a:bodyPr>
            <a:normAutofit lnSpcReduction="10000"/>
          </a:bodyPr>
          <a:lstStyle/>
          <a:p>
            <a:r>
              <a:rPr lang="hu-HU" dirty="0"/>
              <a:t>Keresett kulcs 17: </a:t>
            </a:r>
            <a:r>
              <a:rPr lang="hu-HU" dirty="0" err="1"/>
              <a:t>ah,fh</a:t>
            </a:r>
            <a:r>
              <a:rPr lang="hu-HU" dirty="0"/>
              <a:t>=8, </a:t>
            </a:r>
            <a:r>
              <a:rPr lang="hu-HU" dirty="0" err="1"/>
              <a:t>ind</a:t>
            </a:r>
            <a:r>
              <a:rPr lang="hu-HU" dirty="0"/>
              <a:t>=8; h&lt;A[8] </a:t>
            </a:r>
            <a:r>
              <a:rPr lang="hu-HU" dirty="0">
                <a:sym typeface="Symbol" panose="05050102010706020507" pitchFamily="18" charset="2"/>
              </a:rPr>
              <a:t> </a:t>
            </a:r>
            <a:r>
              <a:rPr lang="hu-HU" dirty="0">
                <a:solidFill>
                  <a:srgbClr val="FFFF00"/>
                </a:solidFill>
                <a:sym typeface="Symbol" panose="05050102010706020507" pitchFamily="18" charset="2"/>
              </a:rPr>
              <a:t>ah=8</a:t>
            </a:r>
            <a:r>
              <a:rPr lang="hu-HU" dirty="0">
                <a:sym typeface="Symbol" panose="05050102010706020507" pitchFamily="18" charset="2"/>
              </a:rPr>
              <a:t>, </a:t>
            </a:r>
            <a:r>
              <a:rPr lang="hu-HU" dirty="0" err="1">
                <a:sym typeface="Symbol" panose="05050102010706020507" pitchFamily="18" charset="2"/>
              </a:rPr>
              <a:t>fh</a:t>
            </a:r>
            <a:r>
              <a:rPr lang="hu-HU" dirty="0">
                <a:sym typeface="Symbol" panose="05050102010706020507" pitchFamily="18" charset="2"/>
              </a:rPr>
              <a:t>=7</a:t>
            </a:r>
          </a:p>
          <a:p>
            <a:r>
              <a:rPr lang="hu-HU" dirty="0"/>
              <a:t>Keresett kulcs 22: </a:t>
            </a:r>
            <a:r>
              <a:rPr lang="hu-HU" dirty="0" err="1"/>
              <a:t>ah,fh</a:t>
            </a:r>
            <a:r>
              <a:rPr lang="hu-HU" dirty="0"/>
              <a:t>=8, </a:t>
            </a:r>
            <a:r>
              <a:rPr lang="hu-HU" dirty="0" err="1"/>
              <a:t>ind</a:t>
            </a:r>
            <a:r>
              <a:rPr lang="hu-HU" dirty="0"/>
              <a:t>=8; h&gt;A[8] </a:t>
            </a:r>
            <a:r>
              <a:rPr lang="hu-HU" dirty="0">
                <a:sym typeface="Symbol" panose="05050102010706020507" pitchFamily="18" charset="2"/>
              </a:rPr>
              <a:t> </a:t>
            </a:r>
            <a:r>
              <a:rPr lang="hu-HU" dirty="0">
                <a:solidFill>
                  <a:srgbClr val="FFFF00"/>
                </a:solidFill>
                <a:sym typeface="Symbol" panose="05050102010706020507" pitchFamily="18" charset="2"/>
              </a:rPr>
              <a:t>ah=9</a:t>
            </a:r>
            <a:r>
              <a:rPr lang="hu-HU" dirty="0">
                <a:sym typeface="Symbol" panose="05050102010706020507" pitchFamily="18" charset="2"/>
              </a:rPr>
              <a:t>, </a:t>
            </a:r>
            <a:r>
              <a:rPr lang="hu-HU" dirty="0" err="1">
                <a:sym typeface="Symbol" panose="05050102010706020507" pitchFamily="18" charset="2"/>
              </a:rPr>
              <a:t>fh</a:t>
            </a:r>
            <a:r>
              <a:rPr lang="hu-HU" dirty="0">
                <a:sym typeface="Symbol" panose="05050102010706020507" pitchFamily="18" charset="2"/>
              </a:rPr>
              <a:t>=8</a:t>
            </a:r>
          </a:p>
          <a:p>
            <a:r>
              <a:rPr lang="hu-HU" dirty="0">
                <a:sym typeface="Symbol" panose="05050102010706020507" pitchFamily="18" charset="2"/>
              </a:rPr>
              <a:t>Keresett kulcs 1: ah=1,fh=2, </a:t>
            </a:r>
            <a:r>
              <a:rPr lang="hu-HU" dirty="0" err="1">
                <a:sym typeface="Symbol" panose="05050102010706020507" pitchFamily="18" charset="2"/>
              </a:rPr>
              <a:t>ind</a:t>
            </a:r>
            <a:r>
              <a:rPr lang="hu-HU" dirty="0">
                <a:sym typeface="Symbol" panose="05050102010706020507" pitchFamily="18" charset="2"/>
              </a:rPr>
              <a:t>=1; h&lt;A[1]  </a:t>
            </a:r>
            <a:r>
              <a:rPr lang="hu-HU" dirty="0">
                <a:solidFill>
                  <a:srgbClr val="FFFF00"/>
                </a:solidFill>
                <a:sym typeface="Symbol" panose="05050102010706020507" pitchFamily="18" charset="2"/>
              </a:rPr>
              <a:t>ah=1</a:t>
            </a:r>
            <a:r>
              <a:rPr lang="hu-HU" dirty="0">
                <a:sym typeface="Symbol" panose="05050102010706020507" pitchFamily="18" charset="2"/>
              </a:rPr>
              <a:t>, </a:t>
            </a:r>
            <a:r>
              <a:rPr lang="hu-HU" dirty="0" err="1">
                <a:sym typeface="Symbol" panose="05050102010706020507" pitchFamily="18" charset="2"/>
              </a:rPr>
              <a:t>fh</a:t>
            </a:r>
            <a:r>
              <a:rPr lang="hu-HU" dirty="0">
                <a:sym typeface="Symbol" panose="05050102010706020507" pitchFamily="18" charset="2"/>
              </a:rPr>
              <a:t>=0</a:t>
            </a:r>
          </a:p>
          <a:p>
            <a:r>
              <a:rPr lang="hu-HU" dirty="0">
                <a:sym typeface="Symbol" panose="05050102010706020507" pitchFamily="18" charset="2"/>
              </a:rPr>
              <a:t>Keresett kulcs 32: </a:t>
            </a:r>
            <a:r>
              <a:rPr lang="hu-HU" dirty="0" err="1">
                <a:sym typeface="Symbol" panose="05050102010706020507" pitchFamily="18" charset="2"/>
              </a:rPr>
              <a:t>ah,fh</a:t>
            </a:r>
            <a:r>
              <a:rPr lang="hu-HU" dirty="0">
                <a:sym typeface="Symbol" panose="05050102010706020507" pitchFamily="18" charset="2"/>
              </a:rPr>
              <a:t>=11, </a:t>
            </a:r>
            <a:r>
              <a:rPr lang="hu-HU" dirty="0" err="1">
                <a:sym typeface="Symbol" panose="05050102010706020507" pitchFamily="18" charset="2"/>
              </a:rPr>
              <a:t>ind</a:t>
            </a:r>
            <a:r>
              <a:rPr lang="hu-HU" dirty="0">
                <a:sym typeface="Symbol" panose="05050102010706020507" pitchFamily="18" charset="2"/>
              </a:rPr>
              <a:t>=11; h&gt;A[1]  </a:t>
            </a:r>
            <a:r>
              <a:rPr lang="hu-HU" dirty="0">
                <a:solidFill>
                  <a:srgbClr val="FFFF00"/>
                </a:solidFill>
                <a:sym typeface="Symbol" panose="05050102010706020507" pitchFamily="18" charset="2"/>
              </a:rPr>
              <a:t>ah=12</a:t>
            </a:r>
            <a:r>
              <a:rPr lang="hu-HU" dirty="0">
                <a:sym typeface="Symbol" panose="05050102010706020507" pitchFamily="18" charset="2"/>
              </a:rPr>
              <a:t>, </a:t>
            </a:r>
            <a:r>
              <a:rPr lang="hu-HU" dirty="0" err="1">
                <a:sym typeface="Symbol" panose="05050102010706020507" pitchFamily="18" charset="2"/>
              </a:rPr>
              <a:t>fh</a:t>
            </a:r>
            <a:r>
              <a:rPr lang="hu-HU" dirty="0">
                <a:sym typeface="Symbol" panose="05050102010706020507" pitchFamily="18" charset="2"/>
              </a:rPr>
              <a:t>=11</a:t>
            </a:r>
          </a:p>
          <a:p>
            <a:r>
              <a:rPr lang="hu-HU" dirty="0">
                <a:sym typeface="Symbol" panose="05050102010706020507" pitchFamily="18" charset="2"/>
              </a:rPr>
              <a:t>Hova illik (melyik elem elé): </a:t>
            </a:r>
            <a:r>
              <a:rPr lang="hu-HU" b="1" dirty="0">
                <a:solidFill>
                  <a:srgbClr val="FFFF00"/>
                </a:solidFill>
                <a:sym typeface="Symbol" panose="05050102010706020507" pitchFamily="18" charset="2"/>
              </a:rPr>
              <a:t>ah</a:t>
            </a:r>
          </a:p>
          <a:p>
            <a:endParaRPr lang="hu-HU" dirty="0">
              <a:sym typeface="Symbol" panose="05050102010706020507" pitchFamily="18" charset="2"/>
            </a:endParaRPr>
          </a:p>
          <a:p>
            <a:pPr marL="3690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670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2E6642-B25F-4950-A333-CCC39F51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599440"/>
          </a:xfrm>
        </p:spPr>
        <p:txBody>
          <a:bodyPr>
            <a:normAutofit/>
          </a:bodyPr>
          <a:lstStyle/>
          <a:p>
            <a:r>
              <a:rPr lang="en-US" sz="2800" dirty="0"/>
              <a:t>l, </a:t>
            </a:r>
            <a:r>
              <a:rPr lang="en-US" sz="2800" dirty="0" err="1"/>
              <a:t>ind</a:t>
            </a:r>
            <a:r>
              <a:rPr lang="en-US" sz="2800" dirty="0"/>
              <a:t> := </a:t>
            </a:r>
            <a:r>
              <a:rPr lang="en-US" sz="2800" dirty="0" err="1"/>
              <a:t>logSearch</a:t>
            </a:r>
            <a:r>
              <a:rPr lang="en-US" sz="2800" dirty="0"/>
              <a:t> (seq, key)</a:t>
            </a:r>
            <a:endParaRPr lang="hu-HU" sz="2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6A0537-99A1-4D05-B8EB-06AEE271E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51281"/>
            <a:ext cx="10353762" cy="4439920"/>
          </a:xfrm>
        </p:spPr>
        <p:txBody>
          <a:bodyPr/>
          <a:lstStyle/>
          <a:p>
            <a:r>
              <a:rPr lang="hu-HU" dirty="0"/>
              <a:t>Specifikáció:</a:t>
            </a:r>
          </a:p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= (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Item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*,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hu-HU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ℤ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 : </a:t>
            </a:r>
            <a:r>
              <a:rPr lang="hu-HU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𝕃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hu-HU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ℕ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(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=seq</a:t>
            </a:r>
            <a:r>
              <a:rPr lang="hu-HU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=key</a:t>
            </a:r>
            <a:r>
              <a:rPr lang="hu-HU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 ..</a:t>
            </a:r>
            <a:r>
              <a:rPr lang="hu-HU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∣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seq</a:t>
            </a:r>
            <a:r>
              <a:rPr lang="hu-HU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∣-1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: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[i].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[i+1].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</a:p>
          <a:p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Uf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=(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l = 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 ..</a:t>
            </a:r>
            <a:r>
              <a:rPr lang="hu-HU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∣</a:t>
            </a:r>
            <a:r>
              <a:rPr lang="hu-HU" sz="1800" dirty="0" err="1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</a:t>
            </a:r>
            <a:r>
              <a:rPr lang="hu-HU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∣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: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[i].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b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  l 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 ..</a:t>
            </a:r>
            <a:r>
              <a:rPr lang="hu-HU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∣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seq</a:t>
            </a:r>
            <a:r>
              <a:rPr lang="hu-HU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∣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].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b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[1..ind-1]: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[i].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[ind..</a:t>
            </a:r>
            <a:r>
              <a:rPr lang="hu-HU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∣</a:t>
            </a:r>
            <a:r>
              <a:rPr lang="hu-HU" sz="1800" dirty="0" err="1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</a:t>
            </a:r>
            <a:r>
              <a:rPr lang="hu-HU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∣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: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[i].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)</a:t>
            </a: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D826044-590E-46FF-A234-D66B060E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564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2E6642-B25F-4950-A333-CCC39F51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15" y="782320"/>
            <a:ext cx="5009485" cy="599440"/>
          </a:xfrm>
        </p:spPr>
        <p:txBody>
          <a:bodyPr>
            <a:normAutofit/>
          </a:bodyPr>
          <a:lstStyle/>
          <a:p>
            <a:r>
              <a:rPr lang="en-US" sz="2800" dirty="0"/>
              <a:t>l, </a:t>
            </a:r>
            <a:r>
              <a:rPr lang="en-US" sz="2800" dirty="0" err="1"/>
              <a:t>ind</a:t>
            </a:r>
            <a:r>
              <a:rPr lang="en-US" sz="2800" dirty="0"/>
              <a:t> := </a:t>
            </a:r>
            <a:r>
              <a:rPr lang="en-US" sz="2800" dirty="0" err="1"/>
              <a:t>logSearch</a:t>
            </a:r>
            <a:r>
              <a:rPr lang="en-US" sz="2800" dirty="0"/>
              <a:t> (seq, key)</a:t>
            </a:r>
            <a:endParaRPr lang="hu-HU" sz="2800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05900A6F-7C97-4A15-A8F8-847D00C91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8960" y="670811"/>
            <a:ext cx="5987303" cy="1421897"/>
          </a:xfr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D826044-590E-46FF-A234-D66B060E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18</a:t>
            </a:fld>
            <a:endParaRPr lang="hu-HU" dirty="0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85AEDC13-ED85-46AB-9A0B-98EBA026866B}"/>
              </a:ext>
            </a:extLst>
          </p:cNvPr>
          <p:cNvSpPr/>
          <p:nvPr/>
        </p:nvSpPr>
        <p:spPr>
          <a:xfrm>
            <a:off x="4429760" y="3139440"/>
            <a:ext cx="2326640" cy="934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kvíz3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A863AD26-E6AD-47FE-9307-98DD04B36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710" y="2382585"/>
            <a:ext cx="78105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7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A14859-A2B2-420B-9BE3-62C23266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Asszociatív tömb UML ábra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201E19-5190-4024-926E-18F0CD7B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19</a:t>
            </a:fld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091BB8D-AA7A-4ED8-97B8-549553558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313" y="2206625"/>
            <a:ext cx="808672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49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A9590F-DFB8-4D32-96F1-5FF65BCC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hu-HU" dirty="0"/>
              <a:t>Tartalom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577D423-FE81-4236-89DE-39776B810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641" y="609599"/>
            <a:ext cx="6889687" cy="5273675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038EEE56-862B-4BA6-AB69-4A8F2A125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058765"/>
            <a:ext cx="75354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6411163-5F48-46FB-B849-1BE25751DD45}" type="slidenum">
              <a:rPr lang="hu-HU" smtClean="0"/>
              <a:pPr>
                <a:spcAft>
                  <a:spcPts val="600"/>
                </a:spcAft>
              </a:pPr>
              <a:t>2</a:t>
            </a:fld>
            <a:endParaRPr lang="hu-HU" dirty="0"/>
          </a:p>
        </p:txBody>
      </p:sp>
      <p:graphicFrame>
        <p:nvGraphicFramePr>
          <p:cNvPr id="19" name="Tartalom helye 5">
            <a:extLst>
              <a:ext uri="{FF2B5EF4-FFF2-40B4-BE49-F238E27FC236}">
                <a16:creationId xmlns:a16="http://schemas.microsoft.com/office/drawing/2014/main" id="{A7D3EE67-E5E8-439D-AF3F-5027048F63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647869"/>
              </p:ext>
            </p:extLst>
          </p:nvPr>
        </p:nvGraphicFramePr>
        <p:xfrm>
          <a:off x="5482197" y="2050187"/>
          <a:ext cx="5286574" cy="2541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55336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864D1D-EC68-458F-865E-4AC558A80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030774"/>
          </a:xfrm>
        </p:spPr>
        <p:txBody>
          <a:bodyPr>
            <a:normAutofit/>
          </a:bodyPr>
          <a:lstStyle/>
          <a:p>
            <a:r>
              <a:rPr lang="hu-HU" sz="2800" dirty="0"/>
              <a:t>Zsák típus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BB8CC8D-17B2-4E77-8DE9-95C88F472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előadáson bemutatott változattal szemben, most egy olyan zsák típust kellene definiálni, ahol nincs felső korlát a zsákba bekerülő természetes számokra. </a:t>
            </a:r>
            <a:br>
              <a:rPr lang="hu-HU" dirty="0"/>
            </a:br>
            <a:r>
              <a:rPr lang="hu-HU" dirty="0"/>
              <a:t>(Esetleg a zsák elemeinek típusa lehet akármilyen típus, csak lehessen annak értékeit sorba rendezni.)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FA4B7A6-B892-4397-8720-EF81B951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20</a:t>
            </a:fld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áblázat 5">
                <a:extLst>
                  <a:ext uri="{FF2B5EF4-FFF2-40B4-BE49-F238E27FC236}">
                    <a16:creationId xmlns:a16="http://schemas.microsoft.com/office/drawing/2014/main" id="{A2FBDCE7-3301-4D29-A7E4-A6EDE2EBEE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9796432"/>
                  </p:ext>
                </p:extLst>
              </p:nvPr>
            </p:nvGraphicFramePr>
            <p:xfrm>
              <a:off x="1371600" y="3429000"/>
              <a:ext cx="9469120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07360">
                      <a:extLst>
                        <a:ext uri="{9D8B030D-6E8A-4147-A177-3AD203B41FA5}">
                          <a16:colId xmlns:a16="http://schemas.microsoft.com/office/drawing/2014/main" val="1316470585"/>
                        </a:ext>
                      </a:extLst>
                    </a:gridCol>
                    <a:gridCol w="6461760">
                      <a:extLst>
                        <a:ext uri="{9D8B030D-6E8A-4147-A177-3AD203B41FA5}">
                          <a16:colId xmlns:a16="http://schemas.microsoft.com/office/drawing/2014/main" val="14940322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hu-HU" dirty="0"/>
                            <a:t>Bag</a:t>
                          </a:r>
                        </a:p>
                        <a:p>
                          <a:r>
                            <a:rPr lang="hu-HU" dirty="0"/>
                            <a:t>azon zsákok halmaza, amelyek elemei egész számok (</a:t>
                          </a:r>
                          <a14:m>
                            <m:oMath xmlns:m="http://schemas.openxmlformats.org/officeDocument/2006/math">
                              <m:r>
                                <a:rPr lang="hu-H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oMath>
                          </a14:m>
                          <a:r>
                            <a:rPr lang="hu-HU" dirty="0"/>
                            <a:t>)</a:t>
                          </a:r>
                        </a:p>
                        <a:p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u-HU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 := ∅                     b : Bag                         </a:t>
                          </a:r>
                          <a:r>
                            <a:rPr lang="hu-HU" sz="1800" b="1" i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// kiüríti a zsákot</a:t>
                          </a:r>
                          <a:endParaRPr lang="hu-HU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hu-HU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 := </a:t>
                          </a:r>
                          <a:r>
                            <a:rPr lang="hu-HU" sz="18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putIn</a:t>
                          </a:r>
                          <a:r>
                            <a:rPr lang="hu-HU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(b, e)      b : Bag, e : ℤ               </a:t>
                          </a:r>
                          <a:r>
                            <a:rPr lang="hu-HU" sz="1800" b="1" i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// elemet tesz be</a:t>
                          </a:r>
                          <a:endParaRPr lang="hu-HU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hu-HU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 := </a:t>
                          </a:r>
                          <a:r>
                            <a:rPr lang="hu-HU" sz="18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mostFrequent</a:t>
                          </a:r>
                          <a:r>
                            <a:rPr lang="hu-HU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(b)     b : Bag, m : ℤ   </a:t>
                          </a:r>
                          <a:r>
                            <a:rPr lang="hu-HU" sz="1800" b="1" i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// leggyakoribb elem</a:t>
                          </a:r>
                          <a:endParaRPr lang="hu-HU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hu-HU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b:=takeOut(b, e)     b : Bag, e : ℤ             </a:t>
                          </a:r>
                          <a:r>
                            <a:rPr lang="hu-HU" sz="1800" b="1" i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// elemet vesz ki</a:t>
                          </a:r>
                          <a:endParaRPr lang="hu-H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34972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áblázat 5">
                <a:extLst>
                  <a:ext uri="{FF2B5EF4-FFF2-40B4-BE49-F238E27FC236}">
                    <a16:creationId xmlns:a16="http://schemas.microsoft.com/office/drawing/2014/main" id="{A2FBDCE7-3301-4D29-A7E4-A6EDE2EBEE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9796432"/>
                  </p:ext>
                </p:extLst>
              </p:nvPr>
            </p:nvGraphicFramePr>
            <p:xfrm>
              <a:off x="1371600" y="3429000"/>
              <a:ext cx="9469120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07360">
                      <a:extLst>
                        <a:ext uri="{9D8B030D-6E8A-4147-A177-3AD203B41FA5}">
                          <a16:colId xmlns:a16="http://schemas.microsoft.com/office/drawing/2014/main" val="1316470585"/>
                        </a:ext>
                      </a:extLst>
                    </a:gridCol>
                    <a:gridCol w="6461760">
                      <a:extLst>
                        <a:ext uri="{9D8B030D-6E8A-4147-A177-3AD203B41FA5}">
                          <a16:colId xmlns:a16="http://schemas.microsoft.com/office/drawing/2014/main" val="1494032206"/>
                        </a:ext>
                      </a:extLst>
                    </a:gridCol>
                  </a:tblGrid>
                  <a:tr h="1463040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2"/>
                          <a:stretch>
                            <a:fillRect l="-405" t="-2490" r="-215385" b="-1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u-HU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 := ∅                     b : Bag                         </a:t>
                          </a:r>
                          <a:r>
                            <a:rPr lang="hu-HU" sz="1800" b="1" i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// kiüríti a zsákot</a:t>
                          </a:r>
                          <a:endParaRPr lang="hu-HU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hu-HU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 := </a:t>
                          </a:r>
                          <a:r>
                            <a:rPr lang="hu-HU" sz="18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putIn</a:t>
                          </a:r>
                          <a:r>
                            <a:rPr lang="hu-HU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(b, e)      b : Bag, e : ℤ               </a:t>
                          </a:r>
                          <a:r>
                            <a:rPr lang="hu-HU" sz="1800" b="1" i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// elemet tesz be</a:t>
                          </a:r>
                          <a:endParaRPr lang="hu-HU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hu-HU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 := </a:t>
                          </a:r>
                          <a:r>
                            <a:rPr lang="hu-HU" sz="18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mostFrequent</a:t>
                          </a:r>
                          <a:r>
                            <a:rPr lang="hu-HU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(b)     b : Bag, m : ℤ   </a:t>
                          </a:r>
                          <a:r>
                            <a:rPr lang="hu-HU" sz="1800" b="1" i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// leggyakoribb elem</a:t>
                          </a:r>
                          <a:endParaRPr lang="hu-HU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hu-HU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b:=takeOut(b, e)     b : Bag, e : ℤ             </a:t>
                          </a:r>
                          <a:r>
                            <a:rPr lang="hu-HU" sz="1800" b="1" i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// elemet vesz ki</a:t>
                          </a:r>
                          <a:endParaRPr lang="hu-H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349724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4776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33A1FC-F64F-4999-84F5-ABB964518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721360"/>
          </a:xfrm>
        </p:spPr>
        <p:txBody>
          <a:bodyPr>
            <a:normAutofit/>
          </a:bodyPr>
          <a:lstStyle/>
          <a:p>
            <a:r>
              <a:rPr lang="hu-HU" sz="2800" dirty="0"/>
              <a:t>Zsák típus reprezentáció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8E8E3D-11E3-4448-8896-29187FCC3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30961"/>
            <a:ext cx="10353762" cy="4460240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Típus ábrázolása:</a:t>
            </a:r>
          </a:p>
          <a:p>
            <a:pPr lvl="1"/>
            <a:r>
              <a:rPr lang="hu-HU" dirty="0" err="1">
                <a:effectLst/>
              </a:rPr>
              <a:t>vec</a:t>
            </a:r>
            <a:r>
              <a:rPr lang="hu-HU" dirty="0">
                <a:effectLst/>
              </a:rPr>
              <a:t> : </a:t>
            </a:r>
            <a:r>
              <a:rPr lang="hu-HU" dirty="0" err="1">
                <a:effectLst/>
              </a:rPr>
              <a:t>Item</a:t>
            </a:r>
            <a:r>
              <a:rPr lang="hu-HU" dirty="0">
                <a:effectLst/>
              </a:rPr>
              <a:t>* – az elemeket tartalmuk (</a:t>
            </a:r>
            <a:r>
              <a:rPr lang="hu-HU" dirty="0" err="1">
                <a:effectLst/>
              </a:rPr>
              <a:t>data</a:t>
            </a:r>
            <a:r>
              <a:rPr lang="hu-HU" dirty="0">
                <a:effectLst/>
              </a:rPr>
              <a:t>) szerint rendezetten tároló sorozat,</a:t>
            </a:r>
          </a:p>
          <a:p>
            <a:pPr lvl="1"/>
            <a:r>
              <a:rPr lang="hu-HU" dirty="0">
                <a:effectLst/>
              </a:rPr>
              <a:t>ahol  </a:t>
            </a:r>
            <a:r>
              <a:rPr lang="hu-HU" dirty="0" err="1">
                <a:effectLst/>
              </a:rPr>
              <a:t>Item</a:t>
            </a:r>
            <a:r>
              <a:rPr lang="hu-HU" dirty="0">
                <a:effectLst/>
              </a:rPr>
              <a:t> = </a:t>
            </a:r>
            <a:r>
              <a:rPr lang="hu-HU" dirty="0" err="1">
                <a:effectLst/>
              </a:rPr>
              <a:t>rec</a:t>
            </a:r>
            <a:r>
              <a:rPr lang="hu-HU" dirty="0">
                <a:effectLst/>
              </a:rPr>
              <a:t>(</a:t>
            </a:r>
            <a:r>
              <a:rPr lang="hu-HU" dirty="0" err="1">
                <a:effectLst/>
              </a:rPr>
              <a:t>data</a:t>
            </a:r>
            <a:r>
              <a:rPr lang="hu-HU" dirty="0">
                <a:effectLst/>
              </a:rPr>
              <a:t>: ℤ, </a:t>
            </a:r>
            <a:r>
              <a:rPr lang="hu-HU" dirty="0" err="1">
                <a:effectLst/>
              </a:rPr>
              <a:t>count</a:t>
            </a:r>
            <a:r>
              <a:rPr lang="hu-HU" dirty="0">
                <a:effectLst/>
              </a:rPr>
              <a:t>: ℕ)</a:t>
            </a:r>
          </a:p>
          <a:p>
            <a:pPr lvl="1"/>
            <a:r>
              <a:rPr lang="hu-HU" dirty="0">
                <a:effectLst/>
              </a:rPr>
              <a:t>[kvíz4]</a:t>
            </a:r>
          </a:p>
          <a:p>
            <a:pPr lvl="1"/>
            <a:r>
              <a:rPr lang="hu-HU" dirty="0" err="1">
                <a:effectLst/>
              </a:rPr>
              <a:t>maxind</a:t>
            </a:r>
            <a:r>
              <a:rPr lang="hu-HU" dirty="0">
                <a:effectLst/>
              </a:rPr>
              <a:t> :</a:t>
            </a:r>
            <a:r>
              <a:rPr lang="hu-HU" b="1" dirty="0">
                <a:effectLst/>
              </a:rPr>
              <a:t> </a:t>
            </a:r>
            <a:r>
              <a:rPr lang="hu-HU" dirty="0">
                <a:effectLst/>
              </a:rPr>
              <a:t>ℕ   – a </a:t>
            </a:r>
            <a:r>
              <a:rPr lang="hu-HU" dirty="0" err="1">
                <a:effectLst/>
              </a:rPr>
              <a:t>seq</a:t>
            </a:r>
            <a:r>
              <a:rPr lang="hu-HU" dirty="0">
                <a:effectLst/>
              </a:rPr>
              <a:t> sorozat legnagyobb </a:t>
            </a:r>
            <a:r>
              <a:rPr lang="hu-HU" dirty="0" err="1">
                <a:effectLst/>
              </a:rPr>
              <a:t>count</a:t>
            </a:r>
            <a:r>
              <a:rPr lang="hu-HU" dirty="0">
                <a:effectLst/>
              </a:rPr>
              <a:t> értékű elemének indexe.</a:t>
            </a:r>
          </a:p>
          <a:p>
            <a:r>
              <a:rPr lang="hu-HU" dirty="0">
                <a:effectLst/>
              </a:rPr>
              <a:t>Műveletek implementációja:</a:t>
            </a:r>
          </a:p>
          <a:p>
            <a:pPr lvl="1"/>
            <a:r>
              <a:rPr lang="hu-HU" dirty="0">
                <a:effectLst/>
              </a:rPr>
              <a:t>Zsákot üressé tesz:</a:t>
            </a:r>
          </a:p>
          <a:p>
            <a:pPr marL="450000" lvl="1" indent="0">
              <a:buNone/>
            </a:pPr>
            <a:endParaRPr lang="hu-HU" b="1" dirty="0">
              <a:effectLst/>
            </a:endParaRPr>
          </a:p>
          <a:p>
            <a:pPr lvl="1"/>
            <a:endParaRPr lang="hu-HU" b="1" dirty="0">
              <a:effectLst/>
            </a:endParaRPr>
          </a:p>
          <a:p>
            <a:pPr lvl="1"/>
            <a:endParaRPr lang="hu-HU" b="1" dirty="0">
              <a:effectLst/>
            </a:endParaRPr>
          </a:p>
          <a:p>
            <a:pPr lvl="1"/>
            <a:r>
              <a:rPr lang="hu-HU" dirty="0">
                <a:effectLst/>
              </a:rPr>
              <a:t>Legyakoribb elem a zsákban:</a:t>
            </a:r>
            <a:br>
              <a:rPr lang="hu-HU" b="1" dirty="0">
                <a:effectLst/>
              </a:rPr>
            </a:br>
            <a:br>
              <a:rPr lang="hu-HU" b="1" dirty="0">
                <a:effectLst/>
              </a:rPr>
            </a:br>
            <a:br>
              <a:rPr lang="hu-HU" b="1" dirty="0">
                <a:effectLst/>
              </a:rPr>
            </a:br>
            <a:endParaRPr lang="hu-HU" dirty="0">
              <a:effectLst/>
            </a:endParaRPr>
          </a:p>
          <a:p>
            <a:pPr lvl="1"/>
            <a:endParaRPr lang="hu-HU" dirty="0">
              <a:effectLst/>
            </a:endParaRPr>
          </a:p>
          <a:p>
            <a:endParaRPr lang="hu-HU" dirty="0">
              <a:effectLst/>
            </a:endParaRPr>
          </a:p>
          <a:p>
            <a:endParaRPr lang="hu-HU" dirty="0">
              <a:effectLst/>
            </a:endParaRP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9FACFA7-BEC0-43C7-A5D4-0B25D37B1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21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9338B80-56FC-4153-A3E4-55C337682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911" y="3781379"/>
            <a:ext cx="4419600" cy="73342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722E35D-86E2-40D0-951D-75B5695C8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336" y="5172075"/>
            <a:ext cx="44481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FCBD49-D160-4C42-9B70-87E3AEDA8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2641" y="2001519"/>
            <a:ext cx="4023359" cy="4013199"/>
          </a:xfrm>
        </p:spPr>
        <p:txBody>
          <a:bodyPr/>
          <a:lstStyle/>
          <a:p>
            <a:r>
              <a:rPr lang="hu-HU" dirty="0"/>
              <a:t>Logaritmikus keresés, van-e zsákban már „e” érték?</a:t>
            </a:r>
          </a:p>
          <a:p>
            <a:r>
              <a:rPr lang="hu-HU" dirty="0"/>
              <a:t>Igen: </a:t>
            </a:r>
            <a:r>
              <a:rPr lang="hu-HU" dirty="0" err="1"/>
              <a:t>count</a:t>
            </a:r>
            <a:r>
              <a:rPr lang="hu-HU" dirty="0"/>
              <a:t>-ot növeljük eggyel, majd ellenőrizzük, hogy kell-e módosítani a leggyakoribb elem indexét.</a:t>
            </a:r>
          </a:p>
          <a:p>
            <a:r>
              <a:rPr lang="hu-HU" dirty="0"/>
              <a:t>Nem: beszúrjuk az elemet a rendezettség szerinti helyére. Ha </a:t>
            </a:r>
            <a:r>
              <a:rPr lang="hu-HU" dirty="0" err="1"/>
              <a:t>maxind</a:t>
            </a:r>
            <a:r>
              <a:rPr lang="hu-HU" dirty="0"/>
              <a:t> egy nagyobb indexű elemre mutat, akkor eggyel növelni kell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572EA5F-9CCE-4139-9695-1C9427A6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22</a:t>
            </a:fld>
            <a:endParaRPr lang="hu-HU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69E45F60-47D7-408C-A8B4-0900273E2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721360"/>
          </a:xfrm>
        </p:spPr>
        <p:txBody>
          <a:bodyPr>
            <a:normAutofit/>
          </a:bodyPr>
          <a:lstStyle/>
          <a:p>
            <a:r>
              <a:rPr lang="hu-HU" sz="2800" dirty="0"/>
              <a:t>Zsák típus reprezentáció - betevés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F8644CD-F2A6-4D5B-8019-CC93333F8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722343"/>
            <a:ext cx="6229233" cy="3691397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5209D87E-DC68-44E4-A977-E7082DBB4120}"/>
              </a:ext>
            </a:extLst>
          </p:cNvPr>
          <p:cNvSpPr txBox="1"/>
          <p:nvPr/>
        </p:nvSpPr>
        <p:spPr>
          <a:xfrm>
            <a:off x="7579360" y="1537677"/>
            <a:ext cx="123952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/>
              <a:t>Lépések:</a:t>
            </a:r>
          </a:p>
        </p:txBody>
      </p:sp>
    </p:spTree>
    <p:extLst>
      <p:ext uri="{BB962C8B-B14F-4D97-AF65-F5344CB8AC3E}">
        <p14:creationId xmlns:p14="http://schemas.microsoft.com/office/powerpoint/2010/main" val="325881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FCBD49-D160-4C42-9B70-87E3AEDA8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853" y="1960692"/>
            <a:ext cx="4114916" cy="4292376"/>
          </a:xfrm>
        </p:spPr>
        <p:txBody>
          <a:bodyPr>
            <a:normAutofit/>
          </a:bodyPr>
          <a:lstStyle/>
          <a:p>
            <a:r>
              <a:rPr lang="hu-HU" dirty="0"/>
              <a:t>Logaritmikus keresés, van-e zsákban „e” érték?</a:t>
            </a:r>
          </a:p>
          <a:p>
            <a:r>
              <a:rPr lang="hu-HU" dirty="0"/>
              <a:t>Van, és több mint egy: </a:t>
            </a:r>
            <a:br>
              <a:rPr lang="hu-HU" dirty="0"/>
            </a:br>
            <a:r>
              <a:rPr lang="hu-HU" dirty="0" err="1"/>
              <a:t>count</a:t>
            </a:r>
            <a:r>
              <a:rPr lang="hu-HU" dirty="0"/>
              <a:t>-ot csökkentjük eggyel.</a:t>
            </a:r>
          </a:p>
          <a:p>
            <a:r>
              <a:rPr lang="hu-HU" dirty="0"/>
              <a:t>Van, de csak egy:</a:t>
            </a:r>
            <a:br>
              <a:rPr lang="hu-HU" dirty="0"/>
            </a:br>
            <a:r>
              <a:rPr lang="hu-HU" dirty="0"/>
              <a:t>az adott </a:t>
            </a:r>
            <a:r>
              <a:rPr lang="hu-HU" dirty="0" err="1"/>
              <a:t>elmet</a:t>
            </a:r>
            <a:r>
              <a:rPr lang="hu-HU" dirty="0"/>
              <a:t> kihagyjuk a sorozatból.</a:t>
            </a:r>
          </a:p>
          <a:p>
            <a:r>
              <a:rPr lang="hu-HU" dirty="0"/>
              <a:t>Nincs: hatástalan.</a:t>
            </a:r>
          </a:p>
          <a:p>
            <a:r>
              <a:rPr lang="hu-HU" dirty="0"/>
              <a:t>Ha volt törlés, a leggyakoribb elem megváltozhatott, frissíteni kell.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572EA5F-9CCE-4139-9695-1C9427A6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23</a:t>
            </a:fld>
            <a:endParaRPr lang="hu-HU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69E45F60-47D7-408C-A8B4-0900273E2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721360"/>
          </a:xfrm>
        </p:spPr>
        <p:txBody>
          <a:bodyPr>
            <a:normAutofit/>
          </a:bodyPr>
          <a:lstStyle/>
          <a:p>
            <a:r>
              <a:rPr lang="hu-HU" sz="2800" dirty="0"/>
              <a:t>Zsák típus reprezentáció - kivevés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09A6EB4E-F275-4F1C-BD18-B2EC60A5FB91}"/>
              </a:ext>
            </a:extLst>
          </p:cNvPr>
          <p:cNvSpPr/>
          <p:nvPr/>
        </p:nvSpPr>
        <p:spPr>
          <a:xfrm>
            <a:off x="2001520" y="2448560"/>
            <a:ext cx="2834640" cy="853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Kvíz5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DCF768B-2FD6-4E4F-89B2-B52476590FD7}"/>
              </a:ext>
            </a:extLst>
          </p:cNvPr>
          <p:cNvSpPr txBox="1"/>
          <p:nvPr/>
        </p:nvSpPr>
        <p:spPr>
          <a:xfrm>
            <a:off x="7477760" y="1591360"/>
            <a:ext cx="123952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/>
              <a:t>Lépések: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5790CAE-002F-4BBC-827C-A882A9E6A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84" y="1776026"/>
            <a:ext cx="6203716" cy="40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7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B5FE96-D619-469B-9B2F-F4C6818C8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891209"/>
          </a:xfrm>
        </p:spPr>
        <p:txBody>
          <a:bodyPr>
            <a:normAutofit/>
          </a:bodyPr>
          <a:lstStyle/>
          <a:p>
            <a:r>
              <a:rPr lang="hu-HU" sz="2800" dirty="0"/>
              <a:t>Önálló 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DE705A4-293C-43B7-9DA9-656A21F7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Készítsünk UML diagramot a zsák típushoz!</a:t>
            </a:r>
            <a:br>
              <a:rPr lang="hu-HU" dirty="0"/>
            </a:br>
            <a:r>
              <a:rPr lang="hu-HU" dirty="0"/>
              <a:t>(Induló fájl: Bag_UML.docx)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446BF7F-5B7B-4F3E-BFBA-A9F40958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24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D6FC80B-3977-493E-8CB3-3A4CA0B8F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243" y="2965450"/>
            <a:ext cx="869632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1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78F1D0-170A-4EEB-B892-F47975C9D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415047"/>
            <a:ext cx="10353762" cy="970450"/>
          </a:xfrm>
        </p:spPr>
        <p:txBody>
          <a:bodyPr>
            <a:normAutofit/>
          </a:bodyPr>
          <a:lstStyle/>
          <a:p>
            <a:r>
              <a:rPr lang="hu-HU" sz="2800" dirty="0"/>
              <a:t>Adattípus fogalma (1. előadás)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77A7537-1254-4560-A353-4DB640A2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3</a:t>
            </a:fld>
            <a:endParaRPr lang="hu-HU" dirty="0"/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08DAB5DD-8821-4934-A92C-46C68FF53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Típus-specifikáció</a:t>
            </a:r>
          </a:p>
          <a:p>
            <a:pPr lvl="1"/>
            <a:r>
              <a:rPr lang="hu-HU" dirty="0"/>
              <a:t>Típusértékek</a:t>
            </a:r>
          </a:p>
          <a:p>
            <a:pPr lvl="1"/>
            <a:r>
              <a:rPr lang="hu-HU" dirty="0"/>
              <a:t>Típusműveletek</a:t>
            </a:r>
          </a:p>
          <a:p>
            <a:r>
              <a:rPr lang="hu-HU" dirty="0"/>
              <a:t>Típus megvalósítás</a:t>
            </a:r>
          </a:p>
          <a:p>
            <a:pPr lvl="1"/>
            <a:r>
              <a:rPr lang="hu-HU" dirty="0"/>
              <a:t>Típus-reprezentáció</a:t>
            </a:r>
          </a:p>
          <a:p>
            <a:pPr lvl="1"/>
            <a:r>
              <a:rPr lang="hu-HU" dirty="0"/>
              <a:t>Típus-implementáció</a:t>
            </a:r>
          </a:p>
        </p:txBody>
      </p:sp>
      <p:pic>
        <p:nvPicPr>
          <p:cNvPr id="9" name="Tartalom helye 5">
            <a:extLst>
              <a:ext uri="{FF2B5EF4-FFF2-40B4-BE49-F238E27FC236}">
                <a16:creationId xmlns:a16="http://schemas.microsoft.com/office/drawing/2014/main" id="{B8880780-C63B-4F80-BC19-5E89769D1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633" y="1444113"/>
            <a:ext cx="6230566" cy="42429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004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53A7A0-D163-428D-B3A0-AAEE4432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588885"/>
          </a:xfrm>
        </p:spPr>
        <p:txBody>
          <a:bodyPr>
            <a:normAutofit/>
          </a:bodyPr>
          <a:lstStyle/>
          <a:p>
            <a:r>
              <a:rPr lang="hu-HU" sz="2800" dirty="0"/>
              <a:t>Asszociatív tömb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66A272-0D2D-48CC-B221-1BA0FC7AA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78385"/>
            <a:ext cx="10353762" cy="4512816"/>
          </a:xfrm>
        </p:spPr>
        <p:txBody>
          <a:bodyPr/>
          <a:lstStyle/>
          <a:p>
            <a:r>
              <a:rPr lang="hu-HU" dirty="0"/>
              <a:t>Ez egy olyan kulcs-adat párokat tároló gyűjtemény, amelyben kulcs alapján lehet visszakeresni az értékeket. </a:t>
            </a:r>
          </a:p>
          <a:p>
            <a:r>
              <a:rPr lang="hu-HU" dirty="0"/>
              <a:t>A kulcs típusa egész lesz, az adat típusa pedig szöveg. </a:t>
            </a:r>
          </a:p>
          <a:p>
            <a:r>
              <a:rPr lang="hu-HU" dirty="0"/>
              <a:t>A tárolóban az elemeket kulcsuk alapján lehet megkeresni, elérni, így fontos, hogy a kulcs egyedi legyen. </a:t>
            </a:r>
          </a:p>
          <a:p>
            <a:r>
              <a:rPr lang="hu-HU" dirty="0"/>
              <a:t>A típust Map-</a:t>
            </a:r>
            <a:r>
              <a:rPr lang="hu-HU" dirty="0" err="1"/>
              <a:t>nek</a:t>
            </a:r>
            <a:r>
              <a:rPr lang="hu-HU" dirty="0"/>
              <a:t> fogjuk nevezni. </a:t>
            </a:r>
          </a:p>
          <a:p>
            <a:r>
              <a:rPr lang="hu-HU" dirty="0"/>
              <a:t>A tervezésnél fontos szempont, hogy a visszakeresés gyors legyen, akár a beszúrás, törlés rovására!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DFE192D-C1D6-4269-A7E2-1DA11909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601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BDECF9-74C4-4134-9DBB-BEC2702C7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553375"/>
          </a:xfrm>
        </p:spPr>
        <p:txBody>
          <a:bodyPr>
            <a:normAutofit/>
          </a:bodyPr>
          <a:lstStyle/>
          <a:p>
            <a:r>
              <a:rPr lang="hu-HU" sz="2800" dirty="0"/>
              <a:t>Típus specifikáció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41D06B4-401E-4962-A2E2-8D253657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5</a:t>
            </a:fld>
            <a:endParaRPr lang="hu-HU" dirty="0"/>
          </a:p>
        </p:txBody>
      </p:sp>
      <p:graphicFrame>
        <p:nvGraphicFramePr>
          <p:cNvPr id="6" name="Táblázat 6">
            <a:extLst>
              <a:ext uri="{FF2B5EF4-FFF2-40B4-BE49-F238E27FC236}">
                <a16:creationId xmlns:a16="http://schemas.microsoft.com/office/drawing/2014/main" id="{86239C65-BD3A-4587-A403-26DCB9211F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321374"/>
              </p:ext>
            </p:extLst>
          </p:nvPr>
        </p:nvGraphicFramePr>
        <p:xfrm>
          <a:off x="1012055" y="1465390"/>
          <a:ext cx="9365941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529">
                  <a:extLst>
                    <a:ext uri="{9D8B030D-6E8A-4147-A177-3AD203B41FA5}">
                      <a16:colId xmlns:a16="http://schemas.microsoft.com/office/drawing/2014/main" val="336261089"/>
                    </a:ext>
                  </a:extLst>
                </a:gridCol>
                <a:gridCol w="6356412">
                  <a:extLst>
                    <a:ext uri="{9D8B030D-6E8A-4147-A177-3AD203B41FA5}">
                      <a16:colId xmlns:a16="http://schemas.microsoft.com/office/drawing/2014/main" val="3320706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Típus értékek:</a:t>
                      </a:r>
                    </a:p>
                    <a:p>
                      <a:r>
                        <a:rPr lang="hu-HU" dirty="0"/>
                        <a:t>Map </a:t>
                      </a:r>
                      <a:br>
                        <a:rPr lang="hu-HU" dirty="0"/>
                      </a:br>
                      <a:r>
                        <a:rPr lang="hu-HU" dirty="0"/>
                        <a:t>azon asszociatív tömbök halmaza, amely tömböknek az elemei ℤ ⨯ 𝕊 típusú párok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Típus műveletek:</a:t>
                      </a:r>
                    </a:p>
                    <a:p>
                      <a:r>
                        <a:rPr lang="hu-HU" dirty="0" err="1"/>
                        <a:t>setEmpty</a:t>
                      </a:r>
                      <a:r>
                        <a:rPr lang="hu-HU" dirty="0"/>
                        <a:t>(map)                          map : Map  </a:t>
                      </a:r>
                    </a:p>
                    <a:p>
                      <a:r>
                        <a:rPr lang="hu-HU" dirty="0"/>
                        <a:t>   //kiüríti az asszociatív tömböt</a:t>
                      </a:r>
                    </a:p>
                    <a:p>
                      <a:r>
                        <a:rPr lang="hu-HU" dirty="0"/>
                        <a:t>c := </a:t>
                      </a:r>
                      <a:r>
                        <a:rPr lang="hu-HU" dirty="0" err="1"/>
                        <a:t>count</a:t>
                      </a:r>
                      <a:r>
                        <a:rPr lang="hu-HU" dirty="0"/>
                        <a:t>(map)                         map : Map, c : ℕ</a:t>
                      </a:r>
                    </a:p>
                    <a:p>
                      <a:r>
                        <a:rPr lang="hu-HU" dirty="0"/>
                        <a:t>   //megadja az elemek számát</a:t>
                      </a:r>
                    </a:p>
                    <a:p>
                      <a:r>
                        <a:rPr lang="hu-HU" dirty="0"/>
                        <a:t>map := </a:t>
                      </a:r>
                      <a:r>
                        <a:rPr lang="hu-HU" dirty="0" err="1"/>
                        <a:t>insert</a:t>
                      </a:r>
                      <a:r>
                        <a:rPr lang="hu-HU" dirty="0"/>
                        <a:t>(</a:t>
                      </a:r>
                      <a:r>
                        <a:rPr lang="hu-HU" dirty="0" err="1"/>
                        <a:t>map,e</a:t>
                      </a:r>
                      <a:r>
                        <a:rPr lang="hu-HU" dirty="0"/>
                        <a:t>)               map : Map, e : ℤ ⨯ 𝕊</a:t>
                      </a:r>
                    </a:p>
                    <a:p>
                      <a:r>
                        <a:rPr lang="hu-HU" dirty="0"/>
                        <a:t>   //új elemet tesz be, ha a kulcsa még nem létezik</a:t>
                      </a:r>
                    </a:p>
                    <a:p>
                      <a:r>
                        <a:rPr lang="hu-HU" dirty="0"/>
                        <a:t>map := </a:t>
                      </a:r>
                      <a:r>
                        <a:rPr lang="hu-HU" dirty="0" err="1"/>
                        <a:t>erase</a:t>
                      </a:r>
                      <a:r>
                        <a:rPr lang="hu-HU" dirty="0"/>
                        <a:t>(map, </a:t>
                      </a:r>
                      <a:r>
                        <a:rPr lang="hu-HU" dirty="0" err="1"/>
                        <a:t>key</a:t>
                      </a:r>
                      <a:r>
                        <a:rPr lang="hu-HU" dirty="0"/>
                        <a:t>)          map : Map, </a:t>
                      </a:r>
                      <a:r>
                        <a:rPr lang="hu-HU" dirty="0" err="1"/>
                        <a:t>key</a:t>
                      </a:r>
                      <a:r>
                        <a:rPr lang="hu-HU" dirty="0"/>
                        <a:t> : ℤ</a:t>
                      </a:r>
                    </a:p>
                    <a:p>
                      <a:r>
                        <a:rPr lang="hu-HU" dirty="0"/>
                        <a:t> // törli az adott kulcsú elemet, ha a kulcs létezik, </a:t>
                      </a:r>
                    </a:p>
                    <a:p>
                      <a:r>
                        <a:rPr lang="hu-HU" dirty="0"/>
                        <a:t>      különben hiba</a:t>
                      </a:r>
                    </a:p>
                    <a:p>
                      <a:r>
                        <a:rPr lang="hu-HU" dirty="0"/>
                        <a:t>l := in(map, </a:t>
                      </a:r>
                      <a:r>
                        <a:rPr lang="hu-HU" dirty="0" err="1"/>
                        <a:t>key</a:t>
                      </a:r>
                      <a:r>
                        <a:rPr lang="hu-HU" dirty="0"/>
                        <a:t>)                        map : Map, </a:t>
                      </a:r>
                      <a:r>
                        <a:rPr lang="hu-HU" dirty="0" err="1"/>
                        <a:t>key</a:t>
                      </a:r>
                      <a:r>
                        <a:rPr lang="hu-HU" dirty="0"/>
                        <a:t> : ℤ, l : 𝕃</a:t>
                      </a:r>
                    </a:p>
                    <a:p>
                      <a:r>
                        <a:rPr lang="hu-HU" dirty="0"/>
                        <a:t> //lekérdezi, van-e adott kulcsú elem</a:t>
                      </a:r>
                    </a:p>
                    <a:p>
                      <a:r>
                        <a:rPr lang="hu-HU" dirty="0" err="1"/>
                        <a:t>data</a:t>
                      </a:r>
                      <a:r>
                        <a:rPr lang="hu-HU" dirty="0"/>
                        <a:t> := operator[](map, </a:t>
                      </a:r>
                      <a:r>
                        <a:rPr lang="hu-HU" dirty="0" err="1"/>
                        <a:t>key</a:t>
                      </a:r>
                      <a:r>
                        <a:rPr lang="hu-HU" dirty="0"/>
                        <a:t>)	 map : Map, </a:t>
                      </a:r>
                      <a:r>
                        <a:rPr lang="hu-HU" dirty="0" err="1"/>
                        <a:t>key</a:t>
                      </a:r>
                      <a:r>
                        <a:rPr lang="hu-HU" dirty="0"/>
                        <a:t> : ℤ, </a:t>
                      </a:r>
                      <a:r>
                        <a:rPr lang="hu-HU" dirty="0" err="1"/>
                        <a:t>data</a:t>
                      </a:r>
                      <a:r>
                        <a:rPr lang="hu-HU" dirty="0"/>
                        <a:t> : 𝕊</a:t>
                      </a:r>
                    </a:p>
                    <a:p>
                      <a:r>
                        <a:rPr lang="hu-HU" dirty="0"/>
                        <a:t>   // lekérdezi az adott kulcsú elem adatát, ha a kulcs </a:t>
                      </a:r>
                    </a:p>
                    <a:p>
                      <a:r>
                        <a:rPr lang="hu-HU" dirty="0"/>
                        <a:t>       létezik, különben hiba</a:t>
                      </a:r>
                    </a:p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739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55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0085A7-CB16-46E4-ABB6-5FC0AA753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95" y="279646"/>
            <a:ext cx="10353762" cy="659907"/>
          </a:xfrm>
        </p:spPr>
        <p:txBody>
          <a:bodyPr>
            <a:normAutofit/>
          </a:bodyPr>
          <a:lstStyle/>
          <a:p>
            <a:r>
              <a:rPr lang="hu-HU" sz="2800" dirty="0"/>
              <a:t>Kulcs szerint rendezett tárolás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3C29D3-AC4A-4AB5-96C2-C4DE21736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46480"/>
            <a:ext cx="5162550" cy="5008880"/>
          </a:xfrm>
        </p:spPr>
        <p:txBody>
          <a:bodyPr>
            <a:normAutofit/>
          </a:bodyPr>
          <a:lstStyle/>
          <a:p>
            <a:r>
              <a:rPr lang="hu-HU" dirty="0"/>
              <a:t>Kulcs szerint szigorúan monoton növekedően tároljuk az asszociatív tömb elmeit. A sorozatban kulcs szerint szigorúan monoton növekvő sorrendben tároljuk az elemeket.</a:t>
            </a:r>
          </a:p>
          <a:p>
            <a:r>
              <a:rPr lang="hu-HU" dirty="0"/>
              <a:t>Ekkor a kulcsok kereséséhez használhatjuk a logaritmikus keresést. </a:t>
            </a:r>
          </a:p>
          <a:p>
            <a:r>
              <a:rPr lang="hu-HU" dirty="0"/>
              <a:t>Ha tömbben tárolnánk az elemeket, akkor beszúrásnál „helyet kell csinálni” az új elemnek: hátrébb kell csúsztatni az új elemnél nagyobb kulcsúakat.</a:t>
            </a:r>
          </a:p>
          <a:p>
            <a:r>
              <a:rPr lang="hu-HU" dirty="0"/>
              <a:t>törlésnél pedig a keletkezett „lyukat” el kell tüntetni: előrébb kell csúsztatni a törlés pozíciója utáni elemeket.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58651EA-8DFB-433B-8876-890ADE23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6</a:t>
            </a:fld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A851091-A3E7-47A9-A0EC-001834018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010" y="1379920"/>
            <a:ext cx="5210175" cy="7239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804CC613-D5CD-4F39-B51D-291ADF236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022" y="2961580"/>
            <a:ext cx="5162550" cy="113347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83CC48FE-2D66-4516-B9A6-35106F6A4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022" y="4692585"/>
            <a:ext cx="505777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8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685CE9-AA6A-4357-A7B3-CC368E896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660400"/>
          </a:xfrm>
        </p:spPr>
        <p:txBody>
          <a:bodyPr>
            <a:normAutofit/>
          </a:bodyPr>
          <a:lstStyle/>
          <a:p>
            <a:r>
              <a:rPr lang="hu-HU" sz="2800" dirty="0"/>
              <a:t>Map reprezentáció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A2D4C32-5BEE-48FA-859B-BCE54B485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70001"/>
            <a:ext cx="10353762" cy="4521200"/>
          </a:xfrm>
        </p:spPr>
        <p:txBody>
          <a:bodyPr/>
          <a:lstStyle/>
          <a:p>
            <a:r>
              <a:rPr lang="hu-HU" dirty="0"/>
              <a:t>Típus reprezentációja:</a:t>
            </a:r>
          </a:p>
          <a:p>
            <a:pPr lvl="1"/>
            <a:r>
              <a:rPr lang="hu-H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Item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ℤ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𝕊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hu-H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Item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az elemeket kulcsuk  szerint rendezetten tároló sorozat</a:t>
            </a:r>
          </a:p>
          <a:p>
            <a:r>
              <a:rPr lang="hu-HU" dirty="0">
                <a:effectLst/>
                <a:cs typeface="Times New Roman" panose="02020603050405020304" pitchFamily="18" charset="0"/>
              </a:rPr>
              <a:t>Típus műveletek implementációja:</a:t>
            </a:r>
          </a:p>
          <a:p>
            <a:pPr lvl="1"/>
            <a:r>
              <a:rPr lang="hu-H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map:=</a:t>
            </a:r>
            <a:r>
              <a:rPr lang="hu-HU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setEmpty</a:t>
            </a:r>
            <a:r>
              <a:rPr lang="hu-H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(map)   </a:t>
            </a:r>
            <a:r>
              <a:rPr lang="hu-HU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map:Map</a:t>
            </a:r>
            <a:r>
              <a:rPr lang="hu-H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hu-HU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//kiüríti az asszociatív tömböt</a:t>
            </a:r>
          </a:p>
          <a:p>
            <a:pPr lvl="1"/>
            <a:endParaRPr lang="hu-H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hu-H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 := </a:t>
            </a:r>
            <a:r>
              <a:rPr lang="hu-H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count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(map</a:t>
            </a:r>
            <a:r>
              <a:rPr lang="hu-HU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   </a:t>
            </a:r>
            <a:r>
              <a:rPr lang="hu-HU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map:Map</a:t>
            </a:r>
            <a:r>
              <a:rPr lang="hu-HU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c: </a:t>
            </a:r>
            <a:r>
              <a:rPr lang="hu-HU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ℕ       </a:t>
            </a:r>
            <a:r>
              <a:rPr lang="hu-HU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//megadja az elemek számát</a:t>
            </a:r>
            <a:endParaRPr lang="hu-HU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C6FD1EE-588C-4A42-A17C-2C6E2BCD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7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7F47790-6F50-4E1E-B3A3-106899661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170" y="3464560"/>
            <a:ext cx="2857500" cy="60007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1AD05151-CCCC-4695-B14A-FB146C91D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747" y="4825682"/>
            <a:ext cx="27908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9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5509C0E-7F44-4761-8F89-5D5823493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15684"/>
            <a:ext cx="11216639" cy="4775517"/>
          </a:xfrm>
        </p:spPr>
        <p:txBody>
          <a:bodyPr/>
          <a:lstStyle/>
          <a:p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 := </a:t>
            </a:r>
            <a:r>
              <a:rPr lang="hu-H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insert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u-H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map,e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  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map:Map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e: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Item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hu-HU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hu-HU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//új elemet tesz be, ha a kulcsa még nem létezik</a:t>
            </a:r>
            <a:endParaRPr lang="hu-HU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1800" dirty="0">
              <a:effectLst/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1800" dirty="0">
              <a:effectLst/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1800" dirty="0">
              <a:effectLst/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1800" dirty="0">
              <a:effectLst/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1800" dirty="0">
              <a:effectLst/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map</a:t>
            </a:r>
            <a:r>
              <a:rPr lang="hu-HU" sz="1800" b="1" dirty="0">
                <a:effectLst/>
                <a:latin typeface="Calibri" panose="020F0502020204030204" pitchFamily="34" charset="0"/>
                <a:ea typeface="MS Gothic" panose="020B0609070205080204" pitchFamily="49" charset="-128"/>
              </a:rPr>
              <a:t> := </a:t>
            </a:r>
            <a:r>
              <a:rPr lang="hu-HU" sz="1800" b="1" dirty="0" err="1">
                <a:effectLst/>
                <a:latin typeface="Calibri" panose="020F0502020204030204" pitchFamily="34" charset="0"/>
                <a:ea typeface="MS Gothic" panose="020B0609070205080204" pitchFamily="49" charset="-128"/>
              </a:rPr>
              <a:t>erase</a:t>
            </a:r>
            <a:r>
              <a:rPr lang="hu-HU" sz="1800" b="1" dirty="0">
                <a:effectLst/>
                <a:latin typeface="Calibri" panose="020F0502020204030204" pitchFamily="34" charset="0"/>
                <a:ea typeface="MS Gothic" panose="020B0609070205080204" pitchFamily="49" charset="-128"/>
              </a:rPr>
              <a:t>(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map</a:t>
            </a:r>
            <a:r>
              <a:rPr lang="hu-HU" sz="1800" b="1" dirty="0">
                <a:effectLst/>
                <a:latin typeface="Calibri" panose="020F0502020204030204" pitchFamily="34" charset="0"/>
                <a:ea typeface="MS Gothic" panose="020B0609070205080204" pitchFamily="49" charset="-128"/>
              </a:rPr>
              <a:t>, </a:t>
            </a:r>
            <a:r>
              <a:rPr lang="hu-HU" sz="1800" b="1" dirty="0" err="1">
                <a:effectLst/>
                <a:latin typeface="Calibri" panose="020F0502020204030204" pitchFamily="34" charset="0"/>
                <a:ea typeface="MS Gothic" panose="020B0609070205080204" pitchFamily="49" charset="-128"/>
              </a:rPr>
              <a:t>key</a:t>
            </a:r>
            <a:r>
              <a:rPr lang="hu-HU" sz="1800" b="1" dirty="0">
                <a:effectLst/>
                <a:latin typeface="Calibri" panose="020F0502020204030204" pitchFamily="34" charset="0"/>
                <a:ea typeface="MS Gothic" panose="020B0609070205080204" pitchFamily="49" charset="-128"/>
              </a:rPr>
              <a:t>)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map:Map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key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hu-HU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ℤ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</a:t>
            </a:r>
            <a:b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u-HU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//törli az adott kulcsú elemet, ha a kulcs létezik,   különben hiba</a:t>
            </a:r>
          </a:p>
          <a:p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3891038-1BA7-4BFB-94A2-0504A2AC1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8</a:t>
            </a:fld>
            <a:endParaRPr lang="hu-HU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4080602A-2490-442F-883B-7EFC7AC46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54" y="355284"/>
            <a:ext cx="10353762" cy="660400"/>
          </a:xfrm>
        </p:spPr>
        <p:txBody>
          <a:bodyPr>
            <a:normAutofit/>
          </a:bodyPr>
          <a:lstStyle/>
          <a:p>
            <a:r>
              <a:rPr lang="hu-HU" sz="2800" dirty="0"/>
              <a:t>Map reprezentáció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D70E708-2001-4E26-9FC6-615FE42AC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70988"/>
            <a:ext cx="5181600" cy="1809750"/>
          </a:xfrm>
          <a:prstGeom prst="rect">
            <a:avLst/>
          </a:prstGeom>
        </p:spPr>
      </p:pic>
      <p:sp>
        <p:nvSpPr>
          <p:cNvPr id="8" name="Ellipszis 7">
            <a:extLst>
              <a:ext uri="{FF2B5EF4-FFF2-40B4-BE49-F238E27FC236}">
                <a16:creationId xmlns:a16="http://schemas.microsoft.com/office/drawing/2014/main" id="{B7A04B21-F29C-43DD-A94C-2EAE78C41422}"/>
              </a:ext>
            </a:extLst>
          </p:cNvPr>
          <p:cNvSpPr/>
          <p:nvPr/>
        </p:nvSpPr>
        <p:spPr>
          <a:xfrm>
            <a:off x="2569685" y="4420949"/>
            <a:ext cx="2184400" cy="670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kvíz1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A507125-3C42-4158-AE46-CBA3C9704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208462"/>
            <a:ext cx="51054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1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F0FF95B-EEE2-4BDB-BE9D-92B63946A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51280"/>
            <a:ext cx="10353762" cy="4439921"/>
          </a:xfrm>
        </p:spPr>
        <p:txBody>
          <a:bodyPr/>
          <a:lstStyle/>
          <a:p>
            <a:r>
              <a:rPr lang="hu-HU" sz="1800" b="1" dirty="0">
                <a:effectLst/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l := in(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</a:t>
            </a:r>
            <a:r>
              <a:rPr lang="hu-HU" sz="1800" b="1" dirty="0">
                <a:effectLst/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, </a:t>
            </a:r>
            <a:r>
              <a:rPr lang="hu-HU" sz="1800" b="1" dirty="0" err="1">
                <a:effectLst/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key</a:t>
            </a:r>
            <a:r>
              <a:rPr lang="hu-HU" sz="1800" b="1" dirty="0">
                <a:effectLst/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)</a:t>
            </a:r>
            <a:r>
              <a:rPr lang="hu-HU" sz="1800" dirty="0">
                <a:effectLst/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                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map:Map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key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hu-HU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ℤ,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: </a:t>
            </a:r>
            <a:r>
              <a:rPr lang="hu-HU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𝕃             </a:t>
            </a:r>
            <a:r>
              <a:rPr lang="hu-HU" sz="1800" i="1" dirty="0">
                <a:effectLst/>
                <a:latin typeface="Calibri" panose="020F0502020204030204" pitchFamily="34" charset="0"/>
                <a:ea typeface="MS Gothic" panose="020B0609070205080204" pitchFamily="49" charset="-128"/>
              </a:rPr>
              <a:t>//lekérdezi, van-e adott kulcsú elem</a:t>
            </a:r>
            <a:r>
              <a:rPr lang="hu-HU" sz="1800" dirty="0">
                <a:effectLst/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 </a:t>
            </a:r>
            <a:br>
              <a:rPr lang="hu-HU" sz="1800" dirty="0">
                <a:effectLst/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</a:br>
            <a:br>
              <a:rPr lang="hu-HU" sz="1800" dirty="0">
                <a:effectLst/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</a:br>
            <a:br>
              <a:rPr lang="hu-HU" sz="1800" dirty="0">
                <a:effectLst/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</a:br>
            <a:br>
              <a:rPr lang="hu-HU" sz="1800" dirty="0">
                <a:effectLst/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</a:br>
            <a:endParaRPr lang="hu-HU" sz="1800" dirty="0">
              <a:effectLst/>
              <a:latin typeface="Calibri" panose="020F0502020204030204" pitchFamily="34" charset="0"/>
              <a:ea typeface="MS Gothic" panose="020B0609070205080204" pitchFamily="49" charset="-128"/>
              <a:cs typeface="Calibri" panose="020F0502020204030204" pitchFamily="34" charset="0"/>
            </a:endParaRPr>
          </a:p>
          <a:p>
            <a:r>
              <a:rPr lang="hu-HU" sz="1800" b="1" dirty="0" err="1">
                <a:effectLst/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data</a:t>
            </a:r>
            <a:r>
              <a:rPr lang="hu-HU" sz="1800" b="1" dirty="0">
                <a:effectLst/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 := operator[](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</a:t>
            </a:r>
            <a:r>
              <a:rPr lang="hu-HU" sz="1800" b="1" dirty="0">
                <a:effectLst/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, </a:t>
            </a:r>
            <a:r>
              <a:rPr lang="hu-HU" sz="1800" b="1" dirty="0" err="1">
                <a:effectLst/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key</a:t>
            </a:r>
            <a:r>
              <a:rPr lang="hu-HU" sz="1800" b="1" dirty="0">
                <a:effectLst/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)            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map:Map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key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hu-HU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ℤ , </a:t>
            </a:r>
            <a:r>
              <a:rPr lang="hu-HU" sz="1800" dirty="0" err="1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hu-HU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𝕊         </a:t>
            </a:r>
            <a:br>
              <a:rPr lang="hu-HU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800" i="1" dirty="0">
                <a:effectLst/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// lekérdezi az adott kulcsú elem adatát, ha a kulcs létezik, különben hiba</a:t>
            </a:r>
            <a:r>
              <a:rPr lang="hu-HU" sz="1800" dirty="0">
                <a:effectLst/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                                 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94D365D-5CB3-449F-9523-28F73508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9</a:t>
            </a:fld>
            <a:endParaRPr lang="hu-HU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6788773F-DC00-4321-B4F8-BE84EB61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660400"/>
          </a:xfrm>
        </p:spPr>
        <p:txBody>
          <a:bodyPr>
            <a:normAutofit/>
          </a:bodyPr>
          <a:lstStyle/>
          <a:p>
            <a:r>
              <a:rPr lang="hu-HU" sz="2800" dirty="0"/>
              <a:t>Map reprezentáció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99BD246-286C-45D6-8E15-01684C4CC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265" y="1985010"/>
            <a:ext cx="4171950" cy="5715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46E1BD2C-61F1-4F81-856B-A8B85D65B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265" y="3639820"/>
            <a:ext cx="50863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la">
  <a:themeElements>
    <a:clrScheme name="Pal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Pal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7894</TotalTime>
  <Words>1359</Words>
  <Application>Microsoft Office PowerPoint</Application>
  <PresentationFormat>Szélesvásznú</PresentationFormat>
  <Paragraphs>155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9" baseType="lpstr">
      <vt:lpstr>Calibri</vt:lpstr>
      <vt:lpstr>Calisto MT</vt:lpstr>
      <vt:lpstr>Cambria Math</vt:lpstr>
      <vt:lpstr>Wingdings 2</vt:lpstr>
      <vt:lpstr>Pala</vt:lpstr>
      <vt:lpstr>4. táblás gyakorlat adattípus definiálás sorozattal reprezentált típusok II.</vt:lpstr>
      <vt:lpstr>Tartalom</vt:lpstr>
      <vt:lpstr>Adattípus fogalma (1. előadás)</vt:lpstr>
      <vt:lpstr>Asszociatív tömb</vt:lpstr>
      <vt:lpstr>Típus specifikáció</vt:lpstr>
      <vt:lpstr>Kulcs szerint rendezett tárolás</vt:lpstr>
      <vt:lpstr>Map reprezentáció</vt:lpstr>
      <vt:lpstr>Map reprezentáció</vt:lpstr>
      <vt:lpstr>Map reprezentáció</vt:lpstr>
      <vt:lpstr>Logaritmikus keresés</vt:lpstr>
      <vt:lpstr>Logaritmikus keresés</vt:lpstr>
      <vt:lpstr>Logaritmikus keresés</vt:lpstr>
      <vt:lpstr>Logaritmikus keresés</vt:lpstr>
      <vt:lpstr>Logaritmikus keresés programozási tétel</vt:lpstr>
      <vt:lpstr>Logaritmikus keresés algoritmusa</vt:lpstr>
      <vt:lpstr>Amikor nem találjuk…</vt:lpstr>
      <vt:lpstr>l, ind := logSearch (seq, key)</vt:lpstr>
      <vt:lpstr>l, ind := logSearch (seq, key)</vt:lpstr>
      <vt:lpstr>Asszociatív tömb UML ábra</vt:lpstr>
      <vt:lpstr>Zsák típus</vt:lpstr>
      <vt:lpstr>Zsák típus reprezentáció</vt:lpstr>
      <vt:lpstr>Zsák típus reprezentáció - betevés</vt:lpstr>
      <vt:lpstr>Zsák típus reprezentáció - kivevés</vt:lpstr>
      <vt:lpstr>Önálló feladat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OEP</dc:title>
  <dc:creator>veanna</dc:creator>
  <cp:lastModifiedBy>Veszprémi Anna</cp:lastModifiedBy>
  <cp:revision>221</cp:revision>
  <dcterms:created xsi:type="dcterms:W3CDTF">2020-03-23T21:16:46Z</dcterms:created>
  <dcterms:modified xsi:type="dcterms:W3CDTF">2021-03-08T15:35:48Z</dcterms:modified>
</cp:coreProperties>
</file>