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909A9-685E-4006-BAFD-A1819F65875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26277-026C-44F2-A176-7CE2F0FDA247}">
      <dgm:prSet/>
      <dgm:spPr/>
      <dgm:t>
        <a:bodyPr/>
        <a:lstStyle/>
        <a:p>
          <a:r>
            <a:rPr lang="hu-HU" dirty="0"/>
            <a:t>Ismétlés (3. és 4. előadás)</a:t>
          </a:r>
          <a:endParaRPr lang="en-US" dirty="0"/>
        </a:p>
      </dgm:t>
    </dgm:pt>
    <dgm:pt modelId="{E4D5E526-8C7C-47C2-B45D-28DAE4F21133}" type="parTrans" cxnId="{556FCE4C-0D1E-4786-AEAB-7118E2A09929}">
      <dgm:prSet/>
      <dgm:spPr/>
      <dgm:t>
        <a:bodyPr/>
        <a:lstStyle/>
        <a:p>
          <a:endParaRPr lang="en-US"/>
        </a:p>
      </dgm:t>
    </dgm:pt>
    <dgm:pt modelId="{109EE8D2-E618-4F87-9846-B293F3A561A0}" type="sibTrans" cxnId="{556FCE4C-0D1E-4786-AEAB-7118E2A09929}">
      <dgm:prSet/>
      <dgm:spPr/>
      <dgm:t>
        <a:bodyPr/>
        <a:lstStyle/>
        <a:p>
          <a:endParaRPr lang="en-US"/>
        </a:p>
      </dgm:t>
    </dgm:pt>
    <dgm:pt modelId="{B236EB71-053D-43D7-BFDC-719FDB2B071C}">
      <dgm:prSet/>
      <dgm:spPr/>
      <dgm:t>
        <a:bodyPr/>
        <a:lstStyle/>
        <a:p>
          <a:r>
            <a:rPr lang="hu-HU" dirty="0"/>
            <a:t>Kaktuszos feladatok (minták az alap </a:t>
          </a:r>
          <a:r>
            <a:rPr lang="hu-HU"/>
            <a:t>felsorolós </a:t>
          </a:r>
          <a:r>
            <a:rPr lang="hu-HU" dirty="0"/>
            <a:t>tételek alkalmazására)</a:t>
          </a:r>
          <a:endParaRPr lang="en-US" dirty="0"/>
        </a:p>
      </dgm:t>
    </dgm:pt>
    <dgm:pt modelId="{7471B657-13A2-4759-87BF-06B2D015ADB1}" type="parTrans" cxnId="{0DE1687A-11DE-46F0-B399-96B5C625623D}">
      <dgm:prSet/>
      <dgm:spPr/>
      <dgm:t>
        <a:bodyPr/>
        <a:lstStyle/>
        <a:p>
          <a:endParaRPr lang="en-US"/>
        </a:p>
      </dgm:t>
    </dgm:pt>
    <dgm:pt modelId="{EDEE560A-CA00-42BD-91DE-14698A6639FC}" type="sibTrans" cxnId="{0DE1687A-11DE-46F0-B399-96B5C625623D}">
      <dgm:prSet/>
      <dgm:spPr/>
      <dgm:t>
        <a:bodyPr/>
        <a:lstStyle/>
        <a:p>
          <a:endParaRPr lang="en-US"/>
        </a:p>
      </dgm:t>
    </dgm:pt>
    <dgm:pt modelId="{B0548DD3-E635-47F2-A7AB-6E04441D3AB3}">
      <dgm:prSet/>
      <dgm:spPr/>
      <dgm:t>
        <a:bodyPr/>
        <a:lstStyle/>
        <a:p>
          <a:r>
            <a:rPr lang="hu-HU" dirty="0"/>
            <a:t>Feltétel fennállásáig tartó feldolgozás</a:t>
          </a:r>
          <a:endParaRPr lang="en-US" dirty="0"/>
        </a:p>
      </dgm:t>
    </dgm:pt>
    <dgm:pt modelId="{F92A467F-0E5D-426A-ADBE-15AAB72CFF67}" type="parTrans" cxnId="{92F75314-6D39-4A16-91D2-7240EF122974}">
      <dgm:prSet/>
      <dgm:spPr/>
      <dgm:t>
        <a:bodyPr/>
        <a:lstStyle/>
        <a:p>
          <a:endParaRPr lang="en-US"/>
        </a:p>
      </dgm:t>
    </dgm:pt>
    <dgm:pt modelId="{4A71E110-C3B8-4EFA-AFC9-9971E2CA2C47}" type="sibTrans" cxnId="{92F75314-6D39-4A16-91D2-7240EF122974}">
      <dgm:prSet/>
      <dgm:spPr/>
      <dgm:t>
        <a:bodyPr/>
        <a:lstStyle/>
        <a:p>
          <a:endParaRPr lang="en-US"/>
        </a:p>
      </dgm:t>
    </dgm:pt>
    <dgm:pt modelId="{CF06BBB7-2A9C-46B3-9A30-490EA5EF36DD}" type="pres">
      <dgm:prSet presAssocID="{E69909A9-685E-4006-BAFD-A1819F6587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4E8A5A-AC63-45D8-9B32-982E2C9C9F10}" type="pres">
      <dgm:prSet presAssocID="{18B26277-026C-44F2-A176-7CE2F0FDA247}" presName="hierRoot1" presStyleCnt="0"/>
      <dgm:spPr/>
    </dgm:pt>
    <dgm:pt modelId="{574A339B-FCEF-45C8-8721-1BE63F95B060}" type="pres">
      <dgm:prSet presAssocID="{18B26277-026C-44F2-A176-7CE2F0FDA247}" presName="composite" presStyleCnt="0"/>
      <dgm:spPr/>
    </dgm:pt>
    <dgm:pt modelId="{93A3837C-2644-4FF6-B7E6-056ACA258376}" type="pres">
      <dgm:prSet presAssocID="{18B26277-026C-44F2-A176-7CE2F0FDA247}" presName="background" presStyleLbl="node0" presStyleIdx="0" presStyleCnt="3"/>
      <dgm:spPr/>
    </dgm:pt>
    <dgm:pt modelId="{40EA7440-10F2-4337-933E-4E2E483FFE2A}" type="pres">
      <dgm:prSet presAssocID="{18B26277-026C-44F2-A176-7CE2F0FDA247}" presName="text" presStyleLbl="fgAcc0" presStyleIdx="0" presStyleCnt="3">
        <dgm:presLayoutVars>
          <dgm:chPref val="3"/>
        </dgm:presLayoutVars>
      </dgm:prSet>
      <dgm:spPr/>
    </dgm:pt>
    <dgm:pt modelId="{2989D7D4-496A-418B-9D4E-9E517A011899}" type="pres">
      <dgm:prSet presAssocID="{18B26277-026C-44F2-A176-7CE2F0FDA247}" presName="hierChild2" presStyleCnt="0"/>
      <dgm:spPr/>
    </dgm:pt>
    <dgm:pt modelId="{E5233299-F67B-4BFA-9168-55A81245853D}" type="pres">
      <dgm:prSet presAssocID="{B236EB71-053D-43D7-BFDC-719FDB2B071C}" presName="hierRoot1" presStyleCnt="0"/>
      <dgm:spPr/>
    </dgm:pt>
    <dgm:pt modelId="{BB81F673-1678-47C3-A07F-848419F1A61D}" type="pres">
      <dgm:prSet presAssocID="{B236EB71-053D-43D7-BFDC-719FDB2B071C}" presName="composite" presStyleCnt="0"/>
      <dgm:spPr/>
    </dgm:pt>
    <dgm:pt modelId="{C4626D2F-7D69-4772-AE25-3A684B7124B7}" type="pres">
      <dgm:prSet presAssocID="{B236EB71-053D-43D7-BFDC-719FDB2B071C}" presName="background" presStyleLbl="node0" presStyleIdx="1" presStyleCnt="3"/>
      <dgm:spPr/>
    </dgm:pt>
    <dgm:pt modelId="{2034C2A1-14EA-4350-B60E-A4FD80FD128D}" type="pres">
      <dgm:prSet presAssocID="{B236EB71-053D-43D7-BFDC-719FDB2B071C}" presName="text" presStyleLbl="fgAcc0" presStyleIdx="1" presStyleCnt="3">
        <dgm:presLayoutVars>
          <dgm:chPref val="3"/>
        </dgm:presLayoutVars>
      </dgm:prSet>
      <dgm:spPr/>
    </dgm:pt>
    <dgm:pt modelId="{1FAAB92E-234A-4D5C-8787-FDA60AEBD802}" type="pres">
      <dgm:prSet presAssocID="{B236EB71-053D-43D7-BFDC-719FDB2B071C}" presName="hierChild2" presStyleCnt="0"/>
      <dgm:spPr/>
    </dgm:pt>
    <dgm:pt modelId="{7E832E87-3830-4072-8019-C1A58DEA26B6}" type="pres">
      <dgm:prSet presAssocID="{B0548DD3-E635-47F2-A7AB-6E04441D3AB3}" presName="hierRoot1" presStyleCnt="0"/>
      <dgm:spPr/>
    </dgm:pt>
    <dgm:pt modelId="{A1C44E7A-1846-4AA0-8C8D-88538AC9BDB3}" type="pres">
      <dgm:prSet presAssocID="{B0548DD3-E635-47F2-A7AB-6E04441D3AB3}" presName="composite" presStyleCnt="0"/>
      <dgm:spPr/>
    </dgm:pt>
    <dgm:pt modelId="{79DEA4D9-9463-49E8-814D-00123736F9C0}" type="pres">
      <dgm:prSet presAssocID="{B0548DD3-E635-47F2-A7AB-6E04441D3AB3}" presName="background" presStyleLbl="node0" presStyleIdx="2" presStyleCnt="3"/>
      <dgm:spPr/>
    </dgm:pt>
    <dgm:pt modelId="{33321C93-9645-4875-BA0A-9A66EBD88420}" type="pres">
      <dgm:prSet presAssocID="{B0548DD3-E635-47F2-A7AB-6E04441D3AB3}" presName="text" presStyleLbl="fgAcc0" presStyleIdx="2" presStyleCnt="3">
        <dgm:presLayoutVars>
          <dgm:chPref val="3"/>
        </dgm:presLayoutVars>
      </dgm:prSet>
      <dgm:spPr/>
    </dgm:pt>
    <dgm:pt modelId="{DE011EC8-6B3A-4126-80A2-7B6F156627E0}" type="pres">
      <dgm:prSet presAssocID="{B0548DD3-E635-47F2-A7AB-6E04441D3AB3}" presName="hierChild2" presStyleCnt="0"/>
      <dgm:spPr/>
    </dgm:pt>
  </dgm:ptLst>
  <dgm:cxnLst>
    <dgm:cxn modelId="{92F75314-6D39-4A16-91D2-7240EF122974}" srcId="{E69909A9-685E-4006-BAFD-A1819F658755}" destId="{B0548DD3-E635-47F2-A7AB-6E04441D3AB3}" srcOrd="2" destOrd="0" parTransId="{F92A467F-0E5D-426A-ADBE-15AAB72CFF67}" sibTransId="{4A71E110-C3B8-4EFA-AFC9-9971E2CA2C47}"/>
    <dgm:cxn modelId="{9556CC28-3CCB-4A11-8F64-A6871BD8D2CF}" type="presOf" srcId="{E69909A9-685E-4006-BAFD-A1819F658755}" destId="{CF06BBB7-2A9C-46B3-9A30-490EA5EF36DD}" srcOrd="0" destOrd="0" presId="urn:microsoft.com/office/officeart/2005/8/layout/hierarchy1"/>
    <dgm:cxn modelId="{AFC55938-75CD-410C-9AEC-A5E8F119AD8A}" type="presOf" srcId="{B0548DD3-E635-47F2-A7AB-6E04441D3AB3}" destId="{33321C93-9645-4875-BA0A-9A66EBD88420}" srcOrd="0" destOrd="0" presId="urn:microsoft.com/office/officeart/2005/8/layout/hierarchy1"/>
    <dgm:cxn modelId="{556FCE4C-0D1E-4786-AEAB-7118E2A09929}" srcId="{E69909A9-685E-4006-BAFD-A1819F658755}" destId="{18B26277-026C-44F2-A176-7CE2F0FDA247}" srcOrd="0" destOrd="0" parTransId="{E4D5E526-8C7C-47C2-B45D-28DAE4F21133}" sibTransId="{109EE8D2-E618-4F87-9846-B293F3A561A0}"/>
    <dgm:cxn modelId="{0DE1687A-11DE-46F0-B399-96B5C625623D}" srcId="{E69909A9-685E-4006-BAFD-A1819F658755}" destId="{B236EB71-053D-43D7-BFDC-719FDB2B071C}" srcOrd="1" destOrd="0" parTransId="{7471B657-13A2-4759-87BF-06B2D015ADB1}" sibTransId="{EDEE560A-CA00-42BD-91DE-14698A6639FC}"/>
    <dgm:cxn modelId="{6989E9DC-5CBA-4F9B-955B-BA72A5193498}" type="presOf" srcId="{B236EB71-053D-43D7-BFDC-719FDB2B071C}" destId="{2034C2A1-14EA-4350-B60E-A4FD80FD128D}" srcOrd="0" destOrd="0" presId="urn:microsoft.com/office/officeart/2005/8/layout/hierarchy1"/>
    <dgm:cxn modelId="{7589ECF2-3E44-45D3-95E8-D5391A505852}" type="presOf" srcId="{18B26277-026C-44F2-A176-7CE2F0FDA247}" destId="{40EA7440-10F2-4337-933E-4E2E483FFE2A}" srcOrd="0" destOrd="0" presId="urn:microsoft.com/office/officeart/2005/8/layout/hierarchy1"/>
    <dgm:cxn modelId="{1070D532-C74D-43CF-828A-BCF6D0F4413C}" type="presParOf" srcId="{CF06BBB7-2A9C-46B3-9A30-490EA5EF36DD}" destId="{E04E8A5A-AC63-45D8-9B32-982E2C9C9F10}" srcOrd="0" destOrd="0" presId="urn:microsoft.com/office/officeart/2005/8/layout/hierarchy1"/>
    <dgm:cxn modelId="{C9B1017D-ED9C-488E-BF70-B45D673FB73F}" type="presParOf" srcId="{E04E8A5A-AC63-45D8-9B32-982E2C9C9F10}" destId="{574A339B-FCEF-45C8-8721-1BE63F95B060}" srcOrd="0" destOrd="0" presId="urn:microsoft.com/office/officeart/2005/8/layout/hierarchy1"/>
    <dgm:cxn modelId="{05F9C335-2243-40CB-ABA8-97C5E59BED7C}" type="presParOf" srcId="{574A339B-FCEF-45C8-8721-1BE63F95B060}" destId="{93A3837C-2644-4FF6-B7E6-056ACA258376}" srcOrd="0" destOrd="0" presId="urn:microsoft.com/office/officeart/2005/8/layout/hierarchy1"/>
    <dgm:cxn modelId="{9BB8BC18-FD5E-49CC-BF35-AA389E776272}" type="presParOf" srcId="{574A339B-FCEF-45C8-8721-1BE63F95B060}" destId="{40EA7440-10F2-4337-933E-4E2E483FFE2A}" srcOrd="1" destOrd="0" presId="urn:microsoft.com/office/officeart/2005/8/layout/hierarchy1"/>
    <dgm:cxn modelId="{C02C55CC-D91A-4476-A0EF-707F61A8DA1C}" type="presParOf" srcId="{E04E8A5A-AC63-45D8-9B32-982E2C9C9F10}" destId="{2989D7D4-496A-418B-9D4E-9E517A011899}" srcOrd="1" destOrd="0" presId="urn:microsoft.com/office/officeart/2005/8/layout/hierarchy1"/>
    <dgm:cxn modelId="{2A29EF27-382E-4621-8641-0A7DC59C3EF8}" type="presParOf" srcId="{CF06BBB7-2A9C-46B3-9A30-490EA5EF36DD}" destId="{E5233299-F67B-4BFA-9168-55A81245853D}" srcOrd="1" destOrd="0" presId="urn:microsoft.com/office/officeart/2005/8/layout/hierarchy1"/>
    <dgm:cxn modelId="{35CC116F-E551-4298-8817-492684DCBFBF}" type="presParOf" srcId="{E5233299-F67B-4BFA-9168-55A81245853D}" destId="{BB81F673-1678-47C3-A07F-848419F1A61D}" srcOrd="0" destOrd="0" presId="urn:microsoft.com/office/officeart/2005/8/layout/hierarchy1"/>
    <dgm:cxn modelId="{638306CE-91A9-4EB7-99FD-B7E2ECAE2349}" type="presParOf" srcId="{BB81F673-1678-47C3-A07F-848419F1A61D}" destId="{C4626D2F-7D69-4772-AE25-3A684B7124B7}" srcOrd="0" destOrd="0" presId="urn:microsoft.com/office/officeart/2005/8/layout/hierarchy1"/>
    <dgm:cxn modelId="{5A8FC6DE-0FF9-4D0D-A733-A04DD15FBEE6}" type="presParOf" srcId="{BB81F673-1678-47C3-A07F-848419F1A61D}" destId="{2034C2A1-14EA-4350-B60E-A4FD80FD128D}" srcOrd="1" destOrd="0" presId="urn:microsoft.com/office/officeart/2005/8/layout/hierarchy1"/>
    <dgm:cxn modelId="{3888C794-8E96-4B23-9A16-BCBDB128307B}" type="presParOf" srcId="{E5233299-F67B-4BFA-9168-55A81245853D}" destId="{1FAAB92E-234A-4D5C-8787-FDA60AEBD802}" srcOrd="1" destOrd="0" presId="urn:microsoft.com/office/officeart/2005/8/layout/hierarchy1"/>
    <dgm:cxn modelId="{4D9F3FB9-EF7C-4EA0-875A-7EB21FBDDDCC}" type="presParOf" srcId="{CF06BBB7-2A9C-46B3-9A30-490EA5EF36DD}" destId="{7E832E87-3830-4072-8019-C1A58DEA26B6}" srcOrd="2" destOrd="0" presId="urn:microsoft.com/office/officeart/2005/8/layout/hierarchy1"/>
    <dgm:cxn modelId="{B75F7899-E45B-40B1-B5F5-9A1CC052C1FD}" type="presParOf" srcId="{7E832E87-3830-4072-8019-C1A58DEA26B6}" destId="{A1C44E7A-1846-4AA0-8C8D-88538AC9BDB3}" srcOrd="0" destOrd="0" presId="urn:microsoft.com/office/officeart/2005/8/layout/hierarchy1"/>
    <dgm:cxn modelId="{90741F7D-C99B-46FE-84D6-4343F5A650F2}" type="presParOf" srcId="{A1C44E7A-1846-4AA0-8C8D-88538AC9BDB3}" destId="{79DEA4D9-9463-49E8-814D-00123736F9C0}" srcOrd="0" destOrd="0" presId="urn:microsoft.com/office/officeart/2005/8/layout/hierarchy1"/>
    <dgm:cxn modelId="{753E60C0-1F19-45D7-A991-4024B5A9C8A6}" type="presParOf" srcId="{A1C44E7A-1846-4AA0-8C8D-88538AC9BDB3}" destId="{33321C93-9645-4875-BA0A-9A66EBD88420}" srcOrd="1" destOrd="0" presId="urn:microsoft.com/office/officeart/2005/8/layout/hierarchy1"/>
    <dgm:cxn modelId="{7A851CBF-1704-409D-8683-67CEAC04986C}" type="presParOf" srcId="{7E832E87-3830-4072-8019-C1A58DEA26B6}" destId="{DE011EC8-6B3A-4126-80A2-7B6F156627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837C-2644-4FF6-B7E6-056ACA258376}">
      <dsp:nvSpPr>
        <dsp:cNvPr id="0" name=""/>
        <dsp:cNvSpPr/>
      </dsp:nvSpPr>
      <dsp:spPr>
        <a:xfrm>
          <a:off x="0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A7440-10F2-4337-933E-4E2E483FFE2A}">
      <dsp:nvSpPr>
        <dsp:cNvPr id="0" name=""/>
        <dsp:cNvSpPr/>
      </dsp:nvSpPr>
      <dsp:spPr>
        <a:xfrm>
          <a:off x="323552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Ismétlés (3. és 4. előadás)</a:t>
          </a:r>
          <a:endParaRPr lang="en-US" sz="2400" kern="1200" dirty="0"/>
        </a:p>
      </dsp:txBody>
      <dsp:txXfrm>
        <a:off x="377710" y="1232479"/>
        <a:ext cx="2803655" cy="1740785"/>
      </dsp:txXfrm>
    </dsp:sp>
    <dsp:sp modelId="{C4626D2F-7D69-4772-AE25-3A684B7124B7}">
      <dsp:nvSpPr>
        <dsp:cNvPr id="0" name=""/>
        <dsp:cNvSpPr/>
      </dsp:nvSpPr>
      <dsp:spPr>
        <a:xfrm>
          <a:off x="3559075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4C2A1-14EA-4350-B60E-A4FD80FD128D}">
      <dsp:nvSpPr>
        <dsp:cNvPr id="0" name=""/>
        <dsp:cNvSpPr/>
      </dsp:nvSpPr>
      <dsp:spPr>
        <a:xfrm>
          <a:off x="3882628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Kaktuszos feladatok (minták az alap </a:t>
          </a:r>
          <a:r>
            <a:rPr lang="hu-HU" sz="2400" kern="1200"/>
            <a:t>felsorolós </a:t>
          </a:r>
          <a:r>
            <a:rPr lang="hu-HU" sz="2400" kern="1200" dirty="0"/>
            <a:t>tételek alkalmazására)</a:t>
          </a:r>
          <a:endParaRPr lang="en-US" sz="2400" kern="1200" dirty="0"/>
        </a:p>
      </dsp:txBody>
      <dsp:txXfrm>
        <a:off x="3936786" y="1232479"/>
        <a:ext cx="2803655" cy="1740785"/>
      </dsp:txXfrm>
    </dsp:sp>
    <dsp:sp modelId="{79DEA4D9-9463-49E8-814D-00123736F9C0}">
      <dsp:nvSpPr>
        <dsp:cNvPr id="0" name=""/>
        <dsp:cNvSpPr/>
      </dsp:nvSpPr>
      <dsp:spPr>
        <a:xfrm>
          <a:off x="7118151" y="870946"/>
          <a:ext cx="2911971" cy="1849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21C93-9645-4875-BA0A-9A66EBD88420}">
      <dsp:nvSpPr>
        <dsp:cNvPr id="0" name=""/>
        <dsp:cNvSpPr/>
      </dsp:nvSpPr>
      <dsp:spPr>
        <a:xfrm>
          <a:off x="7441703" y="1178321"/>
          <a:ext cx="2911971" cy="1849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Feltétel fennállásáig tartó feldolgozás</a:t>
          </a:r>
          <a:endParaRPr lang="en-US" sz="2400" kern="1200" dirty="0"/>
        </a:p>
      </dsp:txBody>
      <dsp:txXfrm>
        <a:off x="7495861" y="1232479"/>
        <a:ext cx="2803655" cy="174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140F5-832F-4DD3-B532-6D147B67A18F}" type="datetimeFigureOut">
              <a:rPr lang="hu-HU" smtClean="0"/>
              <a:t>2021. 03. 10.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00B8C-F7D1-467D-99CA-4F9C490A2A2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73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A560-0CE5-47C9-BCF7-5FDBA9D3F3AB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7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B4AE-0D9F-49F3-B285-AA855E227607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398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4D5E-C0DF-4790-ADAA-9F7E80FC5266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692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4293-850F-44FF-B188-D06917DC8DE7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11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17F8-E490-410C-B709-0E2BD841434F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4903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1D43-04DA-4A9B-AAA4-106D32210EBC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6685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1B5C-C367-416C-842F-DC19A2BF6A0E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135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B354-5D4A-4FF4-9067-A74E05EBDC3E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618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23E2-4FA8-4B24-B0F5-706A0059D5E8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698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83E-62D6-4005-B65A-F9F504BCF5FE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18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3A2-91BA-4F9A-B164-EAC627536D7A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566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EB03-B3D6-437D-8397-599E16E3FB45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903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5089-FAE7-4998-AE79-B844C3F8EF86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43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C0A2-2E65-47F2-A4C5-5910B8AF47DB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75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60FD-B4C3-463E-AAA1-401D6A92FAA3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055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94DE-8D53-4A00-85E5-EA268C81B131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351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B4BD-2EF9-47F7-8702-F44B2BED21C1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854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D07074-7917-412C-ADEE-BA1F3A58D506}" type="datetime1">
              <a:rPr lang="hu-HU" smtClean="0"/>
              <a:t>2021. 03. 10.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411163-5F48-46FB-B849-1BE25751DD4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6202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669203A-A4DA-467B-A518-584437C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1113534"/>
            <a:ext cx="5838951" cy="4626863"/>
          </a:xfrm>
        </p:spPr>
        <p:txBody>
          <a:bodyPr anchor="ctr">
            <a:normAutofit/>
          </a:bodyPr>
          <a:lstStyle/>
          <a:p>
            <a:r>
              <a:rPr lang="hu-HU" sz="4000" dirty="0"/>
              <a:t>5. táblás gyakorlat</a:t>
            </a:r>
            <a:br>
              <a:rPr lang="hu-HU" sz="4000" dirty="0"/>
            </a:br>
            <a:r>
              <a:rPr lang="hu-HU" sz="2800" dirty="0" err="1"/>
              <a:t>felsorolós</a:t>
            </a:r>
            <a:r>
              <a:rPr lang="hu-HU" sz="2800" dirty="0"/>
              <a:t> programozási tételek I.</a:t>
            </a:r>
            <a:endParaRPr lang="hu-HU" sz="2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55C81-49F1-458B-AF79-48E73402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999" y="1115567"/>
            <a:ext cx="3484719" cy="4626863"/>
          </a:xfrm>
        </p:spPr>
        <p:txBody>
          <a:bodyPr anchor="ctr">
            <a:normAutofit/>
          </a:bodyPr>
          <a:lstStyle/>
          <a:p>
            <a:r>
              <a:rPr lang="hu-HU" sz="6000" dirty="0"/>
              <a:t>OEP</a:t>
            </a:r>
            <a:br>
              <a:rPr lang="hu-HU" sz="2800" dirty="0"/>
            </a:br>
            <a:endParaRPr lang="hu-HU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0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71BAA4C-E379-45FD-982E-E899FFD8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0970" y="1124987"/>
            <a:ext cx="2124045" cy="1030774"/>
          </a:xfrm>
        </p:spPr>
        <p:txBody>
          <a:bodyPr>
            <a:normAutofit/>
          </a:bodyPr>
          <a:lstStyle/>
          <a:p>
            <a:r>
              <a:rPr lang="hu-HU" sz="2800" dirty="0"/>
              <a:t>Tesztelés</a:t>
            </a:r>
            <a:br>
              <a:rPr lang="hu-HU" sz="2800" dirty="0"/>
            </a:br>
            <a:r>
              <a:rPr lang="hu-HU" sz="2800" dirty="0"/>
              <a:t>3. előadás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66E9E2-40E9-474A-9061-80315030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10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6079C01-577B-4C2B-93D3-54A23509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" y="581025"/>
            <a:ext cx="79629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1DC3A4-0A17-4694-9FC8-9F4BD928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11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7D9D811-32D4-417A-8F99-7B6CECA00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51" y="624436"/>
            <a:ext cx="7973538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4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5E4674-4C88-4567-B268-5DD7D103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92480"/>
          </a:xfrm>
        </p:spPr>
        <p:txBody>
          <a:bodyPr>
            <a:normAutofit/>
          </a:bodyPr>
          <a:lstStyle/>
          <a:p>
            <a:r>
              <a:rPr lang="hu-HU" sz="2800" dirty="0"/>
              <a:t>Tesztelési terv a feladathoz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2A6727-C053-4D2E-8388-D0CD3AD42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13841"/>
            <a:ext cx="4989165" cy="4277360"/>
          </a:xfrm>
        </p:spPr>
        <p:txBody>
          <a:bodyPr/>
          <a:lstStyle/>
          <a:p>
            <a:r>
              <a:rPr lang="hu-HU" dirty="0"/>
              <a:t>Felsorolás hossza szerint:</a:t>
            </a:r>
          </a:p>
          <a:p>
            <a:pPr lvl="1"/>
            <a:r>
              <a:rPr lang="hu-HU" dirty="0"/>
              <a:t>0,1,2,több</a:t>
            </a:r>
          </a:p>
          <a:p>
            <a:r>
              <a:rPr lang="hu-HU" dirty="0"/>
              <a:t>Feldolgozza-e az elsőt/utolsót:</a:t>
            </a:r>
          </a:p>
          <a:p>
            <a:pPr lvl="1"/>
            <a:r>
              <a:rPr lang="hu-HU" dirty="0"/>
              <a:t>Első </a:t>
            </a:r>
            <a:r>
              <a:rPr lang="hu-HU" dirty="0" err="1"/>
              <a:t>katusz</a:t>
            </a:r>
            <a:r>
              <a:rPr lang="hu-HU" dirty="0"/>
              <a:t> piros virágú /nem piros virágú</a:t>
            </a:r>
          </a:p>
          <a:p>
            <a:pPr lvl="1"/>
            <a:r>
              <a:rPr lang="hu-HU" dirty="0"/>
              <a:t>Utolsó kaktusz piros virágú / nem piros virágú</a:t>
            </a:r>
          </a:p>
          <a:p>
            <a:r>
              <a:rPr lang="hu-HU" dirty="0"/>
              <a:t>Mind piros</a:t>
            </a:r>
          </a:p>
          <a:p>
            <a:r>
              <a:rPr lang="hu-HU" dirty="0"/>
              <a:t>Egyik sem piros</a:t>
            </a:r>
          </a:p>
          <a:p>
            <a:r>
              <a:rPr lang="hu-HU" dirty="0"/>
              <a:t>Vegyesen piros/nem piros</a:t>
            </a:r>
          </a:p>
          <a:p>
            <a:pPr marL="36900" indent="0">
              <a:buNone/>
            </a:pPr>
            <a:endParaRPr lang="hu-HU" dirty="0"/>
          </a:p>
          <a:p>
            <a:pPr marL="36900" indent="0">
              <a:buNone/>
            </a:pP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FB860D-6D61-4753-92E8-E040809D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12</a:t>
            </a:fld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528784-89C8-47B3-AEB6-9F9EC7917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26" y="1513841"/>
            <a:ext cx="5039428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F39B6079-8CF4-4BCB-96F4-5CAAAAF0D5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9119" y="1305757"/>
                <a:ext cx="10353762" cy="494264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u-HU" dirty="0"/>
                  <a:t>Egy szekvenciális inputfájlban egyes kaktuszfajtákról ismerünk néhány adatot: név, őshaza, virágszín, méret. </a:t>
                </a:r>
              </a:p>
              <a:p>
                <a:r>
                  <a:rPr lang="hu-HU" dirty="0"/>
                  <a:t>(b) </a:t>
                </a:r>
                <a:r>
                  <a:rPr lang="hu-HU" dirty="0">
                    <a:effectLst/>
                  </a:rPr>
                  <a:t>Számoljuk meg a piros virágú kaktuszokat!</a:t>
                </a:r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  <a:p>
                <a:pPr marL="36900" indent="0">
                  <a:buNone/>
                </a:pPr>
                <a:endParaRPr lang="hu-HU" dirty="0"/>
              </a:p>
              <a:p>
                <a:r>
                  <a:rPr lang="hu-HU" dirty="0"/>
                  <a:t>Specifikáció:</a:t>
                </a:r>
              </a:p>
              <a:p>
                <a:r>
                  <a:rPr lang="hu-HU" i="1" dirty="0">
                    <a:effectLst/>
                  </a:rPr>
                  <a:t>A</a:t>
                </a:r>
                <a:r>
                  <a:rPr lang="hu-HU" dirty="0">
                    <a:effectLst/>
                  </a:rPr>
                  <a:t> = ( x:infile(Kaktusz), </a:t>
                </a:r>
                <a:r>
                  <a:rPr lang="hu-HU" dirty="0" err="1">
                    <a:effectLst/>
                  </a:rPr>
                  <a:t>db:ℕ</a:t>
                </a:r>
                <a:r>
                  <a:rPr lang="hu-HU" dirty="0">
                    <a:effectLst/>
                  </a:rPr>
                  <a:t> )</a:t>
                </a:r>
                <a:br>
                  <a:rPr lang="hu-HU" dirty="0">
                    <a:effectLst/>
                  </a:rPr>
                </a:br>
                <a:r>
                  <a:rPr lang="hu-HU" dirty="0">
                    <a:effectLst/>
                  </a:rPr>
                  <a:t>Kaktusz=</a:t>
                </a:r>
                <a:r>
                  <a:rPr lang="hu-HU" dirty="0" err="1">
                    <a:effectLst/>
                  </a:rPr>
                  <a:t>rec</a:t>
                </a:r>
                <a:r>
                  <a:rPr lang="hu-HU" dirty="0">
                    <a:effectLst/>
                  </a:rPr>
                  <a:t>(név:𝕊, szín:𝕊, ős:𝕊, </a:t>
                </a:r>
                <a:r>
                  <a:rPr lang="hu-HU" dirty="0" err="1">
                    <a:effectLst/>
                  </a:rPr>
                  <a:t>méret:ℕ</a:t>
                </a:r>
                <a:r>
                  <a:rPr lang="hu-HU" dirty="0">
                    <a:effectLst/>
                  </a:rPr>
                  <a:t>)</a:t>
                </a:r>
              </a:p>
              <a:p>
                <a:r>
                  <a:rPr lang="hu-HU" i="1" dirty="0" err="1">
                    <a:effectLst/>
                  </a:rPr>
                  <a:t>Ef</a:t>
                </a:r>
                <a:r>
                  <a:rPr lang="hu-HU" dirty="0">
                    <a:effectLst/>
                  </a:rPr>
                  <a:t> = ( x=x</a:t>
                </a:r>
                <a:r>
                  <a:rPr lang="hu-HU" baseline="-25000" dirty="0">
                    <a:effectLst/>
                  </a:rPr>
                  <a:t>0</a:t>
                </a:r>
                <a:r>
                  <a:rPr lang="hu-HU" dirty="0">
                    <a:effectLst/>
                  </a:rPr>
                  <a:t> )</a:t>
                </a:r>
              </a:p>
              <a:p>
                <a:pPr>
                  <a:lnSpc>
                    <a:spcPct val="130000"/>
                  </a:lnSpc>
                </a:pPr>
                <a:r>
                  <a:rPr lang="hu-HU" i="1" dirty="0" err="1">
                    <a:effectLst/>
                  </a:rPr>
                  <a:t>Uf</a:t>
                </a:r>
                <a:r>
                  <a:rPr lang="hu-HU" dirty="0">
                    <a:effectLst/>
                  </a:rPr>
                  <a:t> = ( db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hu-HU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hu-HU">
                            <a:effectLst/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hu-HU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hu-H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hu-HU" i="1"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hu-HU" i="1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hu-HU" dirty="0">
                    <a:effectLst/>
                  </a:rPr>
                  <a:t>)</a:t>
                </a:r>
                <a:br>
                  <a:rPr lang="hu-HU" dirty="0">
                    <a:effectLst/>
                  </a:rPr>
                </a:br>
                <a:r>
                  <a:rPr lang="hu-HU" dirty="0">
                    <a:effectLst/>
                  </a:rPr>
                  <a:t>               e.szín=”piros”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F39B6079-8CF4-4BCB-96F4-5CAAAAF0D5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9119" y="1305757"/>
                <a:ext cx="10353762" cy="49426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19730-EE02-4359-9D38-138A3A08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13</a:t>
            </a:fld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D6954B4B-1AD9-4E18-AF75-3387F41D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9970228" cy="615518"/>
          </a:xfrm>
        </p:spPr>
        <p:txBody>
          <a:bodyPr>
            <a:normAutofit/>
          </a:bodyPr>
          <a:lstStyle/>
          <a:p>
            <a:r>
              <a:rPr lang="hu-HU" sz="2800" dirty="0"/>
              <a:t>Számlálás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19E6AF2-8633-4E76-ACDE-CF0B9C28A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02" y="2428735"/>
            <a:ext cx="9231013" cy="100026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1345A4E-3677-4ABA-9619-BFB9200BD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716" y="4048421"/>
            <a:ext cx="2572109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42F44-5C08-42D6-AB01-C1ED9DED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19091"/>
            <a:ext cx="10353762" cy="5072109"/>
          </a:xfrm>
        </p:spPr>
        <p:txBody>
          <a:bodyPr/>
          <a:lstStyle/>
          <a:p>
            <a:r>
              <a:rPr lang="hu-HU" dirty="0"/>
              <a:t>Visszavezetés:</a:t>
            </a:r>
          </a:p>
          <a:p>
            <a:r>
              <a:rPr lang="hu-HU" dirty="0"/>
              <a:t>Számlálás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t:enor(E)	~  x:infile(Kaktusz)  (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st,e,x:read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felt(e)	~  e.szín=”piros”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c		~  db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DC6B59-F787-49FE-B7ED-FA6EDBCD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14</a:t>
            </a:fld>
            <a:endParaRPr lang="hu-HU" dirty="0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7F0C427B-CBBD-4C59-BF71-DCD786D5A715}"/>
              </a:ext>
            </a:extLst>
          </p:cNvPr>
          <p:cNvSpPr/>
          <p:nvPr/>
        </p:nvSpPr>
        <p:spPr>
          <a:xfrm rot="19870814">
            <a:off x="3596640" y="2529840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687AAE7-5A86-4970-A066-9261A4B993F9}"/>
              </a:ext>
            </a:extLst>
          </p:cNvPr>
          <p:cNvSpPr/>
          <p:nvPr/>
        </p:nvSpPr>
        <p:spPr>
          <a:xfrm rot="1987765">
            <a:off x="5726592" y="2529839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0A89A24-5E70-4B5B-8A87-212B061D4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447" y="719091"/>
            <a:ext cx="3229426" cy="237205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A117723-E005-4D07-9B16-A57C7C859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612" y="3544519"/>
            <a:ext cx="3962953" cy="2400635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31B4C156-170D-4940-BAC4-464781EF759C}"/>
              </a:ext>
            </a:extLst>
          </p:cNvPr>
          <p:cNvSpPr txBox="1">
            <a:spLocks/>
          </p:cNvSpPr>
          <p:nvPr/>
        </p:nvSpPr>
        <p:spPr>
          <a:xfrm>
            <a:off x="6230739" y="3309415"/>
            <a:ext cx="4901859" cy="275610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Tesztelés:</a:t>
            </a:r>
          </a:p>
          <a:p>
            <a:r>
              <a:rPr lang="hu-HU" dirty="0"/>
              <a:t>Felsorolás hossza szerint:</a:t>
            </a:r>
          </a:p>
          <a:p>
            <a:pPr lvl="1"/>
            <a:r>
              <a:rPr lang="hu-HU" dirty="0"/>
              <a:t>0,1,2,több</a:t>
            </a:r>
          </a:p>
          <a:p>
            <a:r>
              <a:rPr lang="hu-HU" dirty="0"/>
              <a:t>Feldolgozza-e az elsőt/utolsót:</a:t>
            </a:r>
          </a:p>
          <a:p>
            <a:pPr lvl="1"/>
            <a:r>
              <a:rPr lang="hu-HU" dirty="0"/>
              <a:t>Első </a:t>
            </a:r>
            <a:r>
              <a:rPr lang="hu-HU" dirty="0" err="1"/>
              <a:t>katusz</a:t>
            </a:r>
            <a:r>
              <a:rPr lang="hu-HU" dirty="0"/>
              <a:t> piros virágú /nem piros virágú</a:t>
            </a:r>
          </a:p>
          <a:p>
            <a:pPr lvl="1"/>
            <a:r>
              <a:rPr lang="hu-HU" dirty="0"/>
              <a:t>Utolsó kaktusz piros virágú / nem piros virágú</a:t>
            </a:r>
          </a:p>
          <a:p>
            <a:r>
              <a:rPr lang="hu-HU" dirty="0"/>
              <a:t>Mind piros</a:t>
            </a:r>
          </a:p>
          <a:p>
            <a:r>
              <a:rPr lang="hu-HU" dirty="0"/>
              <a:t>Egyik sem piros</a:t>
            </a:r>
          </a:p>
          <a:p>
            <a:r>
              <a:rPr lang="hu-HU" dirty="0"/>
              <a:t>Vegyesen piros/nem piros</a:t>
            </a:r>
          </a:p>
          <a:p>
            <a:pPr marL="36900" indent="0">
              <a:buFont typeface="Wingdings 2" charset="2"/>
              <a:buNone/>
            </a:pPr>
            <a:endParaRPr lang="hu-HU" dirty="0"/>
          </a:p>
          <a:p>
            <a:pPr marL="36900" indent="0">
              <a:buFont typeface="Wingdings 2" charset="2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33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9B6079-8CF4-4BCB-96F4-5CAAAAF0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05757"/>
            <a:ext cx="10353762" cy="508488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Egy szekvenciális inputfájlban egyes kaktuszfajtákról ismerünk néhány adatot: név, őshaza, virágszín, méret. </a:t>
            </a:r>
          </a:p>
          <a:p>
            <a:r>
              <a:rPr lang="hu-HU" dirty="0"/>
              <a:t>(c) </a:t>
            </a:r>
            <a:r>
              <a:rPr lang="hu-HU" dirty="0">
                <a:effectLst/>
              </a:rPr>
              <a:t>Igaz-e, hogy minden kaktusz virága piros?</a:t>
            </a:r>
          </a:p>
          <a:p>
            <a:r>
              <a:rPr lang="hu-HU" b="1" dirty="0"/>
              <a:t>Lineáris keresés: </a:t>
            </a:r>
            <a:br>
              <a:rPr lang="hu-HU" dirty="0"/>
            </a:br>
            <a:r>
              <a:rPr lang="hu-HU" dirty="0"/>
              <a:t>Feladat: Adott egy E-</a:t>
            </a:r>
            <a:r>
              <a:rPr lang="hu-HU" dirty="0" err="1"/>
              <a:t>beli</a:t>
            </a:r>
            <a:r>
              <a:rPr lang="hu-HU" dirty="0"/>
              <a:t> elemeket felsoroló t objektum és egy </a:t>
            </a:r>
            <a:r>
              <a:rPr lang="hu-HU" dirty="0" err="1"/>
              <a:t>felt:E</a:t>
            </a:r>
            <a:r>
              <a:rPr lang="hu-HU" dirty="0"/>
              <a:t>→𝕃 feltétel. Keressük a t bejárása során az első olyan elemi értéket, amely kielégíti a </a:t>
            </a:r>
            <a:r>
              <a:rPr lang="hu-HU" dirty="0" err="1"/>
              <a:t>felt:E</a:t>
            </a:r>
            <a:r>
              <a:rPr lang="hu-HU" dirty="0"/>
              <a:t>→𝕃 feltételt</a:t>
            </a:r>
          </a:p>
          <a:p>
            <a:r>
              <a:rPr lang="hu-HU" b="1" dirty="0"/>
              <a:t>Optimista eldöntés:</a:t>
            </a:r>
            <a:br>
              <a:rPr lang="hu-HU" b="1" dirty="0"/>
            </a:br>
            <a:r>
              <a:rPr lang="hu-HU" dirty="0"/>
              <a:t>Feladat: Adott egy E-</a:t>
            </a:r>
            <a:r>
              <a:rPr lang="hu-HU" dirty="0" err="1"/>
              <a:t>beli</a:t>
            </a:r>
            <a:r>
              <a:rPr lang="hu-HU" dirty="0"/>
              <a:t> elemeket felsoroló t objektum és egy </a:t>
            </a:r>
            <a:r>
              <a:rPr lang="hu-HU" dirty="0" err="1"/>
              <a:t>felt:E</a:t>
            </a:r>
            <a:r>
              <a:rPr lang="hu-HU" dirty="0"/>
              <a:t>→𝕃 feltétel. A felsoroló minden elemére igazat ad a feltétel? </a:t>
            </a:r>
          </a:p>
          <a:p>
            <a:r>
              <a:rPr lang="hu-HU" dirty="0"/>
              <a:t>Specifikáció:</a:t>
            </a:r>
          </a:p>
          <a:p>
            <a:r>
              <a:rPr lang="hu-HU" i="1" dirty="0">
                <a:effectLst/>
              </a:rPr>
              <a:t>A</a:t>
            </a:r>
            <a:r>
              <a:rPr lang="hu-HU" dirty="0">
                <a:effectLst/>
              </a:rPr>
              <a:t> = ( x:infile(Kaktusz), l:𝕃 )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Kaktusz=</a:t>
            </a:r>
            <a:r>
              <a:rPr lang="hu-HU" dirty="0" err="1">
                <a:effectLst/>
              </a:rPr>
              <a:t>rec</a:t>
            </a:r>
            <a:r>
              <a:rPr lang="hu-HU" dirty="0">
                <a:effectLst/>
              </a:rPr>
              <a:t>(név:𝕊, szín:𝕊, ős:𝕊, </a:t>
            </a:r>
            <a:r>
              <a:rPr lang="hu-HU" dirty="0" err="1">
                <a:effectLst/>
              </a:rPr>
              <a:t>méret:ℕ</a:t>
            </a:r>
            <a:r>
              <a:rPr lang="hu-HU" dirty="0">
                <a:effectLst/>
              </a:rPr>
              <a:t>)</a:t>
            </a:r>
          </a:p>
          <a:p>
            <a:r>
              <a:rPr lang="hu-HU" i="1" dirty="0" err="1">
                <a:effectLst/>
              </a:rPr>
              <a:t>Ef</a:t>
            </a:r>
            <a:r>
              <a:rPr lang="hu-HU" dirty="0">
                <a:effectLst/>
              </a:rPr>
              <a:t> = ( x=x</a:t>
            </a:r>
            <a:r>
              <a:rPr lang="hu-HU" baseline="-25000" dirty="0">
                <a:effectLst/>
              </a:rPr>
              <a:t>0</a:t>
            </a:r>
            <a:r>
              <a:rPr lang="hu-HU" dirty="0">
                <a:effectLst/>
              </a:rPr>
              <a:t>)</a:t>
            </a:r>
          </a:p>
          <a:p>
            <a:r>
              <a:rPr lang="hu-HU" i="1" dirty="0" err="1">
                <a:effectLst/>
              </a:rPr>
              <a:t>Uf</a:t>
            </a:r>
            <a:r>
              <a:rPr lang="hu-HU" dirty="0">
                <a:effectLst/>
              </a:rPr>
              <a:t> = ( l,(</a:t>
            </a:r>
            <a:r>
              <a:rPr lang="hu-HU" dirty="0" err="1">
                <a:effectLst/>
              </a:rPr>
              <a:t>st,e,x</a:t>
            </a:r>
            <a:r>
              <a:rPr lang="hu-HU" dirty="0">
                <a:effectLst/>
              </a:rPr>
              <a:t>) = ∀</a:t>
            </a:r>
            <a:r>
              <a:rPr lang="hu-HU" b="1" dirty="0">
                <a:effectLst/>
              </a:rPr>
              <a:t>SEARCH</a:t>
            </a:r>
            <a:r>
              <a:rPr lang="hu-HU" sz="2400" baseline="-25000" dirty="0">
                <a:effectLst/>
              </a:rPr>
              <a:t>e∊x</a:t>
            </a:r>
            <a:r>
              <a:rPr lang="hu-HU" sz="1900" baseline="-52000" dirty="0">
                <a:effectLst/>
              </a:rPr>
              <a:t>0</a:t>
            </a:r>
            <a:r>
              <a:rPr lang="hu-HU" dirty="0">
                <a:effectLst/>
              </a:rPr>
              <a:t>  e.szín=”piros” )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19730-EE02-4359-9D38-138A3A08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15</a:t>
            </a:fld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D6954B4B-1AD9-4E18-AF75-3387F41D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67360"/>
            <a:ext cx="9970228" cy="615518"/>
          </a:xfrm>
        </p:spPr>
        <p:txBody>
          <a:bodyPr>
            <a:normAutofit/>
          </a:bodyPr>
          <a:lstStyle/>
          <a:p>
            <a:r>
              <a:rPr lang="hu-HU" sz="2800" dirty="0"/>
              <a:t>Optimista eldöntés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E93E85-0094-4EF5-9A56-713375FF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561" y="3845354"/>
            <a:ext cx="3600450" cy="1457325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6E2A396D-5CF7-4F89-A09D-43A1F874F55C}"/>
              </a:ext>
            </a:extLst>
          </p:cNvPr>
          <p:cNvSpPr txBox="1"/>
          <p:nvPr/>
        </p:nvSpPr>
        <p:spPr>
          <a:xfrm>
            <a:off x="6795137" y="5473624"/>
            <a:ext cx="383729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Eldöntés esetén „elem” elhagyható.</a:t>
            </a:r>
          </a:p>
        </p:txBody>
      </p:sp>
    </p:spTree>
    <p:extLst>
      <p:ext uri="{BB962C8B-B14F-4D97-AF65-F5344CB8AC3E}">
        <p14:creationId xmlns:p14="http://schemas.microsoft.com/office/powerpoint/2010/main" val="30005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42F44-5C08-42D6-AB01-C1ED9DED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19091"/>
            <a:ext cx="10353762" cy="5072109"/>
          </a:xfrm>
        </p:spPr>
        <p:txBody>
          <a:bodyPr/>
          <a:lstStyle/>
          <a:p>
            <a:r>
              <a:rPr lang="hu-HU" dirty="0"/>
              <a:t>Visszavezetés:</a:t>
            </a:r>
          </a:p>
          <a:p>
            <a:r>
              <a:rPr lang="hu-HU" dirty="0" err="1"/>
              <a:t>Opt.lin.ker</a:t>
            </a:r>
            <a:endParaRPr lang="hu-HU" dirty="0"/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t:enor(E)	~  x:infile(Kaktusz)  (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st,e,x:read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felt(e)	~  e.szín=”piros”</a:t>
            </a:r>
          </a:p>
          <a:p>
            <a:pPr marL="3690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hu-HU" sz="1800" dirty="0">
              <a:effectLst/>
              <a:ea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DC6B59-F787-49FE-B7ED-FA6EDBCD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16</a:t>
            </a:fld>
            <a:endParaRPr lang="hu-HU" dirty="0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7F0C427B-CBBD-4C59-BF71-DCD786D5A715}"/>
              </a:ext>
            </a:extLst>
          </p:cNvPr>
          <p:cNvSpPr/>
          <p:nvPr/>
        </p:nvSpPr>
        <p:spPr>
          <a:xfrm rot="19870814">
            <a:off x="3596640" y="2529840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687AAE7-5A86-4970-A066-9261A4B993F9}"/>
              </a:ext>
            </a:extLst>
          </p:cNvPr>
          <p:cNvSpPr/>
          <p:nvPr/>
        </p:nvSpPr>
        <p:spPr>
          <a:xfrm rot="1987765">
            <a:off x="5726592" y="2529839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D1569D1-F6E8-4B5F-9E85-E22C1B4C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43" y="933809"/>
            <a:ext cx="3534268" cy="197195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E1EF55B-FBDB-4393-A86F-3700A0A9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838" y="3581092"/>
            <a:ext cx="4305901" cy="2210108"/>
          </a:xfrm>
          <a:prstGeom prst="rect">
            <a:avLst/>
          </a:prstGeom>
        </p:spPr>
      </p:pic>
      <p:sp>
        <p:nvSpPr>
          <p:cNvPr id="12" name="Tartalom helye 2">
            <a:extLst>
              <a:ext uri="{FF2B5EF4-FFF2-40B4-BE49-F238E27FC236}">
                <a16:creationId xmlns:a16="http://schemas.microsoft.com/office/drawing/2014/main" id="{3ED8BD73-B0B7-40D3-B1EA-051979B9F20B}"/>
              </a:ext>
            </a:extLst>
          </p:cNvPr>
          <p:cNvSpPr txBox="1">
            <a:spLocks/>
          </p:cNvSpPr>
          <p:nvPr/>
        </p:nvSpPr>
        <p:spPr>
          <a:xfrm>
            <a:off x="6505664" y="3571490"/>
            <a:ext cx="4772541" cy="267691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Tesztelés:</a:t>
            </a:r>
          </a:p>
          <a:p>
            <a:r>
              <a:rPr lang="hu-HU" dirty="0"/>
              <a:t>Felsorolás hossza szerint:</a:t>
            </a:r>
          </a:p>
          <a:p>
            <a:pPr lvl="1"/>
            <a:r>
              <a:rPr lang="hu-HU" dirty="0"/>
              <a:t>0,1,2,több (mind piros)</a:t>
            </a:r>
          </a:p>
          <a:p>
            <a:r>
              <a:rPr lang="hu-HU" dirty="0"/>
              <a:t>Feldolgozza-e az elsőt/utolsót:</a:t>
            </a:r>
          </a:p>
          <a:p>
            <a:pPr lvl="1"/>
            <a:r>
              <a:rPr lang="hu-HU" dirty="0"/>
              <a:t>Első nem piros virágú, többi piros</a:t>
            </a:r>
          </a:p>
          <a:p>
            <a:pPr lvl="1"/>
            <a:r>
              <a:rPr lang="hu-HU" dirty="0"/>
              <a:t>Utolsó nem piros virágú, többi piros</a:t>
            </a:r>
          </a:p>
          <a:p>
            <a:r>
              <a:rPr lang="hu-HU" dirty="0"/>
              <a:t>Egyik sem piros</a:t>
            </a:r>
          </a:p>
          <a:p>
            <a:r>
              <a:rPr lang="hu-HU" dirty="0"/>
              <a:t>Vegyesen piros/nem piros</a:t>
            </a:r>
          </a:p>
          <a:p>
            <a:pPr marL="36900" indent="0">
              <a:buFont typeface="Wingdings 2" charset="2"/>
              <a:buNone/>
            </a:pPr>
            <a:endParaRPr lang="hu-HU" dirty="0"/>
          </a:p>
          <a:p>
            <a:pPr marL="36900" indent="0">
              <a:buFont typeface="Wingdings 2" charset="2"/>
              <a:buNone/>
            </a:pPr>
            <a:endParaRPr lang="hu-HU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CCA50194-C604-43E5-8E78-A387A34DDA80}"/>
              </a:ext>
            </a:extLst>
          </p:cNvPr>
          <p:cNvSpPr/>
          <p:nvPr/>
        </p:nvSpPr>
        <p:spPr>
          <a:xfrm>
            <a:off x="10267163" y="4124960"/>
            <a:ext cx="1555446" cy="72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kvíz1</a:t>
            </a:r>
          </a:p>
        </p:txBody>
      </p:sp>
    </p:spTree>
    <p:extLst>
      <p:ext uri="{BB962C8B-B14F-4D97-AF65-F5344CB8AC3E}">
        <p14:creationId xmlns:p14="http://schemas.microsoft.com/office/powerpoint/2010/main" val="13250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9B6079-8CF4-4BCB-96F4-5CAAAAF0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305757"/>
            <a:ext cx="10353762" cy="4729283"/>
          </a:xfrm>
        </p:spPr>
        <p:txBody>
          <a:bodyPr>
            <a:normAutofit/>
          </a:bodyPr>
          <a:lstStyle/>
          <a:p>
            <a:r>
              <a:rPr lang="hu-HU" dirty="0"/>
              <a:t>Egy szekvenciális inputfájlban egyes kaktuszfajtákról ismerünk néhány adatot: név, őshaza, virágszín, méret. </a:t>
            </a:r>
          </a:p>
          <a:p>
            <a:r>
              <a:rPr lang="hu-HU" dirty="0"/>
              <a:t>(d) </a:t>
            </a:r>
            <a:r>
              <a:rPr lang="hu-HU" dirty="0">
                <a:effectLst/>
              </a:rPr>
              <a:t>Válogassuk ki egy szekvenciális outputfájlba a piros virágú kaktuszok, egy másikba a mexikói őshazájú kaktuszok neveit!</a:t>
            </a:r>
            <a:endParaRPr lang="hu-HU" dirty="0"/>
          </a:p>
          <a:p>
            <a:r>
              <a:rPr lang="hu-HU" dirty="0"/>
              <a:t>Specifikáció:</a:t>
            </a:r>
          </a:p>
          <a:p>
            <a:r>
              <a:rPr lang="hu-HU" i="1" dirty="0">
                <a:effectLst/>
              </a:rPr>
              <a:t>A</a:t>
            </a:r>
            <a:r>
              <a:rPr lang="hu-HU" dirty="0">
                <a:effectLst/>
              </a:rPr>
              <a:t> = ( x:infile(Kaktusz), y, z :outfile(𝕊) )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    Kaktusz=</a:t>
            </a:r>
            <a:r>
              <a:rPr lang="hu-HU" dirty="0" err="1">
                <a:effectLst/>
              </a:rPr>
              <a:t>rec</a:t>
            </a:r>
            <a:r>
              <a:rPr lang="hu-HU" dirty="0">
                <a:effectLst/>
              </a:rPr>
              <a:t>(név:𝕊, szín:𝕊, ős:𝕊, </a:t>
            </a:r>
            <a:r>
              <a:rPr lang="hu-HU" dirty="0" err="1">
                <a:effectLst/>
              </a:rPr>
              <a:t>méret:ℕ</a:t>
            </a:r>
            <a:r>
              <a:rPr lang="hu-HU" dirty="0">
                <a:effectLst/>
              </a:rPr>
              <a:t>)</a:t>
            </a:r>
          </a:p>
          <a:p>
            <a:r>
              <a:rPr lang="hu-HU" i="1" dirty="0" err="1">
                <a:effectLst/>
              </a:rPr>
              <a:t>Ef</a:t>
            </a:r>
            <a:r>
              <a:rPr lang="hu-HU" dirty="0">
                <a:effectLst/>
              </a:rPr>
              <a:t> = ( x=x</a:t>
            </a:r>
            <a:r>
              <a:rPr lang="hu-HU" baseline="-25000" dirty="0">
                <a:effectLst/>
              </a:rPr>
              <a:t>0</a:t>
            </a:r>
            <a:r>
              <a:rPr lang="hu-HU" dirty="0">
                <a:effectLst/>
              </a:rPr>
              <a:t>)</a:t>
            </a:r>
          </a:p>
          <a:p>
            <a:r>
              <a:rPr lang="hu-HU" i="1" dirty="0" err="1">
                <a:effectLst/>
              </a:rPr>
              <a:t>Uf</a:t>
            </a:r>
            <a:r>
              <a:rPr lang="hu-HU" dirty="0">
                <a:effectLst/>
              </a:rPr>
              <a:t> = ( y=⊕</a:t>
            </a:r>
            <a:r>
              <a:rPr lang="hu-HU" baseline="-25000" dirty="0">
                <a:effectLst/>
              </a:rPr>
              <a:t>e∊x0</a:t>
            </a:r>
            <a:r>
              <a:rPr lang="hu-HU" dirty="0">
                <a:effectLst/>
              </a:rPr>
              <a:t>&lt;</a:t>
            </a:r>
            <a:r>
              <a:rPr lang="hu-HU" dirty="0" err="1">
                <a:effectLst/>
              </a:rPr>
              <a:t>e.név</a:t>
            </a:r>
            <a:r>
              <a:rPr lang="hu-HU" dirty="0">
                <a:effectLst/>
              </a:rPr>
              <a:t>&gt;  ∧ z=⊕</a:t>
            </a:r>
            <a:r>
              <a:rPr lang="hu-HU" baseline="-25000" dirty="0">
                <a:effectLst/>
              </a:rPr>
              <a:t>e∊x0</a:t>
            </a:r>
            <a:r>
              <a:rPr lang="hu-HU" dirty="0">
                <a:effectLst/>
              </a:rPr>
              <a:t>&lt;</a:t>
            </a:r>
            <a:r>
              <a:rPr lang="hu-HU" dirty="0" err="1">
                <a:effectLst/>
              </a:rPr>
              <a:t>e.név</a:t>
            </a:r>
            <a:r>
              <a:rPr lang="hu-HU" dirty="0">
                <a:effectLst/>
              </a:rPr>
              <a:t>&gt; )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            e.szín=”piros”             </a:t>
            </a:r>
            <a:r>
              <a:rPr lang="hu-HU" dirty="0" err="1">
                <a:effectLst/>
              </a:rPr>
              <a:t>e.ős</a:t>
            </a:r>
            <a:r>
              <a:rPr lang="hu-HU" dirty="0">
                <a:effectLst/>
              </a:rPr>
              <a:t>=”Mexikó”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19730-EE02-4359-9D38-138A3A08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17</a:t>
            </a:fld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D6954B4B-1AD9-4E18-AF75-3387F41D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9970228" cy="615518"/>
          </a:xfrm>
        </p:spPr>
        <p:txBody>
          <a:bodyPr>
            <a:normAutofit/>
          </a:bodyPr>
          <a:lstStyle/>
          <a:p>
            <a:r>
              <a:rPr lang="hu-HU" sz="2800" dirty="0"/>
              <a:t>Több összegzés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6DE2950-4B5B-49E6-81B0-79E144E716B6}"/>
              </a:ext>
            </a:extLst>
          </p:cNvPr>
          <p:cNvSpPr txBox="1"/>
          <p:nvPr/>
        </p:nvSpPr>
        <p:spPr>
          <a:xfrm>
            <a:off x="7445691" y="3876039"/>
            <a:ext cx="297688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/>
              <a:t>A felsorolót egyszer tudjuk használni. Mi lesz a visszavezetés?</a:t>
            </a:r>
          </a:p>
        </p:txBody>
      </p:sp>
    </p:spTree>
    <p:extLst>
      <p:ext uri="{BB962C8B-B14F-4D97-AF65-F5344CB8AC3E}">
        <p14:creationId xmlns:p14="http://schemas.microsoft.com/office/powerpoint/2010/main" val="21072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7E43B1-4036-4E3C-B899-2BE2CC5AA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538481"/>
            <a:ext cx="10353762" cy="5252720"/>
          </a:xfrm>
        </p:spPr>
        <p:txBody>
          <a:bodyPr/>
          <a:lstStyle/>
          <a:p>
            <a:r>
              <a:rPr lang="hu-HU" dirty="0"/>
              <a:t>Egyszerűbb megoldás:</a:t>
            </a:r>
            <a:br>
              <a:rPr lang="hu-HU" dirty="0"/>
            </a:br>
            <a:r>
              <a:rPr lang="hu-HU" dirty="0"/>
              <a:t>két egyszerű összegzés (párhuzamosítjuk, azaz összevonjuk egy ciklusba)</a:t>
            </a:r>
          </a:p>
          <a:p>
            <a:r>
              <a:rPr lang="hu-HU" dirty="0"/>
              <a:t>„Igazi” megoldás:</a:t>
            </a:r>
            <a:br>
              <a:rPr lang="hu-HU" dirty="0"/>
            </a:br>
            <a:r>
              <a:rPr lang="hu-HU" dirty="0"/>
              <a:t>speciális „dupla összegző” f() függvény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t:enor(E)	~ x:infile(Kaktusz)    (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st,e,x:read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</a:t>
            </a:r>
            <a:r>
              <a:rPr lang="hu-HU" sz="18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(e)	~ &lt;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e.név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&gt; ha e.szín=”piros”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</a:t>
            </a:r>
            <a:r>
              <a:rPr lang="hu-HU" sz="18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(e)	~ &lt;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e.név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&gt; ha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e.ős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=”Mexikó”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s		~ y, z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H, +, 0	~ 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𝕊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*, 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⊕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&lt;&gt;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ED8D8A-19EF-4D21-8496-6DF42B83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18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77FA6BB-E657-4E82-9672-DA2E7FC24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040" y="1554891"/>
            <a:ext cx="4610743" cy="3219899"/>
          </a:xfrm>
          <a:prstGeom prst="rect">
            <a:avLst/>
          </a:prstGeom>
        </p:spPr>
      </p:pic>
      <p:sp>
        <p:nvSpPr>
          <p:cNvPr id="7" name="Ellipszis 6">
            <a:extLst>
              <a:ext uri="{FF2B5EF4-FFF2-40B4-BE49-F238E27FC236}">
                <a16:creationId xmlns:a16="http://schemas.microsoft.com/office/drawing/2014/main" id="{AC60F54D-BE69-461B-A294-C89B0DBD1AA4}"/>
              </a:ext>
            </a:extLst>
          </p:cNvPr>
          <p:cNvSpPr/>
          <p:nvPr/>
        </p:nvSpPr>
        <p:spPr>
          <a:xfrm>
            <a:off x="2103120" y="4023360"/>
            <a:ext cx="1828800" cy="7514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Kvíz2</a:t>
            </a:r>
          </a:p>
        </p:txBody>
      </p:sp>
    </p:spTree>
    <p:extLst>
      <p:ext uri="{BB962C8B-B14F-4D97-AF65-F5344CB8AC3E}">
        <p14:creationId xmlns:p14="http://schemas.microsoft.com/office/powerpoint/2010/main" val="38084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9B6079-8CF4-4BCB-96F4-5CAAAAF0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734301"/>
            <a:ext cx="10353762" cy="5778259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Egy szekvenciális inputfájlban egyes kaktuszfajtákról ismerünk néhány adatot: név, őshaza, virágszín, méret. </a:t>
            </a:r>
          </a:p>
          <a:p>
            <a:r>
              <a:rPr lang="hu-HU" dirty="0"/>
              <a:t>(e) </a:t>
            </a:r>
            <a:r>
              <a:rPr lang="hu-HU" dirty="0">
                <a:effectLst/>
              </a:rPr>
              <a:t>Melyik a legnagyobb piros virágú kaktusz neve?</a:t>
            </a:r>
            <a:br>
              <a:rPr lang="hu-HU" dirty="0">
                <a:effectLst/>
              </a:rPr>
            </a:br>
            <a:endParaRPr lang="hu-HU" dirty="0">
              <a:effectLst/>
            </a:endParaRPr>
          </a:p>
          <a:p>
            <a:endParaRPr lang="hu-HU" dirty="0">
              <a:effectLst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Specifikáció:</a:t>
            </a:r>
          </a:p>
          <a:p>
            <a:r>
              <a:rPr lang="hu-HU" i="1" dirty="0">
                <a:effectLst/>
              </a:rPr>
              <a:t>A</a:t>
            </a:r>
            <a:r>
              <a:rPr lang="hu-HU" dirty="0">
                <a:effectLst/>
              </a:rPr>
              <a:t> = ( x:infile(Kaktusz), l:𝕃, név:𝕊 )	      Kaktusz=</a:t>
            </a:r>
            <a:r>
              <a:rPr lang="hu-HU" dirty="0" err="1">
                <a:effectLst/>
              </a:rPr>
              <a:t>rec</a:t>
            </a:r>
            <a:r>
              <a:rPr lang="hu-HU" dirty="0">
                <a:effectLst/>
              </a:rPr>
              <a:t>(név:𝕊, szín:𝕊, ős:𝕊, </a:t>
            </a:r>
            <a:r>
              <a:rPr lang="hu-HU" dirty="0" err="1">
                <a:effectLst/>
              </a:rPr>
              <a:t>méret:ℕ</a:t>
            </a:r>
            <a:r>
              <a:rPr lang="hu-HU" dirty="0">
                <a:effectLst/>
              </a:rPr>
              <a:t>)</a:t>
            </a:r>
          </a:p>
          <a:p>
            <a:r>
              <a:rPr lang="hu-HU" i="1" dirty="0" err="1">
                <a:effectLst/>
              </a:rPr>
              <a:t>Ef</a:t>
            </a:r>
            <a:r>
              <a:rPr lang="hu-HU" dirty="0">
                <a:effectLst/>
              </a:rPr>
              <a:t> = ( x=x</a:t>
            </a:r>
            <a:r>
              <a:rPr lang="hu-HU" baseline="-25000" dirty="0">
                <a:effectLst/>
              </a:rPr>
              <a:t>0</a:t>
            </a:r>
            <a:r>
              <a:rPr lang="hu-HU" dirty="0">
                <a:effectLst/>
              </a:rPr>
              <a:t>)</a:t>
            </a:r>
          </a:p>
          <a:p>
            <a:r>
              <a:rPr lang="hu-HU" i="1" dirty="0" err="1">
                <a:effectLst/>
              </a:rPr>
              <a:t>Uf</a:t>
            </a:r>
            <a:r>
              <a:rPr lang="hu-HU" dirty="0">
                <a:effectLst/>
              </a:rPr>
              <a:t> = ( (l, </a:t>
            </a:r>
            <a:r>
              <a:rPr lang="hu-HU" dirty="0" err="1">
                <a:effectLst/>
              </a:rPr>
              <a:t>max</a:t>
            </a:r>
            <a:r>
              <a:rPr lang="hu-HU" dirty="0">
                <a:effectLst/>
              </a:rPr>
              <a:t>, elem)</a:t>
            </a:r>
            <a:r>
              <a:rPr lang="hu-HU" i="1" dirty="0">
                <a:effectLst/>
              </a:rPr>
              <a:t> </a:t>
            </a:r>
            <a:r>
              <a:rPr lang="hu-HU" dirty="0">
                <a:effectLst/>
              </a:rPr>
              <a:t>= </a:t>
            </a:r>
            <a:r>
              <a:rPr lang="hu-HU" b="1" dirty="0">
                <a:effectLst/>
              </a:rPr>
              <a:t>MAX</a:t>
            </a:r>
            <a:r>
              <a:rPr lang="hu-HU" baseline="-25000" dirty="0">
                <a:effectLst/>
              </a:rPr>
              <a:t>e∊x0</a:t>
            </a:r>
            <a:r>
              <a:rPr lang="hu-HU" dirty="0">
                <a:effectLst/>
              </a:rPr>
              <a:t> e.méret  </a:t>
            </a:r>
            <a:r>
              <a:rPr lang="hu-HU" dirty="0">
                <a:effectLst/>
                <a:sym typeface="Symbol" panose="05050102010706020507" pitchFamily="18" charset="2"/>
              </a:rPr>
              <a:t></a:t>
            </a:r>
            <a:r>
              <a:rPr lang="hu-HU" dirty="0">
                <a:effectLst/>
              </a:rPr>
              <a:t>   l → név = </a:t>
            </a:r>
            <a:r>
              <a:rPr lang="hu-HU" dirty="0" err="1">
                <a:effectLst/>
              </a:rPr>
              <a:t>elem.név</a:t>
            </a:r>
            <a:r>
              <a:rPr lang="hu-HU" dirty="0">
                <a:effectLst/>
              </a:rPr>
              <a:t> )     </a:t>
            </a:r>
            <a:r>
              <a:rPr lang="hu-HU" dirty="0" err="1">
                <a:effectLst/>
              </a:rPr>
              <a:t>max:ℤ</a:t>
            </a:r>
            <a:r>
              <a:rPr lang="hu-HU" dirty="0">
                <a:effectLst/>
              </a:rPr>
              <a:t>, </a:t>
            </a:r>
            <a:r>
              <a:rPr lang="hu-HU" dirty="0" err="1">
                <a:effectLst/>
              </a:rPr>
              <a:t>elem:Kaktusz</a:t>
            </a:r>
            <a:br>
              <a:rPr lang="hu-HU" dirty="0">
                <a:effectLst/>
              </a:rPr>
            </a:br>
            <a:r>
              <a:rPr lang="hu-HU" dirty="0">
                <a:effectLst/>
              </a:rPr>
              <a:t> 			                     e.szín=”piros”	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19730-EE02-4359-9D38-138A3A08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19</a:t>
            </a:fld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D6954B4B-1AD9-4E18-AF75-3387F41D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18783"/>
            <a:ext cx="9970228" cy="615518"/>
          </a:xfrm>
        </p:spPr>
        <p:txBody>
          <a:bodyPr>
            <a:normAutofit/>
          </a:bodyPr>
          <a:lstStyle/>
          <a:p>
            <a:r>
              <a:rPr lang="hu-HU" sz="2800" dirty="0"/>
              <a:t>Feltételes maximum keresés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71E0005-D231-4D20-B383-707DDEBE2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80" y="1839069"/>
            <a:ext cx="7915300" cy="22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A9590F-DFB8-4D32-96F1-5FF65BCC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hu-HU" dirty="0"/>
              <a:t>Tartalom</a:t>
            </a:r>
          </a:p>
        </p:txBody>
      </p:sp>
      <p:pic>
        <p:nvPicPr>
          <p:cNvPr id="35" name="Picture 32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38EEE56-862B-4BA6-AB69-4A8F2A12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6411163-5F48-46FB-B849-1BE25751DD45}" type="slidenum">
              <a:rPr lang="hu-HU" smtClean="0"/>
              <a:pPr>
                <a:spcAft>
                  <a:spcPts val="600"/>
                </a:spcAft>
              </a:pPr>
              <a:t>2</a:t>
            </a:fld>
            <a:endParaRPr lang="hu-HU" dirty="0"/>
          </a:p>
        </p:txBody>
      </p:sp>
      <p:graphicFrame>
        <p:nvGraphicFramePr>
          <p:cNvPr id="19" name="Tartalom helye 5">
            <a:extLst>
              <a:ext uri="{FF2B5EF4-FFF2-40B4-BE49-F238E27FC236}">
                <a16:creationId xmlns:a16="http://schemas.microsoft.com/office/drawing/2014/main" id="{A7D3EE67-E5E8-439D-AF3F-5027048F6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209427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55336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42F44-5C08-42D6-AB01-C1ED9DED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2" y="355283"/>
            <a:ext cx="10353762" cy="5072109"/>
          </a:xfrm>
        </p:spPr>
        <p:txBody>
          <a:bodyPr/>
          <a:lstStyle/>
          <a:p>
            <a:r>
              <a:rPr lang="hu-HU" dirty="0"/>
              <a:t>Visszavezetés:</a:t>
            </a:r>
          </a:p>
          <a:p>
            <a:r>
              <a:rPr lang="hu-HU" dirty="0" err="1"/>
              <a:t>Felt.max.ker</a:t>
            </a:r>
            <a:endParaRPr lang="hu-HU" dirty="0"/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t:enor(E)	~  x:infile(Kaktusz)    (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st,e,x:read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f(e)	~  e.méret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felt(e)	~  e.szín=”piros”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H, &gt;	~  </a:t>
            </a:r>
            <a:r>
              <a:rPr lang="hu-HU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ℕ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&gt; </a:t>
            </a:r>
          </a:p>
          <a:p>
            <a:pPr marL="36900" indent="0" algn="just">
              <a:spcBef>
                <a:spcPts val="100"/>
              </a:spcBef>
              <a:spcAft>
                <a:spcPts val="100"/>
              </a:spcAft>
              <a:buNone/>
            </a:pPr>
            <a:endParaRPr lang="hu-HU" sz="1800" dirty="0">
              <a:effectLst/>
              <a:ea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DC6B59-F787-49FE-B7ED-FA6EDBCD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20</a:t>
            </a:fld>
            <a:endParaRPr lang="hu-HU" dirty="0"/>
          </a:p>
        </p:txBody>
      </p:sp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7F0C427B-CBBD-4C59-BF71-DCD786D5A715}"/>
              </a:ext>
            </a:extLst>
          </p:cNvPr>
          <p:cNvSpPr/>
          <p:nvPr/>
        </p:nvSpPr>
        <p:spPr>
          <a:xfrm rot="19870814">
            <a:off x="4078476" y="2107695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687AAE7-5A86-4970-A066-9261A4B993F9}"/>
              </a:ext>
            </a:extLst>
          </p:cNvPr>
          <p:cNvSpPr/>
          <p:nvPr/>
        </p:nvSpPr>
        <p:spPr>
          <a:xfrm rot="1987765">
            <a:off x="9045459" y="2380988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D67F1FF-AD2E-4CD9-B9CC-B0B53DDA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43" y="470507"/>
            <a:ext cx="5828541" cy="176752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55963FE-D118-430C-B8A3-21F71AFC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" y="2966596"/>
            <a:ext cx="7910495" cy="35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0B6461-E837-4EAA-AD7E-BB98625D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30200"/>
            <a:ext cx="10353762" cy="558800"/>
          </a:xfrm>
        </p:spPr>
        <p:txBody>
          <a:bodyPr>
            <a:normAutofit/>
          </a:bodyPr>
          <a:lstStyle/>
          <a:p>
            <a:r>
              <a:rPr lang="hu-HU" sz="2800" dirty="0"/>
              <a:t>Szürke doboz tesztelés terve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D4A2D1-8B47-4832-A4E3-2255FAC2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65201"/>
            <a:ext cx="10353762" cy="491807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Felsoroló hossza szerint:</a:t>
            </a:r>
          </a:p>
          <a:p>
            <a:pPr lvl="1"/>
            <a:r>
              <a:rPr lang="hu-HU" dirty="0"/>
              <a:t>0 hosszú </a:t>
            </a:r>
            <a:r>
              <a:rPr lang="hu-HU" dirty="0">
                <a:sym typeface="Symbol" panose="05050102010706020507" pitchFamily="18" charset="2"/>
              </a:rPr>
              <a:t> nincs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1 hosszú  van / nincs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több hosszú:</a:t>
            </a:r>
          </a:p>
          <a:p>
            <a:pPr lvl="2"/>
            <a:r>
              <a:rPr lang="hu-HU" dirty="0">
                <a:sym typeface="Symbol" panose="05050102010706020507" pitchFamily="18" charset="2"/>
              </a:rPr>
              <a:t>Elején van egy piros</a:t>
            </a:r>
          </a:p>
          <a:p>
            <a:pPr lvl="2"/>
            <a:r>
              <a:rPr lang="hu-HU" dirty="0">
                <a:sym typeface="Symbol" panose="05050102010706020507" pitchFamily="18" charset="2"/>
              </a:rPr>
              <a:t>Végén van egy piros</a:t>
            </a:r>
          </a:p>
          <a:p>
            <a:r>
              <a:rPr lang="hu-HU" dirty="0">
                <a:sym typeface="Symbol" panose="05050102010706020507" pitchFamily="18" charset="2"/>
              </a:rPr>
              <a:t>Tétel esetei (több hosszú):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Nincs piros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Több piros, első a legnagyobb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Több piros, utolsó a legnagyobb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Több piros, belső a legnagyobb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Több piros mind egyforma nagy</a:t>
            </a:r>
          </a:p>
          <a:p>
            <a:pPr lvl="1"/>
            <a:r>
              <a:rPr lang="hu-HU" dirty="0">
                <a:sym typeface="Symbol" panose="05050102010706020507" pitchFamily="18" charset="2"/>
              </a:rPr>
              <a:t>Abszolút legnagyobb piros/nem piros</a:t>
            </a:r>
          </a:p>
          <a:p>
            <a:pPr lvl="2"/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BFEA026-78F7-4BF1-BB2C-2F3B50C0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21</a:t>
            </a:fld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C4A33D87-40D2-439F-BCB2-854789EFE01B}"/>
              </a:ext>
            </a:extLst>
          </p:cNvPr>
          <p:cNvSpPr/>
          <p:nvPr/>
        </p:nvSpPr>
        <p:spPr>
          <a:xfrm>
            <a:off x="6776720" y="2834640"/>
            <a:ext cx="1767840" cy="7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Kvíz3</a:t>
            </a:r>
          </a:p>
        </p:txBody>
      </p:sp>
    </p:spTree>
    <p:extLst>
      <p:ext uri="{BB962C8B-B14F-4D97-AF65-F5344CB8AC3E}">
        <p14:creationId xmlns:p14="http://schemas.microsoft.com/office/powerpoint/2010/main" val="5660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2C0776-1BF7-4E26-B97D-5E8A4095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Feltétel fennállásáig tartó felsorolás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98D58E-C0DD-47E3-8AC7-6088774CF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63041"/>
            <a:ext cx="10353762" cy="4328160"/>
          </a:xfrm>
        </p:spPr>
        <p:txBody>
          <a:bodyPr/>
          <a:lstStyle/>
          <a:p>
            <a:r>
              <a:rPr lang="hu-HU" dirty="0"/>
              <a:t>Adott egy egész számokat tartalmazó szekvenciális inputfájl. </a:t>
            </a:r>
          </a:p>
          <a:p>
            <a:r>
              <a:rPr lang="hu-HU" dirty="0"/>
              <a:t>(a) Hány páros szám előzi meg benne az első negatív számot?</a:t>
            </a:r>
          </a:p>
          <a:p>
            <a:r>
              <a:rPr lang="hu-HU" dirty="0">
                <a:sym typeface="Symbol" panose="05050102010706020507" pitchFamily="18" charset="2"/>
              </a:rPr>
              <a:t> 1 3 </a:t>
            </a:r>
            <a:r>
              <a:rPr lang="hu-HU" b="1" dirty="0">
                <a:sym typeface="Symbol" panose="05050102010706020507" pitchFamily="18" charset="2"/>
              </a:rPr>
              <a:t>4 2</a:t>
            </a:r>
            <a:r>
              <a:rPr lang="hu-HU" dirty="0">
                <a:sym typeface="Symbol" panose="05050102010706020507" pitchFamily="18" charset="2"/>
              </a:rPr>
              <a:t> 7 </a:t>
            </a:r>
            <a:r>
              <a:rPr lang="hu-HU" dirty="0">
                <a:highlight>
                  <a:srgbClr val="FF0000"/>
                </a:highlight>
                <a:sym typeface="Symbol" panose="05050102010706020507" pitchFamily="18" charset="2"/>
              </a:rPr>
              <a:t>-1</a:t>
            </a:r>
            <a:r>
              <a:rPr lang="hu-HU" dirty="0">
                <a:sym typeface="Symbol" panose="05050102010706020507" pitchFamily="18" charset="2"/>
              </a:rPr>
              <a:t> 2 -2 ….</a:t>
            </a:r>
          </a:p>
          <a:p>
            <a:r>
              <a:rPr lang="hu-HU" dirty="0">
                <a:sym typeface="Symbol" panose="05050102010706020507" pitchFamily="18" charset="2"/>
              </a:rPr>
              <a:t> 1 3 5 </a:t>
            </a:r>
            <a:r>
              <a:rPr lang="hu-HU" dirty="0">
                <a:highlight>
                  <a:srgbClr val="FF0000"/>
                </a:highlight>
                <a:sym typeface="Symbol" panose="05050102010706020507" pitchFamily="18" charset="2"/>
              </a:rPr>
              <a:t>-1</a:t>
            </a:r>
            <a:r>
              <a:rPr lang="hu-HU" dirty="0">
                <a:sym typeface="Symbol" panose="05050102010706020507" pitchFamily="18" charset="2"/>
              </a:rPr>
              <a:t> 2 -2 ….</a:t>
            </a:r>
          </a:p>
          <a:p>
            <a:r>
              <a:rPr lang="hu-HU" dirty="0">
                <a:sym typeface="Symbol" panose="05050102010706020507" pitchFamily="18" charset="2"/>
              </a:rPr>
              <a:t> </a:t>
            </a:r>
            <a:r>
              <a:rPr lang="hu-HU" dirty="0">
                <a:highlight>
                  <a:srgbClr val="FF0000"/>
                </a:highlight>
                <a:sym typeface="Symbol" panose="05050102010706020507" pitchFamily="18" charset="2"/>
              </a:rPr>
              <a:t>-1</a:t>
            </a:r>
            <a:r>
              <a:rPr lang="hu-HU" dirty="0">
                <a:sym typeface="Symbol" panose="05050102010706020507" pitchFamily="18" charset="2"/>
              </a:rPr>
              <a:t> 2 -2 ….</a:t>
            </a:r>
          </a:p>
          <a:p>
            <a:r>
              <a:rPr lang="hu-HU" dirty="0">
                <a:sym typeface="Symbol" panose="05050102010706020507" pitchFamily="18" charset="2"/>
              </a:rPr>
              <a:t> 1 3 </a:t>
            </a:r>
            <a:r>
              <a:rPr lang="hu-HU" b="1" dirty="0">
                <a:sym typeface="Symbol" panose="05050102010706020507" pitchFamily="18" charset="2"/>
              </a:rPr>
              <a:t>4 2</a:t>
            </a:r>
            <a:r>
              <a:rPr lang="hu-HU" dirty="0">
                <a:sym typeface="Symbol" panose="05050102010706020507" pitchFamily="18" charset="2"/>
              </a:rPr>
              <a:t> 7 </a:t>
            </a:r>
            <a:r>
              <a:rPr lang="hu-HU" b="1" dirty="0">
                <a:sym typeface="Symbol" panose="05050102010706020507" pitchFamily="18" charset="2"/>
              </a:rPr>
              <a:t>2</a:t>
            </a:r>
            <a:r>
              <a:rPr lang="hu-HU" dirty="0">
                <a:sym typeface="Symbol" panose="05050102010706020507" pitchFamily="18" charset="2"/>
              </a:rPr>
              <a:t></a:t>
            </a:r>
          </a:p>
          <a:p>
            <a:r>
              <a:rPr lang="hu-HU" dirty="0">
                <a:sym typeface="Symbol" panose="05050102010706020507" pitchFamily="18" charset="2"/>
              </a:rPr>
              <a:t> </a:t>
            </a:r>
            <a:r>
              <a:rPr lang="hu-HU" dirty="0">
                <a:highlight>
                  <a:srgbClr val="FF0000"/>
                </a:highlight>
                <a:sym typeface="Symbol" panose="05050102010706020507" pitchFamily="18" charset="2"/>
              </a:rPr>
              <a:t>-1</a:t>
            </a:r>
            <a:r>
              <a:rPr lang="hu-HU" dirty="0">
                <a:sym typeface="Symbol" panose="05050102010706020507" pitchFamily="18" charset="2"/>
              </a:rPr>
              <a:t></a:t>
            </a:r>
          </a:p>
          <a:p>
            <a:r>
              <a:rPr lang="hu-HU" dirty="0">
                <a:sym typeface="Symbol" panose="05050102010706020507" pitchFamily="18" charset="2"/>
              </a:rPr>
              <a:t> </a:t>
            </a:r>
          </a:p>
          <a:p>
            <a:endParaRPr lang="hu-HU" dirty="0">
              <a:sym typeface="Symbol" panose="05050102010706020507" pitchFamily="18" charset="2"/>
            </a:endParaRPr>
          </a:p>
          <a:p>
            <a:endParaRPr lang="hu-HU" dirty="0">
              <a:sym typeface="Symbol" panose="05050102010706020507" pitchFamily="18" charset="2"/>
            </a:endParaRPr>
          </a:p>
          <a:p>
            <a:endParaRPr lang="hu-HU" dirty="0">
              <a:sym typeface="Symbol" panose="05050102010706020507" pitchFamily="18" charset="2"/>
            </a:endParaRPr>
          </a:p>
          <a:p>
            <a:endParaRPr lang="hu-HU" dirty="0">
              <a:sym typeface="Symbol" panose="05050102010706020507" pitchFamily="18" charset="2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1B57BAB-2F28-4B95-A6F6-FB04FBA5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22</a:t>
            </a:fld>
            <a:endParaRPr lang="hu-HU" dirty="0"/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50D4CB60-EBB0-4A06-9D29-AB17895F65DF}"/>
              </a:ext>
            </a:extLst>
          </p:cNvPr>
          <p:cNvSpPr/>
          <p:nvPr/>
        </p:nvSpPr>
        <p:spPr>
          <a:xfrm>
            <a:off x="5008880" y="2489200"/>
            <a:ext cx="4511040" cy="278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Nem akarjuk a fájlt végig olvasni! Az első negatív szám megjelenésénél leállhatunk.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felsorolót csak egy adott feltétel fennállásáig (amíg szám nem negatív) használjuk!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70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1C7085D8-4E6B-48E1-96F9-232ED8EC9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5" y="609601"/>
                <a:ext cx="10353762" cy="5181600"/>
              </a:xfrm>
            </p:spPr>
            <p:txBody>
              <a:bodyPr>
                <a:normAutofit/>
              </a:bodyPr>
              <a:lstStyle/>
              <a:p>
                <a:pPr marL="180340"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hu-HU" i="1" dirty="0">
                    <a:effectLst/>
                    <a:ea typeface="Times New Roman" panose="02020603050405020304" pitchFamily="18" charset="0"/>
                  </a:rPr>
                  <a:t>Specifikáció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269875">
                  <a:spcBef>
                    <a:spcPts val="100"/>
                  </a:spcBef>
                  <a:spcAft>
                    <a:spcPts val="100"/>
                  </a:spcAft>
                  <a:tabLst>
                    <a:tab pos="3060065" algn="ctr"/>
                  </a:tabLst>
                </a:pPr>
                <a:r>
                  <a:rPr lang="hu-HU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 = ( x:infile(</a:t>
                </a:r>
                <a:r>
                  <a:rPr lang="hu-H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ℤ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), </a:t>
                </a:r>
                <a:r>
                  <a:rPr lang="hu-HU" dirty="0" err="1">
                    <a:effectLst/>
                    <a:ea typeface="Times New Roman" panose="02020603050405020304" pitchFamily="18" charset="0"/>
                  </a:rPr>
                  <a:t>db:</a:t>
                </a:r>
                <a:r>
                  <a:rPr lang="hu-HU" dirty="0" err="1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ℕ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 )</a:t>
                </a:r>
              </a:p>
              <a:p>
                <a:pPr marL="269875">
                  <a:spcBef>
                    <a:spcPts val="100"/>
                  </a:spcBef>
                  <a:spcAft>
                    <a:spcPts val="100"/>
                  </a:spcAft>
                  <a:tabLst>
                    <a:tab pos="3060065" algn="ctr"/>
                  </a:tabLst>
                </a:pPr>
                <a:r>
                  <a:rPr lang="hu-HU" i="1" dirty="0" err="1">
                    <a:effectLst/>
                    <a:ea typeface="Times New Roman" panose="02020603050405020304" pitchFamily="18" charset="0"/>
                  </a:rPr>
                  <a:t>Ef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 = ( x=x</a:t>
                </a:r>
                <a:r>
                  <a:rPr lang="hu-HU" baseline="-25000" dirty="0">
                    <a:effectLst/>
                    <a:ea typeface="Times New Roman" panose="02020603050405020304" pitchFamily="18" charset="0"/>
                  </a:rPr>
                  <a:t>0 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)</a:t>
                </a:r>
              </a:p>
              <a:p>
                <a:pPr marL="269875">
                  <a:spcBef>
                    <a:spcPts val="100"/>
                  </a:spcBef>
                  <a:spcAft>
                    <a:spcPts val="100"/>
                  </a:spcAft>
                  <a:tabLst>
                    <a:tab pos="3060065" algn="ctr"/>
                  </a:tabLst>
                </a:pPr>
                <a:r>
                  <a:rPr lang="hu-HU" i="1" dirty="0" err="1">
                    <a:effectLst/>
                    <a:ea typeface="Times New Roman" panose="02020603050405020304" pitchFamily="18" charset="0"/>
                  </a:rPr>
                  <a:t>Uf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 = ( db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hu-H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hu-H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r>
                          <a:rPr lang="hu-H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hu-H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hu-HU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m:rPr>
                            <m:sty m:val="p"/>
                          </m:rPr>
                          <a:rPr lang="hu-H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r>
                          <a:rPr lang="hu-H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≥0</m:t>
                        </m:r>
                      </m:sup>
                      <m:e>
                        <m:r>
                          <a:rPr lang="hu-HU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1 </m:t>
                        </m:r>
                      </m:e>
                    </m:nary>
                  </m:oMath>
                </a14:m>
                <a:r>
                  <a:rPr lang="hu-HU" dirty="0">
                    <a:effectLst/>
                    <a:ea typeface="Times New Roman" panose="02020603050405020304" pitchFamily="18" charset="0"/>
                  </a:rPr>
                  <a:t>)</a:t>
                </a:r>
                <a:br>
                  <a:rPr lang="hu-HU" dirty="0">
                    <a:effectLst/>
                    <a:ea typeface="Times New Roman" panose="02020603050405020304" pitchFamily="18" charset="0"/>
                  </a:rPr>
                </a:br>
                <a:r>
                  <a:rPr lang="hu-HU" dirty="0">
                    <a:effectLst/>
                    <a:ea typeface="Times New Roman" panose="02020603050405020304" pitchFamily="18" charset="0"/>
                  </a:rPr>
                  <a:t>                   </a:t>
                </a:r>
                <a:r>
                  <a:rPr lang="hu-HU" baseline="30000" dirty="0">
                    <a:effectLst/>
                    <a:ea typeface="Times New Roman" panose="02020603050405020304" pitchFamily="18" charset="0"/>
                  </a:rPr>
                  <a:t>e páros</a:t>
                </a:r>
                <a:endParaRPr lang="hu-HU" dirty="0">
                  <a:effectLst/>
                  <a:ea typeface="Times New Roman" panose="02020603050405020304" pitchFamily="18" charset="0"/>
                </a:endParaRPr>
              </a:p>
              <a:p>
                <a:pPr marL="180340"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hu-HU" i="1" dirty="0">
                    <a:effectLst/>
                    <a:ea typeface="Times New Roman" panose="02020603050405020304" pitchFamily="18" charset="0"/>
                  </a:rPr>
                  <a:t>Számlálás, feltétel fennállásáig </a:t>
                </a:r>
                <a:endParaRPr lang="hu-HU" dirty="0">
                  <a:effectLst/>
                  <a:ea typeface="Times New Roman" panose="02020603050405020304" pitchFamily="18" charset="0"/>
                </a:endParaRPr>
              </a:p>
              <a:p>
                <a:pPr marL="270510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hu-HU" dirty="0">
                    <a:effectLst/>
                    <a:ea typeface="Times New Roman" panose="02020603050405020304" pitchFamily="18" charset="0"/>
                  </a:rPr>
                  <a:t>t:enor(E) 	~ x:infile(</a:t>
                </a:r>
                <a:r>
                  <a:rPr lang="hu-HU" dirty="0">
                    <a:effectLst/>
                    <a:ea typeface="Times New Roman" panose="02020603050405020304" pitchFamily="18" charset="0"/>
                    <a:cs typeface="Calibri" panose="020F0502020204030204" pitchFamily="34" charset="0"/>
                  </a:rPr>
                  <a:t>ℤ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)   (</a:t>
                </a:r>
                <a:r>
                  <a:rPr lang="hu-HU" dirty="0" err="1">
                    <a:effectLst/>
                    <a:ea typeface="Times New Roman" panose="02020603050405020304" pitchFamily="18" charset="0"/>
                  </a:rPr>
                  <a:t>st,e,x:read</a:t>
                </a:r>
                <a:r>
                  <a:rPr lang="hu-HU" dirty="0">
                    <a:effectLst/>
                    <a:ea typeface="Times New Roman" panose="02020603050405020304" pitchFamily="18" charset="0"/>
                  </a:rPr>
                  <a:t>) </a:t>
                </a:r>
                <a:br>
                  <a:rPr lang="hu-HU" dirty="0">
                    <a:effectLst/>
                    <a:ea typeface="Times New Roman" panose="02020603050405020304" pitchFamily="18" charset="0"/>
                  </a:rPr>
                </a:br>
                <a:r>
                  <a:rPr lang="hu-HU" dirty="0">
                    <a:effectLst/>
                    <a:ea typeface="Times New Roman" panose="02020603050405020304" pitchFamily="18" charset="0"/>
                  </a:rPr>
                  <a:t>                       amíg: e≥0</a:t>
                </a:r>
              </a:p>
              <a:p>
                <a:pPr marL="270510" algn="just"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hu-HU" dirty="0">
                    <a:effectLst/>
                    <a:ea typeface="Times New Roman" panose="02020603050405020304" pitchFamily="18" charset="0"/>
                  </a:rPr>
                  <a:t>felt(e)      	~ e páros </a:t>
                </a:r>
              </a:p>
              <a:p>
                <a:r>
                  <a:rPr lang="hu-HU" dirty="0">
                    <a:effectLst/>
                    <a:ea typeface="Times New Roman" panose="02020603050405020304" pitchFamily="18" charset="0"/>
                  </a:rPr>
                  <a:t>c		~ db</a:t>
                </a:r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1C7085D8-4E6B-48E1-96F9-232ED8EC9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609601"/>
                <a:ext cx="10353762" cy="5181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45BB8E2-359F-47DF-81D0-E7EA39EF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23</a:t>
            </a:fld>
            <a:endParaRPr lang="hu-HU" dirty="0"/>
          </a:p>
        </p:txBody>
      </p:sp>
      <p:sp>
        <p:nvSpPr>
          <p:cNvPr id="5" name="Beszédbuborék: ellipszis 4">
            <a:extLst>
              <a:ext uri="{FF2B5EF4-FFF2-40B4-BE49-F238E27FC236}">
                <a16:creationId xmlns:a16="http://schemas.microsoft.com/office/drawing/2014/main" id="{32FB8E6F-1037-499C-9AD7-184202404BFF}"/>
              </a:ext>
            </a:extLst>
          </p:cNvPr>
          <p:cNvSpPr/>
          <p:nvPr/>
        </p:nvSpPr>
        <p:spPr>
          <a:xfrm>
            <a:off x="4348596" y="507999"/>
            <a:ext cx="6705484" cy="1117599"/>
          </a:xfrm>
          <a:prstGeom prst="wedgeEllipseCallout">
            <a:avLst>
              <a:gd name="adj1" fmla="val -68007"/>
              <a:gd name="adj2" fmla="val 50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algn="just">
              <a:spcBef>
                <a:spcPts val="100"/>
              </a:spcBef>
              <a:spcAft>
                <a:spcPts val="100"/>
              </a:spcAft>
              <a:tabLst>
                <a:tab pos="900430" algn="l"/>
              </a:tabLst>
            </a:pPr>
            <a:r>
              <a:rPr lang="hu-HU" dirty="0">
                <a:ea typeface="Times New Roman" panose="02020603050405020304" pitchFamily="18" charset="0"/>
              </a:rPr>
              <a:t>A specifikációban a programozási tétel </a:t>
            </a:r>
            <a:r>
              <a:rPr lang="hu-HU" dirty="0" err="1">
                <a:ea typeface="Times New Roman" panose="02020603050405020304" pitchFamily="18" charset="0"/>
              </a:rPr>
              <a:t>kulcsszava</a:t>
            </a:r>
            <a:r>
              <a:rPr lang="hu-HU" dirty="0">
                <a:ea typeface="Times New Roman" panose="02020603050405020304" pitchFamily="18" charset="0"/>
              </a:rPr>
              <a:t> (</a:t>
            </a:r>
            <a:r>
              <a:rPr lang="hu-HU" dirty="0">
                <a:ea typeface="Times New Roman" panose="02020603050405020304" pitchFamily="18" charset="0"/>
                <a:cs typeface="Calibri" panose="020F0502020204030204" pitchFamily="34" charset="0"/>
              </a:rPr>
              <a:t>Σ</a:t>
            </a:r>
            <a:r>
              <a:rPr lang="hu-HU" dirty="0">
                <a:ea typeface="Times New Roman" panose="02020603050405020304" pitchFamily="18" charset="0"/>
              </a:rPr>
              <a:t>) feletti extra feltétel jelzi, hogy meddig tartson a felsorolás.</a:t>
            </a:r>
            <a:endParaRPr lang="hu-H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D1D4444-0A6D-4D21-8BC1-7F97B87FC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6" y="2576636"/>
            <a:ext cx="4324954" cy="2781688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729464F-B610-48C5-9FF6-9455D4D85480}"/>
              </a:ext>
            </a:extLst>
          </p:cNvPr>
          <p:cNvSpPr txBox="1"/>
          <p:nvPr/>
        </p:nvSpPr>
        <p:spPr>
          <a:xfrm>
            <a:off x="650240" y="4419600"/>
            <a:ext cx="499872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/>
              <a:t>Más tételek esetén is alkalmazható, amelyek a felsoroló végéig dolgozzák fel az elemeket: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Összegzés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Feltételes maximum keresés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Maximum kiválasztás (nem lehet üres a feltételig felsorolt elemek halmaza)</a:t>
            </a:r>
          </a:p>
        </p:txBody>
      </p:sp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A9BC486D-121E-4CB9-8217-170729AD863D}"/>
              </a:ext>
            </a:extLst>
          </p:cNvPr>
          <p:cNvCxnSpPr>
            <a:cxnSpLocks/>
          </p:cNvCxnSpPr>
          <p:nvPr/>
        </p:nvCxnSpPr>
        <p:spPr>
          <a:xfrm flipH="1">
            <a:off x="8483600" y="1625598"/>
            <a:ext cx="680720" cy="2092962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83A951-2124-4BD2-BE02-42A7786D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531745" cy="665647"/>
          </a:xfrm>
        </p:spPr>
        <p:txBody>
          <a:bodyPr>
            <a:normAutofit/>
          </a:bodyPr>
          <a:lstStyle/>
          <a:p>
            <a:r>
              <a:rPr lang="hu-HU" sz="2800" dirty="0"/>
              <a:t>Felsoroló (3. előadás)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B2CFE2B-3665-47B8-BCF2-4D2930E6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3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ECE6FE3-1F57-4F33-AF28-8FA63ABA7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4" y="2124430"/>
            <a:ext cx="9470687" cy="438661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9B6C84B-15B2-4AF0-BE7E-AA2275D1A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23" y="215576"/>
            <a:ext cx="3609469" cy="17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45DF39-4401-403E-9E17-299BA19A2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19" y="334393"/>
            <a:ext cx="8487657" cy="748684"/>
          </a:xfrm>
        </p:spPr>
        <p:txBody>
          <a:bodyPr>
            <a:normAutofit/>
          </a:bodyPr>
          <a:lstStyle/>
          <a:p>
            <a:r>
              <a:rPr lang="hu-HU" sz="2800" dirty="0"/>
              <a:t>Összegzés tétel felsorolóra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725984C-16DA-44D3-BFFE-23828F9B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4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F8F86C8-25FA-41D4-A15F-253E2FD0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74" y="1154097"/>
            <a:ext cx="8595527" cy="5241425"/>
          </a:xfrm>
          <a:prstGeom prst="rect">
            <a:avLst/>
          </a:prstGeom>
        </p:spPr>
      </p:pic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D95C242B-99FE-4546-BF4B-C6B91419D8D2}"/>
              </a:ext>
            </a:extLst>
          </p:cNvPr>
          <p:cNvSpPr/>
          <p:nvPr/>
        </p:nvSpPr>
        <p:spPr>
          <a:xfrm>
            <a:off x="9898601" y="1491449"/>
            <a:ext cx="1864311" cy="26277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</a:t>
            </a:r>
            <a:r>
              <a:rPr lang="hu-HU" dirty="0" err="1"/>
              <a:t>felsorolós</a:t>
            </a:r>
            <a:r>
              <a:rPr lang="hu-HU" dirty="0"/>
              <a:t> programozási tételeket 3. előadás</a:t>
            </a:r>
          </a:p>
          <a:p>
            <a:pPr algn="ctr"/>
            <a:r>
              <a:rPr lang="hu-HU" dirty="0"/>
              <a:t>mutatja be!</a:t>
            </a:r>
          </a:p>
        </p:txBody>
      </p:sp>
    </p:spTree>
    <p:extLst>
      <p:ext uri="{BB962C8B-B14F-4D97-AF65-F5344CB8AC3E}">
        <p14:creationId xmlns:p14="http://schemas.microsoft.com/office/powerpoint/2010/main" val="17656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E02E6A-D30E-426C-8B1C-81EF3B3E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87" y="1444100"/>
            <a:ext cx="2157879" cy="3305454"/>
          </a:xfrm>
        </p:spPr>
        <p:txBody>
          <a:bodyPr>
            <a:normAutofit/>
          </a:bodyPr>
          <a:lstStyle/>
          <a:p>
            <a:r>
              <a:rPr lang="hu-HU" sz="2800" dirty="0" err="1"/>
              <a:t>Szekvenciáls</a:t>
            </a:r>
            <a:r>
              <a:rPr lang="hu-HU" sz="2800" dirty="0"/>
              <a:t> input-, output fájl (4. előadás)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C33C880-60A3-423C-BE00-FA51F0E4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5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D381C57-74AC-42CE-A3FB-B29C24C7D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729" y="572255"/>
            <a:ext cx="7824464" cy="57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C6F6DB-2017-4CD7-8E12-6BA63717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9490834" cy="642151"/>
          </a:xfrm>
        </p:spPr>
        <p:txBody>
          <a:bodyPr>
            <a:normAutofit/>
          </a:bodyPr>
          <a:lstStyle/>
          <a:p>
            <a:r>
              <a:rPr lang="hu-HU" sz="2800" dirty="0"/>
              <a:t>Szekvenciális input fájl felsorolója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25A2AF2-7F41-44EA-AC7C-BE8B7790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6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50CA7EB-0253-4FE6-8DF5-01F2946C2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31" y="1393619"/>
            <a:ext cx="85725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2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7531CA-78DF-4E1F-851E-9B491750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9" y="1562910"/>
            <a:ext cx="2311939" cy="3106366"/>
          </a:xfrm>
        </p:spPr>
        <p:txBody>
          <a:bodyPr>
            <a:normAutofit/>
          </a:bodyPr>
          <a:lstStyle/>
          <a:p>
            <a:r>
              <a:rPr lang="hu-HU" sz="2800" dirty="0"/>
              <a:t>Összegzés fájlkezeléshez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760FA59-C142-4C98-BC3A-ED1222A2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7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41AA21D-59DF-46F5-95CF-6E026414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15" y="816804"/>
            <a:ext cx="8647890" cy="53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9B6079-8CF4-4BCB-96F4-5CAAAAF0D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917359"/>
            <a:ext cx="10353762" cy="5331041"/>
          </a:xfrm>
        </p:spPr>
        <p:txBody>
          <a:bodyPr>
            <a:normAutofit/>
          </a:bodyPr>
          <a:lstStyle/>
          <a:p>
            <a:r>
              <a:rPr lang="hu-HU" dirty="0"/>
              <a:t>Egy szekvenciális inputfájlban egyes kaktuszfajtákról ismerünk néhány adatot: név, őshaza, virágszín, méret. </a:t>
            </a:r>
          </a:p>
          <a:p>
            <a:r>
              <a:rPr lang="hu-HU" dirty="0"/>
              <a:t>(a) Válogassuk ki egy szekvenciális outputfájlba a piros virágú kaktuszok neveit!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36900" indent="0">
              <a:buNone/>
            </a:pPr>
            <a:endParaRPr lang="hu-HU" dirty="0"/>
          </a:p>
          <a:p>
            <a:r>
              <a:rPr lang="hu-HU" dirty="0"/>
              <a:t>Specifikáció:</a:t>
            </a:r>
          </a:p>
          <a:p>
            <a:r>
              <a:rPr lang="hu-HU" sz="1800" i="1" dirty="0">
                <a:effectLst/>
                <a:ea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= ( x:infile(Kaktusz), y:outfile(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𝕊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 )</a:t>
            </a:r>
            <a:br>
              <a:rPr lang="hu-HU" sz="1800" dirty="0">
                <a:effectLst/>
                <a:ea typeface="Times New Roman" panose="02020603050405020304" pitchFamily="18" charset="0"/>
              </a:rPr>
            </a:br>
            <a:r>
              <a:rPr lang="hu-HU" sz="1800" dirty="0">
                <a:effectLst/>
                <a:ea typeface="Times New Roman" panose="02020603050405020304" pitchFamily="18" charset="0"/>
              </a:rPr>
              <a:t>    Kaktusz=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rec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(név: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𝕊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szín: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𝕊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ős: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𝕊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méret:</a:t>
            </a:r>
            <a:r>
              <a:rPr lang="hu-HU" sz="180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ℕ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r>
              <a:rPr lang="hu-HU" sz="1800" i="1" dirty="0" err="1">
                <a:effectLst/>
                <a:ea typeface="Times New Roman" panose="02020603050405020304" pitchFamily="18" charset="0"/>
              </a:rPr>
              <a:t>Ef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= ( x=x</a:t>
            </a:r>
            <a:r>
              <a:rPr lang="hu-HU" sz="1800" baseline="-25000" dirty="0">
                <a:effectLst/>
                <a:ea typeface="Times New Roman" panose="02020603050405020304" pitchFamily="18" charset="0"/>
              </a:rPr>
              <a:t>0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hu-HU" sz="1800" i="1" dirty="0" err="1">
                <a:effectLst/>
                <a:ea typeface="Times New Roman" panose="02020603050405020304" pitchFamily="18" charset="0"/>
              </a:rPr>
              <a:t>Uf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= ( y = </a:t>
            </a:r>
            <a:r>
              <a:rPr lang="hu-HU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⊕</a:t>
            </a:r>
            <a:r>
              <a:rPr lang="hu-HU" sz="2400" baseline="-25000" dirty="0">
                <a:effectLst/>
                <a:ea typeface="Times New Roman" panose="02020603050405020304" pitchFamily="18" charset="0"/>
              </a:rPr>
              <a:t>e</a:t>
            </a:r>
            <a:r>
              <a:rPr lang="hu-HU" sz="2400" baseline="-25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∊</a:t>
            </a:r>
            <a:r>
              <a:rPr lang="hu-HU" sz="2400" baseline="-25000" dirty="0">
                <a:effectLst/>
                <a:ea typeface="Times New Roman" panose="02020603050405020304" pitchFamily="18" charset="0"/>
              </a:rPr>
              <a:t>x</a:t>
            </a:r>
            <a:r>
              <a:rPr lang="hu-HU" sz="1800" baseline="-60000" dirty="0">
                <a:effectLst/>
                <a:ea typeface="Times New Roman" panose="02020603050405020304" pitchFamily="18" charset="0"/>
              </a:rPr>
              <a:t>0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&lt;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e.név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&gt;  )</a:t>
            </a:r>
            <a:br>
              <a:rPr lang="hu-HU" sz="1800" dirty="0">
                <a:effectLst/>
                <a:ea typeface="Times New Roman" panose="02020603050405020304" pitchFamily="18" charset="0"/>
              </a:rPr>
            </a:br>
            <a:r>
              <a:rPr lang="hu-HU" sz="1800" dirty="0">
                <a:effectLst/>
                <a:ea typeface="Times New Roman" panose="02020603050405020304" pitchFamily="18" charset="0"/>
              </a:rPr>
              <a:t>           e.szín=”piros”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9F19730-EE02-4359-9D38-138A3A08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8</a:t>
            </a:fld>
            <a:endParaRPr lang="hu-HU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D6954B4B-1AD9-4E18-AF75-3387F41D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01841"/>
            <a:ext cx="9970228" cy="615518"/>
          </a:xfrm>
        </p:spPr>
        <p:txBody>
          <a:bodyPr>
            <a:normAutofit/>
          </a:bodyPr>
          <a:lstStyle/>
          <a:p>
            <a:r>
              <a:rPr lang="hu-HU" sz="2800" dirty="0"/>
              <a:t>Összegzés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4E95295-675D-4127-A49C-30E521A6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431" y="3920586"/>
            <a:ext cx="2486025" cy="12573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690114-9C3E-4600-A383-38C71CB48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1" y="2232564"/>
            <a:ext cx="92202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542F44-5C08-42D6-AB01-C1ED9DED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19091"/>
            <a:ext cx="10353762" cy="5072109"/>
          </a:xfrm>
        </p:spPr>
        <p:txBody>
          <a:bodyPr/>
          <a:lstStyle/>
          <a:p>
            <a:r>
              <a:rPr lang="hu-HU" dirty="0"/>
              <a:t>Visszavezetés:</a:t>
            </a:r>
          </a:p>
          <a:p>
            <a:pPr marL="180340" algn="just">
              <a:spcBef>
                <a:spcPts val="100"/>
              </a:spcBef>
              <a:spcAft>
                <a:spcPts val="100"/>
              </a:spcAft>
            </a:pPr>
            <a:r>
              <a:rPr lang="hu-HU" sz="1800" i="1" dirty="0">
                <a:effectLst/>
                <a:ea typeface="Times New Roman" panose="02020603050405020304" pitchFamily="18" charset="0"/>
              </a:rPr>
              <a:t>Összegzés 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(kiválogatás) 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t:enor(E)	~ x:infile(Kaktusz)    (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st,e,x:read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f(e)	~  &lt;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e.név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&gt; ha e.szín=”piros”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s		~ y</a:t>
            </a:r>
          </a:p>
          <a:p>
            <a:pPr marL="270510" algn="just">
              <a:spcBef>
                <a:spcPts val="100"/>
              </a:spcBef>
              <a:spcAft>
                <a:spcPts val="100"/>
              </a:spcAft>
            </a:pPr>
            <a:r>
              <a:rPr lang="hu-HU" sz="1800" dirty="0">
                <a:effectLst/>
                <a:ea typeface="Times New Roman" panose="02020603050405020304" pitchFamily="18" charset="0"/>
              </a:rPr>
              <a:t>H, +, 0	~  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𝕊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*, </a:t>
            </a:r>
            <a:r>
              <a:rPr lang="hu-HU" sz="1800" dirty="0">
                <a:effectLst/>
                <a:ea typeface="Times New Roman" panose="02020603050405020304" pitchFamily="18" charset="0"/>
                <a:cs typeface="Cambria Math" panose="02040503050406030204" pitchFamily="18" charset="0"/>
              </a:rPr>
              <a:t>⊕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&lt;&gt;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DC6B59-F787-49FE-B7ED-FA6EDBCD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1163-5F48-46FB-B849-1BE25751DD45}" type="slidenum">
              <a:rPr lang="hu-HU" smtClean="0"/>
              <a:t>9</a:t>
            </a:fld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A69F723-5237-4095-B257-D622E36C7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882" y="685412"/>
            <a:ext cx="3648075" cy="2324100"/>
          </a:xfrm>
          <a:prstGeom prst="rect">
            <a:avLst/>
          </a:prstGeom>
        </p:spPr>
      </p:pic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7F0C427B-CBBD-4C59-BF71-DCD786D5A715}"/>
              </a:ext>
            </a:extLst>
          </p:cNvPr>
          <p:cNvSpPr/>
          <p:nvPr/>
        </p:nvSpPr>
        <p:spPr>
          <a:xfrm rot="19870814">
            <a:off x="4297679" y="2633592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0687AAE7-5A86-4970-A066-9261A4B993F9}"/>
              </a:ext>
            </a:extLst>
          </p:cNvPr>
          <p:cNvSpPr/>
          <p:nvPr/>
        </p:nvSpPr>
        <p:spPr>
          <a:xfrm rot="1987765">
            <a:off x="5513027" y="2629524"/>
            <a:ext cx="325120" cy="751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92C2B50-5FF9-42D2-B015-96E8E40FD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9" y="3581028"/>
            <a:ext cx="4486901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1468</Words>
  <Application>Microsoft Office PowerPoint</Application>
  <PresentationFormat>Szélesvásznú</PresentationFormat>
  <Paragraphs>188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Calisto MT</vt:lpstr>
      <vt:lpstr>Cambria Math</vt:lpstr>
      <vt:lpstr>Times New Roman</vt:lpstr>
      <vt:lpstr>Wingdings 2</vt:lpstr>
      <vt:lpstr>Pala</vt:lpstr>
      <vt:lpstr>5. táblás gyakorlat felsorolós programozási tételek I.</vt:lpstr>
      <vt:lpstr>Tartalom</vt:lpstr>
      <vt:lpstr>Felsoroló (3. előadás)</vt:lpstr>
      <vt:lpstr>Összegzés tétel felsorolóra</vt:lpstr>
      <vt:lpstr>Szekvenciáls input-, output fájl (4. előadás)</vt:lpstr>
      <vt:lpstr>Szekvenciális input fájl felsorolója</vt:lpstr>
      <vt:lpstr>Összegzés fájlkezeléshez</vt:lpstr>
      <vt:lpstr>Összegzés</vt:lpstr>
      <vt:lpstr>PowerPoint-bemutató</vt:lpstr>
      <vt:lpstr>Tesztelés 3. előadás</vt:lpstr>
      <vt:lpstr>PowerPoint-bemutató</vt:lpstr>
      <vt:lpstr>Tesztelési terv a feladathoz</vt:lpstr>
      <vt:lpstr>Számlálás</vt:lpstr>
      <vt:lpstr>PowerPoint-bemutató</vt:lpstr>
      <vt:lpstr>Optimista eldöntés</vt:lpstr>
      <vt:lpstr>PowerPoint-bemutató</vt:lpstr>
      <vt:lpstr>Több összegzés</vt:lpstr>
      <vt:lpstr>PowerPoint-bemutató</vt:lpstr>
      <vt:lpstr>Feltételes maximum keresés</vt:lpstr>
      <vt:lpstr>PowerPoint-bemutató</vt:lpstr>
      <vt:lpstr>Szürke doboz tesztelés terve</vt:lpstr>
      <vt:lpstr>Feltétel fennállásáig tartó felsorolás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OEP</dc:title>
  <dc:creator>veanna</dc:creator>
  <cp:lastModifiedBy>Veszprémi Anna</cp:lastModifiedBy>
  <cp:revision>274</cp:revision>
  <dcterms:created xsi:type="dcterms:W3CDTF">2020-03-23T21:16:46Z</dcterms:created>
  <dcterms:modified xsi:type="dcterms:W3CDTF">2021-03-10T13:01:59Z</dcterms:modified>
</cp:coreProperties>
</file>