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6.xml"/><Relationship Id="rId1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57CB9-8068-402D-9BDD-487264F2A083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392C0-2BB1-4AD6-A73A-FCBDFDAD4F48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1" action="ppaction://hlinksldjump"/>
            </a:rPr>
            <a:t>1. feladat</a:t>
          </a:r>
          <a:r>
            <a:rPr lang="hu-HU" dirty="0"/>
            <a:t>: felsorolók egymásra építése</a:t>
          </a:r>
          <a:endParaRPr lang="en-US" dirty="0"/>
        </a:p>
      </dgm:t>
    </dgm:pt>
    <dgm:pt modelId="{D559F739-05E6-4D0D-B780-5383133EEB95}" type="parTrans" cxnId="{CB4C2CE2-3664-4488-BB1B-41AE7DE1DE0A}">
      <dgm:prSet/>
      <dgm:spPr/>
      <dgm:t>
        <a:bodyPr/>
        <a:lstStyle/>
        <a:p>
          <a:endParaRPr lang="en-US"/>
        </a:p>
      </dgm:t>
    </dgm:pt>
    <dgm:pt modelId="{390E10B7-1B78-4CE7-81C2-DECE3140294D}" type="sibTrans" cxnId="{CB4C2CE2-3664-4488-BB1B-41AE7DE1DE0A}">
      <dgm:prSet/>
      <dgm:spPr/>
      <dgm:t>
        <a:bodyPr/>
        <a:lstStyle/>
        <a:p>
          <a:endParaRPr lang="en-US"/>
        </a:p>
      </dgm:t>
    </dgm:pt>
    <dgm:pt modelId="{73D0E1FD-449F-453E-9933-7AB64E9BFB3E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2" action="ppaction://hlinksldjump"/>
            </a:rPr>
            <a:t>2. feladat</a:t>
          </a:r>
          <a:r>
            <a:rPr lang="hu-HU" dirty="0"/>
            <a:t>: mátrixok felsorolása</a:t>
          </a:r>
          <a:endParaRPr lang="en-US" dirty="0"/>
        </a:p>
      </dgm:t>
    </dgm:pt>
    <dgm:pt modelId="{3ED5ED6D-1A9F-4431-A06C-E3ADD918F1D5}" type="parTrans" cxnId="{32336E78-802C-4597-BA95-C1604A63BE45}">
      <dgm:prSet/>
      <dgm:spPr/>
      <dgm:t>
        <a:bodyPr/>
        <a:lstStyle/>
        <a:p>
          <a:endParaRPr lang="en-US"/>
        </a:p>
      </dgm:t>
    </dgm:pt>
    <dgm:pt modelId="{FFC1123A-0E14-4FAA-8C38-432CC2D5B005}" type="sibTrans" cxnId="{32336E78-802C-4597-BA95-C1604A63BE45}">
      <dgm:prSet/>
      <dgm:spPr/>
      <dgm:t>
        <a:bodyPr/>
        <a:lstStyle/>
        <a:p>
          <a:endParaRPr lang="en-US"/>
        </a:p>
      </dgm:t>
    </dgm:pt>
    <dgm:pt modelId="{5635607D-211F-48F7-BECA-D0C98C3C947A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3" action="ppaction://hlinksldjump"/>
            </a:rPr>
            <a:t>3. feladat</a:t>
          </a:r>
          <a:r>
            <a:rPr lang="hu-HU" dirty="0"/>
            <a:t>: mátrix egyedi felsoroló</a:t>
          </a:r>
          <a:endParaRPr lang="en-US" dirty="0"/>
        </a:p>
      </dgm:t>
    </dgm:pt>
    <dgm:pt modelId="{9D0745D2-5AEC-4B82-B8A9-BC17167564C5}" type="parTrans" cxnId="{88CB7DC8-1504-4AFD-931E-FCB9256C79E7}">
      <dgm:prSet/>
      <dgm:spPr/>
      <dgm:t>
        <a:bodyPr/>
        <a:lstStyle/>
        <a:p>
          <a:endParaRPr lang="en-US"/>
        </a:p>
      </dgm:t>
    </dgm:pt>
    <dgm:pt modelId="{BD5AEB74-1065-45BE-AD56-67E159DBCC98}" type="sibTrans" cxnId="{88CB7DC8-1504-4AFD-931E-FCB9256C79E7}">
      <dgm:prSet/>
      <dgm:spPr/>
      <dgm:t>
        <a:bodyPr/>
        <a:lstStyle/>
        <a:p>
          <a:endParaRPr lang="en-US"/>
        </a:p>
      </dgm:t>
    </dgm:pt>
    <dgm:pt modelId="{CB512D00-D686-461C-93AA-5248B2F6CA62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4" action="ppaction://hlinksldjump"/>
            </a:rPr>
            <a:t>2. Beadandó</a:t>
          </a:r>
          <a:r>
            <a:rPr lang="hu-HU" dirty="0"/>
            <a:t>: minta megoldás</a:t>
          </a:r>
          <a:endParaRPr lang="en-US" dirty="0"/>
        </a:p>
      </dgm:t>
    </dgm:pt>
    <dgm:pt modelId="{703CB98E-FE59-4A05-992A-66A91BAA7C12}" type="parTrans" cxnId="{12218023-066E-497E-8F9F-7AFA7ED1B4A7}">
      <dgm:prSet/>
      <dgm:spPr/>
      <dgm:t>
        <a:bodyPr/>
        <a:lstStyle/>
        <a:p>
          <a:endParaRPr lang="en-US"/>
        </a:p>
      </dgm:t>
    </dgm:pt>
    <dgm:pt modelId="{F2B79118-5A2E-4F24-BDC6-48014883A501}" type="sibTrans" cxnId="{12218023-066E-497E-8F9F-7AFA7ED1B4A7}">
      <dgm:prSet/>
      <dgm:spPr/>
      <dgm:t>
        <a:bodyPr/>
        <a:lstStyle/>
        <a:p>
          <a:endParaRPr lang="en-US"/>
        </a:p>
      </dgm:t>
    </dgm:pt>
    <dgm:pt modelId="{5E31E21E-316C-4B67-A1CC-21D1B83F635F}" type="pres">
      <dgm:prSet presAssocID="{A8257CB9-8068-402D-9BDD-487264F2A0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C3A8F8-B749-4AB1-87D6-D658C8877531}" type="pres">
      <dgm:prSet presAssocID="{2F1392C0-2BB1-4AD6-A73A-FCBDFDAD4F48}" presName="hierRoot1" presStyleCnt="0"/>
      <dgm:spPr/>
    </dgm:pt>
    <dgm:pt modelId="{45F6B3BA-69F5-4087-94D6-B5457128F5F0}" type="pres">
      <dgm:prSet presAssocID="{2F1392C0-2BB1-4AD6-A73A-FCBDFDAD4F48}" presName="composite" presStyleCnt="0"/>
      <dgm:spPr/>
    </dgm:pt>
    <dgm:pt modelId="{C12BC230-842E-40A8-9FB1-202D3E3CAEE7}" type="pres">
      <dgm:prSet presAssocID="{2F1392C0-2BB1-4AD6-A73A-FCBDFDAD4F48}" presName="background" presStyleLbl="node0" presStyleIdx="0" presStyleCnt="4"/>
      <dgm:spPr/>
    </dgm:pt>
    <dgm:pt modelId="{ADDDFAF8-291D-4079-A4CB-5559E6528234}" type="pres">
      <dgm:prSet presAssocID="{2F1392C0-2BB1-4AD6-A73A-FCBDFDAD4F48}" presName="text" presStyleLbl="fgAcc0" presStyleIdx="0" presStyleCnt="4">
        <dgm:presLayoutVars>
          <dgm:chPref val="3"/>
        </dgm:presLayoutVars>
      </dgm:prSet>
      <dgm:spPr/>
    </dgm:pt>
    <dgm:pt modelId="{B3B2C620-C886-4921-A389-60438D393393}" type="pres">
      <dgm:prSet presAssocID="{2F1392C0-2BB1-4AD6-A73A-FCBDFDAD4F48}" presName="hierChild2" presStyleCnt="0"/>
      <dgm:spPr/>
    </dgm:pt>
    <dgm:pt modelId="{1A4C46AB-1668-4D4D-A16C-9A98A9CB449B}" type="pres">
      <dgm:prSet presAssocID="{73D0E1FD-449F-453E-9933-7AB64E9BFB3E}" presName="hierRoot1" presStyleCnt="0"/>
      <dgm:spPr/>
    </dgm:pt>
    <dgm:pt modelId="{BCFB4FA2-2589-4CCA-97A0-2B02A07132FE}" type="pres">
      <dgm:prSet presAssocID="{73D0E1FD-449F-453E-9933-7AB64E9BFB3E}" presName="composite" presStyleCnt="0"/>
      <dgm:spPr/>
    </dgm:pt>
    <dgm:pt modelId="{9A2489FC-C994-427C-9F3E-DB004504A01B}" type="pres">
      <dgm:prSet presAssocID="{73D0E1FD-449F-453E-9933-7AB64E9BFB3E}" presName="background" presStyleLbl="node0" presStyleIdx="1" presStyleCnt="4"/>
      <dgm:spPr/>
    </dgm:pt>
    <dgm:pt modelId="{8000F3F9-DC4B-4E5B-96C5-49C4617B39F1}" type="pres">
      <dgm:prSet presAssocID="{73D0E1FD-449F-453E-9933-7AB64E9BFB3E}" presName="text" presStyleLbl="fgAcc0" presStyleIdx="1" presStyleCnt="4">
        <dgm:presLayoutVars>
          <dgm:chPref val="3"/>
        </dgm:presLayoutVars>
      </dgm:prSet>
      <dgm:spPr/>
    </dgm:pt>
    <dgm:pt modelId="{DE923843-7811-4935-A569-061320A45583}" type="pres">
      <dgm:prSet presAssocID="{73D0E1FD-449F-453E-9933-7AB64E9BFB3E}" presName="hierChild2" presStyleCnt="0"/>
      <dgm:spPr/>
    </dgm:pt>
    <dgm:pt modelId="{B6DC3B61-8E57-4619-AFA4-36108DB70EAD}" type="pres">
      <dgm:prSet presAssocID="{5635607D-211F-48F7-BECA-D0C98C3C947A}" presName="hierRoot1" presStyleCnt="0"/>
      <dgm:spPr/>
    </dgm:pt>
    <dgm:pt modelId="{8BA9E448-D2B3-4954-BE1C-025A1B4D4197}" type="pres">
      <dgm:prSet presAssocID="{5635607D-211F-48F7-BECA-D0C98C3C947A}" presName="composite" presStyleCnt="0"/>
      <dgm:spPr/>
    </dgm:pt>
    <dgm:pt modelId="{95AD6FFD-8B1D-428E-AB35-4515D1B3901B}" type="pres">
      <dgm:prSet presAssocID="{5635607D-211F-48F7-BECA-D0C98C3C947A}" presName="background" presStyleLbl="node0" presStyleIdx="2" presStyleCnt="4"/>
      <dgm:spPr/>
    </dgm:pt>
    <dgm:pt modelId="{DCB766EE-2C2B-4EE1-92E1-5D93B742D977}" type="pres">
      <dgm:prSet presAssocID="{5635607D-211F-48F7-BECA-D0C98C3C947A}" presName="text" presStyleLbl="fgAcc0" presStyleIdx="2" presStyleCnt="4">
        <dgm:presLayoutVars>
          <dgm:chPref val="3"/>
        </dgm:presLayoutVars>
      </dgm:prSet>
      <dgm:spPr/>
    </dgm:pt>
    <dgm:pt modelId="{4529713E-2BFE-4521-9FBC-63ED11211B0B}" type="pres">
      <dgm:prSet presAssocID="{5635607D-211F-48F7-BECA-D0C98C3C947A}" presName="hierChild2" presStyleCnt="0"/>
      <dgm:spPr/>
    </dgm:pt>
    <dgm:pt modelId="{0E4F1BF6-B07D-4FFC-AC0C-A86DEE6D2E47}" type="pres">
      <dgm:prSet presAssocID="{CB512D00-D686-461C-93AA-5248B2F6CA62}" presName="hierRoot1" presStyleCnt="0"/>
      <dgm:spPr/>
    </dgm:pt>
    <dgm:pt modelId="{562D51CB-18EA-4780-95A7-86586D6783E4}" type="pres">
      <dgm:prSet presAssocID="{CB512D00-D686-461C-93AA-5248B2F6CA62}" presName="composite" presStyleCnt="0"/>
      <dgm:spPr/>
    </dgm:pt>
    <dgm:pt modelId="{D419859C-BD9A-48CF-A078-E73FAB2B7C15}" type="pres">
      <dgm:prSet presAssocID="{CB512D00-D686-461C-93AA-5248B2F6CA62}" presName="background" presStyleLbl="node0" presStyleIdx="3" presStyleCnt="4"/>
      <dgm:spPr/>
    </dgm:pt>
    <dgm:pt modelId="{92569F98-AD85-441D-A9C7-C14429D908F4}" type="pres">
      <dgm:prSet presAssocID="{CB512D00-D686-461C-93AA-5248B2F6CA62}" presName="text" presStyleLbl="fgAcc0" presStyleIdx="3" presStyleCnt="4">
        <dgm:presLayoutVars>
          <dgm:chPref val="3"/>
        </dgm:presLayoutVars>
      </dgm:prSet>
      <dgm:spPr/>
    </dgm:pt>
    <dgm:pt modelId="{45455810-C4AB-4DD8-AFFC-0E38AFFB914A}" type="pres">
      <dgm:prSet presAssocID="{CB512D00-D686-461C-93AA-5248B2F6CA62}" presName="hierChild2" presStyleCnt="0"/>
      <dgm:spPr/>
    </dgm:pt>
  </dgm:ptLst>
  <dgm:cxnLst>
    <dgm:cxn modelId="{FDA01707-D2F8-48A9-A773-A5B43D6C2A6B}" type="presOf" srcId="{2F1392C0-2BB1-4AD6-A73A-FCBDFDAD4F48}" destId="{ADDDFAF8-291D-4079-A4CB-5559E6528234}" srcOrd="0" destOrd="0" presId="urn:microsoft.com/office/officeart/2005/8/layout/hierarchy1"/>
    <dgm:cxn modelId="{7A017623-C8C5-4991-A8C7-30C90CBEBE2C}" type="presOf" srcId="{CB512D00-D686-461C-93AA-5248B2F6CA62}" destId="{92569F98-AD85-441D-A9C7-C14429D908F4}" srcOrd="0" destOrd="0" presId="urn:microsoft.com/office/officeart/2005/8/layout/hierarchy1"/>
    <dgm:cxn modelId="{12218023-066E-497E-8F9F-7AFA7ED1B4A7}" srcId="{A8257CB9-8068-402D-9BDD-487264F2A083}" destId="{CB512D00-D686-461C-93AA-5248B2F6CA62}" srcOrd="3" destOrd="0" parTransId="{703CB98E-FE59-4A05-992A-66A91BAA7C12}" sibTransId="{F2B79118-5A2E-4F24-BDC6-48014883A501}"/>
    <dgm:cxn modelId="{32336E78-802C-4597-BA95-C1604A63BE45}" srcId="{A8257CB9-8068-402D-9BDD-487264F2A083}" destId="{73D0E1FD-449F-453E-9933-7AB64E9BFB3E}" srcOrd="1" destOrd="0" parTransId="{3ED5ED6D-1A9F-4431-A06C-E3ADD918F1D5}" sibTransId="{FFC1123A-0E14-4FAA-8C38-432CC2D5B005}"/>
    <dgm:cxn modelId="{85C0E08F-88EF-45CA-96DF-8DF3AF773348}" type="presOf" srcId="{5635607D-211F-48F7-BECA-D0C98C3C947A}" destId="{DCB766EE-2C2B-4EE1-92E1-5D93B742D977}" srcOrd="0" destOrd="0" presId="urn:microsoft.com/office/officeart/2005/8/layout/hierarchy1"/>
    <dgm:cxn modelId="{E16F2795-BB05-46EC-BBF7-38E42B1052DC}" type="presOf" srcId="{73D0E1FD-449F-453E-9933-7AB64E9BFB3E}" destId="{8000F3F9-DC4B-4E5B-96C5-49C4617B39F1}" srcOrd="0" destOrd="0" presId="urn:microsoft.com/office/officeart/2005/8/layout/hierarchy1"/>
    <dgm:cxn modelId="{6DE9F2C0-C6BE-42DB-A8DF-542B69CE707F}" type="presOf" srcId="{A8257CB9-8068-402D-9BDD-487264F2A083}" destId="{5E31E21E-316C-4B67-A1CC-21D1B83F635F}" srcOrd="0" destOrd="0" presId="urn:microsoft.com/office/officeart/2005/8/layout/hierarchy1"/>
    <dgm:cxn modelId="{88CB7DC8-1504-4AFD-931E-FCB9256C79E7}" srcId="{A8257CB9-8068-402D-9BDD-487264F2A083}" destId="{5635607D-211F-48F7-BECA-D0C98C3C947A}" srcOrd="2" destOrd="0" parTransId="{9D0745D2-5AEC-4B82-B8A9-BC17167564C5}" sibTransId="{BD5AEB74-1065-45BE-AD56-67E159DBCC98}"/>
    <dgm:cxn modelId="{CB4C2CE2-3664-4488-BB1B-41AE7DE1DE0A}" srcId="{A8257CB9-8068-402D-9BDD-487264F2A083}" destId="{2F1392C0-2BB1-4AD6-A73A-FCBDFDAD4F48}" srcOrd="0" destOrd="0" parTransId="{D559F739-05E6-4D0D-B780-5383133EEB95}" sibTransId="{390E10B7-1B78-4CE7-81C2-DECE3140294D}"/>
    <dgm:cxn modelId="{7D3F94F5-A5B9-48C8-A18E-290194E9CEC9}" type="presParOf" srcId="{5E31E21E-316C-4B67-A1CC-21D1B83F635F}" destId="{87C3A8F8-B749-4AB1-87D6-D658C8877531}" srcOrd="0" destOrd="0" presId="urn:microsoft.com/office/officeart/2005/8/layout/hierarchy1"/>
    <dgm:cxn modelId="{C514B223-2600-4B4F-B2DF-F61660F92EB1}" type="presParOf" srcId="{87C3A8F8-B749-4AB1-87D6-D658C8877531}" destId="{45F6B3BA-69F5-4087-94D6-B5457128F5F0}" srcOrd="0" destOrd="0" presId="urn:microsoft.com/office/officeart/2005/8/layout/hierarchy1"/>
    <dgm:cxn modelId="{A2801EEF-CCB5-434F-B9AA-23648F76E0CC}" type="presParOf" srcId="{45F6B3BA-69F5-4087-94D6-B5457128F5F0}" destId="{C12BC230-842E-40A8-9FB1-202D3E3CAEE7}" srcOrd="0" destOrd="0" presId="urn:microsoft.com/office/officeart/2005/8/layout/hierarchy1"/>
    <dgm:cxn modelId="{AD87B3F6-5D9B-4BA8-9A96-550ED5ED9A25}" type="presParOf" srcId="{45F6B3BA-69F5-4087-94D6-B5457128F5F0}" destId="{ADDDFAF8-291D-4079-A4CB-5559E6528234}" srcOrd="1" destOrd="0" presId="urn:microsoft.com/office/officeart/2005/8/layout/hierarchy1"/>
    <dgm:cxn modelId="{9DBF6ED9-07BD-4703-9C01-A11FC3CE8AB2}" type="presParOf" srcId="{87C3A8F8-B749-4AB1-87D6-D658C8877531}" destId="{B3B2C620-C886-4921-A389-60438D393393}" srcOrd="1" destOrd="0" presId="urn:microsoft.com/office/officeart/2005/8/layout/hierarchy1"/>
    <dgm:cxn modelId="{43B965D3-8993-4D54-ABB8-3ACD68F7F482}" type="presParOf" srcId="{5E31E21E-316C-4B67-A1CC-21D1B83F635F}" destId="{1A4C46AB-1668-4D4D-A16C-9A98A9CB449B}" srcOrd="1" destOrd="0" presId="urn:microsoft.com/office/officeart/2005/8/layout/hierarchy1"/>
    <dgm:cxn modelId="{2123F6D2-3E11-4914-812C-845274255530}" type="presParOf" srcId="{1A4C46AB-1668-4D4D-A16C-9A98A9CB449B}" destId="{BCFB4FA2-2589-4CCA-97A0-2B02A07132FE}" srcOrd="0" destOrd="0" presId="urn:microsoft.com/office/officeart/2005/8/layout/hierarchy1"/>
    <dgm:cxn modelId="{7E08905B-34AE-4A42-9A9F-5AF6923ABF55}" type="presParOf" srcId="{BCFB4FA2-2589-4CCA-97A0-2B02A07132FE}" destId="{9A2489FC-C994-427C-9F3E-DB004504A01B}" srcOrd="0" destOrd="0" presId="urn:microsoft.com/office/officeart/2005/8/layout/hierarchy1"/>
    <dgm:cxn modelId="{C3E6E328-6418-417C-BEB8-E891565A461C}" type="presParOf" srcId="{BCFB4FA2-2589-4CCA-97A0-2B02A07132FE}" destId="{8000F3F9-DC4B-4E5B-96C5-49C4617B39F1}" srcOrd="1" destOrd="0" presId="urn:microsoft.com/office/officeart/2005/8/layout/hierarchy1"/>
    <dgm:cxn modelId="{EBD692D0-1D27-4DA8-9713-A84490031930}" type="presParOf" srcId="{1A4C46AB-1668-4D4D-A16C-9A98A9CB449B}" destId="{DE923843-7811-4935-A569-061320A45583}" srcOrd="1" destOrd="0" presId="urn:microsoft.com/office/officeart/2005/8/layout/hierarchy1"/>
    <dgm:cxn modelId="{9B85574B-168D-44FA-9CCD-FB10AE63A024}" type="presParOf" srcId="{5E31E21E-316C-4B67-A1CC-21D1B83F635F}" destId="{B6DC3B61-8E57-4619-AFA4-36108DB70EAD}" srcOrd="2" destOrd="0" presId="urn:microsoft.com/office/officeart/2005/8/layout/hierarchy1"/>
    <dgm:cxn modelId="{E258B003-5258-4DE2-9C4F-B84A566AFB88}" type="presParOf" srcId="{B6DC3B61-8E57-4619-AFA4-36108DB70EAD}" destId="{8BA9E448-D2B3-4954-BE1C-025A1B4D4197}" srcOrd="0" destOrd="0" presId="urn:microsoft.com/office/officeart/2005/8/layout/hierarchy1"/>
    <dgm:cxn modelId="{36AA3CFF-AE5A-4756-AB2F-F34E3E692DB0}" type="presParOf" srcId="{8BA9E448-D2B3-4954-BE1C-025A1B4D4197}" destId="{95AD6FFD-8B1D-428E-AB35-4515D1B3901B}" srcOrd="0" destOrd="0" presId="urn:microsoft.com/office/officeart/2005/8/layout/hierarchy1"/>
    <dgm:cxn modelId="{ECE8D1C3-EA68-4E41-A9EC-6E3F6F44F34B}" type="presParOf" srcId="{8BA9E448-D2B3-4954-BE1C-025A1B4D4197}" destId="{DCB766EE-2C2B-4EE1-92E1-5D93B742D977}" srcOrd="1" destOrd="0" presId="urn:microsoft.com/office/officeart/2005/8/layout/hierarchy1"/>
    <dgm:cxn modelId="{905BC133-76D1-4151-8D08-6C9EA457065A}" type="presParOf" srcId="{B6DC3B61-8E57-4619-AFA4-36108DB70EAD}" destId="{4529713E-2BFE-4521-9FBC-63ED11211B0B}" srcOrd="1" destOrd="0" presId="urn:microsoft.com/office/officeart/2005/8/layout/hierarchy1"/>
    <dgm:cxn modelId="{8FDFF98C-BC21-4727-AF65-AE8F2DB5EBD5}" type="presParOf" srcId="{5E31E21E-316C-4B67-A1CC-21D1B83F635F}" destId="{0E4F1BF6-B07D-4FFC-AC0C-A86DEE6D2E47}" srcOrd="3" destOrd="0" presId="urn:microsoft.com/office/officeart/2005/8/layout/hierarchy1"/>
    <dgm:cxn modelId="{FF6E85BC-9AA1-458E-9275-661B3FB8333A}" type="presParOf" srcId="{0E4F1BF6-B07D-4FFC-AC0C-A86DEE6D2E47}" destId="{562D51CB-18EA-4780-95A7-86586D6783E4}" srcOrd="0" destOrd="0" presId="urn:microsoft.com/office/officeart/2005/8/layout/hierarchy1"/>
    <dgm:cxn modelId="{34E32CDE-81F4-41FC-A499-B3DD9E09CE54}" type="presParOf" srcId="{562D51CB-18EA-4780-95A7-86586D6783E4}" destId="{D419859C-BD9A-48CF-A078-E73FAB2B7C15}" srcOrd="0" destOrd="0" presId="urn:microsoft.com/office/officeart/2005/8/layout/hierarchy1"/>
    <dgm:cxn modelId="{DC39F7BC-ED06-4FCD-B14F-F19269B97B86}" type="presParOf" srcId="{562D51CB-18EA-4780-95A7-86586D6783E4}" destId="{92569F98-AD85-441D-A9C7-C14429D908F4}" srcOrd="1" destOrd="0" presId="urn:microsoft.com/office/officeart/2005/8/layout/hierarchy1"/>
    <dgm:cxn modelId="{E649D4FE-3CC9-4CA3-9003-B1F886282B26}" type="presParOf" srcId="{0E4F1BF6-B07D-4FFC-AC0C-A86DEE6D2E47}" destId="{45455810-C4AB-4DD8-AFFC-0E38AFFB91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C230-842E-40A8-9FB1-202D3E3CAEE7}">
      <dsp:nvSpPr>
        <dsp:cNvPr id="0" name=""/>
        <dsp:cNvSpPr/>
      </dsp:nvSpPr>
      <dsp:spPr>
        <a:xfrm>
          <a:off x="3033" y="1147244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DFAF8-291D-4079-A4CB-5559E6528234}">
      <dsp:nvSpPr>
        <dsp:cNvPr id="0" name=""/>
        <dsp:cNvSpPr/>
      </dsp:nvSpPr>
      <dsp:spPr>
        <a:xfrm>
          <a:off x="243675" y="1375854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hlinkClick xmlns:r="http://schemas.openxmlformats.org/officeDocument/2006/relationships" r:id="" action="ppaction://hlinksldjump"/>
            </a:rPr>
            <a:t>1. feladat</a:t>
          </a:r>
          <a:r>
            <a:rPr lang="hu-HU" sz="2100" kern="1200" dirty="0"/>
            <a:t>: felsorolók egymásra építése</a:t>
          </a:r>
          <a:endParaRPr lang="en-US" sz="2100" kern="1200" dirty="0"/>
        </a:p>
      </dsp:txBody>
      <dsp:txXfrm>
        <a:off x="283955" y="1416134"/>
        <a:ext cx="2085218" cy="1294709"/>
      </dsp:txXfrm>
    </dsp:sp>
    <dsp:sp modelId="{9A2489FC-C994-427C-9F3E-DB004504A01B}">
      <dsp:nvSpPr>
        <dsp:cNvPr id="0" name=""/>
        <dsp:cNvSpPr/>
      </dsp:nvSpPr>
      <dsp:spPr>
        <a:xfrm>
          <a:off x="2650095" y="1147244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0F3F9-DC4B-4E5B-96C5-49C4617B39F1}">
      <dsp:nvSpPr>
        <dsp:cNvPr id="0" name=""/>
        <dsp:cNvSpPr/>
      </dsp:nvSpPr>
      <dsp:spPr>
        <a:xfrm>
          <a:off x="2890737" y="1375854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hlinkClick xmlns:r="http://schemas.openxmlformats.org/officeDocument/2006/relationships" r:id="" action="ppaction://hlinksldjump"/>
            </a:rPr>
            <a:t>2. feladat</a:t>
          </a:r>
          <a:r>
            <a:rPr lang="hu-HU" sz="2100" kern="1200" dirty="0"/>
            <a:t>: mátrixok felsorolása</a:t>
          </a:r>
          <a:endParaRPr lang="en-US" sz="2100" kern="1200" dirty="0"/>
        </a:p>
      </dsp:txBody>
      <dsp:txXfrm>
        <a:off x="2931017" y="1416134"/>
        <a:ext cx="2085218" cy="1294709"/>
      </dsp:txXfrm>
    </dsp:sp>
    <dsp:sp modelId="{95AD6FFD-8B1D-428E-AB35-4515D1B3901B}">
      <dsp:nvSpPr>
        <dsp:cNvPr id="0" name=""/>
        <dsp:cNvSpPr/>
      </dsp:nvSpPr>
      <dsp:spPr>
        <a:xfrm>
          <a:off x="5297158" y="1147244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766EE-2C2B-4EE1-92E1-5D93B742D977}">
      <dsp:nvSpPr>
        <dsp:cNvPr id="0" name=""/>
        <dsp:cNvSpPr/>
      </dsp:nvSpPr>
      <dsp:spPr>
        <a:xfrm>
          <a:off x="5537800" y="1375854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hlinkClick xmlns:r="http://schemas.openxmlformats.org/officeDocument/2006/relationships" r:id="" action="ppaction://hlinksldjump"/>
            </a:rPr>
            <a:t>3. feladat</a:t>
          </a:r>
          <a:r>
            <a:rPr lang="hu-HU" sz="2100" kern="1200" dirty="0"/>
            <a:t>: mátrix egyedi felsoroló</a:t>
          </a:r>
          <a:endParaRPr lang="en-US" sz="2100" kern="1200" dirty="0"/>
        </a:p>
      </dsp:txBody>
      <dsp:txXfrm>
        <a:off x="5578080" y="1416134"/>
        <a:ext cx="2085218" cy="1294709"/>
      </dsp:txXfrm>
    </dsp:sp>
    <dsp:sp modelId="{D419859C-BD9A-48CF-A078-E73FAB2B7C15}">
      <dsp:nvSpPr>
        <dsp:cNvPr id="0" name=""/>
        <dsp:cNvSpPr/>
      </dsp:nvSpPr>
      <dsp:spPr>
        <a:xfrm>
          <a:off x="7944221" y="1147244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69F98-AD85-441D-A9C7-C14429D908F4}">
      <dsp:nvSpPr>
        <dsp:cNvPr id="0" name=""/>
        <dsp:cNvSpPr/>
      </dsp:nvSpPr>
      <dsp:spPr>
        <a:xfrm>
          <a:off x="8184863" y="1375854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hlinkClick xmlns:r="http://schemas.openxmlformats.org/officeDocument/2006/relationships" r:id="" action="ppaction://hlinksldjump"/>
            </a:rPr>
            <a:t>2. Beadandó</a:t>
          </a:r>
          <a:r>
            <a:rPr lang="hu-HU" sz="2100" kern="1200" dirty="0"/>
            <a:t>: minta megoldás</a:t>
          </a:r>
          <a:endParaRPr lang="en-US" sz="2100" kern="1200" dirty="0"/>
        </a:p>
      </dsp:txBody>
      <dsp:txXfrm>
        <a:off x="8225143" y="1416134"/>
        <a:ext cx="2085218" cy="129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0A2-2E65-47F2-A4C5-5910B8AF47DB}" type="datetime1">
              <a:rPr lang="hu-HU" smtClean="0"/>
              <a:t>2021. 04. 07.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75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EB03-B3D6-437D-8397-599E16E3FB45}" type="datetime1">
              <a:rPr lang="hu-HU" smtClean="0"/>
              <a:t>2021. 04. 07.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90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83E-62D6-4005-B65A-F9F504BCF5FE}" type="datetime1">
              <a:rPr lang="hu-HU" smtClean="0"/>
              <a:t>2021. 04. 07.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18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A560-0CE5-47C9-BCF7-5FDBA9D3F3AB}" type="datetime1">
              <a:rPr lang="hu-HU" smtClean="0"/>
              <a:t>2021. 04. 07.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14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D07074-7917-412C-ADEE-BA1F3A58D506}" type="datetime1">
              <a:rPr lang="hu-HU" smtClean="0"/>
              <a:t>2021. 04. 07.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6202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2" r:id="rId3"/>
    <p:sldLayoutId id="214748366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69203A-A4DA-467B-A518-584437C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236" y="1097280"/>
            <a:ext cx="6043875" cy="4626864"/>
          </a:xfrm>
        </p:spPr>
        <p:txBody>
          <a:bodyPr anchor="ctr">
            <a:normAutofit/>
          </a:bodyPr>
          <a:lstStyle/>
          <a:p>
            <a:pPr algn="l"/>
            <a:r>
              <a:rPr lang="hu-HU" sz="6000" dirty="0"/>
              <a:t>OEP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55C81-49F1-458B-AF79-48E73402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1097280"/>
            <a:ext cx="3256177" cy="4626863"/>
          </a:xfrm>
        </p:spPr>
        <p:txBody>
          <a:bodyPr anchor="ctr">
            <a:normAutofit/>
          </a:bodyPr>
          <a:lstStyle/>
          <a:p>
            <a:pPr algn="r"/>
            <a:r>
              <a:rPr lang="hu-HU" sz="2800" dirty="0"/>
              <a:t>8. táblás gyakorlat</a:t>
            </a:r>
            <a:br>
              <a:rPr lang="hu-HU" sz="2800" dirty="0"/>
            </a:br>
            <a:endParaRPr lang="hu-HU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0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13F65-844E-49A1-95EC-775092AD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725" y="4762171"/>
            <a:ext cx="9849286" cy="1613960"/>
          </a:xfrm>
        </p:spPr>
        <p:txBody>
          <a:bodyPr>
            <a:normAutofit/>
          </a:bodyPr>
          <a:lstStyle/>
          <a:p>
            <a:r>
              <a:rPr lang="hu-HU" b="1" dirty="0"/>
              <a:t>FONTOS</a:t>
            </a:r>
            <a:r>
              <a:rPr lang="hu-HU" dirty="0"/>
              <a:t> megjegyzés:</a:t>
            </a:r>
            <a:br>
              <a:rPr lang="hu-HU" dirty="0"/>
            </a:br>
            <a:r>
              <a:rPr lang="hu-HU" dirty="0"/>
              <a:t>Párhuzamosan fut az összegképzés a trófeák súlyára, valamint „összevagyolással” állítjuk elő, hogy valamelyik vadászaton lőtt-e medvét, illetve „összeéseléssel” állítjuk elő, hogy minden vadászaton volt-e nyúl trófeája.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D9BC06-203D-411A-B0F7-4C6E52D26361}"/>
              </a:ext>
            </a:extLst>
          </p:cNvPr>
          <p:cNvSpPr txBox="1"/>
          <p:nvPr/>
        </p:nvSpPr>
        <p:spPr>
          <a:xfrm>
            <a:off x="154842" y="359372"/>
            <a:ext cx="10232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Vadász next() művelete</a:t>
            </a:r>
          </a:p>
          <a:p>
            <a:endParaRPr lang="hu-HU" dirty="0"/>
          </a:p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Specifikáció: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ACEEB42-7273-49E2-8164-FA0C7E5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10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2752BCE-A4B6-4B53-895F-828BC77E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4" y="2034428"/>
            <a:ext cx="10320153" cy="261893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7507D16-2EDA-417B-BA8D-060EF389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4" y="1467368"/>
            <a:ext cx="10320613" cy="4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13F65-844E-49A1-95EC-775092AD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92" y="1551084"/>
            <a:ext cx="4773773" cy="3304030"/>
          </a:xfrm>
        </p:spPr>
        <p:txBody>
          <a:bodyPr/>
          <a:lstStyle/>
          <a:p>
            <a:r>
              <a:rPr lang="hu-HU" dirty="0"/>
              <a:t>Visszavezetés: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AFBCC2E-0DEC-4686-B8C2-8506AC1D7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6826" y="1612933"/>
            <a:ext cx="5064665" cy="3304030"/>
          </a:xfrm>
        </p:spPr>
        <p:txBody>
          <a:bodyPr/>
          <a:lstStyle/>
          <a:p>
            <a:r>
              <a:rPr lang="hu-HU" dirty="0"/>
              <a:t>Algoritmus: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D9BC06-203D-411A-B0F7-4C6E52D26361}"/>
              </a:ext>
            </a:extLst>
          </p:cNvPr>
          <p:cNvSpPr txBox="1"/>
          <p:nvPr/>
        </p:nvSpPr>
        <p:spPr>
          <a:xfrm>
            <a:off x="532092" y="509018"/>
            <a:ext cx="10232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Vadász next() műveletének folytatása</a:t>
            </a:r>
          </a:p>
          <a:p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ACEEB42-7273-49E2-8164-FA0C7E5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11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699C6ED-D311-42B5-86E1-16C1B3D2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2" y="2114366"/>
            <a:ext cx="5096586" cy="26292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CB5D405-BFE9-4B93-AA03-7C43347B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75" y="2114366"/>
            <a:ext cx="5268060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F28368-B586-4F84-BDCD-75FACE20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0" y="643467"/>
            <a:ext cx="3946393" cy="1956298"/>
          </a:xfrm>
        </p:spPr>
        <p:txBody>
          <a:bodyPr>
            <a:normAutofit/>
          </a:bodyPr>
          <a:lstStyle/>
          <a:p>
            <a:pPr algn="l"/>
            <a:r>
              <a:rPr lang="hu-HU" sz="3600" dirty="0"/>
              <a:t>Az Összesítés felsoroló terve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B7286C-F6F8-494F-9F46-1AC2AAC9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768" y="643467"/>
            <a:ext cx="6430560" cy="1956298"/>
          </a:xfrm>
        </p:spPr>
        <p:txBody>
          <a:bodyPr anchor="ctr">
            <a:normAutofit/>
          </a:bodyPr>
          <a:lstStyle/>
          <a:p>
            <a:r>
              <a:rPr lang="hu-HU" dirty="0"/>
              <a:t>Ez a felsoroló olvassa a fájlból a rekordokat. Feladata, hogy amíg a vadász neve és vadászat dátuma azonos, összesítést készítsen, volt-e a trófeák között medve és nyúl, és mennyi az összesített súlya az aktuális vadászat trófeáinak. </a:t>
            </a:r>
          </a:p>
          <a:p>
            <a:endParaRPr lang="hu-HU" dirty="0"/>
          </a:p>
        </p:txBody>
      </p:sp>
      <p:pic>
        <p:nvPicPr>
          <p:cNvPr id="6" name="Kép 5" descr="A képen asztal látható&#10;&#10;Automatikusan generált leírás">
            <a:extLst>
              <a:ext uri="{FF2B5EF4-FFF2-40B4-BE49-F238E27FC236}">
                <a16:creationId xmlns:a16="http://schemas.microsoft.com/office/drawing/2014/main" id="{AAB72A54-1702-4F48-B8F8-4CD70D8C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00" y="2834796"/>
            <a:ext cx="10359216" cy="3107766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88740A-2304-4B4A-AFD5-6C6F2DEC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177593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6411163-5F48-46FB-B849-1BE25751DD45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365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13F65-844E-49A1-95EC-775092AD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6121" y="2179404"/>
            <a:ext cx="2732443" cy="3457603"/>
          </a:xfrm>
        </p:spPr>
        <p:txBody>
          <a:bodyPr>
            <a:normAutofit/>
          </a:bodyPr>
          <a:lstStyle/>
          <a:p>
            <a:r>
              <a:rPr lang="hu-HU" b="1" dirty="0"/>
              <a:t>FONTOS</a:t>
            </a:r>
            <a:r>
              <a:rPr lang="hu-HU" dirty="0"/>
              <a:t> megjegyzés:</a:t>
            </a:r>
            <a:br>
              <a:rPr lang="hu-HU" dirty="0"/>
            </a:br>
            <a:r>
              <a:rPr lang="hu-HU" dirty="0"/>
              <a:t>Párhuzamosan fut az összegképzés a trófeák súlyára, valamint „összevagyolással” állítjuk elő, hogy az aktuális vadászaton volt-e nyúl és medve trófeája.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D9BC06-203D-411A-B0F7-4C6E52D26361}"/>
              </a:ext>
            </a:extLst>
          </p:cNvPr>
          <p:cNvSpPr txBox="1"/>
          <p:nvPr/>
        </p:nvSpPr>
        <p:spPr>
          <a:xfrm>
            <a:off x="154842" y="359372"/>
            <a:ext cx="10232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Összesítés next() művelete</a:t>
            </a:r>
          </a:p>
          <a:p>
            <a:endParaRPr lang="hu-HU" dirty="0"/>
          </a:p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hu-H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Specifikáció: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ACEEB42-7273-49E2-8164-FA0C7E5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13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2A34588-1720-41D6-8B80-1D676482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8" y="1557060"/>
            <a:ext cx="8878539" cy="45726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D2963F7-85CB-4EE7-A562-9D4EE107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8" y="2145310"/>
            <a:ext cx="8603164" cy="35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813F65-844E-49A1-95EC-775092AD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92" y="1551084"/>
            <a:ext cx="4773773" cy="3304030"/>
          </a:xfrm>
        </p:spPr>
        <p:txBody>
          <a:bodyPr/>
          <a:lstStyle/>
          <a:p>
            <a:r>
              <a:rPr lang="hu-HU" dirty="0"/>
              <a:t>Visszavezetés: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AFBCC2E-0DEC-4686-B8C2-8506AC1D7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1475" y="1612933"/>
            <a:ext cx="5064665" cy="3304030"/>
          </a:xfrm>
        </p:spPr>
        <p:txBody>
          <a:bodyPr/>
          <a:lstStyle/>
          <a:p>
            <a:r>
              <a:rPr lang="hu-HU" dirty="0"/>
              <a:t>Algoritmus: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D9BC06-203D-411A-B0F7-4C6E52D26361}"/>
              </a:ext>
            </a:extLst>
          </p:cNvPr>
          <p:cNvSpPr txBox="1"/>
          <p:nvPr/>
        </p:nvSpPr>
        <p:spPr>
          <a:xfrm>
            <a:off x="532092" y="509018"/>
            <a:ext cx="10232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Összesítés next() műveletének folytatása</a:t>
            </a:r>
          </a:p>
          <a:p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ACEEB42-7273-49E2-8164-FA0C7E54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14</a:t>
            </a:fld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D67CFBF-B359-47E8-BB81-4A0D8997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430" y="2048813"/>
            <a:ext cx="5229955" cy="330563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5B5C21A-997B-426F-847E-C9DE1463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40" y="2123689"/>
            <a:ext cx="616353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6828E644-6098-4CD5-849F-C4855A43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60" y="3129978"/>
            <a:ext cx="3414832" cy="251843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06EF878-F088-4B8D-99EB-7A6858E7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3" y="3116378"/>
            <a:ext cx="3719476" cy="251379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D53A321E-DE02-4BB7-910C-117EE3D00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924" y="2344412"/>
            <a:ext cx="2770321" cy="269476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3AA7A33-C7D1-499A-960A-BA25B5431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795" y="1669946"/>
            <a:ext cx="1400260" cy="9810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37A8D6-6C82-4203-9062-19AF819D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865" y="520823"/>
            <a:ext cx="7963875" cy="455721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A feladat megoldásának algoritmusai és kapcsolatuk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DEE8012-2AD6-41F0-A802-D86A09A5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15</a:t>
            </a:fld>
            <a:endParaRPr lang="hu-HU" dirty="0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5D103857-72BF-427A-A130-C955BC3D777D}"/>
              </a:ext>
            </a:extLst>
          </p:cNvPr>
          <p:cNvCxnSpPr>
            <a:cxnSpLocks/>
          </p:cNvCxnSpPr>
          <p:nvPr/>
        </p:nvCxnSpPr>
        <p:spPr>
          <a:xfrm flipH="1" flipV="1">
            <a:off x="6858055" y="2024549"/>
            <a:ext cx="1730897" cy="864899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0F793A56-EBCE-4578-BF6E-E9C23A734D2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9523983" y="2206612"/>
            <a:ext cx="927114" cy="104443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6552C3FB-E677-470B-BDDB-EEE78D34A70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166178" y="3487804"/>
            <a:ext cx="410446" cy="555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DE89C1B6-A724-4E63-8653-B89911793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624" y="3116378"/>
            <a:ext cx="1381864" cy="74285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52CC1A-799D-4892-9E82-304D1F976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1097" y="1835185"/>
            <a:ext cx="1421508" cy="742853"/>
          </a:xfrm>
          <a:prstGeom prst="rect">
            <a:avLst/>
          </a:prstGeom>
        </p:spPr>
      </p:pic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CFDBDDAA-00B4-4A7F-BAC1-0D91240A292A}"/>
              </a:ext>
            </a:extLst>
          </p:cNvPr>
          <p:cNvCxnSpPr>
            <a:cxnSpLocks/>
          </p:cNvCxnSpPr>
          <p:nvPr/>
        </p:nvCxnSpPr>
        <p:spPr>
          <a:xfrm>
            <a:off x="5646946" y="2389927"/>
            <a:ext cx="0" cy="6400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EA28BA5A-83CF-4039-83D7-D2D520B3EF38}"/>
              </a:ext>
            </a:extLst>
          </p:cNvPr>
          <p:cNvCxnSpPr>
            <a:cxnSpLocks/>
          </p:cNvCxnSpPr>
          <p:nvPr/>
        </p:nvCxnSpPr>
        <p:spPr>
          <a:xfrm flipH="1" flipV="1">
            <a:off x="6698809" y="3202960"/>
            <a:ext cx="1937765" cy="164922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Kép 29">
            <a:extLst>
              <a:ext uri="{FF2B5EF4-FFF2-40B4-BE49-F238E27FC236}">
                <a16:creationId xmlns:a16="http://schemas.microsoft.com/office/drawing/2014/main" id="{D9F53611-14E9-4AB5-871A-450C0FFE9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809" y="1443210"/>
            <a:ext cx="1647825" cy="981075"/>
          </a:xfrm>
          <a:prstGeom prst="rect">
            <a:avLst/>
          </a:prstGeom>
        </p:spPr>
      </p:pic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1CB53A97-3397-4A71-8C06-505904A5E44D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2923634" y="1933748"/>
            <a:ext cx="2736807" cy="174560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60BF156F-5362-4413-88B0-9EBF5CF98F70}"/>
              </a:ext>
            </a:extLst>
          </p:cNvPr>
          <p:cNvCxnSpPr>
            <a:cxnSpLocks/>
          </p:cNvCxnSpPr>
          <p:nvPr/>
        </p:nvCxnSpPr>
        <p:spPr>
          <a:xfrm flipH="1">
            <a:off x="2449134" y="2262662"/>
            <a:ext cx="5343" cy="867316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23506774-767B-409B-9DD6-EC6A9B604C1B}"/>
              </a:ext>
            </a:extLst>
          </p:cNvPr>
          <p:cNvCxnSpPr>
            <a:cxnSpLocks/>
          </p:cNvCxnSpPr>
          <p:nvPr/>
        </p:nvCxnSpPr>
        <p:spPr>
          <a:xfrm flipH="1" flipV="1">
            <a:off x="3476227" y="3293038"/>
            <a:ext cx="1233605" cy="2196451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1DCA6013-309C-4D53-8977-149F1C1236EC}"/>
              </a:ext>
            </a:extLst>
          </p:cNvPr>
          <p:cNvCxnSpPr>
            <a:cxnSpLocks/>
            <a:endCxn id="63" idx="2"/>
          </p:cNvCxnSpPr>
          <p:nvPr/>
        </p:nvCxnSpPr>
        <p:spPr>
          <a:xfrm flipH="1" flipV="1">
            <a:off x="3935765" y="2794377"/>
            <a:ext cx="648540" cy="1497924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>
            <a:extLst>
              <a:ext uri="{FF2B5EF4-FFF2-40B4-BE49-F238E27FC236}">
                <a16:creationId xmlns:a16="http://schemas.microsoft.com/office/drawing/2014/main" id="{35474351-49F9-4628-AC09-BAAAE682CFB9}"/>
              </a:ext>
            </a:extLst>
          </p:cNvPr>
          <p:cNvCxnSpPr>
            <a:cxnSpLocks/>
          </p:cNvCxnSpPr>
          <p:nvPr/>
        </p:nvCxnSpPr>
        <p:spPr>
          <a:xfrm flipH="1" flipV="1">
            <a:off x="4709833" y="2578038"/>
            <a:ext cx="473852" cy="876197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0DE3972F-EA45-46DC-BC47-F113187E1D4C}"/>
              </a:ext>
            </a:extLst>
          </p:cNvPr>
          <p:cNvCxnSpPr>
            <a:cxnSpLocks/>
          </p:cNvCxnSpPr>
          <p:nvPr/>
        </p:nvCxnSpPr>
        <p:spPr>
          <a:xfrm>
            <a:off x="6815352" y="4163209"/>
            <a:ext cx="1111341" cy="1326280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Kép 62">
            <a:extLst>
              <a:ext uri="{FF2B5EF4-FFF2-40B4-BE49-F238E27FC236}">
                <a16:creationId xmlns:a16="http://schemas.microsoft.com/office/drawing/2014/main" id="{00A4DC52-F9D7-482F-9405-A6A1EB576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9002" y="2099052"/>
            <a:ext cx="1533525" cy="695325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12C405C8-1B02-4407-9488-21E404FF4A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7811" y="5489489"/>
            <a:ext cx="1828800" cy="695325"/>
          </a:xfrm>
          <a:prstGeom prst="rect">
            <a:avLst/>
          </a:prstGeom>
        </p:spPr>
      </p:pic>
      <p:cxnSp>
        <p:nvCxnSpPr>
          <p:cNvPr id="37" name="Egyenes összekötő nyíllal 36">
            <a:extLst>
              <a:ext uri="{FF2B5EF4-FFF2-40B4-BE49-F238E27FC236}">
                <a16:creationId xmlns:a16="http://schemas.microsoft.com/office/drawing/2014/main" id="{2A688EDC-EE7D-4CC4-BE3C-5FB7B0F14585}"/>
              </a:ext>
            </a:extLst>
          </p:cNvPr>
          <p:cNvCxnSpPr>
            <a:cxnSpLocks/>
          </p:cNvCxnSpPr>
          <p:nvPr/>
        </p:nvCxnSpPr>
        <p:spPr>
          <a:xfrm>
            <a:off x="6955631" y="4862448"/>
            <a:ext cx="787242" cy="584983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6EC5C953-7478-4DD0-AB8B-D0C3B0A819EC}"/>
              </a:ext>
            </a:extLst>
          </p:cNvPr>
          <p:cNvCxnSpPr>
            <a:cxnSpLocks/>
          </p:cNvCxnSpPr>
          <p:nvPr/>
        </p:nvCxnSpPr>
        <p:spPr>
          <a:xfrm flipV="1">
            <a:off x="10025905" y="3673517"/>
            <a:ext cx="550719" cy="269017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53588688-29D0-4514-A990-D1D9C8DB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09600"/>
            <a:ext cx="10353762" cy="970450"/>
          </a:xfrm>
        </p:spPr>
        <p:txBody>
          <a:bodyPr>
            <a:normAutofit/>
          </a:bodyPr>
          <a:lstStyle/>
          <a:p>
            <a:r>
              <a:rPr lang="hu-HU" sz="2800" dirty="0"/>
              <a:t>Mátrixok feldolgozása nevezetes felsorolóra támaszkodva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0ED141E-BC85-4119-A21F-8520AF80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Feladat: </a:t>
            </a:r>
            <a:r>
              <a:rPr lang="es-ES" dirty="0"/>
              <a:t>Legyen A egy n </a:t>
            </a:r>
            <a:r>
              <a:rPr lang="es-ES" dirty="0">
                <a:sym typeface="Symbol" panose="05050102010706020507" pitchFamily="18" charset="2"/>
              </a:rPr>
              <a:t></a:t>
            </a:r>
            <a:r>
              <a:rPr lang="es-ES" dirty="0"/>
              <a:t> m-es valós mátrix</a:t>
            </a:r>
            <a:r>
              <a:rPr lang="hu-HU" dirty="0"/>
              <a:t>, határozzuk meg a mátrix (egyik) legnagyobb elemét!</a:t>
            </a:r>
          </a:p>
          <a:p>
            <a:r>
              <a:rPr lang="hu-HU" dirty="0"/>
              <a:t>Mátrix nevezetes bejárásai:</a:t>
            </a:r>
          </a:p>
          <a:p>
            <a:pPr lvl="1"/>
            <a:r>
              <a:rPr lang="hu-HU" dirty="0"/>
              <a:t>Sorfolytonos</a:t>
            </a:r>
          </a:p>
          <a:p>
            <a:pPr lvl="1"/>
            <a:r>
              <a:rPr lang="hu-HU" dirty="0"/>
              <a:t>Oszlopfolytonos</a:t>
            </a:r>
          </a:p>
          <a:p>
            <a:r>
              <a:rPr lang="hu-HU" dirty="0"/>
              <a:t>Tekintsük például a sorfolytonos feldolgozást.</a:t>
            </a:r>
          </a:p>
          <a:p>
            <a:pPr lvl="1"/>
            <a:r>
              <a:rPr lang="hu-HU" dirty="0"/>
              <a:t>Írjuk le a felsorolót!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17E36A3-0D32-49B1-9599-057787E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16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A4F300C-92F8-402D-AF7C-02A57773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36" y="2856822"/>
            <a:ext cx="3372321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AC2FF8-2F53-42A2-92D0-048A3E7D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19" y="914653"/>
            <a:ext cx="6210344" cy="1504950"/>
          </a:xfrm>
        </p:spPr>
        <p:txBody>
          <a:bodyPr>
            <a:normAutofit/>
          </a:bodyPr>
          <a:lstStyle/>
          <a:p>
            <a:r>
              <a:rPr lang="hu-HU" sz="2800" dirty="0"/>
              <a:t>Mátrix sorfolytonos felsorolója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C71DA8-AE0B-47DE-9C42-78CD048E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17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0D3CE3E-1B6D-46CB-B49A-B604E6E8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91" y="3072385"/>
            <a:ext cx="7878954" cy="28709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05831E5-9885-42AA-B88C-F1525088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60" y="985496"/>
            <a:ext cx="3372321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EFF513-2CA4-449C-9AD4-1601DF4259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731521"/>
                <a:ext cx="5723673" cy="5059680"/>
              </a:xfrm>
            </p:spPr>
            <p:txBody>
              <a:bodyPr/>
              <a:lstStyle/>
              <a:p>
                <a:r>
                  <a:rPr lang="hu-HU" sz="2200" b="1" dirty="0"/>
                  <a:t>Specifikáció:</a:t>
                </a:r>
              </a:p>
              <a:p>
                <a:pPr marL="557440" lvl="1">
                  <a:spcBef>
                    <a:spcPts val="300"/>
                  </a:spcBef>
                  <a:spcAft>
                    <a:spcPts val="300"/>
                  </a:spcAft>
                  <a:tabLst>
                    <a:tab pos="3060065" algn="ctr"/>
                  </a:tabLst>
                </a:pPr>
                <a:r>
                  <a:rPr lang="hu-HU" sz="2200" i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 =(X: ℝ </a:t>
                </a:r>
                <a:r>
                  <a:rPr lang="hu-HU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nxm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, ind,jnd: 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ℕ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marL="557440" lvl="1">
                  <a:spcBef>
                    <a:spcPts val="300"/>
                  </a:spcBef>
                  <a:spcAft>
                    <a:spcPts val="300"/>
                  </a:spcAft>
                  <a:tabLst>
                    <a:tab pos="3060065" algn="ctr"/>
                  </a:tabLst>
                </a:pPr>
                <a:r>
                  <a:rPr lang="hu-HU" sz="2200" i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Ef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=(X=X’ 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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n&gt;0 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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m&gt;0)</a:t>
                </a:r>
              </a:p>
              <a:p>
                <a:pPr marL="557440" lvl="1">
                  <a:spcBef>
                    <a:spcPts val="300"/>
                  </a:spcBef>
                  <a:spcAft>
                    <a:spcPts val="300"/>
                  </a:spcAft>
                  <a:tabLst>
                    <a:tab pos="3060065" algn="ctr"/>
                  </a:tabLst>
                </a:pPr>
                <a:r>
                  <a:rPr lang="hu-HU" sz="2200" i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Uf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 =(ind,jnd=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hu-HU" sz="2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𝐌𝐀𝐗</m:t>
                        </m:r>
                      </m:e>
                      <m:sub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=1,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bSup>
                    <m:r>
                      <m:rPr>
                        <m:sty m:val="p"/>
                      </m:rPr>
                      <a:rPr lang="hu-HU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X</m:t>
                    </m:r>
                    <m:r>
                      <a:rPr lang="hu-H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′[</m:t>
                    </m:r>
                    <m:r>
                      <a:rPr lang="hu-H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hu-H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hu-H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𝑗</m:t>
                    </m:r>
                    <m:r>
                      <a:rPr lang="hu-H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marL="180340">
                  <a:spcBef>
                    <a:spcPts val="300"/>
                  </a:spcBef>
                  <a:spcAft>
                    <a:spcPts val="300"/>
                  </a:spcAft>
                  <a:tabLst>
                    <a:tab pos="3060065" algn="ctr"/>
                  </a:tabLst>
                </a:pPr>
                <a:r>
                  <a:rPr lang="hu-HU" sz="2200" b="1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Visszavezetés:</a:t>
                </a:r>
              </a:p>
              <a:p>
                <a:pPr marL="557440" lvl="1">
                  <a:spcBef>
                    <a:spcPts val="300"/>
                  </a:spcBef>
                  <a:spcAft>
                    <a:spcPts val="300"/>
                  </a:spcAft>
                  <a:tabLst>
                    <a:tab pos="3060065" algn="ctr"/>
                  </a:tabLst>
                </a:pP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Maximum kiválasztás</a:t>
                </a:r>
              </a:p>
              <a:p>
                <a:pPr lvl="1">
                  <a:tabLst>
                    <a:tab pos="1260475" algn="l"/>
                  </a:tabLst>
                </a:pP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t:enor(E)	~ indexpárok sorfolytonos felsorolója</a:t>
                </a:r>
              </a:p>
              <a:p>
                <a:pPr lvl="1">
                  <a:tabLst>
                    <a:tab pos="1260475" algn="l"/>
                  </a:tabLst>
                </a:pP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f(e)	~ X[i,j]</a:t>
                </a:r>
              </a:p>
              <a:p>
                <a:pPr lvl="1">
                  <a:tabLst>
                    <a:tab pos="1260475" algn="l"/>
                  </a:tabLst>
                </a:pP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H,&gt;	~ ℝ, &gt;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7EFF513-2CA4-449C-9AD4-1601DF425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731521"/>
                <a:ext cx="5723673" cy="50596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E3FA1C3-26C8-411B-A2F6-ED93CB64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18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C4F0D59-1C19-4906-8706-6C0785F4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96" y="485364"/>
            <a:ext cx="4906060" cy="294363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9E6ECF-926C-4780-BCA6-9BF7F20E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96" y="3714461"/>
            <a:ext cx="498227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E81B8BEF-4786-4A22-A215-8B973049B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796067"/>
                <a:ext cx="10353762" cy="4995134"/>
              </a:xfrm>
            </p:spPr>
            <p:txBody>
              <a:bodyPr/>
              <a:lstStyle/>
              <a:p>
                <a:r>
                  <a:rPr lang="hu-HU" dirty="0"/>
                  <a:t>Feladat: </a:t>
                </a:r>
                <a:r>
                  <a:rPr lang="hu-H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Mennyi egy négyzetes mátrix sakktábla szerinti fehér mezőire eső elemeinek az összege? </a:t>
                </a:r>
              </a:p>
              <a:p>
                <a:r>
                  <a:rPr lang="hu-HU" sz="2200" dirty="0">
                    <a:effectLst/>
                    <a:latin typeface="Times New Roman" panose="02020603050405020304" pitchFamily="18" charset="0"/>
                  </a:rPr>
                  <a:t>Megoldás sorfolytonos felsorolóval:</a:t>
                </a:r>
                <a:br>
                  <a:rPr lang="hu-HU" sz="2200" dirty="0">
                    <a:effectLst/>
                    <a:latin typeface="Times New Roman" panose="02020603050405020304" pitchFamily="18" charset="0"/>
                  </a:rPr>
                </a:br>
                <a:endParaRPr lang="hu-HU" sz="2200" dirty="0">
                  <a:effectLst/>
                  <a:latin typeface="Times New Roman" panose="02020603050405020304" pitchFamily="18" charset="0"/>
                </a:endParaRPr>
              </a:p>
              <a:p>
                <a:pPr marL="180340"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hu-HU" sz="2200" i="1" dirty="0">
                    <a:effectLst/>
                    <a:ea typeface="Times New Roman" panose="02020603050405020304" pitchFamily="18" charset="0"/>
                  </a:rPr>
                  <a:t>Specifikáció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270510">
                  <a:spcBef>
                    <a:spcPts val="100"/>
                  </a:spcBef>
                  <a:spcAft>
                    <a:spcPts val="100"/>
                  </a:spcAft>
                  <a:tabLst>
                    <a:tab pos="3060065" algn="ctr"/>
                  </a:tabLst>
                </a:pPr>
                <a:r>
                  <a:rPr lang="hu-HU" sz="22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= ( a: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ℝ</a:t>
                </a:r>
                <a:r>
                  <a:rPr lang="hu-HU" sz="2200" baseline="30000" dirty="0">
                    <a:effectLst/>
                    <a:ea typeface="Times New Roman" panose="02020603050405020304" pitchFamily="18" charset="0"/>
                  </a:rPr>
                  <a:t>n×n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, s: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ℝ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)</a:t>
                </a:r>
                <a:br>
                  <a:rPr lang="hu-HU" sz="2200" dirty="0">
                    <a:effectLst/>
                    <a:ea typeface="Times New Roman" panose="02020603050405020304" pitchFamily="18" charset="0"/>
                  </a:rPr>
                </a:br>
                <a:r>
                  <a:rPr lang="hu-HU" sz="2200" i="1" dirty="0">
                    <a:effectLst/>
                    <a:ea typeface="Times New Roman" panose="02020603050405020304" pitchFamily="18" charset="0"/>
                  </a:rPr>
                  <a:t>Ef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= ( a=a’)</a:t>
                </a:r>
                <a:br>
                  <a:rPr lang="hu-HU" sz="2200" dirty="0">
                    <a:effectLst/>
                    <a:ea typeface="Times New Roman" panose="02020603050405020304" pitchFamily="18" charset="0"/>
                  </a:rPr>
                </a:br>
                <a:r>
                  <a:rPr lang="hu-HU" sz="2200" i="1" dirty="0">
                    <a:effectLst/>
                    <a:ea typeface="Times New Roman" panose="02020603050405020304" pitchFamily="18" charset="0"/>
                  </a:rPr>
                  <a:t>Uf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= ( Ef 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</a:t>
                </a: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=1,1</m:t>
                        </m:r>
                      </m:sub>
                      <m:sup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hu-H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)</a:t>
                </a:r>
                <a:br>
                  <a:rPr lang="hu-HU" sz="2200" dirty="0">
                    <a:effectLst/>
                    <a:ea typeface="Times New Roman" panose="02020603050405020304" pitchFamily="18" charset="0"/>
                  </a:rPr>
                </a:br>
                <a:r>
                  <a:rPr lang="hu-HU" sz="2200" dirty="0">
                    <a:effectLst/>
                    <a:ea typeface="Times New Roman" panose="02020603050405020304" pitchFamily="18" charset="0"/>
                  </a:rPr>
                  <a:t>                         </a:t>
                </a:r>
                <a:r>
                  <a:rPr lang="hu-HU" sz="2200" baseline="30000" dirty="0">
                    <a:effectLst/>
                    <a:ea typeface="Times New Roman" panose="02020603050405020304" pitchFamily="18" charset="0"/>
                  </a:rPr>
                  <a:t>2</a:t>
                </a:r>
                <a:r>
                  <a:rPr lang="hu-HU" sz="2200" baseline="300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</a:t>
                </a:r>
                <a:r>
                  <a:rPr lang="hu-HU" sz="2200" baseline="30000" dirty="0">
                    <a:effectLst/>
                    <a:ea typeface="Times New Roman" panose="02020603050405020304" pitchFamily="18" charset="0"/>
                  </a:rPr>
                  <a:t>i +j</a:t>
                </a:r>
                <a:endParaRPr lang="hu-HU" sz="2200" dirty="0">
                  <a:effectLst/>
                  <a:ea typeface="Times New Roman" panose="02020603050405020304" pitchFamily="18" charset="0"/>
                </a:endParaRPr>
              </a:p>
              <a:p>
                <a:pPr marL="270510">
                  <a:spcBef>
                    <a:spcPts val="100"/>
                  </a:spcBef>
                  <a:spcAft>
                    <a:spcPts val="100"/>
                  </a:spcAft>
                  <a:tabLst>
                    <a:tab pos="3060065" algn="ctr"/>
                  </a:tabLst>
                </a:pPr>
                <a:r>
                  <a:rPr lang="hu-HU" sz="2200" i="1" dirty="0">
                    <a:effectLst/>
                    <a:ea typeface="Times New Roman" panose="02020603050405020304" pitchFamily="18" charset="0"/>
                  </a:rPr>
                  <a:t>Visszavezetés: Összegzés</a:t>
                </a:r>
                <a:endParaRPr lang="hu-HU" sz="2200" dirty="0">
                  <a:effectLst/>
                  <a:ea typeface="Times New Roman" panose="02020603050405020304" pitchFamily="18" charset="0"/>
                </a:endParaRPr>
              </a:p>
              <a:p>
                <a:pPr>
                  <a:tabLst>
                    <a:tab pos="1260475" algn="l"/>
                  </a:tabLst>
                </a:pP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t:enor(E)	~ indexpárok klasszikus felsorolója</a:t>
                </a:r>
                <a:b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f(e)	~  a[i,j] ha 2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</a:t>
                </a: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i+j</a:t>
                </a:r>
                <a:b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hu-HU" sz="22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H, +, 0	~  ℝ, +, 0.0</a:t>
                </a:r>
              </a:p>
              <a:p>
                <a:endParaRPr lang="hu-HU" dirty="0">
                  <a:effectLst/>
                  <a:latin typeface="Times New Roman" panose="02020603050405020304" pitchFamily="18" charset="0"/>
                </a:endParaRPr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E81B8BEF-4786-4A22-A215-8B973049B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796067"/>
                <a:ext cx="10353762" cy="49951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816A4DC-2C68-41A8-B219-CBC0F467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19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1912BEE-42FC-451A-BAA5-7C1FDE88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39" y="1260333"/>
            <a:ext cx="3057952" cy="231489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6BFA444-4A63-4BAB-AFFC-BF5DCC9C6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39" y="3667305"/>
            <a:ext cx="3943900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A9590F-DFB8-4D32-96F1-5FF65BCC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hu-HU" dirty="0"/>
              <a:t>Tartalom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38EEE56-862B-4BA6-AB69-4A8F2A12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6411163-5F48-46FB-B849-1BE25751DD45}" type="slidenum">
              <a:rPr lang="hu-HU" smtClean="0"/>
              <a:pPr>
                <a:spcAft>
                  <a:spcPts val="600"/>
                </a:spcAft>
              </a:pPr>
              <a:t>2</a:t>
            </a:fld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E95E305-DD2D-484F-9BC9-3D884C91A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981439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33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C79F48-1C7C-4848-8168-03BF51B1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Mátrix feldolgozása egyedi felsorolóval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D9E27B-5390-463E-AB7E-DFAF78D0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Készítsünk az előző feladathoz egy egyedi felsorolót, amely csak a szükséges indexeket sorolja fel!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23B0B38-DBA9-4AFC-9137-77B7974E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20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E6B57B6-3382-4048-9ED9-1EF4C176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5" y="2752283"/>
            <a:ext cx="8392696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FDE0E4-9718-497F-89CB-555D3734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03643"/>
            <a:ext cx="10353762" cy="4887558"/>
          </a:xfrm>
        </p:spPr>
        <p:txBody>
          <a:bodyPr/>
          <a:lstStyle/>
          <a:p>
            <a:r>
              <a:rPr lang="hu-HU" sz="2200" dirty="0"/>
              <a:t>Megoldás az egyedi felsorolón:</a:t>
            </a:r>
            <a:br>
              <a:rPr lang="hu-HU" sz="2200" dirty="0"/>
            </a:br>
            <a:endParaRPr lang="hu-HU" sz="2200" dirty="0"/>
          </a:p>
          <a:p>
            <a:pPr marL="180340" algn="just">
              <a:spcBef>
                <a:spcPts val="100"/>
              </a:spcBef>
              <a:spcAft>
                <a:spcPts val="100"/>
              </a:spcAft>
            </a:pPr>
            <a:r>
              <a:rPr lang="hu-HU" sz="2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Specifikáció</a:t>
            </a:r>
            <a:r>
              <a:rPr lang="hu-HU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hu-H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Bef>
                <a:spcPts val="100"/>
              </a:spcBef>
              <a:spcAft>
                <a:spcPts val="100"/>
              </a:spcAft>
              <a:tabLst>
                <a:tab pos="3060065" algn="ctr"/>
              </a:tabLst>
            </a:pPr>
            <a:r>
              <a:rPr lang="hu-HU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= ( a:</a:t>
            </a:r>
            <a:r>
              <a:rPr lang="hu-HU" sz="22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ℝ</a:t>
            </a:r>
            <a:r>
              <a:rPr lang="hu-HU" sz="22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n×n</a:t>
            </a:r>
            <a:r>
              <a:rPr lang="hu-HU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 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t:enor(</a:t>
            </a:r>
            <a:r>
              <a:rPr lang="hu-HU" sz="22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ℕ⨯ℕ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), s:</a:t>
            </a:r>
            <a:r>
              <a:rPr lang="hu-HU" sz="22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ℝ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b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= ( a=a’ 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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t=t’)</a:t>
            </a:r>
            <a:b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Uf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= (s = </a:t>
            </a:r>
            <a:r>
              <a:rPr lang="hu-HU" sz="2200" b="1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∑</a:t>
            </a:r>
            <a:r>
              <a:rPr lang="hu-HU" sz="2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(i,j)</a:t>
            </a:r>
            <a:r>
              <a:rPr lang="hu-HU" sz="2200" baseline="-250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∊</a:t>
            </a:r>
            <a:r>
              <a:rPr lang="hu-HU" sz="22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t’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a’[i,j] )</a:t>
            </a:r>
            <a:b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hu-H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Bef>
                <a:spcPts val="100"/>
              </a:spcBef>
              <a:spcAft>
                <a:spcPts val="100"/>
              </a:spcAft>
            </a:pPr>
            <a:r>
              <a:rPr lang="hu-HU" sz="2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Visszavezetés: Összegzés</a:t>
            </a:r>
            <a:endParaRPr lang="hu-H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260475" algn="l"/>
              </a:tabLst>
            </a:pP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t:enor(E)	~ indexpárok sakktáblás felsorolója</a:t>
            </a:r>
            <a:b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f(e)	~  a[i,j]</a:t>
            </a:r>
            <a:b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H, +, 0	~  </a:t>
            </a:r>
            <a:r>
              <a:rPr lang="hu-HU" sz="22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ℝ</a:t>
            </a:r>
            <a:r>
              <a:rPr lang="hu-H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+, 0.0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8B97F7B-350B-4C0F-A0B4-A3F399E1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8F8B287-39F2-405D-9418-40427059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89" y="1066799"/>
            <a:ext cx="4809397" cy="29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452EF0-E4D9-44FF-BC4D-FEC0E0C2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Beadandó és 1. gépes ZH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B7524A-1594-43F3-93A7-34F57B44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27" y="2189649"/>
            <a:ext cx="10353762" cy="4058751"/>
          </a:xfrm>
        </p:spPr>
        <p:txBody>
          <a:bodyPr/>
          <a:lstStyle/>
          <a:p>
            <a:r>
              <a:rPr lang="hu-HU" dirty="0"/>
              <a:t>Megoldás terve:</a:t>
            </a:r>
          </a:p>
          <a:p>
            <a:pPr lvl="1"/>
            <a:r>
              <a:rPr lang="hu-HU" dirty="0"/>
              <a:t>Gepes_minta_zh_terv.docx</a:t>
            </a:r>
          </a:p>
          <a:p>
            <a:r>
              <a:rPr lang="hu-HU" dirty="0"/>
              <a:t>Implementálás:</a:t>
            </a:r>
          </a:p>
          <a:p>
            <a:pPr lvl="1"/>
            <a:r>
              <a:rPr lang="hu-HU" dirty="0"/>
              <a:t>Gépes gyakorlat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A654923-C855-4722-80D9-D8D661A7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22</a:t>
            </a:fld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A6B7B252-FC07-46C9-A716-1C6B004CCD7C}"/>
              </a:ext>
            </a:extLst>
          </p:cNvPr>
          <p:cNvSpPr/>
          <p:nvPr/>
        </p:nvSpPr>
        <p:spPr>
          <a:xfrm>
            <a:off x="4948517" y="1857720"/>
            <a:ext cx="5389581" cy="2818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CSAK az ennek megfelelő</a:t>
            </a:r>
            <a:br>
              <a:rPr lang="hu-HU" sz="2400" dirty="0"/>
            </a:br>
            <a:r>
              <a:rPr lang="hu-HU" sz="2400" dirty="0"/>
              <a:t> (két egyedi felsorolóval készített) megoldásokat tudjuk elfogadni!</a:t>
            </a:r>
          </a:p>
        </p:txBody>
      </p:sp>
    </p:spTree>
    <p:extLst>
      <p:ext uri="{BB962C8B-B14F-4D97-AF65-F5344CB8AC3E}">
        <p14:creationId xmlns:p14="http://schemas.microsoft.com/office/powerpoint/2010/main" val="30942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7A03F1-2D46-40AB-8F32-58CA7E1B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1. feladat</a:t>
            </a:r>
            <a:br>
              <a:rPr lang="hu-HU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</a:br>
            <a:r>
              <a:rPr lang="hu-HU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felsorolók egymásra építése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6E3536-AE24-46EA-B8D3-37C4EB6B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56" y="1708204"/>
            <a:ext cx="4102088" cy="435763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Egy szekvenciális inputfájl vadászok eredményeit (vadász neve, vadászat dátuma, zsákmány fajtája, zsákmány súlya) tárolja a vadászok neve, azon belül a vadászat dátuma szerint rendezetten. </a:t>
            </a:r>
          </a:p>
          <a:p>
            <a:r>
              <a:rPr lang="hu-HU" dirty="0"/>
              <a:t>Igaz-e, hogy minden vadász valamelyik vadászatán lőtt medvét?</a:t>
            </a:r>
          </a:p>
          <a:p>
            <a:r>
              <a:rPr lang="hu-HU" dirty="0"/>
              <a:t>Hány olyan vadász van, aki minden vadászatán lőtt nyulat és a zsákmányainak összsúlya meghaladja a 250 kilogrammot?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DE19F5-0D63-4C5C-9DE3-7C63AE1C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3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1F79F79-41A6-457F-96EB-A3A110B4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63" y="1859739"/>
            <a:ext cx="663032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6A4F7F-78E2-4440-BCF7-342AFE88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56621"/>
          </a:xfrm>
        </p:spPr>
        <p:txBody>
          <a:bodyPr/>
          <a:lstStyle/>
          <a:p>
            <a:r>
              <a:rPr lang="hu-HU" dirty="0"/>
              <a:t>Specifikáció készítés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C3B9B1-BC17-4871-AD25-ECB6E3FC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66221"/>
            <a:ext cx="10353762" cy="3711388"/>
          </a:xfrm>
        </p:spPr>
        <p:txBody>
          <a:bodyPr>
            <a:normAutofit lnSpcReduction="10000"/>
          </a:bodyPr>
          <a:lstStyle/>
          <a:p>
            <a:r>
              <a:rPr lang="hu-HU" dirty="0">
                <a:effectLst/>
              </a:rPr>
              <a:t>Próbáljuk meg specifikálni:</a:t>
            </a:r>
          </a:p>
          <a:p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r>
              <a:rPr lang="hu-HU" dirty="0">
                <a:effectLst/>
              </a:rPr>
              <a:t>Mi a probléma? 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Ezen az állapottéren nem tudjuk programozási tételre visszavezetni a feladatot.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Számlálás kellene, de nem a rekordok szintjén!</a:t>
            </a:r>
          </a:p>
          <a:p>
            <a:r>
              <a:rPr lang="hu-HU" dirty="0">
                <a:effectLst/>
              </a:rPr>
              <a:t>Egyedi felsorolóra van szükség!</a:t>
            </a:r>
          </a:p>
          <a:p>
            <a:endParaRPr lang="hu-HU" dirty="0">
              <a:effectLst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A86A614-3560-4C9C-AD07-B5D887493355}"/>
              </a:ext>
            </a:extLst>
          </p:cNvPr>
          <p:cNvSpPr txBox="1"/>
          <p:nvPr/>
        </p:nvSpPr>
        <p:spPr>
          <a:xfrm>
            <a:off x="1014379" y="5345123"/>
            <a:ext cx="1035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Ötlet: soroljuk fel, hogy az egyes vadászok lőttek-e medvét, lőttek-e minden vadászatukon nyulat, és mennyi a zsákmányaiknak az összsúlya.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128795-6C48-4520-93DA-3D96C69A2627}"/>
              </a:ext>
            </a:extLst>
          </p:cNvPr>
          <p:cNvSpPr txBox="1"/>
          <p:nvPr/>
        </p:nvSpPr>
        <p:spPr>
          <a:xfrm>
            <a:off x="8299036" y="2278358"/>
            <a:ext cx="1219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UF ???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E68C745-0D57-4D1F-8745-BAC42934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4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A6C24A5-0BED-4F73-8637-76D301945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30" y="1858835"/>
            <a:ext cx="472505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1DB1D4-4D21-44DE-B1E0-F67C5AE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624405"/>
            <a:ext cx="10286482" cy="4098663"/>
          </a:xfrm>
        </p:spPr>
        <p:txBody>
          <a:bodyPr>
            <a:normAutofit/>
          </a:bodyPr>
          <a:lstStyle/>
          <a:p>
            <a:r>
              <a:rPr lang="hu-HU" dirty="0"/>
              <a:t>Megoldás: egy olyan felsoroló készítése, amelyik minden vadászra megadja, hogy lőtt-e valamelyik vadászatán medvét, hogy minden vadászaton lőtt-e nyulat, valamint azt is megadja, hogy mennyi a zsákmányok összsúlya: </a:t>
            </a:r>
            <a:br>
              <a:rPr lang="hu-HU" dirty="0"/>
            </a:br>
            <a:r>
              <a:rPr lang="hu-HU" dirty="0"/>
              <a:t>Vadász = &lt;medve: </a:t>
            </a:r>
            <a:r>
              <a:rPr lang="hu-HU" b="1" dirty="0"/>
              <a:t>L</a:t>
            </a:r>
            <a:r>
              <a:rPr lang="hu-HU" dirty="0"/>
              <a:t>, nyúl: </a:t>
            </a:r>
            <a:r>
              <a:rPr lang="hu-HU" b="1" dirty="0"/>
              <a:t>L</a:t>
            </a:r>
            <a:r>
              <a:rPr lang="hu-HU" dirty="0"/>
              <a:t>, összsúly: </a:t>
            </a:r>
            <a:r>
              <a:rPr lang="hu-HU" b="1" dirty="0"/>
              <a:t>N</a:t>
            </a:r>
            <a:r>
              <a:rPr lang="hu-HU" dirty="0"/>
              <a:t>&gt;</a:t>
            </a:r>
            <a:br>
              <a:rPr lang="hu-HU" dirty="0"/>
            </a:br>
            <a:br>
              <a:rPr lang="hu-HU" i="1" dirty="0"/>
            </a:br>
            <a:endParaRPr lang="hu-HU" i="1" dirty="0"/>
          </a:p>
          <a:p>
            <a:r>
              <a:rPr lang="hu-HU" dirty="0"/>
              <a:t>Próbáljunk készíteni egy ilyen felsorolót </a:t>
            </a:r>
            <a:r>
              <a:rPr lang="hu-HU" dirty="0">
                <a:sym typeface="Symbol" panose="05050102010706020507" pitchFamily="18" charset="2"/>
              </a:rPr>
              <a:t> egyedi felsorolós a feladatunk.</a:t>
            </a:r>
            <a:br>
              <a:rPr lang="hu-HU" dirty="0">
                <a:sym typeface="Symbol" panose="05050102010706020507" pitchFamily="18" charset="2"/>
              </a:rPr>
            </a:br>
            <a:br>
              <a:rPr lang="hu-HU" dirty="0">
                <a:sym typeface="Symbol" panose="05050102010706020507" pitchFamily="18" charset="2"/>
              </a:rPr>
            </a:br>
            <a:endParaRPr lang="hu-HU" dirty="0">
              <a:sym typeface="Symbol" panose="05050102010706020507" pitchFamily="18" charset="2"/>
            </a:endParaRPr>
          </a:p>
          <a:p>
            <a:r>
              <a:rPr lang="hu-HU" dirty="0">
                <a:sym typeface="Symbol" panose="05050102010706020507" pitchFamily="18" charset="2"/>
              </a:rPr>
              <a:t>Fussunk neki újra a specifikációnak, képzeljük el, hogy van egy megfelelő felsorolónk.</a:t>
            </a:r>
          </a:p>
          <a:p>
            <a:endParaRPr lang="hu-HU" dirty="0">
              <a:sym typeface="Symbol" panose="05050102010706020507" pitchFamily="18" charset="2"/>
            </a:endParaRPr>
          </a:p>
          <a:p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835ABDC-BF03-44D6-8E68-F880A3A5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44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128E1F-B67E-4EBF-99BD-7B276593E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838200"/>
            <a:ext cx="5060497" cy="5114924"/>
          </a:xfrm>
        </p:spPr>
        <p:txBody>
          <a:bodyPr/>
          <a:lstStyle/>
          <a:p>
            <a:r>
              <a:rPr lang="hu-HU" dirty="0"/>
              <a:t>Új specifikáció: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kapott algoritmus:</a:t>
            </a:r>
          </a:p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DCAEF9F-6BD1-4040-97CC-1593677A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838201"/>
            <a:ext cx="5064665" cy="5181600"/>
          </a:xfrm>
        </p:spPr>
        <p:txBody>
          <a:bodyPr/>
          <a:lstStyle/>
          <a:p>
            <a:r>
              <a:rPr lang="hu-HU" dirty="0"/>
              <a:t>Visszavezetés: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3690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8F1CCCF-6FAD-4A73-A04A-1852460217EB}"/>
              </a:ext>
            </a:extLst>
          </p:cNvPr>
          <p:cNvSpPr txBox="1"/>
          <p:nvPr/>
        </p:nvSpPr>
        <p:spPr>
          <a:xfrm>
            <a:off x="2729505" y="262395"/>
            <a:ext cx="548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Feladat megoldása az egyedi felsorolón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76F4CE9-0A82-4B22-B9BD-7FF6D02F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6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2AD1C15-CDC2-4209-9DB9-C60E419B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9" y="1337870"/>
            <a:ext cx="3924848" cy="160042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8609614-03AC-4FFD-888B-A9539CFB2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537" y="1404554"/>
            <a:ext cx="4115374" cy="153373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7942D0-9201-4904-AA38-F9610213F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622" y="3190448"/>
            <a:ext cx="3143689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F28368-B586-4F84-BDCD-75FACE20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2444"/>
            <a:ext cx="10353762" cy="789432"/>
          </a:xfrm>
        </p:spPr>
        <p:txBody>
          <a:bodyPr>
            <a:normAutofit/>
          </a:bodyPr>
          <a:lstStyle/>
          <a:p>
            <a:r>
              <a:rPr lang="hu-HU" sz="3200" dirty="0"/>
              <a:t>A Vadász felsoroló terve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B7286C-F6F8-494F-9F46-1AC2AAC9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21876"/>
            <a:ext cx="10353762" cy="492392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Egy új probléma merül fel, mert még mindig nem támaszkodhatunk a fájl nevezetes felsorolójára: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pPr marL="36900" indent="0">
              <a:buNone/>
            </a:pP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r>
              <a:rPr lang="hu-HU" dirty="0"/>
              <a:t>Kell egy újabb felsoroló, amely a vadász egy vadászathoz tartozó trófeáit összesíti, eredményül megadja, hogy az aktuális vadászaton lőtt-e medvét és nyulat, valamint a vadászat trófeáinak összsúlyát!</a:t>
            </a:r>
          </a:p>
          <a:p>
            <a:endParaRPr lang="hu-HU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88740A-2304-4B4A-AFD5-6C6F2DEC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7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8F7C317-B361-42B6-9D31-DBD84C0A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87" y="1778798"/>
            <a:ext cx="6873825" cy="30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7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F28368-B586-4F84-BDCD-75FACE20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32444"/>
            <a:ext cx="10353762" cy="789432"/>
          </a:xfrm>
        </p:spPr>
        <p:txBody>
          <a:bodyPr>
            <a:normAutofit/>
          </a:bodyPr>
          <a:lstStyle/>
          <a:p>
            <a:r>
              <a:rPr lang="hu-HU" sz="3200" dirty="0"/>
              <a:t>A Vadász felsoroló tervének folytatása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B7286C-F6F8-494F-9F46-1AC2AAC9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21876"/>
            <a:ext cx="10353762" cy="5031498"/>
          </a:xfrm>
        </p:spPr>
        <p:txBody>
          <a:bodyPr>
            <a:normAutofit/>
          </a:bodyPr>
          <a:lstStyle/>
          <a:p>
            <a:r>
              <a:rPr lang="hu-HU" dirty="0"/>
              <a:t>Ötlet: </a:t>
            </a:r>
            <a:r>
              <a:rPr lang="hu-HU" dirty="0">
                <a:effectLst/>
              </a:rPr>
              <a:t>A t:enor(Vadász) felsoroló megvalósításához tegyük fel, hogy rendelkezünk olyan y:enor(Összesítés) felsorolóval, </a:t>
            </a:r>
          </a:p>
          <a:p>
            <a:pPr lvl="1"/>
            <a:r>
              <a:rPr lang="hu-HU" dirty="0">
                <a:effectLst/>
              </a:rPr>
              <a:t>amely a vadászoknak az egyes vadászatokon elért összesített eredményeit sorolja fel a vadász neve és a vadászat dátuma szerint növekedően rendezetten: </a:t>
            </a:r>
          </a:p>
          <a:p>
            <a:pPr lvl="1"/>
            <a:r>
              <a:rPr lang="hu-HU" dirty="0">
                <a:effectLst/>
              </a:rPr>
              <a:t>lőtt-e egy adott vadászatán medvét, illetve nyulat, 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és mennyi volt ott a zsákmányai súlyának összege.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88740A-2304-4B4A-AFD5-6C6F2DEC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8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8F58EE0-9C71-467B-A7F7-478DDC68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09" y="3606317"/>
            <a:ext cx="8828389" cy="22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7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8C725-A90D-4523-850C-3A95A61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Vadász és Összesítés felsoroló egymásra épülése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1A4A7E-7135-406A-983A-8CBF1EA0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9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B43010A-2EFA-4E09-98DF-3DAB3859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" y="1580050"/>
            <a:ext cx="10964805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08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961</Words>
  <Application>Microsoft Office PowerPoint</Application>
  <PresentationFormat>Szélesvásznú</PresentationFormat>
  <Paragraphs>121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Calibri</vt:lpstr>
      <vt:lpstr>Calisto MT</vt:lpstr>
      <vt:lpstr>Cambria Math</vt:lpstr>
      <vt:lpstr>Times New Roman</vt:lpstr>
      <vt:lpstr>Wingdings 2</vt:lpstr>
      <vt:lpstr>Pala</vt:lpstr>
      <vt:lpstr>OEP</vt:lpstr>
      <vt:lpstr>Tartalom</vt:lpstr>
      <vt:lpstr>1. feladat felsorolók egymásra építése</vt:lpstr>
      <vt:lpstr>Specifikáció készítés</vt:lpstr>
      <vt:lpstr>PowerPoint-bemutató</vt:lpstr>
      <vt:lpstr>PowerPoint-bemutató</vt:lpstr>
      <vt:lpstr>A Vadász felsoroló terve</vt:lpstr>
      <vt:lpstr>A Vadász felsoroló tervének folytatása</vt:lpstr>
      <vt:lpstr>Vadász és Összesítés felsoroló egymásra épülése</vt:lpstr>
      <vt:lpstr>PowerPoint-bemutató</vt:lpstr>
      <vt:lpstr>PowerPoint-bemutató</vt:lpstr>
      <vt:lpstr>Az Összesítés felsoroló terve</vt:lpstr>
      <vt:lpstr>PowerPoint-bemutató</vt:lpstr>
      <vt:lpstr>PowerPoint-bemutató</vt:lpstr>
      <vt:lpstr>A feladat megoldásának algoritmusai és kapcsolatuk</vt:lpstr>
      <vt:lpstr>Mátrixok feldolgozása nevezetes felsorolóra támaszkodva</vt:lpstr>
      <vt:lpstr>Mátrix sorfolytonos felsorolója</vt:lpstr>
      <vt:lpstr>PowerPoint-bemutató</vt:lpstr>
      <vt:lpstr>PowerPoint-bemutató</vt:lpstr>
      <vt:lpstr>Mátrix feldolgozása egyedi felsorolóval</vt:lpstr>
      <vt:lpstr>PowerPoint-bemutató</vt:lpstr>
      <vt:lpstr>2. Beadandó és 1. gépes ZH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OEP</dc:title>
  <dc:creator>Veszprémi Anna</dc:creator>
  <cp:lastModifiedBy>Veszprémi Anna</cp:lastModifiedBy>
  <cp:revision>42</cp:revision>
  <dcterms:created xsi:type="dcterms:W3CDTF">2020-03-30T23:07:47Z</dcterms:created>
  <dcterms:modified xsi:type="dcterms:W3CDTF">2021-04-07T11:56:10Z</dcterms:modified>
</cp:coreProperties>
</file>